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 id="2147483681" r:id="rId3"/>
    <p:sldMasterId id="2147483692" r:id="rId4"/>
  </p:sldMasterIdLst>
  <p:notesMasterIdLst>
    <p:notesMasterId r:id="rId96"/>
  </p:notesMasterIdLst>
  <p:sldIdLst>
    <p:sldId id="342" r:id="rId5"/>
    <p:sldId id="260" r:id="rId6"/>
    <p:sldId id="378" r:id="rId7"/>
    <p:sldId id="383" r:id="rId8"/>
    <p:sldId id="447" r:id="rId9"/>
    <p:sldId id="446" r:id="rId10"/>
    <p:sldId id="448" r:id="rId11"/>
    <p:sldId id="497" r:id="rId12"/>
    <p:sldId id="512" r:id="rId13"/>
    <p:sldId id="449" r:id="rId14"/>
    <p:sldId id="450" r:id="rId15"/>
    <p:sldId id="451" r:id="rId16"/>
    <p:sldId id="452" r:id="rId17"/>
    <p:sldId id="453" r:id="rId18"/>
    <p:sldId id="454" r:id="rId19"/>
    <p:sldId id="455" r:id="rId20"/>
    <p:sldId id="495" r:id="rId21"/>
    <p:sldId id="493" r:id="rId22"/>
    <p:sldId id="494" r:id="rId23"/>
    <p:sldId id="502" r:id="rId24"/>
    <p:sldId id="498" r:id="rId25"/>
    <p:sldId id="456" r:id="rId26"/>
    <p:sldId id="457" r:id="rId27"/>
    <p:sldId id="458" r:id="rId28"/>
    <p:sldId id="496" r:id="rId29"/>
    <p:sldId id="459" r:id="rId30"/>
    <p:sldId id="460" r:id="rId31"/>
    <p:sldId id="461" r:id="rId32"/>
    <p:sldId id="462" r:id="rId33"/>
    <p:sldId id="507" r:id="rId34"/>
    <p:sldId id="508" r:id="rId35"/>
    <p:sldId id="463" r:id="rId36"/>
    <p:sldId id="464" r:id="rId37"/>
    <p:sldId id="465" r:id="rId38"/>
    <p:sldId id="511" r:id="rId39"/>
    <p:sldId id="466" r:id="rId40"/>
    <p:sldId id="503" r:id="rId41"/>
    <p:sldId id="504" r:id="rId42"/>
    <p:sldId id="467" r:id="rId43"/>
    <p:sldId id="468" r:id="rId44"/>
    <p:sldId id="469" r:id="rId45"/>
    <p:sldId id="500" r:id="rId46"/>
    <p:sldId id="501" r:id="rId47"/>
    <p:sldId id="379" r:id="rId48"/>
    <p:sldId id="470" r:id="rId49"/>
    <p:sldId id="472" r:id="rId50"/>
    <p:sldId id="510" r:id="rId51"/>
    <p:sldId id="473" r:id="rId52"/>
    <p:sldId id="474" r:id="rId53"/>
    <p:sldId id="475" r:id="rId54"/>
    <p:sldId id="476" r:id="rId55"/>
    <p:sldId id="477" r:id="rId56"/>
    <p:sldId id="505" r:id="rId57"/>
    <p:sldId id="478" r:id="rId58"/>
    <p:sldId id="506" r:id="rId59"/>
    <p:sldId id="509" r:id="rId60"/>
    <p:sldId id="527" r:id="rId61"/>
    <p:sldId id="377" r:id="rId62"/>
    <p:sldId id="479" r:id="rId63"/>
    <p:sldId id="480" r:id="rId64"/>
    <p:sldId id="481" r:id="rId65"/>
    <p:sldId id="535" r:id="rId66"/>
    <p:sldId id="483" r:id="rId67"/>
    <p:sldId id="482" r:id="rId68"/>
    <p:sldId id="528" r:id="rId69"/>
    <p:sldId id="532" r:id="rId70"/>
    <p:sldId id="529" r:id="rId71"/>
    <p:sldId id="380" r:id="rId72"/>
    <p:sldId id="484" r:id="rId73"/>
    <p:sldId id="485" r:id="rId74"/>
    <p:sldId id="486" r:id="rId75"/>
    <p:sldId id="499" r:id="rId76"/>
    <p:sldId id="517" r:id="rId77"/>
    <p:sldId id="530" r:id="rId78"/>
    <p:sldId id="518" r:id="rId79"/>
    <p:sldId id="519" r:id="rId80"/>
    <p:sldId id="381" r:id="rId81"/>
    <p:sldId id="520" r:id="rId82"/>
    <p:sldId id="521" r:id="rId83"/>
    <p:sldId id="522" r:id="rId84"/>
    <p:sldId id="523" r:id="rId85"/>
    <p:sldId id="524" r:id="rId86"/>
    <p:sldId id="487" r:id="rId87"/>
    <p:sldId id="488" r:id="rId88"/>
    <p:sldId id="489" r:id="rId89"/>
    <p:sldId id="490" r:id="rId90"/>
    <p:sldId id="491" r:id="rId91"/>
    <p:sldId id="533" r:id="rId92"/>
    <p:sldId id="534" r:id="rId93"/>
    <p:sldId id="492" r:id="rId94"/>
    <p:sldId id="526" r:id="rId9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a:srgbClr val="6BE137"/>
    <a:srgbClr val="FFCC99"/>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83509" autoAdjust="0"/>
  </p:normalViewPr>
  <p:slideViewPr>
    <p:cSldViewPr snapToGrid="0">
      <p:cViewPr varScale="1">
        <p:scale>
          <a:sx n="73" d="100"/>
          <a:sy n="73" d="100"/>
        </p:scale>
        <p:origin x="403" y="6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633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F41353-A0F4-4DD2-AF90-B2B2D232929F}" type="datetimeFigureOut">
              <a:rPr lang="zh-CN" altLang="en-US" smtClean="0"/>
              <a:t>2021/4/19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A74753-AFF2-43A3-98C7-386D01E4961A}" type="slidenum">
              <a:rPr lang="zh-CN" altLang="en-US" smtClean="0"/>
              <a:t>‹#›</a:t>
            </a:fld>
            <a:endParaRPr lang="zh-CN" altLang="en-US"/>
          </a:p>
        </p:txBody>
      </p:sp>
    </p:spTree>
    <p:extLst>
      <p:ext uri="{BB962C8B-B14F-4D97-AF65-F5344CB8AC3E}">
        <p14:creationId xmlns:p14="http://schemas.microsoft.com/office/powerpoint/2010/main" val="3062059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答案：</a:t>
            </a:r>
            <a:r>
              <a:rPr lang="en-US" altLang="zh-CN" dirty="0" smtClean="0"/>
              <a:t>D</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2924252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答案：</a:t>
            </a:r>
            <a:r>
              <a:rPr lang="en-US" altLang="zh-CN" dirty="0" smtClean="0"/>
              <a:t>C</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答案：</a:t>
            </a:r>
            <a:r>
              <a:rPr lang="en-US" altLang="zh-CN" dirty="0" smtClean="0"/>
              <a:t>A</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3330312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答案：</a:t>
            </a:r>
            <a:r>
              <a:rPr lang="en-US" altLang="zh-CN" dirty="0" smtClean="0"/>
              <a:t>A</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658413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答案：</a:t>
            </a:r>
            <a:r>
              <a:rPr lang="en-US" altLang="zh-CN" dirty="0" smtClean="0"/>
              <a:t>A</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4704672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0810612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1722316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答案：</a:t>
            </a:r>
            <a:r>
              <a:rPr lang="en-US" altLang="zh-CN" dirty="0" smtClean="0"/>
              <a:t>C</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答案：</a:t>
            </a:r>
            <a:r>
              <a:rPr lang="en-US" altLang="zh-CN" dirty="0" smtClean="0"/>
              <a:t>C</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答案：</a:t>
            </a:r>
            <a:r>
              <a:rPr lang="en-US" altLang="zh-CN" dirty="0" smtClean="0"/>
              <a:t>C</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9292522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答案：</a:t>
            </a:r>
            <a:r>
              <a:rPr lang="en-US" altLang="zh-CN" dirty="0" smtClean="0"/>
              <a:t>B</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0455111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0491565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答案：</a:t>
            </a:r>
            <a:r>
              <a:rPr lang="en-US" altLang="zh-CN" dirty="0" smtClean="0"/>
              <a:t>D</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30845997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答案：</a:t>
            </a:r>
            <a:r>
              <a:rPr lang="en-US" altLang="zh-CN" dirty="0" smtClean="0"/>
              <a:t>C</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0451068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0645508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答案：</a:t>
            </a:r>
            <a:r>
              <a:rPr lang="en-US" altLang="zh-CN" dirty="0" smtClean="0"/>
              <a:t>B</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答案</a:t>
            </a:r>
            <a:r>
              <a:rPr lang="zh-CN" altLang="en-US" dirty="0" smtClean="0"/>
              <a:t>：</a:t>
            </a:r>
            <a:r>
              <a:rPr lang="en-US" altLang="zh-CN" dirty="0" smtClean="0"/>
              <a:t>C</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0485064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答案</a:t>
            </a:r>
            <a:r>
              <a:rPr lang="zh-CN" altLang="en-US" dirty="0" smtClean="0"/>
              <a:t>：</a:t>
            </a:r>
            <a:r>
              <a:rPr lang="en-US" altLang="zh-CN" dirty="0" smtClean="0"/>
              <a:t>A</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9419536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答案</a:t>
            </a:r>
            <a:r>
              <a:rPr lang="zh-CN" altLang="en-US" dirty="0" smtClean="0"/>
              <a:t>：</a:t>
            </a:r>
            <a:r>
              <a:rPr lang="en-US" altLang="zh-CN" dirty="0" smtClean="0"/>
              <a:t>A</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18192510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答案：</a:t>
            </a:r>
            <a:r>
              <a:rPr lang="en-US" altLang="zh-CN" dirty="0" smtClean="0"/>
              <a:t>A</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答案：</a:t>
            </a:r>
            <a:r>
              <a:rPr lang="en-US" altLang="zh-CN" dirty="0" smtClean="0"/>
              <a:t>B</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答案</a:t>
            </a:r>
            <a:r>
              <a:rPr lang="zh-CN" altLang="en-US" dirty="0" smtClean="0"/>
              <a:t>：</a:t>
            </a:r>
            <a:r>
              <a:rPr lang="en-US" altLang="zh-CN" dirty="0" smtClean="0"/>
              <a:t>C</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717342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答案：</a:t>
            </a:r>
            <a:r>
              <a:rPr lang="en-US" altLang="zh-CN" dirty="0" smtClean="0"/>
              <a:t>C</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55455659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答案：</a:t>
            </a:r>
            <a:r>
              <a:rPr lang="en-US" altLang="zh-CN" dirty="0" smtClean="0"/>
              <a:t>C</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smtClean="0">
                <a:solidFill>
                  <a:srgbClr val="FF0000"/>
                </a:solidFill>
                <a:ea typeface="宋体" panose="02010600030101010101" pitchFamily="2" charset="-122"/>
                <a:cs typeface="Times New Roman" panose="02020603050405020304" pitchFamily="18" charset="0"/>
              </a:rPr>
              <a:t>答案：</a:t>
            </a:r>
            <a:r>
              <a:rPr lang="en-US" altLang="zh-CN" kern="100" dirty="0" err="1" smtClean="0">
                <a:solidFill>
                  <a:srgbClr val="FF0000"/>
                </a:solidFill>
                <a:ea typeface="宋体" panose="02010600030101010101" pitchFamily="2" charset="-122"/>
                <a:cs typeface="Times New Roman" panose="02020603050405020304" pitchFamily="18" charset="0"/>
              </a:rPr>
              <a:t>nums</a:t>
            </a:r>
            <a:r>
              <a:rPr lang="en-US" altLang="zh-CN" kern="100" dirty="0" smtClean="0">
                <a:solidFill>
                  <a:srgbClr val="FF0000"/>
                </a:solidFill>
                <a:ea typeface="宋体" panose="02010600030101010101" pitchFamily="2" charset="-122"/>
                <a:cs typeface="Times New Roman" panose="02020603050405020304" pitchFamily="18" charset="0"/>
              </a:rPr>
              <a:t> = </a:t>
            </a:r>
            <a:r>
              <a:rPr lang="en-US" altLang="zh-CN" kern="100" dirty="0" err="1" smtClean="0">
                <a:solidFill>
                  <a:srgbClr val="FF0000"/>
                </a:solidFill>
                <a:ea typeface="宋体" panose="02010600030101010101" pitchFamily="2" charset="-122"/>
                <a:cs typeface="Times New Roman" panose="02020603050405020304" pitchFamily="18" charset="0"/>
              </a:rPr>
              <a:t>n.split</a:t>
            </a:r>
            <a:r>
              <a:rPr lang="en-US" altLang="zh-CN" kern="100" dirty="0" smtClean="0">
                <a:solidFill>
                  <a:srgbClr val="FF0000"/>
                </a:solidFill>
                <a:ea typeface="宋体" panose="02010600030101010101" pitchFamily="2" charset="-122"/>
                <a:cs typeface="Times New Roman" panose="02020603050405020304" pitchFamily="18" charset="0"/>
              </a:rPr>
              <a:t>(",")</a:t>
            </a:r>
            <a:endParaRPr lang="zh-CN" altLang="zh-CN" sz="1400" kern="100" dirty="0" smtClean="0">
              <a:solidFill>
                <a:srgbClr val="FF0000"/>
              </a:solidFill>
              <a:ea typeface="宋体" panose="02010600030101010101" pitchFamily="2" charset="-122"/>
              <a:cs typeface="Times New Roman" panose="02020603050405020304" pitchFamily="18" charset="0"/>
            </a:endParaRPr>
          </a:p>
          <a:p>
            <a:r>
              <a:rPr lang="en-US" altLang="zh-CN" kern="100" baseline="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      </a:t>
            </a:r>
            <a:r>
              <a:rPr lang="en-US" altLang="zh-CN" kern="1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s = 0</a:t>
            </a:r>
            <a:endParaRPr lang="zh-CN" altLang="zh-CN" sz="1400" kern="100" dirty="0" smtClean="0">
              <a:solidFill>
                <a:srgbClr val="FF0000"/>
              </a:solidFill>
              <a:ea typeface="宋体" panose="02010600030101010101" pitchFamily="2" charset="-122"/>
              <a:cs typeface="Times New Roman" panose="02020603050405020304" pitchFamily="18" charset="0"/>
            </a:endParaRPr>
          </a:p>
          <a:p>
            <a:r>
              <a:rPr lang="en-US" altLang="zh-CN" kern="1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     for </a:t>
            </a:r>
            <a:r>
              <a:rPr lang="en-US" altLang="zh-CN" kern="100" dirty="0" err="1"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i</a:t>
            </a:r>
            <a:r>
              <a:rPr lang="en-US" altLang="zh-CN" kern="1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 in </a:t>
            </a:r>
            <a:r>
              <a:rPr lang="en-US" altLang="zh-CN" kern="100" dirty="0" err="1"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nums</a:t>
            </a:r>
            <a:r>
              <a:rPr lang="en-US" altLang="zh-CN" kern="1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a:t>
            </a:r>
            <a:endParaRPr lang="zh-CN" altLang="zh-CN" sz="1400" kern="100" dirty="0" smtClean="0">
              <a:solidFill>
                <a:srgbClr val="FF0000"/>
              </a:solidFill>
              <a:ea typeface="宋体" panose="02010600030101010101" pitchFamily="2" charset="-122"/>
              <a:cs typeface="Times New Roman" panose="02020603050405020304" pitchFamily="18" charset="0"/>
            </a:endParaRPr>
          </a:p>
          <a:p>
            <a:r>
              <a:rPr lang="en-US" altLang="zh-CN" kern="1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          s += </a:t>
            </a:r>
            <a:r>
              <a:rPr lang="en-US" altLang="zh-CN" kern="100" dirty="0" err="1"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eval</a:t>
            </a:r>
            <a:r>
              <a:rPr lang="en-US" altLang="zh-CN" kern="1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a:t>
            </a:r>
            <a:r>
              <a:rPr lang="en-US" altLang="zh-CN" kern="100" dirty="0" err="1"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i</a:t>
            </a:r>
            <a:r>
              <a:rPr lang="en-US" altLang="zh-CN" kern="1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a:t>
            </a:r>
            <a:endParaRPr lang="zh-CN" altLang="zh-CN" sz="1400" kern="100" dirty="0">
              <a:solidFill>
                <a:srgbClr val="FF0000"/>
              </a:solidFill>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kern="100" dirty="0" smtClean="0">
                <a:solidFill>
                  <a:srgbClr val="FF0000"/>
                </a:solidFill>
                <a:ea typeface="宋体" panose="02010600030101010101" pitchFamily="2" charset="-122"/>
                <a:cs typeface="Times New Roman" panose="02020603050405020304" pitchFamily="18" charset="0"/>
              </a:rPr>
              <a:t>答案：</a:t>
            </a:r>
            <a:r>
              <a:rPr lang="en-US" altLang="zh-CN" kern="100" dirty="0" smtClean="0">
                <a:solidFill>
                  <a:srgbClr val="FF0000"/>
                </a:solidFill>
                <a:ea typeface="宋体" panose="02010600030101010101" pitchFamily="2" charset="-122"/>
                <a:cs typeface="Times New Roman" panose="02020603050405020304" pitchFamily="18" charset="0"/>
              </a:rPr>
              <a:t>print(sorted(list(input())))</a:t>
            </a:r>
            <a:endParaRPr lang="zh-CN" altLang="zh-CN" sz="1400" kern="100" dirty="0" smtClean="0">
              <a:solidFill>
                <a:srgbClr val="FF0000"/>
              </a:solidFill>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5A74753-AFF2-43A3-98C7-386D01E4961A}" type="slidenum">
              <a:rPr lang="zh-CN" altLang="en-US" smtClean="0"/>
              <a:t>79</a:t>
            </a:fld>
            <a:endParaRPr lang="zh-CN" altLang="en-US"/>
          </a:p>
        </p:txBody>
      </p:sp>
    </p:spTree>
    <p:extLst>
      <p:ext uri="{BB962C8B-B14F-4D97-AF65-F5344CB8AC3E}">
        <p14:creationId xmlns:p14="http://schemas.microsoft.com/office/powerpoint/2010/main" val="396654108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smtClean="0">
                <a:solidFill>
                  <a:srgbClr val="FF0000"/>
                </a:solidFill>
                <a:ea typeface="宋体" panose="02010600030101010101" pitchFamily="2" charset="-122"/>
                <a:cs typeface="Times New Roman" panose="02020603050405020304" pitchFamily="18" charset="0"/>
              </a:rPr>
              <a:t>答案：</a:t>
            </a:r>
            <a:endParaRPr lang="en-US" altLang="zh-CN" kern="100" dirty="0" smtClean="0">
              <a:solidFill>
                <a:srgbClr val="FF0000"/>
              </a:solidFill>
              <a:ea typeface="宋体" panose="02010600030101010101" pitchFamily="2" charset="-122"/>
              <a:cs typeface="Times New Roman" panose="02020603050405020304" pitchFamily="18" charset="0"/>
            </a:endParaRPr>
          </a:p>
          <a:p>
            <a:r>
              <a:rPr lang="en-US" altLang="zh-CN" kern="100" dirty="0" smtClean="0">
                <a:solidFill>
                  <a:srgbClr val="FF0000"/>
                </a:solidFill>
                <a:ea typeface="宋体" panose="02010600030101010101" pitchFamily="2" charset="-122"/>
                <a:cs typeface="Times New Roman" panose="02020603050405020304" pitchFamily="18" charset="0"/>
              </a:rPr>
              <a:t>import random</a:t>
            </a:r>
            <a:r>
              <a:rPr lang="en-US" altLang="zh-CN" kern="1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 </a:t>
            </a:r>
            <a:endParaRPr lang="zh-CN" altLang="zh-CN" sz="1400" kern="100" dirty="0" smtClean="0">
              <a:solidFill>
                <a:srgbClr val="FF0000"/>
              </a:solidFill>
              <a:ea typeface="宋体" panose="02010600030101010101" pitchFamily="2" charset="-122"/>
              <a:cs typeface="Times New Roman" panose="02020603050405020304" pitchFamily="18" charset="0"/>
            </a:endParaRPr>
          </a:p>
          <a:p>
            <a:r>
              <a:rPr lang="en-US" altLang="zh-CN" kern="1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n = </a:t>
            </a:r>
            <a:r>
              <a:rPr lang="en-US" altLang="zh-CN" kern="100" dirty="0" err="1"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int</a:t>
            </a:r>
            <a:r>
              <a:rPr lang="en-US" altLang="zh-CN" kern="1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(input())</a:t>
            </a:r>
            <a:endParaRPr lang="zh-CN" altLang="zh-CN" sz="1400" kern="100" dirty="0" smtClean="0">
              <a:solidFill>
                <a:srgbClr val="FF0000"/>
              </a:solidFill>
              <a:ea typeface="宋体" panose="02010600030101010101" pitchFamily="2" charset="-122"/>
              <a:cs typeface="Times New Roman" panose="02020603050405020304" pitchFamily="18" charset="0"/>
            </a:endParaRPr>
          </a:p>
          <a:p>
            <a:r>
              <a:rPr lang="en-US" altLang="zh-CN" kern="100" dirty="0" err="1"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random.seed</a:t>
            </a:r>
            <a:r>
              <a:rPr lang="en-US" altLang="zh-CN" kern="1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(n)</a:t>
            </a:r>
            <a:endParaRPr lang="zh-CN" altLang="zh-CN" sz="1400" kern="100" dirty="0" smtClean="0">
              <a:solidFill>
                <a:srgbClr val="FF0000"/>
              </a:solidFill>
              <a:ea typeface="宋体" panose="02010600030101010101" pitchFamily="2" charset="-122"/>
              <a:cs typeface="Times New Roman" panose="02020603050405020304" pitchFamily="18" charset="0"/>
            </a:endParaRPr>
          </a:p>
          <a:p>
            <a:r>
              <a:rPr lang="en-US" altLang="zh-CN" kern="1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m = </a:t>
            </a:r>
            <a:r>
              <a:rPr lang="en-US" altLang="zh-CN" kern="100" dirty="0" err="1"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random.randint</a:t>
            </a:r>
            <a:r>
              <a:rPr lang="en-US" altLang="zh-CN" kern="1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(1,n)</a:t>
            </a:r>
            <a:endParaRPr lang="zh-CN" altLang="zh-CN" sz="1400" kern="100" dirty="0" smtClean="0">
              <a:solidFill>
                <a:srgbClr val="FF0000"/>
              </a:solidFill>
              <a:ea typeface="宋体" panose="02010600030101010101" pitchFamily="2" charset="-122"/>
              <a:cs typeface="Times New Roman" panose="02020603050405020304" pitchFamily="18" charset="0"/>
            </a:endParaRPr>
          </a:p>
          <a:p>
            <a:r>
              <a:rPr lang="en-US" altLang="zh-CN" kern="1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ls = list(range(1,n+1))</a:t>
            </a:r>
            <a:endParaRPr lang="zh-CN" altLang="zh-CN" sz="1400" kern="100" dirty="0" smtClean="0">
              <a:solidFill>
                <a:srgbClr val="FF0000"/>
              </a:solidFill>
              <a:ea typeface="宋体" panose="02010600030101010101" pitchFamily="2" charset="-122"/>
              <a:cs typeface="Times New Roman" panose="02020603050405020304" pitchFamily="18" charset="0"/>
            </a:endParaRPr>
          </a:p>
          <a:p>
            <a:r>
              <a:rPr lang="en-US" altLang="zh-CN" kern="1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print(ls)</a:t>
            </a:r>
            <a:endParaRPr lang="zh-CN" altLang="zh-CN" sz="1400" kern="100" dirty="0" smtClean="0">
              <a:solidFill>
                <a:srgbClr val="FF0000"/>
              </a:solidFill>
              <a:ea typeface="宋体" panose="02010600030101010101" pitchFamily="2" charset="-122"/>
              <a:cs typeface="Times New Roman" panose="02020603050405020304" pitchFamily="18" charset="0"/>
            </a:endParaRPr>
          </a:p>
          <a:p>
            <a:r>
              <a:rPr lang="en-US" altLang="zh-CN" kern="100" dirty="0" err="1"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lsdell</a:t>
            </a:r>
            <a:r>
              <a:rPr lang="en-US" altLang="zh-CN" kern="1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 = [</a:t>
            </a:r>
            <a:r>
              <a:rPr lang="en-US" altLang="zh-CN" kern="100" dirty="0" err="1"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i</a:t>
            </a:r>
            <a:r>
              <a:rPr lang="en-US" altLang="zh-CN" kern="1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 for </a:t>
            </a:r>
            <a:r>
              <a:rPr lang="en-US" altLang="zh-CN" kern="100" dirty="0" err="1"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i</a:t>
            </a:r>
            <a:r>
              <a:rPr lang="en-US" altLang="zh-CN" kern="1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 in ls if </a:t>
            </a:r>
            <a:r>
              <a:rPr lang="en-US" altLang="zh-CN" kern="100" dirty="0" err="1"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i%m</a:t>
            </a:r>
            <a:r>
              <a:rPr lang="en-US" altLang="zh-CN" kern="1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 ==0 ]</a:t>
            </a:r>
            <a:endParaRPr lang="zh-CN" altLang="zh-CN" sz="1400" kern="100" dirty="0" smtClean="0">
              <a:solidFill>
                <a:srgbClr val="FF0000"/>
              </a:solidFill>
              <a:ea typeface="宋体" panose="02010600030101010101" pitchFamily="2" charset="-122"/>
              <a:cs typeface="Times New Roman" panose="02020603050405020304" pitchFamily="18" charset="0"/>
            </a:endParaRPr>
          </a:p>
          <a:p>
            <a:r>
              <a:rPr lang="en-US" altLang="zh-CN" kern="1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for </a:t>
            </a:r>
            <a:r>
              <a:rPr lang="en-US" altLang="zh-CN" kern="100" dirty="0" err="1"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i</a:t>
            </a:r>
            <a:r>
              <a:rPr lang="en-US" altLang="zh-CN" kern="1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 in ls and </a:t>
            </a:r>
            <a:r>
              <a:rPr lang="en-US" altLang="zh-CN" kern="100" dirty="0" err="1"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lsdell</a:t>
            </a:r>
            <a:r>
              <a:rPr lang="en-US" altLang="zh-CN" kern="1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a:t>
            </a:r>
            <a:endParaRPr lang="zh-CN" altLang="zh-CN" sz="1400" kern="100" dirty="0" smtClean="0">
              <a:solidFill>
                <a:srgbClr val="FF0000"/>
              </a:solidFill>
              <a:ea typeface="宋体" panose="02010600030101010101" pitchFamily="2" charset="-122"/>
              <a:cs typeface="Times New Roman" panose="02020603050405020304" pitchFamily="18" charset="0"/>
            </a:endParaRPr>
          </a:p>
          <a:p>
            <a:r>
              <a:rPr lang="en-US" altLang="zh-CN" kern="1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	</a:t>
            </a:r>
            <a:r>
              <a:rPr lang="en-US" altLang="zh-CN" kern="100" dirty="0" err="1"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ls.remove</a:t>
            </a:r>
            <a:r>
              <a:rPr lang="en-US" altLang="zh-CN" kern="1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a:t>
            </a:r>
            <a:r>
              <a:rPr lang="en-US" altLang="zh-CN" kern="100" dirty="0" err="1"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i</a:t>
            </a:r>
            <a:r>
              <a:rPr lang="en-US" altLang="zh-CN" kern="1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a:t>
            </a:r>
            <a:endParaRPr lang="zh-CN" altLang="zh-CN" sz="1400" kern="100" dirty="0" smtClean="0">
              <a:solidFill>
                <a:srgbClr val="FF0000"/>
              </a:solidFill>
              <a:ea typeface="宋体" panose="02010600030101010101" pitchFamily="2" charset="-122"/>
              <a:cs typeface="Times New Roman" panose="02020603050405020304" pitchFamily="18" charset="0"/>
            </a:endParaRPr>
          </a:p>
          <a:p>
            <a:r>
              <a:rPr lang="en-US" altLang="zh-CN" kern="1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print(ls)</a:t>
            </a:r>
            <a:endParaRPr lang="zh-CN" altLang="zh-CN" sz="1400" kern="100" dirty="0" smtClean="0">
              <a:solidFill>
                <a:srgbClr val="FF0000"/>
              </a:solidFill>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E5A74753-AFF2-43A3-98C7-386D01E4961A}" type="slidenum">
              <a:rPr lang="zh-CN" altLang="en-US" smtClean="0"/>
              <a:t>80</a:t>
            </a:fld>
            <a:endParaRPr lang="zh-CN" altLang="en-US"/>
          </a:p>
        </p:txBody>
      </p:sp>
    </p:spTree>
    <p:extLst>
      <p:ext uri="{BB962C8B-B14F-4D97-AF65-F5344CB8AC3E}">
        <p14:creationId xmlns:p14="http://schemas.microsoft.com/office/powerpoint/2010/main" val="35653621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83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84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85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86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87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90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答案：</a:t>
            </a:r>
            <a:r>
              <a:rPr lang="en-US" altLang="zh-CN" dirty="0" smtClean="0"/>
              <a:t>C</a:t>
            </a:r>
            <a:endParaRPr lang="zh-CN" altLang="en-US" dirty="0"/>
          </a:p>
        </p:txBody>
      </p:sp>
      <p:sp>
        <p:nvSpPr>
          <p:cNvPr id="4" name="灯片编号占位符 3"/>
          <p:cNvSpPr>
            <a:spLocks noGrp="1"/>
          </p:cNvSpPr>
          <p:nvPr>
            <p:ph type="sldNum" sz="quarter" idx="10"/>
          </p:nvPr>
        </p:nvSpPr>
        <p:spPr/>
        <p:txBody>
          <a:bodyPr/>
          <a:lstStyle/>
          <a:p>
            <a:pPr>
              <a:defRPr/>
            </a:pPr>
            <a:fld id="{B4936B7B-B83E-48FC-9145-C5D7D2DAFA4C}" type="slidenum">
              <a:rPr lang="zh-CN" altLang="en-US" smtClean="0">
                <a:solidFill>
                  <a:prstClr val="black"/>
                </a:solidFill>
                <a:latin typeface="Calibri" panose="020F0502020204030204"/>
                <a:ea typeface="宋体" panose="02010600030101010101" pitchFamily="2" charset="-122"/>
              </a:rPr>
              <a:pPr>
                <a:defRPr/>
              </a:pPr>
              <a:t>91</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936B7B-B83E-48FC-9145-C5D7D2DAFA4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自定义版式">
    <p:bg>
      <p:bgPr>
        <a:pattFill prst="ltUpDiag">
          <a:fgClr>
            <a:srgbClr val="F2F2F2"/>
          </a:fgClr>
          <a:bgClr>
            <a:schemeClr val="bg1"/>
          </a:bgClr>
        </a:patt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ransition spd="slow">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教学效果">
    <p:spTree>
      <p:nvGrpSpPr>
        <p:cNvPr id="1" name=""/>
        <p:cNvGrpSpPr/>
        <p:nvPr/>
      </p:nvGrpSpPr>
      <p:grpSpPr>
        <a:xfrm>
          <a:off x="0" y="0"/>
          <a:ext cx="0" cy="0"/>
          <a:chOff x="0" y="0"/>
          <a:chExt cx="0" cy="0"/>
        </a:xfrm>
      </p:grpSpPr>
      <p:pic>
        <p:nvPicPr>
          <p:cNvPr id="10" name="Picture 6" descr="E:\000.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0986" t="44113" r="8772" b="31887"/>
          <a:stretch>
            <a:fillRect/>
          </a:stretch>
        </p:blipFill>
        <p:spPr bwMode="auto">
          <a:xfrm flipH="1">
            <a:off x="-169512" y="846606"/>
            <a:ext cx="12386980" cy="9093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接连接符 10"/>
          <p:cNvCxnSpPr/>
          <p:nvPr userDrawn="1"/>
        </p:nvCxnSpPr>
        <p:spPr>
          <a:xfrm>
            <a:off x="-25478" y="980728"/>
            <a:ext cx="12242946" cy="0"/>
          </a:xfrm>
          <a:prstGeom prst="line">
            <a:avLst/>
          </a:prstGeom>
        </p:spPr>
        <p:style>
          <a:lnRef idx="2">
            <a:schemeClr val="accent5"/>
          </a:lnRef>
          <a:fillRef idx="0">
            <a:schemeClr val="accent5"/>
          </a:fillRef>
          <a:effectRef idx="1">
            <a:schemeClr val="accent5"/>
          </a:effectRef>
          <a:fontRef idx="minor">
            <a:schemeClr val="tx1"/>
          </a:fontRef>
        </p:style>
      </p:cxnSp>
      <p:sp>
        <p:nvSpPr>
          <p:cNvPr id="21" name="TextBox 20"/>
          <p:cNvSpPr txBox="1"/>
          <p:nvPr userDrawn="1"/>
        </p:nvSpPr>
        <p:spPr>
          <a:xfrm>
            <a:off x="-28690" y="404665"/>
            <a:ext cx="4108468" cy="461665"/>
          </a:xfrm>
          <a:prstGeom prst="rect">
            <a:avLst/>
          </a:prstGeom>
          <a:noFill/>
        </p:spPr>
        <p:txBody>
          <a:bodyPr wrap="square" rtlCol="0">
            <a:spAutoFit/>
          </a:bodyPr>
          <a:lstStyle>
            <a:defPPr>
              <a:defRPr lang="zh-CN"/>
            </a:defPPr>
            <a:lvl1pPr lvl="0">
              <a:defRPr sz="2400">
                <a:solidFill>
                  <a:schemeClr val="bg1">
                    <a:lumMod val="85000"/>
                  </a:schemeClr>
                </a:solidFill>
                <a:latin typeface="Helvetica Light" pitchFamily="50" charset="0"/>
              </a:defRPr>
            </a:lvl1pPr>
          </a:lstStyle>
          <a:p>
            <a:pPr lvl="0"/>
            <a:r>
              <a:rPr lang="en-US" altLang="zh-CN" sz="2400" dirty="0"/>
              <a:t>Teaching effect</a:t>
            </a:r>
          </a:p>
        </p:txBody>
      </p:sp>
      <p:grpSp>
        <p:nvGrpSpPr>
          <p:cNvPr id="54" name="组合 53"/>
          <p:cNvGrpSpPr/>
          <p:nvPr userDrawn="1"/>
        </p:nvGrpSpPr>
        <p:grpSpPr>
          <a:xfrm>
            <a:off x="10128745" y="-340367"/>
            <a:ext cx="1705296" cy="1393103"/>
            <a:chOff x="7596559" y="-700407"/>
            <a:chExt cx="1278972" cy="1393103"/>
          </a:xfrm>
        </p:grpSpPr>
        <p:grpSp>
          <p:nvGrpSpPr>
            <p:cNvPr id="55" name="组合 54"/>
            <p:cNvGrpSpPr/>
            <p:nvPr userDrawn="1"/>
          </p:nvGrpSpPr>
          <p:grpSpPr>
            <a:xfrm>
              <a:off x="7596559" y="-700407"/>
              <a:ext cx="1278972" cy="1393103"/>
              <a:chOff x="7631852" y="336928"/>
              <a:chExt cx="900588" cy="4460224"/>
            </a:xfrm>
          </p:grpSpPr>
          <p:sp>
            <p:nvSpPr>
              <p:cNvPr id="58" name="圆角矩形 57"/>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9" name="圆角矩形 58"/>
              <p:cNvSpPr/>
              <p:nvPr/>
            </p:nvSpPr>
            <p:spPr>
              <a:xfrm>
                <a:off x="7631852" y="336928"/>
                <a:ext cx="864096" cy="432374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6" name="TextBox 55"/>
            <p:cNvSpPr txBox="1"/>
            <p:nvPr userDrawn="1"/>
          </p:nvSpPr>
          <p:spPr>
            <a:xfrm>
              <a:off x="7692665" y="67741"/>
              <a:ext cx="533716" cy="369332"/>
            </a:xfrm>
            <a:prstGeom prst="rect">
              <a:avLst/>
            </a:prstGeom>
            <a:noFill/>
          </p:spPr>
          <p:txBody>
            <a:bodyPr wrap="square" rtlCol="0">
              <a:spAutoFit/>
            </a:bodyPr>
            <a:lstStyle/>
            <a:p>
              <a:r>
                <a:rPr lang="en-US" altLang="zh-CN" sz="1800" b="1" dirty="0">
                  <a:solidFill>
                    <a:schemeClr val="bg1"/>
                  </a:solidFill>
                  <a:latin typeface="Gill Sans MT Condensed" panose="020B0506020104020203" pitchFamily="34" charset="0"/>
                  <a:ea typeface="Arial Unicode MS" panose="020B0604020202020204" pitchFamily="34" charset="-122"/>
                  <a:cs typeface="Arial Unicode MS" panose="020B0604020202020204" pitchFamily="34" charset="-122"/>
                </a:rPr>
                <a:t>04</a:t>
              </a:r>
              <a:endParaRPr lang="zh-CN" altLang="en-US" sz="1800" b="1" dirty="0">
                <a:solidFill>
                  <a:schemeClr val="bg1"/>
                </a:solidFill>
                <a:latin typeface="Gill Sans MT Condensed" panose="020B0506020104020203" pitchFamily="34" charset="0"/>
                <a:ea typeface="Arial Unicode MS" panose="020B0604020202020204" pitchFamily="34" charset="-122"/>
                <a:cs typeface="Arial Unicode MS" panose="020B0604020202020204" pitchFamily="34" charset="-122"/>
              </a:endParaRPr>
            </a:p>
          </p:txBody>
        </p:sp>
        <p:sp>
          <p:nvSpPr>
            <p:cNvPr id="57" name="TextBox 56"/>
            <p:cNvSpPr txBox="1"/>
            <p:nvPr userDrawn="1"/>
          </p:nvSpPr>
          <p:spPr>
            <a:xfrm>
              <a:off x="7699082" y="278230"/>
              <a:ext cx="1147290" cy="369332"/>
            </a:xfrm>
            <a:prstGeom prst="rect">
              <a:avLst/>
            </a:prstGeom>
            <a:noFill/>
          </p:spPr>
          <p:txBody>
            <a:bodyPr wrap="square" rtlCol="0">
              <a:spAutoFit/>
            </a:bodyPr>
            <a:lstStyle/>
            <a:p>
              <a:r>
                <a:rPr lang="zh-CN" altLang="en-US" sz="18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教学效果</a:t>
              </a:r>
            </a:p>
          </p:txBody>
        </p:sp>
      </p:grpSp>
    </p:spTree>
  </p:cSld>
  <p:clrMapOvr>
    <a:masterClrMapping/>
  </p:clrMapOvr>
  <p:transition spd="slow">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自定义版式">
    <p:bg>
      <p:bgPr>
        <a:pattFill prst="ltUpDiag">
          <a:fgClr>
            <a:srgbClr val="F2F2F2"/>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28672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0640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教学分析">
    <p:spTree>
      <p:nvGrpSpPr>
        <p:cNvPr id="1" name=""/>
        <p:cNvGrpSpPr/>
        <p:nvPr/>
      </p:nvGrpSpPr>
      <p:grpSpPr>
        <a:xfrm>
          <a:off x="0" y="0"/>
          <a:ext cx="0" cy="0"/>
          <a:chOff x="0" y="0"/>
          <a:chExt cx="0" cy="0"/>
        </a:xfrm>
      </p:grpSpPr>
      <p:pic>
        <p:nvPicPr>
          <p:cNvPr id="11" name="Picture 6" descr="E:\000.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0986" t="44113" r="8772" b="31887"/>
          <a:stretch/>
        </p:blipFill>
        <p:spPr bwMode="auto">
          <a:xfrm flipH="1">
            <a:off x="-169512" y="846606"/>
            <a:ext cx="12386980" cy="9093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userDrawn="1"/>
        </p:nvSpPr>
        <p:spPr>
          <a:xfrm>
            <a:off x="-28691" y="404665"/>
            <a:ext cx="4972564" cy="461665"/>
          </a:xfrm>
          <a:prstGeom prst="rect">
            <a:avLst/>
          </a:prstGeom>
          <a:noFill/>
        </p:spPr>
        <p:txBody>
          <a:bodyPr wrap="square" rtlCol="0">
            <a:spAutoFit/>
          </a:bodyPr>
          <a:lstStyle/>
          <a:p>
            <a:r>
              <a:rPr lang="en-US" altLang="zh-CN" sz="2400" dirty="0">
                <a:solidFill>
                  <a:prstClr val="white">
                    <a:lumMod val="85000"/>
                  </a:prstClr>
                </a:solidFill>
                <a:latin typeface="Helvetica Light" pitchFamily="50" charset="0"/>
              </a:rPr>
              <a:t>Teaching analysis</a:t>
            </a:r>
          </a:p>
        </p:txBody>
      </p:sp>
      <p:cxnSp>
        <p:nvCxnSpPr>
          <p:cNvPr id="35" name="直接连接符 34"/>
          <p:cNvCxnSpPr/>
          <p:nvPr userDrawn="1"/>
        </p:nvCxnSpPr>
        <p:spPr>
          <a:xfrm>
            <a:off x="-25478" y="980728"/>
            <a:ext cx="12242946" cy="0"/>
          </a:xfrm>
          <a:prstGeom prst="line">
            <a:avLst/>
          </a:prstGeom>
          <a:ln/>
        </p:spPr>
        <p:style>
          <a:lnRef idx="2">
            <a:schemeClr val="accent5"/>
          </a:lnRef>
          <a:fillRef idx="0">
            <a:schemeClr val="accent5"/>
          </a:fillRef>
          <a:effectRef idx="1">
            <a:schemeClr val="accent5"/>
          </a:effectRef>
          <a:fontRef idx="minor">
            <a:schemeClr val="tx1"/>
          </a:fontRef>
        </p:style>
      </p:cxnSp>
      <p:grpSp>
        <p:nvGrpSpPr>
          <p:cNvPr id="42" name="组合 41"/>
          <p:cNvGrpSpPr/>
          <p:nvPr userDrawn="1"/>
        </p:nvGrpSpPr>
        <p:grpSpPr>
          <a:xfrm>
            <a:off x="4419649" y="-355198"/>
            <a:ext cx="1742672" cy="1397180"/>
            <a:chOff x="3314736" y="-715238"/>
            <a:chExt cx="1307004" cy="1397180"/>
          </a:xfrm>
        </p:grpSpPr>
        <p:grpSp>
          <p:nvGrpSpPr>
            <p:cNvPr id="43" name="组合 42"/>
            <p:cNvGrpSpPr/>
            <p:nvPr userDrawn="1"/>
          </p:nvGrpSpPr>
          <p:grpSpPr>
            <a:xfrm>
              <a:off x="3314736" y="-715238"/>
              <a:ext cx="1307004" cy="1397180"/>
              <a:chOff x="4227737" y="323875"/>
              <a:chExt cx="920327" cy="4473277"/>
            </a:xfrm>
          </p:grpSpPr>
          <p:sp>
            <p:nvSpPr>
              <p:cNvPr id="46" name="圆角矩形 45"/>
              <p:cNvSpPr/>
              <p:nvPr/>
            </p:nvSpPr>
            <p:spPr>
              <a:xfrm>
                <a:off x="4283968"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圆角矩形 46"/>
              <p:cNvSpPr/>
              <p:nvPr/>
            </p:nvSpPr>
            <p:spPr>
              <a:xfrm>
                <a:off x="4227737" y="323875"/>
                <a:ext cx="879048" cy="4323744"/>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4" name="TextBox 43"/>
            <p:cNvSpPr txBox="1"/>
            <p:nvPr userDrawn="1"/>
          </p:nvSpPr>
          <p:spPr>
            <a:xfrm>
              <a:off x="3372889" y="44624"/>
              <a:ext cx="533716" cy="369332"/>
            </a:xfrm>
            <a:prstGeom prst="rect">
              <a:avLst/>
            </a:prstGeom>
            <a:noFill/>
          </p:spPr>
          <p:txBody>
            <a:bodyPr wrap="square" rtlCol="0">
              <a:spAutoFit/>
            </a:bodyPr>
            <a:lstStyle/>
            <a:p>
              <a:r>
                <a:rPr lang="en-US" altLang="zh-CN" b="1" dirty="0">
                  <a:solidFill>
                    <a:prstClr val="white"/>
                  </a:solidFill>
                  <a:latin typeface="Gill Sans MT Condensed" pitchFamily="34" charset="0"/>
                  <a:ea typeface="Arial Unicode MS" pitchFamily="34" charset="-122"/>
                  <a:cs typeface="Arial Unicode MS" pitchFamily="34" charset="-122"/>
                </a:rPr>
                <a:t>01</a:t>
              </a:r>
              <a:endParaRPr lang="zh-CN" altLang="en-US" b="1" dirty="0">
                <a:solidFill>
                  <a:prstClr val="white"/>
                </a:solidFill>
                <a:latin typeface="Gill Sans MT Condensed" pitchFamily="34" charset="0"/>
                <a:ea typeface="Arial Unicode MS" pitchFamily="34" charset="-122"/>
                <a:cs typeface="Arial Unicode MS" pitchFamily="34" charset="-122"/>
              </a:endParaRPr>
            </a:p>
          </p:txBody>
        </p:sp>
        <p:sp>
          <p:nvSpPr>
            <p:cNvPr id="45" name="TextBox 44"/>
            <p:cNvSpPr txBox="1"/>
            <p:nvPr userDrawn="1"/>
          </p:nvSpPr>
          <p:spPr>
            <a:xfrm>
              <a:off x="3372889" y="278230"/>
              <a:ext cx="1147290" cy="369332"/>
            </a:xfrm>
            <a:prstGeom prst="rect">
              <a:avLst/>
            </a:prstGeom>
            <a:noFill/>
          </p:spPr>
          <p:txBody>
            <a:bodyPr wrap="square" rtlCol="0">
              <a:spAutoFit/>
            </a:bodyPr>
            <a:lstStyle/>
            <a:p>
              <a:r>
                <a:rPr lang="zh-CN" altLang="en-US" b="1" dirty="0">
                  <a:solidFill>
                    <a:prstClr val="white"/>
                  </a:solidFill>
                  <a:latin typeface="微软雅黑" pitchFamily="34" charset="-122"/>
                  <a:cs typeface="Arial Unicode MS" pitchFamily="34" charset="-122"/>
                </a:rPr>
                <a:t>教学分析</a:t>
              </a:r>
            </a:p>
          </p:txBody>
        </p:sp>
      </p:grpSp>
    </p:spTree>
    <p:extLst>
      <p:ext uri="{BB962C8B-B14F-4D97-AF65-F5344CB8AC3E}">
        <p14:creationId xmlns:p14="http://schemas.microsoft.com/office/powerpoint/2010/main" val="1681938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up)">
                                      <p:cBhvr>
                                        <p:cTn id="7" dur="500"/>
                                        <p:tgtEl>
                                          <p:spTgt spid="42"/>
                                        </p:tgtEl>
                                      </p:cBhvr>
                                    </p:animEffect>
                                  </p:childTnLst>
                                </p:cTn>
                              </p:par>
                              <p:par>
                                <p:cTn id="8" presetID="16" presetClass="entr" presetSubtype="21" fill="hold" nodeType="withEffect">
                                  <p:stCondLst>
                                    <p:cond delay="250"/>
                                  </p:stCondLst>
                                  <p:childTnLst>
                                    <p:set>
                                      <p:cBhvr>
                                        <p:cTn id="9" dur="1" fill="hold">
                                          <p:stCondLst>
                                            <p:cond delay="0"/>
                                          </p:stCondLst>
                                        </p:cTn>
                                        <p:tgtEl>
                                          <p:spTgt spid="35"/>
                                        </p:tgtEl>
                                        <p:attrNameLst>
                                          <p:attrName>style.visibility</p:attrName>
                                        </p:attrNameLst>
                                      </p:cBhvr>
                                      <p:to>
                                        <p:strVal val="visible"/>
                                      </p:to>
                                    </p:set>
                                    <p:animEffect transition="in" filter="barn(inVertical)">
                                      <p:cBhvr>
                                        <p:cTn id="10" dur="500"/>
                                        <p:tgtEl>
                                          <p:spTgt spid="35"/>
                                        </p:tgtEl>
                                      </p:cBhvr>
                                    </p:animEffect>
                                  </p:childTnLst>
                                </p:cTn>
                              </p:par>
                              <p:par>
                                <p:cTn id="11" presetID="22" presetClass="entr" presetSubtype="4" fill="hold" grpId="0" nodeType="withEffect">
                                  <p:stCondLst>
                                    <p:cond delay="250"/>
                                  </p:stCondLst>
                                  <p:childTnLst>
                                    <p:set>
                                      <p:cBhvr>
                                        <p:cTn id="12" dur="1" fill="hold">
                                          <p:stCondLst>
                                            <p:cond delay="0"/>
                                          </p:stCondLst>
                                        </p:cTn>
                                        <p:tgtEl>
                                          <p:spTgt spid="21"/>
                                        </p:tgtEl>
                                        <p:attrNameLst>
                                          <p:attrName>style.visibility</p:attrName>
                                        </p:attrNameLst>
                                      </p:cBhvr>
                                      <p:to>
                                        <p:strVal val="visible"/>
                                      </p:to>
                                    </p:set>
                                    <p:animEffect transition="in" filter="wipe(down)">
                                      <p:cBhvr>
                                        <p:cTn id="1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教学分析">
    <p:spTree>
      <p:nvGrpSpPr>
        <p:cNvPr id="1" name=""/>
        <p:cNvGrpSpPr/>
        <p:nvPr/>
      </p:nvGrpSpPr>
      <p:grpSpPr>
        <a:xfrm>
          <a:off x="0" y="0"/>
          <a:ext cx="0" cy="0"/>
          <a:chOff x="0" y="0"/>
          <a:chExt cx="0" cy="0"/>
        </a:xfrm>
      </p:grpSpPr>
      <p:pic>
        <p:nvPicPr>
          <p:cNvPr id="10" name="Picture 6" descr="E:\000.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0986" t="44113" r="8772" b="31887"/>
          <a:stretch/>
        </p:blipFill>
        <p:spPr bwMode="auto">
          <a:xfrm flipH="1">
            <a:off x="-169512" y="846606"/>
            <a:ext cx="12386980" cy="9093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接连接符 10"/>
          <p:cNvCxnSpPr/>
          <p:nvPr userDrawn="1"/>
        </p:nvCxnSpPr>
        <p:spPr>
          <a:xfrm>
            <a:off x="-25478" y="980728"/>
            <a:ext cx="12242946"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1" name="TextBox 20"/>
          <p:cNvSpPr txBox="1"/>
          <p:nvPr userDrawn="1"/>
        </p:nvSpPr>
        <p:spPr>
          <a:xfrm>
            <a:off x="-28691" y="404665"/>
            <a:ext cx="4972564" cy="461665"/>
          </a:xfrm>
          <a:prstGeom prst="rect">
            <a:avLst/>
          </a:prstGeom>
          <a:noFill/>
        </p:spPr>
        <p:txBody>
          <a:bodyPr wrap="square" rtlCol="0">
            <a:spAutoFit/>
          </a:bodyPr>
          <a:lstStyle/>
          <a:p>
            <a:r>
              <a:rPr lang="en-US" altLang="zh-CN" sz="2400" dirty="0">
                <a:solidFill>
                  <a:prstClr val="white">
                    <a:lumMod val="85000"/>
                  </a:prstClr>
                </a:solidFill>
                <a:latin typeface="Helvetica Light" pitchFamily="50" charset="0"/>
              </a:rPr>
              <a:t>Teaching analysis</a:t>
            </a:r>
          </a:p>
        </p:txBody>
      </p:sp>
      <p:cxnSp>
        <p:nvCxnSpPr>
          <p:cNvPr id="35" name="直接连接符 34"/>
          <p:cNvCxnSpPr/>
          <p:nvPr userDrawn="1"/>
        </p:nvCxnSpPr>
        <p:spPr>
          <a:xfrm>
            <a:off x="75100" y="1016710"/>
            <a:ext cx="416234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2" name="组合 41"/>
          <p:cNvGrpSpPr/>
          <p:nvPr userDrawn="1"/>
        </p:nvGrpSpPr>
        <p:grpSpPr>
          <a:xfrm>
            <a:off x="4419649" y="-355198"/>
            <a:ext cx="1742672" cy="1397180"/>
            <a:chOff x="3314736" y="-715238"/>
            <a:chExt cx="1307004" cy="1397180"/>
          </a:xfrm>
        </p:grpSpPr>
        <p:grpSp>
          <p:nvGrpSpPr>
            <p:cNvPr id="43" name="组合 42"/>
            <p:cNvGrpSpPr/>
            <p:nvPr userDrawn="1"/>
          </p:nvGrpSpPr>
          <p:grpSpPr>
            <a:xfrm>
              <a:off x="3314736" y="-715238"/>
              <a:ext cx="1307004" cy="1397180"/>
              <a:chOff x="4227737" y="323875"/>
              <a:chExt cx="920327" cy="4473277"/>
            </a:xfrm>
          </p:grpSpPr>
          <p:sp>
            <p:nvSpPr>
              <p:cNvPr id="46" name="圆角矩形 45"/>
              <p:cNvSpPr/>
              <p:nvPr/>
            </p:nvSpPr>
            <p:spPr>
              <a:xfrm>
                <a:off x="4283968"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圆角矩形 46"/>
              <p:cNvSpPr/>
              <p:nvPr/>
            </p:nvSpPr>
            <p:spPr>
              <a:xfrm>
                <a:off x="4227737" y="323875"/>
                <a:ext cx="879048" cy="4323744"/>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4" name="TextBox 43"/>
            <p:cNvSpPr txBox="1"/>
            <p:nvPr userDrawn="1"/>
          </p:nvSpPr>
          <p:spPr>
            <a:xfrm>
              <a:off x="3372889" y="44624"/>
              <a:ext cx="533716" cy="369332"/>
            </a:xfrm>
            <a:prstGeom prst="rect">
              <a:avLst/>
            </a:prstGeom>
            <a:noFill/>
          </p:spPr>
          <p:txBody>
            <a:bodyPr wrap="square" rtlCol="0">
              <a:spAutoFit/>
            </a:bodyPr>
            <a:lstStyle/>
            <a:p>
              <a:r>
                <a:rPr lang="en-US" altLang="zh-CN" b="1" dirty="0">
                  <a:solidFill>
                    <a:prstClr val="white"/>
                  </a:solidFill>
                  <a:latin typeface="Gill Sans MT Condensed" pitchFamily="34" charset="0"/>
                  <a:ea typeface="Arial Unicode MS" pitchFamily="34" charset="-122"/>
                  <a:cs typeface="Arial Unicode MS" pitchFamily="34" charset="-122"/>
                </a:rPr>
                <a:t>01</a:t>
              </a:r>
              <a:endParaRPr lang="zh-CN" altLang="en-US" b="1" dirty="0">
                <a:solidFill>
                  <a:prstClr val="white"/>
                </a:solidFill>
                <a:latin typeface="Gill Sans MT Condensed" pitchFamily="34" charset="0"/>
                <a:ea typeface="Arial Unicode MS" pitchFamily="34" charset="-122"/>
                <a:cs typeface="Arial Unicode MS" pitchFamily="34" charset="-122"/>
              </a:endParaRPr>
            </a:p>
          </p:txBody>
        </p:sp>
        <p:sp>
          <p:nvSpPr>
            <p:cNvPr id="45" name="TextBox 44"/>
            <p:cNvSpPr txBox="1"/>
            <p:nvPr userDrawn="1"/>
          </p:nvSpPr>
          <p:spPr>
            <a:xfrm>
              <a:off x="3372889" y="278230"/>
              <a:ext cx="1147290" cy="369332"/>
            </a:xfrm>
            <a:prstGeom prst="rect">
              <a:avLst/>
            </a:prstGeom>
            <a:noFill/>
          </p:spPr>
          <p:txBody>
            <a:bodyPr wrap="square" rtlCol="0">
              <a:spAutoFit/>
            </a:bodyPr>
            <a:lstStyle/>
            <a:p>
              <a:r>
                <a:rPr lang="zh-CN" altLang="en-US" b="1" dirty="0">
                  <a:solidFill>
                    <a:prstClr val="white"/>
                  </a:solidFill>
                  <a:latin typeface="微软雅黑" pitchFamily="34" charset="-122"/>
                  <a:cs typeface="Arial Unicode MS" pitchFamily="34" charset="-122"/>
                </a:rPr>
                <a:t>教学分析</a:t>
              </a:r>
            </a:p>
          </p:txBody>
        </p:sp>
      </p:grpSp>
    </p:spTree>
    <p:extLst>
      <p:ext uri="{BB962C8B-B14F-4D97-AF65-F5344CB8AC3E}">
        <p14:creationId xmlns:p14="http://schemas.microsoft.com/office/powerpoint/2010/main" val="2082368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教学策略">
    <p:spTree>
      <p:nvGrpSpPr>
        <p:cNvPr id="1" name=""/>
        <p:cNvGrpSpPr/>
        <p:nvPr/>
      </p:nvGrpSpPr>
      <p:grpSpPr>
        <a:xfrm>
          <a:off x="0" y="0"/>
          <a:ext cx="0" cy="0"/>
          <a:chOff x="0" y="0"/>
          <a:chExt cx="0" cy="0"/>
        </a:xfrm>
      </p:grpSpPr>
      <p:pic>
        <p:nvPicPr>
          <p:cNvPr id="10" name="Picture 6" descr="E:\000.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0986" t="44113" r="8772" b="31887"/>
          <a:stretch/>
        </p:blipFill>
        <p:spPr bwMode="auto">
          <a:xfrm flipH="1">
            <a:off x="-169512" y="846606"/>
            <a:ext cx="12386980" cy="9093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接连接符 10"/>
          <p:cNvCxnSpPr/>
          <p:nvPr userDrawn="1"/>
        </p:nvCxnSpPr>
        <p:spPr>
          <a:xfrm>
            <a:off x="-25478" y="980728"/>
            <a:ext cx="12242946"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1" name="TextBox 20"/>
          <p:cNvSpPr txBox="1"/>
          <p:nvPr userDrawn="1"/>
        </p:nvSpPr>
        <p:spPr>
          <a:xfrm>
            <a:off x="-28691" y="404665"/>
            <a:ext cx="6220703" cy="461665"/>
          </a:xfrm>
          <a:prstGeom prst="rect">
            <a:avLst/>
          </a:prstGeom>
          <a:noFill/>
        </p:spPr>
        <p:txBody>
          <a:bodyPr wrap="square" rtlCol="0">
            <a:spAutoFit/>
          </a:bodyPr>
          <a:lstStyle>
            <a:defPPr>
              <a:defRPr lang="zh-CN"/>
            </a:defPPr>
            <a:lvl1pPr>
              <a:defRPr sz="2400">
                <a:solidFill>
                  <a:schemeClr val="bg1">
                    <a:lumMod val="85000"/>
                  </a:schemeClr>
                </a:solidFill>
                <a:latin typeface="Helvetica Light" pitchFamily="50" charset="0"/>
              </a:defRPr>
            </a:lvl1pPr>
          </a:lstStyle>
          <a:p>
            <a:r>
              <a:rPr lang="en-US" altLang="zh-CN" dirty="0">
                <a:solidFill>
                  <a:prstClr val="white">
                    <a:lumMod val="85000"/>
                  </a:prstClr>
                </a:solidFill>
              </a:rPr>
              <a:t>instructional strategies</a:t>
            </a:r>
          </a:p>
        </p:txBody>
      </p:sp>
      <p:grpSp>
        <p:nvGrpSpPr>
          <p:cNvPr id="60" name="组合 59"/>
          <p:cNvGrpSpPr/>
          <p:nvPr userDrawn="1"/>
        </p:nvGrpSpPr>
        <p:grpSpPr>
          <a:xfrm>
            <a:off x="6301954" y="-351838"/>
            <a:ext cx="1714296" cy="1394349"/>
            <a:chOff x="4726465" y="-711878"/>
            <a:chExt cx="1285722" cy="1394349"/>
          </a:xfrm>
        </p:grpSpPr>
        <p:grpSp>
          <p:nvGrpSpPr>
            <p:cNvPr id="61" name="组合 60"/>
            <p:cNvGrpSpPr/>
            <p:nvPr userDrawn="1"/>
          </p:nvGrpSpPr>
          <p:grpSpPr>
            <a:xfrm>
              <a:off x="4726465" y="-711878"/>
              <a:ext cx="1285722" cy="1394349"/>
              <a:chOff x="5322842" y="326129"/>
              <a:chExt cx="905342" cy="4464216"/>
            </a:xfrm>
          </p:grpSpPr>
          <p:sp>
            <p:nvSpPr>
              <p:cNvPr id="64" name="圆角矩形 63"/>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5" name="圆角矩形 64"/>
              <p:cNvSpPr/>
              <p:nvPr/>
            </p:nvSpPr>
            <p:spPr>
              <a:xfrm>
                <a:off x="5322842" y="32612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62" name="TextBox 61"/>
            <p:cNvSpPr txBox="1"/>
            <p:nvPr userDrawn="1"/>
          </p:nvSpPr>
          <p:spPr>
            <a:xfrm>
              <a:off x="4794471" y="56183"/>
              <a:ext cx="533716" cy="369332"/>
            </a:xfrm>
            <a:prstGeom prst="rect">
              <a:avLst/>
            </a:prstGeom>
            <a:noFill/>
          </p:spPr>
          <p:txBody>
            <a:bodyPr wrap="square" rtlCol="0">
              <a:spAutoFit/>
            </a:bodyPr>
            <a:lstStyle/>
            <a:p>
              <a:r>
                <a:rPr lang="en-US" altLang="zh-CN" b="1" dirty="0">
                  <a:solidFill>
                    <a:prstClr val="white"/>
                  </a:solidFill>
                  <a:latin typeface="Gill Sans MT Condensed" pitchFamily="34" charset="0"/>
                  <a:ea typeface="Arial Unicode MS" pitchFamily="34" charset="-122"/>
                  <a:cs typeface="Arial Unicode MS" pitchFamily="34" charset="-122"/>
                </a:rPr>
                <a:t>02</a:t>
              </a:r>
              <a:endParaRPr lang="zh-CN" altLang="en-US" b="1" dirty="0">
                <a:solidFill>
                  <a:prstClr val="white"/>
                </a:solidFill>
                <a:latin typeface="Gill Sans MT Condensed" pitchFamily="34" charset="0"/>
                <a:ea typeface="Arial Unicode MS" pitchFamily="34" charset="-122"/>
                <a:cs typeface="Arial Unicode MS" pitchFamily="34" charset="-122"/>
              </a:endParaRPr>
            </a:p>
          </p:txBody>
        </p:sp>
        <p:sp>
          <p:nvSpPr>
            <p:cNvPr id="63" name="TextBox 62"/>
            <p:cNvSpPr txBox="1"/>
            <p:nvPr userDrawn="1"/>
          </p:nvSpPr>
          <p:spPr>
            <a:xfrm>
              <a:off x="4779942" y="278230"/>
              <a:ext cx="1147290" cy="369332"/>
            </a:xfrm>
            <a:prstGeom prst="rect">
              <a:avLst/>
            </a:prstGeom>
            <a:noFill/>
          </p:spPr>
          <p:txBody>
            <a:bodyPr wrap="square" rtlCol="0">
              <a:spAutoFit/>
            </a:bodyPr>
            <a:lstStyle/>
            <a:p>
              <a:r>
                <a:rPr lang="zh-CN" altLang="en-US" b="1" dirty="0">
                  <a:solidFill>
                    <a:prstClr val="white"/>
                  </a:solidFill>
                  <a:latin typeface="微软雅黑" pitchFamily="34" charset="-122"/>
                  <a:cs typeface="Arial Unicode MS" pitchFamily="34" charset="-122"/>
                </a:rPr>
                <a:t>教学策略</a:t>
              </a:r>
            </a:p>
          </p:txBody>
        </p:sp>
      </p:grpSp>
    </p:spTree>
    <p:extLst>
      <p:ext uri="{BB962C8B-B14F-4D97-AF65-F5344CB8AC3E}">
        <p14:creationId xmlns:p14="http://schemas.microsoft.com/office/powerpoint/2010/main" val="17438507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up)">
                                      <p:cBhvr>
                                        <p:cTn id="7" dur="500"/>
                                        <p:tgtEl>
                                          <p:spTgt spid="60"/>
                                        </p:tgtEl>
                                      </p:cBhvr>
                                    </p:animEffect>
                                  </p:childTnLst>
                                </p:cTn>
                              </p:par>
                              <p:par>
                                <p:cTn id="8" presetID="16" presetClass="entr" presetSubtype="21" fill="hold" nodeType="withEffect">
                                  <p:stCondLst>
                                    <p:cond delay="25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22" presetClass="entr" presetSubtype="4" fill="hold" grpId="0" nodeType="withEffect">
                                  <p:stCondLst>
                                    <p:cond delay="250"/>
                                  </p:stCondLst>
                                  <p:childTnLst>
                                    <p:set>
                                      <p:cBhvr>
                                        <p:cTn id="12" dur="1" fill="hold">
                                          <p:stCondLst>
                                            <p:cond delay="0"/>
                                          </p:stCondLst>
                                        </p:cTn>
                                        <p:tgtEl>
                                          <p:spTgt spid="21"/>
                                        </p:tgtEl>
                                        <p:attrNameLst>
                                          <p:attrName>style.visibility</p:attrName>
                                        </p:attrNameLst>
                                      </p:cBhvr>
                                      <p:to>
                                        <p:strVal val="visible"/>
                                      </p:to>
                                    </p:set>
                                    <p:animEffect transition="in" filter="wipe(down)">
                                      <p:cBhvr>
                                        <p:cTn id="1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教学策略">
    <p:spTree>
      <p:nvGrpSpPr>
        <p:cNvPr id="1" name=""/>
        <p:cNvGrpSpPr/>
        <p:nvPr/>
      </p:nvGrpSpPr>
      <p:grpSpPr>
        <a:xfrm>
          <a:off x="0" y="0"/>
          <a:ext cx="0" cy="0"/>
          <a:chOff x="0" y="0"/>
          <a:chExt cx="0" cy="0"/>
        </a:xfrm>
      </p:grpSpPr>
      <p:pic>
        <p:nvPicPr>
          <p:cNvPr id="14" name="Picture 6" descr="E:\000.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0986" t="44113" r="8772" b="31887"/>
          <a:stretch/>
        </p:blipFill>
        <p:spPr bwMode="auto">
          <a:xfrm flipH="1">
            <a:off x="-169512" y="846606"/>
            <a:ext cx="12386980" cy="9093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直接连接符 14"/>
          <p:cNvCxnSpPr/>
          <p:nvPr userDrawn="1"/>
        </p:nvCxnSpPr>
        <p:spPr>
          <a:xfrm>
            <a:off x="-25478" y="980728"/>
            <a:ext cx="12242946" cy="0"/>
          </a:xfrm>
          <a:prstGeom prst="line">
            <a:avLst/>
          </a:prstGeom>
          <a:ln/>
        </p:spPr>
        <p:style>
          <a:lnRef idx="2">
            <a:schemeClr val="accent5"/>
          </a:lnRef>
          <a:fillRef idx="0">
            <a:schemeClr val="accent5"/>
          </a:fillRef>
          <a:effectRef idx="1">
            <a:schemeClr val="accent5"/>
          </a:effectRef>
          <a:fontRef idx="minor">
            <a:schemeClr val="tx1"/>
          </a:fontRef>
        </p:style>
      </p:cxnSp>
      <p:grpSp>
        <p:nvGrpSpPr>
          <p:cNvPr id="60" name="组合 59"/>
          <p:cNvGrpSpPr/>
          <p:nvPr userDrawn="1"/>
        </p:nvGrpSpPr>
        <p:grpSpPr>
          <a:xfrm>
            <a:off x="6301954" y="-351838"/>
            <a:ext cx="1714296" cy="1394349"/>
            <a:chOff x="4726465" y="-711878"/>
            <a:chExt cx="1285722" cy="1394349"/>
          </a:xfrm>
        </p:grpSpPr>
        <p:grpSp>
          <p:nvGrpSpPr>
            <p:cNvPr id="61" name="组合 60"/>
            <p:cNvGrpSpPr/>
            <p:nvPr userDrawn="1"/>
          </p:nvGrpSpPr>
          <p:grpSpPr>
            <a:xfrm>
              <a:off x="4726465" y="-711878"/>
              <a:ext cx="1285722" cy="1394349"/>
              <a:chOff x="5322842" y="326129"/>
              <a:chExt cx="905342" cy="4464216"/>
            </a:xfrm>
          </p:grpSpPr>
          <p:sp>
            <p:nvSpPr>
              <p:cNvPr id="64" name="圆角矩形 63"/>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5" name="圆角矩形 64"/>
              <p:cNvSpPr/>
              <p:nvPr/>
            </p:nvSpPr>
            <p:spPr>
              <a:xfrm>
                <a:off x="5322842" y="32612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62" name="TextBox 61"/>
            <p:cNvSpPr txBox="1"/>
            <p:nvPr userDrawn="1"/>
          </p:nvSpPr>
          <p:spPr>
            <a:xfrm>
              <a:off x="4794471" y="56183"/>
              <a:ext cx="533716" cy="369332"/>
            </a:xfrm>
            <a:prstGeom prst="rect">
              <a:avLst/>
            </a:prstGeom>
            <a:noFill/>
          </p:spPr>
          <p:txBody>
            <a:bodyPr wrap="square" rtlCol="0">
              <a:spAutoFit/>
            </a:bodyPr>
            <a:lstStyle/>
            <a:p>
              <a:r>
                <a:rPr lang="en-US" altLang="zh-CN" b="1" dirty="0">
                  <a:solidFill>
                    <a:prstClr val="white"/>
                  </a:solidFill>
                  <a:latin typeface="Gill Sans MT Condensed" pitchFamily="34" charset="0"/>
                  <a:ea typeface="Arial Unicode MS" pitchFamily="34" charset="-122"/>
                  <a:cs typeface="Arial Unicode MS" pitchFamily="34" charset="-122"/>
                </a:rPr>
                <a:t>02</a:t>
              </a:r>
              <a:endParaRPr lang="zh-CN" altLang="en-US" b="1" dirty="0">
                <a:solidFill>
                  <a:prstClr val="white"/>
                </a:solidFill>
                <a:latin typeface="Gill Sans MT Condensed" pitchFamily="34" charset="0"/>
                <a:ea typeface="Arial Unicode MS" pitchFamily="34" charset="-122"/>
                <a:cs typeface="Arial Unicode MS" pitchFamily="34" charset="-122"/>
              </a:endParaRPr>
            </a:p>
          </p:txBody>
        </p:sp>
        <p:sp>
          <p:nvSpPr>
            <p:cNvPr id="63" name="TextBox 62"/>
            <p:cNvSpPr txBox="1"/>
            <p:nvPr userDrawn="1"/>
          </p:nvSpPr>
          <p:spPr>
            <a:xfrm>
              <a:off x="4779942" y="278230"/>
              <a:ext cx="1147290" cy="369332"/>
            </a:xfrm>
            <a:prstGeom prst="rect">
              <a:avLst/>
            </a:prstGeom>
            <a:noFill/>
          </p:spPr>
          <p:txBody>
            <a:bodyPr wrap="square" rtlCol="0">
              <a:spAutoFit/>
            </a:bodyPr>
            <a:lstStyle/>
            <a:p>
              <a:r>
                <a:rPr lang="zh-CN" altLang="en-US" b="1" dirty="0">
                  <a:solidFill>
                    <a:prstClr val="white"/>
                  </a:solidFill>
                  <a:latin typeface="微软雅黑" pitchFamily="34" charset="-122"/>
                  <a:cs typeface="Arial Unicode MS" pitchFamily="34" charset="-122"/>
                </a:rPr>
                <a:t>教学策略</a:t>
              </a:r>
            </a:p>
          </p:txBody>
        </p:sp>
      </p:grpSp>
      <p:sp>
        <p:nvSpPr>
          <p:cNvPr id="16" name="TextBox 15"/>
          <p:cNvSpPr txBox="1"/>
          <p:nvPr userDrawn="1"/>
        </p:nvSpPr>
        <p:spPr>
          <a:xfrm>
            <a:off x="-28691" y="404665"/>
            <a:ext cx="6220703" cy="461665"/>
          </a:xfrm>
          <a:prstGeom prst="rect">
            <a:avLst/>
          </a:prstGeom>
          <a:noFill/>
        </p:spPr>
        <p:txBody>
          <a:bodyPr wrap="square" rtlCol="0">
            <a:spAutoFit/>
          </a:bodyPr>
          <a:lstStyle>
            <a:defPPr>
              <a:defRPr lang="zh-CN"/>
            </a:defPPr>
            <a:lvl1pPr>
              <a:defRPr sz="2400">
                <a:solidFill>
                  <a:schemeClr val="bg1">
                    <a:lumMod val="85000"/>
                  </a:schemeClr>
                </a:solidFill>
                <a:latin typeface="Helvetica Light" pitchFamily="50" charset="0"/>
              </a:defRPr>
            </a:lvl1pPr>
          </a:lstStyle>
          <a:p>
            <a:r>
              <a:rPr lang="en-US" altLang="zh-CN" dirty="0">
                <a:solidFill>
                  <a:prstClr val="white">
                    <a:lumMod val="85000"/>
                  </a:prstClr>
                </a:solidFill>
              </a:rPr>
              <a:t>instructional strategies</a:t>
            </a:r>
          </a:p>
        </p:txBody>
      </p:sp>
    </p:spTree>
    <p:extLst>
      <p:ext uri="{BB962C8B-B14F-4D97-AF65-F5344CB8AC3E}">
        <p14:creationId xmlns:p14="http://schemas.microsoft.com/office/powerpoint/2010/main" val="7140795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教学过程">
    <p:spTree>
      <p:nvGrpSpPr>
        <p:cNvPr id="1" name=""/>
        <p:cNvGrpSpPr/>
        <p:nvPr/>
      </p:nvGrpSpPr>
      <p:grpSpPr>
        <a:xfrm>
          <a:off x="0" y="0"/>
          <a:ext cx="0" cy="0"/>
          <a:chOff x="0" y="0"/>
          <a:chExt cx="0" cy="0"/>
        </a:xfrm>
      </p:grpSpPr>
      <p:pic>
        <p:nvPicPr>
          <p:cNvPr id="13" name="Picture 6" descr="E:\000.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0986" t="44113" r="8772" b="31887"/>
          <a:stretch/>
        </p:blipFill>
        <p:spPr bwMode="auto">
          <a:xfrm flipH="1">
            <a:off x="-169512" y="846606"/>
            <a:ext cx="12386980" cy="90930"/>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接连接符 13"/>
          <p:cNvCxnSpPr/>
          <p:nvPr userDrawn="1"/>
        </p:nvCxnSpPr>
        <p:spPr>
          <a:xfrm>
            <a:off x="-25478" y="980728"/>
            <a:ext cx="12242946"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1" name="TextBox 20"/>
          <p:cNvSpPr txBox="1"/>
          <p:nvPr userDrawn="1"/>
        </p:nvSpPr>
        <p:spPr>
          <a:xfrm>
            <a:off x="-28691" y="404665"/>
            <a:ext cx="4972564" cy="461665"/>
          </a:xfrm>
          <a:prstGeom prst="rect">
            <a:avLst/>
          </a:prstGeom>
          <a:noFill/>
        </p:spPr>
        <p:txBody>
          <a:bodyPr wrap="square" rtlCol="0">
            <a:spAutoFit/>
          </a:bodyPr>
          <a:lstStyle>
            <a:defPPr>
              <a:defRPr lang="zh-CN"/>
            </a:defPPr>
            <a:lvl1pPr lvl="0">
              <a:defRPr sz="2400">
                <a:solidFill>
                  <a:schemeClr val="bg1">
                    <a:lumMod val="85000"/>
                  </a:schemeClr>
                </a:solidFill>
                <a:latin typeface="Helvetica Light" pitchFamily="50" charset="0"/>
              </a:defRPr>
            </a:lvl1pPr>
          </a:lstStyle>
          <a:p>
            <a:r>
              <a:rPr lang="en-US" altLang="zh-CN" dirty="0">
                <a:solidFill>
                  <a:prstClr val="white">
                    <a:lumMod val="85000"/>
                  </a:prstClr>
                </a:solidFill>
              </a:rPr>
              <a:t>teaching process</a:t>
            </a:r>
          </a:p>
        </p:txBody>
      </p:sp>
      <p:grpSp>
        <p:nvGrpSpPr>
          <p:cNvPr id="48" name="组合 47"/>
          <p:cNvGrpSpPr/>
          <p:nvPr userDrawn="1"/>
        </p:nvGrpSpPr>
        <p:grpSpPr>
          <a:xfrm>
            <a:off x="8210957" y="-348031"/>
            <a:ext cx="1714191" cy="1393350"/>
            <a:chOff x="6158217" y="-708071"/>
            <a:chExt cx="1285643" cy="1393350"/>
          </a:xfrm>
        </p:grpSpPr>
        <p:grpSp>
          <p:nvGrpSpPr>
            <p:cNvPr id="49" name="组合 48"/>
            <p:cNvGrpSpPr/>
            <p:nvPr userDrawn="1"/>
          </p:nvGrpSpPr>
          <p:grpSpPr>
            <a:xfrm>
              <a:off x="6158217" y="-708071"/>
              <a:ext cx="1285643" cy="1393350"/>
              <a:chOff x="6475026" y="329329"/>
              <a:chExt cx="905286" cy="4461015"/>
            </a:xfrm>
          </p:grpSpPr>
          <p:sp>
            <p:nvSpPr>
              <p:cNvPr id="52" name="圆角矩形 51"/>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3" name="圆角矩形 52"/>
              <p:cNvSpPr/>
              <p:nvPr/>
            </p:nvSpPr>
            <p:spPr>
              <a:xfrm>
                <a:off x="6475026" y="32932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0" name="TextBox 49"/>
            <p:cNvSpPr txBox="1"/>
            <p:nvPr userDrawn="1"/>
          </p:nvSpPr>
          <p:spPr>
            <a:xfrm>
              <a:off x="6226223" y="56183"/>
              <a:ext cx="533716" cy="369332"/>
            </a:xfrm>
            <a:prstGeom prst="rect">
              <a:avLst/>
            </a:prstGeom>
            <a:noFill/>
          </p:spPr>
          <p:txBody>
            <a:bodyPr wrap="square" rtlCol="0">
              <a:spAutoFit/>
            </a:bodyPr>
            <a:lstStyle/>
            <a:p>
              <a:r>
                <a:rPr lang="en-US" altLang="zh-CN" b="1" dirty="0">
                  <a:solidFill>
                    <a:prstClr val="white"/>
                  </a:solidFill>
                  <a:latin typeface="Gill Sans MT Condensed" pitchFamily="34" charset="0"/>
                  <a:ea typeface="Arial Unicode MS" pitchFamily="34" charset="-122"/>
                  <a:cs typeface="Arial Unicode MS" pitchFamily="34" charset="-122"/>
                </a:rPr>
                <a:t>03</a:t>
              </a:r>
              <a:endParaRPr lang="zh-CN" altLang="en-US" b="1" dirty="0">
                <a:solidFill>
                  <a:prstClr val="white"/>
                </a:solidFill>
                <a:latin typeface="Gill Sans MT Condensed" pitchFamily="34" charset="0"/>
                <a:ea typeface="Arial Unicode MS" pitchFamily="34" charset="-122"/>
                <a:cs typeface="Arial Unicode MS" pitchFamily="34" charset="-122"/>
              </a:endParaRPr>
            </a:p>
          </p:txBody>
        </p:sp>
        <p:sp>
          <p:nvSpPr>
            <p:cNvPr id="51" name="TextBox 50"/>
            <p:cNvSpPr txBox="1"/>
            <p:nvPr userDrawn="1"/>
          </p:nvSpPr>
          <p:spPr>
            <a:xfrm>
              <a:off x="6209512" y="278230"/>
              <a:ext cx="1147290" cy="369332"/>
            </a:xfrm>
            <a:prstGeom prst="rect">
              <a:avLst/>
            </a:prstGeom>
            <a:noFill/>
          </p:spPr>
          <p:txBody>
            <a:bodyPr wrap="square" rtlCol="0">
              <a:spAutoFit/>
            </a:bodyPr>
            <a:lstStyle/>
            <a:p>
              <a:r>
                <a:rPr lang="zh-CN" altLang="en-US" b="1" dirty="0">
                  <a:solidFill>
                    <a:prstClr val="white"/>
                  </a:solidFill>
                  <a:latin typeface="微软雅黑" pitchFamily="34" charset="-122"/>
                  <a:cs typeface="Arial Unicode MS" pitchFamily="34" charset="-122"/>
                </a:rPr>
                <a:t>教学过程</a:t>
              </a:r>
            </a:p>
          </p:txBody>
        </p:sp>
      </p:grpSp>
    </p:spTree>
    <p:extLst>
      <p:ext uri="{BB962C8B-B14F-4D97-AF65-F5344CB8AC3E}">
        <p14:creationId xmlns:p14="http://schemas.microsoft.com/office/powerpoint/2010/main" val="1907144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up)">
                                      <p:cBhvr>
                                        <p:cTn id="7" dur="500"/>
                                        <p:tgtEl>
                                          <p:spTgt spid="48"/>
                                        </p:tgtEl>
                                      </p:cBhvr>
                                    </p:animEffect>
                                  </p:childTnLst>
                                </p:cTn>
                              </p:par>
                              <p:par>
                                <p:cTn id="8" presetID="16" presetClass="entr" presetSubtype="21" fill="hold" nodeType="withEffect">
                                  <p:stCondLst>
                                    <p:cond delay="25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par>
                                <p:cTn id="11" presetID="22" presetClass="entr" presetSubtype="4" fill="hold" grpId="0" nodeType="withEffect">
                                  <p:stCondLst>
                                    <p:cond delay="250"/>
                                  </p:stCondLst>
                                  <p:childTnLst>
                                    <p:set>
                                      <p:cBhvr>
                                        <p:cTn id="12" dur="1" fill="hold">
                                          <p:stCondLst>
                                            <p:cond delay="0"/>
                                          </p:stCondLst>
                                        </p:cTn>
                                        <p:tgtEl>
                                          <p:spTgt spid="21"/>
                                        </p:tgtEl>
                                        <p:attrNameLst>
                                          <p:attrName>style.visibility</p:attrName>
                                        </p:attrNameLst>
                                      </p:cBhvr>
                                      <p:to>
                                        <p:strVal val="visible"/>
                                      </p:to>
                                    </p:set>
                                    <p:animEffect transition="in" filter="wipe(down)">
                                      <p:cBhvr>
                                        <p:cTn id="1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教学过程">
    <p:spTree>
      <p:nvGrpSpPr>
        <p:cNvPr id="1" name=""/>
        <p:cNvGrpSpPr/>
        <p:nvPr/>
      </p:nvGrpSpPr>
      <p:grpSpPr>
        <a:xfrm>
          <a:off x="0" y="0"/>
          <a:ext cx="0" cy="0"/>
          <a:chOff x="0" y="0"/>
          <a:chExt cx="0" cy="0"/>
        </a:xfrm>
      </p:grpSpPr>
      <p:pic>
        <p:nvPicPr>
          <p:cNvPr id="12" name="Picture 6" descr="E:\000.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0986" t="44113" r="8772" b="31887"/>
          <a:stretch/>
        </p:blipFill>
        <p:spPr bwMode="auto">
          <a:xfrm flipH="1">
            <a:off x="-169512" y="846606"/>
            <a:ext cx="12386980" cy="9093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接连接符 12"/>
          <p:cNvCxnSpPr/>
          <p:nvPr userDrawn="1"/>
        </p:nvCxnSpPr>
        <p:spPr>
          <a:xfrm>
            <a:off x="-25478" y="980728"/>
            <a:ext cx="12242946"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1" name="TextBox 20"/>
          <p:cNvSpPr txBox="1"/>
          <p:nvPr userDrawn="1"/>
        </p:nvSpPr>
        <p:spPr>
          <a:xfrm>
            <a:off x="-28691" y="404665"/>
            <a:ext cx="4972564" cy="461665"/>
          </a:xfrm>
          <a:prstGeom prst="rect">
            <a:avLst/>
          </a:prstGeom>
          <a:noFill/>
        </p:spPr>
        <p:txBody>
          <a:bodyPr wrap="square" rtlCol="0">
            <a:spAutoFit/>
          </a:bodyPr>
          <a:lstStyle>
            <a:defPPr>
              <a:defRPr lang="zh-CN"/>
            </a:defPPr>
            <a:lvl1pPr lvl="0">
              <a:defRPr sz="2400">
                <a:solidFill>
                  <a:schemeClr val="bg1">
                    <a:lumMod val="85000"/>
                  </a:schemeClr>
                </a:solidFill>
                <a:latin typeface="Helvetica Light" pitchFamily="50" charset="0"/>
              </a:defRPr>
            </a:lvl1pPr>
          </a:lstStyle>
          <a:p>
            <a:r>
              <a:rPr lang="en-US" altLang="zh-CN" dirty="0">
                <a:solidFill>
                  <a:prstClr val="white">
                    <a:lumMod val="85000"/>
                  </a:prstClr>
                </a:solidFill>
              </a:rPr>
              <a:t>teaching process</a:t>
            </a:r>
          </a:p>
        </p:txBody>
      </p:sp>
      <p:grpSp>
        <p:nvGrpSpPr>
          <p:cNvPr id="48" name="组合 47"/>
          <p:cNvGrpSpPr/>
          <p:nvPr userDrawn="1"/>
        </p:nvGrpSpPr>
        <p:grpSpPr>
          <a:xfrm>
            <a:off x="8210957" y="-348031"/>
            <a:ext cx="1714191" cy="1393350"/>
            <a:chOff x="6158217" y="-708071"/>
            <a:chExt cx="1285643" cy="1393350"/>
          </a:xfrm>
        </p:grpSpPr>
        <p:grpSp>
          <p:nvGrpSpPr>
            <p:cNvPr id="49" name="组合 48"/>
            <p:cNvGrpSpPr/>
            <p:nvPr userDrawn="1"/>
          </p:nvGrpSpPr>
          <p:grpSpPr>
            <a:xfrm>
              <a:off x="6158217" y="-708071"/>
              <a:ext cx="1285643" cy="1393350"/>
              <a:chOff x="6475026" y="329329"/>
              <a:chExt cx="905286" cy="4461015"/>
            </a:xfrm>
          </p:grpSpPr>
          <p:sp>
            <p:nvSpPr>
              <p:cNvPr id="52" name="圆角矩形 51"/>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3" name="圆角矩形 52"/>
              <p:cNvSpPr/>
              <p:nvPr/>
            </p:nvSpPr>
            <p:spPr>
              <a:xfrm>
                <a:off x="6475026" y="32932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0" name="TextBox 49"/>
            <p:cNvSpPr txBox="1"/>
            <p:nvPr userDrawn="1"/>
          </p:nvSpPr>
          <p:spPr>
            <a:xfrm>
              <a:off x="6226223" y="56183"/>
              <a:ext cx="533716" cy="369332"/>
            </a:xfrm>
            <a:prstGeom prst="rect">
              <a:avLst/>
            </a:prstGeom>
            <a:noFill/>
          </p:spPr>
          <p:txBody>
            <a:bodyPr wrap="square" rtlCol="0">
              <a:spAutoFit/>
            </a:bodyPr>
            <a:lstStyle/>
            <a:p>
              <a:r>
                <a:rPr lang="en-US" altLang="zh-CN" b="1" dirty="0">
                  <a:solidFill>
                    <a:prstClr val="white"/>
                  </a:solidFill>
                  <a:latin typeface="Gill Sans MT Condensed" pitchFamily="34" charset="0"/>
                  <a:ea typeface="Arial Unicode MS" pitchFamily="34" charset="-122"/>
                  <a:cs typeface="Arial Unicode MS" pitchFamily="34" charset="-122"/>
                </a:rPr>
                <a:t>03</a:t>
              </a:r>
              <a:endParaRPr lang="zh-CN" altLang="en-US" b="1" dirty="0">
                <a:solidFill>
                  <a:prstClr val="white"/>
                </a:solidFill>
                <a:latin typeface="Gill Sans MT Condensed" pitchFamily="34" charset="0"/>
                <a:ea typeface="Arial Unicode MS" pitchFamily="34" charset="-122"/>
                <a:cs typeface="Arial Unicode MS" pitchFamily="34" charset="-122"/>
              </a:endParaRPr>
            </a:p>
          </p:txBody>
        </p:sp>
        <p:sp>
          <p:nvSpPr>
            <p:cNvPr id="51" name="TextBox 50"/>
            <p:cNvSpPr txBox="1"/>
            <p:nvPr userDrawn="1"/>
          </p:nvSpPr>
          <p:spPr>
            <a:xfrm>
              <a:off x="6209512" y="278230"/>
              <a:ext cx="1147290" cy="369332"/>
            </a:xfrm>
            <a:prstGeom prst="rect">
              <a:avLst/>
            </a:prstGeom>
            <a:noFill/>
          </p:spPr>
          <p:txBody>
            <a:bodyPr wrap="square" rtlCol="0">
              <a:spAutoFit/>
            </a:bodyPr>
            <a:lstStyle/>
            <a:p>
              <a:r>
                <a:rPr lang="zh-CN" altLang="en-US" b="1" dirty="0">
                  <a:solidFill>
                    <a:prstClr val="white"/>
                  </a:solidFill>
                  <a:latin typeface="微软雅黑" pitchFamily="34" charset="-122"/>
                  <a:cs typeface="Arial Unicode MS" pitchFamily="34" charset="-122"/>
                </a:rPr>
                <a:t>教学过程</a:t>
              </a:r>
            </a:p>
          </p:txBody>
        </p:sp>
      </p:grpSp>
    </p:spTree>
    <p:extLst>
      <p:ext uri="{BB962C8B-B14F-4D97-AF65-F5344CB8AC3E}">
        <p14:creationId xmlns:p14="http://schemas.microsoft.com/office/powerpoint/2010/main" val="1838020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教学效果">
    <p:spTree>
      <p:nvGrpSpPr>
        <p:cNvPr id="1" name=""/>
        <p:cNvGrpSpPr/>
        <p:nvPr/>
      </p:nvGrpSpPr>
      <p:grpSpPr>
        <a:xfrm>
          <a:off x="0" y="0"/>
          <a:ext cx="0" cy="0"/>
          <a:chOff x="0" y="0"/>
          <a:chExt cx="0" cy="0"/>
        </a:xfrm>
      </p:grpSpPr>
      <p:pic>
        <p:nvPicPr>
          <p:cNvPr id="10" name="Picture 6" descr="E:\000.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0986" t="44113" r="8772" b="31887"/>
          <a:stretch/>
        </p:blipFill>
        <p:spPr bwMode="auto">
          <a:xfrm flipH="1">
            <a:off x="-169512" y="846606"/>
            <a:ext cx="12386980" cy="9093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接连接符 10"/>
          <p:cNvCxnSpPr/>
          <p:nvPr userDrawn="1"/>
        </p:nvCxnSpPr>
        <p:spPr>
          <a:xfrm>
            <a:off x="-25478" y="980728"/>
            <a:ext cx="12242946"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1" name="TextBox 20"/>
          <p:cNvSpPr txBox="1"/>
          <p:nvPr userDrawn="1"/>
        </p:nvSpPr>
        <p:spPr>
          <a:xfrm>
            <a:off x="-28690" y="404665"/>
            <a:ext cx="4108468" cy="461665"/>
          </a:xfrm>
          <a:prstGeom prst="rect">
            <a:avLst/>
          </a:prstGeom>
          <a:noFill/>
        </p:spPr>
        <p:txBody>
          <a:bodyPr wrap="square" rtlCol="0">
            <a:spAutoFit/>
          </a:bodyPr>
          <a:lstStyle>
            <a:defPPr>
              <a:defRPr lang="zh-CN"/>
            </a:defPPr>
            <a:lvl1pPr lvl="0">
              <a:defRPr sz="2400">
                <a:solidFill>
                  <a:schemeClr val="bg1">
                    <a:lumMod val="85000"/>
                  </a:schemeClr>
                </a:solidFill>
                <a:latin typeface="Helvetica Light" pitchFamily="50" charset="0"/>
              </a:defRPr>
            </a:lvl1pPr>
          </a:lstStyle>
          <a:p>
            <a:r>
              <a:rPr lang="en-US" altLang="zh-CN" dirty="0">
                <a:solidFill>
                  <a:prstClr val="white">
                    <a:lumMod val="85000"/>
                  </a:prstClr>
                </a:solidFill>
              </a:rPr>
              <a:t>Teaching effect</a:t>
            </a:r>
          </a:p>
        </p:txBody>
      </p:sp>
      <p:grpSp>
        <p:nvGrpSpPr>
          <p:cNvPr id="54" name="组合 53"/>
          <p:cNvGrpSpPr/>
          <p:nvPr userDrawn="1"/>
        </p:nvGrpSpPr>
        <p:grpSpPr>
          <a:xfrm>
            <a:off x="10128745" y="-340367"/>
            <a:ext cx="1705296" cy="1393103"/>
            <a:chOff x="7596559" y="-700407"/>
            <a:chExt cx="1278972" cy="1393103"/>
          </a:xfrm>
        </p:grpSpPr>
        <p:grpSp>
          <p:nvGrpSpPr>
            <p:cNvPr id="55" name="组合 54"/>
            <p:cNvGrpSpPr/>
            <p:nvPr userDrawn="1"/>
          </p:nvGrpSpPr>
          <p:grpSpPr>
            <a:xfrm>
              <a:off x="7596559" y="-700407"/>
              <a:ext cx="1278972" cy="1393103"/>
              <a:chOff x="7631852" y="336928"/>
              <a:chExt cx="900588" cy="4460224"/>
            </a:xfrm>
          </p:grpSpPr>
          <p:sp>
            <p:nvSpPr>
              <p:cNvPr id="58" name="圆角矩形 57"/>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圆角矩形 58"/>
              <p:cNvSpPr/>
              <p:nvPr/>
            </p:nvSpPr>
            <p:spPr>
              <a:xfrm>
                <a:off x="7631852" y="336928"/>
                <a:ext cx="864096" cy="432374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6" name="TextBox 55"/>
            <p:cNvSpPr txBox="1"/>
            <p:nvPr userDrawn="1"/>
          </p:nvSpPr>
          <p:spPr>
            <a:xfrm>
              <a:off x="7692665" y="67741"/>
              <a:ext cx="533716" cy="369332"/>
            </a:xfrm>
            <a:prstGeom prst="rect">
              <a:avLst/>
            </a:prstGeom>
            <a:noFill/>
          </p:spPr>
          <p:txBody>
            <a:bodyPr wrap="square" rtlCol="0">
              <a:spAutoFit/>
            </a:bodyPr>
            <a:lstStyle/>
            <a:p>
              <a:r>
                <a:rPr lang="en-US" altLang="zh-CN" b="1" dirty="0">
                  <a:solidFill>
                    <a:prstClr val="white"/>
                  </a:solidFill>
                  <a:latin typeface="Gill Sans MT Condensed" pitchFamily="34" charset="0"/>
                  <a:ea typeface="Arial Unicode MS" pitchFamily="34" charset="-122"/>
                  <a:cs typeface="Arial Unicode MS" pitchFamily="34" charset="-122"/>
                </a:rPr>
                <a:t>04</a:t>
              </a:r>
              <a:endParaRPr lang="zh-CN" altLang="en-US" b="1" dirty="0">
                <a:solidFill>
                  <a:prstClr val="white"/>
                </a:solidFill>
                <a:latin typeface="Gill Sans MT Condensed" pitchFamily="34" charset="0"/>
                <a:ea typeface="Arial Unicode MS" pitchFamily="34" charset="-122"/>
                <a:cs typeface="Arial Unicode MS" pitchFamily="34" charset="-122"/>
              </a:endParaRPr>
            </a:p>
          </p:txBody>
        </p:sp>
        <p:sp>
          <p:nvSpPr>
            <p:cNvPr id="57" name="TextBox 56"/>
            <p:cNvSpPr txBox="1"/>
            <p:nvPr userDrawn="1"/>
          </p:nvSpPr>
          <p:spPr>
            <a:xfrm>
              <a:off x="7699082" y="278230"/>
              <a:ext cx="1147290" cy="369332"/>
            </a:xfrm>
            <a:prstGeom prst="rect">
              <a:avLst/>
            </a:prstGeom>
            <a:noFill/>
          </p:spPr>
          <p:txBody>
            <a:bodyPr wrap="square" rtlCol="0">
              <a:spAutoFit/>
            </a:bodyPr>
            <a:lstStyle/>
            <a:p>
              <a:r>
                <a:rPr lang="zh-CN" altLang="en-US" b="1" dirty="0">
                  <a:solidFill>
                    <a:prstClr val="white"/>
                  </a:solidFill>
                  <a:latin typeface="微软雅黑" pitchFamily="34" charset="-122"/>
                  <a:cs typeface="Arial Unicode MS" pitchFamily="34" charset="-122"/>
                </a:rPr>
                <a:t>教学效果</a:t>
              </a:r>
            </a:p>
          </p:txBody>
        </p:sp>
      </p:grpSp>
    </p:spTree>
    <p:extLst>
      <p:ext uri="{BB962C8B-B14F-4D97-AF65-F5344CB8AC3E}">
        <p14:creationId xmlns:p14="http://schemas.microsoft.com/office/powerpoint/2010/main" val="555489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up)">
                                      <p:cBhvr>
                                        <p:cTn id="7" dur="500"/>
                                        <p:tgtEl>
                                          <p:spTgt spid="54"/>
                                        </p:tgtEl>
                                      </p:cBhvr>
                                    </p:animEffect>
                                  </p:childTnLst>
                                </p:cTn>
                              </p:par>
                              <p:par>
                                <p:cTn id="8" presetID="16" presetClass="entr" presetSubtype="21" fill="hold" nodeType="withEffect">
                                  <p:stCondLst>
                                    <p:cond delay="25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22" presetClass="entr" presetSubtype="4" fill="hold" grpId="0" nodeType="withEffect">
                                  <p:stCondLst>
                                    <p:cond delay="250"/>
                                  </p:stCondLst>
                                  <p:childTnLst>
                                    <p:set>
                                      <p:cBhvr>
                                        <p:cTn id="12" dur="1" fill="hold">
                                          <p:stCondLst>
                                            <p:cond delay="0"/>
                                          </p:stCondLst>
                                        </p:cTn>
                                        <p:tgtEl>
                                          <p:spTgt spid="21"/>
                                        </p:tgtEl>
                                        <p:attrNameLst>
                                          <p:attrName>style.visibility</p:attrName>
                                        </p:attrNameLst>
                                      </p:cBhvr>
                                      <p:to>
                                        <p:strVal val="visible"/>
                                      </p:to>
                                    </p:set>
                                    <p:animEffect transition="in" filter="wipe(down)">
                                      <p:cBhvr>
                                        <p:cTn id="1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Tree>
  </p:cSld>
  <p:clrMapOvr>
    <a:masterClrMapping/>
  </p:clrMapOvr>
  <p:transition spd="slow">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教学效果">
    <p:spTree>
      <p:nvGrpSpPr>
        <p:cNvPr id="1" name=""/>
        <p:cNvGrpSpPr/>
        <p:nvPr/>
      </p:nvGrpSpPr>
      <p:grpSpPr>
        <a:xfrm>
          <a:off x="0" y="0"/>
          <a:ext cx="0" cy="0"/>
          <a:chOff x="0" y="0"/>
          <a:chExt cx="0" cy="0"/>
        </a:xfrm>
      </p:grpSpPr>
      <p:pic>
        <p:nvPicPr>
          <p:cNvPr id="10" name="Picture 6" descr="E:\000.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0986" t="44113" r="8772" b="31887"/>
          <a:stretch/>
        </p:blipFill>
        <p:spPr bwMode="auto">
          <a:xfrm flipH="1">
            <a:off x="-169512" y="846606"/>
            <a:ext cx="12386980" cy="9093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接连接符 10"/>
          <p:cNvCxnSpPr/>
          <p:nvPr userDrawn="1"/>
        </p:nvCxnSpPr>
        <p:spPr>
          <a:xfrm>
            <a:off x="-25478" y="980728"/>
            <a:ext cx="12242946"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1" name="TextBox 20"/>
          <p:cNvSpPr txBox="1"/>
          <p:nvPr userDrawn="1"/>
        </p:nvSpPr>
        <p:spPr>
          <a:xfrm>
            <a:off x="-28690" y="404665"/>
            <a:ext cx="4108468" cy="461665"/>
          </a:xfrm>
          <a:prstGeom prst="rect">
            <a:avLst/>
          </a:prstGeom>
          <a:noFill/>
        </p:spPr>
        <p:txBody>
          <a:bodyPr wrap="square" rtlCol="0">
            <a:spAutoFit/>
          </a:bodyPr>
          <a:lstStyle>
            <a:defPPr>
              <a:defRPr lang="zh-CN"/>
            </a:defPPr>
            <a:lvl1pPr lvl="0">
              <a:defRPr sz="2400">
                <a:solidFill>
                  <a:schemeClr val="bg1">
                    <a:lumMod val="85000"/>
                  </a:schemeClr>
                </a:solidFill>
                <a:latin typeface="Helvetica Light" pitchFamily="50" charset="0"/>
              </a:defRPr>
            </a:lvl1pPr>
          </a:lstStyle>
          <a:p>
            <a:r>
              <a:rPr lang="en-US" altLang="zh-CN" dirty="0">
                <a:solidFill>
                  <a:prstClr val="white">
                    <a:lumMod val="85000"/>
                  </a:prstClr>
                </a:solidFill>
              </a:rPr>
              <a:t>Teaching effect</a:t>
            </a:r>
          </a:p>
        </p:txBody>
      </p:sp>
      <p:grpSp>
        <p:nvGrpSpPr>
          <p:cNvPr id="54" name="组合 53"/>
          <p:cNvGrpSpPr/>
          <p:nvPr userDrawn="1"/>
        </p:nvGrpSpPr>
        <p:grpSpPr>
          <a:xfrm>
            <a:off x="10128745" y="-340367"/>
            <a:ext cx="1705296" cy="1393103"/>
            <a:chOff x="7596559" y="-700407"/>
            <a:chExt cx="1278972" cy="1393103"/>
          </a:xfrm>
        </p:grpSpPr>
        <p:grpSp>
          <p:nvGrpSpPr>
            <p:cNvPr id="55" name="组合 54"/>
            <p:cNvGrpSpPr/>
            <p:nvPr userDrawn="1"/>
          </p:nvGrpSpPr>
          <p:grpSpPr>
            <a:xfrm>
              <a:off x="7596559" y="-700407"/>
              <a:ext cx="1278972" cy="1393103"/>
              <a:chOff x="7631852" y="336928"/>
              <a:chExt cx="900588" cy="4460224"/>
            </a:xfrm>
          </p:grpSpPr>
          <p:sp>
            <p:nvSpPr>
              <p:cNvPr id="58" name="圆角矩形 57"/>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圆角矩形 58"/>
              <p:cNvSpPr/>
              <p:nvPr/>
            </p:nvSpPr>
            <p:spPr>
              <a:xfrm>
                <a:off x="7631852" y="336928"/>
                <a:ext cx="864096" cy="432374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6" name="TextBox 55"/>
            <p:cNvSpPr txBox="1"/>
            <p:nvPr userDrawn="1"/>
          </p:nvSpPr>
          <p:spPr>
            <a:xfrm>
              <a:off x="7692665" y="67741"/>
              <a:ext cx="533716" cy="369332"/>
            </a:xfrm>
            <a:prstGeom prst="rect">
              <a:avLst/>
            </a:prstGeom>
            <a:noFill/>
          </p:spPr>
          <p:txBody>
            <a:bodyPr wrap="square" rtlCol="0">
              <a:spAutoFit/>
            </a:bodyPr>
            <a:lstStyle/>
            <a:p>
              <a:r>
                <a:rPr lang="en-US" altLang="zh-CN" b="1" dirty="0">
                  <a:solidFill>
                    <a:prstClr val="white"/>
                  </a:solidFill>
                  <a:latin typeface="Gill Sans MT Condensed" pitchFamily="34" charset="0"/>
                  <a:ea typeface="Arial Unicode MS" pitchFamily="34" charset="-122"/>
                  <a:cs typeface="Arial Unicode MS" pitchFamily="34" charset="-122"/>
                </a:rPr>
                <a:t>04</a:t>
              </a:r>
              <a:endParaRPr lang="zh-CN" altLang="en-US" b="1" dirty="0">
                <a:solidFill>
                  <a:prstClr val="white"/>
                </a:solidFill>
                <a:latin typeface="Gill Sans MT Condensed" pitchFamily="34" charset="0"/>
                <a:ea typeface="Arial Unicode MS" pitchFamily="34" charset="-122"/>
                <a:cs typeface="Arial Unicode MS" pitchFamily="34" charset="-122"/>
              </a:endParaRPr>
            </a:p>
          </p:txBody>
        </p:sp>
        <p:sp>
          <p:nvSpPr>
            <p:cNvPr id="57" name="TextBox 56"/>
            <p:cNvSpPr txBox="1"/>
            <p:nvPr userDrawn="1"/>
          </p:nvSpPr>
          <p:spPr>
            <a:xfrm>
              <a:off x="7699082" y="278230"/>
              <a:ext cx="1147290" cy="369332"/>
            </a:xfrm>
            <a:prstGeom prst="rect">
              <a:avLst/>
            </a:prstGeom>
            <a:noFill/>
          </p:spPr>
          <p:txBody>
            <a:bodyPr wrap="square" rtlCol="0">
              <a:spAutoFit/>
            </a:bodyPr>
            <a:lstStyle/>
            <a:p>
              <a:r>
                <a:rPr lang="zh-CN" altLang="en-US" b="1" dirty="0">
                  <a:solidFill>
                    <a:prstClr val="white"/>
                  </a:solidFill>
                  <a:latin typeface="微软雅黑" pitchFamily="34" charset="-122"/>
                  <a:cs typeface="Arial Unicode MS" pitchFamily="34" charset="-122"/>
                </a:rPr>
                <a:t>教学效果</a:t>
              </a:r>
            </a:p>
          </p:txBody>
        </p:sp>
      </p:grpSp>
    </p:spTree>
    <p:extLst>
      <p:ext uri="{BB962C8B-B14F-4D97-AF65-F5344CB8AC3E}">
        <p14:creationId xmlns:p14="http://schemas.microsoft.com/office/powerpoint/2010/main" val="365289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自定义版式">
    <p:bg>
      <p:bgPr>
        <a:pattFill prst="ltUpDiag">
          <a:fgClr>
            <a:srgbClr val="F2F2F2"/>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7761358"/>
      </p:ext>
    </p:extLst>
  </p:cSld>
  <p:clrMapOvr>
    <a:overrideClrMapping bg1="lt1" tx1="dk1" bg2="lt2" tx2="dk2" accent1="accent1" accent2="accent2" accent3="accent3" accent4="accent4" accent5="accent5" accent6="accent6" hlink="hlink" folHlink="folHlink"/>
  </p:clrMapOvr>
  <p:transition spd="slow">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1712255"/>
      </p:ext>
    </p:extLst>
  </p:cSld>
  <p:clrMapOvr>
    <a:masterClrMapping/>
  </p:clrMapOvr>
  <p:transition spd="slow">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教学分析">
    <p:spTree>
      <p:nvGrpSpPr>
        <p:cNvPr id="1" name=""/>
        <p:cNvGrpSpPr/>
        <p:nvPr/>
      </p:nvGrpSpPr>
      <p:grpSpPr>
        <a:xfrm>
          <a:off x="0" y="0"/>
          <a:ext cx="0" cy="0"/>
          <a:chOff x="0" y="0"/>
          <a:chExt cx="0" cy="0"/>
        </a:xfrm>
      </p:grpSpPr>
      <p:pic>
        <p:nvPicPr>
          <p:cNvPr id="11" name="Picture 6" descr="E:\000.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0986" t="44113" r="8772" b="31887"/>
          <a:stretch>
            <a:fillRect/>
          </a:stretch>
        </p:blipFill>
        <p:spPr bwMode="auto">
          <a:xfrm flipH="1">
            <a:off x="-169512" y="846606"/>
            <a:ext cx="12386980" cy="9093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userDrawn="1"/>
        </p:nvSpPr>
        <p:spPr>
          <a:xfrm>
            <a:off x="-28691" y="404665"/>
            <a:ext cx="4972564" cy="461665"/>
          </a:xfrm>
          <a:prstGeom prst="rect">
            <a:avLst/>
          </a:prstGeom>
          <a:noFill/>
        </p:spPr>
        <p:txBody>
          <a:bodyPr wrap="square" rtlCol="0">
            <a:spAutoFit/>
          </a:bodyPr>
          <a:lstStyle/>
          <a:p>
            <a:r>
              <a:rPr lang="en-US" altLang="zh-CN" sz="2400" dirty="0">
                <a:solidFill>
                  <a:prstClr val="white">
                    <a:lumMod val="85000"/>
                  </a:prstClr>
                </a:solidFill>
                <a:latin typeface="Helvetica Light" pitchFamily="50" charset="0"/>
              </a:rPr>
              <a:t>Teaching analysis</a:t>
            </a:r>
          </a:p>
        </p:txBody>
      </p:sp>
      <p:cxnSp>
        <p:nvCxnSpPr>
          <p:cNvPr id="35" name="直接连接符 34"/>
          <p:cNvCxnSpPr/>
          <p:nvPr userDrawn="1"/>
        </p:nvCxnSpPr>
        <p:spPr>
          <a:xfrm>
            <a:off x="-25478" y="980728"/>
            <a:ext cx="12242946" cy="0"/>
          </a:xfrm>
          <a:prstGeom prst="line">
            <a:avLst/>
          </a:prstGeom>
        </p:spPr>
        <p:style>
          <a:lnRef idx="2">
            <a:schemeClr val="accent5"/>
          </a:lnRef>
          <a:fillRef idx="0">
            <a:schemeClr val="accent5"/>
          </a:fillRef>
          <a:effectRef idx="1">
            <a:schemeClr val="accent5"/>
          </a:effectRef>
          <a:fontRef idx="minor">
            <a:schemeClr val="tx1"/>
          </a:fontRef>
        </p:style>
      </p:cxnSp>
      <p:grpSp>
        <p:nvGrpSpPr>
          <p:cNvPr id="42" name="组合 41"/>
          <p:cNvGrpSpPr/>
          <p:nvPr userDrawn="1"/>
        </p:nvGrpSpPr>
        <p:grpSpPr>
          <a:xfrm>
            <a:off x="4419649" y="-355198"/>
            <a:ext cx="1742672" cy="1397180"/>
            <a:chOff x="3314736" y="-715238"/>
            <a:chExt cx="1307004" cy="1397180"/>
          </a:xfrm>
        </p:grpSpPr>
        <p:grpSp>
          <p:nvGrpSpPr>
            <p:cNvPr id="43" name="组合 42"/>
            <p:cNvGrpSpPr/>
            <p:nvPr userDrawn="1"/>
          </p:nvGrpSpPr>
          <p:grpSpPr>
            <a:xfrm>
              <a:off x="3314736" y="-715238"/>
              <a:ext cx="1307004" cy="1397180"/>
              <a:chOff x="4227737" y="323875"/>
              <a:chExt cx="920327" cy="4473277"/>
            </a:xfrm>
          </p:grpSpPr>
          <p:sp>
            <p:nvSpPr>
              <p:cNvPr id="46" name="圆角矩形 45"/>
              <p:cNvSpPr/>
              <p:nvPr/>
            </p:nvSpPr>
            <p:spPr>
              <a:xfrm>
                <a:off x="4283968"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圆角矩形 46"/>
              <p:cNvSpPr/>
              <p:nvPr/>
            </p:nvSpPr>
            <p:spPr>
              <a:xfrm>
                <a:off x="4227737" y="323875"/>
                <a:ext cx="879048" cy="4323744"/>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4" name="TextBox 43"/>
            <p:cNvSpPr txBox="1"/>
            <p:nvPr userDrawn="1"/>
          </p:nvSpPr>
          <p:spPr>
            <a:xfrm>
              <a:off x="3372889" y="44624"/>
              <a:ext cx="533716" cy="369332"/>
            </a:xfrm>
            <a:prstGeom prst="rect">
              <a:avLst/>
            </a:prstGeom>
            <a:noFill/>
          </p:spPr>
          <p:txBody>
            <a:bodyPr wrap="square" rtlCol="0">
              <a:spAutoFit/>
            </a:bodyPr>
            <a:lstStyle/>
            <a:p>
              <a:r>
                <a:rPr lang="en-US" altLang="zh-CN" b="1" dirty="0">
                  <a:solidFill>
                    <a:prstClr val="white"/>
                  </a:solidFill>
                  <a:latin typeface="Gill Sans MT Condensed" panose="020B0506020104020203" pitchFamily="34" charset="0"/>
                  <a:ea typeface="Arial Unicode MS" panose="020B0604020202020204" pitchFamily="34" charset="-122"/>
                  <a:cs typeface="Arial Unicode MS" panose="020B0604020202020204" pitchFamily="34" charset="-122"/>
                </a:rPr>
                <a:t>01</a:t>
              </a:r>
              <a:endParaRPr lang="zh-CN" altLang="en-US" b="1" dirty="0">
                <a:solidFill>
                  <a:prstClr val="white"/>
                </a:solidFill>
                <a:latin typeface="Gill Sans MT Condensed" panose="020B0506020104020203" pitchFamily="34" charset="0"/>
                <a:ea typeface="Arial Unicode MS" panose="020B0604020202020204" pitchFamily="34" charset="-122"/>
                <a:cs typeface="Arial Unicode MS" panose="020B0604020202020204" pitchFamily="34" charset="-122"/>
              </a:endParaRPr>
            </a:p>
          </p:txBody>
        </p:sp>
        <p:sp>
          <p:nvSpPr>
            <p:cNvPr id="45" name="TextBox 44"/>
            <p:cNvSpPr txBox="1"/>
            <p:nvPr userDrawn="1"/>
          </p:nvSpPr>
          <p:spPr>
            <a:xfrm>
              <a:off x="3372889" y="278230"/>
              <a:ext cx="1147290" cy="369332"/>
            </a:xfrm>
            <a:prstGeom prst="rect">
              <a:avLst/>
            </a:prstGeom>
            <a:noFill/>
          </p:spPr>
          <p:txBody>
            <a:bodyPr wrap="square" rtlCol="0">
              <a:spAutoFit/>
            </a:bodyPr>
            <a:lstStyle/>
            <a:p>
              <a:r>
                <a:rPr lang="zh-CN" altLang="en-US" b="1" dirty="0">
                  <a:solidFill>
                    <a:prstClr val="white"/>
                  </a:solidFill>
                  <a:latin typeface="微软雅黑" panose="020B0503020204020204" pitchFamily="34" charset="-122"/>
                  <a:cs typeface="Arial Unicode MS" panose="020B0604020202020204" pitchFamily="34" charset="-122"/>
                </a:rPr>
                <a:t>教学分析</a:t>
              </a:r>
            </a:p>
          </p:txBody>
        </p:sp>
      </p:grpSp>
    </p:spTree>
    <p:extLst>
      <p:ext uri="{BB962C8B-B14F-4D97-AF65-F5344CB8AC3E}">
        <p14:creationId xmlns:p14="http://schemas.microsoft.com/office/powerpoint/2010/main" val="3739371716"/>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up)">
                                      <p:cBhvr>
                                        <p:cTn id="7" dur="500"/>
                                        <p:tgtEl>
                                          <p:spTgt spid="42"/>
                                        </p:tgtEl>
                                      </p:cBhvr>
                                    </p:animEffect>
                                  </p:childTnLst>
                                </p:cTn>
                              </p:par>
                              <p:par>
                                <p:cTn id="8" presetID="16" presetClass="entr" presetSubtype="21" fill="hold" nodeType="withEffect">
                                  <p:stCondLst>
                                    <p:cond delay="250"/>
                                  </p:stCondLst>
                                  <p:childTnLst>
                                    <p:set>
                                      <p:cBhvr>
                                        <p:cTn id="9" dur="1" fill="hold">
                                          <p:stCondLst>
                                            <p:cond delay="0"/>
                                          </p:stCondLst>
                                        </p:cTn>
                                        <p:tgtEl>
                                          <p:spTgt spid="35"/>
                                        </p:tgtEl>
                                        <p:attrNameLst>
                                          <p:attrName>style.visibility</p:attrName>
                                        </p:attrNameLst>
                                      </p:cBhvr>
                                      <p:to>
                                        <p:strVal val="visible"/>
                                      </p:to>
                                    </p:set>
                                    <p:animEffect transition="in" filter="barn(inVertical)">
                                      <p:cBhvr>
                                        <p:cTn id="10" dur="500"/>
                                        <p:tgtEl>
                                          <p:spTgt spid="35"/>
                                        </p:tgtEl>
                                      </p:cBhvr>
                                    </p:animEffect>
                                  </p:childTnLst>
                                </p:cTn>
                              </p:par>
                              <p:par>
                                <p:cTn id="11" presetID="22" presetClass="entr" presetSubtype="4" fill="hold" grpId="0" nodeType="withEffect">
                                  <p:stCondLst>
                                    <p:cond delay="250"/>
                                  </p:stCondLst>
                                  <p:childTnLst>
                                    <p:set>
                                      <p:cBhvr>
                                        <p:cTn id="12" dur="1" fill="hold">
                                          <p:stCondLst>
                                            <p:cond delay="0"/>
                                          </p:stCondLst>
                                        </p:cTn>
                                        <p:tgtEl>
                                          <p:spTgt spid="21"/>
                                        </p:tgtEl>
                                        <p:attrNameLst>
                                          <p:attrName>style.visibility</p:attrName>
                                        </p:attrNameLst>
                                      </p:cBhvr>
                                      <p:to>
                                        <p:strVal val="visible"/>
                                      </p:to>
                                    </p:set>
                                    <p:animEffect transition="in" filter="wipe(down)">
                                      <p:cBhvr>
                                        <p:cTn id="1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教学分析">
    <p:spTree>
      <p:nvGrpSpPr>
        <p:cNvPr id="1" name=""/>
        <p:cNvGrpSpPr/>
        <p:nvPr/>
      </p:nvGrpSpPr>
      <p:grpSpPr>
        <a:xfrm>
          <a:off x="0" y="0"/>
          <a:ext cx="0" cy="0"/>
          <a:chOff x="0" y="0"/>
          <a:chExt cx="0" cy="0"/>
        </a:xfrm>
      </p:grpSpPr>
      <p:pic>
        <p:nvPicPr>
          <p:cNvPr id="10" name="Picture 6" descr="E:\000.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0986" t="44113" r="8772" b="31887"/>
          <a:stretch>
            <a:fillRect/>
          </a:stretch>
        </p:blipFill>
        <p:spPr bwMode="auto">
          <a:xfrm flipH="1">
            <a:off x="-169512" y="846606"/>
            <a:ext cx="12386980" cy="9093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接连接符 10"/>
          <p:cNvCxnSpPr/>
          <p:nvPr userDrawn="1"/>
        </p:nvCxnSpPr>
        <p:spPr>
          <a:xfrm>
            <a:off x="-25478" y="980728"/>
            <a:ext cx="12242946" cy="0"/>
          </a:xfrm>
          <a:prstGeom prst="line">
            <a:avLst/>
          </a:prstGeom>
        </p:spPr>
        <p:style>
          <a:lnRef idx="2">
            <a:schemeClr val="accent5"/>
          </a:lnRef>
          <a:fillRef idx="0">
            <a:schemeClr val="accent5"/>
          </a:fillRef>
          <a:effectRef idx="1">
            <a:schemeClr val="accent5"/>
          </a:effectRef>
          <a:fontRef idx="minor">
            <a:schemeClr val="tx1"/>
          </a:fontRef>
        </p:style>
      </p:cxnSp>
      <p:sp>
        <p:nvSpPr>
          <p:cNvPr id="21" name="TextBox 20"/>
          <p:cNvSpPr txBox="1"/>
          <p:nvPr userDrawn="1"/>
        </p:nvSpPr>
        <p:spPr>
          <a:xfrm>
            <a:off x="-28691" y="404665"/>
            <a:ext cx="4972564" cy="461665"/>
          </a:xfrm>
          <a:prstGeom prst="rect">
            <a:avLst/>
          </a:prstGeom>
          <a:noFill/>
        </p:spPr>
        <p:txBody>
          <a:bodyPr wrap="square" rtlCol="0">
            <a:spAutoFit/>
          </a:bodyPr>
          <a:lstStyle/>
          <a:p>
            <a:r>
              <a:rPr lang="en-US" altLang="zh-CN" sz="2400" dirty="0">
                <a:solidFill>
                  <a:prstClr val="white">
                    <a:lumMod val="85000"/>
                  </a:prstClr>
                </a:solidFill>
                <a:latin typeface="Helvetica Light" pitchFamily="50" charset="0"/>
              </a:rPr>
              <a:t>Teaching analysis</a:t>
            </a:r>
          </a:p>
        </p:txBody>
      </p:sp>
      <p:cxnSp>
        <p:nvCxnSpPr>
          <p:cNvPr id="35" name="直接连接符 34"/>
          <p:cNvCxnSpPr/>
          <p:nvPr userDrawn="1"/>
        </p:nvCxnSpPr>
        <p:spPr>
          <a:xfrm>
            <a:off x="75100" y="1016710"/>
            <a:ext cx="416234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2" name="组合 41"/>
          <p:cNvGrpSpPr/>
          <p:nvPr userDrawn="1"/>
        </p:nvGrpSpPr>
        <p:grpSpPr>
          <a:xfrm>
            <a:off x="4419649" y="-355198"/>
            <a:ext cx="1742672" cy="1397180"/>
            <a:chOff x="3314736" y="-715238"/>
            <a:chExt cx="1307004" cy="1397180"/>
          </a:xfrm>
        </p:grpSpPr>
        <p:grpSp>
          <p:nvGrpSpPr>
            <p:cNvPr id="43" name="组合 42"/>
            <p:cNvGrpSpPr/>
            <p:nvPr userDrawn="1"/>
          </p:nvGrpSpPr>
          <p:grpSpPr>
            <a:xfrm>
              <a:off x="3314736" y="-715238"/>
              <a:ext cx="1307004" cy="1397180"/>
              <a:chOff x="4227737" y="323875"/>
              <a:chExt cx="920327" cy="4473277"/>
            </a:xfrm>
          </p:grpSpPr>
          <p:sp>
            <p:nvSpPr>
              <p:cNvPr id="46" name="圆角矩形 45"/>
              <p:cNvSpPr/>
              <p:nvPr/>
            </p:nvSpPr>
            <p:spPr>
              <a:xfrm>
                <a:off x="4283968"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圆角矩形 46"/>
              <p:cNvSpPr/>
              <p:nvPr/>
            </p:nvSpPr>
            <p:spPr>
              <a:xfrm>
                <a:off x="4227737" y="323875"/>
                <a:ext cx="879048" cy="4323744"/>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4" name="TextBox 43"/>
            <p:cNvSpPr txBox="1"/>
            <p:nvPr userDrawn="1"/>
          </p:nvSpPr>
          <p:spPr>
            <a:xfrm>
              <a:off x="3372889" y="44624"/>
              <a:ext cx="533716" cy="369332"/>
            </a:xfrm>
            <a:prstGeom prst="rect">
              <a:avLst/>
            </a:prstGeom>
            <a:noFill/>
          </p:spPr>
          <p:txBody>
            <a:bodyPr wrap="square" rtlCol="0">
              <a:spAutoFit/>
            </a:bodyPr>
            <a:lstStyle/>
            <a:p>
              <a:r>
                <a:rPr lang="en-US" altLang="zh-CN" b="1" dirty="0">
                  <a:solidFill>
                    <a:prstClr val="white"/>
                  </a:solidFill>
                  <a:latin typeface="Gill Sans MT Condensed" panose="020B0506020104020203" pitchFamily="34" charset="0"/>
                  <a:ea typeface="Arial Unicode MS" panose="020B0604020202020204" pitchFamily="34" charset="-122"/>
                  <a:cs typeface="Arial Unicode MS" panose="020B0604020202020204" pitchFamily="34" charset="-122"/>
                </a:rPr>
                <a:t>01</a:t>
              </a:r>
              <a:endParaRPr lang="zh-CN" altLang="en-US" b="1" dirty="0">
                <a:solidFill>
                  <a:prstClr val="white"/>
                </a:solidFill>
                <a:latin typeface="Gill Sans MT Condensed" panose="020B0506020104020203" pitchFamily="34" charset="0"/>
                <a:ea typeface="Arial Unicode MS" panose="020B0604020202020204" pitchFamily="34" charset="-122"/>
                <a:cs typeface="Arial Unicode MS" panose="020B0604020202020204" pitchFamily="34" charset="-122"/>
              </a:endParaRPr>
            </a:p>
          </p:txBody>
        </p:sp>
        <p:sp>
          <p:nvSpPr>
            <p:cNvPr id="45" name="TextBox 44"/>
            <p:cNvSpPr txBox="1"/>
            <p:nvPr userDrawn="1"/>
          </p:nvSpPr>
          <p:spPr>
            <a:xfrm>
              <a:off x="3372889" y="278230"/>
              <a:ext cx="1147290" cy="369332"/>
            </a:xfrm>
            <a:prstGeom prst="rect">
              <a:avLst/>
            </a:prstGeom>
            <a:noFill/>
          </p:spPr>
          <p:txBody>
            <a:bodyPr wrap="square" rtlCol="0">
              <a:spAutoFit/>
            </a:bodyPr>
            <a:lstStyle/>
            <a:p>
              <a:r>
                <a:rPr lang="zh-CN" altLang="en-US" b="1" dirty="0">
                  <a:solidFill>
                    <a:prstClr val="white"/>
                  </a:solidFill>
                  <a:latin typeface="微软雅黑" panose="020B0503020204020204" pitchFamily="34" charset="-122"/>
                  <a:cs typeface="Arial Unicode MS" panose="020B0604020202020204" pitchFamily="34" charset="-122"/>
                </a:rPr>
                <a:t>教学分析</a:t>
              </a:r>
            </a:p>
          </p:txBody>
        </p:sp>
      </p:grpSp>
    </p:spTree>
    <p:extLst>
      <p:ext uri="{BB962C8B-B14F-4D97-AF65-F5344CB8AC3E}">
        <p14:creationId xmlns:p14="http://schemas.microsoft.com/office/powerpoint/2010/main" val="2172567427"/>
      </p:ext>
    </p:extLst>
  </p:cSld>
  <p:clrMapOvr>
    <a:masterClrMapping/>
  </p:clrMapOvr>
  <p:transition spd="slow">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教学策略">
    <p:spTree>
      <p:nvGrpSpPr>
        <p:cNvPr id="1" name=""/>
        <p:cNvGrpSpPr/>
        <p:nvPr/>
      </p:nvGrpSpPr>
      <p:grpSpPr>
        <a:xfrm>
          <a:off x="0" y="0"/>
          <a:ext cx="0" cy="0"/>
          <a:chOff x="0" y="0"/>
          <a:chExt cx="0" cy="0"/>
        </a:xfrm>
      </p:grpSpPr>
      <p:pic>
        <p:nvPicPr>
          <p:cNvPr id="10" name="Picture 6" descr="E:\000.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0986" t="44113" r="8772" b="31887"/>
          <a:stretch>
            <a:fillRect/>
          </a:stretch>
        </p:blipFill>
        <p:spPr bwMode="auto">
          <a:xfrm flipH="1">
            <a:off x="-169512" y="846606"/>
            <a:ext cx="12386980" cy="9093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接连接符 10"/>
          <p:cNvCxnSpPr/>
          <p:nvPr userDrawn="1"/>
        </p:nvCxnSpPr>
        <p:spPr>
          <a:xfrm>
            <a:off x="-25478" y="980728"/>
            <a:ext cx="12242946" cy="0"/>
          </a:xfrm>
          <a:prstGeom prst="line">
            <a:avLst/>
          </a:prstGeom>
        </p:spPr>
        <p:style>
          <a:lnRef idx="2">
            <a:schemeClr val="accent5"/>
          </a:lnRef>
          <a:fillRef idx="0">
            <a:schemeClr val="accent5"/>
          </a:fillRef>
          <a:effectRef idx="1">
            <a:schemeClr val="accent5"/>
          </a:effectRef>
          <a:fontRef idx="minor">
            <a:schemeClr val="tx1"/>
          </a:fontRef>
        </p:style>
      </p:cxnSp>
      <p:sp>
        <p:nvSpPr>
          <p:cNvPr id="21" name="TextBox 20"/>
          <p:cNvSpPr txBox="1"/>
          <p:nvPr userDrawn="1"/>
        </p:nvSpPr>
        <p:spPr>
          <a:xfrm>
            <a:off x="-28691" y="404665"/>
            <a:ext cx="6220703" cy="461665"/>
          </a:xfrm>
          <a:prstGeom prst="rect">
            <a:avLst/>
          </a:prstGeom>
          <a:noFill/>
        </p:spPr>
        <p:txBody>
          <a:bodyPr wrap="square" rtlCol="0">
            <a:spAutoFit/>
          </a:bodyPr>
          <a:lstStyle>
            <a:defPPr>
              <a:defRPr lang="zh-CN"/>
            </a:defPPr>
            <a:lvl1pPr>
              <a:defRPr sz="2400">
                <a:solidFill>
                  <a:schemeClr val="bg1">
                    <a:lumMod val="85000"/>
                  </a:schemeClr>
                </a:solidFill>
                <a:latin typeface="Helvetica Light" pitchFamily="50" charset="0"/>
              </a:defRPr>
            </a:lvl1pPr>
          </a:lstStyle>
          <a:p>
            <a:r>
              <a:rPr lang="en-US" altLang="zh-CN" dirty="0">
                <a:solidFill>
                  <a:prstClr val="white">
                    <a:lumMod val="85000"/>
                  </a:prstClr>
                </a:solidFill>
              </a:rPr>
              <a:t>instructional strategies</a:t>
            </a:r>
          </a:p>
        </p:txBody>
      </p:sp>
      <p:grpSp>
        <p:nvGrpSpPr>
          <p:cNvPr id="60" name="组合 59"/>
          <p:cNvGrpSpPr/>
          <p:nvPr userDrawn="1"/>
        </p:nvGrpSpPr>
        <p:grpSpPr>
          <a:xfrm>
            <a:off x="6301954" y="-351838"/>
            <a:ext cx="1714296" cy="1394349"/>
            <a:chOff x="4726465" y="-711878"/>
            <a:chExt cx="1285722" cy="1394349"/>
          </a:xfrm>
        </p:grpSpPr>
        <p:grpSp>
          <p:nvGrpSpPr>
            <p:cNvPr id="61" name="组合 60"/>
            <p:cNvGrpSpPr/>
            <p:nvPr userDrawn="1"/>
          </p:nvGrpSpPr>
          <p:grpSpPr>
            <a:xfrm>
              <a:off x="4726465" y="-711878"/>
              <a:ext cx="1285722" cy="1394349"/>
              <a:chOff x="5322842" y="326129"/>
              <a:chExt cx="905342" cy="4464216"/>
            </a:xfrm>
          </p:grpSpPr>
          <p:sp>
            <p:nvSpPr>
              <p:cNvPr id="64" name="圆角矩形 63"/>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5" name="圆角矩形 64"/>
              <p:cNvSpPr/>
              <p:nvPr/>
            </p:nvSpPr>
            <p:spPr>
              <a:xfrm>
                <a:off x="5322842" y="32612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62" name="TextBox 61"/>
            <p:cNvSpPr txBox="1"/>
            <p:nvPr userDrawn="1"/>
          </p:nvSpPr>
          <p:spPr>
            <a:xfrm>
              <a:off x="4794471" y="56183"/>
              <a:ext cx="533716" cy="369332"/>
            </a:xfrm>
            <a:prstGeom prst="rect">
              <a:avLst/>
            </a:prstGeom>
            <a:noFill/>
          </p:spPr>
          <p:txBody>
            <a:bodyPr wrap="square" rtlCol="0">
              <a:spAutoFit/>
            </a:bodyPr>
            <a:lstStyle/>
            <a:p>
              <a:r>
                <a:rPr lang="en-US" altLang="zh-CN" b="1" dirty="0">
                  <a:solidFill>
                    <a:prstClr val="white"/>
                  </a:solidFill>
                  <a:latin typeface="Gill Sans MT Condensed" panose="020B0506020104020203" pitchFamily="34" charset="0"/>
                  <a:ea typeface="Arial Unicode MS" panose="020B0604020202020204" pitchFamily="34" charset="-122"/>
                  <a:cs typeface="Arial Unicode MS" panose="020B0604020202020204" pitchFamily="34" charset="-122"/>
                </a:rPr>
                <a:t>02</a:t>
              </a:r>
              <a:endParaRPr lang="zh-CN" altLang="en-US" b="1" dirty="0">
                <a:solidFill>
                  <a:prstClr val="white"/>
                </a:solidFill>
                <a:latin typeface="Gill Sans MT Condensed" panose="020B0506020104020203" pitchFamily="34" charset="0"/>
                <a:ea typeface="Arial Unicode MS" panose="020B0604020202020204" pitchFamily="34" charset="-122"/>
                <a:cs typeface="Arial Unicode MS" panose="020B0604020202020204" pitchFamily="34" charset="-122"/>
              </a:endParaRPr>
            </a:p>
          </p:txBody>
        </p:sp>
        <p:sp>
          <p:nvSpPr>
            <p:cNvPr id="63" name="TextBox 62"/>
            <p:cNvSpPr txBox="1"/>
            <p:nvPr userDrawn="1"/>
          </p:nvSpPr>
          <p:spPr>
            <a:xfrm>
              <a:off x="4779942" y="278230"/>
              <a:ext cx="1147290" cy="369332"/>
            </a:xfrm>
            <a:prstGeom prst="rect">
              <a:avLst/>
            </a:prstGeom>
            <a:noFill/>
          </p:spPr>
          <p:txBody>
            <a:bodyPr wrap="square" rtlCol="0">
              <a:spAutoFit/>
            </a:bodyPr>
            <a:lstStyle/>
            <a:p>
              <a:r>
                <a:rPr lang="zh-CN" altLang="en-US" b="1" dirty="0">
                  <a:solidFill>
                    <a:prstClr val="white"/>
                  </a:solidFill>
                  <a:latin typeface="微软雅黑" panose="020B0503020204020204" pitchFamily="34" charset="-122"/>
                  <a:cs typeface="Arial Unicode MS" panose="020B0604020202020204" pitchFamily="34" charset="-122"/>
                </a:rPr>
                <a:t>教学策略</a:t>
              </a:r>
            </a:p>
          </p:txBody>
        </p:sp>
      </p:grpSp>
    </p:spTree>
    <p:extLst>
      <p:ext uri="{BB962C8B-B14F-4D97-AF65-F5344CB8AC3E}">
        <p14:creationId xmlns:p14="http://schemas.microsoft.com/office/powerpoint/2010/main" val="166892040"/>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up)">
                                      <p:cBhvr>
                                        <p:cTn id="7" dur="500"/>
                                        <p:tgtEl>
                                          <p:spTgt spid="60"/>
                                        </p:tgtEl>
                                      </p:cBhvr>
                                    </p:animEffect>
                                  </p:childTnLst>
                                </p:cTn>
                              </p:par>
                              <p:par>
                                <p:cTn id="8" presetID="16" presetClass="entr" presetSubtype="21" fill="hold" nodeType="withEffect">
                                  <p:stCondLst>
                                    <p:cond delay="25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22" presetClass="entr" presetSubtype="4" fill="hold" grpId="0" nodeType="withEffect">
                                  <p:stCondLst>
                                    <p:cond delay="250"/>
                                  </p:stCondLst>
                                  <p:childTnLst>
                                    <p:set>
                                      <p:cBhvr>
                                        <p:cTn id="12" dur="1" fill="hold">
                                          <p:stCondLst>
                                            <p:cond delay="0"/>
                                          </p:stCondLst>
                                        </p:cTn>
                                        <p:tgtEl>
                                          <p:spTgt spid="21"/>
                                        </p:tgtEl>
                                        <p:attrNameLst>
                                          <p:attrName>style.visibility</p:attrName>
                                        </p:attrNameLst>
                                      </p:cBhvr>
                                      <p:to>
                                        <p:strVal val="visible"/>
                                      </p:to>
                                    </p:set>
                                    <p:animEffect transition="in" filter="wipe(down)">
                                      <p:cBhvr>
                                        <p:cTn id="1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教学策略">
    <p:spTree>
      <p:nvGrpSpPr>
        <p:cNvPr id="1" name=""/>
        <p:cNvGrpSpPr/>
        <p:nvPr/>
      </p:nvGrpSpPr>
      <p:grpSpPr>
        <a:xfrm>
          <a:off x="0" y="0"/>
          <a:ext cx="0" cy="0"/>
          <a:chOff x="0" y="0"/>
          <a:chExt cx="0" cy="0"/>
        </a:xfrm>
      </p:grpSpPr>
      <p:pic>
        <p:nvPicPr>
          <p:cNvPr id="14" name="Picture 6" descr="E:\000.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0986" t="44113" r="8772" b="31887"/>
          <a:stretch>
            <a:fillRect/>
          </a:stretch>
        </p:blipFill>
        <p:spPr bwMode="auto">
          <a:xfrm flipH="1">
            <a:off x="-169512" y="846606"/>
            <a:ext cx="12386980" cy="9093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直接连接符 14"/>
          <p:cNvCxnSpPr/>
          <p:nvPr userDrawn="1"/>
        </p:nvCxnSpPr>
        <p:spPr>
          <a:xfrm>
            <a:off x="-25478" y="980728"/>
            <a:ext cx="12242946" cy="0"/>
          </a:xfrm>
          <a:prstGeom prst="line">
            <a:avLst/>
          </a:prstGeom>
        </p:spPr>
        <p:style>
          <a:lnRef idx="2">
            <a:schemeClr val="accent5"/>
          </a:lnRef>
          <a:fillRef idx="0">
            <a:schemeClr val="accent5"/>
          </a:fillRef>
          <a:effectRef idx="1">
            <a:schemeClr val="accent5"/>
          </a:effectRef>
          <a:fontRef idx="minor">
            <a:schemeClr val="tx1"/>
          </a:fontRef>
        </p:style>
      </p:cxnSp>
      <p:grpSp>
        <p:nvGrpSpPr>
          <p:cNvPr id="60" name="组合 59"/>
          <p:cNvGrpSpPr/>
          <p:nvPr userDrawn="1"/>
        </p:nvGrpSpPr>
        <p:grpSpPr>
          <a:xfrm>
            <a:off x="6301954" y="-351838"/>
            <a:ext cx="1714296" cy="1394349"/>
            <a:chOff x="4726465" y="-711878"/>
            <a:chExt cx="1285722" cy="1394349"/>
          </a:xfrm>
        </p:grpSpPr>
        <p:grpSp>
          <p:nvGrpSpPr>
            <p:cNvPr id="61" name="组合 60"/>
            <p:cNvGrpSpPr/>
            <p:nvPr userDrawn="1"/>
          </p:nvGrpSpPr>
          <p:grpSpPr>
            <a:xfrm>
              <a:off x="4726465" y="-711878"/>
              <a:ext cx="1285722" cy="1394349"/>
              <a:chOff x="5322842" y="326129"/>
              <a:chExt cx="905342" cy="4464216"/>
            </a:xfrm>
          </p:grpSpPr>
          <p:sp>
            <p:nvSpPr>
              <p:cNvPr id="64" name="圆角矩形 63"/>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5" name="圆角矩形 64"/>
              <p:cNvSpPr/>
              <p:nvPr/>
            </p:nvSpPr>
            <p:spPr>
              <a:xfrm>
                <a:off x="5322842" y="32612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62" name="TextBox 61"/>
            <p:cNvSpPr txBox="1"/>
            <p:nvPr userDrawn="1"/>
          </p:nvSpPr>
          <p:spPr>
            <a:xfrm>
              <a:off x="4794471" y="56183"/>
              <a:ext cx="533716" cy="369332"/>
            </a:xfrm>
            <a:prstGeom prst="rect">
              <a:avLst/>
            </a:prstGeom>
            <a:noFill/>
          </p:spPr>
          <p:txBody>
            <a:bodyPr wrap="square" rtlCol="0">
              <a:spAutoFit/>
            </a:bodyPr>
            <a:lstStyle/>
            <a:p>
              <a:r>
                <a:rPr lang="en-US" altLang="zh-CN" b="1" dirty="0">
                  <a:solidFill>
                    <a:prstClr val="white"/>
                  </a:solidFill>
                  <a:latin typeface="Gill Sans MT Condensed" panose="020B0506020104020203" pitchFamily="34" charset="0"/>
                  <a:ea typeface="Arial Unicode MS" panose="020B0604020202020204" pitchFamily="34" charset="-122"/>
                  <a:cs typeface="Arial Unicode MS" panose="020B0604020202020204" pitchFamily="34" charset="-122"/>
                </a:rPr>
                <a:t>02</a:t>
              </a:r>
              <a:endParaRPr lang="zh-CN" altLang="en-US" b="1" dirty="0">
                <a:solidFill>
                  <a:prstClr val="white"/>
                </a:solidFill>
                <a:latin typeface="Gill Sans MT Condensed" panose="020B0506020104020203" pitchFamily="34" charset="0"/>
                <a:ea typeface="Arial Unicode MS" panose="020B0604020202020204" pitchFamily="34" charset="-122"/>
                <a:cs typeface="Arial Unicode MS" panose="020B0604020202020204" pitchFamily="34" charset="-122"/>
              </a:endParaRPr>
            </a:p>
          </p:txBody>
        </p:sp>
        <p:sp>
          <p:nvSpPr>
            <p:cNvPr id="63" name="TextBox 62"/>
            <p:cNvSpPr txBox="1"/>
            <p:nvPr userDrawn="1"/>
          </p:nvSpPr>
          <p:spPr>
            <a:xfrm>
              <a:off x="4779942" y="278230"/>
              <a:ext cx="1147290" cy="369332"/>
            </a:xfrm>
            <a:prstGeom prst="rect">
              <a:avLst/>
            </a:prstGeom>
            <a:noFill/>
          </p:spPr>
          <p:txBody>
            <a:bodyPr wrap="square" rtlCol="0">
              <a:spAutoFit/>
            </a:bodyPr>
            <a:lstStyle/>
            <a:p>
              <a:r>
                <a:rPr lang="zh-CN" altLang="en-US" b="1" dirty="0">
                  <a:solidFill>
                    <a:prstClr val="white"/>
                  </a:solidFill>
                  <a:latin typeface="微软雅黑" panose="020B0503020204020204" pitchFamily="34" charset="-122"/>
                  <a:cs typeface="Arial Unicode MS" panose="020B0604020202020204" pitchFamily="34" charset="-122"/>
                </a:rPr>
                <a:t>教学策略</a:t>
              </a:r>
            </a:p>
          </p:txBody>
        </p:sp>
      </p:grpSp>
      <p:sp>
        <p:nvSpPr>
          <p:cNvPr id="16" name="TextBox 15"/>
          <p:cNvSpPr txBox="1"/>
          <p:nvPr userDrawn="1"/>
        </p:nvSpPr>
        <p:spPr>
          <a:xfrm>
            <a:off x="-28691" y="404665"/>
            <a:ext cx="6220703" cy="461665"/>
          </a:xfrm>
          <a:prstGeom prst="rect">
            <a:avLst/>
          </a:prstGeom>
          <a:noFill/>
        </p:spPr>
        <p:txBody>
          <a:bodyPr wrap="square" rtlCol="0">
            <a:spAutoFit/>
          </a:bodyPr>
          <a:lstStyle>
            <a:defPPr>
              <a:defRPr lang="zh-CN"/>
            </a:defPPr>
            <a:lvl1pPr>
              <a:defRPr sz="2400">
                <a:solidFill>
                  <a:schemeClr val="bg1">
                    <a:lumMod val="85000"/>
                  </a:schemeClr>
                </a:solidFill>
                <a:latin typeface="Helvetica Light" pitchFamily="50" charset="0"/>
              </a:defRPr>
            </a:lvl1pPr>
          </a:lstStyle>
          <a:p>
            <a:r>
              <a:rPr lang="en-US" altLang="zh-CN" dirty="0">
                <a:solidFill>
                  <a:prstClr val="white">
                    <a:lumMod val="85000"/>
                  </a:prstClr>
                </a:solidFill>
              </a:rPr>
              <a:t>instructional strategies</a:t>
            </a:r>
          </a:p>
        </p:txBody>
      </p:sp>
    </p:spTree>
    <p:extLst>
      <p:ext uri="{BB962C8B-B14F-4D97-AF65-F5344CB8AC3E}">
        <p14:creationId xmlns:p14="http://schemas.microsoft.com/office/powerpoint/2010/main" val="4258805992"/>
      </p:ext>
    </p:extLst>
  </p:cSld>
  <p:clrMapOvr>
    <a:masterClrMapping/>
  </p:clrMapOvr>
  <p:transition spd="slow">
    <p:rand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教学过程">
    <p:spTree>
      <p:nvGrpSpPr>
        <p:cNvPr id="1" name=""/>
        <p:cNvGrpSpPr/>
        <p:nvPr/>
      </p:nvGrpSpPr>
      <p:grpSpPr>
        <a:xfrm>
          <a:off x="0" y="0"/>
          <a:ext cx="0" cy="0"/>
          <a:chOff x="0" y="0"/>
          <a:chExt cx="0" cy="0"/>
        </a:xfrm>
      </p:grpSpPr>
      <p:pic>
        <p:nvPicPr>
          <p:cNvPr id="13" name="Picture 6" descr="E:\000.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0986" t="44113" r="8772" b="31887"/>
          <a:stretch>
            <a:fillRect/>
          </a:stretch>
        </p:blipFill>
        <p:spPr bwMode="auto">
          <a:xfrm flipH="1">
            <a:off x="-169512" y="846606"/>
            <a:ext cx="12386980" cy="90930"/>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接连接符 13"/>
          <p:cNvCxnSpPr/>
          <p:nvPr userDrawn="1"/>
        </p:nvCxnSpPr>
        <p:spPr>
          <a:xfrm>
            <a:off x="-25478" y="980728"/>
            <a:ext cx="12242946" cy="0"/>
          </a:xfrm>
          <a:prstGeom prst="line">
            <a:avLst/>
          </a:prstGeom>
        </p:spPr>
        <p:style>
          <a:lnRef idx="2">
            <a:schemeClr val="accent5"/>
          </a:lnRef>
          <a:fillRef idx="0">
            <a:schemeClr val="accent5"/>
          </a:fillRef>
          <a:effectRef idx="1">
            <a:schemeClr val="accent5"/>
          </a:effectRef>
          <a:fontRef idx="minor">
            <a:schemeClr val="tx1"/>
          </a:fontRef>
        </p:style>
      </p:cxnSp>
      <p:sp>
        <p:nvSpPr>
          <p:cNvPr id="21" name="TextBox 20"/>
          <p:cNvSpPr txBox="1"/>
          <p:nvPr userDrawn="1"/>
        </p:nvSpPr>
        <p:spPr>
          <a:xfrm>
            <a:off x="-28691" y="404665"/>
            <a:ext cx="4972564" cy="461665"/>
          </a:xfrm>
          <a:prstGeom prst="rect">
            <a:avLst/>
          </a:prstGeom>
          <a:noFill/>
        </p:spPr>
        <p:txBody>
          <a:bodyPr wrap="square" rtlCol="0">
            <a:spAutoFit/>
          </a:bodyPr>
          <a:lstStyle>
            <a:defPPr>
              <a:defRPr lang="zh-CN"/>
            </a:defPPr>
            <a:lvl1pPr lvl="0">
              <a:defRPr sz="2400">
                <a:solidFill>
                  <a:schemeClr val="bg1">
                    <a:lumMod val="85000"/>
                  </a:schemeClr>
                </a:solidFill>
                <a:latin typeface="Helvetica Light" pitchFamily="50" charset="0"/>
              </a:defRPr>
            </a:lvl1pPr>
          </a:lstStyle>
          <a:p>
            <a:r>
              <a:rPr lang="en-US" altLang="zh-CN" dirty="0">
                <a:solidFill>
                  <a:prstClr val="white">
                    <a:lumMod val="85000"/>
                  </a:prstClr>
                </a:solidFill>
              </a:rPr>
              <a:t>teaching process</a:t>
            </a:r>
          </a:p>
        </p:txBody>
      </p:sp>
      <p:grpSp>
        <p:nvGrpSpPr>
          <p:cNvPr id="48" name="组合 47"/>
          <p:cNvGrpSpPr/>
          <p:nvPr userDrawn="1"/>
        </p:nvGrpSpPr>
        <p:grpSpPr>
          <a:xfrm>
            <a:off x="8210957" y="-348031"/>
            <a:ext cx="1714191" cy="1393350"/>
            <a:chOff x="6158217" y="-708071"/>
            <a:chExt cx="1285643" cy="1393350"/>
          </a:xfrm>
        </p:grpSpPr>
        <p:grpSp>
          <p:nvGrpSpPr>
            <p:cNvPr id="49" name="组合 48"/>
            <p:cNvGrpSpPr/>
            <p:nvPr userDrawn="1"/>
          </p:nvGrpSpPr>
          <p:grpSpPr>
            <a:xfrm>
              <a:off x="6158217" y="-708071"/>
              <a:ext cx="1285643" cy="1393350"/>
              <a:chOff x="6475026" y="329329"/>
              <a:chExt cx="905286" cy="4461015"/>
            </a:xfrm>
          </p:grpSpPr>
          <p:sp>
            <p:nvSpPr>
              <p:cNvPr id="52" name="圆角矩形 51"/>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3" name="圆角矩形 52"/>
              <p:cNvSpPr/>
              <p:nvPr/>
            </p:nvSpPr>
            <p:spPr>
              <a:xfrm>
                <a:off x="6475026" y="32932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0" name="TextBox 49"/>
            <p:cNvSpPr txBox="1"/>
            <p:nvPr userDrawn="1"/>
          </p:nvSpPr>
          <p:spPr>
            <a:xfrm>
              <a:off x="6226223" y="56183"/>
              <a:ext cx="533716" cy="369332"/>
            </a:xfrm>
            <a:prstGeom prst="rect">
              <a:avLst/>
            </a:prstGeom>
            <a:noFill/>
          </p:spPr>
          <p:txBody>
            <a:bodyPr wrap="square" rtlCol="0">
              <a:spAutoFit/>
            </a:bodyPr>
            <a:lstStyle/>
            <a:p>
              <a:r>
                <a:rPr lang="en-US" altLang="zh-CN" b="1" dirty="0">
                  <a:solidFill>
                    <a:prstClr val="white"/>
                  </a:solidFill>
                  <a:latin typeface="Gill Sans MT Condensed" panose="020B0506020104020203" pitchFamily="34" charset="0"/>
                  <a:ea typeface="Arial Unicode MS" panose="020B0604020202020204" pitchFamily="34" charset="-122"/>
                  <a:cs typeface="Arial Unicode MS" panose="020B0604020202020204" pitchFamily="34" charset="-122"/>
                </a:rPr>
                <a:t>03</a:t>
              </a:r>
              <a:endParaRPr lang="zh-CN" altLang="en-US" b="1" dirty="0">
                <a:solidFill>
                  <a:prstClr val="white"/>
                </a:solidFill>
                <a:latin typeface="Gill Sans MT Condensed" panose="020B0506020104020203" pitchFamily="34" charset="0"/>
                <a:ea typeface="Arial Unicode MS" panose="020B0604020202020204" pitchFamily="34" charset="-122"/>
                <a:cs typeface="Arial Unicode MS" panose="020B0604020202020204" pitchFamily="34" charset="-122"/>
              </a:endParaRPr>
            </a:p>
          </p:txBody>
        </p:sp>
        <p:sp>
          <p:nvSpPr>
            <p:cNvPr id="51" name="TextBox 50"/>
            <p:cNvSpPr txBox="1"/>
            <p:nvPr userDrawn="1"/>
          </p:nvSpPr>
          <p:spPr>
            <a:xfrm>
              <a:off x="6209512" y="278230"/>
              <a:ext cx="1147290" cy="369332"/>
            </a:xfrm>
            <a:prstGeom prst="rect">
              <a:avLst/>
            </a:prstGeom>
            <a:noFill/>
          </p:spPr>
          <p:txBody>
            <a:bodyPr wrap="square" rtlCol="0">
              <a:spAutoFit/>
            </a:bodyPr>
            <a:lstStyle/>
            <a:p>
              <a:r>
                <a:rPr lang="zh-CN" altLang="en-US" b="1" dirty="0">
                  <a:solidFill>
                    <a:prstClr val="white"/>
                  </a:solidFill>
                  <a:latin typeface="微软雅黑" panose="020B0503020204020204" pitchFamily="34" charset="-122"/>
                  <a:cs typeface="Arial Unicode MS" panose="020B0604020202020204" pitchFamily="34" charset="-122"/>
                </a:rPr>
                <a:t>教学过程</a:t>
              </a:r>
            </a:p>
          </p:txBody>
        </p:sp>
      </p:grpSp>
    </p:spTree>
    <p:extLst>
      <p:ext uri="{BB962C8B-B14F-4D97-AF65-F5344CB8AC3E}">
        <p14:creationId xmlns:p14="http://schemas.microsoft.com/office/powerpoint/2010/main" val="3076734587"/>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up)">
                                      <p:cBhvr>
                                        <p:cTn id="7" dur="500"/>
                                        <p:tgtEl>
                                          <p:spTgt spid="48"/>
                                        </p:tgtEl>
                                      </p:cBhvr>
                                    </p:animEffect>
                                  </p:childTnLst>
                                </p:cTn>
                              </p:par>
                              <p:par>
                                <p:cTn id="8" presetID="16" presetClass="entr" presetSubtype="21" fill="hold" nodeType="withEffect">
                                  <p:stCondLst>
                                    <p:cond delay="25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par>
                                <p:cTn id="11" presetID="22" presetClass="entr" presetSubtype="4" fill="hold" grpId="0" nodeType="withEffect">
                                  <p:stCondLst>
                                    <p:cond delay="250"/>
                                  </p:stCondLst>
                                  <p:childTnLst>
                                    <p:set>
                                      <p:cBhvr>
                                        <p:cTn id="12" dur="1" fill="hold">
                                          <p:stCondLst>
                                            <p:cond delay="0"/>
                                          </p:stCondLst>
                                        </p:cTn>
                                        <p:tgtEl>
                                          <p:spTgt spid="21"/>
                                        </p:tgtEl>
                                        <p:attrNameLst>
                                          <p:attrName>style.visibility</p:attrName>
                                        </p:attrNameLst>
                                      </p:cBhvr>
                                      <p:to>
                                        <p:strVal val="visible"/>
                                      </p:to>
                                    </p:set>
                                    <p:animEffect transition="in" filter="wipe(down)">
                                      <p:cBhvr>
                                        <p:cTn id="1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教学过程">
    <p:spTree>
      <p:nvGrpSpPr>
        <p:cNvPr id="1" name=""/>
        <p:cNvGrpSpPr/>
        <p:nvPr/>
      </p:nvGrpSpPr>
      <p:grpSpPr>
        <a:xfrm>
          <a:off x="0" y="0"/>
          <a:ext cx="0" cy="0"/>
          <a:chOff x="0" y="0"/>
          <a:chExt cx="0" cy="0"/>
        </a:xfrm>
      </p:grpSpPr>
      <p:pic>
        <p:nvPicPr>
          <p:cNvPr id="12" name="Picture 6" descr="E:\000.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0986" t="44113" r="8772" b="31887"/>
          <a:stretch>
            <a:fillRect/>
          </a:stretch>
        </p:blipFill>
        <p:spPr bwMode="auto">
          <a:xfrm flipH="1">
            <a:off x="-169512" y="846606"/>
            <a:ext cx="12386980" cy="9093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接连接符 12"/>
          <p:cNvCxnSpPr/>
          <p:nvPr userDrawn="1"/>
        </p:nvCxnSpPr>
        <p:spPr>
          <a:xfrm>
            <a:off x="-25478" y="980728"/>
            <a:ext cx="12242946" cy="0"/>
          </a:xfrm>
          <a:prstGeom prst="line">
            <a:avLst/>
          </a:prstGeom>
        </p:spPr>
        <p:style>
          <a:lnRef idx="2">
            <a:schemeClr val="accent5"/>
          </a:lnRef>
          <a:fillRef idx="0">
            <a:schemeClr val="accent5"/>
          </a:fillRef>
          <a:effectRef idx="1">
            <a:schemeClr val="accent5"/>
          </a:effectRef>
          <a:fontRef idx="minor">
            <a:schemeClr val="tx1"/>
          </a:fontRef>
        </p:style>
      </p:cxnSp>
      <p:sp>
        <p:nvSpPr>
          <p:cNvPr id="21" name="TextBox 20"/>
          <p:cNvSpPr txBox="1"/>
          <p:nvPr userDrawn="1"/>
        </p:nvSpPr>
        <p:spPr>
          <a:xfrm>
            <a:off x="-28691" y="404665"/>
            <a:ext cx="4972564" cy="461665"/>
          </a:xfrm>
          <a:prstGeom prst="rect">
            <a:avLst/>
          </a:prstGeom>
          <a:noFill/>
        </p:spPr>
        <p:txBody>
          <a:bodyPr wrap="square" rtlCol="0">
            <a:spAutoFit/>
          </a:bodyPr>
          <a:lstStyle>
            <a:defPPr>
              <a:defRPr lang="zh-CN"/>
            </a:defPPr>
            <a:lvl1pPr lvl="0">
              <a:defRPr sz="2400">
                <a:solidFill>
                  <a:schemeClr val="bg1">
                    <a:lumMod val="85000"/>
                  </a:schemeClr>
                </a:solidFill>
                <a:latin typeface="Helvetica Light" pitchFamily="50" charset="0"/>
              </a:defRPr>
            </a:lvl1pPr>
          </a:lstStyle>
          <a:p>
            <a:r>
              <a:rPr lang="en-US" altLang="zh-CN" dirty="0">
                <a:solidFill>
                  <a:prstClr val="white">
                    <a:lumMod val="85000"/>
                  </a:prstClr>
                </a:solidFill>
              </a:rPr>
              <a:t>teaching process</a:t>
            </a:r>
          </a:p>
        </p:txBody>
      </p:sp>
      <p:grpSp>
        <p:nvGrpSpPr>
          <p:cNvPr id="48" name="组合 47"/>
          <p:cNvGrpSpPr/>
          <p:nvPr userDrawn="1"/>
        </p:nvGrpSpPr>
        <p:grpSpPr>
          <a:xfrm>
            <a:off x="8210957" y="-348031"/>
            <a:ext cx="1714191" cy="1393350"/>
            <a:chOff x="6158217" y="-708071"/>
            <a:chExt cx="1285643" cy="1393350"/>
          </a:xfrm>
        </p:grpSpPr>
        <p:grpSp>
          <p:nvGrpSpPr>
            <p:cNvPr id="49" name="组合 48"/>
            <p:cNvGrpSpPr/>
            <p:nvPr userDrawn="1"/>
          </p:nvGrpSpPr>
          <p:grpSpPr>
            <a:xfrm>
              <a:off x="6158217" y="-708071"/>
              <a:ext cx="1285643" cy="1393350"/>
              <a:chOff x="6475026" y="329329"/>
              <a:chExt cx="905286" cy="4461015"/>
            </a:xfrm>
          </p:grpSpPr>
          <p:sp>
            <p:nvSpPr>
              <p:cNvPr id="52" name="圆角矩形 51"/>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3" name="圆角矩形 52"/>
              <p:cNvSpPr/>
              <p:nvPr/>
            </p:nvSpPr>
            <p:spPr>
              <a:xfrm>
                <a:off x="6475026" y="32932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0" name="TextBox 49"/>
            <p:cNvSpPr txBox="1"/>
            <p:nvPr userDrawn="1"/>
          </p:nvSpPr>
          <p:spPr>
            <a:xfrm>
              <a:off x="6226223" y="56183"/>
              <a:ext cx="533716" cy="369332"/>
            </a:xfrm>
            <a:prstGeom prst="rect">
              <a:avLst/>
            </a:prstGeom>
            <a:noFill/>
          </p:spPr>
          <p:txBody>
            <a:bodyPr wrap="square" rtlCol="0">
              <a:spAutoFit/>
            </a:bodyPr>
            <a:lstStyle/>
            <a:p>
              <a:r>
                <a:rPr lang="en-US" altLang="zh-CN" b="1" dirty="0">
                  <a:solidFill>
                    <a:prstClr val="white"/>
                  </a:solidFill>
                  <a:latin typeface="Gill Sans MT Condensed" panose="020B0506020104020203" pitchFamily="34" charset="0"/>
                  <a:ea typeface="Arial Unicode MS" panose="020B0604020202020204" pitchFamily="34" charset="-122"/>
                  <a:cs typeface="Arial Unicode MS" panose="020B0604020202020204" pitchFamily="34" charset="-122"/>
                </a:rPr>
                <a:t>03</a:t>
              </a:r>
              <a:endParaRPr lang="zh-CN" altLang="en-US" b="1" dirty="0">
                <a:solidFill>
                  <a:prstClr val="white"/>
                </a:solidFill>
                <a:latin typeface="Gill Sans MT Condensed" panose="020B0506020104020203" pitchFamily="34" charset="0"/>
                <a:ea typeface="Arial Unicode MS" panose="020B0604020202020204" pitchFamily="34" charset="-122"/>
                <a:cs typeface="Arial Unicode MS" panose="020B0604020202020204" pitchFamily="34" charset="-122"/>
              </a:endParaRPr>
            </a:p>
          </p:txBody>
        </p:sp>
        <p:sp>
          <p:nvSpPr>
            <p:cNvPr id="51" name="TextBox 50"/>
            <p:cNvSpPr txBox="1"/>
            <p:nvPr userDrawn="1"/>
          </p:nvSpPr>
          <p:spPr>
            <a:xfrm>
              <a:off x="6209512" y="278230"/>
              <a:ext cx="1147290" cy="369332"/>
            </a:xfrm>
            <a:prstGeom prst="rect">
              <a:avLst/>
            </a:prstGeom>
            <a:noFill/>
          </p:spPr>
          <p:txBody>
            <a:bodyPr wrap="square" rtlCol="0">
              <a:spAutoFit/>
            </a:bodyPr>
            <a:lstStyle/>
            <a:p>
              <a:r>
                <a:rPr lang="zh-CN" altLang="en-US" b="1" dirty="0">
                  <a:solidFill>
                    <a:prstClr val="white"/>
                  </a:solidFill>
                  <a:latin typeface="微软雅黑" panose="020B0503020204020204" pitchFamily="34" charset="-122"/>
                  <a:cs typeface="Arial Unicode MS" panose="020B0604020202020204" pitchFamily="34" charset="-122"/>
                </a:rPr>
                <a:t>教学过程</a:t>
              </a:r>
            </a:p>
          </p:txBody>
        </p:sp>
      </p:grpSp>
    </p:spTree>
    <p:extLst>
      <p:ext uri="{BB962C8B-B14F-4D97-AF65-F5344CB8AC3E}">
        <p14:creationId xmlns:p14="http://schemas.microsoft.com/office/powerpoint/2010/main" val="462505406"/>
      </p:ext>
    </p:extLst>
  </p:cSld>
  <p:clrMapOvr>
    <a:masterClrMapping/>
  </p:clrMapOvr>
  <p:transition spd="slow">
    <p:rand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教学效果">
    <p:spTree>
      <p:nvGrpSpPr>
        <p:cNvPr id="1" name=""/>
        <p:cNvGrpSpPr/>
        <p:nvPr/>
      </p:nvGrpSpPr>
      <p:grpSpPr>
        <a:xfrm>
          <a:off x="0" y="0"/>
          <a:ext cx="0" cy="0"/>
          <a:chOff x="0" y="0"/>
          <a:chExt cx="0" cy="0"/>
        </a:xfrm>
      </p:grpSpPr>
      <p:pic>
        <p:nvPicPr>
          <p:cNvPr id="10" name="Picture 6" descr="E:\000.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0986" t="44113" r="8772" b="31887"/>
          <a:stretch>
            <a:fillRect/>
          </a:stretch>
        </p:blipFill>
        <p:spPr bwMode="auto">
          <a:xfrm flipH="1">
            <a:off x="-169512" y="846606"/>
            <a:ext cx="12386980" cy="9093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接连接符 10"/>
          <p:cNvCxnSpPr/>
          <p:nvPr userDrawn="1"/>
        </p:nvCxnSpPr>
        <p:spPr>
          <a:xfrm>
            <a:off x="-25478" y="980728"/>
            <a:ext cx="12242946" cy="0"/>
          </a:xfrm>
          <a:prstGeom prst="line">
            <a:avLst/>
          </a:prstGeom>
        </p:spPr>
        <p:style>
          <a:lnRef idx="2">
            <a:schemeClr val="accent5"/>
          </a:lnRef>
          <a:fillRef idx="0">
            <a:schemeClr val="accent5"/>
          </a:fillRef>
          <a:effectRef idx="1">
            <a:schemeClr val="accent5"/>
          </a:effectRef>
          <a:fontRef idx="minor">
            <a:schemeClr val="tx1"/>
          </a:fontRef>
        </p:style>
      </p:cxnSp>
      <p:sp>
        <p:nvSpPr>
          <p:cNvPr id="21" name="TextBox 20"/>
          <p:cNvSpPr txBox="1"/>
          <p:nvPr userDrawn="1"/>
        </p:nvSpPr>
        <p:spPr>
          <a:xfrm>
            <a:off x="-28690" y="404665"/>
            <a:ext cx="4108468" cy="461665"/>
          </a:xfrm>
          <a:prstGeom prst="rect">
            <a:avLst/>
          </a:prstGeom>
          <a:noFill/>
        </p:spPr>
        <p:txBody>
          <a:bodyPr wrap="square" rtlCol="0">
            <a:spAutoFit/>
          </a:bodyPr>
          <a:lstStyle>
            <a:defPPr>
              <a:defRPr lang="zh-CN"/>
            </a:defPPr>
            <a:lvl1pPr lvl="0">
              <a:defRPr sz="2400">
                <a:solidFill>
                  <a:schemeClr val="bg1">
                    <a:lumMod val="85000"/>
                  </a:schemeClr>
                </a:solidFill>
                <a:latin typeface="Helvetica Light" pitchFamily="50" charset="0"/>
              </a:defRPr>
            </a:lvl1pPr>
          </a:lstStyle>
          <a:p>
            <a:r>
              <a:rPr lang="en-US" altLang="zh-CN" dirty="0">
                <a:solidFill>
                  <a:prstClr val="white">
                    <a:lumMod val="85000"/>
                  </a:prstClr>
                </a:solidFill>
              </a:rPr>
              <a:t>Teaching effect</a:t>
            </a:r>
          </a:p>
        </p:txBody>
      </p:sp>
      <p:grpSp>
        <p:nvGrpSpPr>
          <p:cNvPr id="54" name="组合 53"/>
          <p:cNvGrpSpPr/>
          <p:nvPr userDrawn="1"/>
        </p:nvGrpSpPr>
        <p:grpSpPr>
          <a:xfrm>
            <a:off x="10128745" y="-340367"/>
            <a:ext cx="1705296" cy="1393103"/>
            <a:chOff x="7596559" y="-700407"/>
            <a:chExt cx="1278972" cy="1393103"/>
          </a:xfrm>
        </p:grpSpPr>
        <p:grpSp>
          <p:nvGrpSpPr>
            <p:cNvPr id="55" name="组合 54"/>
            <p:cNvGrpSpPr/>
            <p:nvPr userDrawn="1"/>
          </p:nvGrpSpPr>
          <p:grpSpPr>
            <a:xfrm>
              <a:off x="7596559" y="-700407"/>
              <a:ext cx="1278972" cy="1393103"/>
              <a:chOff x="7631852" y="336928"/>
              <a:chExt cx="900588" cy="4460224"/>
            </a:xfrm>
          </p:grpSpPr>
          <p:sp>
            <p:nvSpPr>
              <p:cNvPr id="58" name="圆角矩形 57"/>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圆角矩形 58"/>
              <p:cNvSpPr/>
              <p:nvPr/>
            </p:nvSpPr>
            <p:spPr>
              <a:xfrm>
                <a:off x="7631852" y="336928"/>
                <a:ext cx="864096" cy="432374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6" name="TextBox 55"/>
            <p:cNvSpPr txBox="1"/>
            <p:nvPr userDrawn="1"/>
          </p:nvSpPr>
          <p:spPr>
            <a:xfrm>
              <a:off x="7692665" y="67741"/>
              <a:ext cx="533716" cy="369332"/>
            </a:xfrm>
            <a:prstGeom prst="rect">
              <a:avLst/>
            </a:prstGeom>
            <a:noFill/>
          </p:spPr>
          <p:txBody>
            <a:bodyPr wrap="square" rtlCol="0">
              <a:spAutoFit/>
            </a:bodyPr>
            <a:lstStyle/>
            <a:p>
              <a:r>
                <a:rPr lang="en-US" altLang="zh-CN" b="1" dirty="0">
                  <a:solidFill>
                    <a:prstClr val="white"/>
                  </a:solidFill>
                  <a:latin typeface="Gill Sans MT Condensed" panose="020B0506020104020203" pitchFamily="34" charset="0"/>
                  <a:ea typeface="Arial Unicode MS" panose="020B0604020202020204" pitchFamily="34" charset="-122"/>
                  <a:cs typeface="Arial Unicode MS" panose="020B0604020202020204" pitchFamily="34" charset="-122"/>
                </a:rPr>
                <a:t>04</a:t>
              </a:r>
              <a:endParaRPr lang="zh-CN" altLang="en-US" b="1" dirty="0">
                <a:solidFill>
                  <a:prstClr val="white"/>
                </a:solidFill>
                <a:latin typeface="Gill Sans MT Condensed" panose="020B0506020104020203" pitchFamily="34" charset="0"/>
                <a:ea typeface="Arial Unicode MS" panose="020B0604020202020204" pitchFamily="34" charset="-122"/>
                <a:cs typeface="Arial Unicode MS" panose="020B0604020202020204" pitchFamily="34" charset="-122"/>
              </a:endParaRPr>
            </a:p>
          </p:txBody>
        </p:sp>
        <p:sp>
          <p:nvSpPr>
            <p:cNvPr id="57" name="TextBox 56"/>
            <p:cNvSpPr txBox="1"/>
            <p:nvPr userDrawn="1"/>
          </p:nvSpPr>
          <p:spPr>
            <a:xfrm>
              <a:off x="7699082" y="278230"/>
              <a:ext cx="1147290" cy="369332"/>
            </a:xfrm>
            <a:prstGeom prst="rect">
              <a:avLst/>
            </a:prstGeom>
            <a:noFill/>
          </p:spPr>
          <p:txBody>
            <a:bodyPr wrap="square" rtlCol="0">
              <a:spAutoFit/>
            </a:bodyPr>
            <a:lstStyle/>
            <a:p>
              <a:r>
                <a:rPr lang="zh-CN" altLang="en-US" b="1" dirty="0">
                  <a:solidFill>
                    <a:prstClr val="white"/>
                  </a:solidFill>
                  <a:latin typeface="微软雅黑" panose="020B0503020204020204" pitchFamily="34" charset="-122"/>
                  <a:cs typeface="Arial Unicode MS" panose="020B0604020202020204" pitchFamily="34" charset="-122"/>
                </a:rPr>
                <a:t>教学效果</a:t>
              </a:r>
            </a:p>
          </p:txBody>
        </p:sp>
      </p:grpSp>
    </p:spTree>
    <p:extLst>
      <p:ext uri="{BB962C8B-B14F-4D97-AF65-F5344CB8AC3E}">
        <p14:creationId xmlns:p14="http://schemas.microsoft.com/office/powerpoint/2010/main" val="1562019429"/>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up)">
                                      <p:cBhvr>
                                        <p:cTn id="7" dur="500"/>
                                        <p:tgtEl>
                                          <p:spTgt spid="54"/>
                                        </p:tgtEl>
                                      </p:cBhvr>
                                    </p:animEffect>
                                  </p:childTnLst>
                                </p:cTn>
                              </p:par>
                              <p:par>
                                <p:cTn id="8" presetID="16" presetClass="entr" presetSubtype="21" fill="hold" nodeType="withEffect">
                                  <p:stCondLst>
                                    <p:cond delay="25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22" presetClass="entr" presetSubtype="4" fill="hold" grpId="0" nodeType="withEffect">
                                  <p:stCondLst>
                                    <p:cond delay="250"/>
                                  </p:stCondLst>
                                  <p:childTnLst>
                                    <p:set>
                                      <p:cBhvr>
                                        <p:cTn id="12" dur="1" fill="hold">
                                          <p:stCondLst>
                                            <p:cond delay="0"/>
                                          </p:stCondLst>
                                        </p:cTn>
                                        <p:tgtEl>
                                          <p:spTgt spid="21"/>
                                        </p:tgtEl>
                                        <p:attrNameLst>
                                          <p:attrName>style.visibility</p:attrName>
                                        </p:attrNameLst>
                                      </p:cBhvr>
                                      <p:to>
                                        <p:strVal val="visible"/>
                                      </p:to>
                                    </p:set>
                                    <p:animEffect transition="in" filter="wipe(down)">
                                      <p:cBhvr>
                                        <p:cTn id="1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教学分析">
    <p:spTree>
      <p:nvGrpSpPr>
        <p:cNvPr id="1" name=""/>
        <p:cNvGrpSpPr/>
        <p:nvPr/>
      </p:nvGrpSpPr>
      <p:grpSpPr>
        <a:xfrm>
          <a:off x="0" y="0"/>
          <a:ext cx="0" cy="0"/>
          <a:chOff x="0" y="0"/>
          <a:chExt cx="0" cy="0"/>
        </a:xfrm>
      </p:grpSpPr>
      <p:pic>
        <p:nvPicPr>
          <p:cNvPr id="11" name="Picture 6" descr="E:\000.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0986" t="44113" r="8772" b="31887"/>
          <a:stretch>
            <a:fillRect/>
          </a:stretch>
        </p:blipFill>
        <p:spPr bwMode="auto">
          <a:xfrm flipH="1">
            <a:off x="-169512" y="846606"/>
            <a:ext cx="12386980" cy="9093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userDrawn="1"/>
        </p:nvSpPr>
        <p:spPr>
          <a:xfrm>
            <a:off x="-28691" y="404665"/>
            <a:ext cx="4972564" cy="461665"/>
          </a:xfrm>
          <a:prstGeom prst="rect">
            <a:avLst/>
          </a:prstGeom>
          <a:noFill/>
        </p:spPr>
        <p:txBody>
          <a:bodyPr wrap="square" rtlCol="0">
            <a:spAutoFit/>
          </a:bodyPr>
          <a:lstStyle/>
          <a:p>
            <a:r>
              <a:rPr lang="en-US" altLang="zh-CN" sz="2400" dirty="0">
                <a:solidFill>
                  <a:schemeClr val="bg1">
                    <a:lumMod val="85000"/>
                  </a:schemeClr>
                </a:solidFill>
                <a:latin typeface="Helvetica Light" pitchFamily="50" charset="0"/>
              </a:rPr>
              <a:t>Teaching</a:t>
            </a:r>
            <a:r>
              <a:rPr lang="en-US" altLang="zh-CN" sz="2400" baseline="0" dirty="0">
                <a:solidFill>
                  <a:schemeClr val="bg1">
                    <a:lumMod val="85000"/>
                  </a:schemeClr>
                </a:solidFill>
                <a:latin typeface="Helvetica Light" pitchFamily="50" charset="0"/>
              </a:rPr>
              <a:t> </a:t>
            </a:r>
            <a:r>
              <a:rPr lang="en-US" altLang="zh-CN" sz="2400" dirty="0">
                <a:solidFill>
                  <a:schemeClr val="bg1">
                    <a:lumMod val="85000"/>
                  </a:schemeClr>
                </a:solidFill>
                <a:latin typeface="Helvetica Light" pitchFamily="50" charset="0"/>
              </a:rPr>
              <a:t>analysis</a:t>
            </a:r>
          </a:p>
        </p:txBody>
      </p:sp>
      <p:cxnSp>
        <p:nvCxnSpPr>
          <p:cNvPr id="35" name="直接连接符 34"/>
          <p:cNvCxnSpPr/>
          <p:nvPr userDrawn="1"/>
        </p:nvCxnSpPr>
        <p:spPr>
          <a:xfrm>
            <a:off x="-25478" y="980728"/>
            <a:ext cx="12242946" cy="0"/>
          </a:xfrm>
          <a:prstGeom prst="line">
            <a:avLst/>
          </a:prstGeom>
        </p:spPr>
        <p:style>
          <a:lnRef idx="2">
            <a:schemeClr val="accent5"/>
          </a:lnRef>
          <a:fillRef idx="0">
            <a:schemeClr val="accent5"/>
          </a:fillRef>
          <a:effectRef idx="1">
            <a:schemeClr val="accent5"/>
          </a:effectRef>
          <a:fontRef idx="minor">
            <a:schemeClr val="tx1"/>
          </a:fontRef>
        </p:style>
      </p:cxnSp>
      <p:grpSp>
        <p:nvGrpSpPr>
          <p:cNvPr id="42" name="组合 41"/>
          <p:cNvGrpSpPr/>
          <p:nvPr userDrawn="1"/>
        </p:nvGrpSpPr>
        <p:grpSpPr>
          <a:xfrm>
            <a:off x="4419649" y="-355198"/>
            <a:ext cx="1742672" cy="1397180"/>
            <a:chOff x="3314736" y="-715238"/>
            <a:chExt cx="1307004" cy="1397180"/>
          </a:xfrm>
        </p:grpSpPr>
        <p:grpSp>
          <p:nvGrpSpPr>
            <p:cNvPr id="43" name="组合 42"/>
            <p:cNvGrpSpPr/>
            <p:nvPr userDrawn="1"/>
          </p:nvGrpSpPr>
          <p:grpSpPr>
            <a:xfrm>
              <a:off x="3314736" y="-715238"/>
              <a:ext cx="1307004" cy="1397180"/>
              <a:chOff x="4227737" y="323875"/>
              <a:chExt cx="920327" cy="4473277"/>
            </a:xfrm>
          </p:grpSpPr>
          <p:sp>
            <p:nvSpPr>
              <p:cNvPr id="46" name="圆角矩形 45"/>
              <p:cNvSpPr/>
              <p:nvPr/>
            </p:nvSpPr>
            <p:spPr>
              <a:xfrm>
                <a:off x="4283968"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7" name="圆角矩形 46"/>
              <p:cNvSpPr/>
              <p:nvPr/>
            </p:nvSpPr>
            <p:spPr>
              <a:xfrm>
                <a:off x="4227737" y="323875"/>
                <a:ext cx="879048" cy="4323744"/>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44" name="TextBox 43"/>
            <p:cNvSpPr txBox="1"/>
            <p:nvPr userDrawn="1"/>
          </p:nvSpPr>
          <p:spPr>
            <a:xfrm>
              <a:off x="3372889" y="44624"/>
              <a:ext cx="533716" cy="369332"/>
            </a:xfrm>
            <a:prstGeom prst="rect">
              <a:avLst/>
            </a:prstGeom>
            <a:noFill/>
          </p:spPr>
          <p:txBody>
            <a:bodyPr wrap="square" rtlCol="0">
              <a:spAutoFit/>
            </a:bodyPr>
            <a:lstStyle/>
            <a:p>
              <a:r>
                <a:rPr lang="en-US" altLang="zh-CN" sz="1800" b="1" dirty="0">
                  <a:solidFill>
                    <a:schemeClr val="bg1"/>
                  </a:solidFill>
                  <a:latin typeface="Gill Sans MT Condensed" panose="020B0506020104020203" pitchFamily="34" charset="0"/>
                  <a:ea typeface="Arial Unicode MS" panose="020B0604020202020204" pitchFamily="34" charset="-122"/>
                  <a:cs typeface="Arial Unicode MS" panose="020B0604020202020204" pitchFamily="34" charset="-122"/>
                </a:rPr>
                <a:t>01</a:t>
              </a:r>
              <a:endParaRPr lang="zh-CN" altLang="en-US" sz="1800" b="1" dirty="0">
                <a:solidFill>
                  <a:schemeClr val="bg1"/>
                </a:solidFill>
                <a:latin typeface="Gill Sans MT Condensed" panose="020B0506020104020203" pitchFamily="34" charset="0"/>
                <a:ea typeface="Arial Unicode MS" panose="020B0604020202020204" pitchFamily="34" charset="-122"/>
                <a:cs typeface="Arial Unicode MS" panose="020B0604020202020204" pitchFamily="34" charset="-122"/>
              </a:endParaRPr>
            </a:p>
          </p:txBody>
        </p:sp>
        <p:sp>
          <p:nvSpPr>
            <p:cNvPr id="45" name="TextBox 44"/>
            <p:cNvSpPr txBox="1"/>
            <p:nvPr userDrawn="1"/>
          </p:nvSpPr>
          <p:spPr>
            <a:xfrm>
              <a:off x="3372889" y="278230"/>
              <a:ext cx="1147290" cy="369332"/>
            </a:xfrm>
            <a:prstGeom prst="rect">
              <a:avLst/>
            </a:prstGeom>
            <a:noFill/>
          </p:spPr>
          <p:txBody>
            <a:bodyPr wrap="square" rtlCol="0">
              <a:spAutoFit/>
            </a:bodyPr>
            <a:lstStyle/>
            <a:p>
              <a:r>
                <a:rPr lang="zh-CN" altLang="en-US" sz="18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教学分析</a:t>
              </a:r>
            </a:p>
          </p:txBody>
        </p: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up)">
                                      <p:cBhvr>
                                        <p:cTn id="7" dur="500"/>
                                        <p:tgtEl>
                                          <p:spTgt spid="42"/>
                                        </p:tgtEl>
                                      </p:cBhvr>
                                    </p:animEffect>
                                  </p:childTnLst>
                                </p:cTn>
                              </p:par>
                              <p:par>
                                <p:cTn id="8" presetID="16" presetClass="entr" presetSubtype="21" fill="hold" nodeType="withEffect">
                                  <p:stCondLst>
                                    <p:cond delay="250"/>
                                  </p:stCondLst>
                                  <p:childTnLst>
                                    <p:set>
                                      <p:cBhvr>
                                        <p:cTn id="9" dur="1" fill="hold">
                                          <p:stCondLst>
                                            <p:cond delay="0"/>
                                          </p:stCondLst>
                                        </p:cTn>
                                        <p:tgtEl>
                                          <p:spTgt spid="35"/>
                                        </p:tgtEl>
                                        <p:attrNameLst>
                                          <p:attrName>style.visibility</p:attrName>
                                        </p:attrNameLst>
                                      </p:cBhvr>
                                      <p:to>
                                        <p:strVal val="visible"/>
                                      </p:to>
                                    </p:set>
                                    <p:animEffect transition="in" filter="barn(inVertical)">
                                      <p:cBhvr>
                                        <p:cTn id="10" dur="500"/>
                                        <p:tgtEl>
                                          <p:spTgt spid="35"/>
                                        </p:tgtEl>
                                      </p:cBhvr>
                                    </p:animEffect>
                                  </p:childTnLst>
                                </p:cTn>
                              </p:par>
                              <p:par>
                                <p:cTn id="11" presetID="22" presetClass="entr" presetSubtype="4" fill="hold" grpId="0" nodeType="withEffect">
                                  <p:stCondLst>
                                    <p:cond delay="250"/>
                                  </p:stCondLst>
                                  <p:childTnLst>
                                    <p:set>
                                      <p:cBhvr>
                                        <p:cTn id="12" dur="1" fill="hold">
                                          <p:stCondLst>
                                            <p:cond delay="0"/>
                                          </p:stCondLst>
                                        </p:cTn>
                                        <p:tgtEl>
                                          <p:spTgt spid="21"/>
                                        </p:tgtEl>
                                        <p:attrNameLst>
                                          <p:attrName>style.visibility</p:attrName>
                                        </p:attrNameLst>
                                      </p:cBhvr>
                                      <p:to>
                                        <p:strVal val="visible"/>
                                      </p:to>
                                    </p:set>
                                    <p:animEffect transition="in" filter="wipe(down)">
                                      <p:cBhvr>
                                        <p:cTn id="1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教学效果">
    <p:spTree>
      <p:nvGrpSpPr>
        <p:cNvPr id="1" name=""/>
        <p:cNvGrpSpPr/>
        <p:nvPr/>
      </p:nvGrpSpPr>
      <p:grpSpPr>
        <a:xfrm>
          <a:off x="0" y="0"/>
          <a:ext cx="0" cy="0"/>
          <a:chOff x="0" y="0"/>
          <a:chExt cx="0" cy="0"/>
        </a:xfrm>
      </p:grpSpPr>
      <p:pic>
        <p:nvPicPr>
          <p:cNvPr id="10" name="Picture 6" descr="E:\000.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0986" t="44113" r="8772" b="31887"/>
          <a:stretch>
            <a:fillRect/>
          </a:stretch>
        </p:blipFill>
        <p:spPr bwMode="auto">
          <a:xfrm flipH="1">
            <a:off x="-169512" y="846606"/>
            <a:ext cx="12386980" cy="9093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接连接符 10"/>
          <p:cNvCxnSpPr/>
          <p:nvPr userDrawn="1"/>
        </p:nvCxnSpPr>
        <p:spPr>
          <a:xfrm>
            <a:off x="-25478" y="980728"/>
            <a:ext cx="12242946" cy="0"/>
          </a:xfrm>
          <a:prstGeom prst="line">
            <a:avLst/>
          </a:prstGeom>
        </p:spPr>
        <p:style>
          <a:lnRef idx="2">
            <a:schemeClr val="accent5"/>
          </a:lnRef>
          <a:fillRef idx="0">
            <a:schemeClr val="accent5"/>
          </a:fillRef>
          <a:effectRef idx="1">
            <a:schemeClr val="accent5"/>
          </a:effectRef>
          <a:fontRef idx="minor">
            <a:schemeClr val="tx1"/>
          </a:fontRef>
        </p:style>
      </p:cxnSp>
      <p:sp>
        <p:nvSpPr>
          <p:cNvPr id="21" name="TextBox 20"/>
          <p:cNvSpPr txBox="1"/>
          <p:nvPr userDrawn="1"/>
        </p:nvSpPr>
        <p:spPr>
          <a:xfrm>
            <a:off x="-28690" y="404665"/>
            <a:ext cx="4108468" cy="461665"/>
          </a:xfrm>
          <a:prstGeom prst="rect">
            <a:avLst/>
          </a:prstGeom>
          <a:noFill/>
        </p:spPr>
        <p:txBody>
          <a:bodyPr wrap="square" rtlCol="0">
            <a:spAutoFit/>
          </a:bodyPr>
          <a:lstStyle>
            <a:defPPr>
              <a:defRPr lang="zh-CN"/>
            </a:defPPr>
            <a:lvl1pPr lvl="0">
              <a:defRPr sz="2400">
                <a:solidFill>
                  <a:schemeClr val="bg1">
                    <a:lumMod val="85000"/>
                  </a:schemeClr>
                </a:solidFill>
                <a:latin typeface="Helvetica Light" pitchFamily="50" charset="0"/>
              </a:defRPr>
            </a:lvl1pPr>
          </a:lstStyle>
          <a:p>
            <a:r>
              <a:rPr lang="en-US" altLang="zh-CN" dirty="0">
                <a:solidFill>
                  <a:prstClr val="white">
                    <a:lumMod val="85000"/>
                  </a:prstClr>
                </a:solidFill>
              </a:rPr>
              <a:t>Teaching effect</a:t>
            </a:r>
          </a:p>
        </p:txBody>
      </p:sp>
      <p:grpSp>
        <p:nvGrpSpPr>
          <p:cNvPr id="54" name="组合 53"/>
          <p:cNvGrpSpPr/>
          <p:nvPr userDrawn="1"/>
        </p:nvGrpSpPr>
        <p:grpSpPr>
          <a:xfrm>
            <a:off x="10128745" y="-340367"/>
            <a:ext cx="1705296" cy="1393103"/>
            <a:chOff x="7596559" y="-700407"/>
            <a:chExt cx="1278972" cy="1393103"/>
          </a:xfrm>
        </p:grpSpPr>
        <p:grpSp>
          <p:nvGrpSpPr>
            <p:cNvPr id="55" name="组合 54"/>
            <p:cNvGrpSpPr/>
            <p:nvPr userDrawn="1"/>
          </p:nvGrpSpPr>
          <p:grpSpPr>
            <a:xfrm>
              <a:off x="7596559" y="-700407"/>
              <a:ext cx="1278972" cy="1393103"/>
              <a:chOff x="7631852" y="336928"/>
              <a:chExt cx="900588" cy="4460224"/>
            </a:xfrm>
          </p:grpSpPr>
          <p:sp>
            <p:nvSpPr>
              <p:cNvPr id="58" name="圆角矩形 57"/>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圆角矩形 58"/>
              <p:cNvSpPr/>
              <p:nvPr/>
            </p:nvSpPr>
            <p:spPr>
              <a:xfrm>
                <a:off x="7631852" y="336928"/>
                <a:ext cx="864096" cy="432374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6" name="TextBox 55"/>
            <p:cNvSpPr txBox="1"/>
            <p:nvPr userDrawn="1"/>
          </p:nvSpPr>
          <p:spPr>
            <a:xfrm>
              <a:off x="7692665" y="67741"/>
              <a:ext cx="533716" cy="369332"/>
            </a:xfrm>
            <a:prstGeom prst="rect">
              <a:avLst/>
            </a:prstGeom>
            <a:noFill/>
          </p:spPr>
          <p:txBody>
            <a:bodyPr wrap="square" rtlCol="0">
              <a:spAutoFit/>
            </a:bodyPr>
            <a:lstStyle/>
            <a:p>
              <a:r>
                <a:rPr lang="en-US" altLang="zh-CN" b="1" dirty="0">
                  <a:solidFill>
                    <a:prstClr val="white"/>
                  </a:solidFill>
                  <a:latin typeface="Gill Sans MT Condensed" panose="020B0506020104020203" pitchFamily="34" charset="0"/>
                  <a:ea typeface="Arial Unicode MS" panose="020B0604020202020204" pitchFamily="34" charset="-122"/>
                  <a:cs typeface="Arial Unicode MS" panose="020B0604020202020204" pitchFamily="34" charset="-122"/>
                </a:rPr>
                <a:t>04</a:t>
              </a:r>
              <a:endParaRPr lang="zh-CN" altLang="en-US" b="1" dirty="0">
                <a:solidFill>
                  <a:prstClr val="white"/>
                </a:solidFill>
                <a:latin typeface="Gill Sans MT Condensed" panose="020B0506020104020203" pitchFamily="34" charset="0"/>
                <a:ea typeface="Arial Unicode MS" panose="020B0604020202020204" pitchFamily="34" charset="-122"/>
                <a:cs typeface="Arial Unicode MS" panose="020B0604020202020204" pitchFamily="34" charset="-122"/>
              </a:endParaRPr>
            </a:p>
          </p:txBody>
        </p:sp>
        <p:sp>
          <p:nvSpPr>
            <p:cNvPr id="57" name="TextBox 56"/>
            <p:cNvSpPr txBox="1"/>
            <p:nvPr userDrawn="1"/>
          </p:nvSpPr>
          <p:spPr>
            <a:xfrm>
              <a:off x="7699082" y="278230"/>
              <a:ext cx="1147290" cy="369332"/>
            </a:xfrm>
            <a:prstGeom prst="rect">
              <a:avLst/>
            </a:prstGeom>
            <a:noFill/>
          </p:spPr>
          <p:txBody>
            <a:bodyPr wrap="square" rtlCol="0">
              <a:spAutoFit/>
            </a:bodyPr>
            <a:lstStyle/>
            <a:p>
              <a:r>
                <a:rPr lang="zh-CN" altLang="en-US" b="1" dirty="0">
                  <a:solidFill>
                    <a:prstClr val="white"/>
                  </a:solidFill>
                  <a:latin typeface="微软雅黑" panose="020B0503020204020204" pitchFamily="34" charset="-122"/>
                  <a:cs typeface="Arial Unicode MS" panose="020B0604020202020204" pitchFamily="34" charset="-122"/>
                </a:rPr>
                <a:t>教学效果</a:t>
              </a:r>
            </a:p>
          </p:txBody>
        </p:sp>
      </p:grpSp>
    </p:spTree>
    <p:extLst>
      <p:ext uri="{BB962C8B-B14F-4D97-AF65-F5344CB8AC3E}">
        <p14:creationId xmlns:p14="http://schemas.microsoft.com/office/powerpoint/2010/main" val="1882024332"/>
      </p:ext>
    </p:extLst>
  </p:cSld>
  <p:clrMapOvr>
    <a:masterClrMapping/>
  </p:clrMapOvr>
  <p:transition spd="slow">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solidFill>
                  <a:prstClr val="black">
                    <a:tint val="75000"/>
                  </a:prstClr>
                </a:solidFill>
              </a:rPr>
              <a:t>2021/4/19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40347136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hasCustomPrompt="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solidFill>
                  <a:prstClr val="black">
                    <a:tint val="75000"/>
                  </a:prstClr>
                </a:solidFill>
              </a:rPr>
              <a:t>2021/4/19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40820932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03BE4FF-4FD3-4C1E-8C0A-F7315B6A3FD7}" type="datetimeFigureOut">
              <a:rPr lang="zh-CN" altLang="en-US" smtClean="0">
                <a:solidFill>
                  <a:prstClr val="black">
                    <a:tint val="75000"/>
                  </a:prstClr>
                </a:solidFill>
              </a:rPr>
              <a:t>2021/4/19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B058512A-BF6F-43D0-855A-BBBF14572BDB}"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214279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03BE4FF-4FD3-4C1E-8C0A-F7315B6A3FD7}" type="datetimeFigureOut">
              <a:rPr lang="zh-CN" altLang="en-US" smtClean="0">
                <a:solidFill>
                  <a:prstClr val="black">
                    <a:tint val="75000"/>
                  </a:prstClr>
                </a:solidFill>
              </a:rPr>
              <a:t>2021/4/19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B058512A-BF6F-43D0-855A-BBBF14572BDB}"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34173530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03BE4FF-4FD3-4C1E-8C0A-F7315B6A3FD7}" type="datetimeFigureOut">
              <a:rPr lang="zh-CN" altLang="en-US" smtClean="0">
                <a:solidFill>
                  <a:prstClr val="black">
                    <a:tint val="75000"/>
                  </a:prstClr>
                </a:solidFill>
              </a:rPr>
              <a:t>2021/4/19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B058512A-BF6F-43D0-855A-BBBF14572BDB}"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24955639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03BE4FF-4FD3-4C1E-8C0A-F7315B6A3FD7}" type="datetimeFigureOut">
              <a:rPr lang="zh-CN" altLang="en-US" smtClean="0">
                <a:solidFill>
                  <a:prstClr val="black">
                    <a:tint val="75000"/>
                  </a:prstClr>
                </a:solidFill>
              </a:rPr>
              <a:t>2021/4/19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B058512A-BF6F-43D0-855A-BBBF14572BDB}"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2627881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solidFill>
                  <a:prstClr val="black">
                    <a:tint val="75000"/>
                  </a:prstClr>
                </a:solidFill>
              </a:rPr>
              <a:t>2021/4/19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B058512A-BF6F-43D0-855A-BBBF14572BDB}"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37631417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solidFill>
                  <a:prstClr val="black">
                    <a:tint val="75000"/>
                  </a:prstClr>
                </a:solidFill>
              </a:rPr>
              <a:t>2021/4/19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B058512A-BF6F-43D0-855A-BBBF14572BDB}"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251489422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solidFill>
                  <a:prstClr val="black">
                    <a:tint val="75000"/>
                  </a:prstClr>
                </a:solidFill>
              </a:rPr>
              <a:t>2021/4/19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B058512A-BF6F-43D0-855A-BBBF14572BDB}"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42948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教学分析">
    <p:spTree>
      <p:nvGrpSpPr>
        <p:cNvPr id="1" name=""/>
        <p:cNvGrpSpPr/>
        <p:nvPr/>
      </p:nvGrpSpPr>
      <p:grpSpPr>
        <a:xfrm>
          <a:off x="0" y="0"/>
          <a:ext cx="0" cy="0"/>
          <a:chOff x="0" y="0"/>
          <a:chExt cx="0" cy="0"/>
        </a:xfrm>
      </p:grpSpPr>
      <p:pic>
        <p:nvPicPr>
          <p:cNvPr id="10" name="Picture 6" descr="E:\000.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0986" t="44113" r="8772" b="31887"/>
          <a:stretch>
            <a:fillRect/>
          </a:stretch>
        </p:blipFill>
        <p:spPr bwMode="auto">
          <a:xfrm flipH="1">
            <a:off x="-169512" y="846606"/>
            <a:ext cx="12386980" cy="9093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接连接符 10"/>
          <p:cNvCxnSpPr/>
          <p:nvPr userDrawn="1"/>
        </p:nvCxnSpPr>
        <p:spPr>
          <a:xfrm>
            <a:off x="-25478" y="980728"/>
            <a:ext cx="12242946" cy="0"/>
          </a:xfrm>
          <a:prstGeom prst="line">
            <a:avLst/>
          </a:prstGeom>
        </p:spPr>
        <p:style>
          <a:lnRef idx="2">
            <a:schemeClr val="accent5"/>
          </a:lnRef>
          <a:fillRef idx="0">
            <a:schemeClr val="accent5"/>
          </a:fillRef>
          <a:effectRef idx="1">
            <a:schemeClr val="accent5"/>
          </a:effectRef>
          <a:fontRef idx="minor">
            <a:schemeClr val="tx1"/>
          </a:fontRef>
        </p:style>
      </p:cxnSp>
      <p:sp>
        <p:nvSpPr>
          <p:cNvPr id="21" name="TextBox 20"/>
          <p:cNvSpPr txBox="1"/>
          <p:nvPr userDrawn="1"/>
        </p:nvSpPr>
        <p:spPr>
          <a:xfrm>
            <a:off x="-28691" y="404665"/>
            <a:ext cx="4972564" cy="461665"/>
          </a:xfrm>
          <a:prstGeom prst="rect">
            <a:avLst/>
          </a:prstGeom>
          <a:noFill/>
        </p:spPr>
        <p:txBody>
          <a:bodyPr wrap="square" rtlCol="0">
            <a:spAutoFit/>
          </a:bodyPr>
          <a:lstStyle/>
          <a:p>
            <a:r>
              <a:rPr lang="en-US" altLang="zh-CN" sz="2400" dirty="0">
                <a:solidFill>
                  <a:schemeClr val="bg1">
                    <a:lumMod val="85000"/>
                  </a:schemeClr>
                </a:solidFill>
                <a:latin typeface="Helvetica Light" pitchFamily="50" charset="0"/>
              </a:rPr>
              <a:t>Teaching</a:t>
            </a:r>
            <a:r>
              <a:rPr lang="en-US" altLang="zh-CN" sz="2400" baseline="0" dirty="0">
                <a:solidFill>
                  <a:schemeClr val="bg1">
                    <a:lumMod val="85000"/>
                  </a:schemeClr>
                </a:solidFill>
                <a:latin typeface="Helvetica Light" pitchFamily="50" charset="0"/>
              </a:rPr>
              <a:t> </a:t>
            </a:r>
            <a:r>
              <a:rPr lang="en-US" altLang="zh-CN" sz="2400" dirty="0">
                <a:solidFill>
                  <a:schemeClr val="bg1">
                    <a:lumMod val="85000"/>
                  </a:schemeClr>
                </a:solidFill>
                <a:latin typeface="Helvetica Light" pitchFamily="50" charset="0"/>
              </a:rPr>
              <a:t>analysis</a:t>
            </a:r>
          </a:p>
        </p:txBody>
      </p:sp>
      <p:cxnSp>
        <p:nvCxnSpPr>
          <p:cNvPr id="35" name="直接连接符 34"/>
          <p:cNvCxnSpPr/>
          <p:nvPr userDrawn="1"/>
        </p:nvCxnSpPr>
        <p:spPr>
          <a:xfrm>
            <a:off x="75100" y="1016710"/>
            <a:ext cx="416234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2" name="组合 41"/>
          <p:cNvGrpSpPr/>
          <p:nvPr userDrawn="1"/>
        </p:nvGrpSpPr>
        <p:grpSpPr>
          <a:xfrm>
            <a:off x="4419649" y="-355198"/>
            <a:ext cx="1742672" cy="1397180"/>
            <a:chOff x="3314736" y="-715238"/>
            <a:chExt cx="1307004" cy="1397180"/>
          </a:xfrm>
        </p:grpSpPr>
        <p:grpSp>
          <p:nvGrpSpPr>
            <p:cNvPr id="43" name="组合 42"/>
            <p:cNvGrpSpPr/>
            <p:nvPr userDrawn="1"/>
          </p:nvGrpSpPr>
          <p:grpSpPr>
            <a:xfrm>
              <a:off x="3314736" y="-715238"/>
              <a:ext cx="1307004" cy="1397180"/>
              <a:chOff x="4227737" y="323875"/>
              <a:chExt cx="920327" cy="4473277"/>
            </a:xfrm>
          </p:grpSpPr>
          <p:sp>
            <p:nvSpPr>
              <p:cNvPr id="46" name="圆角矩形 45"/>
              <p:cNvSpPr/>
              <p:nvPr/>
            </p:nvSpPr>
            <p:spPr>
              <a:xfrm>
                <a:off x="4283968"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7" name="圆角矩形 46"/>
              <p:cNvSpPr/>
              <p:nvPr/>
            </p:nvSpPr>
            <p:spPr>
              <a:xfrm>
                <a:off x="4227737" y="323875"/>
                <a:ext cx="879048" cy="4323744"/>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44" name="TextBox 43"/>
            <p:cNvSpPr txBox="1"/>
            <p:nvPr userDrawn="1"/>
          </p:nvSpPr>
          <p:spPr>
            <a:xfrm>
              <a:off x="3372889" y="44624"/>
              <a:ext cx="533716" cy="369332"/>
            </a:xfrm>
            <a:prstGeom prst="rect">
              <a:avLst/>
            </a:prstGeom>
            <a:noFill/>
          </p:spPr>
          <p:txBody>
            <a:bodyPr wrap="square" rtlCol="0">
              <a:spAutoFit/>
            </a:bodyPr>
            <a:lstStyle/>
            <a:p>
              <a:r>
                <a:rPr lang="en-US" altLang="zh-CN" sz="1800" b="1" dirty="0">
                  <a:solidFill>
                    <a:schemeClr val="bg1"/>
                  </a:solidFill>
                  <a:latin typeface="Gill Sans MT Condensed" panose="020B0506020104020203" pitchFamily="34" charset="0"/>
                  <a:ea typeface="Arial Unicode MS" panose="020B0604020202020204" pitchFamily="34" charset="-122"/>
                  <a:cs typeface="Arial Unicode MS" panose="020B0604020202020204" pitchFamily="34" charset="-122"/>
                </a:rPr>
                <a:t>01</a:t>
              </a:r>
              <a:endParaRPr lang="zh-CN" altLang="en-US" sz="1800" b="1" dirty="0">
                <a:solidFill>
                  <a:schemeClr val="bg1"/>
                </a:solidFill>
                <a:latin typeface="Gill Sans MT Condensed" panose="020B0506020104020203" pitchFamily="34" charset="0"/>
                <a:ea typeface="Arial Unicode MS" panose="020B0604020202020204" pitchFamily="34" charset="-122"/>
                <a:cs typeface="Arial Unicode MS" panose="020B0604020202020204" pitchFamily="34" charset="-122"/>
              </a:endParaRPr>
            </a:p>
          </p:txBody>
        </p:sp>
        <p:sp>
          <p:nvSpPr>
            <p:cNvPr id="45" name="TextBox 44"/>
            <p:cNvSpPr txBox="1"/>
            <p:nvPr userDrawn="1"/>
          </p:nvSpPr>
          <p:spPr>
            <a:xfrm>
              <a:off x="3372889" y="278230"/>
              <a:ext cx="1147290" cy="369332"/>
            </a:xfrm>
            <a:prstGeom prst="rect">
              <a:avLst/>
            </a:prstGeom>
            <a:noFill/>
          </p:spPr>
          <p:txBody>
            <a:bodyPr wrap="square" rtlCol="0">
              <a:spAutoFit/>
            </a:bodyPr>
            <a:lstStyle/>
            <a:p>
              <a:r>
                <a:rPr lang="zh-CN" altLang="en-US" sz="18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教学分析</a:t>
              </a:r>
            </a:p>
          </p:txBody>
        </p:sp>
      </p:grpSp>
    </p:spTree>
  </p:cSld>
  <p:clrMapOvr>
    <a:masterClrMapping/>
  </p:clrMapOvr>
  <p:transition spd="slow">
    <p:rand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solidFill>
                  <a:prstClr val="black">
                    <a:tint val="75000"/>
                  </a:prstClr>
                </a:solidFill>
              </a:rPr>
              <a:t>2021/4/19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B058512A-BF6F-43D0-855A-BBBF14572BDB}"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82456224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solidFill>
                  <a:prstClr val="black">
                    <a:tint val="75000"/>
                  </a:prstClr>
                </a:solidFill>
              </a:rPr>
              <a:t>2021/4/19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B058512A-BF6F-43D0-855A-BBBF14572BDB}"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2769120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教学策略">
    <p:spTree>
      <p:nvGrpSpPr>
        <p:cNvPr id="1" name=""/>
        <p:cNvGrpSpPr/>
        <p:nvPr/>
      </p:nvGrpSpPr>
      <p:grpSpPr>
        <a:xfrm>
          <a:off x="0" y="0"/>
          <a:ext cx="0" cy="0"/>
          <a:chOff x="0" y="0"/>
          <a:chExt cx="0" cy="0"/>
        </a:xfrm>
      </p:grpSpPr>
      <p:pic>
        <p:nvPicPr>
          <p:cNvPr id="10" name="Picture 6" descr="E:\000.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0986" t="44113" r="8772" b="31887"/>
          <a:stretch>
            <a:fillRect/>
          </a:stretch>
        </p:blipFill>
        <p:spPr bwMode="auto">
          <a:xfrm flipH="1">
            <a:off x="-169512" y="846606"/>
            <a:ext cx="12386980" cy="9093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接连接符 10"/>
          <p:cNvCxnSpPr/>
          <p:nvPr userDrawn="1"/>
        </p:nvCxnSpPr>
        <p:spPr>
          <a:xfrm>
            <a:off x="-25478" y="980728"/>
            <a:ext cx="12242946" cy="0"/>
          </a:xfrm>
          <a:prstGeom prst="line">
            <a:avLst/>
          </a:prstGeom>
        </p:spPr>
        <p:style>
          <a:lnRef idx="2">
            <a:schemeClr val="accent5"/>
          </a:lnRef>
          <a:fillRef idx="0">
            <a:schemeClr val="accent5"/>
          </a:fillRef>
          <a:effectRef idx="1">
            <a:schemeClr val="accent5"/>
          </a:effectRef>
          <a:fontRef idx="minor">
            <a:schemeClr val="tx1"/>
          </a:fontRef>
        </p:style>
      </p:cxnSp>
      <p:sp>
        <p:nvSpPr>
          <p:cNvPr id="21" name="TextBox 20"/>
          <p:cNvSpPr txBox="1"/>
          <p:nvPr userDrawn="1"/>
        </p:nvSpPr>
        <p:spPr>
          <a:xfrm>
            <a:off x="-28691" y="404665"/>
            <a:ext cx="6220703" cy="461665"/>
          </a:xfrm>
          <a:prstGeom prst="rect">
            <a:avLst/>
          </a:prstGeom>
          <a:noFill/>
        </p:spPr>
        <p:txBody>
          <a:bodyPr wrap="square" rtlCol="0">
            <a:spAutoFit/>
          </a:bodyPr>
          <a:lstStyle>
            <a:defPPr>
              <a:defRPr lang="zh-CN"/>
            </a:defPPr>
            <a:lvl1pPr>
              <a:defRPr sz="2400">
                <a:solidFill>
                  <a:schemeClr val="bg1">
                    <a:lumMod val="85000"/>
                  </a:schemeClr>
                </a:solidFill>
                <a:latin typeface="Helvetica Light" pitchFamily="50" charset="0"/>
              </a:defRPr>
            </a:lvl1pPr>
          </a:lstStyle>
          <a:p>
            <a:pPr lvl="0"/>
            <a:r>
              <a:rPr lang="en-US" altLang="zh-CN" sz="2400" dirty="0"/>
              <a:t>instructional strategies</a:t>
            </a:r>
          </a:p>
        </p:txBody>
      </p:sp>
      <p:grpSp>
        <p:nvGrpSpPr>
          <p:cNvPr id="60" name="组合 59"/>
          <p:cNvGrpSpPr/>
          <p:nvPr userDrawn="1"/>
        </p:nvGrpSpPr>
        <p:grpSpPr>
          <a:xfrm>
            <a:off x="6301954" y="-351838"/>
            <a:ext cx="1714296" cy="1394349"/>
            <a:chOff x="4726465" y="-711878"/>
            <a:chExt cx="1285722" cy="1394349"/>
          </a:xfrm>
        </p:grpSpPr>
        <p:grpSp>
          <p:nvGrpSpPr>
            <p:cNvPr id="61" name="组合 60"/>
            <p:cNvGrpSpPr/>
            <p:nvPr userDrawn="1"/>
          </p:nvGrpSpPr>
          <p:grpSpPr>
            <a:xfrm>
              <a:off x="4726465" y="-711878"/>
              <a:ext cx="1285722" cy="1394349"/>
              <a:chOff x="5322842" y="326129"/>
              <a:chExt cx="905342" cy="4464216"/>
            </a:xfrm>
          </p:grpSpPr>
          <p:sp>
            <p:nvSpPr>
              <p:cNvPr id="64" name="圆角矩形 63"/>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5" name="圆角矩形 64"/>
              <p:cNvSpPr/>
              <p:nvPr/>
            </p:nvSpPr>
            <p:spPr>
              <a:xfrm>
                <a:off x="5322842" y="32612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62" name="TextBox 61"/>
            <p:cNvSpPr txBox="1"/>
            <p:nvPr userDrawn="1"/>
          </p:nvSpPr>
          <p:spPr>
            <a:xfrm>
              <a:off x="4794471" y="56183"/>
              <a:ext cx="533716" cy="369332"/>
            </a:xfrm>
            <a:prstGeom prst="rect">
              <a:avLst/>
            </a:prstGeom>
            <a:noFill/>
          </p:spPr>
          <p:txBody>
            <a:bodyPr wrap="square" rtlCol="0">
              <a:spAutoFit/>
            </a:bodyPr>
            <a:lstStyle/>
            <a:p>
              <a:r>
                <a:rPr lang="en-US" altLang="zh-CN" sz="1800" b="1" dirty="0">
                  <a:solidFill>
                    <a:schemeClr val="bg1"/>
                  </a:solidFill>
                  <a:latin typeface="Gill Sans MT Condensed" panose="020B0506020104020203" pitchFamily="34" charset="0"/>
                  <a:ea typeface="Arial Unicode MS" panose="020B0604020202020204" pitchFamily="34" charset="-122"/>
                  <a:cs typeface="Arial Unicode MS" panose="020B0604020202020204" pitchFamily="34" charset="-122"/>
                </a:rPr>
                <a:t>02</a:t>
              </a:r>
              <a:endParaRPr lang="zh-CN" altLang="en-US" sz="1800" b="1" dirty="0">
                <a:solidFill>
                  <a:schemeClr val="bg1"/>
                </a:solidFill>
                <a:latin typeface="Gill Sans MT Condensed" panose="020B0506020104020203" pitchFamily="34" charset="0"/>
                <a:ea typeface="Arial Unicode MS" panose="020B0604020202020204" pitchFamily="34" charset="-122"/>
                <a:cs typeface="Arial Unicode MS" panose="020B0604020202020204" pitchFamily="34" charset="-122"/>
              </a:endParaRPr>
            </a:p>
          </p:txBody>
        </p:sp>
        <p:sp>
          <p:nvSpPr>
            <p:cNvPr id="63" name="TextBox 62"/>
            <p:cNvSpPr txBox="1"/>
            <p:nvPr userDrawn="1"/>
          </p:nvSpPr>
          <p:spPr>
            <a:xfrm>
              <a:off x="4779942" y="278230"/>
              <a:ext cx="1147290" cy="369332"/>
            </a:xfrm>
            <a:prstGeom prst="rect">
              <a:avLst/>
            </a:prstGeom>
            <a:noFill/>
          </p:spPr>
          <p:txBody>
            <a:bodyPr wrap="square" rtlCol="0">
              <a:spAutoFit/>
            </a:bodyPr>
            <a:lstStyle/>
            <a:p>
              <a:r>
                <a:rPr lang="zh-CN" altLang="en-US" sz="18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教学策略</a:t>
              </a:r>
            </a:p>
          </p:txBody>
        </p: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up)">
                                      <p:cBhvr>
                                        <p:cTn id="7" dur="500"/>
                                        <p:tgtEl>
                                          <p:spTgt spid="60"/>
                                        </p:tgtEl>
                                      </p:cBhvr>
                                    </p:animEffect>
                                  </p:childTnLst>
                                </p:cTn>
                              </p:par>
                              <p:par>
                                <p:cTn id="8" presetID="16" presetClass="entr" presetSubtype="21" fill="hold" nodeType="withEffect">
                                  <p:stCondLst>
                                    <p:cond delay="25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22" presetClass="entr" presetSubtype="4" fill="hold" grpId="0" nodeType="withEffect">
                                  <p:stCondLst>
                                    <p:cond delay="250"/>
                                  </p:stCondLst>
                                  <p:childTnLst>
                                    <p:set>
                                      <p:cBhvr>
                                        <p:cTn id="12" dur="1" fill="hold">
                                          <p:stCondLst>
                                            <p:cond delay="0"/>
                                          </p:stCondLst>
                                        </p:cTn>
                                        <p:tgtEl>
                                          <p:spTgt spid="21"/>
                                        </p:tgtEl>
                                        <p:attrNameLst>
                                          <p:attrName>style.visibility</p:attrName>
                                        </p:attrNameLst>
                                      </p:cBhvr>
                                      <p:to>
                                        <p:strVal val="visible"/>
                                      </p:to>
                                    </p:set>
                                    <p:animEffect transition="in" filter="wipe(down)">
                                      <p:cBhvr>
                                        <p:cTn id="1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教学策略">
    <p:spTree>
      <p:nvGrpSpPr>
        <p:cNvPr id="1" name=""/>
        <p:cNvGrpSpPr/>
        <p:nvPr/>
      </p:nvGrpSpPr>
      <p:grpSpPr>
        <a:xfrm>
          <a:off x="0" y="0"/>
          <a:ext cx="0" cy="0"/>
          <a:chOff x="0" y="0"/>
          <a:chExt cx="0" cy="0"/>
        </a:xfrm>
      </p:grpSpPr>
      <p:pic>
        <p:nvPicPr>
          <p:cNvPr id="14" name="Picture 6" descr="E:\000.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0986" t="44113" r="8772" b="31887"/>
          <a:stretch>
            <a:fillRect/>
          </a:stretch>
        </p:blipFill>
        <p:spPr bwMode="auto">
          <a:xfrm flipH="1">
            <a:off x="-169512" y="846606"/>
            <a:ext cx="12386980" cy="9093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直接连接符 14"/>
          <p:cNvCxnSpPr/>
          <p:nvPr userDrawn="1"/>
        </p:nvCxnSpPr>
        <p:spPr>
          <a:xfrm>
            <a:off x="-25478" y="980728"/>
            <a:ext cx="12242946" cy="0"/>
          </a:xfrm>
          <a:prstGeom prst="line">
            <a:avLst/>
          </a:prstGeom>
        </p:spPr>
        <p:style>
          <a:lnRef idx="2">
            <a:schemeClr val="accent5"/>
          </a:lnRef>
          <a:fillRef idx="0">
            <a:schemeClr val="accent5"/>
          </a:fillRef>
          <a:effectRef idx="1">
            <a:schemeClr val="accent5"/>
          </a:effectRef>
          <a:fontRef idx="minor">
            <a:schemeClr val="tx1"/>
          </a:fontRef>
        </p:style>
      </p:cxnSp>
      <p:grpSp>
        <p:nvGrpSpPr>
          <p:cNvPr id="60" name="组合 59"/>
          <p:cNvGrpSpPr/>
          <p:nvPr userDrawn="1"/>
        </p:nvGrpSpPr>
        <p:grpSpPr>
          <a:xfrm>
            <a:off x="6301954" y="-351838"/>
            <a:ext cx="1714296" cy="1394349"/>
            <a:chOff x="4726465" y="-711878"/>
            <a:chExt cx="1285722" cy="1394349"/>
          </a:xfrm>
        </p:grpSpPr>
        <p:grpSp>
          <p:nvGrpSpPr>
            <p:cNvPr id="61" name="组合 60"/>
            <p:cNvGrpSpPr/>
            <p:nvPr userDrawn="1"/>
          </p:nvGrpSpPr>
          <p:grpSpPr>
            <a:xfrm>
              <a:off x="4726465" y="-711878"/>
              <a:ext cx="1285722" cy="1394349"/>
              <a:chOff x="5322842" y="326129"/>
              <a:chExt cx="905342" cy="4464216"/>
            </a:xfrm>
          </p:grpSpPr>
          <p:sp>
            <p:nvSpPr>
              <p:cNvPr id="64" name="圆角矩形 63"/>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5" name="圆角矩形 64"/>
              <p:cNvSpPr/>
              <p:nvPr/>
            </p:nvSpPr>
            <p:spPr>
              <a:xfrm>
                <a:off x="5322842" y="32612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62" name="TextBox 61"/>
            <p:cNvSpPr txBox="1"/>
            <p:nvPr userDrawn="1"/>
          </p:nvSpPr>
          <p:spPr>
            <a:xfrm>
              <a:off x="4794471" y="56183"/>
              <a:ext cx="533716" cy="369332"/>
            </a:xfrm>
            <a:prstGeom prst="rect">
              <a:avLst/>
            </a:prstGeom>
            <a:noFill/>
          </p:spPr>
          <p:txBody>
            <a:bodyPr wrap="square" rtlCol="0">
              <a:spAutoFit/>
            </a:bodyPr>
            <a:lstStyle/>
            <a:p>
              <a:r>
                <a:rPr lang="en-US" altLang="zh-CN" sz="1800" b="1" dirty="0">
                  <a:solidFill>
                    <a:schemeClr val="bg1"/>
                  </a:solidFill>
                  <a:latin typeface="Gill Sans MT Condensed" panose="020B0506020104020203" pitchFamily="34" charset="0"/>
                  <a:ea typeface="Arial Unicode MS" panose="020B0604020202020204" pitchFamily="34" charset="-122"/>
                  <a:cs typeface="Arial Unicode MS" panose="020B0604020202020204" pitchFamily="34" charset="-122"/>
                </a:rPr>
                <a:t>02</a:t>
              </a:r>
              <a:endParaRPr lang="zh-CN" altLang="en-US" sz="1800" b="1" dirty="0">
                <a:solidFill>
                  <a:schemeClr val="bg1"/>
                </a:solidFill>
                <a:latin typeface="Gill Sans MT Condensed" panose="020B0506020104020203" pitchFamily="34" charset="0"/>
                <a:ea typeface="Arial Unicode MS" panose="020B0604020202020204" pitchFamily="34" charset="-122"/>
                <a:cs typeface="Arial Unicode MS" panose="020B0604020202020204" pitchFamily="34" charset="-122"/>
              </a:endParaRPr>
            </a:p>
          </p:txBody>
        </p:sp>
        <p:sp>
          <p:nvSpPr>
            <p:cNvPr id="63" name="TextBox 62"/>
            <p:cNvSpPr txBox="1"/>
            <p:nvPr userDrawn="1"/>
          </p:nvSpPr>
          <p:spPr>
            <a:xfrm>
              <a:off x="4779942" y="278230"/>
              <a:ext cx="1147290" cy="369332"/>
            </a:xfrm>
            <a:prstGeom prst="rect">
              <a:avLst/>
            </a:prstGeom>
            <a:noFill/>
          </p:spPr>
          <p:txBody>
            <a:bodyPr wrap="square" rtlCol="0">
              <a:spAutoFit/>
            </a:bodyPr>
            <a:lstStyle/>
            <a:p>
              <a:r>
                <a:rPr lang="zh-CN" altLang="en-US" sz="18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教学策略</a:t>
              </a:r>
            </a:p>
          </p:txBody>
        </p:sp>
      </p:grpSp>
      <p:sp>
        <p:nvSpPr>
          <p:cNvPr id="16" name="TextBox 15"/>
          <p:cNvSpPr txBox="1"/>
          <p:nvPr userDrawn="1"/>
        </p:nvSpPr>
        <p:spPr>
          <a:xfrm>
            <a:off x="-28691" y="404665"/>
            <a:ext cx="6220703" cy="461665"/>
          </a:xfrm>
          <a:prstGeom prst="rect">
            <a:avLst/>
          </a:prstGeom>
          <a:noFill/>
        </p:spPr>
        <p:txBody>
          <a:bodyPr wrap="square" rtlCol="0">
            <a:spAutoFit/>
          </a:bodyPr>
          <a:lstStyle>
            <a:defPPr>
              <a:defRPr lang="zh-CN"/>
            </a:defPPr>
            <a:lvl1pPr>
              <a:defRPr sz="2400">
                <a:solidFill>
                  <a:schemeClr val="bg1">
                    <a:lumMod val="85000"/>
                  </a:schemeClr>
                </a:solidFill>
                <a:latin typeface="Helvetica Light" pitchFamily="50" charset="0"/>
              </a:defRPr>
            </a:lvl1pPr>
          </a:lstStyle>
          <a:p>
            <a:pPr lvl="0"/>
            <a:r>
              <a:rPr lang="en-US" altLang="zh-CN" sz="2400" dirty="0"/>
              <a:t>instructional strategies</a:t>
            </a:r>
          </a:p>
        </p:txBody>
      </p:sp>
    </p:spTree>
  </p:cSld>
  <p:clrMapOvr>
    <a:masterClrMapping/>
  </p:clrMapOvr>
  <p:transition spd="slow">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教学过程">
    <p:spTree>
      <p:nvGrpSpPr>
        <p:cNvPr id="1" name=""/>
        <p:cNvGrpSpPr/>
        <p:nvPr/>
      </p:nvGrpSpPr>
      <p:grpSpPr>
        <a:xfrm>
          <a:off x="0" y="0"/>
          <a:ext cx="0" cy="0"/>
          <a:chOff x="0" y="0"/>
          <a:chExt cx="0" cy="0"/>
        </a:xfrm>
      </p:grpSpPr>
      <p:pic>
        <p:nvPicPr>
          <p:cNvPr id="13" name="Picture 6" descr="E:\000.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0986" t="44113" r="8772" b="31887"/>
          <a:stretch>
            <a:fillRect/>
          </a:stretch>
        </p:blipFill>
        <p:spPr bwMode="auto">
          <a:xfrm flipH="1">
            <a:off x="-169512" y="846606"/>
            <a:ext cx="12386980" cy="90930"/>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接连接符 13"/>
          <p:cNvCxnSpPr/>
          <p:nvPr userDrawn="1"/>
        </p:nvCxnSpPr>
        <p:spPr>
          <a:xfrm>
            <a:off x="-25478" y="980728"/>
            <a:ext cx="12242946" cy="0"/>
          </a:xfrm>
          <a:prstGeom prst="line">
            <a:avLst/>
          </a:prstGeom>
        </p:spPr>
        <p:style>
          <a:lnRef idx="2">
            <a:schemeClr val="accent5"/>
          </a:lnRef>
          <a:fillRef idx="0">
            <a:schemeClr val="accent5"/>
          </a:fillRef>
          <a:effectRef idx="1">
            <a:schemeClr val="accent5"/>
          </a:effectRef>
          <a:fontRef idx="minor">
            <a:schemeClr val="tx1"/>
          </a:fontRef>
        </p:style>
      </p:cxnSp>
      <p:sp>
        <p:nvSpPr>
          <p:cNvPr id="21" name="TextBox 20"/>
          <p:cNvSpPr txBox="1"/>
          <p:nvPr userDrawn="1"/>
        </p:nvSpPr>
        <p:spPr>
          <a:xfrm>
            <a:off x="-28691" y="404665"/>
            <a:ext cx="4972564" cy="461665"/>
          </a:xfrm>
          <a:prstGeom prst="rect">
            <a:avLst/>
          </a:prstGeom>
          <a:noFill/>
        </p:spPr>
        <p:txBody>
          <a:bodyPr wrap="square" rtlCol="0">
            <a:spAutoFit/>
          </a:bodyPr>
          <a:lstStyle>
            <a:defPPr>
              <a:defRPr lang="zh-CN"/>
            </a:defPPr>
            <a:lvl1pPr lvl="0">
              <a:defRPr sz="2400">
                <a:solidFill>
                  <a:schemeClr val="bg1">
                    <a:lumMod val="85000"/>
                  </a:schemeClr>
                </a:solidFill>
                <a:latin typeface="Helvetica Light" pitchFamily="50" charset="0"/>
              </a:defRPr>
            </a:lvl1pPr>
          </a:lstStyle>
          <a:p>
            <a:pPr lvl="0"/>
            <a:r>
              <a:rPr lang="en-US" altLang="zh-CN" sz="2400" dirty="0"/>
              <a:t>teaching process</a:t>
            </a:r>
          </a:p>
        </p:txBody>
      </p:sp>
      <p:grpSp>
        <p:nvGrpSpPr>
          <p:cNvPr id="48" name="组合 47"/>
          <p:cNvGrpSpPr/>
          <p:nvPr userDrawn="1"/>
        </p:nvGrpSpPr>
        <p:grpSpPr>
          <a:xfrm>
            <a:off x="8210957" y="-348031"/>
            <a:ext cx="1714191" cy="1393350"/>
            <a:chOff x="6158217" y="-708071"/>
            <a:chExt cx="1285643" cy="1393350"/>
          </a:xfrm>
        </p:grpSpPr>
        <p:grpSp>
          <p:nvGrpSpPr>
            <p:cNvPr id="49" name="组合 48"/>
            <p:cNvGrpSpPr/>
            <p:nvPr userDrawn="1"/>
          </p:nvGrpSpPr>
          <p:grpSpPr>
            <a:xfrm>
              <a:off x="6158217" y="-708071"/>
              <a:ext cx="1285643" cy="1393350"/>
              <a:chOff x="6475026" y="329329"/>
              <a:chExt cx="905286" cy="4461015"/>
            </a:xfrm>
          </p:grpSpPr>
          <p:sp>
            <p:nvSpPr>
              <p:cNvPr id="52" name="圆角矩形 51"/>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3" name="圆角矩形 52"/>
              <p:cNvSpPr/>
              <p:nvPr/>
            </p:nvSpPr>
            <p:spPr>
              <a:xfrm>
                <a:off x="6475026" y="32932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0" name="TextBox 49"/>
            <p:cNvSpPr txBox="1"/>
            <p:nvPr userDrawn="1"/>
          </p:nvSpPr>
          <p:spPr>
            <a:xfrm>
              <a:off x="6226223" y="56183"/>
              <a:ext cx="533716" cy="369332"/>
            </a:xfrm>
            <a:prstGeom prst="rect">
              <a:avLst/>
            </a:prstGeom>
            <a:noFill/>
          </p:spPr>
          <p:txBody>
            <a:bodyPr wrap="square" rtlCol="0">
              <a:spAutoFit/>
            </a:bodyPr>
            <a:lstStyle/>
            <a:p>
              <a:r>
                <a:rPr lang="en-US" altLang="zh-CN" sz="1800" b="1" dirty="0">
                  <a:solidFill>
                    <a:schemeClr val="bg1"/>
                  </a:solidFill>
                  <a:latin typeface="Gill Sans MT Condensed" panose="020B0506020104020203" pitchFamily="34" charset="0"/>
                  <a:ea typeface="Arial Unicode MS" panose="020B0604020202020204" pitchFamily="34" charset="-122"/>
                  <a:cs typeface="Arial Unicode MS" panose="020B0604020202020204" pitchFamily="34" charset="-122"/>
                </a:rPr>
                <a:t>03</a:t>
              </a:r>
              <a:endParaRPr lang="zh-CN" altLang="en-US" sz="1800" b="1" dirty="0">
                <a:solidFill>
                  <a:schemeClr val="bg1"/>
                </a:solidFill>
                <a:latin typeface="Gill Sans MT Condensed" panose="020B0506020104020203" pitchFamily="34" charset="0"/>
                <a:ea typeface="Arial Unicode MS" panose="020B0604020202020204" pitchFamily="34" charset="-122"/>
                <a:cs typeface="Arial Unicode MS" panose="020B0604020202020204" pitchFamily="34" charset="-122"/>
              </a:endParaRPr>
            </a:p>
          </p:txBody>
        </p:sp>
        <p:sp>
          <p:nvSpPr>
            <p:cNvPr id="51" name="TextBox 50"/>
            <p:cNvSpPr txBox="1"/>
            <p:nvPr userDrawn="1"/>
          </p:nvSpPr>
          <p:spPr>
            <a:xfrm>
              <a:off x="6209512" y="278230"/>
              <a:ext cx="1147290" cy="369332"/>
            </a:xfrm>
            <a:prstGeom prst="rect">
              <a:avLst/>
            </a:prstGeom>
            <a:noFill/>
          </p:spPr>
          <p:txBody>
            <a:bodyPr wrap="square" rtlCol="0">
              <a:spAutoFit/>
            </a:bodyPr>
            <a:lstStyle/>
            <a:p>
              <a:r>
                <a:rPr lang="zh-CN" altLang="en-US" sz="18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教学过程</a:t>
              </a:r>
            </a:p>
          </p:txBody>
        </p: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up)">
                                      <p:cBhvr>
                                        <p:cTn id="7" dur="500"/>
                                        <p:tgtEl>
                                          <p:spTgt spid="48"/>
                                        </p:tgtEl>
                                      </p:cBhvr>
                                    </p:animEffect>
                                  </p:childTnLst>
                                </p:cTn>
                              </p:par>
                              <p:par>
                                <p:cTn id="8" presetID="16" presetClass="entr" presetSubtype="21" fill="hold" nodeType="withEffect">
                                  <p:stCondLst>
                                    <p:cond delay="25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par>
                                <p:cTn id="11" presetID="22" presetClass="entr" presetSubtype="4" fill="hold" grpId="0" nodeType="withEffect">
                                  <p:stCondLst>
                                    <p:cond delay="250"/>
                                  </p:stCondLst>
                                  <p:childTnLst>
                                    <p:set>
                                      <p:cBhvr>
                                        <p:cTn id="12" dur="1" fill="hold">
                                          <p:stCondLst>
                                            <p:cond delay="0"/>
                                          </p:stCondLst>
                                        </p:cTn>
                                        <p:tgtEl>
                                          <p:spTgt spid="21"/>
                                        </p:tgtEl>
                                        <p:attrNameLst>
                                          <p:attrName>style.visibility</p:attrName>
                                        </p:attrNameLst>
                                      </p:cBhvr>
                                      <p:to>
                                        <p:strVal val="visible"/>
                                      </p:to>
                                    </p:set>
                                    <p:animEffect transition="in" filter="wipe(down)">
                                      <p:cBhvr>
                                        <p:cTn id="1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教学过程">
    <p:spTree>
      <p:nvGrpSpPr>
        <p:cNvPr id="1" name=""/>
        <p:cNvGrpSpPr/>
        <p:nvPr/>
      </p:nvGrpSpPr>
      <p:grpSpPr>
        <a:xfrm>
          <a:off x="0" y="0"/>
          <a:ext cx="0" cy="0"/>
          <a:chOff x="0" y="0"/>
          <a:chExt cx="0" cy="0"/>
        </a:xfrm>
      </p:grpSpPr>
      <p:pic>
        <p:nvPicPr>
          <p:cNvPr id="12" name="Picture 6" descr="E:\000.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0986" t="44113" r="8772" b="31887"/>
          <a:stretch>
            <a:fillRect/>
          </a:stretch>
        </p:blipFill>
        <p:spPr bwMode="auto">
          <a:xfrm flipH="1">
            <a:off x="-169512" y="846606"/>
            <a:ext cx="12386980" cy="9093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接连接符 12"/>
          <p:cNvCxnSpPr/>
          <p:nvPr userDrawn="1"/>
        </p:nvCxnSpPr>
        <p:spPr>
          <a:xfrm>
            <a:off x="-25478" y="980728"/>
            <a:ext cx="12242946" cy="0"/>
          </a:xfrm>
          <a:prstGeom prst="line">
            <a:avLst/>
          </a:prstGeom>
        </p:spPr>
        <p:style>
          <a:lnRef idx="2">
            <a:schemeClr val="accent5"/>
          </a:lnRef>
          <a:fillRef idx="0">
            <a:schemeClr val="accent5"/>
          </a:fillRef>
          <a:effectRef idx="1">
            <a:schemeClr val="accent5"/>
          </a:effectRef>
          <a:fontRef idx="minor">
            <a:schemeClr val="tx1"/>
          </a:fontRef>
        </p:style>
      </p:cxnSp>
      <p:sp>
        <p:nvSpPr>
          <p:cNvPr id="21" name="TextBox 20"/>
          <p:cNvSpPr txBox="1"/>
          <p:nvPr userDrawn="1"/>
        </p:nvSpPr>
        <p:spPr>
          <a:xfrm>
            <a:off x="-28691" y="404665"/>
            <a:ext cx="4972564" cy="461665"/>
          </a:xfrm>
          <a:prstGeom prst="rect">
            <a:avLst/>
          </a:prstGeom>
          <a:noFill/>
        </p:spPr>
        <p:txBody>
          <a:bodyPr wrap="square" rtlCol="0">
            <a:spAutoFit/>
          </a:bodyPr>
          <a:lstStyle>
            <a:defPPr>
              <a:defRPr lang="zh-CN"/>
            </a:defPPr>
            <a:lvl1pPr lvl="0">
              <a:defRPr sz="2400">
                <a:solidFill>
                  <a:schemeClr val="bg1">
                    <a:lumMod val="85000"/>
                  </a:schemeClr>
                </a:solidFill>
                <a:latin typeface="Helvetica Light" pitchFamily="50" charset="0"/>
              </a:defRPr>
            </a:lvl1pPr>
          </a:lstStyle>
          <a:p>
            <a:pPr lvl="0"/>
            <a:r>
              <a:rPr lang="en-US" altLang="zh-CN" sz="2400" dirty="0"/>
              <a:t>teaching process</a:t>
            </a:r>
          </a:p>
        </p:txBody>
      </p:sp>
      <p:grpSp>
        <p:nvGrpSpPr>
          <p:cNvPr id="48" name="组合 47"/>
          <p:cNvGrpSpPr/>
          <p:nvPr userDrawn="1"/>
        </p:nvGrpSpPr>
        <p:grpSpPr>
          <a:xfrm>
            <a:off x="8210957" y="-348031"/>
            <a:ext cx="1714191" cy="1393350"/>
            <a:chOff x="6158217" y="-708071"/>
            <a:chExt cx="1285643" cy="1393350"/>
          </a:xfrm>
        </p:grpSpPr>
        <p:grpSp>
          <p:nvGrpSpPr>
            <p:cNvPr id="49" name="组合 48"/>
            <p:cNvGrpSpPr/>
            <p:nvPr userDrawn="1"/>
          </p:nvGrpSpPr>
          <p:grpSpPr>
            <a:xfrm>
              <a:off x="6158217" y="-708071"/>
              <a:ext cx="1285643" cy="1393350"/>
              <a:chOff x="6475026" y="329329"/>
              <a:chExt cx="905286" cy="4461015"/>
            </a:xfrm>
          </p:grpSpPr>
          <p:sp>
            <p:nvSpPr>
              <p:cNvPr id="52" name="圆角矩形 51"/>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3" name="圆角矩形 52"/>
              <p:cNvSpPr/>
              <p:nvPr/>
            </p:nvSpPr>
            <p:spPr>
              <a:xfrm>
                <a:off x="6475026" y="32932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0" name="TextBox 49"/>
            <p:cNvSpPr txBox="1"/>
            <p:nvPr userDrawn="1"/>
          </p:nvSpPr>
          <p:spPr>
            <a:xfrm>
              <a:off x="6226223" y="56183"/>
              <a:ext cx="533716" cy="369332"/>
            </a:xfrm>
            <a:prstGeom prst="rect">
              <a:avLst/>
            </a:prstGeom>
            <a:noFill/>
          </p:spPr>
          <p:txBody>
            <a:bodyPr wrap="square" rtlCol="0">
              <a:spAutoFit/>
            </a:bodyPr>
            <a:lstStyle/>
            <a:p>
              <a:r>
                <a:rPr lang="en-US" altLang="zh-CN" sz="1800" b="1" dirty="0">
                  <a:solidFill>
                    <a:schemeClr val="bg1"/>
                  </a:solidFill>
                  <a:latin typeface="Gill Sans MT Condensed" panose="020B0506020104020203" pitchFamily="34" charset="0"/>
                  <a:ea typeface="Arial Unicode MS" panose="020B0604020202020204" pitchFamily="34" charset="-122"/>
                  <a:cs typeface="Arial Unicode MS" panose="020B0604020202020204" pitchFamily="34" charset="-122"/>
                </a:rPr>
                <a:t>03</a:t>
              </a:r>
              <a:endParaRPr lang="zh-CN" altLang="en-US" sz="1800" b="1" dirty="0">
                <a:solidFill>
                  <a:schemeClr val="bg1"/>
                </a:solidFill>
                <a:latin typeface="Gill Sans MT Condensed" panose="020B0506020104020203" pitchFamily="34" charset="0"/>
                <a:ea typeface="Arial Unicode MS" panose="020B0604020202020204" pitchFamily="34" charset="-122"/>
                <a:cs typeface="Arial Unicode MS" panose="020B0604020202020204" pitchFamily="34" charset="-122"/>
              </a:endParaRPr>
            </a:p>
          </p:txBody>
        </p:sp>
        <p:sp>
          <p:nvSpPr>
            <p:cNvPr id="51" name="TextBox 50"/>
            <p:cNvSpPr txBox="1"/>
            <p:nvPr userDrawn="1"/>
          </p:nvSpPr>
          <p:spPr>
            <a:xfrm>
              <a:off x="6209512" y="278230"/>
              <a:ext cx="1147290" cy="369332"/>
            </a:xfrm>
            <a:prstGeom prst="rect">
              <a:avLst/>
            </a:prstGeom>
            <a:noFill/>
          </p:spPr>
          <p:txBody>
            <a:bodyPr wrap="square" rtlCol="0">
              <a:spAutoFit/>
            </a:bodyPr>
            <a:lstStyle/>
            <a:p>
              <a:r>
                <a:rPr lang="zh-CN" altLang="en-US" sz="18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教学过程</a:t>
              </a:r>
            </a:p>
          </p:txBody>
        </p:sp>
      </p:grpSp>
    </p:spTree>
  </p:cSld>
  <p:clrMapOvr>
    <a:masterClrMapping/>
  </p:clrMapOvr>
  <p:transition spd="slow">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教学效果">
    <p:spTree>
      <p:nvGrpSpPr>
        <p:cNvPr id="1" name=""/>
        <p:cNvGrpSpPr/>
        <p:nvPr/>
      </p:nvGrpSpPr>
      <p:grpSpPr>
        <a:xfrm>
          <a:off x="0" y="0"/>
          <a:ext cx="0" cy="0"/>
          <a:chOff x="0" y="0"/>
          <a:chExt cx="0" cy="0"/>
        </a:xfrm>
      </p:grpSpPr>
      <p:pic>
        <p:nvPicPr>
          <p:cNvPr id="10" name="Picture 6" descr="E:\000.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0986" t="44113" r="8772" b="31887"/>
          <a:stretch>
            <a:fillRect/>
          </a:stretch>
        </p:blipFill>
        <p:spPr bwMode="auto">
          <a:xfrm flipH="1">
            <a:off x="-169512" y="846606"/>
            <a:ext cx="12386980" cy="9093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接连接符 10"/>
          <p:cNvCxnSpPr/>
          <p:nvPr userDrawn="1"/>
        </p:nvCxnSpPr>
        <p:spPr>
          <a:xfrm>
            <a:off x="-25478" y="980728"/>
            <a:ext cx="12242946" cy="0"/>
          </a:xfrm>
          <a:prstGeom prst="line">
            <a:avLst/>
          </a:prstGeom>
        </p:spPr>
        <p:style>
          <a:lnRef idx="2">
            <a:schemeClr val="accent5"/>
          </a:lnRef>
          <a:fillRef idx="0">
            <a:schemeClr val="accent5"/>
          </a:fillRef>
          <a:effectRef idx="1">
            <a:schemeClr val="accent5"/>
          </a:effectRef>
          <a:fontRef idx="minor">
            <a:schemeClr val="tx1"/>
          </a:fontRef>
        </p:style>
      </p:cxnSp>
      <p:sp>
        <p:nvSpPr>
          <p:cNvPr id="21" name="TextBox 20"/>
          <p:cNvSpPr txBox="1"/>
          <p:nvPr userDrawn="1"/>
        </p:nvSpPr>
        <p:spPr>
          <a:xfrm>
            <a:off x="-28690" y="404665"/>
            <a:ext cx="4108468" cy="461665"/>
          </a:xfrm>
          <a:prstGeom prst="rect">
            <a:avLst/>
          </a:prstGeom>
          <a:noFill/>
        </p:spPr>
        <p:txBody>
          <a:bodyPr wrap="square" rtlCol="0">
            <a:spAutoFit/>
          </a:bodyPr>
          <a:lstStyle>
            <a:defPPr>
              <a:defRPr lang="zh-CN"/>
            </a:defPPr>
            <a:lvl1pPr lvl="0">
              <a:defRPr sz="2400">
                <a:solidFill>
                  <a:schemeClr val="bg1">
                    <a:lumMod val="85000"/>
                  </a:schemeClr>
                </a:solidFill>
                <a:latin typeface="Helvetica Light" pitchFamily="50" charset="0"/>
              </a:defRPr>
            </a:lvl1pPr>
          </a:lstStyle>
          <a:p>
            <a:pPr lvl="0"/>
            <a:r>
              <a:rPr lang="en-US" altLang="zh-CN" sz="2400" dirty="0"/>
              <a:t>Teaching effect</a:t>
            </a:r>
          </a:p>
        </p:txBody>
      </p:sp>
      <p:grpSp>
        <p:nvGrpSpPr>
          <p:cNvPr id="54" name="组合 53"/>
          <p:cNvGrpSpPr/>
          <p:nvPr userDrawn="1"/>
        </p:nvGrpSpPr>
        <p:grpSpPr>
          <a:xfrm>
            <a:off x="10128745" y="-340367"/>
            <a:ext cx="1705296" cy="1393103"/>
            <a:chOff x="7596559" y="-700407"/>
            <a:chExt cx="1278972" cy="1393103"/>
          </a:xfrm>
        </p:grpSpPr>
        <p:grpSp>
          <p:nvGrpSpPr>
            <p:cNvPr id="55" name="组合 54"/>
            <p:cNvGrpSpPr/>
            <p:nvPr userDrawn="1"/>
          </p:nvGrpSpPr>
          <p:grpSpPr>
            <a:xfrm>
              <a:off x="7596559" y="-700407"/>
              <a:ext cx="1278972" cy="1393103"/>
              <a:chOff x="7631852" y="336928"/>
              <a:chExt cx="900588" cy="4460224"/>
            </a:xfrm>
          </p:grpSpPr>
          <p:sp>
            <p:nvSpPr>
              <p:cNvPr id="58" name="圆角矩形 57"/>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9" name="圆角矩形 58"/>
              <p:cNvSpPr/>
              <p:nvPr/>
            </p:nvSpPr>
            <p:spPr>
              <a:xfrm>
                <a:off x="7631852" y="336928"/>
                <a:ext cx="864096" cy="432374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6" name="TextBox 55"/>
            <p:cNvSpPr txBox="1"/>
            <p:nvPr userDrawn="1"/>
          </p:nvSpPr>
          <p:spPr>
            <a:xfrm>
              <a:off x="7692665" y="67741"/>
              <a:ext cx="533716" cy="369332"/>
            </a:xfrm>
            <a:prstGeom prst="rect">
              <a:avLst/>
            </a:prstGeom>
            <a:noFill/>
          </p:spPr>
          <p:txBody>
            <a:bodyPr wrap="square" rtlCol="0">
              <a:spAutoFit/>
            </a:bodyPr>
            <a:lstStyle/>
            <a:p>
              <a:r>
                <a:rPr lang="en-US" altLang="zh-CN" sz="1800" b="1" dirty="0">
                  <a:solidFill>
                    <a:schemeClr val="bg1"/>
                  </a:solidFill>
                  <a:latin typeface="Gill Sans MT Condensed" panose="020B0506020104020203" pitchFamily="34" charset="0"/>
                  <a:ea typeface="Arial Unicode MS" panose="020B0604020202020204" pitchFamily="34" charset="-122"/>
                  <a:cs typeface="Arial Unicode MS" panose="020B0604020202020204" pitchFamily="34" charset="-122"/>
                </a:rPr>
                <a:t>04</a:t>
              </a:r>
              <a:endParaRPr lang="zh-CN" altLang="en-US" sz="1800" b="1" dirty="0">
                <a:solidFill>
                  <a:schemeClr val="bg1"/>
                </a:solidFill>
                <a:latin typeface="Gill Sans MT Condensed" panose="020B0506020104020203" pitchFamily="34" charset="0"/>
                <a:ea typeface="Arial Unicode MS" panose="020B0604020202020204" pitchFamily="34" charset="-122"/>
                <a:cs typeface="Arial Unicode MS" panose="020B0604020202020204" pitchFamily="34" charset="-122"/>
              </a:endParaRPr>
            </a:p>
          </p:txBody>
        </p:sp>
        <p:sp>
          <p:nvSpPr>
            <p:cNvPr id="57" name="TextBox 56"/>
            <p:cNvSpPr txBox="1"/>
            <p:nvPr userDrawn="1"/>
          </p:nvSpPr>
          <p:spPr>
            <a:xfrm>
              <a:off x="7699082" y="278230"/>
              <a:ext cx="1147290" cy="369332"/>
            </a:xfrm>
            <a:prstGeom prst="rect">
              <a:avLst/>
            </a:prstGeom>
            <a:noFill/>
          </p:spPr>
          <p:txBody>
            <a:bodyPr wrap="square" rtlCol="0">
              <a:spAutoFit/>
            </a:bodyPr>
            <a:lstStyle/>
            <a:p>
              <a:r>
                <a:rPr lang="zh-CN" altLang="en-US" sz="18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教学效果</a:t>
              </a:r>
            </a:p>
          </p:txBody>
        </p: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up)">
                                      <p:cBhvr>
                                        <p:cTn id="7" dur="500"/>
                                        <p:tgtEl>
                                          <p:spTgt spid="54"/>
                                        </p:tgtEl>
                                      </p:cBhvr>
                                    </p:animEffect>
                                  </p:childTnLst>
                                </p:cTn>
                              </p:par>
                              <p:par>
                                <p:cTn id="8" presetID="16" presetClass="entr" presetSubtype="21" fill="hold" nodeType="withEffect">
                                  <p:stCondLst>
                                    <p:cond delay="25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22" presetClass="entr" presetSubtype="4" fill="hold" grpId="0" nodeType="withEffect">
                                  <p:stCondLst>
                                    <p:cond delay="250"/>
                                  </p:stCondLst>
                                  <p:childTnLst>
                                    <p:set>
                                      <p:cBhvr>
                                        <p:cTn id="12" dur="1" fill="hold">
                                          <p:stCondLst>
                                            <p:cond delay="0"/>
                                          </p:stCondLst>
                                        </p:cTn>
                                        <p:tgtEl>
                                          <p:spTgt spid="21"/>
                                        </p:tgtEl>
                                        <p:attrNameLst>
                                          <p:attrName>style.visibility</p:attrName>
                                        </p:attrNameLst>
                                      </p:cBhvr>
                                      <p:to>
                                        <p:strVal val="visible"/>
                                      </p:to>
                                    </p:set>
                                    <p:animEffect transition="in" filter="wipe(down)">
                                      <p:cBhvr>
                                        <p:cTn id="1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theme" Target="../theme/theme4.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32" name="TextBox 31" hidden="1"/>
          <p:cNvSpPr txBox="1"/>
          <p:nvPr userDrawn="1"/>
        </p:nvSpPr>
        <p:spPr>
          <a:xfrm>
            <a:off x="25138" y="-14371"/>
            <a:ext cx="2299838" cy="584775"/>
          </a:xfrm>
          <a:prstGeom prst="rect">
            <a:avLst/>
          </a:prstGeom>
          <a:noFill/>
        </p:spPr>
        <p:txBody>
          <a:bodyPr wrap="square" rtlCol="0">
            <a:spAutoFit/>
          </a:bodyPr>
          <a:lstStyle/>
          <a:p>
            <a:r>
              <a:rPr lang="en-US" altLang="zh-CN" sz="3200" dirty="0">
                <a:solidFill>
                  <a:srgbClr val="333333"/>
                </a:solidFill>
                <a:latin typeface="Gill Sans Ultra Bold" panose="020B0A02020104020203" pitchFamily="34" charset="0"/>
              </a:rPr>
              <a:t>LOGO</a:t>
            </a:r>
            <a:endParaRPr lang="zh-CN" altLang="en-US" sz="3200" dirty="0">
              <a:solidFill>
                <a:srgbClr val="333333"/>
              </a:solidFill>
              <a:latin typeface="Gill Sans Ultra Bold" panose="020B0A02020104020203" pitchFamily="34" charset="0"/>
            </a:endParaRPr>
          </a:p>
        </p:txBody>
      </p:sp>
      <p:grpSp>
        <p:nvGrpSpPr>
          <p:cNvPr id="59" name="组合 58"/>
          <p:cNvGrpSpPr/>
          <p:nvPr userDrawn="1"/>
        </p:nvGrpSpPr>
        <p:grpSpPr>
          <a:xfrm>
            <a:off x="4419649" y="-715238"/>
            <a:ext cx="1742672" cy="1397180"/>
            <a:chOff x="3314736" y="-715238"/>
            <a:chExt cx="1307004" cy="1397180"/>
          </a:xfrm>
        </p:grpSpPr>
        <p:grpSp>
          <p:nvGrpSpPr>
            <p:cNvPr id="34" name="组合 33"/>
            <p:cNvGrpSpPr/>
            <p:nvPr userDrawn="1"/>
          </p:nvGrpSpPr>
          <p:grpSpPr>
            <a:xfrm>
              <a:off x="3314736" y="-715238"/>
              <a:ext cx="1307004" cy="1397180"/>
              <a:chOff x="4227737" y="323875"/>
              <a:chExt cx="920327" cy="4473277"/>
            </a:xfrm>
          </p:grpSpPr>
          <p:sp>
            <p:nvSpPr>
              <p:cNvPr id="37" name="圆角矩形 36"/>
              <p:cNvSpPr/>
              <p:nvPr/>
            </p:nvSpPr>
            <p:spPr>
              <a:xfrm>
                <a:off x="4283968"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8" name="圆角矩形 37"/>
              <p:cNvSpPr/>
              <p:nvPr/>
            </p:nvSpPr>
            <p:spPr>
              <a:xfrm>
                <a:off x="4227737" y="323875"/>
                <a:ext cx="879048" cy="4323744"/>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5" name="TextBox 34"/>
            <p:cNvSpPr txBox="1"/>
            <p:nvPr userDrawn="1"/>
          </p:nvSpPr>
          <p:spPr>
            <a:xfrm>
              <a:off x="3372889" y="44624"/>
              <a:ext cx="533716" cy="369332"/>
            </a:xfrm>
            <a:prstGeom prst="rect">
              <a:avLst/>
            </a:prstGeom>
            <a:noFill/>
          </p:spPr>
          <p:txBody>
            <a:bodyPr wrap="square" rtlCol="0">
              <a:spAutoFit/>
            </a:bodyPr>
            <a:lstStyle/>
            <a:p>
              <a:r>
                <a:rPr lang="en-US" altLang="zh-CN" sz="1800" b="1" dirty="0">
                  <a:solidFill>
                    <a:schemeClr val="bg1"/>
                  </a:solidFill>
                  <a:latin typeface="Gill Sans MT Condensed" panose="020B0506020104020203" pitchFamily="34" charset="0"/>
                  <a:ea typeface="Arial Unicode MS" panose="020B0604020202020204" pitchFamily="34" charset="-122"/>
                  <a:cs typeface="Arial Unicode MS" panose="020B0604020202020204" pitchFamily="34" charset="-122"/>
                </a:rPr>
                <a:t>01</a:t>
              </a:r>
              <a:endParaRPr lang="zh-CN" altLang="en-US" sz="1800" b="1" dirty="0">
                <a:solidFill>
                  <a:schemeClr val="bg1"/>
                </a:solidFill>
                <a:latin typeface="Gill Sans MT Condensed" panose="020B0506020104020203" pitchFamily="34" charset="0"/>
                <a:ea typeface="Arial Unicode MS" panose="020B0604020202020204" pitchFamily="34" charset="-122"/>
                <a:cs typeface="Arial Unicode MS" panose="020B0604020202020204" pitchFamily="34" charset="-122"/>
              </a:endParaRPr>
            </a:p>
          </p:txBody>
        </p:sp>
        <p:sp>
          <p:nvSpPr>
            <p:cNvPr id="36" name="TextBox 35"/>
            <p:cNvSpPr txBox="1"/>
            <p:nvPr userDrawn="1"/>
          </p:nvSpPr>
          <p:spPr>
            <a:xfrm>
              <a:off x="3372889" y="278230"/>
              <a:ext cx="1147290" cy="369332"/>
            </a:xfrm>
            <a:prstGeom prst="rect">
              <a:avLst/>
            </a:prstGeom>
            <a:noFill/>
          </p:spPr>
          <p:txBody>
            <a:bodyPr wrap="square" rtlCol="0">
              <a:spAutoFit/>
            </a:bodyPr>
            <a:lstStyle/>
            <a:p>
              <a:r>
                <a:rPr lang="zh-CN" altLang="en-US" sz="18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教学分析</a:t>
              </a:r>
            </a:p>
          </p:txBody>
        </p:sp>
      </p:grpSp>
      <p:grpSp>
        <p:nvGrpSpPr>
          <p:cNvPr id="61" name="组合 60"/>
          <p:cNvGrpSpPr/>
          <p:nvPr userDrawn="1"/>
        </p:nvGrpSpPr>
        <p:grpSpPr>
          <a:xfrm>
            <a:off x="8210957" y="-708071"/>
            <a:ext cx="1714191" cy="1393350"/>
            <a:chOff x="6158217" y="-708071"/>
            <a:chExt cx="1285643" cy="1393350"/>
          </a:xfrm>
        </p:grpSpPr>
        <p:grpSp>
          <p:nvGrpSpPr>
            <p:cNvPr id="40" name="组合 39"/>
            <p:cNvGrpSpPr/>
            <p:nvPr userDrawn="1"/>
          </p:nvGrpSpPr>
          <p:grpSpPr>
            <a:xfrm>
              <a:off x="6158217" y="-708071"/>
              <a:ext cx="1285643" cy="1393350"/>
              <a:chOff x="6475026" y="329329"/>
              <a:chExt cx="905286" cy="4461015"/>
            </a:xfrm>
          </p:grpSpPr>
          <p:sp>
            <p:nvSpPr>
              <p:cNvPr id="43" name="圆角矩形 42"/>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4" name="圆角矩形 43"/>
              <p:cNvSpPr/>
              <p:nvPr/>
            </p:nvSpPr>
            <p:spPr>
              <a:xfrm>
                <a:off x="6475026" y="32932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41" name="TextBox 40"/>
            <p:cNvSpPr txBox="1"/>
            <p:nvPr userDrawn="1"/>
          </p:nvSpPr>
          <p:spPr>
            <a:xfrm>
              <a:off x="6226223" y="56183"/>
              <a:ext cx="533716" cy="369332"/>
            </a:xfrm>
            <a:prstGeom prst="rect">
              <a:avLst/>
            </a:prstGeom>
            <a:noFill/>
          </p:spPr>
          <p:txBody>
            <a:bodyPr wrap="square" rtlCol="0">
              <a:spAutoFit/>
            </a:bodyPr>
            <a:lstStyle/>
            <a:p>
              <a:r>
                <a:rPr lang="en-US" altLang="zh-CN" sz="1800" b="1" dirty="0">
                  <a:solidFill>
                    <a:schemeClr val="bg1"/>
                  </a:solidFill>
                  <a:latin typeface="Gill Sans MT Condensed" panose="020B0506020104020203" pitchFamily="34" charset="0"/>
                  <a:ea typeface="Arial Unicode MS" panose="020B0604020202020204" pitchFamily="34" charset="-122"/>
                  <a:cs typeface="Arial Unicode MS" panose="020B0604020202020204" pitchFamily="34" charset="-122"/>
                </a:rPr>
                <a:t>03</a:t>
              </a:r>
              <a:endParaRPr lang="zh-CN" altLang="en-US" sz="1800" b="1" dirty="0">
                <a:solidFill>
                  <a:schemeClr val="bg1"/>
                </a:solidFill>
                <a:latin typeface="Gill Sans MT Condensed" panose="020B0506020104020203" pitchFamily="34" charset="0"/>
                <a:ea typeface="Arial Unicode MS" panose="020B0604020202020204" pitchFamily="34" charset="-122"/>
                <a:cs typeface="Arial Unicode MS" panose="020B0604020202020204" pitchFamily="34" charset="-122"/>
              </a:endParaRPr>
            </a:p>
          </p:txBody>
        </p:sp>
        <p:sp>
          <p:nvSpPr>
            <p:cNvPr id="42" name="TextBox 41"/>
            <p:cNvSpPr txBox="1"/>
            <p:nvPr userDrawn="1"/>
          </p:nvSpPr>
          <p:spPr>
            <a:xfrm>
              <a:off x="6209512" y="278230"/>
              <a:ext cx="1147290" cy="369332"/>
            </a:xfrm>
            <a:prstGeom prst="rect">
              <a:avLst/>
            </a:prstGeom>
            <a:noFill/>
          </p:spPr>
          <p:txBody>
            <a:bodyPr wrap="square" rtlCol="0">
              <a:spAutoFit/>
            </a:bodyPr>
            <a:lstStyle/>
            <a:p>
              <a:r>
                <a:rPr lang="zh-CN" altLang="en-US" sz="18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教学过程</a:t>
              </a:r>
            </a:p>
          </p:txBody>
        </p:sp>
      </p:grpSp>
      <p:grpSp>
        <p:nvGrpSpPr>
          <p:cNvPr id="62" name="组合 61"/>
          <p:cNvGrpSpPr/>
          <p:nvPr userDrawn="1"/>
        </p:nvGrpSpPr>
        <p:grpSpPr>
          <a:xfrm>
            <a:off x="10128745" y="-700407"/>
            <a:ext cx="1705296" cy="1393103"/>
            <a:chOff x="7596559" y="-700407"/>
            <a:chExt cx="1278972" cy="1393103"/>
          </a:xfrm>
        </p:grpSpPr>
        <p:grpSp>
          <p:nvGrpSpPr>
            <p:cNvPr id="46" name="组合 45"/>
            <p:cNvGrpSpPr/>
            <p:nvPr userDrawn="1"/>
          </p:nvGrpSpPr>
          <p:grpSpPr>
            <a:xfrm>
              <a:off x="7596559" y="-700407"/>
              <a:ext cx="1278972" cy="1393103"/>
              <a:chOff x="7631852" y="336928"/>
              <a:chExt cx="900588" cy="4460224"/>
            </a:xfrm>
          </p:grpSpPr>
          <p:sp>
            <p:nvSpPr>
              <p:cNvPr id="49" name="圆角矩形 48"/>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0" name="圆角矩形 49"/>
              <p:cNvSpPr/>
              <p:nvPr/>
            </p:nvSpPr>
            <p:spPr>
              <a:xfrm>
                <a:off x="7631852" y="336928"/>
                <a:ext cx="864096" cy="432374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47" name="TextBox 46"/>
            <p:cNvSpPr txBox="1"/>
            <p:nvPr userDrawn="1"/>
          </p:nvSpPr>
          <p:spPr>
            <a:xfrm>
              <a:off x="7692665" y="67741"/>
              <a:ext cx="533716" cy="369332"/>
            </a:xfrm>
            <a:prstGeom prst="rect">
              <a:avLst/>
            </a:prstGeom>
            <a:noFill/>
          </p:spPr>
          <p:txBody>
            <a:bodyPr wrap="square" rtlCol="0">
              <a:spAutoFit/>
            </a:bodyPr>
            <a:lstStyle/>
            <a:p>
              <a:r>
                <a:rPr lang="en-US" altLang="zh-CN" sz="1800" b="1" dirty="0">
                  <a:solidFill>
                    <a:schemeClr val="bg1"/>
                  </a:solidFill>
                  <a:latin typeface="Gill Sans MT Condensed" panose="020B0506020104020203" pitchFamily="34" charset="0"/>
                  <a:ea typeface="Arial Unicode MS" panose="020B0604020202020204" pitchFamily="34" charset="-122"/>
                  <a:cs typeface="Arial Unicode MS" panose="020B0604020202020204" pitchFamily="34" charset="-122"/>
                </a:rPr>
                <a:t>04</a:t>
              </a:r>
              <a:endParaRPr lang="zh-CN" altLang="en-US" sz="1800" b="1" dirty="0">
                <a:solidFill>
                  <a:schemeClr val="bg1"/>
                </a:solidFill>
                <a:latin typeface="Gill Sans MT Condensed" panose="020B0506020104020203" pitchFamily="34" charset="0"/>
                <a:ea typeface="Arial Unicode MS" panose="020B0604020202020204" pitchFamily="34" charset="-122"/>
                <a:cs typeface="Arial Unicode MS" panose="020B0604020202020204" pitchFamily="34" charset="-122"/>
              </a:endParaRPr>
            </a:p>
          </p:txBody>
        </p:sp>
        <p:sp>
          <p:nvSpPr>
            <p:cNvPr id="48" name="TextBox 47"/>
            <p:cNvSpPr txBox="1"/>
            <p:nvPr userDrawn="1"/>
          </p:nvSpPr>
          <p:spPr>
            <a:xfrm>
              <a:off x="7699082" y="278230"/>
              <a:ext cx="1147290" cy="369332"/>
            </a:xfrm>
            <a:prstGeom prst="rect">
              <a:avLst/>
            </a:prstGeom>
            <a:noFill/>
          </p:spPr>
          <p:txBody>
            <a:bodyPr wrap="square" rtlCol="0">
              <a:spAutoFit/>
            </a:bodyPr>
            <a:lstStyle/>
            <a:p>
              <a:r>
                <a:rPr lang="zh-CN" altLang="en-US" sz="18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教学效果</a:t>
              </a:r>
            </a:p>
          </p:txBody>
        </p:sp>
      </p:grpSp>
      <p:grpSp>
        <p:nvGrpSpPr>
          <p:cNvPr id="60" name="组合 59"/>
          <p:cNvGrpSpPr/>
          <p:nvPr userDrawn="1"/>
        </p:nvGrpSpPr>
        <p:grpSpPr>
          <a:xfrm>
            <a:off x="6301954" y="-711878"/>
            <a:ext cx="1714296" cy="1394349"/>
            <a:chOff x="4726465" y="-711878"/>
            <a:chExt cx="1285722" cy="1394349"/>
          </a:xfrm>
        </p:grpSpPr>
        <p:grpSp>
          <p:nvGrpSpPr>
            <p:cNvPr id="52" name="组合 51"/>
            <p:cNvGrpSpPr/>
            <p:nvPr userDrawn="1"/>
          </p:nvGrpSpPr>
          <p:grpSpPr>
            <a:xfrm>
              <a:off x="4726465" y="-711878"/>
              <a:ext cx="1285722" cy="1394349"/>
              <a:chOff x="5322842" y="326129"/>
              <a:chExt cx="905342" cy="4464216"/>
            </a:xfrm>
          </p:grpSpPr>
          <p:sp>
            <p:nvSpPr>
              <p:cNvPr id="55" name="圆角矩形 54"/>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6" name="圆角矩形 55"/>
              <p:cNvSpPr/>
              <p:nvPr/>
            </p:nvSpPr>
            <p:spPr>
              <a:xfrm>
                <a:off x="5322842" y="32612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3" name="TextBox 52"/>
            <p:cNvSpPr txBox="1"/>
            <p:nvPr userDrawn="1"/>
          </p:nvSpPr>
          <p:spPr>
            <a:xfrm>
              <a:off x="4794471" y="56183"/>
              <a:ext cx="533716" cy="369332"/>
            </a:xfrm>
            <a:prstGeom prst="rect">
              <a:avLst/>
            </a:prstGeom>
            <a:noFill/>
          </p:spPr>
          <p:txBody>
            <a:bodyPr wrap="square" rtlCol="0">
              <a:spAutoFit/>
            </a:bodyPr>
            <a:lstStyle/>
            <a:p>
              <a:r>
                <a:rPr lang="en-US" altLang="zh-CN" sz="1800" b="1" dirty="0">
                  <a:solidFill>
                    <a:schemeClr val="bg1"/>
                  </a:solidFill>
                  <a:latin typeface="Gill Sans MT Condensed" panose="020B0506020104020203" pitchFamily="34" charset="0"/>
                  <a:ea typeface="Arial Unicode MS" panose="020B0604020202020204" pitchFamily="34" charset="-122"/>
                  <a:cs typeface="Arial Unicode MS" panose="020B0604020202020204" pitchFamily="34" charset="-122"/>
                </a:rPr>
                <a:t>02</a:t>
              </a:r>
              <a:endParaRPr lang="zh-CN" altLang="en-US" sz="1800" b="1" dirty="0">
                <a:solidFill>
                  <a:schemeClr val="bg1"/>
                </a:solidFill>
                <a:latin typeface="Gill Sans MT Condensed" panose="020B0506020104020203" pitchFamily="34" charset="0"/>
                <a:ea typeface="Arial Unicode MS" panose="020B0604020202020204" pitchFamily="34" charset="-122"/>
                <a:cs typeface="Arial Unicode MS" panose="020B0604020202020204" pitchFamily="34" charset="-122"/>
              </a:endParaRPr>
            </a:p>
          </p:txBody>
        </p:sp>
        <p:sp>
          <p:nvSpPr>
            <p:cNvPr id="54" name="TextBox 53"/>
            <p:cNvSpPr txBox="1"/>
            <p:nvPr userDrawn="1"/>
          </p:nvSpPr>
          <p:spPr>
            <a:xfrm>
              <a:off x="4779942" y="278230"/>
              <a:ext cx="1147290" cy="369332"/>
            </a:xfrm>
            <a:prstGeom prst="rect">
              <a:avLst/>
            </a:prstGeom>
            <a:noFill/>
          </p:spPr>
          <p:txBody>
            <a:bodyPr wrap="square" rtlCol="0">
              <a:spAutoFit/>
            </a:bodyPr>
            <a:lstStyle/>
            <a:p>
              <a:r>
                <a:rPr lang="zh-CN" altLang="en-US" sz="1800"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教学策略</a:t>
              </a: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slow">
    <p:random/>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32" name="TextBox 31" hidden="1"/>
          <p:cNvSpPr txBox="1"/>
          <p:nvPr userDrawn="1"/>
        </p:nvSpPr>
        <p:spPr>
          <a:xfrm>
            <a:off x="25138" y="-14371"/>
            <a:ext cx="2299838" cy="584775"/>
          </a:xfrm>
          <a:prstGeom prst="rect">
            <a:avLst/>
          </a:prstGeom>
          <a:noFill/>
        </p:spPr>
        <p:txBody>
          <a:bodyPr wrap="square" rtlCol="0">
            <a:spAutoFit/>
          </a:bodyPr>
          <a:lstStyle/>
          <a:p>
            <a:r>
              <a:rPr lang="en-US" altLang="zh-CN" sz="3200" dirty="0">
                <a:solidFill>
                  <a:srgbClr val="333333"/>
                </a:solidFill>
                <a:latin typeface="Gill Sans Ultra Bold" pitchFamily="34" charset="0"/>
              </a:rPr>
              <a:t>LOGO</a:t>
            </a:r>
            <a:endParaRPr lang="zh-CN" altLang="en-US" sz="3200" dirty="0">
              <a:solidFill>
                <a:srgbClr val="333333"/>
              </a:solidFill>
              <a:latin typeface="Gill Sans Ultra Bold" pitchFamily="34" charset="0"/>
            </a:endParaRPr>
          </a:p>
        </p:txBody>
      </p:sp>
      <p:grpSp>
        <p:nvGrpSpPr>
          <p:cNvPr id="59" name="组合 58"/>
          <p:cNvGrpSpPr/>
          <p:nvPr userDrawn="1"/>
        </p:nvGrpSpPr>
        <p:grpSpPr>
          <a:xfrm>
            <a:off x="4419649" y="-715238"/>
            <a:ext cx="1742672" cy="1397180"/>
            <a:chOff x="3314736" y="-715238"/>
            <a:chExt cx="1307004" cy="1397180"/>
          </a:xfrm>
        </p:grpSpPr>
        <p:grpSp>
          <p:nvGrpSpPr>
            <p:cNvPr id="34" name="组合 33"/>
            <p:cNvGrpSpPr/>
            <p:nvPr userDrawn="1"/>
          </p:nvGrpSpPr>
          <p:grpSpPr>
            <a:xfrm>
              <a:off x="3314736" y="-715238"/>
              <a:ext cx="1307004" cy="1397180"/>
              <a:chOff x="4227737" y="323875"/>
              <a:chExt cx="920327" cy="4473277"/>
            </a:xfrm>
          </p:grpSpPr>
          <p:sp>
            <p:nvSpPr>
              <p:cNvPr id="37" name="圆角矩形 36"/>
              <p:cNvSpPr/>
              <p:nvPr/>
            </p:nvSpPr>
            <p:spPr>
              <a:xfrm>
                <a:off x="4283968"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圆角矩形 37"/>
              <p:cNvSpPr/>
              <p:nvPr/>
            </p:nvSpPr>
            <p:spPr>
              <a:xfrm>
                <a:off x="4227737" y="323875"/>
                <a:ext cx="879048" cy="4323744"/>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5" name="TextBox 34"/>
            <p:cNvSpPr txBox="1"/>
            <p:nvPr userDrawn="1"/>
          </p:nvSpPr>
          <p:spPr>
            <a:xfrm>
              <a:off x="3372889" y="44624"/>
              <a:ext cx="533716" cy="369332"/>
            </a:xfrm>
            <a:prstGeom prst="rect">
              <a:avLst/>
            </a:prstGeom>
            <a:noFill/>
          </p:spPr>
          <p:txBody>
            <a:bodyPr wrap="square" rtlCol="0">
              <a:spAutoFit/>
            </a:bodyPr>
            <a:lstStyle/>
            <a:p>
              <a:r>
                <a:rPr lang="en-US" altLang="zh-CN" b="1" dirty="0">
                  <a:solidFill>
                    <a:prstClr val="white"/>
                  </a:solidFill>
                  <a:latin typeface="Gill Sans MT Condensed" pitchFamily="34" charset="0"/>
                  <a:ea typeface="Arial Unicode MS" pitchFamily="34" charset="-122"/>
                  <a:cs typeface="Arial Unicode MS" pitchFamily="34" charset="-122"/>
                </a:rPr>
                <a:t>01</a:t>
              </a:r>
              <a:endParaRPr lang="zh-CN" altLang="en-US" b="1" dirty="0">
                <a:solidFill>
                  <a:prstClr val="white"/>
                </a:solidFill>
                <a:latin typeface="Gill Sans MT Condensed" pitchFamily="34" charset="0"/>
                <a:ea typeface="Arial Unicode MS" pitchFamily="34" charset="-122"/>
                <a:cs typeface="Arial Unicode MS" pitchFamily="34" charset="-122"/>
              </a:endParaRPr>
            </a:p>
          </p:txBody>
        </p:sp>
        <p:sp>
          <p:nvSpPr>
            <p:cNvPr id="36" name="TextBox 35"/>
            <p:cNvSpPr txBox="1"/>
            <p:nvPr userDrawn="1"/>
          </p:nvSpPr>
          <p:spPr>
            <a:xfrm>
              <a:off x="3372889" y="278230"/>
              <a:ext cx="1147290" cy="369332"/>
            </a:xfrm>
            <a:prstGeom prst="rect">
              <a:avLst/>
            </a:prstGeom>
            <a:noFill/>
          </p:spPr>
          <p:txBody>
            <a:bodyPr wrap="square" rtlCol="0">
              <a:spAutoFit/>
            </a:bodyPr>
            <a:lstStyle/>
            <a:p>
              <a:r>
                <a:rPr lang="zh-CN" altLang="en-US" b="1" dirty="0">
                  <a:solidFill>
                    <a:prstClr val="white"/>
                  </a:solidFill>
                  <a:latin typeface="微软雅黑" pitchFamily="34" charset="-122"/>
                  <a:cs typeface="Arial Unicode MS" pitchFamily="34" charset="-122"/>
                </a:rPr>
                <a:t>教学分析</a:t>
              </a:r>
            </a:p>
          </p:txBody>
        </p:sp>
      </p:grpSp>
      <p:grpSp>
        <p:nvGrpSpPr>
          <p:cNvPr id="61" name="组合 60"/>
          <p:cNvGrpSpPr/>
          <p:nvPr userDrawn="1"/>
        </p:nvGrpSpPr>
        <p:grpSpPr>
          <a:xfrm>
            <a:off x="8210957" y="-708071"/>
            <a:ext cx="1714191" cy="1393350"/>
            <a:chOff x="6158217" y="-708071"/>
            <a:chExt cx="1285643" cy="1393350"/>
          </a:xfrm>
        </p:grpSpPr>
        <p:grpSp>
          <p:nvGrpSpPr>
            <p:cNvPr id="40" name="组合 39"/>
            <p:cNvGrpSpPr/>
            <p:nvPr userDrawn="1"/>
          </p:nvGrpSpPr>
          <p:grpSpPr>
            <a:xfrm>
              <a:off x="6158217" y="-708071"/>
              <a:ext cx="1285643" cy="1393350"/>
              <a:chOff x="6475026" y="329329"/>
              <a:chExt cx="905286" cy="4461015"/>
            </a:xfrm>
          </p:grpSpPr>
          <p:sp>
            <p:nvSpPr>
              <p:cNvPr id="43" name="圆角矩形 42"/>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圆角矩形 43"/>
              <p:cNvSpPr/>
              <p:nvPr/>
            </p:nvSpPr>
            <p:spPr>
              <a:xfrm>
                <a:off x="6475026" y="32932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1" name="TextBox 40"/>
            <p:cNvSpPr txBox="1"/>
            <p:nvPr userDrawn="1"/>
          </p:nvSpPr>
          <p:spPr>
            <a:xfrm>
              <a:off x="6226223" y="56183"/>
              <a:ext cx="533716" cy="369332"/>
            </a:xfrm>
            <a:prstGeom prst="rect">
              <a:avLst/>
            </a:prstGeom>
            <a:noFill/>
          </p:spPr>
          <p:txBody>
            <a:bodyPr wrap="square" rtlCol="0">
              <a:spAutoFit/>
            </a:bodyPr>
            <a:lstStyle/>
            <a:p>
              <a:r>
                <a:rPr lang="en-US" altLang="zh-CN" b="1" dirty="0">
                  <a:solidFill>
                    <a:prstClr val="white"/>
                  </a:solidFill>
                  <a:latin typeface="Gill Sans MT Condensed" pitchFamily="34" charset="0"/>
                  <a:ea typeface="Arial Unicode MS" pitchFamily="34" charset="-122"/>
                  <a:cs typeface="Arial Unicode MS" pitchFamily="34" charset="-122"/>
                </a:rPr>
                <a:t>03</a:t>
              </a:r>
              <a:endParaRPr lang="zh-CN" altLang="en-US" b="1" dirty="0">
                <a:solidFill>
                  <a:prstClr val="white"/>
                </a:solidFill>
                <a:latin typeface="Gill Sans MT Condensed" pitchFamily="34" charset="0"/>
                <a:ea typeface="Arial Unicode MS" pitchFamily="34" charset="-122"/>
                <a:cs typeface="Arial Unicode MS" pitchFamily="34" charset="-122"/>
              </a:endParaRPr>
            </a:p>
          </p:txBody>
        </p:sp>
        <p:sp>
          <p:nvSpPr>
            <p:cNvPr id="42" name="TextBox 41"/>
            <p:cNvSpPr txBox="1"/>
            <p:nvPr userDrawn="1"/>
          </p:nvSpPr>
          <p:spPr>
            <a:xfrm>
              <a:off x="6209512" y="278230"/>
              <a:ext cx="1147290" cy="369332"/>
            </a:xfrm>
            <a:prstGeom prst="rect">
              <a:avLst/>
            </a:prstGeom>
            <a:noFill/>
          </p:spPr>
          <p:txBody>
            <a:bodyPr wrap="square" rtlCol="0">
              <a:spAutoFit/>
            </a:bodyPr>
            <a:lstStyle/>
            <a:p>
              <a:r>
                <a:rPr lang="zh-CN" altLang="en-US" b="1" dirty="0">
                  <a:solidFill>
                    <a:prstClr val="white"/>
                  </a:solidFill>
                  <a:latin typeface="微软雅黑" pitchFamily="34" charset="-122"/>
                  <a:cs typeface="Arial Unicode MS" pitchFamily="34" charset="-122"/>
                </a:rPr>
                <a:t>教学过程</a:t>
              </a:r>
            </a:p>
          </p:txBody>
        </p:sp>
      </p:grpSp>
      <p:grpSp>
        <p:nvGrpSpPr>
          <p:cNvPr id="62" name="组合 61"/>
          <p:cNvGrpSpPr/>
          <p:nvPr userDrawn="1"/>
        </p:nvGrpSpPr>
        <p:grpSpPr>
          <a:xfrm>
            <a:off x="10128745" y="-700407"/>
            <a:ext cx="1705296" cy="1393103"/>
            <a:chOff x="7596559" y="-700407"/>
            <a:chExt cx="1278972" cy="1393103"/>
          </a:xfrm>
        </p:grpSpPr>
        <p:grpSp>
          <p:nvGrpSpPr>
            <p:cNvPr id="46" name="组合 45"/>
            <p:cNvGrpSpPr/>
            <p:nvPr userDrawn="1"/>
          </p:nvGrpSpPr>
          <p:grpSpPr>
            <a:xfrm>
              <a:off x="7596559" y="-700407"/>
              <a:ext cx="1278972" cy="1393103"/>
              <a:chOff x="7631852" y="336928"/>
              <a:chExt cx="900588" cy="4460224"/>
            </a:xfrm>
          </p:grpSpPr>
          <p:sp>
            <p:nvSpPr>
              <p:cNvPr id="49" name="圆角矩形 48"/>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0" name="圆角矩形 49"/>
              <p:cNvSpPr/>
              <p:nvPr/>
            </p:nvSpPr>
            <p:spPr>
              <a:xfrm>
                <a:off x="7631852" y="336928"/>
                <a:ext cx="864096" cy="432374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7" name="TextBox 46"/>
            <p:cNvSpPr txBox="1"/>
            <p:nvPr userDrawn="1"/>
          </p:nvSpPr>
          <p:spPr>
            <a:xfrm>
              <a:off x="7692665" y="67741"/>
              <a:ext cx="533716" cy="369332"/>
            </a:xfrm>
            <a:prstGeom prst="rect">
              <a:avLst/>
            </a:prstGeom>
            <a:noFill/>
          </p:spPr>
          <p:txBody>
            <a:bodyPr wrap="square" rtlCol="0">
              <a:spAutoFit/>
            </a:bodyPr>
            <a:lstStyle/>
            <a:p>
              <a:r>
                <a:rPr lang="en-US" altLang="zh-CN" b="1" dirty="0">
                  <a:solidFill>
                    <a:prstClr val="white"/>
                  </a:solidFill>
                  <a:latin typeface="Gill Sans MT Condensed" pitchFamily="34" charset="0"/>
                  <a:ea typeface="Arial Unicode MS" pitchFamily="34" charset="-122"/>
                  <a:cs typeface="Arial Unicode MS" pitchFamily="34" charset="-122"/>
                </a:rPr>
                <a:t>04</a:t>
              </a:r>
              <a:endParaRPr lang="zh-CN" altLang="en-US" b="1" dirty="0">
                <a:solidFill>
                  <a:prstClr val="white"/>
                </a:solidFill>
                <a:latin typeface="Gill Sans MT Condensed" pitchFamily="34" charset="0"/>
                <a:ea typeface="Arial Unicode MS" pitchFamily="34" charset="-122"/>
                <a:cs typeface="Arial Unicode MS" pitchFamily="34" charset="-122"/>
              </a:endParaRPr>
            </a:p>
          </p:txBody>
        </p:sp>
        <p:sp>
          <p:nvSpPr>
            <p:cNvPr id="48" name="TextBox 47"/>
            <p:cNvSpPr txBox="1"/>
            <p:nvPr userDrawn="1"/>
          </p:nvSpPr>
          <p:spPr>
            <a:xfrm>
              <a:off x="7699082" y="278230"/>
              <a:ext cx="1147290" cy="369332"/>
            </a:xfrm>
            <a:prstGeom prst="rect">
              <a:avLst/>
            </a:prstGeom>
            <a:noFill/>
          </p:spPr>
          <p:txBody>
            <a:bodyPr wrap="square" rtlCol="0">
              <a:spAutoFit/>
            </a:bodyPr>
            <a:lstStyle/>
            <a:p>
              <a:r>
                <a:rPr lang="zh-CN" altLang="en-US" b="1" dirty="0">
                  <a:solidFill>
                    <a:prstClr val="white"/>
                  </a:solidFill>
                  <a:latin typeface="微软雅黑" pitchFamily="34" charset="-122"/>
                  <a:cs typeface="Arial Unicode MS" pitchFamily="34" charset="-122"/>
                </a:rPr>
                <a:t>教学效果</a:t>
              </a:r>
            </a:p>
          </p:txBody>
        </p:sp>
      </p:grpSp>
      <p:grpSp>
        <p:nvGrpSpPr>
          <p:cNvPr id="60" name="组合 59"/>
          <p:cNvGrpSpPr/>
          <p:nvPr userDrawn="1"/>
        </p:nvGrpSpPr>
        <p:grpSpPr>
          <a:xfrm>
            <a:off x="6301954" y="-711878"/>
            <a:ext cx="1714296" cy="1394349"/>
            <a:chOff x="4726465" y="-711878"/>
            <a:chExt cx="1285722" cy="1394349"/>
          </a:xfrm>
        </p:grpSpPr>
        <p:grpSp>
          <p:nvGrpSpPr>
            <p:cNvPr id="52" name="组合 51"/>
            <p:cNvGrpSpPr/>
            <p:nvPr userDrawn="1"/>
          </p:nvGrpSpPr>
          <p:grpSpPr>
            <a:xfrm>
              <a:off x="4726465" y="-711878"/>
              <a:ext cx="1285722" cy="1394349"/>
              <a:chOff x="5322842" y="326129"/>
              <a:chExt cx="905342" cy="4464216"/>
            </a:xfrm>
          </p:grpSpPr>
          <p:sp>
            <p:nvSpPr>
              <p:cNvPr id="55" name="圆角矩形 54"/>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圆角矩形 55"/>
              <p:cNvSpPr/>
              <p:nvPr/>
            </p:nvSpPr>
            <p:spPr>
              <a:xfrm>
                <a:off x="5322842" y="32612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3" name="TextBox 52"/>
            <p:cNvSpPr txBox="1"/>
            <p:nvPr userDrawn="1"/>
          </p:nvSpPr>
          <p:spPr>
            <a:xfrm>
              <a:off x="4794471" y="56183"/>
              <a:ext cx="533716" cy="369332"/>
            </a:xfrm>
            <a:prstGeom prst="rect">
              <a:avLst/>
            </a:prstGeom>
            <a:noFill/>
          </p:spPr>
          <p:txBody>
            <a:bodyPr wrap="square" rtlCol="0">
              <a:spAutoFit/>
            </a:bodyPr>
            <a:lstStyle/>
            <a:p>
              <a:r>
                <a:rPr lang="en-US" altLang="zh-CN" b="1" dirty="0">
                  <a:solidFill>
                    <a:prstClr val="white"/>
                  </a:solidFill>
                  <a:latin typeface="Gill Sans MT Condensed" pitchFamily="34" charset="0"/>
                  <a:ea typeface="Arial Unicode MS" pitchFamily="34" charset="-122"/>
                  <a:cs typeface="Arial Unicode MS" pitchFamily="34" charset="-122"/>
                </a:rPr>
                <a:t>02</a:t>
              </a:r>
              <a:endParaRPr lang="zh-CN" altLang="en-US" b="1" dirty="0">
                <a:solidFill>
                  <a:prstClr val="white"/>
                </a:solidFill>
                <a:latin typeface="Gill Sans MT Condensed" pitchFamily="34" charset="0"/>
                <a:ea typeface="Arial Unicode MS" pitchFamily="34" charset="-122"/>
                <a:cs typeface="Arial Unicode MS" pitchFamily="34" charset="-122"/>
              </a:endParaRPr>
            </a:p>
          </p:txBody>
        </p:sp>
        <p:sp>
          <p:nvSpPr>
            <p:cNvPr id="54" name="TextBox 53"/>
            <p:cNvSpPr txBox="1"/>
            <p:nvPr userDrawn="1"/>
          </p:nvSpPr>
          <p:spPr>
            <a:xfrm>
              <a:off x="4779942" y="278230"/>
              <a:ext cx="1147290" cy="369332"/>
            </a:xfrm>
            <a:prstGeom prst="rect">
              <a:avLst/>
            </a:prstGeom>
            <a:noFill/>
          </p:spPr>
          <p:txBody>
            <a:bodyPr wrap="square" rtlCol="0">
              <a:spAutoFit/>
            </a:bodyPr>
            <a:lstStyle/>
            <a:p>
              <a:r>
                <a:rPr lang="zh-CN" altLang="en-US" b="1" dirty="0">
                  <a:solidFill>
                    <a:prstClr val="white"/>
                  </a:solidFill>
                  <a:latin typeface="微软雅黑" pitchFamily="34" charset="-122"/>
                  <a:cs typeface="Arial Unicode MS" pitchFamily="34" charset="-122"/>
                </a:rPr>
                <a:t>教学策略</a:t>
              </a:r>
            </a:p>
          </p:txBody>
        </p:sp>
      </p:grpSp>
    </p:spTree>
    <p:extLst>
      <p:ext uri="{BB962C8B-B14F-4D97-AF65-F5344CB8AC3E}">
        <p14:creationId xmlns:p14="http://schemas.microsoft.com/office/powerpoint/2010/main" val="2812027143"/>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mc:AlternateContent xmlns:mc="http://schemas.openxmlformats.org/markup-compatibility/2006" xmlns:p14="http://schemas.microsoft.com/office/powerpoint/2010/main">
    <mc:Choice Requires="p14">
      <p:transition p14:dur="0"/>
    </mc:Choice>
    <mc:Fallback xmlns="">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32" name="TextBox 31" hidden="1"/>
          <p:cNvSpPr txBox="1"/>
          <p:nvPr userDrawn="1"/>
        </p:nvSpPr>
        <p:spPr>
          <a:xfrm>
            <a:off x="25138" y="-14371"/>
            <a:ext cx="2299838" cy="584775"/>
          </a:xfrm>
          <a:prstGeom prst="rect">
            <a:avLst/>
          </a:prstGeom>
          <a:noFill/>
        </p:spPr>
        <p:txBody>
          <a:bodyPr wrap="square" rtlCol="0">
            <a:spAutoFit/>
          </a:bodyPr>
          <a:lstStyle/>
          <a:p>
            <a:r>
              <a:rPr lang="en-US" altLang="zh-CN" sz="3200" dirty="0">
                <a:solidFill>
                  <a:srgbClr val="333333"/>
                </a:solidFill>
                <a:latin typeface="Gill Sans Ultra Bold" panose="020B0A02020104020203" pitchFamily="34" charset="0"/>
              </a:rPr>
              <a:t>LOGO</a:t>
            </a:r>
            <a:endParaRPr lang="zh-CN" altLang="en-US" sz="3200" dirty="0">
              <a:solidFill>
                <a:srgbClr val="333333"/>
              </a:solidFill>
              <a:latin typeface="Gill Sans Ultra Bold" panose="020B0A02020104020203" pitchFamily="34" charset="0"/>
            </a:endParaRPr>
          </a:p>
        </p:txBody>
      </p:sp>
      <p:grpSp>
        <p:nvGrpSpPr>
          <p:cNvPr id="59" name="组合 58"/>
          <p:cNvGrpSpPr/>
          <p:nvPr userDrawn="1"/>
        </p:nvGrpSpPr>
        <p:grpSpPr>
          <a:xfrm>
            <a:off x="4419649" y="-715238"/>
            <a:ext cx="1742672" cy="1397180"/>
            <a:chOff x="3314736" y="-715238"/>
            <a:chExt cx="1307004" cy="1397180"/>
          </a:xfrm>
        </p:grpSpPr>
        <p:grpSp>
          <p:nvGrpSpPr>
            <p:cNvPr id="34" name="组合 33"/>
            <p:cNvGrpSpPr/>
            <p:nvPr userDrawn="1"/>
          </p:nvGrpSpPr>
          <p:grpSpPr>
            <a:xfrm>
              <a:off x="3314736" y="-715238"/>
              <a:ext cx="1307004" cy="1397180"/>
              <a:chOff x="4227737" y="323875"/>
              <a:chExt cx="920327" cy="4473277"/>
            </a:xfrm>
          </p:grpSpPr>
          <p:sp>
            <p:nvSpPr>
              <p:cNvPr id="37" name="圆角矩形 36"/>
              <p:cNvSpPr/>
              <p:nvPr/>
            </p:nvSpPr>
            <p:spPr>
              <a:xfrm>
                <a:off x="4283968"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圆角矩形 37"/>
              <p:cNvSpPr/>
              <p:nvPr/>
            </p:nvSpPr>
            <p:spPr>
              <a:xfrm>
                <a:off x="4227737" y="323875"/>
                <a:ext cx="879048" cy="4323744"/>
              </a:xfrm>
              <a:prstGeom prst="roundRect">
                <a:avLst/>
              </a:prstGeom>
              <a:solidFill>
                <a:srgbClr val="43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5" name="TextBox 34"/>
            <p:cNvSpPr txBox="1"/>
            <p:nvPr userDrawn="1"/>
          </p:nvSpPr>
          <p:spPr>
            <a:xfrm>
              <a:off x="3372889" y="44624"/>
              <a:ext cx="533716" cy="369332"/>
            </a:xfrm>
            <a:prstGeom prst="rect">
              <a:avLst/>
            </a:prstGeom>
            <a:noFill/>
          </p:spPr>
          <p:txBody>
            <a:bodyPr wrap="square" rtlCol="0">
              <a:spAutoFit/>
            </a:bodyPr>
            <a:lstStyle/>
            <a:p>
              <a:r>
                <a:rPr lang="en-US" altLang="zh-CN" b="1" dirty="0">
                  <a:solidFill>
                    <a:prstClr val="white"/>
                  </a:solidFill>
                  <a:latin typeface="Gill Sans MT Condensed" panose="020B0506020104020203" pitchFamily="34" charset="0"/>
                  <a:ea typeface="Arial Unicode MS" panose="020B0604020202020204" pitchFamily="34" charset="-122"/>
                  <a:cs typeface="Arial Unicode MS" panose="020B0604020202020204" pitchFamily="34" charset="-122"/>
                </a:rPr>
                <a:t>01</a:t>
              </a:r>
              <a:endParaRPr lang="zh-CN" altLang="en-US" b="1" dirty="0">
                <a:solidFill>
                  <a:prstClr val="white"/>
                </a:solidFill>
                <a:latin typeface="Gill Sans MT Condensed" panose="020B0506020104020203" pitchFamily="34" charset="0"/>
                <a:ea typeface="Arial Unicode MS" panose="020B0604020202020204" pitchFamily="34" charset="-122"/>
                <a:cs typeface="Arial Unicode MS" panose="020B0604020202020204" pitchFamily="34" charset="-122"/>
              </a:endParaRPr>
            </a:p>
          </p:txBody>
        </p:sp>
        <p:sp>
          <p:nvSpPr>
            <p:cNvPr id="36" name="TextBox 35"/>
            <p:cNvSpPr txBox="1"/>
            <p:nvPr userDrawn="1"/>
          </p:nvSpPr>
          <p:spPr>
            <a:xfrm>
              <a:off x="3372889" y="278230"/>
              <a:ext cx="1147290" cy="369332"/>
            </a:xfrm>
            <a:prstGeom prst="rect">
              <a:avLst/>
            </a:prstGeom>
            <a:noFill/>
          </p:spPr>
          <p:txBody>
            <a:bodyPr wrap="square" rtlCol="0">
              <a:spAutoFit/>
            </a:bodyPr>
            <a:lstStyle/>
            <a:p>
              <a:r>
                <a:rPr lang="zh-CN" altLang="en-US" b="1" dirty="0">
                  <a:solidFill>
                    <a:prstClr val="white"/>
                  </a:solidFill>
                  <a:latin typeface="微软雅黑" panose="020B0503020204020204" pitchFamily="34" charset="-122"/>
                  <a:cs typeface="Arial Unicode MS" panose="020B0604020202020204" pitchFamily="34" charset="-122"/>
                </a:rPr>
                <a:t>教学分析</a:t>
              </a:r>
            </a:p>
          </p:txBody>
        </p:sp>
      </p:grpSp>
      <p:grpSp>
        <p:nvGrpSpPr>
          <p:cNvPr id="61" name="组合 60"/>
          <p:cNvGrpSpPr/>
          <p:nvPr userDrawn="1"/>
        </p:nvGrpSpPr>
        <p:grpSpPr>
          <a:xfrm>
            <a:off x="8210957" y="-708071"/>
            <a:ext cx="1714191" cy="1393350"/>
            <a:chOff x="6158217" y="-708071"/>
            <a:chExt cx="1285643" cy="1393350"/>
          </a:xfrm>
        </p:grpSpPr>
        <p:grpSp>
          <p:nvGrpSpPr>
            <p:cNvPr id="40" name="组合 39"/>
            <p:cNvGrpSpPr/>
            <p:nvPr userDrawn="1"/>
          </p:nvGrpSpPr>
          <p:grpSpPr>
            <a:xfrm>
              <a:off x="6158217" y="-708071"/>
              <a:ext cx="1285643" cy="1393350"/>
              <a:chOff x="6475026" y="329329"/>
              <a:chExt cx="905286" cy="4461015"/>
            </a:xfrm>
          </p:grpSpPr>
          <p:sp>
            <p:nvSpPr>
              <p:cNvPr id="43" name="圆角矩形 42"/>
              <p:cNvSpPr/>
              <p:nvPr/>
            </p:nvSpPr>
            <p:spPr>
              <a:xfrm>
                <a:off x="6516216" y="422267"/>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圆角矩形 43"/>
              <p:cNvSpPr/>
              <p:nvPr/>
            </p:nvSpPr>
            <p:spPr>
              <a:xfrm>
                <a:off x="6475026" y="329329"/>
                <a:ext cx="864096" cy="4323744"/>
              </a:xfrm>
              <a:prstGeom prst="roundRect">
                <a:avLst/>
              </a:prstGeom>
              <a:solidFill>
                <a:srgbClr val="2A8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1" name="TextBox 40"/>
            <p:cNvSpPr txBox="1"/>
            <p:nvPr userDrawn="1"/>
          </p:nvSpPr>
          <p:spPr>
            <a:xfrm>
              <a:off x="6226223" y="56183"/>
              <a:ext cx="533716" cy="369332"/>
            </a:xfrm>
            <a:prstGeom prst="rect">
              <a:avLst/>
            </a:prstGeom>
            <a:noFill/>
          </p:spPr>
          <p:txBody>
            <a:bodyPr wrap="square" rtlCol="0">
              <a:spAutoFit/>
            </a:bodyPr>
            <a:lstStyle/>
            <a:p>
              <a:r>
                <a:rPr lang="en-US" altLang="zh-CN" b="1" dirty="0">
                  <a:solidFill>
                    <a:prstClr val="white"/>
                  </a:solidFill>
                  <a:latin typeface="Gill Sans MT Condensed" panose="020B0506020104020203" pitchFamily="34" charset="0"/>
                  <a:ea typeface="Arial Unicode MS" panose="020B0604020202020204" pitchFamily="34" charset="-122"/>
                  <a:cs typeface="Arial Unicode MS" panose="020B0604020202020204" pitchFamily="34" charset="-122"/>
                </a:rPr>
                <a:t>03</a:t>
              </a:r>
              <a:endParaRPr lang="zh-CN" altLang="en-US" b="1" dirty="0">
                <a:solidFill>
                  <a:prstClr val="white"/>
                </a:solidFill>
                <a:latin typeface="Gill Sans MT Condensed" panose="020B0506020104020203" pitchFamily="34" charset="0"/>
                <a:ea typeface="Arial Unicode MS" panose="020B0604020202020204" pitchFamily="34" charset="-122"/>
                <a:cs typeface="Arial Unicode MS" panose="020B0604020202020204" pitchFamily="34" charset="-122"/>
              </a:endParaRPr>
            </a:p>
          </p:txBody>
        </p:sp>
        <p:sp>
          <p:nvSpPr>
            <p:cNvPr id="42" name="TextBox 41"/>
            <p:cNvSpPr txBox="1"/>
            <p:nvPr userDrawn="1"/>
          </p:nvSpPr>
          <p:spPr>
            <a:xfrm>
              <a:off x="6209512" y="278230"/>
              <a:ext cx="1147290" cy="369332"/>
            </a:xfrm>
            <a:prstGeom prst="rect">
              <a:avLst/>
            </a:prstGeom>
            <a:noFill/>
          </p:spPr>
          <p:txBody>
            <a:bodyPr wrap="square" rtlCol="0">
              <a:spAutoFit/>
            </a:bodyPr>
            <a:lstStyle/>
            <a:p>
              <a:r>
                <a:rPr lang="zh-CN" altLang="en-US" b="1" dirty="0">
                  <a:solidFill>
                    <a:prstClr val="white"/>
                  </a:solidFill>
                  <a:latin typeface="微软雅黑" panose="020B0503020204020204" pitchFamily="34" charset="-122"/>
                  <a:cs typeface="Arial Unicode MS" panose="020B0604020202020204" pitchFamily="34" charset="-122"/>
                </a:rPr>
                <a:t>教学过程</a:t>
              </a:r>
            </a:p>
          </p:txBody>
        </p:sp>
      </p:grpSp>
      <p:grpSp>
        <p:nvGrpSpPr>
          <p:cNvPr id="62" name="组合 61"/>
          <p:cNvGrpSpPr/>
          <p:nvPr userDrawn="1"/>
        </p:nvGrpSpPr>
        <p:grpSpPr>
          <a:xfrm>
            <a:off x="10128745" y="-700407"/>
            <a:ext cx="1705296" cy="1393103"/>
            <a:chOff x="7596559" y="-700407"/>
            <a:chExt cx="1278972" cy="1393103"/>
          </a:xfrm>
        </p:grpSpPr>
        <p:grpSp>
          <p:nvGrpSpPr>
            <p:cNvPr id="46" name="组合 45"/>
            <p:cNvGrpSpPr/>
            <p:nvPr userDrawn="1"/>
          </p:nvGrpSpPr>
          <p:grpSpPr>
            <a:xfrm>
              <a:off x="7596559" y="-700407"/>
              <a:ext cx="1278972" cy="1393103"/>
              <a:chOff x="7631852" y="336928"/>
              <a:chExt cx="900588" cy="4460224"/>
            </a:xfrm>
          </p:grpSpPr>
          <p:sp>
            <p:nvSpPr>
              <p:cNvPr id="49" name="圆角矩形 48"/>
              <p:cNvSpPr/>
              <p:nvPr/>
            </p:nvSpPr>
            <p:spPr>
              <a:xfrm>
                <a:off x="7668344" y="429075"/>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0" name="圆角矩形 49"/>
              <p:cNvSpPr/>
              <p:nvPr/>
            </p:nvSpPr>
            <p:spPr>
              <a:xfrm>
                <a:off x="7631852" y="336928"/>
                <a:ext cx="864096" cy="432374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7" name="TextBox 46"/>
            <p:cNvSpPr txBox="1"/>
            <p:nvPr userDrawn="1"/>
          </p:nvSpPr>
          <p:spPr>
            <a:xfrm>
              <a:off x="7692665" y="67741"/>
              <a:ext cx="533716" cy="369332"/>
            </a:xfrm>
            <a:prstGeom prst="rect">
              <a:avLst/>
            </a:prstGeom>
            <a:noFill/>
          </p:spPr>
          <p:txBody>
            <a:bodyPr wrap="square" rtlCol="0">
              <a:spAutoFit/>
            </a:bodyPr>
            <a:lstStyle/>
            <a:p>
              <a:r>
                <a:rPr lang="en-US" altLang="zh-CN" b="1" dirty="0">
                  <a:solidFill>
                    <a:prstClr val="white"/>
                  </a:solidFill>
                  <a:latin typeface="Gill Sans MT Condensed" panose="020B0506020104020203" pitchFamily="34" charset="0"/>
                  <a:ea typeface="Arial Unicode MS" panose="020B0604020202020204" pitchFamily="34" charset="-122"/>
                  <a:cs typeface="Arial Unicode MS" panose="020B0604020202020204" pitchFamily="34" charset="-122"/>
                </a:rPr>
                <a:t>04</a:t>
              </a:r>
              <a:endParaRPr lang="zh-CN" altLang="en-US" b="1" dirty="0">
                <a:solidFill>
                  <a:prstClr val="white"/>
                </a:solidFill>
                <a:latin typeface="Gill Sans MT Condensed" panose="020B0506020104020203" pitchFamily="34" charset="0"/>
                <a:ea typeface="Arial Unicode MS" panose="020B0604020202020204" pitchFamily="34" charset="-122"/>
                <a:cs typeface="Arial Unicode MS" panose="020B0604020202020204" pitchFamily="34" charset="-122"/>
              </a:endParaRPr>
            </a:p>
          </p:txBody>
        </p:sp>
        <p:sp>
          <p:nvSpPr>
            <p:cNvPr id="48" name="TextBox 47"/>
            <p:cNvSpPr txBox="1"/>
            <p:nvPr userDrawn="1"/>
          </p:nvSpPr>
          <p:spPr>
            <a:xfrm>
              <a:off x="7699082" y="278230"/>
              <a:ext cx="1147290" cy="369332"/>
            </a:xfrm>
            <a:prstGeom prst="rect">
              <a:avLst/>
            </a:prstGeom>
            <a:noFill/>
          </p:spPr>
          <p:txBody>
            <a:bodyPr wrap="square" rtlCol="0">
              <a:spAutoFit/>
            </a:bodyPr>
            <a:lstStyle/>
            <a:p>
              <a:r>
                <a:rPr lang="zh-CN" altLang="en-US" b="1" dirty="0">
                  <a:solidFill>
                    <a:prstClr val="white"/>
                  </a:solidFill>
                  <a:latin typeface="微软雅黑" panose="020B0503020204020204" pitchFamily="34" charset="-122"/>
                  <a:cs typeface="Arial Unicode MS" panose="020B0604020202020204" pitchFamily="34" charset="-122"/>
                </a:rPr>
                <a:t>教学效果</a:t>
              </a:r>
            </a:p>
          </p:txBody>
        </p:sp>
      </p:grpSp>
      <p:grpSp>
        <p:nvGrpSpPr>
          <p:cNvPr id="60" name="组合 59"/>
          <p:cNvGrpSpPr/>
          <p:nvPr userDrawn="1"/>
        </p:nvGrpSpPr>
        <p:grpSpPr>
          <a:xfrm>
            <a:off x="6301954" y="-711878"/>
            <a:ext cx="1714296" cy="1394349"/>
            <a:chOff x="4726465" y="-711878"/>
            <a:chExt cx="1285722" cy="1394349"/>
          </a:xfrm>
        </p:grpSpPr>
        <p:grpSp>
          <p:nvGrpSpPr>
            <p:cNvPr id="52" name="组合 51"/>
            <p:cNvGrpSpPr/>
            <p:nvPr userDrawn="1"/>
          </p:nvGrpSpPr>
          <p:grpSpPr>
            <a:xfrm>
              <a:off x="4726465" y="-711878"/>
              <a:ext cx="1285722" cy="1394349"/>
              <a:chOff x="5322842" y="326129"/>
              <a:chExt cx="905342" cy="4464216"/>
            </a:xfrm>
          </p:grpSpPr>
          <p:sp>
            <p:nvSpPr>
              <p:cNvPr id="55" name="圆角矩形 54"/>
              <p:cNvSpPr/>
              <p:nvPr/>
            </p:nvSpPr>
            <p:spPr>
              <a:xfrm>
                <a:off x="5364088" y="422268"/>
                <a:ext cx="864096" cy="4368077"/>
              </a:xfrm>
              <a:prstGeom prst="round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圆角矩形 55"/>
              <p:cNvSpPr/>
              <p:nvPr/>
            </p:nvSpPr>
            <p:spPr>
              <a:xfrm>
                <a:off x="5322842" y="326129"/>
                <a:ext cx="864096" cy="4323744"/>
              </a:xfrm>
              <a:prstGeom prst="roundRect">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3" name="TextBox 52"/>
            <p:cNvSpPr txBox="1"/>
            <p:nvPr userDrawn="1"/>
          </p:nvSpPr>
          <p:spPr>
            <a:xfrm>
              <a:off x="4794471" y="56183"/>
              <a:ext cx="533716" cy="369332"/>
            </a:xfrm>
            <a:prstGeom prst="rect">
              <a:avLst/>
            </a:prstGeom>
            <a:noFill/>
          </p:spPr>
          <p:txBody>
            <a:bodyPr wrap="square" rtlCol="0">
              <a:spAutoFit/>
            </a:bodyPr>
            <a:lstStyle/>
            <a:p>
              <a:r>
                <a:rPr lang="en-US" altLang="zh-CN" b="1" dirty="0">
                  <a:solidFill>
                    <a:prstClr val="white"/>
                  </a:solidFill>
                  <a:latin typeface="Gill Sans MT Condensed" panose="020B0506020104020203" pitchFamily="34" charset="0"/>
                  <a:ea typeface="Arial Unicode MS" panose="020B0604020202020204" pitchFamily="34" charset="-122"/>
                  <a:cs typeface="Arial Unicode MS" panose="020B0604020202020204" pitchFamily="34" charset="-122"/>
                </a:rPr>
                <a:t>02</a:t>
              </a:r>
              <a:endParaRPr lang="zh-CN" altLang="en-US" b="1" dirty="0">
                <a:solidFill>
                  <a:prstClr val="white"/>
                </a:solidFill>
                <a:latin typeface="Gill Sans MT Condensed" panose="020B0506020104020203" pitchFamily="34" charset="0"/>
                <a:ea typeface="Arial Unicode MS" panose="020B0604020202020204" pitchFamily="34" charset="-122"/>
                <a:cs typeface="Arial Unicode MS" panose="020B0604020202020204" pitchFamily="34" charset="-122"/>
              </a:endParaRPr>
            </a:p>
          </p:txBody>
        </p:sp>
        <p:sp>
          <p:nvSpPr>
            <p:cNvPr id="54" name="TextBox 53"/>
            <p:cNvSpPr txBox="1"/>
            <p:nvPr userDrawn="1"/>
          </p:nvSpPr>
          <p:spPr>
            <a:xfrm>
              <a:off x="4779942" y="278230"/>
              <a:ext cx="1147290" cy="369332"/>
            </a:xfrm>
            <a:prstGeom prst="rect">
              <a:avLst/>
            </a:prstGeom>
            <a:noFill/>
          </p:spPr>
          <p:txBody>
            <a:bodyPr wrap="square" rtlCol="0">
              <a:spAutoFit/>
            </a:bodyPr>
            <a:lstStyle/>
            <a:p>
              <a:r>
                <a:rPr lang="zh-CN" altLang="en-US" b="1" dirty="0">
                  <a:solidFill>
                    <a:prstClr val="white"/>
                  </a:solidFill>
                  <a:latin typeface="微软雅黑" panose="020B0503020204020204" pitchFamily="34" charset="-122"/>
                  <a:cs typeface="Arial Unicode MS" panose="020B0604020202020204" pitchFamily="34" charset="-122"/>
                </a:rPr>
                <a:t>教学策略</a:t>
              </a:r>
            </a:p>
          </p:txBody>
        </p:sp>
      </p:grpSp>
    </p:spTree>
    <p:extLst>
      <p:ext uri="{BB962C8B-B14F-4D97-AF65-F5344CB8AC3E}">
        <p14:creationId xmlns:p14="http://schemas.microsoft.com/office/powerpoint/2010/main" val="53245496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Lst>
  <p:transition spd="slow">
    <p:random/>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solidFill>
                  <a:prstClr val="black">
                    <a:tint val="75000"/>
                  </a:prstClr>
                </a:solidFill>
              </a:rPr>
              <a:t>2021/4/19</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229997254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2.xml"/><Relationship Id="rId1"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image" Target="../media/image43.png"/></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6.xml"/><Relationship Id="rId1" Type="http://schemas.openxmlformats.org/officeDocument/2006/relationships/slideLayout" Target="../slideLayouts/slideLayout3.xml"/><Relationship Id="rId5" Type="http://schemas.openxmlformats.org/officeDocument/2006/relationships/image" Target="../media/image51.png"/><Relationship Id="rId4" Type="http://schemas.openxmlformats.org/officeDocument/2006/relationships/image" Target="../media/image5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53.png"/></Relationships>
</file>

<file path=ppt/slides/_rels/slide5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2.xml"/><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6.xml"/><Relationship Id="rId1" Type="http://schemas.openxmlformats.org/officeDocument/2006/relationships/slideLayout" Target="../slideLayouts/slideLayout3.xml"/><Relationship Id="rId5" Type="http://schemas.openxmlformats.org/officeDocument/2006/relationships/image" Target="../media/image59.png"/><Relationship Id="rId4" Type="http://schemas.openxmlformats.org/officeDocument/2006/relationships/image" Target="../media/image58.png"/></Relationships>
</file>

<file path=ppt/slides/_rels/slide6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5.xml"/><Relationship Id="rId1" Type="http://schemas.openxmlformats.org/officeDocument/2006/relationships/slideLayout" Target="../slideLayouts/slideLayout3.xml"/><Relationship Id="rId4" Type="http://schemas.openxmlformats.org/officeDocument/2006/relationships/image" Target="../media/image64.png"/></Relationships>
</file>

<file path=ppt/slides/_rels/slide7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6.xml"/><Relationship Id="rId1" Type="http://schemas.openxmlformats.org/officeDocument/2006/relationships/slideLayout" Target="../slideLayouts/slideLayout3.xml"/><Relationship Id="rId4" Type="http://schemas.openxmlformats.org/officeDocument/2006/relationships/image" Target="../media/image66.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77.xml"/><Relationship Id="rId1" Type="http://schemas.openxmlformats.org/officeDocument/2006/relationships/slideLayout" Target="../slideLayouts/slideLayout3.xml"/><Relationship Id="rId4" Type="http://schemas.openxmlformats.org/officeDocument/2006/relationships/image" Target="../media/image69.png"/></Relationships>
</file>

<file path=ppt/slides/_rels/slide8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slideLayout" Target="../slideLayouts/slideLayout36.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89.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slideLayout" Target="../slideLayouts/slideLayout36.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2">
            <a:clrChange>
              <a:clrFrom>
                <a:srgbClr val="FFFDFF"/>
              </a:clrFrom>
              <a:clrTo>
                <a:srgbClr val="FFFDFF">
                  <a:alpha val="0"/>
                </a:srgbClr>
              </a:clrTo>
            </a:clrChange>
          </a:blip>
          <a:stretch>
            <a:fillRect/>
          </a:stretch>
        </p:blipFill>
        <p:spPr>
          <a:xfrm>
            <a:off x="0" y="132199"/>
            <a:ext cx="12192001" cy="6870567"/>
          </a:xfrm>
          <a:prstGeom prst="rect">
            <a:avLst/>
          </a:prstGeom>
        </p:spPr>
      </p:pic>
      <p:cxnSp>
        <p:nvCxnSpPr>
          <p:cNvPr id="24" name="直接连接符 23"/>
          <p:cNvCxnSpPr/>
          <p:nvPr/>
        </p:nvCxnSpPr>
        <p:spPr>
          <a:xfrm>
            <a:off x="2149057" y="3429000"/>
            <a:ext cx="7342288" cy="0"/>
          </a:xfrm>
          <a:prstGeom prst="line">
            <a:avLst/>
          </a:prstGeom>
          <a:ln w="25400">
            <a:solidFill>
              <a:schemeClr val="bg1"/>
            </a:solidFill>
          </a:ln>
          <a:effectLst>
            <a:outerShdw dist="254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3" name="Freeform 284"/>
          <p:cNvSpPr>
            <a:spLocks noEditPoints="1"/>
          </p:cNvSpPr>
          <p:nvPr/>
        </p:nvSpPr>
        <p:spPr bwMode="auto">
          <a:xfrm>
            <a:off x="8933349" y="4285049"/>
            <a:ext cx="1914405" cy="1419137"/>
          </a:xfrm>
          <a:custGeom>
            <a:avLst/>
            <a:gdLst>
              <a:gd name="T0" fmla="*/ 1 w 85"/>
              <a:gd name="T1" fmla="*/ 0 h 63"/>
              <a:gd name="T2" fmla="*/ 0 w 85"/>
              <a:gd name="T3" fmla="*/ 62 h 63"/>
              <a:gd name="T4" fmla="*/ 16 w 85"/>
              <a:gd name="T5" fmla="*/ 63 h 63"/>
              <a:gd name="T6" fmla="*/ 18 w 85"/>
              <a:gd name="T7" fmla="*/ 1 h 63"/>
              <a:gd name="T8" fmla="*/ 2 w 85"/>
              <a:gd name="T9" fmla="*/ 5 h 63"/>
              <a:gd name="T10" fmla="*/ 14 w 85"/>
              <a:gd name="T11" fmla="*/ 4 h 63"/>
              <a:gd name="T12" fmla="*/ 16 w 85"/>
              <a:gd name="T13" fmla="*/ 28 h 63"/>
              <a:gd name="T14" fmla="*/ 3 w 85"/>
              <a:gd name="T15" fmla="*/ 29 h 63"/>
              <a:gd name="T16" fmla="*/ 2 w 85"/>
              <a:gd name="T17" fmla="*/ 5 h 63"/>
              <a:gd name="T18" fmla="*/ 2 w 85"/>
              <a:gd name="T19" fmla="*/ 56 h 63"/>
              <a:gd name="T20" fmla="*/ 2 w 85"/>
              <a:gd name="T21" fmla="*/ 55 h 63"/>
              <a:gd name="T22" fmla="*/ 16 w 85"/>
              <a:gd name="T23" fmla="*/ 56 h 63"/>
              <a:gd name="T24" fmla="*/ 16 w 85"/>
              <a:gd name="T25" fmla="*/ 52 h 63"/>
              <a:gd name="T26" fmla="*/ 2 w 85"/>
              <a:gd name="T27" fmla="*/ 52 h 63"/>
              <a:gd name="T28" fmla="*/ 16 w 85"/>
              <a:gd name="T29" fmla="*/ 51 h 63"/>
              <a:gd name="T30" fmla="*/ 16 w 85"/>
              <a:gd name="T31" fmla="*/ 52 h 63"/>
              <a:gd name="T32" fmla="*/ 21 w 85"/>
              <a:gd name="T33" fmla="*/ 0 h 63"/>
              <a:gd name="T34" fmla="*/ 19 w 85"/>
              <a:gd name="T35" fmla="*/ 62 h 63"/>
              <a:gd name="T36" fmla="*/ 36 w 85"/>
              <a:gd name="T37" fmla="*/ 63 h 63"/>
              <a:gd name="T38" fmla="*/ 38 w 85"/>
              <a:gd name="T39" fmla="*/ 1 h 63"/>
              <a:gd name="T40" fmla="*/ 22 w 85"/>
              <a:gd name="T41" fmla="*/ 5 h 63"/>
              <a:gd name="T42" fmla="*/ 34 w 85"/>
              <a:gd name="T43" fmla="*/ 4 h 63"/>
              <a:gd name="T44" fmla="*/ 35 w 85"/>
              <a:gd name="T45" fmla="*/ 28 h 63"/>
              <a:gd name="T46" fmla="*/ 23 w 85"/>
              <a:gd name="T47" fmla="*/ 29 h 63"/>
              <a:gd name="T48" fmla="*/ 22 w 85"/>
              <a:gd name="T49" fmla="*/ 5 h 63"/>
              <a:gd name="T50" fmla="*/ 22 w 85"/>
              <a:gd name="T51" fmla="*/ 56 h 63"/>
              <a:gd name="T52" fmla="*/ 22 w 85"/>
              <a:gd name="T53" fmla="*/ 55 h 63"/>
              <a:gd name="T54" fmla="*/ 36 w 85"/>
              <a:gd name="T55" fmla="*/ 56 h 63"/>
              <a:gd name="T56" fmla="*/ 35 w 85"/>
              <a:gd name="T57" fmla="*/ 52 h 63"/>
              <a:gd name="T58" fmla="*/ 21 w 85"/>
              <a:gd name="T59" fmla="*/ 52 h 63"/>
              <a:gd name="T60" fmla="*/ 35 w 85"/>
              <a:gd name="T61" fmla="*/ 51 h 63"/>
              <a:gd name="T62" fmla="*/ 35 w 85"/>
              <a:gd name="T63" fmla="*/ 52 h 63"/>
              <a:gd name="T64" fmla="*/ 53 w 85"/>
              <a:gd name="T65" fmla="*/ 1 h 63"/>
              <a:gd name="T66" fmla="*/ 38 w 85"/>
              <a:gd name="T67" fmla="*/ 9 h 63"/>
              <a:gd name="T68" fmla="*/ 69 w 85"/>
              <a:gd name="T69" fmla="*/ 62 h 63"/>
              <a:gd name="T70" fmla="*/ 84 w 85"/>
              <a:gd name="T71" fmla="*/ 55 h 63"/>
              <a:gd name="T72" fmla="*/ 64 w 85"/>
              <a:gd name="T73" fmla="*/ 27 h 63"/>
              <a:gd name="T74" fmla="*/ 53 w 85"/>
              <a:gd name="T75" fmla="*/ 32 h 63"/>
              <a:gd name="T76" fmla="*/ 42 w 85"/>
              <a:gd name="T77" fmla="*/ 11 h 63"/>
              <a:gd name="T78" fmla="*/ 53 w 85"/>
              <a:gd name="T79" fmla="*/ 6 h 63"/>
              <a:gd name="T80" fmla="*/ 64 w 85"/>
              <a:gd name="T81" fmla="*/ 27 h 63"/>
              <a:gd name="T82" fmla="*/ 66 w 85"/>
              <a:gd name="T83" fmla="*/ 52 h 63"/>
              <a:gd name="T84" fmla="*/ 78 w 85"/>
              <a:gd name="T85" fmla="*/ 46 h 63"/>
              <a:gd name="T86" fmla="*/ 66 w 85"/>
              <a:gd name="T87" fmla="*/ 53 h 63"/>
              <a:gd name="T88" fmla="*/ 80 w 85"/>
              <a:gd name="T89" fmla="*/ 49 h 63"/>
              <a:gd name="T90" fmla="*/ 68 w 85"/>
              <a:gd name="T91" fmla="*/ 56 h 63"/>
              <a:gd name="T92" fmla="*/ 79 w 85"/>
              <a:gd name="T93" fmla="*/ 49 h 63"/>
              <a:gd name="T94" fmla="*/ 80 w 85"/>
              <a:gd name="T95" fmla="*/ 4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 h="63">
                <a:moveTo>
                  <a:pt x="16" y="0"/>
                </a:moveTo>
                <a:cubicBezTo>
                  <a:pt x="1" y="0"/>
                  <a:pt x="1" y="0"/>
                  <a:pt x="1" y="0"/>
                </a:cubicBezTo>
                <a:cubicBezTo>
                  <a:pt x="1" y="0"/>
                  <a:pt x="0" y="1"/>
                  <a:pt x="0" y="1"/>
                </a:cubicBezTo>
                <a:cubicBezTo>
                  <a:pt x="0" y="62"/>
                  <a:pt x="0" y="62"/>
                  <a:pt x="0" y="62"/>
                </a:cubicBezTo>
                <a:cubicBezTo>
                  <a:pt x="0" y="62"/>
                  <a:pt x="1" y="63"/>
                  <a:pt x="1" y="63"/>
                </a:cubicBezTo>
                <a:cubicBezTo>
                  <a:pt x="16" y="63"/>
                  <a:pt x="16" y="63"/>
                  <a:pt x="16" y="63"/>
                </a:cubicBezTo>
                <a:cubicBezTo>
                  <a:pt x="17" y="63"/>
                  <a:pt x="18" y="62"/>
                  <a:pt x="18" y="62"/>
                </a:cubicBezTo>
                <a:cubicBezTo>
                  <a:pt x="18" y="1"/>
                  <a:pt x="18" y="1"/>
                  <a:pt x="18" y="1"/>
                </a:cubicBezTo>
                <a:cubicBezTo>
                  <a:pt x="18" y="1"/>
                  <a:pt x="17" y="0"/>
                  <a:pt x="16" y="0"/>
                </a:cubicBezTo>
                <a:close/>
                <a:moveTo>
                  <a:pt x="2" y="5"/>
                </a:moveTo>
                <a:cubicBezTo>
                  <a:pt x="2" y="4"/>
                  <a:pt x="3" y="4"/>
                  <a:pt x="3" y="4"/>
                </a:cubicBezTo>
                <a:cubicBezTo>
                  <a:pt x="14" y="4"/>
                  <a:pt x="14" y="4"/>
                  <a:pt x="14" y="4"/>
                </a:cubicBezTo>
                <a:cubicBezTo>
                  <a:pt x="15" y="4"/>
                  <a:pt x="16" y="4"/>
                  <a:pt x="16" y="5"/>
                </a:cubicBezTo>
                <a:cubicBezTo>
                  <a:pt x="16" y="28"/>
                  <a:pt x="16" y="28"/>
                  <a:pt x="16" y="28"/>
                </a:cubicBezTo>
                <a:cubicBezTo>
                  <a:pt x="16" y="28"/>
                  <a:pt x="15" y="29"/>
                  <a:pt x="14" y="29"/>
                </a:cubicBezTo>
                <a:cubicBezTo>
                  <a:pt x="3" y="29"/>
                  <a:pt x="3" y="29"/>
                  <a:pt x="3" y="29"/>
                </a:cubicBezTo>
                <a:cubicBezTo>
                  <a:pt x="3" y="29"/>
                  <a:pt x="2" y="28"/>
                  <a:pt x="2" y="28"/>
                </a:cubicBezTo>
                <a:lnTo>
                  <a:pt x="2" y="5"/>
                </a:lnTo>
                <a:close/>
                <a:moveTo>
                  <a:pt x="16" y="56"/>
                </a:moveTo>
                <a:cubicBezTo>
                  <a:pt x="2" y="56"/>
                  <a:pt x="2" y="56"/>
                  <a:pt x="2" y="56"/>
                </a:cubicBezTo>
                <a:cubicBezTo>
                  <a:pt x="2" y="56"/>
                  <a:pt x="2" y="56"/>
                  <a:pt x="2" y="56"/>
                </a:cubicBezTo>
                <a:cubicBezTo>
                  <a:pt x="2" y="55"/>
                  <a:pt x="2" y="55"/>
                  <a:pt x="2" y="55"/>
                </a:cubicBezTo>
                <a:cubicBezTo>
                  <a:pt x="16" y="55"/>
                  <a:pt x="16" y="55"/>
                  <a:pt x="16" y="55"/>
                </a:cubicBezTo>
                <a:cubicBezTo>
                  <a:pt x="16" y="55"/>
                  <a:pt x="16" y="55"/>
                  <a:pt x="16" y="56"/>
                </a:cubicBezTo>
                <a:cubicBezTo>
                  <a:pt x="16" y="56"/>
                  <a:pt x="16" y="56"/>
                  <a:pt x="16" y="56"/>
                </a:cubicBezTo>
                <a:close/>
                <a:moveTo>
                  <a:pt x="16" y="52"/>
                </a:moveTo>
                <a:cubicBezTo>
                  <a:pt x="2" y="52"/>
                  <a:pt x="2" y="52"/>
                  <a:pt x="2" y="52"/>
                </a:cubicBezTo>
                <a:cubicBezTo>
                  <a:pt x="2" y="52"/>
                  <a:pt x="2" y="52"/>
                  <a:pt x="2" y="52"/>
                </a:cubicBezTo>
                <a:cubicBezTo>
                  <a:pt x="2" y="52"/>
                  <a:pt x="2" y="51"/>
                  <a:pt x="2" y="51"/>
                </a:cubicBezTo>
                <a:cubicBezTo>
                  <a:pt x="16" y="51"/>
                  <a:pt x="16" y="51"/>
                  <a:pt x="16" y="51"/>
                </a:cubicBezTo>
                <a:cubicBezTo>
                  <a:pt x="16" y="51"/>
                  <a:pt x="16" y="52"/>
                  <a:pt x="16" y="52"/>
                </a:cubicBezTo>
                <a:cubicBezTo>
                  <a:pt x="16" y="52"/>
                  <a:pt x="16" y="52"/>
                  <a:pt x="16" y="52"/>
                </a:cubicBezTo>
                <a:close/>
                <a:moveTo>
                  <a:pt x="36" y="0"/>
                </a:moveTo>
                <a:cubicBezTo>
                  <a:pt x="21" y="0"/>
                  <a:pt x="21" y="0"/>
                  <a:pt x="21" y="0"/>
                </a:cubicBezTo>
                <a:cubicBezTo>
                  <a:pt x="20" y="0"/>
                  <a:pt x="19" y="1"/>
                  <a:pt x="19" y="1"/>
                </a:cubicBezTo>
                <a:cubicBezTo>
                  <a:pt x="19" y="62"/>
                  <a:pt x="19" y="62"/>
                  <a:pt x="19" y="62"/>
                </a:cubicBezTo>
                <a:cubicBezTo>
                  <a:pt x="19" y="62"/>
                  <a:pt x="20" y="63"/>
                  <a:pt x="21" y="63"/>
                </a:cubicBezTo>
                <a:cubicBezTo>
                  <a:pt x="36" y="63"/>
                  <a:pt x="36" y="63"/>
                  <a:pt x="36" y="63"/>
                </a:cubicBezTo>
                <a:cubicBezTo>
                  <a:pt x="37" y="63"/>
                  <a:pt x="38" y="62"/>
                  <a:pt x="38" y="62"/>
                </a:cubicBezTo>
                <a:cubicBezTo>
                  <a:pt x="38" y="1"/>
                  <a:pt x="38" y="1"/>
                  <a:pt x="38" y="1"/>
                </a:cubicBezTo>
                <a:cubicBezTo>
                  <a:pt x="38" y="1"/>
                  <a:pt x="37" y="0"/>
                  <a:pt x="36" y="0"/>
                </a:cubicBezTo>
                <a:close/>
                <a:moveTo>
                  <a:pt x="22" y="5"/>
                </a:moveTo>
                <a:cubicBezTo>
                  <a:pt x="22" y="4"/>
                  <a:pt x="22" y="4"/>
                  <a:pt x="23" y="4"/>
                </a:cubicBezTo>
                <a:cubicBezTo>
                  <a:pt x="34" y="4"/>
                  <a:pt x="34" y="4"/>
                  <a:pt x="34" y="4"/>
                </a:cubicBezTo>
                <a:cubicBezTo>
                  <a:pt x="35" y="4"/>
                  <a:pt x="35" y="4"/>
                  <a:pt x="35" y="5"/>
                </a:cubicBezTo>
                <a:cubicBezTo>
                  <a:pt x="35" y="28"/>
                  <a:pt x="35" y="28"/>
                  <a:pt x="35" y="28"/>
                </a:cubicBezTo>
                <a:cubicBezTo>
                  <a:pt x="35" y="28"/>
                  <a:pt x="35" y="29"/>
                  <a:pt x="34" y="29"/>
                </a:cubicBezTo>
                <a:cubicBezTo>
                  <a:pt x="23" y="29"/>
                  <a:pt x="23" y="29"/>
                  <a:pt x="23" y="29"/>
                </a:cubicBezTo>
                <a:cubicBezTo>
                  <a:pt x="22" y="29"/>
                  <a:pt x="22" y="28"/>
                  <a:pt x="22" y="28"/>
                </a:cubicBezTo>
                <a:lnTo>
                  <a:pt x="22" y="5"/>
                </a:lnTo>
                <a:close/>
                <a:moveTo>
                  <a:pt x="35" y="56"/>
                </a:moveTo>
                <a:cubicBezTo>
                  <a:pt x="22" y="56"/>
                  <a:pt x="22" y="56"/>
                  <a:pt x="22" y="56"/>
                </a:cubicBezTo>
                <a:cubicBezTo>
                  <a:pt x="22" y="56"/>
                  <a:pt x="21" y="56"/>
                  <a:pt x="21" y="56"/>
                </a:cubicBezTo>
                <a:cubicBezTo>
                  <a:pt x="21" y="55"/>
                  <a:pt x="22" y="55"/>
                  <a:pt x="22" y="55"/>
                </a:cubicBezTo>
                <a:cubicBezTo>
                  <a:pt x="35" y="55"/>
                  <a:pt x="35" y="55"/>
                  <a:pt x="35" y="55"/>
                </a:cubicBezTo>
                <a:cubicBezTo>
                  <a:pt x="35" y="55"/>
                  <a:pt x="36" y="55"/>
                  <a:pt x="36" y="56"/>
                </a:cubicBezTo>
                <a:cubicBezTo>
                  <a:pt x="36" y="56"/>
                  <a:pt x="35" y="56"/>
                  <a:pt x="35" y="56"/>
                </a:cubicBezTo>
                <a:close/>
                <a:moveTo>
                  <a:pt x="35" y="52"/>
                </a:moveTo>
                <a:cubicBezTo>
                  <a:pt x="22" y="52"/>
                  <a:pt x="22" y="52"/>
                  <a:pt x="22" y="52"/>
                </a:cubicBezTo>
                <a:cubicBezTo>
                  <a:pt x="22" y="52"/>
                  <a:pt x="21" y="52"/>
                  <a:pt x="21" y="52"/>
                </a:cubicBezTo>
                <a:cubicBezTo>
                  <a:pt x="21" y="52"/>
                  <a:pt x="22" y="51"/>
                  <a:pt x="22" y="51"/>
                </a:cubicBezTo>
                <a:cubicBezTo>
                  <a:pt x="35" y="51"/>
                  <a:pt x="35" y="51"/>
                  <a:pt x="35" y="51"/>
                </a:cubicBezTo>
                <a:cubicBezTo>
                  <a:pt x="35" y="51"/>
                  <a:pt x="36" y="52"/>
                  <a:pt x="36" y="52"/>
                </a:cubicBezTo>
                <a:cubicBezTo>
                  <a:pt x="36" y="52"/>
                  <a:pt x="35" y="52"/>
                  <a:pt x="35" y="52"/>
                </a:cubicBezTo>
                <a:close/>
                <a:moveTo>
                  <a:pt x="85" y="53"/>
                </a:moveTo>
                <a:cubicBezTo>
                  <a:pt x="53" y="1"/>
                  <a:pt x="53" y="1"/>
                  <a:pt x="53" y="1"/>
                </a:cubicBezTo>
                <a:cubicBezTo>
                  <a:pt x="53" y="1"/>
                  <a:pt x="52" y="1"/>
                  <a:pt x="51" y="1"/>
                </a:cubicBezTo>
                <a:cubicBezTo>
                  <a:pt x="38" y="9"/>
                  <a:pt x="38" y="9"/>
                  <a:pt x="38" y="9"/>
                </a:cubicBezTo>
                <a:cubicBezTo>
                  <a:pt x="38" y="10"/>
                  <a:pt x="37" y="10"/>
                  <a:pt x="38" y="11"/>
                </a:cubicBezTo>
                <a:cubicBezTo>
                  <a:pt x="69" y="62"/>
                  <a:pt x="69" y="62"/>
                  <a:pt x="69" y="62"/>
                </a:cubicBezTo>
                <a:cubicBezTo>
                  <a:pt x="70" y="63"/>
                  <a:pt x="70" y="63"/>
                  <a:pt x="71" y="62"/>
                </a:cubicBezTo>
                <a:cubicBezTo>
                  <a:pt x="84" y="55"/>
                  <a:pt x="84" y="55"/>
                  <a:pt x="84" y="55"/>
                </a:cubicBezTo>
                <a:cubicBezTo>
                  <a:pt x="85" y="54"/>
                  <a:pt x="85" y="53"/>
                  <a:pt x="85" y="53"/>
                </a:cubicBezTo>
                <a:close/>
                <a:moveTo>
                  <a:pt x="64" y="27"/>
                </a:moveTo>
                <a:cubicBezTo>
                  <a:pt x="55" y="32"/>
                  <a:pt x="55" y="32"/>
                  <a:pt x="55" y="32"/>
                </a:cubicBezTo>
                <a:cubicBezTo>
                  <a:pt x="54" y="33"/>
                  <a:pt x="54" y="33"/>
                  <a:pt x="53" y="32"/>
                </a:cubicBezTo>
                <a:cubicBezTo>
                  <a:pt x="42" y="13"/>
                  <a:pt x="42" y="13"/>
                  <a:pt x="42" y="13"/>
                </a:cubicBezTo>
                <a:cubicBezTo>
                  <a:pt x="41" y="12"/>
                  <a:pt x="41" y="11"/>
                  <a:pt x="42" y="11"/>
                </a:cubicBezTo>
                <a:cubicBezTo>
                  <a:pt x="51" y="5"/>
                  <a:pt x="51" y="5"/>
                  <a:pt x="51" y="5"/>
                </a:cubicBezTo>
                <a:cubicBezTo>
                  <a:pt x="52" y="5"/>
                  <a:pt x="53" y="5"/>
                  <a:pt x="53" y="6"/>
                </a:cubicBezTo>
                <a:cubicBezTo>
                  <a:pt x="65" y="25"/>
                  <a:pt x="65" y="25"/>
                  <a:pt x="65" y="25"/>
                </a:cubicBezTo>
                <a:cubicBezTo>
                  <a:pt x="65" y="26"/>
                  <a:pt x="65" y="26"/>
                  <a:pt x="64" y="27"/>
                </a:cubicBezTo>
                <a:close/>
                <a:moveTo>
                  <a:pt x="66" y="53"/>
                </a:moveTo>
                <a:cubicBezTo>
                  <a:pt x="66" y="53"/>
                  <a:pt x="66" y="53"/>
                  <a:pt x="66" y="52"/>
                </a:cubicBezTo>
                <a:cubicBezTo>
                  <a:pt x="77" y="45"/>
                  <a:pt x="77" y="45"/>
                  <a:pt x="77" y="45"/>
                </a:cubicBezTo>
                <a:cubicBezTo>
                  <a:pt x="78" y="45"/>
                  <a:pt x="78" y="45"/>
                  <a:pt x="78" y="46"/>
                </a:cubicBezTo>
                <a:cubicBezTo>
                  <a:pt x="78" y="46"/>
                  <a:pt x="78" y="46"/>
                  <a:pt x="78" y="46"/>
                </a:cubicBezTo>
                <a:cubicBezTo>
                  <a:pt x="66" y="53"/>
                  <a:pt x="66" y="53"/>
                  <a:pt x="66" y="53"/>
                </a:cubicBezTo>
                <a:cubicBezTo>
                  <a:pt x="66" y="53"/>
                  <a:pt x="66" y="53"/>
                  <a:pt x="66" y="53"/>
                </a:cubicBezTo>
                <a:close/>
                <a:moveTo>
                  <a:pt x="80" y="49"/>
                </a:moveTo>
                <a:cubicBezTo>
                  <a:pt x="68" y="56"/>
                  <a:pt x="68" y="56"/>
                  <a:pt x="68" y="56"/>
                </a:cubicBezTo>
                <a:cubicBezTo>
                  <a:pt x="68" y="56"/>
                  <a:pt x="68" y="56"/>
                  <a:pt x="68" y="56"/>
                </a:cubicBezTo>
                <a:cubicBezTo>
                  <a:pt x="68" y="56"/>
                  <a:pt x="68" y="56"/>
                  <a:pt x="68" y="56"/>
                </a:cubicBezTo>
                <a:cubicBezTo>
                  <a:pt x="79" y="49"/>
                  <a:pt x="79" y="49"/>
                  <a:pt x="79" y="49"/>
                </a:cubicBezTo>
                <a:cubicBezTo>
                  <a:pt x="80" y="48"/>
                  <a:pt x="80" y="49"/>
                  <a:pt x="80" y="49"/>
                </a:cubicBezTo>
                <a:cubicBezTo>
                  <a:pt x="80" y="49"/>
                  <a:pt x="80" y="49"/>
                  <a:pt x="80" y="49"/>
                </a:cubicBezTo>
                <a:close/>
              </a:path>
            </a:pathLst>
          </a:custGeom>
          <a:solidFill>
            <a:schemeClr val="accent2">
              <a:lumMod val="50000"/>
            </a:schemeClr>
          </a:solidFill>
          <a:ln>
            <a:noFill/>
          </a:ln>
        </p:spPr>
        <p:txBody>
          <a:bodyPr vert="horz" wrap="square" lIns="91440" tIns="45720" rIns="91440" bIns="45720" numCol="1" anchor="t" anchorCtr="0" compatLnSpc="1"/>
          <a:lstStyle/>
          <a:p>
            <a:endParaRPr lang="zh-CN" altLang="en-US" dirty="0"/>
          </a:p>
        </p:txBody>
      </p:sp>
      <p:grpSp>
        <p:nvGrpSpPr>
          <p:cNvPr id="74" name="组合 73"/>
          <p:cNvGrpSpPr/>
          <p:nvPr/>
        </p:nvGrpSpPr>
        <p:grpSpPr>
          <a:xfrm>
            <a:off x="-17094" y="-399144"/>
            <a:ext cx="863598" cy="7656288"/>
            <a:chOff x="-11273" y="-594773"/>
            <a:chExt cx="719786" cy="7462505"/>
          </a:xfrm>
        </p:grpSpPr>
        <p:sp>
          <p:nvSpPr>
            <p:cNvPr id="75" name="等腰三角形 74"/>
            <p:cNvSpPr/>
            <p:nvPr/>
          </p:nvSpPr>
          <p:spPr>
            <a:xfrm rot="5400000">
              <a:off x="-68856" y="2776017"/>
              <a:ext cx="834952" cy="7197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6" name="等腰三角形 75"/>
            <p:cNvSpPr/>
            <p:nvPr/>
          </p:nvSpPr>
          <p:spPr>
            <a:xfrm rot="5400000">
              <a:off x="-68856" y="195805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7" name="等腰三角形 76"/>
            <p:cNvSpPr/>
            <p:nvPr/>
          </p:nvSpPr>
          <p:spPr>
            <a:xfrm rot="5400000">
              <a:off x="-68856" y="1114606"/>
              <a:ext cx="834952" cy="7197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8" name="等腰三角形 77"/>
            <p:cNvSpPr/>
            <p:nvPr/>
          </p:nvSpPr>
          <p:spPr>
            <a:xfrm rot="5400000">
              <a:off x="-68856" y="296639"/>
              <a:ext cx="834952" cy="71978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9" name="等腰三角形 78"/>
            <p:cNvSpPr/>
            <p:nvPr/>
          </p:nvSpPr>
          <p:spPr>
            <a:xfrm rot="5400000">
              <a:off x="-68856" y="3610969"/>
              <a:ext cx="834952" cy="719786"/>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0" name="等腰三角形 79"/>
            <p:cNvSpPr/>
            <p:nvPr/>
          </p:nvSpPr>
          <p:spPr>
            <a:xfrm rot="5400000">
              <a:off x="-68856" y="4443673"/>
              <a:ext cx="834952" cy="719786"/>
            </a:xfrm>
            <a:prstGeom prst="triangle">
              <a:avLst/>
            </a:prstGeom>
            <a:solidFill>
              <a:srgbClr val="94C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1" name="等腰三角形 80"/>
            <p:cNvSpPr/>
            <p:nvPr/>
          </p:nvSpPr>
          <p:spPr>
            <a:xfrm rot="5400000">
              <a:off x="-68856" y="5264883"/>
              <a:ext cx="834952" cy="71978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2" name="等腰三角形 81"/>
            <p:cNvSpPr/>
            <p:nvPr/>
          </p:nvSpPr>
          <p:spPr>
            <a:xfrm rot="5400000">
              <a:off x="-68856" y="6090363"/>
              <a:ext cx="834952" cy="71978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3" name="等腰三角形 82"/>
            <p:cNvSpPr/>
            <p:nvPr/>
          </p:nvSpPr>
          <p:spPr>
            <a:xfrm rot="5400000">
              <a:off x="-68856" y="-53719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5" name="TextBox 1"/>
          <p:cNvSpPr txBox="1"/>
          <p:nvPr/>
        </p:nvSpPr>
        <p:spPr>
          <a:xfrm>
            <a:off x="2149057" y="2472030"/>
            <a:ext cx="3647152" cy="923330"/>
          </a:xfrm>
          <a:prstGeom prst="rect">
            <a:avLst/>
          </a:prstGeom>
          <a:noFill/>
        </p:spPr>
        <p:txBody>
          <a:bodyPr wrap="none" rtlCol="0">
            <a:spAutoFit/>
          </a:bodyPr>
          <a:lstStyle/>
          <a:p>
            <a:r>
              <a:rPr lang="zh-CN" altLang="en-US" sz="5400" b="1" dirty="0">
                <a:ln w="12700">
                  <a:noFill/>
                  <a:prstDash val="solid"/>
                </a:ln>
                <a:solidFill>
                  <a:prstClr val="white"/>
                </a:solidFill>
                <a:effectLst>
                  <a:outerShdw dist="50800" dir="4800000" algn="tl" rotWithShape="0">
                    <a:srgbClr val="000000">
                      <a:alpha val="40000"/>
                    </a:srgbClr>
                  </a:outerShdw>
                </a:effectLst>
                <a:latin typeface="造字工房尚黑（非商用）细体" pitchFamily="50" charset="-122"/>
                <a:ea typeface="造字工房尚黑（非商用）细体" pitchFamily="50" charset="-122"/>
              </a:rPr>
              <a:t>列表与元组</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73"/>
                                        </p:tgtEl>
                                        <p:attrNameLst>
                                          <p:attrName>style.visibility</p:attrName>
                                        </p:attrNameLst>
                                      </p:cBhvr>
                                      <p:to>
                                        <p:strVal val="visible"/>
                                      </p:to>
                                    </p:set>
                                    <p:animEffect transition="in" filter="fade">
                                      <p:cBhvr>
                                        <p:cTn id="11" dur="500"/>
                                        <p:tgtEl>
                                          <p:spTgt spid="73"/>
                                        </p:tgtEl>
                                      </p:cBhvr>
                                    </p:animEffect>
                                    <p:anim calcmode="lin" valueType="num">
                                      <p:cBhvr>
                                        <p:cTn id="12" dur="500" fill="hold"/>
                                        <p:tgtEl>
                                          <p:spTgt spid="73"/>
                                        </p:tgtEl>
                                        <p:attrNameLst>
                                          <p:attrName>ppt_x</p:attrName>
                                        </p:attrNameLst>
                                      </p:cBhvr>
                                      <p:tavLst>
                                        <p:tav tm="0">
                                          <p:val>
                                            <p:strVal val="#ppt_x"/>
                                          </p:val>
                                        </p:tav>
                                        <p:tav tm="100000">
                                          <p:val>
                                            <p:strVal val="#ppt_x"/>
                                          </p:val>
                                        </p:tav>
                                      </p:tavLst>
                                    </p:anim>
                                    <p:anim calcmode="lin" valueType="num">
                                      <p:cBhvr>
                                        <p:cTn id="13" dur="500" fill="hold"/>
                                        <p:tgtEl>
                                          <p:spTgt spid="73"/>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95"/>
                                        </p:tgtEl>
                                        <p:attrNameLst>
                                          <p:attrName>style.visibility</p:attrName>
                                        </p:attrNameLst>
                                      </p:cBhvr>
                                      <p:to>
                                        <p:strVal val="visible"/>
                                      </p:to>
                                    </p:set>
                                    <p:anim calcmode="lin" valueType="num">
                                      <p:cBhvr>
                                        <p:cTn id="17" dur="800" fill="hold"/>
                                        <p:tgtEl>
                                          <p:spTgt spid="95"/>
                                        </p:tgtEl>
                                        <p:attrNameLst>
                                          <p:attrName>ppt_x</p:attrName>
                                        </p:attrNameLst>
                                      </p:cBhvr>
                                      <p:tavLst>
                                        <p:tav tm="0">
                                          <p:val>
                                            <p:strVal val="#ppt_x"/>
                                          </p:val>
                                        </p:tav>
                                        <p:tav tm="50000">
                                          <p:val>
                                            <p:strVal val="#ppt_x+.1"/>
                                          </p:val>
                                        </p:tav>
                                        <p:tav tm="100000">
                                          <p:val>
                                            <p:strVal val="#ppt_x"/>
                                          </p:val>
                                        </p:tav>
                                      </p:tavLst>
                                    </p:anim>
                                    <p:anim calcmode="lin" valueType="num">
                                      <p:cBhvr>
                                        <p:cTn id="18" dur="800" fill="hold"/>
                                        <p:tgtEl>
                                          <p:spTgt spid="95"/>
                                        </p:tgtEl>
                                        <p:attrNameLst>
                                          <p:attrName>ppt_y</p:attrName>
                                        </p:attrNameLst>
                                      </p:cBhvr>
                                      <p:tavLst>
                                        <p:tav tm="0">
                                          <p:val>
                                            <p:strVal val="#ppt_y"/>
                                          </p:val>
                                        </p:tav>
                                        <p:tav tm="100000">
                                          <p:val>
                                            <p:strVal val="#ppt_y"/>
                                          </p:val>
                                        </p:tav>
                                      </p:tavLst>
                                    </p:anim>
                                    <p:anim calcmode="lin" valueType="num">
                                      <p:cBhvr>
                                        <p:cTn id="19" dur="800" fill="hold"/>
                                        <p:tgtEl>
                                          <p:spTgt spid="95"/>
                                        </p:tgtEl>
                                        <p:attrNameLst>
                                          <p:attrName>ppt_h</p:attrName>
                                        </p:attrNameLst>
                                      </p:cBhvr>
                                      <p:tavLst>
                                        <p:tav tm="0">
                                          <p:val>
                                            <p:strVal val="#ppt_h/10"/>
                                          </p:val>
                                        </p:tav>
                                        <p:tav tm="50000">
                                          <p:val>
                                            <p:strVal val="#ppt_h+.01"/>
                                          </p:val>
                                        </p:tav>
                                        <p:tav tm="100000">
                                          <p:val>
                                            <p:strVal val="#ppt_h"/>
                                          </p:val>
                                        </p:tav>
                                      </p:tavLst>
                                    </p:anim>
                                    <p:anim calcmode="lin" valueType="num">
                                      <p:cBhvr>
                                        <p:cTn id="20" dur="800" fill="hold"/>
                                        <p:tgtEl>
                                          <p:spTgt spid="9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800" tmFilter="0,0; .5, 1; 1, 1"/>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95"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列表与列表定义</a:t>
            </a: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7" name="内容占位符 4"/>
          <p:cNvSpPr txBox="1"/>
          <p:nvPr/>
        </p:nvSpPr>
        <p:spPr>
          <a:xfrm>
            <a:off x="422348" y="1253330"/>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zh-CN" sz="2800" dirty="0"/>
              <a:t>【例</a:t>
            </a:r>
            <a:r>
              <a:rPr lang="en-US" altLang="zh-CN" sz="2800" dirty="0"/>
              <a:t>4-1</a:t>
            </a:r>
            <a:r>
              <a:rPr lang="zh-CN" altLang="zh-CN" sz="2800" dirty="0"/>
              <a:t>】根据输入的数字，输出对应的月份信息。如输入“</a:t>
            </a:r>
            <a:r>
              <a:rPr lang="en-US" altLang="zh-CN" sz="2800" dirty="0"/>
              <a:t>6</a:t>
            </a:r>
            <a:r>
              <a:rPr lang="zh-CN" altLang="zh-CN" sz="2800" dirty="0"/>
              <a:t>”，则输出“</a:t>
            </a:r>
            <a:r>
              <a:rPr lang="en-US" altLang="zh-CN" sz="2800" dirty="0"/>
              <a:t>It’s June.</a:t>
            </a:r>
            <a:r>
              <a:rPr lang="zh-CN" altLang="zh-CN" sz="2800" dirty="0"/>
              <a:t>”</a:t>
            </a:r>
            <a:endParaRPr lang="zh-CN" altLang="en-US" sz="2800" dirty="0"/>
          </a:p>
        </p:txBody>
      </p:sp>
      <p:graphicFrame>
        <p:nvGraphicFramePr>
          <p:cNvPr id="3" name="表格 2"/>
          <p:cNvGraphicFramePr>
            <a:graphicFrameLocks noGrp="1"/>
          </p:cNvGraphicFramePr>
          <p:nvPr/>
        </p:nvGraphicFramePr>
        <p:xfrm>
          <a:off x="7488064" y="2586962"/>
          <a:ext cx="942668" cy="2595880"/>
        </p:xfrm>
        <a:graphic>
          <a:graphicData uri="http://schemas.openxmlformats.org/drawingml/2006/table">
            <a:tbl>
              <a:tblPr firstRow="1" bandRow="1">
                <a:tableStyleId>{5940675A-B579-460E-94D1-54222C63F5DA}</a:tableStyleId>
              </a:tblPr>
              <a:tblGrid>
                <a:gridCol w="942668">
                  <a:extLst>
                    <a:ext uri="{9D8B030D-6E8A-4147-A177-3AD203B41FA5}">
                      <a16:colId xmlns:a16="http://schemas.microsoft.com/office/drawing/2014/main" val="20000"/>
                    </a:ext>
                  </a:extLst>
                </a:gridCol>
              </a:tblGrid>
              <a:tr h="370840">
                <a:tc>
                  <a:txBody>
                    <a:bodyPr/>
                    <a:lstStyle/>
                    <a:p>
                      <a:pPr algn="ctr"/>
                      <a:r>
                        <a:rPr lang="en-US" altLang="zh-CN" dirty="0"/>
                        <a:t>1</a:t>
                      </a:r>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en-US" altLang="zh-CN" dirty="0"/>
                        <a:t>2</a:t>
                      </a:r>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r>
                        <a:rPr lang="en-US" altLang="zh-CN" dirty="0"/>
                        <a:t>3</a:t>
                      </a:r>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41680">
                <a:tc>
                  <a:txBody>
                    <a:bodyPr/>
                    <a:lstStyle/>
                    <a:p>
                      <a:pPr algn="ctr"/>
                      <a:r>
                        <a:rPr lang="en-US" altLang="zh-CN" dirty="0"/>
                        <a:t>…</a:t>
                      </a:r>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algn="ctr"/>
                      <a:r>
                        <a:rPr lang="en-US" altLang="zh-CN" dirty="0"/>
                        <a:t>11</a:t>
                      </a:r>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pPr algn="ctr"/>
                      <a:r>
                        <a:rPr lang="en-US" altLang="zh-CN" dirty="0"/>
                        <a:t>12</a:t>
                      </a:r>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12" name="表格 11"/>
          <p:cNvGraphicFramePr>
            <a:graphicFrameLocks noGrp="1"/>
          </p:cNvGraphicFramePr>
          <p:nvPr/>
        </p:nvGraphicFramePr>
        <p:xfrm>
          <a:off x="8801499" y="2586962"/>
          <a:ext cx="1555780" cy="2595880"/>
        </p:xfrm>
        <a:graphic>
          <a:graphicData uri="http://schemas.openxmlformats.org/drawingml/2006/table">
            <a:tbl>
              <a:tblPr firstRow="1" bandRow="1">
                <a:tableStyleId>{5940675A-B579-460E-94D1-54222C63F5DA}</a:tableStyleId>
              </a:tblPr>
              <a:tblGrid>
                <a:gridCol w="1555780">
                  <a:extLst>
                    <a:ext uri="{9D8B030D-6E8A-4147-A177-3AD203B41FA5}">
                      <a16:colId xmlns:a16="http://schemas.microsoft.com/office/drawing/2014/main" val="20000"/>
                    </a:ext>
                  </a:extLst>
                </a:gridCol>
              </a:tblGrid>
              <a:tr h="370840">
                <a:tc>
                  <a:txBody>
                    <a:bodyPr/>
                    <a:lstStyle/>
                    <a:p>
                      <a:pPr algn="ctr"/>
                      <a:r>
                        <a:rPr lang="en-US" altLang="zh-CN" dirty="0"/>
                        <a:t>‘</a:t>
                      </a:r>
                      <a:r>
                        <a:rPr lang="en-US" altLang="zh-CN" sz="1800" kern="1200" dirty="0">
                          <a:solidFill>
                            <a:schemeClr val="tx1"/>
                          </a:solidFill>
                          <a:effectLst/>
                          <a:latin typeface="+mn-lt"/>
                          <a:ea typeface="+mn-ea"/>
                          <a:cs typeface="+mn-cs"/>
                        </a:rPr>
                        <a:t>January</a:t>
                      </a:r>
                      <a:r>
                        <a:rPr lang="en-US" altLang="zh-CN" dirty="0"/>
                        <a:t>’</a:t>
                      </a:r>
                      <a:endParaRPr lang="zh-CN" altLang="en-US" dirty="0"/>
                    </a:p>
                  </a:txBody>
                  <a:tcPr anchor="ctr"/>
                </a:tc>
                <a:extLst>
                  <a:ext uri="{0D108BD9-81ED-4DB2-BD59-A6C34878D82A}">
                    <a16:rowId xmlns:a16="http://schemas.microsoft.com/office/drawing/2014/main" val="10000"/>
                  </a:ext>
                </a:extLst>
              </a:tr>
              <a:tr h="370840">
                <a:tc>
                  <a:txBody>
                    <a:bodyPr/>
                    <a:lstStyle/>
                    <a:p>
                      <a:pPr algn="ctr"/>
                      <a:r>
                        <a:rPr lang="en-US" altLang="zh-CN" dirty="0"/>
                        <a:t>‘</a:t>
                      </a:r>
                      <a:r>
                        <a:rPr lang="en-US" altLang="zh-CN" sz="1800" kern="1200" dirty="0">
                          <a:solidFill>
                            <a:schemeClr val="tx1"/>
                          </a:solidFill>
                          <a:effectLst/>
                          <a:latin typeface="+mn-lt"/>
                          <a:ea typeface="+mn-ea"/>
                          <a:cs typeface="+mn-cs"/>
                        </a:rPr>
                        <a:t>February</a:t>
                      </a:r>
                      <a:r>
                        <a:rPr lang="en-US" altLang="zh-CN" dirty="0"/>
                        <a:t>’</a:t>
                      </a:r>
                      <a:endParaRPr lang="zh-CN" altLang="en-US" dirty="0"/>
                    </a:p>
                  </a:txBody>
                  <a:tcPr anchor="ctr"/>
                </a:tc>
                <a:extLst>
                  <a:ext uri="{0D108BD9-81ED-4DB2-BD59-A6C34878D82A}">
                    <a16:rowId xmlns:a16="http://schemas.microsoft.com/office/drawing/2014/main" val="10001"/>
                  </a:ext>
                </a:extLst>
              </a:tr>
              <a:tr h="370840">
                <a:tc>
                  <a:txBody>
                    <a:bodyPr/>
                    <a:lstStyle/>
                    <a:p>
                      <a:pPr algn="ctr"/>
                      <a:r>
                        <a:rPr lang="en-US" altLang="zh-CN" dirty="0"/>
                        <a:t>‘</a:t>
                      </a:r>
                      <a:r>
                        <a:rPr lang="en-US" altLang="zh-CN" sz="1800" kern="1200" dirty="0">
                          <a:solidFill>
                            <a:schemeClr val="tx1"/>
                          </a:solidFill>
                          <a:effectLst/>
                          <a:latin typeface="+mn-lt"/>
                          <a:ea typeface="+mn-ea"/>
                          <a:cs typeface="+mn-cs"/>
                        </a:rPr>
                        <a:t>March</a:t>
                      </a:r>
                      <a:r>
                        <a:rPr lang="en-US" altLang="zh-CN" dirty="0"/>
                        <a:t>’</a:t>
                      </a:r>
                      <a:endParaRPr lang="zh-CN" altLang="en-US" dirty="0"/>
                    </a:p>
                  </a:txBody>
                  <a:tcPr anchor="ctr"/>
                </a:tc>
                <a:extLst>
                  <a:ext uri="{0D108BD9-81ED-4DB2-BD59-A6C34878D82A}">
                    <a16:rowId xmlns:a16="http://schemas.microsoft.com/office/drawing/2014/main" val="10002"/>
                  </a:ext>
                </a:extLst>
              </a:tr>
              <a:tr h="741680">
                <a:tc>
                  <a:txBody>
                    <a:bodyPr/>
                    <a:lstStyle/>
                    <a:p>
                      <a:pPr algn="ctr"/>
                      <a:r>
                        <a:rPr lang="en-US" altLang="zh-CN" dirty="0"/>
                        <a:t>…</a:t>
                      </a:r>
                      <a:endParaRPr lang="zh-CN" altLang="en-US" dirty="0"/>
                    </a:p>
                  </a:txBody>
                  <a:tcPr anchor="ctr"/>
                </a:tc>
                <a:extLst>
                  <a:ext uri="{0D108BD9-81ED-4DB2-BD59-A6C34878D82A}">
                    <a16:rowId xmlns:a16="http://schemas.microsoft.com/office/drawing/2014/main" val="10003"/>
                  </a:ext>
                </a:extLst>
              </a:tr>
              <a:tr h="370840">
                <a:tc>
                  <a:txBody>
                    <a:bodyPr/>
                    <a:lstStyle/>
                    <a:p>
                      <a:pPr algn="ctr"/>
                      <a:r>
                        <a:rPr lang="en-US" altLang="zh-CN" dirty="0"/>
                        <a:t>‘</a:t>
                      </a:r>
                      <a:r>
                        <a:rPr lang="en-US" altLang="zh-CN" sz="1800" kern="1200" dirty="0">
                          <a:solidFill>
                            <a:schemeClr val="tx1"/>
                          </a:solidFill>
                          <a:effectLst/>
                          <a:latin typeface="+mn-lt"/>
                          <a:ea typeface="+mn-ea"/>
                          <a:cs typeface="+mn-cs"/>
                        </a:rPr>
                        <a:t>November</a:t>
                      </a:r>
                      <a:r>
                        <a:rPr lang="en-US" altLang="zh-CN" dirty="0"/>
                        <a:t>’</a:t>
                      </a:r>
                      <a:endParaRPr lang="zh-CN" altLang="en-US" dirty="0"/>
                    </a:p>
                  </a:txBody>
                  <a:tcPr anchor="ctr"/>
                </a:tc>
                <a:extLst>
                  <a:ext uri="{0D108BD9-81ED-4DB2-BD59-A6C34878D82A}">
                    <a16:rowId xmlns:a16="http://schemas.microsoft.com/office/drawing/2014/main" val="10004"/>
                  </a:ext>
                </a:extLst>
              </a:tr>
              <a:tr h="370840">
                <a:tc>
                  <a:txBody>
                    <a:bodyPr/>
                    <a:lstStyle/>
                    <a:p>
                      <a:pPr algn="ctr"/>
                      <a:r>
                        <a:rPr lang="en-US" altLang="zh-CN" dirty="0"/>
                        <a:t>‘</a:t>
                      </a:r>
                      <a:r>
                        <a:rPr lang="en-US" altLang="zh-CN" sz="1800" kern="1200" dirty="0">
                          <a:solidFill>
                            <a:schemeClr val="tx1"/>
                          </a:solidFill>
                          <a:effectLst/>
                          <a:latin typeface="+mn-lt"/>
                          <a:ea typeface="+mn-ea"/>
                          <a:cs typeface="+mn-cs"/>
                        </a:rPr>
                        <a:t>December</a:t>
                      </a:r>
                      <a:r>
                        <a:rPr lang="en-US" altLang="zh-CN" dirty="0"/>
                        <a:t>’</a:t>
                      </a:r>
                      <a:endParaRPr lang="zh-CN" altLang="en-US" dirty="0"/>
                    </a:p>
                  </a:txBody>
                  <a:tcPr anchor="ctr"/>
                </a:tc>
                <a:extLst>
                  <a:ext uri="{0D108BD9-81ED-4DB2-BD59-A6C34878D82A}">
                    <a16:rowId xmlns:a16="http://schemas.microsoft.com/office/drawing/2014/main" val="10005"/>
                  </a:ext>
                </a:extLst>
              </a:tr>
            </a:tbl>
          </a:graphicData>
        </a:graphic>
      </p:graphicFrame>
      <p:graphicFrame>
        <p:nvGraphicFramePr>
          <p:cNvPr id="10" name="表格 9"/>
          <p:cNvGraphicFramePr>
            <a:graphicFrameLocks noGrp="1"/>
          </p:cNvGraphicFramePr>
          <p:nvPr/>
        </p:nvGraphicFramePr>
        <p:xfrm>
          <a:off x="10371196" y="2595429"/>
          <a:ext cx="464380" cy="2595880"/>
        </p:xfrm>
        <a:graphic>
          <a:graphicData uri="http://schemas.openxmlformats.org/drawingml/2006/table">
            <a:tbl>
              <a:tblPr firstRow="1" bandRow="1">
                <a:tableStyleId>{5940675A-B579-460E-94D1-54222C63F5DA}</a:tableStyleId>
              </a:tblPr>
              <a:tblGrid>
                <a:gridCol w="464380">
                  <a:extLst>
                    <a:ext uri="{9D8B030D-6E8A-4147-A177-3AD203B41FA5}">
                      <a16:colId xmlns:a16="http://schemas.microsoft.com/office/drawing/2014/main" val="20000"/>
                    </a:ext>
                  </a:extLst>
                </a:gridCol>
              </a:tblGrid>
              <a:tr h="370840">
                <a:tc>
                  <a:txBody>
                    <a:bodyPr/>
                    <a:lstStyle/>
                    <a:p>
                      <a:pPr algn="ctr"/>
                      <a:r>
                        <a:rPr lang="en-US" altLang="zh-CN" dirty="0"/>
                        <a:t>0</a:t>
                      </a:r>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en-US" altLang="zh-CN" dirty="0"/>
                        <a:t>1</a:t>
                      </a:r>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r>
                        <a:rPr lang="en-US" altLang="zh-CN" dirty="0"/>
                        <a:t>2</a:t>
                      </a:r>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41680">
                <a:tc>
                  <a:txBody>
                    <a:bodyPr/>
                    <a:lstStyle/>
                    <a:p>
                      <a:pPr algn="ctr"/>
                      <a:r>
                        <a:rPr lang="en-US" altLang="zh-CN" dirty="0"/>
                        <a:t>…</a:t>
                      </a:r>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algn="ctr"/>
                      <a:r>
                        <a:rPr lang="en-US" altLang="zh-CN" dirty="0"/>
                        <a:t>10</a:t>
                      </a:r>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pPr algn="ctr"/>
                      <a:r>
                        <a:rPr lang="en-US" altLang="zh-CN" dirty="0"/>
                        <a:t>11</a:t>
                      </a:r>
                      <a:endParaRPr lang="zh-CN" alt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pSp>
        <p:nvGrpSpPr>
          <p:cNvPr id="6" name="组合 5"/>
          <p:cNvGrpSpPr/>
          <p:nvPr/>
        </p:nvGrpSpPr>
        <p:grpSpPr>
          <a:xfrm>
            <a:off x="8199254" y="2772700"/>
            <a:ext cx="356138" cy="2246490"/>
            <a:chOff x="4932109" y="2762451"/>
            <a:chExt cx="356138" cy="2246490"/>
          </a:xfrm>
        </p:grpSpPr>
        <p:cxnSp>
          <p:nvCxnSpPr>
            <p:cNvPr id="5" name="直接箭头连接符 4"/>
            <p:cNvCxnSpPr/>
            <p:nvPr/>
          </p:nvCxnSpPr>
          <p:spPr>
            <a:xfrm>
              <a:off x="4932112" y="2762451"/>
              <a:ext cx="35613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932112" y="3106763"/>
              <a:ext cx="35613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932111" y="3518807"/>
              <a:ext cx="35613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932110" y="4636407"/>
              <a:ext cx="35613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4932109" y="5008941"/>
              <a:ext cx="35613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7437826" y="2197395"/>
            <a:ext cx="1043143" cy="3353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2060"/>
                </a:solidFill>
              </a:rPr>
              <a:t>输入</a:t>
            </a:r>
          </a:p>
        </p:txBody>
      </p:sp>
      <p:sp>
        <p:nvSpPr>
          <p:cNvPr id="21" name="矩形 20"/>
          <p:cNvSpPr/>
          <p:nvPr/>
        </p:nvSpPr>
        <p:spPr>
          <a:xfrm>
            <a:off x="9021556" y="2197395"/>
            <a:ext cx="1043143" cy="3353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2060"/>
                </a:solidFill>
              </a:rPr>
              <a:t>输出</a:t>
            </a:r>
          </a:p>
        </p:txBody>
      </p:sp>
      <p:sp>
        <p:nvSpPr>
          <p:cNvPr id="22" name="矩形 21"/>
          <p:cNvSpPr/>
          <p:nvPr/>
        </p:nvSpPr>
        <p:spPr>
          <a:xfrm>
            <a:off x="9021555" y="5302157"/>
            <a:ext cx="1043143" cy="3353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B050"/>
                </a:solidFill>
              </a:rPr>
              <a:t>列表</a:t>
            </a:r>
          </a:p>
        </p:txBody>
      </p:sp>
      <p:sp>
        <p:nvSpPr>
          <p:cNvPr id="23" name="矩形 22"/>
          <p:cNvSpPr/>
          <p:nvPr/>
        </p:nvSpPr>
        <p:spPr>
          <a:xfrm>
            <a:off x="10081814" y="5296873"/>
            <a:ext cx="1043143" cy="3353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B050"/>
                </a:solidFill>
              </a:rPr>
              <a:t>下标</a:t>
            </a:r>
          </a:p>
        </p:txBody>
      </p:sp>
      <p:grpSp>
        <p:nvGrpSpPr>
          <p:cNvPr id="28" name="组合 27"/>
          <p:cNvGrpSpPr/>
          <p:nvPr/>
        </p:nvGrpSpPr>
        <p:grpSpPr>
          <a:xfrm>
            <a:off x="7959397" y="5296873"/>
            <a:ext cx="2643988" cy="1199104"/>
            <a:chOff x="4782564" y="5286624"/>
            <a:chExt cx="2643988" cy="1199104"/>
          </a:xfrm>
        </p:grpSpPr>
        <p:grpSp>
          <p:nvGrpSpPr>
            <p:cNvPr id="26" name="组合 25"/>
            <p:cNvGrpSpPr/>
            <p:nvPr/>
          </p:nvGrpSpPr>
          <p:grpSpPr>
            <a:xfrm>
              <a:off x="4782564" y="5286624"/>
              <a:ext cx="2643988" cy="843243"/>
              <a:chOff x="4782564" y="5286624"/>
              <a:chExt cx="2643988" cy="843243"/>
            </a:xfrm>
          </p:grpSpPr>
          <p:cxnSp>
            <p:nvCxnSpPr>
              <p:cNvPr id="9" name="直接连接符 8"/>
              <p:cNvCxnSpPr/>
              <p:nvPr/>
            </p:nvCxnSpPr>
            <p:spPr>
              <a:xfrm>
                <a:off x="4782564" y="5286624"/>
                <a:ext cx="0" cy="843243"/>
              </a:xfrm>
              <a:prstGeom prst="line">
                <a:avLst/>
              </a:prstGeom>
              <a:ln w="28575">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25" name="直接连接符 24"/>
              <p:cNvCxnSpPr/>
              <p:nvPr/>
            </p:nvCxnSpPr>
            <p:spPr>
              <a:xfrm>
                <a:off x="7426552" y="5621964"/>
                <a:ext cx="0" cy="507903"/>
              </a:xfrm>
              <a:prstGeom prst="line">
                <a:avLst/>
              </a:prstGeom>
              <a:ln w="28575">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24" name="直接连接符 23"/>
              <p:cNvCxnSpPr/>
              <p:nvPr/>
            </p:nvCxnSpPr>
            <p:spPr>
              <a:xfrm>
                <a:off x="4782564" y="6129867"/>
                <a:ext cx="26439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7" name="矩形 26"/>
            <p:cNvSpPr/>
            <p:nvPr/>
          </p:nvSpPr>
          <p:spPr>
            <a:xfrm>
              <a:off x="5022421" y="6107287"/>
              <a:ext cx="2171942" cy="3784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00000"/>
                  </a:solidFill>
                </a:rPr>
                <a:t>注意</a:t>
              </a:r>
              <a:r>
                <a:rPr lang="en-US" altLang="zh-CN" dirty="0">
                  <a:solidFill>
                    <a:srgbClr val="C00000"/>
                  </a:solidFill>
                </a:rPr>
                <a:t>”</a:t>
              </a:r>
              <a:r>
                <a:rPr lang="zh-CN" altLang="en-US" dirty="0">
                  <a:solidFill>
                    <a:srgbClr val="C00000"/>
                  </a:solidFill>
                </a:rPr>
                <a:t>差</a:t>
              </a:r>
              <a:r>
                <a:rPr lang="en-US" altLang="zh-CN" dirty="0">
                  <a:solidFill>
                    <a:srgbClr val="C00000"/>
                  </a:solidFill>
                </a:rPr>
                <a:t>1”</a:t>
              </a:r>
              <a:r>
                <a:rPr lang="zh-CN" altLang="en-US" dirty="0">
                  <a:solidFill>
                    <a:srgbClr val="C00000"/>
                  </a:solidFill>
                </a:rPr>
                <a:t>处理</a:t>
              </a:r>
            </a:p>
          </p:txBody>
        </p:sp>
      </p:grpSp>
      <p:pic>
        <p:nvPicPr>
          <p:cNvPr id="2" name="图片 1"/>
          <p:cNvPicPr>
            <a:picLocks noChangeAspect="1"/>
          </p:cNvPicPr>
          <p:nvPr/>
        </p:nvPicPr>
        <p:blipFill rotWithShape="1">
          <a:blip r:embed="rId3"/>
          <a:srcRect t="-961" r="13321" b="83459"/>
          <a:stretch>
            <a:fillRect/>
          </a:stretch>
        </p:blipFill>
        <p:spPr>
          <a:xfrm>
            <a:off x="530360" y="2768842"/>
            <a:ext cx="6732849" cy="1520427"/>
          </a:xfrm>
          <a:prstGeom prst="rect">
            <a:avLst/>
          </a:prstGeom>
        </p:spPr>
      </p:pic>
      <p:pic>
        <p:nvPicPr>
          <p:cNvPr id="8" name="图片 7"/>
          <p:cNvPicPr>
            <a:picLocks noChangeAspect="1"/>
          </p:cNvPicPr>
          <p:nvPr/>
        </p:nvPicPr>
        <p:blipFill rotWithShape="1">
          <a:blip r:embed="rId3"/>
          <a:srcRect l="6847" t="47835" r="70596" b="41327"/>
          <a:stretch>
            <a:fillRect/>
          </a:stretch>
        </p:blipFill>
        <p:spPr>
          <a:xfrm>
            <a:off x="640540" y="4905083"/>
            <a:ext cx="2344433" cy="832880"/>
          </a:xfrm>
          <a:prstGeom prst="rect">
            <a:avLst/>
          </a:prstGeom>
        </p:spPr>
      </p:pic>
      <p:pic>
        <p:nvPicPr>
          <p:cNvPr id="29" name="图片 28"/>
          <p:cNvPicPr>
            <a:picLocks noChangeAspect="1"/>
          </p:cNvPicPr>
          <p:nvPr/>
        </p:nvPicPr>
        <p:blipFill rotWithShape="1">
          <a:blip r:embed="rId3"/>
          <a:srcRect l="6847" t="68623" r="68757" b="20540"/>
          <a:stretch>
            <a:fillRect/>
          </a:stretch>
        </p:blipFill>
        <p:spPr>
          <a:xfrm>
            <a:off x="3669676" y="4922922"/>
            <a:ext cx="2422003" cy="795572"/>
          </a:xfrm>
          <a:prstGeom prst="rect">
            <a:avLst/>
          </a:prstGeom>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ppt_x"/>
                                          </p:val>
                                        </p:tav>
                                        <p:tav tm="100000">
                                          <p:val>
                                            <p:strVal val="#ppt_x"/>
                                          </p:val>
                                        </p:tav>
                                      </p:tavLst>
                                    </p:anim>
                                    <p:anim calcmode="lin" valueType="num">
                                      <p:cBhvr additive="base">
                                        <p:cTn id="38" dur="500" fill="hold"/>
                                        <p:tgtEl>
                                          <p:spTgt spid="2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additive="base">
                                        <p:cTn id="47" dur="500" fill="hold"/>
                                        <p:tgtEl>
                                          <p:spTgt spid="28"/>
                                        </p:tgtEl>
                                        <p:attrNameLst>
                                          <p:attrName>ppt_x</p:attrName>
                                        </p:attrNameLst>
                                      </p:cBhvr>
                                      <p:tavLst>
                                        <p:tav tm="0">
                                          <p:val>
                                            <p:strVal val="#ppt_x"/>
                                          </p:val>
                                        </p:tav>
                                        <p:tav tm="100000">
                                          <p:val>
                                            <p:strVal val="#ppt_x"/>
                                          </p:val>
                                        </p:tav>
                                      </p:tavLst>
                                    </p:anim>
                                    <p:anim calcmode="lin" valueType="num">
                                      <p:cBhvr additive="base">
                                        <p:cTn id="4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additive="base">
                                        <p:cTn id="53" dur="500" fill="hold"/>
                                        <p:tgtEl>
                                          <p:spTgt spid="2"/>
                                        </p:tgtEl>
                                        <p:attrNameLst>
                                          <p:attrName>ppt_x</p:attrName>
                                        </p:attrNameLst>
                                      </p:cBhvr>
                                      <p:tavLst>
                                        <p:tav tm="0">
                                          <p:val>
                                            <p:strVal val="#ppt_x"/>
                                          </p:val>
                                        </p:tav>
                                        <p:tav tm="100000">
                                          <p:val>
                                            <p:strVal val="#ppt_x"/>
                                          </p:val>
                                        </p:tav>
                                      </p:tavLst>
                                    </p:anim>
                                    <p:anim calcmode="lin" valueType="num">
                                      <p:cBhvr additive="base">
                                        <p:cTn id="5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anim calcmode="lin" valueType="num">
                                      <p:cBhvr additive="base">
                                        <p:cTn id="59" dur="500" fill="hold"/>
                                        <p:tgtEl>
                                          <p:spTgt spid="8"/>
                                        </p:tgtEl>
                                        <p:attrNameLst>
                                          <p:attrName>ppt_x</p:attrName>
                                        </p:attrNameLst>
                                      </p:cBhvr>
                                      <p:tavLst>
                                        <p:tav tm="0">
                                          <p:val>
                                            <p:strVal val="#ppt_x"/>
                                          </p:val>
                                        </p:tav>
                                        <p:tav tm="100000">
                                          <p:val>
                                            <p:strVal val="#ppt_x"/>
                                          </p:val>
                                        </p:tav>
                                      </p:tavLst>
                                    </p:anim>
                                    <p:anim calcmode="lin" valueType="num">
                                      <p:cBhvr additive="base">
                                        <p:cTn id="60" dur="500" fill="hold"/>
                                        <p:tgtEl>
                                          <p:spTgt spid="8"/>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anim calcmode="lin" valueType="num">
                                      <p:cBhvr additive="base">
                                        <p:cTn id="63" dur="500" fill="hold"/>
                                        <p:tgtEl>
                                          <p:spTgt spid="29"/>
                                        </p:tgtEl>
                                        <p:attrNameLst>
                                          <p:attrName>ppt_x</p:attrName>
                                        </p:attrNameLst>
                                      </p:cBhvr>
                                      <p:tavLst>
                                        <p:tav tm="0">
                                          <p:val>
                                            <p:strVal val="#ppt_x"/>
                                          </p:val>
                                        </p:tav>
                                        <p:tav tm="100000">
                                          <p:val>
                                            <p:strVal val="#ppt_x"/>
                                          </p:val>
                                        </p:tav>
                                      </p:tavLst>
                                    </p:anim>
                                    <p:anim calcmode="lin" valueType="num">
                                      <p:cBhvr additive="base">
                                        <p:cTn id="6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1" grpId="0"/>
      <p:bldP spid="22"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操作列表元素</a:t>
            </a: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7" name="内容占位符 4"/>
          <p:cNvSpPr txBox="1"/>
          <p:nvPr/>
        </p:nvSpPr>
        <p:spPr>
          <a:xfrm>
            <a:off x="170320" y="1799617"/>
            <a:ext cx="11066018" cy="445615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smtClean="0"/>
              <a:t>修改</a:t>
            </a:r>
            <a:r>
              <a:rPr lang="zh-CN" altLang="en-US" sz="2800" dirty="0"/>
              <a:t>元素：</a:t>
            </a:r>
            <a:r>
              <a:rPr lang="en-US" altLang="zh-CN" sz="2800" dirty="0"/>
              <a:t>	</a:t>
            </a:r>
            <a:endParaRPr lang="en-US" altLang="zh-CN" sz="2800" dirty="0" smtClean="0"/>
          </a:p>
          <a:p>
            <a:pPr marL="0" indent="0">
              <a:lnSpc>
                <a:spcPct val="150000"/>
              </a:lnSpc>
              <a:buNone/>
            </a:pP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语法格式：</a:t>
            </a:r>
            <a:r>
              <a:rPr lang="zh-CN" altLang="zh-CN" sz="2000" dirty="0" smtClean="0">
                <a:latin typeface="微软雅黑" panose="020B0503020204020204" pitchFamily="34" charset="-122"/>
                <a:ea typeface="微软雅黑" panose="020B0503020204020204" pitchFamily="34" charset="-122"/>
              </a:rPr>
              <a:t>列表</a:t>
            </a:r>
            <a:r>
              <a:rPr lang="zh-CN" altLang="zh-CN" sz="2000" dirty="0">
                <a:latin typeface="微软雅黑" panose="020B0503020204020204" pitchFamily="34" charset="-122"/>
                <a:ea typeface="微软雅黑" panose="020B0503020204020204" pitchFamily="34" charset="-122"/>
              </a:rPr>
              <a:t>名</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索引</a:t>
            </a:r>
            <a:r>
              <a:rPr lang="en-US" altLang="zh-CN" sz="2000" dirty="0">
                <a:latin typeface="微软雅黑" panose="020B0503020204020204" pitchFamily="34" charset="-122"/>
                <a:ea typeface="微软雅黑" panose="020B0503020204020204" pitchFamily="34" charset="-122"/>
              </a:rPr>
              <a:t>] = </a:t>
            </a:r>
            <a:r>
              <a:rPr lang="zh-CN" altLang="zh-CN" sz="2000" dirty="0">
                <a:latin typeface="微软雅黑" panose="020B0503020204020204" pitchFamily="34" charset="-122"/>
                <a:ea typeface="微软雅黑" panose="020B0503020204020204" pitchFamily="34" charset="-122"/>
              </a:rPr>
              <a:t>新值</a:t>
            </a:r>
            <a:r>
              <a:rPr lang="en-US" altLang="zh-CN" sz="20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         </a:t>
            </a:r>
            <a:r>
              <a:rPr lang="zh-CN" altLang="en-US" sz="2400" dirty="0">
                <a:solidFill>
                  <a:srgbClr val="C00000"/>
                </a:solidFill>
              </a:rPr>
              <a:t>注意序号索引方向</a:t>
            </a:r>
            <a:endParaRPr lang="en-US" altLang="zh-CN" sz="2400" dirty="0">
              <a:solidFill>
                <a:srgbClr val="C00000"/>
              </a:solidFill>
            </a:endParaRPr>
          </a:p>
          <a:p>
            <a:pPr marL="0" indent="0">
              <a:buNone/>
            </a:pPr>
            <a:endParaRPr lang="en-US" altLang="zh-CN" sz="2400" dirty="0"/>
          </a:p>
          <a:p>
            <a:pPr>
              <a:lnSpc>
                <a:spcPct val="150000"/>
              </a:lnSpc>
            </a:pPr>
            <a:endParaRPr lang="zh-CN" altLang="en-US" sz="2400" dirty="0">
              <a:solidFill>
                <a:srgbClr val="C00000"/>
              </a:solidFill>
            </a:endParaRPr>
          </a:p>
        </p:txBody>
      </p:sp>
      <p:pic>
        <p:nvPicPr>
          <p:cNvPr id="2" name="图片 1"/>
          <p:cNvPicPr>
            <a:picLocks noChangeAspect="1"/>
          </p:cNvPicPr>
          <p:nvPr/>
        </p:nvPicPr>
        <p:blipFill>
          <a:blip r:embed="rId3"/>
          <a:stretch>
            <a:fillRect/>
          </a:stretch>
        </p:blipFill>
        <p:spPr>
          <a:xfrm>
            <a:off x="764757" y="3214510"/>
            <a:ext cx="6260807" cy="1131711"/>
          </a:xfrm>
          <a:prstGeom prst="rect">
            <a:avLst/>
          </a:prstGeom>
        </p:spPr>
      </p:pic>
      <p:sp>
        <p:nvSpPr>
          <p:cNvPr id="8" name="矩形 7"/>
          <p:cNvSpPr/>
          <p:nvPr/>
        </p:nvSpPr>
        <p:spPr>
          <a:xfrm>
            <a:off x="7381173" y="3214509"/>
            <a:ext cx="3499556" cy="11317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rPr>
              <a:t>反向索引，修改最后一个元素</a:t>
            </a:r>
          </a:p>
        </p:txBody>
      </p:sp>
      <p:pic>
        <p:nvPicPr>
          <p:cNvPr id="11" name="图片 10"/>
          <p:cNvPicPr>
            <a:picLocks noChangeAspect="1"/>
          </p:cNvPicPr>
          <p:nvPr/>
        </p:nvPicPr>
        <p:blipFill>
          <a:blip r:embed="rId4"/>
          <a:stretch>
            <a:fillRect/>
          </a:stretch>
        </p:blipFill>
        <p:spPr>
          <a:xfrm>
            <a:off x="776098" y="4806245"/>
            <a:ext cx="6260806" cy="1131711"/>
          </a:xfrm>
          <a:prstGeom prst="rect">
            <a:avLst/>
          </a:prstGeom>
        </p:spPr>
      </p:pic>
      <p:sp>
        <p:nvSpPr>
          <p:cNvPr id="30" name="矩形 29"/>
          <p:cNvSpPr/>
          <p:nvPr/>
        </p:nvSpPr>
        <p:spPr>
          <a:xfrm>
            <a:off x="7620000" y="4653844"/>
            <a:ext cx="3499556" cy="11317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rPr>
              <a:t>通过赋值，交换两个元素值</a:t>
            </a:r>
          </a:p>
        </p:txBody>
      </p:sp>
      <p:sp>
        <p:nvSpPr>
          <p:cNvPr id="3" name="椭圆 2"/>
          <p:cNvSpPr/>
          <p:nvPr/>
        </p:nvSpPr>
        <p:spPr>
          <a:xfrm>
            <a:off x="1702340" y="3501957"/>
            <a:ext cx="721252" cy="2784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239217" y="5093693"/>
            <a:ext cx="4509829" cy="2954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内容占位符 4"/>
          <p:cNvSpPr txBox="1"/>
          <p:nvPr/>
        </p:nvSpPr>
        <p:spPr>
          <a:xfrm>
            <a:off x="170320" y="867926"/>
            <a:ext cx="11066018" cy="69219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457200">
              <a:lnSpc>
                <a:spcPct val="150000"/>
              </a:lnSpc>
              <a:buNone/>
            </a:pPr>
            <a:r>
              <a:rPr lang="zh-CN" altLang="en-US" sz="2400" dirty="0">
                <a:latin typeface="微软雅黑" panose="020B0503020204020204" pitchFamily="34" charset="-122"/>
                <a:ea typeface="微软雅黑" panose="020B0503020204020204" pitchFamily="34" charset="-122"/>
              </a:rPr>
              <a:t>列表</a:t>
            </a:r>
            <a:r>
              <a:rPr lang="zh-CN" altLang="en-US" sz="2400" dirty="0" smtClean="0">
                <a:latin typeface="微软雅黑" panose="020B0503020204020204" pitchFamily="34" charset="-122"/>
                <a:ea typeface="微软雅黑" panose="020B0503020204020204" pitchFamily="34" charset="-122"/>
              </a:rPr>
              <a:t>元素都是</a:t>
            </a:r>
            <a:r>
              <a:rPr lang="zh-CN" altLang="en-US" sz="2400" dirty="0" smtClean="0">
                <a:solidFill>
                  <a:srgbClr val="FF0000"/>
                </a:solidFill>
                <a:latin typeface="微软雅黑" panose="020B0503020204020204" pitchFamily="34" charset="-122"/>
                <a:ea typeface="微软雅黑" panose="020B0503020204020204" pitchFamily="34" charset="-122"/>
              </a:rPr>
              <a:t>有序</a:t>
            </a:r>
            <a:r>
              <a:rPr lang="zh-CN" altLang="en-US" sz="2400" dirty="0">
                <a:latin typeface="微软雅黑" panose="020B0503020204020204" pitchFamily="34" charset="-122"/>
                <a:ea typeface="微软雅黑" panose="020B0503020204020204" pitchFamily="34" charset="-122"/>
              </a:rPr>
              <a:t>存放，并且</a:t>
            </a:r>
            <a:r>
              <a:rPr lang="zh-CN" altLang="en-US" sz="2400" dirty="0">
                <a:solidFill>
                  <a:srgbClr val="FF0000"/>
                </a:solidFill>
                <a:latin typeface="微软雅黑" panose="020B0503020204020204" pitchFamily="34" charset="-122"/>
                <a:ea typeface="微软雅黑" panose="020B0503020204020204" pitchFamily="34" charset="-122"/>
              </a:rPr>
              <a:t>可变</a:t>
            </a:r>
            <a:r>
              <a:rPr lang="zh-CN" altLang="en-US" sz="2400" dirty="0">
                <a:latin typeface="微软雅黑" panose="020B0503020204020204" pitchFamily="34" charset="-122"/>
                <a:ea typeface="微软雅黑" panose="020B0503020204020204" pitchFamily="34" charset="-122"/>
              </a:rPr>
              <a:t>。支持修改、添加和删除</a:t>
            </a:r>
            <a:r>
              <a:rPr lang="zh-CN" altLang="en-US" sz="2400" dirty="0" smtClean="0">
                <a:latin typeface="微软雅黑" panose="020B0503020204020204" pitchFamily="34" charset="-122"/>
                <a:ea typeface="微软雅黑" panose="020B0503020204020204" pitchFamily="34" charset="-122"/>
              </a:rPr>
              <a:t>操作。</a:t>
            </a:r>
            <a:endParaRPr lang="en-US" altLang="zh-CN" sz="2400" dirty="0" smtClean="0">
              <a:latin typeface="微软雅黑" panose="020B0503020204020204" pitchFamily="34" charset="-122"/>
              <a:ea typeface="微软雅黑" panose="020B0503020204020204" pitchFamily="34"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fill="hold"/>
                                        <p:tgtEl>
                                          <p:spTgt spid="30"/>
                                        </p:tgtEl>
                                        <p:attrNameLst>
                                          <p:attrName>ppt_x</p:attrName>
                                        </p:attrNameLst>
                                      </p:cBhvr>
                                      <p:tavLst>
                                        <p:tav tm="0">
                                          <p:val>
                                            <p:strVal val="#ppt_x"/>
                                          </p:val>
                                        </p:tav>
                                        <p:tav tm="100000">
                                          <p:val>
                                            <p:strVal val="#ppt_x"/>
                                          </p:val>
                                        </p:tav>
                                      </p:tavLst>
                                    </p:anim>
                                    <p:anim calcmode="lin" valueType="num">
                                      <p:cBhvr additive="base">
                                        <p:cTn id="36" dur="500" fill="hold"/>
                                        <p:tgtEl>
                                          <p:spTgt spid="3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8" grpId="0"/>
      <p:bldP spid="30" grpId="0"/>
      <p:bldP spid="3"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操作列表元素</a:t>
            </a: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7" name="内容占位符 4"/>
          <p:cNvSpPr txBox="1"/>
          <p:nvPr/>
        </p:nvSpPr>
        <p:spPr>
          <a:xfrm>
            <a:off x="422348" y="855581"/>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t>添加元素：</a:t>
            </a:r>
            <a:r>
              <a:rPr lang="en-US" altLang="zh-CN" sz="2800" dirty="0"/>
              <a:t>	</a:t>
            </a:r>
          </a:p>
          <a:p>
            <a:pPr marL="857250" lvl="1" indent="-457200">
              <a:lnSpc>
                <a:spcPct val="150000"/>
              </a:lnSpc>
              <a:buFont typeface="+mj-lt"/>
              <a:buAutoNum type="arabicPeriod"/>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尾部追加元素</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——append</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方法</a:t>
            </a:r>
            <a:endPar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400050" lvl="1" indent="0">
              <a:buNone/>
            </a:pPr>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语法</a:t>
            </a:r>
            <a:r>
              <a:rPr lang="zh-CN" altLang="en-US" sz="2000" dirty="0">
                <a:latin typeface="微软雅黑" panose="020B0503020204020204" pitchFamily="34" charset="-122"/>
                <a:ea typeface="微软雅黑" panose="020B0503020204020204" pitchFamily="34" charset="-122"/>
              </a:rPr>
              <a:t>格式：</a:t>
            </a:r>
            <a:r>
              <a:rPr lang="zh-CN" altLang="zh-CN" sz="2000" dirty="0">
                <a:latin typeface="微软雅黑" panose="020B0503020204020204" pitchFamily="34" charset="-122"/>
                <a:ea typeface="微软雅黑" panose="020B0503020204020204" pitchFamily="34" charset="-122"/>
              </a:rPr>
              <a:t>列表</a:t>
            </a:r>
            <a:r>
              <a:rPr lang="zh-CN" altLang="zh-CN" sz="2000" dirty="0" smtClean="0">
                <a:latin typeface="微软雅黑" panose="020B0503020204020204" pitchFamily="34" charset="-122"/>
                <a:ea typeface="微软雅黑" panose="020B0503020204020204" pitchFamily="34" charset="-122"/>
              </a:rPr>
              <a:t>名</a:t>
            </a:r>
            <a:r>
              <a:rPr lang="en-US" altLang="zh-CN" sz="2000" dirty="0" smtClean="0">
                <a:latin typeface="微软雅黑" panose="020B0503020204020204" pitchFamily="34" charset="-122"/>
                <a:ea typeface="微软雅黑" panose="020B0503020204020204" pitchFamily="34" charset="-122"/>
              </a:rPr>
              <a:t>.append( </a:t>
            </a:r>
            <a:r>
              <a:rPr lang="zh-CN" altLang="zh-CN" sz="2000" dirty="0" smtClean="0">
                <a:latin typeface="微软雅黑" panose="020B0503020204020204" pitchFamily="34" charset="-122"/>
                <a:ea typeface="微软雅黑" panose="020B0503020204020204" pitchFamily="34" charset="-122"/>
              </a:rPr>
              <a:t>新</a:t>
            </a:r>
            <a:r>
              <a:rPr lang="zh-CN" altLang="en-US" sz="2000" dirty="0">
                <a:latin typeface="微软雅黑" panose="020B0503020204020204" pitchFamily="34" charset="-122"/>
                <a:ea typeface="微软雅黑" panose="020B0503020204020204" pitchFamily="34" charset="-122"/>
              </a:rPr>
              <a:t>元素</a:t>
            </a:r>
            <a:r>
              <a:rPr lang="en-US" altLang="zh-CN" sz="2000" dirty="0" smtClean="0">
                <a:latin typeface="微软雅黑" panose="020B0503020204020204" pitchFamily="34" charset="-122"/>
                <a:ea typeface="微软雅黑" panose="020B0503020204020204" pitchFamily="34" charset="-122"/>
              </a:rPr>
              <a:t>) </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a:p>
            <a:pPr marL="400050" lvl="1" indent="0">
              <a:lnSpc>
                <a:spcPct val="150000"/>
              </a:lnSpc>
              <a:buNone/>
            </a:pPr>
            <a:endParaRPr lang="en-US" altLang="zh-CN" sz="2400" dirty="0" smtClean="0">
              <a:solidFill>
                <a:schemeClr val="tx1">
                  <a:lumMod val="85000"/>
                  <a:lumOff val="15000"/>
                </a:schemeClr>
              </a:solidFill>
            </a:endParaRPr>
          </a:p>
          <a:p>
            <a:pPr marL="400050" lvl="1" indent="0">
              <a:lnSpc>
                <a:spcPct val="150000"/>
              </a:lnSpc>
              <a:buNone/>
            </a:pPr>
            <a:endParaRPr lang="en-US" altLang="zh-CN" sz="2400" dirty="0">
              <a:solidFill>
                <a:schemeClr val="tx1">
                  <a:lumMod val="85000"/>
                  <a:lumOff val="15000"/>
                </a:schemeClr>
              </a:solidFill>
            </a:endParaRPr>
          </a:p>
          <a:p>
            <a:pPr marL="857250" lvl="1" indent="-457200">
              <a:buFont typeface="+mj-lt"/>
              <a:buAutoNum type="arabicPeriod" startAt="2"/>
            </a:pPr>
            <a:r>
              <a:rPr lang="zh-CN" altLang="en-US" sz="2400" dirty="0" smtClean="0">
                <a:solidFill>
                  <a:schemeClr val="tx1">
                    <a:lumMod val="85000"/>
                    <a:lumOff val="15000"/>
                  </a:schemeClr>
                </a:solidFill>
              </a:rPr>
              <a:t>指定</a:t>
            </a:r>
            <a:r>
              <a:rPr lang="zh-CN" altLang="en-US" sz="2400" dirty="0">
                <a:solidFill>
                  <a:schemeClr val="tx1">
                    <a:lumMod val="85000"/>
                    <a:lumOff val="15000"/>
                  </a:schemeClr>
                </a:solidFill>
              </a:rPr>
              <a:t>位置插入元素</a:t>
            </a:r>
            <a:r>
              <a:rPr lang="en-US" altLang="zh-CN" sz="2400" dirty="0">
                <a:solidFill>
                  <a:schemeClr val="tx1">
                    <a:lumMod val="85000"/>
                    <a:lumOff val="15000"/>
                  </a:schemeClr>
                </a:solidFill>
              </a:rPr>
              <a:t>——insert</a:t>
            </a:r>
            <a:r>
              <a:rPr lang="zh-CN" altLang="en-US" sz="2400" dirty="0" smtClean="0">
                <a:solidFill>
                  <a:schemeClr val="tx1">
                    <a:lumMod val="85000"/>
                    <a:lumOff val="15000"/>
                  </a:schemeClr>
                </a:solidFill>
              </a:rPr>
              <a:t>方法</a:t>
            </a:r>
            <a:endParaRPr lang="en-US" altLang="zh-CN" sz="2400" dirty="0" smtClean="0">
              <a:solidFill>
                <a:schemeClr val="tx1">
                  <a:lumMod val="85000"/>
                  <a:lumOff val="15000"/>
                </a:schemeClr>
              </a:solidFill>
            </a:endParaRPr>
          </a:p>
          <a:p>
            <a:pPr marL="400050" lvl="1" indent="0">
              <a:buNone/>
            </a:pPr>
            <a:r>
              <a:rPr lang="zh-CN" altLang="en-US" sz="24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语法</a:t>
            </a:r>
            <a:r>
              <a:rPr lang="zh-CN" altLang="en-US" sz="2000" dirty="0">
                <a:latin typeface="微软雅黑" panose="020B0503020204020204" pitchFamily="34" charset="-122"/>
                <a:ea typeface="微软雅黑" panose="020B0503020204020204" pitchFamily="34" charset="-122"/>
              </a:rPr>
              <a:t>格式：</a:t>
            </a:r>
            <a:r>
              <a:rPr lang="zh-CN" altLang="zh-CN" sz="2000" dirty="0">
                <a:latin typeface="微软雅黑" panose="020B0503020204020204" pitchFamily="34" charset="-122"/>
                <a:ea typeface="微软雅黑" panose="020B0503020204020204" pitchFamily="34" charset="-122"/>
              </a:rPr>
              <a:t>列表名</a:t>
            </a:r>
            <a:r>
              <a:rPr lang="en-US" altLang="zh-CN" sz="2000" dirty="0" smtClean="0">
                <a:latin typeface="微软雅黑" panose="020B0503020204020204" pitchFamily="34" charset="-122"/>
                <a:ea typeface="微软雅黑" panose="020B0503020204020204" pitchFamily="34" charset="-122"/>
              </a:rPr>
              <a:t>.insert( </a:t>
            </a:r>
            <a:r>
              <a:rPr lang="zh-CN" altLang="en-US" sz="2000" dirty="0" smtClean="0">
                <a:latin typeface="微软雅黑" panose="020B0503020204020204" pitchFamily="34" charset="-122"/>
                <a:ea typeface="微软雅黑" panose="020B0503020204020204" pitchFamily="34" charset="-122"/>
              </a:rPr>
              <a:t>索引</a:t>
            </a:r>
            <a:r>
              <a:rPr lang="en-US" altLang="zh-CN" sz="2000" dirty="0" smtClean="0">
                <a:latin typeface="微软雅黑" panose="020B0503020204020204" pitchFamily="34" charset="-122"/>
                <a:ea typeface="微软雅黑" panose="020B0503020204020204" pitchFamily="34" charset="-122"/>
              </a:rPr>
              <a:t>,</a:t>
            </a:r>
            <a:r>
              <a:rPr lang="zh-CN" altLang="zh-CN" sz="2000" dirty="0" smtClean="0">
                <a:latin typeface="微软雅黑" panose="020B0503020204020204" pitchFamily="34" charset="-122"/>
                <a:ea typeface="微软雅黑" panose="020B0503020204020204" pitchFamily="34" charset="-122"/>
              </a:rPr>
              <a:t>新</a:t>
            </a:r>
            <a:r>
              <a:rPr lang="zh-CN" altLang="en-US" sz="2000" dirty="0">
                <a:latin typeface="微软雅黑" panose="020B0503020204020204" pitchFamily="34" charset="-122"/>
                <a:ea typeface="微软雅黑" panose="020B0503020204020204" pitchFamily="34" charset="-122"/>
              </a:rPr>
              <a:t>元素</a:t>
            </a:r>
            <a:r>
              <a:rPr lang="en-US" altLang="zh-CN" sz="2000" dirty="0">
                <a:latin typeface="微软雅黑" panose="020B0503020204020204" pitchFamily="34" charset="-122"/>
                <a:ea typeface="微软雅黑" panose="020B0503020204020204" pitchFamily="34" charset="-122"/>
              </a:rPr>
              <a:t>) </a:t>
            </a:r>
            <a:endParaRPr lang="en-US" altLang="zh-CN" sz="2400" dirty="0">
              <a:solidFill>
                <a:schemeClr val="tx1">
                  <a:lumMod val="85000"/>
                  <a:lumOff val="15000"/>
                </a:schemeClr>
              </a:solidFill>
            </a:endParaRPr>
          </a:p>
          <a:p>
            <a:pPr marL="400050" lvl="1" indent="0">
              <a:lnSpc>
                <a:spcPct val="150000"/>
              </a:lnSpc>
              <a:buNone/>
            </a:pPr>
            <a:endParaRPr lang="en-US" altLang="zh-CN" sz="2400" dirty="0">
              <a:solidFill>
                <a:schemeClr val="tx1">
                  <a:lumMod val="85000"/>
                  <a:lumOff val="15000"/>
                </a:schemeClr>
              </a:solidFill>
            </a:endParaRPr>
          </a:p>
          <a:p>
            <a:pPr marL="0" indent="0">
              <a:buNone/>
            </a:pPr>
            <a:endParaRPr lang="en-US" altLang="zh-CN" sz="2400" dirty="0"/>
          </a:p>
          <a:p>
            <a:pPr>
              <a:lnSpc>
                <a:spcPct val="150000"/>
              </a:lnSpc>
            </a:pPr>
            <a:endParaRPr lang="zh-CN" altLang="en-US" sz="2400" dirty="0">
              <a:solidFill>
                <a:srgbClr val="C00000"/>
              </a:solidFill>
            </a:endParaRPr>
          </a:p>
        </p:txBody>
      </p:sp>
      <p:sp>
        <p:nvSpPr>
          <p:cNvPr id="8" name="矩形 7"/>
          <p:cNvSpPr/>
          <p:nvPr/>
        </p:nvSpPr>
        <p:spPr>
          <a:xfrm>
            <a:off x="7465556" y="2516473"/>
            <a:ext cx="3499556" cy="11317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rPr>
              <a:t>固定在列表尾部添加元素</a:t>
            </a:r>
          </a:p>
        </p:txBody>
      </p:sp>
      <p:sp>
        <p:nvSpPr>
          <p:cNvPr id="30" name="矩形 29"/>
          <p:cNvSpPr/>
          <p:nvPr/>
        </p:nvSpPr>
        <p:spPr>
          <a:xfrm>
            <a:off x="7515793" y="4966517"/>
            <a:ext cx="3499556" cy="11317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rPr>
              <a:t>第一个参数指定新元素插入位置</a:t>
            </a:r>
          </a:p>
        </p:txBody>
      </p:sp>
      <p:pic>
        <p:nvPicPr>
          <p:cNvPr id="3" name="图片 2"/>
          <p:cNvPicPr>
            <a:picLocks noChangeAspect="1"/>
          </p:cNvPicPr>
          <p:nvPr/>
        </p:nvPicPr>
        <p:blipFill rotWithShape="1">
          <a:blip r:embed="rId3"/>
          <a:srcRect t="4443"/>
          <a:stretch>
            <a:fillRect/>
          </a:stretch>
        </p:blipFill>
        <p:spPr>
          <a:xfrm>
            <a:off x="1250145" y="2655770"/>
            <a:ext cx="6188247" cy="992414"/>
          </a:xfrm>
          <a:prstGeom prst="rect">
            <a:avLst/>
          </a:prstGeom>
        </p:spPr>
      </p:pic>
      <p:pic>
        <p:nvPicPr>
          <p:cNvPr id="5" name="图片 4"/>
          <p:cNvPicPr>
            <a:picLocks noChangeAspect="1"/>
          </p:cNvPicPr>
          <p:nvPr/>
        </p:nvPicPr>
        <p:blipFill rotWithShape="1">
          <a:blip r:embed="rId4"/>
          <a:srcRect t="1970"/>
          <a:stretch>
            <a:fillRect/>
          </a:stretch>
        </p:blipFill>
        <p:spPr>
          <a:xfrm>
            <a:off x="1095345" y="4835498"/>
            <a:ext cx="6188245" cy="1900114"/>
          </a:xfrm>
          <a:prstGeom prst="rect">
            <a:avLst/>
          </a:prstGeom>
        </p:spPr>
      </p:pic>
      <p:sp>
        <p:nvSpPr>
          <p:cNvPr id="16" name="椭圆 15"/>
          <p:cNvSpPr/>
          <p:nvPr/>
        </p:nvSpPr>
        <p:spPr>
          <a:xfrm>
            <a:off x="2423593" y="5950512"/>
            <a:ext cx="1914944" cy="3062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anim calcmode="lin" valueType="num">
                                      <p:cBhvr additive="base">
                                        <p:cTn id="7"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anim calcmode="lin" valueType="num">
                                      <p:cBhvr additive="base">
                                        <p:cTn id="11"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7">
                                            <p:txEl>
                                              <p:pRg st="5" end="5"/>
                                            </p:txEl>
                                          </p:spTgt>
                                        </p:tgtEl>
                                        <p:attrNameLst>
                                          <p:attrName>style.visibility</p:attrName>
                                        </p:attrNameLst>
                                      </p:cBhvr>
                                      <p:to>
                                        <p:strVal val="visible"/>
                                      </p:to>
                                    </p:set>
                                    <p:anim calcmode="lin" valueType="num">
                                      <p:cBhvr additive="base">
                                        <p:cTn id="27" dur="500" fill="hold"/>
                                        <p:tgtEl>
                                          <p:spTgt spid="1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7">
                                            <p:txEl>
                                              <p:pRg st="6" end="6"/>
                                            </p:txEl>
                                          </p:spTgt>
                                        </p:tgtEl>
                                        <p:attrNameLst>
                                          <p:attrName>style.visibility</p:attrName>
                                        </p:attrNameLst>
                                      </p:cBhvr>
                                      <p:to>
                                        <p:strVal val="visible"/>
                                      </p:to>
                                    </p:set>
                                    <p:anim calcmode="lin" valueType="num">
                                      <p:cBhvr additive="base">
                                        <p:cTn id="31" dur="500" fill="hold"/>
                                        <p:tgtEl>
                                          <p:spTgt spid="1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additive="base">
                                        <p:cTn id="43" dur="500" fill="hold"/>
                                        <p:tgtEl>
                                          <p:spTgt spid="30"/>
                                        </p:tgtEl>
                                        <p:attrNameLst>
                                          <p:attrName>ppt_x</p:attrName>
                                        </p:attrNameLst>
                                      </p:cBhvr>
                                      <p:tavLst>
                                        <p:tav tm="0">
                                          <p:val>
                                            <p:strVal val="#ppt_x"/>
                                          </p:val>
                                        </p:tav>
                                        <p:tav tm="100000">
                                          <p:val>
                                            <p:strVal val="#ppt_x"/>
                                          </p:val>
                                        </p:tav>
                                      </p:tavLst>
                                    </p:anim>
                                    <p:anim calcmode="lin" valueType="num">
                                      <p:cBhvr additive="base">
                                        <p:cTn id="44" dur="500" fill="hold"/>
                                        <p:tgtEl>
                                          <p:spTgt spid="3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0" grpId="0"/>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操作列表元素</a:t>
            </a: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7" name="内容占位符 4"/>
          <p:cNvSpPr txBox="1"/>
          <p:nvPr/>
        </p:nvSpPr>
        <p:spPr>
          <a:xfrm>
            <a:off x="530360" y="725489"/>
            <a:ext cx="10515600" cy="56364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t>删除元素：</a:t>
            </a:r>
            <a:r>
              <a:rPr lang="en-US" altLang="zh-CN" sz="2800" dirty="0"/>
              <a:t>	</a:t>
            </a:r>
          </a:p>
          <a:p>
            <a:pPr marL="857250" lvl="1" indent="-457200">
              <a:lnSpc>
                <a:spcPct val="150000"/>
              </a:lnSpc>
              <a:buFont typeface="+mj-lt"/>
              <a:buAutoNum type="arabicPeriod"/>
            </a:pPr>
            <a:r>
              <a:rPr lang="zh-CN" altLang="en-US" sz="2400" dirty="0">
                <a:solidFill>
                  <a:schemeClr val="tx1">
                    <a:lumMod val="85000"/>
                    <a:lumOff val="15000"/>
                  </a:schemeClr>
                </a:solidFill>
              </a:rPr>
              <a:t>按索引删除元素</a:t>
            </a:r>
            <a:r>
              <a:rPr lang="en-US" altLang="zh-CN" sz="2400" dirty="0">
                <a:solidFill>
                  <a:schemeClr val="tx1">
                    <a:lumMod val="85000"/>
                    <a:lumOff val="15000"/>
                  </a:schemeClr>
                </a:solidFill>
              </a:rPr>
              <a:t>——del</a:t>
            </a:r>
            <a:r>
              <a:rPr lang="zh-CN" altLang="en-US" sz="2400" dirty="0">
                <a:solidFill>
                  <a:schemeClr val="tx1">
                    <a:lumMod val="85000"/>
                    <a:lumOff val="15000"/>
                  </a:schemeClr>
                </a:solidFill>
              </a:rPr>
              <a:t>命令</a:t>
            </a:r>
            <a:endParaRPr lang="en-US" altLang="zh-CN" sz="2400" dirty="0">
              <a:solidFill>
                <a:schemeClr val="tx1">
                  <a:lumMod val="85000"/>
                  <a:lumOff val="15000"/>
                </a:schemeClr>
              </a:solidFill>
            </a:endParaRPr>
          </a:p>
          <a:p>
            <a:pPr marL="400050" lvl="1" indent="0">
              <a:buNone/>
            </a:pPr>
            <a:r>
              <a:rPr lang="zh-CN" altLang="en-US" sz="24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语法</a:t>
            </a:r>
            <a:r>
              <a:rPr lang="zh-CN" altLang="en-US" sz="2000" dirty="0">
                <a:latin typeface="微软雅黑" panose="020B0503020204020204" pitchFamily="34" charset="-122"/>
                <a:ea typeface="微软雅黑" panose="020B0503020204020204" pitchFamily="34" charset="-122"/>
              </a:rPr>
              <a:t>格式</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del  </a:t>
            </a:r>
            <a:r>
              <a:rPr lang="zh-CN" altLang="zh-CN" sz="2000" dirty="0" smtClean="0">
                <a:latin typeface="微软雅黑" panose="020B0503020204020204" pitchFamily="34" charset="-122"/>
                <a:ea typeface="微软雅黑" panose="020B0503020204020204" pitchFamily="34" charset="-122"/>
              </a:rPr>
              <a:t>列表名</a:t>
            </a:r>
            <a:r>
              <a:rPr lang="en-US" altLang="zh-CN" sz="2000" dirty="0" smtClean="0">
                <a:latin typeface="微软雅黑" panose="020B0503020204020204" pitchFamily="34" charset="-122"/>
                <a:ea typeface="微软雅黑" panose="020B0503020204020204" pitchFamily="34" charset="-122"/>
              </a:rPr>
              <a:t> ( </a:t>
            </a:r>
            <a:r>
              <a:rPr lang="zh-CN" altLang="en-US" sz="2000" dirty="0" smtClean="0">
                <a:latin typeface="微软雅黑" panose="020B0503020204020204" pitchFamily="34" charset="-122"/>
                <a:ea typeface="微软雅黑" panose="020B0503020204020204" pitchFamily="34" charset="-122"/>
              </a:rPr>
              <a:t>索引</a:t>
            </a:r>
            <a:r>
              <a:rPr lang="en-US" altLang="zh-CN" sz="20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 </a:t>
            </a:r>
            <a:endParaRPr lang="en-US" altLang="zh-CN" sz="2400" dirty="0">
              <a:solidFill>
                <a:schemeClr val="tx1">
                  <a:lumMod val="85000"/>
                  <a:lumOff val="15000"/>
                </a:schemeClr>
              </a:solidFill>
            </a:endParaRPr>
          </a:p>
          <a:p>
            <a:pPr marL="400050" lvl="1" indent="0">
              <a:buNone/>
            </a:pPr>
            <a:endParaRPr lang="en-US" altLang="zh-CN" sz="2400" dirty="0">
              <a:solidFill>
                <a:schemeClr val="tx1">
                  <a:lumMod val="85000"/>
                  <a:lumOff val="15000"/>
                </a:schemeClr>
              </a:solidFill>
            </a:endParaRPr>
          </a:p>
          <a:p>
            <a:pPr marL="857250" lvl="1" indent="-457200">
              <a:lnSpc>
                <a:spcPct val="150000"/>
              </a:lnSpc>
              <a:buFont typeface="+mj-lt"/>
              <a:buAutoNum type="arabicPeriod"/>
            </a:pPr>
            <a:endParaRPr lang="en-US" altLang="zh-CN" sz="2400" dirty="0">
              <a:solidFill>
                <a:schemeClr val="tx1">
                  <a:lumMod val="85000"/>
                  <a:lumOff val="15000"/>
                </a:schemeClr>
              </a:solidFill>
            </a:endParaRPr>
          </a:p>
          <a:p>
            <a:pPr marL="828040" lvl="1" indent="-457200">
              <a:lnSpc>
                <a:spcPct val="150000"/>
              </a:lnSpc>
              <a:spcBef>
                <a:spcPts val="600"/>
              </a:spcBef>
              <a:buFont typeface="+mj-lt"/>
              <a:buAutoNum type="arabicPeriod" startAt="2"/>
            </a:pPr>
            <a:r>
              <a:rPr lang="zh-CN" altLang="en-US" sz="2400" dirty="0">
                <a:solidFill>
                  <a:schemeClr val="tx1">
                    <a:lumMod val="85000"/>
                    <a:lumOff val="15000"/>
                  </a:schemeClr>
                </a:solidFill>
              </a:rPr>
              <a:t>按索引删除元素</a:t>
            </a:r>
            <a:r>
              <a:rPr lang="en-US" altLang="zh-CN" sz="2400" dirty="0">
                <a:solidFill>
                  <a:schemeClr val="tx1">
                    <a:lumMod val="85000"/>
                    <a:lumOff val="15000"/>
                  </a:schemeClr>
                </a:solidFill>
              </a:rPr>
              <a:t>——pop</a:t>
            </a:r>
            <a:r>
              <a:rPr lang="zh-CN" altLang="en-US" sz="2400" dirty="0">
                <a:solidFill>
                  <a:schemeClr val="tx1">
                    <a:lumMod val="85000"/>
                    <a:lumOff val="15000"/>
                  </a:schemeClr>
                </a:solidFill>
              </a:rPr>
              <a:t>方法</a:t>
            </a:r>
            <a:endParaRPr lang="en-US" altLang="zh-CN" sz="2400" dirty="0">
              <a:solidFill>
                <a:schemeClr val="tx1">
                  <a:lumMod val="85000"/>
                  <a:lumOff val="15000"/>
                </a:schemeClr>
              </a:solidFill>
            </a:endParaRPr>
          </a:p>
          <a:p>
            <a:pPr marL="0" indent="0">
              <a:buNone/>
            </a:pPr>
            <a:r>
              <a:rPr lang="zh-CN" altLang="en-US" sz="24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语法</a:t>
            </a:r>
            <a:r>
              <a:rPr lang="zh-CN" altLang="en-US" sz="2000" dirty="0">
                <a:latin typeface="微软雅黑" panose="020B0503020204020204" pitchFamily="34" charset="-122"/>
                <a:ea typeface="微软雅黑" panose="020B0503020204020204" pitchFamily="34" charset="-122"/>
              </a:rPr>
              <a:t>格式：</a:t>
            </a:r>
            <a:r>
              <a:rPr lang="zh-CN" altLang="zh-CN" sz="2000" dirty="0">
                <a:latin typeface="微软雅黑" panose="020B0503020204020204" pitchFamily="34" charset="-122"/>
                <a:ea typeface="微软雅黑" panose="020B0503020204020204" pitchFamily="34" charset="-122"/>
              </a:rPr>
              <a:t>列表名</a:t>
            </a:r>
            <a:r>
              <a:rPr lang="en-US" altLang="zh-CN" sz="2000" dirty="0" smtClean="0">
                <a:latin typeface="微软雅黑" panose="020B0503020204020204" pitchFamily="34" charset="-122"/>
                <a:ea typeface="微软雅黑" panose="020B0503020204020204" pitchFamily="34" charset="-122"/>
              </a:rPr>
              <a:t>.pop(</a:t>
            </a:r>
            <a:r>
              <a:rPr lang="zh-CN" altLang="en-US" sz="2000" dirty="0" smtClean="0">
                <a:latin typeface="微软雅黑" panose="020B0503020204020204" pitchFamily="34" charset="-122"/>
                <a:ea typeface="微软雅黑" panose="020B0503020204020204" pitchFamily="34" charset="-122"/>
              </a:rPr>
              <a:t>索引</a:t>
            </a:r>
            <a:r>
              <a:rPr lang="en-US" altLang="zh-CN" sz="2000" dirty="0" smtClean="0">
                <a:latin typeface="微软雅黑" panose="020B0503020204020204" pitchFamily="34" charset="-122"/>
                <a:ea typeface="微软雅黑" panose="020B0503020204020204" pitchFamily="34" charset="-122"/>
              </a:rPr>
              <a:t>) </a:t>
            </a:r>
            <a:endParaRPr lang="en-US" altLang="zh-CN" sz="2000" dirty="0">
              <a:solidFill>
                <a:schemeClr val="tx1">
                  <a:lumMod val="85000"/>
                  <a:lumOff val="15000"/>
                </a:schemeClr>
              </a:solidFill>
            </a:endParaRPr>
          </a:p>
          <a:p>
            <a:pPr marL="0" indent="0">
              <a:buNone/>
            </a:pPr>
            <a:endParaRPr lang="en-US" altLang="zh-CN" sz="2400" dirty="0"/>
          </a:p>
          <a:p>
            <a:pPr>
              <a:lnSpc>
                <a:spcPct val="150000"/>
              </a:lnSpc>
            </a:pPr>
            <a:endParaRPr lang="zh-CN" altLang="en-US" sz="2400" dirty="0">
              <a:solidFill>
                <a:srgbClr val="C00000"/>
              </a:solidFill>
            </a:endParaRPr>
          </a:p>
        </p:txBody>
      </p:sp>
      <p:sp>
        <p:nvSpPr>
          <p:cNvPr id="30" name="矩形 29"/>
          <p:cNvSpPr/>
          <p:nvPr/>
        </p:nvSpPr>
        <p:spPr>
          <a:xfrm>
            <a:off x="8176304" y="3195371"/>
            <a:ext cx="3499556" cy="11317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rPr>
              <a:t>注意命令和方法的区别</a:t>
            </a:r>
          </a:p>
        </p:txBody>
      </p:sp>
      <p:pic>
        <p:nvPicPr>
          <p:cNvPr id="2" name="图片 1"/>
          <p:cNvPicPr>
            <a:picLocks noChangeAspect="1"/>
          </p:cNvPicPr>
          <p:nvPr/>
        </p:nvPicPr>
        <p:blipFill>
          <a:blip r:embed="rId3"/>
          <a:stretch>
            <a:fillRect/>
          </a:stretch>
        </p:blipFill>
        <p:spPr>
          <a:xfrm>
            <a:off x="1250146" y="2501386"/>
            <a:ext cx="6810375" cy="1131711"/>
          </a:xfrm>
          <a:prstGeom prst="rect">
            <a:avLst/>
          </a:prstGeom>
        </p:spPr>
      </p:pic>
      <p:pic>
        <p:nvPicPr>
          <p:cNvPr id="6" name="图片 5"/>
          <p:cNvPicPr>
            <a:picLocks noChangeAspect="1"/>
          </p:cNvPicPr>
          <p:nvPr/>
        </p:nvPicPr>
        <p:blipFill>
          <a:blip r:embed="rId4"/>
          <a:stretch>
            <a:fillRect/>
          </a:stretch>
        </p:blipFill>
        <p:spPr>
          <a:xfrm>
            <a:off x="1198850" y="4742423"/>
            <a:ext cx="6810375" cy="1333141"/>
          </a:xfrm>
          <a:prstGeom prst="rect">
            <a:avLst/>
          </a:prstGeom>
        </p:spPr>
      </p:pic>
      <p:sp>
        <p:nvSpPr>
          <p:cNvPr id="7" name="右大括号 6"/>
          <p:cNvSpPr/>
          <p:nvPr/>
        </p:nvSpPr>
        <p:spPr>
          <a:xfrm>
            <a:off x="8283309" y="2688011"/>
            <a:ext cx="359343" cy="2146433"/>
          </a:xfrm>
          <a:prstGeom prst="rightBrace">
            <a:avLst/>
          </a:prstGeom>
          <a:ln w="19050"/>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sp>
        <p:nvSpPr>
          <p:cNvPr id="10" name="标注: 线形 9"/>
          <p:cNvSpPr/>
          <p:nvPr/>
        </p:nvSpPr>
        <p:spPr>
          <a:xfrm>
            <a:off x="4655333" y="6097120"/>
            <a:ext cx="4553743" cy="529537"/>
          </a:xfrm>
          <a:prstGeom prst="borderCallout1">
            <a:avLst>
              <a:gd name="adj1" fmla="val 18750"/>
              <a:gd name="adj2" fmla="val -8333"/>
              <a:gd name="adj3" fmla="val -160618"/>
              <a:gd name="adj4" fmla="val -53139"/>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9900"/>
                </a:solidFill>
              </a:rPr>
              <a:t>pop</a:t>
            </a:r>
            <a:r>
              <a:rPr lang="zh-CN" altLang="en-US" b="1" dirty="0">
                <a:solidFill>
                  <a:srgbClr val="FF9900"/>
                </a:solidFill>
              </a:rPr>
              <a:t>方法删除元素同时会返回该元素</a:t>
            </a:r>
          </a:p>
        </p:txBody>
      </p:sp>
      <p:sp>
        <p:nvSpPr>
          <p:cNvPr id="15" name="椭圆 14"/>
          <p:cNvSpPr/>
          <p:nvPr/>
        </p:nvSpPr>
        <p:spPr>
          <a:xfrm>
            <a:off x="2423592" y="2760959"/>
            <a:ext cx="728170" cy="2546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326316" y="5017776"/>
            <a:ext cx="728170" cy="2546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anim calcmode="lin" valueType="num">
                                      <p:cBhvr additive="base">
                                        <p:cTn id="7"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anim calcmode="lin" valueType="num">
                                      <p:cBhvr additive="base">
                                        <p:cTn id="11"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7">
                                            <p:txEl>
                                              <p:pRg st="5" end="5"/>
                                            </p:txEl>
                                          </p:spTgt>
                                        </p:tgtEl>
                                        <p:attrNameLst>
                                          <p:attrName>style.visibility</p:attrName>
                                        </p:attrNameLst>
                                      </p:cBhvr>
                                      <p:to>
                                        <p:strVal val="visible"/>
                                      </p:to>
                                    </p:set>
                                    <p:anim calcmode="lin" valueType="num">
                                      <p:cBhvr additive="base">
                                        <p:cTn id="27" dur="500" fill="hold"/>
                                        <p:tgtEl>
                                          <p:spTgt spid="1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7">
                                            <p:txEl>
                                              <p:pRg st="6" end="6"/>
                                            </p:txEl>
                                          </p:spTgt>
                                        </p:tgtEl>
                                        <p:attrNameLst>
                                          <p:attrName>style.visibility</p:attrName>
                                        </p:attrNameLst>
                                      </p:cBhvr>
                                      <p:to>
                                        <p:strVal val="visible"/>
                                      </p:to>
                                    </p:set>
                                    <p:anim calcmode="lin" valueType="num">
                                      <p:cBhvr additive="base">
                                        <p:cTn id="31" dur="500" fill="hold"/>
                                        <p:tgtEl>
                                          <p:spTgt spid="1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ppt_x"/>
                                          </p:val>
                                        </p:tav>
                                        <p:tav tm="100000">
                                          <p:val>
                                            <p:strVal val="#ppt_x"/>
                                          </p:val>
                                        </p:tav>
                                      </p:tavLst>
                                    </p:anim>
                                    <p:anim calcmode="lin" valueType="num">
                                      <p:cBhvr additive="base">
                                        <p:cTn id="48" dur="500" fill="hold"/>
                                        <p:tgtEl>
                                          <p:spTgt spid="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additive="base">
                                        <p:cTn id="51" dur="500" fill="hold"/>
                                        <p:tgtEl>
                                          <p:spTgt spid="30"/>
                                        </p:tgtEl>
                                        <p:attrNameLst>
                                          <p:attrName>ppt_x</p:attrName>
                                        </p:attrNameLst>
                                      </p:cBhvr>
                                      <p:tavLst>
                                        <p:tav tm="0">
                                          <p:val>
                                            <p:strVal val="#ppt_x"/>
                                          </p:val>
                                        </p:tav>
                                        <p:tav tm="100000">
                                          <p:val>
                                            <p:strVal val="#ppt_x"/>
                                          </p:val>
                                        </p:tav>
                                      </p:tavLst>
                                    </p:anim>
                                    <p:anim calcmode="lin" valueType="num">
                                      <p:cBhvr additive="base">
                                        <p:cTn id="5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500" fill="hold"/>
                                        <p:tgtEl>
                                          <p:spTgt spid="10"/>
                                        </p:tgtEl>
                                        <p:attrNameLst>
                                          <p:attrName>ppt_x</p:attrName>
                                        </p:attrNameLst>
                                      </p:cBhvr>
                                      <p:tavLst>
                                        <p:tav tm="0">
                                          <p:val>
                                            <p:strVal val="#ppt_x"/>
                                          </p:val>
                                        </p:tav>
                                        <p:tav tm="100000">
                                          <p:val>
                                            <p:strVal val="#ppt_x"/>
                                          </p:val>
                                        </p:tav>
                                      </p:tavLst>
                                    </p:anim>
                                    <p:anim calcmode="lin" valueType="num">
                                      <p:cBhvr additive="base">
                                        <p:cTn id="5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7" grpId="0" animBg="1"/>
      <p:bldP spid="10" grpId="0" animBg="1"/>
      <p:bldP spid="15"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操作列表元素</a:t>
            </a: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7" name="内容占位符 4"/>
          <p:cNvSpPr txBox="1"/>
          <p:nvPr/>
        </p:nvSpPr>
        <p:spPr>
          <a:xfrm>
            <a:off x="422348" y="1072445"/>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t>删除元素：</a:t>
            </a:r>
            <a:r>
              <a:rPr lang="en-US" altLang="zh-CN" sz="2800" dirty="0"/>
              <a:t>	</a:t>
            </a:r>
          </a:p>
          <a:p>
            <a:pPr marL="857250" lvl="1" indent="-457200">
              <a:lnSpc>
                <a:spcPct val="150000"/>
              </a:lnSpc>
              <a:buFont typeface="+mj-lt"/>
              <a:buAutoNum type="arabicPeriod" startAt="2"/>
            </a:pPr>
            <a:r>
              <a:rPr lang="zh-CN" altLang="en-US" sz="2400" dirty="0">
                <a:solidFill>
                  <a:schemeClr val="tx1">
                    <a:lumMod val="85000"/>
                    <a:lumOff val="15000"/>
                  </a:schemeClr>
                </a:solidFill>
              </a:rPr>
              <a:t>按索引删除元素</a:t>
            </a:r>
            <a:r>
              <a:rPr lang="en-US" altLang="zh-CN" sz="2400" dirty="0">
                <a:solidFill>
                  <a:schemeClr val="tx1">
                    <a:lumMod val="85000"/>
                    <a:lumOff val="15000"/>
                  </a:schemeClr>
                </a:solidFill>
              </a:rPr>
              <a:t>——pop</a:t>
            </a:r>
            <a:r>
              <a:rPr lang="zh-CN" altLang="en-US" sz="2400" dirty="0">
                <a:solidFill>
                  <a:schemeClr val="tx1">
                    <a:lumMod val="85000"/>
                    <a:lumOff val="15000"/>
                  </a:schemeClr>
                </a:solidFill>
              </a:rPr>
              <a:t>方法（续）</a:t>
            </a:r>
            <a:endParaRPr lang="en-US" altLang="zh-CN" sz="2400" dirty="0">
              <a:solidFill>
                <a:schemeClr val="tx1">
                  <a:lumMod val="85000"/>
                  <a:lumOff val="15000"/>
                </a:schemeClr>
              </a:solidFill>
            </a:endParaRPr>
          </a:p>
          <a:p>
            <a:pPr marL="400050" lvl="1" indent="0">
              <a:lnSpc>
                <a:spcPct val="150000"/>
              </a:lnSpc>
              <a:buNone/>
            </a:pPr>
            <a:endParaRPr lang="en-US" altLang="zh-CN" sz="2400" dirty="0">
              <a:solidFill>
                <a:schemeClr val="tx1">
                  <a:lumMod val="85000"/>
                  <a:lumOff val="15000"/>
                </a:schemeClr>
              </a:solidFill>
            </a:endParaRPr>
          </a:p>
          <a:p>
            <a:pPr marL="857250" lvl="1" indent="-457200">
              <a:lnSpc>
                <a:spcPct val="150000"/>
              </a:lnSpc>
              <a:buFont typeface="+mj-lt"/>
              <a:buAutoNum type="arabicPeriod"/>
            </a:pPr>
            <a:endParaRPr lang="en-US" altLang="zh-CN" sz="2400" dirty="0">
              <a:solidFill>
                <a:schemeClr val="tx1">
                  <a:lumMod val="85000"/>
                  <a:lumOff val="15000"/>
                </a:schemeClr>
              </a:solidFill>
            </a:endParaRPr>
          </a:p>
          <a:p>
            <a:pPr marL="857250" lvl="1" indent="-457200">
              <a:lnSpc>
                <a:spcPct val="150000"/>
              </a:lnSpc>
              <a:spcBef>
                <a:spcPts val="1200"/>
              </a:spcBef>
              <a:buFont typeface="+mj-lt"/>
              <a:buAutoNum type="arabicPeriod" startAt="3"/>
            </a:pPr>
            <a:r>
              <a:rPr lang="zh-CN" altLang="en-US" sz="2400" dirty="0">
                <a:solidFill>
                  <a:schemeClr val="tx1">
                    <a:lumMod val="85000"/>
                    <a:lumOff val="15000"/>
                  </a:schemeClr>
                </a:solidFill>
              </a:rPr>
              <a:t>按值删除元素</a:t>
            </a:r>
            <a:r>
              <a:rPr lang="en-US" altLang="zh-CN" sz="2400" dirty="0">
                <a:solidFill>
                  <a:schemeClr val="tx1">
                    <a:lumMod val="85000"/>
                    <a:lumOff val="15000"/>
                  </a:schemeClr>
                </a:solidFill>
              </a:rPr>
              <a:t>——remove</a:t>
            </a:r>
            <a:r>
              <a:rPr lang="zh-CN" altLang="en-US" sz="2400" dirty="0" smtClean="0">
                <a:solidFill>
                  <a:schemeClr val="tx1">
                    <a:lumMod val="85000"/>
                    <a:lumOff val="15000"/>
                  </a:schemeClr>
                </a:solidFill>
              </a:rPr>
              <a:t>方法</a:t>
            </a:r>
            <a:endParaRPr lang="en-US" altLang="zh-CN" sz="2400" dirty="0">
              <a:solidFill>
                <a:schemeClr val="tx1">
                  <a:lumMod val="85000"/>
                  <a:lumOff val="15000"/>
                </a:schemeClr>
              </a:solidFill>
            </a:endParaRPr>
          </a:p>
          <a:p>
            <a:pPr marL="0" indent="0">
              <a:buNone/>
            </a:pPr>
            <a:r>
              <a:rPr lang="zh-CN" altLang="en-US" sz="2000" dirty="0" smtClean="0">
                <a:latin typeface="微软雅黑" panose="020B0503020204020204" pitchFamily="34" charset="-122"/>
                <a:ea typeface="微软雅黑" panose="020B0503020204020204" pitchFamily="34" charset="-122"/>
              </a:rPr>
              <a:t>         语法</a:t>
            </a:r>
            <a:r>
              <a:rPr lang="zh-CN" altLang="en-US" sz="2000" dirty="0">
                <a:latin typeface="微软雅黑" panose="020B0503020204020204" pitchFamily="34" charset="-122"/>
                <a:ea typeface="微软雅黑" panose="020B0503020204020204" pitchFamily="34" charset="-122"/>
              </a:rPr>
              <a:t>格式：</a:t>
            </a:r>
            <a:r>
              <a:rPr lang="zh-CN" altLang="zh-CN" sz="2000" dirty="0">
                <a:latin typeface="微软雅黑" panose="020B0503020204020204" pitchFamily="34" charset="-122"/>
                <a:ea typeface="微软雅黑" panose="020B0503020204020204" pitchFamily="34" charset="-122"/>
              </a:rPr>
              <a:t>列表名</a:t>
            </a:r>
            <a:r>
              <a:rPr lang="en-US" altLang="zh-CN" sz="2000" dirty="0" smtClean="0">
                <a:latin typeface="微软雅黑" panose="020B0503020204020204" pitchFamily="34" charset="-122"/>
                <a:ea typeface="微软雅黑" panose="020B0503020204020204" pitchFamily="34" charset="-122"/>
              </a:rPr>
              <a:t>.remove(</a:t>
            </a:r>
            <a:r>
              <a:rPr lang="zh-CN" altLang="en-US" sz="2000" dirty="0" smtClean="0">
                <a:latin typeface="微软雅黑" panose="020B0503020204020204" pitchFamily="34" charset="-122"/>
                <a:ea typeface="微软雅黑" panose="020B0503020204020204" pitchFamily="34" charset="-122"/>
              </a:rPr>
              <a:t>元素值</a:t>
            </a:r>
            <a:r>
              <a:rPr lang="en-US" altLang="zh-CN" sz="2000" dirty="0" smtClean="0">
                <a:latin typeface="微软雅黑" panose="020B0503020204020204" pitchFamily="34" charset="-122"/>
                <a:ea typeface="微软雅黑" panose="020B0503020204020204" pitchFamily="34" charset="-122"/>
              </a:rPr>
              <a:t>) </a:t>
            </a:r>
            <a:endParaRPr lang="en-US" altLang="zh-CN" sz="2000" dirty="0">
              <a:solidFill>
                <a:schemeClr val="tx1">
                  <a:lumMod val="85000"/>
                  <a:lumOff val="15000"/>
                </a:schemeClr>
              </a:solidFill>
            </a:endParaRPr>
          </a:p>
        </p:txBody>
      </p:sp>
      <p:sp>
        <p:nvSpPr>
          <p:cNvPr id="30" name="矩形 29"/>
          <p:cNvSpPr/>
          <p:nvPr/>
        </p:nvSpPr>
        <p:spPr>
          <a:xfrm>
            <a:off x="8060521" y="2499399"/>
            <a:ext cx="3499556" cy="11317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rPr>
              <a:t>缺省索引参数时，</a:t>
            </a:r>
            <a:r>
              <a:rPr lang="en-US" altLang="zh-CN" b="1" dirty="0">
                <a:solidFill>
                  <a:srgbClr val="C00000"/>
                </a:solidFill>
              </a:rPr>
              <a:t>pop</a:t>
            </a:r>
            <a:r>
              <a:rPr lang="zh-CN" altLang="en-US" b="1" dirty="0">
                <a:solidFill>
                  <a:srgbClr val="C00000"/>
                </a:solidFill>
              </a:rPr>
              <a:t>默认删除最后一个元素</a:t>
            </a:r>
          </a:p>
        </p:txBody>
      </p:sp>
      <p:pic>
        <p:nvPicPr>
          <p:cNvPr id="3" name="图片 2"/>
          <p:cNvPicPr>
            <a:picLocks noChangeAspect="1"/>
          </p:cNvPicPr>
          <p:nvPr/>
        </p:nvPicPr>
        <p:blipFill rotWithShape="1">
          <a:blip r:embed="rId3"/>
          <a:srcRect t="2589"/>
          <a:stretch>
            <a:fillRect/>
          </a:stretch>
        </p:blipFill>
        <p:spPr>
          <a:xfrm>
            <a:off x="1250146" y="2415941"/>
            <a:ext cx="6781800" cy="1298629"/>
          </a:xfrm>
          <a:prstGeom prst="rect">
            <a:avLst/>
          </a:prstGeom>
        </p:spPr>
      </p:pic>
      <p:pic>
        <p:nvPicPr>
          <p:cNvPr id="8" name="图片 7"/>
          <p:cNvPicPr>
            <a:picLocks noChangeAspect="1"/>
          </p:cNvPicPr>
          <p:nvPr/>
        </p:nvPicPr>
        <p:blipFill>
          <a:blip r:embed="rId4"/>
          <a:stretch>
            <a:fillRect/>
          </a:stretch>
        </p:blipFill>
        <p:spPr>
          <a:xfrm>
            <a:off x="1021546" y="4891038"/>
            <a:ext cx="7239000" cy="1131712"/>
          </a:xfrm>
          <a:prstGeom prst="rect">
            <a:avLst/>
          </a:prstGeom>
        </p:spPr>
      </p:pic>
      <p:sp>
        <p:nvSpPr>
          <p:cNvPr id="11" name="椭圆 10"/>
          <p:cNvSpPr/>
          <p:nvPr/>
        </p:nvSpPr>
        <p:spPr>
          <a:xfrm>
            <a:off x="2287405" y="2727126"/>
            <a:ext cx="728170" cy="2546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473265" y="5082310"/>
            <a:ext cx="728170" cy="3098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anim calcmode="lin" valueType="num">
                                      <p:cBhvr additive="base">
                                        <p:cTn id="23" dur="500" fill="hold"/>
                                        <p:tgtEl>
                                          <p:spTgt spid="1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7">
                                            <p:txEl>
                                              <p:pRg st="5" end="5"/>
                                            </p:txEl>
                                          </p:spTgt>
                                        </p:tgtEl>
                                        <p:attrNameLst>
                                          <p:attrName>style.visibility</p:attrName>
                                        </p:attrNameLst>
                                      </p:cBhvr>
                                      <p:to>
                                        <p:strVal val="visible"/>
                                      </p:to>
                                    </p:set>
                                    <p:anim calcmode="lin" valueType="num">
                                      <p:cBhvr additive="base">
                                        <p:cTn id="27" dur="500" fill="hold"/>
                                        <p:tgtEl>
                                          <p:spTgt spid="1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操作列表元素</a:t>
            </a: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7" name="内容占位符 4"/>
          <p:cNvSpPr txBox="1"/>
          <p:nvPr/>
        </p:nvSpPr>
        <p:spPr>
          <a:xfrm>
            <a:off x="422348" y="1072445"/>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t>删除元素：</a:t>
            </a:r>
            <a:r>
              <a:rPr lang="en-US" altLang="zh-CN" sz="2800" dirty="0"/>
              <a:t>	</a:t>
            </a:r>
          </a:p>
          <a:p>
            <a:pPr marL="857250" lvl="1" indent="-457200">
              <a:lnSpc>
                <a:spcPct val="150000"/>
              </a:lnSpc>
              <a:buFont typeface="+mj-lt"/>
              <a:buAutoNum type="arabicPeriod" startAt="3"/>
            </a:pPr>
            <a:r>
              <a:rPr lang="zh-CN" altLang="en-US" sz="2400" dirty="0">
                <a:solidFill>
                  <a:schemeClr val="tx1">
                    <a:lumMod val="85000"/>
                    <a:lumOff val="15000"/>
                  </a:schemeClr>
                </a:solidFill>
              </a:rPr>
              <a:t>按值删除元素</a:t>
            </a:r>
            <a:r>
              <a:rPr lang="en-US" altLang="zh-CN" sz="2400" dirty="0">
                <a:solidFill>
                  <a:schemeClr val="tx1">
                    <a:lumMod val="85000"/>
                    <a:lumOff val="15000"/>
                  </a:schemeClr>
                </a:solidFill>
              </a:rPr>
              <a:t>——remove</a:t>
            </a:r>
            <a:r>
              <a:rPr lang="zh-CN" altLang="en-US" sz="2400" dirty="0">
                <a:solidFill>
                  <a:schemeClr val="tx1">
                    <a:lumMod val="85000"/>
                    <a:lumOff val="15000"/>
                  </a:schemeClr>
                </a:solidFill>
              </a:rPr>
              <a:t>方法（续）</a:t>
            </a:r>
            <a:endParaRPr lang="en-US" altLang="zh-CN" sz="2400" dirty="0">
              <a:solidFill>
                <a:schemeClr val="tx1">
                  <a:lumMod val="85000"/>
                  <a:lumOff val="15000"/>
                </a:schemeClr>
              </a:solidFill>
            </a:endParaRPr>
          </a:p>
          <a:p>
            <a:pPr marL="0" indent="0">
              <a:buNone/>
            </a:pPr>
            <a:endParaRPr lang="en-US" altLang="zh-CN" sz="2400" dirty="0"/>
          </a:p>
          <a:p>
            <a:pPr>
              <a:lnSpc>
                <a:spcPct val="150000"/>
              </a:lnSpc>
            </a:pPr>
            <a:endParaRPr lang="zh-CN" altLang="en-US" sz="2400" dirty="0">
              <a:solidFill>
                <a:srgbClr val="C00000"/>
              </a:solidFill>
            </a:endParaRPr>
          </a:p>
        </p:txBody>
      </p:sp>
      <p:sp>
        <p:nvSpPr>
          <p:cNvPr id="30" name="矩形 29"/>
          <p:cNvSpPr/>
          <p:nvPr/>
        </p:nvSpPr>
        <p:spPr>
          <a:xfrm>
            <a:off x="7036903" y="1231344"/>
            <a:ext cx="3791517" cy="11317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rPr>
              <a:t>列表中包含多个待删除元素时，</a:t>
            </a:r>
            <a:r>
              <a:rPr lang="en-US" altLang="zh-CN" b="1" dirty="0">
                <a:solidFill>
                  <a:srgbClr val="C00000"/>
                </a:solidFill>
              </a:rPr>
              <a:t>remove</a:t>
            </a:r>
            <a:r>
              <a:rPr lang="zh-CN" altLang="en-US" b="1" dirty="0">
                <a:solidFill>
                  <a:srgbClr val="C00000"/>
                </a:solidFill>
              </a:rPr>
              <a:t>删除</a:t>
            </a:r>
            <a:r>
              <a:rPr lang="zh-CN" altLang="zh-CN" b="1" dirty="0">
                <a:solidFill>
                  <a:srgbClr val="C00000"/>
                </a:solidFill>
              </a:rPr>
              <a:t>索引值相对</a:t>
            </a:r>
            <a:r>
              <a:rPr lang="zh-CN" altLang="en-US" b="1" dirty="0">
                <a:solidFill>
                  <a:srgbClr val="C00000"/>
                </a:solidFill>
              </a:rPr>
              <a:t>较</a:t>
            </a:r>
            <a:r>
              <a:rPr lang="zh-CN" altLang="zh-CN" b="1" dirty="0">
                <a:solidFill>
                  <a:srgbClr val="C00000"/>
                </a:solidFill>
              </a:rPr>
              <a:t>小</a:t>
            </a:r>
            <a:r>
              <a:rPr lang="zh-CN" altLang="en-US" b="1" dirty="0">
                <a:solidFill>
                  <a:srgbClr val="C00000"/>
                </a:solidFill>
              </a:rPr>
              <a:t>的那个</a:t>
            </a:r>
          </a:p>
        </p:txBody>
      </p:sp>
      <p:pic>
        <p:nvPicPr>
          <p:cNvPr id="2" name="图片 1"/>
          <p:cNvPicPr>
            <a:picLocks noChangeAspect="1"/>
          </p:cNvPicPr>
          <p:nvPr/>
        </p:nvPicPr>
        <p:blipFill>
          <a:blip r:embed="rId3"/>
          <a:stretch>
            <a:fillRect/>
          </a:stretch>
        </p:blipFill>
        <p:spPr>
          <a:xfrm>
            <a:off x="1250145" y="2499398"/>
            <a:ext cx="10368351" cy="929601"/>
          </a:xfrm>
          <a:prstGeom prst="rect">
            <a:avLst/>
          </a:prstGeom>
        </p:spPr>
      </p:pic>
      <p:sp>
        <p:nvSpPr>
          <p:cNvPr id="5" name="椭圆 4"/>
          <p:cNvSpPr/>
          <p:nvPr/>
        </p:nvSpPr>
        <p:spPr>
          <a:xfrm>
            <a:off x="7526956" y="2387065"/>
            <a:ext cx="808522" cy="48021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9946880" y="2387065"/>
            <a:ext cx="808522" cy="48021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a:stCxn id="14" idx="4"/>
          </p:cNvCxnSpPr>
          <p:nvPr/>
        </p:nvCxnSpPr>
        <p:spPr>
          <a:xfrm flipH="1">
            <a:off x="8484032" y="2867278"/>
            <a:ext cx="1867109" cy="299434"/>
          </a:xfrm>
          <a:prstGeom prst="straightConnector1">
            <a:avLst/>
          </a:prstGeom>
          <a:ln w="19050">
            <a:solidFill>
              <a:srgbClr val="C00000"/>
            </a:solidFill>
            <a:tailEnd type="triangle"/>
          </a:ln>
        </p:spPr>
        <p:style>
          <a:lnRef idx="1">
            <a:schemeClr val="accent6"/>
          </a:lnRef>
          <a:fillRef idx="0">
            <a:schemeClr val="accent6"/>
          </a:fillRef>
          <a:effectRef idx="0">
            <a:schemeClr val="accent6"/>
          </a:effectRef>
          <a:fontRef idx="minor">
            <a:schemeClr val="tx1"/>
          </a:fontRef>
        </p:style>
      </p:cxnSp>
      <p:sp>
        <p:nvSpPr>
          <p:cNvPr id="18" name="椭圆 17"/>
          <p:cNvSpPr/>
          <p:nvPr/>
        </p:nvSpPr>
        <p:spPr>
          <a:xfrm>
            <a:off x="7675510" y="3044274"/>
            <a:ext cx="808522" cy="48021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91403" y="4280072"/>
            <a:ext cx="10368351" cy="214735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marL="285750" lvl="0" indent="-285750">
              <a:lnSpc>
                <a:spcPct val="150000"/>
              </a:lnSpc>
              <a:buFont typeface="Arial" panose="020B0604020202020204" pitchFamily="34" charset="0"/>
              <a:buChar char="•"/>
            </a:pPr>
            <a:r>
              <a:rPr lang="zh-CN" altLang="zh-CN" dirty="0"/>
              <a:t>已知待删除元素的索引时，可使用</a:t>
            </a:r>
            <a:r>
              <a:rPr lang="en-US" altLang="zh-CN" dirty="0"/>
              <a:t>del</a:t>
            </a:r>
            <a:r>
              <a:rPr lang="zh-CN" altLang="zh-CN" dirty="0"/>
              <a:t>命令和</a:t>
            </a:r>
            <a:r>
              <a:rPr lang="en-US" altLang="zh-CN" dirty="0"/>
              <a:t>pop</a:t>
            </a:r>
            <a:r>
              <a:rPr lang="zh-CN" altLang="zh-CN" dirty="0"/>
              <a:t>方法</a:t>
            </a:r>
            <a:r>
              <a:rPr lang="zh-CN" altLang="en-US" dirty="0"/>
              <a:t>；</a:t>
            </a:r>
            <a:endParaRPr lang="en-US" altLang="zh-CN" dirty="0"/>
          </a:p>
          <a:p>
            <a:pPr marL="285750" lvl="0" indent="-285750">
              <a:lnSpc>
                <a:spcPct val="150000"/>
              </a:lnSpc>
              <a:buFont typeface="Arial" panose="020B0604020202020204" pitchFamily="34" charset="0"/>
              <a:buChar char="•"/>
            </a:pPr>
            <a:r>
              <a:rPr lang="en-US" altLang="zh-CN" dirty="0"/>
              <a:t>pop</a:t>
            </a:r>
            <a:r>
              <a:rPr lang="zh-CN" altLang="zh-CN" dirty="0"/>
              <a:t>方法对于删除列表最末尾元素最为简单方便；</a:t>
            </a:r>
            <a:endParaRPr lang="en-US" altLang="zh-CN" dirty="0"/>
          </a:p>
          <a:p>
            <a:pPr marL="285750" lvl="0" indent="-285750">
              <a:lnSpc>
                <a:spcPct val="150000"/>
              </a:lnSpc>
              <a:buFont typeface="Arial" panose="020B0604020202020204" pitchFamily="34" charset="0"/>
              <a:buChar char="•"/>
            </a:pPr>
            <a:r>
              <a:rPr lang="zh-CN" altLang="zh-CN" dirty="0"/>
              <a:t>明确知道待删除元素值时，用</a:t>
            </a:r>
            <a:r>
              <a:rPr lang="en-US" altLang="zh-CN" dirty="0"/>
              <a:t>remove</a:t>
            </a:r>
            <a:r>
              <a:rPr lang="zh-CN" altLang="zh-CN" dirty="0"/>
              <a:t>方法更为简单。</a:t>
            </a:r>
          </a:p>
          <a:p>
            <a:pPr marL="285750" indent="-285750">
              <a:lnSpc>
                <a:spcPct val="150000"/>
              </a:lnSpc>
              <a:buFont typeface="Arial" panose="020B0604020202020204" pitchFamily="34" charset="0"/>
              <a:buChar char="•"/>
            </a:pPr>
            <a:r>
              <a:rPr lang="zh-CN" altLang="zh-CN" dirty="0"/>
              <a:t>与</a:t>
            </a:r>
            <a:r>
              <a:rPr lang="en-US" altLang="zh-CN" dirty="0"/>
              <a:t>del</a:t>
            </a:r>
            <a:r>
              <a:rPr lang="zh-CN" altLang="zh-CN" dirty="0"/>
              <a:t>命令和</a:t>
            </a:r>
            <a:r>
              <a:rPr lang="en-US" altLang="zh-CN" dirty="0"/>
              <a:t>remove</a:t>
            </a:r>
            <a:r>
              <a:rPr lang="zh-CN" altLang="zh-CN" dirty="0"/>
              <a:t>方法不同，</a:t>
            </a:r>
            <a:r>
              <a:rPr lang="en-US" altLang="zh-CN" dirty="0"/>
              <a:t>pop</a:t>
            </a:r>
            <a:r>
              <a:rPr lang="zh-CN" altLang="zh-CN" dirty="0"/>
              <a:t>方法在删除元素的同时会“弹出”这个被删除的元素，如果需要可以用一个变量“接住”它，以便进行进一步的后期操作。</a:t>
            </a:r>
            <a:endParaRPr lang="zh-CN" altLang="en-US" dirty="0"/>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5" grpId="0" animBg="1"/>
      <p:bldP spid="14" grpId="0" animBg="1"/>
      <p:bldP spid="1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操作列表元素</a:t>
            </a: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6" name="内容占位符 4"/>
          <p:cNvSpPr txBox="1"/>
          <p:nvPr/>
        </p:nvSpPr>
        <p:spPr>
          <a:xfrm>
            <a:off x="530359" y="866072"/>
            <a:ext cx="10678111" cy="555358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solidFill>
                  <a:schemeClr val="tx1">
                    <a:lumMod val="85000"/>
                    <a:lumOff val="15000"/>
                  </a:schemeClr>
                </a:solidFill>
              </a:rPr>
              <a:t>其他常用操作：</a:t>
            </a:r>
            <a:r>
              <a:rPr lang="en-US" altLang="zh-CN" sz="2800" dirty="0">
                <a:solidFill>
                  <a:schemeClr val="tx1">
                    <a:lumMod val="85000"/>
                    <a:lumOff val="15000"/>
                  </a:schemeClr>
                </a:solidFill>
              </a:rPr>
              <a:t>	</a:t>
            </a:r>
          </a:p>
          <a:p>
            <a:pPr marL="400050" lvl="1" indent="0">
              <a:lnSpc>
                <a:spcPct val="150000"/>
              </a:lnSpc>
              <a:buNone/>
            </a:pPr>
            <a:r>
              <a:rPr lang="en-US" altLang="zh-CN" sz="2400" dirty="0" smtClean="0">
                <a:solidFill>
                  <a:schemeClr val="tx1">
                    <a:lumMod val="85000"/>
                    <a:lumOff val="15000"/>
                  </a:schemeClr>
                </a:solidFill>
              </a:rPr>
              <a:t>1</a:t>
            </a:r>
            <a:r>
              <a:rPr lang="zh-CN" altLang="en-US" sz="2400" dirty="0" smtClean="0">
                <a:solidFill>
                  <a:schemeClr val="tx1">
                    <a:lumMod val="85000"/>
                    <a:lumOff val="15000"/>
                  </a:schemeClr>
                </a:solidFill>
              </a:rPr>
              <a:t>、</a:t>
            </a:r>
            <a:r>
              <a:rPr lang="en-US" altLang="zh-CN" sz="2400" dirty="0" err="1" smtClean="0">
                <a:solidFill>
                  <a:schemeClr val="tx1">
                    <a:lumMod val="85000"/>
                    <a:lumOff val="15000"/>
                  </a:schemeClr>
                </a:solidFill>
              </a:rPr>
              <a:t>len</a:t>
            </a:r>
            <a:r>
              <a:rPr lang="zh-CN" altLang="en-US" sz="2400" dirty="0" smtClean="0">
                <a:solidFill>
                  <a:schemeClr val="tx1">
                    <a:lumMod val="85000"/>
                    <a:lumOff val="15000"/>
                  </a:schemeClr>
                </a:solidFill>
              </a:rPr>
              <a:t>函数：</a:t>
            </a:r>
            <a:r>
              <a:rPr lang="zh-CN" altLang="zh-CN" sz="2000" dirty="0" smtClean="0">
                <a:solidFill>
                  <a:schemeClr val="tx1">
                    <a:lumMod val="85000"/>
                    <a:lumOff val="15000"/>
                  </a:schemeClr>
                </a:solidFill>
              </a:rPr>
              <a:t>统计</a:t>
            </a:r>
            <a:r>
              <a:rPr lang="zh-CN" altLang="zh-CN" sz="2000" dirty="0">
                <a:solidFill>
                  <a:schemeClr val="tx1">
                    <a:lumMod val="85000"/>
                    <a:lumOff val="15000"/>
                  </a:schemeClr>
                </a:solidFill>
              </a:rPr>
              <a:t>和返回指定列表的长度，即列表中元素的个数</a:t>
            </a:r>
            <a:endParaRPr lang="en-US" altLang="zh-CN" sz="2000" dirty="0">
              <a:solidFill>
                <a:schemeClr val="tx1">
                  <a:lumMod val="85000"/>
                  <a:lumOff val="15000"/>
                </a:schemeClr>
              </a:solidFill>
            </a:endParaRPr>
          </a:p>
          <a:p>
            <a:pPr marL="400050" lvl="1" indent="0">
              <a:lnSpc>
                <a:spcPct val="150000"/>
              </a:lnSpc>
              <a:buNone/>
            </a:pPr>
            <a:r>
              <a:rPr lang="zh-CN" altLang="en-US" sz="2400" dirty="0" smtClean="0">
                <a:solidFill>
                  <a:schemeClr val="tx1">
                    <a:lumMod val="85000"/>
                    <a:lumOff val="15000"/>
                  </a:schemeClr>
                </a:solidFill>
              </a:rPr>
              <a:t>    </a:t>
            </a:r>
            <a:r>
              <a:rPr lang="zh-CN" altLang="en-US" sz="2000" dirty="0" smtClean="0">
                <a:solidFill>
                  <a:schemeClr val="tx1">
                    <a:lumMod val="85000"/>
                    <a:lumOff val="15000"/>
                  </a:schemeClr>
                </a:solidFill>
              </a:rPr>
              <a:t>语法格式：</a:t>
            </a:r>
            <a:r>
              <a:rPr lang="en-US" altLang="zh-CN" sz="2000" dirty="0" err="1" smtClean="0">
                <a:solidFill>
                  <a:schemeClr val="tx1">
                    <a:lumMod val="85000"/>
                    <a:lumOff val="15000"/>
                  </a:schemeClr>
                </a:solidFill>
              </a:rPr>
              <a:t>len</a:t>
            </a:r>
            <a:r>
              <a:rPr lang="zh-CN" altLang="en-US" sz="2000" dirty="0">
                <a:solidFill>
                  <a:schemeClr val="tx1">
                    <a:lumMod val="85000"/>
                    <a:lumOff val="15000"/>
                  </a:schemeClr>
                </a:solidFill>
              </a:rPr>
              <a:t>（列表</a:t>
            </a:r>
            <a:r>
              <a:rPr lang="zh-CN" altLang="en-US" sz="2000" dirty="0" smtClean="0">
                <a:solidFill>
                  <a:schemeClr val="tx1">
                    <a:lumMod val="85000"/>
                    <a:lumOff val="15000"/>
                  </a:schemeClr>
                </a:solidFill>
              </a:rPr>
              <a:t>）</a:t>
            </a:r>
            <a:endParaRPr lang="en-US" altLang="zh-CN" sz="2000" dirty="0" smtClean="0">
              <a:solidFill>
                <a:schemeClr val="tx1">
                  <a:lumMod val="85000"/>
                  <a:lumOff val="15000"/>
                </a:schemeClr>
              </a:solidFill>
            </a:endParaRPr>
          </a:p>
          <a:p>
            <a:pPr marL="400050" lvl="1" indent="0">
              <a:lnSpc>
                <a:spcPct val="150000"/>
              </a:lnSpc>
              <a:buNone/>
            </a:pPr>
            <a:endParaRPr lang="en-US" altLang="zh-CN" sz="2400" dirty="0">
              <a:solidFill>
                <a:schemeClr val="tx1">
                  <a:lumMod val="85000"/>
                  <a:lumOff val="15000"/>
                </a:schemeClr>
              </a:solidFill>
            </a:endParaRPr>
          </a:p>
          <a:p>
            <a:pPr marL="400050" lvl="1" indent="0">
              <a:lnSpc>
                <a:spcPct val="150000"/>
              </a:lnSpc>
              <a:buNone/>
            </a:pPr>
            <a:endParaRPr lang="en-US" altLang="zh-CN" sz="2400" dirty="0">
              <a:solidFill>
                <a:schemeClr val="tx1">
                  <a:lumMod val="85000"/>
                  <a:lumOff val="15000"/>
                </a:schemeClr>
              </a:solidFill>
            </a:endParaRPr>
          </a:p>
        </p:txBody>
      </p:sp>
      <p:pic>
        <p:nvPicPr>
          <p:cNvPr id="2" name="图片 1"/>
          <p:cNvPicPr>
            <a:picLocks noChangeAspect="1"/>
          </p:cNvPicPr>
          <p:nvPr/>
        </p:nvPicPr>
        <p:blipFill>
          <a:blip r:embed="rId3"/>
          <a:stretch>
            <a:fillRect/>
          </a:stretch>
        </p:blipFill>
        <p:spPr>
          <a:xfrm>
            <a:off x="1108634" y="2831173"/>
            <a:ext cx="7875110" cy="1976497"/>
          </a:xfrm>
          <a:prstGeom prst="rect">
            <a:avLst/>
          </a:prstGeom>
        </p:spPr>
      </p:pic>
    </p:spTree>
  </p:cSld>
  <p:clrMapOvr>
    <a:masterClrMapping/>
  </p:clrMapOvr>
  <p:transition spd="slow">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操作列表元素</a:t>
            </a: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6" name="内容占位符 4"/>
          <p:cNvSpPr txBox="1"/>
          <p:nvPr/>
        </p:nvSpPr>
        <p:spPr>
          <a:xfrm>
            <a:off x="530359" y="866072"/>
            <a:ext cx="10678111" cy="555358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solidFill>
                  <a:schemeClr val="tx1">
                    <a:lumMod val="85000"/>
                    <a:lumOff val="15000"/>
                  </a:schemeClr>
                </a:solidFill>
              </a:rPr>
              <a:t>其他常用操作：</a:t>
            </a:r>
            <a:r>
              <a:rPr lang="en-US" altLang="zh-CN" sz="2800" dirty="0">
                <a:solidFill>
                  <a:schemeClr val="tx1">
                    <a:lumMod val="85000"/>
                    <a:lumOff val="15000"/>
                  </a:schemeClr>
                </a:solidFill>
              </a:rPr>
              <a:t>	</a:t>
            </a:r>
          </a:p>
          <a:p>
            <a:pPr marL="400050" lvl="1" indent="0">
              <a:lnSpc>
                <a:spcPct val="150000"/>
              </a:lnSpc>
              <a:buNone/>
            </a:pPr>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in</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运算 和 </a:t>
            </a:r>
            <a:r>
              <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not in</a:t>
            </a:r>
            <a:r>
              <a:rPr lang="zh-CN" altLang="en-US" sz="2400" dirty="0" smtClean="0">
                <a:solidFill>
                  <a:schemeClr val="tx1">
                    <a:lumMod val="85000"/>
                    <a:lumOff val="15000"/>
                  </a:schemeClr>
                </a:solidFill>
                <a:latin typeface="微软雅黑" panose="020B0503020204020204" pitchFamily="34" charset="-122"/>
                <a:ea typeface="微软雅黑" panose="020B0503020204020204" pitchFamily="34" charset="-122"/>
              </a:rPr>
              <a:t>运算：</a:t>
            </a:r>
            <a:r>
              <a:rPr lang="zh-CN"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用来</a:t>
            </a:r>
            <a:r>
              <a:rPr lang="zh-CN" altLang="zh-CN" sz="2400" dirty="0">
                <a:solidFill>
                  <a:schemeClr val="tx1">
                    <a:lumMod val="85000"/>
                    <a:lumOff val="15000"/>
                  </a:schemeClr>
                </a:solidFill>
                <a:latin typeface="微软雅黑" panose="020B0503020204020204" pitchFamily="34" charset="-122"/>
                <a:ea typeface="微软雅黑" panose="020B0503020204020204" pitchFamily="34" charset="-122"/>
              </a:rPr>
              <a:t>判断指定的元素是否在列表</a:t>
            </a:r>
            <a:r>
              <a:rPr lang="zh-CN"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rPr>
              <a:t>中</a:t>
            </a:r>
            <a:endParaRPr lang="en-US" altLang="zh-CN" sz="24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400050" lvl="1" indent="0">
              <a:buNone/>
            </a:pPr>
            <a:r>
              <a:rPr lang="zh-CN" altLang="en-US" sz="2400" dirty="0" smtClean="0">
                <a:solidFill>
                  <a:schemeClr val="tx1">
                    <a:lumMod val="85000"/>
                    <a:lumOff val="15000"/>
                  </a:schemeClr>
                </a:solidFill>
              </a:rPr>
              <a:t>   </a:t>
            </a:r>
            <a:r>
              <a:rPr lang="zh-CN" altLang="en-US" sz="2000" dirty="0" smtClean="0">
                <a:solidFill>
                  <a:schemeClr val="tx1">
                    <a:lumMod val="85000"/>
                    <a:lumOff val="15000"/>
                  </a:schemeClr>
                </a:solidFill>
              </a:rPr>
              <a:t>语法格式：元素  </a:t>
            </a:r>
            <a:r>
              <a:rPr lang="en-US" altLang="zh-CN" sz="2000" dirty="0" smtClean="0">
                <a:solidFill>
                  <a:schemeClr val="tx1">
                    <a:lumMod val="85000"/>
                    <a:lumOff val="15000"/>
                  </a:schemeClr>
                </a:solidFill>
              </a:rPr>
              <a:t>in </a:t>
            </a:r>
            <a:r>
              <a:rPr lang="zh-CN" altLang="en-US" sz="2000" dirty="0" smtClean="0">
                <a:solidFill>
                  <a:schemeClr val="tx1">
                    <a:lumMod val="85000"/>
                    <a:lumOff val="15000"/>
                  </a:schemeClr>
                </a:solidFill>
              </a:rPr>
              <a:t>列表</a:t>
            </a:r>
            <a:endParaRPr lang="en-US" altLang="zh-CN" sz="2000" dirty="0" smtClean="0">
              <a:solidFill>
                <a:schemeClr val="tx1">
                  <a:lumMod val="85000"/>
                  <a:lumOff val="15000"/>
                </a:schemeClr>
              </a:solidFill>
            </a:endParaRPr>
          </a:p>
          <a:p>
            <a:pPr marL="400050" lvl="1" indent="0">
              <a:buNone/>
            </a:pPr>
            <a:r>
              <a:rPr lang="en-US" altLang="zh-CN" sz="2000" dirty="0">
                <a:solidFill>
                  <a:schemeClr val="tx1">
                    <a:lumMod val="85000"/>
                    <a:lumOff val="15000"/>
                  </a:schemeClr>
                </a:solidFill>
              </a:rPr>
              <a:t> </a:t>
            </a:r>
            <a:r>
              <a:rPr lang="en-US" altLang="zh-CN" sz="2000" dirty="0" smtClean="0">
                <a:solidFill>
                  <a:schemeClr val="tx1">
                    <a:lumMod val="85000"/>
                    <a:lumOff val="15000"/>
                  </a:schemeClr>
                </a:solidFill>
              </a:rPr>
              <a:t>                         </a:t>
            </a:r>
            <a:r>
              <a:rPr lang="zh-CN" altLang="en-US" sz="2000" dirty="0" smtClean="0">
                <a:solidFill>
                  <a:schemeClr val="tx1">
                    <a:lumMod val="85000"/>
                    <a:lumOff val="15000"/>
                  </a:schemeClr>
                </a:solidFill>
              </a:rPr>
              <a:t>元素  </a:t>
            </a:r>
            <a:r>
              <a:rPr lang="en-US" altLang="zh-CN" sz="2000" dirty="0" smtClean="0">
                <a:solidFill>
                  <a:schemeClr val="tx1">
                    <a:lumMod val="85000"/>
                    <a:lumOff val="15000"/>
                  </a:schemeClr>
                </a:solidFill>
              </a:rPr>
              <a:t>not in </a:t>
            </a:r>
            <a:r>
              <a:rPr lang="zh-CN" altLang="en-US" sz="2000" dirty="0" smtClean="0">
                <a:solidFill>
                  <a:schemeClr val="tx1">
                    <a:lumMod val="85000"/>
                    <a:lumOff val="15000"/>
                  </a:schemeClr>
                </a:solidFill>
              </a:rPr>
              <a:t>列表</a:t>
            </a:r>
            <a:endParaRPr lang="en-US" altLang="zh-CN" sz="1800" dirty="0">
              <a:solidFill>
                <a:schemeClr val="tx1">
                  <a:lumMod val="85000"/>
                  <a:lumOff val="15000"/>
                </a:schemeClr>
              </a:solidFill>
            </a:endParaRPr>
          </a:p>
        </p:txBody>
      </p:sp>
      <p:pic>
        <p:nvPicPr>
          <p:cNvPr id="3" name="图片 2"/>
          <p:cNvPicPr>
            <a:picLocks noChangeAspect="1"/>
          </p:cNvPicPr>
          <p:nvPr/>
        </p:nvPicPr>
        <p:blipFill>
          <a:blip r:embed="rId3"/>
          <a:stretch>
            <a:fillRect/>
          </a:stretch>
        </p:blipFill>
        <p:spPr>
          <a:xfrm>
            <a:off x="1361946" y="3261675"/>
            <a:ext cx="7376702" cy="2092750"/>
          </a:xfrm>
          <a:prstGeom prst="rect">
            <a:avLst/>
          </a:prstGeom>
        </p:spPr>
      </p:pic>
    </p:spTree>
  </p:cSld>
  <p:clrMapOvr>
    <a:masterClrMapping/>
  </p:clrMapOvr>
  <p:transition spd="slow">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操作列表元素</a:t>
            </a: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6" name="内容占位符 4"/>
          <p:cNvSpPr txBox="1"/>
          <p:nvPr/>
        </p:nvSpPr>
        <p:spPr>
          <a:xfrm>
            <a:off x="530359" y="866072"/>
            <a:ext cx="10678111" cy="555358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solidFill>
                  <a:schemeClr val="tx1">
                    <a:lumMod val="85000"/>
                    <a:lumOff val="15000"/>
                  </a:schemeClr>
                </a:solidFill>
              </a:rPr>
              <a:t>其他常用操作：</a:t>
            </a:r>
            <a:r>
              <a:rPr lang="en-US" altLang="zh-CN" sz="2800" dirty="0">
                <a:solidFill>
                  <a:schemeClr val="tx1">
                    <a:lumMod val="85000"/>
                    <a:lumOff val="15000"/>
                  </a:schemeClr>
                </a:solidFill>
              </a:rPr>
              <a:t>	</a:t>
            </a:r>
          </a:p>
          <a:p>
            <a:pPr marL="457200" lvl="1" indent="0">
              <a:lnSpc>
                <a:spcPct val="150000"/>
              </a:lnSpc>
              <a:buNone/>
            </a:pPr>
            <a:r>
              <a:rPr lang="en-US" altLang="zh-CN" sz="2400" dirty="0" smtClean="0">
                <a:solidFill>
                  <a:schemeClr val="tx1">
                    <a:lumMod val="85000"/>
                    <a:lumOff val="15000"/>
                  </a:schemeClr>
                </a:solidFill>
              </a:rPr>
              <a:t>3</a:t>
            </a:r>
            <a:r>
              <a:rPr lang="zh-CN" altLang="en-US" sz="2400" dirty="0" smtClean="0">
                <a:solidFill>
                  <a:schemeClr val="tx1">
                    <a:lumMod val="85000"/>
                    <a:lumOff val="15000"/>
                  </a:schemeClr>
                </a:solidFill>
              </a:rPr>
              <a:t>、</a:t>
            </a:r>
            <a:r>
              <a:rPr lang="en-US" altLang="zh-CN" sz="2400" dirty="0" smtClean="0">
                <a:solidFill>
                  <a:schemeClr val="tx1">
                    <a:lumMod val="85000"/>
                    <a:lumOff val="15000"/>
                  </a:schemeClr>
                </a:solidFill>
              </a:rPr>
              <a:t>index</a:t>
            </a:r>
            <a:r>
              <a:rPr lang="zh-CN" altLang="en-US" sz="2400" dirty="0" smtClean="0">
                <a:solidFill>
                  <a:schemeClr val="tx1">
                    <a:lumMod val="85000"/>
                    <a:lumOff val="15000"/>
                  </a:schemeClr>
                </a:solidFill>
              </a:rPr>
              <a:t>方法：</a:t>
            </a:r>
            <a:r>
              <a:rPr lang="zh-CN" altLang="zh-CN" sz="2000" dirty="0" smtClean="0">
                <a:solidFill>
                  <a:schemeClr val="tx1">
                    <a:lumMod val="85000"/>
                    <a:lumOff val="15000"/>
                  </a:schemeClr>
                </a:solidFill>
              </a:rPr>
              <a:t>用来</a:t>
            </a:r>
            <a:r>
              <a:rPr lang="zh-CN" altLang="zh-CN" sz="2000" dirty="0">
                <a:solidFill>
                  <a:schemeClr val="tx1">
                    <a:lumMod val="85000"/>
                    <a:lumOff val="15000"/>
                  </a:schemeClr>
                </a:solidFill>
              </a:rPr>
              <a:t>在列表中查找指定的元素，如果找到返回第一个元素对应的索引；如果找不到，会直接报错。</a:t>
            </a:r>
            <a:endParaRPr lang="en-US" altLang="zh-CN" sz="2000" dirty="0">
              <a:solidFill>
                <a:schemeClr val="tx1">
                  <a:lumMod val="85000"/>
                  <a:lumOff val="15000"/>
                </a:schemeClr>
              </a:solidFill>
            </a:endParaRPr>
          </a:p>
          <a:p>
            <a:pPr marL="457200" lvl="1" indent="0">
              <a:lnSpc>
                <a:spcPct val="150000"/>
              </a:lnSpc>
              <a:buNone/>
            </a:pPr>
            <a:r>
              <a:rPr lang="zh-CN" altLang="en-US" sz="2000" dirty="0" smtClean="0">
                <a:solidFill>
                  <a:schemeClr val="tx1">
                    <a:lumMod val="85000"/>
                    <a:lumOff val="15000"/>
                  </a:schemeClr>
                </a:solidFill>
              </a:rPr>
              <a:t>   语法格式：列表</a:t>
            </a:r>
            <a:r>
              <a:rPr lang="en-US" altLang="zh-CN" sz="2000" dirty="0">
                <a:solidFill>
                  <a:schemeClr val="tx1">
                    <a:lumMod val="85000"/>
                    <a:lumOff val="15000"/>
                  </a:schemeClr>
                </a:solidFill>
              </a:rPr>
              <a:t>.index(</a:t>
            </a:r>
            <a:r>
              <a:rPr lang="zh-CN" altLang="en-US" sz="2000" dirty="0">
                <a:solidFill>
                  <a:schemeClr val="tx1">
                    <a:lumMod val="85000"/>
                    <a:lumOff val="15000"/>
                  </a:schemeClr>
                </a:solidFill>
              </a:rPr>
              <a:t>元素</a:t>
            </a:r>
            <a:r>
              <a:rPr lang="en-US" altLang="zh-CN" sz="2000" dirty="0" smtClean="0">
                <a:solidFill>
                  <a:schemeClr val="tx1">
                    <a:lumMod val="85000"/>
                    <a:lumOff val="15000"/>
                  </a:schemeClr>
                </a:solidFill>
              </a:rPr>
              <a:t>)</a:t>
            </a:r>
          </a:p>
          <a:p>
            <a:pPr marL="457200" lvl="1" indent="0">
              <a:lnSpc>
                <a:spcPct val="150000"/>
              </a:lnSpc>
              <a:buNone/>
            </a:pPr>
            <a:endParaRPr lang="en-US" altLang="zh-CN" sz="2400" dirty="0" smtClean="0">
              <a:solidFill>
                <a:schemeClr val="tx1">
                  <a:lumMod val="85000"/>
                  <a:lumOff val="15000"/>
                </a:schemeClr>
              </a:solidFill>
            </a:endParaRPr>
          </a:p>
          <a:p>
            <a:pPr marL="457200" lvl="1" indent="0">
              <a:lnSpc>
                <a:spcPct val="150000"/>
              </a:lnSpc>
              <a:buNone/>
            </a:pPr>
            <a:endParaRPr lang="en-US" altLang="zh-CN" sz="2400" dirty="0" smtClean="0">
              <a:solidFill>
                <a:schemeClr val="tx1">
                  <a:lumMod val="85000"/>
                  <a:lumOff val="15000"/>
                </a:schemeClr>
              </a:solidFill>
            </a:endParaRPr>
          </a:p>
          <a:p>
            <a:pPr marL="457200" lvl="1" indent="0">
              <a:lnSpc>
                <a:spcPct val="150000"/>
              </a:lnSpc>
              <a:buNone/>
            </a:pPr>
            <a:endParaRPr lang="en-US" altLang="zh-CN" sz="2400" dirty="0">
              <a:solidFill>
                <a:schemeClr val="tx1">
                  <a:lumMod val="85000"/>
                  <a:lumOff val="15000"/>
                </a:schemeClr>
              </a:solidFill>
            </a:endParaRPr>
          </a:p>
          <a:p>
            <a:pPr marL="457200" lvl="1" indent="0">
              <a:lnSpc>
                <a:spcPct val="150000"/>
              </a:lnSpc>
              <a:buNone/>
            </a:pPr>
            <a:endParaRPr lang="en-US" altLang="zh-CN" sz="2400" dirty="0">
              <a:solidFill>
                <a:schemeClr val="tx1">
                  <a:lumMod val="85000"/>
                  <a:lumOff val="15000"/>
                </a:schemeClr>
              </a:solidFill>
            </a:endParaRPr>
          </a:p>
        </p:txBody>
      </p:sp>
      <p:pic>
        <p:nvPicPr>
          <p:cNvPr id="5" name="图片 4"/>
          <p:cNvPicPr>
            <a:picLocks noChangeAspect="1"/>
          </p:cNvPicPr>
          <p:nvPr/>
        </p:nvPicPr>
        <p:blipFill>
          <a:blip r:embed="rId3"/>
          <a:stretch>
            <a:fillRect/>
          </a:stretch>
        </p:blipFill>
        <p:spPr>
          <a:xfrm>
            <a:off x="1108237" y="3178254"/>
            <a:ext cx="7894361" cy="3147132"/>
          </a:xfrm>
          <a:prstGeom prst="rect">
            <a:avLst/>
          </a:prstGeom>
        </p:spPr>
      </p:pic>
    </p:spTree>
  </p:cSld>
  <p:clrMapOvr>
    <a:masterClrMapping/>
  </p:clrMapOvr>
  <p:transition spd="slow">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操作列表元素</a:t>
            </a: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6" name="内容占位符 4"/>
          <p:cNvSpPr txBox="1"/>
          <p:nvPr/>
        </p:nvSpPr>
        <p:spPr>
          <a:xfrm>
            <a:off x="530359" y="866072"/>
            <a:ext cx="10678111" cy="555358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solidFill>
                  <a:schemeClr val="tx1">
                    <a:lumMod val="85000"/>
                    <a:lumOff val="15000"/>
                  </a:schemeClr>
                </a:solidFill>
              </a:rPr>
              <a:t>其他常用操作：</a:t>
            </a:r>
            <a:r>
              <a:rPr lang="en-US" altLang="zh-CN" sz="2800" dirty="0">
                <a:solidFill>
                  <a:schemeClr val="tx1">
                    <a:lumMod val="85000"/>
                    <a:lumOff val="15000"/>
                  </a:schemeClr>
                </a:solidFill>
              </a:rPr>
              <a:t>	</a:t>
            </a:r>
          </a:p>
          <a:p>
            <a:pPr marL="457200" lvl="1" indent="0">
              <a:lnSpc>
                <a:spcPct val="150000"/>
              </a:lnSpc>
              <a:buNone/>
            </a:pPr>
            <a:r>
              <a:rPr lang="en-US" altLang="zh-CN" sz="2200" dirty="0" smtClean="0">
                <a:solidFill>
                  <a:schemeClr val="tx1">
                    <a:lumMod val="85000"/>
                    <a:lumOff val="15000"/>
                  </a:schemeClr>
                </a:solidFill>
              </a:rPr>
              <a:t>4</a:t>
            </a:r>
            <a:r>
              <a:rPr lang="zh-CN" altLang="en-US" sz="2200" dirty="0" smtClean="0">
                <a:solidFill>
                  <a:schemeClr val="tx1">
                    <a:lumMod val="85000"/>
                    <a:lumOff val="15000"/>
                  </a:schemeClr>
                </a:solidFill>
              </a:rPr>
              <a:t>、</a:t>
            </a:r>
            <a:r>
              <a:rPr lang="en-US" altLang="zh-CN" sz="2200" dirty="0" smtClean="0">
                <a:solidFill>
                  <a:schemeClr val="tx1">
                    <a:lumMod val="85000"/>
                    <a:lumOff val="15000"/>
                  </a:schemeClr>
                </a:solidFill>
              </a:rPr>
              <a:t>count</a:t>
            </a:r>
            <a:r>
              <a:rPr lang="zh-CN" altLang="en-US" sz="2200" dirty="0" smtClean="0">
                <a:solidFill>
                  <a:schemeClr val="tx1">
                    <a:lumMod val="85000"/>
                    <a:lumOff val="15000"/>
                  </a:schemeClr>
                </a:solidFill>
              </a:rPr>
              <a:t>方法：</a:t>
            </a:r>
            <a:r>
              <a:rPr lang="zh-CN" altLang="zh-CN" sz="2000" dirty="0" smtClean="0">
                <a:solidFill>
                  <a:schemeClr val="tx1">
                    <a:lumMod val="85000"/>
                    <a:lumOff val="15000"/>
                  </a:schemeClr>
                </a:solidFill>
              </a:rPr>
              <a:t>用来</a:t>
            </a:r>
            <a:r>
              <a:rPr lang="zh-CN" altLang="zh-CN" sz="2000" dirty="0">
                <a:solidFill>
                  <a:schemeClr val="tx1">
                    <a:lumMod val="85000"/>
                    <a:lumOff val="15000"/>
                  </a:schemeClr>
                </a:solidFill>
              </a:rPr>
              <a:t>统计并返回列表中指定元素</a:t>
            </a:r>
            <a:r>
              <a:rPr lang="zh-CN" altLang="zh-CN" sz="2000" dirty="0" smtClean="0">
                <a:solidFill>
                  <a:schemeClr val="tx1">
                    <a:lumMod val="85000"/>
                    <a:lumOff val="15000"/>
                  </a:schemeClr>
                </a:solidFill>
              </a:rPr>
              <a:t>的个数</a:t>
            </a:r>
            <a:endParaRPr lang="en-US" altLang="zh-CN" sz="2000" dirty="0" smtClean="0">
              <a:solidFill>
                <a:schemeClr val="tx1">
                  <a:lumMod val="85000"/>
                  <a:lumOff val="15000"/>
                </a:schemeClr>
              </a:solidFill>
            </a:endParaRPr>
          </a:p>
          <a:p>
            <a:pPr marL="457200" lvl="1" indent="0">
              <a:lnSpc>
                <a:spcPct val="150000"/>
              </a:lnSpc>
              <a:buNone/>
            </a:pPr>
            <a:r>
              <a:rPr lang="zh-CN" altLang="en-US" sz="2000" dirty="0" smtClean="0">
                <a:solidFill>
                  <a:schemeClr val="tx1">
                    <a:lumMod val="85000"/>
                    <a:lumOff val="15000"/>
                  </a:schemeClr>
                </a:solidFill>
              </a:rPr>
              <a:t>        语法格式：列表</a:t>
            </a:r>
            <a:r>
              <a:rPr lang="en-US" altLang="zh-CN" sz="2000" dirty="0">
                <a:solidFill>
                  <a:schemeClr val="tx1">
                    <a:lumMod val="85000"/>
                    <a:lumOff val="15000"/>
                  </a:schemeClr>
                </a:solidFill>
              </a:rPr>
              <a:t>.count(</a:t>
            </a:r>
            <a:r>
              <a:rPr lang="zh-CN" altLang="en-US" sz="2000" dirty="0">
                <a:solidFill>
                  <a:schemeClr val="tx1">
                    <a:lumMod val="85000"/>
                    <a:lumOff val="15000"/>
                  </a:schemeClr>
                </a:solidFill>
              </a:rPr>
              <a:t>元素</a:t>
            </a:r>
            <a:r>
              <a:rPr lang="en-US" altLang="zh-CN" sz="2000" dirty="0" smtClean="0">
                <a:solidFill>
                  <a:schemeClr val="tx1">
                    <a:lumMod val="85000"/>
                    <a:lumOff val="15000"/>
                  </a:schemeClr>
                </a:solidFill>
              </a:rPr>
              <a:t>)</a:t>
            </a:r>
            <a:endParaRPr lang="en-US" altLang="zh-CN" sz="2000" dirty="0">
              <a:solidFill>
                <a:schemeClr val="tx1">
                  <a:lumMod val="85000"/>
                  <a:lumOff val="15000"/>
                </a:schemeClr>
              </a:solidFill>
            </a:endParaRPr>
          </a:p>
        </p:txBody>
      </p:sp>
      <p:pic>
        <p:nvPicPr>
          <p:cNvPr id="2" name="图片 1"/>
          <p:cNvPicPr>
            <a:picLocks noChangeAspect="1"/>
          </p:cNvPicPr>
          <p:nvPr/>
        </p:nvPicPr>
        <p:blipFill>
          <a:blip r:embed="rId3"/>
          <a:stretch>
            <a:fillRect/>
          </a:stretch>
        </p:blipFill>
        <p:spPr>
          <a:xfrm>
            <a:off x="1248823" y="2941163"/>
            <a:ext cx="7027911" cy="2582943"/>
          </a:xfrm>
          <a:prstGeom prst="rect">
            <a:avLst/>
          </a:prstGeom>
        </p:spPr>
      </p:pic>
    </p:spTree>
  </p:cSld>
  <p:clrMapOvr>
    <a:masterClrMapping/>
  </p:clrMapOvr>
  <p:transition spd="slow">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100" name="椭圆 7"/>
          <p:cNvSpPr/>
          <p:nvPr/>
        </p:nvSpPr>
        <p:spPr>
          <a:xfrm rot="5400000">
            <a:off x="2087856" y="3245736"/>
            <a:ext cx="3917626" cy="1075002"/>
          </a:xfrm>
          <a:custGeom>
            <a:avLst/>
            <a:gdLst>
              <a:gd name="connsiteX0" fmla="*/ 5141438 w 5232878"/>
              <a:gd name="connsiteY0" fmla="*/ 0 h 1208638"/>
              <a:gd name="connsiteX1" fmla="*/ 2570719 w 5232878"/>
              <a:gd name="connsiteY1" fmla="*/ 1208638 h 1208638"/>
              <a:gd name="connsiteX2" fmla="*/ 0 w 5232878"/>
              <a:gd name="connsiteY2" fmla="*/ 0 h 1208638"/>
              <a:gd name="connsiteX3" fmla="*/ 5232878 w 5232878"/>
              <a:gd name="connsiteY3" fmla="*/ 91440 h 1208638"/>
              <a:gd name="connsiteX0-1" fmla="*/ 5141438 w 5141438"/>
              <a:gd name="connsiteY0-2" fmla="*/ 0 h 1208638"/>
              <a:gd name="connsiteX1-3" fmla="*/ 2570719 w 5141438"/>
              <a:gd name="connsiteY1-4" fmla="*/ 1208638 h 1208638"/>
              <a:gd name="connsiteX2-5" fmla="*/ 0 w 5141438"/>
              <a:gd name="connsiteY2-6" fmla="*/ 0 h 1208638"/>
            </a:gdLst>
            <a:ahLst/>
            <a:cxnLst>
              <a:cxn ang="0">
                <a:pos x="connsiteX0-1" y="connsiteY0-2"/>
              </a:cxn>
              <a:cxn ang="0">
                <a:pos x="connsiteX1-3" y="connsiteY1-4"/>
              </a:cxn>
              <a:cxn ang="0">
                <a:pos x="connsiteX2-5" y="connsiteY2-6"/>
              </a:cxn>
            </a:cxnLst>
            <a:rect l="l" t="t" r="r" b="b"/>
            <a:pathLst>
              <a:path w="5141438" h="1208638">
                <a:moveTo>
                  <a:pt x="5141438" y="0"/>
                </a:moveTo>
                <a:cubicBezTo>
                  <a:pt x="4741027" y="708082"/>
                  <a:pt x="3740838" y="1208638"/>
                  <a:pt x="2570719" y="1208638"/>
                </a:cubicBezTo>
                <a:cubicBezTo>
                  <a:pt x="1400600" y="1208638"/>
                  <a:pt x="400411" y="708082"/>
                  <a:pt x="0" y="0"/>
                </a:cubicBezTo>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32" name="组合 31"/>
          <p:cNvGrpSpPr/>
          <p:nvPr/>
        </p:nvGrpSpPr>
        <p:grpSpPr>
          <a:xfrm>
            <a:off x="170320" y="203448"/>
            <a:ext cx="2354994" cy="504056"/>
            <a:chOff x="169526" y="203448"/>
            <a:chExt cx="2354994" cy="504056"/>
          </a:xfrm>
        </p:grpSpPr>
        <p:sp>
          <p:nvSpPr>
            <p:cNvPr id="4" name="TextBox 3"/>
            <p:cNvSpPr txBox="1"/>
            <p:nvPr/>
          </p:nvSpPr>
          <p:spPr>
            <a:xfrm>
              <a:off x="781174" y="245839"/>
              <a:ext cx="174334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本 章 提 要</a:t>
              </a:r>
            </a:p>
          </p:txBody>
        </p:sp>
        <p:grpSp>
          <p:nvGrpSpPr>
            <p:cNvPr id="56" name="组合 55"/>
            <p:cNvGrpSpPr/>
            <p:nvPr/>
          </p:nvGrpSpPr>
          <p:grpSpPr>
            <a:xfrm>
              <a:off x="169526"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775303"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sp>
        <p:nvSpPr>
          <p:cNvPr id="59" name="椭圆 7"/>
          <p:cNvSpPr/>
          <p:nvPr/>
        </p:nvSpPr>
        <p:spPr>
          <a:xfrm rot="5400000" flipV="1">
            <a:off x="6560390" y="3157532"/>
            <a:ext cx="3917624" cy="1148198"/>
          </a:xfrm>
          <a:custGeom>
            <a:avLst/>
            <a:gdLst>
              <a:gd name="connsiteX0" fmla="*/ 5141438 w 5232878"/>
              <a:gd name="connsiteY0" fmla="*/ 0 h 1208638"/>
              <a:gd name="connsiteX1" fmla="*/ 2570719 w 5232878"/>
              <a:gd name="connsiteY1" fmla="*/ 1208638 h 1208638"/>
              <a:gd name="connsiteX2" fmla="*/ 0 w 5232878"/>
              <a:gd name="connsiteY2" fmla="*/ 0 h 1208638"/>
              <a:gd name="connsiteX3" fmla="*/ 5232878 w 5232878"/>
              <a:gd name="connsiteY3" fmla="*/ 91440 h 1208638"/>
              <a:gd name="connsiteX0-1" fmla="*/ 5141438 w 5141438"/>
              <a:gd name="connsiteY0-2" fmla="*/ 0 h 1208638"/>
              <a:gd name="connsiteX1-3" fmla="*/ 2570719 w 5141438"/>
              <a:gd name="connsiteY1-4" fmla="*/ 1208638 h 1208638"/>
              <a:gd name="connsiteX2-5" fmla="*/ 0 w 5141438"/>
              <a:gd name="connsiteY2-6" fmla="*/ 0 h 1208638"/>
            </a:gdLst>
            <a:ahLst/>
            <a:cxnLst>
              <a:cxn ang="0">
                <a:pos x="connsiteX0-1" y="connsiteY0-2"/>
              </a:cxn>
              <a:cxn ang="0">
                <a:pos x="connsiteX1-3" y="connsiteY1-4"/>
              </a:cxn>
              <a:cxn ang="0">
                <a:pos x="connsiteX2-5" y="connsiteY2-6"/>
              </a:cxn>
            </a:cxnLst>
            <a:rect l="l" t="t" r="r" b="b"/>
            <a:pathLst>
              <a:path w="5141438" h="1208638">
                <a:moveTo>
                  <a:pt x="5141438" y="0"/>
                </a:moveTo>
                <a:cubicBezTo>
                  <a:pt x="4741027" y="708082"/>
                  <a:pt x="3740838" y="1208638"/>
                  <a:pt x="2570719" y="1208638"/>
                </a:cubicBezTo>
                <a:cubicBezTo>
                  <a:pt x="1400600" y="1208638"/>
                  <a:pt x="400411" y="708082"/>
                  <a:pt x="0" y="0"/>
                </a:cubicBezTo>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60" name="直接连接符 59"/>
          <p:cNvCxnSpPr/>
          <p:nvPr/>
        </p:nvCxnSpPr>
        <p:spPr>
          <a:xfrm>
            <a:off x="3799219" y="3696928"/>
            <a:ext cx="4949613"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TextBox 40"/>
          <p:cNvSpPr txBox="1"/>
          <p:nvPr/>
        </p:nvSpPr>
        <p:spPr>
          <a:xfrm>
            <a:off x="705763" y="2187531"/>
            <a:ext cx="2311761" cy="492430"/>
          </a:xfrm>
          <a:prstGeom prst="rect">
            <a:avLst/>
          </a:prstGeom>
          <a:noFill/>
        </p:spPr>
        <p:txBody>
          <a:bodyPr wrap="square" lIns="91428" tIns="45714" rIns="91428" bIns="4571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rPr>
              <a:t>1.</a:t>
            </a:r>
            <a:r>
              <a:rPr lang="zh-CN" altLang="en-US" sz="2000" dirty="0">
                <a:solidFill>
                  <a:prstClr val="black">
                    <a:lumMod val="65000"/>
                    <a:lumOff val="35000"/>
                  </a:prstClr>
                </a:solidFill>
                <a:latin typeface="微软雅黑" panose="020B0503020204020204" pitchFamily="34" charset="-122"/>
                <a:ea typeface="微软雅黑" panose="020B0503020204020204" pitchFamily="34" charset="-122"/>
              </a:rPr>
              <a:t>列表与列表操作</a:t>
            </a:r>
            <a:endParaRPr kumimoji="0" lang="en-US" altLang="zh-CN"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endParaRPr>
          </a:p>
        </p:txBody>
      </p:sp>
      <p:sp>
        <p:nvSpPr>
          <p:cNvPr id="62" name="TextBox 41"/>
          <p:cNvSpPr txBox="1"/>
          <p:nvPr/>
        </p:nvSpPr>
        <p:spPr>
          <a:xfrm>
            <a:off x="624955" y="4228646"/>
            <a:ext cx="2311761" cy="492430"/>
          </a:xfrm>
          <a:prstGeom prst="rect">
            <a:avLst/>
          </a:prstGeom>
          <a:noFill/>
        </p:spPr>
        <p:txBody>
          <a:bodyPr wrap="square" lIns="91428" tIns="45714" rIns="91428" bIns="4571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rPr>
              <a:t>2.</a:t>
            </a:r>
            <a:r>
              <a:rPr lang="zh-CN" altLang="en-US" sz="2000" dirty="0">
                <a:solidFill>
                  <a:prstClr val="black">
                    <a:lumMod val="65000"/>
                    <a:lumOff val="35000"/>
                  </a:prstClr>
                </a:solidFill>
                <a:latin typeface="微软雅黑" panose="020B0503020204020204" pitchFamily="34" charset="-122"/>
                <a:ea typeface="微软雅黑" panose="020B0503020204020204" pitchFamily="34" charset="-122"/>
              </a:rPr>
              <a:t>数值列表</a:t>
            </a:r>
            <a:endParaRPr kumimoji="0" lang="en-US" altLang="zh-CN"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endParaRPr>
          </a:p>
        </p:txBody>
      </p:sp>
      <p:sp>
        <p:nvSpPr>
          <p:cNvPr id="73" name="TextBox 42"/>
          <p:cNvSpPr txBox="1"/>
          <p:nvPr/>
        </p:nvSpPr>
        <p:spPr>
          <a:xfrm>
            <a:off x="9435550" y="4218664"/>
            <a:ext cx="2311761" cy="492430"/>
          </a:xfrm>
          <a:prstGeom prst="rect">
            <a:avLst/>
          </a:prstGeom>
          <a:noFill/>
        </p:spPr>
        <p:txBody>
          <a:bodyPr wrap="square" lIns="91428" tIns="45714" rIns="91428" bIns="4571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rPr>
              <a:t>3.</a:t>
            </a:r>
            <a:r>
              <a:rPr lang="zh-CN" altLang="en-US" sz="2000" dirty="0">
                <a:solidFill>
                  <a:prstClr val="black">
                    <a:lumMod val="65000"/>
                    <a:lumOff val="35000"/>
                  </a:prstClr>
                </a:solidFill>
                <a:latin typeface="微软雅黑" panose="020B0503020204020204" pitchFamily="34" charset="-122"/>
                <a:ea typeface="微软雅黑" panose="020B0503020204020204" pitchFamily="34" charset="-122"/>
              </a:rPr>
              <a:t>元组与元组操作</a:t>
            </a:r>
            <a:endParaRPr kumimoji="0" lang="en-US" altLang="zh-CN"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endParaRPr>
          </a:p>
        </p:txBody>
      </p:sp>
      <p:sp>
        <p:nvSpPr>
          <p:cNvPr id="74" name="TextBox 43"/>
          <p:cNvSpPr txBox="1"/>
          <p:nvPr/>
        </p:nvSpPr>
        <p:spPr>
          <a:xfrm>
            <a:off x="9299500" y="2069890"/>
            <a:ext cx="2311761" cy="492430"/>
          </a:xfrm>
          <a:prstGeom prst="rect">
            <a:avLst/>
          </a:prstGeom>
          <a:noFill/>
        </p:spPr>
        <p:txBody>
          <a:bodyPr wrap="square" lIns="91428" tIns="45714" rIns="91428" bIns="4571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rPr>
              <a:t>4.</a:t>
            </a:r>
            <a:r>
              <a:rPr lang="zh-CN" altLang="en-US" sz="2000" dirty="0">
                <a:solidFill>
                  <a:prstClr val="black">
                    <a:lumMod val="65000"/>
                    <a:lumOff val="35000"/>
                  </a:prstClr>
                </a:solidFill>
                <a:latin typeface="微软雅黑" panose="020B0503020204020204" pitchFamily="34" charset="-122"/>
                <a:ea typeface="微软雅黑" panose="020B0503020204020204" pitchFamily="34" charset="-122"/>
              </a:rPr>
              <a:t>序列转换函数</a:t>
            </a:r>
            <a:endParaRPr kumimoji="0" lang="en-US" altLang="zh-CN"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endParaRPr>
          </a:p>
        </p:txBody>
      </p:sp>
      <p:grpSp>
        <p:nvGrpSpPr>
          <p:cNvPr id="75" name="组合 74"/>
          <p:cNvGrpSpPr/>
          <p:nvPr/>
        </p:nvGrpSpPr>
        <p:grpSpPr>
          <a:xfrm>
            <a:off x="5317554" y="2650555"/>
            <a:ext cx="1912944" cy="1912942"/>
            <a:chOff x="2690253" y="1702153"/>
            <a:chExt cx="4123259" cy="4123256"/>
          </a:xfrm>
          <a:effectLst>
            <a:outerShdw blurRad="50800" dist="38100" dir="5400000" algn="t" rotWithShape="0">
              <a:prstClr val="black">
                <a:alpha val="40000"/>
              </a:prstClr>
            </a:outerShdw>
          </a:effectLst>
        </p:grpSpPr>
        <p:grpSp>
          <p:nvGrpSpPr>
            <p:cNvPr id="76" name="组合 75"/>
            <p:cNvGrpSpPr/>
            <p:nvPr/>
          </p:nvGrpSpPr>
          <p:grpSpPr>
            <a:xfrm>
              <a:off x="2690253" y="1702153"/>
              <a:ext cx="4123259" cy="4123256"/>
              <a:chOff x="2690253" y="1702153"/>
              <a:chExt cx="4123259" cy="4123256"/>
            </a:xfrm>
          </p:grpSpPr>
          <p:sp>
            <p:nvSpPr>
              <p:cNvPr id="78" name="椭圆 77"/>
              <p:cNvSpPr/>
              <p:nvPr/>
            </p:nvSpPr>
            <p:spPr>
              <a:xfrm>
                <a:off x="2690253" y="1702153"/>
                <a:ext cx="4123259" cy="4123256"/>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9" name="椭圆 78"/>
              <p:cNvSpPr/>
              <p:nvPr/>
            </p:nvSpPr>
            <p:spPr>
              <a:xfrm>
                <a:off x="2936823" y="1948721"/>
                <a:ext cx="3630119" cy="3630119"/>
              </a:xfrm>
              <a:prstGeom prst="ellipse">
                <a:avLst/>
              </a:prstGeom>
              <a:solidFill>
                <a:srgbClr val="1E6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7" name="文本框 91"/>
            <p:cNvSpPr txBox="1"/>
            <p:nvPr/>
          </p:nvSpPr>
          <p:spPr>
            <a:xfrm>
              <a:off x="3786397" y="2727750"/>
              <a:ext cx="1945966" cy="2056533"/>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本章</a:t>
              </a:r>
              <a:endParaRPr kumimoji="0" lang="en-US" altLang="zh-CN" sz="2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提要</a:t>
              </a:r>
              <a:endParaRPr kumimoji="0" lang="en-US" altLang="zh-CN" sz="2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grpSp>
        <p:nvGrpSpPr>
          <p:cNvPr id="81" name="组合 80"/>
          <p:cNvGrpSpPr/>
          <p:nvPr/>
        </p:nvGrpSpPr>
        <p:grpSpPr>
          <a:xfrm>
            <a:off x="3047902" y="2036744"/>
            <a:ext cx="1075004" cy="1075004"/>
            <a:chOff x="3724322" y="1908536"/>
            <a:chExt cx="1329153" cy="1329153"/>
          </a:xfrm>
        </p:grpSpPr>
        <p:sp>
          <p:nvSpPr>
            <p:cNvPr id="83" name="椭圆 82"/>
            <p:cNvSpPr/>
            <p:nvPr/>
          </p:nvSpPr>
          <p:spPr>
            <a:xfrm>
              <a:off x="3724322" y="1908536"/>
              <a:ext cx="1329153" cy="1329153"/>
            </a:xfrm>
            <a:prstGeom prst="ellipse">
              <a:avLst/>
            </a:prstGeom>
            <a:solidFill>
              <a:schemeClr val="bg1"/>
            </a:solidFill>
            <a:ln w="285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4" name="椭圆 83"/>
            <p:cNvSpPr/>
            <p:nvPr/>
          </p:nvSpPr>
          <p:spPr>
            <a:xfrm>
              <a:off x="3839838" y="2024052"/>
              <a:ext cx="1098122" cy="1098122"/>
            </a:xfrm>
            <a:prstGeom prst="ellipse">
              <a:avLst/>
            </a:prstGeom>
            <a:solidFill>
              <a:srgbClr val="B3DF6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86" name="组合 85"/>
          <p:cNvGrpSpPr/>
          <p:nvPr/>
        </p:nvGrpSpPr>
        <p:grpSpPr>
          <a:xfrm>
            <a:off x="3104669" y="4171535"/>
            <a:ext cx="1075004" cy="1075004"/>
            <a:chOff x="3724322" y="1908536"/>
            <a:chExt cx="1329153" cy="1329153"/>
          </a:xfrm>
        </p:grpSpPr>
        <p:sp>
          <p:nvSpPr>
            <p:cNvPr id="88" name="椭圆 87"/>
            <p:cNvSpPr/>
            <p:nvPr/>
          </p:nvSpPr>
          <p:spPr>
            <a:xfrm>
              <a:off x="3724322" y="1908536"/>
              <a:ext cx="1329153" cy="1329153"/>
            </a:xfrm>
            <a:prstGeom prst="ellipse">
              <a:avLst/>
            </a:prstGeom>
            <a:solidFill>
              <a:schemeClr val="bg1"/>
            </a:solidFill>
            <a:ln w="285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9" name="椭圆 88"/>
            <p:cNvSpPr/>
            <p:nvPr/>
          </p:nvSpPr>
          <p:spPr>
            <a:xfrm>
              <a:off x="3839838" y="2024052"/>
              <a:ext cx="1098122" cy="1098122"/>
            </a:xfrm>
            <a:prstGeom prst="ellipse">
              <a:avLst/>
            </a:prstGeom>
            <a:solidFill>
              <a:srgbClr val="1E6787"/>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91" name="组合 90"/>
          <p:cNvGrpSpPr/>
          <p:nvPr/>
        </p:nvGrpSpPr>
        <p:grpSpPr>
          <a:xfrm>
            <a:off x="8393326" y="4116265"/>
            <a:ext cx="1075004" cy="1075004"/>
            <a:chOff x="3724322" y="1908536"/>
            <a:chExt cx="1329153" cy="1329153"/>
          </a:xfrm>
        </p:grpSpPr>
        <p:sp>
          <p:nvSpPr>
            <p:cNvPr id="93" name="椭圆 92"/>
            <p:cNvSpPr/>
            <p:nvPr/>
          </p:nvSpPr>
          <p:spPr>
            <a:xfrm>
              <a:off x="3724322" y="1908536"/>
              <a:ext cx="1329153" cy="1329153"/>
            </a:xfrm>
            <a:prstGeom prst="ellipse">
              <a:avLst/>
            </a:prstGeom>
            <a:solidFill>
              <a:schemeClr val="bg1"/>
            </a:solidFill>
            <a:ln w="285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4" name="椭圆 93"/>
            <p:cNvSpPr/>
            <p:nvPr/>
          </p:nvSpPr>
          <p:spPr>
            <a:xfrm>
              <a:off x="3839838" y="2024052"/>
              <a:ext cx="1098122" cy="1098122"/>
            </a:xfrm>
            <a:prstGeom prst="ellipse">
              <a:avLst/>
            </a:prstGeom>
            <a:solidFill>
              <a:srgbClr val="B3DF6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96" name="组合 95"/>
          <p:cNvGrpSpPr/>
          <p:nvPr/>
        </p:nvGrpSpPr>
        <p:grpSpPr>
          <a:xfrm>
            <a:off x="8393326" y="2051366"/>
            <a:ext cx="1075004" cy="1075004"/>
            <a:chOff x="3724322" y="1908536"/>
            <a:chExt cx="1329153" cy="1329153"/>
          </a:xfrm>
        </p:grpSpPr>
        <p:sp>
          <p:nvSpPr>
            <p:cNvPr id="98" name="椭圆 97"/>
            <p:cNvSpPr/>
            <p:nvPr/>
          </p:nvSpPr>
          <p:spPr>
            <a:xfrm>
              <a:off x="3724322" y="1908536"/>
              <a:ext cx="1329153" cy="1329153"/>
            </a:xfrm>
            <a:prstGeom prst="ellipse">
              <a:avLst/>
            </a:prstGeom>
            <a:solidFill>
              <a:schemeClr val="bg1"/>
            </a:solidFill>
            <a:ln w="285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9" name="椭圆 98"/>
            <p:cNvSpPr/>
            <p:nvPr/>
          </p:nvSpPr>
          <p:spPr>
            <a:xfrm>
              <a:off x="3839838" y="2024052"/>
              <a:ext cx="1098122" cy="1098122"/>
            </a:xfrm>
            <a:prstGeom prst="ellipse">
              <a:avLst/>
            </a:prstGeom>
            <a:solidFill>
              <a:srgbClr val="1E6787"/>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26" name="矩形 25"/>
          <p:cNvSpPr/>
          <p:nvPr/>
        </p:nvSpPr>
        <p:spPr>
          <a:xfrm>
            <a:off x="3982208" y="3274959"/>
            <a:ext cx="1229914"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2A8FBD">
                    <a:lumMod val="75000"/>
                  </a:srgbClr>
                </a:solidFill>
                <a:effectLst>
                  <a:innerShdw blurRad="63500" dist="50800" dir="13500000">
                    <a:prstClr val="black">
                      <a:alpha val="50000"/>
                    </a:prstClr>
                  </a:innerShdw>
                </a:effectLst>
                <a:uLnTx/>
                <a:uFillTx/>
                <a:latin typeface="微软雅黑" panose="020B0503020204020204" pitchFamily="34" charset="-122"/>
                <a:ea typeface="微软雅黑" panose="020B0503020204020204" pitchFamily="34" charset="-122"/>
                <a:cs typeface="+mn-cs"/>
              </a:rPr>
              <a:t>前置课程</a:t>
            </a:r>
            <a:endParaRPr kumimoji="0" lang="en-US" altLang="zh-CN" sz="1800" b="1" i="0" u="none" strike="noStrike" kern="1200" cap="none" spc="0" normalizeH="0" baseline="0" noProof="0" dirty="0">
              <a:ln>
                <a:noFill/>
              </a:ln>
              <a:solidFill>
                <a:srgbClr val="2A8FBD">
                  <a:lumMod val="75000"/>
                </a:srgbClr>
              </a:solidFill>
              <a:effectLst>
                <a:innerShdw blurRad="63500" dist="50800" dir="13500000">
                  <a:prstClr val="black">
                    <a:alpha val="50000"/>
                  </a:prstClr>
                </a:innerShdw>
              </a:effectLst>
              <a:uLnTx/>
              <a:uFillTx/>
              <a:latin typeface="微软雅黑" panose="020B0503020204020204" pitchFamily="34" charset="-122"/>
              <a:ea typeface="微软雅黑" panose="020B0503020204020204" pitchFamily="34" charset="-122"/>
              <a:cs typeface="+mn-cs"/>
            </a:endParaRPr>
          </a:p>
        </p:txBody>
      </p:sp>
      <p:sp>
        <p:nvSpPr>
          <p:cNvPr id="31" name="矩形 30"/>
          <p:cNvSpPr/>
          <p:nvPr/>
        </p:nvSpPr>
        <p:spPr>
          <a:xfrm>
            <a:off x="7277833" y="3804217"/>
            <a:ext cx="1269645"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1E6787"/>
                </a:solidFill>
                <a:effectLst>
                  <a:innerShdw blurRad="63500" dist="50800" dir="13500000">
                    <a:prstClr val="black">
                      <a:alpha val="50000"/>
                    </a:prstClr>
                  </a:innerShdw>
                </a:effectLst>
                <a:uLnTx/>
                <a:uFillTx/>
                <a:latin typeface="微软雅黑" panose="020B0503020204020204" pitchFamily="34" charset="-122"/>
                <a:ea typeface="微软雅黑" panose="020B0503020204020204" pitchFamily="34" charset="-122"/>
                <a:cs typeface="+mn-cs"/>
              </a:rPr>
              <a:t>后续课程</a:t>
            </a:r>
          </a:p>
        </p:txBody>
      </p:sp>
      <p:grpSp>
        <p:nvGrpSpPr>
          <p:cNvPr id="42" name="组合 41"/>
          <p:cNvGrpSpPr/>
          <p:nvPr/>
        </p:nvGrpSpPr>
        <p:grpSpPr>
          <a:xfrm>
            <a:off x="3286488" y="2373761"/>
            <a:ext cx="504825" cy="430213"/>
            <a:chOff x="3898900" y="152401"/>
            <a:chExt cx="504825" cy="430213"/>
          </a:xfrm>
          <a:solidFill>
            <a:schemeClr val="tx1">
              <a:lumMod val="75000"/>
              <a:lumOff val="25000"/>
            </a:schemeClr>
          </a:solidFill>
        </p:grpSpPr>
        <p:sp>
          <p:nvSpPr>
            <p:cNvPr id="43" name="Freeform 92"/>
            <p:cNvSpPr/>
            <p:nvPr/>
          </p:nvSpPr>
          <p:spPr bwMode="auto">
            <a:xfrm>
              <a:off x="4060825" y="481013"/>
              <a:ext cx="179388" cy="61913"/>
            </a:xfrm>
            <a:custGeom>
              <a:avLst/>
              <a:gdLst>
                <a:gd name="T0" fmla="*/ 3 w 113"/>
                <a:gd name="T1" fmla="*/ 0 h 39"/>
                <a:gd name="T2" fmla="*/ 0 w 113"/>
                <a:gd name="T3" fmla="*/ 39 h 39"/>
                <a:gd name="T4" fmla="*/ 113 w 113"/>
                <a:gd name="T5" fmla="*/ 39 h 39"/>
                <a:gd name="T6" fmla="*/ 111 w 113"/>
                <a:gd name="T7" fmla="*/ 0 h 39"/>
                <a:gd name="T8" fmla="*/ 3 w 113"/>
                <a:gd name="T9" fmla="*/ 0 h 39"/>
              </a:gdLst>
              <a:ahLst/>
              <a:cxnLst>
                <a:cxn ang="0">
                  <a:pos x="T0" y="T1"/>
                </a:cxn>
                <a:cxn ang="0">
                  <a:pos x="T2" y="T3"/>
                </a:cxn>
                <a:cxn ang="0">
                  <a:pos x="T4" y="T5"/>
                </a:cxn>
                <a:cxn ang="0">
                  <a:pos x="T6" y="T7"/>
                </a:cxn>
                <a:cxn ang="0">
                  <a:pos x="T8" y="T9"/>
                </a:cxn>
              </a:cxnLst>
              <a:rect l="0" t="0" r="r" b="b"/>
              <a:pathLst>
                <a:path w="113" h="39">
                  <a:moveTo>
                    <a:pt x="3" y="0"/>
                  </a:moveTo>
                  <a:lnTo>
                    <a:pt x="0" y="39"/>
                  </a:lnTo>
                  <a:lnTo>
                    <a:pt x="113" y="39"/>
                  </a:lnTo>
                  <a:lnTo>
                    <a:pt x="111"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微软雅黑" panose="020B0503020204020204" pitchFamily="34" charset="-122"/>
                <a:cs typeface="+mn-cs"/>
              </a:endParaRPr>
            </a:p>
          </p:txBody>
        </p:sp>
        <p:sp>
          <p:nvSpPr>
            <p:cNvPr id="44" name="Freeform 93"/>
            <p:cNvSpPr>
              <a:spLocks noEditPoints="1"/>
            </p:cNvSpPr>
            <p:nvPr/>
          </p:nvSpPr>
          <p:spPr bwMode="auto">
            <a:xfrm>
              <a:off x="3898900" y="152401"/>
              <a:ext cx="504825" cy="312738"/>
            </a:xfrm>
            <a:custGeom>
              <a:avLst/>
              <a:gdLst>
                <a:gd name="T0" fmla="*/ 213 w 318"/>
                <a:gd name="T1" fmla="*/ 197 h 197"/>
                <a:gd name="T2" fmla="*/ 318 w 318"/>
                <a:gd name="T3" fmla="*/ 197 h 197"/>
                <a:gd name="T4" fmla="*/ 318 w 318"/>
                <a:gd name="T5" fmla="*/ 0 h 197"/>
                <a:gd name="T6" fmla="*/ 0 w 318"/>
                <a:gd name="T7" fmla="*/ 0 h 197"/>
                <a:gd name="T8" fmla="*/ 0 w 318"/>
                <a:gd name="T9" fmla="*/ 197 h 197"/>
                <a:gd name="T10" fmla="*/ 105 w 318"/>
                <a:gd name="T11" fmla="*/ 197 h 197"/>
                <a:gd name="T12" fmla="*/ 213 w 318"/>
                <a:gd name="T13" fmla="*/ 197 h 197"/>
                <a:gd name="T14" fmla="*/ 28 w 318"/>
                <a:gd name="T15" fmla="*/ 174 h 197"/>
                <a:gd name="T16" fmla="*/ 28 w 318"/>
                <a:gd name="T17" fmla="*/ 25 h 197"/>
                <a:gd name="T18" fmla="*/ 288 w 318"/>
                <a:gd name="T19" fmla="*/ 25 h 197"/>
                <a:gd name="T20" fmla="*/ 288 w 318"/>
                <a:gd name="T21" fmla="*/ 174 h 197"/>
                <a:gd name="T22" fmla="*/ 212 w 318"/>
                <a:gd name="T23" fmla="*/ 174 h 197"/>
                <a:gd name="T24" fmla="*/ 106 w 318"/>
                <a:gd name="T25" fmla="*/ 174 h 197"/>
                <a:gd name="T26" fmla="*/ 28 w 318"/>
                <a:gd name="T27" fmla="*/ 174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8" h="197">
                  <a:moveTo>
                    <a:pt x="213" y="197"/>
                  </a:moveTo>
                  <a:lnTo>
                    <a:pt x="318" y="197"/>
                  </a:lnTo>
                  <a:lnTo>
                    <a:pt x="318" y="0"/>
                  </a:lnTo>
                  <a:lnTo>
                    <a:pt x="0" y="0"/>
                  </a:lnTo>
                  <a:lnTo>
                    <a:pt x="0" y="197"/>
                  </a:lnTo>
                  <a:lnTo>
                    <a:pt x="105" y="197"/>
                  </a:lnTo>
                  <a:lnTo>
                    <a:pt x="213" y="197"/>
                  </a:lnTo>
                  <a:close/>
                  <a:moveTo>
                    <a:pt x="28" y="174"/>
                  </a:moveTo>
                  <a:lnTo>
                    <a:pt x="28" y="25"/>
                  </a:lnTo>
                  <a:lnTo>
                    <a:pt x="288" y="25"/>
                  </a:lnTo>
                  <a:lnTo>
                    <a:pt x="288" y="174"/>
                  </a:lnTo>
                  <a:lnTo>
                    <a:pt x="212" y="174"/>
                  </a:lnTo>
                  <a:lnTo>
                    <a:pt x="106" y="174"/>
                  </a:lnTo>
                  <a:lnTo>
                    <a:pt x="28" y="17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微软雅黑" panose="020B0503020204020204" pitchFamily="34" charset="-122"/>
                <a:cs typeface="+mn-cs"/>
              </a:endParaRPr>
            </a:p>
          </p:txBody>
        </p:sp>
        <p:sp>
          <p:nvSpPr>
            <p:cNvPr id="45" name="Freeform 94"/>
            <p:cNvSpPr/>
            <p:nvPr/>
          </p:nvSpPr>
          <p:spPr bwMode="auto">
            <a:xfrm>
              <a:off x="4027488" y="558801"/>
              <a:ext cx="247650" cy="23813"/>
            </a:xfrm>
            <a:custGeom>
              <a:avLst/>
              <a:gdLst>
                <a:gd name="T0" fmla="*/ 0 w 156"/>
                <a:gd name="T1" fmla="*/ 0 h 15"/>
                <a:gd name="T2" fmla="*/ 0 w 156"/>
                <a:gd name="T3" fmla="*/ 15 h 15"/>
                <a:gd name="T4" fmla="*/ 156 w 156"/>
                <a:gd name="T5" fmla="*/ 15 h 15"/>
                <a:gd name="T6" fmla="*/ 156 w 156"/>
                <a:gd name="T7" fmla="*/ 0 h 15"/>
                <a:gd name="T8" fmla="*/ 134 w 156"/>
                <a:gd name="T9" fmla="*/ 0 h 15"/>
                <a:gd name="T10" fmla="*/ 21 w 156"/>
                <a:gd name="T11" fmla="*/ 0 h 15"/>
                <a:gd name="T12" fmla="*/ 0 w 156"/>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56" h="15">
                  <a:moveTo>
                    <a:pt x="0" y="0"/>
                  </a:moveTo>
                  <a:lnTo>
                    <a:pt x="0" y="15"/>
                  </a:lnTo>
                  <a:lnTo>
                    <a:pt x="156" y="15"/>
                  </a:lnTo>
                  <a:lnTo>
                    <a:pt x="156" y="0"/>
                  </a:lnTo>
                  <a:lnTo>
                    <a:pt x="134" y="0"/>
                  </a:lnTo>
                  <a:lnTo>
                    <a:pt x="21"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微软雅黑" panose="020B0503020204020204" pitchFamily="34" charset="-122"/>
                <a:cs typeface="+mn-cs"/>
              </a:endParaRPr>
            </a:p>
          </p:txBody>
        </p:sp>
      </p:grpSp>
      <p:sp>
        <p:nvSpPr>
          <p:cNvPr id="46" name="Freeform 50"/>
          <p:cNvSpPr>
            <a:spLocks noEditPoints="1"/>
          </p:cNvSpPr>
          <p:nvPr/>
        </p:nvSpPr>
        <p:spPr bwMode="auto">
          <a:xfrm>
            <a:off x="3415158" y="4444852"/>
            <a:ext cx="454025" cy="549275"/>
          </a:xfrm>
          <a:custGeom>
            <a:avLst/>
            <a:gdLst>
              <a:gd name="T0" fmla="*/ 0 w 195"/>
              <a:gd name="T1" fmla="*/ 235 h 235"/>
              <a:gd name="T2" fmla="*/ 48 w 195"/>
              <a:gd name="T3" fmla="*/ 183 h 235"/>
              <a:gd name="T4" fmla="*/ 195 w 195"/>
              <a:gd name="T5" fmla="*/ 183 h 235"/>
              <a:gd name="T6" fmla="*/ 195 w 195"/>
              <a:gd name="T7" fmla="*/ 0 h 235"/>
              <a:gd name="T8" fmla="*/ 0 w 195"/>
              <a:gd name="T9" fmla="*/ 0 h 235"/>
              <a:gd name="T10" fmla="*/ 0 w 195"/>
              <a:gd name="T11" fmla="*/ 235 h 235"/>
              <a:gd name="T12" fmla="*/ 150 w 195"/>
              <a:gd name="T13" fmla="*/ 77 h 235"/>
              <a:gd name="T14" fmla="*/ 167 w 195"/>
              <a:gd name="T15" fmla="*/ 93 h 235"/>
              <a:gd name="T16" fmla="*/ 150 w 195"/>
              <a:gd name="T17" fmla="*/ 110 h 235"/>
              <a:gd name="T18" fmla="*/ 134 w 195"/>
              <a:gd name="T19" fmla="*/ 93 h 235"/>
              <a:gd name="T20" fmla="*/ 150 w 195"/>
              <a:gd name="T21" fmla="*/ 77 h 235"/>
              <a:gd name="T22" fmla="*/ 97 w 195"/>
              <a:gd name="T23" fmla="*/ 77 h 235"/>
              <a:gd name="T24" fmla="*/ 114 w 195"/>
              <a:gd name="T25" fmla="*/ 93 h 235"/>
              <a:gd name="T26" fmla="*/ 97 w 195"/>
              <a:gd name="T27" fmla="*/ 110 h 235"/>
              <a:gd name="T28" fmla="*/ 81 w 195"/>
              <a:gd name="T29" fmla="*/ 93 h 235"/>
              <a:gd name="T30" fmla="*/ 97 w 195"/>
              <a:gd name="T31" fmla="*/ 77 h 235"/>
              <a:gd name="T32" fmla="*/ 45 w 195"/>
              <a:gd name="T33" fmla="*/ 77 h 235"/>
              <a:gd name="T34" fmla="*/ 61 w 195"/>
              <a:gd name="T35" fmla="*/ 93 h 235"/>
              <a:gd name="T36" fmla="*/ 45 w 195"/>
              <a:gd name="T37" fmla="*/ 110 h 235"/>
              <a:gd name="T38" fmla="*/ 28 w 195"/>
              <a:gd name="T39" fmla="*/ 93 h 235"/>
              <a:gd name="T40" fmla="*/ 45 w 195"/>
              <a:gd name="T41" fmla="*/ 7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5" h="235">
                <a:moveTo>
                  <a:pt x="0" y="235"/>
                </a:moveTo>
                <a:cubicBezTo>
                  <a:pt x="48" y="183"/>
                  <a:pt x="48" y="183"/>
                  <a:pt x="48" y="183"/>
                </a:cubicBezTo>
                <a:cubicBezTo>
                  <a:pt x="195" y="183"/>
                  <a:pt x="195" y="183"/>
                  <a:pt x="195" y="183"/>
                </a:cubicBezTo>
                <a:cubicBezTo>
                  <a:pt x="195" y="0"/>
                  <a:pt x="195" y="0"/>
                  <a:pt x="195" y="0"/>
                </a:cubicBezTo>
                <a:cubicBezTo>
                  <a:pt x="0" y="0"/>
                  <a:pt x="0" y="0"/>
                  <a:pt x="0" y="0"/>
                </a:cubicBezTo>
                <a:lnTo>
                  <a:pt x="0" y="235"/>
                </a:lnTo>
                <a:close/>
                <a:moveTo>
                  <a:pt x="150" y="77"/>
                </a:moveTo>
                <a:cubicBezTo>
                  <a:pt x="159" y="77"/>
                  <a:pt x="167" y="84"/>
                  <a:pt x="167" y="93"/>
                </a:cubicBezTo>
                <a:cubicBezTo>
                  <a:pt x="167" y="102"/>
                  <a:pt x="159" y="110"/>
                  <a:pt x="150" y="110"/>
                </a:cubicBezTo>
                <a:cubicBezTo>
                  <a:pt x="141" y="110"/>
                  <a:pt x="134" y="102"/>
                  <a:pt x="134" y="93"/>
                </a:cubicBezTo>
                <a:cubicBezTo>
                  <a:pt x="134" y="84"/>
                  <a:pt x="141" y="77"/>
                  <a:pt x="150" y="77"/>
                </a:cubicBezTo>
                <a:close/>
                <a:moveTo>
                  <a:pt x="97" y="77"/>
                </a:moveTo>
                <a:cubicBezTo>
                  <a:pt x="107" y="77"/>
                  <a:pt x="114" y="84"/>
                  <a:pt x="114" y="93"/>
                </a:cubicBezTo>
                <a:cubicBezTo>
                  <a:pt x="114" y="102"/>
                  <a:pt x="107" y="110"/>
                  <a:pt x="97" y="110"/>
                </a:cubicBezTo>
                <a:cubicBezTo>
                  <a:pt x="88" y="110"/>
                  <a:pt x="81" y="102"/>
                  <a:pt x="81" y="93"/>
                </a:cubicBezTo>
                <a:cubicBezTo>
                  <a:pt x="81" y="84"/>
                  <a:pt x="88" y="77"/>
                  <a:pt x="97" y="77"/>
                </a:cubicBezTo>
                <a:close/>
                <a:moveTo>
                  <a:pt x="45" y="77"/>
                </a:moveTo>
                <a:cubicBezTo>
                  <a:pt x="54" y="77"/>
                  <a:pt x="61" y="84"/>
                  <a:pt x="61" y="93"/>
                </a:cubicBezTo>
                <a:cubicBezTo>
                  <a:pt x="61" y="102"/>
                  <a:pt x="54" y="110"/>
                  <a:pt x="45" y="110"/>
                </a:cubicBezTo>
                <a:cubicBezTo>
                  <a:pt x="36" y="110"/>
                  <a:pt x="28" y="102"/>
                  <a:pt x="28" y="93"/>
                </a:cubicBezTo>
                <a:cubicBezTo>
                  <a:pt x="28" y="84"/>
                  <a:pt x="36" y="77"/>
                  <a:pt x="45" y="77"/>
                </a:cubicBezTo>
                <a:close/>
              </a:path>
            </a:pathLst>
          </a:custGeom>
          <a:solidFill>
            <a:schemeClr val="bg1">
              <a:lumMod val="95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微软雅黑" panose="020B0503020204020204" pitchFamily="34" charset="-122"/>
              <a:cs typeface="+mn-cs"/>
            </a:endParaRPr>
          </a:p>
        </p:txBody>
      </p:sp>
      <p:grpSp>
        <p:nvGrpSpPr>
          <p:cNvPr id="47" name="组合 46"/>
          <p:cNvGrpSpPr/>
          <p:nvPr/>
        </p:nvGrpSpPr>
        <p:grpSpPr>
          <a:xfrm>
            <a:off x="8692953" y="4366971"/>
            <a:ext cx="485776" cy="523876"/>
            <a:chOff x="3908425" y="1887538"/>
            <a:chExt cx="485776" cy="523876"/>
          </a:xfrm>
          <a:solidFill>
            <a:schemeClr val="tx1">
              <a:lumMod val="75000"/>
              <a:lumOff val="25000"/>
            </a:schemeClr>
          </a:solidFill>
        </p:grpSpPr>
        <p:sp>
          <p:nvSpPr>
            <p:cNvPr id="48" name="Freeform 14"/>
            <p:cNvSpPr>
              <a:spLocks noEditPoints="1"/>
            </p:cNvSpPr>
            <p:nvPr/>
          </p:nvSpPr>
          <p:spPr bwMode="auto">
            <a:xfrm>
              <a:off x="3908425" y="1887538"/>
              <a:ext cx="236538" cy="523875"/>
            </a:xfrm>
            <a:custGeom>
              <a:avLst/>
              <a:gdLst>
                <a:gd name="T0" fmla="*/ 2 w 101"/>
                <a:gd name="T1" fmla="*/ 219 h 225"/>
                <a:gd name="T2" fmla="*/ 50 w 101"/>
                <a:gd name="T3" fmla="*/ 195 h 225"/>
                <a:gd name="T4" fmla="*/ 99 w 101"/>
                <a:gd name="T5" fmla="*/ 219 h 225"/>
                <a:gd name="T6" fmla="*/ 100 w 101"/>
                <a:gd name="T7" fmla="*/ 219 h 225"/>
                <a:gd name="T8" fmla="*/ 100 w 101"/>
                <a:gd name="T9" fmla="*/ 59 h 225"/>
                <a:gd name="T10" fmla="*/ 98 w 101"/>
                <a:gd name="T11" fmla="*/ 35 h 225"/>
                <a:gd name="T12" fmla="*/ 84 w 101"/>
                <a:gd name="T13" fmla="*/ 19 h 225"/>
                <a:gd name="T14" fmla="*/ 84 w 101"/>
                <a:gd name="T15" fmla="*/ 6 h 225"/>
                <a:gd name="T16" fmla="*/ 84 w 101"/>
                <a:gd name="T17" fmla="*/ 0 h 225"/>
                <a:gd name="T18" fmla="*/ 79 w 101"/>
                <a:gd name="T19" fmla="*/ 0 h 225"/>
                <a:gd name="T20" fmla="*/ 22 w 101"/>
                <a:gd name="T21" fmla="*/ 0 h 225"/>
                <a:gd name="T22" fmla="*/ 16 w 101"/>
                <a:gd name="T23" fmla="*/ 0 h 225"/>
                <a:gd name="T24" fmla="*/ 16 w 101"/>
                <a:gd name="T25" fmla="*/ 6 h 225"/>
                <a:gd name="T26" fmla="*/ 16 w 101"/>
                <a:gd name="T27" fmla="*/ 19 h 225"/>
                <a:gd name="T28" fmla="*/ 2 w 101"/>
                <a:gd name="T29" fmla="*/ 35 h 225"/>
                <a:gd name="T30" fmla="*/ 0 w 101"/>
                <a:gd name="T31" fmla="*/ 59 h 225"/>
                <a:gd name="T32" fmla="*/ 0 w 101"/>
                <a:gd name="T33" fmla="*/ 219 h 225"/>
                <a:gd name="T34" fmla="*/ 2 w 101"/>
                <a:gd name="T35" fmla="*/ 219 h 225"/>
                <a:gd name="T36" fmla="*/ 22 w 101"/>
                <a:gd name="T37" fmla="*/ 17 h 225"/>
                <a:gd name="T38" fmla="*/ 22 w 101"/>
                <a:gd name="T39" fmla="*/ 6 h 225"/>
                <a:gd name="T40" fmla="*/ 79 w 101"/>
                <a:gd name="T41" fmla="*/ 6 h 225"/>
                <a:gd name="T42" fmla="*/ 79 w 101"/>
                <a:gd name="T43" fmla="*/ 17 h 225"/>
                <a:gd name="T44" fmla="*/ 79 w 101"/>
                <a:gd name="T45" fmla="*/ 95 h 225"/>
                <a:gd name="T46" fmla="*/ 51 w 101"/>
                <a:gd name="T47" fmla="*/ 65 h 225"/>
                <a:gd name="T48" fmla="*/ 22 w 101"/>
                <a:gd name="T49" fmla="*/ 95 h 225"/>
                <a:gd name="T50" fmla="*/ 22 w 101"/>
                <a:gd name="T51" fmla="*/ 17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1" h="225">
                  <a:moveTo>
                    <a:pt x="2" y="219"/>
                  </a:moveTo>
                  <a:cubicBezTo>
                    <a:pt x="7" y="200"/>
                    <a:pt x="27" y="195"/>
                    <a:pt x="50" y="195"/>
                  </a:cubicBezTo>
                  <a:cubicBezTo>
                    <a:pt x="74" y="195"/>
                    <a:pt x="93" y="200"/>
                    <a:pt x="99" y="219"/>
                  </a:cubicBezTo>
                  <a:cubicBezTo>
                    <a:pt x="101" y="225"/>
                    <a:pt x="100" y="225"/>
                    <a:pt x="100" y="219"/>
                  </a:cubicBezTo>
                  <a:cubicBezTo>
                    <a:pt x="100" y="186"/>
                    <a:pt x="100" y="92"/>
                    <a:pt x="100" y="59"/>
                  </a:cubicBezTo>
                  <a:cubicBezTo>
                    <a:pt x="100" y="52"/>
                    <a:pt x="100" y="42"/>
                    <a:pt x="98" y="35"/>
                  </a:cubicBezTo>
                  <a:cubicBezTo>
                    <a:pt x="96" y="28"/>
                    <a:pt x="91" y="23"/>
                    <a:pt x="84" y="19"/>
                  </a:cubicBezTo>
                  <a:cubicBezTo>
                    <a:pt x="84" y="6"/>
                    <a:pt x="84" y="6"/>
                    <a:pt x="84" y="6"/>
                  </a:cubicBezTo>
                  <a:cubicBezTo>
                    <a:pt x="84" y="0"/>
                    <a:pt x="84" y="0"/>
                    <a:pt x="84" y="0"/>
                  </a:cubicBezTo>
                  <a:cubicBezTo>
                    <a:pt x="79" y="0"/>
                    <a:pt x="79" y="0"/>
                    <a:pt x="79" y="0"/>
                  </a:cubicBezTo>
                  <a:cubicBezTo>
                    <a:pt x="22" y="0"/>
                    <a:pt x="22" y="0"/>
                    <a:pt x="22" y="0"/>
                  </a:cubicBezTo>
                  <a:cubicBezTo>
                    <a:pt x="16" y="0"/>
                    <a:pt x="16" y="0"/>
                    <a:pt x="16" y="0"/>
                  </a:cubicBezTo>
                  <a:cubicBezTo>
                    <a:pt x="16" y="6"/>
                    <a:pt x="16" y="6"/>
                    <a:pt x="16" y="6"/>
                  </a:cubicBezTo>
                  <a:cubicBezTo>
                    <a:pt x="16" y="19"/>
                    <a:pt x="16" y="19"/>
                    <a:pt x="16" y="19"/>
                  </a:cubicBezTo>
                  <a:cubicBezTo>
                    <a:pt x="9" y="23"/>
                    <a:pt x="5" y="28"/>
                    <a:pt x="2" y="35"/>
                  </a:cubicBezTo>
                  <a:cubicBezTo>
                    <a:pt x="0" y="42"/>
                    <a:pt x="0" y="52"/>
                    <a:pt x="0" y="59"/>
                  </a:cubicBezTo>
                  <a:cubicBezTo>
                    <a:pt x="0" y="92"/>
                    <a:pt x="0" y="186"/>
                    <a:pt x="0" y="219"/>
                  </a:cubicBezTo>
                  <a:cubicBezTo>
                    <a:pt x="0" y="225"/>
                    <a:pt x="0" y="225"/>
                    <a:pt x="2" y="219"/>
                  </a:cubicBezTo>
                  <a:close/>
                  <a:moveTo>
                    <a:pt x="22" y="17"/>
                  </a:moveTo>
                  <a:cubicBezTo>
                    <a:pt x="22" y="6"/>
                    <a:pt x="22" y="6"/>
                    <a:pt x="22" y="6"/>
                  </a:cubicBezTo>
                  <a:cubicBezTo>
                    <a:pt x="79" y="6"/>
                    <a:pt x="79" y="6"/>
                    <a:pt x="79" y="6"/>
                  </a:cubicBezTo>
                  <a:cubicBezTo>
                    <a:pt x="79" y="17"/>
                    <a:pt x="79" y="17"/>
                    <a:pt x="79" y="17"/>
                  </a:cubicBezTo>
                  <a:cubicBezTo>
                    <a:pt x="79" y="95"/>
                    <a:pt x="79" y="95"/>
                    <a:pt x="79" y="95"/>
                  </a:cubicBezTo>
                  <a:cubicBezTo>
                    <a:pt x="51" y="65"/>
                    <a:pt x="51" y="65"/>
                    <a:pt x="51" y="65"/>
                  </a:cubicBezTo>
                  <a:cubicBezTo>
                    <a:pt x="22" y="95"/>
                    <a:pt x="22" y="95"/>
                    <a:pt x="22" y="95"/>
                  </a:cubicBezTo>
                  <a:cubicBezTo>
                    <a:pt x="22" y="17"/>
                    <a:pt x="22" y="17"/>
                    <a:pt x="22"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微软雅黑" panose="020B0503020204020204" pitchFamily="34" charset="-122"/>
                <a:cs typeface="+mn-cs"/>
              </a:endParaRPr>
            </a:p>
          </p:txBody>
        </p:sp>
        <p:sp>
          <p:nvSpPr>
            <p:cNvPr id="49" name="Freeform 15"/>
            <p:cNvSpPr/>
            <p:nvPr/>
          </p:nvSpPr>
          <p:spPr bwMode="auto">
            <a:xfrm>
              <a:off x="4157663" y="1917701"/>
              <a:ext cx="236538" cy="493713"/>
            </a:xfrm>
            <a:custGeom>
              <a:avLst/>
              <a:gdLst>
                <a:gd name="T0" fmla="*/ 2 w 101"/>
                <a:gd name="T1" fmla="*/ 206 h 212"/>
                <a:gd name="T2" fmla="*/ 50 w 101"/>
                <a:gd name="T3" fmla="*/ 182 h 212"/>
                <a:gd name="T4" fmla="*/ 99 w 101"/>
                <a:gd name="T5" fmla="*/ 206 h 212"/>
                <a:gd name="T6" fmla="*/ 100 w 101"/>
                <a:gd name="T7" fmla="*/ 206 h 212"/>
                <a:gd name="T8" fmla="*/ 100 w 101"/>
                <a:gd name="T9" fmla="*/ 46 h 212"/>
                <a:gd name="T10" fmla="*/ 98 w 101"/>
                <a:gd name="T11" fmla="*/ 23 h 212"/>
                <a:gd name="T12" fmla="*/ 50 w 101"/>
                <a:gd name="T13" fmla="*/ 0 h 212"/>
                <a:gd name="T14" fmla="*/ 2 w 101"/>
                <a:gd name="T15" fmla="*/ 22 h 212"/>
                <a:gd name="T16" fmla="*/ 0 w 101"/>
                <a:gd name="T17" fmla="*/ 46 h 212"/>
                <a:gd name="T18" fmla="*/ 0 w 101"/>
                <a:gd name="T19" fmla="*/ 206 h 212"/>
                <a:gd name="T20" fmla="*/ 2 w 101"/>
                <a:gd name="T21" fmla="*/ 206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 h="212">
                  <a:moveTo>
                    <a:pt x="2" y="206"/>
                  </a:moveTo>
                  <a:cubicBezTo>
                    <a:pt x="7" y="187"/>
                    <a:pt x="27" y="182"/>
                    <a:pt x="50" y="182"/>
                  </a:cubicBezTo>
                  <a:cubicBezTo>
                    <a:pt x="74" y="182"/>
                    <a:pt x="93" y="187"/>
                    <a:pt x="99" y="206"/>
                  </a:cubicBezTo>
                  <a:cubicBezTo>
                    <a:pt x="101" y="212"/>
                    <a:pt x="100" y="212"/>
                    <a:pt x="100" y="206"/>
                  </a:cubicBezTo>
                  <a:cubicBezTo>
                    <a:pt x="100" y="173"/>
                    <a:pt x="100" y="79"/>
                    <a:pt x="100" y="46"/>
                  </a:cubicBezTo>
                  <a:cubicBezTo>
                    <a:pt x="100" y="39"/>
                    <a:pt x="101" y="29"/>
                    <a:pt x="98" y="23"/>
                  </a:cubicBezTo>
                  <a:cubicBezTo>
                    <a:pt x="92" y="5"/>
                    <a:pt x="73" y="0"/>
                    <a:pt x="50" y="0"/>
                  </a:cubicBezTo>
                  <a:cubicBezTo>
                    <a:pt x="27" y="0"/>
                    <a:pt x="8" y="5"/>
                    <a:pt x="2" y="22"/>
                  </a:cubicBezTo>
                  <a:cubicBezTo>
                    <a:pt x="0" y="29"/>
                    <a:pt x="0" y="39"/>
                    <a:pt x="0" y="46"/>
                  </a:cubicBezTo>
                  <a:cubicBezTo>
                    <a:pt x="0" y="79"/>
                    <a:pt x="0" y="173"/>
                    <a:pt x="0" y="206"/>
                  </a:cubicBezTo>
                  <a:cubicBezTo>
                    <a:pt x="0" y="212"/>
                    <a:pt x="0" y="212"/>
                    <a:pt x="2" y="2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微软雅黑" panose="020B0503020204020204" pitchFamily="34" charset="-122"/>
                <a:cs typeface="+mn-cs"/>
              </a:endParaRPr>
            </a:p>
          </p:txBody>
        </p:sp>
      </p:grpSp>
      <p:sp>
        <p:nvSpPr>
          <p:cNvPr id="50" name="Freeform 30"/>
          <p:cNvSpPr>
            <a:spLocks noEditPoints="1"/>
          </p:cNvSpPr>
          <p:nvPr/>
        </p:nvSpPr>
        <p:spPr bwMode="auto">
          <a:xfrm>
            <a:off x="8692953" y="2284289"/>
            <a:ext cx="509509" cy="556063"/>
          </a:xfrm>
          <a:custGeom>
            <a:avLst/>
            <a:gdLst>
              <a:gd name="T0" fmla="*/ 0 w 512"/>
              <a:gd name="T1" fmla="*/ 437 h 517"/>
              <a:gd name="T2" fmla="*/ 75 w 512"/>
              <a:gd name="T3" fmla="*/ 512 h 517"/>
              <a:gd name="T4" fmla="*/ 128 w 512"/>
              <a:gd name="T5" fmla="*/ 491 h 517"/>
              <a:gd name="T6" fmla="*/ 264 w 512"/>
              <a:gd name="T7" fmla="*/ 354 h 517"/>
              <a:gd name="T8" fmla="*/ 301 w 512"/>
              <a:gd name="T9" fmla="*/ 391 h 517"/>
              <a:gd name="T10" fmla="*/ 315 w 512"/>
              <a:gd name="T11" fmla="*/ 443 h 517"/>
              <a:gd name="T12" fmla="*/ 367 w 512"/>
              <a:gd name="T13" fmla="*/ 496 h 517"/>
              <a:gd name="T14" fmla="*/ 443 w 512"/>
              <a:gd name="T15" fmla="*/ 497 h 517"/>
              <a:gd name="T16" fmla="*/ 443 w 512"/>
              <a:gd name="T17" fmla="*/ 421 h 517"/>
              <a:gd name="T18" fmla="*/ 390 w 512"/>
              <a:gd name="T19" fmla="*/ 368 h 517"/>
              <a:gd name="T20" fmla="*/ 338 w 512"/>
              <a:gd name="T21" fmla="*/ 354 h 517"/>
              <a:gd name="T22" fmla="*/ 301 w 512"/>
              <a:gd name="T23" fmla="*/ 318 h 517"/>
              <a:gd name="T24" fmla="*/ 325 w 512"/>
              <a:gd name="T25" fmla="*/ 294 h 517"/>
              <a:gd name="T26" fmla="*/ 468 w 512"/>
              <a:gd name="T27" fmla="*/ 255 h 517"/>
              <a:gd name="T28" fmla="*/ 512 w 512"/>
              <a:gd name="T29" fmla="*/ 161 h 517"/>
              <a:gd name="T30" fmla="*/ 512 w 512"/>
              <a:gd name="T31" fmla="*/ 160 h 517"/>
              <a:gd name="T32" fmla="*/ 491 w 512"/>
              <a:gd name="T33" fmla="*/ 139 h 517"/>
              <a:gd name="T34" fmla="*/ 475 w 512"/>
              <a:gd name="T35" fmla="*/ 145 h 517"/>
              <a:gd name="T36" fmla="*/ 469 w 512"/>
              <a:gd name="T37" fmla="*/ 151 h 517"/>
              <a:gd name="T38" fmla="*/ 448 w 512"/>
              <a:gd name="T39" fmla="*/ 172 h 517"/>
              <a:gd name="T40" fmla="*/ 394 w 512"/>
              <a:gd name="T41" fmla="*/ 193 h 517"/>
              <a:gd name="T42" fmla="*/ 341 w 512"/>
              <a:gd name="T43" fmla="*/ 171 h 517"/>
              <a:gd name="T44" fmla="*/ 319 w 512"/>
              <a:gd name="T45" fmla="*/ 118 h 517"/>
              <a:gd name="T46" fmla="*/ 340 w 512"/>
              <a:gd name="T47" fmla="*/ 64 h 517"/>
              <a:gd name="T48" fmla="*/ 361 w 512"/>
              <a:gd name="T49" fmla="*/ 43 h 517"/>
              <a:gd name="T50" fmla="*/ 367 w 512"/>
              <a:gd name="T51" fmla="*/ 37 h 517"/>
              <a:gd name="T52" fmla="*/ 373 w 512"/>
              <a:gd name="T53" fmla="*/ 21 h 517"/>
              <a:gd name="T54" fmla="*/ 352 w 512"/>
              <a:gd name="T55" fmla="*/ 0 h 517"/>
              <a:gd name="T56" fmla="*/ 351 w 512"/>
              <a:gd name="T57" fmla="*/ 0 h 517"/>
              <a:gd name="T58" fmla="*/ 257 w 512"/>
              <a:gd name="T59" fmla="*/ 44 h 517"/>
              <a:gd name="T60" fmla="*/ 218 w 512"/>
              <a:gd name="T61" fmla="*/ 187 h 517"/>
              <a:gd name="T62" fmla="*/ 194 w 512"/>
              <a:gd name="T63" fmla="*/ 211 h 517"/>
              <a:gd name="T64" fmla="*/ 96 w 512"/>
              <a:gd name="T65" fmla="*/ 112 h 517"/>
              <a:gd name="T66" fmla="*/ 96 w 512"/>
              <a:gd name="T67" fmla="*/ 85 h 517"/>
              <a:gd name="T68" fmla="*/ 32 w 512"/>
              <a:gd name="T69" fmla="*/ 53 h 517"/>
              <a:gd name="T70" fmla="*/ 0 w 512"/>
              <a:gd name="T71" fmla="*/ 85 h 517"/>
              <a:gd name="T72" fmla="*/ 32 w 512"/>
              <a:gd name="T73" fmla="*/ 149 h 517"/>
              <a:gd name="T74" fmla="*/ 59 w 512"/>
              <a:gd name="T75" fmla="*/ 149 h 517"/>
              <a:gd name="T76" fmla="*/ 157 w 512"/>
              <a:gd name="T77" fmla="*/ 248 h 517"/>
              <a:gd name="T78" fmla="*/ 21 w 512"/>
              <a:gd name="T79" fmla="*/ 384 h 517"/>
              <a:gd name="T80" fmla="*/ 0 w 512"/>
              <a:gd name="T81" fmla="*/ 437 h 517"/>
              <a:gd name="T82" fmla="*/ 53 w 512"/>
              <a:gd name="T83" fmla="*/ 432 h 517"/>
              <a:gd name="T84" fmla="*/ 80 w 512"/>
              <a:gd name="T85" fmla="*/ 405 h 517"/>
              <a:gd name="T86" fmla="*/ 107 w 512"/>
              <a:gd name="T87" fmla="*/ 432 h 517"/>
              <a:gd name="T88" fmla="*/ 80 w 512"/>
              <a:gd name="T89" fmla="*/ 459 h 517"/>
              <a:gd name="T90" fmla="*/ 53 w 512"/>
              <a:gd name="T91" fmla="*/ 432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2" h="517">
                <a:moveTo>
                  <a:pt x="0" y="437"/>
                </a:moveTo>
                <a:cubicBezTo>
                  <a:pt x="0" y="479"/>
                  <a:pt x="33" y="512"/>
                  <a:pt x="75" y="512"/>
                </a:cubicBezTo>
                <a:cubicBezTo>
                  <a:pt x="95" y="512"/>
                  <a:pt x="114" y="504"/>
                  <a:pt x="128" y="491"/>
                </a:cubicBezTo>
                <a:cubicBezTo>
                  <a:pt x="264" y="354"/>
                  <a:pt x="264" y="354"/>
                  <a:pt x="264" y="354"/>
                </a:cubicBezTo>
                <a:cubicBezTo>
                  <a:pt x="301" y="391"/>
                  <a:pt x="301" y="391"/>
                  <a:pt x="301" y="391"/>
                </a:cubicBezTo>
                <a:cubicBezTo>
                  <a:pt x="296" y="409"/>
                  <a:pt x="300" y="429"/>
                  <a:pt x="315" y="443"/>
                </a:cubicBezTo>
                <a:cubicBezTo>
                  <a:pt x="367" y="496"/>
                  <a:pt x="367" y="496"/>
                  <a:pt x="367" y="496"/>
                </a:cubicBezTo>
                <a:cubicBezTo>
                  <a:pt x="389" y="517"/>
                  <a:pt x="422" y="517"/>
                  <a:pt x="443" y="497"/>
                </a:cubicBezTo>
                <a:cubicBezTo>
                  <a:pt x="464" y="476"/>
                  <a:pt x="464" y="442"/>
                  <a:pt x="443" y="421"/>
                </a:cubicBezTo>
                <a:cubicBezTo>
                  <a:pt x="390" y="368"/>
                  <a:pt x="390" y="368"/>
                  <a:pt x="390" y="368"/>
                </a:cubicBezTo>
                <a:cubicBezTo>
                  <a:pt x="376" y="354"/>
                  <a:pt x="356" y="349"/>
                  <a:pt x="338" y="354"/>
                </a:cubicBezTo>
                <a:cubicBezTo>
                  <a:pt x="301" y="318"/>
                  <a:pt x="301" y="318"/>
                  <a:pt x="301" y="318"/>
                </a:cubicBezTo>
                <a:cubicBezTo>
                  <a:pt x="325" y="294"/>
                  <a:pt x="325" y="294"/>
                  <a:pt x="325" y="294"/>
                </a:cubicBezTo>
                <a:cubicBezTo>
                  <a:pt x="375" y="307"/>
                  <a:pt x="430" y="294"/>
                  <a:pt x="468" y="255"/>
                </a:cubicBezTo>
                <a:cubicBezTo>
                  <a:pt x="495" y="229"/>
                  <a:pt x="510" y="196"/>
                  <a:pt x="512" y="161"/>
                </a:cubicBezTo>
                <a:cubicBezTo>
                  <a:pt x="512" y="160"/>
                  <a:pt x="512" y="160"/>
                  <a:pt x="512" y="160"/>
                </a:cubicBezTo>
                <a:cubicBezTo>
                  <a:pt x="512" y="148"/>
                  <a:pt x="502" y="139"/>
                  <a:pt x="491" y="139"/>
                </a:cubicBezTo>
                <a:cubicBezTo>
                  <a:pt x="485" y="139"/>
                  <a:pt x="479" y="141"/>
                  <a:pt x="475" y="145"/>
                </a:cubicBezTo>
                <a:cubicBezTo>
                  <a:pt x="469" y="151"/>
                  <a:pt x="469" y="151"/>
                  <a:pt x="469" y="151"/>
                </a:cubicBezTo>
                <a:cubicBezTo>
                  <a:pt x="448" y="172"/>
                  <a:pt x="448" y="172"/>
                  <a:pt x="448" y="172"/>
                </a:cubicBezTo>
                <a:cubicBezTo>
                  <a:pt x="434" y="185"/>
                  <a:pt x="415" y="193"/>
                  <a:pt x="394" y="193"/>
                </a:cubicBezTo>
                <a:cubicBezTo>
                  <a:pt x="373" y="193"/>
                  <a:pt x="355" y="184"/>
                  <a:pt x="341" y="171"/>
                </a:cubicBezTo>
                <a:cubicBezTo>
                  <a:pt x="328" y="157"/>
                  <a:pt x="319" y="139"/>
                  <a:pt x="319" y="118"/>
                </a:cubicBezTo>
                <a:cubicBezTo>
                  <a:pt x="319" y="97"/>
                  <a:pt x="327" y="78"/>
                  <a:pt x="340" y="64"/>
                </a:cubicBezTo>
                <a:cubicBezTo>
                  <a:pt x="361" y="43"/>
                  <a:pt x="361" y="43"/>
                  <a:pt x="361" y="43"/>
                </a:cubicBezTo>
                <a:cubicBezTo>
                  <a:pt x="367" y="37"/>
                  <a:pt x="367" y="37"/>
                  <a:pt x="367" y="37"/>
                </a:cubicBezTo>
                <a:cubicBezTo>
                  <a:pt x="371" y="33"/>
                  <a:pt x="373" y="27"/>
                  <a:pt x="373" y="21"/>
                </a:cubicBezTo>
                <a:cubicBezTo>
                  <a:pt x="373" y="10"/>
                  <a:pt x="364" y="0"/>
                  <a:pt x="352" y="0"/>
                </a:cubicBezTo>
                <a:cubicBezTo>
                  <a:pt x="351" y="0"/>
                  <a:pt x="351" y="0"/>
                  <a:pt x="351" y="0"/>
                </a:cubicBezTo>
                <a:cubicBezTo>
                  <a:pt x="316" y="2"/>
                  <a:pt x="283" y="17"/>
                  <a:pt x="257" y="44"/>
                </a:cubicBezTo>
                <a:cubicBezTo>
                  <a:pt x="218" y="82"/>
                  <a:pt x="205" y="138"/>
                  <a:pt x="218" y="187"/>
                </a:cubicBezTo>
                <a:cubicBezTo>
                  <a:pt x="194" y="211"/>
                  <a:pt x="194" y="211"/>
                  <a:pt x="194" y="211"/>
                </a:cubicBezTo>
                <a:cubicBezTo>
                  <a:pt x="96" y="112"/>
                  <a:pt x="96" y="112"/>
                  <a:pt x="96" y="112"/>
                </a:cubicBezTo>
                <a:cubicBezTo>
                  <a:pt x="96" y="85"/>
                  <a:pt x="96" y="85"/>
                  <a:pt x="96" y="85"/>
                </a:cubicBezTo>
                <a:cubicBezTo>
                  <a:pt x="32" y="53"/>
                  <a:pt x="32" y="53"/>
                  <a:pt x="32" y="53"/>
                </a:cubicBezTo>
                <a:cubicBezTo>
                  <a:pt x="0" y="85"/>
                  <a:pt x="0" y="85"/>
                  <a:pt x="0" y="85"/>
                </a:cubicBezTo>
                <a:cubicBezTo>
                  <a:pt x="32" y="149"/>
                  <a:pt x="32" y="149"/>
                  <a:pt x="32" y="149"/>
                </a:cubicBezTo>
                <a:cubicBezTo>
                  <a:pt x="59" y="149"/>
                  <a:pt x="59" y="149"/>
                  <a:pt x="59" y="149"/>
                </a:cubicBezTo>
                <a:cubicBezTo>
                  <a:pt x="157" y="248"/>
                  <a:pt x="157" y="248"/>
                  <a:pt x="157" y="248"/>
                </a:cubicBezTo>
                <a:cubicBezTo>
                  <a:pt x="21" y="384"/>
                  <a:pt x="21" y="384"/>
                  <a:pt x="21" y="384"/>
                </a:cubicBezTo>
                <a:cubicBezTo>
                  <a:pt x="8" y="398"/>
                  <a:pt x="0" y="417"/>
                  <a:pt x="0" y="437"/>
                </a:cubicBezTo>
                <a:close/>
                <a:moveTo>
                  <a:pt x="53" y="432"/>
                </a:moveTo>
                <a:cubicBezTo>
                  <a:pt x="53" y="417"/>
                  <a:pt x="65" y="405"/>
                  <a:pt x="80" y="405"/>
                </a:cubicBezTo>
                <a:cubicBezTo>
                  <a:pt x="95" y="405"/>
                  <a:pt x="107" y="417"/>
                  <a:pt x="107" y="432"/>
                </a:cubicBezTo>
                <a:cubicBezTo>
                  <a:pt x="107" y="447"/>
                  <a:pt x="95" y="459"/>
                  <a:pt x="80" y="459"/>
                </a:cubicBezTo>
                <a:cubicBezTo>
                  <a:pt x="65" y="459"/>
                  <a:pt x="53" y="447"/>
                  <a:pt x="53" y="432"/>
                </a:cubicBezTo>
                <a:close/>
              </a:path>
            </a:pathLst>
          </a:custGeom>
          <a:solidFill>
            <a:schemeClr val="bg1">
              <a:lumMod val="95000"/>
            </a:schemeClr>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rgbClr val="2E2E2E"/>
              </a:solidFill>
              <a:effectLst/>
              <a:uLnTx/>
              <a:uFillTx/>
              <a:latin typeface="Calibri" panose="020F0502020204030204"/>
              <a:ea typeface="微软雅黑" panose="020B0503020204020204" pitchFamily="34"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1000"/>
                                        <p:tgtEl>
                                          <p:spTgt spid="75"/>
                                        </p:tgtEl>
                                      </p:cBhvr>
                                    </p:animEffect>
                                    <p:anim calcmode="lin" valueType="num">
                                      <p:cBhvr>
                                        <p:cTn id="8" dur="1000" fill="hold"/>
                                        <p:tgtEl>
                                          <p:spTgt spid="75"/>
                                        </p:tgtEl>
                                        <p:attrNameLst>
                                          <p:attrName>ppt_x</p:attrName>
                                        </p:attrNameLst>
                                      </p:cBhvr>
                                      <p:tavLst>
                                        <p:tav tm="0">
                                          <p:val>
                                            <p:strVal val="#ppt_x"/>
                                          </p:val>
                                        </p:tav>
                                        <p:tav tm="100000">
                                          <p:val>
                                            <p:strVal val="#ppt_x"/>
                                          </p:val>
                                        </p:tav>
                                      </p:tavLst>
                                    </p:anim>
                                    <p:anim calcmode="lin" valueType="num">
                                      <p:cBhvr>
                                        <p:cTn id="9" dur="1000" fill="hold"/>
                                        <p:tgtEl>
                                          <p:spTgt spid="7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37" fill="hold" nodeType="after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barn(outVertical)">
                                      <p:cBhvr>
                                        <p:cTn id="13" dur="500"/>
                                        <p:tgtEl>
                                          <p:spTgt spid="60"/>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wipe(left)">
                                      <p:cBhvr>
                                        <p:cTn id="17" dur="500"/>
                                        <p:tgtEl>
                                          <p:spTgt spid="59"/>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100"/>
                                        </p:tgtEl>
                                        <p:attrNameLst>
                                          <p:attrName>style.visibility</p:attrName>
                                        </p:attrNameLst>
                                      </p:cBhvr>
                                      <p:to>
                                        <p:strVal val="visible"/>
                                      </p:to>
                                    </p:set>
                                    <p:animEffect transition="in" filter="wipe(left)">
                                      <p:cBhvr>
                                        <p:cTn id="21" dur="500"/>
                                        <p:tgtEl>
                                          <p:spTgt spid="100"/>
                                        </p:tgtEl>
                                      </p:cBhvr>
                                    </p:animEffect>
                                  </p:childTnLst>
                                </p:cTn>
                              </p:par>
                              <p:par>
                                <p:cTn id="22" presetID="47" presetClass="entr" presetSubtype="0" fill="hold" grpId="0" nodeType="with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fade">
                                      <p:cBhvr>
                                        <p:cTn id="24" dur="1000"/>
                                        <p:tgtEl>
                                          <p:spTgt spid="61"/>
                                        </p:tgtEl>
                                      </p:cBhvr>
                                    </p:animEffect>
                                    <p:anim calcmode="lin" valueType="num">
                                      <p:cBhvr>
                                        <p:cTn id="25" dur="1000" fill="hold"/>
                                        <p:tgtEl>
                                          <p:spTgt spid="61"/>
                                        </p:tgtEl>
                                        <p:attrNameLst>
                                          <p:attrName>ppt_x</p:attrName>
                                        </p:attrNameLst>
                                      </p:cBhvr>
                                      <p:tavLst>
                                        <p:tav tm="0">
                                          <p:val>
                                            <p:strVal val="#ppt_x"/>
                                          </p:val>
                                        </p:tav>
                                        <p:tav tm="100000">
                                          <p:val>
                                            <p:strVal val="#ppt_x"/>
                                          </p:val>
                                        </p:tav>
                                      </p:tavLst>
                                    </p:anim>
                                    <p:anim calcmode="lin" valueType="num">
                                      <p:cBhvr>
                                        <p:cTn id="26" dur="1000" fill="hold"/>
                                        <p:tgtEl>
                                          <p:spTgt spid="61"/>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fade">
                                      <p:cBhvr>
                                        <p:cTn id="29" dur="1000"/>
                                        <p:tgtEl>
                                          <p:spTgt spid="62"/>
                                        </p:tgtEl>
                                      </p:cBhvr>
                                    </p:animEffect>
                                    <p:anim calcmode="lin" valueType="num">
                                      <p:cBhvr>
                                        <p:cTn id="30" dur="1000" fill="hold"/>
                                        <p:tgtEl>
                                          <p:spTgt spid="62"/>
                                        </p:tgtEl>
                                        <p:attrNameLst>
                                          <p:attrName>ppt_x</p:attrName>
                                        </p:attrNameLst>
                                      </p:cBhvr>
                                      <p:tavLst>
                                        <p:tav tm="0">
                                          <p:val>
                                            <p:strVal val="#ppt_x"/>
                                          </p:val>
                                        </p:tav>
                                        <p:tav tm="100000">
                                          <p:val>
                                            <p:strVal val="#ppt_x"/>
                                          </p:val>
                                        </p:tav>
                                      </p:tavLst>
                                    </p:anim>
                                    <p:anim calcmode="lin" valueType="num">
                                      <p:cBhvr>
                                        <p:cTn id="31" dur="1000" fill="hold"/>
                                        <p:tgtEl>
                                          <p:spTgt spid="62"/>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73"/>
                                        </p:tgtEl>
                                        <p:attrNameLst>
                                          <p:attrName>style.visibility</p:attrName>
                                        </p:attrNameLst>
                                      </p:cBhvr>
                                      <p:to>
                                        <p:strVal val="visible"/>
                                      </p:to>
                                    </p:set>
                                    <p:animEffect transition="in" filter="fade">
                                      <p:cBhvr>
                                        <p:cTn id="34" dur="1000"/>
                                        <p:tgtEl>
                                          <p:spTgt spid="73"/>
                                        </p:tgtEl>
                                      </p:cBhvr>
                                    </p:animEffect>
                                    <p:anim calcmode="lin" valueType="num">
                                      <p:cBhvr>
                                        <p:cTn id="35" dur="1000" fill="hold"/>
                                        <p:tgtEl>
                                          <p:spTgt spid="73"/>
                                        </p:tgtEl>
                                        <p:attrNameLst>
                                          <p:attrName>ppt_x</p:attrName>
                                        </p:attrNameLst>
                                      </p:cBhvr>
                                      <p:tavLst>
                                        <p:tav tm="0">
                                          <p:val>
                                            <p:strVal val="#ppt_x"/>
                                          </p:val>
                                        </p:tav>
                                        <p:tav tm="100000">
                                          <p:val>
                                            <p:strVal val="#ppt_x"/>
                                          </p:val>
                                        </p:tav>
                                      </p:tavLst>
                                    </p:anim>
                                    <p:anim calcmode="lin" valueType="num">
                                      <p:cBhvr>
                                        <p:cTn id="36" dur="1000" fill="hold"/>
                                        <p:tgtEl>
                                          <p:spTgt spid="73"/>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0"/>
                                  </p:stCondLst>
                                  <p:childTnLst>
                                    <p:set>
                                      <p:cBhvr>
                                        <p:cTn id="38" dur="1" fill="hold">
                                          <p:stCondLst>
                                            <p:cond delay="0"/>
                                          </p:stCondLst>
                                        </p:cTn>
                                        <p:tgtEl>
                                          <p:spTgt spid="74"/>
                                        </p:tgtEl>
                                        <p:attrNameLst>
                                          <p:attrName>style.visibility</p:attrName>
                                        </p:attrNameLst>
                                      </p:cBhvr>
                                      <p:to>
                                        <p:strVal val="visible"/>
                                      </p:to>
                                    </p:set>
                                    <p:animEffect transition="in" filter="fade">
                                      <p:cBhvr>
                                        <p:cTn id="39" dur="1000"/>
                                        <p:tgtEl>
                                          <p:spTgt spid="74"/>
                                        </p:tgtEl>
                                      </p:cBhvr>
                                    </p:animEffect>
                                    <p:anim calcmode="lin" valueType="num">
                                      <p:cBhvr>
                                        <p:cTn id="40" dur="1000" fill="hold"/>
                                        <p:tgtEl>
                                          <p:spTgt spid="74"/>
                                        </p:tgtEl>
                                        <p:attrNameLst>
                                          <p:attrName>ppt_x</p:attrName>
                                        </p:attrNameLst>
                                      </p:cBhvr>
                                      <p:tavLst>
                                        <p:tav tm="0">
                                          <p:val>
                                            <p:strVal val="#ppt_x"/>
                                          </p:val>
                                        </p:tav>
                                        <p:tav tm="100000">
                                          <p:val>
                                            <p:strVal val="#ppt_x"/>
                                          </p:val>
                                        </p:tav>
                                      </p:tavLst>
                                    </p:anim>
                                    <p:anim calcmode="lin" valueType="num">
                                      <p:cBhvr>
                                        <p:cTn id="41" dur="1000" fill="hold"/>
                                        <p:tgtEl>
                                          <p:spTgt spid="74"/>
                                        </p:tgtEl>
                                        <p:attrNameLst>
                                          <p:attrName>ppt_y</p:attrName>
                                        </p:attrNameLst>
                                      </p:cBhvr>
                                      <p:tavLst>
                                        <p:tav tm="0">
                                          <p:val>
                                            <p:strVal val="#ppt_y-.1"/>
                                          </p:val>
                                        </p:tav>
                                        <p:tav tm="100000">
                                          <p:val>
                                            <p:strVal val="#ppt_y"/>
                                          </p:val>
                                        </p:tav>
                                      </p:tavLst>
                                    </p:anim>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59" grpId="0" animBg="1"/>
      <p:bldP spid="61" grpId="0"/>
      <p:bldP spid="62" grpId="0"/>
      <p:bldP spid="73" grpId="0"/>
      <p:bldP spid="74" grpId="0"/>
      <p:bldP spid="26" grpId="0"/>
      <p:bldP spid="31"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smtClean="0">
                <a:solidFill>
                  <a:srgbClr val="1E6787"/>
                </a:solidFill>
                <a:latin typeface="微软雅黑" panose="020B0503020204020204" pitchFamily="34" charset="-122"/>
                <a:ea typeface="微软雅黑" panose="020B0503020204020204" pitchFamily="34" charset="-122"/>
              </a:rPr>
              <a:t>问题</a:t>
            </a:r>
            <a:r>
              <a:rPr lang="en-US" altLang="zh-CN" sz="2800" b="1" spc="300" dirty="0" smtClean="0">
                <a:solidFill>
                  <a:srgbClr val="1E6787"/>
                </a:solidFill>
                <a:latin typeface="微软雅黑" panose="020B0503020204020204" pitchFamily="34" charset="-122"/>
                <a:ea typeface="微软雅黑" panose="020B0503020204020204" pitchFamily="34" charset="-122"/>
              </a:rPr>
              <a:t>3</a:t>
            </a:r>
            <a:endParaRPr lang="zh-CN" altLang="en-US" sz="2800" b="1" spc="300" dirty="0">
              <a:solidFill>
                <a:srgbClr val="1E6787"/>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60938" y="3269789"/>
            <a:ext cx="860736" cy="127060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66700" algn="just">
              <a:lnSpc>
                <a:spcPct val="229000"/>
              </a:lnSpc>
              <a:defRPr/>
            </a:pPr>
            <a:r>
              <a:rPr lang="en-US" altLang="zh-CN" sz="4000" kern="100" dirty="0" smtClean="0">
                <a:solidFill>
                  <a:srgbClr val="FF0000"/>
                </a:solidFill>
                <a:latin typeface="微软雅黑" panose="020B0503020204020204" pitchFamily="34" charset="-122"/>
                <a:cs typeface="Times New Roman" panose="02020603050405020304" pitchFamily="18" charset="0"/>
                <a:sym typeface="Wingdings" panose="05000000000000000000" pitchFamily="2" charset="2"/>
              </a:rPr>
              <a:t></a:t>
            </a:r>
            <a:endParaRPr lang="en-US" altLang="zh-CN" sz="4000" kern="100" dirty="0" smtClean="0">
              <a:solidFill>
                <a:srgbClr val="FF0000"/>
              </a:solidFill>
              <a:latin typeface="微软雅黑" panose="020B0503020204020204" pitchFamily="34" charset="-122"/>
              <a:cs typeface="Times New Roman" panose="02020603050405020304" pitchFamily="18" charset="0"/>
            </a:endParaRPr>
          </a:p>
        </p:txBody>
      </p:sp>
      <p:sp>
        <p:nvSpPr>
          <p:cNvPr id="2" name="矩形 1"/>
          <p:cNvSpPr/>
          <p:nvPr/>
        </p:nvSpPr>
        <p:spPr>
          <a:xfrm>
            <a:off x="776097" y="1035350"/>
            <a:ext cx="9499077" cy="3416320"/>
          </a:xfrm>
          <a:prstGeom prst="rect">
            <a:avLst/>
          </a:prstGeom>
        </p:spPr>
        <p:txBody>
          <a:bodyPr wrap="square">
            <a:spAutoFit/>
          </a:bodyPr>
          <a:lstStyle/>
          <a:p>
            <a:pPr>
              <a:lnSpc>
                <a:spcPct val="150000"/>
              </a:lnSpc>
            </a:pPr>
            <a:r>
              <a:rPr lang="en-US" altLang="zh-CN" sz="2400" kern="100" dirty="0" smtClean="0">
                <a:latin typeface="+mn-ea"/>
                <a:cs typeface="Times New Roman" panose="02020603050405020304" pitchFamily="18" charset="0"/>
              </a:rPr>
              <a:t>3</a:t>
            </a:r>
            <a:r>
              <a:rPr lang="zh-CN" altLang="en-US" sz="2400" kern="100" dirty="0" smtClean="0">
                <a:latin typeface="+mn-ea"/>
                <a:cs typeface="Times New Roman" panose="02020603050405020304" pitchFamily="18" charset="0"/>
              </a:rPr>
              <a:t>、</a:t>
            </a:r>
            <a:r>
              <a:rPr lang="zh-CN" altLang="zh-CN" sz="2400" kern="100" dirty="0" smtClean="0">
                <a:latin typeface="+mn-ea"/>
                <a:cs typeface="Times New Roman" panose="02020603050405020304" pitchFamily="18" charset="0"/>
              </a:rPr>
              <a:t>对于</a:t>
            </a:r>
            <a:r>
              <a:rPr lang="zh-CN" altLang="zh-CN" sz="2400" kern="100" dirty="0">
                <a:latin typeface="+mn-ea"/>
                <a:cs typeface="Times New Roman" panose="02020603050405020304" pitchFamily="18" charset="0"/>
              </a:rPr>
              <a:t>列表</a:t>
            </a:r>
            <a:r>
              <a:rPr lang="en-US" altLang="zh-CN" sz="2400" kern="100" dirty="0">
                <a:latin typeface="+mn-ea"/>
                <a:cs typeface="Times New Roman" panose="02020603050405020304" pitchFamily="18" charset="0"/>
              </a:rPr>
              <a:t>ls</a:t>
            </a:r>
            <a:r>
              <a:rPr lang="zh-CN" altLang="zh-CN" sz="2400" kern="100" dirty="0">
                <a:latin typeface="+mn-ea"/>
                <a:cs typeface="Times New Roman" panose="02020603050405020304" pitchFamily="18" charset="0"/>
              </a:rPr>
              <a:t>的操作，以下选项中描述错误的是（</a:t>
            </a:r>
            <a:r>
              <a:rPr lang="en-US" altLang="zh-CN" sz="2400" kern="100" dirty="0">
                <a:latin typeface="+mn-ea"/>
                <a:cs typeface="Times New Roman" panose="02020603050405020304" pitchFamily="18" charset="0"/>
              </a:rPr>
              <a:t>  </a:t>
            </a:r>
            <a:r>
              <a:rPr lang="zh-CN" altLang="zh-CN" sz="2400" kern="100" dirty="0">
                <a:latin typeface="+mn-ea"/>
                <a:cs typeface="Times New Roman" panose="02020603050405020304" pitchFamily="18" charset="0"/>
              </a:rPr>
              <a:t>）</a:t>
            </a:r>
          </a:p>
          <a:p>
            <a:pPr>
              <a:lnSpc>
                <a:spcPct val="150000"/>
              </a:lnSpc>
            </a:pPr>
            <a:r>
              <a:rPr lang="en-US" altLang="zh-CN" sz="2400" kern="100" dirty="0">
                <a:latin typeface="+mn-ea"/>
                <a:cs typeface="Times New Roman" panose="02020603050405020304" pitchFamily="18" charset="0"/>
              </a:rPr>
              <a:t> </a:t>
            </a:r>
            <a:endParaRPr lang="zh-CN" altLang="zh-CN" sz="2400" kern="100" dirty="0">
              <a:latin typeface="+mn-ea"/>
              <a:cs typeface="Times New Roman" panose="02020603050405020304" pitchFamily="18" charset="0"/>
            </a:endParaRPr>
          </a:p>
          <a:p>
            <a:pPr>
              <a:lnSpc>
                <a:spcPct val="150000"/>
              </a:lnSpc>
            </a:pPr>
            <a:r>
              <a:rPr lang="en-US" altLang="zh-CN" sz="2400" kern="100" dirty="0" smtClean="0">
                <a:latin typeface="+mn-ea"/>
                <a:cs typeface="Times New Roman" panose="02020603050405020304" pitchFamily="18" charset="0"/>
              </a:rPr>
              <a:t>	A</a:t>
            </a:r>
            <a:r>
              <a:rPr lang="zh-CN" altLang="en-US" sz="2400" kern="100" dirty="0" smtClean="0">
                <a:latin typeface="+mn-ea"/>
                <a:cs typeface="Times New Roman" panose="02020603050405020304" pitchFamily="18" charset="0"/>
              </a:rPr>
              <a:t>、</a:t>
            </a:r>
            <a:r>
              <a:rPr lang="en-US" altLang="zh-CN" sz="2400" kern="100" dirty="0" err="1" smtClean="0">
                <a:latin typeface="+mn-ea"/>
                <a:cs typeface="Times New Roman" panose="02020603050405020304" pitchFamily="18" charset="0"/>
              </a:rPr>
              <a:t>ls.append</a:t>
            </a:r>
            <a:r>
              <a:rPr lang="en-US" altLang="zh-CN" sz="2400" kern="100" dirty="0" smtClean="0">
                <a:latin typeface="+mn-ea"/>
                <a:cs typeface="Times New Roman" panose="02020603050405020304" pitchFamily="18" charset="0"/>
              </a:rPr>
              <a:t>(x</a:t>
            </a:r>
            <a:r>
              <a:rPr lang="en-US" altLang="zh-CN" sz="2400" kern="100" dirty="0">
                <a:latin typeface="+mn-ea"/>
                <a:cs typeface="Times New Roman" panose="02020603050405020304" pitchFamily="18" charset="0"/>
              </a:rPr>
              <a:t>)</a:t>
            </a:r>
            <a:r>
              <a:rPr lang="zh-CN" altLang="zh-CN" sz="2400" kern="100" dirty="0">
                <a:latin typeface="+mn-ea"/>
                <a:cs typeface="Times New Roman" panose="02020603050405020304" pitchFamily="18" charset="0"/>
              </a:rPr>
              <a:t>：在</a:t>
            </a:r>
            <a:r>
              <a:rPr lang="en-US" altLang="zh-CN" sz="2400" kern="100" dirty="0">
                <a:latin typeface="+mn-ea"/>
                <a:cs typeface="Times New Roman" panose="02020603050405020304" pitchFamily="18" charset="0"/>
              </a:rPr>
              <a:t>ls</a:t>
            </a:r>
            <a:r>
              <a:rPr lang="zh-CN" altLang="zh-CN" sz="2400" kern="100" dirty="0">
                <a:latin typeface="+mn-ea"/>
                <a:cs typeface="Times New Roman" panose="02020603050405020304" pitchFamily="18" charset="0"/>
              </a:rPr>
              <a:t>最后增加一个元素</a:t>
            </a:r>
          </a:p>
          <a:p>
            <a:pPr>
              <a:lnSpc>
                <a:spcPct val="150000"/>
              </a:lnSpc>
            </a:pPr>
            <a:r>
              <a:rPr lang="en-US" altLang="zh-CN" sz="2400" kern="100" dirty="0" smtClean="0">
                <a:latin typeface="+mn-ea"/>
                <a:cs typeface="Times New Roman" panose="02020603050405020304" pitchFamily="18" charset="0"/>
              </a:rPr>
              <a:t>	B</a:t>
            </a:r>
            <a:r>
              <a:rPr lang="zh-CN" altLang="en-US" sz="2400" kern="100" dirty="0" smtClean="0">
                <a:latin typeface="+mn-ea"/>
                <a:cs typeface="Times New Roman" panose="02020603050405020304" pitchFamily="18" charset="0"/>
              </a:rPr>
              <a:t>、</a:t>
            </a:r>
            <a:r>
              <a:rPr lang="en-US" altLang="zh-CN" sz="2400" kern="100" dirty="0" err="1" smtClean="0">
                <a:latin typeface="+mn-ea"/>
                <a:cs typeface="Times New Roman" panose="02020603050405020304" pitchFamily="18" charset="0"/>
              </a:rPr>
              <a:t>ls.reverse</a:t>
            </a:r>
            <a:r>
              <a:rPr lang="en-US" altLang="zh-CN" sz="2400" kern="100" dirty="0">
                <a:latin typeface="+mn-ea"/>
                <a:cs typeface="Times New Roman" panose="02020603050405020304" pitchFamily="18" charset="0"/>
              </a:rPr>
              <a:t>()</a:t>
            </a:r>
            <a:r>
              <a:rPr lang="zh-CN" altLang="zh-CN" sz="2400" kern="100" dirty="0">
                <a:latin typeface="+mn-ea"/>
                <a:cs typeface="Times New Roman" panose="02020603050405020304" pitchFamily="18" charset="0"/>
              </a:rPr>
              <a:t>：列表</a:t>
            </a:r>
            <a:r>
              <a:rPr lang="en-US" altLang="zh-CN" sz="2400" kern="100" dirty="0">
                <a:latin typeface="+mn-ea"/>
                <a:cs typeface="Times New Roman" panose="02020603050405020304" pitchFamily="18" charset="0"/>
              </a:rPr>
              <a:t>ls</a:t>
            </a:r>
            <a:r>
              <a:rPr lang="zh-CN" altLang="zh-CN" sz="2400" kern="100" dirty="0">
                <a:latin typeface="+mn-ea"/>
                <a:cs typeface="Times New Roman" panose="02020603050405020304" pitchFamily="18" charset="0"/>
              </a:rPr>
              <a:t>的所有元素反转</a:t>
            </a:r>
          </a:p>
          <a:p>
            <a:pPr>
              <a:lnSpc>
                <a:spcPct val="150000"/>
              </a:lnSpc>
            </a:pPr>
            <a:r>
              <a:rPr lang="en-US" altLang="zh-CN" sz="2400" kern="100" dirty="0" smtClean="0">
                <a:latin typeface="+mn-ea"/>
                <a:cs typeface="Times New Roman" panose="02020603050405020304" pitchFamily="18" charset="0"/>
              </a:rPr>
              <a:t>	C</a:t>
            </a:r>
            <a:r>
              <a:rPr lang="zh-CN" altLang="en-US" sz="2400" kern="100" dirty="0" smtClean="0">
                <a:latin typeface="+mn-ea"/>
                <a:cs typeface="Times New Roman" panose="02020603050405020304" pitchFamily="18" charset="0"/>
              </a:rPr>
              <a:t>、</a:t>
            </a:r>
            <a:r>
              <a:rPr lang="en-US" altLang="zh-CN" sz="2400" kern="100" dirty="0" err="1" smtClean="0">
                <a:latin typeface="+mn-ea"/>
                <a:cs typeface="Times New Roman" panose="02020603050405020304" pitchFamily="18" charset="0"/>
              </a:rPr>
              <a:t>ls.copy</a:t>
            </a:r>
            <a:r>
              <a:rPr lang="en-US" altLang="zh-CN" sz="2400" kern="100" dirty="0">
                <a:latin typeface="+mn-ea"/>
                <a:cs typeface="Times New Roman" panose="02020603050405020304" pitchFamily="18" charset="0"/>
              </a:rPr>
              <a:t>()</a:t>
            </a:r>
            <a:r>
              <a:rPr lang="zh-CN" altLang="zh-CN" sz="2400" kern="100" dirty="0">
                <a:latin typeface="+mn-ea"/>
                <a:cs typeface="Times New Roman" panose="02020603050405020304" pitchFamily="18" charset="0"/>
              </a:rPr>
              <a:t>：生成一个新列表，复制</a:t>
            </a:r>
            <a:r>
              <a:rPr lang="en-US" altLang="zh-CN" sz="2400" kern="100" dirty="0">
                <a:latin typeface="+mn-ea"/>
                <a:cs typeface="Times New Roman" panose="02020603050405020304" pitchFamily="18" charset="0"/>
              </a:rPr>
              <a:t>ls</a:t>
            </a:r>
            <a:r>
              <a:rPr lang="zh-CN" altLang="zh-CN" sz="2400" kern="100" dirty="0">
                <a:latin typeface="+mn-ea"/>
                <a:cs typeface="Times New Roman" panose="02020603050405020304" pitchFamily="18" charset="0"/>
              </a:rPr>
              <a:t>的所有元素</a:t>
            </a:r>
          </a:p>
          <a:p>
            <a:pPr>
              <a:lnSpc>
                <a:spcPct val="150000"/>
              </a:lnSpc>
            </a:pPr>
            <a:r>
              <a:rPr lang="en-US" altLang="zh-CN" sz="2400" kern="100" dirty="0" smtClean="0">
                <a:latin typeface="+mn-ea"/>
                <a:cs typeface="Times New Roman" panose="02020603050405020304" pitchFamily="18" charset="0"/>
              </a:rPr>
              <a:t>	D</a:t>
            </a:r>
            <a:r>
              <a:rPr lang="zh-CN" altLang="en-US" sz="2400" kern="100" dirty="0" smtClean="0">
                <a:latin typeface="+mn-ea"/>
                <a:cs typeface="Times New Roman" panose="02020603050405020304" pitchFamily="18" charset="0"/>
              </a:rPr>
              <a:t>、</a:t>
            </a:r>
            <a:r>
              <a:rPr lang="en-US" altLang="zh-CN" sz="2400" kern="100" dirty="0" err="1" smtClean="0">
                <a:latin typeface="+mn-ea"/>
                <a:cs typeface="Times New Roman" panose="02020603050405020304" pitchFamily="18" charset="0"/>
              </a:rPr>
              <a:t>ls.clear</a:t>
            </a:r>
            <a:r>
              <a:rPr lang="en-US" altLang="zh-CN" sz="2400" kern="100" dirty="0">
                <a:latin typeface="+mn-ea"/>
                <a:cs typeface="Times New Roman" panose="02020603050405020304" pitchFamily="18" charset="0"/>
              </a:rPr>
              <a:t>()</a:t>
            </a:r>
            <a:r>
              <a:rPr lang="zh-CN" altLang="zh-CN" sz="2400" kern="100" dirty="0">
                <a:latin typeface="+mn-ea"/>
                <a:cs typeface="Times New Roman" panose="02020603050405020304" pitchFamily="18" charset="0"/>
              </a:rPr>
              <a:t>：删除</a:t>
            </a:r>
            <a:r>
              <a:rPr lang="en-US" altLang="zh-CN" sz="2400" kern="100" dirty="0">
                <a:latin typeface="+mn-ea"/>
                <a:cs typeface="Times New Roman" panose="02020603050405020304" pitchFamily="18" charset="0"/>
              </a:rPr>
              <a:t>ls</a:t>
            </a:r>
            <a:r>
              <a:rPr lang="zh-CN" altLang="zh-CN" sz="2400" kern="100" dirty="0">
                <a:latin typeface="+mn-ea"/>
                <a:cs typeface="Times New Roman" panose="02020603050405020304" pitchFamily="18" charset="0"/>
              </a:rPr>
              <a:t>的最后一个</a:t>
            </a:r>
            <a:r>
              <a:rPr lang="zh-CN" altLang="zh-CN" sz="2400" kern="100" dirty="0" smtClean="0">
                <a:latin typeface="+mn-ea"/>
                <a:cs typeface="Times New Roman" panose="02020603050405020304" pitchFamily="18" charset="0"/>
              </a:rPr>
              <a:t>元素</a:t>
            </a:r>
            <a:endParaRPr lang="zh-CN" altLang="zh-CN" sz="2400" kern="100" dirty="0">
              <a:latin typeface="+mn-ea"/>
              <a:cs typeface="Times New Roman" panose="02020603050405020304" pitchFamily="18" charset="0"/>
            </a:endParaRPr>
          </a:p>
        </p:txBody>
      </p:sp>
    </p:spTree>
    <p:extLst>
      <p:ext uri="{BB962C8B-B14F-4D97-AF65-F5344CB8AC3E}">
        <p14:creationId xmlns:p14="http://schemas.microsoft.com/office/powerpoint/2010/main" val="3705924868"/>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smtClean="0">
                <a:solidFill>
                  <a:srgbClr val="1E6787"/>
                </a:solidFill>
                <a:latin typeface="微软雅黑" panose="020B0503020204020204" pitchFamily="34" charset="-122"/>
                <a:ea typeface="微软雅黑" panose="020B0503020204020204" pitchFamily="34" charset="-122"/>
              </a:rPr>
              <a:t>问题</a:t>
            </a:r>
            <a:r>
              <a:rPr lang="en-US" altLang="zh-CN" sz="2800" b="1" spc="300" dirty="0" smtClean="0">
                <a:solidFill>
                  <a:srgbClr val="1E6787"/>
                </a:solidFill>
                <a:latin typeface="微软雅黑" panose="020B0503020204020204" pitchFamily="34" charset="-122"/>
                <a:ea typeface="微软雅黑" panose="020B0503020204020204" pitchFamily="34" charset="-122"/>
              </a:rPr>
              <a:t>4</a:t>
            </a:r>
            <a:endParaRPr lang="zh-CN" altLang="en-US" sz="2800" b="1" spc="300" dirty="0">
              <a:solidFill>
                <a:srgbClr val="1E6787"/>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7" name="内容占位符 4"/>
          <p:cNvSpPr txBox="1"/>
          <p:nvPr/>
        </p:nvSpPr>
        <p:spPr>
          <a:xfrm>
            <a:off x="674375" y="849241"/>
            <a:ext cx="11363654" cy="571181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400" dirty="0" smtClean="0">
                <a:latin typeface="+mn-ea"/>
              </a:rPr>
              <a:t>4</a:t>
            </a:r>
            <a:r>
              <a:rPr lang="zh-CN" altLang="en-US" sz="2400" dirty="0" smtClean="0">
                <a:latin typeface="+mn-ea"/>
              </a:rPr>
              <a:t>、</a:t>
            </a:r>
            <a:r>
              <a:rPr lang="zh-CN" altLang="en-US" sz="2400" dirty="0">
                <a:latin typeface="+mn-ea"/>
              </a:rPr>
              <a:t>下面代码的执行结果是</a:t>
            </a:r>
            <a:r>
              <a:rPr lang="zh-CN" altLang="en-US" sz="2400" dirty="0" smtClean="0">
                <a:latin typeface="+mn-ea"/>
              </a:rPr>
              <a:t>：</a:t>
            </a:r>
            <a:endParaRPr lang="zh-CN" altLang="en-US" sz="2400" dirty="0">
              <a:latin typeface="+mn-ea"/>
            </a:endParaRPr>
          </a:p>
          <a:p>
            <a:pPr marL="0" indent="0">
              <a:lnSpc>
                <a:spcPct val="150000"/>
              </a:lnSpc>
              <a:spcBef>
                <a:spcPts val="0"/>
              </a:spcBef>
              <a:buNone/>
            </a:pPr>
            <a:r>
              <a:rPr lang="en-US" altLang="zh-CN" sz="2400" dirty="0" smtClean="0">
                <a:latin typeface="+mn-ea"/>
              </a:rPr>
              <a:t>	ls </a:t>
            </a:r>
            <a:r>
              <a:rPr lang="en-US" altLang="zh-CN" sz="2400" dirty="0">
                <a:latin typeface="+mn-ea"/>
              </a:rPr>
              <a:t>= ["2020", "20.20", "Python"]</a:t>
            </a:r>
          </a:p>
          <a:p>
            <a:pPr marL="0" indent="0">
              <a:lnSpc>
                <a:spcPct val="150000"/>
              </a:lnSpc>
              <a:spcBef>
                <a:spcPts val="0"/>
              </a:spcBef>
              <a:buNone/>
            </a:pPr>
            <a:r>
              <a:rPr lang="en-US" altLang="zh-CN" sz="2400" dirty="0" smtClean="0">
                <a:latin typeface="+mn-ea"/>
              </a:rPr>
              <a:t>	</a:t>
            </a:r>
            <a:r>
              <a:rPr lang="en-US" altLang="zh-CN" sz="2400" dirty="0" err="1" smtClean="0">
                <a:latin typeface="+mn-ea"/>
              </a:rPr>
              <a:t>ls.append</a:t>
            </a:r>
            <a:r>
              <a:rPr lang="en-US" altLang="zh-CN" sz="2400" dirty="0" smtClean="0">
                <a:latin typeface="+mn-ea"/>
              </a:rPr>
              <a:t>(2020</a:t>
            </a:r>
            <a:r>
              <a:rPr lang="en-US" altLang="zh-CN" sz="2400" dirty="0">
                <a:latin typeface="+mn-ea"/>
              </a:rPr>
              <a:t>)</a:t>
            </a:r>
          </a:p>
          <a:p>
            <a:pPr marL="0" indent="0">
              <a:lnSpc>
                <a:spcPct val="150000"/>
              </a:lnSpc>
              <a:spcBef>
                <a:spcPts val="0"/>
              </a:spcBef>
              <a:buNone/>
            </a:pPr>
            <a:r>
              <a:rPr lang="en-US" altLang="zh-CN" sz="2400" dirty="0" smtClean="0">
                <a:latin typeface="+mn-ea"/>
              </a:rPr>
              <a:t>	</a:t>
            </a:r>
            <a:r>
              <a:rPr lang="en-US" altLang="zh-CN" sz="2400" dirty="0" err="1" smtClean="0">
                <a:latin typeface="+mn-ea"/>
              </a:rPr>
              <a:t>ls.append</a:t>
            </a:r>
            <a:r>
              <a:rPr lang="en-US" altLang="zh-CN" sz="2400" dirty="0">
                <a:latin typeface="+mn-ea"/>
              </a:rPr>
              <a:t>([2020, "2020"])</a:t>
            </a:r>
          </a:p>
          <a:p>
            <a:pPr marL="0" indent="0">
              <a:lnSpc>
                <a:spcPct val="150000"/>
              </a:lnSpc>
              <a:spcBef>
                <a:spcPts val="0"/>
              </a:spcBef>
              <a:buNone/>
            </a:pPr>
            <a:r>
              <a:rPr lang="en-US" altLang="zh-CN" sz="2400" dirty="0" smtClean="0">
                <a:latin typeface="+mn-ea"/>
              </a:rPr>
              <a:t>	print(ls)</a:t>
            </a:r>
            <a:endParaRPr lang="en-US" altLang="zh-CN" sz="2400" dirty="0">
              <a:latin typeface="+mn-ea"/>
            </a:endParaRPr>
          </a:p>
          <a:p>
            <a:pPr marL="0" indent="0">
              <a:lnSpc>
                <a:spcPct val="150000"/>
              </a:lnSpc>
              <a:spcBef>
                <a:spcPts val="0"/>
              </a:spcBef>
              <a:buNone/>
            </a:pPr>
            <a:r>
              <a:rPr lang="en-US" altLang="zh-CN" sz="2400" dirty="0" smtClean="0">
                <a:latin typeface="+mn-ea"/>
              </a:rPr>
              <a:t>	A</a:t>
            </a:r>
            <a:r>
              <a:rPr lang="zh-CN" altLang="en-US" sz="2400" dirty="0" smtClean="0">
                <a:latin typeface="+mn-ea"/>
              </a:rPr>
              <a:t>、</a:t>
            </a:r>
            <a:r>
              <a:rPr lang="en-US" altLang="zh-CN" sz="2400" dirty="0" smtClean="0">
                <a:latin typeface="+mn-ea"/>
              </a:rPr>
              <a:t>[</a:t>
            </a:r>
            <a:r>
              <a:rPr lang="en-US" altLang="zh-CN" sz="2400" dirty="0">
                <a:latin typeface="+mn-ea"/>
              </a:rPr>
              <a:t>'2020', '20.20', 'Python', 2020, 2020, '2020']</a:t>
            </a:r>
          </a:p>
          <a:p>
            <a:pPr marL="0" indent="0">
              <a:lnSpc>
                <a:spcPct val="150000"/>
              </a:lnSpc>
              <a:spcBef>
                <a:spcPts val="0"/>
              </a:spcBef>
              <a:buNone/>
            </a:pPr>
            <a:r>
              <a:rPr lang="en-US" altLang="zh-CN" sz="2400" dirty="0" smtClean="0">
                <a:latin typeface="+mn-ea"/>
              </a:rPr>
              <a:t>	B</a:t>
            </a:r>
            <a:r>
              <a:rPr lang="zh-CN" altLang="en-US" sz="2400" dirty="0" smtClean="0">
                <a:latin typeface="+mn-ea"/>
              </a:rPr>
              <a:t>、</a:t>
            </a:r>
            <a:r>
              <a:rPr lang="en-US" altLang="zh-CN" sz="2400" dirty="0" smtClean="0">
                <a:latin typeface="+mn-ea"/>
              </a:rPr>
              <a:t>[</a:t>
            </a:r>
            <a:r>
              <a:rPr lang="en-US" altLang="zh-CN" sz="2400" dirty="0">
                <a:latin typeface="+mn-ea"/>
              </a:rPr>
              <a:t>'2020', '20.20', 'Python', 2020]</a:t>
            </a:r>
          </a:p>
          <a:p>
            <a:pPr marL="0" indent="0">
              <a:lnSpc>
                <a:spcPct val="150000"/>
              </a:lnSpc>
              <a:spcBef>
                <a:spcPts val="0"/>
              </a:spcBef>
              <a:buNone/>
            </a:pPr>
            <a:r>
              <a:rPr lang="en-US" altLang="zh-CN" sz="2400" dirty="0" smtClean="0">
                <a:latin typeface="+mn-ea"/>
              </a:rPr>
              <a:t>	C</a:t>
            </a:r>
            <a:r>
              <a:rPr lang="zh-CN" altLang="en-US" sz="2400" dirty="0" smtClean="0">
                <a:latin typeface="+mn-ea"/>
              </a:rPr>
              <a:t>、</a:t>
            </a:r>
            <a:r>
              <a:rPr lang="en-US" altLang="zh-CN" sz="2400" dirty="0" smtClean="0">
                <a:latin typeface="+mn-ea"/>
              </a:rPr>
              <a:t>[</a:t>
            </a:r>
            <a:r>
              <a:rPr lang="en-US" altLang="zh-CN" sz="2400" dirty="0">
                <a:latin typeface="+mn-ea"/>
              </a:rPr>
              <a:t>'2020', '20.20', 'Python', 2020, [2020, '2020']]</a:t>
            </a:r>
          </a:p>
          <a:p>
            <a:pPr marL="0" indent="0">
              <a:lnSpc>
                <a:spcPct val="150000"/>
              </a:lnSpc>
              <a:spcBef>
                <a:spcPts val="0"/>
              </a:spcBef>
              <a:buNone/>
            </a:pPr>
            <a:r>
              <a:rPr lang="en-US" altLang="zh-CN" sz="2400" dirty="0" smtClean="0">
                <a:latin typeface="+mn-ea"/>
              </a:rPr>
              <a:t>	D</a:t>
            </a:r>
            <a:r>
              <a:rPr lang="zh-CN" altLang="en-US" sz="2400" dirty="0" smtClean="0">
                <a:latin typeface="+mn-ea"/>
              </a:rPr>
              <a:t>、</a:t>
            </a:r>
            <a:r>
              <a:rPr lang="en-US" altLang="zh-CN" sz="2400" dirty="0" smtClean="0">
                <a:latin typeface="+mn-ea"/>
              </a:rPr>
              <a:t>['2020</a:t>
            </a:r>
            <a:r>
              <a:rPr lang="en-US" altLang="zh-CN" sz="2400" dirty="0">
                <a:latin typeface="+mn-ea"/>
              </a:rPr>
              <a:t>', '20.20', 'Python', 2020, ['2020</a:t>
            </a:r>
            <a:r>
              <a:rPr lang="en-US" altLang="zh-CN" sz="2400" dirty="0" smtClean="0">
                <a:latin typeface="+mn-ea"/>
              </a:rPr>
              <a:t>']]</a:t>
            </a:r>
            <a:endParaRPr lang="zh-CN" altLang="en-US" sz="2400" dirty="0">
              <a:latin typeface="+mn-ea"/>
            </a:endParaRPr>
          </a:p>
        </p:txBody>
      </p:sp>
      <p:sp>
        <p:nvSpPr>
          <p:cNvPr id="11" name="矩形 10"/>
          <p:cNvSpPr/>
          <p:nvPr/>
        </p:nvSpPr>
        <p:spPr>
          <a:xfrm>
            <a:off x="776097" y="4212469"/>
            <a:ext cx="860736" cy="127060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66700" algn="just">
              <a:lnSpc>
                <a:spcPct val="229000"/>
              </a:lnSpc>
              <a:defRPr/>
            </a:pPr>
            <a:r>
              <a:rPr lang="en-US" altLang="zh-CN" sz="4000" kern="100" dirty="0" smtClean="0">
                <a:solidFill>
                  <a:srgbClr val="FF0000"/>
                </a:solidFill>
                <a:latin typeface="微软雅黑" panose="020B0503020204020204" pitchFamily="34" charset="-122"/>
                <a:cs typeface="Times New Roman" panose="02020603050405020304" pitchFamily="18" charset="0"/>
                <a:sym typeface="Wingdings" panose="05000000000000000000" pitchFamily="2" charset="2"/>
              </a:rPr>
              <a:t></a:t>
            </a:r>
            <a:endParaRPr lang="en-US" altLang="zh-CN" sz="4000" kern="100" dirty="0" smtClean="0">
              <a:solidFill>
                <a:srgbClr val="FF0000"/>
              </a:solidFill>
              <a:latin typeface="微软雅黑" panose="020B0503020204020204" pitchFamily="34" charset="-122"/>
              <a:cs typeface="Times New Roman" panose="02020603050405020304" pitchFamily="18" charset="0"/>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操作列表</a:t>
            </a: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sp>
        <p:nvSpPr>
          <p:cNvPr id="16" name="内容占位符 4"/>
          <p:cNvSpPr txBox="1"/>
          <p:nvPr/>
        </p:nvSpPr>
        <p:spPr>
          <a:xfrm>
            <a:off x="422348" y="907849"/>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solidFill>
                  <a:schemeClr val="tx1">
                    <a:lumMod val="85000"/>
                    <a:lumOff val="15000"/>
                  </a:schemeClr>
                </a:solidFill>
              </a:rPr>
              <a:t>遍历列表：</a:t>
            </a:r>
            <a:r>
              <a:rPr lang="en-US" altLang="zh-CN" sz="2800" dirty="0">
                <a:solidFill>
                  <a:schemeClr val="tx1">
                    <a:lumMod val="85000"/>
                    <a:lumOff val="15000"/>
                  </a:schemeClr>
                </a:solidFill>
              </a:rPr>
              <a:t>	</a:t>
            </a:r>
          </a:p>
          <a:p>
            <a:pPr marL="400050" lvl="1" indent="0">
              <a:lnSpc>
                <a:spcPct val="150000"/>
              </a:lnSpc>
              <a:buNone/>
            </a:pPr>
            <a:r>
              <a:rPr lang="zh-CN" altLang="zh-CN" sz="2400" dirty="0"/>
              <a:t>遍历，简单的说就是“从头到尾”的访问列表元素</a:t>
            </a:r>
            <a:r>
              <a:rPr lang="zh-CN" altLang="en-US" sz="2400" dirty="0"/>
              <a:t>。</a:t>
            </a:r>
            <a:endParaRPr lang="en-US" altLang="zh-CN" sz="2400" dirty="0"/>
          </a:p>
          <a:p>
            <a:pPr marL="400050" lvl="1" indent="0">
              <a:lnSpc>
                <a:spcPct val="150000"/>
              </a:lnSpc>
              <a:buNone/>
            </a:pPr>
            <a:r>
              <a:rPr lang="en-US" altLang="zh-CN" sz="2400" dirty="0">
                <a:solidFill>
                  <a:schemeClr val="tx1">
                    <a:lumMod val="85000"/>
                    <a:lumOff val="15000"/>
                  </a:schemeClr>
                </a:solidFill>
              </a:rPr>
              <a:t>	guests[ 0 ]</a:t>
            </a:r>
          </a:p>
          <a:p>
            <a:pPr marL="400050" lvl="1" indent="0">
              <a:lnSpc>
                <a:spcPct val="150000"/>
              </a:lnSpc>
              <a:buNone/>
            </a:pPr>
            <a:r>
              <a:rPr lang="en-US" altLang="zh-CN" sz="2400" dirty="0">
                <a:solidFill>
                  <a:schemeClr val="tx1">
                    <a:lumMod val="85000"/>
                    <a:lumOff val="15000"/>
                  </a:schemeClr>
                </a:solidFill>
              </a:rPr>
              <a:t>	guests[ 1 ]</a:t>
            </a:r>
          </a:p>
          <a:p>
            <a:pPr marL="400050" lvl="1" indent="0">
              <a:lnSpc>
                <a:spcPct val="150000"/>
              </a:lnSpc>
              <a:buNone/>
            </a:pPr>
            <a:r>
              <a:rPr lang="en-US" altLang="zh-CN" sz="2400" dirty="0">
                <a:solidFill>
                  <a:schemeClr val="tx1">
                    <a:lumMod val="85000"/>
                    <a:lumOff val="15000"/>
                  </a:schemeClr>
                </a:solidFill>
              </a:rPr>
              <a:t>	guests[ 2 ]</a:t>
            </a:r>
          </a:p>
          <a:p>
            <a:pPr marL="400050" lvl="1" indent="0">
              <a:lnSpc>
                <a:spcPct val="150000"/>
              </a:lnSpc>
              <a:buNone/>
            </a:pPr>
            <a:r>
              <a:rPr lang="en-US" altLang="zh-CN" sz="2400" dirty="0">
                <a:solidFill>
                  <a:schemeClr val="tx1">
                    <a:lumMod val="85000"/>
                    <a:lumOff val="15000"/>
                  </a:schemeClr>
                </a:solidFill>
              </a:rPr>
              <a:t>	……</a:t>
            </a:r>
          </a:p>
          <a:p>
            <a:pPr marL="400050" lvl="1" indent="0">
              <a:lnSpc>
                <a:spcPct val="150000"/>
              </a:lnSpc>
              <a:buNone/>
            </a:pPr>
            <a:r>
              <a:rPr lang="en-US" altLang="zh-CN" sz="2400" dirty="0">
                <a:solidFill>
                  <a:schemeClr val="tx1">
                    <a:lumMod val="85000"/>
                    <a:lumOff val="15000"/>
                  </a:schemeClr>
                </a:solidFill>
              </a:rPr>
              <a:t>	guests[ </a:t>
            </a:r>
            <a:r>
              <a:rPr lang="en-US" altLang="zh-CN" sz="2400" dirty="0" err="1">
                <a:solidFill>
                  <a:schemeClr val="tx1">
                    <a:lumMod val="85000"/>
                    <a:lumOff val="15000"/>
                  </a:schemeClr>
                </a:solidFill>
              </a:rPr>
              <a:t>i</a:t>
            </a:r>
            <a:r>
              <a:rPr lang="en-US" altLang="zh-CN" sz="2400" dirty="0">
                <a:solidFill>
                  <a:schemeClr val="tx1">
                    <a:lumMod val="85000"/>
                    <a:lumOff val="15000"/>
                  </a:schemeClr>
                </a:solidFill>
              </a:rPr>
              <a:t>  ]</a:t>
            </a:r>
          </a:p>
          <a:p>
            <a:pPr marL="400050" lvl="1" indent="0">
              <a:lnSpc>
                <a:spcPct val="150000"/>
              </a:lnSpc>
              <a:buNone/>
            </a:pPr>
            <a:r>
              <a:rPr lang="en-US" altLang="zh-CN" sz="2400" dirty="0">
                <a:solidFill>
                  <a:schemeClr val="tx1">
                    <a:lumMod val="85000"/>
                    <a:lumOff val="15000"/>
                  </a:schemeClr>
                </a:solidFill>
              </a:rPr>
              <a:t>	……</a:t>
            </a:r>
          </a:p>
          <a:p>
            <a:pPr marL="400050" lvl="1" indent="0">
              <a:lnSpc>
                <a:spcPct val="150000"/>
              </a:lnSpc>
              <a:buNone/>
            </a:pPr>
            <a:endParaRPr lang="en-US" altLang="zh-CN" sz="1400" dirty="0">
              <a:solidFill>
                <a:schemeClr val="tx1">
                  <a:lumMod val="85000"/>
                  <a:lumOff val="15000"/>
                </a:schemeClr>
              </a:solidFill>
            </a:endParaRPr>
          </a:p>
        </p:txBody>
      </p:sp>
      <p:grpSp>
        <p:nvGrpSpPr>
          <p:cNvPr id="9" name="组合 8"/>
          <p:cNvGrpSpPr/>
          <p:nvPr/>
        </p:nvGrpSpPr>
        <p:grpSpPr>
          <a:xfrm>
            <a:off x="2319688" y="2362945"/>
            <a:ext cx="1491916" cy="3604222"/>
            <a:chOff x="1809549" y="2358189"/>
            <a:chExt cx="1491916" cy="3003072"/>
          </a:xfrm>
        </p:grpSpPr>
        <p:sp>
          <p:nvSpPr>
            <p:cNvPr id="2" name="矩形 1"/>
            <p:cNvSpPr/>
            <p:nvPr/>
          </p:nvSpPr>
          <p:spPr>
            <a:xfrm>
              <a:off x="1809549" y="2358189"/>
              <a:ext cx="240632" cy="30030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a:stCxn id="2" idx="3"/>
            </p:cNvCxnSpPr>
            <p:nvPr/>
          </p:nvCxnSpPr>
          <p:spPr>
            <a:xfrm>
              <a:off x="2050181" y="3859725"/>
              <a:ext cx="125128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4218653" y="3732698"/>
            <a:ext cx="4161743" cy="5967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0, 1, 2, 3, …, </a:t>
            </a:r>
            <a:r>
              <a:rPr lang="en-US" altLang="zh-CN" sz="2400" dirty="0" err="1">
                <a:solidFill>
                  <a:srgbClr val="FF0000"/>
                </a:solidFill>
              </a:rPr>
              <a:t>i</a:t>
            </a:r>
            <a:r>
              <a:rPr lang="en-US" altLang="zh-CN" sz="2400" dirty="0">
                <a:solidFill>
                  <a:srgbClr val="FF0000"/>
                </a:solidFill>
              </a:rPr>
              <a:t>, …, </a:t>
            </a:r>
            <a:r>
              <a:rPr lang="en-US" altLang="zh-CN" sz="2400" dirty="0" err="1">
                <a:solidFill>
                  <a:srgbClr val="FF0000"/>
                </a:solidFill>
              </a:rPr>
              <a:t>len</a:t>
            </a:r>
            <a:r>
              <a:rPr lang="en-US" altLang="zh-CN" sz="2400" dirty="0">
                <a:solidFill>
                  <a:srgbClr val="FF0000"/>
                </a:solidFill>
              </a:rPr>
              <a:t>(guests)-1</a:t>
            </a:r>
            <a:endParaRPr lang="zh-CN" altLang="en-US" sz="2400" dirty="0">
              <a:solidFill>
                <a:srgbClr val="FF0000"/>
              </a:solidFill>
            </a:endParaRPr>
          </a:p>
        </p:txBody>
      </p:sp>
      <p:sp>
        <p:nvSpPr>
          <p:cNvPr id="10" name="箭头: 下 9"/>
          <p:cNvSpPr/>
          <p:nvPr/>
        </p:nvSpPr>
        <p:spPr>
          <a:xfrm>
            <a:off x="6166164" y="4370646"/>
            <a:ext cx="266719" cy="346566"/>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789895" y="4942554"/>
            <a:ext cx="3019258" cy="490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75000"/>
                    <a:lumOff val="25000"/>
                  </a:schemeClr>
                </a:solidFill>
              </a:rPr>
              <a:t>range(</a:t>
            </a:r>
            <a:r>
              <a:rPr lang="en-US" altLang="zh-CN" sz="2400" dirty="0" err="1">
                <a:solidFill>
                  <a:schemeClr val="tx1">
                    <a:lumMod val="75000"/>
                    <a:lumOff val="25000"/>
                  </a:schemeClr>
                </a:solidFill>
              </a:rPr>
              <a:t>len</a:t>
            </a:r>
            <a:r>
              <a:rPr lang="en-US" altLang="zh-CN" sz="2400" dirty="0">
                <a:solidFill>
                  <a:schemeClr val="tx1">
                    <a:lumMod val="75000"/>
                    <a:lumOff val="25000"/>
                  </a:schemeClr>
                </a:solidFill>
              </a:rPr>
              <a:t>(guests))</a:t>
            </a:r>
            <a:endParaRPr lang="zh-CN" altLang="en-US" sz="2400" dirty="0">
              <a:solidFill>
                <a:schemeClr val="tx1">
                  <a:lumMod val="75000"/>
                  <a:lumOff val="25000"/>
                </a:schemeClr>
              </a:solidFill>
            </a:endParaRPr>
          </a:p>
        </p:txBody>
      </p:sp>
      <p:cxnSp>
        <p:nvCxnSpPr>
          <p:cNvPr id="14" name="直接连接符 13"/>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up)">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3"/>
          <a:srcRect t="31617"/>
          <a:stretch/>
        </p:blipFill>
        <p:spPr>
          <a:xfrm>
            <a:off x="1113681" y="3830880"/>
            <a:ext cx="6759526" cy="2793202"/>
          </a:xfrm>
          <a:prstGeom prst="rect">
            <a:avLst/>
          </a:prstGeom>
        </p:spPr>
      </p:pic>
      <p:pic>
        <p:nvPicPr>
          <p:cNvPr id="2" name="图片 1"/>
          <p:cNvPicPr>
            <a:picLocks noChangeAspect="1"/>
          </p:cNvPicPr>
          <p:nvPr/>
        </p:nvPicPr>
        <p:blipFill rotWithShape="1">
          <a:blip r:embed="rId3"/>
          <a:srcRect b="68866"/>
          <a:stretch/>
        </p:blipFill>
        <p:spPr>
          <a:xfrm>
            <a:off x="1113681" y="2357623"/>
            <a:ext cx="6759526" cy="1271697"/>
          </a:xfrm>
          <a:prstGeom prst="rect">
            <a:avLst/>
          </a:prstGeom>
        </p:spPr>
      </p:pic>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操作列表</a:t>
            </a: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sp>
        <p:nvSpPr>
          <p:cNvPr id="16" name="内容占位符 4"/>
          <p:cNvSpPr txBox="1"/>
          <p:nvPr/>
        </p:nvSpPr>
        <p:spPr>
          <a:xfrm>
            <a:off x="422348" y="964410"/>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solidFill>
                  <a:schemeClr val="tx1">
                    <a:lumMod val="85000"/>
                    <a:lumOff val="15000"/>
                  </a:schemeClr>
                </a:solidFill>
              </a:rPr>
              <a:t>遍历列表：</a:t>
            </a:r>
            <a:r>
              <a:rPr lang="en-US" altLang="zh-CN" sz="2800" dirty="0">
                <a:solidFill>
                  <a:schemeClr val="tx1">
                    <a:lumMod val="85000"/>
                    <a:lumOff val="15000"/>
                  </a:schemeClr>
                </a:solidFill>
              </a:rPr>
              <a:t>	</a:t>
            </a:r>
          </a:p>
          <a:p>
            <a:pPr marL="857250" lvl="1" indent="-457200">
              <a:lnSpc>
                <a:spcPct val="150000"/>
              </a:lnSpc>
              <a:buFont typeface="+mj-lt"/>
              <a:buAutoNum type="arabicPeriod"/>
            </a:pPr>
            <a:r>
              <a:rPr lang="zh-CN" altLang="en-US" sz="2400" dirty="0"/>
              <a:t>使用</a:t>
            </a:r>
            <a:r>
              <a:rPr lang="en-US" altLang="zh-CN" sz="2400" dirty="0"/>
              <a:t>range</a:t>
            </a:r>
            <a:r>
              <a:rPr lang="zh-CN" altLang="en-US" sz="2400" dirty="0"/>
              <a:t>函数</a:t>
            </a:r>
            <a:r>
              <a:rPr lang="zh-CN" altLang="zh-CN" sz="2400" dirty="0"/>
              <a:t>遍历列表</a:t>
            </a:r>
            <a:r>
              <a:rPr lang="zh-CN" altLang="en-US" sz="2400" dirty="0"/>
              <a:t>。</a:t>
            </a:r>
            <a:endParaRPr lang="en-US" altLang="zh-CN" sz="2400" dirty="0"/>
          </a:p>
          <a:p>
            <a:pPr marL="857250" lvl="1" indent="-457200">
              <a:lnSpc>
                <a:spcPct val="150000"/>
              </a:lnSpc>
              <a:buFont typeface="+mj-lt"/>
              <a:buAutoNum type="arabicPeriod"/>
            </a:pPr>
            <a:endParaRPr lang="en-US" altLang="zh-CN" sz="2400" dirty="0"/>
          </a:p>
          <a:p>
            <a:pPr marL="400050" lvl="1" indent="0">
              <a:lnSpc>
                <a:spcPct val="150000"/>
              </a:lnSpc>
              <a:buNone/>
            </a:pPr>
            <a:r>
              <a:rPr lang="en-US" altLang="zh-CN" sz="2400" dirty="0">
                <a:solidFill>
                  <a:schemeClr val="tx1">
                    <a:lumMod val="85000"/>
                    <a:lumOff val="15000"/>
                  </a:schemeClr>
                </a:solidFill>
              </a:rPr>
              <a:t>	</a:t>
            </a:r>
            <a:endParaRPr lang="en-US" altLang="zh-CN" sz="1400" dirty="0">
              <a:solidFill>
                <a:schemeClr val="tx1">
                  <a:lumMod val="85000"/>
                  <a:lumOff val="15000"/>
                </a:schemeClr>
              </a:solidFill>
            </a:endParaRPr>
          </a:p>
        </p:txBody>
      </p:sp>
      <p:cxnSp>
        <p:nvCxnSpPr>
          <p:cNvPr id="8" name="直接连接符 7"/>
          <p:cNvCxnSpPr/>
          <p:nvPr/>
        </p:nvCxnSpPr>
        <p:spPr>
          <a:xfrm>
            <a:off x="2508920" y="3132478"/>
            <a:ext cx="1905802" cy="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2" name="标注: 线形 11"/>
          <p:cNvSpPr/>
          <p:nvPr/>
        </p:nvSpPr>
        <p:spPr>
          <a:xfrm>
            <a:off x="5209400" y="3621076"/>
            <a:ext cx="4022879" cy="683390"/>
          </a:xfrm>
          <a:prstGeom prst="borderCallout1">
            <a:avLst>
              <a:gd name="adj1" fmla="val 18750"/>
              <a:gd name="adj2" fmla="val -8333"/>
              <a:gd name="adj3" fmla="val -70600"/>
              <a:gd name="adj4" fmla="val -20121"/>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00000"/>
                </a:solidFill>
              </a:rPr>
              <a:t>修改</a:t>
            </a:r>
            <a:r>
              <a:rPr lang="en-US" altLang="zh-CN" dirty="0">
                <a:solidFill>
                  <a:srgbClr val="C00000"/>
                </a:solidFill>
              </a:rPr>
              <a:t>range</a:t>
            </a:r>
            <a:r>
              <a:rPr lang="zh-CN" altLang="en-US" dirty="0">
                <a:solidFill>
                  <a:srgbClr val="C00000"/>
                </a:solidFill>
              </a:rPr>
              <a:t>函数的参数</a:t>
            </a:r>
            <a:r>
              <a:rPr lang="en-US" altLang="zh-CN" dirty="0">
                <a:solidFill>
                  <a:srgbClr val="C00000"/>
                </a:solidFill>
              </a:rPr>
              <a:t>,</a:t>
            </a:r>
            <a:r>
              <a:rPr lang="zh-CN" altLang="en-US" dirty="0">
                <a:solidFill>
                  <a:srgbClr val="C00000"/>
                </a:solidFill>
              </a:rPr>
              <a:t>可以灵活访问列表的部分元素</a:t>
            </a:r>
          </a:p>
        </p:txBody>
      </p:sp>
      <p:cxnSp>
        <p:nvCxnSpPr>
          <p:cNvPr id="13" name="直接连接符 12"/>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16" name="内容占位符 4"/>
          <p:cNvSpPr txBox="1"/>
          <p:nvPr/>
        </p:nvSpPr>
        <p:spPr>
          <a:xfrm>
            <a:off x="422348" y="899594"/>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solidFill>
                  <a:schemeClr val="tx1">
                    <a:lumMod val="85000"/>
                    <a:lumOff val="15000"/>
                  </a:schemeClr>
                </a:solidFill>
              </a:rPr>
              <a:t>遍历列表：</a:t>
            </a:r>
            <a:r>
              <a:rPr lang="en-US" altLang="zh-CN" sz="2800" dirty="0">
                <a:solidFill>
                  <a:schemeClr val="tx1">
                    <a:lumMod val="85000"/>
                    <a:lumOff val="15000"/>
                  </a:schemeClr>
                </a:solidFill>
              </a:rPr>
              <a:t>	</a:t>
            </a:r>
          </a:p>
          <a:p>
            <a:pPr marL="857250" lvl="1" indent="-457200">
              <a:lnSpc>
                <a:spcPct val="150000"/>
              </a:lnSpc>
              <a:buFont typeface="+mj-lt"/>
              <a:buAutoNum type="arabicPeriod" startAt="2"/>
            </a:pPr>
            <a:r>
              <a:rPr lang="zh-CN" altLang="en-US" sz="2400" dirty="0"/>
              <a:t>直接的元素</a:t>
            </a:r>
            <a:r>
              <a:rPr lang="zh-CN" altLang="zh-CN" sz="2400" dirty="0"/>
              <a:t>遍历</a:t>
            </a:r>
            <a:r>
              <a:rPr lang="zh-CN" altLang="en-US" sz="2400" dirty="0"/>
              <a:t>。</a:t>
            </a:r>
            <a:endParaRPr lang="en-US" altLang="zh-CN" sz="2400" dirty="0"/>
          </a:p>
          <a:p>
            <a:pPr marL="400050" lvl="1" indent="0">
              <a:lnSpc>
                <a:spcPct val="150000"/>
              </a:lnSpc>
              <a:buNone/>
            </a:pPr>
            <a:r>
              <a:rPr lang="en-US" altLang="zh-CN" sz="2400" dirty="0" smtClean="0"/>
              <a:t>	</a:t>
            </a:r>
            <a:r>
              <a:rPr lang="zh-CN" altLang="en-US" sz="2400" dirty="0" smtClean="0"/>
              <a:t>可使用“</a:t>
            </a:r>
            <a:r>
              <a:rPr lang="en-US" altLang="zh-CN" sz="2400" dirty="0"/>
              <a:t>for </a:t>
            </a:r>
            <a:r>
              <a:rPr lang="zh-CN" altLang="en-US" sz="2400" dirty="0"/>
              <a:t>元素 </a:t>
            </a:r>
            <a:r>
              <a:rPr lang="en-US" altLang="zh-CN" sz="2400" dirty="0"/>
              <a:t>in</a:t>
            </a:r>
            <a:r>
              <a:rPr lang="zh-CN" altLang="en-US" sz="2400" dirty="0"/>
              <a:t>列表</a:t>
            </a:r>
            <a:r>
              <a:rPr lang="zh-CN" altLang="en-US" sz="2400" dirty="0" smtClean="0"/>
              <a:t>”的形式直接依次访问列表中的每一个元素</a:t>
            </a:r>
            <a:endParaRPr lang="en-US" altLang="zh-CN" sz="2400" dirty="0"/>
          </a:p>
          <a:p>
            <a:pPr marL="400050" lvl="1" indent="0">
              <a:lnSpc>
                <a:spcPct val="150000"/>
              </a:lnSpc>
              <a:buNone/>
            </a:pPr>
            <a:r>
              <a:rPr lang="en-US" altLang="zh-CN" sz="2400" dirty="0">
                <a:solidFill>
                  <a:schemeClr val="tx1">
                    <a:lumMod val="85000"/>
                    <a:lumOff val="15000"/>
                  </a:schemeClr>
                </a:solidFill>
              </a:rPr>
              <a:t>	</a:t>
            </a:r>
            <a:endParaRPr lang="en-US" altLang="zh-CN" sz="1400" dirty="0">
              <a:solidFill>
                <a:schemeClr val="tx1">
                  <a:lumMod val="85000"/>
                  <a:lumOff val="15000"/>
                </a:schemeClr>
              </a:solidFill>
            </a:endParaRPr>
          </a:p>
        </p:txBody>
      </p:sp>
      <p:pic>
        <p:nvPicPr>
          <p:cNvPr id="3" name="图片 2"/>
          <p:cNvPicPr>
            <a:picLocks noChangeAspect="1"/>
          </p:cNvPicPr>
          <p:nvPr/>
        </p:nvPicPr>
        <p:blipFill>
          <a:blip r:embed="rId3"/>
          <a:stretch>
            <a:fillRect/>
          </a:stretch>
        </p:blipFill>
        <p:spPr>
          <a:xfrm>
            <a:off x="1310640" y="2983230"/>
            <a:ext cx="6936740" cy="3511838"/>
          </a:xfrm>
          <a:prstGeom prst="rect">
            <a:avLst/>
          </a:prstGeom>
        </p:spPr>
      </p:pic>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操作列表</a:t>
            </a: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9" name="直接连接符 8"/>
          <p:cNvCxnSpPr/>
          <p:nvPr/>
        </p:nvCxnSpPr>
        <p:spPr>
          <a:xfrm>
            <a:off x="2003634" y="3651008"/>
            <a:ext cx="1905802" cy="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0" name="标注: 线形 9"/>
          <p:cNvSpPr/>
          <p:nvPr/>
        </p:nvSpPr>
        <p:spPr>
          <a:xfrm>
            <a:off x="4480750" y="3974489"/>
            <a:ext cx="2815391" cy="466826"/>
          </a:xfrm>
          <a:prstGeom prst="borderCallout1">
            <a:avLst>
              <a:gd name="adj1" fmla="val 18750"/>
              <a:gd name="adj2" fmla="val -8333"/>
              <a:gd name="adj3" fmla="val -70600"/>
              <a:gd name="adj4" fmla="val -20121"/>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00000"/>
                </a:solidFill>
              </a:rPr>
              <a:t>表达更为直观</a:t>
            </a:r>
          </a:p>
        </p:txBody>
      </p:sp>
      <p:cxnSp>
        <p:nvCxnSpPr>
          <p:cNvPr id="11" name="直接连接符 10"/>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列表与列表定义</a:t>
            </a: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7" name="内容占位符 4"/>
          <p:cNvSpPr txBox="1"/>
          <p:nvPr/>
        </p:nvSpPr>
        <p:spPr>
          <a:xfrm>
            <a:off x="170319" y="932818"/>
            <a:ext cx="11584905"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zh-CN" sz="2400" b="0" i="0" u="none" strike="noStrike" kern="1200" cap="none" spc="0" normalizeH="0" baseline="0" noProof="0" dirty="0">
                <a:ln>
                  <a:noFill/>
                </a:ln>
                <a:solidFill>
                  <a:prstClr val="black"/>
                </a:solidFill>
                <a:effectLst/>
                <a:uLnTx/>
                <a:uFillTx/>
                <a:latin typeface="+mn-ea"/>
              </a:rPr>
              <a:t>【例</a:t>
            </a:r>
            <a:r>
              <a:rPr kumimoji="0" lang="en-US" altLang="zh-CN" sz="2400" b="0" i="0" u="none" strike="noStrike" kern="1200" cap="none" spc="0" normalizeH="0" baseline="0" noProof="0" dirty="0" smtClean="0">
                <a:ln>
                  <a:noFill/>
                </a:ln>
                <a:solidFill>
                  <a:prstClr val="black"/>
                </a:solidFill>
                <a:effectLst/>
                <a:uLnTx/>
                <a:uFillTx/>
                <a:latin typeface="+mn-ea"/>
              </a:rPr>
              <a:t>4-2</a:t>
            </a:r>
            <a:r>
              <a:rPr kumimoji="0" lang="zh-CN" altLang="zh-CN" sz="2400" b="0" i="0" u="none" strike="noStrike" kern="1200" cap="none" spc="0" normalizeH="0" baseline="0" noProof="0" dirty="0" smtClean="0">
                <a:ln>
                  <a:noFill/>
                </a:ln>
                <a:solidFill>
                  <a:prstClr val="black"/>
                </a:solidFill>
                <a:effectLst/>
                <a:uLnTx/>
                <a:uFillTx/>
                <a:latin typeface="+mn-ea"/>
              </a:rPr>
              <a:t>】</a:t>
            </a:r>
            <a:r>
              <a:rPr kumimoji="0" lang="zh-CN" altLang="en-US" sz="2000" b="0" i="0" u="none" strike="noStrike" kern="1200" cap="none" spc="0" normalizeH="0" baseline="0" noProof="0" dirty="0" smtClean="0">
                <a:ln>
                  <a:noFill/>
                </a:ln>
                <a:solidFill>
                  <a:prstClr val="black"/>
                </a:solidFill>
                <a:effectLst/>
                <a:uLnTx/>
                <a:uFillTx/>
                <a:latin typeface="+mn-ea"/>
              </a:rPr>
              <a:t>警察抓了</a:t>
            </a:r>
            <a:r>
              <a:rPr kumimoji="0" lang="en-US" altLang="zh-CN" sz="2000" b="0" i="0" u="none" strike="noStrike" kern="1200" cap="none" spc="0" normalizeH="0" baseline="0" noProof="0" dirty="0" smtClean="0">
                <a:ln>
                  <a:noFill/>
                </a:ln>
                <a:solidFill>
                  <a:prstClr val="black"/>
                </a:solidFill>
                <a:effectLst/>
                <a:uLnTx/>
                <a:uFillTx/>
                <a:latin typeface="+mn-ea"/>
              </a:rPr>
              <a:t>A</a:t>
            </a:r>
            <a:r>
              <a:rPr kumimoji="0" lang="zh-CN" altLang="en-US" sz="2000" b="0" i="0" u="none" strike="noStrike" kern="1200" cap="none" spc="0" normalizeH="0" baseline="0" noProof="0" dirty="0" smtClean="0">
                <a:ln>
                  <a:noFill/>
                </a:ln>
                <a:solidFill>
                  <a:prstClr val="black"/>
                </a:solidFill>
                <a:effectLst/>
                <a:uLnTx/>
                <a:uFillTx/>
                <a:latin typeface="+mn-ea"/>
              </a:rPr>
              <a:t>、</a:t>
            </a:r>
            <a:r>
              <a:rPr kumimoji="0" lang="en-US" altLang="zh-CN" sz="2000" b="0" i="0" u="none" strike="noStrike" kern="1200" cap="none" spc="0" normalizeH="0" baseline="0" noProof="0" dirty="0" smtClean="0">
                <a:ln>
                  <a:noFill/>
                </a:ln>
                <a:solidFill>
                  <a:prstClr val="black"/>
                </a:solidFill>
                <a:effectLst/>
                <a:uLnTx/>
                <a:uFillTx/>
                <a:latin typeface="+mn-ea"/>
              </a:rPr>
              <a:t>B</a:t>
            </a:r>
            <a:r>
              <a:rPr kumimoji="0" lang="zh-CN" altLang="en-US" sz="2000" b="0" i="0" u="none" strike="noStrike" kern="1200" cap="none" spc="0" normalizeH="0" baseline="0" noProof="0" dirty="0" smtClean="0">
                <a:ln>
                  <a:noFill/>
                </a:ln>
                <a:solidFill>
                  <a:prstClr val="black"/>
                </a:solidFill>
                <a:effectLst/>
                <a:uLnTx/>
                <a:uFillTx/>
                <a:latin typeface="+mn-ea"/>
              </a:rPr>
              <a:t>、</a:t>
            </a:r>
            <a:r>
              <a:rPr kumimoji="0" lang="en-US" altLang="zh-CN" sz="2000" b="0" i="0" u="none" strike="noStrike" kern="1200" cap="none" spc="0" normalizeH="0" baseline="0" noProof="0" dirty="0" smtClean="0">
                <a:ln>
                  <a:noFill/>
                </a:ln>
                <a:solidFill>
                  <a:prstClr val="black"/>
                </a:solidFill>
                <a:effectLst/>
                <a:uLnTx/>
                <a:uFillTx/>
                <a:latin typeface="+mn-ea"/>
              </a:rPr>
              <a:t>C</a:t>
            </a:r>
            <a:r>
              <a:rPr kumimoji="0" lang="zh-CN" altLang="en-US" sz="2000" b="0" i="0" u="none" strike="noStrike" kern="1200" cap="none" spc="0" normalizeH="0" baseline="0" noProof="0" dirty="0" smtClean="0">
                <a:ln>
                  <a:noFill/>
                </a:ln>
                <a:solidFill>
                  <a:prstClr val="black"/>
                </a:solidFill>
                <a:effectLst/>
                <a:uLnTx/>
                <a:uFillTx/>
                <a:latin typeface="+mn-ea"/>
              </a:rPr>
              <a:t>、</a:t>
            </a:r>
            <a:r>
              <a:rPr kumimoji="0" lang="en-US" altLang="zh-CN" sz="2000" b="0" i="0" u="none" strike="noStrike" kern="1200" cap="none" spc="0" normalizeH="0" baseline="0" noProof="0" dirty="0" smtClean="0">
                <a:ln>
                  <a:noFill/>
                </a:ln>
                <a:solidFill>
                  <a:prstClr val="black"/>
                </a:solidFill>
                <a:effectLst/>
                <a:uLnTx/>
                <a:uFillTx/>
                <a:latin typeface="+mn-ea"/>
              </a:rPr>
              <a:t>D</a:t>
            </a:r>
            <a:r>
              <a:rPr kumimoji="0" lang="zh-CN" altLang="en-US" sz="2000" b="0" i="0" u="none" strike="noStrike" kern="1200" cap="none" spc="0" normalizeH="0" baseline="0" noProof="0" dirty="0" smtClean="0">
                <a:ln>
                  <a:noFill/>
                </a:ln>
                <a:solidFill>
                  <a:prstClr val="black"/>
                </a:solidFill>
                <a:effectLst/>
                <a:uLnTx/>
                <a:uFillTx/>
                <a:latin typeface="+mn-ea"/>
              </a:rPr>
              <a:t>偷窃嫌疑犯，其中只有一个人是真正的小偷，审问记录如下：</a:t>
            </a:r>
            <a:endParaRPr kumimoji="0" lang="en-US" altLang="zh-CN" sz="2000" b="0" i="0" u="none" strike="noStrike" kern="1200" cap="none" spc="0" normalizeH="0" baseline="0" noProof="0" dirty="0" smtClean="0">
              <a:ln>
                <a:noFill/>
              </a:ln>
              <a:solidFill>
                <a:prstClr val="black"/>
              </a:solidFill>
              <a:effectLst/>
              <a:uLnTx/>
              <a:uFillTx/>
              <a:latin typeface="+mn-ea"/>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altLang="zh-CN" sz="2000" dirty="0" smtClean="0">
                <a:solidFill>
                  <a:prstClr val="black"/>
                </a:solidFill>
                <a:latin typeface="+mn-ea"/>
              </a:rPr>
              <a:t>		A</a:t>
            </a:r>
            <a:r>
              <a:rPr lang="zh-CN" altLang="en-US" sz="2000" dirty="0" smtClean="0">
                <a:solidFill>
                  <a:prstClr val="black"/>
                </a:solidFill>
                <a:latin typeface="+mn-ea"/>
              </a:rPr>
              <a:t>说：“我不是小偷。”</a:t>
            </a:r>
            <a:endParaRPr lang="en-US" altLang="zh-CN" sz="2000" dirty="0" smtClean="0">
              <a:solidFill>
                <a:prstClr val="black"/>
              </a:solidFill>
              <a:latin typeface="+mn-ea"/>
            </a:endParaRPr>
          </a:p>
          <a:p>
            <a:pPr marL="0" indent="0">
              <a:buNone/>
            </a:pPr>
            <a:r>
              <a:rPr lang="en-US" altLang="zh-CN" sz="2000" dirty="0" smtClean="0">
                <a:solidFill>
                  <a:prstClr val="black"/>
                </a:solidFill>
                <a:latin typeface="+mn-ea"/>
              </a:rPr>
              <a:t>		B</a:t>
            </a:r>
            <a:r>
              <a:rPr lang="zh-CN" altLang="en-US" sz="2000" dirty="0" smtClean="0">
                <a:solidFill>
                  <a:prstClr val="black"/>
                </a:solidFill>
                <a:latin typeface="+mn-ea"/>
              </a:rPr>
              <a:t>说</a:t>
            </a:r>
            <a:r>
              <a:rPr lang="zh-CN" altLang="en-US" sz="2000" dirty="0">
                <a:solidFill>
                  <a:prstClr val="black"/>
                </a:solidFill>
                <a:latin typeface="+mn-ea"/>
              </a:rPr>
              <a:t>：</a:t>
            </a:r>
            <a:r>
              <a:rPr lang="zh-CN" altLang="en-US" sz="2000" dirty="0" smtClean="0">
                <a:solidFill>
                  <a:prstClr val="black"/>
                </a:solidFill>
                <a:latin typeface="+mn-ea"/>
              </a:rPr>
              <a:t>“</a:t>
            </a:r>
            <a:r>
              <a:rPr lang="en-US" altLang="zh-CN" sz="2000" dirty="0" smtClean="0">
                <a:solidFill>
                  <a:prstClr val="black"/>
                </a:solidFill>
                <a:latin typeface="+mn-ea"/>
              </a:rPr>
              <a:t>C</a:t>
            </a:r>
            <a:r>
              <a:rPr lang="zh-CN" altLang="en-US" sz="2000" dirty="0" smtClean="0">
                <a:solidFill>
                  <a:prstClr val="black"/>
                </a:solidFill>
                <a:latin typeface="+mn-ea"/>
              </a:rPr>
              <a:t>是</a:t>
            </a:r>
            <a:r>
              <a:rPr lang="zh-CN" altLang="en-US" sz="2000" dirty="0">
                <a:solidFill>
                  <a:prstClr val="black"/>
                </a:solidFill>
                <a:latin typeface="+mn-ea"/>
              </a:rPr>
              <a:t>小偷。”</a:t>
            </a:r>
          </a:p>
          <a:p>
            <a:pPr marL="0" indent="0">
              <a:buNone/>
            </a:pPr>
            <a:r>
              <a:rPr lang="en-US" altLang="zh-CN" sz="2000" dirty="0" smtClean="0">
                <a:solidFill>
                  <a:prstClr val="black"/>
                </a:solidFill>
                <a:latin typeface="+mn-ea"/>
              </a:rPr>
              <a:t>		C</a:t>
            </a:r>
            <a:r>
              <a:rPr lang="zh-CN" altLang="en-US" sz="2000" dirty="0" smtClean="0">
                <a:solidFill>
                  <a:prstClr val="black"/>
                </a:solidFill>
                <a:latin typeface="+mn-ea"/>
              </a:rPr>
              <a:t>说：“小偷肯定是</a:t>
            </a:r>
            <a:r>
              <a:rPr lang="en-US" altLang="zh-CN" sz="2000" dirty="0" smtClean="0">
                <a:solidFill>
                  <a:prstClr val="black"/>
                </a:solidFill>
                <a:latin typeface="+mn-ea"/>
              </a:rPr>
              <a:t>D</a:t>
            </a:r>
            <a:r>
              <a:rPr lang="zh-CN" altLang="en-US" sz="2000" dirty="0" smtClean="0">
                <a:solidFill>
                  <a:prstClr val="black"/>
                </a:solidFill>
                <a:latin typeface="+mn-ea"/>
              </a:rPr>
              <a:t>。”</a:t>
            </a:r>
            <a:endParaRPr lang="zh-CN" altLang="en-US" sz="2000" dirty="0">
              <a:solidFill>
                <a:prstClr val="black"/>
              </a:solidFill>
              <a:latin typeface="+mn-ea"/>
            </a:endParaRPr>
          </a:p>
          <a:p>
            <a:pPr marL="0" indent="0">
              <a:buNone/>
            </a:pPr>
            <a:r>
              <a:rPr lang="en-US" altLang="zh-CN" sz="2000" dirty="0" smtClean="0">
                <a:solidFill>
                  <a:prstClr val="black"/>
                </a:solidFill>
                <a:latin typeface="+mn-ea"/>
              </a:rPr>
              <a:t>		D</a:t>
            </a:r>
            <a:r>
              <a:rPr lang="zh-CN" altLang="en-US" sz="2000" dirty="0" smtClean="0">
                <a:solidFill>
                  <a:prstClr val="black"/>
                </a:solidFill>
                <a:latin typeface="+mn-ea"/>
              </a:rPr>
              <a:t>说</a:t>
            </a:r>
            <a:r>
              <a:rPr lang="zh-CN" altLang="en-US" sz="2000" dirty="0">
                <a:solidFill>
                  <a:prstClr val="black"/>
                </a:solidFill>
                <a:latin typeface="+mn-ea"/>
              </a:rPr>
              <a:t>：</a:t>
            </a:r>
            <a:r>
              <a:rPr lang="zh-CN" altLang="en-US" sz="2000" dirty="0" smtClean="0">
                <a:solidFill>
                  <a:prstClr val="black"/>
                </a:solidFill>
                <a:latin typeface="+mn-ea"/>
              </a:rPr>
              <a:t>“</a:t>
            </a:r>
            <a:r>
              <a:rPr lang="en-US" altLang="zh-CN" sz="2000" dirty="0" smtClean="0">
                <a:solidFill>
                  <a:prstClr val="black"/>
                </a:solidFill>
                <a:latin typeface="+mn-ea"/>
              </a:rPr>
              <a:t>C</a:t>
            </a:r>
            <a:r>
              <a:rPr lang="zh-CN" altLang="en-US" sz="2000" dirty="0" smtClean="0">
                <a:solidFill>
                  <a:prstClr val="black"/>
                </a:solidFill>
                <a:latin typeface="+mn-ea"/>
              </a:rPr>
              <a:t>在冤枉人。”</a:t>
            </a:r>
            <a:endParaRPr lang="zh-CN" altLang="en-US" sz="2000" dirty="0">
              <a:solidFill>
                <a:prstClr val="black"/>
              </a:solidFill>
              <a:latin typeface="+mn-ea"/>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2000" b="0" i="0" u="none" strike="noStrike" kern="1200" cap="none" spc="0" normalizeH="0" baseline="0" noProof="0" dirty="0" smtClean="0">
                <a:ln>
                  <a:noFill/>
                </a:ln>
                <a:solidFill>
                  <a:prstClr val="black"/>
                </a:solidFill>
                <a:effectLst/>
                <a:uLnTx/>
                <a:uFillTx/>
                <a:latin typeface="+mn-ea"/>
              </a:rPr>
              <a:t>	   </a:t>
            </a:r>
            <a:r>
              <a:rPr kumimoji="0" lang="zh-CN" altLang="en-US" sz="2000" b="0" i="0" u="none" strike="noStrike" kern="1200" cap="none" spc="0" normalizeH="0" baseline="0" noProof="0" dirty="0" smtClean="0">
                <a:ln>
                  <a:noFill/>
                </a:ln>
                <a:solidFill>
                  <a:prstClr val="black"/>
                </a:solidFill>
                <a:effectLst/>
                <a:uLnTx/>
                <a:uFillTx/>
                <a:latin typeface="+mn-ea"/>
              </a:rPr>
              <a:t>已知</a:t>
            </a:r>
            <a:r>
              <a:rPr lang="zh-CN" altLang="en-US" sz="2000" dirty="0">
                <a:solidFill>
                  <a:prstClr val="black"/>
                </a:solidFill>
                <a:latin typeface="+mn-ea"/>
              </a:rPr>
              <a:t>四个人</a:t>
            </a:r>
            <a:r>
              <a:rPr lang="zh-CN" altLang="en-US" sz="2000" dirty="0" smtClean="0">
                <a:solidFill>
                  <a:prstClr val="black"/>
                </a:solidFill>
                <a:latin typeface="+mn-ea"/>
              </a:rPr>
              <a:t>中有三个人说的是真话，一个人说的是假话。请问到底谁是小偷？</a:t>
            </a:r>
            <a:endParaRPr lang="en-US" altLang="zh-CN" sz="2000" dirty="0" smtClean="0">
              <a:solidFill>
                <a:prstClr val="black"/>
              </a:solidFill>
              <a:latin typeface="+mn-ea"/>
            </a:endParaRPr>
          </a:p>
        </p:txBody>
      </p:sp>
      <p:pic>
        <p:nvPicPr>
          <p:cNvPr id="11" name="图片 10"/>
          <p:cNvPicPr>
            <a:picLocks noChangeAspect="1"/>
          </p:cNvPicPr>
          <p:nvPr/>
        </p:nvPicPr>
        <p:blipFill rotWithShape="1">
          <a:blip r:embed="rId3"/>
          <a:srcRect t="12676" r="38650" b="48432"/>
          <a:stretch>
            <a:fillRect/>
          </a:stretch>
        </p:blipFill>
        <p:spPr>
          <a:xfrm>
            <a:off x="1268264" y="4187059"/>
            <a:ext cx="5936428" cy="2215299"/>
          </a:xfrm>
          <a:prstGeom prst="rect">
            <a:avLst/>
          </a:prstGeom>
        </p:spPr>
      </p:pic>
      <p:pic>
        <p:nvPicPr>
          <p:cNvPr id="31" name="图片 30"/>
          <p:cNvPicPr>
            <a:picLocks noChangeAspect="1"/>
          </p:cNvPicPr>
          <p:nvPr/>
        </p:nvPicPr>
        <p:blipFill rotWithShape="1">
          <a:blip r:embed="rId3"/>
          <a:srcRect t="83434" r="79428"/>
          <a:stretch>
            <a:fillRect/>
          </a:stretch>
        </p:blipFill>
        <p:spPr>
          <a:xfrm>
            <a:off x="8007865" y="4289194"/>
            <a:ext cx="1845195" cy="622371"/>
          </a:xfrm>
          <a:prstGeom prst="rect">
            <a:avLst/>
          </a:prstGeom>
        </p:spPr>
      </p:pic>
      <p:sp>
        <p:nvSpPr>
          <p:cNvPr id="13" name="矩形 12"/>
          <p:cNvSpPr/>
          <p:nvPr/>
        </p:nvSpPr>
        <p:spPr>
          <a:xfrm>
            <a:off x="1175346" y="3524071"/>
            <a:ext cx="2954655" cy="461665"/>
          </a:xfrm>
          <a:prstGeom prst="rect">
            <a:avLst/>
          </a:prstGeom>
        </p:spPr>
        <p:txBody>
          <a:bodyPr wrap="none">
            <a:spAutoFit/>
          </a:bodyPr>
          <a:lstStyle/>
          <a:p>
            <a:pPr lvl="0">
              <a:spcBef>
                <a:spcPct val="20000"/>
              </a:spcBef>
              <a:defRPr/>
            </a:pPr>
            <a:r>
              <a:rPr lang="zh-CN" altLang="en-US" sz="2400" dirty="0">
                <a:solidFill>
                  <a:srgbClr val="FF0000"/>
                </a:solidFill>
                <a:latin typeface="+mn-ea"/>
              </a:rPr>
              <a:t>依次假设，逐个验证</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操作列表</a:t>
            </a:r>
          </a:p>
        </p:txBody>
      </p:sp>
      <p:sp>
        <p:nvSpPr>
          <p:cNvPr id="16" name="内容占位符 4"/>
          <p:cNvSpPr txBox="1"/>
          <p:nvPr/>
        </p:nvSpPr>
        <p:spPr>
          <a:xfrm>
            <a:off x="530360" y="963163"/>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solidFill>
                  <a:schemeClr val="tx1">
                    <a:lumMod val="85000"/>
                    <a:lumOff val="15000"/>
                  </a:schemeClr>
                </a:solidFill>
              </a:rPr>
              <a:t>列表排序：</a:t>
            </a:r>
            <a:r>
              <a:rPr lang="en-US" altLang="zh-CN" sz="2800" dirty="0">
                <a:solidFill>
                  <a:schemeClr val="tx1">
                    <a:lumMod val="85000"/>
                    <a:lumOff val="15000"/>
                  </a:schemeClr>
                </a:solidFill>
              </a:rPr>
              <a:t>	</a:t>
            </a:r>
          </a:p>
          <a:p>
            <a:pPr marL="857250" lvl="1" indent="-457200">
              <a:lnSpc>
                <a:spcPct val="150000"/>
              </a:lnSpc>
              <a:buFont typeface="+mj-lt"/>
              <a:buAutoNum type="arabicPeriod"/>
            </a:pPr>
            <a:r>
              <a:rPr lang="en-US" altLang="zh-CN" sz="2400" dirty="0"/>
              <a:t>sort</a:t>
            </a:r>
            <a:r>
              <a:rPr lang="zh-CN" altLang="en-US" sz="2400" dirty="0" smtClean="0"/>
              <a:t>方法排序。</a:t>
            </a:r>
            <a:endParaRPr lang="en-US" altLang="zh-CN" sz="2400" dirty="0" smtClean="0"/>
          </a:p>
          <a:p>
            <a:pPr marL="400050" lvl="1" indent="0">
              <a:lnSpc>
                <a:spcPct val="150000"/>
              </a:lnSpc>
              <a:buNone/>
            </a:pPr>
            <a:r>
              <a:rPr lang="zh-CN" altLang="en-US" sz="2000" dirty="0" smtClean="0"/>
              <a:t>  </a:t>
            </a:r>
            <a:r>
              <a:rPr lang="zh-CN" altLang="en-US" sz="2000" dirty="0"/>
              <a:t>最</a:t>
            </a:r>
            <a:r>
              <a:rPr lang="zh-CN" altLang="en-US" sz="2000" dirty="0" smtClean="0"/>
              <a:t>简单的</a:t>
            </a:r>
            <a:r>
              <a:rPr lang="zh-CN" altLang="en-US" sz="2000" dirty="0" smtClean="0">
                <a:latin typeface="+mn-ea"/>
              </a:rPr>
              <a:t>语法格式：列表</a:t>
            </a:r>
            <a:r>
              <a:rPr lang="en-US" altLang="zh-CN" sz="2000" dirty="0" smtClean="0">
                <a:latin typeface="+mn-ea"/>
              </a:rPr>
              <a:t>.sort()</a:t>
            </a:r>
            <a:endParaRPr lang="en-US" altLang="zh-CN" sz="2000" dirty="0">
              <a:latin typeface="+mn-ea"/>
            </a:endParaRPr>
          </a:p>
          <a:p>
            <a:pPr marL="857250" lvl="1" indent="-457200">
              <a:lnSpc>
                <a:spcPct val="150000"/>
              </a:lnSpc>
              <a:buFont typeface="+mj-lt"/>
              <a:buAutoNum type="arabicPeriod"/>
            </a:pPr>
            <a:endParaRPr lang="en-US" altLang="zh-CN" sz="2400" dirty="0"/>
          </a:p>
          <a:p>
            <a:pPr marL="400050" lvl="1" indent="0">
              <a:lnSpc>
                <a:spcPct val="150000"/>
              </a:lnSpc>
              <a:buNone/>
            </a:pPr>
            <a:r>
              <a:rPr lang="en-US" altLang="zh-CN" sz="2400" dirty="0">
                <a:solidFill>
                  <a:schemeClr val="tx1">
                    <a:lumMod val="85000"/>
                    <a:lumOff val="15000"/>
                  </a:schemeClr>
                </a:solidFill>
              </a:rPr>
              <a:t>	</a:t>
            </a:r>
            <a:endParaRPr lang="en-US" altLang="zh-CN" sz="1400" dirty="0">
              <a:solidFill>
                <a:schemeClr val="tx1">
                  <a:lumMod val="85000"/>
                  <a:lumOff val="15000"/>
                </a:schemeClr>
              </a:solidFill>
            </a:endParaRPr>
          </a:p>
        </p:txBody>
      </p:sp>
      <p:pic>
        <p:nvPicPr>
          <p:cNvPr id="3" name="图片 2"/>
          <p:cNvPicPr>
            <a:picLocks noChangeAspect="1"/>
          </p:cNvPicPr>
          <p:nvPr/>
        </p:nvPicPr>
        <p:blipFill>
          <a:blip r:embed="rId3"/>
          <a:stretch>
            <a:fillRect/>
          </a:stretch>
        </p:blipFill>
        <p:spPr>
          <a:xfrm>
            <a:off x="987769" y="3086916"/>
            <a:ext cx="3296504" cy="904104"/>
          </a:xfrm>
          <a:prstGeom prst="rect">
            <a:avLst/>
          </a:prstGeom>
        </p:spPr>
      </p:pic>
      <p:pic>
        <p:nvPicPr>
          <p:cNvPr id="5" name="图片 4"/>
          <p:cNvPicPr>
            <a:picLocks noChangeAspect="1"/>
          </p:cNvPicPr>
          <p:nvPr/>
        </p:nvPicPr>
        <p:blipFill>
          <a:blip r:embed="rId4"/>
          <a:stretch>
            <a:fillRect/>
          </a:stretch>
        </p:blipFill>
        <p:spPr>
          <a:xfrm>
            <a:off x="952559" y="4576147"/>
            <a:ext cx="4158878" cy="904104"/>
          </a:xfrm>
          <a:prstGeom prst="rect">
            <a:avLst/>
          </a:prstGeom>
        </p:spPr>
      </p:pic>
      <p:sp>
        <p:nvSpPr>
          <p:cNvPr id="13" name="矩形 12"/>
          <p:cNvSpPr/>
          <p:nvPr/>
        </p:nvSpPr>
        <p:spPr>
          <a:xfrm>
            <a:off x="4741681" y="3196020"/>
            <a:ext cx="5354425" cy="829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rPr>
              <a:t>缺省参数的</a:t>
            </a:r>
            <a:r>
              <a:rPr lang="en-US" altLang="zh-CN" b="1" dirty="0">
                <a:solidFill>
                  <a:srgbClr val="C00000"/>
                </a:solidFill>
              </a:rPr>
              <a:t>sort</a:t>
            </a:r>
            <a:r>
              <a:rPr lang="zh-CN" altLang="en-US" b="1" dirty="0">
                <a:solidFill>
                  <a:srgbClr val="C00000"/>
                </a:solidFill>
              </a:rPr>
              <a:t>方法默认对列表元素按升序排序</a:t>
            </a:r>
          </a:p>
        </p:txBody>
      </p:sp>
      <p:sp>
        <p:nvSpPr>
          <p:cNvPr id="14" name="矩形 13"/>
          <p:cNvSpPr/>
          <p:nvPr/>
        </p:nvSpPr>
        <p:spPr>
          <a:xfrm>
            <a:off x="5420515" y="4700915"/>
            <a:ext cx="6325284" cy="829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rPr>
              <a:t>嵌套结构的列表默认元素的第一个子元素为关键字按升序排序</a:t>
            </a:r>
          </a:p>
        </p:txBody>
      </p:sp>
      <p:grpSp>
        <p:nvGrpSpPr>
          <p:cNvPr id="12" name="组合 11"/>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15" name="椭圆 14"/>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17" name="椭圆 16"/>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18" name="直接连接符 17"/>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1838227" y="3284352"/>
            <a:ext cx="1313535" cy="2507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9"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操作列表</a:t>
            </a: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sp>
        <p:nvSpPr>
          <p:cNvPr id="16" name="内容占位符 4"/>
          <p:cNvSpPr txBox="1"/>
          <p:nvPr/>
        </p:nvSpPr>
        <p:spPr>
          <a:xfrm>
            <a:off x="422348" y="907849"/>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solidFill>
                  <a:schemeClr val="tx1">
                    <a:lumMod val="85000"/>
                    <a:lumOff val="15000"/>
                  </a:schemeClr>
                </a:solidFill>
              </a:rPr>
              <a:t>列表排序：</a:t>
            </a:r>
            <a:r>
              <a:rPr lang="en-US" altLang="zh-CN" sz="2800" dirty="0">
                <a:solidFill>
                  <a:schemeClr val="tx1">
                    <a:lumMod val="85000"/>
                    <a:lumOff val="15000"/>
                  </a:schemeClr>
                </a:solidFill>
              </a:rPr>
              <a:t>	</a:t>
            </a:r>
          </a:p>
          <a:p>
            <a:pPr marL="857250" lvl="1" indent="-457200">
              <a:lnSpc>
                <a:spcPct val="150000"/>
              </a:lnSpc>
              <a:buFont typeface="+mj-lt"/>
              <a:buAutoNum type="arabicPeriod"/>
            </a:pPr>
            <a:r>
              <a:rPr lang="en-US" altLang="zh-CN" sz="2400" dirty="0"/>
              <a:t>sort</a:t>
            </a:r>
            <a:r>
              <a:rPr lang="zh-CN" altLang="en-US" sz="2400" dirty="0"/>
              <a:t>方法排序</a:t>
            </a:r>
            <a:r>
              <a:rPr lang="en-US" altLang="zh-CN" sz="2400" dirty="0"/>
              <a:t>(</a:t>
            </a:r>
            <a:r>
              <a:rPr lang="zh-CN" altLang="en-US" sz="2400" dirty="0"/>
              <a:t>续</a:t>
            </a:r>
            <a:r>
              <a:rPr lang="en-US" altLang="zh-CN" sz="2400" dirty="0"/>
              <a:t>)</a:t>
            </a:r>
          </a:p>
          <a:p>
            <a:pPr marL="857250" lvl="1" indent="-457200">
              <a:lnSpc>
                <a:spcPct val="150000"/>
              </a:lnSpc>
              <a:buFont typeface="+mj-lt"/>
              <a:buAutoNum type="arabicPeriod"/>
            </a:pPr>
            <a:endParaRPr lang="en-US" altLang="zh-CN" sz="2400" dirty="0"/>
          </a:p>
          <a:p>
            <a:pPr marL="400050" lvl="1" indent="0">
              <a:lnSpc>
                <a:spcPct val="150000"/>
              </a:lnSpc>
              <a:buNone/>
            </a:pPr>
            <a:r>
              <a:rPr lang="en-US" altLang="zh-CN" sz="2400" dirty="0">
                <a:solidFill>
                  <a:schemeClr val="tx1">
                    <a:lumMod val="85000"/>
                    <a:lumOff val="15000"/>
                  </a:schemeClr>
                </a:solidFill>
              </a:rPr>
              <a:t>	</a:t>
            </a:r>
            <a:endParaRPr lang="en-US" altLang="zh-CN" sz="1400" dirty="0">
              <a:solidFill>
                <a:schemeClr val="tx1">
                  <a:lumMod val="85000"/>
                  <a:lumOff val="15000"/>
                </a:schemeClr>
              </a:solidFill>
            </a:endParaRPr>
          </a:p>
        </p:txBody>
      </p:sp>
      <p:sp>
        <p:nvSpPr>
          <p:cNvPr id="13" name="矩形 12"/>
          <p:cNvSpPr/>
          <p:nvPr/>
        </p:nvSpPr>
        <p:spPr>
          <a:xfrm>
            <a:off x="5968113" y="2367262"/>
            <a:ext cx="5485453" cy="829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FF9900"/>
                </a:solidFill>
              </a:rPr>
              <a:t>reverse</a:t>
            </a:r>
            <a:r>
              <a:rPr lang="zh-CN" altLang="en-US" sz="2000" b="1" dirty="0">
                <a:solidFill>
                  <a:srgbClr val="C00000"/>
                </a:solidFill>
              </a:rPr>
              <a:t>参数为</a:t>
            </a:r>
            <a:r>
              <a:rPr lang="en-US" altLang="zh-CN" sz="2000" b="1" dirty="0">
                <a:solidFill>
                  <a:srgbClr val="C00000"/>
                </a:solidFill>
              </a:rPr>
              <a:t>”</a:t>
            </a:r>
            <a:r>
              <a:rPr lang="en-US" altLang="zh-CN" sz="2000" b="1" dirty="0">
                <a:solidFill>
                  <a:srgbClr val="FF9900"/>
                </a:solidFill>
              </a:rPr>
              <a:t>True</a:t>
            </a:r>
            <a:r>
              <a:rPr lang="en-US" altLang="zh-CN" sz="2000" b="1" dirty="0">
                <a:solidFill>
                  <a:srgbClr val="C00000"/>
                </a:solidFill>
              </a:rPr>
              <a:t>”</a:t>
            </a:r>
            <a:r>
              <a:rPr lang="zh-CN" altLang="en-US" sz="2000" b="1" dirty="0">
                <a:solidFill>
                  <a:srgbClr val="C00000"/>
                </a:solidFill>
              </a:rPr>
              <a:t>时对列表元素按</a:t>
            </a:r>
            <a:r>
              <a:rPr lang="zh-CN" altLang="en-US" sz="2000" b="1" dirty="0">
                <a:solidFill>
                  <a:srgbClr val="FF9900"/>
                </a:solidFill>
              </a:rPr>
              <a:t>降</a:t>
            </a:r>
            <a:r>
              <a:rPr lang="zh-CN" altLang="en-US" sz="2000" b="1" dirty="0">
                <a:solidFill>
                  <a:srgbClr val="C00000"/>
                </a:solidFill>
              </a:rPr>
              <a:t>序排序</a:t>
            </a:r>
          </a:p>
        </p:txBody>
      </p:sp>
      <p:pic>
        <p:nvPicPr>
          <p:cNvPr id="2" name="图片 1"/>
          <p:cNvPicPr>
            <a:picLocks noChangeAspect="1"/>
          </p:cNvPicPr>
          <p:nvPr/>
        </p:nvPicPr>
        <p:blipFill>
          <a:blip r:embed="rId3"/>
          <a:stretch>
            <a:fillRect/>
          </a:stretch>
        </p:blipFill>
        <p:spPr>
          <a:xfrm>
            <a:off x="1502603" y="2489267"/>
            <a:ext cx="4048557" cy="1023954"/>
          </a:xfrm>
          <a:prstGeom prst="rect">
            <a:avLst/>
          </a:prstGeom>
        </p:spPr>
      </p:pic>
      <p:pic>
        <p:nvPicPr>
          <p:cNvPr id="6" name="图片 5"/>
          <p:cNvPicPr>
            <a:picLocks noChangeAspect="1"/>
          </p:cNvPicPr>
          <p:nvPr/>
        </p:nvPicPr>
        <p:blipFill>
          <a:blip r:embed="rId4"/>
          <a:stretch>
            <a:fillRect/>
          </a:stretch>
        </p:blipFill>
        <p:spPr>
          <a:xfrm>
            <a:off x="1461124" y="4104805"/>
            <a:ext cx="5487683" cy="1055939"/>
          </a:xfrm>
          <a:prstGeom prst="rect">
            <a:avLst/>
          </a:prstGeom>
        </p:spPr>
      </p:pic>
      <p:sp>
        <p:nvSpPr>
          <p:cNvPr id="15" name="内容占位符 3"/>
          <p:cNvSpPr txBox="1"/>
          <p:nvPr/>
        </p:nvSpPr>
        <p:spPr>
          <a:xfrm>
            <a:off x="1091944" y="5485330"/>
            <a:ext cx="7625206" cy="673005"/>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just">
              <a:lnSpc>
                <a:spcPct val="150000"/>
              </a:lnSpc>
              <a:buNone/>
            </a:pPr>
            <a:r>
              <a:rPr lang="en-US" altLang="zh-CN" dirty="0">
                <a:solidFill>
                  <a:srgbClr val="FF0000"/>
                </a:solidFill>
              </a:rPr>
              <a:t>sort</a:t>
            </a:r>
            <a:r>
              <a:rPr lang="zh-CN" altLang="en-US" dirty="0">
                <a:solidFill>
                  <a:srgbClr val="FF0000"/>
                </a:solidFill>
              </a:rPr>
              <a:t>方法原地排序</a:t>
            </a:r>
            <a:r>
              <a:rPr lang="en-US" altLang="zh-CN" dirty="0">
                <a:solidFill>
                  <a:srgbClr val="FF0000"/>
                </a:solidFill>
              </a:rPr>
              <a:t>,</a:t>
            </a:r>
            <a:r>
              <a:rPr lang="zh-CN" altLang="en-US" dirty="0">
                <a:solidFill>
                  <a:srgbClr val="FF0000"/>
                </a:solidFill>
              </a:rPr>
              <a:t>改变原来的列表</a:t>
            </a:r>
            <a:r>
              <a:rPr lang="en-US" altLang="zh-CN" dirty="0">
                <a:solidFill>
                  <a:srgbClr val="FF0000"/>
                </a:solidFill>
              </a:rPr>
              <a:t>.</a:t>
            </a:r>
            <a:endParaRPr lang="zh-CN" altLang="zh-CN" sz="2400" kern="100" dirty="0">
              <a:solidFill>
                <a:srgbClr val="FF0000"/>
              </a:solidFill>
              <a:latin typeface="+mn-ea"/>
              <a:cs typeface="Times New Roman" panose="02020603050405020304" pitchFamily="18" charset="0"/>
            </a:endParaRPr>
          </a:p>
        </p:txBody>
      </p:sp>
      <p:sp>
        <p:nvSpPr>
          <p:cNvPr id="12" name="椭圆 11"/>
          <p:cNvSpPr/>
          <p:nvPr/>
        </p:nvSpPr>
        <p:spPr>
          <a:xfrm>
            <a:off x="2432115" y="2727126"/>
            <a:ext cx="2780908" cy="2586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432115" y="4374146"/>
            <a:ext cx="2780908" cy="2586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2" grpId="0" animBg="1"/>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操作列表</a:t>
            </a: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sp>
        <p:nvSpPr>
          <p:cNvPr id="16" name="内容占位符 4"/>
          <p:cNvSpPr txBox="1"/>
          <p:nvPr/>
        </p:nvSpPr>
        <p:spPr>
          <a:xfrm>
            <a:off x="422348" y="907849"/>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solidFill>
                  <a:schemeClr val="tx1">
                    <a:lumMod val="85000"/>
                    <a:lumOff val="15000"/>
                  </a:schemeClr>
                </a:solidFill>
              </a:rPr>
              <a:t>列表排序：</a:t>
            </a:r>
            <a:r>
              <a:rPr lang="en-US" altLang="zh-CN" sz="2800" dirty="0">
                <a:solidFill>
                  <a:schemeClr val="tx1">
                    <a:lumMod val="85000"/>
                    <a:lumOff val="15000"/>
                  </a:schemeClr>
                </a:solidFill>
              </a:rPr>
              <a:t>	</a:t>
            </a:r>
          </a:p>
          <a:p>
            <a:pPr marL="857250" lvl="1" indent="-457200">
              <a:lnSpc>
                <a:spcPct val="150000"/>
              </a:lnSpc>
              <a:buFont typeface="+mj-lt"/>
              <a:buAutoNum type="arabicPeriod" startAt="2"/>
            </a:pPr>
            <a:r>
              <a:rPr lang="en-US" altLang="zh-CN" sz="2400" dirty="0"/>
              <a:t>sorted</a:t>
            </a:r>
            <a:r>
              <a:rPr lang="zh-CN" altLang="en-US" sz="2400" dirty="0"/>
              <a:t>函数排序。</a:t>
            </a:r>
            <a:endParaRPr lang="en-US" altLang="zh-CN" sz="2400" dirty="0"/>
          </a:p>
          <a:p>
            <a:pPr marL="400050" lvl="1" indent="0">
              <a:lnSpc>
                <a:spcPct val="150000"/>
              </a:lnSpc>
              <a:buNone/>
            </a:pPr>
            <a:r>
              <a:rPr lang="zh-CN" altLang="en-US" sz="2400" dirty="0">
                <a:latin typeface="+mn-ea"/>
              </a:rPr>
              <a:t>语法格式</a:t>
            </a:r>
            <a:r>
              <a:rPr lang="zh-CN" altLang="en-US" sz="2400" dirty="0" smtClean="0">
                <a:latin typeface="+mn-ea"/>
              </a:rPr>
              <a:t>：</a:t>
            </a:r>
            <a:r>
              <a:rPr lang="en-US" altLang="zh-CN" sz="2400" dirty="0" smtClean="0">
                <a:latin typeface="+mn-ea"/>
              </a:rPr>
              <a:t>sorted(</a:t>
            </a:r>
            <a:r>
              <a:rPr lang="zh-CN" altLang="en-US" sz="2400" dirty="0" smtClean="0">
                <a:latin typeface="+mn-ea"/>
              </a:rPr>
              <a:t>列表</a:t>
            </a:r>
            <a:r>
              <a:rPr lang="en-US" altLang="zh-CN" sz="2400" dirty="0" smtClean="0">
                <a:latin typeface="+mn-ea"/>
              </a:rPr>
              <a:t>,</a:t>
            </a:r>
            <a:r>
              <a:rPr lang="en-US" altLang="zh-CN" sz="2400" dirty="0" err="1" smtClean="0">
                <a:latin typeface="+mn-ea"/>
              </a:rPr>
              <a:t>revrse</a:t>
            </a:r>
            <a:r>
              <a:rPr lang="en-US" altLang="zh-CN" sz="2400" dirty="0" smtClean="0">
                <a:latin typeface="+mn-ea"/>
              </a:rPr>
              <a:t>)</a:t>
            </a:r>
            <a:endParaRPr lang="en-US" altLang="zh-CN" sz="2400" dirty="0">
              <a:latin typeface="+mn-ea"/>
            </a:endParaRPr>
          </a:p>
          <a:p>
            <a:pPr marL="400050" lvl="1" indent="0">
              <a:lnSpc>
                <a:spcPct val="150000"/>
              </a:lnSpc>
              <a:buNone/>
            </a:pPr>
            <a:endParaRPr lang="en-US" altLang="zh-CN" sz="2400" dirty="0"/>
          </a:p>
          <a:p>
            <a:pPr marL="400050" lvl="1" indent="0">
              <a:lnSpc>
                <a:spcPct val="150000"/>
              </a:lnSpc>
              <a:buNone/>
            </a:pPr>
            <a:r>
              <a:rPr lang="en-US" altLang="zh-CN" sz="2400" dirty="0">
                <a:solidFill>
                  <a:schemeClr val="tx1">
                    <a:lumMod val="85000"/>
                    <a:lumOff val="15000"/>
                  </a:schemeClr>
                </a:solidFill>
              </a:rPr>
              <a:t>	</a:t>
            </a:r>
            <a:endParaRPr lang="en-US" altLang="zh-CN" sz="1400" dirty="0">
              <a:solidFill>
                <a:schemeClr val="tx1">
                  <a:lumMod val="85000"/>
                  <a:lumOff val="15000"/>
                </a:schemeClr>
              </a:solidFill>
            </a:endParaRPr>
          </a:p>
        </p:txBody>
      </p:sp>
      <p:sp>
        <p:nvSpPr>
          <p:cNvPr id="15" name="内容占位符 3"/>
          <p:cNvSpPr txBox="1"/>
          <p:nvPr/>
        </p:nvSpPr>
        <p:spPr>
          <a:xfrm>
            <a:off x="674376" y="4649107"/>
            <a:ext cx="10804881" cy="1444434"/>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just">
              <a:lnSpc>
                <a:spcPct val="150000"/>
              </a:lnSpc>
              <a:buNone/>
            </a:pPr>
            <a:r>
              <a:rPr lang="en-US" altLang="zh-CN" dirty="0">
                <a:solidFill>
                  <a:srgbClr val="FF0000"/>
                </a:solidFill>
              </a:rPr>
              <a:t>sorted</a:t>
            </a:r>
            <a:r>
              <a:rPr lang="zh-CN" altLang="en-US" dirty="0">
                <a:solidFill>
                  <a:srgbClr val="FF0000"/>
                </a:solidFill>
              </a:rPr>
              <a:t>命令的使用和参数含义和</a:t>
            </a:r>
            <a:r>
              <a:rPr lang="en-US" altLang="zh-CN" dirty="0">
                <a:solidFill>
                  <a:srgbClr val="FF0000"/>
                </a:solidFill>
              </a:rPr>
              <a:t>sort</a:t>
            </a:r>
            <a:r>
              <a:rPr lang="zh-CN" altLang="en-US" dirty="0">
                <a:solidFill>
                  <a:srgbClr val="FF0000"/>
                </a:solidFill>
              </a:rPr>
              <a:t>方法一致。</a:t>
            </a:r>
            <a:endParaRPr lang="en-US" altLang="zh-CN" dirty="0">
              <a:solidFill>
                <a:srgbClr val="FF0000"/>
              </a:solidFill>
            </a:endParaRPr>
          </a:p>
          <a:p>
            <a:pPr indent="0" algn="just">
              <a:lnSpc>
                <a:spcPct val="150000"/>
              </a:lnSpc>
              <a:buNone/>
            </a:pPr>
            <a:r>
              <a:rPr lang="zh-CN" altLang="en-US" dirty="0">
                <a:solidFill>
                  <a:srgbClr val="FF0000"/>
                </a:solidFill>
              </a:rPr>
              <a:t>但</a:t>
            </a:r>
            <a:r>
              <a:rPr lang="en-US" altLang="zh-CN" dirty="0">
                <a:solidFill>
                  <a:srgbClr val="FF0000"/>
                </a:solidFill>
              </a:rPr>
              <a:t>sorted</a:t>
            </a:r>
            <a:r>
              <a:rPr lang="zh-CN" altLang="en-US" dirty="0">
                <a:solidFill>
                  <a:srgbClr val="FF0000"/>
                </a:solidFill>
              </a:rPr>
              <a:t>命令生成新的有序列表，不改变原来的列表。</a:t>
            </a:r>
            <a:endParaRPr lang="zh-CN" altLang="zh-CN" sz="3600" kern="100" dirty="0">
              <a:solidFill>
                <a:srgbClr val="FF0000"/>
              </a:solidFill>
              <a:latin typeface="+mn-ea"/>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942680" y="3031600"/>
            <a:ext cx="3980307" cy="1183965"/>
          </a:xfrm>
          <a:prstGeom prst="rect">
            <a:avLst/>
          </a:prstGeom>
        </p:spPr>
      </p:pic>
      <p:pic>
        <p:nvPicPr>
          <p:cNvPr id="7" name="图片 6"/>
          <p:cNvPicPr>
            <a:picLocks noChangeAspect="1"/>
          </p:cNvPicPr>
          <p:nvPr/>
        </p:nvPicPr>
        <p:blipFill>
          <a:blip r:embed="rId4"/>
          <a:stretch>
            <a:fillRect/>
          </a:stretch>
        </p:blipFill>
        <p:spPr>
          <a:xfrm>
            <a:off x="5443318" y="3108778"/>
            <a:ext cx="4756483" cy="1183965"/>
          </a:xfrm>
          <a:prstGeom prst="rect">
            <a:avLst/>
          </a:prstGeom>
        </p:spPr>
      </p:pic>
      <p:cxnSp>
        <p:nvCxnSpPr>
          <p:cNvPr id="12" name="直接连接符 11"/>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操作列表</a:t>
            </a: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sp>
        <p:nvSpPr>
          <p:cNvPr id="16" name="内容占位符 4"/>
          <p:cNvSpPr txBox="1"/>
          <p:nvPr/>
        </p:nvSpPr>
        <p:spPr>
          <a:xfrm>
            <a:off x="422348" y="907849"/>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solidFill>
                  <a:schemeClr val="tx1">
                    <a:lumMod val="85000"/>
                    <a:lumOff val="15000"/>
                  </a:schemeClr>
                </a:solidFill>
              </a:rPr>
              <a:t>列表切片：</a:t>
            </a:r>
            <a:r>
              <a:rPr lang="en-US" altLang="zh-CN" sz="2800" dirty="0">
                <a:solidFill>
                  <a:schemeClr val="tx1">
                    <a:lumMod val="85000"/>
                    <a:lumOff val="15000"/>
                  </a:schemeClr>
                </a:solidFill>
              </a:rPr>
              <a:t>	</a:t>
            </a:r>
          </a:p>
          <a:p>
            <a:pPr marL="400050" lvl="1" indent="457200">
              <a:lnSpc>
                <a:spcPct val="150000"/>
              </a:lnSpc>
              <a:spcBef>
                <a:spcPts val="0"/>
              </a:spcBef>
              <a:buNone/>
            </a:pPr>
            <a:r>
              <a:rPr lang="zh-CN" altLang="en-US" dirty="0"/>
              <a:t>列表切片和</a:t>
            </a:r>
            <a:r>
              <a:rPr lang="zh-CN" altLang="zh-CN" dirty="0"/>
              <a:t>字符串切片</a:t>
            </a:r>
            <a:r>
              <a:rPr lang="zh-CN" altLang="zh-CN" dirty="0" smtClean="0"/>
              <a:t>操作类似</a:t>
            </a:r>
            <a:r>
              <a:rPr lang="zh-CN" altLang="zh-CN" dirty="0"/>
              <a:t>，直接指定切片的起始索引</a:t>
            </a:r>
            <a:r>
              <a:rPr lang="zh-CN" altLang="en-US" dirty="0"/>
              <a:t>、</a:t>
            </a:r>
            <a:r>
              <a:rPr lang="zh-CN" altLang="zh-CN" dirty="0"/>
              <a:t>终止索引</a:t>
            </a:r>
            <a:r>
              <a:rPr lang="zh-CN" altLang="en-US" dirty="0"/>
              <a:t>和切片方式</a:t>
            </a:r>
            <a:r>
              <a:rPr lang="zh-CN" altLang="en-US" sz="2400" dirty="0"/>
              <a:t>。</a:t>
            </a:r>
            <a:endParaRPr lang="en-US" altLang="zh-CN" sz="2400" dirty="0"/>
          </a:p>
          <a:p>
            <a:pPr marL="400050" lvl="1" indent="0">
              <a:lnSpc>
                <a:spcPct val="150000"/>
              </a:lnSpc>
              <a:buNone/>
            </a:pPr>
            <a:r>
              <a:rPr lang="zh-CN" altLang="en-US" sz="2400" dirty="0" smtClean="0">
                <a:latin typeface="+mn-ea"/>
              </a:rPr>
              <a:t>语法</a:t>
            </a:r>
            <a:r>
              <a:rPr lang="zh-CN" altLang="en-US" sz="2400" dirty="0">
                <a:latin typeface="+mn-ea"/>
              </a:rPr>
              <a:t>格式</a:t>
            </a:r>
            <a:r>
              <a:rPr lang="zh-CN" altLang="en-US" sz="2400" dirty="0" smtClean="0">
                <a:latin typeface="+mn-ea"/>
              </a:rPr>
              <a:t>：</a:t>
            </a:r>
            <a:r>
              <a:rPr lang="zh-CN" altLang="zh-CN" sz="2400" dirty="0" smtClean="0">
                <a:solidFill>
                  <a:srgbClr val="FF0000"/>
                </a:solidFill>
              </a:rPr>
              <a:t>列表</a:t>
            </a:r>
            <a:r>
              <a:rPr lang="en-US" altLang="zh-CN" sz="2400" dirty="0">
                <a:solidFill>
                  <a:srgbClr val="FF0000"/>
                </a:solidFill>
              </a:rPr>
              <a:t>[</a:t>
            </a:r>
            <a:r>
              <a:rPr lang="zh-CN" altLang="zh-CN" sz="2400" dirty="0">
                <a:solidFill>
                  <a:srgbClr val="FF0000"/>
                </a:solidFill>
              </a:rPr>
              <a:t>起始索引 ：终止索引 ：</a:t>
            </a:r>
            <a:r>
              <a:rPr lang="en-US" altLang="zh-CN" sz="2400" dirty="0">
                <a:solidFill>
                  <a:srgbClr val="FF0000"/>
                </a:solidFill>
              </a:rPr>
              <a:t>n]</a:t>
            </a:r>
          </a:p>
          <a:p>
            <a:pPr marL="400050" lvl="1" indent="0">
              <a:lnSpc>
                <a:spcPct val="150000"/>
              </a:lnSpc>
              <a:buNone/>
            </a:pPr>
            <a:r>
              <a:rPr lang="en-US" altLang="zh-CN" sz="2400" dirty="0">
                <a:solidFill>
                  <a:schemeClr val="tx1">
                    <a:lumMod val="85000"/>
                    <a:lumOff val="15000"/>
                  </a:schemeClr>
                </a:solidFill>
              </a:rPr>
              <a:t>	</a:t>
            </a:r>
            <a:endParaRPr lang="en-US" altLang="zh-CN" sz="1400" dirty="0">
              <a:solidFill>
                <a:schemeClr val="tx1">
                  <a:lumMod val="85000"/>
                  <a:lumOff val="15000"/>
                </a:schemeClr>
              </a:solidFill>
            </a:endParaRPr>
          </a:p>
        </p:txBody>
      </p:sp>
      <p:pic>
        <p:nvPicPr>
          <p:cNvPr id="2" name="图片 1"/>
          <p:cNvPicPr>
            <a:picLocks noChangeAspect="1"/>
          </p:cNvPicPr>
          <p:nvPr/>
        </p:nvPicPr>
        <p:blipFill rotWithShape="1">
          <a:blip r:embed="rId3"/>
          <a:srcRect t="2640"/>
          <a:stretch>
            <a:fillRect/>
          </a:stretch>
        </p:blipFill>
        <p:spPr>
          <a:xfrm>
            <a:off x="796539" y="3659946"/>
            <a:ext cx="10141409" cy="1751799"/>
          </a:xfrm>
          <a:prstGeom prst="rect">
            <a:avLst/>
          </a:prstGeom>
        </p:spPr>
      </p:pic>
      <p:sp>
        <p:nvSpPr>
          <p:cNvPr id="12" name="内容占位符 3"/>
          <p:cNvSpPr txBox="1"/>
          <p:nvPr/>
        </p:nvSpPr>
        <p:spPr>
          <a:xfrm>
            <a:off x="1025294" y="5762239"/>
            <a:ext cx="10141409" cy="662554"/>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just">
              <a:lnSpc>
                <a:spcPct val="150000"/>
              </a:lnSpc>
              <a:buNone/>
            </a:pPr>
            <a:r>
              <a:rPr lang="zh-CN" altLang="en-US" dirty="0">
                <a:solidFill>
                  <a:srgbClr val="FF0000"/>
                </a:solidFill>
              </a:rPr>
              <a:t>字符串中关于索引和切片方式的规定都适用于列表切片。</a:t>
            </a:r>
            <a:endParaRPr lang="zh-CN" altLang="zh-CN" sz="2400" kern="100" dirty="0">
              <a:solidFill>
                <a:srgbClr val="FF0000"/>
              </a:solidFill>
              <a:latin typeface="+mn-ea"/>
              <a:cs typeface="Times New Roman" panose="02020603050405020304" pitchFamily="18" charset="0"/>
            </a:endParaRPr>
          </a:p>
        </p:txBody>
      </p:sp>
      <p:cxnSp>
        <p:nvCxnSpPr>
          <p:cNvPr id="11" name="直接连接符 10"/>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2">
            <a:clrChange>
              <a:clrFrom>
                <a:srgbClr val="FFFDFF"/>
              </a:clrFrom>
              <a:clrTo>
                <a:srgbClr val="FFFDFF">
                  <a:alpha val="0"/>
                </a:srgbClr>
              </a:clrTo>
            </a:clrChange>
          </a:blip>
          <a:stretch>
            <a:fillRect/>
          </a:stretch>
        </p:blipFill>
        <p:spPr>
          <a:xfrm>
            <a:off x="-1" y="0"/>
            <a:ext cx="12192001" cy="6870567"/>
          </a:xfrm>
          <a:prstGeom prst="rect">
            <a:avLst/>
          </a:prstGeom>
        </p:spPr>
      </p:pic>
      <p:sp>
        <p:nvSpPr>
          <p:cNvPr id="10" name="TextBox 1"/>
          <p:cNvSpPr txBox="1"/>
          <p:nvPr/>
        </p:nvSpPr>
        <p:spPr>
          <a:xfrm>
            <a:off x="3887776" y="2420224"/>
            <a:ext cx="4493538" cy="830997"/>
          </a:xfrm>
          <a:prstGeom prst="rect">
            <a:avLst/>
          </a:prstGeom>
          <a:noFill/>
        </p:spPr>
        <p:txBody>
          <a:bodyPr wrap="none" rtlCol="0">
            <a:spAutoFit/>
          </a:bodyPr>
          <a:lstStyle/>
          <a:p>
            <a:r>
              <a:rPr lang="zh-CN" altLang="en-US" sz="4800" b="1" dirty="0">
                <a:ln w="12700">
                  <a:noFill/>
                  <a:prstDash val="solid"/>
                </a:ln>
                <a:solidFill>
                  <a:prstClr val="white"/>
                </a:solidFill>
                <a:effectLst>
                  <a:outerShdw dist="50800" dir="4800000" algn="tl" rotWithShape="0">
                    <a:srgbClr val="000000">
                      <a:alpha val="40000"/>
                    </a:srgbClr>
                  </a:outerShdw>
                </a:effectLst>
                <a:latin typeface="造字工房尚黑（非商用）细体" pitchFamily="50" charset="-122"/>
                <a:ea typeface="造字工房尚黑（非商用）细体" pitchFamily="50" charset="-122"/>
              </a:rPr>
              <a:t>列表与列表操作</a:t>
            </a:r>
          </a:p>
        </p:txBody>
      </p:sp>
      <p:grpSp>
        <p:nvGrpSpPr>
          <p:cNvPr id="13" name="Group 5"/>
          <p:cNvGrpSpPr/>
          <p:nvPr/>
        </p:nvGrpSpPr>
        <p:grpSpPr>
          <a:xfrm>
            <a:off x="8825614" y="4241498"/>
            <a:ext cx="2169488" cy="2175406"/>
            <a:chOff x="5292553" y="3355717"/>
            <a:chExt cx="1711365" cy="2494000"/>
          </a:xfrm>
          <a:solidFill>
            <a:schemeClr val="bg1">
              <a:lumMod val="95000"/>
            </a:schemeClr>
          </a:solidFill>
        </p:grpSpPr>
        <p:sp>
          <p:nvSpPr>
            <p:cNvPr id="14" name="Rectangle 5"/>
            <p:cNvSpPr>
              <a:spLocks noChangeArrowheads="1"/>
            </p:cNvSpPr>
            <p:nvPr/>
          </p:nvSpPr>
          <p:spPr bwMode="auto">
            <a:xfrm>
              <a:off x="5292553" y="3573075"/>
              <a:ext cx="992082" cy="190188"/>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15" name="Rectangle 6"/>
            <p:cNvSpPr>
              <a:spLocks noChangeArrowheads="1"/>
            </p:cNvSpPr>
            <p:nvPr/>
          </p:nvSpPr>
          <p:spPr bwMode="auto">
            <a:xfrm>
              <a:off x="5402008" y="4624848"/>
              <a:ext cx="804223" cy="291104"/>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16" name="Rectangle 7"/>
            <p:cNvSpPr>
              <a:spLocks noChangeArrowheads="1"/>
            </p:cNvSpPr>
            <p:nvPr/>
          </p:nvSpPr>
          <p:spPr bwMode="auto">
            <a:xfrm>
              <a:off x="5471873" y="3355717"/>
              <a:ext cx="1124825" cy="21968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17" name="Rectangle 8"/>
            <p:cNvSpPr>
              <a:spLocks noChangeArrowheads="1"/>
            </p:cNvSpPr>
            <p:nvPr/>
          </p:nvSpPr>
          <p:spPr bwMode="auto">
            <a:xfrm>
              <a:off x="5382601" y="3902993"/>
              <a:ext cx="1127154" cy="78404"/>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0" name="Rectangle 9"/>
            <p:cNvSpPr>
              <a:spLocks noChangeArrowheads="1"/>
            </p:cNvSpPr>
            <p:nvPr/>
          </p:nvSpPr>
          <p:spPr bwMode="auto">
            <a:xfrm>
              <a:off x="5592196" y="3981397"/>
              <a:ext cx="1004502" cy="114113"/>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2" name="Rectangle 10"/>
            <p:cNvSpPr>
              <a:spLocks noChangeArrowheads="1"/>
            </p:cNvSpPr>
            <p:nvPr/>
          </p:nvSpPr>
          <p:spPr bwMode="auto">
            <a:xfrm>
              <a:off x="5471873" y="4093379"/>
              <a:ext cx="874864" cy="7374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3" name="Rectangle 11"/>
            <p:cNvSpPr>
              <a:spLocks noChangeArrowheads="1"/>
            </p:cNvSpPr>
            <p:nvPr/>
          </p:nvSpPr>
          <p:spPr bwMode="auto">
            <a:xfrm>
              <a:off x="5592196" y="4166845"/>
              <a:ext cx="1026238" cy="254619"/>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5" name="Rectangle 12"/>
            <p:cNvSpPr>
              <a:spLocks noChangeArrowheads="1"/>
            </p:cNvSpPr>
            <p:nvPr/>
          </p:nvSpPr>
          <p:spPr bwMode="auto">
            <a:xfrm>
              <a:off x="5570460" y="4915952"/>
              <a:ext cx="902034" cy="52011"/>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7" name="Rectangle 13"/>
            <p:cNvSpPr>
              <a:spLocks noChangeArrowheads="1"/>
            </p:cNvSpPr>
            <p:nvPr/>
          </p:nvSpPr>
          <p:spPr bwMode="auto">
            <a:xfrm>
              <a:off x="5690783" y="4967962"/>
              <a:ext cx="693215"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8" name="Rectangle 14"/>
            <p:cNvSpPr>
              <a:spLocks noChangeArrowheads="1"/>
            </p:cNvSpPr>
            <p:nvPr/>
          </p:nvSpPr>
          <p:spPr bwMode="auto">
            <a:xfrm>
              <a:off x="5409771" y="5109245"/>
              <a:ext cx="936966" cy="23443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0" name="Rectangle 16"/>
            <p:cNvSpPr>
              <a:spLocks noChangeArrowheads="1"/>
            </p:cNvSpPr>
            <p:nvPr/>
          </p:nvSpPr>
          <p:spPr bwMode="auto">
            <a:xfrm>
              <a:off x="5632562" y="5343680"/>
              <a:ext cx="877193" cy="114113"/>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1" name="Rectangle 17"/>
            <p:cNvSpPr>
              <a:spLocks noChangeArrowheads="1"/>
            </p:cNvSpPr>
            <p:nvPr/>
          </p:nvSpPr>
          <p:spPr bwMode="auto">
            <a:xfrm>
              <a:off x="5340682" y="5458288"/>
              <a:ext cx="823630" cy="166900"/>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2" name="Rectangle 18"/>
            <p:cNvSpPr>
              <a:spLocks noChangeArrowheads="1"/>
            </p:cNvSpPr>
            <p:nvPr/>
          </p:nvSpPr>
          <p:spPr bwMode="auto">
            <a:xfrm>
              <a:off x="5536304" y="5625188"/>
              <a:ext cx="1110076" cy="224344"/>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3" name="Rectangle 19"/>
            <p:cNvSpPr>
              <a:spLocks noChangeArrowheads="1"/>
            </p:cNvSpPr>
            <p:nvPr/>
          </p:nvSpPr>
          <p:spPr bwMode="auto">
            <a:xfrm>
              <a:off x="6411944" y="3355717"/>
              <a:ext cx="24841" cy="21968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4" name="Rectangle 20"/>
            <p:cNvSpPr>
              <a:spLocks noChangeArrowheads="1"/>
            </p:cNvSpPr>
            <p:nvPr/>
          </p:nvSpPr>
          <p:spPr bwMode="auto">
            <a:xfrm>
              <a:off x="6436785" y="3575404"/>
              <a:ext cx="776" cy="77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5" name="Rectangle 21"/>
            <p:cNvSpPr>
              <a:spLocks noChangeArrowheads="1"/>
            </p:cNvSpPr>
            <p:nvPr/>
          </p:nvSpPr>
          <p:spPr bwMode="auto">
            <a:xfrm>
              <a:off x="5592196" y="3355717"/>
              <a:ext cx="40366" cy="21968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6" name="Rectangle 22"/>
            <p:cNvSpPr>
              <a:spLocks noChangeArrowheads="1"/>
            </p:cNvSpPr>
            <p:nvPr/>
          </p:nvSpPr>
          <p:spPr bwMode="auto">
            <a:xfrm>
              <a:off x="6509755" y="4166845"/>
              <a:ext cx="16302" cy="254619"/>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7" name="Rectangle 23"/>
            <p:cNvSpPr>
              <a:spLocks noChangeArrowheads="1"/>
            </p:cNvSpPr>
            <p:nvPr/>
          </p:nvSpPr>
          <p:spPr bwMode="auto">
            <a:xfrm>
              <a:off x="5676034" y="4166845"/>
              <a:ext cx="158360" cy="254619"/>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8" name="Freeform 24"/>
            <p:cNvSpPr/>
            <p:nvPr/>
          </p:nvSpPr>
          <p:spPr bwMode="auto">
            <a:xfrm>
              <a:off x="6455866" y="4793204"/>
              <a:ext cx="548052" cy="1056513"/>
            </a:xfrm>
            <a:custGeom>
              <a:avLst/>
              <a:gdLst>
                <a:gd name="T0" fmla="*/ 393 w 706"/>
                <a:gd name="T1" fmla="*/ 1361 h 1361"/>
                <a:gd name="T2" fmla="*/ 0 w 706"/>
                <a:gd name="T3" fmla="*/ 98 h 1361"/>
                <a:gd name="T4" fmla="*/ 314 w 706"/>
                <a:gd name="T5" fmla="*/ 0 h 1361"/>
                <a:gd name="T6" fmla="*/ 706 w 706"/>
                <a:gd name="T7" fmla="*/ 1263 h 1361"/>
                <a:gd name="T8" fmla="*/ 393 w 706"/>
                <a:gd name="T9" fmla="*/ 1361 h 1361"/>
              </a:gdLst>
              <a:ahLst/>
              <a:cxnLst>
                <a:cxn ang="0">
                  <a:pos x="T0" y="T1"/>
                </a:cxn>
                <a:cxn ang="0">
                  <a:pos x="T2" y="T3"/>
                </a:cxn>
                <a:cxn ang="0">
                  <a:pos x="T4" y="T5"/>
                </a:cxn>
                <a:cxn ang="0">
                  <a:pos x="T6" y="T7"/>
                </a:cxn>
                <a:cxn ang="0">
                  <a:pos x="T8" y="T9"/>
                </a:cxn>
              </a:cxnLst>
              <a:rect l="0" t="0" r="r" b="b"/>
              <a:pathLst>
                <a:path w="706" h="1361">
                  <a:moveTo>
                    <a:pt x="393" y="1361"/>
                  </a:moveTo>
                  <a:lnTo>
                    <a:pt x="0" y="98"/>
                  </a:lnTo>
                  <a:lnTo>
                    <a:pt x="314" y="0"/>
                  </a:lnTo>
                  <a:lnTo>
                    <a:pt x="706" y="1263"/>
                  </a:lnTo>
                  <a:lnTo>
                    <a:pt x="393" y="1361"/>
                  </a:lnTo>
                  <a:close/>
                </a:path>
              </a:pathLst>
            </a:custGeom>
            <a:solidFill>
              <a:srgbClr val="6BE137"/>
            </a:solidFill>
            <a:ln w="9525">
              <a:solidFill>
                <a:schemeClr val="accent1"/>
              </a:solidFill>
              <a:round/>
            </a:ln>
          </p:spPr>
          <p:txBody>
            <a:bodyPr vert="horz" wrap="square" lIns="86687" tIns="43344" rIns="86687" bIns="43344" numCol="1" anchor="t" anchorCtr="0" compatLnSpc="1"/>
            <a:lstStyle/>
            <a:p>
              <a:endParaRPr lang="en-US" sz="1705" dirty="0">
                <a:solidFill>
                  <a:prstClr val="black"/>
                </a:solidFill>
                <a:latin typeface="Calibri" panose="020F0502020204030204"/>
                <a:ea typeface="微软雅黑" panose="020B0503020204020204" pitchFamily="34" charset="-122"/>
              </a:endParaRPr>
            </a:p>
          </p:txBody>
        </p:sp>
        <p:sp>
          <p:nvSpPr>
            <p:cNvPr id="39" name="Freeform 25"/>
            <p:cNvSpPr/>
            <p:nvPr/>
          </p:nvSpPr>
          <p:spPr bwMode="auto">
            <a:xfrm>
              <a:off x="6731444" y="5683594"/>
              <a:ext cx="248409" cy="91601"/>
            </a:xfrm>
            <a:custGeom>
              <a:avLst/>
              <a:gdLst>
                <a:gd name="T0" fmla="*/ 7 w 320"/>
                <a:gd name="T1" fmla="*/ 118 h 118"/>
                <a:gd name="T2" fmla="*/ 0 w 320"/>
                <a:gd name="T3" fmla="*/ 97 h 118"/>
                <a:gd name="T4" fmla="*/ 314 w 320"/>
                <a:gd name="T5" fmla="*/ 0 h 118"/>
                <a:gd name="T6" fmla="*/ 320 w 320"/>
                <a:gd name="T7" fmla="*/ 21 h 118"/>
                <a:gd name="T8" fmla="*/ 7 w 320"/>
                <a:gd name="T9" fmla="*/ 118 h 118"/>
              </a:gdLst>
              <a:ahLst/>
              <a:cxnLst>
                <a:cxn ang="0">
                  <a:pos x="T0" y="T1"/>
                </a:cxn>
                <a:cxn ang="0">
                  <a:pos x="T2" y="T3"/>
                </a:cxn>
                <a:cxn ang="0">
                  <a:pos x="T4" y="T5"/>
                </a:cxn>
                <a:cxn ang="0">
                  <a:pos x="T6" y="T7"/>
                </a:cxn>
                <a:cxn ang="0">
                  <a:pos x="T8" y="T9"/>
                </a:cxn>
              </a:cxnLst>
              <a:rect l="0" t="0" r="r" b="b"/>
              <a:pathLst>
                <a:path w="320" h="118">
                  <a:moveTo>
                    <a:pt x="7" y="118"/>
                  </a:moveTo>
                  <a:lnTo>
                    <a:pt x="0" y="97"/>
                  </a:lnTo>
                  <a:lnTo>
                    <a:pt x="314" y="0"/>
                  </a:lnTo>
                  <a:lnTo>
                    <a:pt x="320" y="21"/>
                  </a:lnTo>
                  <a:lnTo>
                    <a:pt x="7" y="118"/>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0" name="Freeform 26"/>
            <p:cNvSpPr/>
            <p:nvPr/>
          </p:nvSpPr>
          <p:spPr bwMode="auto">
            <a:xfrm>
              <a:off x="6481483" y="4874713"/>
              <a:ext cx="290328" cy="226673"/>
            </a:xfrm>
            <a:custGeom>
              <a:avLst/>
              <a:gdLst>
                <a:gd name="T0" fmla="*/ 61 w 374"/>
                <a:gd name="T1" fmla="*/ 292 h 292"/>
                <a:gd name="T2" fmla="*/ 0 w 374"/>
                <a:gd name="T3" fmla="*/ 98 h 292"/>
                <a:gd name="T4" fmla="*/ 314 w 374"/>
                <a:gd name="T5" fmla="*/ 0 h 292"/>
                <a:gd name="T6" fmla="*/ 374 w 374"/>
                <a:gd name="T7" fmla="*/ 194 h 292"/>
                <a:gd name="T8" fmla="*/ 61 w 374"/>
                <a:gd name="T9" fmla="*/ 292 h 292"/>
              </a:gdLst>
              <a:ahLst/>
              <a:cxnLst>
                <a:cxn ang="0">
                  <a:pos x="T0" y="T1"/>
                </a:cxn>
                <a:cxn ang="0">
                  <a:pos x="T2" y="T3"/>
                </a:cxn>
                <a:cxn ang="0">
                  <a:pos x="T4" y="T5"/>
                </a:cxn>
                <a:cxn ang="0">
                  <a:pos x="T6" y="T7"/>
                </a:cxn>
                <a:cxn ang="0">
                  <a:pos x="T8" y="T9"/>
                </a:cxn>
              </a:cxnLst>
              <a:rect l="0" t="0" r="r" b="b"/>
              <a:pathLst>
                <a:path w="374" h="292">
                  <a:moveTo>
                    <a:pt x="61" y="292"/>
                  </a:moveTo>
                  <a:lnTo>
                    <a:pt x="0" y="98"/>
                  </a:lnTo>
                  <a:lnTo>
                    <a:pt x="314" y="0"/>
                  </a:lnTo>
                  <a:lnTo>
                    <a:pt x="374" y="194"/>
                  </a:lnTo>
                  <a:lnTo>
                    <a:pt x="61" y="292"/>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1" name="Rectangle 27"/>
            <p:cNvSpPr>
              <a:spLocks noChangeArrowheads="1"/>
            </p:cNvSpPr>
            <p:nvPr/>
          </p:nvSpPr>
          <p:spPr bwMode="auto">
            <a:xfrm>
              <a:off x="5306526" y="4421463"/>
              <a:ext cx="817420" cy="203385"/>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2" name="Rectangle 28"/>
            <p:cNvSpPr>
              <a:spLocks noChangeArrowheads="1"/>
            </p:cNvSpPr>
            <p:nvPr/>
          </p:nvSpPr>
          <p:spPr bwMode="auto">
            <a:xfrm>
              <a:off x="5808001" y="4421463"/>
              <a:ext cx="60550" cy="203385"/>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3" name="Rectangle 29"/>
            <p:cNvSpPr>
              <a:spLocks noChangeArrowheads="1"/>
            </p:cNvSpPr>
            <p:nvPr/>
          </p:nvSpPr>
          <p:spPr bwMode="auto">
            <a:xfrm>
              <a:off x="5652745" y="4421463"/>
              <a:ext cx="62102" cy="203385"/>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4" name="Rectangle 30"/>
            <p:cNvSpPr>
              <a:spLocks noChangeArrowheads="1"/>
            </p:cNvSpPr>
            <p:nvPr/>
          </p:nvSpPr>
          <p:spPr bwMode="auto">
            <a:xfrm>
              <a:off x="5738136" y="4624848"/>
              <a:ext cx="126533" cy="291104"/>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5" name="Rectangle 31"/>
            <p:cNvSpPr>
              <a:spLocks noChangeArrowheads="1"/>
            </p:cNvSpPr>
            <p:nvPr/>
          </p:nvSpPr>
          <p:spPr bwMode="auto">
            <a:xfrm>
              <a:off x="5738136" y="4967962"/>
              <a:ext cx="16302"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6" name="Rectangle 32"/>
            <p:cNvSpPr>
              <a:spLocks noChangeArrowheads="1"/>
            </p:cNvSpPr>
            <p:nvPr/>
          </p:nvSpPr>
          <p:spPr bwMode="auto">
            <a:xfrm>
              <a:off x="5772292" y="4967962"/>
              <a:ext cx="16302"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7" name="Rectangle 33"/>
            <p:cNvSpPr>
              <a:spLocks noChangeArrowheads="1"/>
            </p:cNvSpPr>
            <p:nvPr/>
          </p:nvSpPr>
          <p:spPr bwMode="auto">
            <a:xfrm>
              <a:off x="6264452" y="4967962"/>
              <a:ext cx="19407"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8" name="Rectangle 34"/>
            <p:cNvSpPr>
              <a:spLocks noChangeArrowheads="1"/>
            </p:cNvSpPr>
            <p:nvPr/>
          </p:nvSpPr>
          <p:spPr bwMode="auto">
            <a:xfrm>
              <a:off x="6311804" y="4967962"/>
              <a:ext cx="14749"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9" name="Rectangle 35"/>
            <p:cNvSpPr>
              <a:spLocks noChangeArrowheads="1"/>
            </p:cNvSpPr>
            <p:nvPr/>
          </p:nvSpPr>
          <p:spPr bwMode="auto">
            <a:xfrm>
              <a:off x="5690783" y="3761710"/>
              <a:ext cx="693215"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0" name="Rectangle 36"/>
            <p:cNvSpPr>
              <a:spLocks noChangeArrowheads="1"/>
            </p:cNvSpPr>
            <p:nvPr/>
          </p:nvSpPr>
          <p:spPr bwMode="auto">
            <a:xfrm>
              <a:off x="5738136" y="3761710"/>
              <a:ext cx="16302"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1" name="Rectangle 37"/>
            <p:cNvSpPr>
              <a:spLocks noChangeArrowheads="1"/>
            </p:cNvSpPr>
            <p:nvPr/>
          </p:nvSpPr>
          <p:spPr bwMode="auto">
            <a:xfrm>
              <a:off x="5772292" y="3761710"/>
              <a:ext cx="16302"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2" name="Rectangle 38"/>
            <p:cNvSpPr>
              <a:spLocks noChangeArrowheads="1"/>
            </p:cNvSpPr>
            <p:nvPr/>
          </p:nvSpPr>
          <p:spPr bwMode="auto">
            <a:xfrm>
              <a:off x="6264452" y="3761710"/>
              <a:ext cx="19407"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3" name="Rectangle 39"/>
            <p:cNvSpPr>
              <a:spLocks noChangeArrowheads="1"/>
            </p:cNvSpPr>
            <p:nvPr/>
          </p:nvSpPr>
          <p:spPr bwMode="auto">
            <a:xfrm>
              <a:off x="6311804" y="3761710"/>
              <a:ext cx="14749"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4" name="Freeform 40"/>
            <p:cNvSpPr/>
            <p:nvPr/>
          </p:nvSpPr>
          <p:spPr bwMode="auto">
            <a:xfrm>
              <a:off x="5604616" y="5664002"/>
              <a:ext cx="416084" cy="148269"/>
            </a:xfrm>
            <a:custGeom>
              <a:avLst/>
              <a:gdLst>
                <a:gd name="T0" fmla="*/ 328 w 328"/>
                <a:gd name="T1" fmla="*/ 90 h 117"/>
                <a:gd name="T2" fmla="*/ 301 w 328"/>
                <a:gd name="T3" fmla="*/ 117 h 117"/>
                <a:gd name="T4" fmla="*/ 27 w 328"/>
                <a:gd name="T5" fmla="*/ 117 h 117"/>
                <a:gd name="T6" fmla="*/ 0 w 328"/>
                <a:gd name="T7" fmla="*/ 90 h 117"/>
                <a:gd name="T8" fmla="*/ 0 w 328"/>
                <a:gd name="T9" fmla="*/ 27 h 117"/>
                <a:gd name="T10" fmla="*/ 27 w 328"/>
                <a:gd name="T11" fmla="*/ 0 h 117"/>
                <a:gd name="T12" fmla="*/ 301 w 328"/>
                <a:gd name="T13" fmla="*/ 0 h 117"/>
                <a:gd name="T14" fmla="*/ 328 w 328"/>
                <a:gd name="T15" fmla="*/ 27 h 117"/>
                <a:gd name="T16" fmla="*/ 328 w 328"/>
                <a:gd name="T17" fmla="*/ 9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117">
                  <a:moveTo>
                    <a:pt x="328" y="90"/>
                  </a:moveTo>
                  <a:cubicBezTo>
                    <a:pt x="328" y="105"/>
                    <a:pt x="316" y="117"/>
                    <a:pt x="301" y="117"/>
                  </a:cubicBezTo>
                  <a:cubicBezTo>
                    <a:pt x="27" y="117"/>
                    <a:pt x="27" y="117"/>
                    <a:pt x="27" y="117"/>
                  </a:cubicBezTo>
                  <a:cubicBezTo>
                    <a:pt x="12" y="117"/>
                    <a:pt x="0" y="105"/>
                    <a:pt x="0" y="90"/>
                  </a:cubicBezTo>
                  <a:cubicBezTo>
                    <a:pt x="0" y="27"/>
                    <a:pt x="0" y="27"/>
                    <a:pt x="0" y="27"/>
                  </a:cubicBezTo>
                  <a:cubicBezTo>
                    <a:pt x="0" y="12"/>
                    <a:pt x="12" y="0"/>
                    <a:pt x="27" y="0"/>
                  </a:cubicBezTo>
                  <a:cubicBezTo>
                    <a:pt x="301" y="0"/>
                    <a:pt x="301" y="0"/>
                    <a:pt x="301" y="0"/>
                  </a:cubicBezTo>
                  <a:cubicBezTo>
                    <a:pt x="316" y="0"/>
                    <a:pt x="328" y="12"/>
                    <a:pt x="328" y="27"/>
                  </a:cubicBezTo>
                  <a:lnTo>
                    <a:pt x="328" y="90"/>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5" name="Freeform 41"/>
            <p:cNvSpPr/>
            <p:nvPr/>
          </p:nvSpPr>
          <p:spPr bwMode="auto">
            <a:xfrm>
              <a:off x="6547793" y="5664002"/>
              <a:ext cx="40366" cy="167676"/>
            </a:xfrm>
            <a:custGeom>
              <a:avLst/>
              <a:gdLst>
                <a:gd name="T0" fmla="*/ 32 w 32"/>
                <a:gd name="T1" fmla="*/ 116 h 132"/>
                <a:gd name="T2" fmla="*/ 16 w 32"/>
                <a:gd name="T3" fmla="*/ 132 h 132"/>
                <a:gd name="T4" fmla="*/ 16 w 32"/>
                <a:gd name="T5" fmla="*/ 132 h 132"/>
                <a:gd name="T6" fmla="*/ 0 w 32"/>
                <a:gd name="T7" fmla="*/ 116 h 132"/>
                <a:gd name="T8" fmla="*/ 0 w 32"/>
                <a:gd name="T9" fmla="*/ 16 h 132"/>
                <a:gd name="T10" fmla="*/ 16 w 32"/>
                <a:gd name="T11" fmla="*/ 0 h 132"/>
                <a:gd name="T12" fmla="*/ 16 w 32"/>
                <a:gd name="T13" fmla="*/ 0 h 132"/>
                <a:gd name="T14" fmla="*/ 32 w 32"/>
                <a:gd name="T15" fmla="*/ 16 h 132"/>
                <a:gd name="T16" fmla="*/ 32 w 32"/>
                <a:gd name="T17" fmla="*/ 11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32">
                  <a:moveTo>
                    <a:pt x="32" y="116"/>
                  </a:moveTo>
                  <a:cubicBezTo>
                    <a:pt x="32" y="125"/>
                    <a:pt x="25" y="132"/>
                    <a:pt x="16" y="132"/>
                  </a:cubicBezTo>
                  <a:cubicBezTo>
                    <a:pt x="16" y="132"/>
                    <a:pt x="16" y="132"/>
                    <a:pt x="16" y="132"/>
                  </a:cubicBezTo>
                  <a:cubicBezTo>
                    <a:pt x="7" y="132"/>
                    <a:pt x="0" y="125"/>
                    <a:pt x="0" y="116"/>
                  </a:cubicBezTo>
                  <a:cubicBezTo>
                    <a:pt x="0" y="16"/>
                    <a:pt x="0" y="16"/>
                    <a:pt x="0" y="16"/>
                  </a:cubicBezTo>
                  <a:cubicBezTo>
                    <a:pt x="0" y="7"/>
                    <a:pt x="7" y="0"/>
                    <a:pt x="16" y="0"/>
                  </a:cubicBezTo>
                  <a:cubicBezTo>
                    <a:pt x="16" y="0"/>
                    <a:pt x="16" y="0"/>
                    <a:pt x="16" y="0"/>
                  </a:cubicBezTo>
                  <a:cubicBezTo>
                    <a:pt x="25" y="0"/>
                    <a:pt x="32" y="7"/>
                    <a:pt x="32" y="16"/>
                  </a:cubicBezTo>
                  <a:lnTo>
                    <a:pt x="32" y="116"/>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6" name="Freeform 42"/>
            <p:cNvSpPr/>
            <p:nvPr/>
          </p:nvSpPr>
          <p:spPr bwMode="auto">
            <a:xfrm>
              <a:off x="5409771" y="5514180"/>
              <a:ext cx="70641" cy="72194"/>
            </a:xfrm>
            <a:custGeom>
              <a:avLst/>
              <a:gdLst>
                <a:gd name="T0" fmla="*/ 56 w 56"/>
                <a:gd name="T1" fmla="*/ 29 h 57"/>
                <a:gd name="T2" fmla="*/ 28 w 56"/>
                <a:gd name="T3" fmla="*/ 57 h 57"/>
                <a:gd name="T4" fmla="*/ 27 w 56"/>
                <a:gd name="T5" fmla="*/ 57 h 57"/>
                <a:gd name="T6" fmla="*/ 0 w 56"/>
                <a:gd name="T7" fmla="*/ 29 h 57"/>
                <a:gd name="T8" fmla="*/ 0 w 56"/>
                <a:gd name="T9" fmla="*/ 28 h 57"/>
                <a:gd name="T10" fmla="*/ 27 w 56"/>
                <a:gd name="T11" fmla="*/ 0 h 57"/>
                <a:gd name="T12" fmla="*/ 28 w 56"/>
                <a:gd name="T13" fmla="*/ 0 h 57"/>
                <a:gd name="T14" fmla="*/ 56 w 56"/>
                <a:gd name="T15" fmla="*/ 28 h 57"/>
                <a:gd name="T16" fmla="*/ 56 w 56"/>
                <a:gd name="T1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7">
                  <a:moveTo>
                    <a:pt x="56" y="29"/>
                  </a:moveTo>
                  <a:cubicBezTo>
                    <a:pt x="56" y="44"/>
                    <a:pt x="44" y="57"/>
                    <a:pt x="28" y="57"/>
                  </a:cubicBezTo>
                  <a:cubicBezTo>
                    <a:pt x="27" y="57"/>
                    <a:pt x="27" y="57"/>
                    <a:pt x="27" y="57"/>
                  </a:cubicBezTo>
                  <a:cubicBezTo>
                    <a:pt x="12" y="57"/>
                    <a:pt x="0" y="44"/>
                    <a:pt x="0" y="29"/>
                  </a:cubicBezTo>
                  <a:cubicBezTo>
                    <a:pt x="0" y="28"/>
                    <a:pt x="0" y="28"/>
                    <a:pt x="0" y="28"/>
                  </a:cubicBezTo>
                  <a:cubicBezTo>
                    <a:pt x="0" y="13"/>
                    <a:pt x="12" y="0"/>
                    <a:pt x="27" y="0"/>
                  </a:cubicBezTo>
                  <a:cubicBezTo>
                    <a:pt x="28" y="0"/>
                    <a:pt x="28" y="0"/>
                    <a:pt x="28" y="0"/>
                  </a:cubicBezTo>
                  <a:cubicBezTo>
                    <a:pt x="44" y="0"/>
                    <a:pt x="56" y="13"/>
                    <a:pt x="56" y="28"/>
                  </a:cubicBezTo>
                  <a:lnTo>
                    <a:pt x="56" y="29"/>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7" name="Freeform 43"/>
            <p:cNvSpPr/>
            <p:nvPr/>
          </p:nvSpPr>
          <p:spPr bwMode="auto">
            <a:xfrm>
              <a:off x="6062620" y="5514180"/>
              <a:ext cx="71417" cy="72194"/>
            </a:xfrm>
            <a:custGeom>
              <a:avLst/>
              <a:gdLst>
                <a:gd name="T0" fmla="*/ 56 w 56"/>
                <a:gd name="T1" fmla="*/ 29 h 57"/>
                <a:gd name="T2" fmla="*/ 29 w 56"/>
                <a:gd name="T3" fmla="*/ 57 h 57"/>
                <a:gd name="T4" fmla="*/ 28 w 56"/>
                <a:gd name="T5" fmla="*/ 57 h 57"/>
                <a:gd name="T6" fmla="*/ 0 w 56"/>
                <a:gd name="T7" fmla="*/ 29 h 57"/>
                <a:gd name="T8" fmla="*/ 0 w 56"/>
                <a:gd name="T9" fmla="*/ 28 h 57"/>
                <a:gd name="T10" fmla="*/ 28 w 56"/>
                <a:gd name="T11" fmla="*/ 0 h 57"/>
                <a:gd name="T12" fmla="*/ 29 w 56"/>
                <a:gd name="T13" fmla="*/ 0 h 57"/>
                <a:gd name="T14" fmla="*/ 56 w 56"/>
                <a:gd name="T15" fmla="*/ 28 h 57"/>
                <a:gd name="T16" fmla="*/ 56 w 56"/>
                <a:gd name="T1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7">
                  <a:moveTo>
                    <a:pt x="56" y="29"/>
                  </a:moveTo>
                  <a:cubicBezTo>
                    <a:pt x="56" y="44"/>
                    <a:pt x="44" y="57"/>
                    <a:pt x="29" y="57"/>
                  </a:cubicBezTo>
                  <a:cubicBezTo>
                    <a:pt x="28" y="57"/>
                    <a:pt x="28" y="57"/>
                    <a:pt x="28" y="57"/>
                  </a:cubicBezTo>
                  <a:cubicBezTo>
                    <a:pt x="13" y="57"/>
                    <a:pt x="0" y="44"/>
                    <a:pt x="0" y="29"/>
                  </a:cubicBezTo>
                  <a:cubicBezTo>
                    <a:pt x="0" y="28"/>
                    <a:pt x="0" y="28"/>
                    <a:pt x="0" y="28"/>
                  </a:cubicBezTo>
                  <a:cubicBezTo>
                    <a:pt x="0" y="13"/>
                    <a:pt x="13" y="0"/>
                    <a:pt x="28" y="0"/>
                  </a:cubicBezTo>
                  <a:cubicBezTo>
                    <a:pt x="29" y="0"/>
                    <a:pt x="29" y="0"/>
                    <a:pt x="29" y="0"/>
                  </a:cubicBezTo>
                  <a:cubicBezTo>
                    <a:pt x="44" y="0"/>
                    <a:pt x="56" y="13"/>
                    <a:pt x="56" y="28"/>
                  </a:cubicBezTo>
                  <a:lnTo>
                    <a:pt x="56" y="29"/>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8" name="Freeform 44"/>
            <p:cNvSpPr/>
            <p:nvPr/>
          </p:nvSpPr>
          <p:spPr bwMode="auto">
            <a:xfrm>
              <a:off x="5576670" y="5179886"/>
              <a:ext cx="665269" cy="93153"/>
            </a:xfrm>
            <a:custGeom>
              <a:avLst/>
              <a:gdLst>
                <a:gd name="T0" fmla="*/ 524 w 524"/>
                <a:gd name="T1" fmla="*/ 45 h 73"/>
                <a:gd name="T2" fmla="*/ 497 w 524"/>
                <a:gd name="T3" fmla="*/ 73 h 73"/>
                <a:gd name="T4" fmla="*/ 28 w 524"/>
                <a:gd name="T5" fmla="*/ 73 h 73"/>
                <a:gd name="T6" fmla="*/ 0 w 524"/>
                <a:gd name="T7" fmla="*/ 45 h 73"/>
                <a:gd name="T8" fmla="*/ 0 w 524"/>
                <a:gd name="T9" fmla="*/ 27 h 73"/>
                <a:gd name="T10" fmla="*/ 28 w 524"/>
                <a:gd name="T11" fmla="*/ 0 h 73"/>
                <a:gd name="T12" fmla="*/ 497 w 524"/>
                <a:gd name="T13" fmla="*/ 0 h 73"/>
                <a:gd name="T14" fmla="*/ 524 w 524"/>
                <a:gd name="T15" fmla="*/ 27 h 73"/>
                <a:gd name="T16" fmla="*/ 524 w 524"/>
                <a:gd name="T17" fmla="*/ 4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4" h="73">
                  <a:moveTo>
                    <a:pt x="524" y="45"/>
                  </a:moveTo>
                  <a:cubicBezTo>
                    <a:pt x="524" y="61"/>
                    <a:pt x="512" y="73"/>
                    <a:pt x="497" y="73"/>
                  </a:cubicBezTo>
                  <a:cubicBezTo>
                    <a:pt x="28" y="73"/>
                    <a:pt x="28" y="73"/>
                    <a:pt x="28" y="73"/>
                  </a:cubicBezTo>
                  <a:cubicBezTo>
                    <a:pt x="12" y="73"/>
                    <a:pt x="0" y="61"/>
                    <a:pt x="0" y="45"/>
                  </a:cubicBezTo>
                  <a:cubicBezTo>
                    <a:pt x="0" y="27"/>
                    <a:pt x="0" y="27"/>
                    <a:pt x="0" y="27"/>
                  </a:cubicBezTo>
                  <a:cubicBezTo>
                    <a:pt x="0" y="12"/>
                    <a:pt x="12" y="0"/>
                    <a:pt x="28" y="0"/>
                  </a:cubicBezTo>
                  <a:cubicBezTo>
                    <a:pt x="497" y="0"/>
                    <a:pt x="497" y="0"/>
                    <a:pt x="497" y="0"/>
                  </a:cubicBezTo>
                  <a:cubicBezTo>
                    <a:pt x="512" y="0"/>
                    <a:pt x="524" y="12"/>
                    <a:pt x="524" y="27"/>
                  </a:cubicBezTo>
                  <a:lnTo>
                    <a:pt x="524" y="45"/>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9" name="Oval 45"/>
            <p:cNvSpPr>
              <a:spLocks noChangeArrowheads="1"/>
            </p:cNvSpPr>
            <p:nvPr/>
          </p:nvSpPr>
          <p:spPr bwMode="auto">
            <a:xfrm>
              <a:off x="6128603" y="3612665"/>
              <a:ext cx="111784" cy="111008"/>
            </a:xfrm>
            <a:prstGeom prst="ellipse">
              <a:avLst/>
            </a:pr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60" name="Oval 46"/>
            <p:cNvSpPr>
              <a:spLocks noChangeArrowheads="1"/>
            </p:cNvSpPr>
            <p:nvPr/>
          </p:nvSpPr>
          <p:spPr bwMode="auto">
            <a:xfrm>
              <a:off x="5325933" y="3617323"/>
              <a:ext cx="111784" cy="111784"/>
            </a:xfrm>
            <a:prstGeom prst="ellipse">
              <a:avLst/>
            </a:pr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grpSp>
      <p:grpSp>
        <p:nvGrpSpPr>
          <p:cNvPr id="3" name="组合 2"/>
          <p:cNvGrpSpPr/>
          <p:nvPr/>
        </p:nvGrpSpPr>
        <p:grpSpPr>
          <a:xfrm>
            <a:off x="443983" y="1112313"/>
            <a:ext cx="1936868" cy="1936868"/>
            <a:chOff x="2572456" y="958222"/>
            <a:chExt cx="1936868" cy="1936868"/>
          </a:xfrm>
        </p:grpSpPr>
        <p:grpSp>
          <p:nvGrpSpPr>
            <p:cNvPr id="61" name="组合 60"/>
            <p:cNvGrpSpPr/>
            <p:nvPr/>
          </p:nvGrpSpPr>
          <p:grpSpPr>
            <a:xfrm>
              <a:off x="2572456" y="958222"/>
              <a:ext cx="1936868" cy="1936868"/>
              <a:chOff x="11207774" y="442662"/>
              <a:chExt cx="504056" cy="504056"/>
            </a:xfrm>
            <a:solidFill>
              <a:srgbClr val="B3DF63"/>
            </a:solidFill>
            <a:effectLst>
              <a:outerShdw blurRad="50800" dist="38100" dir="5400000" algn="t" rotWithShape="0">
                <a:prstClr val="black">
                  <a:alpha val="40000"/>
                </a:prstClr>
              </a:outerShdw>
            </a:effectLst>
          </p:grpSpPr>
          <p:sp>
            <p:nvSpPr>
              <p:cNvPr id="62" name="椭圆 61"/>
              <p:cNvSpPr/>
              <p:nvPr/>
            </p:nvSpPr>
            <p:spPr>
              <a:xfrm>
                <a:off x="11273029" y="517620"/>
                <a:ext cx="373547" cy="373547"/>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63" name="椭圆 62"/>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grpSp>
        <p:sp>
          <p:nvSpPr>
            <p:cNvPr id="64" name="TextBox 1"/>
            <p:cNvSpPr txBox="1"/>
            <p:nvPr/>
          </p:nvSpPr>
          <p:spPr>
            <a:xfrm>
              <a:off x="2815371" y="1264937"/>
              <a:ext cx="1451038" cy="1323439"/>
            </a:xfrm>
            <a:prstGeom prst="rect">
              <a:avLst/>
            </a:prstGeom>
            <a:noFill/>
          </p:spPr>
          <p:txBody>
            <a:bodyPr wrap="none" rtlCol="0">
              <a:spAutoFit/>
            </a:bodyPr>
            <a:lstStyle/>
            <a:p>
              <a:r>
                <a:rPr lang="en-US" altLang="zh-CN" sz="8000" b="1" dirty="0">
                  <a:ln w="12700">
                    <a:noFill/>
                    <a:prstDash val="solid"/>
                  </a:ln>
                  <a:solidFill>
                    <a:prstClr val="white"/>
                  </a:solidFill>
                  <a:effectLst>
                    <a:outerShdw dist="50800" dir="4800000" algn="tl" rotWithShape="0">
                      <a:srgbClr val="000000">
                        <a:alpha val="40000"/>
                      </a:srgbClr>
                    </a:outerShdw>
                  </a:effectLst>
                  <a:latin typeface="造字工房尚黑（非商用）细体" pitchFamily="50" charset="-122"/>
                  <a:ea typeface="造字工房尚黑（非商用）细体" pitchFamily="50" charset="-122"/>
                </a:rPr>
                <a:t>01</a:t>
              </a:r>
              <a:endParaRPr lang="zh-CN" altLang="en-US" sz="8000" b="1" dirty="0">
                <a:ln w="12700">
                  <a:noFill/>
                  <a:prstDash val="solid"/>
                </a:ln>
                <a:solidFill>
                  <a:prstClr val="white"/>
                </a:solidFill>
                <a:effectLst>
                  <a:outerShdw dist="50800" dir="4800000" algn="tl" rotWithShape="0">
                    <a:srgbClr val="000000">
                      <a:alpha val="40000"/>
                    </a:srgbClr>
                  </a:outerShdw>
                </a:effectLst>
                <a:latin typeface="造字工房尚黑（非商用）细体" pitchFamily="50" charset="-122"/>
                <a:ea typeface="造字工房尚黑（非商用）细体" pitchFamily="50" charset="-122"/>
              </a:endParaRPr>
            </a:p>
          </p:txBody>
        </p:sp>
      </p:grpSp>
      <p:grpSp>
        <p:nvGrpSpPr>
          <p:cNvPr id="65" name="组合 64"/>
          <p:cNvGrpSpPr/>
          <p:nvPr/>
        </p:nvGrpSpPr>
        <p:grpSpPr>
          <a:xfrm rot="5400000">
            <a:off x="7939470" y="-3214903"/>
            <a:ext cx="942183" cy="7462505"/>
            <a:chOff x="-11273" y="-594773"/>
            <a:chExt cx="719786" cy="7462505"/>
          </a:xfrm>
        </p:grpSpPr>
        <p:sp>
          <p:nvSpPr>
            <p:cNvPr id="66" name="等腰三角形 65"/>
            <p:cNvSpPr/>
            <p:nvPr/>
          </p:nvSpPr>
          <p:spPr>
            <a:xfrm rot="5400000">
              <a:off x="-68856" y="2776017"/>
              <a:ext cx="834952" cy="7197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7" name="等腰三角形 66"/>
            <p:cNvSpPr/>
            <p:nvPr/>
          </p:nvSpPr>
          <p:spPr>
            <a:xfrm rot="5400000">
              <a:off x="-68856" y="195805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8" name="等腰三角形 67"/>
            <p:cNvSpPr/>
            <p:nvPr/>
          </p:nvSpPr>
          <p:spPr>
            <a:xfrm rot="5400000">
              <a:off x="-68856" y="1114606"/>
              <a:ext cx="834952" cy="7197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9" name="等腰三角形 68"/>
            <p:cNvSpPr/>
            <p:nvPr/>
          </p:nvSpPr>
          <p:spPr>
            <a:xfrm rot="5400000">
              <a:off x="-68856" y="296639"/>
              <a:ext cx="834952" cy="71978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0" name="等腰三角形 69"/>
            <p:cNvSpPr/>
            <p:nvPr/>
          </p:nvSpPr>
          <p:spPr>
            <a:xfrm rot="5400000">
              <a:off x="-68856" y="3610969"/>
              <a:ext cx="834952" cy="719786"/>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1" name="等腰三角形 70"/>
            <p:cNvSpPr/>
            <p:nvPr/>
          </p:nvSpPr>
          <p:spPr>
            <a:xfrm rot="5400000">
              <a:off x="-68856" y="4443673"/>
              <a:ext cx="834952" cy="719786"/>
            </a:xfrm>
            <a:prstGeom prst="triangle">
              <a:avLst/>
            </a:prstGeom>
            <a:solidFill>
              <a:srgbClr val="94C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2" name="等腰三角形 71"/>
            <p:cNvSpPr/>
            <p:nvPr/>
          </p:nvSpPr>
          <p:spPr>
            <a:xfrm rot="5400000">
              <a:off x="-68856" y="5264883"/>
              <a:ext cx="834952" cy="71978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3" name="等腰三角形 72"/>
            <p:cNvSpPr/>
            <p:nvPr/>
          </p:nvSpPr>
          <p:spPr>
            <a:xfrm rot="5400000">
              <a:off x="-68856" y="6090363"/>
              <a:ext cx="834952" cy="71978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4" name="等腰三角形 73"/>
            <p:cNvSpPr/>
            <p:nvPr/>
          </p:nvSpPr>
          <p:spPr>
            <a:xfrm rot="5400000">
              <a:off x="-68856" y="-53719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p:cTn id="7" dur="8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8" dur="800" fill="hold"/>
                                        <p:tgtEl>
                                          <p:spTgt spid="10"/>
                                        </p:tgtEl>
                                        <p:attrNameLst>
                                          <p:attrName>ppt_y</p:attrName>
                                        </p:attrNameLst>
                                      </p:cBhvr>
                                      <p:tavLst>
                                        <p:tav tm="0">
                                          <p:val>
                                            <p:strVal val="#ppt_y"/>
                                          </p:val>
                                        </p:tav>
                                        <p:tav tm="100000">
                                          <p:val>
                                            <p:strVal val="#ppt_y"/>
                                          </p:val>
                                        </p:tav>
                                      </p:tavLst>
                                    </p:anim>
                                    <p:anim calcmode="lin" valueType="num">
                                      <p:cBhvr>
                                        <p:cTn id="9" dur="8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0" dur="8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800" tmFilter="0,0; .5, 1; 1, 1"/>
                                        <p:tgtEl>
                                          <p:spTgt spid="10"/>
                                        </p:tgtEl>
                                      </p:cBhvr>
                                    </p:animEffect>
                                  </p:childTnLst>
                                </p:cTn>
                              </p:par>
                            </p:childTnLst>
                          </p:cTn>
                        </p:par>
                        <p:par>
                          <p:cTn id="12" fill="hold">
                            <p:stCondLst>
                              <p:cond delay="1279"/>
                            </p:stCondLst>
                            <p:childTnLst>
                              <p:par>
                                <p:cTn id="13" presetID="10"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300" normalizeH="0" baseline="0" noProof="0" dirty="0" smtClean="0">
                <a:ln>
                  <a:noFill/>
                </a:ln>
                <a:solidFill>
                  <a:srgbClr val="1E6787"/>
                </a:solidFill>
                <a:effectLst/>
                <a:uLnTx/>
                <a:uFillTx/>
                <a:latin typeface="微软雅黑" panose="020B0503020204020204" pitchFamily="34" charset="-122"/>
                <a:ea typeface="微软雅黑" panose="020B0503020204020204" pitchFamily="34" charset="-122"/>
                <a:cs typeface="+mn-cs"/>
              </a:rPr>
              <a:t>问题</a:t>
            </a:r>
            <a:r>
              <a:rPr kumimoji="0" lang="en-US" altLang="zh-CN" sz="2800" b="1" i="0" u="none" strike="noStrike" kern="1200" cap="none" spc="300" normalizeH="0" baseline="0" noProof="0" dirty="0" smtClean="0">
                <a:ln>
                  <a:noFill/>
                </a:ln>
                <a:solidFill>
                  <a:srgbClr val="1E6787"/>
                </a:solidFill>
                <a:effectLst/>
                <a:uLnTx/>
                <a:uFillTx/>
                <a:latin typeface="微软雅黑" panose="020B0503020204020204" pitchFamily="34" charset="-122"/>
                <a:ea typeface="微软雅黑" panose="020B0503020204020204" pitchFamily="34" charset="-122"/>
                <a:cs typeface="+mn-cs"/>
              </a:rPr>
              <a:t>5</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7" name="内容占位符 4"/>
          <p:cNvSpPr txBox="1"/>
          <p:nvPr/>
        </p:nvSpPr>
        <p:spPr>
          <a:xfrm>
            <a:off x="674375" y="849241"/>
            <a:ext cx="11363654" cy="571181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400" dirty="0" smtClean="0"/>
              <a:t>5</a:t>
            </a:r>
            <a:r>
              <a:rPr lang="zh-CN" altLang="en-US" sz="2400" dirty="0" smtClean="0"/>
              <a:t>、</a:t>
            </a:r>
            <a:r>
              <a:rPr lang="zh-CN" altLang="zh-CN" sz="2400" dirty="0" smtClean="0"/>
              <a:t>下面</a:t>
            </a:r>
            <a:r>
              <a:rPr lang="zh-CN" altLang="zh-CN" sz="2400" dirty="0"/>
              <a:t>代码的输出结果是（）</a:t>
            </a:r>
            <a:r>
              <a:rPr lang="zh-CN" altLang="zh-CN" sz="2400" dirty="0" smtClean="0"/>
              <a:t>。</a:t>
            </a:r>
            <a:endParaRPr lang="zh-CN" altLang="zh-CN" sz="2400" dirty="0"/>
          </a:p>
          <a:p>
            <a:pPr marL="0" indent="0">
              <a:lnSpc>
                <a:spcPct val="150000"/>
              </a:lnSpc>
              <a:spcBef>
                <a:spcPts val="0"/>
              </a:spcBef>
              <a:buNone/>
            </a:pPr>
            <a:r>
              <a:rPr lang="en-US" altLang="zh-CN" sz="2400" dirty="0" smtClean="0"/>
              <a:t>	s </a:t>
            </a:r>
            <a:r>
              <a:rPr lang="en-US" altLang="zh-CN" sz="2400" dirty="0"/>
              <a:t>=["</a:t>
            </a:r>
            <a:r>
              <a:rPr lang="en-US" altLang="zh-CN" sz="2400" dirty="0" err="1"/>
              <a:t>seashell","gold","pink","brown","purple","tomato</a:t>
            </a:r>
            <a:r>
              <a:rPr lang="en-US" altLang="zh-CN" sz="2400" dirty="0"/>
              <a:t>"]</a:t>
            </a:r>
            <a:endParaRPr lang="zh-CN" altLang="zh-CN" sz="2400" dirty="0"/>
          </a:p>
          <a:p>
            <a:pPr marL="0" indent="0">
              <a:lnSpc>
                <a:spcPct val="150000"/>
              </a:lnSpc>
              <a:spcBef>
                <a:spcPts val="0"/>
              </a:spcBef>
              <a:buNone/>
            </a:pPr>
            <a:r>
              <a:rPr lang="en-US" altLang="zh-CN" sz="2400" dirty="0" smtClean="0"/>
              <a:t>	print(s[4:])</a:t>
            </a:r>
          </a:p>
          <a:p>
            <a:pPr marL="0" indent="0">
              <a:lnSpc>
                <a:spcPct val="150000"/>
              </a:lnSpc>
              <a:spcBef>
                <a:spcPts val="0"/>
              </a:spcBef>
              <a:buNone/>
            </a:pPr>
            <a:endParaRPr lang="zh-CN" altLang="zh-CN" sz="2400" dirty="0"/>
          </a:p>
          <a:p>
            <a:pPr marL="0" indent="0">
              <a:lnSpc>
                <a:spcPct val="150000"/>
              </a:lnSpc>
              <a:spcBef>
                <a:spcPts val="0"/>
              </a:spcBef>
              <a:buNone/>
            </a:pPr>
            <a:r>
              <a:rPr lang="en-US" altLang="zh-CN" sz="2400" dirty="0" smtClean="0"/>
              <a:t>	A</a:t>
            </a:r>
            <a:r>
              <a:rPr lang="zh-CN" altLang="en-US" sz="2400" dirty="0" smtClean="0"/>
              <a:t>、</a:t>
            </a:r>
            <a:r>
              <a:rPr lang="en-US" altLang="zh-CN" sz="2400" dirty="0" smtClean="0"/>
              <a:t>[</a:t>
            </a:r>
            <a:r>
              <a:rPr lang="en-US" altLang="zh-CN" sz="2400" dirty="0"/>
              <a:t>'purple', 'tomato']</a:t>
            </a:r>
            <a:endParaRPr lang="zh-CN" altLang="zh-CN" sz="2400" dirty="0"/>
          </a:p>
          <a:p>
            <a:pPr marL="0" indent="0">
              <a:lnSpc>
                <a:spcPct val="150000"/>
              </a:lnSpc>
              <a:spcBef>
                <a:spcPts val="0"/>
              </a:spcBef>
              <a:buNone/>
            </a:pPr>
            <a:r>
              <a:rPr lang="en-US" altLang="zh-CN" sz="2400" dirty="0" smtClean="0"/>
              <a:t>	B</a:t>
            </a:r>
            <a:r>
              <a:rPr lang="zh-CN" altLang="en-US" sz="2400" dirty="0" smtClean="0"/>
              <a:t>、</a:t>
            </a:r>
            <a:r>
              <a:rPr lang="en-US" altLang="zh-CN" sz="2400" dirty="0" smtClean="0"/>
              <a:t>[</a:t>
            </a:r>
            <a:r>
              <a:rPr lang="en-US" altLang="zh-CN" sz="2400" dirty="0"/>
              <a:t>'gold', 'pink', 'brown', 'purple', 'tomato']</a:t>
            </a:r>
            <a:endParaRPr lang="zh-CN" altLang="zh-CN" sz="2400" dirty="0"/>
          </a:p>
          <a:p>
            <a:pPr marL="0" indent="0">
              <a:lnSpc>
                <a:spcPct val="150000"/>
              </a:lnSpc>
              <a:spcBef>
                <a:spcPts val="0"/>
              </a:spcBef>
              <a:buNone/>
            </a:pPr>
            <a:r>
              <a:rPr lang="en-US" altLang="zh-CN" sz="2400" dirty="0" smtClean="0"/>
              <a:t>	C</a:t>
            </a:r>
            <a:r>
              <a:rPr lang="zh-CN" altLang="en-US" sz="2400" dirty="0" smtClean="0"/>
              <a:t>、</a:t>
            </a:r>
            <a:r>
              <a:rPr lang="en-US" altLang="zh-CN" sz="2400" dirty="0" smtClean="0"/>
              <a:t>[</a:t>
            </a:r>
            <a:r>
              <a:rPr lang="en-US" altLang="zh-CN" sz="2400" dirty="0"/>
              <a:t>'seashell', 'gold', 'pink', 'brown']</a:t>
            </a:r>
            <a:endParaRPr lang="zh-CN" altLang="zh-CN" sz="2400" dirty="0"/>
          </a:p>
          <a:p>
            <a:pPr marL="0" indent="0">
              <a:lnSpc>
                <a:spcPct val="150000"/>
              </a:lnSpc>
              <a:spcBef>
                <a:spcPts val="0"/>
              </a:spcBef>
              <a:buNone/>
            </a:pPr>
            <a:r>
              <a:rPr lang="en-US" altLang="zh-CN" sz="2400" dirty="0" smtClean="0"/>
              <a:t>	D</a:t>
            </a:r>
            <a:r>
              <a:rPr lang="zh-CN" altLang="en-US" sz="2400" dirty="0" smtClean="0"/>
              <a:t>、</a:t>
            </a:r>
            <a:r>
              <a:rPr lang="en-US" altLang="zh-CN" sz="2400" dirty="0" smtClean="0"/>
              <a:t>[</a:t>
            </a:r>
            <a:r>
              <a:rPr lang="en-US" altLang="zh-CN" sz="2400" dirty="0"/>
              <a:t>'purple</a:t>
            </a:r>
            <a:r>
              <a:rPr lang="en-US" altLang="zh-CN" sz="2400" dirty="0" smtClean="0"/>
              <a:t>']</a:t>
            </a:r>
            <a:endParaRPr lang="zh-CN" altLang="zh-CN" sz="2400" dirty="0"/>
          </a:p>
        </p:txBody>
      </p:sp>
      <p:sp>
        <p:nvSpPr>
          <p:cNvPr id="11" name="矩形 10"/>
          <p:cNvSpPr/>
          <p:nvPr/>
        </p:nvSpPr>
        <p:spPr>
          <a:xfrm>
            <a:off x="776097" y="2534498"/>
            <a:ext cx="860736" cy="127060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266700" algn="just" defTabSz="914400" rtl="0" eaLnBrk="1" fontAlgn="auto" latinLnBrk="0" hangingPunct="1">
              <a:lnSpc>
                <a:spcPct val="229000"/>
              </a:lnSpc>
              <a:spcBef>
                <a:spcPts val="0"/>
              </a:spcBef>
              <a:spcAft>
                <a:spcPts val="0"/>
              </a:spcAft>
              <a:buClrTx/>
              <a:buSzTx/>
              <a:buFontTx/>
              <a:buNone/>
              <a:tabLst/>
              <a:defRPr/>
            </a:pPr>
            <a:r>
              <a:rPr kumimoji="0" lang="en-US" altLang="zh-CN" sz="4000" b="0" i="0" u="none" strike="noStrike" kern="100" cap="none" spc="0" normalizeH="0" baseline="0" noProof="0" dirty="0" smtClean="0">
                <a:ln>
                  <a:noFill/>
                </a:ln>
                <a:solidFill>
                  <a:srgbClr val="FF0000"/>
                </a:solidFill>
                <a:effectLst/>
                <a:uLnTx/>
                <a:uFillTx/>
                <a:latin typeface="微软雅黑" panose="020B0503020204020204" pitchFamily="34" charset="-122"/>
                <a:ea typeface="微软雅黑"/>
                <a:cs typeface="Times New Roman" panose="02020603050405020304" pitchFamily="18" charset="0"/>
                <a:sym typeface="Wingdings" panose="05000000000000000000" pitchFamily="2" charset="2"/>
              </a:rPr>
              <a:t></a:t>
            </a:r>
            <a:endParaRPr kumimoji="0" lang="en-US" altLang="zh-CN" sz="4000" b="0" i="0" u="none" strike="noStrike" kern="100" cap="none" spc="0" normalizeH="0" baseline="0" noProof="0" dirty="0" smtClean="0">
              <a:ln>
                <a:noFill/>
              </a:ln>
              <a:solidFill>
                <a:srgbClr val="FF0000"/>
              </a:solidFill>
              <a:effectLst/>
              <a:uLnTx/>
              <a:uFillTx/>
              <a:latin typeface="微软雅黑" panose="020B0503020204020204" pitchFamily="34" charset="-122"/>
              <a:ea typeface="微软雅黑"/>
              <a:cs typeface="Times New Roman" panose="02020603050405020304" pitchFamily="18" charset="0"/>
            </a:endParaRPr>
          </a:p>
        </p:txBody>
      </p:sp>
    </p:spTree>
    <p:extLst>
      <p:ext uri="{BB962C8B-B14F-4D97-AF65-F5344CB8AC3E}">
        <p14:creationId xmlns:p14="http://schemas.microsoft.com/office/powerpoint/2010/main" val="3400292807"/>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300" normalizeH="0" baseline="0" noProof="0" dirty="0" smtClean="0">
                <a:ln>
                  <a:noFill/>
                </a:ln>
                <a:solidFill>
                  <a:srgbClr val="1E6787"/>
                </a:solidFill>
                <a:effectLst/>
                <a:uLnTx/>
                <a:uFillTx/>
                <a:latin typeface="微软雅黑" panose="020B0503020204020204" pitchFamily="34" charset="-122"/>
                <a:ea typeface="微软雅黑" panose="020B0503020204020204" pitchFamily="34" charset="-122"/>
                <a:cs typeface="+mn-cs"/>
              </a:rPr>
              <a:t>问题</a:t>
            </a:r>
            <a:r>
              <a:rPr kumimoji="0" lang="en-US" altLang="zh-CN" sz="2800" b="1" i="0" u="none" strike="noStrike" kern="1200" cap="none" spc="300" normalizeH="0" baseline="0" noProof="0" dirty="0" smtClean="0">
                <a:ln>
                  <a:noFill/>
                </a:ln>
                <a:solidFill>
                  <a:srgbClr val="1E6787"/>
                </a:solidFill>
                <a:effectLst/>
                <a:uLnTx/>
                <a:uFillTx/>
                <a:latin typeface="微软雅黑" panose="020B0503020204020204" pitchFamily="34" charset="-122"/>
                <a:ea typeface="微软雅黑" panose="020B0503020204020204" pitchFamily="34" charset="-122"/>
                <a:cs typeface="+mn-cs"/>
              </a:rPr>
              <a:t>6</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7" name="内容占位符 4"/>
          <p:cNvSpPr txBox="1"/>
          <p:nvPr/>
        </p:nvSpPr>
        <p:spPr>
          <a:xfrm>
            <a:off x="674375" y="849241"/>
            <a:ext cx="11363654" cy="571181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400" dirty="0" smtClean="0">
                <a:latin typeface="+mn-ea"/>
              </a:rPr>
              <a:t>6</a:t>
            </a:r>
            <a:r>
              <a:rPr lang="zh-CN" altLang="en-US" sz="2400" dirty="0" smtClean="0">
                <a:latin typeface="+mn-ea"/>
              </a:rPr>
              <a:t>、</a:t>
            </a:r>
            <a:r>
              <a:rPr lang="zh-CN" altLang="zh-CN" sz="2400" dirty="0" smtClean="0">
                <a:latin typeface="+mn-ea"/>
              </a:rPr>
              <a:t>下面</a:t>
            </a:r>
            <a:r>
              <a:rPr lang="zh-CN" altLang="zh-CN" sz="2400" dirty="0">
                <a:latin typeface="+mn-ea"/>
              </a:rPr>
              <a:t>代码的输出结果是（）</a:t>
            </a:r>
            <a:r>
              <a:rPr lang="zh-CN" altLang="zh-CN" sz="2400" dirty="0" smtClean="0">
                <a:latin typeface="+mn-ea"/>
              </a:rPr>
              <a:t>。</a:t>
            </a:r>
            <a:endParaRPr lang="zh-CN" altLang="zh-CN" sz="2400" dirty="0">
              <a:latin typeface="+mn-ea"/>
            </a:endParaRPr>
          </a:p>
          <a:p>
            <a:pPr marL="0" indent="0">
              <a:lnSpc>
                <a:spcPct val="150000"/>
              </a:lnSpc>
              <a:spcBef>
                <a:spcPts val="0"/>
              </a:spcBef>
              <a:buNone/>
            </a:pPr>
            <a:r>
              <a:rPr lang="en-US" altLang="zh-CN" sz="2400" dirty="0" smtClean="0">
                <a:latin typeface="+mn-ea"/>
              </a:rPr>
              <a:t>	a </a:t>
            </a:r>
            <a:r>
              <a:rPr lang="en-US" altLang="zh-CN" sz="2400" dirty="0">
                <a:latin typeface="+mn-ea"/>
              </a:rPr>
              <a:t>= [1, 2, 3]</a:t>
            </a:r>
            <a:endParaRPr lang="zh-CN" altLang="zh-CN" sz="2400" dirty="0">
              <a:latin typeface="+mn-ea"/>
            </a:endParaRPr>
          </a:p>
          <a:p>
            <a:pPr marL="0" indent="0">
              <a:lnSpc>
                <a:spcPct val="150000"/>
              </a:lnSpc>
              <a:spcBef>
                <a:spcPts val="0"/>
              </a:spcBef>
              <a:buNone/>
            </a:pPr>
            <a:r>
              <a:rPr lang="en-US" altLang="zh-CN" sz="2400" dirty="0" smtClean="0">
                <a:latin typeface="+mn-ea"/>
              </a:rPr>
              <a:t>	for </a:t>
            </a:r>
            <a:r>
              <a:rPr lang="en-US" altLang="zh-CN" sz="2400" dirty="0" err="1">
                <a:latin typeface="+mn-ea"/>
              </a:rPr>
              <a:t>i</a:t>
            </a:r>
            <a:r>
              <a:rPr lang="en-US" altLang="zh-CN" sz="2400" dirty="0">
                <a:latin typeface="+mn-ea"/>
              </a:rPr>
              <a:t> in a[::-1]:</a:t>
            </a:r>
            <a:endParaRPr lang="zh-CN" altLang="zh-CN" sz="2400" dirty="0">
              <a:latin typeface="+mn-ea"/>
            </a:endParaRPr>
          </a:p>
          <a:p>
            <a:pPr marL="0" indent="0">
              <a:lnSpc>
                <a:spcPct val="150000"/>
              </a:lnSpc>
              <a:spcBef>
                <a:spcPts val="0"/>
              </a:spcBef>
              <a:buNone/>
            </a:pPr>
            <a:r>
              <a:rPr lang="en-US" altLang="zh-CN" sz="2400" dirty="0">
                <a:latin typeface="+mn-ea"/>
              </a:rPr>
              <a:t>    </a:t>
            </a:r>
            <a:r>
              <a:rPr lang="en-US" altLang="zh-CN" sz="2400" dirty="0" smtClean="0">
                <a:latin typeface="+mn-ea"/>
              </a:rPr>
              <a:t>		print(</a:t>
            </a:r>
            <a:r>
              <a:rPr lang="en-US" altLang="zh-CN" sz="2400" dirty="0" err="1" smtClean="0">
                <a:latin typeface="+mn-ea"/>
              </a:rPr>
              <a:t>i,end</a:t>
            </a:r>
            <a:r>
              <a:rPr lang="en-US" altLang="zh-CN" sz="2400" dirty="0" smtClean="0">
                <a:latin typeface="+mn-ea"/>
              </a:rPr>
              <a:t>=",")</a:t>
            </a:r>
          </a:p>
          <a:p>
            <a:pPr marL="0" indent="0">
              <a:lnSpc>
                <a:spcPct val="150000"/>
              </a:lnSpc>
              <a:spcBef>
                <a:spcPts val="0"/>
              </a:spcBef>
              <a:buNone/>
            </a:pPr>
            <a:endParaRPr lang="zh-CN" altLang="zh-CN" sz="2400" dirty="0">
              <a:latin typeface="+mn-ea"/>
            </a:endParaRPr>
          </a:p>
          <a:p>
            <a:pPr marL="0" indent="0">
              <a:lnSpc>
                <a:spcPct val="150000"/>
              </a:lnSpc>
              <a:spcBef>
                <a:spcPts val="0"/>
              </a:spcBef>
              <a:buNone/>
            </a:pPr>
            <a:r>
              <a:rPr lang="en-US" altLang="zh-CN" sz="2400" dirty="0" smtClean="0">
                <a:latin typeface="+mn-ea"/>
              </a:rPr>
              <a:t>	A</a:t>
            </a:r>
            <a:r>
              <a:rPr lang="zh-CN" altLang="en-US" sz="2400" dirty="0" smtClean="0">
                <a:latin typeface="+mn-ea"/>
              </a:rPr>
              <a:t>、</a:t>
            </a:r>
            <a:r>
              <a:rPr lang="en-US" altLang="zh-CN" sz="2400" dirty="0" smtClean="0">
                <a:latin typeface="+mn-ea"/>
              </a:rPr>
              <a:t>3,2,1</a:t>
            </a:r>
            <a:r>
              <a:rPr lang="en-US" altLang="zh-CN" sz="2400" dirty="0">
                <a:latin typeface="+mn-ea"/>
              </a:rPr>
              <a:t>,</a:t>
            </a:r>
            <a:endParaRPr lang="zh-CN" altLang="zh-CN" sz="2400" dirty="0">
              <a:latin typeface="+mn-ea"/>
            </a:endParaRPr>
          </a:p>
          <a:p>
            <a:pPr marL="0" indent="0">
              <a:lnSpc>
                <a:spcPct val="150000"/>
              </a:lnSpc>
              <a:spcBef>
                <a:spcPts val="0"/>
              </a:spcBef>
              <a:buNone/>
            </a:pPr>
            <a:r>
              <a:rPr lang="en-US" altLang="zh-CN" sz="2400" dirty="0" smtClean="0">
                <a:latin typeface="+mn-ea"/>
              </a:rPr>
              <a:t>	B</a:t>
            </a:r>
            <a:r>
              <a:rPr lang="zh-CN" altLang="en-US" sz="2400" dirty="0" smtClean="0">
                <a:latin typeface="+mn-ea"/>
              </a:rPr>
              <a:t>、</a:t>
            </a:r>
            <a:r>
              <a:rPr lang="en-US" altLang="zh-CN" sz="2400" dirty="0" smtClean="0">
                <a:latin typeface="+mn-ea"/>
              </a:rPr>
              <a:t>3,1,2</a:t>
            </a:r>
            <a:endParaRPr lang="zh-CN" altLang="zh-CN" sz="2400" dirty="0">
              <a:latin typeface="+mn-ea"/>
            </a:endParaRPr>
          </a:p>
          <a:p>
            <a:pPr marL="0" indent="0">
              <a:lnSpc>
                <a:spcPct val="150000"/>
              </a:lnSpc>
              <a:spcBef>
                <a:spcPts val="0"/>
              </a:spcBef>
              <a:buNone/>
            </a:pPr>
            <a:r>
              <a:rPr lang="en-US" altLang="zh-CN" sz="2400" dirty="0" smtClean="0">
                <a:latin typeface="+mn-ea"/>
              </a:rPr>
              <a:t>	C</a:t>
            </a:r>
            <a:r>
              <a:rPr lang="zh-CN" altLang="en-US" sz="2400" dirty="0" smtClean="0">
                <a:latin typeface="+mn-ea"/>
              </a:rPr>
              <a:t>、</a:t>
            </a:r>
            <a:r>
              <a:rPr lang="en-US" altLang="zh-CN" sz="2400" dirty="0" smtClean="0">
                <a:latin typeface="+mn-ea"/>
              </a:rPr>
              <a:t>2,1,3</a:t>
            </a:r>
            <a:endParaRPr lang="zh-CN" altLang="zh-CN" sz="2400" dirty="0">
              <a:latin typeface="+mn-ea"/>
            </a:endParaRPr>
          </a:p>
          <a:p>
            <a:pPr marL="0" indent="0">
              <a:lnSpc>
                <a:spcPct val="150000"/>
              </a:lnSpc>
              <a:spcBef>
                <a:spcPts val="0"/>
              </a:spcBef>
              <a:buNone/>
            </a:pPr>
            <a:r>
              <a:rPr lang="en-US" altLang="zh-CN" sz="2400" dirty="0" smtClean="0">
                <a:latin typeface="+mn-ea"/>
              </a:rPr>
              <a:t>	D</a:t>
            </a:r>
            <a:r>
              <a:rPr lang="zh-CN" altLang="en-US" sz="2400" dirty="0" smtClean="0">
                <a:latin typeface="+mn-ea"/>
              </a:rPr>
              <a:t>、</a:t>
            </a:r>
            <a:r>
              <a:rPr lang="en-US" altLang="zh-CN" sz="2400" dirty="0" smtClean="0">
                <a:latin typeface="+mn-ea"/>
              </a:rPr>
              <a:t>1,2,3</a:t>
            </a:r>
            <a:endParaRPr lang="zh-CN" altLang="zh-CN" sz="2400" dirty="0">
              <a:latin typeface="+mn-ea"/>
            </a:endParaRPr>
          </a:p>
        </p:txBody>
      </p:sp>
      <p:sp>
        <p:nvSpPr>
          <p:cNvPr id="11" name="矩形 10"/>
          <p:cNvSpPr/>
          <p:nvPr/>
        </p:nvSpPr>
        <p:spPr>
          <a:xfrm>
            <a:off x="860938" y="3069846"/>
            <a:ext cx="860736" cy="127060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266700" algn="just" defTabSz="914400" rtl="0" eaLnBrk="1" fontAlgn="auto" latinLnBrk="0" hangingPunct="1">
              <a:lnSpc>
                <a:spcPct val="229000"/>
              </a:lnSpc>
              <a:spcBef>
                <a:spcPts val="0"/>
              </a:spcBef>
              <a:spcAft>
                <a:spcPts val="0"/>
              </a:spcAft>
              <a:buClrTx/>
              <a:buSzTx/>
              <a:buFontTx/>
              <a:buNone/>
              <a:tabLst/>
              <a:defRPr/>
            </a:pPr>
            <a:r>
              <a:rPr kumimoji="0" lang="en-US" altLang="zh-CN" sz="4000" b="0" i="0" u="none" strike="noStrike" kern="100" cap="none" spc="0" normalizeH="0" baseline="0" noProof="0" dirty="0" smtClean="0">
                <a:ln>
                  <a:noFill/>
                </a:ln>
                <a:solidFill>
                  <a:srgbClr val="FF0000"/>
                </a:solidFill>
                <a:effectLst/>
                <a:uLnTx/>
                <a:uFillTx/>
                <a:latin typeface="微软雅黑" panose="020B0503020204020204" pitchFamily="34" charset="-122"/>
                <a:ea typeface="微软雅黑"/>
                <a:cs typeface="Times New Roman" panose="02020603050405020304" pitchFamily="18" charset="0"/>
                <a:sym typeface="Wingdings" panose="05000000000000000000" pitchFamily="2" charset="2"/>
              </a:rPr>
              <a:t></a:t>
            </a:r>
            <a:endParaRPr kumimoji="0" lang="en-US" altLang="zh-CN" sz="4000" b="0" i="0" u="none" strike="noStrike" kern="100" cap="none" spc="0" normalizeH="0" baseline="0" noProof="0" dirty="0" smtClean="0">
              <a:ln>
                <a:noFill/>
              </a:ln>
              <a:solidFill>
                <a:srgbClr val="FF0000"/>
              </a:solidFill>
              <a:effectLst/>
              <a:uLnTx/>
              <a:uFillTx/>
              <a:latin typeface="微软雅黑" panose="020B0503020204020204" pitchFamily="34" charset="-122"/>
              <a:ea typeface="微软雅黑"/>
              <a:cs typeface="Times New Roman" panose="02020603050405020304" pitchFamily="18" charset="0"/>
            </a:endParaRPr>
          </a:p>
        </p:txBody>
      </p:sp>
    </p:spTree>
    <p:extLst>
      <p:ext uri="{BB962C8B-B14F-4D97-AF65-F5344CB8AC3E}">
        <p14:creationId xmlns:p14="http://schemas.microsoft.com/office/powerpoint/2010/main" val="4099744715"/>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操作列表</a:t>
            </a: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sp>
        <p:nvSpPr>
          <p:cNvPr id="16" name="内容占位符 4"/>
          <p:cNvSpPr txBox="1"/>
          <p:nvPr/>
        </p:nvSpPr>
        <p:spPr>
          <a:xfrm>
            <a:off x="422348" y="907849"/>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solidFill>
                  <a:schemeClr val="tx1">
                    <a:lumMod val="85000"/>
                    <a:lumOff val="15000"/>
                  </a:schemeClr>
                </a:solidFill>
              </a:rPr>
              <a:t>列表扩充 ：</a:t>
            </a:r>
            <a:r>
              <a:rPr lang="en-US" altLang="zh-CN" sz="2800" dirty="0">
                <a:solidFill>
                  <a:schemeClr val="tx1">
                    <a:lumMod val="85000"/>
                    <a:lumOff val="15000"/>
                  </a:schemeClr>
                </a:solidFill>
              </a:rPr>
              <a:t>	</a:t>
            </a:r>
          </a:p>
          <a:p>
            <a:pPr marL="400050" lvl="1" indent="457200">
              <a:lnSpc>
                <a:spcPct val="150000"/>
              </a:lnSpc>
              <a:buNone/>
            </a:pPr>
            <a:r>
              <a:rPr lang="zh-CN" altLang="en-US" dirty="0"/>
              <a:t>列表的扩充是将两个列表合并成一个新的列表</a:t>
            </a:r>
            <a:r>
              <a:rPr lang="zh-CN" altLang="en-US" sz="2400" dirty="0"/>
              <a:t>。</a:t>
            </a:r>
            <a:endParaRPr lang="en-US" altLang="zh-CN" sz="2400" dirty="0"/>
          </a:p>
          <a:p>
            <a:pPr marL="857250" lvl="1" indent="-457200">
              <a:lnSpc>
                <a:spcPct val="150000"/>
              </a:lnSpc>
              <a:buFont typeface="+mj-lt"/>
              <a:buAutoNum type="arabicPeriod"/>
            </a:pPr>
            <a:r>
              <a:rPr lang="en-US" altLang="zh-CN" sz="2400" dirty="0"/>
              <a:t>	</a:t>
            </a:r>
            <a:r>
              <a:rPr lang="zh-CN" altLang="zh-CN" dirty="0"/>
              <a:t>“</a:t>
            </a:r>
            <a:r>
              <a:rPr lang="en-US" altLang="zh-CN" dirty="0"/>
              <a:t>+</a:t>
            </a:r>
            <a:r>
              <a:rPr lang="zh-CN" altLang="zh-CN" dirty="0"/>
              <a:t>”运算</a:t>
            </a:r>
            <a:r>
              <a:rPr lang="en-US" altLang="zh-CN" sz="2400" dirty="0"/>
              <a:t>	</a:t>
            </a:r>
            <a:r>
              <a:rPr lang="zh-CN" altLang="en-US" sz="2400" dirty="0"/>
              <a:t>，也可以理解为“连接”操作。</a:t>
            </a:r>
            <a:r>
              <a:rPr lang="en-US" altLang="zh-CN" sz="2400" dirty="0"/>
              <a:t>	</a:t>
            </a:r>
            <a:r>
              <a:rPr lang="en-US" altLang="zh-CN" sz="2400" dirty="0">
                <a:solidFill>
                  <a:schemeClr val="tx1">
                    <a:lumMod val="85000"/>
                    <a:lumOff val="15000"/>
                  </a:schemeClr>
                </a:solidFill>
              </a:rPr>
              <a:t>	</a:t>
            </a:r>
            <a:endParaRPr lang="en-US" altLang="zh-CN" sz="1400" dirty="0">
              <a:solidFill>
                <a:schemeClr val="tx1">
                  <a:lumMod val="85000"/>
                  <a:lumOff val="15000"/>
                </a:schemeClr>
              </a:solidFill>
            </a:endParaRPr>
          </a:p>
        </p:txBody>
      </p:sp>
      <p:pic>
        <p:nvPicPr>
          <p:cNvPr id="3" name="图片 2"/>
          <p:cNvPicPr>
            <a:picLocks noChangeAspect="1"/>
          </p:cNvPicPr>
          <p:nvPr/>
        </p:nvPicPr>
        <p:blipFill>
          <a:blip r:embed="rId3"/>
          <a:stretch>
            <a:fillRect/>
          </a:stretch>
        </p:blipFill>
        <p:spPr>
          <a:xfrm>
            <a:off x="1254052" y="3244526"/>
            <a:ext cx="10332682" cy="1394852"/>
          </a:xfrm>
          <a:prstGeom prst="rect">
            <a:avLst/>
          </a:prstGeom>
        </p:spPr>
      </p:pic>
      <p:sp>
        <p:nvSpPr>
          <p:cNvPr id="5" name="矩形 4"/>
          <p:cNvSpPr/>
          <p:nvPr/>
        </p:nvSpPr>
        <p:spPr>
          <a:xfrm>
            <a:off x="530360" y="5362811"/>
            <a:ext cx="11253096" cy="587340"/>
          </a:xfrm>
          <a:prstGeom prst="rect">
            <a:avLst/>
          </a:prstGeom>
        </p:spPr>
        <p:txBody>
          <a:bodyPr vert="horz" wrap="square" lIns="91440" tIns="45720" rIns="91440" bIns="45720" rtlCol="0">
            <a:spAutoFit/>
          </a:bodyPr>
          <a:lstStyle/>
          <a:p>
            <a:pPr marL="228600" algn="just">
              <a:lnSpc>
                <a:spcPct val="150000"/>
              </a:lnSpc>
              <a:spcBef>
                <a:spcPts val="1000"/>
              </a:spcBef>
            </a:pPr>
            <a:r>
              <a:rPr lang="zh-CN" altLang="zh-CN" sz="2400" dirty="0">
                <a:solidFill>
                  <a:srgbClr val="FF0000"/>
                </a:solidFill>
              </a:rPr>
              <a:t>“</a:t>
            </a:r>
            <a:r>
              <a:rPr lang="en-US" altLang="zh-CN" sz="2400" dirty="0">
                <a:solidFill>
                  <a:srgbClr val="FF0000"/>
                </a:solidFill>
              </a:rPr>
              <a:t>+</a:t>
            </a:r>
            <a:r>
              <a:rPr lang="zh-CN" altLang="zh-CN" sz="2400" dirty="0">
                <a:solidFill>
                  <a:srgbClr val="FF0000"/>
                </a:solidFill>
              </a:rPr>
              <a:t>”运算将两个列表连接生成一个新列表</a:t>
            </a:r>
            <a:r>
              <a:rPr lang="zh-CN" altLang="en-US" sz="2400" dirty="0">
                <a:solidFill>
                  <a:srgbClr val="FF0000"/>
                </a:solidFill>
              </a:rPr>
              <a:t>，而不改变</a:t>
            </a:r>
            <a:r>
              <a:rPr lang="zh-CN" altLang="zh-CN" sz="2400" dirty="0">
                <a:solidFill>
                  <a:srgbClr val="FF0000"/>
                </a:solidFill>
              </a:rPr>
              <a:t>参与运算的列</a:t>
            </a:r>
            <a:r>
              <a:rPr lang="zh-CN" altLang="en-US" sz="2400" dirty="0">
                <a:solidFill>
                  <a:srgbClr val="FF0000"/>
                </a:solidFill>
              </a:rPr>
              <a:t>表</a:t>
            </a:r>
            <a:r>
              <a:rPr lang="zh-CN" altLang="zh-CN" sz="2400" dirty="0">
                <a:solidFill>
                  <a:srgbClr val="FF0000"/>
                </a:solidFill>
              </a:rPr>
              <a:t>本身</a:t>
            </a:r>
            <a:r>
              <a:rPr lang="zh-CN" altLang="en-US" sz="2400" dirty="0">
                <a:solidFill>
                  <a:srgbClr val="FF0000"/>
                </a:solidFill>
              </a:rPr>
              <a:t>。</a:t>
            </a:r>
          </a:p>
        </p:txBody>
      </p:sp>
      <p:cxnSp>
        <p:nvCxnSpPr>
          <p:cNvPr id="11" name="直接连接符 10"/>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xEl>
                                              <p:pRg st="2" end="2"/>
                                            </p:txEl>
                                          </p:spTgt>
                                        </p:tgtEl>
                                        <p:attrNameLst>
                                          <p:attrName>style.visibility</p:attrName>
                                        </p:attrNameLst>
                                      </p:cBhvr>
                                      <p:to>
                                        <p:strVal val="visible"/>
                                      </p:to>
                                    </p:set>
                                    <p:anim calcmode="lin" valueType="num">
                                      <p:cBhvr additive="base">
                                        <p:cTn id="7"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操作列表</a:t>
            </a: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sp>
        <p:nvSpPr>
          <p:cNvPr id="16" name="内容占位符 4"/>
          <p:cNvSpPr txBox="1"/>
          <p:nvPr/>
        </p:nvSpPr>
        <p:spPr>
          <a:xfrm>
            <a:off x="422348" y="907849"/>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solidFill>
                  <a:schemeClr val="tx1">
                    <a:lumMod val="85000"/>
                    <a:lumOff val="15000"/>
                  </a:schemeClr>
                </a:solidFill>
              </a:rPr>
              <a:t>列表扩充 ：</a:t>
            </a:r>
            <a:r>
              <a:rPr lang="en-US" altLang="zh-CN" sz="2800" dirty="0">
                <a:solidFill>
                  <a:schemeClr val="tx1">
                    <a:lumMod val="85000"/>
                    <a:lumOff val="15000"/>
                  </a:schemeClr>
                </a:solidFill>
              </a:rPr>
              <a:t>	</a:t>
            </a:r>
          </a:p>
          <a:p>
            <a:pPr marL="857250" lvl="1" indent="-457200">
              <a:lnSpc>
                <a:spcPct val="150000"/>
              </a:lnSpc>
              <a:buFont typeface="+mj-lt"/>
              <a:buAutoNum type="arabicPeriod" startAt="2"/>
            </a:pPr>
            <a:r>
              <a:rPr lang="en-US" altLang="zh-CN" sz="2400" dirty="0"/>
              <a:t>	</a:t>
            </a:r>
            <a:r>
              <a:rPr lang="en-US" altLang="zh-CN" dirty="0"/>
              <a:t>extend</a:t>
            </a:r>
            <a:r>
              <a:rPr lang="zh-CN" altLang="en-US" dirty="0"/>
              <a:t>方法</a:t>
            </a:r>
            <a:r>
              <a:rPr lang="en-US" altLang="zh-CN" sz="2400" dirty="0"/>
              <a:t>	</a:t>
            </a:r>
            <a:r>
              <a:rPr lang="zh-CN" altLang="en-US" sz="2400" dirty="0"/>
              <a:t>，将参数列表添加至原列表中。</a:t>
            </a:r>
            <a:r>
              <a:rPr lang="en-US" altLang="zh-CN" sz="2400" dirty="0"/>
              <a:t>	</a:t>
            </a:r>
            <a:r>
              <a:rPr lang="en-US" altLang="zh-CN" sz="2400" dirty="0">
                <a:solidFill>
                  <a:schemeClr val="tx1">
                    <a:lumMod val="85000"/>
                    <a:lumOff val="15000"/>
                  </a:schemeClr>
                </a:solidFill>
              </a:rPr>
              <a:t>	</a:t>
            </a:r>
            <a:endParaRPr lang="en-US" altLang="zh-CN" sz="1400" dirty="0">
              <a:solidFill>
                <a:schemeClr val="tx1">
                  <a:lumMod val="85000"/>
                  <a:lumOff val="15000"/>
                </a:schemeClr>
              </a:solidFill>
            </a:endParaRPr>
          </a:p>
        </p:txBody>
      </p:sp>
      <p:pic>
        <p:nvPicPr>
          <p:cNvPr id="2" name="图片 1"/>
          <p:cNvPicPr>
            <a:picLocks noChangeAspect="1"/>
          </p:cNvPicPr>
          <p:nvPr/>
        </p:nvPicPr>
        <p:blipFill rotWithShape="1">
          <a:blip r:embed="rId3"/>
          <a:srcRect t="1652"/>
          <a:stretch>
            <a:fillRect/>
          </a:stretch>
        </p:blipFill>
        <p:spPr>
          <a:xfrm>
            <a:off x="1254052" y="2829827"/>
            <a:ext cx="10271581" cy="2050180"/>
          </a:xfrm>
          <a:prstGeom prst="rect">
            <a:avLst/>
          </a:prstGeom>
        </p:spPr>
      </p:pic>
      <p:cxnSp>
        <p:nvCxnSpPr>
          <p:cNvPr id="10" name="直接连接符 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操作列表</a:t>
            </a: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sp>
        <p:nvSpPr>
          <p:cNvPr id="16" name="内容占位符 4"/>
          <p:cNvSpPr txBox="1"/>
          <p:nvPr/>
        </p:nvSpPr>
        <p:spPr>
          <a:xfrm>
            <a:off x="422348" y="907849"/>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solidFill>
                  <a:schemeClr val="tx1">
                    <a:lumMod val="85000"/>
                    <a:lumOff val="15000"/>
                  </a:schemeClr>
                </a:solidFill>
              </a:rPr>
              <a:t>列表扩充 ：</a:t>
            </a:r>
            <a:r>
              <a:rPr lang="en-US" altLang="zh-CN" sz="2800" dirty="0">
                <a:solidFill>
                  <a:schemeClr val="tx1">
                    <a:lumMod val="85000"/>
                    <a:lumOff val="15000"/>
                  </a:schemeClr>
                </a:solidFill>
              </a:rPr>
              <a:t>	</a:t>
            </a:r>
          </a:p>
          <a:p>
            <a:pPr marL="857250" lvl="1" indent="-457200">
              <a:lnSpc>
                <a:spcPct val="150000"/>
              </a:lnSpc>
              <a:buFont typeface="+mj-lt"/>
              <a:buAutoNum type="arabicPeriod" startAt="3"/>
            </a:pPr>
            <a:r>
              <a:rPr lang="en-US" altLang="zh-CN" sz="2400" dirty="0"/>
              <a:t>	</a:t>
            </a:r>
            <a:r>
              <a:rPr lang="zh-CN" altLang="en-US" dirty="0"/>
              <a:t>“*”运算</a:t>
            </a:r>
            <a:r>
              <a:rPr lang="en-US" altLang="zh-CN" sz="2400" dirty="0"/>
              <a:t>	</a:t>
            </a:r>
            <a:r>
              <a:rPr lang="zh-CN" altLang="en-US" sz="2400" dirty="0"/>
              <a:t>，通过重复指定遍数扩充列表长度</a:t>
            </a:r>
            <a:r>
              <a:rPr lang="en-US" altLang="zh-CN" sz="2400" dirty="0"/>
              <a:t>	</a:t>
            </a:r>
            <a:r>
              <a:rPr lang="en-US" altLang="zh-CN" sz="2400" dirty="0">
                <a:solidFill>
                  <a:schemeClr val="tx1">
                    <a:lumMod val="85000"/>
                    <a:lumOff val="15000"/>
                  </a:schemeClr>
                </a:solidFill>
              </a:rPr>
              <a:t>	</a:t>
            </a:r>
            <a:endParaRPr lang="en-US" altLang="zh-CN" sz="1400" dirty="0">
              <a:solidFill>
                <a:schemeClr val="tx1">
                  <a:lumMod val="85000"/>
                  <a:lumOff val="15000"/>
                </a:schemeClr>
              </a:solidFill>
            </a:endParaRPr>
          </a:p>
        </p:txBody>
      </p:sp>
      <p:pic>
        <p:nvPicPr>
          <p:cNvPr id="3" name="图片 2"/>
          <p:cNvPicPr>
            <a:picLocks noChangeAspect="1"/>
          </p:cNvPicPr>
          <p:nvPr/>
        </p:nvPicPr>
        <p:blipFill>
          <a:blip r:embed="rId3"/>
          <a:stretch>
            <a:fillRect/>
          </a:stretch>
        </p:blipFill>
        <p:spPr>
          <a:xfrm>
            <a:off x="1329589" y="2952449"/>
            <a:ext cx="9213641" cy="1494422"/>
          </a:xfrm>
          <a:prstGeom prst="rect">
            <a:avLst/>
          </a:prstGeom>
        </p:spPr>
      </p:pic>
      <p:sp>
        <p:nvSpPr>
          <p:cNvPr id="10" name="矩形 9"/>
          <p:cNvSpPr/>
          <p:nvPr/>
        </p:nvSpPr>
        <p:spPr>
          <a:xfrm>
            <a:off x="516556" y="5295434"/>
            <a:ext cx="11253096" cy="587340"/>
          </a:xfrm>
          <a:prstGeom prst="rect">
            <a:avLst/>
          </a:prstGeom>
        </p:spPr>
        <p:txBody>
          <a:bodyPr vert="horz" wrap="square" lIns="91440" tIns="45720" rIns="91440" bIns="45720" rtlCol="0">
            <a:spAutoFit/>
          </a:bodyPr>
          <a:lstStyle/>
          <a:p>
            <a:pPr marL="228600" algn="just">
              <a:lnSpc>
                <a:spcPct val="150000"/>
              </a:lnSpc>
              <a:spcBef>
                <a:spcPts val="1000"/>
              </a:spcBef>
            </a:pPr>
            <a:r>
              <a:rPr lang="zh-CN" altLang="en-US" sz="2400" dirty="0">
                <a:solidFill>
                  <a:srgbClr val="FF0000"/>
                </a:solidFill>
              </a:rPr>
              <a:t>与</a:t>
            </a:r>
            <a:r>
              <a:rPr lang="zh-CN" altLang="zh-CN" sz="2400" dirty="0">
                <a:solidFill>
                  <a:srgbClr val="FF0000"/>
                </a:solidFill>
              </a:rPr>
              <a:t>“</a:t>
            </a:r>
            <a:r>
              <a:rPr lang="en-US" altLang="zh-CN" sz="2400" dirty="0">
                <a:solidFill>
                  <a:srgbClr val="FF0000"/>
                </a:solidFill>
              </a:rPr>
              <a:t>+</a:t>
            </a:r>
            <a:r>
              <a:rPr lang="zh-CN" altLang="zh-CN" sz="2400" dirty="0">
                <a:solidFill>
                  <a:srgbClr val="FF0000"/>
                </a:solidFill>
              </a:rPr>
              <a:t>”运算</a:t>
            </a:r>
            <a:r>
              <a:rPr lang="zh-CN" altLang="en-US" sz="2400" dirty="0">
                <a:solidFill>
                  <a:srgbClr val="FF0000"/>
                </a:solidFill>
              </a:rPr>
              <a:t>类似，“*”运算也</a:t>
            </a:r>
            <a:r>
              <a:rPr lang="zh-CN" altLang="zh-CN" sz="2400" dirty="0">
                <a:solidFill>
                  <a:srgbClr val="FF0000"/>
                </a:solidFill>
              </a:rPr>
              <a:t>生成新列表</a:t>
            </a:r>
            <a:r>
              <a:rPr lang="zh-CN" altLang="en-US" sz="2400" dirty="0">
                <a:solidFill>
                  <a:srgbClr val="FF0000"/>
                </a:solidFill>
              </a:rPr>
              <a:t>、而不改变</a:t>
            </a:r>
            <a:r>
              <a:rPr lang="zh-CN" altLang="zh-CN" sz="2400" dirty="0">
                <a:solidFill>
                  <a:srgbClr val="FF0000"/>
                </a:solidFill>
              </a:rPr>
              <a:t>参与运算的列</a:t>
            </a:r>
            <a:r>
              <a:rPr lang="zh-CN" altLang="en-US" sz="2400" dirty="0">
                <a:solidFill>
                  <a:srgbClr val="FF0000"/>
                </a:solidFill>
              </a:rPr>
              <a:t>表</a:t>
            </a:r>
            <a:r>
              <a:rPr lang="zh-CN" altLang="zh-CN" sz="2400" dirty="0">
                <a:solidFill>
                  <a:srgbClr val="FF0000"/>
                </a:solidFill>
              </a:rPr>
              <a:t>本身</a:t>
            </a:r>
            <a:r>
              <a:rPr lang="zh-CN" altLang="en-US" sz="2400" dirty="0">
                <a:solidFill>
                  <a:srgbClr val="FF0000"/>
                </a:solidFill>
              </a:rPr>
              <a:t>。</a:t>
            </a:r>
          </a:p>
        </p:txBody>
      </p:sp>
      <p:cxnSp>
        <p:nvCxnSpPr>
          <p:cNvPr id="12" name="直接连接符 11"/>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300" normalizeH="0" baseline="0" noProof="0" dirty="0" smtClean="0">
                <a:ln>
                  <a:noFill/>
                </a:ln>
                <a:solidFill>
                  <a:srgbClr val="1E6787"/>
                </a:solidFill>
                <a:effectLst/>
                <a:uLnTx/>
                <a:uFillTx/>
                <a:latin typeface="微软雅黑" panose="020B0503020204020204" pitchFamily="34" charset="-122"/>
                <a:ea typeface="微软雅黑" panose="020B0503020204020204" pitchFamily="34" charset="-122"/>
                <a:cs typeface="+mn-cs"/>
              </a:rPr>
              <a:t>问题</a:t>
            </a:r>
            <a:r>
              <a:rPr kumimoji="0" lang="en-US" altLang="zh-CN" sz="2800" b="1" i="0" u="none" strike="noStrike" kern="1200" cap="none" spc="300" normalizeH="0" baseline="0" noProof="0" dirty="0" smtClean="0">
                <a:ln>
                  <a:noFill/>
                </a:ln>
                <a:solidFill>
                  <a:srgbClr val="1E6787"/>
                </a:solidFill>
                <a:effectLst/>
                <a:uLnTx/>
                <a:uFillTx/>
                <a:latin typeface="微软雅黑" panose="020B0503020204020204" pitchFamily="34" charset="-122"/>
                <a:ea typeface="微软雅黑" panose="020B0503020204020204" pitchFamily="34" charset="-122"/>
                <a:cs typeface="+mn-cs"/>
              </a:rPr>
              <a:t>7</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7" name="内容占位符 4"/>
          <p:cNvSpPr txBox="1"/>
          <p:nvPr/>
        </p:nvSpPr>
        <p:spPr>
          <a:xfrm>
            <a:off x="674375" y="849241"/>
            <a:ext cx="11363654" cy="571181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400" dirty="0" smtClean="0">
                <a:latin typeface="+mn-ea"/>
              </a:rPr>
              <a:t>7</a:t>
            </a:r>
            <a:r>
              <a:rPr lang="zh-CN" altLang="en-US" sz="2400" dirty="0" smtClean="0">
                <a:latin typeface="+mn-ea"/>
              </a:rPr>
              <a:t>、</a:t>
            </a:r>
            <a:r>
              <a:rPr lang="zh-CN" altLang="zh-CN" sz="2400" dirty="0" smtClean="0">
                <a:latin typeface="+mn-ea"/>
              </a:rPr>
              <a:t>下面</a:t>
            </a:r>
            <a:r>
              <a:rPr lang="zh-CN" altLang="zh-CN" sz="2400" dirty="0">
                <a:latin typeface="+mn-ea"/>
              </a:rPr>
              <a:t>代码的输出结果是（）</a:t>
            </a:r>
            <a:r>
              <a:rPr lang="zh-CN" altLang="zh-CN" sz="2400" dirty="0" smtClean="0">
                <a:latin typeface="+mn-ea"/>
              </a:rPr>
              <a:t>。</a:t>
            </a:r>
            <a:endParaRPr lang="zh-CN" altLang="zh-CN" sz="2400" dirty="0">
              <a:latin typeface="+mn-ea"/>
            </a:endParaRPr>
          </a:p>
          <a:p>
            <a:pPr marL="0" indent="0">
              <a:buNone/>
            </a:pPr>
            <a:r>
              <a:rPr lang="en-US" altLang="zh-CN" sz="2400" dirty="0" smtClean="0">
                <a:latin typeface="+mn-ea"/>
              </a:rPr>
              <a:t>	a </a:t>
            </a:r>
            <a:r>
              <a:rPr lang="en-US" altLang="zh-CN" sz="2400" dirty="0">
                <a:latin typeface="+mn-ea"/>
              </a:rPr>
              <a:t>= [1,3]</a:t>
            </a:r>
            <a:endParaRPr lang="zh-CN" altLang="zh-CN" sz="2400" dirty="0">
              <a:latin typeface="+mn-ea"/>
            </a:endParaRPr>
          </a:p>
          <a:p>
            <a:pPr marL="0" indent="0">
              <a:buNone/>
            </a:pPr>
            <a:r>
              <a:rPr lang="en-US" altLang="zh-CN" sz="2400" dirty="0" smtClean="0">
                <a:latin typeface="+mn-ea"/>
              </a:rPr>
              <a:t>	b </a:t>
            </a:r>
            <a:r>
              <a:rPr lang="en-US" altLang="zh-CN" sz="2400" dirty="0">
                <a:latin typeface="+mn-ea"/>
              </a:rPr>
              <a:t>= [2,4]</a:t>
            </a:r>
            <a:endParaRPr lang="zh-CN" altLang="zh-CN" sz="2400" dirty="0">
              <a:latin typeface="+mn-ea"/>
            </a:endParaRPr>
          </a:p>
          <a:p>
            <a:pPr marL="0" indent="0">
              <a:buNone/>
            </a:pPr>
            <a:r>
              <a:rPr lang="en-US" altLang="zh-CN" sz="2400" dirty="0" smtClean="0">
                <a:latin typeface="+mn-ea"/>
              </a:rPr>
              <a:t>	</a:t>
            </a:r>
            <a:r>
              <a:rPr lang="en-US" altLang="zh-CN" sz="2400" dirty="0" err="1" smtClean="0">
                <a:latin typeface="+mn-ea"/>
              </a:rPr>
              <a:t>a.extend</a:t>
            </a:r>
            <a:r>
              <a:rPr lang="en-US" altLang="zh-CN" sz="2400" dirty="0" smtClean="0">
                <a:latin typeface="+mn-ea"/>
              </a:rPr>
              <a:t>(b</a:t>
            </a:r>
            <a:r>
              <a:rPr lang="en-US" altLang="zh-CN" sz="2400" dirty="0">
                <a:latin typeface="+mn-ea"/>
              </a:rPr>
              <a:t>)</a:t>
            </a:r>
            <a:endParaRPr lang="zh-CN" altLang="zh-CN" sz="2400" dirty="0">
              <a:latin typeface="+mn-ea"/>
            </a:endParaRPr>
          </a:p>
          <a:p>
            <a:pPr marL="0" indent="0">
              <a:buNone/>
            </a:pPr>
            <a:r>
              <a:rPr lang="en-US" altLang="zh-CN" sz="2400" dirty="0" smtClean="0">
                <a:latin typeface="+mn-ea"/>
              </a:rPr>
              <a:t>	print(a)</a:t>
            </a:r>
          </a:p>
          <a:p>
            <a:pPr marL="0" indent="0">
              <a:buNone/>
            </a:pPr>
            <a:endParaRPr lang="zh-CN" altLang="zh-CN" sz="2400" dirty="0">
              <a:latin typeface="+mn-ea"/>
            </a:endParaRPr>
          </a:p>
          <a:p>
            <a:pPr marL="0" indent="0">
              <a:buNone/>
            </a:pPr>
            <a:r>
              <a:rPr lang="en-US" altLang="zh-CN" sz="2400" dirty="0" smtClean="0">
                <a:latin typeface="+mn-ea"/>
              </a:rPr>
              <a:t>	A</a:t>
            </a:r>
            <a:r>
              <a:rPr lang="zh-CN" altLang="en-US" sz="2400" dirty="0" smtClean="0">
                <a:latin typeface="+mn-ea"/>
              </a:rPr>
              <a:t>、</a:t>
            </a:r>
            <a:r>
              <a:rPr lang="en-US" altLang="zh-CN" sz="2400" dirty="0" smtClean="0">
                <a:latin typeface="+mn-ea"/>
              </a:rPr>
              <a:t>[</a:t>
            </a:r>
            <a:r>
              <a:rPr lang="en-US" altLang="zh-CN" sz="2400" dirty="0">
                <a:latin typeface="+mn-ea"/>
              </a:rPr>
              <a:t>1, 3, 2, 4]</a:t>
            </a:r>
            <a:endParaRPr lang="zh-CN" altLang="zh-CN" sz="2400" dirty="0">
              <a:latin typeface="+mn-ea"/>
            </a:endParaRPr>
          </a:p>
          <a:p>
            <a:pPr marL="0" indent="0">
              <a:buNone/>
            </a:pPr>
            <a:r>
              <a:rPr lang="en-US" altLang="zh-CN" sz="2400" dirty="0" smtClean="0">
                <a:latin typeface="+mn-ea"/>
              </a:rPr>
              <a:t>	B</a:t>
            </a:r>
            <a:r>
              <a:rPr lang="zh-CN" altLang="en-US" sz="2400" dirty="0" smtClean="0">
                <a:latin typeface="+mn-ea"/>
              </a:rPr>
              <a:t>、</a:t>
            </a:r>
            <a:r>
              <a:rPr lang="en-US" altLang="zh-CN" sz="2400" dirty="0" smtClean="0">
                <a:latin typeface="+mn-ea"/>
              </a:rPr>
              <a:t>[</a:t>
            </a:r>
            <a:r>
              <a:rPr lang="en-US" altLang="zh-CN" sz="2400" dirty="0">
                <a:latin typeface="+mn-ea"/>
              </a:rPr>
              <a:t>4 ,3 ,2 ,1]</a:t>
            </a:r>
            <a:endParaRPr lang="zh-CN" altLang="zh-CN" sz="2400" dirty="0">
              <a:latin typeface="+mn-ea"/>
            </a:endParaRPr>
          </a:p>
          <a:p>
            <a:pPr marL="0" indent="0">
              <a:buNone/>
            </a:pPr>
            <a:r>
              <a:rPr lang="en-US" altLang="zh-CN" sz="2400" dirty="0" smtClean="0">
                <a:latin typeface="+mn-ea"/>
              </a:rPr>
              <a:t>	C</a:t>
            </a:r>
            <a:r>
              <a:rPr lang="zh-CN" altLang="en-US" sz="2400" dirty="0" smtClean="0">
                <a:latin typeface="+mn-ea"/>
              </a:rPr>
              <a:t>、</a:t>
            </a:r>
            <a:r>
              <a:rPr lang="en-US" altLang="zh-CN" sz="2400" dirty="0" smtClean="0">
                <a:latin typeface="+mn-ea"/>
              </a:rPr>
              <a:t>[</a:t>
            </a:r>
            <a:r>
              <a:rPr lang="en-US" altLang="zh-CN" sz="2400" dirty="0">
                <a:latin typeface="+mn-ea"/>
              </a:rPr>
              <a:t>4 ,2 ,3 ,1]</a:t>
            </a:r>
            <a:endParaRPr lang="zh-CN" altLang="zh-CN" sz="2400" dirty="0">
              <a:latin typeface="+mn-ea"/>
            </a:endParaRPr>
          </a:p>
          <a:p>
            <a:pPr marL="0" indent="0">
              <a:buNone/>
            </a:pPr>
            <a:r>
              <a:rPr lang="en-US" altLang="zh-CN" sz="2400" dirty="0" smtClean="0">
                <a:latin typeface="+mn-ea"/>
              </a:rPr>
              <a:t>	D</a:t>
            </a:r>
            <a:r>
              <a:rPr lang="zh-CN" altLang="en-US" sz="2400" dirty="0" smtClean="0">
                <a:latin typeface="+mn-ea"/>
              </a:rPr>
              <a:t>、</a:t>
            </a:r>
            <a:r>
              <a:rPr lang="en-US" altLang="zh-CN" sz="2400" dirty="0" smtClean="0">
                <a:latin typeface="+mn-ea"/>
              </a:rPr>
              <a:t>[</a:t>
            </a:r>
            <a:r>
              <a:rPr lang="en-US" altLang="zh-CN" sz="2400" dirty="0">
                <a:latin typeface="+mn-ea"/>
              </a:rPr>
              <a:t>1 ,2 ,3 ,4</a:t>
            </a:r>
            <a:r>
              <a:rPr lang="en-US" altLang="zh-CN" sz="2400" dirty="0" smtClean="0">
                <a:latin typeface="+mn-ea"/>
              </a:rPr>
              <a:t>]</a:t>
            </a:r>
            <a:endParaRPr lang="zh-CN" altLang="zh-CN" sz="2400" dirty="0">
              <a:latin typeface="+mn-ea"/>
            </a:endParaRPr>
          </a:p>
        </p:txBody>
      </p:sp>
      <p:sp>
        <p:nvSpPr>
          <p:cNvPr id="11" name="矩形 10"/>
          <p:cNvSpPr/>
          <p:nvPr/>
        </p:nvSpPr>
        <p:spPr>
          <a:xfrm>
            <a:off x="776097" y="2853030"/>
            <a:ext cx="860736" cy="127060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266700" algn="just" defTabSz="914400" rtl="0" eaLnBrk="1" fontAlgn="auto" latinLnBrk="0" hangingPunct="1">
              <a:lnSpc>
                <a:spcPct val="229000"/>
              </a:lnSpc>
              <a:spcBef>
                <a:spcPts val="0"/>
              </a:spcBef>
              <a:spcAft>
                <a:spcPts val="0"/>
              </a:spcAft>
              <a:buClrTx/>
              <a:buSzTx/>
              <a:buFontTx/>
              <a:buNone/>
              <a:tabLst/>
              <a:defRPr/>
            </a:pPr>
            <a:r>
              <a:rPr kumimoji="0" lang="en-US" altLang="zh-CN" sz="4000" b="0" i="0" u="none" strike="noStrike" kern="100" cap="none" spc="0" normalizeH="0" baseline="0" noProof="0" dirty="0" smtClean="0">
                <a:ln>
                  <a:noFill/>
                </a:ln>
                <a:solidFill>
                  <a:srgbClr val="FF0000"/>
                </a:solidFill>
                <a:effectLst/>
                <a:uLnTx/>
                <a:uFillTx/>
                <a:latin typeface="微软雅黑" panose="020B0503020204020204" pitchFamily="34" charset="-122"/>
                <a:ea typeface="微软雅黑"/>
                <a:cs typeface="Times New Roman" panose="02020603050405020304" pitchFamily="18" charset="0"/>
                <a:sym typeface="Wingdings" panose="05000000000000000000" pitchFamily="2" charset="2"/>
              </a:rPr>
              <a:t></a:t>
            </a:r>
            <a:endParaRPr kumimoji="0" lang="en-US" altLang="zh-CN" sz="4000" b="0" i="0" u="none" strike="noStrike" kern="100" cap="none" spc="0" normalizeH="0" baseline="0" noProof="0" dirty="0" smtClean="0">
              <a:ln>
                <a:noFill/>
              </a:ln>
              <a:solidFill>
                <a:srgbClr val="FF0000"/>
              </a:solidFill>
              <a:effectLst/>
              <a:uLnTx/>
              <a:uFillTx/>
              <a:latin typeface="微软雅黑" panose="020B0503020204020204" pitchFamily="34" charset="-122"/>
              <a:ea typeface="微软雅黑"/>
              <a:cs typeface="Times New Roman" panose="02020603050405020304" pitchFamily="18" charset="0"/>
            </a:endParaRPr>
          </a:p>
        </p:txBody>
      </p:sp>
    </p:spTree>
    <p:extLst>
      <p:ext uri="{BB962C8B-B14F-4D97-AF65-F5344CB8AC3E}">
        <p14:creationId xmlns:p14="http://schemas.microsoft.com/office/powerpoint/2010/main" val="978938563"/>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操作列表</a:t>
            </a: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sp>
        <p:nvSpPr>
          <p:cNvPr id="16" name="内容占位符 4"/>
          <p:cNvSpPr txBox="1"/>
          <p:nvPr/>
        </p:nvSpPr>
        <p:spPr>
          <a:xfrm>
            <a:off x="422348" y="907849"/>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solidFill>
                  <a:schemeClr val="tx1">
                    <a:lumMod val="85000"/>
                    <a:lumOff val="15000"/>
                  </a:schemeClr>
                </a:solidFill>
              </a:rPr>
              <a:t>列表的复制 ：</a:t>
            </a:r>
            <a:r>
              <a:rPr lang="en-US" altLang="zh-CN" sz="2800" dirty="0">
                <a:solidFill>
                  <a:schemeClr val="tx1">
                    <a:lumMod val="85000"/>
                    <a:lumOff val="15000"/>
                  </a:schemeClr>
                </a:solidFill>
              </a:rPr>
              <a:t>	</a:t>
            </a:r>
          </a:p>
          <a:p>
            <a:pPr marL="400050" lvl="1" indent="457200">
              <a:lnSpc>
                <a:spcPct val="150000"/>
              </a:lnSpc>
              <a:buNone/>
            </a:pPr>
            <a:r>
              <a:rPr lang="zh-CN" altLang="en-US" sz="2400" dirty="0"/>
              <a:t>复制，即生成“一模一样”的列表</a:t>
            </a:r>
            <a:r>
              <a:rPr lang="zh-CN" altLang="en-US" sz="2400" dirty="0" smtClean="0"/>
              <a:t>。</a:t>
            </a:r>
            <a:endParaRPr lang="en-US" altLang="zh-CN" sz="2400" dirty="0" smtClean="0"/>
          </a:p>
          <a:p>
            <a:pPr marL="857250" lvl="1" indent="-457200">
              <a:lnSpc>
                <a:spcPct val="150000"/>
              </a:lnSpc>
              <a:buFont typeface="+mj-lt"/>
              <a:buAutoNum type="arabicPeriod"/>
            </a:pPr>
            <a:r>
              <a:rPr lang="zh-CN" altLang="en-US" sz="2400" dirty="0" smtClean="0"/>
              <a:t>利用切片实现</a:t>
            </a:r>
            <a:endParaRPr lang="en-US" altLang="zh-CN" sz="2400" dirty="0" smtClean="0"/>
          </a:p>
          <a:p>
            <a:pPr marL="857250" lvl="1" indent="-457200">
              <a:lnSpc>
                <a:spcPct val="150000"/>
              </a:lnSpc>
              <a:buFont typeface="+mj-lt"/>
              <a:buAutoNum type="arabicPeriod"/>
            </a:pPr>
            <a:r>
              <a:rPr lang="zh-CN" altLang="en-US" sz="2400" dirty="0" smtClean="0"/>
              <a:t>使用</a:t>
            </a:r>
            <a:r>
              <a:rPr lang="zh-CN" altLang="en-US" sz="2400" dirty="0"/>
              <a:t>列表的</a:t>
            </a:r>
            <a:r>
              <a:rPr lang="en-US" altLang="zh-CN" sz="2400" dirty="0"/>
              <a:t>copy</a:t>
            </a:r>
            <a:r>
              <a:rPr lang="zh-CN" altLang="en-US" sz="2400" dirty="0"/>
              <a:t>方法。</a:t>
            </a:r>
            <a:endParaRPr lang="en-US" altLang="zh-CN" sz="2400" dirty="0"/>
          </a:p>
          <a:p>
            <a:pPr marL="857250" lvl="1" indent="-457200">
              <a:lnSpc>
                <a:spcPct val="150000"/>
              </a:lnSpc>
              <a:buFont typeface="+mj-lt"/>
              <a:buAutoNum type="arabicPeriod"/>
            </a:pPr>
            <a:r>
              <a:rPr lang="zh-CN" altLang="en-US" sz="2400" dirty="0"/>
              <a:t>通过列表之间的赋值操作。</a:t>
            </a:r>
            <a:endParaRPr lang="en-US" altLang="zh-CN" sz="1400" dirty="0">
              <a:solidFill>
                <a:schemeClr val="tx1">
                  <a:lumMod val="85000"/>
                  <a:lumOff val="15000"/>
                </a:schemeClr>
              </a:solidFill>
            </a:endParaRPr>
          </a:p>
        </p:txBody>
      </p:sp>
      <p:cxnSp>
        <p:nvCxnSpPr>
          <p:cNvPr id="12" name="直接连接符 11"/>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操作列表</a:t>
            </a: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sp>
        <p:nvSpPr>
          <p:cNvPr id="16" name="内容占位符 4"/>
          <p:cNvSpPr txBox="1"/>
          <p:nvPr/>
        </p:nvSpPr>
        <p:spPr>
          <a:xfrm>
            <a:off x="422348" y="907849"/>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solidFill>
                  <a:schemeClr val="tx1">
                    <a:lumMod val="85000"/>
                    <a:lumOff val="15000"/>
                  </a:schemeClr>
                </a:solidFill>
              </a:rPr>
              <a:t>列表的复制 ：</a:t>
            </a:r>
            <a:r>
              <a:rPr lang="en-US" altLang="zh-CN" sz="2800" dirty="0">
                <a:solidFill>
                  <a:schemeClr val="tx1">
                    <a:lumMod val="85000"/>
                    <a:lumOff val="15000"/>
                  </a:schemeClr>
                </a:solidFill>
              </a:rPr>
              <a:t>	</a:t>
            </a:r>
          </a:p>
          <a:p>
            <a:pPr marL="400050" lvl="1" indent="457200">
              <a:lnSpc>
                <a:spcPct val="150000"/>
              </a:lnSpc>
              <a:buNone/>
            </a:pPr>
            <a:r>
              <a:rPr lang="zh-CN" altLang="en-US" sz="2400" dirty="0"/>
              <a:t>复制，即生成“一模一样”的列表</a:t>
            </a:r>
            <a:r>
              <a:rPr lang="zh-CN" altLang="en-US" sz="2400" dirty="0" smtClean="0"/>
              <a:t>。</a:t>
            </a:r>
            <a:endParaRPr lang="en-US" altLang="zh-CN" sz="2400" dirty="0" smtClean="0"/>
          </a:p>
          <a:p>
            <a:pPr marL="400050" lvl="1" indent="457200">
              <a:lnSpc>
                <a:spcPct val="150000"/>
              </a:lnSpc>
              <a:buNone/>
            </a:pPr>
            <a:endParaRPr lang="en-US" altLang="zh-CN" sz="2400" dirty="0" smtClean="0"/>
          </a:p>
        </p:txBody>
      </p:sp>
      <p:pic>
        <p:nvPicPr>
          <p:cNvPr id="2" name="图片 1"/>
          <p:cNvPicPr>
            <a:picLocks noChangeAspect="1"/>
          </p:cNvPicPr>
          <p:nvPr/>
        </p:nvPicPr>
        <p:blipFill>
          <a:blip r:embed="rId3"/>
          <a:stretch>
            <a:fillRect/>
          </a:stretch>
        </p:blipFill>
        <p:spPr>
          <a:xfrm>
            <a:off x="979931" y="2698747"/>
            <a:ext cx="8436071" cy="3383573"/>
          </a:xfrm>
          <a:prstGeom prst="rect">
            <a:avLst/>
          </a:prstGeom>
        </p:spPr>
      </p:pic>
      <p:sp>
        <p:nvSpPr>
          <p:cNvPr id="11" name="矩形 10"/>
          <p:cNvSpPr/>
          <p:nvPr/>
        </p:nvSpPr>
        <p:spPr>
          <a:xfrm>
            <a:off x="7258639" y="578040"/>
            <a:ext cx="4559805" cy="1754326"/>
          </a:xfrm>
          <a:prstGeom prst="rect">
            <a:avLst/>
          </a:prstGeom>
          <a:ln w="38100"/>
        </p:spPr>
        <p:style>
          <a:lnRef idx="2">
            <a:schemeClr val="accent6"/>
          </a:lnRef>
          <a:fillRef idx="1">
            <a:schemeClr val="lt1"/>
          </a:fillRef>
          <a:effectRef idx="0">
            <a:schemeClr val="accent6"/>
          </a:effectRef>
          <a:fontRef idx="minor">
            <a:schemeClr val="dk1"/>
          </a:fontRef>
        </p:style>
        <p:txBody>
          <a:bodyPr vert="horz" wrap="square" lIns="91440" tIns="45720" rIns="91440" bIns="45720" rtlCol="0">
            <a:spAutoFit/>
          </a:bodyPr>
          <a:lstStyle/>
          <a:p>
            <a:pPr marL="228600" algn="just">
              <a:lnSpc>
                <a:spcPct val="150000"/>
              </a:lnSpc>
              <a:spcBef>
                <a:spcPts val="1000"/>
              </a:spcBef>
            </a:pPr>
            <a:r>
              <a:rPr lang="en-US" altLang="zh-CN" sz="2400" dirty="0">
                <a:solidFill>
                  <a:srgbClr val="FF0000"/>
                </a:solidFill>
              </a:rPr>
              <a:t>copy</a:t>
            </a:r>
            <a:r>
              <a:rPr lang="zh-CN" altLang="en-US" sz="2400" dirty="0">
                <a:solidFill>
                  <a:srgbClr val="FF0000"/>
                </a:solidFill>
              </a:rPr>
              <a:t>方法和赋值操作都能得到“一样”的列表，但是两者的实现机制有着本质的区别。</a:t>
            </a:r>
          </a:p>
        </p:txBody>
      </p:sp>
      <p:sp>
        <p:nvSpPr>
          <p:cNvPr id="12" name="椭圆 11"/>
          <p:cNvSpPr/>
          <p:nvPr/>
        </p:nvSpPr>
        <p:spPr>
          <a:xfrm>
            <a:off x="1395166" y="3000503"/>
            <a:ext cx="3129699" cy="2517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395166" y="4650194"/>
            <a:ext cx="2780908" cy="2586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a:endCxn id="11" idx="1"/>
          </p:cNvCxnSpPr>
          <p:nvPr/>
        </p:nvCxnSpPr>
        <p:spPr>
          <a:xfrm flipV="1">
            <a:off x="4524865" y="1455203"/>
            <a:ext cx="2733774" cy="1658478"/>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15" name="直接连接符 14"/>
          <p:cNvCxnSpPr>
            <a:endCxn id="11" idx="1"/>
          </p:cNvCxnSpPr>
          <p:nvPr/>
        </p:nvCxnSpPr>
        <p:spPr>
          <a:xfrm flipV="1">
            <a:off x="4176074" y="1455203"/>
            <a:ext cx="3082565" cy="3316956"/>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18" name="直接连接符 17"/>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595161"/>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操作列表</a:t>
            </a: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sp>
        <p:nvSpPr>
          <p:cNvPr id="16" name="内容占位符 4"/>
          <p:cNvSpPr txBox="1"/>
          <p:nvPr/>
        </p:nvSpPr>
        <p:spPr>
          <a:xfrm>
            <a:off x="422348" y="907849"/>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solidFill>
                  <a:schemeClr val="tx1">
                    <a:lumMod val="85000"/>
                    <a:lumOff val="15000"/>
                  </a:schemeClr>
                </a:solidFill>
              </a:rPr>
              <a:t>列表的复制 ：</a:t>
            </a:r>
            <a:r>
              <a:rPr lang="en-US" altLang="zh-CN" sz="2800" dirty="0">
                <a:solidFill>
                  <a:schemeClr val="tx1">
                    <a:lumMod val="85000"/>
                    <a:lumOff val="15000"/>
                  </a:schemeClr>
                </a:solidFill>
              </a:rPr>
              <a:t>	</a:t>
            </a:r>
          </a:p>
        </p:txBody>
      </p:sp>
      <p:cxnSp>
        <p:nvCxnSpPr>
          <p:cNvPr id="9" name="直接连接符 8"/>
          <p:cNvCxnSpPr/>
          <p:nvPr/>
        </p:nvCxnSpPr>
        <p:spPr>
          <a:xfrm>
            <a:off x="5993708" y="1307239"/>
            <a:ext cx="0" cy="422779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666386" y="1877546"/>
            <a:ext cx="2243050" cy="369332"/>
          </a:xfrm>
          <a:prstGeom prst="rect">
            <a:avLst/>
          </a:prstGeom>
        </p:spPr>
        <p:txBody>
          <a:bodyPr wrap="none">
            <a:spAutoFit/>
          </a:bodyPr>
          <a:lstStyle/>
          <a:p>
            <a:r>
              <a:rPr lang="zh-CN" altLang="en-US" dirty="0"/>
              <a:t>使用列表的</a:t>
            </a:r>
            <a:r>
              <a:rPr lang="en-US" altLang="zh-CN" dirty="0"/>
              <a:t>copy</a:t>
            </a:r>
            <a:r>
              <a:rPr lang="zh-CN" altLang="en-US" dirty="0"/>
              <a:t>方法</a:t>
            </a:r>
          </a:p>
        </p:txBody>
      </p:sp>
      <p:sp>
        <p:nvSpPr>
          <p:cNvPr id="3" name="矩形 2"/>
          <p:cNvSpPr/>
          <p:nvPr/>
        </p:nvSpPr>
        <p:spPr>
          <a:xfrm>
            <a:off x="7109135" y="1877546"/>
            <a:ext cx="2723823" cy="369332"/>
          </a:xfrm>
          <a:prstGeom prst="rect">
            <a:avLst/>
          </a:prstGeom>
        </p:spPr>
        <p:txBody>
          <a:bodyPr wrap="none">
            <a:spAutoFit/>
          </a:bodyPr>
          <a:lstStyle/>
          <a:p>
            <a:r>
              <a:rPr lang="zh-CN" altLang="en-US" dirty="0"/>
              <a:t>通过列表之间的赋值操作</a:t>
            </a:r>
          </a:p>
        </p:txBody>
      </p:sp>
      <p:sp>
        <p:nvSpPr>
          <p:cNvPr id="7" name="矩形 6"/>
          <p:cNvSpPr/>
          <p:nvPr/>
        </p:nvSpPr>
        <p:spPr>
          <a:xfrm>
            <a:off x="1939456" y="5776966"/>
            <a:ext cx="8216137" cy="7736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注意：</a:t>
            </a:r>
            <a:endParaRPr lang="en-US" altLang="zh-CN" dirty="0" smtClean="0"/>
          </a:p>
          <a:p>
            <a:pPr algn="ctr"/>
            <a:r>
              <a:rPr lang="zh-CN" altLang="en-US" dirty="0" smtClean="0"/>
              <a:t>执行  </a:t>
            </a:r>
            <a:r>
              <a:rPr lang="en-US" altLang="zh-CN" dirty="0" smtClean="0">
                <a:solidFill>
                  <a:srgbClr val="FF9900"/>
                </a:solidFill>
              </a:rPr>
              <a:t>del </a:t>
            </a:r>
            <a:r>
              <a:rPr lang="en-US" altLang="zh-CN" dirty="0" err="1" smtClean="0">
                <a:solidFill>
                  <a:srgbClr val="FF9900"/>
                </a:solidFill>
              </a:rPr>
              <a:t>guestscopy</a:t>
            </a:r>
            <a:r>
              <a:rPr lang="en-US" altLang="zh-CN" dirty="0" smtClean="0">
                <a:solidFill>
                  <a:srgbClr val="FF9900"/>
                </a:solidFill>
              </a:rPr>
              <a:t>[0] </a:t>
            </a:r>
            <a:r>
              <a:rPr lang="zh-CN" altLang="en-US" dirty="0" smtClean="0"/>
              <a:t>和 </a:t>
            </a:r>
            <a:r>
              <a:rPr lang="en-US" altLang="zh-CN" dirty="0" smtClean="0">
                <a:solidFill>
                  <a:srgbClr val="FF9900"/>
                </a:solidFill>
              </a:rPr>
              <a:t>del guests1[0</a:t>
            </a:r>
            <a:r>
              <a:rPr lang="en-US" altLang="zh-CN" dirty="0">
                <a:solidFill>
                  <a:srgbClr val="FF9900"/>
                </a:solidFill>
              </a:rPr>
              <a:t>]</a:t>
            </a:r>
            <a:r>
              <a:rPr lang="zh-CN" altLang="en-US" dirty="0" smtClean="0"/>
              <a:t>操作</a:t>
            </a:r>
            <a:r>
              <a:rPr lang="zh-CN" altLang="en-US" dirty="0"/>
              <a:t>后，</a:t>
            </a:r>
            <a:r>
              <a:rPr lang="en-US" altLang="zh-CN" dirty="0" err="1"/>
              <a:t>guestsCopy</a:t>
            </a:r>
            <a:r>
              <a:rPr lang="zh-CN" altLang="en-US" dirty="0"/>
              <a:t>和</a:t>
            </a:r>
            <a:r>
              <a:rPr lang="en-US" altLang="zh-CN" dirty="0"/>
              <a:t>guests1</a:t>
            </a:r>
            <a:r>
              <a:rPr lang="zh-CN" altLang="en-US" dirty="0" smtClean="0"/>
              <a:t>列表的变化</a:t>
            </a:r>
            <a:endParaRPr lang="zh-CN" altLang="en-US" dirty="0"/>
          </a:p>
        </p:txBody>
      </p:sp>
      <p:pic>
        <p:nvPicPr>
          <p:cNvPr id="5" name="图片 4"/>
          <p:cNvPicPr>
            <a:picLocks noChangeAspect="1"/>
          </p:cNvPicPr>
          <p:nvPr/>
        </p:nvPicPr>
        <p:blipFill>
          <a:blip r:embed="rId3"/>
          <a:stretch>
            <a:fillRect/>
          </a:stretch>
        </p:blipFill>
        <p:spPr>
          <a:xfrm>
            <a:off x="6080554" y="2437655"/>
            <a:ext cx="6086909" cy="2990853"/>
          </a:xfrm>
          <a:prstGeom prst="rect">
            <a:avLst/>
          </a:prstGeom>
        </p:spPr>
      </p:pic>
      <p:pic>
        <p:nvPicPr>
          <p:cNvPr id="6" name="图片 5"/>
          <p:cNvPicPr>
            <a:picLocks noChangeAspect="1"/>
          </p:cNvPicPr>
          <p:nvPr/>
        </p:nvPicPr>
        <p:blipFill>
          <a:blip r:embed="rId4"/>
          <a:stretch>
            <a:fillRect/>
          </a:stretch>
        </p:blipFill>
        <p:spPr>
          <a:xfrm>
            <a:off x="170320" y="2387866"/>
            <a:ext cx="5755294" cy="3040643"/>
          </a:xfrm>
          <a:prstGeom prst="rect">
            <a:avLst/>
          </a:prstGeom>
        </p:spPr>
      </p:pic>
      <p:sp>
        <p:nvSpPr>
          <p:cNvPr id="19" name="椭圆 18"/>
          <p:cNvSpPr/>
          <p:nvPr/>
        </p:nvSpPr>
        <p:spPr>
          <a:xfrm>
            <a:off x="422349" y="2679583"/>
            <a:ext cx="2388946" cy="2776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6343100" y="2679583"/>
            <a:ext cx="1734881" cy="2776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70320" y="4046706"/>
            <a:ext cx="4975612" cy="1381802"/>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2" name="矩形 21"/>
          <p:cNvSpPr/>
          <p:nvPr/>
        </p:nvSpPr>
        <p:spPr>
          <a:xfrm>
            <a:off x="6047525" y="4046706"/>
            <a:ext cx="4975612" cy="1381802"/>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23" name="直接连接符 22"/>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596214"/>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6" presetClass="emph" presetSubtype="0" repeatCount="3000" fill="hold" grpId="1" nodeType="withEffect">
                                  <p:stCondLst>
                                    <p:cond delay="0"/>
                                  </p:stCondLst>
                                  <p:childTnLst>
                                    <p:animScale>
                                      <p:cBhvr>
                                        <p:cTn id="30" dur="2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9" grpId="0" animBg="1"/>
      <p:bldP spid="21" grpId="0" animBg="1"/>
      <p:bldP spid="10" grpId="0" animBg="1"/>
      <p:bldP spid="22"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操作列表</a:t>
            </a: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sp>
        <p:nvSpPr>
          <p:cNvPr id="16" name="内容占位符 4"/>
          <p:cNvSpPr txBox="1"/>
          <p:nvPr/>
        </p:nvSpPr>
        <p:spPr>
          <a:xfrm>
            <a:off x="422348" y="907849"/>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solidFill>
                  <a:schemeClr val="tx1">
                    <a:lumMod val="85000"/>
                    <a:lumOff val="15000"/>
                  </a:schemeClr>
                </a:solidFill>
              </a:rPr>
              <a:t>列表的复制 ：</a:t>
            </a:r>
            <a:r>
              <a:rPr lang="en-US" altLang="zh-CN" sz="2800" dirty="0">
                <a:solidFill>
                  <a:schemeClr val="tx1">
                    <a:lumMod val="85000"/>
                    <a:lumOff val="15000"/>
                  </a:schemeClr>
                </a:solidFill>
              </a:rPr>
              <a:t>	</a:t>
            </a:r>
          </a:p>
        </p:txBody>
      </p:sp>
      <p:cxnSp>
        <p:nvCxnSpPr>
          <p:cNvPr id="9" name="直接连接符 8"/>
          <p:cNvCxnSpPr/>
          <p:nvPr/>
        </p:nvCxnSpPr>
        <p:spPr>
          <a:xfrm>
            <a:off x="5925614" y="1261249"/>
            <a:ext cx="0" cy="3605289"/>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1" name="图片 10"/>
          <p:cNvPicPr/>
          <p:nvPr/>
        </p:nvPicPr>
        <p:blipFill rotWithShape="1">
          <a:blip r:embed="rId3"/>
          <a:srcRect l="2800" t="6718" r="2751" b="8714"/>
          <a:stretch>
            <a:fillRect/>
          </a:stretch>
        </p:blipFill>
        <p:spPr bwMode="auto">
          <a:xfrm>
            <a:off x="699930" y="2376585"/>
            <a:ext cx="4650163" cy="2025166"/>
          </a:xfrm>
          <a:prstGeom prst="rect">
            <a:avLst/>
          </a:prstGeom>
          <a:ln>
            <a:noFill/>
          </a:ln>
        </p:spPr>
      </p:pic>
      <p:pic>
        <p:nvPicPr>
          <p:cNvPr id="12" name="图片 11"/>
          <p:cNvPicPr/>
          <p:nvPr/>
        </p:nvPicPr>
        <p:blipFill rotWithShape="1">
          <a:blip r:embed="rId4"/>
          <a:srcRect t="15312" r="-138"/>
          <a:stretch>
            <a:fillRect/>
          </a:stretch>
        </p:blipFill>
        <p:spPr bwMode="auto">
          <a:xfrm>
            <a:off x="6552246" y="2617216"/>
            <a:ext cx="4385702" cy="1543904"/>
          </a:xfrm>
          <a:prstGeom prst="rect">
            <a:avLst/>
          </a:prstGeom>
          <a:ln>
            <a:noFill/>
          </a:ln>
        </p:spPr>
      </p:pic>
      <p:sp>
        <p:nvSpPr>
          <p:cNvPr id="2" name="矩形 1"/>
          <p:cNvSpPr/>
          <p:nvPr/>
        </p:nvSpPr>
        <p:spPr>
          <a:xfrm>
            <a:off x="1666386" y="1877546"/>
            <a:ext cx="2243050" cy="369332"/>
          </a:xfrm>
          <a:prstGeom prst="rect">
            <a:avLst/>
          </a:prstGeom>
        </p:spPr>
        <p:txBody>
          <a:bodyPr wrap="none">
            <a:spAutoFit/>
          </a:bodyPr>
          <a:lstStyle/>
          <a:p>
            <a:r>
              <a:rPr lang="zh-CN" altLang="en-US" dirty="0"/>
              <a:t>使用列表的</a:t>
            </a:r>
            <a:r>
              <a:rPr lang="en-US" altLang="zh-CN" dirty="0"/>
              <a:t>copy</a:t>
            </a:r>
            <a:r>
              <a:rPr lang="zh-CN" altLang="en-US" dirty="0"/>
              <a:t>方法</a:t>
            </a:r>
          </a:p>
        </p:txBody>
      </p:sp>
      <p:sp>
        <p:nvSpPr>
          <p:cNvPr id="3" name="矩形 2"/>
          <p:cNvSpPr/>
          <p:nvPr/>
        </p:nvSpPr>
        <p:spPr>
          <a:xfrm>
            <a:off x="7109135" y="1877546"/>
            <a:ext cx="2723823" cy="369332"/>
          </a:xfrm>
          <a:prstGeom prst="rect">
            <a:avLst/>
          </a:prstGeom>
        </p:spPr>
        <p:txBody>
          <a:bodyPr wrap="none">
            <a:spAutoFit/>
          </a:bodyPr>
          <a:lstStyle/>
          <a:p>
            <a:r>
              <a:rPr lang="zh-CN" altLang="en-US" dirty="0"/>
              <a:t>通过列表之间的赋值操作</a:t>
            </a:r>
          </a:p>
        </p:txBody>
      </p:sp>
      <p:sp>
        <p:nvSpPr>
          <p:cNvPr id="15" name="内容占位符 12"/>
          <p:cNvSpPr txBox="1"/>
          <p:nvPr/>
        </p:nvSpPr>
        <p:spPr>
          <a:xfrm>
            <a:off x="699930" y="4732688"/>
            <a:ext cx="4594145" cy="6805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solidFill>
                  <a:srgbClr val="C00000"/>
                </a:solidFill>
              </a:rPr>
              <a:t>深拷贝</a:t>
            </a:r>
            <a:r>
              <a:rPr lang="en-US" altLang="zh-CN" dirty="0">
                <a:solidFill>
                  <a:srgbClr val="C00000"/>
                </a:solidFill>
              </a:rPr>
              <a:t>,</a:t>
            </a:r>
            <a:r>
              <a:rPr lang="zh-CN" altLang="en-US" dirty="0">
                <a:solidFill>
                  <a:srgbClr val="C00000"/>
                </a:solidFill>
              </a:rPr>
              <a:t>两个列表有独立空间</a:t>
            </a:r>
            <a:r>
              <a:rPr lang="en-US" altLang="zh-CN" dirty="0">
                <a:solidFill>
                  <a:srgbClr val="C00000"/>
                </a:solidFill>
              </a:rPr>
              <a:t>.</a:t>
            </a:r>
          </a:p>
        </p:txBody>
      </p:sp>
      <p:sp>
        <p:nvSpPr>
          <p:cNvPr id="17" name="内容占位符 12"/>
          <p:cNvSpPr txBox="1"/>
          <p:nvPr/>
        </p:nvSpPr>
        <p:spPr>
          <a:xfrm>
            <a:off x="7109135" y="4732687"/>
            <a:ext cx="4594145" cy="6805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solidFill>
                  <a:srgbClr val="C00000"/>
                </a:solidFill>
              </a:rPr>
              <a:t>浅拷贝</a:t>
            </a:r>
            <a:r>
              <a:rPr lang="en-US" altLang="zh-CN" dirty="0">
                <a:solidFill>
                  <a:srgbClr val="C00000"/>
                </a:solidFill>
              </a:rPr>
              <a:t>,</a:t>
            </a:r>
            <a:r>
              <a:rPr lang="zh-CN" altLang="en-US" dirty="0">
                <a:solidFill>
                  <a:srgbClr val="C00000"/>
                </a:solidFill>
              </a:rPr>
              <a:t>两个列表共享空间</a:t>
            </a:r>
            <a:r>
              <a:rPr lang="en-US" altLang="zh-CN" dirty="0">
                <a:solidFill>
                  <a:srgbClr val="C00000"/>
                </a:solidFill>
              </a:rPr>
              <a:t>.</a:t>
            </a:r>
          </a:p>
        </p:txBody>
      </p:sp>
      <p:cxnSp>
        <p:nvCxnSpPr>
          <p:cNvPr id="18" name="直接连接符 17"/>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95961"/>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列表与列表定义</a:t>
            </a: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776096" y="1465457"/>
            <a:ext cx="10568006" cy="1384995"/>
          </a:xfrm>
          <a:prstGeom prst="rect">
            <a:avLst/>
          </a:prstGeom>
        </p:spPr>
        <p:txBody>
          <a:bodyPr wrap="square">
            <a:spAutoFit/>
          </a:bodyPr>
          <a:lstStyle/>
          <a:p>
            <a:pPr>
              <a:lnSpc>
                <a:spcPct val="150000"/>
              </a:lnSpc>
            </a:pPr>
            <a:r>
              <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列表（</a:t>
            </a:r>
            <a:r>
              <a:rPr lang="en-US" altLang="zh-CN" sz="2800" dirty="0">
                <a:solidFill>
                  <a:srgbClr val="000000"/>
                </a:solidFill>
                <a:latin typeface="Times New Roman" panose="02020603050405020304" pitchFamily="18" charset="0"/>
                <a:ea typeface="宋体" panose="02010600030101010101" pitchFamily="2" charset="-122"/>
              </a:rPr>
              <a:t>list</a:t>
            </a:r>
            <a:r>
              <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）用来有序存放一组相关数据，以便进行统一的处理。</a:t>
            </a:r>
            <a:endPar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Python</a:t>
            </a:r>
            <a:r>
              <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中，将</a:t>
            </a:r>
            <a:r>
              <a:rPr lang="zh-CN" altLang="zh-CN" sz="2800" b="1" dirty="0">
                <a:solidFill>
                  <a:srgbClr val="6BE137"/>
                </a:solidFill>
                <a:latin typeface="Times New Roman" panose="02020603050405020304" pitchFamily="18" charset="0"/>
                <a:ea typeface="宋体" panose="02010600030101010101" pitchFamily="2" charset="-122"/>
                <a:cs typeface="Times New Roman" panose="02020603050405020304" pitchFamily="18" charset="0"/>
              </a:rPr>
              <a:t>一组</a:t>
            </a:r>
            <a:r>
              <a:rPr lang="zh-CN" altLang="zh-CN" sz="2800" b="1" dirty="0">
                <a:solidFill>
                  <a:srgbClr val="FF9900"/>
                </a:solidFill>
                <a:latin typeface="Times New Roman" panose="02020603050405020304" pitchFamily="18" charset="0"/>
                <a:ea typeface="宋体" panose="02010600030101010101" pitchFamily="2" charset="-122"/>
                <a:cs typeface="Times New Roman" panose="02020603050405020304" pitchFamily="18" charset="0"/>
              </a:rPr>
              <a:t>数据</a:t>
            </a:r>
            <a:r>
              <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放在一对方括号“</a:t>
            </a:r>
            <a:r>
              <a:rPr lang="en-US" altLang="zh-CN" sz="2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”中即定义了一个列表。</a:t>
            </a:r>
            <a:endParaRPr lang="zh-CN" altLang="en-US"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2" name="组合 11"/>
          <p:cNvGrpSpPr/>
          <p:nvPr/>
        </p:nvGrpSpPr>
        <p:grpSpPr>
          <a:xfrm>
            <a:off x="4017818" y="2809702"/>
            <a:ext cx="5453143" cy="1279665"/>
            <a:chOff x="4017818" y="2809702"/>
            <a:chExt cx="5453143" cy="1279665"/>
          </a:xfrm>
        </p:grpSpPr>
        <p:grpSp>
          <p:nvGrpSpPr>
            <p:cNvPr id="9" name="组合 8"/>
            <p:cNvGrpSpPr/>
            <p:nvPr/>
          </p:nvGrpSpPr>
          <p:grpSpPr>
            <a:xfrm>
              <a:off x="4017818" y="2809702"/>
              <a:ext cx="1950720" cy="936567"/>
              <a:chOff x="4017818" y="2809702"/>
              <a:chExt cx="1950720" cy="936567"/>
            </a:xfrm>
          </p:grpSpPr>
          <p:cxnSp>
            <p:nvCxnSpPr>
              <p:cNvPr id="6" name="直接连接符 5"/>
              <p:cNvCxnSpPr/>
              <p:nvPr/>
            </p:nvCxnSpPr>
            <p:spPr>
              <a:xfrm>
                <a:off x="4034444" y="2809702"/>
                <a:ext cx="0" cy="919942"/>
              </a:xfrm>
              <a:prstGeom prst="line">
                <a:avLst/>
              </a:prstGeom>
              <a:ln w="28575">
                <a:solidFill>
                  <a:srgbClr val="FF9900"/>
                </a:solidFill>
              </a:ln>
            </p:spPr>
            <p:style>
              <a:lnRef idx="1">
                <a:schemeClr val="accent6"/>
              </a:lnRef>
              <a:fillRef idx="0">
                <a:schemeClr val="accent6"/>
              </a:fillRef>
              <a:effectRef idx="0">
                <a:schemeClr val="accent6"/>
              </a:effectRef>
              <a:fontRef idx="minor">
                <a:schemeClr val="tx1"/>
              </a:fontRef>
            </p:style>
          </p:cxnSp>
          <p:cxnSp>
            <p:nvCxnSpPr>
              <p:cNvPr id="8" name="直接箭头连接符 7"/>
              <p:cNvCxnSpPr/>
              <p:nvPr/>
            </p:nvCxnSpPr>
            <p:spPr>
              <a:xfrm>
                <a:off x="4017818" y="3746269"/>
                <a:ext cx="1950720" cy="0"/>
              </a:xfrm>
              <a:prstGeom prst="straightConnector1">
                <a:avLst/>
              </a:prstGeom>
              <a:ln w="28575">
                <a:solidFill>
                  <a:srgbClr val="FF9900"/>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015647" y="3174967"/>
              <a:ext cx="3455314"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9900"/>
                  </a:solidFill>
                </a:rPr>
                <a:t>每个数据称为‘元素’</a:t>
              </a:r>
            </a:p>
          </p:txBody>
        </p:sp>
      </p:grpSp>
      <p:cxnSp>
        <p:nvCxnSpPr>
          <p:cNvPr id="14" name="直接连接符 13"/>
          <p:cNvCxnSpPr/>
          <p:nvPr/>
        </p:nvCxnSpPr>
        <p:spPr>
          <a:xfrm>
            <a:off x="3325091" y="2809702"/>
            <a:ext cx="0" cy="1900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3341716" y="4710545"/>
            <a:ext cx="25326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5968538" y="4266705"/>
            <a:ext cx="3455314"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6BE137"/>
                </a:solidFill>
              </a:rPr>
              <a:t>数据的个数称为‘长度’</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操作列表</a:t>
            </a: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sp>
        <p:nvSpPr>
          <p:cNvPr id="16" name="内容占位符 4"/>
          <p:cNvSpPr txBox="1"/>
          <p:nvPr/>
        </p:nvSpPr>
        <p:spPr>
          <a:xfrm>
            <a:off x="422348" y="907849"/>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solidFill>
                  <a:schemeClr val="tx1">
                    <a:lumMod val="85000"/>
                    <a:lumOff val="15000"/>
                  </a:schemeClr>
                </a:solidFill>
              </a:rPr>
              <a:t>列表的删除：</a:t>
            </a:r>
            <a:endParaRPr lang="en-US" altLang="zh-CN" sz="2800" dirty="0">
              <a:solidFill>
                <a:schemeClr val="tx1">
                  <a:lumMod val="85000"/>
                  <a:lumOff val="15000"/>
                </a:schemeClr>
              </a:solidFill>
            </a:endParaRPr>
          </a:p>
          <a:p>
            <a:pPr marL="514350" indent="-514350">
              <a:lnSpc>
                <a:spcPct val="150000"/>
              </a:lnSpc>
              <a:buFont typeface="+mj-lt"/>
              <a:buAutoNum type="arabicPeriod"/>
            </a:pPr>
            <a:r>
              <a:rPr lang="zh-CN" altLang="en-US" sz="2800" dirty="0">
                <a:solidFill>
                  <a:schemeClr val="tx1">
                    <a:lumMod val="85000"/>
                    <a:lumOff val="15000"/>
                  </a:schemeClr>
                </a:solidFill>
              </a:rPr>
              <a:t>列表的清空</a:t>
            </a:r>
            <a:r>
              <a:rPr lang="en-US" altLang="zh-CN" sz="2800" dirty="0">
                <a:solidFill>
                  <a:schemeClr val="tx1">
                    <a:lumMod val="85000"/>
                    <a:lumOff val="15000"/>
                  </a:schemeClr>
                </a:solidFill>
              </a:rPr>
              <a:t>	</a:t>
            </a:r>
          </a:p>
        </p:txBody>
      </p:sp>
      <p:cxnSp>
        <p:nvCxnSpPr>
          <p:cNvPr id="10" name="直接连接符 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stretch>
            <a:fillRect/>
          </a:stretch>
        </p:blipFill>
        <p:spPr>
          <a:xfrm>
            <a:off x="776097" y="2309155"/>
            <a:ext cx="8641829" cy="3284505"/>
          </a:xfrm>
          <a:prstGeom prst="rect">
            <a:avLst/>
          </a:prstGeom>
        </p:spPr>
      </p:pic>
      <p:sp>
        <p:nvSpPr>
          <p:cNvPr id="12" name="矩形 11"/>
          <p:cNvSpPr/>
          <p:nvPr/>
        </p:nvSpPr>
        <p:spPr>
          <a:xfrm>
            <a:off x="1272619" y="2602284"/>
            <a:ext cx="1583704" cy="295489"/>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 name="矩形 12"/>
          <p:cNvSpPr/>
          <p:nvPr/>
        </p:nvSpPr>
        <p:spPr>
          <a:xfrm>
            <a:off x="1319754" y="4217321"/>
            <a:ext cx="1583704" cy="295489"/>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8" name="矩形 17"/>
          <p:cNvSpPr/>
          <p:nvPr/>
        </p:nvSpPr>
        <p:spPr>
          <a:xfrm>
            <a:off x="5265674" y="3006260"/>
            <a:ext cx="6235850" cy="553998"/>
          </a:xfrm>
          <a:prstGeom prst="rect">
            <a:avLst/>
          </a:prstGeom>
        </p:spPr>
        <p:style>
          <a:lnRef idx="2">
            <a:schemeClr val="accent6"/>
          </a:lnRef>
          <a:fillRef idx="1">
            <a:schemeClr val="lt1"/>
          </a:fillRef>
          <a:effectRef idx="0">
            <a:schemeClr val="accent6"/>
          </a:effectRef>
          <a:fontRef idx="minor">
            <a:schemeClr val="dk1"/>
          </a:fontRef>
        </p:style>
        <p:txBody>
          <a:bodyPr vert="horz" wrap="square" lIns="91440" tIns="45720" rIns="91440" bIns="45720" rtlCol="0">
            <a:spAutoFit/>
          </a:bodyPr>
          <a:lstStyle/>
          <a:p>
            <a:pPr marL="228600" algn="just">
              <a:lnSpc>
                <a:spcPct val="150000"/>
              </a:lnSpc>
              <a:spcBef>
                <a:spcPts val="1000"/>
              </a:spcBef>
            </a:pPr>
            <a:r>
              <a:rPr lang="zh-CN" altLang="en-US" sz="2000" dirty="0">
                <a:solidFill>
                  <a:srgbClr val="FF0000"/>
                </a:solidFill>
              </a:rPr>
              <a:t>列表中所有</a:t>
            </a:r>
            <a:r>
              <a:rPr lang="zh-CN" altLang="en-US" sz="2000" dirty="0" smtClean="0">
                <a:solidFill>
                  <a:srgbClr val="FF0000"/>
                </a:solidFill>
              </a:rPr>
              <a:t>元素被清空，但是仍保留其列表</a:t>
            </a:r>
            <a:r>
              <a:rPr lang="zh-CN" altLang="en-US" sz="2000" dirty="0">
                <a:solidFill>
                  <a:srgbClr val="FF0000"/>
                </a:solidFill>
              </a:rPr>
              <a:t>的</a:t>
            </a:r>
            <a:r>
              <a:rPr lang="zh-CN" altLang="en-US" sz="2000" dirty="0" smtClean="0">
                <a:solidFill>
                  <a:srgbClr val="FF0000"/>
                </a:solidFill>
              </a:rPr>
              <a:t>本质。</a:t>
            </a:r>
            <a:endParaRPr lang="zh-CN" altLang="en-US" sz="2000" dirty="0">
              <a:solidFill>
                <a:srgbClr val="FF0000"/>
              </a:solidFill>
            </a:endParaRPr>
          </a:p>
        </p:txBody>
      </p:sp>
      <p:cxnSp>
        <p:nvCxnSpPr>
          <p:cNvPr id="14" name="直接连接符 13"/>
          <p:cNvCxnSpPr/>
          <p:nvPr/>
        </p:nvCxnSpPr>
        <p:spPr>
          <a:xfrm flipV="1">
            <a:off x="2903458" y="3306475"/>
            <a:ext cx="2347273" cy="1095932"/>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19" name="直接连接符 18"/>
          <p:cNvCxnSpPr/>
          <p:nvPr/>
        </p:nvCxnSpPr>
        <p:spPr>
          <a:xfrm>
            <a:off x="2856323" y="2743922"/>
            <a:ext cx="2394408" cy="562553"/>
          </a:xfrm>
          <a:prstGeom prst="line">
            <a:avLst/>
          </a:prstGeom>
          <a:ln w="28575"/>
        </p:spPr>
        <p:style>
          <a:lnRef idx="1">
            <a:schemeClr val="accent6"/>
          </a:lnRef>
          <a:fillRef idx="0">
            <a:schemeClr val="accent6"/>
          </a:fillRef>
          <a:effectRef idx="0">
            <a:schemeClr val="accent6"/>
          </a:effectRef>
          <a:fontRef idx="minor">
            <a:schemeClr val="tx1"/>
          </a:fontRef>
        </p:style>
      </p:cxn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8"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操作列表</a:t>
            </a: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sp>
        <p:nvSpPr>
          <p:cNvPr id="16" name="内容占位符 4"/>
          <p:cNvSpPr txBox="1"/>
          <p:nvPr/>
        </p:nvSpPr>
        <p:spPr>
          <a:xfrm>
            <a:off x="422348" y="939329"/>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dirty="0">
                <a:solidFill>
                  <a:schemeClr val="tx1">
                    <a:lumMod val="85000"/>
                    <a:lumOff val="15000"/>
                  </a:schemeClr>
                </a:solidFill>
              </a:rPr>
              <a:t>列表的删除：</a:t>
            </a:r>
            <a:endParaRPr lang="en-US" altLang="zh-CN" sz="2800" dirty="0">
              <a:solidFill>
                <a:schemeClr val="tx1">
                  <a:lumMod val="85000"/>
                  <a:lumOff val="15000"/>
                </a:schemeClr>
              </a:solidFill>
            </a:endParaRPr>
          </a:p>
          <a:p>
            <a:pPr marL="514350" indent="-514350">
              <a:lnSpc>
                <a:spcPct val="150000"/>
              </a:lnSpc>
              <a:buFont typeface="+mj-lt"/>
              <a:buAutoNum type="arabicPeriod" startAt="2"/>
            </a:pPr>
            <a:r>
              <a:rPr lang="zh-CN" altLang="en-US" sz="2800" dirty="0">
                <a:solidFill>
                  <a:schemeClr val="tx1">
                    <a:lumMod val="85000"/>
                    <a:lumOff val="15000"/>
                  </a:schemeClr>
                </a:solidFill>
              </a:rPr>
              <a:t>列表的删除</a:t>
            </a:r>
            <a:r>
              <a:rPr lang="en-US" altLang="zh-CN" sz="2800" dirty="0">
                <a:solidFill>
                  <a:schemeClr val="tx1">
                    <a:lumMod val="85000"/>
                    <a:lumOff val="15000"/>
                  </a:schemeClr>
                </a:solidFill>
              </a:rPr>
              <a:t>	</a:t>
            </a:r>
          </a:p>
        </p:txBody>
      </p:sp>
      <p:sp>
        <p:nvSpPr>
          <p:cNvPr id="18" name="矩形 17"/>
          <p:cNvSpPr/>
          <p:nvPr/>
        </p:nvSpPr>
        <p:spPr>
          <a:xfrm>
            <a:off x="762124" y="4919741"/>
            <a:ext cx="9836048" cy="587340"/>
          </a:xfrm>
          <a:prstGeom prst="rect">
            <a:avLst/>
          </a:prstGeom>
        </p:spPr>
        <p:txBody>
          <a:bodyPr vert="horz" wrap="square" lIns="91440" tIns="45720" rIns="91440" bIns="45720" rtlCol="0">
            <a:spAutoFit/>
          </a:bodyPr>
          <a:lstStyle/>
          <a:p>
            <a:pPr marL="228600" algn="just">
              <a:lnSpc>
                <a:spcPct val="150000"/>
              </a:lnSpc>
              <a:spcBef>
                <a:spcPts val="1000"/>
              </a:spcBef>
            </a:pPr>
            <a:r>
              <a:rPr lang="en-US" altLang="zh-CN" sz="2400" dirty="0">
                <a:solidFill>
                  <a:srgbClr val="FF0000"/>
                </a:solidFill>
              </a:rPr>
              <a:t>del</a:t>
            </a:r>
            <a:r>
              <a:rPr lang="zh-CN" altLang="en-US" sz="2400" dirty="0">
                <a:solidFill>
                  <a:srgbClr val="FF0000"/>
                </a:solidFill>
              </a:rPr>
              <a:t>后直接跟列表名，则将彻底删除该列表对象！</a:t>
            </a:r>
          </a:p>
        </p:txBody>
      </p:sp>
      <p:pic>
        <p:nvPicPr>
          <p:cNvPr id="2" name="图片 1"/>
          <p:cNvPicPr>
            <a:picLocks noChangeAspect="1"/>
          </p:cNvPicPr>
          <p:nvPr/>
        </p:nvPicPr>
        <p:blipFill>
          <a:blip r:embed="rId3"/>
          <a:stretch>
            <a:fillRect/>
          </a:stretch>
        </p:blipFill>
        <p:spPr>
          <a:xfrm>
            <a:off x="1254052" y="2423968"/>
            <a:ext cx="9402357" cy="1820879"/>
          </a:xfrm>
          <a:prstGeom prst="rect">
            <a:avLst/>
          </a:prstGeom>
        </p:spPr>
      </p:pic>
      <p:cxnSp>
        <p:nvCxnSpPr>
          <p:cNvPr id="10" name="直接连接符 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smtClean="0">
                <a:solidFill>
                  <a:srgbClr val="1E6787"/>
                </a:solidFill>
                <a:latin typeface="微软雅黑" panose="020B0503020204020204" pitchFamily="34" charset="-122"/>
                <a:ea typeface="微软雅黑" panose="020B0503020204020204" pitchFamily="34" charset="-122"/>
              </a:rPr>
              <a:t>小结</a:t>
            </a:r>
            <a:endParaRPr lang="zh-CN" altLang="en-US" sz="2800" b="1" spc="300" dirty="0">
              <a:solidFill>
                <a:srgbClr val="1E6787"/>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a:graphicFrameLocks noGrp="1"/>
          </p:cNvGraphicFramePr>
          <p:nvPr>
            <p:extLst>
              <p:ext uri="{D42A27DB-BD31-4B8C-83A1-F6EECF244321}">
                <p14:modId xmlns:p14="http://schemas.microsoft.com/office/powerpoint/2010/main" val="3804267195"/>
              </p:ext>
            </p:extLst>
          </p:nvPr>
        </p:nvGraphicFramePr>
        <p:xfrm>
          <a:off x="782835" y="840115"/>
          <a:ext cx="11113791" cy="5943600"/>
        </p:xfrm>
        <a:graphic>
          <a:graphicData uri="http://schemas.openxmlformats.org/drawingml/2006/table">
            <a:tbl>
              <a:tblPr firstRow="1" bandRow="1">
                <a:tableStyleId>{5C22544A-7EE6-4342-B048-85BDC9FD1C3A}</a:tableStyleId>
              </a:tblPr>
              <a:tblGrid>
                <a:gridCol w="3185850">
                  <a:extLst>
                    <a:ext uri="{9D8B030D-6E8A-4147-A177-3AD203B41FA5}">
                      <a16:colId xmlns:a16="http://schemas.microsoft.com/office/drawing/2014/main" val="1518092656"/>
                    </a:ext>
                  </a:extLst>
                </a:gridCol>
                <a:gridCol w="7927941">
                  <a:extLst>
                    <a:ext uri="{9D8B030D-6E8A-4147-A177-3AD203B41FA5}">
                      <a16:colId xmlns:a16="http://schemas.microsoft.com/office/drawing/2014/main" val="290604965"/>
                    </a:ext>
                  </a:extLst>
                </a:gridCol>
              </a:tblGrid>
              <a:tr h="370840">
                <a:tc>
                  <a:txBody>
                    <a:bodyPr/>
                    <a:lstStyle/>
                    <a:p>
                      <a:r>
                        <a:rPr lang="zh-CN" altLang="en-US" sz="2000" dirty="0" smtClean="0">
                          <a:latin typeface="+mn-ea"/>
                          <a:ea typeface="+mn-ea"/>
                        </a:rPr>
                        <a:t>函数或方法</a:t>
                      </a:r>
                      <a:endParaRPr lang="zh-CN" altLang="en-US" sz="2000" dirty="0">
                        <a:latin typeface="+mn-ea"/>
                        <a:ea typeface="+mn-ea"/>
                      </a:endParaRPr>
                    </a:p>
                  </a:txBody>
                  <a:tcPr/>
                </a:tc>
                <a:tc>
                  <a:txBody>
                    <a:bodyPr/>
                    <a:lstStyle/>
                    <a:p>
                      <a:r>
                        <a:rPr lang="zh-CN" altLang="en-US" sz="2000" dirty="0" smtClean="0">
                          <a:latin typeface="+mn-ea"/>
                          <a:ea typeface="+mn-ea"/>
                        </a:rPr>
                        <a:t>描述</a:t>
                      </a:r>
                      <a:endParaRPr lang="zh-CN" altLang="en-US" sz="2000" dirty="0">
                        <a:latin typeface="+mn-ea"/>
                        <a:ea typeface="+mn-ea"/>
                      </a:endParaRPr>
                    </a:p>
                  </a:txBody>
                  <a:tcPr/>
                </a:tc>
                <a:extLst>
                  <a:ext uri="{0D108BD9-81ED-4DB2-BD59-A6C34878D82A}">
                    <a16:rowId xmlns:a16="http://schemas.microsoft.com/office/drawing/2014/main" val="256701185"/>
                  </a:ext>
                </a:extLst>
              </a:tr>
              <a:tr h="370840">
                <a:tc>
                  <a:txBody>
                    <a:bodyPr/>
                    <a:lstStyle/>
                    <a:p>
                      <a:r>
                        <a:rPr lang="en-US" altLang="zh-CN" sz="2000" dirty="0" smtClean="0">
                          <a:latin typeface="+mn-ea"/>
                          <a:ea typeface="+mn-ea"/>
                        </a:rPr>
                        <a:t>ls[</a:t>
                      </a:r>
                      <a:r>
                        <a:rPr lang="en-US" altLang="zh-CN" sz="2000" dirty="0" err="1" smtClean="0">
                          <a:latin typeface="+mn-ea"/>
                          <a:ea typeface="+mn-ea"/>
                        </a:rPr>
                        <a:t>i</a:t>
                      </a:r>
                      <a:r>
                        <a:rPr lang="en-US" altLang="zh-CN" sz="2000" dirty="0" smtClean="0">
                          <a:latin typeface="+mn-ea"/>
                          <a:ea typeface="+mn-ea"/>
                        </a:rPr>
                        <a:t>]=x</a:t>
                      </a:r>
                      <a:endParaRPr lang="zh-CN" altLang="en-US" sz="2000" dirty="0">
                        <a:latin typeface="+mn-ea"/>
                        <a:ea typeface="+mn-ea"/>
                      </a:endParaRPr>
                    </a:p>
                  </a:txBody>
                  <a:tcPr/>
                </a:tc>
                <a:tc>
                  <a:txBody>
                    <a:bodyPr/>
                    <a:lstStyle/>
                    <a:p>
                      <a:r>
                        <a:rPr lang="zh-CN" altLang="en-US" sz="2000" dirty="0" smtClean="0">
                          <a:latin typeface="+mn-ea"/>
                          <a:ea typeface="+mn-ea"/>
                        </a:rPr>
                        <a:t>替换列表</a:t>
                      </a:r>
                      <a:r>
                        <a:rPr lang="en-US" altLang="zh-CN" sz="2000" dirty="0" smtClean="0">
                          <a:latin typeface="+mn-ea"/>
                          <a:ea typeface="+mn-ea"/>
                        </a:rPr>
                        <a:t>ls</a:t>
                      </a:r>
                      <a:r>
                        <a:rPr lang="zh-CN" altLang="en-US" sz="2000" dirty="0" smtClean="0">
                          <a:latin typeface="+mn-ea"/>
                          <a:ea typeface="+mn-ea"/>
                        </a:rPr>
                        <a:t>第</a:t>
                      </a:r>
                      <a:r>
                        <a:rPr lang="en-US" altLang="zh-CN" sz="2000" dirty="0" err="1" smtClean="0">
                          <a:latin typeface="+mn-ea"/>
                          <a:ea typeface="+mn-ea"/>
                        </a:rPr>
                        <a:t>i</a:t>
                      </a:r>
                      <a:r>
                        <a:rPr lang="zh-CN" altLang="en-US" sz="2000" dirty="0" smtClean="0">
                          <a:latin typeface="+mn-ea"/>
                          <a:ea typeface="+mn-ea"/>
                        </a:rPr>
                        <a:t>数据项为</a:t>
                      </a:r>
                      <a:r>
                        <a:rPr lang="en-US" altLang="zh-CN" sz="2000" dirty="0" smtClean="0">
                          <a:latin typeface="+mn-ea"/>
                          <a:ea typeface="+mn-ea"/>
                        </a:rPr>
                        <a:t>x</a:t>
                      </a:r>
                      <a:endParaRPr lang="zh-CN" altLang="en-US" sz="2000" dirty="0">
                        <a:latin typeface="+mn-ea"/>
                        <a:ea typeface="+mn-ea"/>
                      </a:endParaRPr>
                    </a:p>
                  </a:txBody>
                  <a:tcPr/>
                </a:tc>
                <a:extLst>
                  <a:ext uri="{0D108BD9-81ED-4DB2-BD59-A6C34878D82A}">
                    <a16:rowId xmlns:a16="http://schemas.microsoft.com/office/drawing/2014/main" val="719411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mn-ea"/>
                          <a:ea typeface="+mn-ea"/>
                        </a:rPr>
                        <a:t>ls[</a:t>
                      </a:r>
                      <a:r>
                        <a:rPr lang="en-US" altLang="zh-CN" sz="2000" dirty="0" err="1" smtClean="0">
                          <a:latin typeface="+mn-ea"/>
                          <a:ea typeface="+mn-ea"/>
                        </a:rPr>
                        <a:t>i:j</a:t>
                      </a:r>
                      <a:r>
                        <a:rPr lang="en-US" altLang="zh-CN" sz="2000" dirty="0" smtClean="0">
                          <a:latin typeface="+mn-ea"/>
                          <a:ea typeface="+mn-ea"/>
                        </a:rPr>
                        <a:t>]=</a:t>
                      </a:r>
                      <a:r>
                        <a:rPr lang="en-US" altLang="zh-CN" sz="2000" dirty="0" err="1" smtClean="0">
                          <a:latin typeface="+mn-ea"/>
                          <a:ea typeface="+mn-ea"/>
                        </a:rPr>
                        <a:t>lt</a:t>
                      </a:r>
                      <a:endParaRPr lang="zh-CN" altLang="en-US" sz="2000" dirty="0" smtClean="0">
                        <a:latin typeface="+mn-ea"/>
                        <a:ea typeface="+mn-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latin typeface="+mn-ea"/>
                          <a:ea typeface="+mn-ea"/>
                        </a:rPr>
                        <a:t>用列表</a:t>
                      </a:r>
                      <a:r>
                        <a:rPr lang="en-US" altLang="zh-CN" sz="2000" dirty="0" err="1" smtClean="0">
                          <a:latin typeface="+mn-ea"/>
                          <a:ea typeface="+mn-ea"/>
                        </a:rPr>
                        <a:t>lt</a:t>
                      </a:r>
                      <a:r>
                        <a:rPr lang="zh-CN" altLang="en-US" sz="2000" dirty="0" smtClean="0">
                          <a:latin typeface="+mn-ea"/>
                          <a:ea typeface="+mn-ea"/>
                        </a:rPr>
                        <a:t>替换列表</a:t>
                      </a:r>
                      <a:r>
                        <a:rPr lang="en-US" altLang="zh-CN" sz="2000" dirty="0" smtClean="0">
                          <a:latin typeface="+mn-ea"/>
                          <a:ea typeface="+mn-ea"/>
                        </a:rPr>
                        <a:t>ls</a:t>
                      </a:r>
                      <a:r>
                        <a:rPr lang="zh-CN" altLang="en-US" sz="2000" dirty="0" smtClean="0">
                          <a:latin typeface="+mn-ea"/>
                          <a:ea typeface="+mn-ea"/>
                        </a:rPr>
                        <a:t>中第</a:t>
                      </a:r>
                      <a:r>
                        <a:rPr lang="en-US" altLang="zh-CN" sz="2000" dirty="0" err="1" smtClean="0">
                          <a:latin typeface="+mn-ea"/>
                          <a:ea typeface="+mn-ea"/>
                        </a:rPr>
                        <a:t>i</a:t>
                      </a:r>
                      <a:r>
                        <a:rPr lang="zh-CN" altLang="en-US" sz="2000" dirty="0" smtClean="0">
                          <a:latin typeface="+mn-ea"/>
                          <a:ea typeface="+mn-ea"/>
                        </a:rPr>
                        <a:t>到第</a:t>
                      </a:r>
                      <a:r>
                        <a:rPr lang="en-US" altLang="zh-CN" sz="2000" dirty="0" smtClean="0">
                          <a:latin typeface="+mn-ea"/>
                          <a:ea typeface="+mn-ea"/>
                        </a:rPr>
                        <a:t>j</a:t>
                      </a:r>
                      <a:r>
                        <a:rPr lang="zh-CN" altLang="en-US" sz="2000" dirty="0" smtClean="0">
                          <a:latin typeface="+mn-ea"/>
                          <a:ea typeface="+mn-ea"/>
                        </a:rPr>
                        <a:t>项数据（不含第</a:t>
                      </a:r>
                      <a:r>
                        <a:rPr lang="en-US" altLang="zh-CN" sz="2000" dirty="0" smtClean="0">
                          <a:latin typeface="+mn-ea"/>
                          <a:ea typeface="+mn-ea"/>
                        </a:rPr>
                        <a:t>j</a:t>
                      </a:r>
                      <a:r>
                        <a:rPr lang="zh-CN" altLang="en-US" sz="2000" dirty="0" smtClean="0">
                          <a:latin typeface="+mn-ea"/>
                          <a:ea typeface="+mn-ea"/>
                        </a:rPr>
                        <a:t>项，下同）</a:t>
                      </a:r>
                    </a:p>
                  </a:txBody>
                  <a:tcPr/>
                </a:tc>
                <a:extLst>
                  <a:ext uri="{0D108BD9-81ED-4DB2-BD59-A6C34878D82A}">
                    <a16:rowId xmlns:a16="http://schemas.microsoft.com/office/drawing/2014/main" val="32839101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mn-ea"/>
                          <a:ea typeface="+mn-ea"/>
                        </a:rPr>
                        <a:t>ls[</a:t>
                      </a:r>
                      <a:r>
                        <a:rPr lang="en-US" altLang="zh-CN" sz="2000" dirty="0" err="1" smtClean="0">
                          <a:latin typeface="+mn-ea"/>
                          <a:ea typeface="+mn-ea"/>
                        </a:rPr>
                        <a:t>i:j:k</a:t>
                      </a:r>
                      <a:r>
                        <a:rPr lang="en-US" altLang="zh-CN" sz="2000" dirty="0" smtClean="0">
                          <a:latin typeface="+mn-ea"/>
                          <a:ea typeface="+mn-ea"/>
                        </a:rPr>
                        <a:t>]=</a:t>
                      </a:r>
                      <a:r>
                        <a:rPr lang="en-US" altLang="zh-CN" sz="2000" dirty="0" err="1" smtClean="0">
                          <a:latin typeface="+mn-ea"/>
                          <a:ea typeface="+mn-ea"/>
                        </a:rPr>
                        <a:t>lt</a:t>
                      </a:r>
                      <a:endParaRPr lang="zh-CN" altLang="en-US" sz="2000" dirty="0" smtClean="0">
                        <a:latin typeface="+mn-ea"/>
                        <a:ea typeface="+mn-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latin typeface="+mn-ea"/>
                          <a:ea typeface="+mn-ea"/>
                        </a:rPr>
                        <a:t>用列表</a:t>
                      </a:r>
                      <a:r>
                        <a:rPr lang="en-US" altLang="zh-CN" sz="2000" dirty="0" err="1" smtClean="0">
                          <a:latin typeface="+mn-ea"/>
                          <a:ea typeface="+mn-ea"/>
                        </a:rPr>
                        <a:t>lt</a:t>
                      </a:r>
                      <a:r>
                        <a:rPr lang="zh-CN" altLang="en-US" sz="2000" dirty="0" smtClean="0">
                          <a:latin typeface="+mn-ea"/>
                          <a:ea typeface="+mn-ea"/>
                        </a:rPr>
                        <a:t>替换列表</a:t>
                      </a:r>
                      <a:r>
                        <a:rPr lang="en-US" altLang="zh-CN" sz="2000" dirty="0" smtClean="0">
                          <a:latin typeface="+mn-ea"/>
                          <a:ea typeface="+mn-ea"/>
                        </a:rPr>
                        <a:t>ls</a:t>
                      </a:r>
                      <a:r>
                        <a:rPr lang="zh-CN" altLang="en-US" sz="2000" dirty="0" smtClean="0">
                          <a:latin typeface="+mn-ea"/>
                          <a:ea typeface="+mn-ea"/>
                        </a:rPr>
                        <a:t>中第</a:t>
                      </a:r>
                      <a:r>
                        <a:rPr lang="en-US" altLang="zh-CN" sz="2000" dirty="0" err="1" smtClean="0">
                          <a:latin typeface="+mn-ea"/>
                          <a:ea typeface="+mn-ea"/>
                        </a:rPr>
                        <a:t>i</a:t>
                      </a:r>
                      <a:r>
                        <a:rPr lang="zh-CN" altLang="en-US" sz="2000" dirty="0" smtClean="0">
                          <a:latin typeface="+mn-ea"/>
                          <a:ea typeface="+mn-ea"/>
                        </a:rPr>
                        <a:t>到第</a:t>
                      </a:r>
                      <a:r>
                        <a:rPr lang="en-US" altLang="zh-CN" sz="2000" dirty="0" smtClean="0">
                          <a:latin typeface="+mn-ea"/>
                          <a:ea typeface="+mn-ea"/>
                        </a:rPr>
                        <a:t>j</a:t>
                      </a:r>
                      <a:r>
                        <a:rPr lang="zh-CN" altLang="en-US" sz="2000" dirty="0" smtClean="0">
                          <a:latin typeface="+mn-ea"/>
                          <a:ea typeface="+mn-ea"/>
                        </a:rPr>
                        <a:t>项以</a:t>
                      </a:r>
                      <a:r>
                        <a:rPr lang="en-US" altLang="zh-CN" sz="2000" dirty="0" smtClean="0">
                          <a:latin typeface="+mn-ea"/>
                          <a:ea typeface="+mn-ea"/>
                        </a:rPr>
                        <a:t>k</a:t>
                      </a:r>
                      <a:r>
                        <a:rPr lang="zh-CN" altLang="en-US" sz="2000" dirty="0" smtClean="0">
                          <a:latin typeface="+mn-ea"/>
                          <a:ea typeface="+mn-ea"/>
                        </a:rPr>
                        <a:t>为步数的数据</a:t>
                      </a:r>
                    </a:p>
                  </a:txBody>
                  <a:tcPr/>
                </a:tc>
                <a:extLst>
                  <a:ext uri="{0D108BD9-81ED-4DB2-BD59-A6C34878D82A}">
                    <a16:rowId xmlns:a16="http://schemas.microsoft.com/office/drawing/2014/main" val="145732326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mn-ea"/>
                          <a:ea typeface="+mn-ea"/>
                        </a:rPr>
                        <a:t>del</a:t>
                      </a:r>
                      <a:r>
                        <a:rPr lang="en-US" altLang="zh-CN" sz="2000" baseline="0" dirty="0" smtClean="0">
                          <a:latin typeface="+mn-ea"/>
                          <a:ea typeface="+mn-ea"/>
                        </a:rPr>
                        <a:t>  </a:t>
                      </a:r>
                      <a:r>
                        <a:rPr lang="en-US" altLang="zh-CN" sz="2000" dirty="0" smtClean="0">
                          <a:latin typeface="+mn-ea"/>
                          <a:ea typeface="+mn-ea"/>
                        </a:rPr>
                        <a:t>ls[</a:t>
                      </a:r>
                      <a:r>
                        <a:rPr lang="en-US" altLang="zh-CN" sz="2000" dirty="0" err="1" smtClean="0">
                          <a:latin typeface="+mn-ea"/>
                          <a:ea typeface="+mn-ea"/>
                        </a:rPr>
                        <a:t>i:j</a:t>
                      </a:r>
                      <a:r>
                        <a:rPr lang="en-US" altLang="zh-CN" sz="2000" dirty="0" smtClean="0">
                          <a:latin typeface="+mn-ea"/>
                          <a:ea typeface="+mn-ea"/>
                        </a:rPr>
                        <a:t>]</a:t>
                      </a:r>
                      <a:endParaRPr lang="zh-CN" altLang="en-US" sz="2000" dirty="0" smtClean="0">
                        <a:latin typeface="+mn-ea"/>
                        <a:ea typeface="+mn-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latin typeface="+mn-ea"/>
                          <a:ea typeface="+mn-ea"/>
                        </a:rPr>
                        <a:t>删除列表</a:t>
                      </a:r>
                      <a:r>
                        <a:rPr lang="en-US" altLang="zh-CN" sz="2000" dirty="0" smtClean="0">
                          <a:latin typeface="+mn-ea"/>
                          <a:ea typeface="+mn-ea"/>
                        </a:rPr>
                        <a:t>ls</a:t>
                      </a:r>
                      <a:r>
                        <a:rPr lang="zh-CN" altLang="en-US" sz="2000" dirty="0" smtClean="0">
                          <a:latin typeface="+mn-ea"/>
                          <a:ea typeface="+mn-ea"/>
                        </a:rPr>
                        <a:t>第</a:t>
                      </a:r>
                      <a:r>
                        <a:rPr lang="en-US" altLang="zh-CN" sz="2000" dirty="0" err="1" smtClean="0">
                          <a:latin typeface="+mn-ea"/>
                          <a:ea typeface="+mn-ea"/>
                        </a:rPr>
                        <a:t>i</a:t>
                      </a:r>
                      <a:r>
                        <a:rPr lang="zh-CN" altLang="en-US" sz="2000" dirty="0" smtClean="0">
                          <a:latin typeface="+mn-ea"/>
                          <a:ea typeface="+mn-ea"/>
                        </a:rPr>
                        <a:t>到第</a:t>
                      </a:r>
                      <a:r>
                        <a:rPr lang="en-US" altLang="zh-CN" sz="2000" dirty="0" smtClean="0">
                          <a:latin typeface="+mn-ea"/>
                          <a:ea typeface="+mn-ea"/>
                        </a:rPr>
                        <a:t>j</a:t>
                      </a:r>
                      <a:r>
                        <a:rPr lang="zh-CN" altLang="en-US" sz="2000" dirty="0" smtClean="0">
                          <a:latin typeface="+mn-ea"/>
                          <a:ea typeface="+mn-ea"/>
                        </a:rPr>
                        <a:t>项数据，等价于</a:t>
                      </a:r>
                      <a:r>
                        <a:rPr lang="en-US" altLang="zh-CN" sz="2000" dirty="0" smtClean="0">
                          <a:latin typeface="+mn-ea"/>
                          <a:ea typeface="+mn-ea"/>
                        </a:rPr>
                        <a:t>ls[</a:t>
                      </a:r>
                      <a:r>
                        <a:rPr lang="en-US" altLang="zh-CN" sz="2000" dirty="0" err="1" smtClean="0">
                          <a:latin typeface="+mn-ea"/>
                          <a:ea typeface="+mn-ea"/>
                        </a:rPr>
                        <a:t>i:j</a:t>
                      </a:r>
                      <a:r>
                        <a:rPr lang="en-US" altLang="zh-CN" sz="2000" dirty="0" smtClean="0">
                          <a:latin typeface="+mn-ea"/>
                          <a:ea typeface="+mn-ea"/>
                        </a:rPr>
                        <a:t>]=[]</a:t>
                      </a:r>
                      <a:endParaRPr lang="zh-CN" altLang="en-US" sz="2000" dirty="0" smtClean="0">
                        <a:latin typeface="+mn-ea"/>
                        <a:ea typeface="+mn-ea"/>
                      </a:endParaRPr>
                    </a:p>
                  </a:txBody>
                  <a:tcPr/>
                </a:tc>
                <a:extLst>
                  <a:ext uri="{0D108BD9-81ED-4DB2-BD59-A6C34878D82A}">
                    <a16:rowId xmlns:a16="http://schemas.microsoft.com/office/drawing/2014/main" val="318118925"/>
                  </a:ext>
                </a:extLst>
              </a:tr>
              <a:tr h="370840">
                <a:tc>
                  <a:txBody>
                    <a:bodyPr/>
                    <a:lstStyle/>
                    <a:p>
                      <a:r>
                        <a:rPr lang="en-US" altLang="zh-CN" sz="2000" dirty="0" smtClean="0">
                          <a:latin typeface="+mn-ea"/>
                          <a:ea typeface="+mn-ea"/>
                        </a:rPr>
                        <a:t>del  ls[</a:t>
                      </a:r>
                      <a:r>
                        <a:rPr lang="en-US" altLang="zh-CN" sz="2000" dirty="0" err="1" smtClean="0">
                          <a:latin typeface="+mn-ea"/>
                          <a:ea typeface="+mn-ea"/>
                        </a:rPr>
                        <a:t>i:j:k</a:t>
                      </a:r>
                      <a:r>
                        <a:rPr lang="en-US" altLang="zh-CN" sz="2000" dirty="0" smtClean="0">
                          <a:latin typeface="+mn-ea"/>
                          <a:ea typeface="+mn-ea"/>
                        </a:rPr>
                        <a:t>]</a:t>
                      </a:r>
                      <a:endParaRPr lang="zh-CN" altLang="en-US" sz="2000" dirty="0">
                        <a:latin typeface="+mn-ea"/>
                        <a:ea typeface="+mn-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latin typeface="+mn-ea"/>
                          <a:ea typeface="+mn-ea"/>
                        </a:rPr>
                        <a:t>删除列表</a:t>
                      </a:r>
                      <a:r>
                        <a:rPr lang="en-US" altLang="zh-CN" sz="2000" dirty="0" smtClean="0">
                          <a:latin typeface="+mn-ea"/>
                          <a:ea typeface="+mn-ea"/>
                        </a:rPr>
                        <a:t>ls</a:t>
                      </a:r>
                      <a:r>
                        <a:rPr lang="zh-CN" altLang="en-US" sz="2000" dirty="0" smtClean="0">
                          <a:latin typeface="+mn-ea"/>
                          <a:ea typeface="+mn-ea"/>
                        </a:rPr>
                        <a:t>第</a:t>
                      </a:r>
                      <a:r>
                        <a:rPr lang="en-US" altLang="zh-CN" sz="2000" dirty="0" err="1" smtClean="0">
                          <a:latin typeface="+mn-ea"/>
                          <a:ea typeface="+mn-ea"/>
                        </a:rPr>
                        <a:t>i</a:t>
                      </a:r>
                      <a:r>
                        <a:rPr lang="zh-CN" altLang="en-US" sz="2000" dirty="0" smtClean="0">
                          <a:latin typeface="+mn-ea"/>
                          <a:ea typeface="+mn-ea"/>
                        </a:rPr>
                        <a:t>到第</a:t>
                      </a:r>
                      <a:r>
                        <a:rPr lang="en-US" altLang="zh-CN" sz="2000" dirty="0" smtClean="0">
                          <a:latin typeface="+mn-ea"/>
                          <a:ea typeface="+mn-ea"/>
                        </a:rPr>
                        <a:t>j</a:t>
                      </a:r>
                      <a:r>
                        <a:rPr lang="zh-CN" altLang="en-US" sz="2000" dirty="0" smtClean="0">
                          <a:latin typeface="+mn-ea"/>
                          <a:ea typeface="+mn-ea"/>
                        </a:rPr>
                        <a:t>项以</a:t>
                      </a:r>
                      <a:r>
                        <a:rPr lang="en-US" altLang="zh-CN" sz="2000" dirty="0" smtClean="0">
                          <a:latin typeface="+mn-ea"/>
                          <a:ea typeface="+mn-ea"/>
                        </a:rPr>
                        <a:t>k</a:t>
                      </a:r>
                      <a:r>
                        <a:rPr lang="zh-CN" altLang="en-US" sz="2000" dirty="0" smtClean="0">
                          <a:latin typeface="+mn-ea"/>
                          <a:ea typeface="+mn-ea"/>
                        </a:rPr>
                        <a:t>为步数的数据</a:t>
                      </a:r>
                    </a:p>
                  </a:txBody>
                  <a:tcPr/>
                </a:tc>
                <a:extLst>
                  <a:ext uri="{0D108BD9-81ED-4DB2-BD59-A6C34878D82A}">
                    <a16:rowId xmlns:a16="http://schemas.microsoft.com/office/drawing/2014/main" val="1267577655"/>
                  </a:ext>
                </a:extLst>
              </a:tr>
              <a:tr h="370840">
                <a:tc>
                  <a:txBody>
                    <a:bodyPr/>
                    <a:lstStyle/>
                    <a:p>
                      <a:r>
                        <a:rPr lang="en-US" altLang="zh-CN" sz="2000" dirty="0" smtClean="0">
                          <a:latin typeface="+mn-ea"/>
                          <a:ea typeface="+mn-ea"/>
                        </a:rPr>
                        <a:t>ls+=</a:t>
                      </a:r>
                      <a:r>
                        <a:rPr lang="en-US" altLang="zh-CN" sz="2000" dirty="0" err="1" smtClean="0">
                          <a:latin typeface="+mn-ea"/>
                          <a:ea typeface="+mn-ea"/>
                        </a:rPr>
                        <a:t>lt</a:t>
                      </a:r>
                      <a:r>
                        <a:rPr lang="zh-CN" altLang="en-US" sz="2000" dirty="0" smtClean="0">
                          <a:latin typeface="+mn-ea"/>
                          <a:ea typeface="+mn-ea"/>
                        </a:rPr>
                        <a:t>或</a:t>
                      </a:r>
                      <a:r>
                        <a:rPr lang="en-US" altLang="zh-CN" sz="2000" dirty="0" err="1" smtClean="0">
                          <a:latin typeface="+mn-ea"/>
                          <a:ea typeface="+mn-ea"/>
                        </a:rPr>
                        <a:t>ls.append</a:t>
                      </a:r>
                      <a:r>
                        <a:rPr lang="en-US" altLang="zh-CN" sz="2000" dirty="0" smtClean="0">
                          <a:latin typeface="+mn-ea"/>
                          <a:ea typeface="+mn-ea"/>
                        </a:rPr>
                        <a:t>(</a:t>
                      </a:r>
                      <a:r>
                        <a:rPr lang="en-US" altLang="zh-CN" sz="2000" dirty="0" err="1" smtClean="0">
                          <a:latin typeface="+mn-ea"/>
                          <a:ea typeface="+mn-ea"/>
                        </a:rPr>
                        <a:t>lt</a:t>
                      </a:r>
                      <a:r>
                        <a:rPr lang="en-US" altLang="zh-CN" sz="2000" dirty="0" smtClean="0">
                          <a:latin typeface="+mn-ea"/>
                          <a:ea typeface="+mn-ea"/>
                        </a:rPr>
                        <a:t>)</a:t>
                      </a:r>
                      <a:endParaRPr lang="zh-CN" altLang="en-US" sz="2000" dirty="0">
                        <a:latin typeface="+mn-ea"/>
                        <a:ea typeface="+mn-ea"/>
                      </a:endParaRPr>
                    </a:p>
                  </a:txBody>
                  <a:tcPr/>
                </a:tc>
                <a:tc>
                  <a:txBody>
                    <a:bodyPr/>
                    <a:lstStyle/>
                    <a:p>
                      <a:r>
                        <a:rPr lang="zh-CN" altLang="en-US" sz="2000" dirty="0" smtClean="0">
                          <a:latin typeface="+mn-ea"/>
                          <a:ea typeface="+mn-ea"/>
                        </a:rPr>
                        <a:t>将列表</a:t>
                      </a:r>
                      <a:r>
                        <a:rPr lang="en-US" altLang="zh-CN" sz="2000" dirty="0" err="1" smtClean="0">
                          <a:latin typeface="+mn-ea"/>
                          <a:ea typeface="+mn-ea"/>
                        </a:rPr>
                        <a:t>lt</a:t>
                      </a:r>
                      <a:r>
                        <a:rPr lang="zh-CN" altLang="en-US" sz="2000" dirty="0" smtClean="0">
                          <a:latin typeface="+mn-ea"/>
                          <a:ea typeface="+mn-ea"/>
                        </a:rPr>
                        <a:t>元素增加到列表</a:t>
                      </a:r>
                      <a:r>
                        <a:rPr lang="en-US" altLang="zh-CN" sz="2000" dirty="0" smtClean="0">
                          <a:latin typeface="+mn-ea"/>
                          <a:ea typeface="+mn-ea"/>
                        </a:rPr>
                        <a:t>ls</a:t>
                      </a:r>
                      <a:r>
                        <a:rPr lang="zh-CN" altLang="en-US" sz="2000" dirty="0" smtClean="0">
                          <a:latin typeface="+mn-ea"/>
                          <a:ea typeface="+mn-ea"/>
                        </a:rPr>
                        <a:t>中</a:t>
                      </a:r>
                      <a:endParaRPr lang="zh-CN" altLang="en-US" sz="2000" dirty="0">
                        <a:latin typeface="+mn-ea"/>
                        <a:ea typeface="+mn-ea"/>
                      </a:endParaRPr>
                    </a:p>
                  </a:txBody>
                  <a:tcPr/>
                </a:tc>
                <a:extLst>
                  <a:ext uri="{0D108BD9-81ED-4DB2-BD59-A6C34878D82A}">
                    <a16:rowId xmlns:a16="http://schemas.microsoft.com/office/drawing/2014/main" val="1568476409"/>
                  </a:ext>
                </a:extLst>
              </a:tr>
              <a:tr h="370840">
                <a:tc>
                  <a:txBody>
                    <a:bodyPr/>
                    <a:lstStyle/>
                    <a:p>
                      <a:r>
                        <a:rPr lang="en-US" altLang="zh-CN" sz="2000" dirty="0" smtClean="0">
                          <a:latin typeface="+mn-ea"/>
                          <a:ea typeface="+mn-ea"/>
                        </a:rPr>
                        <a:t>ls</a:t>
                      </a:r>
                      <a:r>
                        <a:rPr lang="zh-CN" altLang="en-US" sz="2000" dirty="0" smtClean="0">
                          <a:latin typeface="+mn-ea"/>
                          <a:ea typeface="+mn-ea"/>
                        </a:rPr>
                        <a:t>*</a:t>
                      </a:r>
                      <a:r>
                        <a:rPr lang="en-US" altLang="zh-CN" sz="2000" dirty="0" smtClean="0">
                          <a:latin typeface="+mn-ea"/>
                          <a:ea typeface="+mn-ea"/>
                        </a:rPr>
                        <a:t>=n</a:t>
                      </a:r>
                      <a:endParaRPr lang="zh-CN" altLang="en-US" sz="2000" dirty="0">
                        <a:latin typeface="+mn-ea"/>
                        <a:ea typeface="+mn-ea"/>
                      </a:endParaRPr>
                    </a:p>
                  </a:txBody>
                  <a:tcPr/>
                </a:tc>
                <a:tc>
                  <a:txBody>
                    <a:bodyPr/>
                    <a:lstStyle/>
                    <a:p>
                      <a:r>
                        <a:rPr lang="zh-CN" altLang="en-US" sz="2000" dirty="0" smtClean="0">
                          <a:latin typeface="+mn-ea"/>
                          <a:ea typeface="+mn-ea"/>
                        </a:rPr>
                        <a:t>更新列表</a:t>
                      </a:r>
                      <a:r>
                        <a:rPr lang="en-US" altLang="zh-CN" sz="2000" dirty="0" smtClean="0">
                          <a:latin typeface="+mn-ea"/>
                          <a:ea typeface="+mn-ea"/>
                        </a:rPr>
                        <a:t>ls</a:t>
                      </a:r>
                      <a:r>
                        <a:rPr lang="zh-CN" altLang="en-US" sz="2000" dirty="0" smtClean="0">
                          <a:latin typeface="+mn-ea"/>
                          <a:ea typeface="+mn-ea"/>
                        </a:rPr>
                        <a:t>，其元素重复</a:t>
                      </a:r>
                      <a:r>
                        <a:rPr lang="en-US" altLang="zh-CN" sz="2000" dirty="0" smtClean="0">
                          <a:latin typeface="+mn-ea"/>
                          <a:ea typeface="+mn-ea"/>
                        </a:rPr>
                        <a:t>n</a:t>
                      </a:r>
                      <a:r>
                        <a:rPr lang="zh-CN" altLang="en-US" sz="2000" dirty="0" smtClean="0">
                          <a:latin typeface="+mn-ea"/>
                          <a:ea typeface="+mn-ea"/>
                        </a:rPr>
                        <a:t>次</a:t>
                      </a:r>
                      <a:endParaRPr lang="zh-CN" altLang="en-US" sz="2000" dirty="0">
                        <a:latin typeface="+mn-ea"/>
                        <a:ea typeface="+mn-ea"/>
                      </a:endParaRPr>
                    </a:p>
                  </a:txBody>
                  <a:tcPr/>
                </a:tc>
                <a:extLst>
                  <a:ext uri="{0D108BD9-81ED-4DB2-BD59-A6C34878D82A}">
                    <a16:rowId xmlns:a16="http://schemas.microsoft.com/office/drawing/2014/main" val="4770802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err="1" smtClean="0">
                          <a:latin typeface="+mn-ea"/>
                          <a:ea typeface="+mn-ea"/>
                        </a:rPr>
                        <a:t>ls.append</a:t>
                      </a:r>
                      <a:r>
                        <a:rPr lang="en-US" altLang="zh-CN" sz="2000" dirty="0" smtClean="0">
                          <a:latin typeface="+mn-ea"/>
                          <a:ea typeface="+mn-ea"/>
                        </a:rPr>
                        <a:t>(x)</a:t>
                      </a:r>
                      <a:endParaRPr lang="zh-CN" altLang="en-US" sz="2000" dirty="0" smtClean="0">
                        <a:latin typeface="+mn-ea"/>
                        <a:ea typeface="+mn-ea"/>
                      </a:endParaRPr>
                    </a:p>
                  </a:txBody>
                  <a:tcPr/>
                </a:tc>
                <a:tc>
                  <a:txBody>
                    <a:bodyPr/>
                    <a:lstStyle/>
                    <a:p>
                      <a:r>
                        <a:rPr lang="zh-CN" altLang="en-US" sz="2000" dirty="0" smtClean="0">
                          <a:latin typeface="+mn-ea"/>
                          <a:ea typeface="+mn-ea"/>
                        </a:rPr>
                        <a:t>在列表</a:t>
                      </a:r>
                      <a:r>
                        <a:rPr lang="en-US" altLang="zh-CN" sz="2000" dirty="0" smtClean="0">
                          <a:latin typeface="+mn-ea"/>
                          <a:ea typeface="+mn-ea"/>
                        </a:rPr>
                        <a:t>ls</a:t>
                      </a:r>
                      <a:r>
                        <a:rPr lang="zh-CN" altLang="en-US" sz="2000" dirty="0" smtClean="0">
                          <a:latin typeface="+mn-ea"/>
                          <a:ea typeface="+mn-ea"/>
                        </a:rPr>
                        <a:t>最后增加一个元素</a:t>
                      </a:r>
                      <a:r>
                        <a:rPr lang="en-US" altLang="zh-CN" sz="2000" dirty="0" smtClean="0">
                          <a:latin typeface="+mn-ea"/>
                          <a:ea typeface="+mn-ea"/>
                        </a:rPr>
                        <a:t>x</a:t>
                      </a:r>
                      <a:endParaRPr lang="zh-CN" altLang="en-US" sz="2000" dirty="0">
                        <a:latin typeface="+mn-ea"/>
                        <a:ea typeface="+mn-ea"/>
                      </a:endParaRPr>
                    </a:p>
                  </a:txBody>
                  <a:tcPr/>
                </a:tc>
                <a:extLst>
                  <a:ext uri="{0D108BD9-81ED-4DB2-BD59-A6C34878D82A}">
                    <a16:rowId xmlns:a16="http://schemas.microsoft.com/office/drawing/2014/main" val="3848850879"/>
                  </a:ext>
                </a:extLst>
              </a:tr>
              <a:tr h="370840">
                <a:tc>
                  <a:txBody>
                    <a:bodyPr/>
                    <a:lstStyle/>
                    <a:p>
                      <a:r>
                        <a:rPr lang="en-US" altLang="zh-CN" sz="2000" dirty="0" err="1" smtClean="0">
                          <a:latin typeface="+mn-ea"/>
                          <a:ea typeface="+mn-ea"/>
                        </a:rPr>
                        <a:t>ls.clear</a:t>
                      </a:r>
                      <a:r>
                        <a:rPr lang="en-US" altLang="zh-CN" sz="2000" dirty="0" smtClean="0">
                          <a:latin typeface="+mn-ea"/>
                          <a:ea typeface="+mn-ea"/>
                        </a:rPr>
                        <a:t>()</a:t>
                      </a:r>
                      <a:endParaRPr lang="zh-CN" altLang="en-US" sz="2000" dirty="0">
                        <a:latin typeface="+mn-ea"/>
                        <a:ea typeface="+mn-ea"/>
                      </a:endParaRPr>
                    </a:p>
                  </a:txBody>
                  <a:tcPr/>
                </a:tc>
                <a:tc>
                  <a:txBody>
                    <a:bodyPr/>
                    <a:lstStyle/>
                    <a:p>
                      <a:r>
                        <a:rPr lang="zh-CN" altLang="en-US" sz="2000" dirty="0" smtClean="0">
                          <a:latin typeface="+mn-ea"/>
                          <a:ea typeface="+mn-ea"/>
                        </a:rPr>
                        <a:t>删除列表</a:t>
                      </a:r>
                      <a:r>
                        <a:rPr lang="en-US" altLang="zh-CN" sz="2000" dirty="0" smtClean="0">
                          <a:latin typeface="+mn-ea"/>
                          <a:ea typeface="+mn-ea"/>
                        </a:rPr>
                        <a:t>ls</a:t>
                      </a:r>
                      <a:r>
                        <a:rPr lang="zh-CN" altLang="en-US" sz="2000" dirty="0" smtClean="0">
                          <a:latin typeface="+mn-ea"/>
                          <a:ea typeface="+mn-ea"/>
                        </a:rPr>
                        <a:t>中的所有元素</a:t>
                      </a:r>
                      <a:endParaRPr lang="zh-CN" altLang="en-US" sz="2000" dirty="0">
                        <a:latin typeface="+mn-ea"/>
                        <a:ea typeface="+mn-ea"/>
                      </a:endParaRPr>
                    </a:p>
                  </a:txBody>
                  <a:tcPr/>
                </a:tc>
                <a:extLst>
                  <a:ext uri="{0D108BD9-81ED-4DB2-BD59-A6C34878D82A}">
                    <a16:rowId xmlns:a16="http://schemas.microsoft.com/office/drawing/2014/main" val="24299048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err="1" smtClean="0">
                          <a:latin typeface="+mn-ea"/>
                          <a:ea typeface="+mn-ea"/>
                        </a:rPr>
                        <a:t>ls.copy</a:t>
                      </a:r>
                      <a:r>
                        <a:rPr lang="en-US" altLang="zh-CN" sz="2000" dirty="0" smtClean="0">
                          <a:latin typeface="+mn-ea"/>
                          <a:ea typeface="+mn-ea"/>
                        </a:rPr>
                        <a:t>()</a:t>
                      </a:r>
                      <a:endParaRPr lang="zh-CN" altLang="en-US" sz="2000" dirty="0" smtClean="0">
                        <a:latin typeface="+mn-ea"/>
                        <a:ea typeface="+mn-ea"/>
                      </a:endParaRPr>
                    </a:p>
                  </a:txBody>
                  <a:tcPr/>
                </a:tc>
                <a:tc>
                  <a:txBody>
                    <a:bodyPr/>
                    <a:lstStyle/>
                    <a:p>
                      <a:r>
                        <a:rPr lang="zh-CN" altLang="en-US" sz="2000" dirty="0" smtClean="0">
                          <a:latin typeface="+mn-ea"/>
                          <a:ea typeface="+mn-ea"/>
                        </a:rPr>
                        <a:t>生成一个新的列表，复制列表</a:t>
                      </a:r>
                      <a:r>
                        <a:rPr lang="en-US" altLang="zh-CN" sz="2000" dirty="0" smtClean="0">
                          <a:latin typeface="+mn-ea"/>
                          <a:ea typeface="+mn-ea"/>
                        </a:rPr>
                        <a:t>ls</a:t>
                      </a:r>
                      <a:r>
                        <a:rPr lang="zh-CN" altLang="en-US" sz="2000" dirty="0" smtClean="0">
                          <a:latin typeface="+mn-ea"/>
                          <a:ea typeface="+mn-ea"/>
                        </a:rPr>
                        <a:t>中的所有元素</a:t>
                      </a:r>
                      <a:endParaRPr lang="zh-CN" altLang="en-US" sz="2000" dirty="0">
                        <a:latin typeface="+mn-ea"/>
                        <a:ea typeface="+mn-ea"/>
                      </a:endParaRPr>
                    </a:p>
                  </a:txBody>
                  <a:tcPr/>
                </a:tc>
                <a:extLst>
                  <a:ext uri="{0D108BD9-81ED-4DB2-BD59-A6C34878D82A}">
                    <a16:rowId xmlns:a16="http://schemas.microsoft.com/office/drawing/2014/main" val="41458058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err="1" smtClean="0">
                          <a:latin typeface="+mn-ea"/>
                          <a:ea typeface="+mn-ea"/>
                        </a:rPr>
                        <a:t>ls.insert</a:t>
                      </a:r>
                      <a:r>
                        <a:rPr lang="en-US" altLang="zh-CN" sz="2000" dirty="0" smtClean="0">
                          <a:latin typeface="+mn-ea"/>
                          <a:ea typeface="+mn-ea"/>
                        </a:rPr>
                        <a:t>(</a:t>
                      </a:r>
                      <a:r>
                        <a:rPr lang="en-US" altLang="zh-CN" sz="2000" dirty="0" err="1" smtClean="0">
                          <a:latin typeface="+mn-ea"/>
                          <a:ea typeface="+mn-ea"/>
                        </a:rPr>
                        <a:t>i,x</a:t>
                      </a:r>
                      <a:r>
                        <a:rPr lang="en-US" altLang="zh-CN" sz="2000" dirty="0" smtClean="0">
                          <a:latin typeface="+mn-ea"/>
                          <a:ea typeface="+mn-ea"/>
                        </a:rPr>
                        <a:t>)</a:t>
                      </a:r>
                      <a:endParaRPr lang="zh-CN" altLang="en-US" sz="2000" dirty="0" smtClean="0">
                        <a:latin typeface="+mn-ea"/>
                        <a:ea typeface="+mn-ea"/>
                      </a:endParaRPr>
                    </a:p>
                  </a:txBody>
                  <a:tcPr/>
                </a:tc>
                <a:tc>
                  <a:txBody>
                    <a:bodyPr/>
                    <a:lstStyle/>
                    <a:p>
                      <a:r>
                        <a:rPr lang="zh-CN" altLang="en-US" sz="2000" dirty="0" smtClean="0">
                          <a:latin typeface="+mn-ea"/>
                          <a:ea typeface="+mn-ea"/>
                        </a:rPr>
                        <a:t>在列表</a:t>
                      </a:r>
                      <a:r>
                        <a:rPr lang="en-US" altLang="zh-CN" sz="2000" dirty="0" smtClean="0">
                          <a:latin typeface="+mn-ea"/>
                          <a:ea typeface="+mn-ea"/>
                        </a:rPr>
                        <a:t>ls</a:t>
                      </a:r>
                      <a:r>
                        <a:rPr lang="zh-CN" altLang="en-US" sz="2000" dirty="0" smtClean="0">
                          <a:latin typeface="+mn-ea"/>
                          <a:ea typeface="+mn-ea"/>
                        </a:rPr>
                        <a:t>的第</a:t>
                      </a:r>
                      <a:r>
                        <a:rPr lang="en-US" altLang="zh-CN" sz="2000" dirty="0" err="1" smtClean="0">
                          <a:latin typeface="+mn-ea"/>
                          <a:ea typeface="+mn-ea"/>
                        </a:rPr>
                        <a:t>i</a:t>
                      </a:r>
                      <a:r>
                        <a:rPr lang="zh-CN" altLang="en-US" sz="2000" dirty="0" smtClean="0">
                          <a:latin typeface="+mn-ea"/>
                          <a:ea typeface="+mn-ea"/>
                        </a:rPr>
                        <a:t>个位置增加元素</a:t>
                      </a:r>
                      <a:r>
                        <a:rPr lang="en-US" altLang="zh-CN" sz="2000" dirty="0" smtClean="0">
                          <a:latin typeface="+mn-ea"/>
                          <a:ea typeface="+mn-ea"/>
                        </a:rPr>
                        <a:t>x</a:t>
                      </a:r>
                      <a:endParaRPr lang="zh-CN" altLang="en-US" sz="2000" dirty="0">
                        <a:latin typeface="+mn-ea"/>
                        <a:ea typeface="+mn-ea"/>
                      </a:endParaRPr>
                    </a:p>
                  </a:txBody>
                  <a:tcPr/>
                </a:tc>
                <a:extLst>
                  <a:ext uri="{0D108BD9-81ED-4DB2-BD59-A6C34878D82A}">
                    <a16:rowId xmlns:a16="http://schemas.microsoft.com/office/drawing/2014/main" val="4408765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err="1" smtClean="0">
                          <a:latin typeface="+mn-ea"/>
                          <a:ea typeface="+mn-ea"/>
                        </a:rPr>
                        <a:t>ls.pop</a:t>
                      </a:r>
                      <a:r>
                        <a:rPr lang="en-US" altLang="zh-CN" sz="2000" dirty="0" smtClean="0">
                          <a:latin typeface="+mn-ea"/>
                          <a:ea typeface="+mn-ea"/>
                        </a:rPr>
                        <a:t>(</a:t>
                      </a:r>
                      <a:r>
                        <a:rPr lang="en-US" altLang="zh-CN" sz="2000" dirty="0" err="1" smtClean="0">
                          <a:latin typeface="+mn-ea"/>
                          <a:ea typeface="+mn-ea"/>
                        </a:rPr>
                        <a:t>i</a:t>
                      </a:r>
                      <a:r>
                        <a:rPr lang="en-US" altLang="zh-CN" sz="2000" dirty="0" smtClean="0">
                          <a:latin typeface="+mn-ea"/>
                          <a:ea typeface="+mn-ea"/>
                        </a:rPr>
                        <a:t>)</a:t>
                      </a:r>
                      <a:endParaRPr lang="zh-CN" altLang="en-US" sz="2000" dirty="0" smtClean="0">
                        <a:latin typeface="+mn-ea"/>
                        <a:ea typeface="+mn-ea"/>
                      </a:endParaRPr>
                    </a:p>
                  </a:txBody>
                  <a:tcPr/>
                </a:tc>
                <a:tc>
                  <a:txBody>
                    <a:bodyPr/>
                    <a:lstStyle/>
                    <a:p>
                      <a:r>
                        <a:rPr lang="zh-CN" altLang="en-US" sz="2000" dirty="0" smtClean="0">
                          <a:latin typeface="+mn-ea"/>
                          <a:ea typeface="+mn-ea"/>
                        </a:rPr>
                        <a:t>将列表</a:t>
                      </a:r>
                      <a:r>
                        <a:rPr lang="en-US" altLang="zh-CN" sz="2000" dirty="0" smtClean="0">
                          <a:latin typeface="+mn-ea"/>
                          <a:ea typeface="+mn-ea"/>
                        </a:rPr>
                        <a:t>ls</a:t>
                      </a:r>
                      <a:r>
                        <a:rPr lang="zh-CN" altLang="en-US" sz="2000" dirty="0" smtClean="0">
                          <a:latin typeface="+mn-ea"/>
                          <a:ea typeface="+mn-ea"/>
                        </a:rPr>
                        <a:t>中的第</a:t>
                      </a:r>
                      <a:r>
                        <a:rPr lang="en-US" altLang="zh-CN" sz="2000" dirty="0" err="1" smtClean="0">
                          <a:latin typeface="+mn-ea"/>
                          <a:ea typeface="+mn-ea"/>
                        </a:rPr>
                        <a:t>i</a:t>
                      </a:r>
                      <a:r>
                        <a:rPr lang="zh-CN" altLang="en-US" sz="2000" dirty="0" smtClean="0">
                          <a:latin typeface="+mn-ea"/>
                          <a:ea typeface="+mn-ea"/>
                        </a:rPr>
                        <a:t>项元素取出并删除该元素</a:t>
                      </a:r>
                      <a:endParaRPr lang="zh-CN" altLang="en-US" sz="2000" dirty="0">
                        <a:latin typeface="+mn-ea"/>
                        <a:ea typeface="+mn-ea"/>
                      </a:endParaRPr>
                    </a:p>
                  </a:txBody>
                  <a:tcPr/>
                </a:tc>
                <a:extLst>
                  <a:ext uri="{0D108BD9-81ED-4DB2-BD59-A6C34878D82A}">
                    <a16:rowId xmlns:a16="http://schemas.microsoft.com/office/drawing/2014/main" val="26705928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err="1" smtClean="0">
                          <a:latin typeface="+mn-ea"/>
                          <a:ea typeface="+mn-ea"/>
                        </a:rPr>
                        <a:t>ls.remove</a:t>
                      </a:r>
                      <a:r>
                        <a:rPr lang="en-US" altLang="zh-CN" sz="2000" dirty="0" smtClean="0">
                          <a:latin typeface="+mn-ea"/>
                          <a:ea typeface="+mn-ea"/>
                        </a:rPr>
                        <a:t>(x)</a:t>
                      </a:r>
                      <a:endParaRPr lang="zh-CN" altLang="en-US" sz="2000" dirty="0" smtClean="0">
                        <a:latin typeface="+mn-ea"/>
                        <a:ea typeface="+mn-ea"/>
                      </a:endParaRPr>
                    </a:p>
                  </a:txBody>
                  <a:tcPr/>
                </a:tc>
                <a:tc>
                  <a:txBody>
                    <a:bodyPr/>
                    <a:lstStyle/>
                    <a:p>
                      <a:r>
                        <a:rPr lang="zh-CN" altLang="en-US" sz="2000" dirty="0" smtClean="0">
                          <a:latin typeface="+mn-ea"/>
                          <a:ea typeface="+mn-ea"/>
                        </a:rPr>
                        <a:t>将列表</a:t>
                      </a:r>
                      <a:r>
                        <a:rPr lang="en-US" altLang="zh-CN" sz="2000" dirty="0" smtClean="0">
                          <a:latin typeface="+mn-ea"/>
                          <a:ea typeface="+mn-ea"/>
                        </a:rPr>
                        <a:t>ls</a:t>
                      </a:r>
                      <a:r>
                        <a:rPr lang="zh-CN" altLang="en-US" sz="2000" dirty="0" smtClean="0">
                          <a:latin typeface="+mn-ea"/>
                          <a:ea typeface="+mn-ea"/>
                        </a:rPr>
                        <a:t>中出现的第一个元素</a:t>
                      </a:r>
                      <a:r>
                        <a:rPr lang="en-US" altLang="zh-CN" sz="2000" dirty="0" smtClean="0">
                          <a:latin typeface="+mn-ea"/>
                          <a:ea typeface="+mn-ea"/>
                        </a:rPr>
                        <a:t>x</a:t>
                      </a:r>
                      <a:r>
                        <a:rPr lang="zh-CN" altLang="en-US" sz="2000" dirty="0" smtClean="0">
                          <a:latin typeface="+mn-ea"/>
                          <a:ea typeface="+mn-ea"/>
                        </a:rPr>
                        <a:t>删掉</a:t>
                      </a:r>
                      <a:endParaRPr lang="zh-CN" altLang="en-US" sz="2000" dirty="0">
                        <a:latin typeface="+mn-ea"/>
                        <a:ea typeface="+mn-ea"/>
                      </a:endParaRPr>
                    </a:p>
                  </a:txBody>
                  <a:tcPr/>
                </a:tc>
                <a:extLst>
                  <a:ext uri="{0D108BD9-81ED-4DB2-BD59-A6C34878D82A}">
                    <a16:rowId xmlns:a16="http://schemas.microsoft.com/office/drawing/2014/main" val="27257561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err="1" smtClean="0">
                          <a:latin typeface="+mn-ea"/>
                          <a:ea typeface="+mn-ea"/>
                        </a:rPr>
                        <a:t>ls.reverse</a:t>
                      </a:r>
                      <a:r>
                        <a:rPr lang="en-US" altLang="zh-CN" sz="2000" dirty="0" smtClean="0">
                          <a:latin typeface="+mn-ea"/>
                          <a:ea typeface="+mn-ea"/>
                        </a:rPr>
                        <a:t>()</a:t>
                      </a:r>
                      <a:endParaRPr lang="zh-CN" altLang="en-US" sz="2000" dirty="0" smtClean="0">
                        <a:latin typeface="+mn-ea"/>
                        <a:ea typeface="+mn-ea"/>
                      </a:endParaRPr>
                    </a:p>
                  </a:txBody>
                  <a:tcPr/>
                </a:tc>
                <a:tc>
                  <a:txBody>
                    <a:bodyPr/>
                    <a:lstStyle/>
                    <a:p>
                      <a:r>
                        <a:rPr lang="zh-CN" altLang="en-US" sz="2000" dirty="0" smtClean="0">
                          <a:latin typeface="+mn-ea"/>
                          <a:ea typeface="+mn-ea"/>
                        </a:rPr>
                        <a:t>列表</a:t>
                      </a:r>
                      <a:r>
                        <a:rPr lang="en-US" altLang="zh-CN" sz="2000" dirty="0" smtClean="0">
                          <a:latin typeface="+mn-ea"/>
                          <a:ea typeface="+mn-ea"/>
                        </a:rPr>
                        <a:t>ls</a:t>
                      </a:r>
                      <a:r>
                        <a:rPr lang="zh-CN" altLang="en-US" sz="2000" dirty="0" smtClean="0">
                          <a:latin typeface="+mn-ea"/>
                          <a:ea typeface="+mn-ea"/>
                        </a:rPr>
                        <a:t>中的元素反转</a:t>
                      </a:r>
                      <a:endParaRPr lang="zh-CN" altLang="en-US" sz="2000" dirty="0">
                        <a:latin typeface="+mn-ea"/>
                        <a:ea typeface="+mn-ea"/>
                      </a:endParaRPr>
                    </a:p>
                  </a:txBody>
                  <a:tcPr/>
                </a:tc>
                <a:extLst>
                  <a:ext uri="{0D108BD9-81ED-4DB2-BD59-A6C34878D82A}">
                    <a16:rowId xmlns:a16="http://schemas.microsoft.com/office/drawing/2014/main" val="1263001736"/>
                  </a:ext>
                </a:extLst>
              </a:tr>
            </a:tbl>
          </a:graphicData>
        </a:graphic>
      </p:graphicFrame>
      <p:sp>
        <p:nvSpPr>
          <p:cNvPr id="3" name="矩形 2"/>
          <p:cNvSpPr/>
          <p:nvPr/>
        </p:nvSpPr>
        <p:spPr>
          <a:xfrm>
            <a:off x="3757105" y="306899"/>
            <a:ext cx="3877985" cy="461665"/>
          </a:xfrm>
          <a:prstGeom prst="rect">
            <a:avLst/>
          </a:prstGeom>
        </p:spPr>
        <p:txBody>
          <a:bodyPr wrap="none">
            <a:spAutoFit/>
          </a:bodyPr>
          <a:lstStyle/>
          <a:p>
            <a:r>
              <a:rPr lang="zh-CN" altLang="en-US" sz="2400" dirty="0" smtClean="0"/>
              <a:t>列表类型特有的函数</a:t>
            </a:r>
            <a:r>
              <a:rPr lang="zh-CN" altLang="en-US" sz="2400" dirty="0"/>
              <a:t>或方法</a:t>
            </a:r>
          </a:p>
        </p:txBody>
      </p:sp>
    </p:spTree>
  </p:cSld>
  <p:clrMapOvr>
    <a:masterClrMapping/>
  </p:clrMapOvr>
  <p:transition spd="slow">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smtClean="0">
                <a:solidFill>
                  <a:srgbClr val="1E6787"/>
                </a:solidFill>
                <a:latin typeface="微软雅黑" panose="020B0503020204020204" pitchFamily="34" charset="-122"/>
                <a:ea typeface="微软雅黑" panose="020B0503020204020204" pitchFamily="34" charset="-122"/>
              </a:rPr>
              <a:t>列表与元组作业（</a:t>
            </a:r>
            <a:r>
              <a:rPr lang="en-US" altLang="zh-CN" sz="2800" b="1" spc="300" dirty="0" smtClean="0">
                <a:solidFill>
                  <a:srgbClr val="1E6787"/>
                </a:solidFill>
                <a:latin typeface="微软雅黑" panose="020B0503020204020204" pitchFamily="34" charset="-122"/>
                <a:ea typeface="微软雅黑" panose="020B0503020204020204" pitchFamily="34" charset="-122"/>
              </a:rPr>
              <a:t>1</a:t>
            </a:r>
            <a:r>
              <a:rPr lang="zh-CN" altLang="en-US" sz="2800" b="1" spc="300" dirty="0" smtClean="0">
                <a:solidFill>
                  <a:srgbClr val="1E6787"/>
                </a:solidFill>
                <a:latin typeface="微软雅黑" panose="020B0503020204020204" pitchFamily="34" charset="-122"/>
                <a:ea typeface="微软雅黑" panose="020B0503020204020204" pitchFamily="34" charset="-122"/>
              </a:rPr>
              <a:t>）</a:t>
            </a:r>
            <a:endParaRPr lang="zh-CN" altLang="en-US" sz="2800" b="1" spc="300" dirty="0">
              <a:solidFill>
                <a:srgbClr val="1E6787"/>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241986" y="1829593"/>
            <a:ext cx="7419876" cy="3046988"/>
          </a:xfrm>
          <a:prstGeom prst="rect">
            <a:avLst/>
          </a:prstGeom>
        </p:spPr>
        <p:txBody>
          <a:bodyPr wrap="square">
            <a:spAutoFit/>
          </a:bodyPr>
          <a:lstStyle/>
          <a:p>
            <a:pPr marL="0" marR="0" lvl="0" indent="0" algn="just" defTabSz="914400" rtl="0" eaLnBrk="1" fontAlgn="auto" latinLnBrk="0" hangingPunct="1">
              <a:lnSpc>
                <a:spcPct val="200000"/>
              </a:lnSpc>
              <a:spcBef>
                <a:spcPts val="0"/>
              </a:spcBef>
              <a:spcAft>
                <a:spcPts val="0"/>
              </a:spcAft>
              <a:buClrTx/>
              <a:buSzTx/>
              <a:buFontTx/>
              <a:buNone/>
              <a:defRPr/>
            </a:pPr>
            <a:r>
              <a:rPr kumimoji="0" lang="en-US" altLang="zh-CN"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、实践</a:t>
            </a:r>
            <a:r>
              <a:rPr kumimoji="0" lang="zh-CN" altLang="en-US" sz="24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教程</a:t>
            </a:r>
            <a:r>
              <a:rPr kumimoji="0" lang="en-US" altLang="zh-CN"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p35</a:t>
            </a:r>
            <a:r>
              <a:rPr kumimoji="0" lang="zh-CN" altLang="en-US"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a:t>
            </a:r>
            <a:r>
              <a:rPr kumimoji="0" lang="en-US" altLang="zh-CN"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题</a:t>
            </a:r>
            <a:endParaRPr kumimoji="0" lang="en-US" altLang="zh-CN"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1" fontAlgn="auto" latinLnBrk="0" hangingPunct="1">
              <a:lnSpc>
                <a:spcPct val="200000"/>
              </a:lnSpc>
              <a:spcBef>
                <a:spcPts val="0"/>
              </a:spcBef>
              <a:spcAft>
                <a:spcPts val="0"/>
              </a:spcAft>
              <a:buClrTx/>
              <a:buSzTx/>
              <a:buFontTx/>
              <a:buNone/>
              <a:defRPr/>
            </a:pPr>
            <a:r>
              <a:rPr kumimoji="0" lang="en-US" altLang="zh-CN"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24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实践教程</a:t>
            </a:r>
            <a:r>
              <a:rPr kumimoji="0" lang="en-US" altLang="zh-CN"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p35</a:t>
            </a:r>
            <a:r>
              <a:rPr kumimoji="0" lang="zh-CN" altLang="en-US"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a:t>
            </a:r>
            <a:r>
              <a:rPr kumimoji="0" lang="en-US" altLang="zh-CN"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0" lang="zh-CN" altLang="en-US"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题</a:t>
            </a:r>
            <a:endParaRPr kumimoji="0" lang="zh-CN" altLang="zh-CN" sz="24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1" fontAlgn="auto" latinLnBrk="0" hangingPunct="1">
              <a:lnSpc>
                <a:spcPct val="200000"/>
              </a:lnSpc>
              <a:spcBef>
                <a:spcPts val="0"/>
              </a:spcBef>
              <a:spcAft>
                <a:spcPts val="0"/>
              </a:spcAft>
              <a:buClrTx/>
              <a:buSzTx/>
              <a:buFontTx/>
              <a:buNone/>
              <a:defRPr/>
            </a:pPr>
            <a:r>
              <a:rPr kumimoji="0" lang="en-US" altLang="zh-CN"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0" lang="zh-CN" altLang="en-US"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24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实践教程</a:t>
            </a:r>
            <a:r>
              <a:rPr kumimoji="0" lang="en-US" altLang="zh-CN"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p35</a:t>
            </a:r>
            <a:r>
              <a:rPr kumimoji="0" lang="zh-CN" altLang="en-US"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a:t>
            </a:r>
            <a:r>
              <a:rPr kumimoji="0" lang="en-US" altLang="zh-CN"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5</a:t>
            </a:r>
            <a:r>
              <a:rPr kumimoji="0" lang="zh-CN" altLang="en-US"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题</a:t>
            </a:r>
            <a:endParaRPr kumimoji="0" lang="zh-CN" altLang="zh-CN" sz="24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1" fontAlgn="auto" latinLnBrk="0" hangingPunct="1">
              <a:lnSpc>
                <a:spcPct val="200000"/>
              </a:lnSpc>
              <a:spcBef>
                <a:spcPts val="0"/>
              </a:spcBef>
              <a:spcAft>
                <a:spcPts val="0"/>
              </a:spcAft>
              <a:buClrTx/>
              <a:buSzTx/>
              <a:buFontTx/>
              <a:buNone/>
              <a:defRPr/>
            </a:pPr>
            <a:r>
              <a:rPr kumimoji="0" lang="en-US" altLang="zh-CN"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a:t>
            </a:r>
            <a:r>
              <a:rPr kumimoji="0" lang="zh-CN" altLang="en-US"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、实践</a:t>
            </a:r>
            <a:r>
              <a:rPr kumimoji="0" lang="zh-CN" altLang="en-US" sz="24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教程</a:t>
            </a:r>
            <a:r>
              <a:rPr kumimoji="0" lang="en-US" altLang="zh-CN"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p35</a:t>
            </a:r>
            <a:r>
              <a:rPr kumimoji="0" lang="zh-CN" altLang="en-US"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a:t>
            </a:r>
            <a:r>
              <a:rPr kumimoji="0" lang="en-US" altLang="zh-CN"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7</a:t>
            </a:r>
            <a:r>
              <a:rPr kumimoji="0" lang="zh-CN" altLang="en-US"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题</a:t>
            </a:r>
            <a:endParaRPr kumimoji="0" lang="zh-CN" altLang="zh-CN" sz="24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2">
            <a:clrChange>
              <a:clrFrom>
                <a:srgbClr val="FFFDFF"/>
              </a:clrFrom>
              <a:clrTo>
                <a:srgbClr val="FFFDFF">
                  <a:alpha val="0"/>
                </a:srgbClr>
              </a:clrTo>
            </a:clrChange>
          </a:blip>
          <a:stretch>
            <a:fillRect/>
          </a:stretch>
        </p:blipFill>
        <p:spPr>
          <a:xfrm>
            <a:off x="-1" y="0"/>
            <a:ext cx="12192001" cy="6870567"/>
          </a:xfrm>
          <a:prstGeom prst="rect">
            <a:avLst/>
          </a:prstGeom>
        </p:spPr>
      </p:pic>
      <p:sp>
        <p:nvSpPr>
          <p:cNvPr id="10" name="TextBox 1"/>
          <p:cNvSpPr txBox="1"/>
          <p:nvPr/>
        </p:nvSpPr>
        <p:spPr>
          <a:xfrm>
            <a:off x="4511825" y="2633682"/>
            <a:ext cx="2646878" cy="830997"/>
          </a:xfrm>
          <a:prstGeom prst="rect">
            <a:avLst/>
          </a:prstGeom>
          <a:noFill/>
        </p:spPr>
        <p:txBody>
          <a:bodyPr wrap="none" rtlCol="0">
            <a:spAutoFit/>
          </a:bodyPr>
          <a:lstStyle/>
          <a:p>
            <a:r>
              <a:rPr lang="zh-CN" altLang="en-US" sz="4800" b="1" dirty="0">
                <a:ln w="12700">
                  <a:noFill/>
                  <a:prstDash val="solid"/>
                </a:ln>
                <a:solidFill>
                  <a:prstClr val="white"/>
                </a:solidFill>
                <a:effectLst>
                  <a:outerShdw dist="50800" dir="4800000" algn="tl" rotWithShape="0">
                    <a:srgbClr val="000000">
                      <a:alpha val="40000"/>
                    </a:srgbClr>
                  </a:outerShdw>
                </a:effectLst>
                <a:latin typeface="造字工房尚黑（非商用）细体" pitchFamily="50" charset="-122"/>
                <a:ea typeface="造字工房尚黑（非商用）细体" pitchFamily="50" charset="-122"/>
              </a:rPr>
              <a:t>数值列表</a:t>
            </a:r>
          </a:p>
        </p:txBody>
      </p:sp>
      <p:grpSp>
        <p:nvGrpSpPr>
          <p:cNvPr id="13" name="Group 5"/>
          <p:cNvGrpSpPr/>
          <p:nvPr/>
        </p:nvGrpSpPr>
        <p:grpSpPr>
          <a:xfrm>
            <a:off x="8825614" y="4241498"/>
            <a:ext cx="2169488" cy="2175406"/>
            <a:chOff x="5292553" y="3355717"/>
            <a:chExt cx="1711365" cy="2494000"/>
          </a:xfrm>
          <a:solidFill>
            <a:schemeClr val="bg1">
              <a:lumMod val="95000"/>
            </a:schemeClr>
          </a:solidFill>
        </p:grpSpPr>
        <p:sp>
          <p:nvSpPr>
            <p:cNvPr id="14" name="Rectangle 5"/>
            <p:cNvSpPr>
              <a:spLocks noChangeArrowheads="1"/>
            </p:cNvSpPr>
            <p:nvPr/>
          </p:nvSpPr>
          <p:spPr bwMode="auto">
            <a:xfrm>
              <a:off x="5292553" y="3573075"/>
              <a:ext cx="992082" cy="190188"/>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15" name="Rectangle 6"/>
            <p:cNvSpPr>
              <a:spLocks noChangeArrowheads="1"/>
            </p:cNvSpPr>
            <p:nvPr/>
          </p:nvSpPr>
          <p:spPr bwMode="auto">
            <a:xfrm>
              <a:off x="5402008" y="4624848"/>
              <a:ext cx="804223" cy="291104"/>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16" name="Rectangle 7"/>
            <p:cNvSpPr>
              <a:spLocks noChangeArrowheads="1"/>
            </p:cNvSpPr>
            <p:nvPr/>
          </p:nvSpPr>
          <p:spPr bwMode="auto">
            <a:xfrm>
              <a:off x="5471873" y="3355717"/>
              <a:ext cx="1124825" cy="21968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17" name="Rectangle 8"/>
            <p:cNvSpPr>
              <a:spLocks noChangeArrowheads="1"/>
            </p:cNvSpPr>
            <p:nvPr/>
          </p:nvSpPr>
          <p:spPr bwMode="auto">
            <a:xfrm>
              <a:off x="5382601" y="3902993"/>
              <a:ext cx="1127154" cy="78404"/>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0" name="Rectangle 9"/>
            <p:cNvSpPr>
              <a:spLocks noChangeArrowheads="1"/>
            </p:cNvSpPr>
            <p:nvPr/>
          </p:nvSpPr>
          <p:spPr bwMode="auto">
            <a:xfrm>
              <a:off x="5592196" y="3981397"/>
              <a:ext cx="1004502" cy="114113"/>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2" name="Rectangle 10"/>
            <p:cNvSpPr>
              <a:spLocks noChangeArrowheads="1"/>
            </p:cNvSpPr>
            <p:nvPr/>
          </p:nvSpPr>
          <p:spPr bwMode="auto">
            <a:xfrm>
              <a:off x="5471873" y="4093379"/>
              <a:ext cx="874864" cy="7374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3" name="Rectangle 11"/>
            <p:cNvSpPr>
              <a:spLocks noChangeArrowheads="1"/>
            </p:cNvSpPr>
            <p:nvPr/>
          </p:nvSpPr>
          <p:spPr bwMode="auto">
            <a:xfrm>
              <a:off x="5592196" y="4166845"/>
              <a:ext cx="1026238" cy="254619"/>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5" name="Rectangle 12"/>
            <p:cNvSpPr>
              <a:spLocks noChangeArrowheads="1"/>
            </p:cNvSpPr>
            <p:nvPr/>
          </p:nvSpPr>
          <p:spPr bwMode="auto">
            <a:xfrm>
              <a:off x="5570460" y="4915952"/>
              <a:ext cx="902034" cy="52011"/>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7" name="Rectangle 13"/>
            <p:cNvSpPr>
              <a:spLocks noChangeArrowheads="1"/>
            </p:cNvSpPr>
            <p:nvPr/>
          </p:nvSpPr>
          <p:spPr bwMode="auto">
            <a:xfrm>
              <a:off x="5690783" y="4967962"/>
              <a:ext cx="693215"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8" name="Rectangle 14"/>
            <p:cNvSpPr>
              <a:spLocks noChangeArrowheads="1"/>
            </p:cNvSpPr>
            <p:nvPr/>
          </p:nvSpPr>
          <p:spPr bwMode="auto">
            <a:xfrm>
              <a:off x="5409771" y="5109245"/>
              <a:ext cx="936966" cy="23443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0" name="Rectangle 16"/>
            <p:cNvSpPr>
              <a:spLocks noChangeArrowheads="1"/>
            </p:cNvSpPr>
            <p:nvPr/>
          </p:nvSpPr>
          <p:spPr bwMode="auto">
            <a:xfrm>
              <a:off x="5632562" y="5343680"/>
              <a:ext cx="877193" cy="114113"/>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1" name="Rectangle 17"/>
            <p:cNvSpPr>
              <a:spLocks noChangeArrowheads="1"/>
            </p:cNvSpPr>
            <p:nvPr/>
          </p:nvSpPr>
          <p:spPr bwMode="auto">
            <a:xfrm>
              <a:off x="5340682" y="5458288"/>
              <a:ext cx="823630" cy="166900"/>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2" name="Rectangle 18"/>
            <p:cNvSpPr>
              <a:spLocks noChangeArrowheads="1"/>
            </p:cNvSpPr>
            <p:nvPr/>
          </p:nvSpPr>
          <p:spPr bwMode="auto">
            <a:xfrm>
              <a:off x="5536304" y="5625188"/>
              <a:ext cx="1110076" cy="224344"/>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3" name="Rectangle 19"/>
            <p:cNvSpPr>
              <a:spLocks noChangeArrowheads="1"/>
            </p:cNvSpPr>
            <p:nvPr/>
          </p:nvSpPr>
          <p:spPr bwMode="auto">
            <a:xfrm>
              <a:off x="6411944" y="3355717"/>
              <a:ext cx="24841" cy="21968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4" name="Rectangle 20"/>
            <p:cNvSpPr>
              <a:spLocks noChangeArrowheads="1"/>
            </p:cNvSpPr>
            <p:nvPr/>
          </p:nvSpPr>
          <p:spPr bwMode="auto">
            <a:xfrm>
              <a:off x="6436785" y="3575404"/>
              <a:ext cx="776" cy="77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5" name="Rectangle 21"/>
            <p:cNvSpPr>
              <a:spLocks noChangeArrowheads="1"/>
            </p:cNvSpPr>
            <p:nvPr/>
          </p:nvSpPr>
          <p:spPr bwMode="auto">
            <a:xfrm>
              <a:off x="5592196" y="3355717"/>
              <a:ext cx="40366" cy="21968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6" name="Rectangle 22"/>
            <p:cNvSpPr>
              <a:spLocks noChangeArrowheads="1"/>
            </p:cNvSpPr>
            <p:nvPr/>
          </p:nvSpPr>
          <p:spPr bwMode="auto">
            <a:xfrm>
              <a:off x="6509755" y="4166845"/>
              <a:ext cx="16302" cy="254619"/>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7" name="Rectangle 23"/>
            <p:cNvSpPr>
              <a:spLocks noChangeArrowheads="1"/>
            </p:cNvSpPr>
            <p:nvPr/>
          </p:nvSpPr>
          <p:spPr bwMode="auto">
            <a:xfrm>
              <a:off x="5676034" y="4166845"/>
              <a:ext cx="158360" cy="254619"/>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8" name="Freeform 24"/>
            <p:cNvSpPr/>
            <p:nvPr/>
          </p:nvSpPr>
          <p:spPr bwMode="auto">
            <a:xfrm>
              <a:off x="6455866" y="4793204"/>
              <a:ext cx="548052" cy="1056513"/>
            </a:xfrm>
            <a:custGeom>
              <a:avLst/>
              <a:gdLst>
                <a:gd name="T0" fmla="*/ 393 w 706"/>
                <a:gd name="T1" fmla="*/ 1361 h 1361"/>
                <a:gd name="T2" fmla="*/ 0 w 706"/>
                <a:gd name="T3" fmla="*/ 98 h 1361"/>
                <a:gd name="T4" fmla="*/ 314 w 706"/>
                <a:gd name="T5" fmla="*/ 0 h 1361"/>
                <a:gd name="T6" fmla="*/ 706 w 706"/>
                <a:gd name="T7" fmla="*/ 1263 h 1361"/>
                <a:gd name="T8" fmla="*/ 393 w 706"/>
                <a:gd name="T9" fmla="*/ 1361 h 1361"/>
              </a:gdLst>
              <a:ahLst/>
              <a:cxnLst>
                <a:cxn ang="0">
                  <a:pos x="T0" y="T1"/>
                </a:cxn>
                <a:cxn ang="0">
                  <a:pos x="T2" y="T3"/>
                </a:cxn>
                <a:cxn ang="0">
                  <a:pos x="T4" y="T5"/>
                </a:cxn>
                <a:cxn ang="0">
                  <a:pos x="T6" y="T7"/>
                </a:cxn>
                <a:cxn ang="0">
                  <a:pos x="T8" y="T9"/>
                </a:cxn>
              </a:cxnLst>
              <a:rect l="0" t="0" r="r" b="b"/>
              <a:pathLst>
                <a:path w="706" h="1361">
                  <a:moveTo>
                    <a:pt x="393" y="1361"/>
                  </a:moveTo>
                  <a:lnTo>
                    <a:pt x="0" y="98"/>
                  </a:lnTo>
                  <a:lnTo>
                    <a:pt x="314" y="0"/>
                  </a:lnTo>
                  <a:lnTo>
                    <a:pt x="706" y="1263"/>
                  </a:lnTo>
                  <a:lnTo>
                    <a:pt x="393" y="1361"/>
                  </a:lnTo>
                  <a:close/>
                </a:path>
              </a:pathLst>
            </a:custGeom>
            <a:solidFill>
              <a:srgbClr val="6BE137"/>
            </a:solidFill>
            <a:ln w="9525">
              <a:solidFill>
                <a:schemeClr val="accent1"/>
              </a:solidFill>
              <a:round/>
            </a:ln>
          </p:spPr>
          <p:txBody>
            <a:bodyPr vert="horz" wrap="square" lIns="86687" tIns="43344" rIns="86687" bIns="43344" numCol="1" anchor="t" anchorCtr="0" compatLnSpc="1"/>
            <a:lstStyle/>
            <a:p>
              <a:endParaRPr lang="en-US" sz="1705" dirty="0">
                <a:solidFill>
                  <a:prstClr val="black"/>
                </a:solidFill>
                <a:latin typeface="Calibri" panose="020F0502020204030204"/>
                <a:ea typeface="微软雅黑" panose="020B0503020204020204" pitchFamily="34" charset="-122"/>
              </a:endParaRPr>
            </a:p>
          </p:txBody>
        </p:sp>
        <p:sp>
          <p:nvSpPr>
            <p:cNvPr id="39" name="Freeform 25"/>
            <p:cNvSpPr/>
            <p:nvPr/>
          </p:nvSpPr>
          <p:spPr bwMode="auto">
            <a:xfrm>
              <a:off x="6731444" y="5683594"/>
              <a:ext cx="248409" cy="91601"/>
            </a:xfrm>
            <a:custGeom>
              <a:avLst/>
              <a:gdLst>
                <a:gd name="T0" fmla="*/ 7 w 320"/>
                <a:gd name="T1" fmla="*/ 118 h 118"/>
                <a:gd name="T2" fmla="*/ 0 w 320"/>
                <a:gd name="T3" fmla="*/ 97 h 118"/>
                <a:gd name="T4" fmla="*/ 314 w 320"/>
                <a:gd name="T5" fmla="*/ 0 h 118"/>
                <a:gd name="T6" fmla="*/ 320 w 320"/>
                <a:gd name="T7" fmla="*/ 21 h 118"/>
                <a:gd name="T8" fmla="*/ 7 w 320"/>
                <a:gd name="T9" fmla="*/ 118 h 118"/>
              </a:gdLst>
              <a:ahLst/>
              <a:cxnLst>
                <a:cxn ang="0">
                  <a:pos x="T0" y="T1"/>
                </a:cxn>
                <a:cxn ang="0">
                  <a:pos x="T2" y="T3"/>
                </a:cxn>
                <a:cxn ang="0">
                  <a:pos x="T4" y="T5"/>
                </a:cxn>
                <a:cxn ang="0">
                  <a:pos x="T6" y="T7"/>
                </a:cxn>
                <a:cxn ang="0">
                  <a:pos x="T8" y="T9"/>
                </a:cxn>
              </a:cxnLst>
              <a:rect l="0" t="0" r="r" b="b"/>
              <a:pathLst>
                <a:path w="320" h="118">
                  <a:moveTo>
                    <a:pt x="7" y="118"/>
                  </a:moveTo>
                  <a:lnTo>
                    <a:pt x="0" y="97"/>
                  </a:lnTo>
                  <a:lnTo>
                    <a:pt x="314" y="0"/>
                  </a:lnTo>
                  <a:lnTo>
                    <a:pt x="320" y="21"/>
                  </a:lnTo>
                  <a:lnTo>
                    <a:pt x="7" y="118"/>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0" name="Freeform 26"/>
            <p:cNvSpPr/>
            <p:nvPr/>
          </p:nvSpPr>
          <p:spPr bwMode="auto">
            <a:xfrm>
              <a:off x="6481483" y="4874713"/>
              <a:ext cx="290328" cy="226673"/>
            </a:xfrm>
            <a:custGeom>
              <a:avLst/>
              <a:gdLst>
                <a:gd name="T0" fmla="*/ 61 w 374"/>
                <a:gd name="T1" fmla="*/ 292 h 292"/>
                <a:gd name="T2" fmla="*/ 0 w 374"/>
                <a:gd name="T3" fmla="*/ 98 h 292"/>
                <a:gd name="T4" fmla="*/ 314 w 374"/>
                <a:gd name="T5" fmla="*/ 0 h 292"/>
                <a:gd name="T6" fmla="*/ 374 w 374"/>
                <a:gd name="T7" fmla="*/ 194 h 292"/>
                <a:gd name="T8" fmla="*/ 61 w 374"/>
                <a:gd name="T9" fmla="*/ 292 h 292"/>
              </a:gdLst>
              <a:ahLst/>
              <a:cxnLst>
                <a:cxn ang="0">
                  <a:pos x="T0" y="T1"/>
                </a:cxn>
                <a:cxn ang="0">
                  <a:pos x="T2" y="T3"/>
                </a:cxn>
                <a:cxn ang="0">
                  <a:pos x="T4" y="T5"/>
                </a:cxn>
                <a:cxn ang="0">
                  <a:pos x="T6" y="T7"/>
                </a:cxn>
                <a:cxn ang="0">
                  <a:pos x="T8" y="T9"/>
                </a:cxn>
              </a:cxnLst>
              <a:rect l="0" t="0" r="r" b="b"/>
              <a:pathLst>
                <a:path w="374" h="292">
                  <a:moveTo>
                    <a:pt x="61" y="292"/>
                  </a:moveTo>
                  <a:lnTo>
                    <a:pt x="0" y="98"/>
                  </a:lnTo>
                  <a:lnTo>
                    <a:pt x="314" y="0"/>
                  </a:lnTo>
                  <a:lnTo>
                    <a:pt x="374" y="194"/>
                  </a:lnTo>
                  <a:lnTo>
                    <a:pt x="61" y="292"/>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1" name="Rectangle 27"/>
            <p:cNvSpPr>
              <a:spLocks noChangeArrowheads="1"/>
            </p:cNvSpPr>
            <p:nvPr/>
          </p:nvSpPr>
          <p:spPr bwMode="auto">
            <a:xfrm>
              <a:off x="5306526" y="4421463"/>
              <a:ext cx="817420" cy="203385"/>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2" name="Rectangle 28"/>
            <p:cNvSpPr>
              <a:spLocks noChangeArrowheads="1"/>
            </p:cNvSpPr>
            <p:nvPr/>
          </p:nvSpPr>
          <p:spPr bwMode="auto">
            <a:xfrm>
              <a:off x="5808001" y="4421463"/>
              <a:ext cx="60550" cy="203385"/>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3" name="Rectangle 29"/>
            <p:cNvSpPr>
              <a:spLocks noChangeArrowheads="1"/>
            </p:cNvSpPr>
            <p:nvPr/>
          </p:nvSpPr>
          <p:spPr bwMode="auto">
            <a:xfrm>
              <a:off x="5652745" y="4421463"/>
              <a:ext cx="62102" cy="203385"/>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4" name="Rectangle 30"/>
            <p:cNvSpPr>
              <a:spLocks noChangeArrowheads="1"/>
            </p:cNvSpPr>
            <p:nvPr/>
          </p:nvSpPr>
          <p:spPr bwMode="auto">
            <a:xfrm>
              <a:off x="5738136" y="4624848"/>
              <a:ext cx="126533" cy="291104"/>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5" name="Rectangle 31"/>
            <p:cNvSpPr>
              <a:spLocks noChangeArrowheads="1"/>
            </p:cNvSpPr>
            <p:nvPr/>
          </p:nvSpPr>
          <p:spPr bwMode="auto">
            <a:xfrm>
              <a:off x="5738136" y="4967962"/>
              <a:ext cx="16302"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6" name="Rectangle 32"/>
            <p:cNvSpPr>
              <a:spLocks noChangeArrowheads="1"/>
            </p:cNvSpPr>
            <p:nvPr/>
          </p:nvSpPr>
          <p:spPr bwMode="auto">
            <a:xfrm>
              <a:off x="5772292" y="4967962"/>
              <a:ext cx="16302"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7" name="Rectangle 33"/>
            <p:cNvSpPr>
              <a:spLocks noChangeArrowheads="1"/>
            </p:cNvSpPr>
            <p:nvPr/>
          </p:nvSpPr>
          <p:spPr bwMode="auto">
            <a:xfrm>
              <a:off x="6264452" y="4967962"/>
              <a:ext cx="19407"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8" name="Rectangle 34"/>
            <p:cNvSpPr>
              <a:spLocks noChangeArrowheads="1"/>
            </p:cNvSpPr>
            <p:nvPr/>
          </p:nvSpPr>
          <p:spPr bwMode="auto">
            <a:xfrm>
              <a:off x="6311804" y="4967962"/>
              <a:ext cx="14749"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9" name="Rectangle 35"/>
            <p:cNvSpPr>
              <a:spLocks noChangeArrowheads="1"/>
            </p:cNvSpPr>
            <p:nvPr/>
          </p:nvSpPr>
          <p:spPr bwMode="auto">
            <a:xfrm>
              <a:off x="5690783" y="3761710"/>
              <a:ext cx="693215"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0" name="Rectangle 36"/>
            <p:cNvSpPr>
              <a:spLocks noChangeArrowheads="1"/>
            </p:cNvSpPr>
            <p:nvPr/>
          </p:nvSpPr>
          <p:spPr bwMode="auto">
            <a:xfrm>
              <a:off x="5738136" y="3761710"/>
              <a:ext cx="16302"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1" name="Rectangle 37"/>
            <p:cNvSpPr>
              <a:spLocks noChangeArrowheads="1"/>
            </p:cNvSpPr>
            <p:nvPr/>
          </p:nvSpPr>
          <p:spPr bwMode="auto">
            <a:xfrm>
              <a:off x="5772292" y="3761710"/>
              <a:ext cx="16302"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2" name="Rectangle 38"/>
            <p:cNvSpPr>
              <a:spLocks noChangeArrowheads="1"/>
            </p:cNvSpPr>
            <p:nvPr/>
          </p:nvSpPr>
          <p:spPr bwMode="auto">
            <a:xfrm>
              <a:off x="6264452" y="3761710"/>
              <a:ext cx="19407"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3" name="Rectangle 39"/>
            <p:cNvSpPr>
              <a:spLocks noChangeArrowheads="1"/>
            </p:cNvSpPr>
            <p:nvPr/>
          </p:nvSpPr>
          <p:spPr bwMode="auto">
            <a:xfrm>
              <a:off x="6311804" y="3761710"/>
              <a:ext cx="14749"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4" name="Freeform 40"/>
            <p:cNvSpPr/>
            <p:nvPr/>
          </p:nvSpPr>
          <p:spPr bwMode="auto">
            <a:xfrm>
              <a:off x="5604616" y="5664002"/>
              <a:ext cx="416084" cy="148269"/>
            </a:xfrm>
            <a:custGeom>
              <a:avLst/>
              <a:gdLst>
                <a:gd name="T0" fmla="*/ 328 w 328"/>
                <a:gd name="T1" fmla="*/ 90 h 117"/>
                <a:gd name="T2" fmla="*/ 301 w 328"/>
                <a:gd name="T3" fmla="*/ 117 h 117"/>
                <a:gd name="T4" fmla="*/ 27 w 328"/>
                <a:gd name="T5" fmla="*/ 117 h 117"/>
                <a:gd name="T6" fmla="*/ 0 w 328"/>
                <a:gd name="T7" fmla="*/ 90 h 117"/>
                <a:gd name="T8" fmla="*/ 0 w 328"/>
                <a:gd name="T9" fmla="*/ 27 h 117"/>
                <a:gd name="T10" fmla="*/ 27 w 328"/>
                <a:gd name="T11" fmla="*/ 0 h 117"/>
                <a:gd name="T12" fmla="*/ 301 w 328"/>
                <a:gd name="T13" fmla="*/ 0 h 117"/>
                <a:gd name="T14" fmla="*/ 328 w 328"/>
                <a:gd name="T15" fmla="*/ 27 h 117"/>
                <a:gd name="T16" fmla="*/ 328 w 328"/>
                <a:gd name="T17" fmla="*/ 9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117">
                  <a:moveTo>
                    <a:pt x="328" y="90"/>
                  </a:moveTo>
                  <a:cubicBezTo>
                    <a:pt x="328" y="105"/>
                    <a:pt x="316" y="117"/>
                    <a:pt x="301" y="117"/>
                  </a:cubicBezTo>
                  <a:cubicBezTo>
                    <a:pt x="27" y="117"/>
                    <a:pt x="27" y="117"/>
                    <a:pt x="27" y="117"/>
                  </a:cubicBezTo>
                  <a:cubicBezTo>
                    <a:pt x="12" y="117"/>
                    <a:pt x="0" y="105"/>
                    <a:pt x="0" y="90"/>
                  </a:cubicBezTo>
                  <a:cubicBezTo>
                    <a:pt x="0" y="27"/>
                    <a:pt x="0" y="27"/>
                    <a:pt x="0" y="27"/>
                  </a:cubicBezTo>
                  <a:cubicBezTo>
                    <a:pt x="0" y="12"/>
                    <a:pt x="12" y="0"/>
                    <a:pt x="27" y="0"/>
                  </a:cubicBezTo>
                  <a:cubicBezTo>
                    <a:pt x="301" y="0"/>
                    <a:pt x="301" y="0"/>
                    <a:pt x="301" y="0"/>
                  </a:cubicBezTo>
                  <a:cubicBezTo>
                    <a:pt x="316" y="0"/>
                    <a:pt x="328" y="12"/>
                    <a:pt x="328" y="27"/>
                  </a:cubicBezTo>
                  <a:lnTo>
                    <a:pt x="328" y="90"/>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5" name="Freeform 41"/>
            <p:cNvSpPr/>
            <p:nvPr/>
          </p:nvSpPr>
          <p:spPr bwMode="auto">
            <a:xfrm>
              <a:off x="6547793" y="5664002"/>
              <a:ext cx="40366" cy="167676"/>
            </a:xfrm>
            <a:custGeom>
              <a:avLst/>
              <a:gdLst>
                <a:gd name="T0" fmla="*/ 32 w 32"/>
                <a:gd name="T1" fmla="*/ 116 h 132"/>
                <a:gd name="T2" fmla="*/ 16 w 32"/>
                <a:gd name="T3" fmla="*/ 132 h 132"/>
                <a:gd name="T4" fmla="*/ 16 w 32"/>
                <a:gd name="T5" fmla="*/ 132 h 132"/>
                <a:gd name="T6" fmla="*/ 0 w 32"/>
                <a:gd name="T7" fmla="*/ 116 h 132"/>
                <a:gd name="T8" fmla="*/ 0 w 32"/>
                <a:gd name="T9" fmla="*/ 16 h 132"/>
                <a:gd name="T10" fmla="*/ 16 w 32"/>
                <a:gd name="T11" fmla="*/ 0 h 132"/>
                <a:gd name="T12" fmla="*/ 16 w 32"/>
                <a:gd name="T13" fmla="*/ 0 h 132"/>
                <a:gd name="T14" fmla="*/ 32 w 32"/>
                <a:gd name="T15" fmla="*/ 16 h 132"/>
                <a:gd name="T16" fmla="*/ 32 w 32"/>
                <a:gd name="T17" fmla="*/ 11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32">
                  <a:moveTo>
                    <a:pt x="32" y="116"/>
                  </a:moveTo>
                  <a:cubicBezTo>
                    <a:pt x="32" y="125"/>
                    <a:pt x="25" y="132"/>
                    <a:pt x="16" y="132"/>
                  </a:cubicBezTo>
                  <a:cubicBezTo>
                    <a:pt x="16" y="132"/>
                    <a:pt x="16" y="132"/>
                    <a:pt x="16" y="132"/>
                  </a:cubicBezTo>
                  <a:cubicBezTo>
                    <a:pt x="7" y="132"/>
                    <a:pt x="0" y="125"/>
                    <a:pt x="0" y="116"/>
                  </a:cubicBezTo>
                  <a:cubicBezTo>
                    <a:pt x="0" y="16"/>
                    <a:pt x="0" y="16"/>
                    <a:pt x="0" y="16"/>
                  </a:cubicBezTo>
                  <a:cubicBezTo>
                    <a:pt x="0" y="7"/>
                    <a:pt x="7" y="0"/>
                    <a:pt x="16" y="0"/>
                  </a:cubicBezTo>
                  <a:cubicBezTo>
                    <a:pt x="16" y="0"/>
                    <a:pt x="16" y="0"/>
                    <a:pt x="16" y="0"/>
                  </a:cubicBezTo>
                  <a:cubicBezTo>
                    <a:pt x="25" y="0"/>
                    <a:pt x="32" y="7"/>
                    <a:pt x="32" y="16"/>
                  </a:cubicBezTo>
                  <a:lnTo>
                    <a:pt x="32" y="116"/>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6" name="Freeform 42"/>
            <p:cNvSpPr/>
            <p:nvPr/>
          </p:nvSpPr>
          <p:spPr bwMode="auto">
            <a:xfrm>
              <a:off x="5409771" y="5514180"/>
              <a:ext cx="70641" cy="72194"/>
            </a:xfrm>
            <a:custGeom>
              <a:avLst/>
              <a:gdLst>
                <a:gd name="T0" fmla="*/ 56 w 56"/>
                <a:gd name="T1" fmla="*/ 29 h 57"/>
                <a:gd name="T2" fmla="*/ 28 w 56"/>
                <a:gd name="T3" fmla="*/ 57 h 57"/>
                <a:gd name="T4" fmla="*/ 27 w 56"/>
                <a:gd name="T5" fmla="*/ 57 h 57"/>
                <a:gd name="T6" fmla="*/ 0 w 56"/>
                <a:gd name="T7" fmla="*/ 29 h 57"/>
                <a:gd name="T8" fmla="*/ 0 w 56"/>
                <a:gd name="T9" fmla="*/ 28 h 57"/>
                <a:gd name="T10" fmla="*/ 27 w 56"/>
                <a:gd name="T11" fmla="*/ 0 h 57"/>
                <a:gd name="T12" fmla="*/ 28 w 56"/>
                <a:gd name="T13" fmla="*/ 0 h 57"/>
                <a:gd name="T14" fmla="*/ 56 w 56"/>
                <a:gd name="T15" fmla="*/ 28 h 57"/>
                <a:gd name="T16" fmla="*/ 56 w 56"/>
                <a:gd name="T1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7">
                  <a:moveTo>
                    <a:pt x="56" y="29"/>
                  </a:moveTo>
                  <a:cubicBezTo>
                    <a:pt x="56" y="44"/>
                    <a:pt x="44" y="57"/>
                    <a:pt x="28" y="57"/>
                  </a:cubicBezTo>
                  <a:cubicBezTo>
                    <a:pt x="27" y="57"/>
                    <a:pt x="27" y="57"/>
                    <a:pt x="27" y="57"/>
                  </a:cubicBezTo>
                  <a:cubicBezTo>
                    <a:pt x="12" y="57"/>
                    <a:pt x="0" y="44"/>
                    <a:pt x="0" y="29"/>
                  </a:cubicBezTo>
                  <a:cubicBezTo>
                    <a:pt x="0" y="28"/>
                    <a:pt x="0" y="28"/>
                    <a:pt x="0" y="28"/>
                  </a:cubicBezTo>
                  <a:cubicBezTo>
                    <a:pt x="0" y="13"/>
                    <a:pt x="12" y="0"/>
                    <a:pt x="27" y="0"/>
                  </a:cubicBezTo>
                  <a:cubicBezTo>
                    <a:pt x="28" y="0"/>
                    <a:pt x="28" y="0"/>
                    <a:pt x="28" y="0"/>
                  </a:cubicBezTo>
                  <a:cubicBezTo>
                    <a:pt x="44" y="0"/>
                    <a:pt x="56" y="13"/>
                    <a:pt x="56" y="28"/>
                  </a:cubicBezTo>
                  <a:lnTo>
                    <a:pt x="56" y="29"/>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7" name="Freeform 43"/>
            <p:cNvSpPr/>
            <p:nvPr/>
          </p:nvSpPr>
          <p:spPr bwMode="auto">
            <a:xfrm>
              <a:off x="6062620" y="5514180"/>
              <a:ext cx="71417" cy="72194"/>
            </a:xfrm>
            <a:custGeom>
              <a:avLst/>
              <a:gdLst>
                <a:gd name="T0" fmla="*/ 56 w 56"/>
                <a:gd name="T1" fmla="*/ 29 h 57"/>
                <a:gd name="T2" fmla="*/ 29 w 56"/>
                <a:gd name="T3" fmla="*/ 57 h 57"/>
                <a:gd name="T4" fmla="*/ 28 w 56"/>
                <a:gd name="T5" fmla="*/ 57 h 57"/>
                <a:gd name="T6" fmla="*/ 0 w 56"/>
                <a:gd name="T7" fmla="*/ 29 h 57"/>
                <a:gd name="T8" fmla="*/ 0 w 56"/>
                <a:gd name="T9" fmla="*/ 28 h 57"/>
                <a:gd name="T10" fmla="*/ 28 w 56"/>
                <a:gd name="T11" fmla="*/ 0 h 57"/>
                <a:gd name="T12" fmla="*/ 29 w 56"/>
                <a:gd name="T13" fmla="*/ 0 h 57"/>
                <a:gd name="T14" fmla="*/ 56 w 56"/>
                <a:gd name="T15" fmla="*/ 28 h 57"/>
                <a:gd name="T16" fmla="*/ 56 w 56"/>
                <a:gd name="T1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7">
                  <a:moveTo>
                    <a:pt x="56" y="29"/>
                  </a:moveTo>
                  <a:cubicBezTo>
                    <a:pt x="56" y="44"/>
                    <a:pt x="44" y="57"/>
                    <a:pt x="29" y="57"/>
                  </a:cubicBezTo>
                  <a:cubicBezTo>
                    <a:pt x="28" y="57"/>
                    <a:pt x="28" y="57"/>
                    <a:pt x="28" y="57"/>
                  </a:cubicBezTo>
                  <a:cubicBezTo>
                    <a:pt x="13" y="57"/>
                    <a:pt x="0" y="44"/>
                    <a:pt x="0" y="29"/>
                  </a:cubicBezTo>
                  <a:cubicBezTo>
                    <a:pt x="0" y="28"/>
                    <a:pt x="0" y="28"/>
                    <a:pt x="0" y="28"/>
                  </a:cubicBezTo>
                  <a:cubicBezTo>
                    <a:pt x="0" y="13"/>
                    <a:pt x="13" y="0"/>
                    <a:pt x="28" y="0"/>
                  </a:cubicBezTo>
                  <a:cubicBezTo>
                    <a:pt x="29" y="0"/>
                    <a:pt x="29" y="0"/>
                    <a:pt x="29" y="0"/>
                  </a:cubicBezTo>
                  <a:cubicBezTo>
                    <a:pt x="44" y="0"/>
                    <a:pt x="56" y="13"/>
                    <a:pt x="56" y="28"/>
                  </a:cubicBezTo>
                  <a:lnTo>
                    <a:pt x="56" y="29"/>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8" name="Freeform 44"/>
            <p:cNvSpPr/>
            <p:nvPr/>
          </p:nvSpPr>
          <p:spPr bwMode="auto">
            <a:xfrm>
              <a:off x="5576670" y="5179886"/>
              <a:ext cx="665269" cy="93153"/>
            </a:xfrm>
            <a:custGeom>
              <a:avLst/>
              <a:gdLst>
                <a:gd name="T0" fmla="*/ 524 w 524"/>
                <a:gd name="T1" fmla="*/ 45 h 73"/>
                <a:gd name="T2" fmla="*/ 497 w 524"/>
                <a:gd name="T3" fmla="*/ 73 h 73"/>
                <a:gd name="T4" fmla="*/ 28 w 524"/>
                <a:gd name="T5" fmla="*/ 73 h 73"/>
                <a:gd name="T6" fmla="*/ 0 w 524"/>
                <a:gd name="T7" fmla="*/ 45 h 73"/>
                <a:gd name="T8" fmla="*/ 0 w 524"/>
                <a:gd name="T9" fmla="*/ 27 h 73"/>
                <a:gd name="T10" fmla="*/ 28 w 524"/>
                <a:gd name="T11" fmla="*/ 0 h 73"/>
                <a:gd name="T12" fmla="*/ 497 w 524"/>
                <a:gd name="T13" fmla="*/ 0 h 73"/>
                <a:gd name="T14" fmla="*/ 524 w 524"/>
                <a:gd name="T15" fmla="*/ 27 h 73"/>
                <a:gd name="T16" fmla="*/ 524 w 524"/>
                <a:gd name="T17" fmla="*/ 4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4" h="73">
                  <a:moveTo>
                    <a:pt x="524" y="45"/>
                  </a:moveTo>
                  <a:cubicBezTo>
                    <a:pt x="524" y="61"/>
                    <a:pt x="512" y="73"/>
                    <a:pt x="497" y="73"/>
                  </a:cubicBezTo>
                  <a:cubicBezTo>
                    <a:pt x="28" y="73"/>
                    <a:pt x="28" y="73"/>
                    <a:pt x="28" y="73"/>
                  </a:cubicBezTo>
                  <a:cubicBezTo>
                    <a:pt x="12" y="73"/>
                    <a:pt x="0" y="61"/>
                    <a:pt x="0" y="45"/>
                  </a:cubicBezTo>
                  <a:cubicBezTo>
                    <a:pt x="0" y="27"/>
                    <a:pt x="0" y="27"/>
                    <a:pt x="0" y="27"/>
                  </a:cubicBezTo>
                  <a:cubicBezTo>
                    <a:pt x="0" y="12"/>
                    <a:pt x="12" y="0"/>
                    <a:pt x="28" y="0"/>
                  </a:cubicBezTo>
                  <a:cubicBezTo>
                    <a:pt x="497" y="0"/>
                    <a:pt x="497" y="0"/>
                    <a:pt x="497" y="0"/>
                  </a:cubicBezTo>
                  <a:cubicBezTo>
                    <a:pt x="512" y="0"/>
                    <a:pt x="524" y="12"/>
                    <a:pt x="524" y="27"/>
                  </a:cubicBezTo>
                  <a:lnTo>
                    <a:pt x="524" y="45"/>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9" name="Oval 45"/>
            <p:cNvSpPr>
              <a:spLocks noChangeArrowheads="1"/>
            </p:cNvSpPr>
            <p:nvPr/>
          </p:nvSpPr>
          <p:spPr bwMode="auto">
            <a:xfrm>
              <a:off x="6128603" y="3612665"/>
              <a:ext cx="111784" cy="111008"/>
            </a:xfrm>
            <a:prstGeom prst="ellipse">
              <a:avLst/>
            </a:pr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60" name="Oval 46"/>
            <p:cNvSpPr>
              <a:spLocks noChangeArrowheads="1"/>
            </p:cNvSpPr>
            <p:nvPr/>
          </p:nvSpPr>
          <p:spPr bwMode="auto">
            <a:xfrm>
              <a:off x="5325933" y="3617323"/>
              <a:ext cx="111784" cy="111784"/>
            </a:xfrm>
            <a:prstGeom prst="ellipse">
              <a:avLst/>
            </a:pr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grpSp>
      <p:grpSp>
        <p:nvGrpSpPr>
          <p:cNvPr id="3" name="组合 2"/>
          <p:cNvGrpSpPr/>
          <p:nvPr/>
        </p:nvGrpSpPr>
        <p:grpSpPr>
          <a:xfrm>
            <a:off x="443983" y="1112313"/>
            <a:ext cx="1936868" cy="1936868"/>
            <a:chOff x="2572456" y="958222"/>
            <a:chExt cx="1936868" cy="1936868"/>
          </a:xfrm>
        </p:grpSpPr>
        <p:grpSp>
          <p:nvGrpSpPr>
            <p:cNvPr id="61" name="组合 60"/>
            <p:cNvGrpSpPr/>
            <p:nvPr/>
          </p:nvGrpSpPr>
          <p:grpSpPr>
            <a:xfrm>
              <a:off x="2572456" y="958222"/>
              <a:ext cx="1936868" cy="1936868"/>
              <a:chOff x="11207774" y="442662"/>
              <a:chExt cx="504056" cy="504056"/>
            </a:xfrm>
            <a:solidFill>
              <a:srgbClr val="B3DF63"/>
            </a:solidFill>
            <a:effectLst>
              <a:outerShdw blurRad="50800" dist="38100" dir="5400000" algn="t" rotWithShape="0">
                <a:prstClr val="black">
                  <a:alpha val="40000"/>
                </a:prstClr>
              </a:outerShdw>
            </a:effectLst>
          </p:grpSpPr>
          <p:sp>
            <p:nvSpPr>
              <p:cNvPr id="62" name="椭圆 61"/>
              <p:cNvSpPr/>
              <p:nvPr/>
            </p:nvSpPr>
            <p:spPr>
              <a:xfrm>
                <a:off x="11273029" y="517620"/>
                <a:ext cx="373547" cy="373547"/>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63" name="椭圆 62"/>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grpSp>
        <p:sp>
          <p:nvSpPr>
            <p:cNvPr id="64" name="TextBox 1"/>
            <p:cNvSpPr txBox="1"/>
            <p:nvPr/>
          </p:nvSpPr>
          <p:spPr>
            <a:xfrm>
              <a:off x="2815371" y="1264937"/>
              <a:ext cx="1451038" cy="1323439"/>
            </a:xfrm>
            <a:prstGeom prst="rect">
              <a:avLst/>
            </a:prstGeom>
            <a:noFill/>
          </p:spPr>
          <p:txBody>
            <a:bodyPr wrap="none" rtlCol="0">
              <a:spAutoFit/>
            </a:bodyPr>
            <a:lstStyle/>
            <a:p>
              <a:r>
                <a:rPr lang="en-US" altLang="zh-CN" sz="8000" b="1" dirty="0">
                  <a:ln w="12700">
                    <a:noFill/>
                    <a:prstDash val="solid"/>
                  </a:ln>
                  <a:solidFill>
                    <a:prstClr val="white"/>
                  </a:solidFill>
                  <a:effectLst>
                    <a:outerShdw dist="50800" dir="4800000" algn="tl" rotWithShape="0">
                      <a:srgbClr val="000000">
                        <a:alpha val="40000"/>
                      </a:srgbClr>
                    </a:outerShdw>
                  </a:effectLst>
                  <a:latin typeface="造字工房尚黑（非商用）细体" pitchFamily="50" charset="-122"/>
                  <a:ea typeface="造字工房尚黑（非商用）细体" pitchFamily="50" charset="-122"/>
                </a:rPr>
                <a:t>02</a:t>
              </a:r>
              <a:endParaRPr lang="zh-CN" altLang="en-US" sz="8000" b="1" dirty="0">
                <a:ln w="12700">
                  <a:noFill/>
                  <a:prstDash val="solid"/>
                </a:ln>
                <a:solidFill>
                  <a:prstClr val="white"/>
                </a:solidFill>
                <a:effectLst>
                  <a:outerShdw dist="50800" dir="4800000" algn="tl" rotWithShape="0">
                    <a:srgbClr val="000000">
                      <a:alpha val="40000"/>
                    </a:srgbClr>
                  </a:outerShdw>
                </a:effectLst>
                <a:latin typeface="造字工房尚黑（非商用）细体" pitchFamily="50" charset="-122"/>
                <a:ea typeface="造字工房尚黑（非商用）细体" pitchFamily="50" charset="-122"/>
              </a:endParaRPr>
            </a:p>
          </p:txBody>
        </p:sp>
      </p:grpSp>
      <p:grpSp>
        <p:nvGrpSpPr>
          <p:cNvPr id="65" name="组合 64"/>
          <p:cNvGrpSpPr/>
          <p:nvPr/>
        </p:nvGrpSpPr>
        <p:grpSpPr>
          <a:xfrm rot="5400000">
            <a:off x="7939470" y="-3214903"/>
            <a:ext cx="942183" cy="7462505"/>
            <a:chOff x="-11273" y="-594773"/>
            <a:chExt cx="719786" cy="7462505"/>
          </a:xfrm>
        </p:grpSpPr>
        <p:sp>
          <p:nvSpPr>
            <p:cNvPr id="66" name="等腰三角形 65"/>
            <p:cNvSpPr/>
            <p:nvPr/>
          </p:nvSpPr>
          <p:spPr>
            <a:xfrm rot="5400000">
              <a:off x="-68856" y="2776017"/>
              <a:ext cx="834952" cy="7197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7" name="等腰三角形 66"/>
            <p:cNvSpPr/>
            <p:nvPr/>
          </p:nvSpPr>
          <p:spPr>
            <a:xfrm rot="5400000">
              <a:off x="-68856" y="195805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8" name="等腰三角形 67"/>
            <p:cNvSpPr/>
            <p:nvPr/>
          </p:nvSpPr>
          <p:spPr>
            <a:xfrm rot="5400000">
              <a:off x="-68856" y="1114606"/>
              <a:ext cx="834952" cy="7197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9" name="等腰三角形 68"/>
            <p:cNvSpPr/>
            <p:nvPr/>
          </p:nvSpPr>
          <p:spPr>
            <a:xfrm rot="5400000">
              <a:off x="-68856" y="296639"/>
              <a:ext cx="834952" cy="71978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0" name="等腰三角形 69"/>
            <p:cNvSpPr/>
            <p:nvPr/>
          </p:nvSpPr>
          <p:spPr>
            <a:xfrm rot="5400000">
              <a:off x="-68856" y="3610969"/>
              <a:ext cx="834952" cy="719786"/>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1" name="等腰三角形 70"/>
            <p:cNvSpPr/>
            <p:nvPr/>
          </p:nvSpPr>
          <p:spPr>
            <a:xfrm rot="5400000">
              <a:off x="-68856" y="4443673"/>
              <a:ext cx="834952" cy="719786"/>
            </a:xfrm>
            <a:prstGeom prst="triangle">
              <a:avLst/>
            </a:prstGeom>
            <a:solidFill>
              <a:srgbClr val="94C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2" name="等腰三角形 71"/>
            <p:cNvSpPr/>
            <p:nvPr/>
          </p:nvSpPr>
          <p:spPr>
            <a:xfrm rot="5400000">
              <a:off x="-68856" y="5264883"/>
              <a:ext cx="834952" cy="71978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3" name="等腰三角形 72"/>
            <p:cNvSpPr/>
            <p:nvPr/>
          </p:nvSpPr>
          <p:spPr>
            <a:xfrm rot="5400000">
              <a:off x="-68856" y="6090363"/>
              <a:ext cx="834952" cy="71978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4" name="等腰三角形 73"/>
            <p:cNvSpPr/>
            <p:nvPr/>
          </p:nvSpPr>
          <p:spPr>
            <a:xfrm rot="5400000">
              <a:off x="-68856" y="-53719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p:cTn id="7" dur="8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8" dur="800" fill="hold"/>
                                        <p:tgtEl>
                                          <p:spTgt spid="10"/>
                                        </p:tgtEl>
                                        <p:attrNameLst>
                                          <p:attrName>ppt_y</p:attrName>
                                        </p:attrNameLst>
                                      </p:cBhvr>
                                      <p:tavLst>
                                        <p:tav tm="0">
                                          <p:val>
                                            <p:strVal val="#ppt_y"/>
                                          </p:val>
                                        </p:tav>
                                        <p:tav tm="100000">
                                          <p:val>
                                            <p:strVal val="#ppt_y"/>
                                          </p:val>
                                        </p:tav>
                                      </p:tavLst>
                                    </p:anim>
                                    <p:anim calcmode="lin" valueType="num">
                                      <p:cBhvr>
                                        <p:cTn id="9" dur="8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0" dur="8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800" tmFilter="0,0; .5, 1; 1, 1"/>
                                        <p:tgtEl>
                                          <p:spTgt spid="10"/>
                                        </p:tgtEl>
                                      </p:cBhvr>
                                    </p:animEffect>
                                  </p:childTnLst>
                                </p:cTn>
                              </p:par>
                            </p:childTnLst>
                          </p:cTn>
                        </p:par>
                        <p:par>
                          <p:cTn id="12" fill="hold">
                            <p:stCondLst>
                              <p:cond delay="1039"/>
                            </p:stCondLst>
                            <p:childTnLst>
                              <p:par>
                                <p:cTn id="13" presetID="10"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818392" y="300197"/>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数值列表</a:t>
            </a:r>
            <a:r>
              <a:rPr lang="zh-CN" altLang="en-US" sz="2800" b="1" spc="300" dirty="0">
                <a:solidFill>
                  <a:srgbClr val="1E6787"/>
                </a:solidFill>
                <a:latin typeface="微软雅黑" panose="020B0503020204020204" pitchFamily="34" charset="-122"/>
                <a:ea typeface="微软雅黑" panose="020B0503020204020204" pitchFamily="34" charset="-122"/>
              </a:rPr>
              <a:t>的创建</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flipV="1">
            <a:off x="902051" y="900009"/>
            <a:ext cx="2636591" cy="4964"/>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6" name="内容占位符 4"/>
          <p:cNvSpPr txBox="1"/>
          <p:nvPr/>
        </p:nvSpPr>
        <p:spPr>
          <a:xfrm>
            <a:off x="422348" y="1253337"/>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14350" marR="0" lvl="0" indent="-514350" algn="l" defTabSz="914400" rtl="0" eaLnBrk="1" fontAlgn="auto" latinLnBrk="0" hangingPunct="1">
              <a:lnSpc>
                <a:spcPct val="150000"/>
              </a:lnSpc>
              <a:spcBef>
                <a:spcPct val="20000"/>
              </a:spcBef>
              <a:spcAft>
                <a:spcPts val="0"/>
              </a:spcAft>
              <a:buClrTx/>
              <a:buSzTx/>
              <a:buFont typeface="+mj-lt"/>
              <a:buAutoNum type="arabicPeriod"/>
              <a:defRPr/>
            </a:pPr>
            <a:r>
              <a:rPr lang="en-US" altLang="zh-CN" sz="2800" dirty="0" err="1" smtClean="0">
                <a:solidFill>
                  <a:prstClr val="black">
                    <a:lumMod val="85000"/>
                    <a:lumOff val="15000"/>
                  </a:prstClr>
                </a:solidFill>
                <a:latin typeface="Calibri" panose="020F0502020204030204"/>
                <a:ea typeface="微软雅黑" panose="020B0503020204020204" pitchFamily="34" charset="-122"/>
              </a:rPr>
              <a:t>i</a:t>
            </a:r>
            <a:r>
              <a:rPr kumimoji="0" lang="en-US" altLang="zh-CN" sz="2800" b="0" i="0" u="none" strike="noStrike" kern="1200" cap="none" spc="0" normalizeH="0" baseline="0" noProof="0" dirty="0" err="1" smtClean="0">
                <a:ln>
                  <a:noFill/>
                </a:ln>
                <a:solidFill>
                  <a:prstClr val="black">
                    <a:lumMod val="85000"/>
                    <a:lumOff val="15000"/>
                  </a:prstClr>
                </a:solidFill>
                <a:effectLst/>
                <a:uLnTx/>
                <a:uFillTx/>
                <a:latin typeface="Calibri" panose="020F0502020204030204"/>
                <a:ea typeface="微软雅黑" panose="020B0503020204020204" pitchFamily="34" charset="-122"/>
                <a:cs typeface="+mn-cs"/>
              </a:rPr>
              <a:t>nput</a:t>
            </a:r>
            <a:r>
              <a:rPr kumimoji="0" lang="en-US" altLang="zh-CN" sz="2800" b="0" i="0" u="none" strike="noStrike" kern="1200" cap="none" spc="0" normalizeH="0" baseline="0" noProof="0" dirty="0" smtClean="0">
                <a:ln>
                  <a:noFill/>
                </a:ln>
                <a:solidFill>
                  <a:prstClr val="black">
                    <a:lumMod val="85000"/>
                    <a:lumOff val="15000"/>
                  </a:prstClr>
                </a:solidFill>
                <a:effectLst/>
                <a:uLnTx/>
                <a:uFillTx/>
                <a:latin typeface="Calibri" panose="020F0502020204030204"/>
                <a:ea typeface="微软雅黑" panose="020B0503020204020204" pitchFamily="34" charset="-122"/>
                <a:cs typeface="+mn-cs"/>
              </a:rPr>
              <a:t>()</a:t>
            </a:r>
            <a:r>
              <a:rPr kumimoji="0" lang="zh-CN" altLang="en-US" sz="2800" b="0" i="0" u="none" strike="noStrike" kern="1200" cap="none" spc="0" normalizeH="0" baseline="0" noProof="0" dirty="0" smtClean="0">
                <a:ln>
                  <a:noFill/>
                </a:ln>
                <a:solidFill>
                  <a:prstClr val="black">
                    <a:lumMod val="85000"/>
                    <a:lumOff val="15000"/>
                  </a:prstClr>
                </a:solidFill>
                <a:effectLst/>
                <a:uLnTx/>
                <a:uFillTx/>
                <a:latin typeface="Calibri" panose="020F0502020204030204"/>
                <a:ea typeface="微软雅黑" panose="020B0503020204020204" pitchFamily="34" charset="-122"/>
                <a:cs typeface="+mn-cs"/>
              </a:rPr>
              <a:t>函数输入</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列表</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	</a:t>
            </a:r>
          </a:p>
        </p:txBody>
      </p:sp>
      <p:pic>
        <p:nvPicPr>
          <p:cNvPr id="15" name="图片 14"/>
          <p:cNvPicPr>
            <a:picLocks noChangeAspect="1"/>
          </p:cNvPicPr>
          <p:nvPr/>
        </p:nvPicPr>
        <p:blipFill>
          <a:blip r:embed="rId3"/>
          <a:stretch>
            <a:fillRect/>
          </a:stretch>
        </p:blipFill>
        <p:spPr>
          <a:xfrm>
            <a:off x="674376" y="2002407"/>
            <a:ext cx="8111405" cy="2165923"/>
          </a:xfrm>
          <a:prstGeom prst="rect">
            <a:avLst/>
          </a:prstGeom>
        </p:spPr>
      </p:pic>
      <p:grpSp>
        <p:nvGrpSpPr>
          <p:cNvPr id="17" name="组合 16"/>
          <p:cNvGrpSpPr/>
          <p:nvPr/>
        </p:nvGrpSpPr>
        <p:grpSpPr>
          <a:xfrm>
            <a:off x="684002" y="2361068"/>
            <a:ext cx="3124561" cy="604788"/>
            <a:chOff x="1580055" y="2704699"/>
            <a:chExt cx="3124561" cy="604788"/>
          </a:xfrm>
        </p:grpSpPr>
        <p:cxnSp>
          <p:nvCxnSpPr>
            <p:cNvPr id="19" name="直接连接符 18"/>
            <p:cNvCxnSpPr/>
            <p:nvPr/>
          </p:nvCxnSpPr>
          <p:spPr>
            <a:xfrm>
              <a:off x="3214838" y="2704699"/>
              <a:ext cx="1489778" cy="0"/>
            </a:xfrm>
            <a:prstGeom prst="line">
              <a:avLst/>
            </a:prstGeom>
            <a:ln w="28575">
              <a:headEnd type="none" w="med" len="med"/>
              <a:tailEnd type="arrow" w="med" len="med"/>
            </a:ln>
          </p:spPr>
          <p:style>
            <a:lnRef idx="1">
              <a:schemeClr val="accent6"/>
            </a:lnRef>
            <a:fillRef idx="0">
              <a:schemeClr val="accent6"/>
            </a:fillRef>
            <a:effectRef idx="0">
              <a:schemeClr val="accent6"/>
            </a:effectRef>
            <a:fontRef idx="minor">
              <a:schemeClr val="tx1"/>
            </a:fontRef>
          </p:style>
        </p:cxnSp>
        <p:cxnSp>
          <p:nvCxnSpPr>
            <p:cNvPr id="21" name="直接连接符 20"/>
            <p:cNvCxnSpPr/>
            <p:nvPr/>
          </p:nvCxnSpPr>
          <p:spPr>
            <a:xfrm>
              <a:off x="1580055" y="3309487"/>
              <a:ext cx="2895693" cy="0"/>
            </a:xfrm>
            <a:prstGeom prst="line">
              <a:avLst/>
            </a:prstGeom>
            <a:ln w="28575">
              <a:headEnd type="none" w="med" len="med"/>
              <a:tailEnd type="arrow" w="med" len="med"/>
            </a:ln>
          </p:spPr>
          <p:style>
            <a:lnRef idx="1">
              <a:schemeClr val="accent6"/>
            </a:lnRef>
            <a:fillRef idx="0">
              <a:schemeClr val="accent6"/>
            </a:fillRef>
            <a:effectRef idx="0">
              <a:schemeClr val="accent6"/>
            </a:effectRef>
            <a:fontRef idx="minor">
              <a:schemeClr val="tx1"/>
            </a:fontRef>
          </p:style>
        </p:cxnSp>
      </p:grpSp>
      <p:cxnSp>
        <p:nvCxnSpPr>
          <p:cNvPr id="22" name="直接箭头连接符 21"/>
          <p:cNvCxnSpPr/>
          <p:nvPr/>
        </p:nvCxnSpPr>
        <p:spPr>
          <a:xfrm flipH="1">
            <a:off x="3163671" y="2361068"/>
            <a:ext cx="644892" cy="1542273"/>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14" name="矩形 13"/>
          <p:cNvSpPr/>
          <p:nvPr/>
        </p:nvSpPr>
        <p:spPr>
          <a:xfrm>
            <a:off x="3063674" y="3542344"/>
            <a:ext cx="6990665" cy="587340"/>
          </a:xfrm>
          <a:prstGeom prst="rect">
            <a:avLst/>
          </a:prstGeom>
        </p:spPr>
        <p:txBody>
          <a:bodyPr vert="horz" wrap="square" lIns="91440" tIns="45720" rIns="91440" bIns="45720" rtlCol="0">
            <a:spAutoFit/>
          </a:bodyPr>
          <a:lstStyle/>
          <a:p>
            <a:pPr marL="228600" lvl="0" algn="just">
              <a:lnSpc>
                <a:spcPct val="150000"/>
              </a:lnSpc>
              <a:spcBef>
                <a:spcPts val="1000"/>
              </a:spcBef>
            </a:pPr>
            <a:r>
              <a:rPr lang="en-US" altLang="zh-CN" sz="2400" dirty="0">
                <a:solidFill>
                  <a:srgbClr val="FF0000"/>
                </a:solidFill>
              </a:rPr>
              <a:t>eval</a:t>
            </a:r>
            <a:r>
              <a:rPr lang="zh-CN" altLang="en-US" sz="2400" dirty="0">
                <a:solidFill>
                  <a:srgbClr val="FF0000"/>
                </a:solidFill>
              </a:rPr>
              <a:t>函数能将带“</a:t>
            </a:r>
            <a:r>
              <a:rPr lang="en-US" altLang="zh-CN" sz="2400" dirty="0">
                <a:solidFill>
                  <a:srgbClr val="FF0000"/>
                </a:solidFill>
              </a:rPr>
              <a:t>[]</a:t>
            </a:r>
            <a:r>
              <a:rPr lang="zh-CN" altLang="en-US" sz="2400" dirty="0">
                <a:solidFill>
                  <a:srgbClr val="FF0000"/>
                </a:solidFill>
              </a:rPr>
              <a:t>”的输入转换为列表</a:t>
            </a:r>
            <a:r>
              <a:rPr kumimoji="0" lang="zh-CN" altLang="en-US" sz="2400" b="0" i="0" u="none" strike="noStrike" kern="1200" cap="none" spc="0" normalizeH="0" baseline="0" noProof="0" dirty="0">
                <a:ln>
                  <a:noFill/>
                </a:ln>
                <a:solidFill>
                  <a:srgbClr val="FF0000"/>
                </a:solidFill>
                <a:effectLst/>
                <a:uLnTx/>
                <a:uFillTx/>
                <a:latin typeface="Calibri" panose="020F0502020204030204"/>
                <a:ea typeface="微软雅黑" panose="020B0503020204020204" pitchFamily="34" charset="-122"/>
                <a:cs typeface="+mn-cs"/>
              </a:rPr>
              <a:t>。</a:t>
            </a:r>
          </a:p>
        </p:txBody>
      </p:sp>
      <p:pic>
        <p:nvPicPr>
          <p:cNvPr id="25" name="图片 24"/>
          <p:cNvPicPr>
            <a:picLocks noChangeAspect="1"/>
          </p:cNvPicPr>
          <p:nvPr/>
        </p:nvPicPr>
        <p:blipFill rotWithShape="1">
          <a:blip r:embed="rId4"/>
          <a:srcRect t="2808"/>
          <a:stretch>
            <a:fillRect/>
          </a:stretch>
        </p:blipFill>
        <p:spPr>
          <a:xfrm>
            <a:off x="598961" y="4416827"/>
            <a:ext cx="5001683" cy="1911178"/>
          </a:xfrm>
          <a:prstGeom prst="rect">
            <a:avLst/>
          </a:prstGeom>
        </p:spPr>
      </p:pic>
      <p:pic>
        <p:nvPicPr>
          <p:cNvPr id="26" name="图片 25"/>
          <p:cNvPicPr>
            <a:picLocks noChangeAspect="1"/>
          </p:cNvPicPr>
          <p:nvPr/>
        </p:nvPicPr>
        <p:blipFill>
          <a:blip r:embed="rId5"/>
          <a:stretch>
            <a:fillRect/>
          </a:stretch>
        </p:blipFill>
        <p:spPr>
          <a:xfrm>
            <a:off x="5887625" y="4391524"/>
            <a:ext cx="5384156" cy="1856259"/>
          </a:xfrm>
          <a:prstGeom prst="rect">
            <a:avLst/>
          </a:prstGeom>
        </p:spPr>
      </p:pic>
      <p:sp>
        <p:nvSpPr>
          <p:cNvPr id="27" name="矩形 26"/>
          <p:cNvSpPr/>
          <p:nvPr/>
        </p:nvSpPr>
        <p:spPr>
          <a:xfrm>
            <a:off x="634008" y="5773361"/>
            <a:ext cx="1835813" cy="474422"/>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891317" y="4921887"/>
            <a:ext cx="1559290" cy="317634"/>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38921" y="6136499"/>
            <a:ext cx="9061650" cy="646331"/>
          </a:xfrm>
          <a:prstGeom prst="rect">
            <a:avLst/>
          </a:prstGeom>
        </p:spPr>
        <p:txBody>
          <a:bodyPr vert="horz" wrap="square" lIns="91440" tIns="45720" rIns="91440" bIns="45720" rtlCol="0">
            <a:spAutoFit/>
          </a:bodyPr>
          <a:lstStyle/>
          <a:p>
            <a:pPr marL="228600" lvl="0" algn="just">
              <a:lnSpc>
                <a:spcPct val="150000"/>
              </a:lnSpc>
              <a:spcBef>
                <a:spcPts val="1000"/>
              </a:spcBef>
            </a:pPr>
            <a:r>
              <a:rPr lang="zh-CN" altLang="en-US" sz="2400" dirty="0">
                <a:solidFill>
                  <a:srgbClr val="FF0000"/>
                </a:solidFill>
              </a:rPr>
              <a:t>不管以何种形式输入</a:t>
            </a:r>
            <a:r>
              <a:rPr lang="en-US" altLang="zh-CN" sz="2400" dirty="0">
                <a:solidFill>
                  <a:srgbClr val="FF0000"/>
                </a:solidFill>
              </a:rPr>
              <a:t>,</a:t>
            </a:r>
            <a:r>
              <a:rPr lang="en-US" altLang="zh-CN" sz="2400" dirty="0" err="1">
                <a:solidFill>
                  <a:srgbClr val="FF0000"/>
                </a:solidFill>
              </a:rPr>
              <a:t>i</a:t>
            </a:r>
            <a:r>
              <a:rPr kumimoji="0" lang="en-US" altLang="zh-CN" sz="2400" b="0" i="0" u="none" strike="noStrike" kern="1200" cap="none" spc="0" normalizeH="0" baseline="0" noProof="0" dirty="0" err="1">
                <a:ln>
                  <a:noFill/>
                </a:ln>
                <a:solidFill>
                  <a:srgbClr val="FF0000"/>
                </a:solidFill>
                <a:effectLst/>
                <a:uLnTx/>
                <a:uFillTx/>
                <a:latin typeface="Calibri" panose="020F0502020204030204"/>
                <a:ea typeface="微软雅黑" panose="020B0503020204020204" pitchFamily="34" charset="-122"/>
                <a:cs typeface="+mn-cs"/>
              </a:rPr>
              <a:t>nput</a:t>
            </a:r>
            <a:r>
              <a:rPr kumimoji="0" lang="zh-CN" altLang="en-US" sz="2400" b="0" i="0" u="none" strike="noStrike" kern="1200" cap="none" spc="0" normalizeH="0" baseline="0" noProof="0" dirty="0">
                <a:ln>
                  <a:noFill/>
                </a:ln>
                <a:solidFill>
                  <a:srgbClr val="FF0000"/>
                </a:solidFill>
                <a:effectLst/>
                <a:uLnTx/>
                <a:uFillTx/>
                <a:latin typeface="Calibri" panose="020F0502020204030204"/>
                <a:ea typeface="微软雅黑" panose="020B0503020204020204" pitchFamily="34" charset="-122"/>
                <a:cs typeface="+mn-cs"/>
              </a:rPr>
              <a:t>函数</a:t>
            </a:r>
            <a:r>
              <a:rPr lang="zh-CN" altLang="en-US" sz="2400" dirty="0">
                <a:solidFill>
                  <a:srgbClr val="FF0000"/>
                </a:solidFill>
                <a:latin typeface="Calibri" panose="020F0502020204030204"/>
                <a:ea typeface="微软雅黑" panose="020B0503020204020204" pitchFamily="34" charset="-122"/>
              </a:rPr>
              <a:t>都</a:t>
            </a:r>
            <a:r>
              <a:rPr kumimoji="0" lang="zh-CN" altLang="en-US" sz="2400" b="0" i="0" u="none" strike="noStrike" kern="1200" cap="none" spc="0" normalizeH="0" baseline="0" noProof="0" dirty="0">
                <a:ln>
                  <a:noFill/>
                </a:ln>
                <a:solidFill>
                  <a:srgbClr val="FF0000"/>
                </a:solidFill>
                <a:effectLst/>
                <a:uLnTx/>
                <a:uFillTx/>
                <a:latin typeface="Calibri" panose="020F0502020204030204"/>
                <a:ea typeface="微软雅黑" panose="020B0503020204020204" pitchFamily="34" charset="-122"/>
                <a:cs typeface="+mn-cs"/>
              </a:rPr>
              <a:t>默认从键盘输入的是字符串。</a:t>
            </a:r>
          </a:p>
        </p:txBody>
      </p:sp>
      <p:sp>
        <p:nvSpPr>
          <p:cNvPr id="30" name="矩形 29"/>
          <p:cNvSpPr/>
          <p:nvPr/>
        </p:nvSpPr>
        <p:spPr>
          <a:xfrm>
            <a:off x="5885482" y="5728736"/>
            <a:ext cx="1835813" cy="474422"/>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634008" y="4907335"/>
            <a:ext cx="1559290" cy="317634"/>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8715903" y="1566478"/>
            <a:ext cx="1558155" cy="220675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66700" algn="just">
              <a:lnSpc>
                <a:spcPct val="229000"/>
              </a:lnSpc>
              <a:defRPr/>
            </a:pPr>
            <a:r>
              <a:rPr lang="en-US" altLang="zh-CN" sz="6000" kern="100" dirty="0" smtClean="0">
                <a:solidFill>
                  <a:srgbClr val="FF0000"/>
                </a:solidFill>
                <a:latin typeface="微软雅黑" panose="020B0503020204020204" pitchFamily="34" charset="-122"/>
                <a:cs typeface="Times New Roman" panose="02020603050405020304" pitchFamily="18" charset="0"/>
                <a:sym typeface="Wingdings" panose="05000000000000000000" pitchFamily="2" charset="2"/>
              </a:rPr>
              <a:t></a:t>
            </a:r>
            <a:endParaRPr lang="en-US" altLang="zh-CN" sz="6000" kern="100" dirty="0" smtClean="0">
              <a:solidFill>
                <a:srgbClr val="FF0000"/>
              </a:solidFill>
              <a:latin typeface="微软雅黑" panose="020B0503020204020204" pitchFamily="34" charset="-122"/>
              <a:cs typeface="Times New Roman" panose="02020603050405020304" pitchFamily="18" charset="0"/>
            </a:endParaRPr>
          </a:p>
        </p:txBody>
      </p:sp>
      <p:sp>
        <p:nvSpPr>
          <p:cNvPr id="33" name="矩形 32"/>
          <p:cNvSpPr/>
          <p:nvPr/>
        </p:nvSpPr>
        <p:spPr>
          <a:xfrm>
            <a:off x="3579695" y="4207580"/>
            <a:ext cx="1558155" cy="185980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66700" algn="just">
              <a:lnSpc>
                <a:spcPct val="229000"/>
              </a:lnSpc>
              <a:defRPr/>
            </a:pPr>
            <a:r>
              <a:rPr lang="en-US" altLang="zh-CN" sz="6000" kern="100" dirty="0" smtClean="0">
                <a:solidFill>
                  <a:srgbClr val="FF0000"/>
                </a:solidFill>
                <a:latin typeface="微软雅黑" panose="020B0503020204020204" pitchFamily="34" charset="-122"/>
                <a:cs typeface="Times New Roman" panose="02020603050405020304" pitchFamily="18" charset="0"/>
                <a:sym typeface="Wingdings" panose="05000000000000000000" pitchFamily="2" charset="2"/>
              </a:rPr>
              <a:t></a:t>
            </a:r>
            <a:endParaRPr lang="en-US" altLang="zh-CN" sz="6000" kern="100" dirty="0" smtClean="0">
              <a:solidFill>
                <a:srgbClr val="FF0000"/>
              </a:solidFill>
              <a:latin typeface="微软雅黑" panose="020B0503020204020204" pitchFamily="34" charset="-122"/>
              <a:cs typeface="Times New Roman" panose="02020603050405020304" pitchFamily="18" charset="0"/>
            </a:endParaRPr>
          </a:p>
        </p:txBody>
      </p:sp>
      <p:sp>
        <p:nvSpPr>
          <p:cNvPr id="34" name="矩形 33"/>
          <p:cNvSpPr/>
          <p:nvPr/>
        </p:nvSpPr>
        <p:spPr>
          <a:xfrm>
            <a:off x="8628290" y="4250828"/>
            <a:ext cx="1558155" cy="185980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66700" algn="just">
              <a:lnSpc>
                <a:spcPct val="229000"/>
              </a:lnSpc>
              <a:defRPr/>
            </a:pPr>
            <a:r>
              <a:rPr lang="en-US" altLang="zh-CN" sz="6000" kern="100" dirty="0" smtClean="0">
                <a:solidFill>
                  <a:srgbClr val="FF0000"/>
                </a:solidFill>
                <a:latin typeface="微软雅黑" panose="020B0503020204020204" pitchFamily="34" charset="-122"/>
                <a:cs typeface="Times New Roman" panose="02020603050405020304" pitchFamily="18" charset="0"/>
                <a:sym typeface="Wingdings" panose="05000000000000000000" pitchFamily="2" charset="2"/>
              </a:rPr>
              <a:t></a:t>
            </a:r>
            <a:endParaRPr lang="en-US" altLang="zh-CN" sz="6000" kern="100" dirty="0" smtClean="0">
              <a:solidFill>
                <a:srgbClr val="FF0000"/>
              </a:solidFill>
              <a:latin typeface="微软雅黑" panose="020B0503020204020204" pitchFamily="34" charset="-122"/>
              <a:cs typeface="Times New Roman" panose="02020603050405020304" pitchFamily="18" charset="0"/>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500"/>
                                        <p:tgtEl>
                                          <p:spTgt spid="22"/>
                                        </p:tgtEl>
                                      </p:cBhvr>
                                    </p:animEffect>
                                  </p:childTnLst>
                                </p:cTn>
                              </p:par>
                              <p:par>
                                <p:cTn id="12" presetID="2" presetClass="entr" presetSubtype="4"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 calcmode="lin" valueType="num">
                                      <p:cBhvr additive="base">
                                        <p:cTn id="18" dur="500" fill="hold"/>
                                        <p:tgtEl>
                                          <p:spTgt spid="32"/>
                                        </p:tgtEl>
                                        <p:attrNameLst>
                                          <p:attrName>ppt_x</p:attrName>
                                        </p:attrNameLst>
                                      </p:cBhvr>
                                      <p:tavLst>
                                        <p:tav tm="0">
                                          <p:val>
                                            <p:strVal val="#ppt_x"/>
                                          </p:val>
                                        </p:tav>
                                        <p:tav tm="100000">
                                          <p:val>
                                            <p:strVal val="#ppt_x"/>
                                          </p:val>
                                        </p:tav>
                                      </p:tavLst>
                                    </p:anim>
                                    <p:anim calcmode="lin" valueType="num">
                                      <p:cBhvr additive="base">
                                        <p:cTn id="19"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additive="base">
                                        <p:cTn id="24" dur="500" fill="hold"/>
                                        <p:tgtEl>
                                          <p:spTgt spid="31"/>
                                        </p:tgtEl>
                                        <p:attrNameLst>
                                          <p:attrName>ppt_x</p:attrName>
                                        </p:attrNameLst>
                                      </p:cBhvr>
                                      <p:tavLst>
                                        <p:tav tm="0">
                                          <p:val>
                                            <p:strVal val="#ppt_x"/>
                                          </p:val>
                                        </p:tav>
                                        <p:tav tm="100000">
                                          <p:val>
                                            <p:strVal val="#ppt_x"/>
                                          </p:val>
                                        </p:tav>
                                      </p:tavLst>
                                    </p:anim>
                                    <p:anim calcmode="lin" valueType="num">
                                      <p:cBhvr additive="base">
                                        <p:cTn id="25" dur="500" fill="hold"/>
                                        <p:tgtEl>
                                          <p:spTgt spid="31"/>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500" fill="hold"/>
                                        <p:tgtEl>
                                          <p:spTgt spid="28"/>
                                        </p:tgtEl>
                                        <p:attrNameLst>
                                          <p:attrName>ppt_x</p:attrName>
                                        </p:attrNameLst>
                                      </p:cBhvr>
                                      <p:tavLst>
                                        <p:tav tm="0">
                                          <p:val>
                                            <p:strVal val="#ppt_x"/>
                                          </p:val>
                                        </p:tav>
                                        <p:tav tm="100000">
                                          <p:val>
                                            <p:strVal val="#ppt_x"/>
                                          </p:val>
                                        </p:tav>
                                      </p:tavLst>
                                    </p:anim>
                                    <p:anim calcmode="lin" valueType="num">
                                      <p:cBhvr additive="base">
                                        <p:cTn id="29" dur="500" fill="hold"/>
                                        <p:tgtEl>
                                          <p:spTgt spid="28"/>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500" fill="hold"/>
                                        <p:tgtEl>
                                          <p:spTgt spid="27"/>
                                        </p:tgtEl>
                                        <p:attrNameLst>
                                          <p:attrName>ppt_x</p:attrName>
                                        </p:attrNameLst>
                                      </p:cBhvr>
                                      <p:tavLst>
                                        <p:tav tm="0">
                                          <p:val>
                                            <p:strVal val="#ppt_x"/>
                                          </p:val>
                                        </p:tav>
                                        <p:tav tm="100000">
                                          <p:val>
                                            <p:strVal val="#ppt_x"/>
                                          </p:val>
                                        </p:tav>
                                      </p:tavLst>
                                    </p:anim>
                                    <p:anim calcmode="lin" valueType="num">
                                      <p:cBhvr additive="base">
                                        <p:cTn id="33" dur="500" fill="hold"/>
                                        <p:tgtEl>
                                          <p:spTgt spid="27"/>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 calcmode="lin" valueType="num">
                                      <p:cBhvr additive="base">
                                        <p:cTn id="36" dur="500" fill="hold"/>
                                        <p:tgtEl>
                                          <p:spTgt spid="30"/>
                                        </p:tgtEl>
                                        <p:attrNameLst>
                                          <p:attrName>ppt_x</p:attrName>
                                        </p:attrNameLst>
                                      </p:cBhvr>
                                      <p:tavLst>
                                        <p:tav tm="0">
                                          <p:val>
                                            <p:strVal val="#ppt_x"/>
                                          </p:val>
                                        </p:tav>
                                        <p:tav tm="100000">
                                          <p:val>
                                            <p:strVal val="#ppt_x"/>
                                          </p:val>
                                        </p:tav>
                                      </p:tavLst>
                                    </p:anim>
                                    <p:anim calcmode="lin" valueType="num">
                                      <p:cBhvr additive="base">
                                        <p:cTn id="37" dur="500" fill="hold"/>
                                        <p:tgtEl>
                                          <p:spTgt spid="30"/>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 calcmode="lin" valueType="num">
                                      <p:cBhvr additive="base">
                                        <p:cTn id="40" dur="500" fill="hold"/>
                                        <p:tgtEl>
                                          <p:spTgt spid="29"/>
                                        </p:tgtEl>
                                        <p:attrNameLst>
                                          <p:attrName>ppt_x</p:attrName>
                                        </p:attrNameLst>
                                      </p:cBhvr>
                                      <p:tavLst>
                                        <p:tav tm="0">
                                          <p:val>
                                            <p:strVal val="#ppt_x"/>
                                          </p:val>
                                        </p:tav>
                                        <p:tav tm="100000">
                                          <p:val>
                                            <p:strVal val="#ppt_x"/>
                                          </p:val>
                                        </p:tav>
                                      </p:tavLst>
                                    </p:anim>
                                    <p:anim calcmode="lin" valueType="num">
                                      <p:cBhvr additive="base">
                                        <p:cTn id="41" dur="500" fill="hold"/>
                                        <p:tgtEl>
                                          <p:spTgt spid="29"/>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33"/>
                                        </p:tgtEl>
                                        <p:attrNameLst>
                                          <p:attrName>style.visibility</p:attrName>
                                        </p:attrNameLst>
                                      </p:cBhvr>
                                      <p:to>
                                        <p:strVal val="visible"/>
                                      </p:to>
                                    </p:set>
                                    <p:anim calcmode="lin" valueType="num">
                                      <p:cBhvr additive="base">
                                        <p:cTn id="44" dur="500" fill="hold"/>
                                        <p:tgtEl>
                                          <p:spTgt spid="33"/>
                                        </p:tgtEl>
                                        <p:attrNameLst>
                                          <p:attrName>ppt_x</p:attrName>
                                        </p:attrNameLst>
                                      </p:cBhvr>
                                      <p:tavLst>
                                        <p:tav tm="0">
                                          <p:val>
                                            <p:strVal val="#ppt_x"/>
                                          </p:val>
                                        </p:tav>
                                        <p:tav tm="100000">
                                          <p:val>
                                            <p:strVal val="#ppt_x"/>
                                          </p:val>
                                        </p:tav>
                                      </p:tavLst>
                                    </p:anim>
                                    <p:anim calcmode="lin" valueType="num">
                                      <p:cBhvr additive="base">
                                        <p:cTn id="45" dur="500" fill="hold"/>
                                        <p:tgtEl>
                                          <p:spTgt spid="33"/>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500" fill="hold"/>
                                        <p:tgtEl>
                                          <p:spTgt spid="34"/>
                                        </p:tgtEl>
                                        <p:attrNameLst>
                                          <p:attrName>ppt_x</p:attrName>
                                        </p:attrNameLst>
                                      </p:cBhvr>
                                      <p:tavLst>
                                        <p:tav tm="0">
                                          <p:val>
                                            <p:strVal val="#ppt_x"/>
                                          </p:val>
                                        </p:tav>
                                        <p:tav tm="100000">
                                          <p:val>
                                            <p:strVal val="#ppt_x"/>
                                          </p:val>
                                        </p:tav>
                                      </p:tavLst>
                                    </p:anim>
                                    <p:anim calcmode="lin" valueType="num">
                                      <p:cBhvr additive="base">
                                        <p:cTn id="49"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7" grpId="0" animBg="1"/>
      <p:bldP spid="28" grpId="0" animBg="1"/>
      <p:bldP spid="29" grpId="0"/>
      <p:bldP spid="30" grpId="0" animBg="1"/>
      <p:bldP spid="31" grpId="0" animBg="1"/>
      <p:bldP spid="32" grpId="0"/>
      <p:bldP spid="33" grpId="0"/>
      <p:bldP spid="34" grpId="0"/>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818392" y="300197"/>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数值列表</a:t>
            </a:r>
            <a:r>
              <a:rPr lang="zh-CN" altLang="en-US" sz="2800" b="1" spc="300" dirty="0">
                <a:solidFill>
                  <a:srgbClr val="1E6787"/>
                </a:solidFill>
                <a:latin typeface="微软雅黑" panose="020B0503020204020204" pitchFamily="34" charset="-122"/>
                <a:ea typeface="微软雅黑" panose="020B0503020204020204" pitchFamily="34" charset="-122"/>
              </a:rPr>
              <a:t>的创建</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sp>
        <p:nvSpPr>
          <p:cNvPr id="16" name="内容占位符 4"/>
          <p:cNvSpPr txBox="1"/>
          <p:nvPr/>
        </p:nvSpPr>
        <p:spPr>
          <a:xfrm>
            <a:off x="422348" y="1253337"/>
            <a:ext cx="10515600"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14350" marR="0" lvl="0" indent="-514350" algn="l" defTabSz="914400" rtl="0" eaLnBrk="1" fontAlgn="auto" latinLnBrk="0" hangingPunct="1">
              <a:lnSpc>
                <a:spcPct val="150000"/>
              </a:lnSpc>
              <a:spcBef>
                <a:spcPct val="20000"/>
              </a:spcBef>
              <a:spcAft>
                <a:spcPts val="0"/>
              </a:spcAft>
              <a:buClrTx/>
              <a:buSzTx/>
              <a:buFont typeface="+mj-lt"/>
              <a:buAutoNum type="arabicPeriod" startAt="2"/>
              <a:defRPr/>
            </a:pPr>
            <a:r>
              <a:rPr lang="zh-CN" altLang="en-US" sz="2800" dirty="0">
                <a:solidFill>
                  <a:prstClr val="black">
                    <a:lumMod val="85000"/>
                    <a:lumOff val="15000"/>
                  </a:prstClr>
                </a:solidFill>
                <a:latin typeface="Calibri" panose="020F0502020204030204"/>
                <a:ea typeface="微软雅黑" panose="020B0503020204020204" pitchFamily="34" charset="-122"/>
              </a:rPr>
              <a:t>通过</a:t>
            </a:r>
            <a:r>
              <a:rPr lang="en-US" altLang="zh-CN" sz="2800" dirty="0" smtClean="0">
                <a:solidFill>
                  <a:prstClr val="black">
                    <a:lumMod val="85000"/>
                    <a:lumOff val="15000"/>
                  </a:prstClr>
                </a:solidFill>
                <a:latin typeface="Calibri" panose="020F0502020204030204"/>
                <a:ea typeface="微软雅黑" panose="020B0503020204020204" pitchFamily="34" charset="-122"/>
              </a:rPr>
              <a:t>list()</a:t>
            </a:r>
            <a:r>
              <a:rPr lang="zh-CN" altLang="en-US" sz="2800" dirty="0" smtClean="0">
                <a:solidFill>
                  <a:prstClr val="black">
                    <a:lumMod val="85000"/>
                    <a:lumOff val="15000"/>
                  </a:prstClr>
                </a:solidFill>
                <a:latin typeface="Calibri" panose="020F0502020204030204"/>
                <a:ea typeface="微软雅黑" panose="020B0503020204020204" pitchFamily="34" charset="-122"/>
              </a:rPr>
              <a:t>函数</a:t>
            </a:r>
            <a:r>
              <a:rPr lang="zh-CN" altLang="en-US" sz="2800" dirty="0">
                <a:solidFill>
                  <a:prstClr val="black">
                    <a:lumMod val="85000"/>
                    <a:lumOff val="15000"/>
                  </a:prstClr>
                </a:solidFill>
                <a:latin typeface="Calibri" panose="020F0502020204030204"/>
                <a:ea typeface="微软雅黑" panose="020B0503020204020204" pitchFamily="34" charset="-122"/>
              </a:rPr>
              <a:t>转换</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	</a:t>
            </a:r>
          </a:p>
        </p:txBody>
      </p:sp>
      <p:pic>
        <p:nvPicPr>
          <p:cNvPr id="11" name="图片 10"/>
          <p:cNvPicPr>
            <a:picLocks noChangeAspect="1"/>
          </p:cNvPicPr>
          <p:nvPr/>
        </p:nvPicPr>
        <p:blipFill>
          <a:blip r:embed="rId3"/>
          <a:stretch>
            <a:fillRect/>
          </a:stretch>
        </p:blipFill>
        <p:spPr>
          <a:xfrm>
            <a:off x="1209090" y="2261276"/>
            <a:ext cx="5138925" cy="1613384"/>
          </a:xfrm>
          <a:prstGeom prst="rect">
            <a:avLst/>
          </a:prstGeom>
        </p:spPr>
      </p:pic>
      <p:sp>
        <p:nvSpPr>
          <p:cNvPr id="26" name="矩形 25"/>
          <p:cNvSpPr/>
          <p:nvPr/>
        </p:nvSpPr>
        <p:spPr>
          <a:xfrm>
            <a:off x="4095083" y="3254983"/>
            <a:ext cx="5241327" cy="587340"/>
          </a:xfrm>
          <a:prstGeom prst="rect">
            <a:avLst/>
          </a:prstGeom>
        </p:spPr>
        <p:style>
          <a:lnRef idx="2">
            <a:schemeClr val="accent6"/>
          </a:lnRef>
          <a:fillRef idx="1">
            <a:schemeClr val="lt1"/>
          </a:fillRef>
          <a:effectRef idx="0">
            <a:schemeClr val="accent6"/>
          </a:effectRef>
          <a:fontRef idx="minor">
            <a:schemeClr val="dk1"/>
          </a:fontRef>
        </p:style>
        <p:txBody>
          <a:bodyPr vert="horz" wrap="square" lIns="91440" tIns="45720" rIns="91440" bIns="45720" rtlCol="0">
            <a:spAutoFit/>
          </a:bodyPr>
          <a:lstStyle/>
          <a:p>
            <a:pPr marL="228600" lvl="0" algn="just">
              <a:lnSpc>
                <a:spcPct val="150000"/>
              </a:lnSpc>
              <a:spcBef>
                <a:spcPts val="1000"/>
              </a:spcBef>
            </a:pPr>
            <a:r>
              <a:rPr lang="en-US" altLang="zh-CN" sz="2400" dirty="0" err="1">
                <a:solidFill>
                  <a:srgbClr val="FF0000"/>
                </a:solidFill>
              </a:rPr>
              <a:t>lsit</a:t>
            </a:r>
            <a:r>
              <a:rPr lang="zh-CN" altLang="en-US" sz="2400" dirty="0">
                <a:solidFill>
                  <a:srgbClr val="FF0000"/>
                </a:solidFill>
              </a:rPr>
              <a:t>函数可以将</a:t>
            </a:r>
            <a:r>
              <a:rPr lang="en-US" altLang="zh-CN" sz="2400" dirty="0">
                <a:solidFill>
                  <a:srgbClr val="FF0000"/>
                </a:solidFill>
              </a:rPr>
              <a:t>range</a:t>
            </a:r>
            <a:r>
              <a:rPr lang="zh-CN" altLang="en-US" sz="2400" dirty="0">
                <a:solidFill>
                  <a:srgbClr val="FF0000"/>
                </a:solidFill>
              </a:rPr>
              <a:t>对象转换为列表</a:t>
            </a:r>
            <a:endParaRPr lang="en-US" altLang="zh-CN" sz="2400" dirty="0">
              <a:solidFill>
                <a:srgbClr val="FF0000"/>
              </a:solidFill>
            </a:endParaRPr>
          </a:p>
        </p:txBody>
      </p:sp>
      <p:cxnSp>
        <p:nvCxnSpPr>
          <p:cNvPr id="22" name="直接连接符 21"/>
          <p:cNvCxnSpPr/>
          <p:nvPr/>
        </p:nvCxnSpPr>
        <p:spPr>
          <a:xfrm flipV="1">
            <a:off x="902051" y="900009"/>
            <a:ext cx="2636591" cy="4964"/>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4"/>
          <a:stretch>
            <a:fillRect/>
          </a:stretch>
        </p:blipFill>
        <p:spPr>
          <a:xfrm>
            <a:off x="1209090" y="4618705"/>
            <a:ext cx="5138925" cy="1585098"/>
          </a:xfrm>
          <a:prstGeom prst="rect">
            <a:avLst/>
          </a:prstGeom>
        </p:spPr>
      </p:pic>
      <p:sp>
        <p:nvSpPr>
          <p:cNvPr id="25" name="矩形 24"/>
          <p:cNvSpPr/>
          <p:nvPr/>
        </p:nvSpPr>
        <p:spPr>
          <a:xfrm>
            <a:off x="3973760" y="5669053"/>
            <a:ext cx="3412775" cy="453894"/>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000" dirty="0">
                <a:solidFill>
                  <a:srgbClr val="C00000"/>
                </a:solidFill>
              </a:rPr>
              <a:t>range</a:t>
            </a:r>
            <a:r>
              <a:rPr lang="zh-CN" altLang="en-US" sz="2000" dirty="0">
                <a:solidFill>
                  <a:srgbClr val="C00000"/>
                </a:solidFill>
              </a:rPr>
              <a:t>函数无法直接生成列表</a:t>
            </a:r>
          </a:p>
        </p:txBody>
      </p:sp>
      <p:sp>
        <p:nvSpPr>
          <p:cNvPr id="29" name="矩形 28"/>
          <p:cNvSpPr/>
          <p:nvPr/>
        </p:nvSpPr>
        <p:spPr>
          <a:xfrm>
            <a:off x="5157591" y="1498582"/>
            <a:ext cx="1558155" cy="220675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66700" algn="just">
              <a:lnSpc>
                <a:spcPct val="229000"/>
              </a:lnSpc>
              <a:defRPr/>
            </a:pPr>
            <a:r>
              <a:rPr lang="en-US" altLang="zh-CN" sz="6000" kern="100" dirty="0" smtClean="0">
                <a:solidFill>
                  <a:srgbClr val="FF0000"/>
                </a:solidFill>
                <a:latin typeface="微软雅黑" panose="020B0503020204020204" pitchFamily="34" charset="-122"/>
                <a:cs typeface="Times New Roman" panose="02020603050405020304" pitchFamily="18" charset="0"/>
                <a:sym typeface="Wingdings" panose="05000000000000000000" pitchFamily="2" charset="2"/>
              </a:rPr>
              <a:t></a:t>
            </a:r>
            <a:endParaRPr lang="en-US" altLang="zh-CN" sz="6000" kern="100" dirty="0" smtClean="0">
              <a:solidFill>
                <a:srgbClr val="FF0000"/>
              </a:solidFill>
              <a:latin typeface="微软雅黑" panose="020B0503020204020204" pitchFamily="34" charset="-122"/>
              <a:cs typeface="Times New Roman" panose="02020603050405020304" pitchFamily="18" charset="0"/>
            </a:endParaRPr>
          </a:p>
        </p:txBody>
      </p:sp>
      <p:sp>
        <p:nvSpPr>
          <p:cNvPr id="30" name="矩形 29"/>
          <p:cNvSpPr/>
          <p:nvPr/>
        </p:nvSpPr>
        <p:spPr>
          <a:xfrm>
            <a:off x="4901069" y="3825786"/>
            <a:ext cx="1558155" cy="185980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66700" algn="just">
              <a:lnSpc>
                <a:spcPct val="229000"/>
              </a:lnSpc>
              <a:defRPr/>
            </a:pPr>
            <a:r>
              <a:rPr lang="en-US" altLang="zh-CN" sz="6000" kern="100" dirty="0" smtClean="0">
                <a:solidFill>
                  <a:srgbClr val="FF0000"/>
                </a:solidFill>
                <a:latin typeface="微软雅黑" panose="020B0503020204020204" pitchFamily="34" charset="-122"/>
                <a:cs typeface="Times New Roman" panose="02020603050405020304" pitchFamily="18" charset="0"/>
                <a:sym typeface="Wingdings" panose="05000000000000000000" pitchFamily="2" charset="2"/>
              </a:rPr>
              <a:t></a:t>
            </a:r>
            <a:endParaRPr lang="en-US" altLang="zh-CN" sz="6000" kern="100" dirty="0" smtClean="0">
              <a:solidFill>
                <a:srgbClr val="FF0000"/>
              </a:solidFill>
              <a:latin typeface="微软雅黑" panose="020B0503020204020204" pitchFamily="34" charset="-122"/>
              <a:cs typeface="Times New Roman" panose="02020603050405020304" pitchFamily="18" charset="0"/>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fill="hold"/>
                                        <p:tgtEl>
                                          <p:spTgt spid="29"/>
                                        </p:tgtEl>
                                        <p:attrNameLst>
                                          <p:attrName>ppt_x</p:attrName>
                                        </p:attrNameLst>
                                      </p:cBhvr>
                                      <p:tavLst>
                                        <p:tav tm="0">
                                          <p:val>
                                            <p:strVal val="#ppt_x"/>
                                          </p:val>
                                        </p:tav>
                                        <p:tav tm="100000">
                                          <p:val>
                                            <p:strVal val="#ppt_x"/>
                                          </p:val>
                                        </p:tav>
                                      </p:tavLst>
                                    </p:anim>
                                    <p:anim calcmode="lin" valueType="num">
                                      <p:cBhvr additive="base">
                                        <p:cTn id="13"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arn(outVertical)">
                                      <p:cBhvr>
                                        <p:cTn id="18" dur="500"/>
                                        <p:tgtEl>
                                          <p:spTgt spid="25"/>
                                        </p:tgtEl>
                                      </p:cBhvr>
                                    </p:animEffect>
                                  </p:childTnLst>
                                </p:cTn>
                              </p:par>
                              <p:par>
                                <p:cTn id="19" presetID="2" presetClass="entr" presetSubtype="4"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fill="hold"/>
                                        <p:tgtEl>
                                          <p:spTgt spid="30"/>
                                        </p:tgtEl>
                                        <p:attrNameLst>
                                          <p:attrName>ppt_x</p:attrName>
                                        </p:attrNameLst>
                                      </p:cBhvr>
                                      <p:tavLst>
                                        <p:tav tm="0">
                                          <p:val>
                                            <p:strVal val="#ppt_x"/>
                                          </p:val>
                                        </p:tav>
                                        <p:tav tm="100000">
                                          <p:val>
                                            <p:strVal val="#ppt_x"/>
                                          </p:val>
                                        </p:tav>
                                      </p:tavLst>
                                    </p:anim>
                                    <p:anim calcmode="lin" valueType="num">
                                      <p:cBhvr additive="base">
                                        <p:cTn id="2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5" grpId="0" animBg="1"/>
      <p:bldP spid="29" grpId="0"/>
      <p:bldP spid="30" grpId="0"/>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300" normalizeH="0" baseline="0" noProof="0" dirty="0" smtClean="0">
                <a:ln>
                  <a:noFill/>
                </a:ln>
                <a:solidFill>
                  <a:srgbClr val="1E6787"/>
                </a:solidFill>
                <a:effectLst/>
                <a:uLnTx/>
                <a:uFillTx/>
                <a:latin typeface="微软雅黑" panose="020B0503020204020204" pitchFamily="34" charset="-122"/>
                <a:ea typeface="微软雅黑" panose="020B0503020204020204" pitchFamily="34" charset="-122"/>
                <a:cs typeface="+mn-cs"/>
              </a:rPr>
              <a:t>问题</a:t>
            </a:r>
            <a:r>
              <a:rPr kumimoji="0" lang="en-US" altLang="zh-CN" sz="2800" b="1" i="0" u="none" strike="noStrike" kern="1200" cap="none" spc="300" normalizeH="0" baseline="0" noProof="0" dirty="0" smtClean="0">
                <a:ln>
                  <a:noFill/>
                </a:ln>
                <a:solidFill>
                  <a:srgbClr val="1E6787"/>
                </a:solidFill>
                <a:effectLst/>
                <a:uLnTx/>
                <a:uFillTx/>
                <a:latin typeface="微软雅黑" panose="020B0503020204020204" pitchFamily="34" charset="-122"/>
                <a:ea typeface="微软雅黑" panose="020B0503020204020204" pitchFamily="34" charset="-122"/>
                <a:cs typeface="+mn-cs"/>
              </a:rPr>
              <a:t>8</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7" name="内容占位符 4"/>
          <p:cNvSpPr txBox="1"/>
          <p:nvPr/>
        </p:nvSpPr>
        <p:spPr>
          <a:xfrm>
            <a:off x="705755" y="868094"/>
            <a:ext cx="11363654" cy="571181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400" dirty="0" smtClean="0">
                <a:latin typeface="+mn-ea"/>
              </a:rPr>
              <a:t>8</a:t>
            </a:r>
            <a:r>
              <a:rPr lang="zh-CN" altLang="en-US" sz="2400" dirty="0" smtClean="0">
                <a:latin typeface="+mn-ea"/>
              </a:rPr>
              <a:t>、</a:t>
            </a:r>
            <a:r>
              <a:rPr lang="zh-CN" altLang="zh-CN" sz="2400" dirty="0" smtClean="0">
                <a:latin typeface="+mn-ea"/>
              </a:rPr>
              <a:t>下面</a:t>
            </a:r>
            <a:r>
              <a:rPr lang="zh-CN" altLang="zh-CN" sz="2400" dirty="0">
                <a:latin typeface="+mn-ea"/>
              </a:rPr>
              <a:t>代码的输出结果是（）</a:t>
            </a:r>
            <a:r>
              <a:rPr lang="zh-CN" altLang="zh-CN" sz="2400" dirty="0" smtClean="0">
                <a:latin typeface="+mn-ea"/>
              </a:rPr>
              <a:t>。</a:t>
            </a:r>
            <a:endParaRPr lang="zh-CN" altLang="zh-CN" sz="2400" dirty="0">
              <a:latin typeface="+mn-ea"/>
            </a:endParaRPr>
          </a:p>
          <a:p>
            <a:pPr marL="0" indent="0">
              <a:lnSpc>
                <a:spcPct val="150000"/>
              </a:lnSpc>
              <a:spcBef>
                <a:spcPts val="0"/>
              </a:spcBef>
              <a:buNone/>
            </a:pPr>
            <a:r>
              <a:rPr lang="en-US" altLang="zh-CN" sz="2400" dirty="0" smtClean="0">
                <a:latin typeface="+mn-ea"/>
              </a:rPr>
              <a:t>	</a:t>
            </a:r>
            <a:r>
              <a:rPr lang="en-US" altLang="zh-CN" sz="2400" dirty="0" err="1" smtClean="0">
                <a:latin typeface="+mn-ea"/>
              </a:rPr>
              <a:t>vlist</a:t>
            </a:r>
            <a:r>
              <a:rPr lang="en-US" altLang="zh-CN" sz="2400" dirty="0" smtClean="0">
                <a:latin typeface="+mn-ea"/>
              </a:rPr>
              <a:t> </a:t>
            </a:r>
            <a:r>
              <a:rPr lang="en-US" altLang="zh-CN" sz="2400" dirty="0">
                <a:latin typeface="+mn-ea"/>
              </a:rPr>
              <a:t>= list(range(5))</a:t>
            </a:r>
            <a:endParaRPr lang="zh-CN" altLang="zh-CN" sz="2400" dirty="0">
              <a:latin typeface="+mn-ea"/>
            </a:endParaRPr>
          </a:p>
          <a:p>
            <a:pPr marL="0" indent="0">
              <a:lnSpc>
                <a:spcPct val="150000"/>
              </a:lnSpc>
              <a:spcBef>
                <a:spcPts val="0"/>
              </a:spcBef>
              <a:buNone/>
            </a:pPr>
            <a:r>
              <a:rPr lang="en-US" altLang="zh-CN" sz="2400" dirty="0" smtClean="0">
                <a:latin typeface="+mn-ea"/>
              </a:rPr>
              <a:t>	for </a:t>
            </a:r>
            <a:r>
              <a:rPr lang="en-US" altLang="zh-CN" sz="2400" dirty="0">
                <a:latin typeface="+mn-ea"/>
              </a:rPr>
              <a:t>e in </a:t>
            </a:r>
            <a:r>
              <a:rPr lang="en-US" altLang="zh-CN" sz="2400" dirty="0" err="1">
                <a:latin typeface="+mn-ea"/>
              </a:rPr>
              <a:t>vlist</a:t>
            </a:r>
            <a:r>
              <a:rPr lang="en-US" altLang="zh-CN" sz="2400" dirty="0">
                <a:latin typeface="+mn-ea"/>
              </a:rPr>
              <a:t>:</a:t>
            </a:r>
            <a:endParaRPr lang="zh-CN" altLang="zh-CN" sz="2400" dirty="0">
              <a:latin typeface="+mn-ea"/>
            </a:endParaRPr>
          </a:p>
          <a:p>
            <a:pPr marL="0" indent="0">
              <a:lnSpc>
                <a:spcPct val="150000"/>
              </a:lnSpc>
              <a:spcBef>
                <a:spcPts val="0"/>
              </a:spcBef>
              <a:buNone/>
            </a:pPr>
            <a:r>
              <a:rPr lang="en-US" altLang="zh-CN" sz="2400" dirty="0">
                <a:latin typeface="+mn-ea"/>
              </a:rPr>
              <a:t>    </a:t>
            </a:r>
            <a:r>
              <a:rPr lang="en-US" altLang="zh-CN" sz="2400" dirty="0" smtClean="0">
                <a:latin typeface="+mn-ea"/>
              </a:rPr>
              <a:t>		print(</a:t>
            </a:r>
            <a:r>
              <a:rPr lang="en-US" altLang="zh-CN" sz="2400" dirty="0" err="1" smtClean="0">
                <a:latin typeface="+mn-ea"/>
              </a:rPr>
              <a:t>e,end</a:t>
            </a:r>
            <a:r>
              <a:rPr lang="en-US" altLang="zh-CN" sz="2400" dirty="0" smtClean="0">
                <a:latin typeface="+mn-ea"/>
              </a:rPr>
              <a:t>=",")</a:t>
            </a:r>
          </a:p>
          <a:p>
            <a:pPr marL="0" indent="0">
              <a:lnSpc>
                <a:spcPct val="150000"/>
              </a:lnSpc>
              <a:spcBef>
                <a:spcPts val="0"/>
              </a:spcBef>
              <a:buNone/>
            </a:pPr>
            <a:endParaRPr lang="zh-CN" altLang="zh-CN" sz="2400" dirty="0">
              <a:latin typeface="+mn-ea"/>
            </a:endParaRPr>
          </a:p>
          <a:p>
            <a:pPr marL="0" indent="0">
              <a:lnSpc>
                <a:spcPct val="150000"/>
              </a:lnSpc>
              <a:spcBef>
                <a:spcPts val="0"/>
              </a:spcBef>
              <a:buNone/>
            </a:pPr>
            <a:r>
              <a:rPr lang="en-US" altLang="zh-CN" sz="2400" dirty="0" smtClean="0">
                <a:latin typeface="+mn-ea"/>
              </a:rPr>
              <a:t>	A</a:t>
            </a:r>
            <a:r>
              <a:rPr lang="zh-CN" altLang="en-US" sz="2400" dirty="0" smtClean="0">
                <a:latin typeface="+mn-ea"/>
              </a:rPr>
              <a:t>、</a:t>
            </a:r>
            <a:r>
              <a:rPr lang="en-US" altLang="zh-CN" sz="2400" dirty="0" smtClean="0">
                <a:latin typeface="+mn-ea"/>
              </a:rPr>
              <a:t>[</a:t>
            </a:r>
            <a:r>
              <a:rPr lang="en-US" altLang="zh-CN" sz="2400" dirty="0">
                <a:latin typeface="+mn-ea"/>
              </a:rPr>
              <a:t>0, 1, 2, 3, 4]</a:t>
            </a:r>
            <a:endParaRPr lang="zh-CN" altLang="zh-CN" sz="2400" dirty="0">
              <a:latin typeface="+mn-ea"/>
            </a:endParaRPr>
          </a:p>
          <a:p>
            <a:pPr marL="0" indent="0">
              <a:lnSpc>
                <a:spcPct val="150000"/>
              </a:lnSpc>
              <a:spcBef>
                <a:spcPts val="0"/>
              </a:spcBef>
              <a:buNone/>
            </a:pPr>
            <a:r>
              <a:rPr lang="en-US" altLang="zh-CN" sz="2400" dirty="0" smtClean="0">
                <a:latin typeface="+mn-ea"/>
              </a:rPr>
              <a:t>	B</a:t>
            </a:r>
            <a:r>
              <a:rPr lang="zh-CN" altLang="en-US" sz="2400" dirty="0" smtClean="0">
                <a:latin typeface="+mn-ea"/>
              </a:rPr>
              <a:t>、</a:t>
            </a:r>
            <a:r>
              <a:rPr lang="en-US" altLang="zh-CN" sz="2400" dirty="0" smtClean="0">
                <a:latin typeface="+mn-ea"/>
              </a:rPr>
              <a:t>0;1;2;3;4</a:t>
            </a:r>
            <a:r>
              <a:rPr lang="en-US" altLang="zh-CN" sz="2400" dirty="0">
                <a:latin typeface="+mn-ea"/>
              </a:rPr>
              <a:t>;</a:t>
            </a:r>
            <a:endParaRPr lang="zh-CN" altLang="zh-CN" sz="2400" dirty="0">
              <a:latin typeface="+mn-ea"/>
            </a:endParaRPr>
          </a:p>
          <a:p>
            <a:pPr marL="0" indent="0">
              <a:lnSpc>
                <a:spcPct val="150000"/>
              </a:lnSpc>
              <a:spcBef>
                <a:spcPts val="0"/>
              </a:spcBef>
              <a:buNone/>
            </a:pPr>
            <a:r>
              <a:rPr lang="en-US" altLang="zh-CN" sz="2400" dirty="0" smtClean="0">
                <a:latin typeface="+mn-ea"/>
              </a:rPr>
              <a:t>	C</a:t>
            </a:r>
            <a:r>
              <a:rPr lang="zh-CN" altLang="en-US" sz="2400" dirty="0" smtClean="0">
                <a:latin typeface="+mn-ea"/>
              </a:rPr>
              <a:t>、</a:t>
            </a:r>
            <a:r>
              <a:rPr lang="en-US" altLang="zh-CN" sz="2400" dirty="0" smtClean="0">
                <a:latin typeface="+mn-ea"/>
              </a:rPr>
              <a:t>0,1,2,3,4</a:t>
            </a:r>
            <a:r>
              <a:rPr lang="en-US" altLang="zh-CN" sz="2400" dirty="0">
                <a:latin typeface="+mn-ea"/>
              </a:rPr>
              <a:t>,</a:t>
            </a:r>
            <a:endParaRPr lang="zh-CN" altLang="zh-CN" sz="2400" dirty="0">
              <a:latin typeface="+mn-ea"/>
            </a:endParaRPr>
          </a:p>
          <a:p>
            <a:pPr marL="0" indent="0">
              <a:lnSpc>
                <a:spcPct val="150000"/>
              </a:lnSpc>
              <a:spcBef>
                <a:spcPts val="0"/>
              </a:spcBef>
              <a:buNone/>
            </a:pPr>
            <a:r>
              <a:rPr lang="en-US" altLang="zh-CN" sz="2400" dirty="0" smtClean="0">
                <a:latin typeface="+mn-ea"/>
              </a:rPr>
              <a:t>	D</a:t>
            </a:r>
            <a:r>
              <a:rPr lang="zh-CN" altLang="en-US" sz="2400" dirty="0" smtClean="0">
                <a:latin typeface="+mn-ea"/>
              </a:rPr>
              <a:t>、</a:t>
            </a:r>
            <a:r>
              <a:rPr lang="en-US" altLang="zh-CN" sz="2400" dirty="0" smtClean="0">
                <a:latin typeface="+mn-ea"/>
              </a:rPr>
              <a:t>0 </a:t>
            </a:r>
            <a:r>
              <a:rPr lang="en-US" altLang="zh-CN" sz="2400" dirty="0">
                <a:latin typeface="+mn-ea"/>
              </a:rPr>
              <a:t>1 2 3 </a:t>
            </a:r>
            <a:r>
              <a:rPr lang="en-US" altLang="zh-CN" sz="2400" dirty="0" smtClean="0">
                <a:latin typeface="+mn-ea"/>
              </a:rPr>
              <a:t>4</a:t>
            </a:r>
            <a:endParaRPr lang="zh-CN" altLang="zh-CN" sz="2400" dirty="0">
              <a:latin typeface="+mn-ea"/>
            </a:endParaRPr>
          </a:p>
        </p:txBody>
      </p:sp>
      <p:sp>
        <p:nvSpPr>
          <p:cNvPr id="11" name="矩形 10"/>
          <p:cNvSpPr/>
          <p:nvPr/>
        </p:nvSpPr>
        <p:spPr>
          <a:xfrm>
            <a:off x="776097" y="4182209"/>
            <a:ext cx="860736" cy="127060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266700" algn="just" defTabSz="914400" rtl="0" eaLnBrk="1" fontAlgn="auto" latinLnBrk="0" hangingPunct="1">
              <a:lnSpc>
                <a:spcPct val="229000"/>
              </a:lnSpc>
              <a:spcBef>
                <a:spcPts val="0"/>
              </a:spcBef>
              <a:spcAft>
                <a:spcPts val="0"/>
              </a:spcAft>
              <a:buClrTx/>
              <a:buSzTx/>
              <a:buFontTx/>
              <a:buNone/>
              <a:tabLst/>
              <a:defRPr/>
            </a:pPr>
            <a:r>
              <a:rPr kumimoji="0" lang="en-US" altLang="zh-CN" sz="4000" b="0" i="0" u="none" strike="noStrike" kern="100" cap="none" spc="0" normalizeH="0" baseline="0" noProof="0" dirty="0" smtClean="0">
                <a:ln>
                  <a:noFill/>
                </a:ln>
                <a:solidFill>
                  <a:srgbClr val="FF0000"/>
                </a:solidFill>
                <a:effectLst/>
                <a:uLnTx/>
                <a:uFillTx/>
                <a:latin typeface="微软雅黑" panose="020B0503020204020204" pitchFamily="34" charset="-122"/>
                <a:ea typeface="微软雅黑"/>
                <a:cs typeface="Times New Roman" panose="02020603050405020304" pitchFamily="18" charset="0"/>
                <a:sym typeface="Wingdings" panose="05000000000000000000" pitchFamily="2" charset="2"/>
              </a:rPr>
              <a:t></a:t>
            </a:r>
            <a:endParaRPr kumimoji="0" lang="en-US" altLang="zh-CN" sz="4000" b="0" i="0" u="none" strike="noStrike" kern="100" cap="none" spc="0" normalizeH="0" baseline="0" noProof="0" dirty="0" smtClean="0">
              <a:ln>
                <a:noFill/>
              </a:ln>
              <a:solidFill>
                <a:srgbClr val="FF0000"/>
              </a:solidFill>
              <a:effectLst/>
              <a:uLnTx/>
              <a:uFillTx/>
              <a:latin typeface="微软雅黑" panose="020B0503020204020204" pitchFamily="34" charset="-122"/>
              <a:ea typeface="微软雅黑"/>
              <a:cs typeface="Times New Roman" panose="02020603050405020304" pitchFamily="18" charset="0"/>
            </a:endParaRPr>
          </a:p>
        </p:txBody>
      </p:sp>
    </p:spTree>
    <p:extLst>
      <p:ext uri="{BB962C8B-B14F-4D97-AF65-F5344CB8AC3E}">
        <p14:creationId xmlns:p14="http://schemas.microsoft.com/office/powerpoint/2010/main" val="844333479"/>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818392" y="300197"/>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列表生成式</a:t>
            </a: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955819"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6" name="内容占位符 4"/>
          <p:cNvSpPr txBox="1"/>
          <p:nvPr/>
        </p:nvSpPr>
        <p:spPr>
          <a:xfrm>
            <a:off x="422348" y="2828041"/>
            <a:ext cx="10515600" cy="366794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pPr>
            <a:r>
              <a:rPr lang="en-US" altLang="zh-CN" sz="2400" dirty="0">
                <a:solidFill>
                  <a:prstClr val="black">
                    <a:lumMod val="85000"/>
                    <a:lumOff val="15000"/>
                  </a:prstClr>
                </a:solidFill>
                <a:latin typeface="Calibri" panose="020F0502020204030204"/>
                <a:ea typeface="微软雅黑" panose="020B0503020204020204" pitchFamily="34" charset="-122"/>
              </a:rPr>
              <a:t>【</a:t>
            </a:r>
            <a:r>
              <a:rPr lang="zh-CN" altLang="en-US" sz="2400" dirty="0">
                <a:solidFill>
                  <a:prstClr val="black">
                    <a:lumMod val="85000"/>
                    <a:lumOff val="15000"/>
                  </a:prstClr>
                </a:solidFill>
                <a:latin typeface="Calibri" panose="020F0502020204030204"/>
                <a:ea typeface="微软雅黑" panose="020B0503020204020204" pitchFamily="34" charset="-122"/>
              </a:rPr>
              <a:t>例</a:t>
            </a:r>
            <a:r>
              <a:rPr lang="en-US" altLang="zh-CN" sz="2400" dirty="0">
                <a:solidFill>
                  <a:prstClr val="black">
                    <a:lumMod val="85000"/>
                    <a:lumOff val="15000"/>
                  </a:prstClr>
                </a:solidFill>
                <a:latin typeface="Calibri" panose="020F0502020204030204"/>
                <a:ea typeface="微软雅黑" panose="020B0503020204020204" pitchFamily="34" charset="-122"/>
              </a:rPr>
              <a:t>】</a:t>
            </a:r>
            <a:r>
              <a:rPr lang="zh-CN" altLang="zh-CN" sz="2400" dirty="0"/>
              <a:t>创建一个由</a:t>
            </a:r>
            <a:r>
              <a:rPr lang="en-US" altLang="zh-CN" sz="2400" dirty="0"/>
              <a:t>1</a:t>
            </a:r>
            <a:r>
              <a:rPr lang="zh-CN" altLang="zh-CN" sz="2400" dirty="0"/>
              <a:t>～</a:t>
            </a:r>
            <a:r>
              <a:rPr lang="en-US" altLang="zh-CN" sz="2400" dirty="0"/>
              <a:t>10</a:t>
            </a:r>
            <a:r>
              <a:rPr lang="zh-CN" altLang="zh-CN" sz="2400" dirty="0"/>
              <a:t>这十个数的平方值组成的数值列表</a:t>
            </a:r>
            <a:endParaRPr kumimoji="0" lang="en-US" altLang="zh-CN" sz="24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955819" y="3559339"/>
            <a:ext cx="5165645" cy="1517669"/>
          </a:xfrm>
          <a:prstGeom prst="rect">
            <a:avLst/>
          </a:prstGeom>
        </p:spPr>
      </p:pic>
      <p:sp>
        <p:nvSpPr>
          <p:cNvPr id="22" name="矩形 21"/>
          <p:cNvSpPr/>
          <p:nvPr/>
        </p:nvSpPr>
        <p:spPr>
          <a:xfrm>
            <a:off x="6424057" y="3559339"/>
            <a:ext cx="3499556" cy="829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range</a:t>
            </a:r>
            <a:r>
              <a:rPr lang="zh-CN" altLang="zh-CN" b="1" dirty="0">
                <a:solidFill>
                  <a:srgbClr val="C00000"/>
                </a:solidFill>
              </a:rPr>
              <a:t>函数配合</a:t>
            </a:r>
            <a:r>
              <a:rPr lang="en-US" altLang="zh-CN" b="1" dirty="0">
                <a:solidFill>
                  <a:srgbClr val="C00000"/>
                </a:solidFill>
              </a:rPr>
              <a:t>for</a:t>
            </a:r>
            <a:r>
              <a:rPr lang="zh-CN" altLang="zh-CN" b="1" dirty="0">
                <a:solidFill>
                  <a:srgbClr val="C00000"/>
                </a:solidFill>
              </a:rPr>
              <a:t>循环生成</a:t>
            </a:r>
            <a:r>
              <a:rPr lang="zh-CN" altLang="en-US" b="1" dirty="0">
                <a:solidFill>
                  <a:srgbClr val="C00000"/>
                </a:solidFill>
              </a:rPr>
              <a:t>列表</a:t>
            </a:r>
          </a:p>
        </p:txBody>
      </p:sp>
      <p:pic>
        <p:nvPicPr>
          <p:cNvPr id="13" name="图片 12"/>
          <p:cNvPicPr>
            <a:picLocks noChangeAspect="1"/>
          </p:cNvPicPr>
          <p:nvPr/>
        </p:nvPicPr>
        <p:blipFill>
          <a:blip r:embed="rId4"/>
          <a:stretch>
            <a:fillRect/>
          </a:stretch>
        </p:blipFill>
        <p:spPr>
          <a:xfrm>
            <a:off x="1010720" y="5373656"/>
            <a:ext cx="5234685" cy="762768"/>
          </a:xfrm>
          <a:prstGeom prst="rect">
            <a:avLst/>
          </a:prstGeom>
        </p:spPr>
      </p:pic>
      <p:sp>
        <p:nvSpPr>
          <p:cNvPr id="25" name="矩形 24"/>
          <p:cNvSpPr/>
          <p:nvPr/>
        </p:nvSpPr>
        <p:spPr>
          <a:xfrm>
            <a:off x="6245405" y="5307097"/>
            <a:ext cx="3499556" cy="829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rPr>
              <a:t>用列表生成式</a:t>
            </a:r>
            <a:r>
              <a:rPr lang="zh-CN" altLang="zh-CN" b="1" dirty="0">
                <a:solidFill>
                  <a:srgbClr val="C00000"/>
                </a:solidFill>
              </a:rPr>
              <a:t>生成</a:t>
            </a:r>
            <a:r>
              <a:rPr lang="zh-CN" altLang="en-US" b="1" dirty="0">
                <a:solidFill>
                  <a:srgbClr val="C00000"/>
                </a:solidFill>
              </a:rPr>
              <a:t>列表</a:t>
            </a:r>
          </a:p>
        </p:txBody>
      </p:sp>
      <p:sp>
        <p:nvSpPr>
          <p:cNvPr id="14" name="矩形 13"/>
          <p:cNvSpPr/>
          <p:nvPr/>
        </p:nvSpPr>
        <p:spPr>
          <a:xfrm>
            <a:off x="674375" y="1151199"/>
            <a:ext cx="10571801" cy="1200329"/>
          </a:xfrm>
          <a:prstGeom prst="rect">
            <a:avLst/>
          </a:prstGeom>
        </p:spPr>
        <p:txBody>
          <a:bodyPr wrap="square">
            <a:spAutoFit/>
          </a:bodyPr>
          <a:lstStyle/>
          <a:p>
            <a:pPr>
              <a:lnSpc>
                <a:spcPct val="150000"/>
              </a:lnSpc>
            </a:pPr>
            <a:r>
              <a:rPr lang="zh-CN" altLang="en-US" sz="2400" b="1" dirty="0" smtClean="0">
                <a:solidFill>
                  <a:schemeClr val="accent1">
                    <a:lumMod val="75000"/>
                  </a:schemeClr>
                </a:solidFill>
                <a:latin typeface="+mn-ea"/>
                <a:cs typeface="Times New Roman" panose="02020603050405020304" pitchFamily="18" charset="0"/>
              </a:rPr>
              <a:t>使用格式</a:t>
            </a:r>
            <a:r>
              <a:rPr lang="en-US" altLang="zh-CN" sz="2400" b="1" dirty="0" smtClean="0">
                <a:solidFill>
                  <a:schemeClr val="accent1">
                    <a:lumMod val="75000"/>
                  </a:schemeClr>
                </a:solidFill>
                <a:latin typeface="+mn-ea"/>
                <a:cs typeface="Times New Roman" panose="02020603050405020304" pitchFamily="18" charset="0"/>
              </a:rPr>
              <a:t>:</a:t>
            </a:r>
          </a:p>
          <a:p>
            <a:pPr>
              <a:lnSpc>
                <a:spcPct val="150000"/>
              </a:lnSpc>
            </a:pPr>
            <a:r>
              <a:rPr lang="zh-CN" altLang="zh-CN" sz="2400" b="1" dirty="0" smtClean="0">
                <a:solidFill>
                  <a:schemeClr val="accent1">
                    <a:lumMod val="75000"/>
                  </a:schemeClr>
                </a:solidFill>
                <a:latin typeface="+mn-ea"/>
                <a:cs typeface="Times New Roman" panose="02020603050405020304" pitchFamily="18" charset="0"/>
              </a:rPr>
              <a:t>列表</a:t>
            </a:r>
            <a:r>
              <a:rPr lang="en-US" altLang="zh-CN" sz="2400" b="1" dirty="0" smtClean="0">
                <a:solidFill>
                  <a:schemeClr val="accent1">
                    <a:lumMod val="75000"/>
                  </a:schemeClr>
                </a:solidFill>
                <a:latin typeface="+mn-ea"/>
              </a:rPr>
              <a:t>  </a:t>
            </a:r>
            <a:r>
              <a:rPr lang="en-US" altLang="zh-CN" sz="2400" b="1" dirty="0">
                <a:solidFill>
                  <a:schemeClr val="accent1">
                    <a:lumMod val="75000"/>
                  </a:schemeClr>
                </a:solidFill>
                <a:latin typeface="+mn-ea"/>
              </a:rPr>
              <a:t>=  [</a:t>
            </a:r>
            <a:r>
              <a:rPr lang="zh-CN" altLang="zh-CN" sz="2400" b="1" dirty="0">
                <a:solidFill>
                  <a:schemeClr val="accent1">
                    <a:lumMod val="75000"/>
                  </a:schemeClr>
                </a:solidFill>
                <a:latin typeface="+mn-ea"/>
                <a:cs typeface="Times New Roman" panose="02020603050405020304" pitchFamily="18" charset="0"/>
              </a:rPr>
              <a:t>循环变量相关表达式</a:t>
            </a:r>
            <a:r>
              <a:rPr lang="en-US" altLang="zh-CN" sz="2400" b="1" dirty="0">
                <a:solidFill>
                  <a:schemeClr val="accent1">
                    <a:lumMod val="75000"/>
                  </a:schemeClr>
                </a:solidFill>
                <a:latin typeface="+mn-ea"/>
              </a:rPr>
              <a:t> for </a:t>
            </a:r>
            <a:r>
              <a:rPr lang="zh-CN" altLang="zh-CN" sz="2400" b="1" dirty="0">
                <a:solidFill>
                  <a:schemeClr val="accent1">
                    <a:lumMod val="75000"/>
                  </a:schemeClr>
                </a:solidFill>
                <a:latin typeface="+mn-ea"/>
                <a:cs typeface="Times New Roman" panose="02020603050405020304" pitchFamily="18" charset="0"/>
              </a:rPr>
              <a:t>循环变量</a:t>
            </a:r>
            <a:r>
              <a:rPr lang="en-US" altLang="zh-CN" sz="2400" b="1" dirty="0">
                <a:solidFill>
                  <a:schemeClr val="accent1">
                    <a:lumMod val="75000"/>
                  </a:schemeClr>
                </a:solidFill>
                <a:latin typeface="+mn-ea"/>
              </a:rPr>
              <a:t> in </a:t>
            </a:r>
            <a:r>
              <a:rPr lang="en-US" altLang="zh-CN" sz="2400" b="1" dirty="0" smtClean="0">
                <a:solidFill>
                  <a:schemeClr val="accent1">
                    <a:lumMod val="75000"/>
                  </a:schemeClr>
                </a:solidFill>
                <a:latin typeface="+mn-ea"/>
              </a:rPr>
              <a:t>range( )</a:t>
            </a:r>
            <a:r>
              <a:rPr lang="zh-CN" altLang="zh-CN" sz="2400" b="1" dirty="0" smtClean="0">
                <a:solidFill>
                  <a:schemeClr val="accent1">
                    <a:lumMod val="75000"/>
                  </a:schemeClr>
                </a:solidFill>
                <a:latin typeface="+mn-ea"/>
                <a:cs typeface="Times New Roman" panose="02020603050405020304" pitchFamily="18" charset="0"/>
              </a:rPr>
              <a:t>函数</a:t>
            </a:r>
            <a:r>
              <a:rPr lang="en-US" altLang="zh-CN" sz="2400" b="1" dirty="0">
                <a:solidFill>
                  <a:schemeClr val="accent1">
                    <a:lumMod val="75000"/>
                  </a:schemeClr>
                </a:solidFill>
                <a:latin typeface="+mn-ea"/>
              </a:rPr>
              <a:t>]</a:t>
            </a:r>
            <a:endParaRPr lang="zh-CN" altLang="en-US" sz="2400" b="1" dirty="0">
              <a:solidFill>
                <a:schemeClr val="accent1">
                  <a:lumMod val="75000"/>
                </a:schemeClr>
              </a:solidFill>
              <a:latin typeface="+mn-ea"/>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out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500" fill="hold"/>
                                        <p:tgtEl>
                                          <p:spTgt spid="22"/>
                                        </p:tgtEl>
                                        <p:attrNameLst>
                                          <p:attrName>ppt_x</p:attrName>
                                        </p:attrNameLst>
                                      </p:cBhvr>
                                      <p:tavLst>
                                        <p:tav tm="0">
                                          <p:val>
                                            <p:strVal val="#ppt_x"/>
                                          </p:val>
                                        </p:tav>
                                        <p:tav tm="100000">
                                          <p:val>
                                            <p:strVal val="#ppt_x"/>
                                          </p:val>
                                        </p:tav>
                                      </p:tavLst>
                                    </p:anim>
                                    <p:anim calcmode="lin" valueType="num">
                                      <p:cBhvr additive="base">
                                        <p:cTn id="23"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1"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ppt_x"/>
                                          </p:val>
                                        </p:tav>
                                        <p:tav tm="100000">
                                          <p:val>
                                            <p:strVal val="#ppt_x"/>
                                          </p:val>
                                        </p:tav>
                                      </p:tavLst>
                                    </p:anim>
                                    <p:anim calcmode="lin" valueType="num">
                                      <p:cBhvr additive="base">
                                        <p:cTn id="29" dur="500" fill="hold"/>
                                        <p:tgtEl>
                                          <p:spTgt spid="13"/>
                                        </p:tgtEl>
                                        <p:attrNameLst>
                                          <p:attrName>ppt_y</p:attrName>
                                        </p:attrNameLst>
                                      </p:cBhvr>
                                      <p:tavLst>
                                        <p:tav tm="0">
                                          <p:val>
                                            <p:strVal val="0-#ppt_h/2"/>
                                          </p:val>
                                        </p:tav>
                                        <p:tav tm="100000">
                                          <p:val>
                                            <p:strVal val="#ppt_y"/>
                                          </p:val>
                                        </p:tav>
                                      </p:tavLst>
                                    </p:anim>
                                  </p:childTnLst>
                                </p:cTn>
                              </p:par>
                              <p:par>
                                <p:cTn id="30" presetID="2" presetClass="entr" presetSubtype="1"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cBhvr additive="base">
                                        <p:cTn id="32" dur="500" fill="hold"/>
                                        <p:tgtEl>
                                          <p:spTgt spid="25"/>
                                        </p:tgtEl>
                                        <p:attrNameLst>
                                          <p:attrName>ppt_x</p:attrName>
                                        </p:attrNameLst>
                                      </p:cBhvr>
                                      <p:tavLst>
                                        <p:tav tm="0">
                                          <p:val>
                                            <p:strVal val="#ppt_x"/>
                                          </p:val>
                                        </p:tav>
                                        <p:tav tm="100000">
                                          <p:val>
                                            <p:strVal val="#ppt_x"/>
                                          </p:val>
                                        </p:tav>
                                      </p:tavLst>
                                    </p:anim>
                                    <p:anim calcmode="lin" valueType="num">
                                      <p:cBhvr additive="base">
                                        <p:cTn id="33"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p:bldP spid="25" grpId="0"/>
      <p:bldP spid="14" grpId="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818392" y="300197"/>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列表生成式</a:t>
            </a: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sp>
        <p:nvSpPr>
          <p:cNvPr id="16" name="内容占位符 4"/>
          <p:cNvSpPr txBox="1"/>
          <p:nvPr/>
        </p:nvSpPr>
        <p:spPr>
          <a:xfrm>
            <a:off x="422348" y="1253338"/>
            <a:ext cx="10515600" cy="192114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mn-ea"/>
              </a:rPr>
              <a:t>【</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mn-ea"/>
              </a:rPr>
              <a:t>例</a:t>
            </a:r>
            <a:r>
              <a:rPr kumimoji="0" lang="en-US" altLang="zh-CN" sz="2400" b="0" i="0" u="none" strike="noStrike" kern="1200" cap="none" spc="0" normalizeH="0" baseline="0" noProof="0" dirty="0">
                <a:ln>
                  <a:noFill/>
                </a:ln>
                <a:solidFill>
                  <a:prstClr val="black">
                    <a:lumMod val="85000"/>
                    <a:lumOff val="15000"/>
                  </a:prstClr>
                </a:solidFill>
                <a:effectLst/>
                <a:uLnTx/>
                <a:uFillTx/>
                <a:latin typeface="+mn-ea"/>
              </a:rPr>
              <a:t>】</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mn-ea"/>
              </a:rPr>
              <a:t>已知有学生信息列表如下：</a:t>
            </a:r>
            <a:endParaRPr kumimoji="0" lang="en-US" altLang="zh-CN" sz="2400" b="0" i="0" u="none" strike="noStrike" kern="1200" cap="none" spc="0" normalizeH="0" baseline="0" noProof="0" dirty="0">
              <a:ln>
                <a:noFill/>
              </a:ln>
              <a:solidFill>
                <a:prstClr val="black">
                  <a:lumMod val="85000"/>
                  <a:lumOff val="15000"/>
                </a:prstClr>
              </a:solidFill>
              <a:effectLst/>
              <a:uLnTx/>
              <a:uFillTx/>
              <a:latin typeface="+mn-ea"/>
            </a:endParaRPr>
          </a:p>
          <a:p>
            <a:pPr marL="0" lvl="0" indent="0">
              <a:lnSpc>
                <a:spcPct val="150000"/>
              </a:lnSpc>
              <a:buNone/>
            </a:pPr>
            <a:endParaRPr lang="en-US" altLang="zh-CN" sz="2400" dirty="0">
              <a:solidFill>
                <a:prstClr val="black">
                  <a:lumMod val="85000"/>
                  <a:lumOff val="15000"/>
                </a:prstClr>
              </a:solidFill>
              <a:latin typeface="+mn-ea"/>
            </a:endParaRPr>
          </a:p>
          <a:p>
            <a:pPr marL="0" lvl="0" indent="0">
              <a:lnSpc>
                <a:spcPct val="150000"/>
              </a:lnSpc>
              <a:buNone/>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mn-ea"/>
              </a:rPr>
              <a:t>   </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mn-ea"/>
              </a:rPr>
              <a:t>请根据该列表用列表生成式生成包含学生姓名的列表</a:t>
            </a:r>
            <a:r>
              <a:rPr kumimoji="0" lang="zh-CN" altLang="en-US" sz="2400" b="0" i="0" u="none" strike="noStrike" kern="1200" cap="none" spc="0" normalizeH="0" baseline="0" noProof="0" dirty="0" smtClean="0">
                <a:ln>
                  <a:noFill/>
                </a:ln>
                <a:solidFill>
                  <a:prstClr val="black">
                    <a:lumMod val="85000"/>
                    <a:lumOff val="15000"/>
                  </a:prstClr>
                </a:solidFill>
                <a:effectLst/>
                <a:uLnTx/>
                <a:uFillTx/>
                <a:latin typeface="+mn-ea"/>
              </a:rPr>
              <a:t>。</a:t>
            </a:r>
            <a:endParaRPr kumimoji="0" lang="en-US" altLang="zh-CN" sz="2400" b="0" i="0" u="none" strike="noStrike" kern="1200" cap="none" spc="0" normalizeH="0" baseline="0" noProof="0" dirty="0">
              <a:ln>
                <a:noFill/>
              </a:ln>
              <a:solidFill>
                <a:prstClr val="black">
                  <a:lumMod val="85000"/>
                  <a:lumOff val="15000"/>
                </a:prstClr>
              </a:solidFill>
              <a:effectLst/>
              <a:uLnTx/>
              <a:uFillTx/>
              <a:latin typeface="+mn-ea"/>
            </a:endParaRPr>
          </a:p>
        </p:txBody>
      </p:sp>
      <p:pic>
        <p:nvPicPr>
          <p:cNvPr id="3" name="图片 2"/>
          <p:cNvPicPr>
            <a:picLocks noChangeAspect="1"/>
          </p:cNvPicPr>
          <p:nvPr/>
        </p:nvPicPr>
        <p:blipFill>
          <a:blip r:embed="rId3"/>
          <a:stretch>
            <a:fillRect/>
          </a:stretch>
        </p:blipFill>
        <p:spPr>
          <a:xfrm>
            <a:off x="1252717" y="1907490"/>
            <a:ext cx="8572058" cy="505805"/>
          </a:xfrm>
          <a:prstGeom prst="rect">
            <a:avLst/>
          </a:prstGeom>
        </p:spPr>
      </p:pic>
      <p:pic>
        <p:nvPicPr>
          <p:cNvPr id="5" name="图片 4"/>
          <p:cNvPicPr>
            <a:picLocks noChangeAspect="1"/>
          </p:cNvPicPr>
          <p:nvPr/>
        </p:nvPicPr>
        <p:blipFill rotWithShape="1">
          <a:blip r:embed="rId4"/>
          <a:srcRect t="3212"/>
          <a:stretch>
            <a:fillRect/>
          </a:stretch>
        </p:blipFill>
        <p:spPr>
          <a:xfrm>
            <a:off x="1150619" y="3284805"/>
            <a:ext cx="7634883" cy="1087654"/>
          </a:xfrm>
          <a:prstGeom prst="rect">
            <a:avLst/>
          </a:prstGeom>
        </p:spPr>
      </p:pic>
      <p:cxnSp>
        <p:nvCxnSpPr>
          <p:cNvPr id="11" name="直接连接符 10"/>
          <p:cNvCxnSpPr/>
          <p:nvPr/>
        </p:nvCxnSpPr>
        <p:spPr>
          <a:xfrm>
            <a:off x="955819"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5"/>
          <a:stretch>
            <a:fillRect/>
          </a:stretch>
        </p:blipFill>
        <p:spPr>
          <a:xfrm>
            <a:off x="955820" y="5054125"/>
            <a:ext cx="7829682" cy="1617144"/>
          </a:xfrm>
          <a:prstGeom prst="rect">
            <a:avLst/>
          </a:prstGeom>
        </p:spPr>
      </p:pic>
      <p:sp>
        <p:nvSpPr>
          <p:cNvPr id="13" name="内容占位符 4"/>
          <p:cNvSpPr txBox="1"/>
          <p:nvPr/>
        </p:nvSpPr>
        <p:spPr>
          <a:xfrm>
            <a:off x="674376" y="4334504"/>
            <a:ext cx="10515600" cy="71962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pPr>
            <a:r>
              <a:rPr lang="zh-CN" altLang="en-US" sz="2400" dirty="0" smtClean="0">
                <a:solidFill>
                  <a:prstClr val="black">
                    <a:lumMod val="85000"/>
                    <a:lumOff val="15000"/>
                  </a:prstClr>
                </a:solidFill>
                <a:latin typeface="+mn-ea"/>
              </a:rPr>
              <a:t>如果</a:t>
            </a:r>
            <a:r>
              <a:rPr lang="zh-CN" altLang="en-US" sz="2400" dirty="0">
                <a:solidFill>
                  <a:prstClr val="black">
                    <a:lumMod val="85000"/>
                    <a:lumOff val="15000"/>
                  </a:prstClr>
                </a:solidFill>
                <a:latin typeface="+mn-ea"/>
              </a:rPr>
              <a:t>需要生成包含学生姓名和籍贯的列表，列表生成式该如何写？</a:t>
            </a:r>
            <a:endParaRPr kumimoji="0" lang="en-US" altLang="zh-CN" sz="2400" b="0" i="0" u="none" strike="noStrike" kern="1200" cap="none" spc="0" normalizeH="0" baseline="0" noProof="0" dirty="0">
              <a:ln>
                <a:noFill/>
              </a:ln>
              <a:solidFill>
                <a:prstClr val="black">
                  <a:lumMod val="85000"/>
                  <a:lumOff val="15000"/>
                </a:prstClr>
              </a:solidFill>
              <a:effectLst/>
              <a:uLnTx/>
              <a:uFillTx/>
              <a:latin typeface="+mn-ea"/>
            </a:endParaRPr>
          </a:p>
          <a:p>
            <a:pPr marL="0" lvl="0" indent="0">
              <a:lnSpc>
                <a:spcPct val="150000"/>
              </a:lnSpc>
              <a:buNone/>
            </a:pPr>
            <a:endParaRPr kumimoji="0" lang="en-US" altLang="zh-CN" sz="2400" b="0" i="0" u="none" strike="noStrike" kern="1200" cap="none" spc="0" normalizeH="0" baseline="0" noProof="0" dirty="0">
              <a:ln>
                <a:noFill/>
              </a:ln>
              <a:solidFill>
                <a:prstClr val="black">
                  <a:lumMod val="85000"/>
                  <a:lumOff val="15000"/>
                </a:prstClr>
              </a:solidFill>
              <a:effectLst/>
              <a:uLnTx/>
              <a:uFillTx/>
              <a:latin typeface="+mn-ea"/>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95961"/>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列表与列表定义</a:t>
            </a: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1955960" y="2552227"/>
            <a:ext cx="7486619" cy="1556221"/>
            <a:chOff x="2465809" y="2399606"/>
            <a:chExt cx="6761318" cy="1556221"/>
          </a:xfrm>
        </p:grpSpPr>
        <p:sp>
          <p:nvSpPr>
            <p:cNvPr id="2" name="矩形 1"/>
            <p:cNvSpPr/>
            <p:nvPr/>
          </p:nvSpPr>
          <p:spPr>
            <a:xfrm>
              <a:off x="2765068" y="2917365"/>
              <a:ext cx="6462059" cy="584775"/>
            </a:xfrm>
            <a:prstGeom prst="rect">
              <a:avLst/>
            </a:prstGeom>
          </p:spPr>
          <p:txBody>
            <a:bodyPr wrap="square">
              <a:spAutoFit/>
            </a:bodyPr>
            <a:lstStyle/>
            <a:p>
              <a:r>
                <a:rPr lang="en-US" altLang="zh-CN" sz="3200" dirty="0" smtClean="0">
                  <a:latin typeface="Calibri" panose="020F0502020204030204" pitchFamily="34" charset="0"/>
                  <a:ea typeface="宋体" panose="02010600030101010101" pitchFamily="2" charset="-122"/>
                  <a:cs typeface="Times New Roman" panose="02020603050405020304" pitchFamily="18" charset="0"/>
                </a:rPr>
                <a:t>  scores </a:t>
              </a:r>
              <a:r>
                <a:rPr lang="en-US" altLang="zh-CN" sz="3200" dirty="0">
                  <a:latin typeface="Calibri" panose="020F0502020204030204" pitchFamily="34" charset="0"/>
                  <a:ea typeface="宋体" panose="02010600030101010101" pitchFamily="2" charset="-122"/>
                  <a:cs typeface="Times New Roman" panose="02020603050405020304" pitchFamily="18" charset="0"/>
                </a:rPr>
                <a:t>= [98, 96, 95, 94, 92]</a:t>
              </a:r>
              <a:endParaRPr lang="zh-CN" altLang="en-US" sz="3200" dirty="0"/>
            </a:p>
          </p:txBody>
        </p:sp>
        <p:sp>
          <p:nvSpPr>
            <p:cNvPr id="5" name="矩形 4"/>
            <p:cNvSpPr/>
            <p:nvPr/>
          </p:nvSpPr>
          <p:spPr>
            <a:xfrm>
              <a:off x="2465809" y="2399606"/>
              <a:ext cx="5054438" cy="5177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0070C0"/>
                  </a:solidFill>
                </a:rPr>
                <a:t>正向序号             </a:t>
              </a:r>
              <a:r>
                <a:rPr lang="en-US" altLang="zh-CN" sz="2400" dirty="0">
                  <a:solidFill>
                    <a:srgbClr val="0070C0"/>
                  </a:solidFill>
                </a:rPr>
                <a:t>0        1      2       3        4</a:t>
              </a:r>
              <a:endParaRPr lang="zh-CN" altLang="en-US" sz="2400" dirty="0">
                <a:solidFill>
                  <a:srgbClr val="0070C0"/>
                </a:solidFill>
              </a:endParaRPr>
            </a:p>
          </p:txBody>
        </p:sp>
        <p:cxnSp>
          <p:nvCxnSpPr>
            <p:cNvPr id="11" name="直接箭头连接符 10"/>
            <p:cNvCxnSpPr/>
            <p:nvPr/>
          </p:nvCxnSpPr>
          <p:spPr>
            <a:xfrm>
              <a:off x="3914150" y="2658875"/>
              <a:ext cx="3158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3640972" y="3438068"/>
              <a:ext cx="5586155" cy="5177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0070C0"/>
                  </a:solidFill>
                </a:rPr>
                <a:t>          -5     -4       -3      -2      -1             </a:t>
              </a:r>
              <a:r>
                <a:rPr lang="zh-CN" altLang="en-US" sz="2400" dirty="0">
                  <a:solidFill>
                    <a:srgbClr val="0070C0"/>
                  </a:solidFill>
                </a:rPr>
                <a:t>反向序号 </a:t>
              </a:r>
            </a:p>
          </p:txBody>
        </p:sp>
        <p:cxnSp>
          <p:nvCxnSpPr>
            <p:cNvPr id="15" name="直接箭头连接符 14"/>
            <p:cNvCxnSpPr/>
            <p:nvPr/>
          </p:nvCxnSpPr>
          <p:spPr>
            <a:xfrm flipH="1">
              <a:off x="7268072" y="3696947"/>
              <a:ext cx="3879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2423592" y="4802286"/>
            <a:ext cx="7155258" cy="584775"/>
          </a:xfrm>
          <a:prstGeom prst="rect">
            <a:avLst/>
          </a:prstGeom>
        </p:spPr>
        <p:txBody>
          <a:bodyPr wrap="square">
            <a:spAutoFit/>
          </a:bodyPr>
          <a:lstStyle/>
          <a:p>
            <a:r>
              <a:rPr lang="en-US" altLang="zh-CN" sz="3200" dirty="0">
                <a:latin typeface="Calibri" panose="020F0502020204030204" pitchFamily="34" charset="0"/>
                <a:ea typeface="宋体" panose="02010600030101010101" pitchFamily="2" charset="-122"/>
                <a:cs typeface="Times New Roman" panose="02020603050405020304" pitchFamily="18" charset="0"/>
              </a:rPr>
              <a:t>scores [2] == score [-3]== 95</a:t>
            </a:r>
            <a:endParaRPr lang="zh-CN" altLang="en-US" sz="3200" dirty="0"/>
          </a:p>
        </p:txBody>
      </p:sp>
      <p:sp>
        <p:nvSpPr>
          <p:cNvPr id="24" name="矩形 23"/>
          <p:cNvSpPr/>
          <p:nvPr/>
        </p:nvSpPr>
        <p:spPr>
          <a:xfrm>
            <a:off x="892080" y="1337686"/>
            <a:ext cx="7155258" cy="584775"/>
          </a:xfrm>
          <a:prstGeom prst="rect">
            <a:avLst/>
          </a:prstGeom>
        </p:spPr>
        <p:txBody>
          <a:bodyPr wrap="square">
            <a:spAutoFit/>
          </a:bodyPr>
          <a:lstStyle/>
          <a:p>
            <a:r>
              <a:rPr lang="zh-CN" altLang="en-US" sz="3200" dirty="0"/>
              <a:t>列表元素按序号访问。</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818392" y="300197"/>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列表生成式</a:t>
            </a: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sp>
        <p:nvSpPr>
          <p:cNvPr id="16" name="内容占位符 4"/>
          <p:cNvSpPr txBox="1"/>
          <p:nvPr/>
        </p:nvSpPr>
        <p:spPr>
          <a:xfrm>
            <a:off x="422348" y="1253338"/>
            <a:ext cx="10515600" cy="175552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pPr>
            <a:r>
              <a:rPr lang="zh-CN" altLang="en-US" sz="2400" b="1" dirty="0">
                <a:solidFill>
                  <a:schemeClr val="accent1">
                    <a:lumMod val="75000"/>
                  </a:schemeClr>
                </a:solidFill>
                <a:latin typeface="+mn-ea"/>
                <a:cs typeface="Times New Roman" panose="02020603050405020304" pitchFamily="18" charset="0"/>
              </a:rPr>
              <a:t>列表生成式是允许嵌套的，其嵌套格式如下：</a:t>
            </a:r>
            <a:endParaRPr lang="en-US" altLang="zh-CN" sz="2400" b="1" dirty="0">
              <a:solidFill>
                <a:schemeClr val="accent1">
                  <a:lumMod val="75000"/>
                </a:schemeClr>
              </a:solidFill>
              <a:latin typeface="+mn-ea"/>
              <a:cs typeface="Times New Roman" panose="02020603050405020304" pitchFamily="18" charset="0"/>
            </a:endParaRPr>
          </a:p>
          <a:p>
            <a:pPr marL="0" indent="0">
              <a:lnSpc>
                <a:spcPct val="150000"/>
              </a:lnSpc>
              <a:buNone/>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	</a:t>
            </a:r>
            <a:r>
              <a:rPr lang="zh-CN" altLang="zh-CN" sz="2400" b="1" dirty="0" smtClean="0">
                <a:solidFill>
                  <a:schemeClr val="accent1">
                    <a:lumMod val="75000"/>
                  </a:schemeClr>
                </a:solidFill>
                <a:latin typeface="+mn-ea"/>
                <a:cs typeface="Times New Roman" panose="02020603050405020304" pitchFamily="18" charset="0"/>
              </a:rPr>
              <a:t>列表</a:t>
            </a:r>
            <a:r>
              <a:rPr lang="en-US" altLang="zh-CN" sz="2400" b="1" dirty="0" smtClean="0">
                <a:solidFill>
                  <a:schemeClr val="accent1">
                    <a:lumMod val="75000"/>
                  </a:schemeClr>
                </a:solidFill>
                <a:latin typeface="+mn-ea"/>
                <a:cs typeface="Times New Roman" panose="02020603050405020304" pitchFamily="18" charset="0"/>
              </a:rPr>
              <a:t> </a:t>
            </a:r>
            <a:r>
              <a:rPr lang="en-US" altLang="zh-CN" sz="2400" b="1" dirty="0">
                <a:solidFill>
                  <a:schemeClr val="accent1">
                    <a:lumMod val="75000"/>
                  </a:schemeClr>
                </a:solidFill>
                <a:latin typeface="+mn-ea"/>
                <a:cs typeface="Times New Roman" panose="02020603050405020304" pitchFamily="18" charset="0"/>
              </a:rPr>
              <a:t>= [</a:t>
            </a:r>
            <a:r>
              <a:rPr lang="zh-CN" altLang="zh-CN" sz="2400" b="1" dirty="0">
                <a:solidFill>
                  <a:schemeClr val="accent1">
                    <a:lumMod val="75000"/>
                  </a:schemeClr>
                </a:solidFill>
                <a:latin typeface="+mn-ea"/>
                <a:cs typeface="Times New Roman" panose="02020603050405020304" pitchFamily="18" charset="0"/>
              </a:rPr>
              <a:t>循环变量相关表达式</a:t>
            </a:r>
            <a:r>
              <a:rPr lang="en-US" altLang="zh-CN" sz="2400" b="1" dirty="0">
                <a:solidFill>
                  <a:schemeClr val="accent1">
                    <a:lumMod val="75000"/>
                  </a:schemeClr>
                </a:solidFill>
                <a:latin typeface="+mn-ea"/>
                <a:cs typeface="Times New Roman" panose="02020603050405020304" pitchFamily="18" charset="0"/>
              </a:rPr>
              <a:t> for </a:t>
            </a:r>
            <a:r>
              <a:rPr lang="zh-CN" altLang="en-US" sz="2400" b="1" dirty="0">
                <a:solidFill>
                  <a:schemeClr val="accent1">
                    <a:lumMod val="75000"/>
                  </a:schemeClr>
                </a:solidFill>
                <a:latin typeface="+mn-ea"/>
                <a:cs typeface="Times New Roman" panose="02020603050405020304" pitchFamily="18" charset="0"/>
              </a:rPr>
              <a:t>外循环 </a:t>
            </a:r>
            <a:r>
              <a:rPr lang="en-US" altLang="zh-CN" sz="2400" b="1" dirty="0">
                <a:solidFill>
                  <a:schemeClr val="accent1">
                    <a:lumMod val="75000"/>
                  </a:schemeClr>
                </a:solidFill>
                <a:latin typeface="+mn-ea"/>
                <a:cs typeface="Times New Roman" panose="02020603050405020304" pitchFamily="18" charset="0"/>
              </a:rPr>
              <a:t>for </a:t>
            </a:r>
            <a:r>
              <a:rPr lang="zh-CN" altLang="en-US" sz="2400" b="1" dirty="0">
                <a:solidFill>
                  <a:schemeClr val="accent1">
                    <a:lumMod val="75000"/>
                  </a:schemeClr>
                </a:solidFill>
                <a:latin typeface="+mn-ea"/>
                <a:cs typeface="Times New Roman" panose="02020603050405020304" pitchFamily="18" charset="0"/>
              </a:rPr>
              <a:t>内循环</a:t>
            </a:r>
            <a:r>
              <a:rPr lang="en-US" altLang="zh-CN" sz="2400" b="1" dirty="0" smtClean="0">
                <a:solidFill>
                  <a:schemeClr val="accent1">
                    <a:lumMod val="75000"/>
                  </a:schemeClr>
                </a:solidFill>
                <a:latin typeface="+mn-ea"/>
                <a:cs typeface="Times New Roman" panose="02020603050405020304" pitchFamily="18" charset="0"/>
              </a:rPr>
              <a:t>]</a:t>
            </a:r>
            <a:endParaRPr lang="en-US" altLang="zh-CN" sz="2800" dirty="0">
              <a:solidFill>
                <a:prstClr val="black">
                  <a:lumMod val="85000"/>
                  <a:lumOff val="15000"/>
                </a:prstClr>
              </a:solidFill>
              <a:latin typeface="Calibri" panose="020F0502020204030204"/>
              <a:ea typeface="微软雅黑" panose="020B0503020204020204" pitchFamily="34" charset="-122"/>
            </a:endParaRPr>
          </a:p>
          <a:p>
            <a:pPr marL="0" lvl="0" indent="0">
              <a:lnSpc>
                <a:spcPct val="150000"/>
              </a:lnSpc>
              <a:buNone/>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   </a:t>
            </a:r>
            <a:endParaRPr lang="en-US" altLang="zh-CN" sz="2800" dirty="0">
              <a:solidFill>
                <a:prstClr val="black">
                  <a:lumMod val="85000"/>
                  <a:lumOff val="15000"/>
                </a:prstClr>
              </a:solidFill>
              <a:latin typeface="Calibri" panose="020F0502020204030204"/>
              <a:ea typeface="微软雅黑" panose="020B0503020204020204" pitchFamily="34" charset="-122"/>
            </a:endParaRPr>
          </a:p>
          <a:p>
            <a:pPr marL="0" lvl="0" indent="0">
              <a:lnSpc>
                <a:spcPct val="150000"/>
              </a:lnSpc>
              <a:buNone/>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p:txBody>
      </p:sp>
      <p:pic>
        <p:nvPicPr>
          <p:cNvPr id="10" name="图片 9"/>
          <p:cNvPicPr>
            <a:picLocks noChangeAspect="1"/>
          </p:cNvPicPr>
          <p:nvPr/>
        </p:nvPicPr>
        <p:blipFill rotWithShape="1">
          <a:blip r:embed="rId3"/>
          <a:srcRect r="11549"/>
          <a:stretch/>
        </p:blipFill>
        <p:spPr>
          <a:xfrm>
            <a:off x="530360" y="3554700"/>
            <a:ext cx="5361809" cy="1001027"/>
          </a:xfrm>
          <a:prstGeom prst="rect">
            <a:avLst/>
          </a:prstGeom>
        </p:spPr>
      </p:pic>
      <p:pic>
        <p:nvPicPr>
          <p:cNvPr id="11" name="图片 10"/>
          <p:cNvPicPr>
            <a:picLocks noChangeAspect="1"/>
          </p:cNvPicPr>
          <p:nvPr/>
        </p:nvPicPr>
        <p:blipFill>
          <a:blip r:embed="rId4"/>
          <a:stretch>
            <a:fillRect/>
          </a:stretch>
        </p:blipFill>
        <p:spPr>
          <a:xfrm>
            <a:off x="7337279" y="3131288"/>
            <a:ext cx="4362450" cy="1847850"/>
          </a:xfrm>
          <a:prstGeom prst="rect">
            <a:avLst/>
          </a:prstGeom>
        </p:spPr>
      </p:pic>
      <p:sp>
        <p:nvSpPr>
          <p:cNvPr id="12" name="箭头: 左右 11"/>
          <p:cNvSpPr/>
          <p:nvPr/>
        </p:nvSpPr>
        <p:spPr>
          <a:xfrm>
            <a:off x="5892169" y="3829023"/>
            <a:ext cx="1445110" cy="5452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等价</a:t>
            </a:r>
          </a:p>
        </p:txBody>
      </p:sp>
      <p:cxnSp>
        <p:nvCxnSpPr>
          <p:cNvPr id="13" name="直接连接符 12"/>
          <p:cNvCxnSpPr/>
          <p:nvPr/>
        </p:nvCxnSpPr>
        <p:spPr>
          <a:xfrm>
            <a:off x="955819"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818392" y="300197"/>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列表生成式</a:t>
            </a: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sp>
        <p:nvSpPr>
          <p:cNvPr id="16" name="内容占位符 4"/>
          <p:cNvSpPr txBox="1"/>
          <p:nvPr/>
        </p:nvSpPr>
        <p:spPr>
          <a:xfrm>
            <a:off x="422348" y="4185500"/>
            <a:ext cx="11214595" cy="229162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400" dirty="0" smtClean="0">
                <a:solidFill>
                  <a:prstClr val="black">
                    <a:lumMod val="85000"/>
                    <a:lumOff val="15000"/>
                  </a:prstClr>
                </a:solidFill>
                <a:latin typeface="+mn-ea"/>
              </a:rPr>
              <a:t>【</a:t>
            </a:r>
            <a:r>
              <a:rPr lang="zh-CN" altLang="en-US" sz="2400" dirty="0">
                <a:solidFill>
                  <a:prstClr val="black">
                    <a:lumMod val="85000"/>
                    <a:lumOff val="15000"/>
                  </a:prstClr>
                </a:solidFill>
                <a:latin typeface="+mn-ea"/>
              </a:rPr>
              <a:t>分析</a:t>
            </a:r>
            <a:r>
              <a:rPr lang="en-US" altLang="zh-CN" sz="2400" dirty="0">
                <a:solidFill>
                  <a:prstClr val="black">
                    <a:lumMod val="85000"/>
                    <a:lumOff val="15000"/>
                  </a:prstClr>
                </a:solidFill>
                <a:latin typeface="+mn-ea"/>
              </a:rPr>
              <a:t>】</a:t>
            </a:r>
          </a:p>
          <a:p>
            <a:pPr marL="971550" lvl="1" indent="-571500">
              <a:buFont typeface="+mj-lt"/>
              <a:buAutoNum type="romanUcPeriod"/>
            </a:pPr>
            <a:r>
              <a:rPr lang="zh-CN" altLang="en-US" sz="2400" dirty="0">
                <a:solidFill>
                  <a:prstClr val="black">
                    <a:lumMod val="85000"/>
                    <a:lumOff val="15000"/>
                  </a:prstClr>
                </a:solidFill>
                <a:latin typeface="+mn-ea"/>
              </a:rPr>
              <a:t>九九表中每一项可以写作 </a:t>
            </a:r>
            <a:r>
              <a:rPr lang="en-US" altLang="zh-CN" sz="2400" dirty="0">
                <a:solidFill>
                  <a:prstClr val="black">
                    <a:lumMod val="85000"/>
                    <a:lumOff val="15000"/>
                  </a:prstClr>
                </a:solidFill>
                <a:latin typeface="+mn-ea"/>
              </a:rPr>
              <a:t>	</a:t>
            </a:r>
            <a:r>
              <a:rPr lang="en-US" altLang="zh-CN" sz="2400" dirty="0" err="1">
                <a:solidFill>
                  <a:prstClr val="black">
                    <a:lumMod val="85000"/>
                    <a:lumOff val="15000"/>
                  </a:prstClr>
                </a:solidFill>
                <a:latin typeface="+mn-ea"/>
              </a:rPr>
              <a:t>i</a:t>
            </a:r>
            <a:r>
              <a:rPr lang="en-US" altLang="zh-CN" sz="2400" dirty="0">
                <a:solidFill>
                  <a:prstClr val="black">
                    <a:lumMod val="85000"/>
                    <a:lumOff val="15000"/>
                  </a:prstClr>
                </a:solidFill>
                <a:latin typeface="+mn-ea"/>
              </a:rPr>
              <a:t> </a:t>
            </a:r>
            <a:r>
              <a:rPr lang="zh-CN" altLang="en-US" sz="2400" dirty="0">
                <a:solidFill>
                  <a:prstClr val="black">
                    <a:lumMod val="85000"/>
                    <a:lumOff val="15000"/>
                  </a:prstClr>
                </a:solidFill>
                <a:latin typeface="+mn-ea"/>
              </a:rPr>
              <a:t>*</a:t>
            </a:r>
            <a:r>
              <a:rPr lang="en-US" altLang="zh-CN" sz="2400" dirty="0">
                <a:solidFill>
                  <a:prstClr val="black">
                    <a:lumMod val="85000"/>
                    <a:lumOff val="15000"/>
                  </a:prstClr>
                </a:solidFill>
                <a:latin typeface="+mn-ea"/>
              </a:rPr>
              <a:t>j = r </a:t>
            </a:r>
            <a:r>
              <a:rPr lang="zh-CN" altLang="en-US" sz="2400" dirty="0">
                <a:solidFill>
                  <a:prstClr val="black">
                    <a:lumMod val="85000"/>
                    <a:lumOff val="15000"/>
                  </a:prstClr>
                </a:solidFill>
                <a:latin typeface="+mn-ea"/>
              </a:rPr>
              <a:t>。</a:t>
            </a:r>
            <a:endParaRPr lang="en-US" altLang="zh-CN" sz="2400" dirty="0">
              <a:solidFill>
                <a:prstClr val="black">
                  <a:lumMod val="85000"/>
                  <a:lumOff val="15000"/>
                </a:prstClr>
              </a:solidFill>
              <a:latin typeface="+mn-ea"/>
            </a:endParaRPr>
          </a:p>
          <a:p>
            <a:pPr marL="971550" lvl="1" indent="-571500">
              <a:buFont typeface="+mj-lt"/>
              <a:buAutoNum type="romanUcPeriod"/>
            </a:pPr>
            <a:r>
              <a:rPr lang="en-US" altLang="zh-CN" sz="2400" dirty="0" err="1">
                <a:solidFill>
                  <a:prstClr val="black">
                    <a:lumMod val="85000"/>
                    <a:lumOff val="15000"/>
                  </a:prstClr>
                </a:solidFill>
                <a:latin typeface="+mn-ea"/>
              </a:rPr>
              <a:t>i</a:t>
            </a:r>
            <a:r>
              <a:rPr lang="zh-CN" altLang="en-US" sz="2400" dirty="0">
                <a:solidFill>
                  <a:prstClr val="black">
                    <a:lumMod val="85000"/>
                    <a:lumOff val="15000"/>
                  </a:prstClr>
                </a:solidFill>
                <a:latin typeface="+mn-ea"/>
              </a:rPr>
              <a:t>对应行号，看作外循环；</a:t>
            </a:r>
            <a:r>
              <a:rPr lang="en-US" altLang="zh-CN" sz="2400" dirty="0">
                <a:solidFill>
                  <a:prstClr val="black">
                    <a:lumMod val="85000"/>
                    <a:lumOff val="15000"/>
                  </a:prstClr>
                </a:solidFill>
                <a:latin typeface="+mn-ea"/>
              </a:rPr>
              <a:t>j</a:t>
            </a:r>
            <a:r>
              <a:rPr lang="zh-CN" altLang="en-US" sz="2400" dirty="0">
                <a:solidFill>
                  <a:prstClr val="black">
                    <a:lumMod val="85000"/>
                    <a:lumOff val="15000"/>
                  </a:prstClr>
                </a:solidFill>
                <a:latin typeface="+mn-ea"/>
              </a:rPr>
              <a:t>对应列号，看作内循环。</a:t>
            </a:r>
            <a:endParaRPr lang="en-US" altLang="zh-CN" sz="2400" dirty="0">
              <a:solidFill>
                <a:prstClr val="black">
                  <a:lumMod val="85000"/>
                  <a:lumOff val="15000"/>
                </a:prstClr>
              </a:solidFill>
              <a:latin typeface="+mn-ea"/>
            </a:endParaRPr>
          </a:p>
          <a:p>
            <a:pPr marL="971550" lvl="1" indent="-571500">
              <a:buFont typeface="+mj-lt"/>
              <a:buAutoNum type="romanUcPeriod"/>
            </a:pPr>
            <a:r>
              <a:rPr lang="zh-CN" altLang="en-US" sz="2400" dirty="0">
                <a:solidFill>
                  <a:prstClr val="black">
                    <a:lumMod val="85000"/>
                    <a:lumOff val="15000"/>
                  </a:prstClr>
                </a:solidFill>
                <a:latin typeface="+mn-ea"/>
              </a:rPr>
              <a:t>乘法表共有</a:t>
            </a:r>
            <a:r>
              <a:rPr lang="en-US" altLang="zh-CN" sz="2400" dirty="0">
                <a:solidFill>
                  <a:prstClr val="black">
                    <a:lumMod val="85000"/>
                    <a:lumOff val="15000"/>
                  </a:prstClr>
                </a:solidFill>
                <a:latin typeface="+mn-ea"/>
              </a:rPr>
              <a:t>9</a:t>
            </a:r>
            <a:r>
              <a:rPr lang="zh-CN" altLang="en-US" sz="2400" dirty="0">
                <a:solidFill>
                  <a:prstClr val="black">
                    <a:lumMod val="85000"/>
                    <a:lumOff val="15000"/>
                  </a:prstClr>
                </a:solidFill>
                <a:latin typeface="+mn-ea"/>
              </a:rPr>
              <a:t>行，即</a:t>
            </a:r>
            <a:r>
              <a:rPr lang="en-US" altLang="zh-CN" sz="2400" dirty="0" err="1">
                <a:solidFill>
                  <a:prstClr val="black">
                    <a:lumMod val="85000"/>
                    <a:lumOff val="15000"/>
                  </a:prstClr>
                </a:solidFill>
                <a:latin typeface="+mn-ea"/>
              </a:rPr>
              <a:t>i</a:t>
            </a:r>
            <a:r>
              <a:rPr lang="zh-CN" altLang="en-US" sz="2400" dirty="0">
                <a:solidFill>
                  <a:prstClr val="black">
                    <a:lumMod val="85000"/>
                    <a:lumOff val="15000"/>
                  </a:prstClr>
                </a:solidFill>
                <a:latin typeface="+mn-ea"/>
              </a:rPr>
              <a:t>的取值范围为</a:t>
            </a:r>
            <a:r>
              <a:rPr lang="en-US" altLang="zh-CN" sz="2400" dirty="0">
                <a:solidFill>
                  <a:prstClr val="black">
                    <a:lumMod val="85000"/>
                    <a:lumOff val="15000"/>
                  </a:prstClr>
                </a:solidFill>
                <a:latin typeface="+mn-ea"/>
              </a:rPr>
              <a:t>1~9</a:t>
            </a:r>
            <a:r>
              <a:rPr lang="zh-CN" altLang="en-US" sz="2400" dirty="0">
                <a:solidFill>
                  <a:prstClr val="black">
                    <a:lumMod val="85000"/>
                    <a:lumOff val="15000"/>
                  </a:prstClr>
                </a:solidFill>
                <a:latin typeface="+mn-ea"/>
              </a:rPr>
              <a:t>；第</a:t>
            </a:r>
            <a:r>
              <a:rPr lang="en-US" altLang="zh-CN" sz="2400" dirty="0" err="1">
                <a:solidFill>
                  <a:prstClr val="black">
                    <a:lumMod val="85000"/>
                    <a:lumOff val="15000"/>
                  </a:prstClr>
                </a:solidFill>
                <a:latin typeface="+mn-ea"/>
              </a:rPr>
              <a:t>i</a:t>
            </a:r>
            <a:r>
              <a:rPr lang="zh-CN" altLang="en-US" sz="2400" dirty="0">
                <a:solidFill>
                  <a:prstClr val="black">
                    <a:lumMod val="85000"/>
                    <a:lumOff val="15000"/>
                  </a:prstClr>
                </a:solidFill>
                <a:latin typeface="+mn-ea"/>
              </a:rPr>
              <a:t>行共有</a:t>
            </a:r>
            <a:r>
              <a:rPr lang="en-US" altLang="zh-CN" sz="2400" dirty="0" err="1">
                <a:solidFill>
                  <a:prstClr val="black">
                    <a:lumMod val="85000"/>
                    <a:lumOff val="15000"/>
                  </a:prstClr>
                </a:solidFill>
                <a:latin typeface="+mn-ea"/>
              </a:rPr>
              <a:t>i</a:t>
            </a:r>
            <a:r>
              <a:rPr lang="zh-CN" altLang="en-US" sz="2400" dirty="0">
                <a:solidFill>
                  <a:prstClr val="black">
                    <a:lumMod val="85000"/>
                    <a:lumOff val="15000"/>
                  </a:prstClr>
                </a:solidFill>
                <a:latin typeface="+mn-ea"/>
              </a:rPr>
              <a:t>项乘法式子，即</a:t>
            </a:r>
            <a:r>
              <a:rPr lang="en-US" altLang="zh-CN" sz="2400" dirty="0">
                <a:solidFill>
                  <a:prstClr val="black">
                    <a:lumMod val="85000"/>
                    <a:lumOff val="15000"/>
                  </a:prstClr>
                </a:solidFill>
                <a:latin typeface="+mn-ea"/>
              </a:rPr>
              <a:t>j</a:t>
            </a:r>
            <a:r>
              <a:rPr lang="zh-CN" altLang="en-US" sz="2400" dirty="0">
                <a:solidFill>
                  <a:prstClr val="black">
                    <a:lumMod val="85000"/>
                    <a:lumOff val="15000"/>
                  </a:prstClr>
                </a:solidFill>
                <a:latin typeface="+mn-ea"/>
              </a:rPr>
              <a:t>的取值范围为</a:t>
            </a:r>
            <a:r>
              <a:rPr lang="en-US" altLang="zh-CN" sz="2400" dirty="0" err="1">
                <a:solidFill>
                  <a:prstClr val="black">
                    <a:lumMod val="85000"/>
                    <a:lumOff val="15000"/>
                  </a:prstClr>
                </a:solidFill>
                <a:latin typeface="+mn-ea"/>
              </a:rPr>
              <a:t>1~i</a:t>
            </a:r>
            <a:r>
              <a:rPr lang="zh-CN" altLang="en-US" sz="2400" dirty="0">
                <a:solidFill>
                  <a:prstClr val="black">
                    <a:lumMod val="85000"/>
                    <a:lumOff val="15000"/>
                  </a:prstClr>
                </a:solidFill>
                <a:latin typeface="+mn-ea"/>
              </a:rPr>
              <a:t>。</a:t>
            </a:r>
            <a:endParaRPr lang="en-US" altLang="zh-CN" sz="2400" dirty="0">
              <a:solidFill>
                <a:prstClr val="black">
                  <a:lumMod val="85000"/>
                  <a:lumOff val="15000"/>
                </a:prstClr>
              </a:solidFill>
              <a:latin typeface="+mn-ea"/>
            </a:endParaRPr>
          </a:p>
          <a:p>
            <a:pPr marL="0" lvl="0" indent="0">
              <a:lnSpc>
                <a:spcPct val="150000"/>
              </a:lnSpc>
              <a:buNone/>
            </a:pPr>
            <a:endParaRPr lang="en-US" altLang="zh-CN" sz="2400" dirty="0">
              <a:solidFill>
                <a:prstClr val="black">
                  <a:lumMod val="85000"/>
                  <a:lumOff val="15000"/>
                </a:prstClr>
              </a:solidFill>
              <a:latin typeface="+mn-ea"/>
            </a:endParaRPr>
          </a:p>
          <a:p>
            <a:pPr marL="0" lvl="0" indent="0">
              <a:lnSpc>
                <a:spcPct val="150000"/>
              </a:lnSpc>
              <a:buNone/>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mn-ea"/>
              </a:rPr>
              <a:t>   </a:t>
            </a:r>
            <a:endParaRPr lang="en-US" altLang="zh-CN" sz="2400" dirty="0">
              <a:solidFill>
                <a:prstClr val="black">
                  <a:lumMod val="85000"/>
                  <a:lumOff val="15000"/>
                </a:prstClr>
              </a:solidFill>
              <a:latin typeface="+mn-ea"/>
            </a:endParaRPr>
          </a:p>
          <a:p>
            <a:pPr marL="0" lvl="0" indent="0">
              <a:lnSpc>
                <a:spcPct val="150000"/>
              </a:lnSpc>
              <a:buNone/>
            </a:pPr>
            <a:endParaRPr kumimoji="0" lang="en-US" altLang="zh-CN" sz="2400" b="0" i="0" u="none" strike="noStrike" kern="1200" cap="none" spc="0" normalizeH="0" baseline="0" noProof="0" dirty="0">
              <a:ln>
                <a:noFill/>
              </a:ln>
              <a:solidFill>
                <a:prstClr val="black">
                  <a:lumMod val="85000"/>
                  <a:lumOff val="15000"/>
                </a:prstClr>
              </a:solidFill>
              <a:effectLst/>
              <a:uLnTx/>
              <a:uFillTx/>
              <a:latin typeface="+mn-ea"/>
            </a:endParaRPr>
          </a:p>
        </p:txBody>
      </p:sp>
      <p:cxnSp>
        <p:nvCxnSpPr>
          <p:cNvPr id="9" name="直接连接符 8"/>
          <p:cNvCxnSpPr/>
          <p:nvPr/>
        </p:nvCxnSpPr>
        <p:spPr>
          <a:xfrm>
            <a:off x="955819"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0" name="内容占位符 4"/>
          <p:cNvSpPr txBox="1"/>
          <p:nvPr/>
        </p:nvSpPr>
        <p:spPr>
          <a:xfrm>
            <a:off x="314336" y="1422121"/>
            <a:ext cx="11530841" cy="61059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800" dirty="0">
                <a:solidFill>
                  <a:prstClr val="black">
                    <a:lumMod val="85000"/>
                    <a:lumOff val="15000"/>
                  </a:prstClr>
                </a:solidFill>
                <a:latin typeface="Calibri" panose="020F0502020204030204"/>
                <a:ea typeface="微软雅黑" panose="020B0503020204020204" pitchFamily="34" charset="-122"/>
              </a:rPr>
              <a:t>【</a:t>
            </a:r>
            <a:r>
              <a:rPr lang="zh-CN" altLang="en-US" sz="2800" dirty="0">
                <a:solidFill>
                  <a:prstClr val="black">
                    <a:lumMod val="85000"/>
                    <a:lumOff val="15000"/>
                  </a:prstClr>
                </a:solidFill>
                <a:latin typeface="Calibri" panose="020F0502020204030204"/>
                <a:ea typeface="微软雅黑" panose="020B0503020204020204" pitchFamily="34" charset="-122"/>
              </a:rPr>
              <a:t>例</a:t>
            </a:r>
            <a:r>
              <a:rPr lang="en-US" altLang="zh-CN" sz="2800" dirty="0">
                <a:solidFill>
                  <a:prstClr val="black">
                    <a:lumMod val="85000"/>
                    <a:lumOff val="15000"/>
                  </a:prstClr>
                </a:solidFill>
                <a:latin typeface="Calibri" panose="020F0502020204030204"/>
                <a:ea typeface="微软雅黑" panose="020B0503020204020204" pitchFamily="34" charset="-122"/>
              </a:rPr>
              <a:t>】</a:t>
            </a:r>
            <a:r>
              <a:rPr lang="zh-CN" altLang="en-US" sz="2800" dirty="0">
                <a:solidFill>
                  <a:prstClr val="black">
                    <a:lumMod val="85000"/>
                    <a:lumOff val="15000"/>
                  </a:prstClr>
                </a:solidFill>
                <a:latin typeface="Calibri" panose="020F0502020204030204"/>
                <a:ea typeface="微软雅黑" panose="020B0503020204020204" pitchFamily="34" charset="-122"/>
              </a:rPr>
              <a:t>请用列表生成式生成九九乘法表列表并输出</a:t>
            </a:r>
            <a:r>
              <a:rPr lang="zh-CN" altLang="en-US" sz="2800" dirty="0" smtClean="0">
                <a:solidFill>
                  <a:prstClr val="black">
                    <a:lumMod val="85000"/>
                    <a:lumOff val="15000"/>
                  </a:prstClr>
                </a:solidFill>
                <a:latin typeface="Calibri" panose="020F0502020204030204"/>
                <a:ea typeface="微软雅黑" panose="020B0503020204020204" pitchFamily="34" charset="-122"/>
              </a:rPr>
              <a:t>。</a:t>
            </a:r>
            <a:endParaRPr lang="en-US" altLang="zh-CN" sz="2800" dirty="0">
              <a:solidFill>
                <a:prstClr val="black">
                  <a:lumMod val="85000"/>
                  <a:lumOff val="15000"/>
                </a:prstClr>
              </a:solidFill>
              <a:latin typeface="Calibri" panose="020F0502020204030204"/>
              <a:ea typeface="微软雅黑" panose="020B0503020204020204" pitchFamily="34" charset="-122"/>
            </a:endParaRPr>
          </a:p>
          <a:p>
            <a:pPr marL="0" lvl="0" indent="0">
              <a:lnSpc>
                <a:spcPct val="150000"/>
              </a:lnSpc>
              <a:buNone/>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   </a:t>
            </a:r>
            <a:endParaRPr lang="en-US" altLang="zh-CN" sz="2800" dirty="0">
              <a:solidFill>
                <a:prstClr val="black">
                  <a:lumMod val="85000"/>
                  <a:lumOff val="15000"/>
                </a:prstClr>
              </a:solidFill>
              <a:latin typeface="Calibri" panose="020F0502020204030204"/>
              <a:ea typeface="微软雅黑" panose="020B0503020204020204" pitchFamily="34" charset="-122"/>
            </a:endParaRPr>
          </a:p>
          <a:p>
            <a:pPr marL="0" lvl="0" indent="0">
              <a:lnSpc>
                <a:spcPct val="150000"/>
              </a:lnSpc>
              <a:buNone/>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p:txBody>
      </p:sp>
      <p:pic>
        <p:nvPicPr>
          <p:cNvPr id="11" name="图片 10"/>
          <p:cNvPicPr>
            <a:picLocks noChangeAspect="1"/>
          </p:cNvPicPr>
          <p:nvPr/>
        </p:nvPicPr>
        <p:blipFill rotWithShape="1">
          <a:blip r:embed="rId3"/>
          <a:srcRect t="29616" r="26721" b="6032"/>
          <a:stretch/>
        </p:blipFill>
        <p:spPr>
          <a:xfrm>
            <a:off x="2416975" y="2111604"/>
            <a:ext cx="6316454" cy="2073897"/>
          </a:xfrm>
          <a:prstGeom prst="rect">
            <a:avLst/>
          </a:prstGeom>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603966" y="2109313"/>
            <a:ext cx="11088061" cy="4145639"/>
          </a:xfrm>
          <a:prstGeom prst="rect">
            <a:avLst/>
          </a:prstGeom>
        </p:spPr>
      </p:pic>
      <p:sp>
        <p:nvSpPr>
          <p:cNvPr id="4" name="TextBox 3"/>
          <p:cNvSpPr txBox="1"/>
          <p:nvPr/>
        </p:nvSpPr>
        <p:spPr>
          <a:xfrm>
            <a:off x="818392" y="300197"/>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列表生成式</a:t>
            </a: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sp>
        <p:nvSpPr>
          <p:cNvPr id="16" name="内容占位符 4"/>
          <p:cNvSpPr txBox="1"/>
          <p:nvPr/>
        </p:nvSpPr>
        <p:spPr>
          <a:xfrm>
            <a:off x="314336" y="1422121"/>
            <a:ext cx="11530841" cy="61059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800" dirty="0">
                <a:solidFill>
                  <a:prstClr val="black">
                    <a:lumMod val="85000"/>
                    <a:lumOff val="15000"/>
                  </a:prstClr>
                </a:solidFill>
                <a:latin typeface="Calibri" panose="020F0502020204030204"/>
                <a:ea typeface="微软雅黑" panose="020B0503020204020204" pitchFamily="34" charset="-122"/>
              </a:rPr>
              <a:t>【</a:t>
            </a:r>
            <a:r>
              <a:rPr lang="zh-CN" altLang="en-US" sz="2800" dirty="0">
                <a:solidFill>
                  <a:prstClr val="black">
                    <a:lumMod val="85000"/>
                    <a:lumOff val="15000"/>
                  </a:prstClr>
                </a:solidFill>
                <a:latin typeface="Calibri" panose="020F0502020204030204"/>
                <a:ea typeface="微软雅黑" panose="020B0503020204020204" pitchFamily="34" charset="-122"/>
              </a:rPr>
              <a:t>例</a:t>
            </a:r>
            <a:r>
              <a:rPr lang="en-US" altLang="zh-CN" sz="2800" dirty="0">
                <a:solidFill>
                  <a:prstClr val="black">
                    <a:lumMod val="85000"/>
                    <a:lumOff val="15000"/>
                  </a:prstClr>
                </a:solidFill>
                <a:latin typeface="Calibri" panose="020F0502020204030204"/>
                <a:ea typeface="微软雅黑" panose="020B0503020204020204" pitchFamily="34" charset="-122"/>
              </a:rPr>
              <a:t>】</a:t>
            </a:r>
            <a:r>
              <a:rPr lang="zh-CN" altLang="en-US" sz="2800" dirty="0">
                <a:solidFill>
                  <a:prstClr val="black">
                    <a:lumMod val="85000"/>
                    <a:lumOff val="15000"/>
                  </a:prstClr>
                </a:solidFill>
                <a:latin typeface="Calibri" panose="020F0502020204030204"/>
                <a:ea typeface="微软雅黑" panose="020B0503020204020204" pitchFamily="34" charset="-122"/>
              </a:rPr>
              <a:t>请用列表生成式生成九九乘法表列表并输出</a:t>
            </a:r>
            <a:r>
              <a:rPr lang="zh-CN" altLang="en-US" sz="2800" dirty="0" smtClean="0">
                <a:solidFill>
                  <a:prstClr val="black">
                    <a:lumMod val="85000"/>
                    <a:lumOff val="15000"/>
                  </a:prstClr>
                </a:solidFill>
                <a:latin typeface="Calibri" panose="020F0502020204030204"/>
                <a:ea typeface="微软雅黑" panose="020B0503020204020204" pitchFamily="34" charset="-122"/>
              </a:rPr>
              <a:t>。</a:t>
            </a:r>
            <a:endParaRPr lang="en-US" altLang="zh-CN" sz="2800" dirty="0">
              <a:solidFill>
                <a:prstClr val="black">
                  <a:lumMod val="85000"/>
                  <a:lumOff val="15000"/>
                </a:prstClr>
              </a:solidFill>
              <a:latin typeface="Calibri" panose="020F0502020204030204"/>
              <a:ea typeface="微软雅黑" panose="020B0503020204020204" pitchFamily="34" charset="-122"/>
            </a:endParaRPr>
          </a:p>
        </p:txBody>
      </p:sp>
      <p:cxnSp>
        <p:nvCxnSpPr>
          <p:cNvPr id="5" name="直接连接符 4"/>
          <p:cNvCxnSpPr/>
          <p:nvPr/>
        </p:nvCxnSpPr>
        <p:spPr>
          <a:xfrm flipV="1">
            <a:off x="5350952" y="2413262"/>
            <a:ext cx="1826071" cy="11412"/>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1" name="矩形 10"/>
          <p:cNvSpPr/>
          <p:nvPr/>
        </p:nvSpPr>
        <p:spPr>
          <a:xfrm>
            <a:off x="4985525" y="2554831"/>
            <a:ext cx="5769663" cy="34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rPr>
              <a:t>每行最后一项后加上回车符，其余各项后加上空格</a:t>
            </a:r>
          </a:p>
        </p:txBody>
      </p:sp>
      <p:cxnSp>
        <p:nvCxnSpPr>
          <p:cNvPr id="13" name="直接连接符 12"/>
          <p:cNvCxnSpPr/>
          <p:nvPr/>
        </p:nvCxnSpPr>
        <p:spPr>
          <a:xfrm>
            <a:off x="955819"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p:nvSpPr>
        <p:spPr>
          <a:xfrm>
            <a:off x="776097" y="1035350"/>
            <a:ext cx="10168423" cy="5078313"/>
          </a:xfrm>
          <a:prstGeom prst="rect">
            <a:avLst/>
          </a:prstGeom>
        </p:spPr>
        <p:txBody>
          <a:bodyPr wrap="square">
            <a:spAutoFit/>
          </a:bodyPr>
          <a:lstStyle/>
          <a:p>
            <a:pPr>
              <a:lnSpc>
                <a:spcPct val="150000"/>
              </a:lnSpc>
            </a:pPr>
            <a:r>
              <a:rPr lang="en-US" altLang="zh-CN" sz="2400" dirty="0" smtClean="0">
                <a:latin typeface="+mn-ea"/>
              </a:rPr>
              <a:t>9</a:t>
            </a:r>
            <a:r>
              <a:rPr lang="zh-CN" altLang="en-US" sz="2400" dirty="0" smtClean="0">
                <a:latin typeface="+mn-ea"/>
              </a:rPr>
              <a:t>、</a:t>
            </a:r>
            <a:r>
              <a:rPr lang="zh-CN" altLang="zh-CN" sz="2400" dirty="0" smtClean="0">
                <a:latin typeface="+mn-ea"/>
              </a:rPr>
              <a:t>下面</a:t>
            </a:r>
            <a:r>
              <a:rPr lang="zh-CN" altLang="zh-CN" sz="2400" dirty="0">
                <a:latin typeface="+mn-ea"/>
              </a:rPr>
              <a:t>代码的输出结果是（）</a:t>
            </a:r>
            <a:r>
              <a:rPr lang="zh-CN" altLang="zh-CN" sz="2400" dirty="0" smtClean="0">
                <a:latin typeface="+mn-ea"/>
              </a:rPr>
              <a:t>。</a:t>
            </a:r>
            <a:endParaRPr lang="zh-CN" altLang="zh-CN" sz="2400" dirty="0">
              <a:latin typeface="+mn-ea"/>
            </a:endParaRPr>
          </a:p>
          <a:p>
            <a:pPr>
              <a:lnSpc>
                <a:spcPct val="150000"/>
              </a:lnSpc>
            </a:pPr>
            <a:r>
              <a:rPr lang="en-US" altLang="zh-CN" sz="2400" dirty="0" smtClean="0">
                <a:latin typeface="+mn-ea"/>
              </a:rPr>
              <a:t>	list1 = [[</a:t>
            </a:r>
            <a:r>
              <a:rPr lang="en-US" altLang="zh-CN" sz="2400" dirty="0" err="1" smtClean="0">
                <a:latin typeface="+mn-ea"/>
              </a:rPr>
              <a:t>m,n</a:t>
            </a:r>
            <a:r>
              <a:rPr lang="en-US" altLang="zh-CN" sz="2400" dirty="0">
                <a:latin typeface="+mn-ea"/>
              </a:rPr>
              <a:t>]</a:t>
            </a:r>
            <a:r>
              <a:rPr lang="en-US" altLang="zh-CN" sz="2400" dirty="0" smtClean="0">
                <a:latin typeface="+mn-ea"/>
              </a:rPr>
              <a:t> for m in 'ABC' for n in 'ABC' if m!=n]</a:t>
            </a:r>
            <a:endParaRPr lang="zh-CN" altLang="zh-CN" sz="2400" dirty="0" smtClean="0">
              <a:latin typeface="+mn-ea"/>
            </a:endParaRPr>
          </a:p>
          <a:p>
            <a:pPr>
              <a:lnSpc>
                <a:spcPct val="150000"/>
              </a:lnSpc>
            </a:pPr>
            <a:r>
              <a:rPr lang="en-US" altLang="zh-CN" sz="2400" dirty="0" smtClean="0">
                <a:latin typeface="+mn-ea"/>
              </a:rPr>
              <a:t>	print(list1)</a:t>
            </a:r>
          </a:p>
          <a:p>
            <a:pPr>
              <a:lnSpc>
                <a:spcPct val="150000"/>
              </a:lnSpc>
            </a:pPr>
            <a:endParaRPr lang="zh-CN" altLang="zh-CN" sz="2400" dirty="0">
              <a:latin typeface="+mn-ea"/>
            </a:endParaRPr>
          </a:p>
          <a:p>
            <a:pPr>
              <a:lnSpc>
                <a:spcPct val="150000"/>
              </a:lnSpc>
            </a:pPr>
            <a:r>
              <a:rPr lang="en-US" altLang="zh-CN" sz="2400" dirty="0" smtClean="0">
                <a:latin typeface="+mn-ea"/>
              </a:rPr>
              <a:t>	A</a:t>
            </a:r>
            <a:r>
              <a:rPr lang="zh-CN" altLang="en-US" sz="2400" dirty="0" smtClean="0">
                <a:latin typeface="+mn-ea"/>
              </a:rPr>
              <a:t>、</a:t>
            </a:r>
            <a:r>
              <a:rPr lang="en-US" altLang="zh-CN" sz="2400" dirty="0" smtClean="0">
                <a:latin typeface="+mn-ea"/>
              </a:rPr>
              <a:t>[</a:t>
            </a:r>
            <a:r>
              <a:rPr lang="en-US" altLang="zh-CN" sz="2400" dirty="0">
                <a:latin typeface="+mn-ea"/>
              </a:rPr>
              <a:t>'AC', 'AD', 'BC', 'BD']</a:t>
            </a:r>
            <a:endParaRPr lang="zh-CN" altLang="zh-CN" sz="2400" dirty="0">
              <a:latin typeface="+mn-ea"/>
            </a:endParaRPr>
          </a:p>
          <a:p>
            <a:pPr>
              <a:lnSpc>
                <a:spcPct val="150000"/>
              </a:lnSpc>
            </a:pPr>
            <a:r>
              <a:rPr lang="en-US" altLang="zh-CN" sz="2400" dirty="0" smtClean="0">
                <a:latin typeface="+mn-ea"/>
              </a:rPr>
              <a:t>	B</a:t>
            </a:r>
            <a:r>
              <a:rPr lang="zh-CN" altLang="en-US" sz="2400" dirty="0" smtClean="0">
                <a:latin typeface="+mn-ea"/>
              </a:rPr>
              <a:t>、</a:t>
            </a:r>
            <a:r>
              <a:rPr lang="en-US" altLang="zh-CN" sz="2400" dirty="0" smtClean="0">
                <a:latin typeface="+mn-ea"/>
              </a:rPr>
              <a:t>[['A</a:t>
            </a:r>
            <a:r>
              <a:rPr lang="en-US" altLang="zh-CN" sz="2400" dirty="0">
                <a:latin typeface="+mn-ea"/>
              </a:rPr>
              <a:t>', </a:t>
            </a:r>
            <a:r>
              <a:rPr lang="en-US" altLang="zh-CN" sz="2400" dirty="0" smtClean="0">
                <a:latin typeface="+mn-ea"/>
              </a:rPr>
              <a:t>'B'], ['A</a:t>
            </a:r>
            <a:r>
              <a:rPr lang="en-US" altLang="zh-CN" sz="2400" dirty="0">
                <a:latin typeface="+mn-ea"/>
              </a:rPr>
              <a:t>', </a:t>
            </a:r>
            <a:r>
              <a:rPr lang="en-US" altLang="zh-CN" sz="2400" dirty="0" smtClean="0">
                <a:latin typeface="+mn-ea"/>
              </a:rPr>
              <a:t>'C'], ['B</a:t>
            </a:r>
            <a:r>
              <a:rPr lang="en-US" altLang="zh-CN" sz="2400" dirty="0">
                <a:latin typeface="+mn-ea"/>
              </a:rPr>
              <a:t>', </a:t>
            </a:r>
            <a:r>
              <a:rPr lang="en-US" altLang="zh-CN" sz="2400" dirty="0" smtClean="0">
                <a:latin typeface="+mn-ea"/>
              </a:rPr>
              <a:t>'A'], ['B</a:t>
            </a:r>
            <a:r>
              <a:rPr lang="en-US" altLang="zh-CN" sz="2400" dirty="0">
                <a:latin typeface="+mn-ea"/>
              </a:rPr>
              <a:t>', </a:t>
            </a:r>
            <a:r>
              <a:rPr lang="en-US" altLang="zh-CN" sz="2400" dirty="0" smtClean="0">
                <a:latin typeface="+mn-ea"/>
              </a:rPr>
              <a:t>'C'], ['C</a:t>
            </a:r>
            <a:r>
              <a:rPr lang="en-US" altLang="zh-CN" sz="2400" dirty="0">
                <a:latin typeface="+mn-ea"/>
              </a:rPr>
              <a:t>', </a:t>
            </a:r>
            <a:r>
              <a:rPr lang="en-US" altLang="zh-CN" sz="2400" dirty="0" smtClean="0">
                <a:latin typeface="+mn-ea"/>
              </a:rPr>
              <a:t>'A'], ['C</a:t>
            </a:r>
            <a:r>
              <a:rPr lang="en-US" altLang="zh-CN" sz="2400" dirty="0">
                <a:latin typeface="+mn-ea"/>
              </a:rPr>
              <a:t>', </a:t>
            </a:r>
            <a:r>
              <a:rPr lang="en-US" altLang="zh-CN" sz="2400" dirty="0" smtClean="0">
                <a:latin typeface="+mn-ea"/>
              </a:rPr>
              <a:t>'B']]</a:t>
            </a:r>
            <a:endParaRPr lang="zh-CN" altLang="zh-CN" sz="2400" dirty="0">
              <a:latin typeface="+mn-ea"/>
            </a:endParaRPr>
          </a:p>
          <a:p>
            <a:pPr>
              <a:lnSpc>
                <a:spcPct val="150000"/>
              </a:lnSpc>
            </a:pPr>
            <a:r>
              <a:rPr lang="en-US" altLang="zh-CN" sz="2400" dirty="0" smtClean="0">
                <a:latin typeface="+mn-ea"/>
              </a:rPr>
              <a:t>	C</a:t>
            </a:r>
            <a:r>
              <a:rPr lang="zh-CN" altLang="en-US" sz="2400" dirty="0" smtClean="0">
                <a:latin typeface="+mn-ea"/>
              </a:rPr>
              <a:t>、</a:t>
            </a:r>
            <a:r>
              <a:rPr lang="zh-CN" altLang="zh-CN" sz="2400" dirty="0" smtClean="0">
                <a:latin typeface="+mn-ea"/>
              </a:rPr>
              <a:t>错误</a:t>
            </a:r>
            <a:endParaRPr lang="zh-CN" altLang="zh-CN" sz="2400" dirty="0">
              <a:latin typeface="+mn-ea"/>
            </a:endParaRPr>
          </a:p>
          <a:p>
            <a:pPr>
              <a:lnSpc>
                <a:spcPct val="150000"/>
              </a:lnSpc>
            </a:pPr>
            <a:r>
              <a:rPr lang="en-US" altLang="zh-CN" sz="2400" dirty="0" smtClean="0">
                <a:latin typeface="+mn-ea"/>
              </a:rPr>
              <a:t>	D</a:t>
            </a:r>
            <a:r>
              <a:rPr lang="zh-CN" altLang="en-US" sz="2400" dirty="0" smtClean="0">
                <a:latin typeface="+mn-ea"/>
              </a:rPr>
              <a:t>、</a:t>
            </a:r>
            <a:r>
              <a:rPr lang="en-US" altLang="zh-CN" sz="2400" dirty="0" smtClean="0">
                <a:latin typeface="+mn-ea"/>
              </a:rPr>
              <a:t>[(</a:t>
            </a:r>
            <a:r>
              <a:rPr lang="en-US" altLang="zh-CN" sz="2400" dirty="0">
                <a:latin typeface="+mn-ea"/>
              </a:rPr>
              <a:t>'A', 'C'), ('A', 'D'), ('B', 'C'), ('B', 'D')]</a:t>
            </a:r>
            <a:endParaRPr lang="zh-CN" altLang="zh-CN" sz="2400" dirty="0">
              <a:latin typeface="+mn-ea"/>
            </a:endParaRPr>
          </a:p>
          <a:p>
            <a:pPr>
              <a:lnSpc>
                <a:spcPct val="150000"/>
              </a:lnSpc>
            </a:pPr>
            <a:r>
              <a:rPr lang="en-US" altLang="zh-CN" sz="2400" dirty="0">
                <a:latin typeface="+mn-ea"/>
              </a:rPr>
              <a:t> </a:t>
            </a:r>
            <a:endParaRPr kumimoji="0" lang="zh-CN" altLang="zh-CN" sz="2400" b="0" i="0" u="none" strike="noStrike" kern="100" cap="none" spc="0" normalizeH="0" baseline="0" noProof="0" dirty="0">
              <a:ln>
                <a:noFill/>
              </a:ln>
              <a:solidFill>
                <a:prstClr val="black"/>
              </a:solidFill>
              <a:effectLst/>
              <a:uLnTx/>
              <a:uFillTx/>
              <a:latin typeface="+mn-ea"/>
              <a:cs typeface="Times New Roman" panose="02020603050405020304" pitchFamily="18" charset="0"/>
            </a:endParaRPr>
          </a:p>
        </p:txBody>
      </p:sp>
      <p:sp>
        <p:nvSpPr>
          <p:cNvPr id="4" name="TextBox 3"/>
          <p:cNvSpPr txBox="1"/>
          <p:nvPr/>
        </p:nvSpPr>
        <p:spPr>
          <a:xfrm>
            <a:off x="781968" y="173793"/>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300" normalizeH="0" baseline="0" noProof="0" dirty="0" smtClean="0">
                <a:ln>
                  <a:noFill/>
                </a:ln>
                <a:solidFill>
                  <a:srgbClr val="1E6787"/>
                </a:solidFill>
                <a:effectLst/>
                <a:uLnTx/>
                <a:uFillTx/>
                <a:latin typeface="微软雅黑" panose="020B0503020204020204" pitchFamily="34" charset="-122"/>
                <a:ea typeface="微软雅黑" panose="020B0503020204020204" pitchFamily="34" charset="-122"/>
                <a:cs typeface="+mn-cs"/>
              </a:rPr>
              <a:t>问题</a:t>
            </a:r>
            <a:r>
              <a:rPr kumimoji="0" lang="en-US" altLang="zh-CN" sz="2800" b="1" i="0" u="none" strike="noStrike" kern="1200" cap="none" spc="300" normalizeH="0" baseline="0" noProof="0" dirty="0" smtClean="0">
                <a:ln>
                  <a:noFill/>
                </a:ln>
                <a:solidFill>
                  <a:srgbClr val="1E6787"/>
                </a:solidFill>
                <a:effectLst/>
                <a:uLnTx/>
                <a:uFillTx/>
                <a:latin typeface="微软雅黑" panose="020B0503020204020204" pitchFamily="34" charset="-122"/>
                <a:ea typeface="微软雅黑" panose="020B0503020204020204" pitchFamily="34" charset="-122"/>
                <a:cs typeface="+mn-cs"/>
              </a:rPr>
              <a:t>9</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98645" y="3241508"/>
            <a:ext cx="860736" cy="127060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266700" algn="just" defTabSz="914400" rtl="0" eaLnBrk="1" fontAlgn="auto" latinLnBrk="0" hangingPunct="1">
              <a:lnSpc>
                <a:spcPct val="229000"/>
              </a:lnSpc>
              <a:spcBef>
                <a:spcPts val="0"/>
              </a:spcBef>
              <a:spcAft>
                <a:spcPts val="0"/>
              </a:spcAft>
              <a:buClrTx/>
              <a:buSzTx/>
              <a:buFontTx/>
              <a:buNone/>
              <a:tabLst/>
              <a:defRPr/>
            </a:pPr>
            <a:r>
              <a:rPr kumimoji="0" lang="en-US" altLang="zh-CN" sz="4000" b="0" i="0" u="none" strike="noStrike" kern="100" cap="none" spc="0" normalizeH="0" baseline="0" noProof="0" dirty="0" smtClean="0">
                <a:ln>
                  <a:noFill/>
                </a:ln>
                <a:solidFill>
                  <a:srgbClr val="FF0000"/>
                </a:solidFill>
                <a:effectLst/>
                <a:uLnTx/>
                <a:uFillTx/>
                <a:latin typeface="微软雅黑" panose="020B0503020204020204" pitchFamily="34" charset="-122"/>
                <a:ea typeface="微软雅黑"/>
                <a:cs typeface="Times New Roman" panose="02020603050405020304" pitchFamily="18" charset="0"/>
                <a:sym typeface="Wingdings" panose="05000000000000000000" pitchFamily="2" charset="2"/>
              </a:rPr>
              <a:t></a:t>
            </a:r>
            <a:endParaRPr kumimoji="0" lang="en-US" altLang="zh-CN" sz="4000" b="0" i="0" u="none" strike="noStrike" kern="100" cap="none" spc="0" normalizeH="0" baseline="0" noProof="0" dirty="0" smtClean="0">
              <a:ln>
                <a:noFill/>
              </a:ln>
              <a:solidFill>
                <a:srgbClr val="FF0000"/>
              </a:solidFill>
              <a:effectLst/>
              <a:uLnTx/>
              <a:uFillTx/>
              <a:latin typeface="微软雅黑" panose="020B0503020204020204" pitchFamily="34" charset="-122"/>
              <a:ea typeface="微软雅黑"/>
              <a:cs typeface="Times New Roman" panose="02020603050405020304" pitchFamily="18" charset="0"/>
            </a:endParaRPr>
          </a:p>
        </p:txBody>
      </p:sp>
    </p:spTree>
    <p:extLst>
      <p:ext uri="{BB962C8B-B14F-4D97-AF65-F5344CB8AC3E}">
        <p14:creationId xmlns:p14="http://schemas.microsoft.com/office/powerpoint/2010/main" val="1963470274"/>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818392" y="300197"/>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b="1" spc="300" dirty="0">
                <a:solidFill>
                  <a:srgbClr val="1E6787"/>
                </a:solidFill>
                <a:latin typeface="微软雅黑" panose="020B0503020204020204" pitchFamily="34" charset="-122"/>
                <a:ea typeface="微软雅黑" panose="020B0503020204020204" pitchFamily="34" charset="-122"/>
              </a:rPr>
              <a:t>数值</a:t>
            </a:r>
            <a:r>
              <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列表的简单统计计算</a:t>
            </a: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942680" y="895546"/>
            <a:ext cx="2595962" cy="4463"/>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6" name="内容占位符 4"/>
          <p:cNvSpPr txBox="1"/>
          <p:nvPr/>
        </p:nvSpPr>
        <p:spPr>
          <a:xfrm>
            <a:off x="422347" y="1253337"/>
            <a:ext cx="11214595"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altLang="zh-CN" sz="2800" dirty="0">
              <a:solidFill>
                <a:prstClr val="black">
                  <a:lumMod val="85000"/>
                  <a:lumOff val="15000"/>
                </a:prstClr>
              </a:solidFill>
              <a:latin typeface="Calibri" panose="020F0502020204030204"/>
              <a:ea typeface="微软雅黑" panose="020B0503020204020204" pitchFamily="34" charset="-122"/>
            </a:endParaRPr>
          </a:p>
          <a:p>
            <a:pPr marL="0" indent="0">
              <a:buNone/>
            </a:pPr>
            <a:endParaRPr lang="en-US" altLang="zh-CN" sz="2800" dirty="0">
              <a:solidFill>
                <a:prstClr val="black">
                  <a:lumMod val="85000"/>
                  <a:lumOff val="15000"/>
                </a:prstClr>
              </a:solidFill>
              <a:latin typeface="Calibri" panose="020F0502020204030204"/>
              <a:ea typeface="微软雅黑" panose="020B0503020204020204" pitchFamily="34" charset="-122"/>
            </a:endParaRPr>
          </a:p>
          <a:p>
            <a:pPr marL="0" indent="0">
              <a:buNone/>
            </a:pPr>
            <a:endParaRPr lang="en-US" altLang="zh-CN" sz="2800" dirty="0">
              <a:solidFill>
                <a:prstClr val="black">
                  <a:lumMod val="85000"/>
                  <a:lumOff val="15000"/>
                </a:prstClr>
              </a:solidFill>
              <a:latin typeface="Calibri" panose="020F0502020204030204"/>
              <a:ea typeface="微软雅黑" panose="020B0503020204020204" pitchFamily="34" charset="-122"/>
            </a:endParaRPr>
          </a:p>
          <a:p>
            <a:pPr marL="0" indent="0">
              <a:buNone/>
            </a:pPr>
            <a:endParaRPr lang="en-US" altLang="zh-CN" sz="2800" dirty="0">
              <a:solidFill>
                <a:prstClr val="black">
                  <a:lumMod val="85000"/>
                  <a:lumOff val="15000"/>
                </a:prstClr>
              </a:solidFill>
              <a:latin typeface="Calibri" panose="020F0502020204030204"/>
              <a:ea typeface="微软雅黑" panose="020B0503020204020204" pitchFamily="34" charset="-122"/>
            </a:endParaRPr>
          </a:p>
          <a:p>
            <a:pPr marL="0" lvl="0" indent="0">
              <a:lnSpc>
                <a:spcPct val="150000"/>
              </a:lnSpc>
              <a:buNone/>
            </a:pPr>
            <a:endParaRPr lang="en-US" altLang="zh-CN" sz="2800" dirty="0">
              <a:solidFill>
                <a:prstClr val="black">
                  <a:lumMod val="85000"/>
                  <a:lumOff val="15000"/>
                </a:prstClr>
              </a:solidFill>
              <a:latin typeface="Calibri" panose="020F0502020204030204"/>
              <a:ea typeface="微软雅黑" panose="020B0503020204020204" pitchFamily="34" charset="-122"/>
            </a:endParaRPr>
          </a:p>
          <a:p>
            <a:pPr marL="0" lvl="0" indent="0">
              <a:lnSpc>
                <a:spcPct val="150000"/>
              </a:lnSpc>
              <a:buNone/>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   </a:t>
            </a:r>
            <a:endParaRPr lang="en-US" altLang="zh-CN" sz="2800" dirty="0">
              <a:solidFill>
                <a:prstClr val="black">
                  <a:lumMod val="85000"/>
                  <a:lumOff val="15000"/>
                </a:prstClr>
              </a:solidFill>
              <a:latin typeface="Calibri" panose="020F0502020204030204"/>
              <a:ea typeface="微软雅黑" panose="020B0503020204020204" pitchFamily="34" charset="-122"/>
            </a:endParaRPr>
          </a:p>
          <a:p>
            <a:pPr marL="0" lvl="0" indent="0">
              <a:lnSpc>
                <a:spcPct val="150000"/>
              </a:lnSpc>
              <a:buNone/>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p:txBody>
      </p:sp>
      <p:sp>
        <p:nvSpPr>
          <p:cNvPr id="2" name="矩形 1"/>
          <p:cNvSpPr/>
          <p:nvPr/>
        </p:nvSpPr>
        <p:spPr>
          <a:xfrm>
            <a:off x="1276952" y="2215844"/>
            <a:ext cx="8810324" cy="1955215"/>
          </a:xfrm>
          <a:prstGeom prst="rect">
            <a:avLst/>
          </a:prstGeom>
        </p:spPr>
        <p:txBody>
          <a:bodyPr wrap="square">
            <a:spAutoFit/>
          </a:bodyPr>
          <a:lstStyle/>
          <a:p>
            <a:pPr marL="342900" lvl="0" indent="-342900" algn="just">
              <a:lnSpc>
                <a:spcPct val="150000"/>
              </a:lnSpc>
              <a:spcAft>
                <a:spcPts val="0"/>
              </a:spcAft>
              <a:buFont typeface="+mj-lt"/>
              <a:buAutoNum type="arabicPeriod"/>
            </a:pPr>
            <a:r>
              <a:rPr lang="en-US" altLang="zh-CN" sz="2800" kern="100" dirty="0">
                <a:solidFill>
                  <a:srgbClr val="000000"/>
                </a:solidFill>
                <a:latin typeface="+mn-ea"/>
                <a:cs typeface="Times New Roman" panose="02020603050405020304" pitchFamily="18" charset="0"/>
              </a:rPr>
              <a:t>min</a:t>
            </a:r>
            <a:r>
              <a:rPr lang="zh-CN" altLang="zh-CN" sz="2800" kern="100" dirty="0">
                <a:solidFill>
                  <a:srgbClr val="000000"/>
                </a:solidFill>
                <a:latin typeface="+mn-ea"/>
                <a:cs typeface="Times New Roman" panose="02020603050405020304" pitchFamily="18" charset="0"/>
              </a:rPr>
              <a:t>函数</a:t>
            </a:r>
            <a:r>
              <a:rPr lang="en-US" altLang="zh-CN" sz="2800" kern="100" dirty="0">
                <a:solidFill>
                  <a:srgbClr val="000000"/>
                </a:solidFill>
                <a:latin typeface="+mn-ea"/>
                <a:cs typeface="Times New Roman" panose="02020603050405020304" pitchFamily="18" charset="0"/>
              </a:rPr>
              <a:t>——</a:t>
            </a:r>
            <a:r>
              <a:rPr lang="zh-CN" altLang="zh-CN" sz="2800" kern="100" dirty="0">
                <a:solidFill>
                  <a:srgbClr val="000000"/>
                </a:solidFill>
                <a:latin typeface="+mn-ea"/>
                <a:cs typeface="Times New Roman" panose="02020603050405020304" pitchFamily="18" charset="0"/>
              </a:rPr>
              <a:t>求</a:t>
            </a:r>
            <a:r>
              <a:rPr lang="zh-CN" altLang="en-US" sz="2800" kern="100" dirty="0">
                <a:solidFill>
                  <a:srgbClr val="000000"/>
                </a:solidFill>
                <a:latin typeface="+mn-ea"/>
                <a:cs typeface="Times New Roman" panose="02020603050405020304" pitchFamily="18" charset="0"/>
              </a:rPr>
              <a:t>数值列表中的</a:t>
            </a:r>
            <a:r>
              <a:rPr lang="zh-CN" altLang="zh-CN" sz="2800" kern="100" dirty="0">
                <a:solidFill>
                  <a:srgbClr val="000000"/>
                </a:solidFill>
                <a:latin typeface="+mn-ea"/>
                <a:cs typeface="Times New Roman" panose="02020603050405020304" pitchFamily="18" charset="0"/>
              </a:rPr>
              <a:t>最小值</a:t>
            </a:r>
            <a:r>
              <a:rPr lang="zh-CN" altLang="en-US" sz="2800" kern="100" dirty="0">
                <a:solidFill>
                  <a:srgbClr val="000000"/>
                </a:solidFill>
                <a:latin typeface="+mn-ea"/>
                <a:cs typeface="Times New Roman" panose="02020603050405020304" pitchFamily="18" charset="0"/>
              </a:rPr>
              <a:t>元素</a:t>
            </a:r>
            <a:r>
              <a:rPr lang="zh-CN" altLang="zh-CN" sz="2800" kern="100" dirty="0">
                <a:solidFill>
                  <a:srgbClr val="000000"/>
                </a:solidFill>
                <a:latin typeface="+mn-ea"/>
                <a:cs typeface="Times New Roman" panose="02020603050405020304" pitchFamily="18" charset="0"/>
              </a:rPr>
              <a:t>。</a:t>
            </a:r>
            <a:endParaRPr lang="zh-CN" altLang="zh-CN" sz="2800" kern="100" dirty="0">
              <a:latin typeface="+mn-ea"/>
              <a:cs typeface="Times New Roman" panose="02020603050405020304" pitchFamily="18" charset="0"/>
            </a:endParaRPr>
          </a:p>
          <a:p>
            <a:pPr marL="342900" lvl="0" indent="-342900" algn="just">
              <a:lnSpc>
                <a:spcPct val="150000"/>
              </a:lnSpc>
              <a:spcAft>
                <a:spcPts val="0"/>
              </a:spcAft>
              <a:buFont typeface="+mj-lt"/>
              <a:buAutoNum type="arabicPeriod"/>
            </a:pPr>
            <a:r>
              <a:rPr lang="en-US" altLang="zh-CN" sz="2800" kern="100" dirty="0">
                <a:solidFill>
                  <a:srgbClr val="000000"/>
                </a:solidFill>
                <a:latin typeface="+mn-ea"/>
                <a:cs typeface="Times New Roman" panose="02020603050405020304" pitchFamily="18" charset="0"/>
              </a:rPr>
              <a:t>max</a:t>
            </a:r>
            <a:r>
              <a:rPr lang="zh-CN" altLang="zh-CN" sz="2800" kern="100" dirty="0">
                <a:solidFill>
                  <a:srgbClr val="000000"/>
                </a:solidFill>
                <a:latin typeface="+mn-ea"/>
                <a:cs typeface="Times New Roman" panose="02020603050405020304" pitchFamily="18" charset="0"/>
              </a:rPr>
              <a:t>函数</a:t>
            </a:r>
            <a:r>
              <a:rPr lang="en-US" altLang="zh-CN" sz="2800" kern="100" dirty="0">
                <a:solidFill>
                  <a:srgbClr val="000000"/>
                </a:solidFill>
                <a:latin typeface="+mn-ea"/>
                <a:cs typeface="Times New Roman" panose="02020603050405020304" pitchFamily="18" charset="0"/>
              </a:rPr>
              <a:t>——</a:t>
            </a:r>
            <a:r>
              <a:rPr lang="zh-CN" altLang="zh-CN" sz="2800" kern="100" dirty="0">
                <a:solidFill>
                  <a:srgbClr val="000000"/>
                </a:solidFill>
                <a:latin typeface="+mn-ea"/>
                <a:cs typeface="Times New Roman" panose="02020603050405020304" pitchFamily="18" charset="0"/>
              </a:rPr>
              <a:t>求</a:t>
            </a:r>
            <a:r>
              <a:rPr lang="zh-CN" altLang="en-US" sz="2800" kern="100" dirty="0">
                <a:solidFill>
                  <a:srgbClr val="000000"/>
                </a:solidFill>
                <a:latin typeface="+mn-ea"/>
                <a:cs typeface="Times New Roman" panose="02020603050405020304" pitchFamily="18" charset="0"/>
              </a:rPr>
              <a:t>数值列表中的</a:t>
            </a:r>
            <a:r>
              <a:rPr lang="zh-CN" altLang="zh-CN" sz="2800" kern="100" dirty="0">
                <a:solidFill>
                  <a:srgbClr val="000000"/>
                </a:solidFill>
                <a:latin typeface="+mn-ea"/>
                <a:cs typeface="Times New Roman" panose="02020603050405020304" pitchFamily="18" charset="0"/>
              </a:rPr>
              <a:t>最大值</a:t>
            </a:r>
            <a:r>
              <a:rPr lang="zh-CN" altLang="en-US" sz="2800" kern="100" dirty="0">
                <a:solidFill>
                  <a:srgbClr val="000000"/>
                </a:solidFill>
                <a:latin typeface="+mn-ea"/>
                <a:cs typeface="Times New Roman" panose="02020603050405020304" pitchFamily="18" charset="0"/>
              </a:rPr>
              <a:t>元素</a:t>
            </a:r>
            <a:r>
              <a:rPr lang="zh-CN" altLang="zh-CN" sz="2800" kern="100" dirty="0">
                <a:solidFill>
                  <a:srgbClr val="000000"/>
                </a:solidFill>
                <a:latin typeface="+mn-ea"/>
                <a:cs typeface="Times New Roman" panose="02020603050405020304" pitchFamily="18" charset="0"/>
              </a:rPr>
              <a:t>。</a:t>
            </a:r>
            <a:endParaRPr lang="zh-CN" altLang="zh-CN" sz="2800" kern="100" dirty="0">
              <a:latin typeface="+mn-ea"/>
              <a:cs typeface="Times New Roman" panose="02020603050405020304" pitchFamily="18" charset="0"/>
            </a:endParaRPr>
          </a:p>
          <a:p>
            <a:pPr marL="342900" lvl="0" indent="-342900" algn="just">
              <a:lnSpc>
                <a:spcPct val="150000"/>
              </a:lnSpc>
              <a:spcAft>
                <a:spcPts val="0"/>
              </a:spcAft>
              <a:buFont typeface="+mj-lt"/>
              <a:buAutoNum type="arabicPeriod"/>
            </a:pPr>
            <a:r>
              <a:rPr lang="en-US" altLang="zh-CN" sz="2800" kern="100" dirty="0">
                <a:solidFill>
                  <a:srgbClr val="000000"/>
                </a:solidFill>
                <a:latin typeface="+mn-ea"/>
                <a:cs typeface="Times New Roman" panose="02020603050405020304" pitchFamily="18" charset="0"/>
              </a:rPr>
              <a:t>sum</a:t>
            </a:r>
            <a:r>
              <a:rPr lang="zh-CN" altLang="zh-CN" sz="2800" kern="100" dirty="0">
                <a:solidFill>
                  <a:srgbClr val="000000"/>
                </a:solidFill>
                <a:latin typeface="+mn-ea"/>
                <a:cs typeface="Times New Roman" panose="02020603050405020304" pitchFamily="18" charset="0"/>
              </a:rPr>
              <a:t>函数</a:t>
            </a:r>
            <a:r>
              <a:rPr lang="en-US" altLang="zh-CN" sz="2800" kern="100" dirty="0">
                <a:solidFill>
                  <a:srgbClr val="000000"/>
                </a:solidFill>
                <a:latin typeface="+mn-ea"/>
                <a:cs typeface="Times New Roman" panose="02020603050405020304" pitchFamily="18" charset="0"/>
              </a:rPr>
              <a:t>——</a:t>
            </a:r>
            <a:r>
              <a:rPr lang="zh-CN" altLang="zh-CN" sz="2800" kern="100" dirty="0">
                <a:solidFill>
                  <a:srgbClr val="000000"/>
                </a:solidFill>
                <a:latin typeface="+mn-ea"/>
                <a:cs typeface="Times New Roman" panose="02020603050405020304" pitchFamily="18" charset="0"/>
              </a:rPr>
              <a:t>求</a:t>
            </a:r>
            <a:r>
              <a:rPr lang="zh-CN" altLang="en-US" sz="2800" kern="100" dirty="0">
                <a:solidFill>
                  <a:srgbClr val="000000"/>
                </a:solidFill>
                <a:latin typeface="+mn-ea"/>
                <a:cs typeface="Times New Roman" panose="02020603050405020304" pitchFamily="18" charset="0"/>
              </a:rPr>
              <a:t>数值列表中元素之</a:t>
            </a:r>
            <a:r>
              <a:rPr lang="zh-CN" altLang="zh-CN" sz="2800" kern="100" dirty="0">
                <a:solidFill>
                  <a:srgbClr val="000000"/>
                </a:solidFill>
                <a:latin typeface="+mn-ea"/>
                <a:cs typeface="Times New Roman" panose="02020603050405020304" pitchFamily="18" charset="0"/>
              </a:rPr>
              <a:t>和。</a:t>
            </a:r>
            <a:endParaRPr lang="zh-CN" altLang="zh-CN" sz="2800" kern="100" dirty="0">
              <a:latin typeface="+mn-ea"/>
              <a:cs typeface="Times New Roman" panose="02020603050405020304" pitchFamily="18" charset="0"/>
            </a:endParaRPr>
          </a:p>
        </p:txBody>
      </p:sp>
    </p:spTree>
  </p:cSld>
  <p:clrMapOvr>
    <a:masterClrMapping/>
  </p:clrMapOvr>
  <p:transition spd="slow">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17" name="内容占位符 4"/>
          <p:cNvSpPr txBox="1"/>
          <p:nvPr/>
        </p:nvSpPr>
        <p:spPr>
          <a:xfrm>
            <a:off x="170319" y="932818"/>
            <a:ext cx="11584905"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zh-CN" altLang="zh-CN" sz="2400" b="0" i="0" u="none" strike="noStrike" kern="1200" cap="none" spc="0" normalizeH="0" baseline="0" noProof="0" dirty="0">
                <a:ln>
                  <a:noFill/>
                </a:ln>
                <a:solidFill>
                  <a:prstClr val="black"/>
                </a:solidFill>
                <a:effectLst/>
                <a:uLnTx/>
                <a:uFillTx/>
                <a:latin typeface="微软雅黑"/>
                <a:ea typeface="微软雅黑"/>
                <a:cs typeface="+mn-cs"/>
              </a:rPr>
              <a:t>【例</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cs typeface="+mn-cs"/>
              </a:rPr>
              <a:t>4-2</a:t>
            </a:r>
            <a:r>
              <a:rPr kumimoji="0" lang="zh-CN" altLang="zh-CN" sz="2400" b="0" i="0" u="none" strike="noStrike" kern="1200" cap="none" spc="0" normalizeH="0" baseline="0" noProof="0" dirty="0" smtClean="0">
                <a:ln>
                  <a:noFill/>
                </a:ln>
                <a:solidFill>
                  <a:prstClr val="black"/>
                </a:solidFill>
                <a:effectLst/>
                <a:uLnTx/>
                <a:uFillTx/>
                <a:latin typeface="微软雅黑"/>
                <a:ea typeface="微软雅黑"/>
                <a:cs typeface="+mn-cs"/>
              </a:rPr>
              <a:t>】</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rPr>
              <a:t>输入</a:t>
            </a:r>
            <a:r>
              <a:rPr kumimoji="0" lang="en-US" altLang="zh-CN" sz="2400" b="0" i="0" u="none" strike="noStrike" kern="1200" cap="none" spc="0" normalizeH="0" baseline="0" noProof="0" dirty="0" smtClean="0">
                <a:ln>
                  <a:noFill/>
                </a:ln>
                <a:solidFill>
                  <a:prstClr val="black"/>
                </a:solidFill>
                <a:effectLst/>
                <a:uLnTx/>
                <a:uFillTx/>
                <a:latin typeface="微软雅黑"/>
                <a:ea typeface="微软雅黑"/>
              </a:rPr>
              <a:t>10</a:t>
            </a:r>
            <a:r>
              <a:rPr kumimoji="0" lang="zh-CN" altLang="en-US" sz="2400" b="0" i="0" u="none" strike="noStrike" kern="1200" cap="none" spc="0" normalizeH="0" baseline="0" noProof="0" dirty="0" smtClean="0">
                <a:ln>
                  <a:noFill/>
                </a:ln>
                <a:solidFill>
                  <a:prstClr val="black"/>
                </a:solidFill>
                <a:effectLst/>
                <a:uLnTx/>
                <a:uFillTx/>
                <a:latin typeface="微软雅黑"/>
                <a:ea typeface="微软雅黑"/>
              </a:rPr>
              <a:t>位学生的成绩，统计并输出其中的最高分、最低分和平均分。</a:t>
            </a:r>
            <a:endParaRPr kumimoji="0" lang="en-US" altLang="zh-CN" sz="2400" b="0" i="0" u="none" strike="noStrike" kern="1200" cap="none" spc="0" normalizeH="0" baseline="0" noProof="0" dirty="0" smtClean="0">
              <a:ln>
                <a:noFill/>
              </a:ln>
              <a:solidFill>
                <a:prstClr val="black"/>
              </a:solidFill>
              <a:effectLst/>
              <a:uLnTx/>
              <a:uFillTx/>
              <a:latin typeface="微软雅黑"/>
              <a:ea typeface="微软雅黑"/>
            </a:endParaRPr>
          </a:p>
          <a:p>
            <a:pPr marL="0" indent="0">
              <a:lnSpc>
                <a:spcPct val="150000"/>
              </a:lnSpc>
              <a:spcBef>
                <a:spcPts val="0"/>
              </a:spcBef>
              <a:buNone/>
              <a:defRPr/>
            </a:pPr>
            <a:r>
              <a:rPr lang="en-US" altLang="zh-CN" sz="2400" dirty="0" smtClean="0">
                <a:solidFill>
                  <a:prstClr val="black"/>
                </a:solidFill>
                <a:latin typeface="微软雅黑"/>
                <a:ea typeface="微软雅黑"/>
              </a:rPr>
              <a:t>	</a:t>
            </a:r>
            <a:r>
              <a:rPr lang="zh-CN" altLang="en-US" sz="2400" dirty="0" smtClean="0">
                <a:solidFill>
                  <a:prstClr val="black"/>
                </a:solidFill>
                <a:latin typeface="微软雅黑"/>
                <a:ea typeface="微软雅黑"/>
              </a:rPr>
              <a:t>分析：可用</a:t>
            </a:r>
            <a:r>
              <a:rPr lang="en-US" altLang="zh-CN" sz="2400" dirty="0" smtClean="0">
                <a:solidFill>
                  <a:prstClr val="black"/>
                </a:solidFill>
                <a:latin typeface="微软雅黑"/>
                <a:ea typeface="微软雅黑"/>
              </a:rPr>
              <a:t>max()</a:t>
            </a:r>
            <a:r>
              <a:rPr lang="zh-CN" altLang="en-US" sz="2400" dirty="0" smtClean="0">
                <a:solidFill>
                  <a:prstClr val="black"/>
                </a:solidFill>
                <a:latin typeface="微软雅黑"/>
                <a:ea typeface="微软雅黑"/>
              </a:rPr>
              <a:t>函数求最高分，</a:t>
            </a:r>
            <a:r>
              <a:rPr lang="zh-CN" altLang="en-US" sz="2400" dirty="0" smtClean="0">
                <a:solidFill>
                  <a:prstClr val="black"/>
                </a:solidFill>
                <a:latin typeface="微软雅黑"/>
              </a:rPr>
              <a:t>用</a:t>
            </a:r>
            <a:r>
              <a:rPr lang="en-US" altLang="zh-CN" sz="2400" dirty="0" smtClean="0">
                <a:solidFill>
                  <a:prstClr val="black"/>
                </a:solidFill>
                <a:latin typeface="微软雅黑"/>
              </a:rPr>
              <a:t>min()</a:t>
            </a:r>
            <a:r>
              <a:rPr lang="zh-CN" altLang="en-US" sz="2400" dirty="0">
                <a:solidFill>
                  <a:prstClr val="black"/>
                </a:solidFill>
                <a:latin typeface="微软雅黑"/>
              </a:rPr>
              <a:t>函数求</a:t>
            </a:r>
            <a:r>
              <a:rPr lang="zh-CN" altLang="en-US" sz="2400" dirty="0" smtClean="0">
                <a:solidFill>
                  <a:prstClr val="black"/>
                </a:solidFill>
                <a:latin typeface="微软雅黑"/>
              </a:rPr>
              <a:t>最低分</a:t>
            </a:r>
            <a:r>
              <a:rPr lang="zh-CN" altLang="en-US" sz="2400" dirty="0">
                <a:solidFill>
                  <a:prstClr val="black"/>
                </a:solidFill>
                <a:latin typeface="微软雅黑"/>
              </a:rPr>
              <a:t>，</a:t>
            </a:r>
            <a:r>
              <a:rPr lang="zh-CN" altLang="en-US" sz="2400" dirty="0" smtClean="0">
                <a:solidFill>
                  <a:prstClr val="black"/>
                </a:solidFill>
                <a:latin typeface="微软雅黑"/>
              </a:rPr>
              <a:t>没有函数可以直接求平均分，考虑用</a:t>
            </a:r>
            <a:r>
              <a:rPr lang="en-US" altLang="zh-CN" sz="2400" dirty="0" smtClean="0">
                <a:solidFill>
                  <a:prstClr val="black"/>
                </a:solidFill>
                <a:latin typeface="微软雅黑"/>
              </a:rPr>
              <a:t>sum()</a:t>
            </a:r>
            <a:r>
              <a:rPr lang="zh-CN" altLang="en-US" sz="2400" dirty="0" smtClean="0">
                <a:solidFill>
                  <a:prstClr val="black"/>
                </a:solidFill>
                <a:latin typeface="微软雅黑"/>
              </a:rPr>
              <a:t>函数求出总分后再除以人数即可得到平均分</a:t>
            </a:r>
            <a:endParaRPr lang="en-US" altLang="zh-CN" sz="2400" dirty="0">
              <a:solidFill>
                <a:prstClr val="black"/>
              </a:solidFill>
              <a:latin typeface="微软雅黑"/>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endParaRPr kumimoji="0" lang="en-US" altLang="zh-CN" sz="2000" b="0" i="0" u="none" strike="noStrike" kern="1200" cap="none" spc="0" normalizeH="0" baseline="0" noProof="0" dirty="0" smtClean="0">
              <a:ln>
                <a:noFill/>
              </a:ln>
              <a:solidFill>
                <a:prstClr val="black"/>
              </a:solidFill>
              <a:effectLst/>
              <a:uLnTx/>
              <a:uFillTx/>
              <a:latin typeface="微软雅黑"/>
              <a:ea typeface="微软雅黑"/>
              <a:cs typeface="+mn-cs"/>
            </a:endParaRPr>
          </a:p>
        </p:txBody>
      </p:sp>
      <p:sp>
        <p:nvSpPr>
          <p:cNvPr id="14" name="TextBox 3"/>
          <p:cNvSpPr txBox="1"/>
          <p:nvPr/>
        </p:nvSpPr>
        <p:spPr>
          <a:xfrm>
            <a:off x="818392" y="300197"/>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b="1" spc="300" dirty="0">
                <a:solidFill>
                  <a:srgbClr val="1E6787"/>
                </a:solidFill>
                <a:latin typeface="微软雅黑" panose="020B0503020204020204" pitchFamily="34" charset="-122"/>
                <a:ea typeface="微软雅黑" panose="020B0503020204020204" pitchFamily="34" charset="-122"/>
              </a:rPr>
              <a:t>数值</a:t>
            </a:r>
            <a:r>
              <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列表的简单统计计算</a:t>
            </a:r>
          </a:p>
        </p:txBody>
      </p:sp>
      <p:grpSp>
        <p:nvGrpSpPr>
          <p:cNvPr id="15" name="组合 14"/>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16" name="椭圆 15"/>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18" name="椭圆 1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19" name="直接连接符 18"/>
          <p:cNvCxnSpPr/>
          <p:nvPr/>
        </p:nvCxnSpPr>
        <p:spPr>
          <a:xfrm>
            <a:off x="942680" y="895546"/>
            <a:ext cx="2595962" cy="4463"/>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stretch>
            <a:fillRect/>
          </a:stretch>
        </p:blipFill>
        <p:spPr>
          <a:xfrm>
            <a:off x="530360" y="2601969"/>
            <a:ext cx="11661640" cy="2735790"/>
          </a:xfrm>
          <a:prstGeom prst="rect">
            <a:avLst/>
          </a:prstGeom>
        </p:spPr>
      </p:pic>
      <p:pic>
        <p:nvPicPr>
          <p:cNvPr id="3" name="图片 2"/>
          <p:cNvPicPr>
            <a:picLocks noChangeAspect="1"/>
          </p:cNvPicPr>
          <p:nvPr/>
        </p:nvPicPr>
        <p:blipFill>
          <a:blip r:embed="rId4"/>
          <a:stretch>
            <a:fillRect/>
          </a:stretch>
        </p:blipFill>
        <p:spPr>
          <a:xfrm>
            <a:off x="530360" y="5450416"/>
            <a:ext cx="6569009" cy="1028789"/>
          </a:xfrm>
          <a:prstGeom prst="rect">
            <a:avLst/>
          </a:prstGeom>
        </p:spPr>
      </p:pic>
    </p:spTree>
    <p:extLst>
      <p:ext uri="{BB962C8B-B14F-4D97-AF65-F5344CB8AC3E}">
        <p14:creationId xmlns:p14="http://schemas.microsoft.com/office/powerpoint/2010/main" val="837572579"/>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anim calcmode="lin" valueType="num">
                                      <p:cBhvr additive="base">
                                        <p:cTn id="7"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p:nvSpPr>
        <p:spPr>
          <a:xfrm>
            <a:off x="776097" y="1035350"/>
            <a:ext cx="10168423" cy="4524315"/>
          </a:xfrm>
          <a:prstGeom prst="rect">
            <a:avLst/>
          </a:prstGeom>
        </p:spPr>
        <p:txBody>
          <a:bodyPr wrap="square">
            <a:spAutoFit/>
          </a:bodyPr>
          <a:lstStyle/>
          <a:p>
            <a:pPr>
              <a:lnSpc>
                <a:spcPct val="150000"/>
              </a:lnSpc>
            </a:pPr>
            <a:r>
              <a:rPr lang="en-US" altLang="zh-CN" sz="2400" dirty="0" smtClean="0">
                <a:latin typeface="+mn-ea"/>
              </a:rPr>
              <a:t>10</a:t>
            </a:r>
            <a:r>
              <a:rPr lang="zh-CN" altLang="en-US" sz="2400" dirty="0" smtClean="0">
                <a:latin typeface="+mn-ea"/>
              </a:rPr>
              <a:t>、</a:t>
            </a:r>
            <a:r>
              <a:rPr lang="zh-CN" altLang="zh-CN" sz="2400" dirty="0" smtClean="0">
                <a:latin typeface="+mn-ea"/>
              </a:rPr>
              <a:t>下面</a:t>
            </a:r>
            <a:r>
              <a:rPr lang="zh-CN" altLang="zh-CN" sz="2400" dirty="0">
                <a:latin typeface="+mn-ea"/>
              </a:rPr>
              <a:t>代码的输出结果是（）</a:t>
            </a:r>
            <a:r>
              <a:rPr lang="zh-CN" altLang="zh-CN" sz="2400" dirty="0" smtClean="0">
                <a:latin typeface="+mn-ea"/>
              </a:rPr>
              <a:t>。</a:t>
            </a:r>
            <a:endParaRPr lang="zh-CN" altLang="zh-CN" sz="2400" dirty="0">
              <a:latin typeface="+mn-ea"/>
            </a:endParaRPr>
          </a:p>
          <a:p>
            <a:pPr>
              <a:lnSpc>
                <a:spcPct val="150000"/>
              </a:lnSpc>
            </a:pPr>
            <a:r>
              <a:rPr lang="en-US" altLang="zh-CN" sz="2400" dirty="0" smtClean="0">
                <a:latin typeface="+mn-ea"/>
              </a:rPr>
              <a:t>	s </a:t>
            </a:r>
            <a:r>
              <a:rPr lang="en-US" altLang="zh-CN" sz="2400" dirty="0">
                <a:latin typeface="+mn-ea"/>
              </a:rPr>
              <a:t>=["</a:t>
            </a:r>
            <a:r>
              <a:rPr lang="en-US" altLang="zh-CN" sz="2400" dirty="0" err="1">
                <a:latin typeface="+mn-ea"/>
              </a:rPr>
              <a:t>seashell","gold","pink","brown","purple","tomato</a:t>
            </a:r>
            <a:r>
              <a:rPr lang="en-US" altLang="zh-CN" sz="2400" dirty="0">
                <a:latin typeface="+mn-ea"/>
              </a:rPr>
              <a:t>"]</a:t>
            </a:r>
            <a:endParaRPr lang="zh-CN" altLang="zh-CN" sz="2400" dirty="0">
              <a:latin typeface="+mn-ea"/>
            </a:endParaRPr>
          </a:p>
          <a:p>
            <a:pPr>
              <a:lnSpc>
                <a:spcPct val="150000"/>
              </a:lnSpc>
            </a:pPr>
            <a:r>
              <a:rPr lang="en-US" altLang="zh-CN" sz="2400" dirty="0" smtClean="0">
                <a:latin typeface="+mn-ea"/>
              </a:rPr>
              <a:t>	print(</a:t>
            </a:r>
            <a:r>
              <a:rPr lang="en-US" altLang="zh-CN" sz="2400" dirty="0" err="1" smtClean="0">
                <a:latin typeface="+mn-ea"/>
              </a:rPr>
              <a:t>len</a:t>
            </a:r>
            <a:r>
              <a:rPr lang="en-US" altLang="zh-CN" sz="2400" dirty="0" smtClean="0">
                <a:latin typeface="+mn-ea"/>
              </a:rPr>
              <a:t>(s</a:t>
            </a:r>
            <a:r>
              <a:rPr lang="en-US" altLang="zh-CN" sz="2400" dirty="0">
                <a:latin typeface="+mn-ea"/>
              </a:rPr>
              <a:t>),min(s),max(s</a:t>
            </a:r>
            <a:r>
              <a:rPr lang="en-US" altLang="zh-CN" sz="2400" dirty="0" smtClean="0">
                <a:latin typeface="+mn-ea"/>
              </a:rPr>
              <a:t>))</a:t>
            </a:r>
          </a:p>
          <a:p>
            <a:pPr>
              <a:lnSpc>
                <a:spcPct val="150000"/>
              </a:lnSpc>
            </a:pPr>
            <a:endParaRPr lang="zh-CN" altLang="zh-CN" sz="2400" dirty="0">
              <a:latin typeface="+mn-ea"/>
            </a:endParaRPr>
          </a:p>
          <a:p>
            <a:pPr>
              <a:lnSpc>
                <a:spcPct val="150000"/>
              </a:lnSpc>
            </a:pPr>
            <a:r>
              <a:rPr lang="en-US" altLang="zh-CN" sz="2400" dirty="0" smtClean="0">
                <a:latin typeface="+mn-ea"/>
              </a:rPr>
              <a:t>	A</a:t>
            </a:r>
            <a:r>
              <a:rPr lang="zh-CN" altLang="en-US" sz="2400" dirty="0" smtClean="0">
                <a:latin typeface="+mn-ea"/>
              </a:rPr>
              <a:t>、</a:t>
            </a:r>
            <a:r>
              <a:rPr lang="en-US" altLang="zh-CN" sz="2400" dirty="0" smtClean="0">
                <a:latin typeface="+mn-ea"/>
              </a:rPr>
              <a:t>6 </a:t>
            </a:r>
            <a:r>
              <a:rPr lang="en-US" altLang="zh-CN" sz="2400" dirty="0">
                <a:latin typeface="+mn-ea"/>
              </a:rPr>
              <a:t>seashell gold</a:t>
            </a:r>
            <a:endParaRPr lang="zh-CN" altLang="zh-CN" sz="2400" dirty="0">
              <a:latin typeface="+mn-ea"/>
            </a:endParaRPr>
          </a:p>
          <a:p>
            <a:pPr>
              <a:lnSpc>
                <a:spcPct val="150000"/>
              </a:lnSpc>
            </a:pPr>
            <a:r>
              <a:rPr lang="en-US" altLang="zh-CN" sz="2400" dirty="0" smtClean="0">
                <a:latin typeface="+mn-ea"/>
              </a:rPr>
              <a:t>	B</a:t>
            </a:r>
            <a:r>
              <a:rPr lang="zh-CN" altLang="en-US" sz="2400" dirty="0" smtClean="0">
                <a:latin typeface="+mn-ea"/>
              </a:rPr>
              <a:t>、</a:t>
            </a:r>
            <a:r>
              <a:rPr lang="en-US" altLang="zh-CN" sz="2400" dirty="0" smtClean="0">
                <a:latin typeface="+mn-ea"/>
              </a:rPr>
              <a:t>5 </a:t>
            </a:r>
            <a:r>
              <a:rPr lang="en-US" altLang="zh-CN" sz="2400" dirty="0">
                <a:latin typeface="+mn-ea"/>
              </a:rPr>
              <a:t>purple tomato</a:t>
            </a:r>
            <a:endParaRPr lang="zh-CN" altLang="zh-CN" sz="2400" dirty="0">
              <a:latin typeface="+mn-ea"/>
            </a:endParaRPr>
          </a:p>
          <a:p>
            <a:pPr>
              <a:lnSpc>
                <a:spcPct val="150000"/>
              </a:lnSpc>
            </a:pPr>
            <a:r>
              <a:rPr lang="en-US" altLang="zh-CN" sz="2400" dirty="0" smtClean="0">
                <a:latin typeface="+mn-ea"/>
              </a:rPr>
              <a:t>	C</a:t>
            </a:r>
            <a:r>
              <a:rPr lang="zh-CN" altLang="en-US" sz="2400" dirty="0" smtClean="0">
                <a:latin typeface="+mn-ea"/>
              </a:rPr>
              <a:t>、</a:t>
            </a:r>
            <a:r>
              <a:rPr lang="en-US" altLang="zh-CN" sz="2400" dirty="0" smtClean="0">
                <a:latin typeface="+mn-ea"/>
              </a:rPr>
              <a:t>5 </a:t>
            </a:r>
            <a:r>
              <a:rPr lang="en-US" altLang="zh-CN" sz="2400" dirty="0">
                <a:latin typeface="+mn-ea"/>
              </a:rPr>
              <a:t>pink brown</a:t>
            </a:r>
            <a:endParaRPr lang="zh-CN" altLang="zh-CN" sz="2400" dirty="0">
              <a:latin typeface="+mn-ea"/>
            </a:endParaRPr>
          </a:p>
          <a:p>
            <a:pPr>
              <a:lnSpc>
                <a:spcPct val="150000"/>
              </a:lnSpc>
            </a:pPr>
            <a:r>
              <a:rPr lang="en-US" altLang="zh-CN" sz="2400" dirty="0" smtClean="0">
                <a:latin typeface="+mn-ea"/>
              </a:rPr>
              <a:t>	D</a:t>
            </a:r>
            <a:r>
              <a:rPr lang="zh-CN" altLang="en-US" sz="2400" dirty="0" smtClean="0">
                <a:latin typeface="+mn-ea"/>
              </a:rPr>
              <a:t>、</a:t>
            </a:r>
            <a:r>
              <a:rPr lang="en-US" altLang="zh-CN" sz="2400" dirty="0" smtClean="0">
                <a:latin typeface="+mn-ea"/>
              </a:rPr>
              <a:t>6 </a:t>
            </a:r>
            <a:r>
              <a:rPr lang="en-US" altLang="zh-CN" sz="2400" dirty="0">
                <a:latin typeface="+mn-ea"/>
              </a:rPr>
              <a:t>brown tomato</a:t>
            </a:r>
            <a:endParaRPr lang="zh-CN" altLang="zh-CN" sz="2400" dirty="0">
              <a:latin typeface="+mn-ea"/>
            </a:endParaRPr>
          </a:p>
        </p:txBody>
      </p:sp>
      <p:sp>
        <p:nvSpPr>
          <p:cNvPr id="4" name="TextBox 3"/>
          <p:cNvSpPr txBox="1"/>
          <p:nvPr/>
        </p:nvSpPr>
        <p:spPr>
          <a:xfrm>
            <a:off x="781968" y="173793"/>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300" normalizeH="0" baseline="0" noProof="0" dirty="0" smtClean="0">
                <a:ln>
                  <a:noFill/>
                </a:ln>
                <a:solidFill>
                  <a:srgbClr val="1E6787"/>
                </a:solidFill>
                <a:effectLst/>
                <a:uLnTx/>
                <a:uFillTx/>
                <a:latin typeface="微软雅黑" panose="020B0503020204020204" pitchFamily="34" charset="-122"/>
                <a:ea typeface="微软雅黑" panose="020B0503020204020204" pitchFamily="34" charset="-122"/>
                <a:cs typeface="+mn-cs"/>
              </a:rPr>
              <a:t>问题</a:t>
            </a:r>
            <a:r>
              <a:rPr kumimoji="0" lang="en-US" altLang="zh-CN" sz="2800" b="1" i="0" u="none" strike="noStrike" kern="1200" cap="none" spc="300" normalizeH="0" baseline="0" noProof="0" dirty="0" smtClean="0">
                <a:ln>
                  <a:noFill/>
                </a:ln>
                <a:solidFill>
                  <a:srgbClr val="1E6787"/>
                </a:solidFill>
                <a:effectLst/>
                <a:uLnTx/>
                <a:uFillTx/>
                <a:latin typeface="微软雅黑" panose="020B0503020204020204" pitchFamily="34" charset="-122"/>
                <a:ea typeface="微软雅黑" panose="020B0503020204020204" pitchFamily="34" charset="-122"/>
                <a:cs typeface="+mn-cs"/>
              </a:rPr>
              <a:t>10</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98645" y="4289061"/>
            <a:ext cx="860736" cy="127060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266700" algn="just" defTabSz="914400" rtl="0" eaLnBrk="1" fontAlgn="auto" latinLnBrk="0" hangingPunct="1">
              <a:lnSpc>
                <a:spcPct val="229000"/>
              </a:lnSpc>
              <a:spcBef>
                <a:spcPts val="0"/>
              </a:spcBef>
              <a:spcAft>
                <a:spcPts val="0"/>
              </a:spcAft>
              <a:buClrTx/>
              <a:buSzTx/>
              <a:buFontTx/>
              <a:buNone/>
              <a:tabLst/>
              <a:defRPr/>
            </a:pPr>
            <a:r>
              <a:rPr kumimoji="0" lang="en-US" altLang="zh-CN" sz="4000" b="0" i="0" u="none" strike="noStrike" kern="100" cap="none" spc="0" normalizeH="0" baseline="0" noProof="0" dirty="0" smtClean="0">
                <a:ln>
                  <a:noFill/>
                </a:ln>
                <a:solidFill>
                  <a:srgbClr val="FF0000"/>
                </a:solidFill>
                <a:effectLst/>
                <a:uLnTx/>
                <a:uFillTx/>
                <a:latin typeface="微软雅黑" panose="020B0503020204020204" pitchFamily="34" charset="-122"/>
                <a:ea typeface="微软雅黑"/>
                <a:cs typeface="Times New Roman" panose="02020603050405020304" pitchFamily="18" charset="0"/>
                <a:sym typeface="Wingdings" panose="05000000000000000000" pitchFamily="2" charset="2"/>
              </a:rPr>
              <a:t></a:t>
            </a:r>
            <a:endParaRPr kumimoji="0" lang="en-US" altLang="zh-CN" sz="4000" b="0" i="0" u="none" strike="noStrike" kern="100" cap="none" spc="0" normalizeH="0" baseline="0" noProof="0" dirty="0" smtClean="0">
              <a:ln>
                <a:noFill/>
              </a:ln>
              <a:solidFill>
                <a:srgbClr val="FF0000"/>
              </a:solidFill>
              <a:effectLst/>
              <a:uLnTx/>
              <a:uFillTx/>
              <a:latin typeface="微软雅黑" panose="020B0503020204020204" pitchFamily="34" charset="-122"/>
              <a:ea typeface="微软雅黑"/>
              <a:cs typeface="Times New Roman" panose="02020603050405020304" pitchFamily="18" charset="0"/>
            </a:endParaRPr>
          </a:p>
        </p:txBody>
      </p:sp>
    </p:spTree>
    <p:extLst>
      <p:ext uri="{BB962C8B-B14F-4D97-AF65-F5344CB8AC3E}">
        <p14:creationId xmlns:p14="http://schemas.microsoft.com/office/powerpoint/2010/main" val="2276404463"/>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300" normalizeH="0" baseline="0" noProof="0" dirty="0" smtClean="0">
                <a:ln>
                  <a:noFill/>
                </a:ln>
                <a:solidFill>
                  <a:srgbClr val="1E6787"/>
                </a:solidFill>
                <a:effectLst/>
                <a:uLnTx/>
                <a:uFillTx/>
                <a:latin typeface="微软雅黑" panose="020B0503020204020204" pitchFamily="34" charset="-122"/>
                <a:ea typeface="微软雅黑" panose="020B0503020204020204" pitchFamily="34" charset="-122"/>
                <a:cs typeface="+mn-cs"/>
              </a:rPr>
              <a:t>列表与元组作业（</a:t>
            </a:r>
            <a:r>
              <a:rPr kumimoji="0" lang="en-US" altLang="zh-CN" sz="2800" b="1" i="0" u="none" strike="noStrike" kern="1200" cap="none" spc="300" normalizeH="0" baseline="0" noProof="0" dirty="0" smtClean="0">
                <a:ln>
                  <a:noFill/>
                </a:ln>
                <a:solidFill>
                  <a:srgbClr val="1E6787"/>
                </a:solidFill>
                <a:effectLst/>
                <a:uLnTx/>
                <a:uFillTx/>
                <a:latin typeface="微软雅黑" panose="020B0503020204020204" pitchFamily="34" charset="-122"/>
                <a:ea typeface="微软雅黑" panose="020B0503020204020204" pitchFamily="34" charset="-122"/>
                <a:cs typeface="+mn-cs"/>
              </a:rPr>
              <a:t>2</a:t>
            </a:r>
            <a:r>
              <a:rPr kumimoji="0" lang="zh-CN" altLang="en-US" sz="2800" b="1" i="0" u="none" strike="noStrike" kern="1200" cap="none" spc="300" normalizeH="0" baseline="0" noProof="0" dirty="0" smtClean="0">
                <a:ln>
                  <a:noFill/>
                </a:ln>
                <a:solidFill>
                  <a:srgbClr val="1E6787"/>
                </a:solidFill>
                <a:effectLst/>
                <a:uLnTx/>
                <a:uFillTx/>
                <a:latin typeface="微软雅黑" panose="020B0503020204020204" pitchFamily="34" charset="-122"/>
                <a:ea typeface="微软雅黑" panose="020B0503020204020204" pitchFamily="34" charset="-122"/>
                <a:cs typeface="+mn-cs"/>
              </a:rPr>
              <a:t>）</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241986" y="1829593"/>
            <a:ext cx="7419876" cy="3046988"/>
          </a:xfrm>
          <a:prstGeom prst="rect">
            <a:avLst/>
          </a:prstGeom>
        </p:spPr>
        <p:txBody>
          <a:bodyPr wrap="square">
            <a:spAutoFit/>
          </a:bodyPr>
          <a:lstStyle/>
          <a:p>
            <a:pPr marL="0" marR="0" lvl="0" indent="0" algn="just" defTabSz="914400" rtl="0" eaLnBrk="1" fontAlgn="auto" latinLnBrk="0" hangingPunct="1">
              <a:lnSpc>
                <a:spcPct val="200000"/>
              </a:lnSpc>
              <a:spcBef>
                <a:spcPts val="0"/>
              </a:spcBef>
              <a:spcAft>
                <a:spcPts val="0"/>
              </a:spcAft>
              <a:buClrTx/>
              <a:buSzTx/>
              <a:buFontTx/>
              <a:buNone/>
              <a:tabLst/>
              <a:defRPr/>
            </a:pPr>
            <a:r>
              <a:rPr kumimoji="0" lang="en-US" altLang="zh-CN"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、实践</a:t>
            </a:r>
            <a:r>
              <a:rPr kumimoji="0" lang="zh-CN" altLang="en-US" sz="24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教程</a:t>
            </a:r>
            <a:r>
              <a:rPr kumimoji="0" lang="en-US" altLang="zh-CN"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p35</a:t>
            </a:r>
            <a:r>
              <a:rPr kumimoji="0" lang="zh-CN" altLang="en-US"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a:t>
            </a:r>
            <a:r>
              <a:rPr kumimoji="0" lang="en-US" altLang="zh-CN"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题</a:t>
            </a:r>
            <a:endParaRPr kumimoji="0" lang="en-US" altLang="zh-CN"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1" fontAlgn="auto" latinLnBrk="0" hangingPunct="1">
              <a:lnSpc>
                <a:spcPct val="200000"/>
              </a:lnSpc>
              <a:spcBef>
                <a:spcPts val="0"/>
              </a:spcBef>
              <a:spcAft>
                <a:spcPts val="0"/>
              </a:spcAft>
              <a:buClrTx/>
              <a:buSzTx/>
              <a:buFontTx/>
              <a:buNone/>
              <a:tabLst/>
              <a:defRPr/>
            </a:pPr>
            <a:r>
              <a:rPr kumimoji="0" lang="en-US" altLang="zh-CN"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24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实践教程</a:t>
            </a:r>
            <a:r>
              <a:rPr kumimoji="0" lang="en-US" altLang="zh-CN"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p35</a:t>
            </a:r>
            <a:r>
              <a:rPr kumimoji="0" lang="zh-CN" altLang="en-US"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a:t>
            </a:r>
            <a:r>
              <a:rPr kumimoji="0" lang="en-US" altLang="zh-CN"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a:t>
            </a:r>
            <a:r>
              <a:rPr kumimoji="0" lang="zh-CN" altLang="en-US"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题</a:t>
            </a:r>
            <a:endParaRPr kumimoji="0" lang="zh-CN" altLang="zh-CN" sz="24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1" fontAlgn="auto" latinLnBrk="0" hangingPunct="1">
              <a:lnSpc>
                <a:spcPct val="200000"/>
              </a:lnSpc>
              <a:spcBef>
                <a:spcPts val="0"/>
              </a:spcBef>
              <a:spcAft>
                <a:spcPts val="0"/>
              </a:spcAft>
              <a:buClrTx/>
              <a:buSzTx/>
              <a:buFontTx/>
              <a:buNone/>
              <a:tabLst/>
              <a:defRPr/>
            </a:pPr>
            <a:r>
              <a:rPr kumimoji="0" lang="en-US" altLang="zh-CN"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r>
              <a:rPr kumimoji="0" lang="zh-CN" altLang="en-US"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24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实践教程</a:t>
            </a:r>
            <a:r>
              <a:rPr kumimoji="0" lang="en-US" altLang="zh-CN"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p35</a:t>
            </a:r>
            <a:r>
              <a:rPr kumimoji="0" lang="zh-CN" altLang="en-US"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a:t>
            </a:r>
            <a:r>
              <a:rPr kumimoji="0" lang="en-US" altLang="zh-CN"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6</a:t>
            </a:r>
            <a:r>
              <a:rPr kumimoji="0" lang="zh-CN" altLang="en-US"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题</a:t>
            </a:r>
            <a:endParaRPr kumimoji="0" lang="zh-CN" altLang="zh-CN" sz="24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1" fontAlgn="auto" latinLnBrk="0" hangingPunct="1">
              <a:lnSpc>
                <a:spcPct val="200000"/>
              </a:lnSpc>
              <a:spcBef>
                <a:spcPts val="0"/>
              </a:spcBef>
              <a:spcAft>
                <a:spcPts val="0"/>
              </a:spcAft>
              <a:buClrTx/>
              <a:buSzTx/>
              <a:buFontTx/>
              <a:buNone/>
              <a:tabLst/>
              <a:defRPr/>
            </a:pPr>
            <a:r>
              <a:rPr kumimoji="0" lang="en-US" altLang="zh-CN"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a:t>
            </a:r>
            <a:r>
              <a:rPr kumimoji="0" lang="zh-CN" altLang="en-US"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、实践</a:t>
            </a:r>
            <a:r>
              <a:rPr kumimoji="0" lang="zh-CN" altLang="en-US" sz="24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教程</a:t>
            </a:r>
            <a:r>
              <a:rPr kumimoji="0" lang="en-US" altLang="zh-CN"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p35</a:t>
            </a:r>
            <a:r>
              <a:rPr kumimoji="0" lang="zh-CN" altLang="en-US"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：第</a:t>
            </a:r>
            <a:r>
              <a:rPr kumimoji="0" lang="en-US" altLang="zh-CN"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8</a:t>
            </a:r>
            <a:r>
              <a:rPr kumimoji="0" lang="zh-CN" altLang="en-US" sz="2400" b="1" i="0" u="none" strike="noStrike" kern="1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题</a:t>
            </a:r>
            <a:endParaRPr kumimoji="0" lang="zh-CN" altLang="zh-CN" sz="24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238664456"/>
      </p:ext>
    </p:extLst>
  </p:cSld>
  <p:clrMapOvr>
    <a:masterClrMapping/>
  </p:clrMapOvr>
  <p:transition spd="slow">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2">
            <a:clrChange>
              <a:clrFrom>
                <a:srgbClr val="FFFDFF"/>
              </a:clrFrom>
              <a:clrTo>
                <a:srgbClr val="FFFDFF">
                  <a:alpha val="0"/>
                </a:srgbClr>
              </a:clrTo>
            </a:clrChange>
          </a:blip>
          <a:stretch>
            <a:fillRect/>
          </a:stretch>
        </p:blipFill>
        <p:spPr>
          <a:xfrm>
            <a:off x="50186" y="-57825"/>
            <a:ext cx="12192001" cy="6870567"/>
          </a:xfrm>
          <a:prstGeom prst="rect">
            <a:avLst/>
          </a:prstGeom>
        </p:spPr>
      </p:pic>
      <p:sp>
        <p:nvSpPr>
          <p:cNvPr id="10" name="TextBox 1"/>
          <p:cNvSpPr txBox="1"/>
          <p:nvPr/>
        </p:nvSpPr>
        <p:spPr>
          <a:xfrm>
            <a:off x="4680228" y="2326968"/>
            <a:ext cx="4493538" cy="830997"/>
          </a:xfrm>
          <a:prstGeom prst="rect">
            <a:avLst/>
          </a:prstGeom>
          <a:noFill/>
        </p:spPr>
        <p:txBody>
          <a:bodyPr wrap="none" rtlCol="0">
            <a:spAutoFit/>
          </a:bodyPr>
          <a:lstStyle/>
          <a:p>
            <a:r>
              <a:rPr lang="zh-CN" altLang="en-US" sz="4800" b="1" dirty="0">
                <a:ln w="12700">
                  <a:noFill/>
                  <a:prstDash val="solid"/>
                </a:ln>
                <a:solidFill>
                  <a:prstClr val="white"/>
                </a:solidFill>
                <a:effectLst>
                  <a:outerShdw dist="50800" dir="4800000" algn="tl" rotWithShape="0">
                    <a:srgbClr val="000000">
                      <a:alpha val="40000"/>
                    </a:srgbClr>
                  </a:outerShdw>
                </a:effectLst>
                <a:latin typeface="造字工房尚黑（非商用）细体" pitchFamily="50" charset="-122"/>
                <a:ea typeface="造字工房尚黑（非商用）细体" pitchFamily="50" charset="-122"/>
              </a:rPr>
              <a:t>元组与元组操作</a:t>
            </a:r>
          </a:p>
        </p:txBody>
      </p:sp>
      <p:grpSp>
        <p:nvGrpSpPr>
          <p:cNvPr id="13" name="Group 5"/>
          <p:cNvGrpSpPr/>
          <p:nvPr/>
        </p:nvGrpSpPr>
        <p:grpSpPr>
          <a:xfrm>
            <a:off x="8825614" y="4241498"/>
            <a:ext cx="2169488" cy="2175406"/>
            <a:chOff x="5292553" y="3355717"/>
            <a:chExt cx="1711365" cy="2494000"/>
          </a:xfrm>
          <a:solidFill>
            <a:schemeClr val="bg1">
              <a:lumMod val="95000"/>
            </a:schemeClr>
          </a:solidFill>
        </p:grpSpPr>
        <p:sp>
          <p:nvSpPr>
            <p:cNvPr id="14" name="Rectangle 5"/>
            <p:cNvSpPr>
              <a:spLocks noChangeArrowheads="1"/>
            </p:cNvSpPr>
            <p:nvPr/>
          </p:nvSpPr>
          <p:spPr bwMode="auto">
            <a:xfrm>
              <a:off x="5292553" y="3573075"/>
              <a:ext cx="992082" cy="190188"/>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15" name="Rectangle 6"/>
            <p:cNvSpPr>
              <a:spLocks noChangeArrowheads="1"/>
            </p:cNvSpPr>
            <p:nvPr/>
          </p:nvSpPr>
          <p:spPr bwMode="auto">
            <a:xfrm>
              <a:off x="5402008" y="4624848"/>
              <a:ext cx="804223" cy="291104"/>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16" name="Rectangle 7"/>
            <p:cNvSpPr>
              <a:spLocks noChangeArrowheads="1"/>
            </p:cNvSpPr>
            <p:nvPr/>
          </p:nvSpPr>
          <p:spPr bwMode="auto">
            <a:xfrm>
              <a:off x="5471873" y="3355717"/>
              <a:ext cx="1124825" cy="21968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17" name="Rectangle 8"/>
            <p:cNvSpPr>
              <a:spLocks noChangeArrowheads="1"/>
            </p:cNvSpPr>
            <p:nvPr/>
          </p:nvSpPr>
          <p:spPr bwMode="auto">
            <a:xfrm>
              <a:off x="5382601" y="3902993"/>
              <a:ext cx="1127154" cy="78404"/>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0" name="Rectangle 9"/>
            <p:cNvSpPr>
              <a:spLocks noChangeArrowheads="1"/>
            </p:cNvSpPr>
            <p:nvPr/>
          </p:nvSpPr>
          <p:spPr bwMode="auto">
            <a:xfrm>
              <a:off x="5592196" y="3981397"/>
              <a:ext cx="1004502" cy="114113"/>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2" name="Rectangle 10"/>
            <p:cNvSpPr>
              <a:spLocks noChangeArrowheads="1"/>
            </p:cNvSpPr>
            <p:nvPr/>
          </p:nvSpPr>
          <p:spPr bwMode="auto">
            <a:xfrm>
              <a:off x="5471873" y="4093379"/>
              <a:ext cx="874864" cy="7374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3" name="Rectangle 11"/>
            <p:cNvSpPr>
              <a:spLocks noChangeArrowheads="1"/>
            </p:cNvSpPr>
            <p:nvPr/>
          </p:nvSpPr>
          <p:spPr bwMode="auto">
            <a:xfrm>
              <a:off x="5592196" y="4166845"/>
              <a:ext cx="1026238" cy="254619"/>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5" name="Rectangle 12"/>
            <p:cNvSpPr>
              <a:spLocks noChangeArrowheads="1"/>
            </p:cNvSpPr>
            <p:nvPr/>
          </p:nvSpPr>
          <p:spPr bwMode="auto">
            <a:xfrm>
              <a:off x="5570460" y="4915952"/>
              <a:ext cx="902034" cy="52011"/>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7" name="Rectangle 13"/>
            <p:cNvSpPr>
              <a:spLocks noChangeArrowheads="1"/>
            </p:cNvSpPr>
            <p:nvPr/>
          </p:nvSpPr>
          <p:spPr bwMode="auto">
            <a:xfrm>
              <a:off x="5690783" y="4967962"/>
              <a:ext cx="693215"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8" name="Rectangle 14"/>
            <p:cNvSpPr>
              <a:spLocks noChangeArrowheads="1"/>
            </p:cNvSpPr>
            <p:nvPr/>
          </p:nvSpPr>
          <p:spPr bwMode="auto">
            <a:xfrm>
              <a:off x="5409771" y="5109245"/>
              <a:ext cx="936966" cy="23443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0" name="Rectangle 16"/>
            <p:cNvSpPr>
              <a:spLocks noChangeArrowheads="1"/>
            </p:cNvSpPr>
            <p:nvPr/>
          </p:nvSpPr>
          <p:spPr bwMode="auto">
            <a:xfrm>
              <a:off x="5632562" y="5343680"/>
              <a:ext cx="877193" cy="114113"/>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1" name="Rectangle 17"/>
            <p:cNvSpPr>
              <a:spLocks noChangeArrowheads="1"/>
            </p:cNvSpPr>
            <p:nvPr/>
          </p:nvSpPr>
          <p:spPr bwMode="auto">
            <a:xfrm>
              <a:off x="5340682" y="5458288"/>
              <a:ext cx="823630" cy="166900"/>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2" name="Rectangle 18"/>
            <p:cNvSpPr>
              <a:spLocks noChangeArrowheads="1"/>
            </p:cNvSpPr>
            <p:nvPr/>
          </p:nvSpPr>
          <p:spPr bwMode="auto">
            <a:xfrm>
              <a:off x="5536304" y="5625188"/>
              <a:ext cx="1110076" cy="224344"/>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3" name="Rectangle 19"/>
            <p:cNvSpPr>
              <a:spLocks noChangeArrowheads="1"/>
            </p:cNvSpPr>
            <p:nvPr/>
          </p:nvSpPr>
          <p:spPr bwMode="auto">
            <a:xfrm>
              <a:off x="6411944" y="3355717"/>
              <a:ext cx="24841" cy="21968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4" name="Rectangle 20"/>
            <p:cNvSpPr>
              <a:spLocks noChangeArrowheads="1"/>
            </p:cNvSpPr>
            <p:nvPr/>
          </p:nvSpPr>
          <p:spPr bwMode="auto">
            <a:xfrm>
              <a:off x="6436785" y="3575404"/>
              <a:ext cx="776" cy="77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5" name="Rectangle 21"/>
            <p:cNvSpPr>
              <a:spLocks noChangeArrowheads="1"/>
            </p:cNvSpPr>
            <p:nvPr/>
          </p:nvSpPr>
          <p:spPr bwMode="auto">
            <a:xfrm>
              <a:off x="5592196" y="3355717"/>
              <a:ext cx="40366" cy="21968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6" name="Rectangle 22"/>
            <p:cNvSpPr>
              <a:spLocks noChangeArrowheads="1"/>
            </p:cNvSpPr>
            <p:nvPr/>
          </p:nvSpPr>
          <p:spPr bwMode="auto">
            <a:xfrm>
              <a:off x="6509755" y="4166845"/>
              <a:ext cx="16302" cy="254619"/>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7" name="Rectangle 23"/>
            <p:cNvSpPr>
              <a:spLocks noChangeArrowheads="1"/>
            </p:cNvSpPr>
            <p:nvPr/>
          </p:nvSpPr>
          <p:spPr bwMode="auto">
            <a:xfrm>
              <a:off x="5676034" y="4166845"/>
              <a:ext cx="158360" cy="254619"/>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8" name="Freeform 24"/>
            <p:cNvSpPr/>
            <p:nvPr/>
          </p:nvSpPr>
          <p:spPr bwMode="auto">
            <a:xfrm>
              <a:off x="6455866" y="4793204"/>
              <a:ext cx="548052" cy="1056513"/>
            </a:xfrm>
            <a:custGeom>
              <a:avLst/>
              <a:gdLst>
                <a:gd name="T0" fmla="*/ 393 w 706"/>
                <a:gd name="T1" fmla="*/ 1361 h 1361"/>
                <a:gd name="T2" fmla="*/ 0 w 706"/>
                <a:gd name="T3" fmla="*/ 98 h 1361"/>
                <a:gd name="T4" fmla="*/ 314 w 706"/>
                <a:gd name="T5" fmla="*/ 0 h 1361"/>
                <a:gd name="T6" fmla="*/ 706 w 706"/>
                <a:gd name="T7" fmla="*/ 1263 h 1361"/>
                <a:gd name="T8" fmla="*/ 393 w 706"/>
                <a:gd name="T9" fmla="*/ 1361 h 1361"/>
              </a:gdLst>
              <a:ahLst/>
              <a:cxnLst>
                <a:cxn ang="0">
                  <a:pos x="T0" y="T1"/>
                </a:cxn>
                <a:cxn ang="0">
                  <a:pos x="T2" y="T3"/>
                </a:cxn>
                <a:cxn ang="0">
                  <a:pos x="T4" y="T5"/>
                </a:cxn>
                <a:cxn ang="0">
                  <a:pos x="T6" y="T7"/>
                </a:cxn>
                <a:cxn ang="0">
                  <a:pos x="T8" y="T9"/>
                </a:cxn>
              </a:cxnLst>
              <a:rect l="0" t="0" r="r" b="b"/>
              <a:pathLst>
                <a:path w="706" h="1361">
                  <a:moveTo>
                    <a:pt x="393" y="1361"/>
                  </a:moveTo>
                  <a:lnTo>
                    <a:pt x="0" y="98"/>
                  </a:lnTo>
                  <a:lnTo>
                    <a:pt x="314" y="0"/>
                  </a:lnTo>
                  <a:lnTo>
                    <a:pt x="706" y="1263"/>
                  </a:lnTo>
                  <a:lnTo>
                    <a:pt x="393" y="1361"/>
                  </a:lnTo>
                  <a:close/>
                </a:path>
              </a:pathLst>
            </a:custGeom>
            <a:solidFill>
              <a:srgbClr val="6BE137"/>
            </a:solidFill>
            <a:ln w="9525">
              <a:solidFill>
                <a:schemeClr val="accent1"/>
              </a:solidFill>
              <a:round/>
            </a:ln>
          </p:spPr>
          <p:txBody>
            <a:bodyPr vert="horz" wrap="square" lIns="86687" tIns="43344" rIns="86687" bIns="43344" numCol="1" anchor="t" anchorCtr="0" compatLnSpc="1"/>
            <a:lstStyle/>
            <a:p>
              <a:endParaRPr lang="en-US" sz="1705" dirty="0">
                <a:solidFill>
                  <a:prstClr val="black"/>
                </a:solidFill>
                <a:latin typeface="Calibri" panose="020F0502020204030204"/>
                <a:ea typeface="微软雅黑" panose="020B0503020204020204" pitchFamily="34" charset="-122"/>
              </a:endParaRPr>
            </a:p>
          </p:txBody>
        </p:sp>
        <p:sp>
          <p:nvSpPr>
            <p:cNvPr id="39" name="Freeform 25"/>
            <p:cNvSpPr/>
            <p:nvPr/>
          </p:nvSpPr>
          <p:spPr bwMode="auto">
            <a:xfrm>
              <a:off x="6731444" y="5683594"/>
              <a:ext cx="248409" cy="91601"/>
            </a:xfrm>
            <a:custGeom>
              <a:avLst/>
              <a:gdLst>
                <a:gd name="T0" fmla="*/ 7 w 320"/>
                <a:gd name="T1" fmla="*/ 118 h 118"/>
                <a:gd name="T2" fmla="*/ 0 w 320"/>
                <a:gd name="T3" fmla="*/ 97 h 118"/>
                <a:gd name="T4" fmla="*/ 314 w 320"/>
                <a:gd name="T5" fmla="*/ 0 h 118"/>
                <a:gd name="T6" fmla="*/ 320 w 320"/>
                <a:gd name="T7" fmla="*/ 21 h 118"/>
                <a:gd name="T8" fmla="*/ 7 w 320"/>
                <a:gd name="T9" fmla="*/ 118 h 118"/>
              </a:gdLst>
              <a:ahLst/>
              <a:cxnLst>
                <a:cxn ang="0">
                  <a:pos x="T0" y="T1"/>
                </a:cxn>
                <a:cxn ang="0">
                  <a:pos x="T2" y="T3"/>
                </a:cxn>
                <a:cxn ang="0">
                  <a:pos x="T4" y="T5"/>
                </a:cxn>
                <a:cxn ang="0">
                  <a:pos x="T6" y="T7"/>
                </a:cxn>
                <a:cxn ang="0">
                  <a:pos x="T8" y="T9"/>
                </a:cxn>
              </a:cxnLst>
              <a:rect l="0" t="0" r="r" b="b"/>
              <a:pathLst>
                <a:path w="320" h="118">
                  <a:moveTo>
                    <a:pt x="7" y="118"/>
                  </a:moveTo>
                  <a:lnTo>
                    <a:pt x="0" y="97"/>
                  </a:lnTo>
                  <a:lnTo>
                    <a:pt x="314" y="0"/>
                  </a:lnTo>
                  <a:lnTo>
                    <a:pt x="320" y="21"/>
                  </a:lnTo>
                  <a:lnTo>
                    <a:pt x="7" y="118"/>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0" name="Freeform 26"/>
            <p:cNvSpPr/>
            <p:nvPr/>
          </p:nvSpPr>
          <p:spPr bwMode="auto">
            <a:xfrm>
              <a:off x="6481483" y="4874713"/>
              <a:ext cx="290328" cy="226673"/>
            </a:xfrm>
            <a:custGeom>
              <a:avLst/>
              <a:gdLst>
                <a:gd name="T0" fmla="*/ 61 w 374"/>
                <a:gd name="T1" fmla="*/ 292 h 292"/>
                <a:gd name="T2" fmla="*/ 0 w 374"/>
                <a:gd name="T3" fmla="*/ 98 h 292"/>
                <a:gd name="T4" fmla="*/ 314 w 374"/>
                <a:gd name="T5" fmla="*/ 0 h 292"/>
                <a:gd name="T6" fmla="*/ 374 w 374"/>
                <a:gd name="T7" fmla="*/ 194 h 292"/>
                <a:gd name="T8" fmla="*/ 61 w 374"/>
                <a:gd name="T9" fmla="*/ 292 h 292"/>
              </a:gdLst>
              <a:ahLst/>
              <a:cxnLst>
                <a:cxn ang="0">
                  <a:pos x="T0" y="T1"/>
                </a:cxn>
                <a:cxn ang="0">
                  <a:pos x="T2" y="T3"/>
                </a:cxn>
                <a:cxn ang="0">
                  <a:pos x="T4" y="T5"/>
                </a:cxn>
                <a:cxn ang="0">
                  <a:pos x="T6" y="T7"/>
                </a:cxn>
                <a:cxn ang="0">
                  <a:pos x="T8" y="T9"/>
                </a:cxn>
              </a:cxnLst>
              <a:rect l="0" t="0" r="r" b="b"/>
              <a:pathLst>
                <a:path w="374" h="292">
                  <a:moveTo>
                    <a:pt x="61" y="292"/>
                  </a:moveTo>
                  <a:lnTo>
                    <a:pt x="0" y="98"/>
                  </a:lnTo>
                  <a:lnTo>
                    <a:pt x="314" y="0"/>
                  </a:lnTo>
                  <a:lnTo>
                    <a:pt x="374" y="194"/>
                  </a:lnTo>
                  <a:lnTo>
                    <a:pt x="61" y="292"/>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1" name="Rectangle 27"/>
            <p:cNvSpPr>
              <a:spLocks noChangeArrowheads="1"/>
            </p:cNvSpPr>
            <p:nvPr/>
          </p:nvSpPr>
          <p:spPr bwMode="auto">
            <a:xfrm>
              <a:off x="5306526" y="4421463"/>
              <a:ext cx="817420" cy="203385"/>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2" name="Rectangle 28"/>
            <p:cNvSpPr>
              <a:spLocks noChangeArrowheads="1"/>
            </p:cNvSpPr>
            <p:nvPr/>
          </p:nvSpPr>
          <p:spPr bwMode="auto">
            <a:xfrm>
              <a:off x="5808001" y="4421463"/>
              <a:ext cx="60550" cy="203385"/>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3" name="Rectangle 29"/>
            <p:cNvSpPr>
              <a:spLocks noChangeArrowheads="1"/>
            </p:cNvSpPr>
            <p:nvPr/>
          </p:nvSpPr>
          <p:spPr bwMode="auto">
            <a:xfrm>
              <a:off x="5652745" y="4421463"/>
              <a:ext cx="62102" cy="203385"/>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4" name="Rectangle 30"/>
            <p:cNvSpPr>
              <a:spLocks noChangeArrowheads="1"/>
            </p:cNvSpPr>
            <p:nvPr/>
          </p:nvSpPr>
          <p:spPr bwMode="auto">
            <a:xfrm>
              <a:off x="5738136" y="4624848"/>
              <a:ext cx="126533" cy="291104"/>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5" name="Rectangle 31"/>
            <p:cNvSpPr>
              <a:spLocks noChangeArrowheads="1"/>
            </p:cNvSpPr>
            <p:nvPr/>
          </p:nvSpPr>
          <p:spPr bwMode="auto">
            <a:xfrm>
              <a:off x="5738136" y="4967962"/>
              <a:ext cx="16302"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6" name="Rectangle 32"/>
            <p:cNvSpPr>
              <a:spLocks noChangeArrowheads="1"/>
            </p:cNvSpPr>
            <p:nvPr/>
          </p:nvSpPr>
          <p:spPr bwMode="auto">
            <a:xfrm>
              <a:off x="5772292" y="4967962"/>
              <a:ext cx="16302"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7" name="Rectangle 33"/>
            <p:cNvSpPr>
              <a:spLocks noChangeArrowheads="1"/>
            </p:cNvSpPr>
            <p:nvPr/>
          </p:nvSpPr>
          <p:spPr bwMode="auto">
            <a:xfrm>
              <a:off x="6264452" y="4967962"/>
              <a:ext cx="19407"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8" name="Rectangle 34"/>
            <p:cNvSpPr>
              <a:spLocks noChangeArrowheads="1"/>
            </p:cNvSpPr>
            <p:nvPr/>
          </p:nvSpPr>
          <p:spPr bwMode="auto">
            <a:xfrm>
              <a:off x="6311804" y="4967962"/>
              <a:ext cx="14749"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9" name="Rectangle 35"/>
            <p:cNvSpPr>
              <a:spLocks noChangeArrowheads="1"/>
            </p:cNvSpPr>
            <p:nvPr/>
          </p:nvSpPr>
          <p:spPr bwMode="auto">
            <a:xfrm>
              <a:off x="5690783" y="3761710"/>
              <a:ext cx="693215"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0" name="Rectangle 36"/>
            <p:cNvSpPr>
              <a:spLocks noChangeArrowheads="1"/>
            </p:cNvSpPr>
            <p:nvPr/>
          </p:nvSpPr>
          <p:spPr bwMode="auto">
            <a:xfrm>
              <a:off x="5738136" y="3761710"/>
              <a:ext cx="16302"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1" name="Rectangle 37"/>
            <p:cNvSpPr>
              <a:spLocks noChangeArrowheads="1"/>
            </p:cNvSpPr>
            <p:nvPr/>
          </p:nvSpPr>
          <p:spPr bwMode="auto">
            <a:xfrm>
              <a:off x="5772292" y="3761710"/>
              <a:ext cx="16302"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2" name="Rectangle 38"/>
            <p:cNvSpPr>
              <a:spLocks noChangeArrowheads="1"/>
            </p:cNvSpPr>
            <p:nvPr/>
          </p:nvSpPr>
          <p:spPr bwMode="auto">
            <a:xfrm>
              <a:off x="6264452" y="3761710"/>
              <a:ext cx="19407"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3" name="Rectangle 39"/>
            <p:cNvSpPr>
              <a:spLocks noChangeArrowheads="1"/>
            </p:cNvSpPr>
            <p:nvPr/>
          </p:nvSpPr>
          <p:spPr bwMode="auto">
            <a:xfrm>
              <a:off x="6311804" y="3761710"/>
              <a:ext cx="14749"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4" name="Freeform 40"/>
            <p:cNvSpPr/>
            <p:nvPr/>
          </p:nvSpPr>
          <p:spPr bwMode="auto">
            <a:xfrm>
              <a:off x="5604616" y="5664002"/>
              <a:ext cx="416084" cy="148269"/>
            </a:xfrm>
            <a:custGeom>
              <a:avLst/>
              <a:gdLst>
                <a:gd name="T0" fmla="*/ 328 w 328"/>
                <a:gd name="T1" fmla="*/ 90 h 117"/>
                <a:gd name="T2" fmla="*/ 301 w 328"/>
                <a:gd name="T3" fmla="*/ 117 h 117"/>
                <a:gd name="T4" fmla="*/ 27 w 328"/>
                <a:gd name="T5" fmla="*/ 117 h 117"/>
                <a:gd name="T6" fmla="*/ 0 w 328"/>
                <a:gd name="T7" fmla="*/ 90 h 117"/>
                <a:gd name="T8" fmla="*/ 0 w 328"/>
                <a:gd name="T9" fmla="*/ 27 h 117"/>
                <a:gd name="T10" fmla="*/ 27 w 328"/>
                <a:gd name="T11" fmla="*/ 0 h 117"/>
                <a:gd name="T12" fmla="*/ 301 w 328"/>
                <a:gd name="T13" fmla="*/ 0 h 117"/>
                <a:gd name="T14" fmla="*/ 328 w 328"/>
                <a:gd name="T15" fmla="*/ 27 h 117"/>
                <a:gd name="T16" fmla="*/ 328 w 328"/>
                <a:gd name="T17" fmla="*/ 9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117">
                  <a:moveTo>
                    <a:pt x="328" y="90"/>
                  </a:moveTo>
                  <a:cubicBezTo>
                    <a:pt x="328" y="105"/>
                    <a:pt x="316" y="117"/>
                    <a:pt x="301" y="117"/>
                  </a:cubicBezTo>
                  <a:cubicBezTo>
                    <a:pt x="27" y="117"/>
                    <a:pt x="27" y="117"/>
                    <a:pt x="27" y="117"/>
                  </a:cubicBezTo>
                  <a:cubicBezTo>
                    <a:pt x="12" y="117"/>
                    <a:pt x="0" y="105"/>
                    <a:pt x="0" y="90"/>
                  </a:cubicBezTo>
                  <a:cubicBezTo>
                    <a:pt x="0" y="27"/>
                    <a:pt x="0" y="27"/>
                    <a:pt x="0" y="27"/>
                  </a:cubicBezTo>
                  <a:cubicBezTo>
                    <a:pt x="0" y="12"/>
                    <a:pt x="12" y="0"/>
                    <a:pt x="27" y="0"/>
                  </a:cubicBezTo>
                  <a:cubicBezTo>
                    <a:pt x="301" y="0"/>
                    <a:pt x="301" y="0"/>
                    <a:pt x="301" y="0"/>
                  </a:cubicBezTo>
                  <a:cubicBezTo>
                    <a:pt x="316" y="0"/>
                    <a:pt x="328" y="12"/>
                    <a:pt x="328" y="27"/>
                  </a:cubicBezTo>
                  <a:lnTo>
                    <a:pt x="328" y="90"/>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5" name="Freeform 41"/>
            <p:cNvSpPr/>
            <p:nvPr/>
          </p:nvSpPr>
          <p:spPr bwMode="auto">
            <a:xfrm>
              <a:off x="6547793" y="5664002"/>
              <a:ext cx="40366" cy="167676"/>
            </a:xfrm>
            <a:custGeom>
              <a:avLst/>
              <a:gdLst>
                <a:gd name="T0" fmla="*/ 32 w 32"/>
                <a:gd name="T1" fmla="*/ 116 h 132"/>
                <a:gd name="T2" fmla="*/ 16 w 32"/>
                <a:gd name="T3" fmla="*/ 132 h 132"/>
                <a:gd name="T4" fmla="*/ 16 w 32"/>
                <a:gd name="T5" fmla="*/ 132 h 132"/>
                <a:gd name="T6" fmla="*/ 0 w 32"/>
                <a:gd name="T7" fmla="*/ 116 h 132"/>
                <a:gd name="T8" fmla="*/ 0 w 32"/>
                <a:gd name="T9" fmla="*/ 16 h 132"/>
                <a:gd name="T10" fmla="*/ 16 w 32"/>
                <a:gd name="T11" fmla="*/ 0 h 132"/>
                <a:gd name="T12" fmla="*/ 16 w 32"/>
                <a:gd name="T13" fmla="*/ 0 h 132"/>
                <a:gd name="T14" fmla="*/ 32 w 32"/>
                <a:gd name="T15" fmla="*/ 16 h 132"/>
                <a:gd name="T16" fmla="*/ 32 w 32"/>
                <a:gd name="T17" fmla="*/ 11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32">
                  <a:moveTo>
                    <a:pt x="32" y="116"/>
                  </a:moveTo>
                  <a:cubicBezTo>
                    <a:pt x="32" y="125"/>
                    <a:pt x="25" y="132"/>
                    <a:pt x="16" y="132"/>
                  </a:cubicBezTo>
                  <a:cubicBezTo>
                    <a:pt x="16" y="132"/>
                    <a:pt x="16" y="132"/>
                    <a:pt x="16" y="132"/>
                  </a:cubicBezTo>
                  <a:cubicBezTo>
                    <a:pt x="7" y="132"/>
                    <a:pt x="0" y="125"/>
                    <a:pt x="0" y="116"/>
                  </a:cubicBezTo>
                  <a:cubicBezTo>
                    <a:pt x="0" y="16"/>
                    <a:pt x="0" y="16"/>
                    <a:pt x="0" y="16"/>
                  </a:cubicBezTo>
                  <a:cubicBezTo>
                    <a:pt x="0" y="7"/>
                    <a:pt x="7" y="0"/>
                    <a:pt x="16" y="0"/>
                  </a:cubicBezTo>
                  <a:cubicBezTo>
                    <a:pt x="16" y="0"/>
                    <a:pt x="16" y="0"/>
                    <a:pt x="16" y="0"/>
                  </a:cubicBezTo>
                  <a:cubicBezTo>
                    <a:pt x="25" y="0"/>
                    <a:pt x="32" y="7"/>
                    <a:pt x="32" y="16"/>
                  </a:cubicBezTo>
                  <a:lnTo>
                    <a:pt x="32" y="116"/>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6" name="Freeform 42"/>
            <p:cNvSpPr/>
            <p:nvPr/>
          </p:nvSpPr>
          <p:spPr bwMode="auto">
            <a:xfrm>
              <a:off x="5409771" y="5514180"/>
              <a:ext cx="70641" cy="72194"/>
            </a:xfrm>
            <a:custGeom>
              <a:avLst/>
              <a:gdLst>
                <a:gd name="T0" fmla="*/ 56 w 56"/>
                <a:gd name="T1" fmla="*/ 29 h 57"/>
                <a:gd name="T2" fmla="*/ 28 w 56"/>
                <a:gd name="T3" fmla="*/ 57 h 57"/>
                <a:gd name="T4" fmla="*/ 27 w 56"/>
                <a:gd name="T5" fmla="*/ 57 h 57"/>
                <a:gd name="T6" fmla="*/ 0 w 56"/>
                <a:gd name="T7" fmla="*/ 29 h 57"/>
                <a:gd name="T8" fmla="*/ 0 w 56"/>
                <a:gd name="T9" fmla="*/ 28 h 57"/>
                <a:gd name="T10" fmla="*/ 27 w 56"/>
                <a:gd name="T11" fmla="*/ 0 h 57"/>
                <a:gd name="T12" fmla="*/ 28 w 56"/>
                <a:gd name="T13" fmla="*/ 0 h 57"/>
                <a:gd name="T14" fmla="*/ 56 w 56"/>
                <a:gd name="T15" fmla="*/ 28 h 57"/>
                <a:gd name="T16" fmla="*/ 56 w 56"/>
                <a:gd name="T1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7">
                  <a:moveTo>
                    <a:pt x="56" y="29"/>
                  </a:moveTo>
                  <a:cubicBezTo>
                    <a:pt x="56" y="44"/>
                    <a:pt x="44" y="57"/>
                    <a:pt x="28" y="57"/>
                  </a:cubicBezTo>
                  <a:cubicBezTo>
                    <a:pt x="27" y="57"/>
                    <a:pt x="27" y="57"/>
                    <a:pt x="27" y="57"/>
                  </a:cubicBezTo>
                  <a:cubicBezTo>
                    <a:pt x="12" y="57"/>
                    <a:pt x="0" y="44"/>
                    <a:pt x="0" y="29"/>
                  </a:cubicBezTo>
                  <a:cubicBezTo>
                    <a:pt x="0" y="28"/>
                    <a:pt x="0" y="28"/>
                    <a:pt x="0" y="28"/>
                  </a:cubicBezTo>
                  <a:cubicBezTo>
                    <a:pt x="0" y="13"/>
                    <a:pt x="12" y="0"/>
                    <a:pt x="27" y="0"/>
                  </a:cubicBezTo>
                  <a:cubicBezTo>
                    <a:pt x="28" y="0"/>
                    <a:pt x="28" y="0"/>
                    <a:pt x="28" y="0"/>
                  </a:cubicBezTo>
                  <a:cubicBezTo>
                    <a:pt x="44" y="0"/>
                    <a:pt x="56" y="13"/>
                    <a:pt x="56" y="28"/>
                  </a:cubicBezTo>
                  <a:lnTo>
                    <a:pt x="56" y="29"/>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7" name="Freeform 43"/>
            <p:cNvSpPr/>
            <p:nvPr/>
          </p:nvSpPr>
          <p:spPr bwMode="auto">
            <a:xfrm>
              <a:off x="6062620" y="5514180"/>
              <a:ext cx="71417" cy="72194"/>
            </a:xfrm>
            <a:custGeom>
              <a:avLst/>
              <a:gdLst>
                <a:gd name="T0" fmla="*/ 56 w 56"/>
                <a:gd name="T1" fmla="*/ 29 h 57"/>
                <a:gd name="T2" fmla="*/ 29 w 56"/>
                <a:gd name="T3" fmla="*/ 57 h 57"/>
                <a:gd name="T4" fmla="*/ 28 w 56"/>
                <a:gd name="T5" fmla="*/ 57 h 57"/>
                <a:gd name="T6" fmla="*/ 0 w 56"/>
                <a:gd name="T7" fmla="*/ 29 h 57"/>
                <a:gd name="T8" fmla="*/ 0 w 56"/>
                <a:gd name="T9" fmla="*/ 28 h 57"/>
                <a:gd name="T10" fmla="*/ 28 w 56"/>
                <a:gd name="T11" fmla="*/ 0 h 57"/>
                <a:gd name="T12" fmla="*/ 29 w 56"/>
                <a:gd name="T13" fmla="*/ 0 h 57"/>
                <a:gd name="T14" fmla="*/ 56 w 56"/>
                <a:gd name="T15" fmla="*/ 28 h 57"/>
                <a:gd name="T16" fmla="*/ 56 w 56"/>
                <a:gd name="T1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7">
                  <a:moveTo>
                    <a:pt x="56" y="29"/>
                  </a:moveTo>
                  <a:cubicBezTo>
                    <a:pt x="56" y="44"/>
                    <a:pt x="44" y="57"/>
                    <a:pt x="29" y="57"/>
                  </a:cubicBezTo>
                  <a:cubicBezTo>
                    <a:pt x="28" y="57"/>
                    <a:pt x="28" y="57"/>
                    <a:pt x="28" y="57"/>
                  </a:cubicBezTo>
                  <a:cubicBezTo>
                    <a:pt x="13" y="57"/>
                    <a:pt x="0" y="44"/>
                    <a:pt x="0" y="29"/>
                  </a:cubicBezTo>
                  <a:cubicBezTo>
                    <a:pt x="0" y="28"/>
                    <a:pt x="0" y="28"/>
                    <a:pt x="0" y="28"/>
                  </a:cubicBezTo>
                  <a:cubicBezTo>
                    <a:pt x="0" y="13"/>
                    <a:pt x="13" y="0"/>
                    <a:pt x="28" y="0"/>
                  </a:cubicBezTo>
                  <a:cubicBezTo>
                    <a:pt x="29" y="0"/>
                    <a:pt x="29" y="0"/>
                    <a:pt x="29" y="0"/>
                  </a:cubicBezTo>
                  <a:cubicBezTo>
                    <a:pt x="44" y="0"/>
                    <a:pt x="56" y="13"/>
                    <a:pt x="56" y="28"/>
                  </a:cubicBezTo>
                  <a:lnTo>
                    <a:pt x="56" y="29"/>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8" name="Freeform 44"/>
            <p:cNvSpPr/>
            <p:nvPr/>
          </p:nvSpPr>
          <p:spPr bwMode="auto">
            <a:xfrm>
              <a:off x="5576670" y="5179886"/>
              <a:ext cx="665269" cy="93153"/>
            </a:xfrm>
            <a:custGeom>
              <a:avLst/>
              <a:gdLst>
                <a:gd name="T0" fmla="*/ 524 w 524"/>
                <a:gd name="T1" fmla="*/ 45 h 73"/>
                <a:gd name="T2" fmla="*/ 497 w 524"/>
                <a:gd name="T3" fmla="*/ 73 h 73"/>
                <a:gd name="T4" fmla="*/ 28 w 524"/>
                <a:gd name="T5" fmla="*/ 73 h 73"/>
                <a:gd name="T6" fmla="*/ 0 w 524"/>
                <a:gd name="T7" fmla="*/ 45 h 73"/>
                <a:gd name="T8" fmla="*/ 0 w 524"/>
                <a:gd name="T9" fmla="*/ 27 h 73"/>
                <a:gd name="T10" fmla="*/ 28 w 524"/>
                <a:gd name="T11" fmla="*/ 0 h 73"/>
                <a:gd name="T12" fmla="*/ 497 w 524"/>
                <a:gd name="T13" fmla="*/ 0 h 73"/>
                <a:gd name="T14" fmla="*/ 524 w 524"/>
                <a:gd name="T15" fmla="*/ 27 h 73"/>
                <a:gd name="T16" fmla="*/ 524 w 524"/>
                <a:gd name="T17" fmla="*/ 4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4" h="73">
                  <a:moveTo>
                    <a:pt x="524" y="45"/>
                  </a:moveTo>
                  <a:cubicBezTo>
                    <a:pt x="524" y="61"/>
                    <a:pt x="512" y="73"/>
                    <a:pt x="497" y="73"/>
                  </a:cubicBezTo>
                  <a:cubicBezTo>
                    <a:pt x="28" y="73"/>
                    <a:pt x="28" y="73"/>
                    <a:pt x="28" y="73"/>
                  </a:cubicBezTo>
                  <a:cubicBezTo>
                    <a:pt x="12" y="73"/>
                    <a:pt x="0" y="61"/>
                    <a:pt x="0" y="45"/>
                  </a:cubicBezTo>
                  <a:cubicBezTo>
                    <a:pt x="0" y="27"/>
                    <a:pt x="0" y="27"/>
                    <a:pt x="0" y="27"/>
                  </a:cubicBezTo>
                  <a:cubicBezTo>
                    <a:pt x="0" y="12"/>
                    <a:pt x="12" y="0"/>
                    <a:pt x="28" y="0"/>
                  </a:cubicBezTo>
                  <a:cubicBezTo>
                    <a:pt x="497" y="0"/>
                    <a:pt x="497" y="0"/>
                    <a:pt x="497" y="0"/>
                  </a:cubicBezTo>
                  <a:cubicBezTo>
                    <a:pt x="512" y="0"/>
                    <a:pt x="524" y="12"/>
                    <a:pt x="524" y="27"/>
                  </a:cubicBezTo>
                  <a:lnTo>
                    <a:pt x="524" y="45"/>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9" name="Oval 45"/>
            <p:cNvSpPr>
              <a:spLocks noChangeArrowheads="1"/>
            </p:cNvSpPr>
            <p:nvPr/>
          </p:nvSpPr>
          <p:spPr bwMode="auto">
            <a:xfrm>
              <a:off x="6128603" y="3612665"/>
              <a:ext cx="111784" cy="111008"/>
            </a:xfrm>
            <a:prstGeom prst="ellipse">
              <a:avLst/>
            </a:pr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60" name="Oval 46"/>
            <p:cNvSpPr>
              <a:spLocks noChangeArrowheads="1"/>
            </p:cNvSpPr>
            <p:nvPr/>
          </p:nvSpPr>
          <p:spPr bwMode="auto">
            <a:xfrm>
              <a:off x="5325933" y="3617323"/>
              <a:ext cx="111784" cy="111784"/>
            </a:xfrm>
            <a:prstGeom prst="ellipse">
              <a:avLst/>
            </a:pr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grpSp>
      <p:grpSp>
        <p:nvGrpSpPr>
          <p:cNvPr id="3" name="组合 2"/>
          <p:cNvGrpSpPr/>
          <p:nvPr/>
        </p:nvGrpSpPr>
        <p:grpSpPr>
          <a:xfrm>
            <a:off x="443983" y="1112313"/>
            <a:ext cx="1936868" cy="1936868"/>
            <a:chOff x="2572456" y="958222"/>
            <a:chExt cx="1936868" cy="1936868"/>
          </a:xfrm>
        </p:grpSpPr>
        <p:grpSp>
          <p:nvGrpSpPr>
            <p:cNvPr id="61" name="组合 60"/>
            <p:cNvGrpSpPr/>
            <p:nvPr/>
          </p:nvGrpSpPr>
          <p:grpSpPr>
            <a:xfrm>
              <a:off x="2572456" y="958222"/>
              <a:ext cx="1936868" cy="1936868"/>
              <a:chOff x="11207774" y="442662"/>
              <a:chExt cx="504056" cy="504056"/>
            </a:xfrm>
            <a:solidFill>
              <a:srgbClr val="B3DF63"/>
            </a:solidFill>
            <a:effectLst>
              <a:outerShdw blurRad="50800" dist="38100" dir="5400000" algn="t" rotWithShape="0">
                <a:prstClr val="black">
                  <a:alpha val="40000"/>
                </a:prstClr>
              </a:outerShdw>
            </a:effectLst>
          </p:grpSpPr>
          <p:sp>
            <p:nvSpPr>
              <p:cNvPr id="62" name="椭圆 61"/>
              <p:cNvSpPr/>
              <p:nvPr/>
            </p:nvSpPr>
            <p:spPr>
              <a:xfrm>
                <a:off x="11273029" y="517620"/>
                <a:ext cx="373547" cy="373547"/>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63" name="椭圆 62"/>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grpSp>
        <p:sp>
          <p:nvSpPr>
            <p:cNvPr id="64" name="TextBox 1"/>
            <p:cNvSpPr txBox="1"/>
            <p:nvPr/>
          </p:nvSpPr>
          <p:spPr>
            <a:xfrm>
              <a:off x="2815371" y="1264937"/>
              <a:ext cx="1451038" cy="1323439"/>
            </a:xfrm>
            <a:prstGeom prst="rect">
              <a:avLst/>
            </a:prstGeom>
            <a:noFill/>
          </p:spPr>
          <p:txBody>
            <a:bodyPr wrap="none" rtlCol="0">
              <a:spAutoFit/>
            </a:bodyPr>
            <a:lstStyle/>
            <a:p>
              <a:r>
                <a:rPr lang="en-US" altLang="zh-CN" sz="8000" b="1" dirty="0">
                  <a:ln w="12700">
                    <a:noFill/>
                    <a:prstDash val="solid"/>
                  </a:ln>
                  <a:solidFill>
                    <a:prstClr val="white"/>
                  </a:solidFill>
                  <a:effectLst>
                    <a:outerShdw dist="50800" dir="4800000" algn="tl" rotWithShape="0">
                      <a:srgbClr val="000000">
                        <a:alpha val="40000"/>
                      </a:srgbClr>
                    </a:outerShdw>
                  </a:effectLst>
                  <a:latin typeface="造字工房尚黑（非商用）细体" pitchFamily="50" charset="-122"/>
                  <a:ea typeface="造字工房尚黑（非商用）细体" pitchFamily="50" charset="-122"/>
                </a:rPr>
                <a:t>03</a:t>
              </a:r>
              <a:endParaRPr lang="zh-CN" altLang="en-US" sz="8000" b="1" dirty="0">
                <a:ln w="12700">
                  <a:noFill/>
                  <a:prstDash val="solid"/>
                </a:ln>
                <a:solidFill>
                  <a:prstClr val="white"/>
                </a:solidFill>
                <a:effectLst>
                  <a:outerShdw dist="50800" dir="4800000" algn="tl" rotWithShape="0">
                    <a:srgbClr val="000000">
                      <a:alpha val="40000"/>
                    </a:srgbClr>
                  </a:outerShdw>
                </a:effectLst>
                <a:latin typeface="造字工房尚黑（非商用）细体" pitchFamily="50" charset="-122"/>
                <a:ea typeface="造字工房尚黑（非商用）细体" pitchFamily="50" charset="-122"/>
              </a:endParaRPr>
            </a:p>
          </p:txBody>
        </p:sp>
      </p:grpSp>
      <p:grpSp>
        <p:nvGrpSpPr>
          <p:cNvPr id="65" name="组合 64"/>
          <p:cNvGrpSpPr/>
          <p:nvPr/>
        </p:nvGrpSpPr>
        <p:grpSpPr>
          <a:xfrm rot="5400000">
            <a:off x="7939470" y="-3214903"/>
            <a:ext cx="942183" cy="7462505"/>
            <a:chOff x="-11273" y="-594773"/>
            <a:chExt cx="719786" cy="7462505"/>
          </a:xfrm>
        </p:grpSpPr>
        <p:sp>
          <p:nvSpPr>
            <p:cNvPr id="66" name="等腰三角形 65"/>
            <p:cNvSpPr/>
            <p:nvPr/>
          </p:nvSpPr>
          <p:spPr>
            <a:xfrm rot="5400000">
              <a:off x="-68856" y="2776017"/>
              <a:ext cx="834952" cy="7197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7" name="等腰三角形 66"/>
            <p:cNvSpPr/>
            <p:nvPr/>
          </p:nvSpPr>
          <p:spPr>
            <a:xfrm rot="5400000">
              <a:off x="-68856" y="195805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8" name="等腰三角形 67"/>
            <p:cNvSpPr/>
            <p:nvPr/>
          </p:nvSpPr>
          <p:spPr>
            <a:xfrm rot="5400000">
              <a:off x="-68856" y="1114606"/>
              <a:ext cx="834952" cy="7197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9" name="等腰三角形 68"/>
            <p:cNvSpPr/>
            <p:nvPr/>
          </p:nvSpPr>
          <p:spPr>
            <a:xfrm rot="5400000">
              <a:off x="-68856" y="296639"/>
              <a:ext cx="834952" cy="71978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0" name="等腰三角形 69"/>
            <p:cNvSpPr/>
            <p:nvPr/>
          </p:nvSpPr>
          <p:spPr>
            <a:xfrm rot="5400000">
              <a:off x="-68856" y="3610969"/>
              <a:ext cx="834952" cy="719786"/>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1" name="等腰三角形 70"/>
            <p:cNvSpPr/>
            <p:nvPr/>
          </p:nvSpPr>
          <p:spPr>
            <a:xfrm rot="5400000">
              <a:off x="-68856" y="4443673"/>
              <a:ext cx="834952" cy="719786"/>
            </a:xfrm>
            <a:prstGeom prst="triangle">
              <a:avLst/>
            </a:prstGeom>
            <a:solidFill>
              <a:srgbClr val="94C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2" name="等腰三角形 71"/>
            <p:cNvSpPr/>
            <p:nvPr/>
          </p:nvSpPr>
          <p:spPr>
            <a:xfrm rot="5400000">
              <a:off x="-68856" y="5264883"/>
              <a:ext cx="834952" cy="71978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3" name="等腰三角形 72"/>
            <p:cNvSpPr/>
            <p:nvPr/>
          </p:nvSpPr>
          <p:spPr>
            <a:xfrm rot="5400000">
              <a:off x="-68856" y="6090363"/>
              <a:ext cx="834952" cy="71978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4" name="等腰三角形 73"/>
            <p:cNvSpPr/>
            <p:nvPr/>
          </p:nvSpPr>
          <p:spPr>
            <a:xfrm rot="5400000">
              <a:off x="-68856" y="-53719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p:cTn id="7" dur="8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8" dur="800" fill="hold"/>
                                        <p:tgtEl>
                                          <p:spTgt spid="10"/>
                                        </p:tgtEl>
                                        <p:attrNameLst>
                                          <p:attrName>ppt_y</p:attrName>
                                        </p:attrNameLst>
                                      </p:cBhvr>
                                      <p:tavLst>
                                        <p:tav tm="0">
                                          <p:val>
                                            <p:strVal val="#ppt_y"/>
                                          </p:val>
                                        </p:tav>
                                        <p:tav tm="100000">
                                          <p:val>
                                            <p:strVal val="#ppt_y"/>
                                          </p:val>
                                        </p:tav>
                                      </p:tavLst>
                                    </p:anim>
                                    <p:anim calcmode="lin" valueType="num">
                                      <p:cBhvr>
                                        <p:cTn id="9" dur="8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0" dur="8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800" tmFilter="0,0; .5, 1; 1, 1"/>
                                        <p:tgtEl>
                                          <p:spTgt spid="10"/>
                                        </p:tgtEl>
                                      </p:cBhvr>
                                    </p:animEffect>
                                  </p:childTnLst>
                                </p:cTn>
                              </p:par>
                            </p:childTnLst>
                          </p:cTn>
                        </p:par>
                        <p:par>
                          <p:cTn id="12" fill="hold">
                            <p:stCondLst>
                              <p:cond delay="1279"/>
                            </p:stCondLst>
                            <p:childTnLst>
                              <p:par>
                                <p:cTn id="13" presetID="10"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95961"/>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元组与元组定义</a:t>
            </a: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530360" y="1465457"/>
            <a:ext cx="10813742" cy="2601546"/>
          </a:xfrm>
          <a:prstGeom prst="rect">
            <a:avLst/>
          </a:prstGeom>
        </p:spPr>
        <p:txBody>
          <a:bodyPr wrap="square">
            <a:spAutoFit/>
          </a:bodyPr>
          <a:lstStyle/>
          <a:p>
            <a:pPr indent="457200">
              <a:lnSpc>
                <a:spcPct val="150000"/>
              </a:lnSpc>
            </a:pPr>
            <a:r>
              <a:rPr lang="zh-CN" altLang="zh-CN" sz="2800" dirty="0">
                <a:latin typeface="+mn-ea"/>
              </a:rPr>
              <a:t>元组（</a:t>
            </a:r>
            <a:r>
              <a:rPr lang="en-US" altLang="zh-CN" sz="2800" dirty="0">
                <a:latin typeface="+mn-ea"/>
              </a:rPr>
              <a:t>tuple</a:t>
            </a:r>
            <a:r>
              <a:rPr lang="zh-CN" altLang="zh-CN" sz="2800" dirty="0">
                <a:latin typeface="+mn-ea"/>
              </a:rPr>
              <a:t>）与列表类似，也是用来存放一组相关的数据。两者的不同之处主要有两点：</a:t>
            </a:r>
          </a:p>
          <a:p>
            <a:pPr marL="971550" lvl="1" indent="-514350">
              <a:lnSpc>
                <a:spcPct val="150000"/>
              </a:lnSpc>
              <a:buFont typeface="+mj-lt"/>
              <a:buAutoNum type="alphaLcParenR"/>
            </a:pPr>
            <a:r>
              <a:rPr lang="zh-CN" altLang="zh-CN" sz="2800" dirty="0">
                <a:latin typeface="+mn-ea"/>
              </a:rPr>
              <a:t>元组使用圆括号（），列表使用方括号</a:t>
            </a:r>
            <a:r>
              <a:rPr lang="en-US" altLang="zh-CN" sz="2800" dirty="0">
                <a:latin typeface="+mn-ea"/>
              </a:rPr>
              <a:t>[]</a:t>
            </a:r>
            <a:r>
              <a:rPr lang="zh-CN" altLang="zh-CN" sz="2800" dirty="0">
                <a:latin typeface="+mn-ea"/>
              </a:rPr>
              <a:t>；</a:t>
            </a:r>
            <a:endParaRPr lang="en-US" altLang="zh-CN" sz="2800" dirty="0">
              <a:latin typeface="+mn-ea"/>
            </a:endParaRPr>
          </a:p>
          <a:p>
            <a:pPr marL="971550" lvl="1" indent="-514350">
              <a:lnSpc>
                <a:spcPct val="150000"/>
              </a:lnSpc>
              <a:buFont typeface="+mj-lt"/>
              <a:buAutoNum type="alphaLcParenR"/>
            </a:pPr>
            <a:r>
              <a:rPr lang="zh-CN" altLang="zh-CN" sz="2800" dirty="0">
                <a:latin typeface="+mn-ea"/>
              </a:rPr>
              <a:t>元组的元素不能修</a:t>
            </a:r>
            <a:r>
              <a:rPr lang="zh-CN" altLang="en-US" sz="2800" dirty="0">
                <a:latin typeface="+mn-ea"/>
              </a:rPr>
              <a:t>改。</a:t>
            </a:r>
            <a:endParaRPr lang="zh-CN" altLang="zh-CN" sz="2800" dirty="0">
              <a:latin typeface="+mn-ea"/>
            </a:endParaRPr>
          </a:p>
        </p:txBody>
      </p:sp>
      <p:sp>
        <p:nvSpPr>
          <p:cNvPr id="2" name="矩形 1"/>
          <p:cNvSpPr/>
          <p:nvPr/>
        </p:nvSpPr>
        <p:spPr>
          <a:xfrm>
            <a:off x="1385018" y="5023211"/>
            <a:ext cx="6647974" cy="523220"/>
          </a:xfrm>
          <a:prstGeom prst="rect">
            <a:avLst/>
          </a:prstGeom>
        </p:spPr>
        <p:txBody>
          <a:bodyPr wrap="none">
            <a:spAutoFit/>
          </a:bodyPr>
          <a:lstStyle/>
          <a:p>
            <a:r>
              <a:rPr lang="zh-CN" altLang="en-US" sz="2800" dirty="0">
                <a:solidFill>
                  <a:srgbClr val="C00000"/>
                </a:solidFill>
              </a:rPr>
              <a:t>可以将元组理解为不能修改的“列表”。</a:t>
            </a:r>
          </a:p>
        </p:txBody>
      </p:sp>
    </p:spTree>
  </p:cSld>
  <p:clrMapOvr>
    <a:masterClrMapping/>
  </p:clrMapOvr>
  <p:transition spd="slow">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列表与列表定义</a:t>
            </a: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7" name="内容占位符 4"/>
          <p:cNvSpPr txBox="1"/>
          <p:nvPr/>
        </p:nvSpPr>
        <p:spPr>
          <a:xfrm>
            <a:off x="595403" y="1721591"/>
            <a:ext cx="10515600" cy="435133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a:t>可以存放一组成绩</a:t>
            </a:r>
            <a:endParaRPr lang="en-US" altLang="zh-CN" sz="2800" dirty="0"/>
          </a:p>
          <a:p>
            <a:endParaRPr lang="en-US" altLang="zh-CN" sz="2800" dirty="0"/>
          </a:p>
          <a:p>
            <a:endParaRPr lang="en-US" altLang="zh-CN" sz="2800" dirty="0"/>
          </a:p>
          <a:p>
            <a:r>
              <a:rPr lang="zh-CN" altLang="en-US" sz="2800" dirty="0"/>
              <a:t>可以存放一组人名</a:t>
            </a:r>
            <a:endParaRPr lang="en-US" altLang="zh-CN" sz="2800" dirty="0"/>
          </a:p>
          <a:p>
            <a:endParaRPr lang="en-US" altLang="zh-CN" sz="2800" dirty="0"/>
          </a:p>
          <a:p>
            <a:endParaRPr lang="en-US" altLang="zh-CN" sz="2800" dirty="0"/>
          </a:p>
          <a:p>
            <a:r>
              <a:rPr lang="zh-CN" altLang="en-US" sz="2800" dirty="0"/>
              <a:t>可以存放一个学生的基本信息</a:t>
            </a:r>
            <a:endParaRPr lang="en-US" altLang="zh-CN" sz="2800" dirty="0"/>
          </a:p>
          <a:p>
            <a:endParaRPr lang="zh-CN" altLang="en-US" sz="2800" dirty="0"/>
          </a:p>
        </p:txBody>
      </p:sp>
      <p:sp>
        <p:nvSpPr>
          <p:cNvPr id="2" name="对话气泡: 矩形 1"/>
          <p:cNvSpPr/>
          <p:nvPr/>
        </p:nvSpPr>
        <p:spPr>
          <a:xfrm>
            <a:off x="7081592" y="4397680"/>
            <a:ext cx="3851563" cy="725978"/>
          </a:xfrm>
          <a:prstGeom prst="wedgeRectCallout">
            <a:avLst>
              <a:gd name="adj1" fmla="val -59825"/>
              <a:gd name="adj2" fmla="val 96088"/>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9900"/>
                </a:solidFill>
              </a:rPr>
              <a:t>允许列表元素类型互不相同</a:t>
            </a:r>
          </a:p>
        </p:txBody>
      </p:sp>
      <p:pic>
        <p:nvPicPr>
          <p:cNvPr id="3" name="图片 2"/>
          <p:cNvPicPr>
            <a:picLocks noChangeAspect="1"/>
          </p:cNvPicPr>
          <p:nvPr/>
        </p:nvPicPr>
        <p:blipFill>
          <a:blip r:embed="rId3"/>
          <a:stretch>
            <a:fillRect/>
          </a:stretch>
        </p:blipFill>
        <p:spPr>
          <a:xfrm>
            <a:off x="1599844" y="2371627"/>
            <a:ext cx="5481748" cy="421672"/>
          </a:xfrm>
          <a:prstGeom prst="rect">
            <a:avLst/>
          </a:prstGeom>
        </p:spPr>
      </p:pic>
      <p:pic>
        <p:nvPicPr>
          <p:cNvPr id="5" name="图片 4"/>
          <p:cNvPicPr>
            <a:picLocks noChangeAspect="1"/>
          </p:cNvPicPr>
          <p:nvPr/>
        </p:nvPicPr>
        <p:blipFill>
          <a:blip r:embed="rId4"/>
          <a:stretch>
            <a:fillRect/>
          </a:stretch>
        </p:blipFill>
        <p:spPr>
          <a:xfrm>
            <a:off x="1599844" y="3897260"/>
            <a:ext cx="9127678" cy="382597"/>
          </a:xfrm>
          <a:prstGeom prst="rect">
            <a:avLst/>
          </a:prstGeom>
        </p:spPr>
      </p:pic>
      <p:pic>
        <p:nvPicPr>
          <p:cNvPr id="6" name="图片 5"/>
          <p:cNvPicPr>
            <a:picLocks noChangeAspect="1"/>
          </p:cNvPicPr>
          <p:nvPr/>
        </p:nvPicPr>
        <p:blipFill>
          <a:blip r:embed="rId5"/>
          <a:stretch>
            <a:fillRect/>
          </a:stretch>
        </p:blipFill>
        <p:spPr>
          <a:xfrm>
            <a:off x="1599844" y="5470462"/>
            <a:ext cx="9135061" cy="503618"/>
          </a:xfrm>
          <a:prstGeom prst="rect">
            <a:avLst/>
          </a:prstGeom>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additive="base">
                                        <p:cTn id="7"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7">
                                            <p:txEl>
                                              <p:pRg st="3" end="3"/>
                                            </p:txEl>
                                          </p:spTgt>
                                        </p:tgtEl>
                                        <p:attrNameLst>
                                          <p:attrName>style.visibility</p:attrName>
                                        </p:attrNameLst>
                                      </p:cBhvr>
                                      <p:to>
                                        <p:strVal val="visible"/>
                                      </p:to>
                                    </p:set>
                                    <p:anim calcmode="lin" valueType="num">
                                      <p:cBhvr additive="base">
                                        <p:cTn id="17" dur="500" fill="hold"/>
                                        <p:tgtEl>
                                          <p:spTgt spid="1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7">
                                            <p:txEl>
                                              <p:pRg st="6" end="6"/>
                                            </p:txEl>
                                          </p:spTgt>
                                        </p:tgtEl>
                                        <p:attrNameLst>
                                          <p:attrName>style.visibility</p:attrName>
                                        </p:attrNameLst>
                                      </p:cBhvr>
                                      <p:to>
                                        <p:strVal val="visible"/>
                                      </p:to>
                                    </p:set>
                                    <p:anim calcmode="lin" valueType="num">
                                      <p:cBhvr additive="base">
                                        <p:cTn id="27" dur="500" fill="hold"/>
                                        <p:tgtEl>
                                          <p:spTgt spid="17">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95961"/>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元组与元组定义</a:t>
            </a: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3"/>
          <a:stretch>
            <a:fillRect/>
          </a:stretch>
        </p:blipFill>
        <p:spPr>
          <a:xfrm>
            <a:off x="776097" y="1374164"/>
            <a:ext cx="6769461" cy="1215031"/>
          </a:xfrm>
          <a:prstGeom prst="rect">
            <a:avLst/>
          </a:prstGeom>
        </p:spPr>
      </p:pic>
      <p:pic>
        <p:nvPicPr>
          <p:cNvPr id="6" name="图片 5"/>
          <p:cNvPicPr>
            <a:picLocks noChangeAspect="1"/>
          </p:cNvPicPr>
          <p:nvPr/>
        </p:nvPicPr>
        <p:blipFill>
          <a:blip r:embed="rId4"/>
          <a:stretch>
            <a:fillRect/>
          </a:stretch>
        </p:blipFill>
        <p:spPr>
          <a:xfrm>
            <a:off x="787301" y="3139436"/>
            <a:ext cx="6758257" cy="960926"/>
          </a:xfrm>
          <a:prstGeom prst="rect">
            <a:avLst/>
          </a:prstGeom>
        </p:spPr>
      </p:pic>
      <p:sp>
        <p:nvSpPr>
          <p:cNvPr id="11" name="矩形 10"/>
          <p:cNvSpPr/>
          <p:nvPr/>
        </p:nvSpPr>
        <p:spPr>
          <a:xfrm>
            <a:off x="8166604" y="1837300"/>
            <a:ext cx="3499556" cy="19261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b="1" dirty="0">
                <a:solidFill>
                  <a:srgbClr val="FF9900"/>
                </a:solidFill>
              </a:rPr>
              <a:t>元组是不可变的：</a:t>
            </a:r>
            <a:endParaRPr lang="en-US" altLang="zh-CN" b="1" dirty="0">
              <a:solidFill>
                <a:srgbClr val="FF9900"/>
              </a:solidFill>
            </a:endParaRPr>
          </a:p>
          <a:p>
            <a:pPr>
              <a:lnSpc>
                <a:spcPct val="150000"/>
              </a:lnSpc>
            </a:pPr>
            <a:r>
              <a:rPr lang="en-US" altLang="zh-CN" b="1" dirty="0">
                <a:solidFill>
                  <a:srgbClr val="FF9900"/>
                </a:solidFill>
              </a:rPr>
              <a:t>	</a:t>
            </a:r>
            <a:r>
              <a:rPr lang="zh-CN" altLang="en-US" b="1" dirty="0">
                <a:solidFill>
                  <a:srgbClr val="FF9900"/>
                </a:solidFill>
              </a:rPr>
              <a:t>既不能增加元素；</a:t>
            </a:r>
            <a:endParaRPr lang="en-US" altLang="zh-CN" b="1" dirty="0">
              <a:solidFill>
                <a:srgbClr val="FF9900"/>
              </a:solidFill>
            </a:endParaRPr>
          </a:p>
          <a:p>
            <a:pPr>
              <a:lnSpc>
                <a:spcPct val="150000"/>
              </a:lnSpc>
            </a:pPr>
            <a:r>
              <a:rPr lang="en-US" altLang="zh-CN" b="1" dirty="0">
                <a:solidFill>
                  <a:srgbClr val="FF9900"/>
                </a:solidFill>
              </a:rPr>
              <a:t>	</a:t>
            </a:r>
            <a:r>
              <a:rPr lang="zh-CN" altLang="en-US" b="1" dirty="0">
                <a:solidFill>
                  <a:srgbClr val="FF9900"/>
                </a:solidFill>
              </a:rPr>
              <a:t>也不能修改元素。</a:t>
            </a:r>
          </a:p>
        </p:txBody>
      </p:sp>
      <p:pic>
        <p:nvPicPr>
          <p:cNvPr id="7" name="图片 6"/>
          <p:cNvPicPr>
            <a:picLocks noChangeAspect="1"/>
          </p:cNvPicPr>
          <p:nvPr/>
        </p:nvPicPr>
        <p:blipFill>
          <a:blip r:embed="rId5"/>
          <a:stretch>
            <a:fillRect/>
          </a:stretch>
        </p:blipFill>
        <p:spPr>
          <a:xfrm>
            <a:off x="787301" y="4922470"/>
            <a:ext cx="5872485" cy="1228026"/>
          </a:xfrm>
          <a:prstGeom prst="rect">
            <a:avLst/>
          </a:prstGeom>
        </p:spPr>
      </p:pic>
      <p:sp>
        <p:nvSpPr>
          <p:cNvPr id="13" name="矩形 12"/>
          <p:cNvSpPr/>
          <p:nvPr/>
        </p:nvSpPr>
        <p:spPr>
          <a:xfrm>
            <a:off x="7956331" y="4922470"/>
            <a:ext cx="3709829" cy="1577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b="1" dirty="0">
                <a:solidFill>
                  <a:srgbClr val="FF9900"/>
                </a:solidFill>
              </a:rPr>
              <a:t>不使用“（）”，</a:t>
            </a:r>
            <a:endParaRPr lang="en-US" altLang="zh-CN" b="1" dirty="0">
              <a:solidFill>
                <a:srgbClr val="FF9900"/>
              </a:solidFill>
            </a:endParaRPr>
          </a:p>
          <a:p>
            <a:pPr>
              <a:lnSpc>
                <a:spcPct val="150000"/>
              </a:lnSpc>
            </a:pPr>
            <a:r>
              <a:rPr lang="zh-CN" altLang="en-US" b="1" dirty="0">
                <a:solidFill>
                  <a:srgbClr val="FF9900"/>
                </a:solidFill>
              </a:rPr>
              <a:t>直接的</a:t>
            </a:r>
            <a:r>
              <a:rPr lang="zh-CN" altLang="zh-CN" b="1" dirty="0">
                <a:solidFill>
                  <a:srgbClr val="FF9900"/>
                </a:solidFill>
              </a:rPr>
              <a:t>多个数据用“，”隔开也可以定义元组</a:t>
            </a:r>
            <a:r>
              <a:rPr lang="zh-CN" altLang="en-US" b="1" dirty="0">
                <a:solidFill>
                  <a:srgbClr val="FF9900"/>
                </a:solidFill>
              </a:rPr>
              <a:t>。</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95961"/>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元组与元组定义</a:t>
            </a: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454335" y="2022586"/>
            <a:ext cx="3499556" cy="12307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b="1" dirty="0">
                <a:solidFill>
                  <a:srgbClr val="FF9900"/>
                </a:solidFill>
              </a:rPr>
              <a:t>元组</a:t>
            </a:r>
            <a:r>
              <a:rPr lang="zh-CN" altLang="zh-CN" b="1" dirty="0">
                <a:solidFill>
                  <a:srgbClr val="FF9900"/>
                </a:solidFill>
              </a:rPr>
              <a:t>只有</a:t>
            </a:r>
            <a:r>
              <a:rPr lang="en-US" altLang="zh-CN" b="1" dirty="0">
                <a:solidFill>
                  <a:srgbClr val="FF9900"/>
                </a:solidFill>
              </a:rPr>
              <a:t>1</a:t>
            </a:r>
            <a:r>
              <a:rPr lang="zh-CN" altLang="zh-CN" b="1" dirty="0">
                <a:solidFill>
                  <a:srgbClr val="FF9900"/>
                </a:solidFill>
              </a:rPr>
              <a:t>个元素时，系统将其视作单个的字符串</a:t>
            </a:r>
            <a:r>
              <a:rPr lang="zh-CN" altLang="en-US" b="1" dirty="0">
                <a:solidFill>
                  <a:srgbClr val="FF9900"/>
                </a:solidFill>
              </a:rPr>
              <a:t>。</a:t>
            </a:r>
          </a:p>
        </p:txBody>
      </p:sp>
      <p:sp>
        <p:nvSpPr>
          <p:cNvPr id="13" name="矩形 12"/>
          <p:cNvSpPr/>
          <p:nvPr/>
        </p:nvSpPr>
        <p:spPr>
          <a:xfrm>
            <a:off x="7454335" y="3902611"/>
            <a:ext cx="3499556" cy="11314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b="1" dirty="0">
                <a:solidFill>
                  <a:srgbClr val="C00000"/>
                </a:solidFill>
              </a:rPr>
              <a:t>在</a:t>
            </a:r>
            <a:r>
              <a:rPr lang="en-US" altLang="zh-CN" b="1" dirty="0">
                <a:solidFill>
                  <a:srgbClr val="C00000"/>
                </a:solidFill>
              </a:rPr>
              <a:t>1</a:t>
            </a:r>
            <a:r>
              <a:rPr lang="zh-CN" altLang="en-US" b="1" dirty="0">
                <a:solidFill>
                  <a:srgbClr val="C00000"/>
                </a:solidFill>
              </a:rPr>
              <a:t>个元素后跟上‘，’才能</a:t>
            </a:r>
            <a:r>
              <a:rPr lang="zh-CN" altLang="zh-CN" b="1" dirty="0">
                <a:solidFill>
                  <a:srgbClr val="C00000"/>
                </a:solidFill>
              </a:rPr>
              <a:t>定义</a:t>
            </a:r>
            <a:r>
              <a:rPr lang="zh-CN" altLang="en-US" b="1" dirty="0">
                <a:solidFill>
                  <a:srgbClr val="C00000"/>
                </a:solidFill>
              </a:rPr>
              <a:t>单元素的</a:t>
            </a:r>
            <a:r>
              <a:rPr lang="zh-CN" altLang="zh-CN" b="1" dirty="0">
                <a:solidFill>
                  <a:srgbClr val="C00000"/>
                </a:solidFill>
              </a:rPr>
              <a:t>元组</a:t>
            </a:r>
            <a:r>
              <a:rPr lang="zh-CN" altLang="en-US" b="1" dirty="0">
                <a:solidFill>
                  <a:srgbClr val="C00000"/>
                </a:solidFill>
              </a:rPr>
              <a:t>。</a:t>
            </a:r>
          </a:p>
        </p:txBody>
      </p:sp>
      <p:pic>
        <p:nvPicPr>
          <p:cNvPr id="2" name="图片 1"/>
          <p:cNvPicPr>
            <a:picLocks noChangeAspect="1"/>
          </p:cNvPicPr>
          <p:nvPr/>
        </p:nvPicPr>
        <p:blipFill>
          <a:blip r:embed="rId3"/>
          <a:stretch>
            <a:fillRect/>
          </a:stretch>
        </p:blipFill>
        <p:spPr>
          <a:xfrm>
            <a:off x="1071326" y="1867570"/>
            <a:ext cx="5384387" cy="3280810"/>
          </a:xfrm>
          <a:prstGeom prst="rect">
            <a:avLst/>
          </a:prstGeom>
        </p:spPr>
      </p:pic>
      <p:sp>
        <p:nvSpPr>
          <p:cNvPr id="3" name="椭圆 2"/>
          <p:cNvSpPr/>
          <p:nvPr/>
        </p:nvSpPr>
        <p:spPr>
          <a:xfrm>
            <a:off x="2261937" y="4292867"/>
            <a:ext cx="240631" cy="25025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a:stCxn id="13" idx="1"/>
            <a:endCxn id="3" idx="6"/>
          </p:cNvCxnSpPr>
          <p:nvPr/>
        </p:nvCxnSpPr>
        <p:spPr>
          <a:xfrm flipH="1" flipV="1">
            <a:off x="2502568" y="4417996"/>
            <a:ext cx="4951767" cy="50316"/>
          </a:xfrm>
          <a:prstGeom prst="straightConnector1">
            <a:avLst/>
          </a:prstGeom>
          <a:ln w="19050">
            <a:solidFill>
              <a:srgbClr val="C00000"/>
            </a:solidFill>
            <a:tailEnd type="triangle"/>
          </a:ln>
        </p:spPr>
        <p:style>
          <a:lnRef idx="1">
            <a:schemeClr val="accent6"/>
          </a:lnRef>
          <a:fillRef idx="0">
            <a:schemeClr val="accent6"/>
          </a:fillRef>
          <a:effectRef idx="0">
            <a:schemeClr val="accent6"/>
          </a:effectRef>
          <a:fontRef idx="minor">
            <a:schemeClr val="tx1"/>
          </a:fontRef>
        </p:style>
      </p:cxn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95961"/>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元组的操作</a:t>
            </a: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76097" y="1219048"/>
            <a:ext cx="9812981" cy="1308884"/>
          </a:xfrm>
          <a:prstGeom prst="rect">
            <a:avLst/>
          </a:prstGeom>
        </p:spPr>
        <p:txBody>
          <a:bodyPr wrap="square">
            <a:spAutoFit/>
          </a:bodyPr>
          <a:lstStyle/>
          <a:p>
            <a:pPr indent="457200">
              <a:lnSpc>
                <a:spcPct val="150000"/>
              </a:lnSpc>
            </a:pPr>
            <a:r>
              <a:rPr lang="zh-CN" altLang="zh-CN" sz="2800" kern="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元组是</a:t>
            </a:r>
            <a:r>
              <a:rPr lang="zh-CN" altLang="en-US" sz="2800" kern="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2800" kern="0"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不能修改</a:t>
            </a:r>
            <a:r>
              <a:rPr lang="zh-CN" altLang="en-US" sz="2800" kern="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”的</a:t>
            </a:r>
            <a:r>
              <a:rPr lang="zh-CN" altLang="zh-CN" sz="2800" kern="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列表，</a:t>
            </a:r>
            <a:r>
              <a:rPr lang="zh-CN" altLang="en-US" sz="2800" kern="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因此列表中</a:t>
            </a:r>
            <a:r>
              <a:rPr lang="zh-CN" altLang="en-US" sz="2800" kern="0" dirty="0">
                <a:solidFill>
                  <a:srgbClr val="C00000"/>
                </a:solidFill>
                <a:latin typeface="微软雅黑" panose="020B0503020204020204" pitchFamily="34" charset="-122"/>
                <a:ea typeface="微软雅黑" panose="020B0503020204020204" pitchFamily="34" charset="-122"/>
              </a:rPr>
              <a:t>不涉及</a:t>
            </a:r>
            <a:r>
              <a:rPr lang="zh-CN" altLang="zh-CN" sz="2800" kern="0" dirty="0">
                <a:solidFill>
                  <a:srgbClr val="C00000"/>
                </a:solidFill>
                <a:latin typeface="微软雅黑" panose="020B0503020204020204" pitchFamily="34" charset="-122"/>
                <a:ea typeface="微软雅黑" panose="020B0503020204020204" pitchFamily="34" charset="-122"/>
              </a:rPr>
              <a:t>元素</a:t>
            </a:r>
            <a:r>
              <a:rPr lang="zh-CN" altLang="en-US" sz="2800" kern="0" dirty="0">
                <a:solidFill>
                  <a:srgbClr val="C00000"/>
                </a:solidFill>
                <a:latin typeface="微软雅黑" panose="020B0503020204020204" pitchFamily="34" charset="-122"/>
                <a:ea typeface="微软雅黑" panose="020B0503020204020204" pitchFamily="34" charset="-122"/>
              </a:rPr>
              <a:t>修改</a:t>
            </a:r>
            <a:r>
              <a:rPr lang="zh-CN" altLang="en-US" sz="2800" kern="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的操作都适用于元组。</a:t>
            </a:r>
            <a:endParaRPr lang="zh-CN" altLang="en-US" sz="2800" dirty="0">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1406457" y="2805656"/>
          <a:ext cx="8854074" cy="3739528"/>
        </p:xfrm>
        <a:graphic>
          <a:graphicData uri="http://schemas.openxmlformats.org/drawingml/2006/table">
            <a:tbl>
              <a:tblPr firstRow="1" firstCol="1" bandRow="1">
                <a:tableStyleId>{5C22544A-7EE6-4342-B048-85BDC9FD1C3A}</a:tableStyleId>
              </a:tblPr>
              <a:tblGrid>
                <a:gridCol w="3007715">
                  <a:extLst>
                    <a:ext uri="{9D8B030D-6E8A-4147-A177-3AD203B41FA5}">
                      <a16:colId xmlns:a16="http://schemas.microsoft.com/office/drawing/2014/main" val="20000"/>
                    </a:ext>
                  </a:extLst>
                </a:gridCol>
                <a:gridCol w="2839722">
                  <a:extLst>
                    <a:ext uri="{9D8B030D-6E8A-4147-A177-3AD203B41FA5}">
                      <a16:colId xmlns:a16="http://schemas.microsoft.com/office/drawing/2014/main" val="20001"/>
                    </a:ext>
                  </a:extLst>
                </a:gridCol>
                <a:gridCol w="3006637">
                  <a:extLst>
                    <a:ext uri="{9D8B030D-6E8A-4147-A177-3AD203B41FA5}">
                      <a16:colId xmlns:a16="http://schemas.microsoft.com/office/drawing/2014/main" val="20002"/>
                    </a:ext>
                  </a:extLst>
                </a:gridCol>
              </a:tblGrid>
              <a:tr h="287656">
                <a:tc>
                  <a:txBody>
                    <a:bodyPr/>
                    <a:lstStyle/>
                    <a:p>
                      <a:pPr algn="ctr">
                        <a:lnSpc>
                          <a:spcPts val="1200"/>
                        </a:lnSpc>
                        <a:spcAft>
                          <a:spcPts val="0"/>
                        </a:spcAft>
                      </a:pPr>
                      <a:r>
                        <a:rPr lang="zh-CN" sz="1600" kern="100">
                          <a:effectLst/>
                        </a:rPr>
                        <a:t>操作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列表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元组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0000"/>
                  </a:ext>
                </a:extLst>
              </a:tr>
              <a:tr h="287656">
                <a:tc>
                  <a:txBody>
                    <a:bodyPr/>
                    <a:lstStyle/>
                    <a:p>
                      <a:pPr algn="ctr">
                        <a:lnSpc>
                          <a:spcPts val="1200"/>
                        </a:lnSpc>
                        <a:spcAft>
                          <a:spcPts val="0"/>
                        </a:spcAft>
                      </a:pPr>
                      <a:r>
                        <a:rPr lang="zh-CN" sz="1600" kern="100" dirty="0">
                          <a:effectLst/>
                        </a:rPr>
                        <a:t>读元素</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0001"/>
                  </a:ext>
                </a:extLst>
              </a:tr>
              <a:tr h="287656">
                <a:tc>
                  <a:txBody>
                    <a:bodyPr/>
                    <a:lstStyle/>
                    <a:p>
                      <a:pPr algn="ctr">
                        <a:lnSpc>
                          <a:spcPts val="1200"/>
                        </a:lnSpc>
                        <a:spcAft>
                          <a:spcPts val="0"/>
                        </a:spcAft>
                      </a:pPr>
                      <a:r>
                        <a:rPr lang="zh-CN" sz="1600" kern="100">
                          <a:effectLst/>
                        </a:rPr>
                        <a:t>写元素</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0002"/>
                  </a:ext>
                </a:extLst>
              </a:tr>
              <a:tr h="287656">
                <a:tc>
                  <a:txBody>
                    <a:bodyPr/>
                    <a:lstStyle/>
                    <a:p>
                      <a:pPr algn="ctr">
                        <a:lnSpc>
                          <a:spcPts val="1200"/>
                        </a:lnSpc>
                        <a:spcAft>
                          <a:spcPts val="0"/>
                        </a:spcAft>
                      </a:pPr>
                      <a:r>
                        <a:rPr lang="en-US" sz="1600" kern="100">
                          <a:effectLst/>
                        </a:rPr>
                        <a:t>append</a:t>
                      </a:r>
                      <a:r>
                        <a:rPr lang="zh-CN" sz="1600" kern="100">
                          <a:effectLst/>
                        </a:rPr>
                        <a:t>方法</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0003"/>
                  </a:ext>
                </a:extLst>
              </a:tr>
              <a:tr h="287656">
                <a:tc>
                  <a:txBody>
                    <a:bodyPr/>
                    <a:lstStyle/>
                    <a:p>
                      <a:pPr algn="ctr">
                        <a:lnSpc>
                          <a:spcPts val="1200"/>
                        </a:lnSpc>
                        <a:spcAft>
                          <a:spcPts val="0"/>
                        </a:spcAft>
                      </a:pPr>
                      <a:r>
                        <a:rPr lang="en-US" sz="1600" kern="100">
                          <a:effectLst/>
                        </a:rPr>
                        <a:t>insert</a:t>
                      </a:r>
                      <a:r>
                        <a:rPr lang="zh-CN" sz="1600" kern="100">
                          <a:effectLst/>
                        </a:rPr>
                        <a:t>方法</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0004"/>
                  </a:ext>
                </a:extLst>
              </a:tr>
              <a:tr h="287656">
                <a:tc>
                  <a:txBody>
                    <a:bodyPr/>
                    <a:lstStyle/>
                    <a:p>
                      <a:pPr algn="ctr">
                        <a:lnSpc>
                          <a:spcPts val="1200"/>
                        </a:lnSpc>
                        <a:spcAft>
                          <a:spcPts val="0"/>
                        </a:spcAft>
                      </a:pPr>
                      <a:r>
                        <a:rPr lang="en-US" sz="1600" kern="100">
                          <a:effectLst/>
                        </a:rPr>
                        <a:t>pop</a:t>
                      </a:r>
                      <a:r>
                        <a:rPr lang="zh-CN" sz="1600" kern="100">
                          <a:effectLst/>
                        </a:rPr>
                        <a:t>方法</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0005"/>
                  </a:ext>
                </a:extLst>
              </a:tr>
              <a:tr h="287656">
                <a:tc>
                  <a:txBody>
                    <a:bodyPr/>
                    <a:lstStyle/>
                    <a:p>
                      <a:pPr algn="ctr">
                        <a:lnSpc>
                          <a:spcPts val="1200"/>
                        </a:lnSpc>
                        <a:spcAft>
                          <a:spcPts val="0"/>
                        </a:spcAft>
                      </a:pPr>
                      <a:r>
                        <a:rPr lang="en-US" sz="1600" kern="100">
                          <a:effectLst/>
                        </a:rPr>
                        <a:t>del</a:t>
                      </a:r>
                      <a:r>
                        <a:rPr lang="zh-CN" sz="1600" kern="100">
                          <a:effectLst/>
                        </a:rPr>
                        <a:t>命令</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只支持删除整个元组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0006"/>
                  </a:ext>
                </a:extLst>
              </a:tr>
              <a:tr h="287656">
                <a:tc>
                  <a:txBody>
                    <a:bodyPr/>
                    <a:lstStyle/>
                    <a:p>
                      <a:pPr algn="ctr">
                        <a:lnSpc>
                          <a:spcPts val="1200"/>
                        </a:lnSpc>
                        <a:spcAft>
                          <a:spcPts val="0"/>
                        </a:spcAft>
                      </a:pPr>
                      <a:r>
                        <a:rPr lang="en-US" sz="1600" kern="100">
                          <a:effectLst/>
                        </a:rPr>
                        <a:t>remove</a:t>
                      </a:r>
                      <a:r>
                        <a:rPr lang="zh-CN" sz="1600" kern="100">
                          <a:effectLst/>
                        </a:rPr>
                        <a:t>方法</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dirty="0">
                          <a:effectLst/>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0007"/>
                  </a:ext>
                </a:extLst>
              </a:tr>
              <a:tr h="287656">
                <a:tc>
                  <a:txBody>
                    <a:bodyPr/>
                    <a:lstStyle/>
                    <a:p>
                      <a:pPr algn="ctr">
                        <a:lnSpc>
                          <a:spcPts val="1200"/>
                        </a:lnSpc>
                        <a:spcAft>
                          <a:spcPts val="0"/>
                        </a:spcAft>
                      </a:pPr>
                      <a:r>
                        <a:rPr lang="en-US" sz="1600" kern="100">
                          <a:effectLst/>
                        </a:rPr>
                        <a:t>len</a:t>
                      </a:r>
                      <a:r>
                        <a:rPr lang="zh-CN" sz="1600" kern="100">
                          <a:effectLst/>
                        </a:rPr>
                        <a:t>函数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0008"/>
                  </a:ext>
                </a:extLst>
              </a:tr>
              <a:tr h="287656">
                <a:tc>
                  <a:txBody>
                    <a:bodyPr/>
                    <a:lstStyle/>
                    <a:p>
                      <a:pPr algn="ctr">
                        <a:lnSpc>
                          <a:spcPts val="1200"/>
                        </a:lnSpc>
                        <a:spcAft>
                          <a:spcPts val="0"/>
                        </a:spcAft>
                      </a:pPr>
                      <a:r>
                        <a:rPr lang="en-US" sz="1600" kern="100">
                          <a:effectLst/>
                        </a:rPr>
                        <a:t>in</a:t>
                      </a:r>
                      <a:r>
                        <a:rPr lang="zh-CN" sz="1600" kern="100">
                          <a:effectLst/>
                        </a:rPr>
                        <a:t>运算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0009"/>
                  </a:ext>
                </a:extLst>
              </a:tr>
              <a:tr h="287656">
                <a:tc>
                  <a:txBody>
                    <a:bodyPr/>
                    <a:lstStyle/>
                    <a:p>
                      <a:pPr algn="ctr">
                        <a:lnSpc>
                          <a:spcPts val="1200"/>
                        </a:lnSpc>
                        <a:spcAft>
                          <a:spcPts val="0"/>
                        </a:spcAft>
                      </a:pPr>
                      <a:r>
                        <a:rPr lang="en-US" sz="1600" kern="100">
                          <a:effectLst/>
                        </a:rPr>
                        <a:t>not in</a:t>
                      </a:r>
                      <a:r>
                        <a:rPr lang="zh-CN" sz="1600" kern="100">
                          <a:effectLst/>
                        </a:rPr>
                        <a:t>运算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0010"/>
                  </a:ext>
                </a:extLst>
              </a:tr>
              <a:tr h="287656">
                <a:tc>
                  <a:txBody>
                    <a:bodyPr/>
                    <a:lstStyle/>
                    <a:p>
                      <a:pPr algn="ctr">
                        <a:lnSpc>
                          <a:spcPts val="1200"/>
                        </a:lnSpc>
                        <a:spcAft>
                          <a:spcPts val="0"/>
                        </a:spcAft>
                      </a:pPr>
                      <a:r>
                        <a:rPr lang="en-US" sz="1600" kern="100">
                          <a:effectLst/>
                        </a:rPr>
                        <a:t>index</a:t>
                      </a:r>
                      <a:r>
                        <a:rPr lang="zh-CN" sz="1600" kern="100">
                          <a:effectLst/>
                        </a:rPr>
                        <a:t>方法</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0011"/>
                  </a:ext>
                </a:extLst>
              </a:tr>
              <a:tr h="287656">
                <a:tc>
                  <a:txBody>
                    <a:bodyPr/>
                    <a:lstStyle/>
                    <a:p>
                      <a:pPr algn="ctr">
                        <a:lnSpc>
                          <a:spcPts val="1200"/>
                        </a:lnSpc>
                        <a:spcAft>
                          <a:spcPts val="0"/>
                        </a:spcAft>
                      </a:pPr>
                      <a:r>
                        <a:rPr lang="en-US" sz="1600" kern="100">
                          <a:effectLst/>
                        </a:rPr>
                        <a:t>count</a:t>
                      </a:r>
                      <a:r>
                        <a:rPr lang="zh-CN" sz="1600" kern="100">
                          <a:effectLst/>
                        </a:rPr>
                        <a:t>方法</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dirty="0">
                          <a:effectLst/>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806070850"/>
      </p:ext>
    </p:extLst>
  </p:cSld>
  <p:clrMapOvr>
    <a:masterClrMapping/>
  </p:clrMapOvr>
  <p:transition spd="slow">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95961"/>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元组的操作</a:t>
            </a: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a:graphicFrameLocks noGrp="1"/>
          </p:cNvGraphicFramePr>
          <p:nvPr/>
        </p:nvGraphicFramePr>
        <p:xfrm>
          <a:off x="1396833" y="1477369"/>
          <a:ext cx="8988826" cy="4230408"/>
        </p:xfrm>
        <a:graphic>
          <a:graphicData uri="http://schemas.openxmlformats.org/drawingml/2006/table">
            <a:tbl>
              <a:tblPr firstRow="1" firstCol="1" bandRow="1">
                <a:tableStyleId>{5C22544A-7EE6-4342-B048-85BDC9FD1C3A}</a:tableStyleId>
              </a:tblPr>
              <a:tblGrid>
                <a:gridCol w="3053490">
                  <a:extLst>
                    <a:ext uri="{9D8B030D-6E8A-4147-A177-3AD203B41FA5}">
                      <a16:colId xmlns:a16="http://schemas.microsoft.com/office/drawing/2014/main" val="20000"/>
                    </a:ext>
                  </a:extLst>
                </a:gridCol>
                <a:gridCol w="2882940">
                  <a:extLst>
                    <a:ext uri="{9D8B030D-6E8A-4147-A177-3AD203B41FA5}">
                      <a16:colId xmlns:a16="http://schemas.microsoft.com/office/drawing/2014/main" val="20001"/>
                    </a:ext>
                  </a:extLst>
                </a:gridCol>
                <a:gridCol w="3052396">
                  <a:extLst>
                    <a:ext uri="{9D8B030D-6E8A-4147-A177-3AD203B41FA5}">
                      <a16:colId xmlns:a16="http://schemas.microsoft.com/office/drawing/2014/main" val="20002"/>
                    </a:ext>
                  </a:extLst>
                </a:gridCol>
              </a:tblGrid>
              <a:tr h="325416">
                <a:tc>
                  <a:txBody>
                    <a:bodyPr/>
                    <a:lstStyle/>
                    <a:p>
                      <a:pPr algn="ctr">
                        <a:lnSpc>
                          <a:spcPts val="1200"/>
                        </a:lnSpc>
                        <a:spcAft>
                          <a:spcPts val="0"/>
                        </a:spcAft>
                      </a:pPr>
                      <a:r>
                        <a:rPr lang="zh-CN" sz="1600" kern="100">
                          <a:effectLst/>
                        </a:rPr>
                        <a:t>操作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列表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元组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0000"/>
                  </a:ext>
                </a:extLst>
              </a:tr>
              <a:tr h="325416">
                <a:tc>
                  <a:txBody>
                    <a:bodyPr/>
                    <a:lstStyle/>
                    <a:p>
                      <a:pPr algn="ctr">
                        <a:lnSpc>
                          <a:spcPts val="1200"/>
                        </a:lnSpc>
                        <a:spcAft>
                          <a:spcPts val="0"/>
                        </a:spcAft>
                      </a:pPr>
                      <a:r>
                        <a:rPr lang="zh-CN" sz="1600" kern="100">
                          <a:effectLst/>
                        </a:rPr>
                        <a:t>遍历元素</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0001"/>
                  </a:ext>
                </a:extLst>
              </a:tr>
              <a:tr h="325416">
                <a:tc>
                  <a:txBody>
                    <a:bodyPr/>
                    <a:lstStyle/>
                    <a:p>
                      <a:pPr algn="ctr">
                        <a:lnSpc>
                          <a:spcPts val="1200"/>
                        </a:lnSpc>
                        <a:spcAft>
                          <a:spcPts val="0"/>
                        </a:spcAft>
                      </a:pPr>
                      <a:r>
                        <a:rPr lang="en-US" sz="1600" kern="100">
                          <a:effectLst/>
                        </a:rPr>
                        <a:t>sort</a:t>
                      </a:r>
                      <a:r>
                        <a:rPr lang="zh-CN" sz="1600" kern="100">
                          <a:effectLst/>
                        </a:rPr>
                        <a:t>方法</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0002"/>
                  </a:ext>
                </a:extLst>
              </a:tr>
              <a:tr h="325416">
                <a:tc>
                  <a:txBody>
                    <a:bodyPr/>
                    <a:lstStyle/>
                    <a:p>
                      <a:pPr algn="ctr">
                        <a:lnSpc>
                          <a:spcPts val="1200"/>
                        </a:lnSpc>
                        <a:spcAft>
                          <a:spcPts val="0"/>
                        </a:spcAft>
                      </a:pPr>
                      <a:r>
                        <a:rPr lang="en-US" sz="1600" kern="100">
                          <a:effectLst/>
                        </a:rPr>
                        <a:t>sorted</a:t>
                      </a:r>
                      <a:r>
                        <a:rPr lang="zh-CN" sz="1600" kern="100">
                          <a:effectLst/>
                        </a:rPr>
                        <a:t>函数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排序结果为列表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0003"/>
                  </a:ext>
                </a:extLst>
              </a:tr>
              <a:tr h="325416">
                <a:tc>
                  <a:txBody>
                    <a:bodyPr/>
                    <a:lstStyle/>
                    <a:p>
                      <a:pPr algn="ctr">
                        <a:lnSpc>
                          <a:spcPts val="1200"/>
                        </a:lnSpc>
                        <a:spcAft>
                          <a:spcPts val="0"/>
                        </a:spcAft>
                      </a:pPr>
                      <a:r>
                        <a:rPr lang="zh-CN" sz="1600" kern="100">
                          <a:effectLst/>
                        </a:rPr>
                        <a:t>切片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0004"/>
                  </a:ext>
                </a:extLst>
              </a:tr>
              <a:tr h="325416">
                <a:tc>
                  <a:txBody>
                    <a:bodyPr/>
                    <a:lstStyle/>
                    <a:p>
                      <a:pPr algn="ctr">
                        <a:lnSpc>
                          <a:spcPts val="1200"/>
                        </a:lnSpc>
                        <a:spcAft>
                          <a:spcPts val="0"/>
                        </a:spcAft>
                      </a:pPr>
                      <a:r>
                        <a:rPr lang="en-US" sz="1600" kern="100">
                          <a:effectLst/>
                        </a:rPr>
                        <a:t>+</a:t>
                      </a:r>
                      <a:r>
                        <a:rPr lang="zh-CN" sz="1600" kern="100">
                          <a:effectLst/>
                        </a:rPr>
                        <a:t>运算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0005"/>
                  </a:ext>
                </a:extLst>
              </a:tr>
              <a:tr h="325416">
                <a:tc>
                  <a:txBody>
                    <a:bodyPr/>
                    <a:lstStyle/>
                    <a:p>
                      <a:pPr algn="ctr">
                        <a:lnSpc>
                          <a:spcPts val="1200"/>
                        </a:lnSpc>
                        <a:spcAft>
                          <a:spcPts val="0"/>
                        </a:spcAft>
                      </a:pPr>
                      <a:r>
                        <a:rPr lang="en-US" sz="1600" kern="100">
                          <a:effectLst/>
                        </a:rPr>
                        <a:t>*</a:t>
                      </a:r>
                      <a:r>
                        <a:rPr lang="zh-CN" sz="1600" kern="100">
                          <a:effectLst/>
                        </a:rPr>
                        <a:t>运算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0006"/>
                  </a:ext>
                </a:extLst>
              </a:tr>
              <a:tr h="325416">
                <a:tc>
                  <a:txBody>
                    <a:bodyPr/>
                    <a:lstStyle/>
                    <a:p>
                      <a:pPr algn="ctr">
                        <a:lnSpc>
                          <a:spcPts val="1200"/>
                        </a:lnSpc>
                        <a:spcAft>
                          <a:spcPts val="0"/>
                        </a:spcAft>
                      </a:pPr>
                      <a:r>
                        <a:rPr lang="en-US" sz="1600" kern="100">
                          <a:effectLst/>
                        </a:rPr>
                        <a:t>extend</a:t>
                      </a:r>
                      <a:r>
                        <a:rPr lang="zh-CN" sz="1600" kern="100">
                          <a:effectLst/>
                        </a:rPr>
                        <a:t>方法</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0007"/>
                  </a:ext>
                </a:extLst>
              </a:tr>
              <a:tr h="325416">
                <a:tc>
                  <a:txBody>
                    <a:bodyPr/>
                    <a:lstStyle/>
                    <a:p>
                      <a:pPr algn="ctr">
                        <a:lnSpc>
                          <a:spcPts val="1200"/>
                        </a:lnSpc>
                        <a:spcAft>
                          <a:spcPts val="0"/>
                        </a:spcAft>
                      </a:pPr>
                      <a:r>
                        <a:rPr lang="en-US" sz="1600" kern="100">
                          <a:effectLst/>
                        </a:rPr>
                        <a:t>copy</a:t>
                      </a:r>
                      <a:r>
                        <a:rPr lang="zh-CN" sz="1600" kern="100">
                          <a:effectLst/>
                        </a:rPr>
                        <a:t>方法</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0008"/>
                  </a:ext>
                </a:extLst>
              </a:tr>
              <a:tr h="325416">
                <a:tc>
                  <a:txBody>
                    <a:bodyPr/>
                    <a:lstStyle/>
                    <a:p>
                      <a:pPr algn="ctr">
                        <a:lnSpc>
                          <a:spcPts val="1200"/>
                        </a:lnSpc>
                        <a:spcAft>
                          <a:spcPts val="0"/>
                        </a:spcAft>
                      </a:pPr>
                      <a:r>
                        <a:rPr lang="zh-CN" sz="1600" kern="100">
                          <a:effectLst/>
                        </a:rPr>
                        <a:t>赋值</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0009"/>
                  </a:ext>
                </a:extLst>
              </a:tr>
              <a:tr h="325416">
                <a:tc>
                  <a:txBody>
                    <a:bodyPr/>
                    <a:lstStyle/>
                    <a:p>
                      <a:pPr algn="ctr">
                        <a:lnSpc>
                          <a:spcPts val="1200"/>
                        </a:lnSpc>
                        <a:spcAft>
                          <a:spcPts val="0"/>
                        </a:spcAft>
                      </a:pPr>
                      <a:r>
                        <a:rPr lang="en-US" sz="1600" kern="100">
                          <a:effectLst/>
                        </a:rPr>
                        <a:t>max</a:t>
                      </a:r>
                      <a:r>
                        <a:rPr lang="zh-CN" sz="1600" kern="100">
                          <a:effectLst/>
                        </a:rPr>
                        <a:t>函数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适用于数值列表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适用于数值元组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0010"/>
                  </a:ext>
                </a:extLst>
              </a:tr>
              <a:tr h="325416">
                <a:tc>
                  <a:txBody>
                    <a:bodyPr/>
                    <a:lstStyle/>
                    <a:p>
                      <a:pPr algn="ctr">
                        <a:lnSpc>
                          <a:spcPts val="1200"/>
                        </a:lnSpc>
                        <a:spcAft>
                          <a:spcPts val="0"/>
                        </a:spcAft>
                      </a:pPr>
                      <a:r>
                        <a:rPr lang="en-US" sz="1600" kern="100">
                          <a:effectLst/>
                        </a:rPr>
                        <a:t>min</a:t>
                      </a:r>
                      <a:r>
                        <a:rPr lang="zh-CN" sz="1600" kern="100">
                          <a:effectLst/>
                        </a:rPr>
                        <a:t>函数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适用于数值列表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适用于数值元组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0011"/>
                  </a:ext>
                </a:extLst>
              </a:tr>
              <a:tr h="325416">
                <a:tc>
                  <a:txBody>
                    <a:bodyPr/>
                    <a:lstStyle/>
                    <a:p>
                      <a:pPr algn="ctr">
                        <a:lnSpc>
                          <a:spcPts val="1200"/>
                        </a:lnSpc>
                        <a:spcAft>
                          <a:spcPts val="0"/>
                        </a:spcAft>
                      </a:pPr>
                      <a:r>
                        <a:rPr lang="en-US" sz="1600" kern="100">
                          <a:effectLst/>
                        </a:rPr>
                        <a:t>sum</a:t>
                      </a:r>
                      <a:r>
                        <a:rPr lang="zh-CN" sz="1600" kern="100">
                          <a:effectLst/>
                        </a:rPr>
                        <a:t>函数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a:effectLst/>
                        </a:rPr>
                        <a:t>适用于数值列表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a:txBody>
                    <a:bodyPr/>
                    <a:lstStyle/>
                    <a:p>
                      <a:pPr algn="ctr">
                        <a:lnSpc>
                          <a:spcPts val="1200"/>
                        </a:lnSpc>
                        <a:spcAft>
                          <a:spcPts val="0"/>
                        </a:spcAft>
                      </a:pPr>
                      <a:r>
                        <a:rPr lang="zh-CN" sz="1600" kern="100" dirty="0">
                          <a:effectLst/>
                        </a:rPr>
                        <a:t>适用于数值元组</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10012"/>
                  </a:ext>
                </a:extLst>
              </a:tr>
            </a:tbl>
          </a:graphicData>
        </a:graphic>
      </p:graphicFrame>
    </p:spTree>
  </p:cSld>
  <p:clrMapOvr>
    <a:masterClrMapping/>
  </p:clrMapOvr>
  <p:transition spd="slow">
    <p:rand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883499" y="1828800"/>
            <a:ext cx="8418156" cy="4687614"/>
          </a:xfrm>
          <a:prstGeom prst="rect">
            <a:avLst/>
          </a:prstGeom>
        </p:spPr>
      </p:pic>
      <p:sp>
        <p:nvSpPr>
          <p:cNvPr id="4" name="TextBox 3"/>
          <p:cNvSpPr txBox="1"/>
          <p:nvPr/>
        </p:nvSpPr>
        <p:spPr>
          <a:xfrm>
            <a:off x="781968" y="195961"/>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smtClean="0">
                <a:ln>
                  <a:noFill/>
                </a:ln>
                <a:solidFill>
                  <a:srgbClr val="1E6787"/>
                </a:solidFill>
                <a:effectLst/>
                <a:uLnTx/>
                <a:uFillTx/>
                <a:latin typeface="微软雅黑" panose="020B0503020204020204" pitchFamily="34" charset="-122"/>
                <a:ea typeface="微软雅黑" panose="020B0503020204020204" pitchFamily="34" charset="-122"/>
                <a:cs typeface="+mn-cs"/>
              </a:rPr>
              <a:t>元组</a:t>
            </a:r>
            <a:r>
              <a:rPr lang="zh-CN" altLang="en-US" sz="2800" b="1" spc="300" dirty="0" smtClean="0">
                <a:solidFill>
                  <a:srgbClr val="1E6787"/>
                </a:solidFill>
                <a:latin typeface="微软雅黑" panose="020B0503020204020204" pitchFamily="34" charset="-122"/>
                <a:ea typeface="微软雅黑" panose="020B0503020204020204" pitchFamily="34" charset="-122"/>
              </a:rPr>
              <a:t>充当列表元素</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14336" y="866072"/>
            <a:ext cx="9812981" cy="662554"/>
          </a:xfrm>
          <a:prstGeom prst="rect">
            <a:avLst/>
          </a:prstGeom>
        </p:spPr>
        <p:txBody>
          <a:bodyPr wrap="square">
            <a:spAutoFit/>
          </a:bodyPr>
          <a:lstStyle/>
          <a:p>
            <a:pPr indent="457200">
              <a:lnSpc>
                <a:spcPct val="150000"/>
              </a:lnSpc>
            </a:pPr>
            <a:r>
              <a:rPr lang="zh-CN" altLang="en-US" sz="2800" kern="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列表元素的类型不受限制，所以</a:t>
            </a:r>
            <a:r>
              <a:rPr lang="zh-CN" altLang="zh-CN" sz="2800" kern="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元组</a:t>
            </a:r>
            <a:r>
              <a:rPr lang="zh-CN" altLang="en-US" sz="2800" kern="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也可以充当列表元素</a:t>
            </a:r>
            <a:endParaRPr lang="zh-CN" altLang="en-US" sz="2800" dirty="0">
              <a:latin typeface="微软雅黑" panose="020B0503020204020204" pitchFamily="34" charset="-122"/>
              <a:ea typeface="微软雅黑" panose="020B0503020204020204" pitchFamily="34" charset="-122"/>
            </a:endParaRPr>
          </a:p>
        </p:txBody>
      </p:sp>
      <p:sp>
        <p:nvSpPr>
          <p:cNvPr id="11" name="矩形 10"/>
          <p:cNvSpPr/>
          <p:nvPr/>
        </p:nvSpPr>
        <p:spPr>
          <a:xfrm>
            <a:off x="6299378" y="1755842"/>
            <a:ext cx="5640373" cy="507831"/>
          </a:xfrm>
          <a:prstGeom prst="rect">
            <a:avLst/>
          </a:prstGeom>
          <a:solidFill>
            <a:schemeClr val="accent1"/>
          </a:solidFill>
        </p:spPr>
        <p:txBody>
          <a:bodyPr wrap="square">
            <a:spAutoFit/>
          </a:bodyPr>
          <a:lstStyle/>
          <a:p>
            <a:pPr>
              <a:lnSpc>
                <a:spcPct val="150000"/>
              </a:lnSpc>
            </a:pPr>
            <a:r>
              <a:rPr lang="zh-CN" altLang="en-US" kern="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列表</a:t>
            </a:r>
            <a:r>
              <a:rPr lang="en-US" altLang="zh-CN" kern="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group1</a:t>
            </a:r>
            <a:r>
              <a:rPr lang="zh-CN" altLang="en-US" kern="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有两个元素，每一个元素都是一个</a:t>
            </a:r>
            <a:r>
              <a:rPr lang="zh-CN" altLang="zh-CN" kern="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元组</a:t>
            </a: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9345538" y="3918691"/>
            <a:ext cx="2550330" cy="507831"/>
          </a:xfrm>
          <a:prstGeom prst="rect">
            <a:avLst/>
          </a:prstGeom>
          <a:solidFill>
            <a:schemeClr val="accent1"/>
          </a:solidFill>
        </p:spPr>
        <p:txBody>
          <a:bodyPr wrap="square">
            <a:spAutoFit/>
          </a:bodyPr>
          <a:lstStyle/>
          <a:p>
            <a:pPr>
              <a:lnSpc>
                <a:spcPct val="150000"/>
              </a:lnSpc>
            </a:pPr>
            <a:r>
              <a:rPr lang="zh-CN" altLang="zh-CN" kern="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元组</a:t>
            </a:r>
            <a:r>
              <a:rPr lang="zh-CN" altLang="en-US" kern="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的元素不能修改</a:t>
            </a: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6530610" y="6008583"/>
            <a:ext cx="4337087" cy="507831"/>
          </a:xfrm>
          <a:prstGeom prst="rect">
            <a:avLst/>
          </a:prstGeom>
          <a:solidFill>
            <a:schemeClr val="accent1"/>
          </a:solidFill>
        </p:spPr>
        <p:txBody>
          <a:bodyPr wrap="square">
            <a:spAutoFit/>
          </a:bodyPr>
          <a:lstStyle/>
          <a:p>
            <a:pPr>
              <a:lnSpc>
                <a:spcPct val="150000"/>
              </a:lnSpc>
            </a:pPr>
            <a:r>
              <a:rPr lang="zh-CN" altLang="en-US" kern="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用一个新的</a:t>
            </a:r>
            <a:r>
              <a:rPr lang="zh-CN" altLang="zh-CN" kern="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元组</a:t>
            </a:r>
            <a:r>
              <a:rPr lang="zh-CN" altLang="en-US" kern="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元素替换原来的元组元素</a:t>
            </a:r>
            <a:endParaRPr lang="zh-CN" altLang="en-US" dirty="0">
              <a:latin typeface="微软雅黑" panose="020B0503020204020204" pitchFamily="34" charset="-122"/>
              <a:ea typeface="微软雅黑" panose="020B0503020204020204" pitchFamily="34" charset="-122"/>
            </a:endParaRPr>
          </a:p>
        </p:txBody>
      </p:sp>
      <p:sp>
        <p:nvSpPr>
          <p:cNvPr id="14" name="矩形 13"/>
          <p:cNvSpPr/>
          <p:nvPr/>
        </p:nvSpPr>
        <p:spPr>
          <a:xfrm>
            <a:off x="4069347" y="2820000"/>
            <a:ext cx="5566798" cy="507831"/>
          </a:xfrm>
          <a:prstGeom prst="rect">
            <a:avLst/>
          </a:prstGeom>
          <a:solidFill>
            <a:schemeClr val="accent1"/>
          </a:solidFill>
        </p:spPr>
        <p:txBody>
          <a:bodyPr wrap="square">
            <a:spAutoFit/>
          </a:bodyPr>
          <a:lstStyle/>
          <a:p>
            <a:pPr>
              <a:lnSpc>
                <a:spcPct val="150000"/>
              </a:lnSpc>
            </a:pPr>
            <a:r>
              <a:rPr lang="zh-CN" altLang="en-US" kern="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增加一个针对</a:t>
            </a:r>
            <a:r>
              <a:rPr lang="zh-CN" altLang="zh-CN" kern="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元组</a:t>
            </a:r>
            <a:r>
              <a:rPr lang="zh-CN" altLang="en-US" kern="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元素的索引访问元组的元素</a:t>
            </a:r>
            <a:endParaRPr lang="zh-CN" altLang="en-US" dirty="0">
              <a:latin typeface="微软雅黑" panose="020B0503020204020204" pitchFamily="34" charset="-122"/>
              <a:ea typeface="微软雅黑" panose="020B0503020204020204" pitchFamily="34" charset="-122"/>
            </a:endParaRPr>
          </a:p>
        </p:txBody>
      </p:sp>
      <p:sp>
        <p:nvSpPr>
          <p:cNvPr id="8" name="线形标注 2 7"/>
          <p:cNvSpPr/>
          <p:nvPr/>
        </p:nvSpPr>
        <p:spPr>
          <a:xfrm rot="10800000">
            <a:off x="2906423" y="1687191"/>
            <a:ext cx="2874265" cy="530222"/>
          </a:xfrm>
          <a:prstGeom prst="borderCallout2">
            <a:avLst>
              <a:gd name="adj1" fmla="val 18750"/>
              <a:gd name="adj2" fmla="val 321"/>
              <a:gd name="adj3" fmla="val 18750"/>
              <a:gd name="adj4" fmla="val -11182"/>
              <a:gd name="adj5" fmla="val 58979"/>
              <a:gd name="adj6" fmla="val -18145"/>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线形标注 2 16"/>
          <p:cNvSpPr/>
          <p:nvPr/>
        </p:nvSpPr>
        <p:spPr>
          <a:xfrm rot="10800000">
            <a:off x="2984936" y="2820000"/>
            <a:ext cx="430925" cy="530222"/>
          </a:xfrm>
          <a:prstGeom prst="borderCallout2">
            <a:avLst>
              <a:gd name="adj1" fmla="val 18750"/>
              <a:gd name="adj2" fmla="val 321"/>
              <a:gd name="adj3" fmla="val 26679"/>
              <a:gd name="adj4" fmla="val -81914"/>
              <a:gd name="adj5" fmla="val 58979"/>
              <a:gd name="adj6" fmla="val -152291"/>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线形标注 2 17"/>
          <p:cNvSpPr/>
          <p:nvPr/>
        </p:nvSpPr>
        <p:spPr>
          <a:xfrm rot="10800000">
            <a:off x="883497" y="3645610"/>
            <a:ext cx="8018764" cy="1704153"/>
          </a:xfrm>
          <a:prstGeom prst="borderCallout2">
            <a:avLst>
              <a:gd name="adj1" fmla="val 18750"/>
              <a:gd name="adj2" fmla="val 321"/>
              <a:gd name="adj3" fmla="val 28283"/>
              <a:gd name="adj4" fmla="val -6850"/>
              <a:gd name="adj5" fmla="val 55431"/>
              <a:gd name="adj6" fmla="val -13815"/>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线形标注 2 18"/>
          <p:cNvSpPr/>
          <p:nvPr/>
        </p:nvSpPr>
        <p:spPr>
          <a:xfrm rot="10800000">
            <a:off x="3132081" y="5402432"/>
            <a:ext cx="1534511" cy="378258"/>
          </a:xfrm>
          <a:prstGeom prst="borderCallout2">
            <a:avLst>
              <a:gd name="adj1" fmla="val 18750"/>
              <a:gd name="adj2" fmla="val 321"/>
              <a:gd name="adj3" fmla="val 26679"/>
              <a:gd name="adj4" fmla="val -77124"/>
              <a:gd name="adj5" fmla="val -64362"/>
              <a:gd name="adj6" fmla="val -153974"/>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8" grpId="0" animBg="1"/>
      <p:bldP spid="17" grpId="0" animBg="1"/>
      <p:bldP spid="18" grpId="0" animBg="1"/>
      <p:bldP spid="19"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p:nvSpPr>
        <p:spPr>
          <a:xfrm>
            <a:off x="776097" y="1035350"/>
            <a:ext cx="10753751" cy="4524315"/>
          </a:xfrm>
          <a:prstGeom prst="rect">
            <a:avLst/>
          </a:prstGeom>
        </p:spPr>
        <p:txBody>
          <a:bodyPr wrap="square">
            <a:spAutoFit/>
          </a:bodyPr>
          <a:lstStyle/>
          <a:p>
            <a:pPr>
              <a:lnSpc>
                <a:spcPct val="200000"/>
              </a:lnSpc>
            </a:pPr>
            <a:r>
              <a:rPr kumimoji="0" lang="en-US" altLang="zh-CN" sz="2400" b="0" i="0" u="none" strike="noStrike" kern="1200" cap="none" spc="0" normalizeH="0" baseline="0" noProof="0" dirty="0" smtClean="0">
                <a:ln>
                  <a:noFill/>
                </a:ln>
                <a:solidFill>
                  <a:prstClr val="black"/>
                </a:solidFill>
                <a:effectLst/>
                <a:uLnTx/>
                <a:uFillTx/>
                <a:latin typeface="+mn-ea"/>
              </a:rPr>
              <a:t>11</a:t>
            </a:r>
            <a:r>
              <a:rPr kumimoji="0" lang="zh-CN" altLang="en-US" sz="2400" b="0" i="0" u="none" strike="noStrike" kern="1200" cap="none" spc="0" normalizeH="0" baseline="0" noProof="0" dirty="0" smtClean="0">
                <a:ln>
                  <a:noFill/>
                </a:ln>
                <a:solidFill>
                  <a:prstClr val="black"/>
                </a:solidFill>
                <a:effectLst/>
                <a:uLnTx/>
                <a:uFillTx/>
                <a:latin typeface="+mn-ea"/>
              </a:rPr>
              <a:t>、</a:t>
            </a:r>
            <a:r>
              <a:rPr lang="zh-CN" altLang="en-US" sz="2400" dirty="0">
                <a:latin typeface="+mn-ea"/>
              </a:rPr>
              <a:t>关于</a:t>
            </a:r>
            <a:r>
              <a:rPr lang="en-US" altLang="zh-CN" sz="2400" dirty="0">
                <a:latin typeface="+mn-ea"/>
              </a:rPr>
              <a:t>Python</a:t>
            </a:r>
            <a:r>
              <a:rPr lang="zh-CN" altLang="en-US" sz="2400" dirty="0">
                <a:latin typeface="+mn-ea"/>
              </a:rPr>
              <a:t>的元组类型，以下选项中描述错误的是</a:t>
            </a:r>
            <a:r>
              <a:rPr lang="zh-CN" altLang="en-US" sz="2400" dirty="0" smtClean="0">
                <a:latin typeface="+mn-ea"/>
              </a:rPr>
              <a:t>（ ）。</a:t>
            </a:r>
            <a:endParaRPr lang="en-US" altLang="zh-CN" sz="2400" dirty="0" smtClean="0">
              <a:latin typeface="+mn-ea"/>
            </a:endParaRPr>
          </a:p>
          <a:p>
            <a:pPr>
              <a:lnSpc>
                <a:spcPct val="200000"/>
              </a:lnSpc>
            </a:pPr>
            <a:endParaRPr lang="zh-CN" altLang="en-US" sz="2400" dirty="0">
              <a:latin typeface="+mn-ea"/>
            </a:endParaRPr>
          </a:p>
          <a:p>
            <a:pPr>
              <a:lnSpc>
                <a:spcPct val="200000"/>
              </a:lnSpc>
            </a:pPr>
            <a:r>
              <a:rPr lang="en-US" altLang="zh-CN" sz="2400" dirty="0" smtClean="0">
                <a:latin typeface="+mn-ea"/>
              </a:rPr>
              <a:t>	A</a:t>
            </a:r>
            <a:r>
              <a:rPr lang="zh-CN" altLang="en-US" sz="2400" dirty="0" smtClean="0">
                <a:latin typeface="+mn-ea"/>
              </a:rPr>
              <a:t>、元组</a:t>
            </a:r>
            <a:r>
              <a:rPr lang="zh-CN" altLang="en-US" sz="2400" dirty="0">
                <a:latin typeface="+mn-ea"/>
              </a:rPr>
              <a:t>一旦创建</a:t>
            </a:r>
            <a:r>
              <a:rPr lang="en-US" altLang="zh-CN" sz="2400" dirty="0">
                <a:latin typeface="+mn-ea"/>
              </a:rPr>
              <a:t>,</a:t>
            </a:r>
            <a:r>
              <a:rPr lang="zh-CN" altLang="en-US" sz="2400" dirty="0">
                <a:latin typeface="+mn-ea"/>
              </a:rPr>
              <a:t>元组中的元素就不能单独或部分被修改</a:t>
            </a:r>
          </a:p>
          <a:p>
            <a:pPr>
              <a:lnSpc>
                <a:spcPct val="200000"/>
              </a:lnSpc>
            </a:pPr>
            <a:r>
              <a:rPr lang="en-US" altLang="zh-CN" sz="2400" dirty="0" smtClean="0">
                <a:latin typeface="+mn-ea"/>
              </a:rPr>
              <a:t>	B</a:t>
            </a:r>
            <a:r>
              <a:rPr lang="zh-CN" altLang="en-US" sz="2400" dirty="0" smtClean="0">
                <a:latin typeface="+mn-ea"/>
              </a:rPr>
              <a:t>、一</a:t>
            </a:r>
            <a:r>
              <a:rPr lang="zh-CN" altLang="en-US" sz="2400" dirty="0">
                <a:latin typeface="+mn-ea"/>
              </a:rPr>
              <a:t>个元组可以作为另一个元组的元素，可以采用多级索引获取信息</a:t>
            </a:r>
          </a:p>
          <a:p>
            <a:pPr>
              <a:lnSpc>
                <a:spcPct val="200000"/>
              </a:lnSpc>
            </a:pPr>
            <a:r>
              <a:rPr lang="en-US" altLang="zh-CN" sz="2400" dirty="0" smtClean="0">
                <a:latin typeface="+mn-ea"/>
              </a:rPr>
              <a:t>	C</a:t>
            </a:r>
            <a:r>
              <a:rPr lang="zh-CN" altLang="en-US" sz="2400" dirty="0" smtClean="0">
                <a:latin typeface="+mn-ea"/>
              </a:rPr>
              <a:t>、元组</a:t>
            </a:r>
            <a:r>
              <a:rPr lang="zh-CN" altLang="en-US" sz="2400" dirty="0">
                <a:latin typeface="+mn-ea"/>
              </a:rPr>
              <a:t>中元素不可以是不同类型</a:t>
            </a:r>
          </a:p>
          <a:p>
            <a:pPr>
              <a:lnSpc>
                <a:spcPct val="200000"/>
              </a:lnSpc>
            </a:pPr>
            <a:r>
              <a:rPr lang="en-US" altLang="zh-CN" sz="2400" dirty="0" smtClean="0">
                <a:latin typeface="+mn-ea"/>
              </a:rPr>
              <a:t>	D</a:t>
            </a:r>
            <a:r>
              <a:rPr lang="zh-CN" altLang="en-US" sz="2400" dirty="0" smtClean="0">
                <a:latin typeface="+mn-ea"/>
              </a:rPr>
              <a:t>、</a:t>
            </a:r>
            <a:r>
              <a:rPr lang="en-US" altLang="zh-CN" sz="2400" dirty="0" smtClean="0">
                <a:latin typeface="+mn-ea"/>
              </a:rPr>
              <a:t>Python</a:t>
            </a:r>
            <a:r>
              <a:rPr lang="zh-CN" altLang="en-US" sz="2400" dirty="0">
                <a:latin typeface="+mn-ea"/>
              </a:rPr>
              <a:t>中元组采用逗号和圆括号（可选）来</a:t>
            </a:r>
            <a:r>
              <a:rPr lang="zh-CN" altLang="en-US" sz="2400" dirty="0" smtClean="0">
                <a:latin typeface="+mn-ea"/>
              </a:rPr>
              <a:t>表示</a:t>
            </a:r>
            <a:endParaRPr lang="zh-CN" altLang="en-US" sz="2400" dirty="0">
              <a:latin typeface="+mn-ea"/>
            </a:endParaRPr>
          </a:p>
        </p:txBody>
      </p:sp>
      <p:sp>
        <p:nvSpPr>
          <p:cNvPr id="4" name="TextBox 3"/>
          <p:cNvSpPr txBox="1"/>
          <p:nvPr/>
        </p:nvSpPr>
        <p:spPr>
          <a:xfrm>
            <a:off x="781968" y="173793"/>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300" normalizeH="0" baseline="0" noProof="0" dirty="0" smtClean="0">
                <a:ln>
                  <a:noFill/>
                </a:ln>
                <a:solidFill>
                  <a:srgbClr val="1E6787"/>
                </a:solidFill>
                <a:effectLst/>
                <a:uLnTx/>
                <a:uFillTx/>
                <a:latin typeface="微软雅黑" panose="020B0503020204020204" pitchFamily="34" charset="-122"/>
                <a:ea typeface="微软雅黑" panose="020B0503020204020204" pitchFamily="34" charset="-122"/>
                <a:cs typeface="+mn-cs"/>
              </a:rPr>
              <a:t>问题</a:t>
            </a:r>
            <a:r>
              <a:rPr kumimoji="0" lang="en-US" altLang="zh-CN" sz="2800" b="1" i="0" u="none" strike="noStrike" kern="1200" cap="none" spc="300" normalizeH="0" baseline="0" noProof="0" dirty="0" smtClean="0">
                <a:ln>
                  <a:noFill/>
                </a:ln>
                <a:solidFill>
                  <a:srgbClr val="1E6787"/>
                </a:solidFill>
                <a:effectLst/>
                <a:uLnTx/>
                <a:uFillTx/>
                <a:latin typeface="微软雅黑" panose="020B0503020204020204" pitchFamily="34" charset="-122"/>
                <a:ea typeface="微软雅黑" panose="020B0503020204020204" pitchFamily="34" charset="-122"/>
                <a:cs typeface="+mn-cs"/>
              </a:rPr>
              <a:t>11</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76097" y="4131405"/>
            <a:ext cx="860736" cy="70788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266700" algn="just" defTabSz="914400" rtl="0" eaLnBrk="1" fontAlgn="auto" latinLnBrk="0" hangingPunct="1">
              <a:spcBef>
                <a:spcPts val="0"/>
              </a:spcBef>
              <a:spcAft>
                <a:spcPts val="0"/>
              </a:spcAft>
              <a:buClrTx/>
              <a:buSzTx/>
              <a:buFontTx/>
              <a:buNone/>
              <a:tabLst/>
              <a:defRPr/>
            </a:pPr>
            <a:r>
              <a:rPr kumimoji="0" lang="en-US" altLang="zh-CN" sz="4000" b="0" i="0" u="none" strike="noStrike" kern="100" cap="none" spc="0" normalizeH="0" baseline="0" noProof="0" dirty="0" smtClean="0">
                <a:ln>
                  <a:noFill/>
                </a:ln>
                <a:solidFill>
                  <a:srgbClr val="FF0000"/>
                </a:solidFill>
                <a:effectLst/>
                <a:uLnTx/>
                <a:uFillTx/>
                <a:latin typeface="微软雅黑" panose="020B0503020204020204" pitchFamily="34" charset="-122"/>
                <a:ea typeface="微软雅黑"/>
                <a:cs typeface="Times New Roman" panose="02020603050405020304" pitchFamily="18" charset="0"/>
                <a:sym typeface="Wingdings" panose="05000000000000000000" pitchFamily="2" charset="2"/>
              </a:rPr>
              <a:t></a:t>
            </a:r>
            <a:endParaRPr kumimoji="0" lang="en-US" altLang="zh-CN" sz="4000" b="0" i="0" u="none" strike="noStrike" kern="100" cap="none" spc="0" normalizeH="0" baseline="0" noProof="0" dirty="0" smtClean="0">
              <a:ln>
                <a:noFill/>
              </a:ln>
              <a:solidFill>
                <a:srgbClr val="FF0000"/>
              </a:solidFill>
              <a:effectLst/>
              <a:uLnTx/>
              <a:uFillTx/>
              <a:latin typeface="微软雅黑" panose="020B0503020204020204" pitchFamily="34" charset="-122"/>
              <a:ea typeface="微软雅黑"/>
              <a:cs typeface="Times New Roman" panose="02020603050405020304" pitchFamily="18" charset="0"/>
            </a:endParaRPr>
          </a:p>
        </p:txBody>
      </p:sp>
    </p:spTree>
    <p:extLst>
      <p:ext uri="{BB962C8B-B14F-4D97-AF65-F5344CB8AC3E}">
        <p14:creationId xmlns:p14="http://schemas.microsoft.com/office/powerpoint/2010/main" val="2445871739"/>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p:nvSpPr>
        <p:spPr>
          <a:xfrm>
            <a:off x="776097" y="1035350"/>
            <a:ext cx="10753751" cy="4524315"/>
          </a:xfrm>
          <a:prstGeom prst="rect">
            <a:avLst/>
          </a:prstGeom>
        </p:spPr>
        <p:txBody>
          <a:bodyPr wrap="square">
            <a:spAutoFit/>
          </a:bodyPr>
          <a:lstStyle/>
          <a:p>
            <a:pPr>
              <a:lnSpc>
                <a:spcPct val="200000"/>
              </a:lnSpc>
            </a:pPr>
            <a:r>
              <a:rPr kumimoji="0" lang="en-US" altLang="zh-CN" sz="2400" b="0" i="0" u="none" strike="noStrike" kern="1200" cap="none" spc="0" normalizeH="0" baseline="0" noProof="0" dirty="0" smtClean="0">
                <a:ln>
                  <a:noFill/>
                </a:ln>
                <a:solidFill>
                  <a:prstClr val="black"/>
                </a:solidFill>
                <a:effectLst/>
                <a:uLnTx/>
                <a:uFillTx/>
                <a:latin typeface="+mn-ea"/>
              </a:rPr>
              <a:t>12</a:t>
            </a:r>
            <a:r>
              <a:rPr kumimoji="0" lang="zh-CN" altLang="en-US" sz="2400" b="0" i="0" u="none" strike="noStrike" kern="1200" cap="none" spc="0" normalizeH="0" baseline="0" noProof="0" dirty="0" smtClean="0">
                <a:ln>
                  <a:noFill/>
                </a:ln>
                <a:solidFill>
                  <a:prstClr val="black"/>
                </a:solidFill>
                <a:effectLst/>
                <a:uLnTx/>
                <a:uFillTx/>
                <a:latin typeface="+mn-ea"/>
              </a:rPr>
              <a:t>、</a:t>
            </a:r>
            <a:r>
              <a:rPr lang="en-US" altLang="zh-CN" sz="2400" dirty="0">
                <a:latin typeface="+mn-ea"/>
              </a:rPr>
              <a:t>Python</a:t>
            </a:r>
            <a:r>
              <a:rPr lang="zh-CN" altLang="en-US" sz="2400" dirty="0">
                <a:latin typeface="+mn-ea"/>
              </a:rPr>
              <a:t>语句</a:t>
            </a:r>
            <a:r>
              <a:rPr lang="en-US" altLang="zh-CN" sz="2400" dirty="0">
                <a:latin typeface="+mn-ea"/>
              </a:rPr>
              <a:t>print(type((1,2,3,4)))</a:t>
            </a:r>
            <a:r>
              <a:rPr lang="zh-CN" altLang="en-US" sz="2400" dirty="0">
                <a:latin typeface="+mn-ea"/>
              </a:rPr>
              <a:t>的输出结果是</a:t>
            </a:r>
            <a:r>
              <a:rPr lang="zh-CN" altLang="en-US" sz="2400" dirty="0" smtClean="0">
                <a:latin typeface="+mn-ea"/>
              </a:rPr>
              <a:t>（  ）。</a:t>
            </a:r>
            <a:endParaRPr lang="en-US" altLang="zh-CN" sz="2400" dirty="0" smtClean="0">
              <a:latin typeface="+mn-ea"/>
            </a:endParaRPr>
          </a:p>
          <a:p>
            <a:pPr>
              <a:lnSpc>
                <a:spcPct val="200000"/>
              </a:lnSpc>
            </a:pPr>
            <a:endParaRPr lang="zh-CN" altLang="en-US" sz="2400" dirty="0">
              <a:latin typeface="+mn-ea"/>
            </a:endParaRPr>
          </a:p>
          <a:p>
            <a:pPr>
              <a:lnSpc>
                <a:spcPct val="200000"/>
              </a:lnSpc>
            </a:pPr>
            <a:r>
              <a:rPr lang="en-US" altLang="zh-CN" sz="2400" dirty="0" smtClean="0">
                <a:latin typeface="+mn-ea"/>
              </a:rPr>
              <a:t>	A</a:t>
            </a:r>
            <a:r>
              <a:rPr lang="zh-CN" altLang="en-US" sz="2400" dirty="0" smtClean="0">
                <a:latin typeface="+mn-ea"/>
              </a:rPr>
              <a:t>、</a:t>
            </a:r>
            <a:r>
              <a:rPr lang="en-US" altLang="zh-CN" sz="2400" dirty="0" smtClean="0">
                <a:latin typeface="+mn-ea"/>
              </a:rPr>
              <a:t>class </a:t>
            </a:r>
            <a:r>
              <a:rPr lang="en-US" altLang="zh-CN" sz="2400" dirty="0">
                <a:latin typeface="+mn-ea"/>
              </a:rPr>
              <a:t>'tuple'&gt;</a:t>
            </a:r>
          </a:p>
          <a:p>
            <a:pPr>
              <a:lnSpc>
                <a:spcPct val="200000"/>
              </a:lnSpc>
            </a:pPr>
            <a:r>
              <a:rPr lang="en-US" altLang="zh-CN" sz="2400" dirty="0" smtClean="0">
                <a:latin typeface="+mn-ea"/>
              </a:rPr>
              <a:t>	B</a:t>
            </a:r>
            <a:r>
              <a:rPr lang="zh-CN" altLang="en-US" sz="2400" dirty="0" smtClean="0">
                <a:latin typeface="+mn-ea"/>
              </a:rPr>
              <a:t>、</a:t>
            </a:r>
            <a:r>
              <a:rPr lang="en-US" altLang="zh-CN" sz="2400" dirty="0" smtClean="0">
                <a:latin typeface="+mn-ea"/>
              </a:rPr>
              <a:t>&lt;</a:t>
            </a:r>
            <a:r>
              <a:rPr lang="en-US" altLang="zh-CN" sz="2400" dirty="0">
                <a:latin typeface="+mn-ea"/>
              </a:rPr>
              <a:t>class '</a:t>
            </a:r>
            <a:r>
              <a:rPr lang="en-US" altLang="zh-CN" sz="2400" dirty="0" err="1">
                <a:latin typeface="+mn-ea"/>
              </a:rPr>
              <a:t>dict</a:t>
            </a:r>
            <a:r>
              <a:rPr lang="en-US" altLang="zh-CN" sz="2400" dirty="0">
                <a:latin typeface="+mn-ea"/>
              </a:rPr>
              <a:t>'&gt;</a:t>
            </a:r>
          </a:p>
          <a:p>
            <a:pPr>
              <a:lnSpc>
                <a:spcPct val="200000"/>
              </a:lnSpc>
            </a:pPr>
            <a:r>
              <a:rPr lang="en-US" altLang="zh-CN" sz="2400" dirty="0" smtClean="0">
                <a:latin typeface="+mn-ea"/>
              </a:rPr>
              <a:t>	C</a:t>
            </a:r>
            <a:r>
              <a:rPr lang="zh-CN" altLang="en-US" sz="2400" dirty="0" smtClean="0">
                <a:latin typeface="+mn-ea"/>
              </a:rPr>
              <a:t>、</a:t>
            </a:r>
            <a:r>
              <a:rPr lang="en-US" altLang="zh-CN" sz="2400" dirty="0" smtClean="0">
                <a:latin typeface="+mn-ea"/>
              </a:rPr>
              <a:t>class </a:t>
            </a:r>
            <a:r>
              <a:rPr lang="en-US" altLang="zh-CN" sz="2400" dirty="0">
                <a:latin typeface="+mn-ea"/>
              </a:rPr>
              <a:t>'set'&gt;</a:t>
            </a:r>
          </a:p>
          <a:p>
            <a:pPr>
              <a:lnSpc>
                <a:spcPct val="200000"/>
              </a:lnSpc>
            </a:pPr>
            <a:r>
              <a:rPr lang="en-US" altLang="zh-CN" sz="2400" dirty="0" smtClean="0">
                <a:latin typeface="+mn-ea"/>
              </a:rPr>
              <a:t>	D</a:t>
            </a:r>
            <a:r>
              <a:rPr lang="zh-CN" altLang="en-US" sz="2400" dirty="0" smtClean="0">
                <a:latin typeface="+mn-ea"/>
              </a:rPr>
              <a:t>、</a:t>
            </a:r>
            <a:r>
              <a:rPr lang="en-US" altLang="zh-CN" sz="2400" dirty="0" smtClean="0">
                <a:latin typeface="+mn-ea"/>
              </a:rPr>
              <a:t>class </a:t>
            </a:r>
            <a:r>
              <a:rPr lang="en-US" altLang="zh-CN" sz="2400" dirty="0">
                <a:latin typeface="+mn-ea"/>
              </a:rPr>
              <a:t>'list</a:t>
            </a:r>
            <a:r>
              <a:rPr lang="en-US" altLang="zh-CN" sz="2400" dirty="0" smtClean="0">
                <a:latin typeface="+mn-ea"/>
              </a:rPr>
              <a:t>'&gt;</a:t>
            </a:r>
            <a:endParaRPr lang="en-US" altLang="zh-CN" sz="2400" dirty="0">
              <a:latin typeface="+mn-ea"/>
            </a:endParaRPr>
          </a:p>
        </p:txBody>
      </p:sp>
      <p:sp>
        <p:nvSpPr>
          <p:cNvPr id="4" name="TextBox 3"/>
          <p:cNvSpPr txBox="1"/>
          <p:nvPr/>
        </p:nvSpPr>
        <p:spPr>
          <a:xfrm>
            <a:off x="781968" y="173793"/>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300" normalizeH="0" baseline="0" noProof="0" dirty="0" smtClean="0">
                <a:ln>
                  <a:noFill/>
                </a:ln>
                <a:solidFill>
                  <a:srgbClr val="1E6787"/>
                </a:solidFill>
                <a:effectLst/>
                <a:uLnTx/>
                <a:uFillTx/>
                <a:latin typeface="微软雅黑" panose="020B0503020204020204" pitchFamily="34" charset="-122"/>
                <a:ea typeface="微软雅黑" panose="020B0503020204020204" pitchFamily="34" charset="-122"/>
                <a:cs typeface="+mn-cs"/>
              </a:rPr>
              <a:t>问题</a:t>
            </a:r>
            <a:r>
              <a:rPr kumimoji="0" lang="en-US" altLang="zh-CN" sz="2800" b="1" i="0" u="none" strike="noStrike" kern="1200" cap="none" spc="300" normalizeH="0" baseline="0" noProof="0" dirty="0" smtClean="0">
                <a:ln>
                  <a:noFill/>
                </a:ln>
                <a:solidFill>
                  <a:srgbClr val="1E6787"/>
                </a:solidFill>
                <a:effectLst/>
                <a:uLnTx/>
                <a:uFillTx/>
                <a:latin typeface="微软雅黑" panose="020B0503020204020204" pitchFamily="34" charset="-122"/>
                <a:ea typeface="微软雅黑" panose="020B0503020204020204" pitchFamily="34" charset="-122"/>
                <a:cs typeface="+mn-cs"/>
              </a:rPr>
              <a:t>12</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56604" y="2691488"/>
            <a:ext cx="860736" cy="70788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266700" algn="just" defTabSz="914400" rtl="0" eaLnBrk="1" fontAlgn="auto" latinLnBrk="0" hangingPunct="1">
              <a:spcBef>
                <a:spcPts val="0"/>
              </a:spcBef>
              <a:spcAft>
                <a:spcPts val="0"/>
              </a:spcAft>
              <a:buClrTx/>
              <a:buSzTx/>
              <a:buFontTx/>
              <a:buNone/>
              <a:tabLst/>
              <a:defRPr/>
            </a:pPr>
            <a:r>
              <a:rPr kumimoji="0" lang="en-US" altLang="zh-CN" sz="4000" b="0" i="0" u="none" strike="noStrike" kern="100" cap="none" spc="0" normalizeH="0" baseline="0" noProof="0" dirty="0" smtClean="0">
                <a:ln>
                  <a:noFill/>
                </a:ln>
                <a:solidFill>
                  <a:srgbClr val="FF0000"/>
                </a:solidFill>
                <a:effectLst/>
                <a:uLnTx/>
                <a:uFillTx/>
                <a:latin typeface="微软雅黑" panose="020B0503020204020204" pitchFamily="34" charset="-122"/>
                <a:ea typeface="微软雅黑"/>
                <a:cs typeface="Times New Roman" panose="02020603050405020304" pitchFamily="18" charset="0"/>
                <a:sym typeface="Wingdings" panose="05000000000000000000" pitchFamily="2" charset="2"/>
              </a:rPr>
              <a:t></a:t>
            </a:r>
            <a:endParaRPr kumimoji="0" lang="en-US" altLang="zh-CN" sz="4000" b="0" i="0" u="none" strike="noStrike" kern="100" cap="none" spc="0" normalizeH="0" baseline="0" noProof="0" dirty="0" smtClean="0">
              <a:ln>
                <a:noFill/>
              </a:ln>
              <a:solidFill>
                <a:srgbClr val="FF0000"/>
              </a:solidFill>
              <a:effectLst/>
              <a:uLnTx/>
              <a:uFillTx/>
              <a:latin typeface="微软雅黑" panose="020B0503020204020204" pitchFamily="34" charset="-122"/>
              <a:ea typeface="微软雅黑"/>
              <a:cs typeface="Times New Roman" panose="02020603050405020304" pitchFamily="18" charset="0"/>
            </a:endParaRPr>
          </a:p>
        </p:txBody>
      </p:sp>
    </p:spTree>
    <p:extLst>
      <p:ext uri="{BB962C8B-B14F-4D97-AF65-F5344CB8AC3E}">
        <p14:creationId xmlns:p14="http://schemas.microsoft.com/office/powerpoint/2010/main" val="3595242092"/>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p:nvSpPr>
        <p:spPr>
          <a:xfrm>
            <a:off x="776097" y="1035350"/>
            <a:ext cx="10753751" cy="4524315"/>
          </a:xfrm>
          <a:prstGeom prst="rect">
            <a:avLst/>
          </a:prstGeom>
        </p:spPr>
        <p:txBody>
          <a:bodyPr wrap="square">
            <a:spAutoFit/>
          </a:bodyPr>
          <a:lstStyle/>
          <a:p>
            <a:pPr>
              <a:lnSpc>
                <a:spcPct val="200000"/>
              </a:lnSpc>
            </a:pPr>
            <a:r>
              <a:rPr kumimoji="0" lang="en-US" altLang="zh-CN" sz="2400" b="0" i="0" u="none" strike="noStrike" kern="1200" cap="none" spc="0" normalizeH="0" baseline="0" noProof="0" dirty="0" smtClean="0">
                <a:ln>
                  <a:noFill/>
                </a:ln>
                <a:solidFill>
                  <a:prstClr val="black"/>
                </a:solidFill>
                <a:effectLst/>
                <a:uLnTx/>
                <a:uFillTx/>
                <a:latin typeface="+mn-ea"/>
              </a:rPr>
              <a:t>13</a:t>
            </a:r>
            <a:r>
              <a:rPr kumimoji="0" lang="zh-CN" altLang="en-US" sz="2400" b="0" i="0" u="none" strike="noStrike" kern="1200" cap="none" spc="0" normalizeH="0" baseline="0" noProof="0" dirty="0" smtClean="0">
                <a:ln>
                  <a:noFill/>
                </a:ln>
                <a:solidFill>
                  <a:prstClr val="black"/>
                </a:solidFill>
                <a:effectLst/>
                <a:uLnTx/>
                <a:uFillTx/>
                <a:latin typeface="+mn-ea"/>
              </a:rPr>
              <a:t>、</a:t>
            </a:r>
            <a:r>
              <a:rPr lang="zh-CN" altLang="en-US" sz="2400" dirty="0">
                <a:latin typeface="+mn-ea"/>
              </a:rPr>
              <a:t>元组变量</a:t>
            </a:r>
            <a:r>
              <a:rPr lang="en-US" altLang="zh-CN" sz="2400" dirty="0">
                <a:latin typeface="+mn-ea"/>
              </a:rPr>
              <a:t>t=("cat", "dog", "tiger", "human")</a:t>
            </a:r>
            <a:r>
              <a:rPr lang="zh-CN" altLang="en-US" sz="2400" dirty="0">
                <a:latin typeface="+mn-ea"/>
              </a:rPr>
              <a:t>，</a:t>
            </a:r>
            <a:r>
              <a:rPr lang="en-US" altLang="zh-CN" sz="2400" dirty="0">
                <a:latin typeface="+mn-ea"/>
              </a:rPr>
              <a:t>t[::–1]</a:t>
            </a:r>
            <a:r>
              <a:rPr lang="zh-CN" altLang="en-US" sz="2400" dirty="0">
                <a:latin typeface="+mn-ea"/>
              </a:rPr>
              <a:t>的结果是（）</a:t>
            </a:r>
            <a:r>
              <a:rPr lang="zh-CN" altLang="en-US" sz="2400" dirty="0" smtClean="0">
                <a:latin typeface="+mn-ea"/>
              </a:rPr>
              <a:t>。</a:t>
            </a:r>
            <a:endParaRPr lang="en-US" altLang="zh-CN" sz="2400" dirty="0" smtClean="0">
              <a:latin typeface="+mn-ea"/>
            </a:endParaRPr>
          </a:p>
          <a:p>
            <a:pPr>
              <a:lnSpc>
                <a:spcPct val="200000"/>
              </a:lnSpc>
            </a:pPr>
            <a:endParaRPr lang="zh-CN" altLang="en-US" sz="2400" dirty="0">
              <a:latin typeface="+mn-ea"/>
            </a:endParaRPr>
          </a:p>
          <a:p>
            <a:pPr>
              <a:lnSpc>
                <a:spcPct val="200000"/>
              </a:lnSpc>
            </a:pPr>
            <a:r>
              <a:rPr lang="en-US" altLang="zh-CN" sz="2400" dirty="0" smtClean="0">
                <a:latin typeface="+mn-ea"/>
              </a:rPr>
              <a:t>	A</a:t>
            </a:r>
            <a:r>
              <a:rPr lang="zh-CN" altLang="en-US" sz="2400" dirty="0" smtClean="0">
                <a:latin typeface="+mn-ea"/>
              </a:rPr>
              <a:t>、</a:t>
            </a:r>
            <a:r>
              <a:rPr lang="en-US" altLang="zh-CN" sz="2400" dirty="0" smtClean="0">
                <a:latin typeface="+mn-ea"/>
              </a:rPr>
              <a:t>(</a:t>
            </a:r>
            <a:r>
              <a:rPr lang="en-US" altLang="zh-CN" sz="2400" dirty="0">
                <a:latin typeface="+mn-ea"/>
              </a:rPr>
              <a:t>'human', 'tiger', 'dog', 'cat')</a:t>
            </a:r>
          </a:p>
          <a:p>
            <a:pPr>
              <a:lnSpc>
                <a:spcPct val="200000"/>
              </a:lnSpc>
            </a:pPr>
            <a:r>
              <a:rPr lang="en-US" altLang="zh-CN" sz="2400" dirty="0" smtClean="0">
                <a:latin typeface="+mn-ea"/>
              </a:rPr>
              <a:t>	B</a:t>
            </a:r>
            <a:r>
              <a:rPr lang="zh-CN" altLang="en-US" sz="2400" dirty="0" smtClean="0">
                <a:latin typeface="+mn-ea"/>
              </a:rPr>
              <a:t>、运行</a:t>
            </a:r>
            <a:r>
              <a:rPr lang="zh-CN" altLang="en-US" sz="2400" dirty="0">
                <a:latin typeface="+mn-ea"/>
              </a:rPr>
              <a:t>出错</a:t>
            </a:r>
          </a:p>
          <a:p>
            <a:pPr>
              <a:lnSpc>
                <a:spcPct val="200000"/>
              </a:lnSpc>
            </a:pPr>
            <a:r>
              <a:rPr lang="en-US" altLang="zh-CN" sz="2400" dirty="0" smtClean="0">
                <a:latin typeface="+mn-ea"/>
              </a:rPr>
              <a:t>	C</a:t>
            </a:r>
            <a:r>
              <a:rPr lang="zh-CN" altLang="en-US" sz="2400" dirty="0" smtClean="0">
                <a:latin typeface="+mn-ea"/>
              </a:rPr>
              <a:t>、</a:t>
            </a:r>
            <a:r>
              <a:rPr lang="en-US" altLang="zh-CN" sz="2400" dirty="0" smtClean="0">
                <a:latin typeface="+mn-ea"/>
              </a:rPr>
              <a:t>'human</a:t>
            </a:r>
            <a:r>
              <a:rPr lang="en-US" altLang="zh-CN" sz="2400" dirty="0">
                <a:latin typeface="+mn-ea"/>
              </a:rPr>
              <a:t>', 'tiger', 'dog', 'cat'}</a:t>
            </a:r>
          </a:p>
          <a:p>
            <a:pPr>
              <a:lnSpc>
                <a:spcPct val="200000"/>
              </a:lnSpc>
            </a:pPr>
            <a:r>
              <a:rPr lang="en-US" altLang="zh-CN" sz="2400" dirty="0" smtClean="0">
                <a:latin typeface="+mn-ea"/>
              </a:rPr>
              <a:t>	D</a:t>
            </a:r>
            <a:r>
              <a:rPr lang="zh-CN" altLang="en-US" sz="2400" dirty="0" smtClean="0">
                <a:latin typeface="+mn-ea"/>
              </a:rPr>
              <a:t>、</a:t>
            </a:r>
            <a:r>
              <a:rPr lang="en-US" altLang="zh-CN" sz="2400" dirty="0" smtClean="0">
                <a:latin typeface="+mn-ea"/>
              </a:rPr>
              <a:t>'human</a:t>
            </a:r>
            <a:r>
              <a:rPr lang="en-US" altLang="zh-CN" sz="2400" dirty="0">
                <a:latin typeface="+mn-ea"/>
              </a:rPr>
              <a:t>', 'tiger', 'dog', 'cat</a:t>
            </a:r>
            <a:r>
              <a:rPr lang="en-US" altLang="zh-CN" sz="2400" dirty="0" smtClean="0">
                <a:latin typeface="+mn-ea"/>
              </a:rPr>
              <a:t>']</a:t>
            </a:r>
            <a:endParaRPr lang="en-US" altLang="zh-CN" sz="2400" dirty="0">
              <a:latin typeface="+mn-ea"/>
            </a:endParaRPr>
          </a:p>
        </p:txBody>
      </p:sp>
      <p:sp>
        <p:nvSpPr>
          <p:cNvPr id="4" name="TextBox 3"/>
          <p:cNvSpPr txBox="1"/>
          <p:nvPr/>
        </p:nvSpPr>
        <p:spPr>
          <a:xfrm>
            <a:off x="781968" y="173793"/>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300" normalizeH="0" baseline="0" noProof="0" dirty="0" smtClean="0">
                <a:ln>
                  <a:noFill/>
                </a:ln>
                <a:solidFill>
                  <a:srgbClr val="1E6787"/>
                </a:solidFill>
                <a:effectLst/>
                <a:uLnTx/>
                <a:uFillTx/>
                <a:latin typeface="微软雅黑" panose="020B0503020204020204" pitchFamily="34" charset="-122"/>
                <a:ea typeface="微软雅黑" panose="020B0503020204020204" pitchFamily="34" charset="-122"/>
                <a:cs typeface="+mn-cs"/>
              </a:rPr>
              <a:t>问题</a:t>
            </a:r>
            <a:r>
              <a:rPr kumimoji="0" lang="en-US" altLang="zh-CN" sz="2800" b="1" i="0" u="none" strike="noStrike" kern="1200" cap="none" spc="300" normalizeH="0" baseline="0" noProof="0" dirty="0" smtClean="0">
                <a:ln>
                  <a:noFill/>
                </a:ln>
                <a:solidFill>
                  <a:srgbClr val="1E6787"/>
                </a:solidFill>
                <a:effectLst/>
                <a:uLnTx/>
                <a:uFillTx/>
                <a:latin typeface="微软雅黑" panose="020B0503020204020204" pitchFamily="34" charset="-122"/>
                <a:ea typeface="微软雅黑" panose="020B0503020204020204" pitchFamily="34" charset="-122"/>
                <a:cs typeface="+mn-cs"/>
              </a:rPr>
              <a:t>13</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56604" y="2691488"/>
            <a:ext cx="860736" cy="70788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266700" algn="just" defTabSz="914400" rtl="0" eaLnBrk="1" fontAlgn="auto" latinLnBrk="0" hangingPunct="1">
              <a:spcBef>
                <a:spcPts val="0"/>
              </a:spcBef>
              <a:spcAft>
                <a:spcPts val="0"/>
              </a:spcAft>
              <a:buClrTx/>
              <a:buSzTx/>
              <a:buFontTx/>
              <a:buNone/>
              <a:tabLst/>
              <a:defRPr/>
            </a:pPr>
            <a:r>
              <a:rPr kumimoji="0" lang="en-US" altLang="zh-CN" sz="4000" b="0" i="0" u="none" strike="noStrike" kern="100" cap="none" spc="0" normalizeH="0" baseline="0" noProof="0" dirty="0" smtClean="0">
                <a:ln>
                  <a:noFill/>
                </a:ln>
                <a:solidFill>
                  <a:srgbClr val="FF0000"/>
                </a:solidFill>
                <a:effectLst/>
                <a:uLnTx/>
                <a:uFillTx/>
                <a:latin typeface="微软雅黑" panose="020B0503020204020204" pitchFamily="34" charset="-122"/>
                <a:ea typeface="微软雅黑"/>
                <a:cs typeface="Times New Roman" panose="02020603050405020304" pitchFamily="18" charset="0"/>
                <a:sym typeface="Wingdings" panose="05000000000000000000" pitchFamily="2" charset="2"/>
              </a:rPr>
              <a:t></a:t>
            </a:r>
            <a:endParaRPr kumimoji="0" lang="en-US" altLang="zh-CN" sz="4000" b="0" i="0" u="none" strike="noStrike" kern="100" cap="none" spc="0" normalizeH="0" baseline="0" noProof="0" dirty="0" smtClean="0">
              <a:ln>
                <a:noFill/>
              </a:ln>
              <a:solidFill>
                <a:srgbClr val="FF0000"/>
              </a:solidFill>
              <a:effectLst/>
              <a:uLnTx/>
              <a:uFillTx/>
              <a:latin typeface="微软雅黑" panose="020B0503020204020204" pitchFamily="34" charset="-122"/>
              <a:ea typeface="微软雅黑"/>
              <a:cs typeface="Times New Roman" panose="02020603050405020304" pitchFamily="18" charset="0"/>
            </a:endParaRPr>
          </a:p>
        </p:txBody>
      </p:sp>
    </p:spTree>
    <p:extLst>
      <p:ext uri="{BB962C8B-B14F-4D97-AF65-F5344CB8AC3E}">
        <p14:creationId xmlns:p14="http://schemas.microsoft.com/office/powerpoint/2010/main" val="1720080451"/>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2">
            <a:clrChange>
              <a:clrFrom>
                <a:srgbClr val="FFFDFF"/>
              </a:clrFrom>
              <a:clrTo>
                <a:srgbClr val="FFFDFF">
                  <a:alpha val="0"/>
                </a:srgbClr>
              </a:clrTo>
            </a:clrChange>
          </a:blip>
          <a:stretch>
            <a:fillRect/>
          </a:stretch>
        </p:blipFill>
        <p:spPr>
          <a:xfrm>
            <a:off x="-1" y="0"/>
            <a:ext cx="12192001" cy="6870567"/>
          </a:xfrm>
          <a:prstGeom prst="rect">
            <a:avLst/>
          </a:prstGeom>
        </p:spPr>
      </p:pic>
      <p:sp>
        <p:nvSpPr>
          <p:cNvPr id="10" name="TextBox 1"/>
          <p:cNvSpPr txBox="1"/>
          <p:nvPr/>
        </p:nvSpPr>
        <p:spPr>
          <a:xfrm>
            <a:off x="3887776" y="2420224"/>
            <a:ext cx="3877985" cy="830997"/>
          </a:xfrm>
          <a:prstGeom prst="rect">
            <a:avLst/>
          </a:prstGeom>
          <a:noFill/>
        </p:spPr>
        <p:txBody>
          <a:bodyPr wrap="none" rtlCol="0">
            <a:spAutoFit/>
          </a:bodyPr>
          <a:lstStyle/>
          <a:p>
            <a:r>
              <a:rPr lang="zh-CN" altLang="en-US" sz="4800" b="1" dirty="0">
                <a:ln w="12700">
                  <a:noFill/>
                  <a:prstDash val="solid"/>
                </a:ln>
                <a:solidFill>
                  <a:prstClr val="white"/>
                </a:solidFill>
                <a:effectLst>
                  <a:outerShdw dist="50800" dir="4800000" algn="tl" rotWithShape="0">
                    <a:srgbClr val="000000">
                      <a:alpha val="40000"/>
                    </a:srgbClr>
                  </a:outerShdw>
                </a:effectLst>
                <a:latin typeface="造字工房尚黑（非商用）细体" pitchFamily="50" charset="-122"/>
                <a:ea typeface="造字工房尚黑（非商用）细体" pitchFamily="50" charset="-122"/>
              </a:rPr>
              <a:t>序列转换函数</a:t>
            </a:r>
          </a:p>
        </p:txBody>
      </p:sp>
      <p:grpSp>
        <p:nvGrpSpPr>
          <p:cNvPr id="13" name="Group 5"/>
          <p:cNvGrpSpPr/>
          <p:nvPr/>
        </p:nvGrpSpPr>
        <p:grpSpPr>
          <a:xfrm>
            <a:off x="8825614" y="4241498"/>
            <a:ext cx="2169488" cy="2175406"/>
            <a:chOff x="5292553" y="3355717"/>
            <a:chExt cx="1711365" cy="2494000"/>
          </a:xfrm>
          <a:solidFill>
            <a:schemeClr val="bg1">
              <a:lumMod val="95000"/>
            </a:schemeClr>
          </a:solidFill>
        </p:grpSpPr>
        <p:sp>
          <p:nvSpPr>
            <p:cNvPr id="14" name="Rectangle 5"/>
            <p:cNvSpPr>
              <a:spLocks noChangeArrowheads="1"/>
            </p:cNvSpPr>
            <p:nvPr/>
          </p:nvSpPr>
          <p:spPr bwMode="auto">
            <a:xfrm>
              <a:off x="5292553" y="3573075"/>
              <a:ext cx="992082" cy="190188"/>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15" name="Rectangle 6"/>
            <p:cNvSpPr>
              <a:spLocks noChangeArrowheads="1"/>
            </p:cNvSpPr>
            <p:nvPr/>
          </p:nvSpPr>
          <p:spPr bwMode="auto">
            <a:xfrm>
              <a:off x="5402008" y="4624848"/>
              <a:ext cx="804223" cy="291104"/>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16" name="Rectangle 7"/>
            <p:cNvSpPr>
              <a:spLocks noChangeArrowheads="1"/>
            </p:cNvSpPr>
            <p:nvPr/>
          </p:nvSpPr>
          <p:spPr bwMode="auto">
            <a:xfrm>
              <a:off x="5471873" y="3355717"/>
              <a:ext cx="1124825" cy="21968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17" name="Rectangle 8"/>
            <p:cNvSpPr>
              <a:spLocks noChangeArrowheads="1"/>
            </p:cNvSpPr>
            <p:nvPr/>
          </p:nvSpPr>
          <p:spPr bwMode="auto">
            <a:xfrm>
              <a:off x="5382601" y="3902993"/>
              <a:ext cx="1127154" cy="78404"/>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0" name="Rectangle 9"/>
            <p:cNvSpPr>
              <a:spLocks noChangeArrowheads="1"/>
            </p:cNvSpPr>
            <p:nvPr/>
          </p:nvSpPr>
          <p:spPr bwMode="auto">
            <a:xfrm>
              <a:off x="5592196" y="3981397"/>
              <a:ext cx="1004502" cy="114113"/>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2" name="Rectangle 10"/>
            <p:cNvSpPr>
              <a:spLocks noChangeArrowheads="1"/>
            </p:cNvSpPr>
            <p:nvPr/>
          </p:nvSpPr>
          <p:spPr bwMode="auto">
            <a:xfrm>
              <a:off x="5471873" y="4093379"/>
              <a:ext cx="874864" cy="7374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3" name="Rectangle 11"/>
            <p:cNvSpPr>
              <a:spLocks noChangeArrowheads="1"/>
            </p:cNvSpPr>
            <p:nvPr/>
          </p:nvSpPr>
          <p:spPr bwMode="auto">
            <a:xfrm>
              <a:off x="5592196" y="4166845"/>
              <a:ext cx="1026238" cy="254619"/>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5" name="Rectangle 12"/>
            <p:cNvSpPr>
              <a:spLocks noChangeArrowheads="1"/>
            </p:cNvSpPr>
            <p:nvPr/>
          </p:nvSpPr>
          <p:spPr bwMode="auto">
            <a:xfrm>
              <a:off x="5570460" y="4915952"/>
              <a:ext cx="902034" cy="52011"/>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7" name="Rectangle 13"/>
            <p:cNvSpPr>
              <a:spLocks noChangeArrowheads="1"/>
            </p:cNvSpPr>
            <p:nvPr/>
          </p:nvSpPr>
          <p:spPr bwMode="auto">
            <a:xfrm>
              <a:off x="5690783" y="4967962"/>
              <a:ext cx="693215"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8" name="Rectangle 14"/>
            <p:cNvSpPr>
              <a:spLocks noChangeArrowheads="1"/>
            </p:cNvSpPr>
            <p:nvPr/>
          </p:nvSpPr>
          <p:spPr bwMode="auto">
            <a:xfrm>
              <a:off x="5409771" y="5109245"/>
              <a:ext cx="936966" cy="23443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0" name="Rectangle 16"/>
            <p:cNvSpPr>
              <a:spLocks noChangeArrowheads="1"/>
            </p:cNvSpPr>
            <p:nvPr/>
          </p:nvSpPr>
          <p:spPr bwMode="auto">
            <a:xfrm>
              <a:off x="5632562" y="5343680"/>
              <a:ext cx="877193" cy="114113"/>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1" name="Rectangle 17"/>
            <p:cNvSpPr>
              <a:spLocks noChangeArrowheads="1"/>
            </p:cNvSpPr>
            <p:nvPr/>
          </p:nvSpPr>
          <p:spPr bwMode="auto">
            <a:xfrm>
              <a:off x="5340682" y="5458288"/>
              <a:ext cx="823630" cy="166900"/>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2" name="Rectangle 18"/>
            <p:cNvSpPr>
              <a:spLocks noChangeArrowheads="1"/>
            </p:cNvSpPr>
            <p:nvPr/>
          </p:nvSpPr>
          <p:spPr bwMode="auto">
            <a:xfrm>
              <a:off x="5536304" y="5625188"/>
              <a:ext cx="1110076" cy="224344"/>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3" name="Rectangle 19"/>
            <p:cNvSpPr>
              <a:spLocks noChangeArrowheads="1"/>
            </p:cNvSpPr>
            <p:nvPr/>
          </p:nvSpPr>
          <p:spPr bwMode="auto">
            <a:xfrm>
              <a:off x="6411944" y="3355717"/>
              <a:ext cx="24841" cy="21968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4" name="Rectangle 20"/>
            <p:cNvSpPr>
              <a:spLocks noChangeArrowheads="1"/>
            </p:cNvSpPr>
            <p:nvPr/>
          </p:nvSpPr>
          <p:spPr bwMode="auto">
            <a:xfrm>
              <a:off x="6436785" y="3575404"/>
              <a:ext cx="776" cy="77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5" name="Rectangle 21"/>
            <p:cNvSpPr>
              <a:spLocks noChangeArrowheads="1"/>
            </p:cNvSpPr>
            <p:nvPr/>
          </p:nvSpPr>
          <p:spPr bwMode="auto">
            <a:xfrm>
              <a:off x="5592196" y="3355717"/>
              <a:ext cx="40366" cy="21968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6" name="Rectangle 22"/>
            <p:cNvSpPr>
              <a:spLocks noChangeArrowheads="1"/>
            </p:cNvSpPr>
            <p:nvPr/>
          </p:nvSpPr>
          <p:spPr bwMode="auto">
            <a:xfrm>
              <a:off x="6509755" y="4166845"/>
              <a:ext cx="16302" cy="254619"/>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7" name="Rectangle 23"/>
            <p:cNvSpPr>
              <a:spLocks noChangeArrowheads="1"/>
            </p:cNvSpPr>
            <p:nvPr/>
          </p:nvSpPr>
          <p:spPr bwMode="auto">
            <a:xfrm>
              <a:off x="5676034" y="4166845"/>
              <a:ext cx="158360" cy="254619"/>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8" name="Freeform 24"/>
            <p:cNvSpPr/>
            <p:nvPr/>
          </p:nvSpPr>
          <p:spPr bwMode="auto">
            <a:xfrm>
              <a:off x="6455866" y="4793204"/>
              <a:ext cx="548052" cy="1056513"/>
            </a:xfrm>
            <a:custGeom>
              <a:avLst/>
              <a:gdLst>
                <a:gd name="T0" fmla="*/ 393 w 706"/>
                <a:gd name="T1" fmla="*/ 1361 h 1361"/>
                <a:gd name="T2" fmla="*/ 0 w 706"/>
                <a:gd name="T3" fmla="*/ 98 h 1361"/>
                <a:gd name="T4" fmla="*/ 314 w 706"/>
                <a:gd name="T5" fmla="*/ 0 h 1361"/>
                <a:gd name="T6" fmla="*/ 706 w 706"/>
                <a:gd name="T7" fmla="*/ 1263 h 1361"/>
                <a:gd name="T8" fmla="*/ 393 w 706"/>
                <a:gd name="T9" fmla="*/ 1361 h 1361"/>
              </a:gdLst>
              <a:ahLst/>
              <a:cxnLst>
                <a:cxn ang="0">
                  <a:pos x="T0" y="T1"/>
                </a:cxn>
                <a:cxn ang="0">
                  <a:pos x="T2" y="T3"/>
                </a:cxn>
                <a:cxn ang="0">
                  <a:pos x="T4" y="T5"/>
                </a:cxn>
                <a:cxn ang="0">
                  <a:pos x="T6" y="T7"/>
                </a:cxn>
                <a:cxn ang="0">
                  <a:pos x="T8" y="T9"/>
                </a:cxn>
              </a:cxnLst>
              <a:rect l="0" t="0" r="r" b="b"/>
              <a:pathLst>
                <a:path w="706" h="1361">
                  <a:moveTo>
                    <a:pt x="393" y="1361"/>
                  </a:moveTo>
                  <a:lnTo>
                    <a:pt x="0" y="98"/>
                  </a:lnTo>
                  <a:lnTo>
                    <a:pt x="314" y="0"/>
                  </a:lnTo>
                  <a:lnTo>
                    <a:pt x="706" y="1263"/>
                  </a:lnTo>
                  <a:lnTo>
                    <a:pt x="393" y="1361"/>
                  </a:lnTo>
                  <a:close/>
                </a:path>
              </a:pathLst>
            </a:custGeom>
            <a:solidFill>
              <a:srgbClr val="6BE137"/>
            </a:solidFill>
            <a:ln w="9525">
              <a:solidFill>
                <a:schemeClr val="accent1"/>
              </a:solidFill>
              <a:round/>
            </a:ln>
          </p:spPr>
          <p:txBody>
            <a:bodyPr vert="horz" wrap="square" lIns="86687" tIns="43344" rIns="86687" bIns="43344" numCol="1" anchor="t" anchorCtr="0" compatLnSpc="1"/>
            <a:lstStyle/>
            <a:p>
              <a:endParaRPr lang="en-US" sz="1705" dirty="0">
                <a:solidFill>
                  <a:prstClr val="black"/>
                </a:solidFill>
                <a:latin typeface="Calibri" panose="020F0502020204030204"/>
                <a:ea typeface="微软雅黑" panose="020B0503020204020204" pitchFamily="34" charset="-122"/>
              </a:endParaRPr>
            </a:p>
          </p:txBody>
        </p:sp>
        <p:sp>
          <p:nvSpPr>
            <p:cNvPr id="39" name="Freeform 25"/>
            <p:cNvSpPr/>
            <p:nvPr/>
          </p:nvSpPr>
          <p:spPr bwMode="auto">
            <a:xfrm>
              <a:off x="6731444" y="5683594"/>
              <a:ext cx="248409" cy="91601"/>
            </a:xfrm>
            <a:custGeom>
              <a:avLst/>
              <a:gdLst>
                <a:gd name="T0" fmla="*/ 7 w 320"/>
                <a:gd name="T1" fmla="*/ 118 h 118"/>
                <a:gd name="T2" fmla="*/ 0 w 320"/>
                <a:gd name="T3" fmla="*/ 97 h 118"/>
                <a:gd name="T4" fmla="*/ 314 w 320"/>
                <a:gd name="T5" fmla="*/ 0 h 118"/>
                <a:gd name="T6" fmla="*/ 320 w 320"/>
                <a:gd name="T7" fmla="*/ 21 h 118"/>
                <a:gd name="T8" fmla="*/ 7 w 320"/>
                <a:gd name="T9" fmla="*/ 118 h 118"/>
              </a:gdLst>
              <a:ahLst/>
              <a:cxnLst>
                <a:cxn ang="0">
                  <a:pos x="T0" y="T1"/>
                </a:cxn>
                <a:cxn ang="0">
                  <a:pos x="T2" y="T3"/>
                </a:cxn>
                <a:cxn ang="0">
                  <a:pos x="T4" y="T5"/>
                </a:cxn>
                <a:cxn ang="0">
                  <a:pos x="T6" y="T7"/>
                </a:cxn>
                <a:cxn ang="0">
                  <a:pos x="T8" y="T9"/>
                </a:cxn>
              </a:cxnLst>
              <a:rect l="0" t="0" r="r" b="b"/>
              <a:pathLst>
                <a:path w="320" h="118">
                  <a:moveTo>
                    <a:pt x="7" y="118"/>
                  </a:moveTo>
                  <a:lnTo>
                    <a:pt x="0" y="97"/>
                  </a:lnTo>
                  <a:lnTo>
                    <a:pt x="314" y="0"/>
                  </a:lnTo>
                  <a:lnTo>
                    <a:pt x="320" y="21"/>
                  </a:lnTo>
                  <a:lnTo>
                    <a:pt x="7" y="118"/>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0" name="Freeform 26"/>
            <p:cNvSpPr/>
            <p:nvPr/>
          </p:nvSpPr>
          <p:spPr bwMode="auto">
            <a:xfrm>
              <a:off x="6481483" y="4874713"/>
              <a:ext cx="290328" cy="226673"/>
            </a:xfrm>
            <a:custGeom>
              <a:avLst/>
              <a:gdLst>
                <a:gd name="T0" fmla="*/ 61 w 374"/>
                <a:gd name="T1" fmla="*/ 292 h 292"/>
                <a:gd name="T2" fmla="*/ 0 w 374"/>
                <a:gd name="T3" fmla="*/ 98 h 292"/>
                <a:gd name="T4" fmla="*/ 314 w 374"/>
                <a:gd name="T5" fmla="*/ 0 h 292"/>
                <a:gd name="T6" fmla="*/ 374 w 374"/>
                <a:gd name="T7" fmla="*/ 194 h 292"/>
                <a:gd name="T8" fmla="*/ 61 w 374"/>
                <a:gd name="T9" fmla="*/ 292 h 292"/>
              </a:gdLst>
              <a:ahLst/>
              <a:cxnLst>
                <a:cxn ang="0">
                  <a:pos x="T0" y="T1"/>
                </a:cxn>
                <a:cxn ang="0">
                  <a:pos x="T2" y="T3"/>
                </a:cxn>
                <a:cxn ang="0">
                  <a:pos x="T4" y="T5"/>
                </a:cxn>
                <a:cxn ang="0">
                  <a:pos x="T6" y="T7"/>
                </a:cxn>
                <a:cxn ang="0">
                  <a:pos x="T8" y="T9"/>
                </a:cxn>
              </a:cxnLst>
              <a:rect l="0" t="0" r="r" b="b"/>
              <a:pathLst>
                <a:path w="374" h="292">
                  <a:moveTo>
                    <a:pt x="61" y="292"/>
                  </a:moveTo>
                  <a:lnTo>
                    <a:pt x="0" y="98"/>
                  </a:lnTo>
                  <a:lnTo>
                    <a:pt x="314" y="0"/>
                  </a:lnTo>
                  <a:lnTo>
                    <a:pt x="374" y="194"/>
                  </a:lnTo>
                  <a:lnTo>
                    <a:pt x="61" y="292"/>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1" name="Rectangle 27"/>
            <p:cNvSpPr>
              <a:spLocks noChangeArrowheads="1"/>
            </p:cNvSpPr>
            <p:nvPr/>
          </p:nvSpPr>
          <p:spPr bwMode="auto">
            <a:xfrm>
              <a:off x="5306526" y="4421463"/>
              <a:ext cx="817420" cy="203385"/>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2" name="Rectangle 28"/>
            <p:cNvSpPr>
              <a:spLocks noChangeArrowheads="1"/>
            </p:cNvSpPr>
            <p:nvPr/>
          </p:nvSpPr>
          <p:spPr bwMode="auto">
            <a:xfrm>
              <a:off x="5808001" y="4421463"/>
              <a:ext cx="60550" cy="203385"/>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3" name="Rectangle 29"/>
            <p:cNvSpPr>
              <a:spLocks noChangeArrowheads="1"/>
            </p:cNvSpPr>
            <p:nvPr/>
          </p:nvSpPr>
          <p:spPr bwMode="auto">
            <a:xfrm>
              <a:off x="5652745" y="4421463"/>
              <a:ext cx="62102" cy="203385"/>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4" name="Rectangle 30"/>
            <p:cNvSpPr>
              <a:spLocks noChangeArrowheads="1"/>
            </p:cNvSpPr>
            <p:nvPr/>
          </p:nvSpPr>
          <p:spPr bwMode="auto">
            <a:xfrm>
              <a:off x="5738136" y="4624848"/>
              <a:ext cx="126533" cy="291104"/>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5" name="Rectangle 31"/>
            <p:cNvSpPr>
              <a:spLocks noChangeArrowheads="1"/>
            </p:cNvSpPr>
            <p:nvPr/>
          </p:nvSpPr>
          <p:spPr bwMode="auto">
            <a:xfrm>
              <a:off x="5738136" y="4967962"/>
              <a:ext cx="16302"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6" name="Rectangle 32"/>
            <p:cNvSpPr>
              <a:spLocks noChangeArrowheads="1"/>
            </p:cNvSpPr>
            <p:nvPr/>
          </p:nvSpPr>
          <p:spPr bwMode="auto">
            <a:xfrm>
              <a:off x="5772292" y="4967962"/>
              <a:ext cx="16302"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7" name="Rectangle 33"/>
            <p:cNvSpPr>
              <a:spLocks noChangeArrowheads="1"/>
            </p:cNvSpPr>
            <p:nvPr/>
          </p:nvSpPr>
          <p:spPr bwMode="auto">
            <a:xfrm>
              <a:off x="6264452" y="4967962"/>
              <a:ext cx="19407"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8" name="Rectangle 34"/>
            <p:cNvSpPr>
              <a:spLocks noChangeArrowheads="1"/>
            </p:cNvSpPr>
            <p:nvPr/>
          </p:nvSpPr>
          <p:spPr bwMode="auto">
            <a:xfrm>
              <a:off x="6311804" y="4967962"/>
              <a:ext cx="14749"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9" name="Rectangle 35"/>
            <p:cNvSpPr>
              <a:spLocks noChangeArrowheads="1"/>
            </p:cNvSpPr>
            <p:nvPr/>
          </p:nvSpPr>
          <p:spPr bwMode="auto">
            <a:xfrm>
              <a:off x="5690783" y="3761710"/>
              <a:ext cx="693215"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0" name="Rectangle 36"/>
            <p:cNvSpPr>
              <a:spLocks noChangeArrowheads="1"/>
            </p:cNvSpPr>
            <p:nvPr/>
          </p:nvSpPr>
          <p:spPr bwMode="auto">
            <a:xfrm>
              <a:off x="5738136" y="3761710"/>
              <a:ext cx="16302"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1" name="Rectangle 37"/>
            <p:cNvSpPr>
              <a:spLocks noChangeArrowheads="1"/>
            </p:cNvSpPr>
            <p:nvPr/>
          </p:nvSpPr>
          <p:spPr bwMode="auto">
            <a:xfrm>
              <a:off x="5772292" y="3761710"/>
              <a:ext cx="16302"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2" name="Rectangle 38"/>
            <p:cNvSpPr>
              <a:spLocks noChangeArrowheads="1"/>
            </p:cNvSpPr>
            <p:nvPr/>
          </p:nvSpPr>
          <p:spPr bwMode="auto">
            <a:xfrm>
              <a:off x="6264452" y="3761710"/>
              <a:ext cx="19407"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3" name="Rectangle 39"/>
            <p:cNvSpPr>
              <a:spLocks noChangeArrowheads="1"/>
            </p:cNvSpPr>
            <p:nvPr/>
          </p:nvSpPr>
          <p:spPr bwMode="auto">
            <a:xfrm>
              <a:off x="6311804" y="3761710"/>
              <a:ext cx="14749"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4" name="Freeform 40"/>
            <p:cNvSpPr/>
            <p:nvPr/>
          </p:nvSpPr>
          <p:spPr bwMode="auto">
            <a:xfrm>
              <a:off x="5604616" y="5664002"/>
              <a:ext cx="416084" cy="148269"/>
            </a:xfrm>
            <a:custGeom>
              <a:avLst/>
              <a:gdLst>
                <a:gd name="T0" fmla="*/ 328 w 328"/>
                <a:gd name="T1" fmla="*/ 90 h 117"/>
                <a:gd name="T2" fmla="*/ 301 w 328"/>
                <a:gd name="T3" fmla="*/ 117 h 117"/>
                <a:gd name="T4" fmla="*/ 27 w 328"/>
                <a:gd name="T5" fmla="*/ 117 h 117"/>
                <a:gd name="T6" fmla="*/ 0 w 328"/>
                <a:gd name="T7" fmla="*/ 90 h 117"/>
                <a:gd name="T8" fmla="*/ 0 w 328"/>
                <a:gd name="T9" fmla="*/ 27 h 117"/>
                <a:gd name="T10" fmla="*/ 27 w 328"/>
                <a:gd name="T11" fmla="*/ 0 h 117"/>
                <a:gd name="T12" fmla="*/ 301 w 328"/>
                <a:gd name="T13" fmla="*/ 0 h 117"/>
                <a:gd name="T14" fmla="*/ 328 w 328"/>
                <a:gd name="T15" fmla="*/ 27 h 117"/>
                <a:gd name="T16" fmla="*/ 328 w 328"/>
                <a:gd name="T17" fmla="*/ 9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117">
                  <a:moveTo>
                    <a:pt x="328" y="90"/>
                  </a:moveTo>
                  <a:cubicBezTo>
                    <a:pt x="328" y="105"/>
                    <a:pt x="316" y="117"/>
                    <a:pt x="301" y="117"/>
                  </a:cubicBezTo>
                  <a:cubicBezTo>
                    <a:pt x="27" y="117"/>
                    <a:pt x="27" y="117"/>
                    <a:pt x="27" y="117"/>
                  </a:cubicBezTo>
                  <a:cubicBezTo>
                    <a:pt x="12" y="117"/>
                    <a:pt x="0" y="105"/>
                    <a:pt x="0" y="90"/>
                  </a:cubicBezTo>
                  <a:cubicBezTo>
                    <a:pt x="0" y="27"/>
                    <a:pt x="0" y="27"/>
                    <a:pt x="0" y="27"/>
                  </a:cubicBezTo>
                  <a:cubicBezTo>
                    <a:pt x="0" y="12"/>
                    <a:pt x="12" y="0"/>
                    <a:pt x="27" y="0"/>
                  </a:cubicBezTo>
                  <a:cubicBezTo>
                    <a:pt x="301" y="0"/>
                    <a:pt x="301" y="0"/>
                    <a:pt x="301" y="0"/>
                  </a:cubicBezTo>
                  <a:cubicBezTo>
                    <a:pt x="316" y="0"/>
                    <a:pt x="328" y="12"/>
                    <a:pt x="328" y="27"/>
                  </a:cubicBezTo>
                  <a:lnTo>
                    <a:pt x="328" y="90"/>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5" name="Freeform 41"/>
            <p:cNvSpPr/>
            <p:nvPr/>
          </p:nvSpPr>
          <p:spPr bwMode="auto">
            <a:xfrm>
              <a:off x="6547793" y="5664002"/>
              <a:ext cx="40366" cy="167676"/>
            </a:xfrm>
            <a:custGeom>
              <a:avLst/>
              <a:gdLst>
                <a:gd name="T0" fmla="*/ 32 w 32"/>
                <a:gd name="T1" fmla="*/ 116 h 132"/>
                <a:gd name="T2" fmla="*/ 16 w 32"/>
                <a:gd name="T3" fmla="*/ 132 h 132"/>
                <a:gd name="T4" fmla="*/ 16 w 32"/>
                <a:gd name="T5" fmla="*/ 132 h 132"/>
                <a:gd name="T6" fmla="*/ 0 w 32"/>
                <a:gd name="T7" fmla="*/ 116 h 132"/>
                <a:gd name="T8" fmla="*/ 0 w 32"/>
                <a:gd name="T9" fmla="*/ 16 h 132"/>
                <a:gd name="T10" fmla="*/ 16 w 32"/>
                <a:gd name="T11" fmla="*/ 0 h 132"/>
                <a:gd name="T12" fmla="*/ 16 w 32"/>
                <a:gd name="T13" fmla="*/ 0 h 132"/>
                <a:gd name="T14" fmla="*/ 32 w 32"/>
                <a:gd name="T15" fmla="*/ 16 h 132"/>
                <a:gd name="T16" fmla="*/ 32 w 32"/>
                <a:gd name="T17" fmla="*/ 11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32">
                  <a:moveTo>
                    <a:pt x="32" y="116"/>
                  </a:moveTo>
                  <a:cubicBezTo>
                    <a:pt x="32" y="125"/>
                    <a:pt x="25" y="132"/>
                    <a:pt x="16" y="132"/>
                  </a:cubicBezTo>
                  <a:cubicBezTo>
                    <a:pt x="16" y="132"/>
                    <a:pt x="16" y="132"/>
                    <a:pt x="16" y="132"/>
                  </a:cubicBezTo>
                  <a:cubicBezTo>
                    <a:pt x="7" y="132"/>
                    <a:pt x="0" y="125"/>
                    <a:pt x="0" y="116"/>
                  </a:cubicBezTo>
                  <a:cubicBezTo>
                    <a:pt x="0" y="16"/>
                    <a:pt x="0" y="16"/>
                    <a:pt x="0" y="16"/>
                  </a:cubicBezTo>
                  <a:cubicBezTo>
                    <a:pt x="0" y="7"/>
                    <a:pt x="7" y="0"/>
                    <a:pt x="16" y="0"/>
                  </a:cubicBezTo>
                  <a:cubicBezTo>
                    <a:pt x="16" y="0"/>
                    <a:pt x="16" y="0"/>
                    <a:pt x="16" y="0"/>
                  </a:cubicBezTo>
                  <a:cubicBezTo>
                    <a:pt x="25" y="0"/>
                    <a:pt x="32" y="7"/>
                    <a:pt x="32" y="16"/>
                  </a:cubicBezTo>
                  <a:lnTo>
                    <a:pt x="32" y="116"/>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6" name="Freeform 42"/>
            <p:cNvSpPr/>
            <p:nvPr/>
          </p:nvSpPr>
          <p:spPr bwMode="auto">
            <a:xfrm>
              <a:off x="5409771" y="5514180"/>
              <a:ext cx="70641" cy="72194"/>
            </a:xfrm>
            <a:custGeom>
              <a:avLst/>
              <a:gdLst>
                <a:gd name="T0" fmla="*/ 56 w 56"/>
                <a:gd name="T1" fmla="*/ 29 h 57"/>
                <a:gd name="T2" fmla="*/ 28 w 56"/>
                <a:gd name="T3" fmla="*/ 57 h 57"/>
                <a:gd name="T4" fmla="*/ 27 w 56"/>
                <a:gd name="T5" fmla="*/ 57 h 57"/>
                <a:gd name="T6" fmla="*/ 0 w 56"/>
                <a:gd name="T7" fmla="*/ 29 h 57"/>
                <a:gd name="T8" fmla="*/ 0 w 56"/>
                <a:gd name="T9" fmla="*/ 28 h 57"/>
                <a:gd name="T10" fmla="*/ 27 w 56"/>
                <a:gd name="T11" fmla="*/ 0 h 57"/>
                <a:gd name="T12" fmla="*/ 28 w 56"/>
                <a:gd name="T13" fmla="*/ 0 h 57"/>
                <a:gd name="T14" fmla="*/ 56 w 56"/>
                <a:gd name="T15" fmla="*/ 28 h 57"/>
                <a:gd name="T16" fmla="*/ 56 w 56"/>
                <a:gd name="T1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7">
                  <a:moveTo>
                    <a:pt x="56" y="29"/>
                  </a:moveTo>
                  <a:cubicBezTo>
                    <a:pt x="56" y="44"/>
                    <a:pt x="44" y="57"/>
                    <a:pt x="28" y="57"/>
                  </a:cubicBezTo>
                  <a:cubicBezTo>
                    <a:pt x="27" y="57"/>
                    <a:pt x="27" y="57"/>
                    <a:pt x="27" y="57"/>
                  </a:cubicBezTo>
                  <a:cubicBezTo>
                    <a:pt x="12" y="57"/>
                    <a:pt x="0" y="44"/>
                    <a:pt x="0" y="29"/>
                  </a:cubicBezTo>
                  <a:cubicBezTo>
                    <a:pt x="0" y="28"/>
                    <a:pt x="0" y="28"/>
                    <a:pt x="0" y="28"/>
                  </a:cubicBezTo>
                  <a:cubicBezTo>
                    <a:pt x="0" y="13"/>
                    <a:pt x="12" y="0"/>
                    <a:pt x="27" y="0"/>
                  </a:cubicBezTo>
                  <a:cubicBezTo>
                    <a:pt x="28" y="0"/>
                    <a:pt x="28" y="0"/>
                    <a:pt x="28" y="0"/>
                  </a:cubicBezTo>
                  <a:cubicBezTo>
                    <a:pt x="44" y="0"/>
                    <a:pt x="56" y="13"/>
                    <a:pt x="56" y="28"/>
                  </a:cubicBezTo>
                  <a:lnTo>
                    <a:pt x="56" y="29"/>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7" name="Freeform 43"/>
            <p:cNvSpPr/>
            <p:nvPr/>
          </p:nvSpPr>
          <p:spPr bwMode="auto">
            <a:xfrm>
              <a:off x="6062620" y="5514180"/>
              <a:ext cx="71417" cy="72194"/>
            </a:xfrm>
            <a:custGeom>
              <a:avLst/>
              <a:gdLst>
                <a:gd name="T0" fmla="*/ 56 w 56"/>
                <a:gd name="T1" fmla="*/ 29 h 57"/>
                <a:gd name="T2" fmla="*/ 29 w 56"/>
                <a:gd name="T3" fmla="*/ 57 h 57"/>
                <a:gd name="T4" fmla="*/ 28 w 56"/>
                <a:gd name="T5" fmla="*/ 57 h 57"/>
                <a:gd name="T6" fmla="*/ 0 w 56"/>
                <a:gd name="T7" fmla="*/ 29 h 57"/>
                <a:gd name="T8" fmla="*/ 0 w 56"/>
                <a:gd name="T9" fmla="*/ 28 h 57"/>
                <a:gd name="T10" fmla="*/ 28 w 56"/>
                <a:gd name="T11" fmla="*/ 0 h 57"/>
                <a:gd name="T12" fmla="*/ 29 w 56"/>
                <a:gd name="T13" fmla="*/ 0 h 57"/>
                <a:gd name="T14" fmla="*/ 56 w 56"/>
                <a:gd name="T15" fmla="*/ 28 h 57"/>
                <a:gd name="T16" fmla="*/ 56 w 56"/>
                <a:gd name="T1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7">
                  <a:moveTo>
                    <a:pt x="56" y="29"/>
                  </a:moveTo>
                  <a:cubicBezTo>
                    <a:pt x="56" y="44"/>
                    <a:pt x="44" y="57"/>
                    <a:pt x="29" y="57"/>
                  </a:cubicBezTo>
                  <a:cubicBezTo>
                    <a:pt x="28" y="57"/>
                    <a:pt x="28" y="57"/>
                    <a:pt x="28" y="57"/>
                  </a:cubicBezTo>
                  <a:cubicBezTo>
                    <a:pt x="13" y="57"/>
                    <a:pt x="0" y="44"/>
                    <a:pt x="0" y="29"/>
                  </a:cubicBezTo>
                  <a:cubicBezTo>
                    <a:pt x="0" y="28"/>
                    <a:pt x="0" y="28"/>
                    <a:pt x="0" y="28"/>
                  </a:cubicBezTo>
                  <a:cubicBezTo>
                    <a:pt x="0" y="13"/>
                    <a:pt x="13" y="0"/>
                    <a:pt x="28" y="0"/>
                  </a:cubicBezTo>
                  <a:cubicBezTo>
                    <a:pt x="29" y="0"/>
                    <a:pt x="29" y="0"/>
                    <a:pt x="29" y="0"/>
                  </a:cubicBezTo>
                  <a:cubicBezTo>
                    <a:pt x="44" y="0"/>
                    <a:pt x="56" y="13"/>
                    <a:pt x="56" y="28"/>
                  </a:cubicBezTo>
                  <a:lnTo>
                    <a:pt x="56" y="29"/>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8" name="Freeform 44"/>
            <p:cNvSpPr/>
            <p:nvPr/>
          </p:nvSpPr>
          <p:spPr bwMode="auto">
            <a:xfrm>
              <a:off x="5576670" y="5179886"/>
              <a:ext cx="665269" cy="93153"/>
            </a:xfrm>
            <a:custGeom>
              <a:avLst/>
              <a:gdLst>
                <a:gd name="T0" fmla="*/ 524 w 524"/>
                <a:gd name="T1" fmla="*/ 45 h 73"/>
                <a:gd name="T2" fmla="*/ 497 w 524"/>
                <a:gd name="T3" fmla="*/ 73 h 73"/>
                <a:gd name="T4" fmla="*/ 28 w 524"/>
                <a:gd name="T5" fmla="*/ 73 h 73"/>
                <a:gd name="T6" fmla="*/ 0 w 524"/>
                <a:gd name="T7" fmla="*/ 45 h 73"/>
                <a:gd name="T8" fmla="*/ 0 w 524"/>
                <a:gd name="T9" fmla="*/ 27 h 73"/>
                <a:gd name="T10" fmla="*/ 28 w 524"/>
                <a:gd name="T11" fmla="*/ 0 h 73"/>
                <a:gd name="T12" fmla="*/ 497 w 524"/>
                <a:gd name="T13" fmla="*/ 0 h 73"/>
                <a:gd name="T14" fmla="*/ 524 w 524"/>
                <a:gd name="T15" fmla="*/ 27 h 73"/>
                <a:gd name="T16" fmla="*/ 524 w 524"/>
                <a:gd name="T17" fmla="*/ 4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4" h="73">
                  <a:moveTo>
                    <a:pt x="524" y="45"/>
                  </a:moveTo>
                  <a:cubicBezTo>
                    <a:pt x="524" y="61"/>
                    <a:pt x="512" y="73"/>
                    <a:pt x="497" y="73"/>
                  </a:cubicBezTo>
                  <a:cubicBezTo>
                    <a:pt x="28" y="73"/>
                    <a:pt x="28" y="73"/>
                    <a:pt x="28" y="73"/>
                  </a:cubicBezTo>
                  <a:cubicBezTo>
                    <a:pt x="12" y="73"/>
                    <a:pt x="0" y="61"/>
                    <a:pt x="0" y="45"/>
                  </a:cubicBezTo>
                  <a:cubicBezTo>
                    <a:pt x="0" y="27"/>
                    <a:pt x="0" y="27"/>
                    <a:pt x="0" y="27"/>
                  </a:cubicBezTo>
                  <a:cubicBezTo>
                    <a:pt x="0" y="12"/>
                    <a:pt x="12" y="0"/>
                    <a:pt x="28" y="0"/>
                  </a:cubicBezTo>
                  <a:cubicBezTo>
                    <a:pt x="497" y="0"/>
                    <a:pt x="497" y="0"/>
                    <a:pt x="497" y="0"/>
                  </a:cubicBezTo>
                  <a:cubicBezTo>
                    <a:pt x="512" y="0"/>
                    <a:pt x="524" y="12"/>
                    <a:pt x="524" y="27"/>
                  </a:cubicBezTo>
                  <a:lnTo>
                    <a:pt x="524" y="45"/>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9" name="Oval 45"/>
            <p:cNvSpPr>
              <a:spLocks noChangeArrowheads="1"/>
            </p:cNvSpPr>
            <p:nvPr/>
          </p:nvSpPr>
          <p:spPr bwMode="auto">
            <a:xfrm>
              <a:off x="6128603" y="3612665"/>
              <a:ext cx="111784" cy="111008"/>
            </a:xfrm>
            <a:prstGeom prst="ellipse">
              <a:avLst/>
            </a:pr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60" name="Oval 46"/>
            <p:cNvSpPr>
              <a:spLocks noChangeArrowheads="1"/>
            </p:cNvSpPr>
            <p:nvPr/>
          </p:nvSpPr>
          <p:spPr bwMode="auto">
            <a:xfrm>
              <a:off x="5325933" y="3617323"/>
              <a:ext cx="111784" cy="111784"/>
            </a:xfrm>
            <a:prstGeom prst="ellipse">
              <a:avLst/>
            </a:pr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grpSp>
      <p:grpSp>
        <p:nvGrpSpPr>
          <p:cNvPr id="3" name="组合 2"/>
          <p:cNvGrpSpPr/>
          <p:nvPr/>
        </p:nvGrpSpPr>
        <p:grpSpPr>
          <a:xfrm>
            <a:off x="443983" y="1112313"/>
            <a:ext cx="1936868" cy="1936868"/>
            <a:chOff x="2572456" y="958222"/>
            <a:chExt cx="1936868" cy="1936868"/>
          </a:xfrm>
        </p:grpSpPr>
        <p:grpSp>
          <p:nvGrpSpPr>
            <p:cNvPr id="61" name="组合 60"/>
            <p:cNvGrpSpPr/>
            <p:nvPr/>
          </p:nvGrpSpPr>
          <p:grpSpPr>
            <a:xfrm>
              <a:off x="2572456" y="958222"/>
              <a:ext cx="1936868" cy="1936868"/>
              <a:chOff x="11207774" y="442662"/>
              <a:chExt cx="504056" cy="504056"/>
            </a:xfrm>
            <a:solidFill>
              <a:srgbClr val="B3DF63"/>
            </a:solidFill>
            <a:effectLst>
              <a:outerShdw blurRad="50800" dist="38100" dir="5400000" algn="t" rotWithShape="0">
                <a:prstClr val="black">
                  <a:alpha val="40000"/>
                </a:prstClr>
              </a:outerShdw>
            </a:effectLst>
          </p:grpSpPr>
          <p:sp>
            <p:nvSpPr>
              <p:cNvPr id="62" name="椭圆 61"/>
              <p:cNvSpPr/>
              <p:nvPr/>
            </p:nvSpPr>
            <p:spPr>
              <a:xfrm>
                <a:off x="11273029" y="517620"/>
                <a:ext cx="373547" cy="373547"/>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63" name="椭圆 62"/>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grpSp>
        <p:sp>
          <p:nvSpPr>
            <p:cNvPr id="64" name="TextBox 1"/>
            <p:cNvSpPr txBox="1"/>
            <p:nvPr/>
          </p:nvSpPr>
          <p:spPr>
            <a:xfrm>
              <a:off x="2815371" y="1264937"/>
              <a:ext cx="1451038" cy="1323439"/>
            </a:xfrm>
            <a:prstGeom prst="rect">
              <a:avLst/>
            </a:prstGeom>
            <a:noFill/>
          </p:spPr>
          <p:txBody>
            <a:bodyPr wrap="none" rtlCol="0">
              <a:spAutoFit/>
            </a:bodyPr>
            <a:lstStyle/>
            <a:p>
              <a:r>
                <a:rPr lang="en-US" altLang="zh-CN" sz="8000" b="1" dirty="0">
                  <a:ln w="12700">
                    <a:noFill/>
                    <a:prstDash val="solid"/>
                  </a:ln>
                  <a:solidFill>
                    <a:prstClr val="white"/>
                  </a:solidFill>
                  <a:effectLst>
                    <a:outerShdw dist="50800" dir="4800000" algn="tl" rotWithShape="0">
                      <a:srgbClr val="000000">
                        <a:alpha val="40000"/>
                      </a:srgbClr>
                    </a:outerShdw>
                  </a:effectLst>
                  <a:latin typeface="造字工房尚黑（非商用）细体" pitchFamily="50" charset="-122"/>
                  <a:ea typeface="造字工房尚黑（非商用）细体" pitchFamily="50" charset="-122"/>
                </a:rPr>
                <a:t>04</a:t>
              </a:r>
              <a:endParaRPr lang="zh-CN" altLang="en-US" sz="8000" b="1" dirty="0">
                <a:ln w="12700">
                  <a:noFill/>
                  <a:prstDash val="solid"/>
                </a:ln>
                <a:solidFill>
                  <a:prstClr val="white"/>
                </a:solidFill>
                <a:effectLst>
                  <a:outerShdw dist="50800" dir="4800000" algn="tl" rotWithShape="0">
                    <a:srgbClr val="000000">
                      <a:alpha val="40000"/>
                    </a:srgbClr>
                  </a:outerShdw>
                </a:effectLst>
                <a:latin typeface="造字工房尚黑（非商用）细体" pitchFamily="50" charset="-122"/>
                <a:ea typeface="造字工房尚黑（非商用）细体" pitchFamily="50" charset="-122"/>
              </a:endParaRPr>
            </a:p>
          </p:txBody>
        </p:sp>
      </p:grpSp>
      <p:grpSp>
        <p:nvGrpSpPr>
          <p:cNvPr id="65" name="组合 64"/>
          <p:cNvGrpSpPr/>
          <p:nvPr/>
        </p:nvGrpSpPr>
        <p:grpSpPr>
          <a:xfrm rot="5400000">
            <a:off x="7939470" y="-3214903"/>
            <a:ext cx="942183" cy="7462505"/>
            <a:chOff x="-11273" y="-594773"/>
            <a:chExt cx="719786" cy="7462505"/>
          </a:xfrm>
        </p:grpSpPr>
        <p:sp>
          <p:nvSpPr>
            <p:cNvPr id="66" name="等腰三角形 65"/>
            <p:cNvSpPr/>
            <p:nvPr/>
          </p:nvSpPr>
          <p:spPr>
            <a:xfrm rot="5400000">
              <a:off x="-68856" y="2776017"/>
              <a:ext cx="834952" cy="7197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7" name="等腰三角形 66"/>
            <p:cNvSpPr/>
            <p:nvPr/>
          </p:nvSpPr>
          <p:spPr>
            <a:xfrm rot="5400000">
              <a:off x="-68856" y="195805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8" name="等腰三角形 67"/>
            <p:cNvSpPr/>
            <p:nvPr/>
          </p:nvSpPr>
          <p:spPr>
            <a:xfrm rot="5400000">
              <a:off x="-68856" y="1114606"/>
              <a:ext cx="834952" cy="7197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9" name="等腰三角形 68"/>
            <p:cNvSpPr/>
            <p:nvPr/>
          </p:nvSpPr>
          <p:spPr>
            <a:xfrm rot="5400000">
              <a:off x="-68856" y="296639"/>
              <a:ext cx="834952" cy="71978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0" name="等腰三角形 69"/>
            <p:cNvSpPr/>
            <p:nvPr/>
          </p:nvSpPr>
          <p:spPr>
            <a:xfrm rot="5400000">
              <a:off x="-68856" y="3610969"/>
              <a:ext cx="834952" cy="719786"/>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1" name="等腰三角形 70"/>
            <p:cNvSpPr/>
            <p:nvPr/>
          </p:nvSpPr>
          <p:spPr>
            <a:xfrm rot="5400000">
              <a:off x="-68856" y="4443673"/>
              <a:ext cx="834952" cy="719786"/>
            </a:xfrm>
            <a:prstGeom prst="triangle">
              <a:avLst/>
            </a:prstGeom>
            <a:solidFill>
              <a:srgbClr val="94C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2" name="等腰三角形 71"/>
            <p:cNvSpPr/>
            <p:nvPr/>
          </p:nvSpPr>
          <p:spPr>
            <a:xfrm rot="5400000">
              <a:off x="-68856" y="5264883"/>
              <a:ext cx="834952" cy="71978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3" name="等腰三角形 72"/>
            <p:cNvSpPr/>
            <p:nvPr/>
          </p:nvSpPr>
          <p:spPr>
            <a:xfrm rot="5400000">
              <a:off x="-68856" y="6090363"/>
              <a:ext cx="834952" cy="71978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4" name="等腰三角形 73"/>
            <p:cNvSpPr/>
            <p:nvPr/>
          </p:nvSpPr>
          <p:spPr>
            <a:xfrm rot="5400000">
              <a:off x="-68856" y="-53719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p:cTn id="7" dur="8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8" dur="800" fill="hold"/>
                                        <p:tgtEl>
                                          <p:spTgt spid="10"/>
                                        </p:tgtEl>
                                        <p:attrNameLst>
                                          <p:attrName>ppt_y</p:attrName>
                                        </p:attrNameLst>
                                      </p:cBhvr>
                                      <p:tavLst>
                                        <p:tav tm="0">
                                          <p:val>
                                            <p:strVal val="#ppt_y"/>
                                          </p:val>
                                        </p:tav>
                                        <p:tav tm="100000">
                                          <p:val>
                                            <p:strVal val="#ppt_y"/>
                                          </p:val>
                                        </p:tav>
                                      </p:tavLst>
                                    </p:anim>
                                    <p:anim calcmode="lin" valueType="num">
                                      <p:cBhvr>
                                        <p:cTn id="9" dur="8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0" dur="8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800" tmFilter="0,0; .5, 1; 1, 1"/>
                                        <p:tgtEl>
                                          <p:spTgt spid="10"/>
                                        </p:tgtEl>
                                      </p:cBhvr>
                                    </p:animEffect>
                                  </p:childTnLst>
                                </p:cTn>
                              </p:par>
                            </p:childTnLst>
                          </p:cTn>
                        </p:par>
                        <p:par>
                          <p:cTn id="12" fill="hold">
                            <p:stCondLst>
                              <p:cond delay="1200"/>
                            </p:stCondLst>
                            <p:childTnLst>
                              <p:par>
                                <p:cTn id="13" presetID="10"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95961"/>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序列</a:t>
            </a: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8" name="内容占位符 3"/>
          <p:cNvSpPr txBox="1"/>
          <p:nvPr/>
        </p:nvSpPr>
        <p:spPr>
          <a:xfrm>
            <a:off x="674376" y="1931802"/>
            <a:ext cx="10515600" cy="3420232"/>
          </a:xfrm>
          <a:prstGeom prst="rect">
            <a:avLst/>
          </a:prstGeom>
        </p:spPr>
        <p:txBody>
          <a:bodyPr wrap="square">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266700">
              <a:lnSpc>
                <a:spcPct val="150000"/>
              </a:lnSpc>
            </a:pPr>
            <a:r>
              <a:rPr lang="zh-CN" altLang="zh-CN" sz="2800" dirty="0">
                <a:latin typeface="+mn-ea"/>
              </a:rPr>
              <a:t>本章介绍的列表、元组和前面学习的字符串都属于</a:t>
            </a:r>
            <a:r>
              <a:rPr lang="en-US" altLang="zh-CN" sz="2800" dirty="0">
                <a:latin typeface="+mn-ea"/>
              </a:rPr>
              <a:t>Python</a:t>
            </a:r>
            <a:r>
              <a:rPr lang="zh-CN" altLang="zh-CN" sz="2800" dirty="0">
                <a:latin typeface="+mn-ea"/>
              </a:rPr>
              <a:t>的一种基本数据类型——序列（</a:t>
            </a:r>
            <a:r>
              <a:rPr lang="en-US" altLang="zh-CN" sz="2800" dirty="0">
                <a:latin typeface="+mn-ea"/>
              </a:rPr>
              <a:t>sequence</a:t>
            </a:r>
            <a:r>
              <a:rPr lang="zh-CN" altLang="zh-CN" sz="2800" dirty="0">
                <a:latin typeface="+mn-ea"/>
              </a:rPr>
              <a:t>）。</a:t>
            </a:r>
            <a:endParaRPr lang="en-US" altLang="zh-CN" sz="2800" dirty="0">
              <a:latin typeface="+mn-ea"/>
            </a:endParaRPr>
          </a:p>
          <a:p>
            <a:pPr indent="266700">
              <a:lnSpc>
                <a:spcPct val="150000"/>
              </a:lnSpc>
            </a:pPr>
            <a:r>
              <a:rPr lang="zh-CN" altLang="zh-CN" sz="2800" dirty="0">
                <a:latin typeface="+mn-ea"/>
              </a:rPr>
              <a:t>序列的最大特点是元素的有序性，所以序列都是通过序号索引来访问元素的。</a:t>
            </a:r>
            <a:endParaRPr lang="en-US" altLang="zh-CN" sz="2800" dirty="0">
              <a:latin typeface="+mn-ea"/>
            </a:endParaRPr>
          </a:p>
          <a:p>
            <a:pPr indent="266700">
              <a:lnSpc>
                <a:spcPct val="150000"/>
              </a:lnSpc>
            </a:pPr>
            <a:r>
              <a:rPr lang="zh-CN" altLang="en-US" sz="2800" kern="100" dirty="0">
                <a:latin typeface="+mn-ea"/>
                <a:cs typeface="Times New Roman" panose="02020603050405020304" pitchFamily="18" charset="0"/>
              </a:rPr>
              <a:t>序列之间可以通过转换函数进行互相转换。</a:t>
            </a:r>
            <a:endParaRPr lang="zh-CN" altLang="zh-CN" sz="2800" kern="100" dirty="0">
              <a:latin typeface="+mn-ea"/>
              <a:cs typeface="Times New Roman" panose="02020603050405020304" pitchFamily="18" charset="0"/>
            </a:endParaRPr>
          </a:p>
        </p:txBody>
      </p:sp>
      <p:pic>
        <p:nvPicPr>
          <p:cNvPr id="9" name="图片 4"/>
          <p:cNvPicPr>
            <a:picLocks noChangeAspect="1" noChangeArrowheads="1"/>
          </p:cNvPicPr>
          <p:nvPr/>
        </p:nvPicPr>
        <p:blipFill rotWithShape="1">
          <a:blip r:embed="rId3">
            <a:extLst>
              <a:ext uri="{28A0092B-C50C-407E-A947-70E740481C1C}">
                <a14:useLocalDpi xmlns:a14="http://schemas.microsoft.com/office/drawing/2010/main" val="0"/>
              </a:ext>
            </a:extLst>
          </a:blip>
          <a:srcRect l="37872" r="12267" b="50000"/>
          <a:stretch/>
        </p:blipFill>
        <p:spPr bwMode="auto">
          <a:xfrm>
            <a:off x="8030095" y="4621876"/>
            <a:ext cx="3557847" cy="1662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a:solidFill>
                  <a:srgbClr val="1E6787"/>
                </a:solidFill>
                <a:latin typeface="微软雅黑" panose="020B0503020204020204" pitchFamily="34" charset="-122"/>
                <a:ea typeface="微软雅黑" panose="020B0503020204020204" pitchFamily="34" charset="-122"/>
              </a:rPr>
              <a:t>列表与列表定义</a:t>
            </a: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7" name="内容占位符 4"/>
          <p:cNvSpPr txBox="1"/>
          <p:nvPr/>
        </p:nvSpPr>
        <p:spPr>
          <a:xfrm>
            <a:off x="595403" y="1721590"/>
            <a:ext cx="11301648" cy="513640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a:t>可以存放若干学生的基本信息</a:t>
            </a:r>
            <a:endParaRPr lang="en-US" altLang="zh-CN" sz="2800" dirty="0"/>
          </a:p>
          <a:p>
            <a:endParaRPr lang="en-US" altLang="zh-CN" sz="2800" dirty="0"/>
          </a:p>
          <a:p>
            <a:endParaRPr lang="en-US" altLang="zh-CN" sz="2800" dirty="0"/>
          </a:p>
          <a:p>
            <a:r>
              <a:rPr lang="zh-CN" altLang="en-US" sz="2800" dirty="0"/>
              <a:t>可以如下定义嵌套的列表</a:t>
            </a:r>
            <a:endParaRPr lang="en-US" altLang="zh-CN" sz="2800" dirty="0"/>
          </a:p>
          <a:p>
            <a:endParaRPr lang="en-US" altLang="zh-CN" sz="2800" dirty="0"/>
          </a:p>
          <a:p>
            <a:endParaRPr lang="en-US" altLang="zh-CN" sz="2800" dirty="0"/>
          </a:p>
          <a:p>
            <a:endParaRPr lang="en-US" altLang="zh-CN" sz="2800" dirty="0"/>
          </a:p>
          <a:p>
            <a:endParaRPr lang="zh-CN" altLang="en-US" sz="2800" dirty="0"/>
          </a:p>
        </p:txBody>
      </p:sp>
      <p:sp>
        <p:nvSpPr>
          <p:cNvPr id="2" name="对话气泡: 矩形 1"/>
          <p:cNvSpPr/>
          <p:nvPr/>
        </p:nvSpPr>
        <p:spPr>
          <a:xfrm>
            <a:off x="7181345" y="1016091"/>
            <a:ext cx="3851563" cy="725978"/>
          </a:xfrm>
          <a:prstGeom prst="wedgeRectCallout">
            <a:avLst>
              <a:gd name="adj1" fmla="val -52775"/>
              <a:gd name="adj2" fmla="val 138073"/>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9900"/>
                </a:solidFill>
              </a:rPr>
              <a:t>允许列表嵌套定义</a:t>
            </a:r>
          </a:p>
        </p:txBody>
      </p:sp>
      <p:pic>
        <p:nvPicPr>
          <p:cNvPr id="7" name="图片 6"/>
          <p:cNvPicPr>
            <a:picLocks noChangeAspect="1"/>
          </p:cNvPicPr>
          <p:nvPr/>
        </p:nvPicPr>
        <p:blipFill>
          <a:blip r:embed="rId3"/>
          <a:stretch>
            <a:fillRect/>
          </a:stretch>
        </p:blipFill>
        <p:spPr>
          <a:xfrm>
            <a:off x="1599844" y="2460320"/>
            <a:ext cx="9586510" cy="448201"/>
          </a:xfrm>
          <a:prstGeom prst="rect">
            <a:avLst/>
          </a:prstGeom>
        </p:spPr>
      </p:pic>
      <p:pic>
        <p:nvPicPr>
          <p:cNvPr id="10" name="图片 9"/>
          <p:cNvPicPr>
            <a:picLocks noChangeAspect="1"/>
          </p:cNvPicPr>
          <p:nvPr/>
        </p:nvPicPr>
        <p:blipFill>
          <a:blip r:embed="rId4"/>
          <a:stretch>
            <a:fillRect/>
          </a:stretch>
        </p:blipFill>
        <p:spPr>
          <a:xfrm>
            <a:off x="1599844" y="4016224"/>
            <a:ext cx="10297207" cy="2428910"/>
          </a:xfrm>
          <a:prstGeom prst="rect">
            <a:avLst/>
          </a:prstGeom>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additive="base">
                                        <p:cTn id="7"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7">
                                            <p:txEl>
                                              <p:pRg st="3" end="3"/>
                                            </p:txEl>
                                          </p:spTgt>
                                        </p:tgtEl>
                                        <p:attrNameLst>
                                          <p:attrName>style.visibility</p:attrName>
                                        </p:attrNameLst>
                                      </p:cBhvr>
                                      <p:to>
                                        <p:strVal val="visible"/>
                                      </p:to>
                                    </p:set>
                                    <p:anim calcmode="lin" valueType="num">
                                      <p:cBhvr additive="base">
                                        <p:cTn id="23" dur="500" fill="hold"/>
                                        <p:tgtEl>
                                          <p:spTgt spid="1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95961"/>
            <a:ext cx="6254936" cy="523220"/>
          </a:xfrm>
          <a:prstGeom prst="rect">
            <a:avLst/>
          </a:prstGeom>
          <a:noFill/>
        </p:spPr>
        <p:txBody>
          <a:bodyPr wrap="square" rtlCol="0">
            <a:spAutoFit/>
          </a:bodyPr>
          <a:lstStyle/>
          <a:p>
            <a:pPr lvl="0"/>
            <a:r>
              <a:rPr lang="zh-CN" altLang="en-US" sz="2800" b="1" spc="300" dirty="0">
                <a:solidFill>
                  <a:srgbClr val="1E6787"/>
                </a:solidFill>
                <a:latin typeface="微软雅黑" panose="020B0503020204020204" pitchFamily="34" charset="-122"/>
                <a:ea typeface="微软雅黑" panose="020B0503020204020204" pitchFamily="34" charset="-122"/>
              </a:rPr>
              <a:t>元组与列表之间的转换</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3270962" y="1928220"/>
            <a:ext cx="902811" cy="523220"/>
          </a:xfrm>
          <a:prstGeom prst="rect">
            <a:avLst/>
          </a:prstGeom>
        </p:spPr>
        <p:txBody>
          <a:bodyPr wrap="none">
            <a:spAutoFit/>
          </a:bodyPr>
          <a:lstStyle/>
          <a:p>
            <a:r>
              <a:rPr lang="zh-CN" altLang="en-US" sz="2800" dirty="0"/>
              <a:t>元组</a:t>
            </a:r>
          </a:p>
        </p:txBody>
      </p:sp>
      <p:sp>
        <p:nvSpPr>
          <p:cNvPr id="3" name="矩形 2"/>
          <p:cNvSpPr/>
          <p:nvPr/>
        </p:nvSpPr>
        <p:spPr>
          <a:xfrm>
            <a:off x="7056154" y="1928841"/>
            <a:ext cx="902811" cy="523220"/>
          </a:xfrm>
          <a:prstGeom prst="rect">
            <a:avLst/>
          </a:prstGeom>
        </p:spPr>
        <p:txBody>
          <a:bodyPr wrap="none">
            <a:spAutoFit/>
          </a:bodyPr>
          <a:lstStyle/>
          <a:p>
            <a:r>
              <a:rPr lang="zh-CN" altLang="en-US" sz="2800" dirty="0"/>
              <a:t>列表</a:t>
            </a:r>
          </a:p>
        </p:txBody>
      </p:sp>
      <p:cxnSp>
        <p:nvCxnSpPr>
          <p:cNvPr id="6" name="直接箭头连接符 5"/>
          <p:cNvCxnSpPr/>
          <p:nvPr/>
        </p:nvCxnSpPr>
        <p:spPr>
          <a:xfrm>
            <a:off x="4398745" y="2014226"/>
            <a:ext cx="2107932" cy="0"/>
          </a:xfrm>
          <a:prstGeom prst="straightConnector1">
            <a:avLst/>
          </a:prstGeom>
          <a:ln w="19050">
            <a:solidFill>
              <a:srgbClr val="FF9900"/>
            </a:solidFill>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494997" y="1541967"/>
            <a:ext cx="1828800" cy="48188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rgbClr val="FF9900"/>
                </a:solidFill>
              </a:rPr>
              <a:t>list</a:t>
            </a:r>
            <a:r>
              <a:rPr lang="zh-CN" altLang="en-US" sz="2000" b="1" dirty="0">
                <a:solidFill>
                  <a:srgbClr val="FF9900"/>
                </a:solidFill>
              </a:rPr>
              <a:t>函数</a:t>
            </a:r>
          </a:p>
        </p:txBody>
      </p:sp>
      <p:sp>
        <p:nvSpPr>
          <p:cNvPr id="13" name="矩形 12"/>
          <p:cNvSpPr/>
          <p:nvPr/>
        </p:nvSpPr>
        <p:spPr>
          <a:xfrm>
            <a:off x="4494997" y="2331860"/>
            <a:ext cx="1828800" cy="4818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accent1"/>
                </a:solidFill>
              </a:rPr>
              <a:t>tuple</a:t>
            </a:r>
            <a:r>
              <a:rPr lang="zh-CN" altLang="en-US" sz="2000" b="1" dirty="0">
                <a:solidFill>
                  <a:schemeClr val="accent1"/>
                </a:solidFill>
              </a:rPr>
              <a:t>函数</a:t>
            </a:r>
          </a:p>
        </p:txBody>
      </p:sp>
      <p:cxnSp>
        <p:nvCxnSpPr>
          <p:cNvPr id="10" name="直接箭头连接符 9"/>
          <p:cNvCxnSpPr/>
          <p:nvPr/>
        </p:nvCxnSpPr>
        <p:spPr>
          <a:xfrm flipH="1">
            <a:off x="4398745" y="2331860"/>
            <a:ext cx="210793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3"/>
          <a:stretch>
            <a:fillRect/>
          </a:stretch>
        </p:blipFill>
        <p:spPr>
          <a:xfrm>
            <a:off x="170320" y="3777627"/>
            <a:ext cx="5730906" cy="1683560"/>
          </a:xfrm>
          <a:prstGeom prst="rect">
            <a:avLst/>
          </a:prstGeom>
        </p:spPr>
      </p:pic>
      <p:pic>
        <p:nvPicPr>
          <p:cNvPr id="12" name="图片 11"/>
          <p:cNvPicPr>
            <a:picLocks noChangeAspect="1"/>
          </p:cNvPicPr>
          <p:nvPr/>
        </p:nvPicPr>
        <p:blipFill>
          <a:blip r:embed="rId4"/>
          <a:stretch>
            <a:fillRect/>
          </a:stretch>
        </p:blipFill>
        <p:spPr>
          <a:xfrm>
            <a:off x="6303785" y="3777627"/>
            <a:ext cx="5527593" cy="1683560"/>
          </a:xfrm>
          <a:prstGeom prst="rect">
            <a:avLst/>
          </a:prstGeom>
        </p:spPr>
      </p:pic>
    </p:spTree>
  </p:cSld>
  <p:clrMapOvr>
    <a:masterClrMapping/>
  </p:clrMapOvr>
  <p:transition spd="slow">
    <p:rand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95961"/>
            <a:ext cx="6254936" cy="523220"/>
          </a:xfrm>
          <a:prstGeom prst="rect">
            <a:avLst/>
          </a:prstGeom>
          <a:noFill/>
        </p:spPr>
        <p:txBody>
          <a:bodyPr wrap="square" rtlCol="0">
            <a:spAutoFit/>
          </a:bodyPr>
          <a:lstStyle/>
          <a:p>
            <a:pPr lvl="0"/>
            <a:r>
              <a:rPr lang="zh-CN" altLang="en-US" sz="2800" b="1" spc="300" dirty="0">
                <a:solidFill>
                  <a:srgbClr val="1E6787"/>
                </a:solidFill>
                <a:latin typeface="微软雅黑" panose="020B0503020204020204" pitchFamily="34" charset="-122"/>
                <a:ea typeface="微软雅黑" panose="020B0503020204020204" pitchFamily="34" charset="-122"/>
              </a:rPr>
              <a:t>字符串转换成列表</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3"/>
          <a:stretch>
            <a:fillRect/>
          </a:stretch>
        </p:blipFill>
        <p:spPr>
          <a:xfrm>
            <a:off x="776097" y="2269463"/>
            <a:ext cx="4886077" cy="995312"/>
          </a:xfrm>
          <a:prstGeom prst="rect">
            <a:avLst/>
          </a:prstGeom>
        </p:spPr>
      </p:pic>
      <p:sp>
        <p:nvSpPr>
          <p:cNvPr id="8" name="矩形 7"/>
          <p:cNvSpPr/>
          <p:nvPr/>
        </p:nvSpPr>
        <p:spPr>
          <a:xfrm>
            <a:off x="6096000" y="2582453"/>
            <a:ext cx="5628464" cy="369332"/>
          </a:xfrm>
          <a:prstGeom prst="rect">
            <a:avLst/>
          </a:prstGeom>
        </p:spPr>
        <p:txBody>
          <a:bodyPr wrap="none">
            <a:spAutoFit/>
          </a:bodyPr>
          <a:lstStyle/>
          <a:p>
            <a:r>
              <a:rPr lang="en-US" altLang="zh-CN" dirty="0">
                <a:solidFill>
                  <a:srgbClr val="C00000"/>
                </a:solidFill>
                <a:latin typeface="+mn-ea"/>
                <a:cs typeface="Times New Roman" panose="02020603050405020304" pitchFamily="18" charset="0"/>
              </a:rPr>
              <a:t>list</a:t>
            </a:r>
            <a:r>
              <a:rPr lang="zh-CN" altLang="en-US" dirty="0">
                <a:solidFill>
                  <a:srgbClr val="C00000"/>
                </a:solidFill>
                <a:latin typeface="+mn-ea"/>
                <a:cs typeface="Times New Roman" panose="02020603050405020304" pitchFamily="18" charset="0"/>
              </a:rPr>
              <a:t>函数</a:t>
            </a:r>
            <a:r>
              <a:rPr lang="zh-CN" altLang="zh-CN" dirty="0">
                <a:solidFill>
                  <a:srgbClr val="C00000"/>
                </a:solidFill>
                <a:latin typeface="+mn-ea"/>
                <a:cs typeface="Times New Roman" panose="02020603050405020304" pitchFamily="18" charset="0"/>
              </a:rPr>
              <a:t>转换后字符串中的</a:t>
            </a:r>
            <a:r>
              <a:rPr lang="zh-CN" altLang="zh-CN" b="1" dirty="0">
                <a:solidFill>
                  <a:srgbClr val="C00000"/>
                </a:solidFill>
                <a:latin typeface="+mn-ea"/>
                <a:cs typeface="Times New Roman" panose="02020603050405020304" pitchFamily="18" charset="0"/>
              </a:rPr>
              <a:t>单个字符</a:t>
            </a:r>
            <a:r>
              <a:rPr lang="zh-CN" altLang="zh-CN" dirty="0">
                <a:solidFill>
                  <a:srgbClr val="C00000"/>
                </a:solidFill>
                <a:latin typeface="+mn-ea"/>
                <a:cs typeface="Times New Roman" panose="02020603050405020304" pitchFamily="18" charset="0"/>
              </a:rPr>
              <a:t>依次成为列表元素</a:t>
            </a:r>
            <a:endParaRPr lang="zh-CN" altLang="en-US" dirty="0">
              <a:solidFill>
                <a:srgbClr val="C00000"/>
              </a:solidFill>
              <a:latin typeface="+mn-ea"/>
            </a:endParaRPr>
          </a:p>
        </p:txBody>
      </p:sp>
      <p:sp>
        <p:nvSpPr>
          <p:cNvPr id="9" name="矩形 8"/>
          <p:cNvSpPr/>
          <p:nvPr/>
        </p:nvSpPr>
        <p:spPr>
          <a:xfrm>
            <a:off x="845222" y="1466151"/>
            <a:ext cx="2583528" cy="523220"/>
          </a:xfrm>
          <a:prstGeom prst="rect">
            <a:avLst/>
          </a:prstGeom>
        </p:spPr>
        <p:txBody>
          <a:bodyPr wrap="none">
            <a:spAutoFit/>
          </a:bodyPr>
          <a:lstStyle/>
          <a:p>
            <a:r>
              <a:rPr lang="en-US" altLang="zh-CN" sz="2800" dirty="0" smtClean="0"/>
              <a:t>1</a:t>
            </a:r>
            <a:r>
              <a:rPr lang="zh-CN" altLang="en-US" sz="2800" dirty="0" smtClean="0"/>
              <a:t>、使用</a:t>
            </a:r>
            <a:r>
              <a:rPr lang="en-US" altLang="zh-CN" sz="2800" dirty="0" smtClean="0"/>
              <a:t>list</a:t>
            </a:r>
            <a:r>
              <a:rPr lang="zh-CN" altLang="en-US" sz="2800" dirty="0" smtClean="0"/>
              <a:t>函数</a:t>
            </a:r>
            <a:endParaRPr lang="zh-CN" altLang="en-US" sz="2800" dirty="0"/>
          </a:p>
        </p:txBody>
      </p:sp>
      <p:grpSp>
        <p:nvGrpSpPr>
          <p:cNvPr id="18" name="组合 17"/>
          <p:cNvGrpSpPr/>
          <p:nvPr/>
        </p:nvGrpSpPr>
        <p:grpSpPr>
          <a:xfrm>
            <a:off x="4056993" y="4493643"/>
            <a:ext cx="3710152" cy="413886"/>
            <a:chOff x="6805061" y="4052236"/>
            <a:chExt cx="1530417" cy="413886"/>
          </a:xfrm>
        </p:grpSpPr>
        <p:cxnSp>
          <p:nvCxnSpPr>
            <p:cNvPr id="15" name="直接连接符 14"/>
            <p:cNvCxnSpPr/>
            <p:nvPr/>
          </p:nvCxnSpPr>
          <p:spPr>
            <a:xfrm>
              <a:off x="6814686" y="4052236"/>
              <a:ext cx="0" cy="40426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6805061" y="4466122"/>
              <a:ext cx="153041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7767145" y="4596971"/>
            <a:ext cx="2723823" cy="646331"/>
          </a:xfrm>
          <a:prstGeom prst="rect">
            <a:avLst/>
          </a:prstGeom>
        </p:spPr>
        <p:txBody>
          <a:bodyPr wrap="none">
            <a:spAutoFit/>
          </a:bodyPr>
          <a:lstStyle/>
          <a:p>
            <a:r>
              <a:rPr lang="zh-CN" altLang="zh-CN" dirty="0">
                <a:solidFill>
                  <a:schemeClr val="accent1"/>
                </a:solidFill>
              </a:rPr>
              <a:t>分隔符如果缺省的话，</a:t>
            </a:r>
            <a:endParaRPr lang="en-US" altLang="zh-CN" dirty="0">
              <a:solidFill>
                <a:schemeClr val="accent1"/>
              </a:solidFill>
            </a:endParaRPr>
          </a:p>
          <a:p>
            <a:r>
              <a:rPr lang="zh-CN" altLang="zh-CN" dirty="0">
                <a:solidFill>
                  <a:schemeClr val="accent1"/>
                </a:solidFill>
              </a:rPr>
              <a:t>默认按照空格拆分字符串</a:t>
            </a:r>
            <a:endParaRPr lang="zh-CN" altLang="en-US" dirty="0">
              <a:solidFill>
                <a:schemeClr val="accent1"/>
              </a:solidFill>
              <a:latin typeface="+mn-ea"/>
            </a:endParaRPr>
          </a:p>
        </p:txBody>
      </p:sp>
      <p:pic>
        <p:nvPicPr>
          <p:cNvPr id="19" name="图片 18"/>
          <p:cNvPicPr>
            <a:picLocks noChangeAspect="1"/>
          </p:cNvPicPr>
          <p:nvPr/>
        </p:nvPicPr>
        <p:blipFill>
          <a:blip r:embed="rId4"/>
          <a:stretch>
            <a:fillRect/>
          </a:stretch>
        </p:blipFill>
        <p:spPr>
          <a:xfrm>
            <a:off x="1002433" y="5259636"/>
            <a:ext cx="5093567" cy="926103"/>
          </a:xfrm>
          <a:prstGeom prst="rect">
            <a:avLst/>
          </a:prstGeom>
        </p:spPr>
      </p:pic>
      <p:sp>
        <p:nvSpPr>
          <p:cNvPr id="16" name="矩形 15"/>
          <p:cNvSpPr/>
          <p:nvPr/>
        </p:nvSpPr>
        <p:spPr>
          <a:xfrm>
            <a:off x="898050" y="3440834"/>
            <a:ext cx="4213013" cy="1154162"/>
          </a:xfrm>
          <a:prstGeom prst="rect">
            <a:avLst/>
          </a:prstGeom>
        </p:spPr>
        <p:txBody>
          <a:bodyPr wrap="none">
            <a:spAutoFit/>
          </a:bodyPr>
          <a:lstStyle/>
          <a:p>
            <a:pPr>
              <a:lnSpc>
                <a:spcPct val="150000"/>
              </a:lnSpc>
            </a:pPr>
            <a:r>
              <a:rPr lang="en-US" altLang="zh-CN" sz="2800" dirty="0" smtClean="0"/>
              <a:t>2</a:t>
            </a:r>
            <a:r>
              <a:rPr lang="zh-CN" altLang="en-US" sz="2800" dirty="0" smtClean="0"/>
              <a:t>、使用</a:t>
            </a:r>
            <a:r>
              <a:rPr lang="zh-CN" altLang="en-US" sz="2800" dirty="0"/>
              <a:t>字符串的</a:t>
            </a:r>
            <a:r>
              <a:rPr lang="en-US" altLang="zh-CN" sz="2800" dirty="0"/>
              <a:t>split</a:t>
            </a:r>
            <a:r>
              <a:rPr lang="zh-CN" altLang="en-US" sz="2800" dirty="0" smtClean="0"/>
              <a:t>方法</a:t>
            </a:r>
            <a:endParaRPr lang="en-US" altLang="zh-CN" sz="2800" dirty="0" smtClean="0"/>
          </a:p>
          <a:p>
            <a:pPr>
              <a:lnSpc>
                <a:spcPct val="150000"/>
              </a:lnSpc>
            </a:pPr>
            <a:r>
              <a:rPr lang="en-US" altLang="zh-CN" dirty="0" smtClean="0"/>
              <a:t>	</a:t>
            </a:r>
            <a:r>
              <a:rPr lang="zh-CN" altLang="zh-CN" dirty="0" smtClean="0"/>
              <a:t>列表</a:t>
            </a:r>
            <a:r>
              <a:rPr lang="en-US" altLang="zh-CN" dirty="0" smtClean="0"/>
              <a:t> </a:t>
            </a:r>
            <a:r>
              <a:rPr lang="en-US" altLang="zh-CN" dirty="0"/>
              <a:t>= </a:t>
            </a:r>
            <a:r>
              <a:rPr lang="zh-CN" altLang="zh-CN" dirty="0"/>
              <a:t>字符串</a:t>
            </a:r>
            <a:r>
              <a:rPr lang="en-US" altLang="zh-CN" dirty="0"/>
              <a:t>.split(</a:t>
            </a:r>
            <a:r>
              <a:rPr lang="zh-CN" altLang="zh-CN" dirty="0"/>
              <a:t>分隔符</a:t>
            </a:r>
            <a:r>
              <a:rPr lang="en-US" altLang="zh-CN" dirty="0"/>
              <a:t>)</a:t>
            </a:r>
            <a:endParaRPr lang="zh-CN" altLang="en-US" sz="2800" dirty="0"/>
          </a:p>
        </p:txBody>
      </p:sp>
    </p:spTree>
  </p:cSld>
  <p:clrMapOvr>
    <a:masterClrMapping/>
  </p:clrMapOvr>
  <p:transition spd="slow">
    <p:rand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smtClean="0">
                <a:solidFill>
                  <a:srgbClr val="1E6787"/>
                </a:solidFill>
                <a:latin typeface="微软雅黑" panose="020B0503020204020204" pitchFamily="34" charset="-122"/>
                <a:ea typeface="微软雅黑" panose="020B0503020204020204" pitchFamily="34" charset="-122"/>
              </a:rPr>
              <a:t>问题</a:t>
            </a:r>
            <a:r>
              <a:rPr lang="en-US" altLang="zh-CN" sz="2800" b="1" spc="300" dirty="0" smtClean="0">
                <a:solidFill>
                  <a:srgbClr val="1E6787"/>
                </a:solidFill>
                <a:latin typeface="微软雅黑" panose="020B0503020204020204" pitchFamily="34" charset="-122"/>
                <a:ea typeface="微软雅黑" panose="020B0503020204020204" pitchFamily="34" charset="-122"/>
              </a:rPr>
              <a:t>14</a:t>
            </a:r>
            <a:endParaRPr lang="zh-CN" altLang="en-US" sz="2800" b="1" spc="300" dirty="0">
              <a:solidFill>
                <a:srgbClr val="1E6787"/>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7" name="内容占位符 4"/>
          <p:cNvSpPr txBox="1"/>
          <p:nvPr/>
        </p:nvSpPr>
        <p:spPr>
          <a:xfrm>
            <a:off x="674375" y="849241"/>
            <a:ext cx="11363654" cy="571181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dirty="0" smtClean="0">
                <a:latin typeface="+mn-ea"/>
              </a:rPr>
              <a:t>14</a:t>
            </a:r>
            <a:r>
              <a:rPr lang="zh-CN" altLang="en-US" sz="2400" dirty="0" smtClean="0">
                <a:latin typeface="+mn-ea"/>
              </a:rPr>
              <a:t>、</a:t>
            </a:r>
            <a:r>
              <a:rPr lang="zh-CN" altLang="en-US" sz="2400" dirty="0">
                <a:latin typeface="+mn-ea"/>
              </a:rPr>
              <a:t>给出如下代码</a:t>
            </a:r>
            <a:r>
              <a:rPr lang="zh-CN" altLang="en-US" sz="2400" dirty="0" smtClean="0">
                <a:latin typeface="+mn-ea"/>
              </a:rPr>
              <a:t>：</a:t>
            </a:r>
            <a:endParaRPr lang="zh-CN" altLang="en-US" sz="2400" dirty="0">
              <a:latin typeface="+mn-ea"/>
            </a:endParaRPr>
          </a:p>
          <a:p>
            <a:pPr marL="0" indent="0">
              <a:lnSpc>
                <a:spcPct val="150000"/>
              </a:lnSpc>
              <a:buNone/>
            </a:pPr>
            <a:r>
              <a:rPr lang="en-US" altLang="zh-CN" sz="2400" dirty="0" smtClean="0">
                <a:latin typeface="+mn-ea"/>
              </a:rPr>
              <a:t>	s </a:t>
            </a:r>
            <a:r>
              <a:rPr lang="en-US" altLang="zh-CN" sz="2400" dirty="0">
                <a:latin typeface="+mn-ea"/>
              </a:rPr>
              <a:t>= list("</a:t>
            </a:r>
            <a:r>
              <a:rPr lang="zh-CN" altLang="en-US" sz="2000" dirty="0">
                <a:latin typeface="+mn-ea"/>
              </a:rPr>
              <a:t>巴老爷有八十八棵芭蕉树，来了八十八个把式要在巴老爷八十八棵芭蕉树下住。</a:t>
            </a:r>
            <a:r>
              <a:rPr lang="en-US" altLang="zh-CN" sz="2000" dirty="0">
                <a:latin typeface="+mn-ea"/>
              </a:rPr>
              <a:t>\</a:t>
            </a:r>
            <a:endParaRPr lang="zh-CN" altLang="en-US" sz="2400" dirty="0">
              <a:latin typeface="+mn-ea"/>
            </a:endParaRPr>
          </a:p>
          <a:p>
            <a:pPr marL="0" indent="0">
              <a:lnSpc>
                <a:spcPct val="150000"/>
              </a:lnSpc>
              <a:buNone/>
            </a:pPr>
            <a:r>
              <a:rPr lang="en-US" altLang="zh-CN" sz="2000" dirty="0" smtClean="0">
                <a:latin typeface="+mn-ea"/>
              </a:rPr>
              <a:t>	</a:t>
            </a:r>
            <a:r>
              <a:rPr lang="zh-CN" altLang="en-US" sz="2000" dirty="0" smtClean="0">
                <a:latin typeface="+mn-ea"/>
              </a:rPr>
              <a:t>老爷</a:t>
            </a:r>
            <a:r>
              <a:rPr lang="zh-CN" altLang="en-US" sz="2000" dirty="0">
                <a:latin typeface="+mn-ea"/>
              </a:rPr>
              <a:t>拔了八十八棵芭蕉树，不让八十八个把式在八十八棵芭蕉树下住。八十八个把式</a:t>
            </a:r>
            <a:r>
              <a:rPr lang="en-US" altLang="zh-CN" sz="2000" dirty="0">
                <a:latin typeface="+mn-ea"/>
              </a:rPr>
              <a:t>\</a:t>
            </a:r>
            <a:endParaRPr lang="zh-CN" altLang="en-US" sz="2000" dirty="0">
              <a:latin typeface="+mn-ea"/>
            </a:endParaRPr>
          </a:p>
          <a:p>
            <a:pPr marL="0" indent="0">
              <a:lnSpc>
                <a:spcPct val="150000"/>
              </a:lnSpc>
              <a:buNone/>
            </a:pPr>
            <a:r>
              <a:rPr lang="en-US" altLang="zh-CN" sz="2000" dirty="0" smtClean="0">
                <a:latin typeface="+mn-ea"/>
              </a:rPr>
              <a:t>	</a:t>
            </a:r>
            <a:r>
              <a:rPr lang="zh-CN" altLang="en-US" sz="2000" dirty="0" smtClean="0">
                <a:latin typeface="+mn-ea"/>
              </a:rPr>
              <a:t>烧</a:t>
            </a:r>
            <a:r>
              <a:rPr lang="zh-CN" altLang="en-US" sz="2000" dirty="0">
                <a:latin typeface="+mn-ea"/>
              </a:rPr>
              <a:t>了八十八棵芭蕉树，巴老爷在八十八棵树边哭。</a:t>
            </a:r>
            <a:r>
              <a:rPr lang="en-US" altLang="zh-CN" sz="2000" dirty="0">
                <a:latin typeface="+mn-ea"/>
              </a:rPr>
              <a:t>")</a:t>
            </a:r>
            <a:endParaRPr lang="zh-CN" altLang="en-US" sz="2000" dirty="0">
              <a:latin typeface="+mn-ea"/>
            </a:endParaRPr>
          </a:p>
          <a:p>
            <a:pPr marL="0" indent="0">
              <a:lnSpc>
                <a:spcPct val="150000"/>
              </a:lnSpc>
              <a:buNone/>
            </a:pPr>
            <a:r>
              <a:rPr lang="zh-CN" altLang="en-US" sz="2400" dirty="0" smtClean="0">
                <a:latin typeface="+mn-ea"/>
              </a:rPr>
              <a:t>以下</a:t>
            </a:r>
            <a:r>
              <a:rPr lang="zh-CN" altLang="en-US" sz="2400" dirty="0">
                <a:latin typeface="+mn-ea"/>
              </a:rPr>
              <a:t>选项中能输出字符“八”出现次数的是</a:t>
            </a:r>
          </a:p>
          <a:p>
            <a:pPr marL="0" indent="0">
              <a:lnSpc>
                <a:spcPct val="200000"/>
              </a:lnSpc>
              <a:buNone/>
            </a:pPr>
            <a:r>
              <a:rPr lang="zh-CN" altLang="en-US" sz="2400" dirty="0">
                <a:latin typeface="+mn-ea"/>
              </a:rPr>
              <a:t> </a:t>
            </a:r>
            <a:r>
              <a:rPr lang="en-US" altLang="zh-CN" sz="2400" dirty="0" smtClean="0">
                <a:latin typeface="+mn-ea"/>
              </a:rPr>
              <a:t>	A</a:t>
            </a:r>
            <a:r>
              <a:rPr lang="zh-CN" altLang="en-US" sz="2400" dirty="0" smtClean="0">
                <a:latin typeface="+mn-ea"/>
              </a:rPr>
              <a:t>、</a:t>
            </a:r>
            <a:r>
              <a:rPr lang="en-US" altLang="zh-CN" sz="2400" dirty="0" smtClean="0">
                <a:latin typeface="+mn-ea"/>
              </a:rPr>
              <a:t>print(</a:t>
            </a:r>
            <a:r>
              <a:rPr lang="en-US" altLang="zh-CN" sz="2400" dirty="0" err="1" smtClean="0">
                <a:latin typeface="+mn-ea"/>
              </a:rPr>
              <a:t>s.count</a:t>
            </a:r>
            <a:r>
              <a:rPr lang="en-US" altLang="zh-CN" sz="2400" dirty="0">
                <a:latin typeface="+mn-ea"/>
              </a:rPr>
              <a:t>("</a:t>
            </a:r>
            <a:r>
              <a:rPr lang="zh-CN" altLang="en-US" sz="2400" dirty="0">
                <a:latin typeface="+mn-ea"/>
              </a:rPr>
              <a:t>八</a:t>
            </a:r>
            <a:r>
              <a:rPr lang="en-US" altLang="zh-CN" sz="2400" dirty="0">
                <a:latin typeface="+mn-ea"/>
              </a:rPr>
              <a:t>"))</a:t>
            </a:r>
            <a:endParaRPr lang="zh-CN" altLang="en-US" sz="2400" dirty="0">
              <a:latin typeface="+mn-ea"/>
            </a:endParaRPr>
          </a:p>
          <a:p>
            <a:pPr marL="0" indent="0">
              <a:lnSpc>
                <a:spcPct val="150000"/>
              </a:lnSpc>
              <a:buNone/>
            </a:pPr>
            <a:r>
              <a:rPr lang="en-US" altLang="zh-CN" sz="2400" dirty="0" smtClean="0">
                <a:latin typeface="+mn-ea"/>
              </a:rPr>
              <a:t>	B</a:t>
            </a:r>
            <a:r>
              <a:rPr lang="zh-CN" altLang="en-US" sz="2400" dirty="0" smtClean="0">
                <a:latin typeface="+mn-ea"/>
              </a:rPr>
              <a:t>、</a:t>
            </a:r>
            <a:r>
              <a:rPr lang="en-US" altLang="zh-CN" sz="2400" dirty="0" smtClean="0">
                <a:latin typeface="+mn-ea"/>
              </a:rPr>
              <a:t>print(</a:t>
            </a:r>
            <a:r>
              <a:rPr lang="en-US" altLang="zh-CN" sz="2400" dirty="0" err="1" smtClean="0">
                <a:latin typeface="+mn-ea"/>
              </a:rPr>
              <a:t>s.index</a:t>
            </a:r>
            <a:r>
              <a:rPr lang="en-US" altLang="zh-CN" sz="2400" dirty="0">
                <a:latin typeface="+mn-ea"/>
              </a:rPr>
              <a:t>("</a:t>
            </a:r>
            <a:r>
              <a:rPr lang="zh-CN" altLang="en-US" sz="2400" dirty="0">
                <a:latin typeface="+mn-ea"/>
              </a:rPr>
              <a:t>八</a:t>
            </a:r>
            <a:r>
              <a:rPr lang="en-US" altLang="zh-CN" sz="2400" dirty="0">
                <a:latin typeface="+mn-ea"/>
              </a:rPr>
              <a:t>"),6,len(s))</a:t>
            </a:r>
          </a:p>
          <a:p>
            <a:pPr marL="0" indent="0">
              <a:lnSpc>
                <a:spcPct val="150000"/>
              </a:lnSpc>
              <a:buNone/>
            </a:pPr>
            <a:r>
              <a:rPr lang="en-US" altLang="zh-CN" sz="2400" dirty="0" smtClean="0">
                <a:latin typeface="+mn-ea"/>
              </a:rPr>
              <a:t>	C</a:t>
            </a:r>
            <a:r>
              <a:rPr lang="zh-CN" altLang="en-US" sz="2400" dirty="0" smtClean="0">
                <a:latin typeface="+mn-ea"/>
              </a:rPr>
              <a:t>、</a:t>
            </a:r>
            <a:r>
              <a:rPr lang="en-US" altLang="zh-CN" sz="2400" dirty="0" smtClean="0">
                <a:latin typeface="+mn-ea"/>
              </a:rPr>
              <a:t>print(</a:t>
            </a:r>
            <a:r>
              <a:rPr lang="en-US" altLang="zh-CN" sz="2400" dirty="0" err="1" smtClean="0">
                <a:latin typeface="+mn-ea"/>
              </a:rPr>
              <a:t>s.index</a:t>
            </a:r>
            <a:r>
              <a:rPr lang="en-US" altLang="zh-CN" sz="2400" dirty="0">
                <a:latin typeface="+mn-ea"/>
              </a:rPr>
              <a:t>("</a:t>
            </a:r>
            <a:r>
              <a:rPr lang="zh-CN" altLang="en-US" sz="2400" dirty="0">
                <a:latin typeface="+mn-ea"/>
              </a:rPr>
              <a:t>八</a:t>
            </a:r>
            <a:r>
              <a:rPr lang="en-US" altLang="zh-CN" sz="2400" dirty="0">
                <a:latin typeface="+mn-ea"/>
              </a:rPr>
              <a:t>"),6)</a:t>
            </a:r>
            <a:endParaRPr lang="zh-CN" altLang="en-US" sz="2400" dirty="0">
              <a:latin typeface="+mn-ea"/>
            </a:endParaRPr>
          </a:p>
          <a:p>
            <a:pPr marL="0" indent="0">
              <a:lnSpc>
                <a:spcPct val="150000"/>
              </a:lnSpc>
              <a:buNone/>
            </a:pPr>
            <a:r>
              <a:rPr lang="en-US" altLang="zh-CN" sz="2400" dirty="0" smtClean="0">
                <a:latin typeface="+mn-ea"/>
              </a:rPr>
              <a:t>	D</a:t>
            </a:r>
            <a:r>
              <a:rPr lang="zh-CN" altLang="en-US" sz="2400" dirty="0" smtClean="0">
                <a:latin typeface="+mn-ea"/>
              </a:rPr>
              <a:t>、</a:t>
            </a:r>
            <a:r>
              <a:rPr lang="en-US" altLang="zh-CN" sz="2400" dirty="0" smtClean="0">
                <a:latin typeface="+mn-ea"/>
              </a:rPr>
              <a:t>print(</a:t>
            </a:r>
            <a:r>
              <a:rPr lang="en-US" altLang="zh-CN" sz="2400" dirty="0" err="1" smtClean="0">
                <a:latin typeface="+mn-ea"/>
              </a:rPr>
              <a:t>s.index</a:t>
            </a:r>
            <a:r>
              <a:rPr lang="en-US" altLang="zh-CN" sz="2400" dirty="0">
                <a:latin typeface="+mn-ea"/>
              </a:rPr>
              <a:t>("</a:t>
            </a:r>
            <a:r>
              <a:rPr lang="zh-CN" altLang="en-US" sz="2400" dirty="0">
                <a:latin typeface="+mn-ea"/>
              </a:rPr>
              <a:t>八</a:t>
            </a:r>
            <a:r>
              <a:rPr lang="en-US" altLang="zh-CN" sz="2400" dirty="0" smtClean="0">
                <a:latin typeface="+mn-ea"/>
              </a:rPr>
              <a:t>"))</a:t>
            </a:r>
            <a:endParaRPr lang="en-US" altLang="zh-CN" sz="2400" dirty="0">
              <a:latin typeface="+mn-ea"/>
            </a:endParaRPr>
          </a:p>
          <a:p>
            <a:pPr marL="0" indent="0">
              <a:lnSpc>
                <a:spcPct val="150000"/>
              </a:lnSpc>
              <a:buNone/>
            </a:pPr>
            <a:endParaRPr lang="en-US" altLang="zh-CN" sz="2400" dirty="0">
              <a:latin typeface="+mn-ea"/>
            </a:endParaRPr>
          </a:p>
          <a:p>
            <a:pPr marL="0" indent="0">
              <a:lnSpc>
                <a:spcPct val="150000"/>
              </a:lnSpc>
              <a:buNone/>
            </a:pPr>
            <a:endParaRPr lang="en-US" altLang="zh-CN" sz="2400" dirty="0">
              <a:latin typeface="+mn-ea"/>
            </a:endParaRPr>
          </a:p>
          <a:p>
            <a:pPr marL="0" indent="0">
              <a:lnSpc>
                <a:spcPct val="150000"/>
              </a:lnSpc>
              <a:buNone/>
            </a:pPr>
            <a:endParaRPr lang="en-US" altLang="zh-CN" sz="2400" dirty="0">
              <a:latin typeface="+mn-ea"/>
            </a:endParaRPr>
          </a:p>
          <a:p>
            <a:pPr marL="0" indent="0">
              <a:lnSpc>
                <a:spcPct val="150000"/>
              </a:lnSpc>
              <a:buNone/>
            </a:pPr>
            <a:endParaRPr lang="zh-CN" altLang="en-US" sz="2400" dirty="0">
              <a:latin typeface="+mn-ea"/>
            </a:endParaRPr>
          </a:p>
        </p:txBody>
      </p:sp>
      <p:sp>
        <p:nvSpPr>
          <p:cNvPr id="11" name="矩形 10"/>
          <p:cNvSpPr/>
          <p:nvPr/>
        </p:nvSpPr>
        <p:spPr>
          <a:xfrm>
            <a:off x="776097" y="3451991"/>
            <a:ext cx="860736" cy="127060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66700" algn="just">
              <a:lnSpc>
                <a:spcPct val="229000"/>
              </a:lnSpc>
              <a:defRPr/>
            </a:pPr>
            <a:r>
              <a:rPr lang="en-US" altLang="zh-CN" sz="4000" kern="100" dirty="0" smtClean="0">
                <a:solidFill>
                  <a:srgbClr val="FF0000"/>
                </a:solidFill>
                <a:latin typeface="微软雅黑" panose="020B0503020204020204" pitchFamily="34" charset="-122"/>
                <a:cs typeface="Times New Roman" panose="02020603050405020304" pitchFamily="18" charset="0"/>
                <a:sym typeface="Wingdings" panose="05000000000000000000" pitchFamily="2" charset="2"/>
              </a:rPr>
              <a:t></a:t>
            </a:r>
            <a:endParaRPr lang="en-US" altLang="zh-CN" sz="4000" kern="100" dirty="0" smtClean="0">
              <a:solidFill>
                <a:srgbClr val="FF0000"/>
              </a:solidFill>
              <a:latin typeface="微软雅黑" panose="020B0503020204020204" pitchFamily="34" charset="-122"/>
              <a:cs typeface="Times New Roman" panose="02020603050405020304" pitchFamily="18" charset="0"/>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3.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smtClean="0">
                <a:solidFill>
                  <a:srgbClr val="1E6787"/>
                </a:solidFill>
                <a:latin typeface="微软雅黑" panose="020B0503020204020204" pitchFamily="34" charset="-122"/>
                <a:ea typeface="微软雅黑" panose="020B0503020204020204" pitchFamily="34" charset="-122"/>
              </a:rPr>
              <a:t>问题</a:t>
            </a:r>
            <a:r>
              <a:rPr lang="en-US" altLang="zh-CN" sz="2800" b="1" spc="300" dirty="0" smtClean="0">
                <a:solidFill>
                  <a:srgbClr val="1E6787"/>
                </a:solidFill>
                <a:latin typeface="微软雅黑" panose="020B0503020204020204" pitchFamily="34" charset="-122"/>
                <a:ea typeface="微软雅黑" panose="020B0503020204020204" pitchFamily="34" charset="-122"/>
              </a:rPr>
              <a:t>15</a:t>
            </a:r>
            <a:endParaRPr lang="zh-CN" altLang="en-US" sz="2800" b="1" spc="300" dirty="0">
              <a:solidFill>
                <a:srgbClr val="1E6787"/>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7" name="内容占位符 4"/>
          <p:cNvSpPr txBox="1"/>
          <p:nvPr/>
        </p:nvSpPr>
        <p:spPr>
          <a:xfrm>
            <a:off x="674375" y="849241"/>
            <a:ext cx="11363654" cy="571181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defRPr/>
            </a:pPr>
            <a:r>
              <a:rPr lang="en-US" altLang="zh-CN" sz="2000" dirty="0" smtClean="0">
                <a:latin typeface="+mn-ea"/>
              </a:rPr>
              <a:t>15</a:t>
            </a:r>
            <a:r>
              <a:rPr lang="zh-CN" altLang="en-US" sz="2000" dirty="0" smtClean="0">
                <a:latin typeface="+mn-ea"/>
              </a:rPr>
              <a:t>、</a:t>
            </a:r>
            <a:r>
              <a:rPr lang="zh-CN" altLang="zh-CN" sz="2000" kern="100" dirty="0">
                <a:solidFill>
                  <a:prstClr val="black"/>
                </a:solidFill>
                <a:latin typeface="+mn-ea"/>
                <a:cs typeface="Times New Roman" panose="02020603050405020304" pitchFamily="18" charset="0"/>
              </a:rPr>
              <a:t>给出下面代码：</a:t>
            </a:r>
          </a:p>
          <a:p>
            <a:pPr marL="0" indent="0">
              <a:lnSpc>
                <a:spcPct val="150000"/>
              </a:lnSpc>
              <a:buNone/>
              <a:defRPr/>
            </a:pPr>
            <a:r>
              <a:rPr lang="en-US" altLang="zh-CN" sz="2000" kern="100" dirty="0" smtClean="0">
                <a:solidFill>
                  <a:prstClr val="black"/>
                </a:solidFill>
                <a:latin typeface="+mn-ea"/>
                <a:cs typeface="Times New Roman" panose="02020603050405020304" pitchFamily="18" charset="0"/>
              </a:rPr>
              <a:t>	a </a:t>
            </a:r>
            <a:r>
              <a:rPr lang="en-US" altLang="zh-CN" sz="2000" kern="100" dirty="0">
                <a:solidFill>
                  <a:prstClr val="black"/>
                </a:solidFill>
                <a:latin typeface="+mn-ea"/>
                <a:cs typeface="Times New Roman" panose="02020603050405020304" pitchFamily="18" charset="0"/>
              </a:rPr>
              <a:t>= input("").split(",")</a:t>
            </a:r>
            <a:endParaRPr lang="zh-CN" altLang="zh-CN" sz="2000" kern="100" dirty="0">
              <a:solidFill>
                <a:prstClr val="black"/>
              </a:solidFill>
              <a:latin typeface="+mn-ea"/>
              <a:cs typeface="Times New Roman" panose="02020603050405020304" pitchFamily="18" charset="0"/>
            </a:endParaRPr>
          </a:p>
          <a:p>
            <a:pPr marL="0" indent="0">
              <a:lnSpc>
                <a:spcPct val="150000"/>
              </a:lnSpc>
              <a:buNone/>
              <a:defRPr/>
            </a:pPr>
            <a:r>
              <a:rPr lang="en-US" altLang="zh-CN" sz="2000" kern="100" dirty="0" smtClean="0">
                <a:solidFill>
                  <a:prstClr val="black"/>
                </a:solidFill>
                <a:latin typeface="+mn-ea"/>
                <a:cs typeface="Times New Roman" panose="02020603050405020304" pitchFamily="18" charset="0"/>
              </a:rPr>
              <a:t>	if </a:t>
            </a:r>
            <a:r>
              <a:rPr lang="en-US" altLang="zh-CN" sz="2000" kern="100" dirty="0" err="1">
                <a:solidFill>
                  <a:prstClr val="black"/>
                </a:solidFill>
                <a:latin typeface="+mn-ea"/>
                <a:cs typeface="Times New Roman" panose="02020603050405020304" pitchFamily="18" charset="0"/>
              </a:rPr>
              <a:t>isinstance</a:t>
            </a:r>
            <a:r>
              <a:rPr lang="en-US" altLang="zh-CN" sz="2000" kern="100" dirty="0">
                <a:solidFill>
                  <a:prstClr val="black"/>
                </a:solidFill>
                <a:latin typeface="+mn-ea"/>
                <a:cs typeface="Times New Roman" panose="02020603050405020304" pitchFamily="18" charset="0"/>
              </a:rPr>
              <a:t>(</a:t>
            </a:r>
            <a:r>
              <a:rPr lang="en-US" altLang="zh-CN" sz="2000" kern="100" dirty="0" err="1">
                <a:solidFill>
                  <a:prstClr val="black"/>
                </a:solidFill>
                <a:latin typeface="+mn-ea"/>
                <a:cs typeface="Times New Roman" panose="02020603050405020304" pitchFamily="18" charset="0"/>
              </a:rPr>
              <a:t>a,list</a:t>
            </a:r>
            <a:r>
              <a:rPr lang="en-US" altLang="zh-CN" sz="2000" kern="100" dirty="0">
                <a:solidFill>
                  <a:prstClr val="black"/>
                </a:solidFill>
                <a:latin typeface="+mn-ea"/>
                <a:cs typeface="Times New Roman" panose="02020603050405020304" pitchFamily="18" charset="0"/>
              </a:rPr>
              <a:t>):</a:t>
            </a:r>
            <a:endParaRPr lang="zh-CN" altLang="zh-CN" sz="2000" kern="100" dirty="0">
              <a:solidFill>
                <a:prstClr val="black"/>
              </a:solidFill>
              <a:latin typeface="+mn-ea"/>
              <a:cs typeface="Times New Roman" panose="02020603050405020304" pitchFamily="18" charset="0"/>
            </a:endParaRPr>
          </a:p>
          <a:p>
            <a:pPr marL="0" indent="0">
              <a:lnSpc>
                <a:spcPct val="150000"/>
              </a:lnSpc>
              <a:buNone/>
              <a:defRPr/>
            </a:pPr>
            <a:r>
              <a:rPr lang="en-US" altLang="zh-CN" sz="2000" kern="100" dirty="0">
                <a:solidFill>
                  <a:prstClr val="black"/>
                </a:solidFill>
                <a:latin typeface="+mn-ea"/>
                <a:cs typeface="Times New Roman" panose="02020603050405020304" pitchFamily="18" charset="0"/>
              </a:rPr>
              <a:t>    </a:t>
            </a:r>
            <a:r>
              <a:rPr lang="en-US" altLang="zh-CN" sz="2000" kern="100" dirty="0" smtClean="0">
                <a:solidFill>
                  <a:prstClr val="black"/>
                </a:solidFill>
                <a:latin typeface="+mn-ea"/>
                <a:cs typeface="Times New Roman" panose="02020603050405020304" pitchFamily="18" charset="0"/>
              </a:rPr>
              <a:t>		print</a:t>
            </a:r>
            <a:r>
              <a:rPr lang="en-US" altLang="zh-CN" sz="2000" kern="100" dirty="0">
                <a:solidFill>
                  <a:prstClr val="black"/>
                </a:solidFill>
                <a:latin typeface="+mn-ea"/>
                <a:cs typeface="Times New Roman" panose="02020603050405020304" pitchFamily="18" charset="0"/>
              </a:rPr>
              <a:t>("{} is </a:t>
            </a:r>
            <a:r>
              <a:rPr lang="en-US" altLang="zh-CN" sz="2000" kern="100" dirty="0" err="1">
                <a:solidFill>
                  <a:prstClr val="black"/>
                </a:solidFill>
                <a:latin typeface="+mn-ea"/>
                <a:cs typeface="Times New Roman" panose="02020603050405020304" pitchFamily="18" charset="0"/>
              </a:rPr>
              <a:t>list".format</a:t>
            </a:r>
            <a:r>
              <a:rPr lang="en-US" altLang="zh-CN" sz="2000" kern="100" dirty="0">
                <a:solidFill>
                  <a:prstClr val="black"/>
                </a:solidFill>
                <a:latin typeface="+mn-ea"/>
                <a:cs typeface="Times New Roman" panose="02020603050405020304" pitchFamily="18" charset="0"/>
              </a:rPr>
              <a:t>(a))</a:t>
            </a:r>
            <a:endParaRPr lang="zh-CN" altLang="zh-CN" sz="2000" kern="100" dirty="0">
              <a:solidFill>
                <a:prstClr val="black"/>
              </a:solidFill>
              <a:latin typeface="+mn-ea"/>
              <a:cs typeface="Times New Roman" panose="02020603050405020304" pitchFamily="18" charset="0"/>
            </a:endParaRPr>
          </a:p>
          <a:p>
            <a:pPr marL="0" indent="0">
              <a:lnSpc>
                <a:spcPct val="150000"/>
              </a:lnSpc>
              <a:buNone/>
              <a:defRPr/>
            </a:pPr>
            <a:r>
              <a:rPr lang="en-US" altLang="zh-CN" sz="2000" kern="100" dirty="0" smtClean="0">
                <a:solidFill>
                  <a:prstClr val="black"/>
                </a:solidFill>
                <a:latin typeface="+mn-ea"/>
                <a:cs typeface="Times New Roman" panose="02020603050405020304" pitchFamily="18" charset="0"/>
              </a:rPr>
              <a:t>	else</a:t>
            </a:r>
            <a:r>
              <a:rPr lang="en-US" altLang="zh-CN" sz="2000" kern="100" dirty="0">
                <a:solidFill>
                  <a:prstClr val="black"/>
                </a:solidFill>
                <a:latin typeface="+mn-ea"/>
                <a:cs typeface="Times New Roman" panose="02020603050405020304" pitchFamily="18" charset="0"/>
              </a:rPr>
              <a:t>:</a:t>
            </a:r>
            <a:endParaRPr lang="zh-CN" altLang="zh-CN" sz="2000" kern="100" dirty="0">
              <a:solidFill>
                <a:prstClr val="black"/>
              </a:solidFill>
              <a:latin typeface="+mn-ea"/>
              <a:cs typeface="Times New Roman" panose="02020603050405020304" pitchFamily="18" charset="0"/>
            </a:endParaRPr>
          </a:p>
          <a:p>
            <a:pPr marL="0" indent="0">
              <a:lnSpc>
                <a:spcPct val="150000"/>
              </a:lnSpc>
              <a:buNone/>
              <a:defRPr/>
            </a:pPr>
            <a:r>
              <a:rPr lang="en-US" altLang="zh-CN" sz="2000" kern="100" dirty="0">
                <a:solidFill>
                  <a:prstClr val="black"/>
                </a:solidFill>
                <a:latin typeface="+mn-ea"/>
                <a:cs typeface="Times New Roman" panose="02020603050405020304" pitchFamily="18" charset="0"/>
              </a:rPr>
              <a:t>    </a:t>
            </a:r>
            <a:r>
              <a:rPr lang="en-US" altLang="zh-CN" sz="2000" kern="100" dirty="0" smtClean="0">
                <a:solidFill>
                  <a:prstClr val="black"/>
                </a:solidFill>
                <a:latin typeface="+mn-ea"/>
                <a:cs typeface="Times New Roman" panose="02020603050405020304" pitchFamily="18" charset="0"/>
              </a:rPr>
              <a:t>	print</a:t>
            </a:r>
            <a:r>
              <a:rPr lang="en-US" altLang="zh-CN" sz="2000" kern="100" dirty="0">
                <a:solidFill>
                  <a:prstClr val="black"/>
                </a:solidFill>
                <a:latin typeface="+mn-ea"/>
                <a:cs typeface="Times New Roman" panose="02020603050405020304" pitchFamily="18" charset="0"/>
              </a:rPr>
              <a:t>("{} is not </a:t>
            </a:r>
            <a:r>
              <a:rPr lang="en-US" altLang="zh-CN" sz="2000" kern="100" dirty="0" err="1">
                <a:solidFill>
                  <a:prstClr val="black"/>
                </a:solidFill>
                <a:latin typeface="+mn-ea"/>
                <a:cs typeface="Times New Roman" panose="02020603050405020304" pitchFamily="18" charset="0"/>
              </a:rPr>
              <a:t>list".format</a:t>
            </a:r>
            <a:r>
              <a:rPr lang="en-US" altLang="zh-CN" sz="2000" kern="100" dirty="0">
                <a:solidFill>
                  <a:prstClr val="black"/>
                </a:solidFill>
                <a:latin typeface="+mn-ea"/>
                <a:cs typeface="Times New Roman" panose="02020603050405020304" pitchFamily="18" charset="0"/>
              </a:rPr>
              <a:t>(a))</a:t>
            </a:r>
            <a:endParaRPr lang="zh-CN" altLang="zh-CN" sz="2000" kern="100" dirty="0">
              <a:solidFill>
                <a:prstClr val="black"/>
              </a:solidFill>
              <a:latin typeface="+mn-ea"/>
              <a:cs typeface="Times New Roman" panose="02020603050405020304" pitchFamily="18" charset="0"/>
            </a:endParaRPr>
          </a:p>
          <a:p>
            <a:pPr marL="0" indent="0">
              <a:lnSpc>
                <a:spcPct val="150000"/>
              </a:lnSpc>
              <a:buNone/>
              <a:defRPr/>
            </a:pPr>
            <a:r>
              <a:rPr lang="en-US" altLang="zh-CN" sz="2000" kern="100" dirty="0" smtClean="0">
                <a:solidFill>
                  <a:prstClr val="black"/>
                </a:solidFill>
                <a:latin typeface="+mn-ea"/>
                <a:cs typeface="Times New Roman" panose="02020603050405020304" pitchFamily="18" charset="0"/>
              </a:rPr>
              <a:t>	</a:t>
            </a:r>
            <a:r>
              <a:rPr lang="zh-CN" altLang="zh-CN" sz="2000" kern="100" dirty="0" smtClean="0">
                <a:solidFill>
                  <a:prstClr val="black"/>
                </a:solidFill>
                <a:latin typeface="+mn-ea"/>
                <a:cs typeface="Times New Roman" panose="02020603050405020304" pitchFamily="18" charset="0"/>
              </a:rPr>
              <a:t>代码</a:t>
            </a:r>
            <a:r>
              <a:rPr lang="zh-CN" altLang="zh-CN" sz="2000" kern="100" dirty="0">
                <a:solidFill>
                  <a:prstClr val="black"/>
                </a:solidFill>
                <a:latin typeface="+mn-ea"/>
                <a:cs typeface="Times New Roman" panose="02020603050405020304" pitchFamily="18" charset="0"/>
              </a:rPr>
              <a:t>执行时，从键盘获得</a:t>
            </a:r>
            <a:r>
              <a:rPr lang="en-US" altLang="zh-CN" sz="2000" kern="100" dirty="0">
                <a:solidFill>
                  <a:prstClr val="black"/>
                </a:solidFill>
                <a:latin typeface="+mn-ea"/>
                <a:cs typeface="Times New Roman" panose="02020603050405020304" pitchFamily="18" charset="0"/>
              </a:rPr>
              <a:t>1,2,3</a:t>
            </a:r>
            <a:r>
              <a:rPr lang="zh-CN" altLang="zh-CN" sz="2000" kern="100" dirty="0">
                <a:solidFill>
                  <a:prstClr val="black"/>
                </a:solidFill>
                <a:latin typeface="+mn-ea"/>
                <a:cs typeface="Times New Roman" panose="02020603050405020304" pitchFamily="18" charset="0"/>
              </a:rPr>
              <a:t>，则代码的输出结果是：（）。</a:t>
            </a:r>
          </a:p>
          <a:p>
            <a:pPr marL="0" indent="0">
              <a:lnSpc>
                <a:spcPct val="150000"/>
              </a:lnSpc>
              <a:buNone/>
              <a:defRPr/>
            </a:pPr>
            <a:r>
              <a:rPr lang="en-US" altLang="zh-CN" sz="2000" kern="100" dirty="0" smtClean="0">
                <a:solidFill>
                  <a:prstClr val="black"/>
                </a:solidFill>
                <a:latin typeface="+mn-ea"/>
                <a:cs typeface="Times New Roman" panose="02020603050405020304" pitchFamily="18" charset="0"/>
              </a:rPr>
              <a:t>	A</a:t>
            </a:r>
            <a:r>
              <a:rPr lang="zh-CN" altLang="en-US" sz="2000" kern="100" dirty="0" smtClean="0">
                <a:solidFill>
                  <a:prstClr val="black"/>
                </a:solidFill>
                <a:latin typeface="+mn-ea"/>
                <a:cs typeface="Times New Roman" panose="02020603050405020304" pitchFamily="18" charset="0"/>
              </a:rPr>
              <a:t>、</a:t>
            </a:r>
            <a:r>
              <a:rPr lang="en-US" altLang="zh-CN" sz="2000" kern="100" dirty="0" smtClean="0">
                <a:solidFill>
                  <a:prstClr val="black"/>
                </a:solidFill>
                <a:latin typeface="+mn-ea"/>
                <a:cs typeface="Times New Roman" panose="02020603050405020304" pitchFamily="18" charset="0"/>
              </a:rPr>
              <a:t>1,2,3 </a:t>
            </a:r>
            <a:r>
              <a:rPr lang="en-US" altLang="zh-CN" sz="2000" kern="100" dirty="0">
                <a:solidFill>
                  <a:prstClr val="black"/>
                </a:solidFill>
                <a:latin typeface="+mn-ea"/>
                <a:cs typeface="Times New Roman" panose="02020603050405020304" pitchFamily="18" charset="0"/>
              </a:rPr>
              <a:t>is list</a:t>
            </a:r>
            <a:endParaRPr lang="zh-CN" altLang="zh-CN" sz="2000" kern="100" dirty="0">
              <a:solidFill>
                <a:prstClr val="black"/>
              </a:solidFill>
              <a:latin typeface="+mn-ea"/>
              <a:cs typeface="Times New Roman" panose="02020603050405020304" pitchFamily="18" charset="0"/>
            </a:endParaRPr>
          </a:p>
          <a:p>
            <a:pPr marL="0" indent="0">
              <a:lnSpc>
                <a:spcPct val="150000"/>
              </a:lnSpc>
              <a:buNone/>
              <a:defRPr/>
            </a:pPr>
            <a:r>
              <a:rPr lang="en-US" altLang="zh-CN" sz="2000" kern="100" dirty="0" smtClean="0">
                <a:solidFill>
                  <a:prstClr val="black"/>
                </a:solidFill>
                <a:latin typeface="+mn-ea"/>
                <a:cs typeface="Times New Roman" panose="02020603050405020304" pitchFamily="18" charset="0"/>
              </a:rPr>
              <a:t>	B</a:t>
            </a:r>
            <a:r>
              <a:rPr lang="zh-CN" altLang="en-US" sz="2000" kern="100" dirty="0" smtClean="0">
                <a:solidFill>
                  <a:prstClr val="black"/>
                </a:solidFill>
                <a:latin typeface="+mn-ea"/>
                <a:cs typeface="Times New Roman" panose="02020603050405020304" pitchFamily="18" charset="0"/>
              </a:rPr>
              <a:t>、</a:t>
            </a:r>
            <a:r>
              <a:rPr lang="en-US" altLang="zh-CN" sz="2000" kern="100" dirty="0" smtClean="0">
                <a:solidFill>
                  <a:prstClr val="black"/>
                </a:solidFill>
                <a:latin typeface="+mn-ea"/>
                <a:cs typeface="Times New Roman" panose="02020603050405020304" pitchFamily="18" charset="0"/>
              </a:rPr>
              <a:t>[</a:t>
            </a:r>
            <a:r>
              <a:rPr lang="en-US" altLang="zh-CN" sz="2000" kern="100" dirty="0">
                <a:solidFill>
                  <a:prstClr val="black"/>
                </a:solidFill>
                <a:latin typeface="+mn-ea"/>
                <a:cs typeface="Times New Roman" panose="02020603050405020304" pitchFamily="18" charset="0"/>
              </a:rPr>
              <a:t>'1', '2', '3'] is list</a:t>
            </a:r>
            <a:endParaRPr lang="zh-CN" altLang="zh-CN" sz="2000" kern="100" dirty="0">
              <a:solidFill>
                <a:prstClr val="black"/>
              </a:solidFill>
              <a:latin typeface="+mn-ea"/>
              <a:cs typeface="Times New Roman" panose="02020603050405020304" pitchFamily="18" charset="0"/>
            </a:endParaRPr>
          </a:p>
          <a:p>
            <a:pPr marL="0" indent="0">
              <a:lnSpc>
                <a:spcPct val="150000"/>
              </a:lnSpc>
              <a:buNone/>
              <a:defRPr/>
            </a:pPr>
            <a:r>
              <a:rPr lang="en-US" altLang="zh-CN" sz="2000" kern="100" dirty="0" smtClean="0">
                <a:solidFill>
                  <a:prstClr val="black"/>
                </a:solidFill>
                <a:latin typeface="+mn-ea"/>
                <a:cs typeface="Times New Roman" panose="02020603050405020304" pitchFamily="18" charset="0"/>
              </a:rPr>
              <a:t>	C</a:t>
            </a:r>
            <a:r>
              <a:rPr lang="zh-CN" altLang="en-US" sz="2000" kern="100" dirty="0" smtClean="0">
                <a:solidFill>
                  <a:prstClr val="black"/>
                </a:solidFill>
                <a:latin typeface="+mn-ea"/>
                <a:cs typeface="Times New Roman" panose="02020603050405020304" pitchFamily="18" charset="0"/>
              </a:rPr>
              <a:t>、</a:t>
            </a:r>
            <a:r>
              <a:rPr lang="zh-CN" altLang="zh-CN" sz="2000" kern="100" dirty="0" smtClean="0">
                <a:solidFill>
                  <a:prstClr val="black"/>
                </a:solidFill>
                <a:latin typeface="+mn-ea"/>
                <a:cs typeface="Times New Roman" panose="02020603050405020304" pitchFamily="18" charset="0"/>
              </a:rPr>
              <a:t>执行</a:t>
            </a:r>
            <a:r>
              <a:rPr lang="zh-CN" altLang="zh-CN" sz="2000" kern="100" dirty="0">
                <a:solidFill>
                  <a:prstClr val="black"/>
                </a:solidFill>
                <a:latin typeface="+mn-ea"/>
                <a:cs typeface="Times New Roman" panose="02020603050405020304" pitchFamily="18" charset="0"/>
              </a:rPr>
              <a:t>代码出错</a:t>
            </a:r>
          </a:p>
          <a:p>
            <a:pPr marL="0" indent="0">
              <a:lnSpc>
                <a:spcPct val="150000"/>
              </a:lnSpc>
              <a:buNone/>
              <a:defRPr/>
            </a:pPr>
            <a:r>
              <a:rPr lang="en-US" altLang="zh-CN" sz="2000" kern="100" dirty="0" smtClean="0">
                <a:solidFill>
                  <a:prstClr val="black"/>
                </a:solidFill>
                <a:latin typeface="+mn-ea"/>
                <a:cs typeface="Times New Roman" panose="02020603050405020304" pitchFamily="18" charset="0"/>
              </a:rPr>
              <a:t>	D</a:t>
            </a:r>
            <a:r>
              <a:rPr lang="zh-CN" altLang="en-US" sz="2000" kern="100" dirty="0" smtClean="0">
                <a:solidFill>
                  <a:prstClr val="black"/>
                </a:solidFill>
                <a:latin typeface="+mn-ea"/>
                <a:cs typeface="Times New Roman" panose="02020603050405020304" pitchFamily="18" charset="0"/>
              </a:rPr>
              <a:t>、</a:t>
            </a:r>
            <a:r>
              <a:rPr lang="en-US" altLang="zh-CN" sz="2000" kern="100" dirty="0" smtClean="0">
                <a:solidFill>
                  <a:prstClr val="black"/>
                </a:solidFill>
                <a:latin typeface="+mn-ea"/>
                <a:cs typeface="Times New Roman" panose="02020603050405020304" pitchFamily="18" charset="0"/>
              </a:rPr>
              <a:t>1,2,3 </a:t>
            </a:r>
            <a:r>
              <a:rPr lang="en-US" altLang="zh-CN" sz="2000" kern="100" dirty="0">
                <a:solidFill>
                  <a:prstClr val="black"/>
                </a:solidFill>
                <a:latin typeface="+mn-ea"/>
                <a:cs typeface="Times New Roman" panose="02020603050405020304" pitchFamily="18" charset="0"/>
              </a:rPr>
              <a:t>is not list</a:t>
            </a:r>
            <a:endParaRPr lang="zh-CN" altLang="zh-CN" sz="2000" kern="100" dirty="0">
              <a:solidFill>
                <a:prstClr val="black"/>
              </a:solidFill>
              <a:latin typeface="+mn-ea"/>
              <a:cs typeface="Times New Roman" panose="02020603050405020304" pitchFamily="18" charset="0"/>
            </a:endParaRPr>
          </a:p>
          <a:p>
            <a:pPr marL="0" indent="0">
              <a:lnSpc>
                <a:spcPct val="150000"/>
              </a:lnSpc>
              <a:buNone/>
            </a:pPr>
            <a:endParaRPr lang="en-US" altLang="zh-CN" sz="2000" dirty="0">
              <a:latin typeface="+mn-ea"/>
            </a:endParaRPr>
          </a:p>
          <a:p>
            <a:pPr marL="0" indent="0">
              <a:lnSpc>
                <a:spcPct val="150000"/>
              </a:lnSpc>
              <a:buNone/>
            </a:pPr>
            <a:endParaRPr lang="en-US" altLang="zh-CN" sz="2000" dirty="0">
              <a:latin typeface="+mn-ea"/>
            </a:endParaRPr>
          </a:p>
          <a:p>
            <a:pPr marL="0" indent="0">
              <a:lnSpc>
                <a:spcPct val="150000"/>
              </a:lnSpc>
              <a:buNone/>
            </a:pPr>
            <a:endParaRPr lang="en-US" altLang="zh-CN" sz="2000" dirty="0">
              <a:latin typeface="+mn-ea"/>
            </a:endParaRPr>
          </a:p>
          <a:p>
            <a:pPr marL="0" indent="0">
              <a:lnSpc>
                <a:spcPct val="150000"/>
              </a:lnSpc>
              <a:buNone/>
            </a:pPr>
            <a:endParaRPr lang="zh-CN" altLang="en-US" sz="2000" dirty="0">
              <a:latin typeface="+mn-ea"/>
            </a:endParaRPr>
          </a:p>
        </p:txBody>
      </p:sp>
      <p:sp>
        <p:nvSpPr>
          <p:cNvPr id="11" name="矩形 10"/>
          <p:cNvSpPr/>
          <p:nvPr/>
        </p:nvSpPr>
        <p:spPr>
          <a:xfrm>
            <a:off x="739108" y="4959772"/>
            <a:ext cx="860736" cy="70788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66700" algn="just">
              <a:defRPr/>
            </a:pPr>
            <a:r>
              <a:rPr lang="en-US" altLang="zh-CN" sz="4000" kern="100" dirty="0" smtClean="0">
                <a:solidFill>
                  <a:srgbClr val="FF0000"/>
                </a:solidFill>
                <a:latin typeface="微软雅黑" panose="020B0503020204020204" pitchFamily="34" charset="-122"/>
                <a:cs typeface="Times New Roman" panose="02020603050405020304" pitchFamily="18" charset="0"/>
                <a:sym typeface="Wingdings" panose="05000000000000000000" pitchFamily="2" charset="2"/>
              </a:rPr>
              <a:t></a:t>
            </a:r>
            <a:endParaRPr lang="en-US" altLang="zh-CN" sz="4000" kern="100" dirty="0" smtClean="0">
              <a:solidFill>
                <a:srgbClr val="FF0000"/>
              </a:solidFill>
              <a:latin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281486964"/>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4.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p:nvSpPr>
        <p:spPr>
          <a:xfrm>
            <a:off x="776097" y="1035350"/>
            <a:ext cx="10753751" cy="4524315"/>
          </a:xfrm>
          <a:prstGeom prst="rect">
            <a:avLst/>
          </a:prstGeom>
        </p:spPr>
        <p:txBody>
          <a:bodyPr wrap="square">
            <a:spAutoFit/>
          </a:bodyPr>
          <a:lstStyle/>
          <a:p>
            <a:pPr>
              <a:lnSpc>
                <a:spcPct val="200000"/>
              </a:lnSpc>
            </a:pPr>
            <a:r>
              <a:rPr kumimoji="0" lang="en-US" altLang="zh-CN" sz="2400" b="0" i="0" u="none" strike="noStrike" kern="1200" cap="none" spc="0" normalizeH="0" baseline="0" noProof="0" dirty="0" smtClean="0">
                <a:ln>
                  <a:noFill/>
                </a:ln>
                <a:solidFill>
                  <a:prstClr val="black"/>
                </a:solidFill>
                <a:effectLst/>
                <a:uLnTx/>
                <a:uFillTx/>
                <a:latin typeface="+mn-ea"/>
              </a:rPr>
              <a:t>16</a:t>
            </a:r>
            <a:r>
              <a:rPr kumimoji="0" lang="zh-CN" altLang="en-US" sz="2400" b="0" i="0" u="none" strike="noStrike" kern="1200" cap="none" spc="0" normalizeH="0" baseline="0" noProof="0" dirty="0" smtClean="0">
                <a:ln>
                  <a:noFill/>
                </a:ln>
                <a:solidFill>
                  <a:prstClr val="black"/>
                </a:solidFill>
                <a:effectLst/>
                <a:uLnTx/>
                <a:uFillTx/>
                <a:latin typeface="+mn-ea"/>
              </a:rPr>
              <a:t>、</a:t>
            </a:r>
            <a:r>
              <a:rPr lang="en-US" altLang="zh-CN" sz="2400" dirty="0">
                <a:latin typeface="+mn-ea"/>
              </a:rPr>
              <a:t>tuple(range(2,10,2)</a:t>
            </a:r>
            <a:r>
              <a:rPr lang="zh-CN" altLang="en-US" sz="2400" dirty="0">
                <a:latin typeface="+mn-ea"/>
              </a:rPr>
              <a:t>的返回结果是（）</a:t>
            </a:r>
            <a:r>
              <a:rPr lang="zh-CN" altLang="en-US" sz="2400" dirty="0" smtClean="0">
                <a:latin typeface="+mn-ea"/>
              </a:rPr>
              <a:t>。</a:t>
            </a:r>
            <a:endParaRPr lang="en-US" altLang="zh-CN" sz="2400" dirty="0" smtClean="0">
              <a:latin typeface="+mn-ea"/>
            </a:endParaRPr>
          </a:p>
          <a:p>
            <a:pPr>
              <a:lnSpc>
                <a:spcPct val="200000"/>
              </a:lnSpc>
            </a:pPr>
            <a:endParaRPr lang="zh-CN" altLang="en-US" sz="2400" dirty="0">
              <a:latin typeface="+mn-ea"/>
            </a:endParaRPr>
          </a:p>
          <a:p>
            <a:pPr>
              <a:lnSpc>
                <a:spcPct val="200000"/>
              </a:lnSpc>
            </a:pPr>
            <a:r>
              <a:rPr lang="en-US" altLang="zh-CN" sz="2400" dirty="0" smtClean="0">
                <a:latin typeface="+mn-ea"/>
              </a:rPr>
              <a:t>	A</a:t>
            </a:r>
            <a:r>
              <a:rPr lang="zh-CN" altLang="en-US" sz="2400" dirty="0" smtClean="0">
                <a:latin typeface="+mn-ea"/>
              </a:rPr>
              <a:t>、</a:t>
            </a:r>
            <a:r>
              <a:rPr lang="en-US" altLang="zh-CN" sz="2400" dirty="0" smtClean="0">
                <a:latin typeface="+mn-ea"/>
              </a:rPr>
              <a:t>[</a:t>
            </a:r>
            <a:r>
              <a:rPr lang="en-US" altLang="zh-CN" sz="2400" dirty="0">
                <a:latin typeface="+mn-ea"/>
              </a:rPr>
              <a:t>2,4,6,8]</a:t>
            </a:r>
          </a:p>
          <a:p>
            <a:pPr>
              <a:lnSpc>
                <a:spcPct val="200000"/>
              </a:lnSpc>
            </a:pPr>
            <a:r>
              <a:rPr lang="en-US" altLang="zh-CN" sz="2400" dirty="0" smtClean="0">
                <a:latin typeface="+mn-ea"/>
              </a:rPr>
              <a:t>	B</a:t>
            </a:r>
            <a:r>
              <a:rPr lang="zh-CN" altLang="en-US" sz="2400" dirty="0" smtClean="0">
                <a:latin typeface="+mn-ea"/>
              </a:rPr>
              <a:t>、</a:t>
            </a:r>
            <a:r>
              <a:rPr lang="en-US" altLang="zh-CN" sz="2400" dirty="0" smtClean="0">
                <a:latin typeface="+mn-ea"/>
              </a:rPr>
              <a:t>[</a:t>
            </a:r>
            <a:r>
              <a:rPr lang="en-US" altLang="zh-CN" sz="2400" dirty="0">
                <a:latin typeface="+mn-ea"/>
              </a:rPr>
              <a:t>2,4,6,8,10]</a:t>
            </a:r>
          </a:p>
          <a:p>
            <a:pPr>
              <a:lnSpc>
                <a:spcPct val="200000"/>
              </a:lnSpc>
            </a:pPr>
            <a:r>
              <a:rPr lang="en-US" altLang="zh-CN" sz="2400" dirty="0" smtClean="0">
                <a:latin typeface="+mn-ea"/>
              </a:rPr>
              <a:t>	C</a:t>
            </a:r>
            <a:r>
              <a:rPr lang="zh-CN" altLang="en-US" sz="2400" dirty="0" smtClean="0">
                <a:latin typeface="+mn-ea"/>
              </a:rPr>
              <a:t>、</a:t>
            </a:r>
            <a:r>
              <a:rPr lang="en-US" altLang="zh-CN" sz="2400" dirty="0" smtClean="0">
                <a:latin typeface="+mn-ea"/>
              </a:rPr>
              <a:t>(</a:t>
            </a:r>
            <a:r>
              <a:rPr lang="en-US" altLang="zh-CN" sz="2400" dirty="0">
                <a:latin typeface="+mn-ea"/>
              </a:rPr>
              <a:t>2,4,6,8)</a:t>
            </a:r>
          </a:p>
          <a:p>
            <a:pPr>
              <a:lnSpc>
                <a:spcPct val="200000"/>
              </a:lnSpc>
            </a:pPr>
            <a:r>
              <a:rPr lang="en-US" altLang="zh-CN" sz="2400" dirty="0" smtClean="0">
                <a:latin typeface="+mn-ea"/>
              </a:rPr>
              <a:t>	D</a:t>
            </a:r>
            <a:r>
              <a:rPr lang="zh-CN" altLang="en-US" sz="2400" dirty="0" smtClean="0">
                <a:latin typeface="+mn-ea"/>
              </a:rPr>
              <a:t>、</a:t>
            </a:r>
            <a:r>
              <a:rPr lang="en-US" altLang="zh-CN" sz="2400" dirty="0" smtClean="0">
                <a:latin typeface="+mn-ea"/>
              </a:rPr>
              <a:t>(</a:t>
            </a:r>
            <a:r>
              <a:rPr lang="en-US" altLang="zh-CN" sz="2400" dirty="0">
                <a:latin typeface="+mn-ea"/>
              </a:rPr>
              <a:t>2,4,6,8,10</a:t>
            </a:r>
            <a:r>
              <a:rPr lang="en-US" altLang="zh-CN" sz="2400" dirty="0" smtClean="0">
                <a:latin typeface="+mn-ea"/>
              </a:rPr>
              <a:t>)</a:t>
            </a:r>
            <a:endParaRPr lang="en-US" altLang="zh-CN" sz="2400" dirty="0">
              <a:latin typeface="+mn-ea"/>
            </a:endParaRPr>
          </a:p>
        </p:txBody>
      </p:sp>
      <p:sp>
        <p:nvSpPr>
          <p:cNvPr id="4" name="TextBox 3"/>
          <p:cNvSpPr txBox="1"/>
          <p:nvPr/>
        </p:nvSpPr>
        <p:spPr>
          <a:xfrm>
            <a:off x="781968" y="173793"/>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300" normalizeH="0" baseline="0" noProof="0" dirty="0" smtClean="0">
                <a:ln>
                  <a:noFill/>
                </a:ln>
                <a:solidFill>
                  <a:srgbClr val="1E6787"/>
                </a:solidFill>
                <a:effectLst/>
                <a:uLnTx/>
                <a:uFillTx/>
                <a:latin typeface="微软雅黑" panose="020B0503020204020204" pitchFamily="34" charset="-122"/>
                <a:ea typeface="微软雅黑" panose="020B0503020204020204" pitchFamily="34" charset="-122"/>
                <a:cs typeface="+mn-cs"/>
              </a:rPr>
              <a:t>问题</a:t>
            </a:r>
            <a:r>
              <a:rPr kumimoji="0" lang="en-US" altLang="zh-CN" sz="2800" b="1" i="0" u="none" strike="noStrike" kern="1200" cap="none" spc="300" normalizeH="0" baseline="0" noProof="0" dirty="0" smtClean="0">
                <a:ln>
                  <a:noFill/>
                </a:ln>
                <a:solidFill>
                  <a:srgbClr val="1E6787"/>
                </a:solidFill>
                <a:effectLst/>
                <a:uLnTx/>
                <a:uFillTx/>
                <a:latin typeface="微软雅黑" panose="020B0503020204020204" pitchFamily="34" charset="-122"/>
                <a:ea typeface="微软雅黑" panose="020B0503020204020204" pitchFamily="34" charset="-122"/>
                <a:cs typeface="+mn-cs"/>
              </a:rPr>
              <a:t>16</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67114" y="4099874"/>
            <a:ext cx="860736" cy="70788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266700" algn="just" defTabSz="914400" rtl="0" eaLnBrk="1" fontAlgn="auto" latinLnBrk="0" hangingPunct="1">
              <a:spcBef>
                <a:spcPts val="0"/>
              </a:spcBef>
              <a:spcAft>
                <a:spcPts val="0"/>
              </a:spcAft>
              <a:buClrTx/>
              <a:buSzTx/>
              <a:buFontTx/>
              <a:buNone/>
              <a:tabLst/>
              <a:defRPr/>
            </a:pPr>
            <a:r>
              <a:rPr kumimoji="0" lang="en-US" altLang="zh-CN" sz="4000" b="0" i="0" u="none" strike="noStrike" kern="100" cap="none" spc="0" normalizeH="0" baseline="0" noProof="0" dirty="0" smtClean="0">
                <a:ln>
                  <a:noFill/>
                </a:ln>
                <a:solidFill>
                  <a:srgbClr val="FF0000"/>
                </a:solidFill>
                <a:effectLst/>
                <a:uLnTx/>
                <a:uFillTx/>
                <a:latin typeface="微软雅黑" panose="020B0503020204020204" pitchFamily="34" charset="-122"/>
                <a:ea typeface="微软雅黑"/>
                <a:cs typeface="Times New Roman" panose="02020603050405020304" pitchFamily="18" charset="0"/>
                <a:sym typeface="Wingdings" panose="05000000000000000000" pitchFamily="2" charset="2"/>
              </a:rPr>
              <a:t></a:t>
            </a:r>
            <a:endParaRPr kumimoji="0" lang="en-US" altLang="zh-CN" sz="4000" b="0" i="0" u="none" strike="noStrike" kern="100" cap="none" spc="0" normalizeH="0" baseline="0" noProof="0" dirty="0" smtClean="0">
              <a:ln>
                <a:noFill/>
              </a:ln>
              <a:solidFill>
                <a:srgbClr val="FF0000"/>
              </a:solidFill>
              <a:effectLst/>
              <a:uLnTx/>
              <a:uFillTx/>
              <a:latin typeface="微软雅黑" panose="020B0503020204020204" pitchFamily="34" charset="-122"/>
              <a:ea typeface="微软雅黑"/>
              <a:cs typeface="Times New Roman" panose="02020603050405020304" pitchFamily="18" charset="0"/>
            </a:endParaRPr>
          </a:p>
        </p:txBody>
      </p:sp>
    </p:spTree>
    <p:extLst>
      <p:ext uri="{BB962C8B-B14F-4D97-AF65-F5344CB8AC3E}">
        <p14:creationId xmlns:p14="http://schemas.microsoft.com/office/powerpoint/2010/main" val="586744369"/>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5.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smtClean="0">
                <a:solidFill>
                  <a:srgbClr val="1E6787"/>
                </a:solidFill>
                <a:latin typeface="微软雅黑" panose="020B0503020204020204" pitchFamily="34" charset="-122"/>
                <a:ea typeface="微软雅黑" panose="020B0503020204020204" pitchFamily="34" charset="-122"/>
              </a:rPr>
              <a:t>问题</a:t>
            </a:r>
            <a:r>
              <a:rPr lang="en-US" altLang="zh-CN" sz="2800" b="1" spc="300" dirty="0" smtClean="0">
                <a:solidFill>
                  <a:srgbClr val="1E6787"/>
                </a:solidFill>
                <a:latin typeface="微软雅黑" panose="020B0503020204020204" pitchFamily="34" charset="-122"/>
                <a:ea typeface="微软雅黑" panose="020B0503020204020204" pitchFamily="34" charset="-122"/>
              </a:rPr>
              <a:t>17</a:t>
            </a:r>
            <a:endParaRPr lang="zh-CN" altLang="en-US" sz="2800" b="1" spc="300" dirty="0">
              <a:solidFill>
                <a:srgbClr val="1E6787"/>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7" name="内容占位符 4"/>
          <p:cNvSpPr txBox="1"/>
          <p:nvPr/>
        </p:nvSpPr>
        <p:spPr>
          <a:xfrm>
            <a:off x="674375" y="849241"/>
            <a:ext cx="11363654" cy="571181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defRPr/>
            </a:pPr>
            <a:r>
              <a:rPr lang="en-US" altLang="zh-CN" sz="2000" dirty="0" smtClean="0">
                <a:latin typeface="+mn-ea"/>
              </a:rPr>
              <a:t>17</a:t>
            </a:r>
            <a:r>
              <a:rPr lang="zh-CN" altLang="en-US" sz="2000" dirty="0" smtClean="0">
                <a:latin typeface="+mn-ea"/>
              </a:rPr>
              <a:t>、</a:t>
            </a:r>
            <a:r>
              <a:rPr lang="zh-CN" altLang="zh-CN" sz="2000" kern="100" dirty="0">
                <a:solidFill>
                  <a:prstClr val="black"/>
                </a:solidFill>
                <a:latin typeface="+mn-ea"/>
                <a:cs typeface="Times New Roman" panose="02020603050405020304" pitchFamily="18" charset="0"/>
              </a:rPr>
              <a:t>将以下代码保存成</a:t>
            </a:r>
            <a:r>
              <a:rPr lang="en-US" altLang="zh-CN" sz="2000" kern="100" dirty="0">
                <a:solidFill>
                  <a:prstClr val="black"/>
                </a:solidFill>
                <a:latin typeface="+mn-ea"/>
                <a:cs typeface="Times New Roman" panose="02020603050405020304" pitchFamily="18" charset="0"/>
              </a:rPr>
              <a:t>Python</a:t>
            </a:r>
            <a:r>
              <a:rPr lang="zh-CN" altLang="zh-CN" sz="2000" kern="100" dirty="0">
                <a:solidFill>
                  <a:prstClr val="black"/>
                </a:solidFill>
                <a:latin typeface="+mn-ea"/>
                <a:cs typeface="Times New Roman" panose="02020603050405020304" pitchFamily="18" charset="0"/>
              </a:rPr>
              <a:t>文件，运行后输出的是（）</a:t>
            </a:r>
            <a:r>
              <a:rPr lang="zh-CN" altLang="zh-CN" sz="2000" kern="100" dirty="0" smtClean="0">
                <a:solidFill>
                  <a:prstClr val="black"/>
                </a:solidFill>
                <a:latin typeface="+mn-ea"/>
                <a:cs typeface="Times New Roman" panose="02020603050405020304" pitchFamily="18" charset="0"/>
              </a:rPr>
              <a:t>。</a:t>
            </a:r>
            <a:endParaRPr lang="zh-CN" altLang="zh-CN" sz="2000" kern="100" dirty="0">
              <a:solidFill>
                <a:prstClr val="black"/>
              </a:solidFill>
              <a:latin typeface="+mn-ea"/>
              <a:cs typeface="Times New Roman" panose="02020603050405020304" pitchFamily="18" charset="0"/>
            </a:endParaRPr>
          </a:p>
          <a:p>
            <a:pPr marL="0" indent="0">
              <a:lnSpc>
                <a:spcPct val="150000"/>
              </a:lnSpc>
              <a:buNone/>
              <a:defRPr/>
            </a:pPr>
            <a:r>
              <a:rPr lang="en-US" altLang="zh-CN" sz="2000" kern="100" dirty="0" smtClean="0">
                <a:solidFill>
                  <a:prstClr val="black"/>
                </a:solidFill>
                <a:latin typeface="+mn-ea"/>
                <a:cs typeface="Times New Roman" panose="02020603050405020304" pitchFamily="18" charset="0"/>
              </a:rPr>
              <a:t>	li </a:t>
            </a:r>
            <a:r>
              <a:rPr lang="en-US" altLang="zh-CN" sz="2000" kern="100" dirty="0">
                <a:solidFill>
                  <a:prstClr val="black"/>
                </a:solidFill>
                <a:latin typeface="+mn-ea"/>
                <a:cs typeface="Times New Roman" panose="02020603050405020304" pitchFamily="18" charset="0"/>
              </a:rPr>
              <a:t>= ['</a:t>
            </a:r>
            <a:r>
              <a:rPr lang="en-US" altLang="zh-CN" sz="2000" kern="100" dirty="0" err="1">
                <a:solidFill>
                  <a:prstClr val="black"/>
                </a:solidFill>
                <a:latin typeface="+mn-ea"/>
                <a:cs typeface="Times New Roman" panose="02020603050405020304" pitchFamily="18" charset="0"/>
              </a:rPr>
              <a:t>alex</a:t>
            </a:r>
            <a:r>
              <a:rPr lang="en-US" altLang="zh-CN" sz="2000" kern="100" dirty="0">
                <a:solidFill>
                  <a:prstClr val="black"/>
                </a:solidFill>
                <a:latin typeface="+mn-ea"/>
                <a:cs typeface="Times New Roman" panose="02020603050405020304" pitchFamily="18" charset="0"/>
              </a:rPr>
              <a:t>','</a:t>
            </a:r>
            <a:r>
              <a:rPr lang="en-US" altLang="zh-CN" sz="2000" kern="100" dirty="0" err="1">
                <a:solidFill>
                  <a:prstClr val="black"/>
                </a:solidFill>
                <a:latin typeface="+mn-ea"/>
                <a:cs typeface="Times New Roman" panose="02020603050405020304" pitchFamily="18" charset="0"/>
              </a:rPr>
              <a:t>eric</a:t>
            </a:r>
            <a:r>
              <a:rPr lang="en-US" altLang="zh-CN" sz="2000" kern="100" dirty="0">
                <a:solidFill>
                  <a:prstClr val="black"/>
                </a:solidFill>
                <a:latin typeface="+mn-ea"/>
                <a:cs typeface="Times New Roman" panose="02020603050405020304" pitchFamily="18" charset="0"/>
              </a:rPr>
              <a:t>','rain']</a:t>
            </a:r>
            <a:endParaRPr lang="zh-CN" altLang="zh-CN" sz="2000" kern="100" dirty="0">
              <a:solidFill>
                <a:prstClr val="black"/>
              </a:solidFill>
              <a:latin typeface="+mn-ea"/>
              <a:cs typeface="Times New Roman" panose="02020603050405020304" pitchFamily="18" charset="0"/>
            </a:endParaRPr>
          </a:p>
          <a:p>
            <a:pPr marL="0" indent="0">
              <a:lnSpc>
                <a:spcPct val="150000"/>
              </a:lnSpc>
              <a:buNone/>
              <a:defRPr/>
            </a:pPr>
            <a:r>
              <a:rPr lang="en-US" altLang="zh-CN" sz="2000" kern="100" dirty="0" smtClean="0">
                <a:solidFill>
                  <a:prstClr val="black"/>
                </a:solidFill>
                <a:latin typeface="+mn-ea"/>
                <a:cs typeface="Times New Roman" panose="02020603050405020304" pitchFamily="18" charset="0"/>
              </a:rPr>
              <a:t>	s </a:t>
            </a:r>
            <a:r>
              <a:rPr lang="en-US" altLang="zh-CN" sz="2000" kern="100" dirty="0">
                <a:solidFill>
                  <a:prstClr val="black"/>
                </a:solidFill>
                <a:latin typeface="+mn-ea"/>
                <a:cs typeface="Times New Roman" panose="02020603050405020304" pitchFamily="18" charset="0"/>
              </a:rPr>
              <a:t>= "_".join(li)</a:t>
            </a:r>
            <a:endParaRPr lang="zh-CN" altLang="zh-CN" sz="2000" kern="100" dirty="0">
              <a:solidFill>
                <a:prstClr val="black"/>
              </a:solidFill>
              <a:latin typeface="+mn-ea"/>
              <a:cs typeface="Times New Roman" panose="02020603050405020304" pitchFamily="18" charset="0"/>
            </a:endParaRPr>
          </a:p>
          <a:p>
            <a:pPr marL="0" indent="0">
              <a:lnSpc>
                <a:spcPct val="150000"/>
              </a:lnSpc>
              <a:buNone/>
              <a:defRPr/>
            </a:pPr>
            <a:r>
              <a:rPr lang="en-US" altLang="zh-CN" sz="2000" kern="100" dirty="0" smtClean="0">
                <a:solidFill>
                  <a:prstClr val="black"/>
                </a:solidFill>
                <a:latin typeface="+mn-ea"/>
                <a:cs typeface="Times New Roman" panose="02020603050405020304" pitchFamily="18" charset="0"/>
              </a:rPr>
              <a:t>	print(s)</a:t>
            </a:r>
          </a:p>
          <a:p>
            <a:pPr marL="0" indent="0">
              <a:lnSpc>
                <a:spcPct val="150000"/>
              </a:lnSpc>
              <a:buNone/>
              <a:defRPr/>
            </a:pPr>
            <a:endParaRPr lang="zh-CN" altLang="zh-CN" sz="2000" kern="100" dirty="0">
              <a:solidFill>
                <a:prstClr val="black"/>
              </a:solidFill>
              <a:latin typeface="+mn-ea"/>
              <a:cs typeface="Times New Roman" panose="02020603050405020304" pitchFamily="18" charset="0"/>
            </a:endParaRPr>
          </a:p>
          <a:p>
            <a:pPr marL="0" indent="0">
              <a:lnSpc>
                <a:spcPct val="150000"/>
              </a:lnSpc>
              <a:buNone/>
              <a:defRPr/>
            </a:pPr>
            <a:r>
              <a:rPr lang="en-US" altLang="zh-CN" sz="2000" kern="100" dirty="0" smtClean="0">
                <a:solidFill>
                  <a:prstClr val="black"/>
                </a:solidFill>
                <a:latin typeface="+mn-ea"/>
                <a:cs typeface="Times New Roman" panose="02020603050405020304" pitchFamily="18" charset="0"/>
              </a:rPr>
              <a:t>	A</a:t>
            </a:r>
            <a:r>
              <a:rPr lang="zh-CN" altLang="en-US" sz="2000" kern="100" dirty="0" smtClean="0">
                <a:solidFill>
                  <a:prstClr val="black"/>
                </a:solidFill>
                <a:latin typeface="+mn-ea"/>
                <a:cs typeface="Times New Roman" panose="02020603050405020304" pitchFamily="18" charset="0"/>
              </a:rPr>
              <a:t>、</a:t>
            </a:r>
            <a:r>
              <a:rPr lang="en-US" altLang="zh-CN" sz="2000" kern="100" dirty="0" smtClean="0">
                <a:solidFill>
                  <a:prstClr val="black"/>
                </a:solidFill>
                <a:latin typeface="+mn-ea"/>
                <a:cs typeface="Times New Roman" panose="02020603050405020304" pitchFamily="18" charset="0"/>
              </a:rPr>
              <a:t>_</a:t>
            </a:r>
            <a:r>
              <a:rPr lang="en-US" altLang="zh-CN" sz="2000" kern="100" dirty="0">
                <a:solidFill>
                  <a:prstClr val="black"/>
                </a:solidFill>
                <a:latin typeface="+mn-ea"/>
                <a:cs typeface="Times New Roman" panose="02020603050405020304" pitchFamily="18" charset="0"/>
              </a:rPr>
              <a:t>alex_eric_rain</a:t>
            </a:r>
            <a:endParaRPr lang="zh-CN" altLang="zh-CN" sz="2000" kern="100" dirty="0">
              <a:solidFill>
                <a:prstClr val="black"/>
              </a:solidFill>
              <a:latin typeface="+mn-ea"/>
              <a:cs typeface="Times New Roman" panose="02020603050405020304" pitchFamily="18" charset="0"/>
            </a:endParaRPr>
          </a:p>
          <a:p>
            <a:pPr marL="0" indent="0">
              <a:lnSpc>
                <a:spcPct val="150000"/>
              </a:lnSpc>
              <a:buNone/>
              <a:defRPr/>
            </a:pPr>
            <a:r>
              <a:rPr lang="en-US" altLang="zh-CN" sz="2000" kern="100" dirty="0" smtClean="0">
                <a:solidFill>
                  <a:prstClr val="black"/>
                </a:solidFill>
                <a:latin typeface="+mn-ea"/>
                <a:cs typeface="Times New Roman" panose="02020603050405020304" pitchFamily="18" charset="0"/>
              </a:rPr>
              <a:t>	B</a:t>
            </a:r>
            <a:r>
              <a:rPr lang="zh-CN" altLang="en-US" sz="2000" kern="100" dirty="0" smtClean="0">
                <a:solidFill>
                  <a:prstClr val="black"/>
                </a:solidFill>
                <a:latin typeface="+mn-ea"/>
                <a:cs typeface="Times New Roman" panose="02020603050405020304" pitchFamily="18" charset="0"/>
              </a:rPr>
              <a:t>、</a:t>
            </a:r>
            <a:r>
              <a:rPr lang="en-US" altLang="zh-CN" sz="2000" kern="100" dirty="0" smtClean="0">
                <a:solidFill>
                  <a:prstClr val="black"/>
                </a:solidFill>
                <a:latin typeface="+mn-ea"/>
                <a:cs typeface="Times New Roman" panose="02020603050405020304" pitchFamily="18" charset="0"/>
              </a:rPr>
              <a:t>_</a:t>
            </a:r>
            <a:r>
              <a:rPr lang="en-US" altLang="zh-CN" sz="2000" kern="100" dirty="0">
                <a:solidFill>
                  <a:prstClr val="black"/>
                </a:solidFill>
                <a:latin typeface="+mn-ea"/>
                <a:cs typeface="Times New Roman" panose="02020603050405020304" pitchFamily="18" charset="0"/>
              </a:rPr>
              <a:t>alex_eric_rain_</a:t>
            </a:r>
            <a:endParaRPr lang="zh-CN" altLang="zh-CN" sz="2000" kern="100" dirty="0">
              <a:solidFill>
                <a:prstClr val="black"/>
              </a:solidFill>
              <a:latin typeface="+mn-ea"/>
              <a:cs typeface="Times New Roman" panose="02020603050405020304" pitchFamily="18" charset="0"/>
            </a:endParaRPr>
          </a:p>
          <a:p>
            <a:pPr marL="0" indent="0">
              <a:lnSpc>
                <a:spcPct val="150000"/>
              </a:lnSpc>
              <a:buNone/>
              <a:defRPr/>
            </a:pPr>
            <a:r>
              <a:rPr lang="en-US" altLang="zh-CN" sz="2000" kern="100" dirty="0" smtClean="0">
                <a:solidFill>
                  <a:prstClr val="black"/>
                </a:solidFill>
                <a:latin typeface="+mn-ea"/>
                <a:cs typeface="Times New Roman" panose="02020603050405020304" pitchFamily="18" charset="0"/>
              </a:rPr>
              <a:t>	C</a:t>
            </a:r>
            <a:r>
              <a:rPr lang="zh-CN" altLang="en-US" sz="2000" kern="100" dirty="0" smtClean="0">
                <a:solidFill>
                  <a:prstClr val="black"/>
                </a:solidFill>
                <a:latin typeface="+mn-ea"/>
                <a:cs typeface="Times New Roman" panose="02020603050405020304" pitchFamily="18" charset="0"/>
              </a:rPr>
              <a:t>、</a:t>
            </a:r>
            <a:r>
              <a:rPr lang="en-US" altLang="zh-CN" sz="2000" kern="100" dirty="0" err="1" smtClean="0">
                <a:solidFill>
                  <a:prstClr val="black"/>
                </a:solidFill>
                <a:latin typeface="+mn-ea"/>
                <a:cs typeface="Times New Roman" panose="02020603050405020304" pitchFamily="18" charset="0"/>
              </a:rPr>
              <a:t>alex_eric_rain</a:t>
            </a:r>
            <a:endParaRPr lang="zh-CN" altLang="zh-CN" sz="2000" kern="100" dirty="0">
              <a:solidFill>
                <a:prstClr val="black"/>
              </a:solidFill>
              <a:latin typeface="+mn-ea"/>
              <a:cs typeface="Times New Roman" panose="02020603050405020304" pitchFamily="18" charset="0"/>
            </a:endParaRPr>
          </a:p>
          <a:p>
            <a:pPr marL="0" indent="0">
              <a:lnSpc>
                <a:spcPct val="150000"/>
              </a:lnSpc>
              <a:buNone/>
              <a:defRPr/>
            </a:pPr>
            <a:r>
              <a:rPr lang="en-US" altLang="zh-CN" sz="2000" kern="100" dirty="0" smtClean="0">
                <a:solidFill>
                  <a:prstClr val="black"/>
                </a:solidFill>
                <a:latin typeface="+mn-ea"/>
                <a:cs typeface="Times New Roman" panose="02020603050405020304" pitchFamily="18" charset="0"/>
              </a:rPr>
              <a:t>	D</a:t>
            </a:r>
            <a:r>
              <a:rPr lang="zh-CN" altLang="en-US" sz="2000" kern="100" dirty="0" smtClean="0">
                <a:solidFill>
                  <a:prstClr val="black"/>
                </a:solidFill>
                <a:latin typeface="+mn-ea"/>
                <a:cs typeface="Times New Roman" panose="02020603050405020304" pitchFamily="18" charset="0"/>
              </a:rPr>
              <a:t>、</a:t>
            </a:r>
            <a:r>
              <a:rPr lang="en-US" altLang="zh-CN" sz="2000" kern="100" dirty="0" err="1" smtClean="0">
                <a:solidFill>
                  <a:prstClr val="black"/>
                </a:solidFill>
                <a:latin typeface="+mn-ea"/>
                <a:cs typeface="Times New Roman" panose="02020603050405020304" pitchFamily="18" charset="0"/>
              </a:rPr>
              <a:t>alex_eric_rain</a:t>
            </a:r>
            <a:r>
              <a:rPr lang="en-US" altLang="zh-CN" sz="2000" kern="100" dirty="0" smtClean="0">
                <a:solidFill>
                  <a:prstClr val="black"/>
                </a:solidFill>
                <a:latin typeface="+mn-ea"/>
                <a:cs typeface="Times New Roman" panose="02020603050405020304" pitchFamily="18" charset="0"/>
              </a:rPr>
              <a:t>_</a:t>
            </a:r>
            <a:endParaRPr lang="en-US" altLang="zh-CN" sz="2000" dirty="0">
              <a:latin typeface="+mn-ea"/>
            </a:endParaRPr>
          </a:p>
          <a:p>
            <a:pPr marL="0" indent="0">
              <a:lnSpc>
                <a:spcPct val="150000"/>
              </a:lnSpc>
              <a:buNone/>
            </a:pPr>
            <a:endParaRPr lang="en-US" altLang="zh-CN" sz="2000" dirty="0">
              <a:latin typeface="+mn-ea"/>
            </a:endParaRPr>
          </a:p>
          <a:p>
            <a:pPr marL="0" indent="0">
              <a:lnSpc>
                <a:spcPct val="150000"/>
              </a:lnSpc>
              <a:buNone/>
            </a:pPr>
            <a:endParaRPr lang="en-US" altLang="zh-CN" sz="2000" dirty="0">
              <a:latin typeface="+mn-ea"/>
            </a:endParaRPr>
          </a:p>
          <a:p>
            <a:pPr marL="0" indent="0">
              <a:lnSpc>
                <a:spcPct val="150000"/>
              </a:lnSpc>
              <a:buNone/>
            </a:pPr>
            <a:endParaRPr lang="zh-CN" altLang="en-US" sz="2000" dirty="0">
              <a:latin typeface="+mn-ea"/>
            </a:endParaRPr>
          </a:p>
        </p:txBody>
      </p:sp>
      <p:sp>
        <p:nvSpPr>
          <p:cNvPr id="11" name="矩形 10"/>
          <p:cNvSpPr/>
          <p:nvPr/>
        </p:nvSpPr>
        <p:spPr>
          <a:xfrm>
            <a:off x="781968" y="4435989"/>
            <a:ext cx="860736" cy="70788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66700" algn="just">
              <a:defRPr/>
            </a:pPr>
            <a:r>
              <a:rPr lang="en-US" altLang="zh-CN" sz="4000" kern="100" dirty="0" smtClean="0">
                <a:solidFill>
                  <a:srgbClr val="FF0000"/>
                </a:solidFill>
                <a:latin typeface="微软雅黑" panose="020B0503020204020204" pitchFamily="34" charset="-122"/>
                <a:cs typeface="Times New Roman" panose="02020603050405020304" pitchFamily="18" charset="0"/>
                <a:sym typeface="Wingdings" panose="05000000000000000000" pitchFamily="2" charset="2"/>
              </a:rPr>
              <a:t></a:t>
            </a:r>
            <a:endParaRPr lang="en-US" altLang="zh-CN" sz="4000" kern="100" dirty="0" smtClean="0">
              <a:solidFill>
                <a:srgbClr val="FF0000"/>
              </a:solidFill>
              <a:latin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014539685"/>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6.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smtClean="0">
                <a:solidFill>
                  <a:srgbClr val="1E6787"/>
                </a:solidFill>
                <a:latin typeface="微软雅黑" panose="020B0503020204020204" pitchFamily="34" charset="-122"/>
                <a:ea typeface="微软雅黑" panose="020B0503020204020204" pitchFamily="34" charset="-122"/>
              </a:rPr>
              <a:t>问题</a:t>
            </a:r>
            <a:r>
              <a:rPr lang="en-US" altLang="zh-CN" sz="2800" b="1" spc="300" dirty="0" smtClean="0">
                <a:solidFill>
                  <a:srgbClr val="1E6787"/>
                </a:solidFill>
                <a:latin typeface="微软雅黑" panose="020B0503020204020204" pitchFamily="34" charset="-122"/>
                <a:ea typeface="微软雅黑" panose="020B0503020204020204" pitchFamily="34" charset="-122"/>
              </a:rPr>
              <a:t>18</a:t>
            </a:r>
            <a:endParaRPr lang="zh-CN" altLang="en-US" sz="2800" b="1" spc="300" dirty="0">
              <a:solidFill>
                <a:srgbClr val="1E6787"/>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7" name="内容占位符 4"/>
          <p:cNvSpPr txBox="1"/>
          <p:nvPr/>
        </p:nvSpPr>
        <p:spPr>
          <a:xfrm>
            <a:off x="674374" y="849241"/>
            <a:ext cx="10107507" cy="571181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000" dirty="0" smtClean="0">
                <a:latin typeface="+mn-ea"/>
              </a:rPr>
              <a:t>18</a:t>
            </a:r>
            <a:r>
              <a:rPr lang="zh-CN" altLang="en-US" sz="2000" dirty="0" smtClean="0">
                <a:latin typeface="+mn-ea"/>
              </a:rPr>
              <a:t>、</a:t>
            </a:r>
            <a:r>
              <a:rPr lang="zh-CN" altLang="zh-CN" sz="2000" kern="100" dirty="0">
                <a:solidFill>
                  <a:prstClr val="black"/>
                </a:solidFill>
                <a:latin typeface="+mn-ea"/>
                <a:cs typeface="Times New Roman" panose="02020603050405020304" pitchFamily="18" charset="0"/>
              </a:rPr>
              <a:t>题目：编写程序，从键盘上获得用户连续输入且用逗号分隔的</a:t>
            </a:r>
            <a:r>
              <a:rPr lang="zh-CN" altLang="zh-CN" sz="2000" kern="100" dirty="0" smtClean="0">
                <a:solidFill>
                  <a:prstClr val="black"/>
                </a:solidFill>
                <a:latin typeface="+mn-ea"/>
                <a:cs typeface="Times New Roman" panose="02020603050405020304" pitchFamily="18" charset="0"/>
              </a:rPr>
              <a:t>若干个</a:t>
            </a:r>
            <a:r>
              <a:rPr lang="zh-CN" altLang="zh-CN" sz="2000" kern="100" dirty="0">
                <a:solidFill>
                  <a:prstClr val="black"/>
                </a:solidFill>
                <a:latin typeface="+mn-ea"/>
                <a:cs typeface="Times New Roman" panose="02020603050405020304" pitchFamily="18" charset="0"/>
              </a:rPr>
              <a:t>数字（不必以逗号结尾），计算所有输入数字的和并输出</a:t>
            </a:r>
            <a:r>
              <a:rPr lang="zh-CN" altLang="zh-CN" sz="2000" kern="100" dirty="0" smtClean="0">
                <a:solidFill>
                  <a:prstClr val="black"/>
                </a:solidFill>
                <a:latin typeface="+mn-ea"/>
                <a:cs typeface="Times New Roman" panose="02020603050405020304" pitchFamily="18" charset="0"/>
              </a:rPr>
              <a:t>，</a:t>
            </a:r>
            <a:r>
              <a:rPr lang="en-US" altLang="zh-CN" sz="2000" kern="100" dirty="0" smtClean="0">
                <a:solidFill>
                  <a:prstClr val="black"/>
                </a:solidFill>
                <a:latin typeface="+mn-ea"/>
                <a:cs typeface="Times New Roman" panose="02020603050405020304" pitchFamily="18" charset="0"/>
              </a:rPr>
              <a:t> </a:t>
            </a:r>
            <a:r>
              <a:rPr lang="zh-CN" altLang="zh-CN" sz="2000" kern="100" dirty="0">
                <a:solidFill>
                  <a:prstClr val="black"/>
                </a:solidFill>
                <a:latin typeface="+mn-ea"/>
                <a:cs typeface="Times New Roman" panose="02020603050405020304" pitchFamily="18" charset="0"/>
              </a:rPr>
              <a:t>给出代码提示如下。</a:t>
            </a:r>
          </a:p>
          <a:p>
            <a:pPr marL="0" indent="0">
              <a:lnSpc>
                <a:spcPct val="150000"/>
              </a:lnSpc>
              <a:spcBef>
                <a:spcPts val="0"/>
              </a:spcBef>
              <a:buNone/>
            </a:pPr>
            <a:r>
              <a:rPr lang="zh-CN" altLang="zh-CN" sz="2000" kern="100" dirty="0" smtClean="0">
                <a:solidFill>
                  <a:prstClr val="black"/>
                </a:solidFill>
                <a:latin typeface="+mn-ea"/>
                <a:cs typeface="Times New Roman" panose="02020603050405020304" pitchFamily="18" charset="0"/>
              </a:rPr>
              <a:t>输出</a:t>
            </a:r>
            <a:r>
              <a:rPr lang="zh-CN" altLang="zh-CN" sz="2000" kern="100" dirty="0">
                <a:solidFill>
                  <a:prstClr val="black"/>
                </a:solidFill>
                <a:latin typeface="+mn-ea"/>
                <a:cs typeface="Times New Roman" panose="02020603050405020304" pitchFamily="18" charset="0"/>
              </a:rPr>
              <a:t>示例</a:t>
            </a:r>
            <a:r>
              <a:rPr lang="zh-CN" altLang="zh-CN" sz="2000" kern="100" dirty="0" smtClean="0">
                <a:solidFill>
                  <a:prstClr val="black"/>
                </a:solidFill>
                <a:latin typeface="+mn-ea"/>
                <a:cs typeface="Times New Roman" panose="02020603050405020304" pitchFamily="18" charset="0"/>
              </a:rPr>
              <a:t>：</a:t>
            </a:r>
            <a:r>
              <a:rPr lang="en-US" altLang="zh-CN" sz="2000" kern="100" dirty="0" smtClean="0">
                <a:solidFill>
                  <a:prstClr val="black"/>
                </a:solidFill>
                <a:latin typeface="+mn-ea"/>
                <a:cs typeface="Times New Roman" panose="02020603050405020304" pitchFamily="18" charset="0"/>
              </a:rPr>
              <a:t>	4,5,6</a:t>
            </a:r>
            <a:endParaRPr lang="zh-CN" altLang="zh-CN" sz="2000" kern="100" dirty="0">
              <a:solidFill>
                <a:prstClr val="black"/>
              </a:solidFill>
              <a:latin typeface="+mn-ea"/>
              <a:cs typeface="Times New Roman" panose="02020603050405020304" pitchFamily="18" charset="0"/>
            </a:endParaRPr>
          </a:p>
          <a:p>
            <a:pPr marL="0" indent="0">
              <a:lnSpc>
                <a:spcPct val="150000"/>
              </a:lnSpc>
              <a:spcBef>
                <a:spcPts val="0"/>
              </a:spcBef>
              <a:buNone/>
            </a:pPr>
            <a:r>
              <a:rPr lang="en-US" altLang="zh-CN" sz="2000" kern="100" dirty="0" smtClean="0">
                <a:solidFill>
                  <a:prstClr val="black"/>
                </a:solidFill>
                <a:latin typeface="+mn-ea"/>
                <a:cs typeface="Times New Roman" panose="02020603050405020304" pitchFamily="18" charset="0"/>
              </a:rPr>
              <a:t>		15</a:t>
            </a:r>
            <a:endParaRPr lang="en-US" altLang="zh-CN" sz="2000" kern="100" dirty="0">
              <a:solidFill>
                <a:prstClr val="black"/>
              </a:solidFill>
              <a:latin typeface="+mn-ea"/>
              <a:cs typeface="Times New Roman" panose="02020603050405020304" pitchFamily="18" charset="0"/>
            </a:endParaRPr>
          </a:p>
          <a:p>
            <a:pPr marL="0" indent="0">
              <a:lnSpc>
                <a:spcPct val="150000"/>
              </a:lnSpc>
              <a:spcBef>
                <a:spcPts val="0"/>
              </a:spcBef>
              <a:buNone/>
            </a:pPr>
            <a:r>
              <a:rPr lang="en-US" altLang="zh-CN" sz="2000" kern="100" dirty="0" smtClean="0">
                <a:solidFill>
                  <a:prstClr val="black"/>
                </a:solidFill>
                <a:latin typeface="+mn-ea"/>
                <a:cs typeface="Times New Roman" panose="02020603050405020304" pitchFamily="18" charset="0"/>
              </a:rPr>
              <a:t>	n </a:t>
            </a:r>
            <a:r>
              <a:rPr lang="en-US" altLang="zh-CN" sz="2000" kern="100" dirty="0">
                <a:solidFill>
                  <a:prstClr val="black"/>
                </a:solidFill>
                <a:latin typeface="+mn-ea"/>
                <a:cs typeface="Times New Roman" panose="02020603050405020304" pitchFamily="18" charset="0"/>
              </a:rPr>
              <a:t>= input()</a:t>
            </a:r>
            <a:endParaRPr lang="zh-CN" altLang="zh-CN" sz="2000" kern="100" dirty="0">
              <a:solidFill>
                <a:prstClr val="black"/>
              </a:solidFill>
              <a:latin typeface="+mn-ea"/>
              <a:cs typeface="Times New Roman" panose="02020603050405020304" pitchFamily="18" charset="0"/>
            </a:endParaRPr>
          </a:p>
          <a:p>
            <a:pPr marL="0" indent="0">
              <a:lnSpc>
                <a:spcPct val="150000"/>
              </a:lnSpc>
              <a:spcBef>
                <a:spcPts val="0"/>
              </a:spcBef>
              <a:buNone/>
            </a:pPr>
            <a:r>
              <a:rPr lang="en-US" altLang="zh-CN" sz="2000" kern="100" dirty="0" smtClean="0">
                <a:solidFill>
                  <a:prstClr val="black"/>
                </a:solidFill>
                <a:latin typeface="+mn-ea"/>
                <a:cs typeface="Times New Roman" panose="02020603050405020304" pitchFamily="18" charset="0"/>
              </a:rPr>
              <a:t>	#**********</a:t>
            </a:r>
            <a:r>
              <a:rPr lang="en-US" altLang="zh-CN" sz="2000" kern="100" dirty="0">
                <a:solidFill>
                  <a:prstClr val="black"/>
                </a:solidFill>
                <a:latin typeface="+mn-ea"/>
                <a:cs typeface="Times New Roman" panose="02020603050405020304" pitchFamily="18" charset="0"/>
              </a:rPr>
              <a:t>Program**********</a:t>
            </a:r>
            <a:endParaRPr lang="zh-CN" altLang="zh-CN" sz="2000" kern="100" dirty="0">
              <a:solidFill>
                <a:prstClr val="black"/>
              </a:solidFill>
              <a:latin typeface="+mn-ea"/>
              <a:cs typeface="Times New Roman" panose="02020603050405020304" pitchFamily="18" charset="0"/>
            </a:endParaRPr>
          </a:p>
          <a:p>
            <a:pPr marL="0" indent="0">
              <a:lnSpc>
                <a:spcPct val="150000"/>
              </a:lnSpc>
              <a:spcBef>
                <a:spcPts val="0"/>
              </a:spcBef>
              <a:buNone/>
            </a:pPr>
            <a:r>
              <a:rPr lang="en-US" altLang="zh-CN" sz="2000" kern="100" dirty="0" smtClean="0">
                <a:solidFill>
                  <a:prstClr val="black"/>
                </a:solidFill>
                <a:latin typeface="+mn-ea"/>
                <a:cs typeface="Times New Roman" panose="02020603050405020304" pitchFamily="18" charset="0"/>
              </a:rPr>
              <a:t>	</a:t>
            </a:r>
            <a:r>
              <a:rPr lang="en-US" altLang="zh-CN" sz="2000" kern="100" dirty="0" err="1" smtClean="0">
                <a:solidFill>
                  <a:prstClr val="black"/>
                </a:solidFill>
                <a:latin typeface="+mn-ea"/>
                <a:cs typeface="Times New Roman" panose="02020603050405020304" pitchFamily="18" charset="0"/>
              </a:rPr>
              <a:t>nums</a:t>
            </a:r>
            <a:r>
              <a:rPr lang="en-US" altLang="zh-CN" sz="2000" kern="100" dirty="0" smtClean="0">
                <a:solidFill>
                  <a:prstClr val="black"/>
                </a:solidFill>
                <a:latin typeface="+mn-ea"/>
                <a:cs typeface="Times New Roman" panose="02020603050405020304" pitchFamily="18" charset="0"/>
              </a:rPr>
              <a:t> </a:t>
            </a:r>
            <a:r>
              <a:rPr lang="en-US" altLang="zh-CN" sz="2000" kern="100" dirty="0">
                <a:solidFill>
                  <a:prstClr val="black"/>
                </a:solidFill>
                <a:latin typeface="+mn-ea"/>
                <a:cs typeface="Times New Roman" panose="02020603050405020304" pitchFamily="18" charset="0"/>
              </a:rPr>
              <a:t>= ____①____ </a:t>
            </a:r>
            <a:endParaRPr lang="zh-CN" altLang="zh-CN" sz="2000" kern="100" dirty="0">
              <a:solidFill>
                <a:prstClr val="black"/>
              </a:solidFill>
              <a:latin typeface="+mn-ea"/>
              <a:cs typeface="Times New Roman" panose="02020603050405020304" pitchFamily="18" charset="0"/>
            </a:endParaRPr>
          </a:p>
          <a:p>
            <a:pPr marL="0" indent="0">
              <a:lnSpc>
                <a:spcPct val="150000"/>
              </a:lnSpc>
              <a:spcBef>
                <a:spcPts val="0"/>
              </a:spcBef>
              <a:buNone/>
            </a:pPr>
            <a:r>
              <a:rPr lang="en-US" altLang="zh-CN" sz="2000" kern="100" dirty="0" smtClean="0">
                <a:solidFill>
                  <a:prstClr val="black"/>
                </a:solidFill>
                <a:latin typeface="+mn-ea"/>
                <a:cs typeface="Times New Roman" panose="02020603050405020304" pitchFamily="18" charset="0"/>
              </a:rPr>
              <a:t>	s </a:t>
            </a:r>
            <a:r>
              <a:rPr lang="en-US" altLang="zh-CN" sz="2000" kern="100" dirty="0">
                <a:solidFill>
                  <a:prstClr val="black"/>
                </a:solidFill>
                <a:latin typeface="+mn-ea"/>
                <a:cs typeface="Times New Roman" panose="02020603050405020304" pitchFamily="18" charset="0"/>
              </a:rPr>
              <a:t>= 0</a:t>
            </a:r>
            <a:endParaRPr lang="zh-CN" altLang="zh-CN" sz="2000" kern="100" dirty="0">
              <a:solidFill>
                <a:prstClr val="black"/>
              </a:solidFill>
              <a:latin typeface="+mn-ea"/>
              <a:cs typeface="Times New Roman" panose="02020603050405020304" pitchFamily="18" charset="0"/>
            </a:endParaRPr>
          </a:p>
          <a:p>
            <a:pPr marL="0" indent="0">
              <a:lnSpc>
                <a:spcPct val="150000"/>
              </a:lnSpc>
              <a:spcBef>
                <a:spcPts val="0"/>
              </a:spcBef>
              <a:buNone/>
            </a:pPr>
            <a:r>
              <a:rPr lang="en-US" altLang="zh-CN" sz="2000" kern="100" dirty="0" smtClean="0">
                <a:solidFill>
                  <a:prstClr val="black"/>
                </a:solidFill>
                <a:latin typeface="+mn-ea"/>
                <a:cs typeface="Times New Roman" panose="02020603050405020304" pitchFamily="18" charset="0"/>
              </a:rPr>
              <a:t>	for </a:t>
            </a:r>
            <a:r>
              <a:rPr lang="en-US" altLang="zh-CN" sz="2000" kern="100" dirty="0" err="1">
                <a:solidFill>
                  <a:prstClr val="black"/>
                </a:solidFill>
                <a:latin typeface="+mn-ea"/>
                <a:cs typeface="Times New Roman" panose="02020603050405020304" pitchFamily="18" charset="0"/>
              </a:rPr>
              <a:t>i</a:t>
            </a:r>
            <a:r>
              <a:rPr lang="en-US" altLang="zh-CN" sz="2000" kern="100" dirty="0">
                <a:solidFill>
                  <a:prstClr val="black"/>
                </a:solidFill>
                <a:latin typeface="+mn-ea"/>
                <a:cs typeface="Times New Roman" panose="02020603050405020304" pitchFamily="18" charset="0"/>
              </a:rPr>
              <a:t> in </a:t>
            </a:r>
            <a:r>
              <a:rPr lang="en-US" altLang="zh-CN" sz="2000" kern="100" dirty="0" err="1">
                <a:solidFill>
                  <a:prstClr val="black"/>
                </a:solidFill>
                <a:latin typeface="+mn-ea"/>
                <a:cs typeface="Times New Roman" panose="02020603050405020304" pitchFamily="18" charset="0"/>
              </a:rPr>
              <a:t>nums</a:t>
            </a:r>
            <a:r>
              <a:rPr lang="en-US" altLang="zh-CN" sz="2000" kern="100" dirty="0">
                <a:solidFill>
                  <a:prstClr val="black"/>
                </a:solidFill>
                <a:latin typeface="+mn-ea"/>
                <a:cs typeface="Times New Roman" panose="02020603050405020304" pitchFamily="18" charset="0"/>
              </a:rPr>
              <a:t>:</a:t>
            </a:r>
            <a:endParaRPr lang="zh-CN" altLang="zh-CN" sz="2000" kern="100" dirty="0">
              <a:solidFill>
                <a:prstClr val="black"/>
              </a:solidFill>
              <a:latin typeface="+mn-ea"/>
              <a:cs typeface="Times New Roman" panose="02020603050405020304" pitchFamily="18" charset="0"/>
            </a:endParaRPr>
          </a:p>
          <a:p>
            <a:pPr marL="0" indent="0">
              <a:lnSpc>
                <a:spcPct val="150000"/>
              </a:lnSpc>
              <a:spcBef>
                <a:spcPts val="0"/>
              </a:spcBef>
              <a:buNone/>
            </a:pPr>
            <a:r>
              <a:rPr lang="en-US" altLang="zh-CN" sz="2000" kern="100" dirty="0">
                <a:solidFill>
                  <a:prstClr val="black"/>
                </a:solidFill>
                <a:latin typeface="+mn-ea"/>
                <a:cs typeface="Times New Roman" panose="02020603050405020304" pitchFamily="18" charset="0"/>
              </a:rPr>
              <a:t>   </a:t>
            </a:r>
            <a:r>
              <a:rPr lang="en-US" altLang="zh-CN" sz="2000" kern="100" dirty="0" smtClean="0">
                <a:solidFill>
                  <a:prstClr val="black"/>
                </a:solidFill>
                <a:latin typeface="+mn-ea"/>
                <a:cs typeface="Times New Roman" panose="02020603050405020304" pitchFamily="18" charset="0"/>
              </a:rPr>
              <a:t>	 </a:t>
            </a:r>
            <a:r>
              <a:rPr lang="en-US" altLang="zh-CN" sz="2000" kern="100" dirty="0">
                <a:solidFill>
                  <a:prstClr val="black"/>
                </a:solidFill>
                <a:latin typeface="+mn-ea"/>
                <a:cs typeface="Times New Roman" panose="02020603050405020304" pitchFamily="18" charset="0"/>
              </a:rPr>
              <a:t>____②____ </a:t>
            </a:r>
            <a:endParaRPr lang="zh-CN" altLang="zh-CN" sz="2000" kern="100" dirty="0">
              <a:solidFill>
                <a:prstClr val="black"/>
              </a:solidFill>
              <a:latin typeface="+mn-ea"/>
              <a:cs typeface="Times New Roman" panose="02020603050405020304" pitchFamily="18" charset="0"/>
            </a:endParaRPr>
          </a:p>
          <a:p>
            <a:pPr marL="0" indent="0">
              <a:lnSpc>
                <a:spcPct val="150000"/>
              </a:lnSpc>
              <a:spcBef>
                <a:spcPts val="0"/>
              </a:spcBef>
              <a:buNone/>
            </a:pPr>
            <a:r>
              <a:rPr lang="en-US" altLang="zh-CN" sz="2000" kern="100" dirty="0" smtClean="0">
                <a:solidFill>
                  <a:prstClr val="black"/>
                </a:solidFill>
                <a:latin typeface="+mn-ea"/>
                <a:cs typeface="Times New Roman" panose="02020603050405020304" pitchFamily="18" charset="0"/>
              </a:rPr>
              <a:t>	#**********  </a:t>
            </a:r>
            <a:r>
              <a:rPr lang="en-US" altLang="zh-CN" sz="2000" kern="100" dirty="0">
                <a:solidFill>
                  <a:prstClr val="black"/>
                </a:solidFill>
                <a:latin typeface="+mn-ea"/>
                <a:cs typeface="Times New Roman" panose="02020603050405020304" pitchFamily="18" charset="0"/>
              </a:rPr>
              <a:t>End  **********</a:t>
            </a:r>
            <a:endParaRPr lang="zh-CN" altLang="zh-CN" sz="2000" kern="100" dirty="0">
              <a:solidFill>
                <a:prstClr val="black"/>
              </a:solidFill>
              <a:latin typeface="+mn-ea"/>
              <a:cs typeface="Times New Roman" panose="02020603050405020304" pitchFamily="18" charset="0"/>
            </a:endParaRPr>
          </a:p>
          <a:p>
            <a:pPr marL="0" indent="0">
              <a:lnSpc>
                <a:spcPct val="150000"/>
              </a:lnSpc>
              <a:spcBef>
                <a:spcPts val="0"/>
              </a:spcBef>
              <a:buNone/>
            </a:pPr>
            <a:r>
              <a:rPr lang="en-US" altLang="zh-CN" sz="2000" kern="100" dirty="0" smtClean="0">
                <a:solidFill>
                  <a:prstClr val="black"/>
                </a:solidFill>
                <a:latin typeface="+mn-ea"/>
                <a:cs typeface="Times New Roman" panose="02020603050405020304" pitchFamily="18" charset="0"/>
              </a:rPr>
              <a:t>	print(s</a:t>
            </a:r>
            <a:r>
              <a:rPr lang="en-US" altLang="zh-CN" sz="2000" kern="100" dirty="0">
                <a:solidFill>
                  <a:prstClr val="black"/>
                </a:solidFill>
                <a:latin typeface="+mn-ea"/>
                <a:cs typeface="Times New Roman" panose="02020603050405020304" pitchFamily="18" charset="0"/>
              </a:rPr>
              <a:t>)</a:t>
            </a:r>
            <a:endParaRPr lang="zh-CN" altLang="zh-CN" sz="2000" kern="100" dirty="0">
              <a:solidFill>
                <a:prstClr val="black"/>
              </a:solidFill>
              <a:latin typeface="+mn-ea"/>
              <a:cs typeface="Times New Roman" panose="02020603050405020304" pitchFamily="18" charset="0"/>
            </a:endParaRPr>
          </a:p>
          <a:p>
            <a:pPr marL="0" indent="0">
              <a:lnSpc>
                <a:spcPct val="150000"/>
              </a:lnSpc>
              <a:spcBef>
                <a:spcPts val="0"/>
              </a:spcBef>
              <a:buNone/>
              <a:defRPr/>
            </a:pPr>
            <a:endParaRPr lang="en-US" altLang="zh-CN" sz="2000" dirty="0">
              <a:latin typeface="+mn-ea"/>
            </a:endParaRPr>
          </a:p>
          <a:p>
            <a:pPr marL="0" indent="0">
              <a:lnSpc>
                <a:spcPct val="150000"/>
              </a:lnSpc>
              <a:spcBef>
                <a:spcPts val="0"/>
              </a:spcBef>
              <a:buNone/>
            </a:pPr>
            <a:endParaRPr lang="en-US" altLang="zh-CN" sz="2000" dirty="0">
              <a:latin typeface="+mn-ea"/>
            </a:endParaRPr>
          </a:p>
          <a:p>
            <a:pPr marL="0" indent="0">
              <a:lnSpc>
                <a:spcPct val="150000"/>
              </a:lnSpc>
              <a:spcBef>
                <a:spcPts val="0"/>
              </a:spcBef>
              <a:buNone/>
            </a:pPr>
            <a:endParaRPr lang="en-US" altLang="zh-CN" sz="2000" dirty="0">
              <a:latin typeface="+mn-ea"/>
            </a:endParaRPr>
          </a:p>
          <a:p>
            <a:pPr marL="0" indent="0">
              <a:lnSpc>
                <a:spcPct val="150000"/>
              </a:lnSpc>
              <a:spcBef>
                <a:spcPts val="0"/>
              </a:spcBef>
              <a:buNone/>
            </a:pPr>
            <a:endParaRPr lang="zh-CN" altLang="en-US" sz="2000" dirty="0">
              <a:latin typeface="+mn-ea"/>
            </a:endParaRPr>
          </a:p>
        </p:txBody>
      </p:sp>
      <p:sp>
        <p:nvSpPr>
          <p:cNvPr id="9" name="矩形 8"/>
          <p:cNvSpPr/>
          <p:nvPr/>
        </p:nvSpPr>
        <p:spPr>
          <a:xfrm>
            <a:off x="8814021" y="4031166"/>
            <a:ext cx="2957565" cy="1754326"/>
          </a:xfrm>
          <a:prstGeom prst="rect">
            <a:avLst/>
          </a:prstGeom>
        </p:spPr>
        <p:txBody>
          <a:bodyPr wrap="square">
            <a:spAutoFit/>
          </a:bodyPr>
          <a:lstStyle/>
          <a:p>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a:t>
            </a:r>
            <a:endParaRPr lang="zh-CN" altLang="zh-CN" sz="2000" kern="100" dirty="0">
              <a:solidFill>
                <a:srgbClr val="FF0000"/>
              </a:solidFill>
              <a:ea typeface="宋体" panose="02010600030101010101" pitchFamily="2" charset="-122"/>
              <a:cs typeface="Times New Roman" panose="02020603050405020304" pitchFamily="18" charset="0"/>
            </a:endParaRPr>
          </a:p>
          <a:p>
            <a:r>
              <a:rPr lang="zh-CN" altLang="en-US" kern="100" dirty="0" smtClean="0">
                <a:solidFill>
                  <a:srgbClr val="FF0000"/>
                </a:solidFill>
                <a:ea typeface="宋体" panose="02010600030101010101" pitchFamily="2" charset="-122"/>
                <a:cs typeface="Times New Roman" panose="02020603050405020304" pitchFamily="18" charset="0"/>
              </a:rPr>
              <a:t>参考</a:t>
            </a:r>
            <a:r>
              <a:rPr lang="zh-CN" altLang="zh-CN" kern="100" dirty="0" smtClean="0">
                <a:solidFill>
                  <a:srgbClr val="FF0000"/>
                </a:solidFill>
                <a:ea typeface="宋体" panose="02010600030101010101" pitchFamily="2" charset="-122"/>
                <a:cs typeface="Times New Roman" panose="02020603050405020304" pitchFamily="18" charset="0"/>
              </a:rPr>
              <a:t>答案：</a:t>
            </a:r>
            <a:endParaRPr lang="en-US" altLang="zh-CN" kern="100" dirty="0" smtClean="0">
              <a:solidFill>
                <a:srgbClr val="FF0000"/>
              </a:solidFill>
              <a:ea typeface="宋体" panose="02010600030101010101" pitchFamily="2" charset="-122"/>
              <a:cs typeface="Times New Roman" panose="02020603050405020304" pitchFamily="18" charset="0"/>
            </a:endParaRPr>
          </a:p>
          <a:p>
            <a:r>
              <a:rPr lang="en-US" altLang="zh-CN" kern="100" dirty="0" err="1" smtClean="0">
                <a:solidFill>
                  <a:srgbClr val="FF0000"/>
                </a:solidFill>
                <a:ea typeface="宋体" panose="02010600030101010101" pitchFamily="2" charset="-122"/>
                <a:cs typeface="Times New Roman" panose="02020603050405020304" pitchFamily="18" charset="0"/>
              </a:rPr>
              <a:t>nums</a:t>
            </a:r>
            <a:r>
              <a:rPr lang="en-US" altLang="zh-CN" kern="100" dirty="0" smtClean="0">
                <a:solidFill>
                  <a:srgbClr val="FF0000"/>
                </a:solidFill>
                <a:ea typeface="宋体" panose="02010600030101010101" pitchFamily="2" charset="-122"/>
                <a:cs typeface="Times New Roman" panose="02020603050405020304" pitchFamily="18" charset="0"/>
              </a:rPr>
              <a:t> </a:t>
            </a:r>
            <a:r>
              <a:rPr lang="en-US" altLang="zh-CN" kern="100" dirty="0">
                <a:solidFill>
                  <a:srgbClr val="FF0000"/>
                </a:solidFill>
                <a:ea typeface="宋体" panose="02010600030101010101" pitchFamily="2" charset="-122"/>
                <a:cs typeface="Times New Roman" panose="02020603050405020304" pitchFamily="18" charset="0"/>
              </a:rPr>
              <a:t>= </a:t>
            </a:r>
            <a:r>
              <a:rPr lang="en-US" altLang="zh-CN" kern="100" dirty="0" err="1">
                <a:solidFill>
                  <a:srgbClr val="FF0000"/>
                </a:solidFill>
                <a:ea typeface="宋体" panose="02010600030101010101" pitchFamily="2" charset="-122"/>
                <a:cs typeface="Times New Roman" panose="02020603050405020304" pitchFamily="18" charset="0"/>
              </a:rPr>
              <a:t>n.split</a:t>
            </a:r>
            <a:r>
              <a:rPr lang="en-US" altLang="zh-CN" kern="100" dirty="0">
                <a:solidFill>
                  <a:srgbClr val="FF0000"/>
                </a:solidFill>
                <a:ea typeface="宋体" panose="02010600030101010101" pitchFamily="2" charset="-122"/>
                <a:cs typeface="Times New Roman" panose="02020603050405020304" pitchFamily="18" charset="0"/>
              </a:rPr>
              <a:t>(",")</a:t>
            </a:r>
            <a:endParaRPr lang="zh-CN" altLang="zh-CN" sz="2000" kern="100" dirty="0">
              <a:solidFill>
                <a:srgbClr val="FF0000"/>
              </a:solidFill>
              <a:ea typeface="宋体" panose="02010600030101010101" pitchFamily="2" charset="-122"/>
              <a:cs typeface="Times New Roman" panose="02020603050405020304" pitchFamily="18" charset="0"/>
            </a:endParaRPr>
          </a:p>
          <a:p>
            <a:r>
              <a:rPr lang="en-US" altLang="zh-CN" kern="1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s </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0</a:t>
            </a:r>
            <a:endParaRPr lang="zh-CN" altLang="zh-CN" sz="2000" kern="100" dirty="0">
              <a:solidFill>
                <a:srgbClr val="FF0000"/>
              </a:solidFill>
              <a:ea typeface="宋体" panose="02010600030101010101" pitchFamily="2" charset="-122"/>
              <a:cs typeface="Times New Roman" panose="02020603050405020304" pitchFamily="18" charset="0"/>
            </a:endParaRPr>
          </a:p>
          <a:p>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for </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i</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in </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nums</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a:t>
            </a:r>
            <a:endParaRPr lang="zh-CN" altLang="zh-CN" sz="2000" kern="100" dirty="0">
              <a:solidFill>
                <a:srgbClr val="FF0000"/>
              </a:solidFill>
              <a:ea typeface="宋体" panose="02010600030101010101" pitchFamily="2" charset="-122"/>
              <a:cs typeface="Times New Roman" panose="02020603050405020304" pitchFamily="18" charset="0"/>
            </a:endParaRPr>
          </a:p>
          <a:p>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s += </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eval</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i</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a:t>
            </a:r>
            <a:endParaRPr lang="zh-CN" altLang="zh-CN" sz="2000" kern="100" dirty="0">
              <a:solidFill>
                <a:srgbClr val="FF0000"/>
              </a:solidFill>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58164636"/>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2">
            <a:clrChange>
              <a:clrFrom>
                <a:srgbClr val="FFFDFF"/>
              </a:clrFrom>
              <a:clrTo>
                <a:srgbClr val="FFFDFF">
                  <a:alpha val="0"/>
                </a:srgbClr>
              </a:clrTo>
            </a:clrChange>
          </a:blip>
          <a:stretch>
            <a:fillRect/>
          </a:stretch>
        </p:blipFill>
        <p:spPr>
          <a:xfrm>
            <a:off x="-1" y="0"/>
            <a:ext cx="12192001" cy="6870567"/>
          </a:xfrm>
          <a:prstGeom prst="rect">
            <a:avLst/>
          </a:prstGeom>
        </p:spPr>
      </p:pic>
      <p:sp>
        <p:nvSpPr>
          <p:cNvPr id="10" name="TextBox 1"/>
          <p:cNvSpPr txBox="1"/>
          <p:nvPr/>
        </p:nvSpPr>
        <p:spPr>
          <a:xfrm>
            <a:off x="3887776" y="2420224"/>
            <a:ext cx="2646878" cy="830997"/>
          </a:xfrm>
          <a:prstGeom prst="rect">
            <a:avLst/>
          </a:prstGeom>
          <a:noFill/>
        </p:spPr>
        <p:txBody>
          <a:bodyPr wrap="none" rtlCol="0">
            <a:spAutoFit/>
          </a:bodyPr>
          <a:lstStyle/>
          <a:p>
            <a:r>
              <a:rPr lang="zh-CN" altLang="en-US" sz="4800" b="1" dirty="0">
                <a:ln w="12700">
                  <a:noFill/>
                  <a:prstDash val="solid"/>
                </a:ln>
                <a:solidFill>
                  <a:prstClr val="white"/>
                </a:solidFill>
                <a:effectLst>
                  <a:outerShdw dist="50800" dir="4800000" algn="tl" rotWithShape="0">
                    <a:srgbClr val="000000">
                      <a:alpha val="40000"/>
                    </a:srgbClr>
                  </a:outerShdw>
                </a:effectLst>
                <a:latin typeface="造字工房尚黑（非商用）细体" pitchFamily="50" charset="-122"/>
                <a:ea typeface="造字工房尚黑（非商用）细体" pitchFamily="50" charset="-122"/>
              </a:rPr>
              <a:t>综合应用</a:t>
            </a:r>
          </a:p>
        </p:txBody>
      </p:sp>
      <p:grpSp>
        <p:nvGrpSpPr>
          <p:cNvPr id="13" name="Group 5"/>
          <p:cNvGrpSpPr/>
          <p:nvPr/>
        </p:nvGrpSpPr>
        <p:grpSpPr>
          <a:xfrm>
            <a:off x="8825614" y="4241498"/>
            <a:ext cx="2169488" cy="2175406"/>
            <a:chOff x="5292553" y="3355717"/>
            <a:chExt cx="1711365" cy="2494000"/>
          </a:xfrm>
          <a:solidFill>
            <a:schemeClr val="bg1">
              <a:lumMod val="95000"/>
            </a:schemeClr>
          </a:solidFill>
        </p:grpSpPr>
        <p:sp>
          <p:nvSpPr>
            <p:cNvPr id="14" name="Rectangle 5"/>
            <p:cNvSpPr>
              <a:spLocks noChangeArrowheads="1"/>
            </p:cNvSpPr>
            <p:nvPr/>
          </p:nvSpPr>
          <p:spPr bwMode="auto">
            <a:xfrm>
              <a:off x="5292553" y="3573075"/>
              <a:ext cx="992082" cy="190188"/>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15" name="Rectangle 6"/>
            <p:cNvSpPr>
              <a:spLocks noChangeArrowheads="1"/>
            </p:cNvSpPr>
            <p:nvPr/>
          </p:nvSpPr>
          <p:spPr bwMode="auto">
            <a:xfrm>
              <a:off x="5402008" y="4624848"/>
              <a:ext cx="804223" cy="291104"/>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16" name="Rectangle 7"/>
            <p:cNvSpPr>
              <a:spLocks noChangeArrowheads="1"/>
            </p:cNvSpPr>
            <p:nvPr/>
          </p:nvSpPr>
          <p:spPr bwMode="auto">
            <a:xfrm>
              <a:off x="5471873" y="3355717"/>
              <a:ext cx="1124825" cy="21968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17" name="Rectangle 8"/>
            <p:cNvSpPr>
              <a:spLocks noChangeArrowheads="1"/>
            </p:cNvSpPr>
            <p:nvPr/>
          </p:nvSpPr>
          <p:spPr bwMode="auto">
            <a:xfrm>
              <a:off x="5382601" y="3902993"/>
              <a:ext cx="1127154" cy="78404"/>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0" name="Rectangle 9"/>
            <p:cNvSpPr>
              <a:spLocks noChangeArrowheads="1"/>
            </p:cNvSpPr>
            <p:nvPr/>
          </p:nvSpPr>
          <p:spPr bwMode="auto">
            <a:xfrm>
              <a:off x="5592196" y="3981397"/>
              <a:ext cx="1004502" cy="114113"/>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2" name="Rectangle 10"/>
            <p:cNvSpPr>
              <a:spLocks noChangeArrowheads="1"/>
            </p:cNvSpPr>
            <p:nvPr/>
          </p:nvSpPr>
          <p:spPr bwMode="auto">
            <a:xfrm>
              <a:off x="5471873" y="4093379"/>
              <a:ext cx="874864" cy="7374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3" name="Rectangle 11"/>
            <p:cNvSpPr>
              <a:spLocks noChangeArrowheads="1"/>
            </p:cNvSpPr>
            <p:nvPr/>
          </p:nvSpPr>
          <p:spPr bwMode="auto">
            <a:xfrm>
              <a:off x="5592196" y="4166845"/>
              <a:ext cx="1026238" cy="254619"/>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5" name="Rectangle 12"/>
            <p:cNvSpPr>
              <a:spLocks noChangeArrowheads="1"/>
            </p:cNvSpPr>
            <p:nvPr/>
          </p:nvSpPr>
          <p:spPr bwMode="auto">
            <a:xfrm>
              <a:off x="5570460" y="4915952"/>
              <a:ext cx="902034" cy="52011"/>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7" name="Rectangle 13"/>
            <p:cNvSpPr>
              <a:spLocks noChangeArrowheads="1"/>
            </p:cNvSpPr>
            <p:nvPr/>
          </p:nvSpPr>
          <p:spPr bwMode="auto">
            <a:xfrm>
              <a:off x="5690783" y="4967962"/>
              <a:ext cx="693215"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28" name="Rectangle 14"/>
            <p:cNvSpPr>
              <a:spLocks noChangeArrowheads="1"/>
            </p:cNvSpPr>
            <p:nvPr/>
          </p:nvSpPr>
          <p:spPr bwMode="auto">
            <a:xfrm>
              <a:off x="5409771" y="5109245"/>
              <a:ext cx="936966" cy="23443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0" name="Rectangle 16"/>
            <p:cNvSpPr>
              <a:spLocks noChangeArrowheads="1"/>
            </p:cNvSpPr>
            <p:nvPr/>
          </p:nvSpPr>
          <p:spPr bwMode="auto">
            <a:xfrm>
              <a:off x="5632562" y="5343680"/>
              <a:ext cx="877193" cy="114113"/>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1" name="Rectangle 17"/>
            <p:cNvSpPr>
              <a:spLocks noChangeArrowheads="1"/>
            </p:cNvSpPr>
            <p:nvPr/>
          </p:nvSpPr>
          <p:spPr bwMode="auto">
            <a:xfrm>
              <a:off x="5340682" y="5458288"/>
              <a:ext cx="823630" cy="166900"/>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2" name="Rectangle 18"/>
            <p:cNvSpPr>
              <a:spLocks noChangeArrowheads="1"/>
            </p:cNvSpPr>
            <p:nvPr/>
          </p:nvSpPr>
          <p:spPr bwMode="auto">
            <a:xfrm>
              <a:off x="5536304" y="5625188"/>
              <a:ext cx="1110076" cy="224344"/>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3" name="Rectangle 19"/>
            <p:cNvSpPr>
              <a:spLocks noChangeArrowheads="1"/>
            </p:cNvSpPr>
            <p:nvPr/>
          </p:nvSpPr>
          <p:spPr bwMode="auto">
            <a:xfrm>
              <a:off x="6411944" y="3355717"/>
              <a:ext cx="24841" cy="21968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4" name="Rectangle 20"/>
            <p:cNvSpPr>
              <a:spLocks noChangeArrowheads="1"/>
            </p:cNvSpPr>
            <p:nvPr/>
          </p:nvSpPr>
          <p:spPr bwMode="auto">
            <a:xfrm>
              <a:off x="6436785" y="3575404"/>
              <a:ext cx="776" cy="77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5" name="Rectangle 21"/>
            <p:cNvSpPr>
              <a:spLocks noChangeArrowheads="1"/>
            </p:cNvSpPr>
            <p:nvPr/>
          </p:nvSpPr>
          <p:spPr bwMode="auto">
            <a:xfrm>
              <a:off x="5592196" y="3355717"/>
              <a:ext cx="40366" cy="219686"/>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6" name="Rectangle 22"/>
            <p:cNvSpPr>
              <a:spLocks noChangeArrowheads="1"/>
            </p:cNvSpPr>
            <p:nvPr/>
          </p:nvSpPr>
          <p:spPr bwMode="auto">
            <a:xfrm>
              <a:off x="6509755" y="4166845"/>
              <a:ext cx="16302" cy="254619"/>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7" name="Rectangle 23"/>
            <p:cNvSpPr>
              <a:spLocks noChangeArrowheads="1"/>
            </p:cNvSpPr>
            <p:nvPr/>
          </p:nvSpPr>
          <p:spPr bwMode="auto">
            <a:xfrm>
              <a:off x="5676034" y="4166845"/>
              <a:ext cx="158360" cy="254619"/>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38" name="Freeform 24"/>
            <p:cNvSpPr/>
            <p:nvPr/>
          </p:nvSpPr>
          <p:spPr bwMode="auto">
            <a:xfrm>
              <a:off x="6455866" y="4793204"/>
              <a:ext cx="548052" cy="1056513"/>
            </a:xfrm>
            <a:custGeom>
              <a:avLst/>
              <a:gdLst>
                <a:gd name="T0" fmla="*/ 393 w 706"/>
                <a:gd name="T1" fmla="*/ 1361 h 1361"/>
                <a:gd name="T2" fmla="*/ 0 w 706"/>
                <a:gd name="T3" fmla="*/ 98 h 1361"/>
                <a:gd name="T4" fmla="*/ 314 w 706"/>
                <a:gd name="T5" fmla="*/ 0 h 1361"/>
                <a:gd name="T6" fmla="*/ 706 w 706"/>
                <a:gd name="T7" fmla="*/ 1263 h 1361"/>
                <a:gd name="T8" fmla="*/ 393 w 706"/>
                <a:gd name="T9" fmla="*/ 1361 h 1361"/>
              </a:gdLst>
              <a:ahLst/>
              <a:cxnLst>
                <a:cxn ang="0">
                  <a:pos x="T0" y="T1"/>
                </a:cxn>
                <a:cxn ang="0">
                  <a:pos x="T2" y="T3"/>
                </a:cxn>
                <a:cxn ang="0">
                  <a:pos x="T4" y="T5"/>
                </a:cxn>
                <a:cxn ang="0">
                  <a:pos x="T6" y="T7"/>
                </a:cxn>
                <a:cxn ang="0">
                  <a:pos x="T8" y="T9"/>
                </a:cxn>
              </a:cxnLst>
              <a:rect l="0" t="0" r="r" b="b"/>
              <a:pathLst>
                <a:path w="706" h="1361">
                  <a:moveTo>
                    <a:pt x="393" y="1361"/>
                  </a:moveTo>
                  <a:lnTo>
                    <a:pt x="0" y="98"/>
                  </a:lnTo>
                  <a:lnTo>
                    <a:pt x="314" y="0"/>
                  </a:lnTo>
                  <a:lnTo>
                    <a:pt x="706" y="1263"/>
                  </a:lnTo>
                  <a:lnTo>
                    <a:pt x="393" y="1361"/>
                  </a:lnTo>
                  <a:close/>
                </a:path>
              </a:pathLst>
            </a:custGeom>
            <a:solidFill>
              <a:srgbClr val="6BE137"/>
            </a:solidFill>
            <a:ln w="9525">
              <a:solidFill>
                <a:schemeClr val="accent1"/>
              </a:solidFill>
              <a:round/>
            </a:ln>
          </p:spPr>
          <p:txBody>
            <a:bodyPr vert="horz" wrap="square" lIns="86687" tIns="43344" rIns="86687" bIns="43344" numCol="1" anchor="t" anchorCtr="0" compatLnSpc="1"/>
            <a:lstStyle/>
            <a:p>
              <a:endParaRPr lang="en-US" sz="1705" dirty="0">
                <a:solidFill>
                  <a:prstClr val="black"/>
                </a:solidFill>
                <a:latin typeface="Calibri" panose="020F0502020204030204"/>
                <a:ea typeface="微软雅黑" panose="020B0503020204020204" pitchFamily="34" charset="-122"/>
              </a:endParaRPr>
            </a:p>
          </p:txBody>
        </p:sp>
        <p:sp>
          <p:nvSpPr>
            <p:cNvPr id="39" name="Freeform 25"/>
            <p:cNvSpPr/>
            <p:nvPr/>
          </p:nvSpPr>
          <p:spPr bwMode="auto">
            <a:xfrm>
              <a:off x="6731444" y="5683594"/>
              <a:ext cx="248409" cy="91601"/>
            </a:xfrm>
            <a:custGeom>
              <a:avLst/>
              <a:gdLst>
                <a:gd name="T0" fmla="*/ 7 w 320"/>
                <a:gd name="T1" fmla="*/ 118 h 118"/>
                <a:gd name="T2" fmla="*/ 0 w 320"/>
                <a:gd name="T3" fmla="*/ 97 h 118"/>
                <a:gd name="T4" fmla="*/ 314 w 320"/>
                <a:gd name="T5" fmla="*/ 0 h 118"/>
                <a:gd name="T6" fmla="*/ 320 w 320"/>
                <a:gd name="T7" fmla="*/ 21 h 118"/>
                <a:gd name="T8" fmla="*/ 7 w 320"/>
                <a:gd name="T9" fmla="*/ 118 h 118"/>
              </a:gdLst>
              <a:ahLst/>
              <a:cxnLst>
                <a:cxn ang="0">
                  <a:pos x="T0" y="T1"/>
                </a:cxn>
                <a:cxn ang="0">
                  <a:pos x="T2" y="T3"/>
                </a:cxn>
                <a:cxn ang="0">
                  <a:pos x="T4" y="T5"/>
                </a:cxn>
                <a:cxn ang="0">
                  <a:pos x="T6" y="T7"/>
                </a:cxn>
                <a:cxn ang="0">
                  <a:pos x="T8" y="T9"/>
                </a:cxn>
              </a:cxnLst>
              <a:rect l="0" t="0" r="r" b="b"/>
              <a:pathLst>
                <a:path w="320" h="118">
                  <a:moveTo>
                    <a:pt x="7" y="118"/>
                  </a:moveTo>
                  <a:lnTo>
                    <a:pt x="0" y="97"/>
                  </a:lnTo>
                  <a:lnTo>
                    <a:pt x="314" y="0"/>
                  </a:lnTo>
                  <a:lnTo>
                    <a:pt x="320" y="21"/>
                  </a:lnTo>
                  <a:lnTo>
                    <a:pt x="7" y="118"/>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0" name="Freeform 26"/>
            <p:cNvSpPr/>
            <p:nvPr/>
          </p:nvSpPr>
          <p:spPr bwMode="auto">
            <a:xfrm>
              <a:off x="6481483" y="4874713"/>
              <a:ext cx="290328" cy="226673"/>
            </a:xfrm>
            <a:custGeom>
              <a:avLst/>
              <a:gdLst>
                <a:gd name="T0" fmla="*/ 61 w 374"/>
                <a:gd name="T1" fmla="*/ 292 h 292"/>
                <a:gd name="T2" fmla="*/ 0 w 374"/>
                <a:gd name="T3" fmla="*/ 98 h 292"/>
                <a:gd name="T4" fmla="*/ 314 w 374"/>
                <a:gd name="T5" fmla="*/ 0 h 292"/>
                <a:gd name="T6" fmla="*/ 374 w 374"/>
                <a:gd name="T7" fmla="*/ 194 h 292"/>
                <a:gd name="T8" fmla="*/ 61 w 374"/>
                <a:gd name="T9" fmla="*/ 292 h 292"/>
              </a:gdLst>
              <a:ahLst/>
              <a:cxnLst>
                <a:cxn ang="0">
                  <a:pos x="T0" y="T1"/>
                </a:cxn>
                <a:cxn ang="0">
                  <a:pos x="T2" y="T3"/>
                </a:cxn>
                <a:cxn ang="0">
                  <a:pos x="T4" y="T5"/>
                </a:cxn>
                <a:cxn ang="0">
                  <a:pos x="T6" y="T7"/>
                </a:cxn>
                <a:cxn ang="0">
                  <a:pos x="T8" y="T9"/>
                </a:cxn>
              </a:cxnLst>
              <a:rect l="0" t="0" r="r" b="b"/>
              <a:pathLst>
                <a:path w="374" h="292">
                  <a:moveTo>
                    <a:pt x="61" y="292"/>
                  </a:moveTo>
                  <a:lnTo>
                    <a:pt x="0" y="98"/>
                  </a:lnTo>
                  <a:lnTo>
                    <a:pt x="314" y="0"/>
                  </a:lnTo>
                  <a:lnTo>
                    <a:pt x="374" y="194"/>
                  </a:lnTo>
                  <a:lnTo>
                    <a:pt x="61" y="292"/>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1" name="Rectangle 27"/>
            <p:cNvSpPr>
              <a:spLocks noChangeArrowheads="1"/>
            </p:cNvSpPr>
            <p:nvPr/>
          </p:nvSpPr>
          <p:spPr bwMode="auto">
            <a:xfrm>
              <a:off x="5306526" y="4421463"/>
              <a:ext cx="817420" cy="203385"/>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2" name="Rectangle 28"/>
            <p:cNvSpPr>
              <a:spLocks noChangeArrowheads="1"/>
            </p:cNvSpPr>
            <p:nvPr/>
          </p:nvSpPr>
          <p:spPr bwMode="auto">
            <a:xfrm>
              <a:off x="5808001" y="4421463"/>
              <a:ext cx="60550" cy="203385"/>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3" name="Rectangle 29"/>
            <p:cNvSpPr>
              <a:spLocks noChangeArrowheads="1"/>
            </p:cNvSpPr>
            <p:nvPr/>
          </p:nvSpPr>
          <p:spPr bwMode="auto">
            <a:xfrm>
              <a:off x="5652745" y="4421463"/>
              <a:ext cx="62102" cy="203385"/>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4" name="Rectangle 30"/>
            <p:cNvSpPr>
              <a:spLocks noChangeArrowheads="1"/>
            </p:cNvSpPr>
            <p:nvPr/>
          </p:nvSpPr>
          <p:spPr bwMode="auto">
            <a:xfrm>
              <a:off x="5738136" y="4624848"/>
              <a:ext cx="126533" cy="291104"/>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5" name="Rectangle 31"/>
            <p:cNvSpPr>
              <a:spLocks noChangeArrowheads="1"/>
            </p:cNvSpPr>
            <p:nvPr/>
          </p:nvSpPr>
          <p:spPr bwMode="auto">
            <a:xfrm>
              <a:off x="5738136" y="4967962"/>
              <a:ext cx="16302"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6" name="Rectangle 32"/>
            <p:cNvSpPr>
              <a:spLocks noChangeArrowheads="1"/>
            </p:cNvSpPr>
            <p:nvPr/>
          </p:nvSpPr>
          <p:spPr bwMode="auto">
            <a:xfrm>
              <a:off x="5772292" y="4967962"/>
              <a:ext cx="16302"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7" name="Rectangle 33"/>
            <p:cNvSpPr>
              <a:spLocks noChangeArrowheads="1"/>
            </p:cNvSpPr>
            <p:nvPr/>
          </p:nvSpPr>
          <p:spPr bwMode="auto">
            <a:xfrm>
              <a:off x="6264452" y="4967962"/>
              <a:ext cx="19407"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8" name="Rectangle 34"/>
            <p:cNvSpPr>
              <a:spLocks noChangeArrowheads="1"/>
            </p:cNvSpPr>
            <p:nvPr/>
          </p:nvSpPr>
          <p:spPr bwMode="auto">
            <a:xfrm>
              <a:off x="6311804" y="4967962"/>
              <a:ext cx="14749"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49" name="Rectangle 35"/>
            <p:cNvSpPr>
              <a:spLocks noChangeArrowheads="1"/>
            </p:cNvSpPr>
            <p:nvPr/>
          </p:nvSpPr>
          <p:spPr bwMode="auto">
            <a:xfrm>
              <a:off x="5690783" y="3761710"/>
              <a:ext cx="693215"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0" name="Rectangle 36"/>
            <p:cNvSpPr>
              <a:spLocks noChangeArrowheads="1"/>
            </p:cNvSpPr>
            <p:nvPr/>
          </p:nvSpPr>
          <p:spPr bwMode="auto">
            <a:xfrm>
              <a:off x="5738136" y="3761710"/>
              <a:ext cx="16302"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1" name="Rectangle 37"/>
            <p:cNvSpPr>
              <a:spLocks noChangeArrowheads="1"/>
            </p:cNvSpPr>
            <p:nvPr/>
          </p:nvSpPr>
          <p:spPr bwMode="auto">
            <a:xfrm>
              <a:off x="5772292" y="3761710"/>
              <a:ext cx="16302"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2" name="Rectangle 38"/>
            <p:cNvSpPr>
              <a:spLocks noChangeArrowheads="1"/>
            </p:cNvSpPr>
            <p:nvPr/>
          </p:nvSpPr>
          <p:spPr bwMode="auto">
            <a:xfrm>
              <a:off x="6264452" y="3761710"/>
              <a:ext cx="19407"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3" name="Rectangle 39"/>
            <p:cNvSpPr>
              <a:spLocks noChangeArrowheads="1"/>
            </p:cNvSpPr>
            <p:nvPr/>
          </p:nvSpPr>
          <p:spPr bwMode="auto">
            <a:xfrm>
              <a:off x="6311804" y="3761710"/>
              <a:ext cx="14749" cy="141282"/>
            </a:xfrm>
            <a:prstGeom prst="rect">
              <a:avLst/>
            </a:prstGeom>
            <a:grpFill/>
            <a:ln w="9525">
              <a:solidFill>
                <a:schemeClr val="accent1"/>
              </a:solidFill>
              <a:miter lim="800000"/>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4" name="Freeform 40"/>
            <p:cNvSpPr/>
            <p:nvPr/>
          </p:nvSpPr>
          <p:spPr bwMode="auto">
            <a:xfrm>
              <a:off x="5604616" y="5664002"/>
              <a:ext cx="416084" cy="148269"/>
            </a:xfrm>
            <a:custGeom>
              <a:avLst/>
              <a:gdLst>
                <a:gd name="T0" fmla="*/ 328 w 328"/>
                <a:gd name="T1" fmla="*/ 90 h 117"/>
                <a:gd name="T2" fmla="*/ 301 w 328"/>
                <a:gd name="T3" fmla="*/ 117 h 117"/>
                <a:gd name="T4" fmla="*/ 27 w 328"/>
                <a:gd name="T5" fmla="*/ 117 h 117"/>
                <a:gd name="T6" fmla="*/ 0 w 328"/>
                <a:gd name="T7" fmla="*/ 90 h 117"/>
                <a:gd name="T8" fmla="*/ 0 w 328"/>
                <a:gd name="T9" fmla="*/ 27 h 117"/>
                <a:gd name="T10" fmla="*/ 27 w 328"/>
                <a:gd name="T11" fmla="*/ 0 h 117"/>
                <a:gd name="T12" fmla="*/ 301 w 328"/>
                <a:gd name="T13" fmla="*/ 0 h 117"/>
                <a:gd name="T14" fmla="*/ 328 w 328"/>
                <a:gd name="T15" fmla="*/ 27 h 117"/>
                <a:gd name="T16" fmla="*/ 328 w 328"/>
                <a:gd name="T17" fmla="*/ 9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117">
                  <a:moveTo>
                    <a:pt x="328" y="90"/>
                  </a:moveTo>
                  <a:cubicBezTo>
                    <a:pt x="328" y="105"/>
                    <a:pt x="316" y="117"/>
                    <a:pt x="301" y="117"/>
                  </a:cubicBezTo>
                  <a:cubicBezTo>
                    <a:pt x="27" y="117"/>
                    <a:pt x="27" y="117"/>
                    <a:pt x="27" y="117"/>
                  </a:cubicBezTo>
                  <a:cubicBezTo>
                    <a:pt x="12" y="117"/>
                    <a:pt x="0" y="105"/>
                    <a:pt x="0" y="90"/>
                  </a:cubicBezTo>
                  <a:cubicBezTo>
                    <a:pt x="0" y="27"/>
                    <a:pt x="0" y="27"/>
                    <a:pt x="0" y="27"/>
                  </a:cubicBezTo>
                  <a:cubicBezTo>
                    <a:pt x="0" y="12"/>
                    <a:pt x="12" y="0"/>
                    <a:pt x="27" y="0"/>
                  </a:cubicBezTo>
                  <a:cubicBezTo>
                    <a:pt x="301" y="0"/>
                    <a:pt x="301" y="0"/>
                    <a:pt x="301" y="0"/>
                  </a:cubicBezTo>
                  <a:cubicBezTo>
                    <a:pt x="316" y="0"/>
                    <a:pt x="328" y="12"/>
                    <a:pt x="328" y="27"/>
                  </a:cubicBezTo>
                  <a:lnTo>
                    <a:pt x="328" y="90"/>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5" name="Freeform 41"/>
            <p:cNvSpPr/>
            <p:nvPr/>
          </p:nvSpPr>
          <p:spPr bwMode="auto">
            <a:xfrm>
              <a:off x="6547793" y="5664002"/>
              <a:ext cx="40366" cy="167676"/>
            </a:xfrm>
            <a:custGeom>
              <a:avLst/>
              <a:gdLst>
                <a:gd name="T0" fmla="*/ 32 w 32"/>
                <a:gd name="T1" fmla="*/ 116 h 132"/>
                <a:gd name="T2" fmla="*/ 16 w 32"/>
                <a:gd name="T3" fmla="*/ 132 h 132"/>
                <a:gd name="T4" fmla="*/ 16 w 32"/>
                <a:gd name="T5" fmla="*/ 132 h 132"/>
                <a:gd name="T6" fmla="*/ 0 w 32"/>
                <a:gd name="T7" fmla="*/ 116 h 132"/>
                <a:gd name="T8" fmla="*/ 0 w 32"/>
                <a:gd name="T9" fmla="*/ 16 h 132"/>
                <a:gd name="T10" fmla="*/ 16 w 32"/>
                <a:gd name="T11" fmla="*/ 0 h 132"/>
                <a:gd name="T12" fmla="*/ 16 w 32"/>
                <a:gd name="T13" fmla="*/ 0 h 132"/>
                <a:gd name="T14" fmla="*/ 32 w 32"/>
                <a:gd name="T15" fmla="*/ 16 h 132"/>
                <a:gd name="T16" fmla="*/ 32 w 32"/>
                <a:gd name="T17" fmla="*/ 11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32">
                  <a:moveTo>
                    <a:pt x="32" y="116"/>
                  </a:moveTo>
                  <a:cubicBezTo>
                    <a:pt x="32" y="125"/>
                    <a:pt x="25" y="132"/>
                    <a:pt x="16" y="132"/>
                  </a:cubicBezTo>
                  <a:cubicBezTo>
                    <a:pt x="16" y="132"/>
                    <a:pt x="16" y="132"/>
                    <a:pt x="16" y="132"/>
                  </a:cubicBezTo>
                  <a:cubicBezTo>
                    <a:pt x="7" y="132"/>
                    <a:pt x="0" y="125"/>
                    <a:pt x="0" y="116"/>
                  </a:cubicBezTo>
                  <a:cubicBezTo>
                    <a:pt x="0" y="16"/>
                    <a:pt x="0" y="16"/>
                    <a:pt x="0" y="16"/>
                  </a:cubicBezTo>
                  <a:cubicBezTo>
                    <a:pt x="0" y="7"/>
                    <a:pt x="7" y="0"/>
                    <a:pt x="16" y="0"/>
                  </a:cubicBezTo>
                  <a:cubicBezTo>
                    <a:pt x="16" y="0"/>
                    <a:pt x="16" y="0"/>
                    <a:pt x="16" y="0"/>
                  </a:cubicBezTo>
                  <a:cubicBezTo>
                    <a:pt x="25" y="0"/>
                    <a:pt x="32" y="7"/>
                    <a:pt x="32" y="16"/>
                  </a:cubicBezTo>
                  <a:lnTo>
                    <a:pt x="32" y="116"/>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6" name="Freeform 42"/>
            <p:cNvSpPr/>
            <p:nvPr/>
          </p:nvSpPr>
          <p:spPr bwMode="auto">
            <a:xfrm>
              <a:off x="5409771" y="5514180"/>
              <a:ext cx="70641" cy="72194"/>
            </a:xfrm>
            <a:custGeom>
              <a:avLst/>
              <a:gdLst>
                <a:gd name="T0" fmla="*/ 56 w 56"/>
                <a:gd name="T1" fmla="*/ 29 h 57"/>
                <a:gd name="T2" fmla="*/ 28 w 56"/>
                <a:gd name="T3" fmla="*/ 57 h 57"/>
                <a:gd name="T4" fmla="*/ 27 w 56"/>
                <a:gd name="T5" fmla="*/ 57 h 57"/>
                <a:gd name="T6" fmla="*/ 0 w 56"/>
                <a:gd name="T7" fmla="*/ 29 h 57"/>
                <a:gd name="T8" fmla="*/ 0 w 56"/>
                <a:gd name="T9" fmla="*/ 28 h 57"/>
                <a:gd name="T10" fmla="*/ 27 w 56"/>
                <a:gd name="T11" fmla="*/ 0 h 57"/>
                <a:gd name="T12" fmla="*/ 28 w 56"/>
                <a:gd name="T13" fmla="*/ 0 h 57"/>
                <a:gd name="T14" fmla="*/ 56 w 56"/>
                <a:gd name="T15" fmla="*/ 28 h 57"/>
                <a:gd name="T16" fmla="*/ 56 w 56"/>
                <a:gd name="T1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7">
                  <a:moveTo>
                    <a:pt x="56" y="29"/>
                  </a:moveTo>
                  <a:cubicBezTo>
                    <a:pt x="56" y="44"/>
                    <a:pt x="44" y="57"/>
                    <a:pt x="28" y="57"/>
                  </a:cubicBezTo>
                  <a:cubicBezTo>
                    <a:pt x="27" y="57"/>
                    <a:pt x="27" y="57"/>
                    <a:pt x="27" y="57"/>
                  </a:cubicBezTo>
                  <a:cubicBezTo>
                    <a:pt x="12" y="57"/>
                    <a:pt x="0" y="44"/>
                    <a:pt x="0" y="29"/>
                  </a:cubicBezTo>
                  <a:cubicBezTo>
                    <a:pt x="0" y="28"/>
                    <a:pt x="0" y="28"/>
                    <a:pt x="0" y="28"/>
                  </a:cubicBezTo>
                  <a:cubicBezTo>
                    <a:pt x="0" y="13"/>
                    <a:pt x="12" y="0"/>
                    <a:pt x="27" y="0"/>
                  </a:cubicBezTo>
                  <a:cubicBezTo>
                    <a:pt x="28" y="0"/>
                    <a:pt x="28" y="0"/>
                    <a:pt x="28" y="0"/>
                  </a:cubicBezTo>
                  <a:cubicBezTo>
                    <a:pt x="44" y="0"/>
                    <a:pt x="56" y="13"/>
                    <a:pt x="56" y="28"/>
                  </a:cubicBezTo>
                  <a:lnTo>
                    <a:pt x="56" y="29"/>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7" name="Freeform 43"/>
            <p:cNvSpPr/>
            <p:nvPr/>
          </p:nvSpPr>
          <p:spPr bwMode="auto">
            <a:xfrm>
              <a:off x="6062620" y="5514180"/>
              <a:ext cx="71417" cy="72194"/>
            </a:xfrm>
            <a:custGeom>
              <a:avLst/>
              <a:gdLst>
                <a:gd name="T0" fmla="*/ 56 w 56"/>
                <a:gd name="T1" fmla="*/ 29 h 57"/>
                <a:gd name="T2" fmla="*/ 29 w 56"/>
                <a:gd name="T3" fmla="*/ 57 h 57"/>
                <a:gd name="T4" fmla="*/ 28 w 56"/>
                <a:gd name="T5" fmla="*/ 57 h 57"/>
                <a:gd name="T6" fmla="*/ 0 w 56"/>
                <a:gd name="T7" fmla="*/ 29 h 57"/>
                <a:gd name="T8" fmla="*/ 0 w 56"/>
                <a:gd name="T9" fmla="*/ 28 h 57"/>
                <a:gd name="T10" fmla="*/ 28 w 56"/>
                <a:gd name="T11" fmla="*/ 0 h 57"/>
                <a:gd name="T12" fmla="*/ 29 w 56"/>
                <a:gd name="T13" fmla="*/ 0 h 57"/>
                <a:gd name="T14" fmla="*/ 56 w 56"/>
                <a:gd name="T15" fmla="*/ 28 h 57"/>
                <a:gd name="T16" fmla="*/ 56 w 56"/>
                <a:gd name="T17"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7">
                  <a:moveTo>
                    <a:pt x="56" y="29"/>
                  </a:moveTo>
                  <a:cubicBezTo>
                    <a:pt x="56" y="44"/>
                    <a:pt x="44" y="57"/>
                    <a:pt x="29" y="57"/>
                  </a:cubicBezTo>
                  <a:cubicBezTo>
                    <a:pt x="28" y="57"/>
                    <a:pt x="28" y="57"/>
                    <a:pt x="28" y="57"/>
                  </a:cubicBezTo>
                  <a:cubicBezTo>
                    <a:pt x="13" y="57"/>
                    <a:pt x="0" y="44"/>
                    <a:pt x="0" y="29"/>
                  </a:cubicBezTo>
                  <a:cubicBezTo>
                    <a:pt x="0" y="28"/>
                    <a:pt x="0" y="28"/>
                    <a:pt x="0" y="28"/>
                  </a:cubicBezTo>
                  <a:cubicBezTo>
                    <a:pt x="0" y="13"/>
                    <a:pt x="13" y="0"/>
                    <a:pt x="28" y="0"/>
                  </a:cubicBezTo>
                  <a:cubicBezTo>
                    <a:pt x="29" y="0"/>
                    <a:pt x="29" y="0"/>
                    <a:pt x="29" y="0"/>
                  </a:cubicBezTo>
                  <a:cubicBezTo>
                    <a:pt x="44" y="0"/>
                    <a:pt x="56" y="13"/>
                    <a:pt x="56" y="28"/>
                  </a:cubicBezTo>
                  <a:lnTo>
                    <a:pt x="56" y="29"/>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8" name="Freeform 44"/>
            <p:cNvSpPr/>
            <p:nvPr/>
          </p:nvSpPr>
          <p:spPr bwMode="auto">
            <a:xfrm>
              <a:off x="5576670" y="5179886"/>
              <a:ext cx="665269" cy="93153"/>
            </a:xfrm>
            <a:custGeom>
              <a:avLst/>
              <a:gdLst>
                <a:gd name="T0" fmla="*/ 524 w 524"/>
                <a:gd name="T1" fmla="*/ 45 h 73"/>
                <a:gd name="T2" fmla="*/ 497 w 524"/>
                <a:gd name="T3" fmla="*/ 73 h 73"/>
                <a:gd name="T4" fmla="*/ 28 w 524"/>
                <a:gd name="T5" fmla="*/ 73 h 73"/>
                <a:gd name="T6" fmla="*/ 0 w 524"/>
                <a:gd name="T7" fmla="*/ 45 h 73"/>
                <a:gd name="T8" fmla="*/ 0 w 524"/>
                <a:gd name="T9" fmla="*/ 27 h 73"/>
                <a:gd name="T10" fmla="*/ 28 w 524"/>
                <a:gd name="T11" fmla="*/ 0 h 73"/>
                <a:gd name="T12" fmla="*/ 497 w 524"/>
                <a:gd name="T13" fmla="*/ 0 h 73"/>
                <a:gd name="T14" fmla="*/ 524 w 524"/>
                <a:gd name="T15" fmla="*/ 27 h 73"/>
                <a:gd name="T16" fmla="*/ 524 w 524"/>
                <a:gd name="T17" fmla="*/ 4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4" h="73">
                  <a:moveTo>
                    <a:pt x="524" y="45"/>
                  </a:moveTo>
                  <a:cubicBezTo>
                    <a:pt x="524" y="61"/>
                    <a:pt x="512" y="73"/>
                    <a:pt x="497" y="73"/>
                  </a:cubicBezTo>
                  <a:cubicBezTo>
                    <a:pt x="28" y="73"/>
                    <a:pt x="28" y="73"/>
                    <a:pt x="28" y="73"/>
                  </a:cubicBezTo>
                  <a:cubicBezTo>
                    <a:pt x="12" y="73"/>
                    <a:pt x="0" y="61"/>
                    <a:pt x="0" y="45"/>
                  </a:cubicBezTo>
                  <a:cubicBezTo>
                    <a:pt x="0" y="27"/>
                    <a:pt x="0" y="27"/>
                    <a:pt x="0" y="27"/>
                  </a:cubicBezTo>
                  <a:cubicBezTo>
                    <a:pt x="0" y="12"/>
                    <a:pt x="12" y="0"/>
                    <a:pt x="28" y="0"/>
                  </a:cubicBezTo>
                  <a:cubicBezTo>
                    <a:pt x="497" y="0"/>
                    <a:pt x="497" y="0"/>
                    <a:pt x="497" y="0"/>
                  </a:cubicBezTo>
                  <a:cubicBezTo>
                    <a:pt x="512" y="0"/>
                    <a:pt x="524" y="12"/>
                    <a:pt x="524" y="27"/>
                  </a:cubicBezTo>
                  <a:lnTo>
                    <a:pt x="524" y="45"/>
                  </a:lnTo>
                  <a:close/>
                </a:path>
              </a:pathLst>
            </a:cu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59" name="Oval 45"/>
            <p:cNvSpPr>
              <a:spLocks noChangeArrowheads="1"/>
            </p:cNvSpPr>
            <p:nvPr/>
          </p:nvSpPr>
          <p:spPr bwMode="auto">
            <a:xfrm>
              <a:off x="6128603" y="3612665"/>
              <a:ext cx="111784" cy="111008"/>
            </a:xfrm>
            <a:prstGeom prst="ellipse">
              <a:avLst/>
            </a:pr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sp>
          <p:nvSpPr>
            <p:cNvPr id="60" name="Oval 46"/>
            <p:cNvSpPr>
              <a:spLocks noChangeArrowheads="1"/>
            </p:cNvSpPr>
            <p:nvPr/>
          </p:nvSpPr>
          <p:spPr bwMode="auto">
            <a:xfrm>
              <a:off x="5325933" y="3617323"/>
              <a:ext cx="111784" cy="111784"/>
            </a:xfrm>
            <a:prstGeom prst="ellipse">
              <a:avLst/>
            </a:prstGeom>
            <a:grpFill/>
            <a:ln w="9525">
              <a:solidFill>
                <a:schemeClr val="accent1"/>
              </a:solidFill>
              <a:round/>
            </a:ln>
          </p:spPr>
          <p:txBody>
            <a:bodyPr vert="horz" wrap="square" lIns="86687" tIns="43344" rIns="86687" bIns="43344" numCol="1" anchor="t" anchorCtr="0" compatLnSpc="1"/>
            <a:lstStyle/>
            <a:p>
              <a:endParaRPr lang="en-US" sz="1705">
                <a:solidFill>
                  <a:prstClr val="black"/>
                </a:solidFill>
                <a:latin typeface="Calibri" panose="020F0502020204030204"/>
                <a:ea typeface="微软雅黑" panose="020B0503020204020204" pitchFamily="34" charset="-122"/>
              </a:endParaRPr>
            </a:p>
          </p:txBody>
        </p:sp>
      </p:grpSp>
      <p:grpSp>
        <p:nvGrpSpPr>
          <p:cNvPr id="3" name="组合 2"/>
          <p:cNvGrpSpPr/>
          <p:nvPr/>
        </p:nvGrpSpPr>
        <p:grpSpPr>
          <a:xfrm>
            <a:off x="443983" y="1112313"/>
            <a:ext cx="1936868" cy="1936868"/>
            <a:chOff x="2572456" y="958222"/>
            <a:chExt cx="1936868" cy="1936868"/>
          </a:xfrm>
        </p:grpSpPr>
        <p:grpSp>
          <p:nvGrpSpPr>
            <p:cNvPr id="61" name="组合 60"/>
            <p:cNvGrpSpPr/>
            <p:nvPr/>
          </p:nvGrpSpPr>
          <p:grpSpPr>
            <a:xfrm>
              <a:off x="2572456" y="958222"/>
              <a:ext cx="1936868" cy="1936868"/>
              <a:chOff x="11207774" y="442662"/>
              <a:chExt cx="504056" cy="504056"/>
            </a:xfrm>
            <a:solidFill>
              <a:srgbClr val="B3DF63"/>
            </a:solidFill>
            <a:effectLst>
              <a:outerShdw blurRad="50800" dist="38100" dir="5400000" algn="t" rotWithShape="0">
                <a:prstClr val="black">
                  <a:alpha val="40000"/>
                </a:prstClr>
              </a:outerShdw>
            </a:effectLst>
          </p:grpSpPr>
          <p:sp>
            <p:nvSpPr>
              <p:cNvPr id="62" name="椭圆 61"/>
              <p:cNvSpPr/>
              <p:nvPr/>
            </p:nvSpPr>
            <p:spPr>
              <a:xfrm>
                <a:off x="11273029" y="517620"/>
                <a:ext cx="373547" cy="373547"/>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63" name="椭圆 62"/>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grpSp>
        <p:sp>
          <p:nvSpPr>
            <p:cNvPr id="64" name="TextBox 1"/>
            <p:cNvSpPr txBox="1"/>
            <p:nvPr/>
          </p:nvSpPr>
          <p:spPr>
            <a:xfrm>
              <a:off x="2815371" y="1264937"/>
              <a:ext cx="1451038" cy="1323439"/>
            </a:xfrm>
            <a:prstGeom prst="rect">
              <a:avLst/>
            </a:prstGeom>
            <a:noFill/>
          </p:spPr>
          <p:txBody>
            <a:bodyPr wrap="none" rtlCol="0">
              <a:spAutoFit/>
            </a:bodyPr>
            <a:lstStyle/>
            <a:p>
              <a:r>
                <a:rPr lang="en-US" altLang="zh-CN" sz="8000" b="1" dirty="0">
                  <a:ln w="12700">
                    <a:noFill/>
                    <a:prstDash val="solid"/>
                  </a:ln>
                  <a:solidFill>
                    <a:prstClr val="white"/>
                  </a:solidFill>
                  <a:effectLst>
                    <a:outerShdw dist="50800" dir="4800000" algn="tl" rotWithShape="0">
                      <a:srgbClr val="000000">
                        <a:alpha val="40000"/>
                      </a:srgbClr>
                    </a:outerShdw>
                  </a:effectLst>
                  <a:latin typeface="造字工房尚黑（非商用）细体" pitchFamily="50" charset="-122"/>
                  <a:ea typeface="造字工房尚黑（非商用）细体" pitchFamily="50" charset="-122"/>
                </a:rPr>
                <a:t>05</a:t>
              </a:r>
              <a:endParaRPr lang="zh-CN" altLang="en-US" sz="8000" b="1" dirty="0">
                <a:ln w="12700">
                  <a:noFill/>
                  <a:prstDash val="solid"/>
                </a:ln>
                <a:solidFill>
                  <a:prstClr val="white"/>
                </a:solidFill>
                <a:effectLst>
                  <a:outerShdw dist="50800" dir="4800000" algn="tl" rotWithShape="0">
                    <a:srgbClr val="000000">
                      <a:alpha val="40000"/>
                    </a:srgbClr>
                  </a:outerShdw>
                </a:effectLst>
                <a:latin typeface="造字工房尚黑（非商用）细体" pitchFamily="50" charset="-122"/>
                <a:ea typeface="造字工房尚黑（非商用）细体" pitchFamily="50" charset="-122"/>
              </a:endParaRPr>
            </a:p>
          </p:txBody>
        </p:sp>
      </p:grpSp>
      <p:grpSp>
        <p:nvGrpSpPr>
          <p:cNvPr id="65" name="组合 64"/>
          <p:cNvGrpSpPr/>
          <p:nvPr/>
        </p:nvGrpSpPr>
        <p:grpSpPr>
          <a:xfrm rot="5400000">
            <a:off x="7939470" y="-3214903"/>
            <a:ext cx="942183" cy="7462505"/>
            <a:chOff x="-11273" y="-594773"/>
            <a:chExt cx="719786" cy="7462505"/>
          </a:xfrm>
        </p:grpSpPr>
        <p:sp>
          <p:nvSpPr>
            <p:cNvPr id="66" name="等腰三角形 65"/>
            <p:cNvSpPr/>
            <p:nvPr/>
          </p:nvSpPr>
          <p:spPr>
            <a:xfrm rot="5400000">
              <a:off x="-68856" y="2776017"/>
              <a:ext cx="834952" cy="7197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7" name="等腰三角形 66"/>
            <p:cNvSpPr/>
            <p:nvPr/>
          </p:nvSpPr>
          <p:spPr>
            <a:xfrm rot="5400000">
              <a:off x="-68856" y="195805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8" name="等腰三角形 67"/>
            <p:cNvSpPr/>
            <p:nvPr/>
          </p:nvSpPr>
          <p:spPr>
            <a:xfrm rot="5400000">
              <a:off x="-68856" y="1114606"/>
              <a:ext cx="834952" cy="7197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9" name="等腰三角形 68"/>
            <p:cNvSpPr/>
            <p:nvPr/>
          </p:nvSpPr>
          <p:spPr>
            <a:xfrm rot="5400000">
              <a:off x="-68856" y="296639"/>
              <a:ext cx="834952" cy="71978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0" name="等腰三角形 69"/>
            <p:cNvSpPr/>
            <p:nvPr/>
          </p:nvSpPr>
          <p:spPr>
            <a:xfrm rot="5400000">
              <a:off x="-68856" y="3610969"/>
              <a:ext cx="834952" cy="719786"/>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1" name="等腰三角形 70"/>
            <p:cNvSpPr/>
            <p:nvPr/>
          </p:nvSpPr>
          <p:spPr>
            <a:xfrm rot="5400000">
              <a:off x="-68856" y="4443673"/>
              <a:ext cx="834952" cy="719786"/>
            </a:xfrm>
            <a:prstGeom prst="triangle">
              <a:avLst/>
            </a:prstGeom>
            <a:solidFill>
              <a:srgbClr val="94C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2" name="等腰三角形 71"/>
            <p:cNvSpPr/>
            <p:nvPr/>
          </p:nvSpPr>
          <p:spPr>
            <a:xfrm rot="5400000">
              <a:off x="-68856" y="5264883"/>
              <a:ext cx="834952" cy="71978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3" name="等腰三角形 72"/>
            <p:cNvSpPr/>
            <p:nvPr/>
          </p:nvSpPr>
          <p:spPr>
            <a:xfrm rot="5400000">
              <a:off x="-68856" y="6090363"/>
              <a:ext cx="834952" cy="71978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4" name="等腰三角形 73"/>
            <p:cNvSpPr/>
            <p:nvPr/>
          </p:nvSpPr>
          <p:spPr>
            <a:xfrm rot="5400000">
              <a:off x="-68856" y="-53719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p:cTn id="7" dur="8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8" dur="800" fill="hold"/>
                                        <p:tgtEl>
                                          <p:spTgt spid="10"/>
                                        </p:tgtEl>
                                        <p:attrNameLst>
                                          <p:attrName>ppt_y</p:attrName>
                                        </p:attrNameLst>
                                      </p:cBhvr>
                                      <p:tavLst>
                                        <p:tav tm="0">
                                          <p:val>
                                            <p:strVal val="#ppt_y"/>
                                          </p:val>
                                        </p:tav>
                                        <p:tav tm="100000">
                                          <p:val>
                                            <p:strVal val="#ppt_y"/>
                                          </p:val>
                                        </p:tav>
                                      </p:tavLst>
                                    </p:anim>
                                    <p:anim calcmode="lin" valueType="num">
                                      <p:cBhvr>
                                        <p:cTn id="9" dur="8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0" dur="8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800" tmFilter="0,0; .5, 1; 1, 1"/>
                                        <p:tgtEl>
                                          <p:spTgt spid="10"/>
                                        </p:tgtEl>
                                      </p:cBhvr>
                                    </p:animEffect>
                                  </p:childTnLst>
                                </p:cTn>
                              </p:par>
                            </p:childTnLst>
                          </p:cTn>
                        </p:par>
                        <p:par>
                          <p:cTn id="12" fill="hold">
                            <p:stCondLst>
                              <p:cond delay="1039"/>
                            </p:stCondLst>
                            <p:childTnLst>
                              <p:par>
                                <p:cTn id="13" presetID="10"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473278" y="2903759"/>
            <a:ext cx="5472331" cy="3170099"/>
          </a:xfrm>
          <a:prstGeom prst="rect">
            <a:avLst/>
          </a:prstGeom>
          <a:ln>
            <a:solidFill>
              <a:schemeClr val="accent1"/>
            </a:solidFill>
          </a:ln>
        </p:spPr>
        <p:txBody>
          <a:bodyPr wrap="square">
            <a:spAutoFit/>
          </a:bodyPr>
          <a:lstStyle/>
          <a:p>
            <a:r>
              <a:rPr lang="en-US" altLang="zh-CN" sz="2000" dirty="0" smtClean="0">
                <a:solidFill>
                  <a:prstClr val="black"/>
                </a:solidFill>
              </a:rPr>
              <a:t>snacks </a:t>
            </a:r>
            <a:r>
              <a:rPr lang="en-US" altLang="zh-CN" sz="2000" dirty="0">
                <a:solidFill>
                  <a:prstClr val="black"/>
                </a:solidFill>
              </a:rPr>
              <a:t>= ['</a:t>
            </a:r>
            <a:r>
              <a:rPr lang="zh-CN" altLang="en-US" sz="2000" dirty="0">
                <a:solidFill>
                  <a:prstClr val="black"/>
                </a:solidFill>
              </a:rPr>
              <a:t>松饼</a:t>
            </a:r>
            <a:r>
              <a:rPr lang="en-US" altLang="zh-CN" sz="2000" dirty="0">
                <a:solidFill>
                  <a:prstClr val="black"/>
                </a:solidFill>
              </a:rPr>
              <a:t>', '</a:t>
            </a:r>
            <a:r>
              <a:rPr lang="zh-CN" altLang="en-US" sz="2000" dirty="0">
                <a:solidFill>
                  <a:prstClr val="black"/>
                </a:solidFill>
              </a:rPr>
              <a:t>提拉米苏</a:t>
            </a:r>
            <a:r>
              <a:rPr lang="en-US" altLang="zh-CN" sz="2000" dirty="0">
                <a:solidFill>
                  <a:prstClr val="black"/>
                </a:solidFill>
              </a:rPr>
              <a:t>', '</a:t>
            </a:r>
            <a:r>
              <a:rPr lang="zh-CN" altLang="en-US" sz="2000" dirty="0">
                <a:solidFill>
                  <a:prstClr val="black"/>
                </a:solidFill>
              </a:rPr>
              <a:t>芝士蛋糕</a:t>
            </a:r>
            <a:r>
              <a:rPr lang="en-US" altLang="zh-CN" sz="2000" dirty="0">
                <a:solidFill>
                  <a:prstClr val="black"/>
                </a:solidFill>
              </a:rPr>
              <a:t>', '</a:t>
            </a:r>
            <a:r>
              <a:rPr lang="zh-CN" altLang="en-US" sz="2000" dirty="0">
                <a:solidFill>
                  <a:prstClr val="black"/>
                </a:solidFill>
              </a:rPr>
              <a:t>三明治</a:t>
            </a:r>
            <a:r>
              <a:rPr lang="en-US" altLang="zh-CN" sz="2000" dirty="0">
                <a:solidFill>
                  <a:prstClr val="black"/>
                </a:solidFill>
              </a:rPr>
              <a:t>']</a:t>
            </a:r>
          </a:p>
          <a:p>
            <a:r>
              <a:rPr lang="en-US" altLang="zh-CN" sz="2000" dirty="0">
                <a:solidFill>
                  <a:prstClr val="black"/>
                </a:solidFill>
              </a:rPr>
              <a:t>drinks = ['</a:t>
            </a:r>
            <a:r>
              <a:rPr lang="zh-CN" altLang="en-US" sz="2000" dirty="0">
                <a:solidFill>
                  <a:prstClr val="black"/>
                </a:solidFill>
              </a:rPr>
              <a:t>红茶</a:t>
            </a:r>
            <a:r>
              <a:rPr lang="en-US" altLang="zh-CN" sz="2000" dirty="0">
                <a:solidFill>
                  <a:prstClr val="black"/>
                </a:solidFill>
              </a:rPr>
              <a:t>', '</a:t>
            </a:r>
            <a:r>
              <a:rPr lang="zh-CN" altLang="en-US" sz="2000" dirty="0">
                <a:solidFill>
                  <a:prstClr val="black"/>
                </a:solidFill>
              </a:rPr>
              <a:t>咖啡</a:t>
            </a:r>
            <a:r>
              <a:rPr lang="en-US" altLang="zh-CN" sz="2000" dirty="0">
                <a:solidFill>
                  <a:prstClr val="black"/>
                </a:solidFill>
              </a:rPr>
              <a:t>', '</a:t>
            </a:r>
            <a:r>
              <a:rPr lang="zh-CN" altLang="en-US" sz="2000" dirty="0">
                <a:solidFill>
                  <a:prstClr val="black"/>
                </a:solidFill>
              </a:rPr>
              <a:t>橙汁</a:t>
            </a:r>
            <a:r>
              <a:rPr lang="en-US" altLang="zh-CN" sz="2000" dirty="0" smtClean="0">
                <a:solidFill>
                  <a:prstClr val="black"/>
                </a:solidFill>
              </a:rPr>
              <a:t>']</a:t>
            </a:r>
            <a:endParaRPr lang="en-US" altLang="zh-CN" sz="2000" dirty="0">
              <a:solidFill>
                <a:prstClr val="black"/>
              </a:solidFill>
            </a:endParaRPr>
          </a:p>
          <a:p>
            <a:r>
              <a:rPr lang="en-US" altLang="zh-CN" sz="2000" dirty="0">
                <a:solidFill>
                  <a:prstClr val="black"/>
                </a:solidFill>
              </a:rPr>
              <a:t>menus = []</a:t>
            </a:r>
          </a:p>
          <a:p>
            <a:r>
              <a:rPr lang="en-US" altLang="zh-CN" sz="2000" dirty="0">
                <a:solidFill>
                  <a:prstClr val="black"/>
                </a:solidFill>
              </a:rPr>
              <a:t>for snack in snacks:</a:t>
            </a:r>
          </a:p>
          <a:p>
            <a:r>
              <a:rPr lang="en-US" altLang="zh-CN" sz="2000" dirty="0">
                <a:solidFill>
                  <a:prstClr val="black"/>
                </a:solidFill>
              </a:rPr>
              <a:t>     for drink in drinks:</a:t>
            </a:r>
          </a:p>
          <a:p>
            <a:r>
              <a:rPr lang="en-US" altLang="zh-CN" sz="2000" dirty="0">
                <a:solidFill>
                  <a:prstClr val="black"/>
                </a:solidFill>
              </a:rPr>
              <a:t>         menu = (snack, drink)</a:t>
            </a:r>
          </a:p>
          <a:p>
            <a:r>
              <a:rPr lang="en-US" altLang="zh-CN" sz="2000" dirty="0">
                <a:solidFill>
                  <a:prstClr val="black"/>
                </a:solidFill>
              </a:rPr>
              <a:t>         </a:t>
            </a:r>
            <a:r>
              <a:rPr lang="en-US" altLang="zh-CN" sz="2000" dirty="0" err="1">
                <a:solidFill>
                  <a:prstClr val="black"/>
                </a:solidFill>
              </a:rPr>
              <a:t>menus.append</a:t>
            </a:r>
            <a:r>
              <a:rPr lang="en-US" altLang="zh-CN" sz="2000" dirty="0">
                <a:solidFill>
                  <a:prstClr val="black"/>
                </a:solidFill>
              </a:rPr>
              <a:t>(menu</a:t>
            </a:r>
            <a:r>
              <a:rPr lang="en-US" altLang="zh-CN" sz="2000" dirty="0" smtClean="0">
                <a:solidFill>
                  <a:prstClr val="black"/>
                </a:solidFill>
              </a:rPr>
              <a:t>)</a:t>
            </a:r>
            <a:endParaRPr lang="en-US" altLang="zh-CN" sz="2000" dirty="0">
              <a:solidFill>
                <a:prstClr val="black"/>
              </a:solidFill>
            </a:endParaRPr>
          </a:p>
          <a:p>
            <a:r>
              <a:rPr lang="en-US" altLang="zh-CN" sz="2000" dirty="0">
                <a:solidFill>
                  <a:prstClr val="black"/>
                </a:solidFill>
              </a:rPr>
              <a:t>print("</a:t>
            </a:r>
            <a:r>
              <a:rPr lang="zh-CN" altLang="en-US" sz="2000" dirty="0">
                <a:solidFill>
                  <a:prstClr val="black"/>
                </a:solidFill>
              </a:rPr>
              <a:t>优惠下午茶可提供的搭配套餐如下</a:t>
            </a:r>
            <a:r>
              <a:rPr lang="en-US" altLang="zh-CN" sz="2000" dirty="0">
                <a:solidFill>
                  <a:prstClr val="black"/>
                </a:solidFill>
              </a:rPr>
              <a:t>:")</a:t>
            </a:r>
          </a:p>
          <a:p>
            <a:r>
              <a:rPr lang="en-US" altLang="zh-CN" sz="2000" dirty="0">
                <a:solidFill>
                  <a:prstClr val="black"/>
                </a:solidFill>
              </a:rPr>
              <a:t>for menu in menus:</a:t>
            </a:r>
          </a:p>
          <a:p>
            <a:r>
              <a:rPr lang="en-US" altLang="zh-CN" sz="2000" dirty="0">
                <a:solidFill>
                  <a:prstClr val="black"/>
                </a:solidFill>
              </a:rPr>
              <a:t>    print(menu)</a:t>
            </a:r>
            <a:endParaRPr lang="zh-CN" altLang="en-US" sz="2000" dirty="0">
              <a:solidFill>
                <a:prstClr val="black"/>
              </a:solidFill>
            </a:endParaRPr>
          </a:p>
        </p:txBody>
      </p:sp>
      <p:sp>
        <p:nvSpPr>
          <p:cNvPr id="3" name="文本框 2"/>
          <p:cNvSpPr txBox="1"/>
          <p:nvPr/>
        </p:nvSpPr>
        <p:spPr>
          <a:xfrm>
            <a:off x="572756" y="412094"/>
            <a:ext cx="10793940" cy="1938992"/>
          </a:xfrm>
          <a:prstGeom prst="rect">
            <a:avLst/>
          </a:prstGeom>
          <a:noFill/>
        </p:spPr>
        <p:txBody>
          <a:bodyPr wrap="square" rtlCol="0">
            <a:spAutoFit/>
          </a:bodyPr>
          <a:lstStyle/>
          <a:p>
            <a:pPr>
              <a:lnSpc>
                <a:spcPct val="150000"/>
              </a:lnSpc>
            </a:pPr>
            <a:r>
              <a:rPr lang="en-US" altLang="zh-CN" sz="2000" dirty="0" smtClean="0">
                <a:solidFill>
                  <a:prstClr val="black"/>
                </a:solidFill>
              </a:rPr>
              <a:t>【</a:t>
            </a:r>
            <a:r>
              <a:rPr lang="zh-CN" altLang="en-US" sz="2000" dirty="0" smtClean="0">
                <a:solidFill>
                  <a:prstClr val="black"/>
                </a:solidFill>
              </a:rPr>
              <a:t>例</a:t>
            </a:r>
            <a:r>
              <a:rPr lang="en-US" altLang="zh-CN" sz="2000" dirty="0" smtClean="0">
                <a:solidFill>
                  <a:prstClr val="black"/>
                </a:solidFill>
              </a:rPr>
              <a:t>4-8】</a:t>
            </a:r>
            <a:r>
              <a:rPr lang="zh-CN" altLang="en-US" sz="2000" dirty="0" smtClean="0">
                <a:solidFill>
                  <a:prstClr val="black"/>
                </a:solidFill>
              </a:rPr>
              <a:t>某餐厅推出了优惠下午茶套餐活动。顾客可以以优惠的价格从给定的糕点和给定的饮料中各选一款组成套餐。已知，指定的高点包括</a:t>
            </a:r>
            <a:r>
              <a:rPr lang="en-US" altLang="zh-CN" sz="2000" dirty="0" smtClean="0">
                <a:solidFill>
                  <a:prstClr val="black"/>
                </a:solidFill>
              </a:rPr>
              <a:t>‘</a:t>
            </a:r>
            <a:r>
              <a:rPr lang="zh-CN" altLang="en-US" sz="2000" dirty="0" smtClean="0">
                <a:solidFill>
                  <a:prstClr val="black"/>
                </a:solidFill>
              </a:rPr>
              <a:t>松饼</a:t>
            </a:r>
            <a:r>
              <a:rPr lang="en-US" altLang="zh-CN" sz="2000" dirty="0" smtClean="0">
                <a:solidFill>
                  <a:prstClr val="black"/>
                </a:solidFill>
              </a:rPr>
              <a:t>’, ‘</a:t>
            </a:r>
            <a:r>
              <a:rPr lang="zh-CN" altLang="en-US" sz="2000" dirty="0" smtClean="0">
                <a:solidFill>
                  <a:prstClr val="black"/>
                </a:solidFill>
              </a:rPr>
              <a:t>提拉</a:t>
            </a:r>
            <a:r>
              <a:rPr lang="zh-CN" altLang="en-US" sz="2000" dirty="0">
                <a:solidFill>
                  <a:prstClr val="black"/>
                </a:solidFill>
              </a:rPr>
              <a:t>米</a:t>
            </a:r>
            <a:r>
              <a:rPr lang="zh-CN" altLang="en-US" sz="2000" dirty="0" smtClean="0">
                <a:solidFill>
                  <a:prstClr val="black"/>
                </a:solidFill>
              </a:rPr>
              <a:t>苏</a:t>
            </a:r>
            <a:r>
              <a:rPr lang="en-US" altLang="zh-CN" sz="2000" dirty="0" smtClean="0">
                <a:solidFill>
                  <a:prstClr val="black"/>
                </a:solidFill>
              </a:rPr>
              <a:t>’, ‘</a:t>
            </a:r>
            <a:r>
              <a:rPr lang="zh-CN" altLang="en-US" sz="2000" dirty="0" smtClean="0">
                <a:solidFill>
                  <a:prstClr val="black"/>
                </a:solidFill>
              </a:rPr>
              <a:t>芝</a:t>
            </a:r>
            <a:r>
              <a:rPr lang="zh-CN" altLang="en-US" sz="2000" dirty="0">
                <a:solidFill>
                  <a:prstClr val="black"/>
                </a:solidFill>
              </a:rPr>
              <a:t>士</a:t>
            </a:r>
            <a:r>
              <a:rPr lang="zh-CN" altLang="en-US" sz="2000" dirty="0" smtClean="0">
                <a:solidFill>
                  <a:prstClr val="black"/>
                </a:solidFill>
              </a:rPr>
              <a:t>蛋糕</a:t>
            </a:r>
            <a:r>
              <a:rPr lang="en-US" altLang="zh-CN" sz="2000" dirty="0" smtClean="0">
                <a:solidFill>
                  <a:prstClr val="black"/>
                </a:solidFill>
              </a:rPr>
              <a:t>’, ‘</a:t>
            </a:r>
            <a:r>
              <a:rPr lang="zh-CN" altLang="en-US" sz="2000" dirty="0" smtClean="0">
                <a:solidFill>
                  <a:prstClr val="black"/>
                </a:solidFill>
              </a:rPr>
              <a:t>三明治；指定的饮料包括</a:t>
            </a:r>
            <a:r>
              <a:rPr lang="en-US" altLang="zh-CN" sz="2000" dirty="0" smtClean="0">
                <a:solidFill>
                  <a:prstClr val="black"/>
                </a:solidFill>
              </a:rPr>
              <a:t>’</a:t>
            </a:r>
            <a:r>
              <a:rPr lang="zh-CN" altLang="en-US" sz="2000" dirty="0" smtClean="0">
                <a:solidFill>
                  <a:prstClr val="black"/>
                </a:solidFill>
              </a:rPr>
              <a:t>红茶</a:t>
            </a:r>
            <a:r>
              <a:rPr lang="en-US" altLang="zh-CN" sz="2000" dirty="0" smtClean="0">
                <a:solidFill>
                  <a:prstClr val="black"/>
                </a:solidFill>
              </a:rPr>
              <a:t>‘, ’</a:t>
            </a:r>
            <a:r>
              <a:rPr lang="zh-CN" altLang="en-US" sz="2000" dirty="0" smtClean="0">
                <a:solidFill>
                  <a:prstClr val="black"/>
                </a:solidFill>
              </a:rPr>
              <a:t>咖啡</a:t>
            </a:r>
            <a:r>
              <a:rPr lang="en-US" altLang="zh-CN" sz="2000" dirty="0" smtClean="0">
                <a:solidFill>
                  <a:prstClr val="black"/>
                </a:solidFill>
              </a:rPr>
              <a:t>‘, ’</a:t>
            </a:r>
            <a:r>
              <a:rPr lang="zh-CN" altLang="en-US" sz="2000" dirty="0" smtClean="0">
                <a:solidFill>
                  <a:prstClr val="black"/>
                </a:solidFill>
              </a:rPr>
              <a:t>橙汁</a:t>
            </a:r>
            <a:r>
              <a:rPr lang="en-US" altLang="zh-CN" sz="2000" dirty="0" smtClean="0">
                <a:solidFill>
                  <a:prstClr val="black"/>
                </a:solidFill>
              </a:rPr>
              <a:t>‘</a:t>
            </a:r>
            <a:r>
              <a:rPr lang="zh-CN" altLang="en-US" sz="2000" dirty="0" smtClean="0">
                <a:solidFill>
                  <a:prstClr val="black"/>
                </a:solidFill>
              </a:rPr>
              <a:t>。请问一共可以搭配出多少种套餐供客户选择？并打印输出各种套餐详情。</a:t>
            </a:r>
            <a:endParaRPr lang="zh-CN" altLang="en-US" sz="2000" dirty="0">
              <a:solidFill>
                <a:prstClr val="black"/>
              </a:solidFill>
            </a:endParaRPr>
          </a:p>
        </p:txBody>
      </p:sp>
      <p:sp>
        <p:nvSpPr>
          <p:cNvPr id="4" name="矩形 3"/>
          <p:cNvSpPr/>
          <p:nvPr/>
        </p:nvSpPr>
        <p:spPr>
          <a:xfrm>
            <a:off x="6119447" y="2903759"/>
            <a:ext cx="5868238" cy="3139321"/>
          </a:xfrm>
          <a:prstGeom prst="rect">
            <a:avLst/>
          </a:prstGeom>
          <a:ln>
            <a:solidFill>
              <a:schemeClr val="accent1"/>
            </a:solidFill>
          </a:ln>
        </p:spPr>
        <p:txBody>
          <a:bodyPr wrap="square">
            <a:spAutoFit/>
          </a:bodyPr>
          <a:lstStyle/>
          <a:p>
            <a:endParaRPr lang="en-US" altLang="zh-CN" dirty="0" smtClean="0">
              <a:solidFill>
                <a:prstClr val="black"/>
              </a:solidFill>
            </a:endParaRPr>
          </a:p>
          <a:p>
            <a:r>
              <a:rPr lang="en-US" altLang="zh-CN" dirty="0" smtClean="0">
                <a:solidFill>
                  <a:prstClr val="black"/>
                </a:solidFill>
              </a:rPr>
              <a:t>snacks </a:t>
            </a:r>
            <a:r>
              <a:rPr lang="en-US" altLang="zh-CN" dirty="0">
                <a:solidFill>
                  <a:prstClr val="black"/>
                </a:solidFill>
              </a:rPr>
              <a:t>= ['</a:t>
            </a:r>
            <a:r>
              <a:rPr lang="zh-CN" altLang="en-US" dirty="0">
                <a:solidFill>
                  <a:prstClr val="black"/>
                </a:solidFill>
              </a:rPr>
              <a:t>松饼</a:t>
            </a:r>
            <a:r>
              <a:rPr lang="en-US" altLang="zh-CN" dirty="0">
                <a:solidFill>
                  <a:prstClr val="black"/>
                </a:solidFill>
              </a:rPr>
              <a:t>', '</a:t>
            </a:r>
            <a:r>
              <a:rPr lang="zh-CN" altLang="en-US" dirty="0">
                <a:solidFill>
                  <a:prstClr val="black"/>
                </a:solidFill>
              </a:rPr>
              <a:t>提拉米苏</a:t>
            </a:r>
            <a:r>
              <a:rPr lang="en-US" altLang="zh-CN" dirty="0">
                <a:solidFill>
                  <a:prstClr val="black"/>
                </a:solidFill>
              </a:rPr>
              <a:t>', '</a:t>
            </a:r>
            <a:r>
              <a:rPr lang="zh-CN" altLang="en-US" dirty="0">
                <a:solidFill>
                  <a:prstClr val="black"/>
                </a:solidFill>
              </a:rPr>
              <a:t>芝士蛋糕</a:t>
            </a:r>
            <a:r>
              <a:rPr lang="en-US" altLang="zh-CN" dirty="0">
                <a:solidFill>
                  <a:prstClr val="black"/>
                </a:solidFill>
              </a:rPr>
              <a:t>', '</a:t>
            </a:r>
            <a:r>
              <a:rPr lang="zh-CN" altLang="en-US" dirty="0">
                <a:solidFill>
                  <a:prstClr val="black"/>
                </a:solidFill>
              </a:rPr>
              <a:t>三明治</a:t>
            </a:r>
            <a:r>
              <a:rPr lang="en-US" altLang="zh-CN" dirty="0">
                <a:solidFill>
                  <a:prstClr val="black"/>
                </a:solidFill>
              </a:rPr>
              <a:t>']</a:t>
            </a:r>
          </a:p>
          <a:p>
            <a:r>
              <a:rPr lang="en-US" altLang="zh-CN" dirty="0">
                <a:solidFill>
                  <a:prstClr val="black"/>
                </a:solidFill>
              </a:rPr>
              <a:t>drinks = ['</a:t>
            </a:r>
            <a:r>
              <a:rPr lang="zh-CN" altLang="en-US" dirty="0">
                <a:solidFill>
                  <a:prstClr val="black"/>
                </a:solidFill>
              </a:rPr>
              <a:t>红茶</a:t>
            </a:r>
            <a:r>
              <a:rPr lang="en-US" altLang="zh-CN" dirty="0">
                <a:solidFill>
                  <a:prstClr val="black"/>
                </a:solidFill>
              </a:rPr>
              <a:t>', '</a:t>
            </a:r>
            <a:r>
              <a:rPr lang="zh-CN" altLang="en-US" dirty="0">
                <a:solidFill>
                  <a:prstClr val="black"/>
                </a:solidFill>
              </a:rPr>
              <a:t>咖啡</a:t>
            </a:r>
            <a:r>
              <a:rPr lang="en-US" altLang="zh-CN" dirty="0">
                <a:solidFill>
                  <a:prstClr val="black"/>
                </a:solidFill>
              </a:rPr>
              <a:t>', '</a:t>
            </a:r>
            <a:r>
              <a:rPr lang="zh-CN" altLang="en-US" dirty="0">
                <a:solidFill>
                  <a:prstClr val="black"/>
                </a:solidFill>
              </a:rPr>
              <a:t>橙汁</a:t>
            </a:r>
            <a:r>
              <a:rPr lang="en-US" altLang="zh-CN" dirty="0">
                <a:solidFill>
                  <a:prstClr val="black"/>
                </a:solidFill>
              </a:rPr>
              <a:t>']</a:t>
            </a:r>
          </a:p>
          <a:p>
            <a:endParaRPr lang="en-US" altLang="zh-CN" dirty="0">
              <a:solidFill>
                <a:prstClr val="black"/>
              </a:solidFill>
            </a:endParaRPr>
          </a:p>
          <a:p>
            <a:r>
              <a:rPr lang="en-US" altLang="zh-CN" dirty="0">
                <a:solidFill>
                  <a:srgbClr val="FF0000"/>
                </a:solidFill>
              </a:rPr>
              <a:t>menus = [(snack, drink) for snack in snacks for drink in drinks]</a:t>
            </a:r>
          </a:p>
          <a:p>
            <a:endParaRPr lang="en-US" altLang="zh-CN" dirty="0">
              <a:solidFill>
                <a:prstClr val="black"/>
              </a:solidFill>
            </a:endParaRPr>
          </a:p>
          <a:p>
            <a:r>
              <a:rPr lang="en-US" altLang="zh-CN" dirty="0">
                <a:solidFill>
                  <a:prstClr val="black"/>
                </a:solidFill>
              </a:rPr>
              <a:t>print("</a:t>
            </a:r>
            <a:r>
              <a:rPr lang="zh-CN" altLang="en-US" dirty="0">
                <a:solidFill>
                  <a:prstClr val="black"/>
                </a:solidFill>
              </a:rPr>
              <a:t>优惠下午茶可提供的搭配套餐如下</a:t>
            </a:r>
            <a:r>
              <a:rPr lang="en-US" altLang="zh-CN" dirty="0">
                <a:solidFill>
                  <a:prstClr val="black"/>
                </a:solidFill>
              </a:rPr>
              <a:t>:")</a:t>
            </a:r>
          </a:p>
          <a:p>
            <a:r>
              <a:rPr lang="en-US" altLang="zh-CN" dirty="0">
                <a:solidFill>
                  <a:prstClr val="black"/>
                </a:solidFill>
              </a:rPr>
              <a:t>for menu in menus:</a:t>
            </a:r>
          </a:p>
          <a:p>
            <a:r>
              <a:rPr lang="en-US" altLang="zh-CN" dirty="0">
                <a:solidFill>
                  <a:prstClr val="black"/>
                </a:solidFill>
              </a:rPr>
              <a:t>    print(menu</a:t>
            </a:r>
            <a:r>
              <a:rPr lang="en-US" altLang="zh-CN" dirty="0" smtClean="0">
                <a:solidFill>
                  <a:prstClr val="black"/>
                </a:solidFill>
              </a:rPr>
              <a:t>)</a:t>
            </a:r>
            <a:endParaRPr lang="en-US" altLang="zh-CN" dirty="0">
              <a:solidFill>
                <a:prstClr val="black"/>
              </a:solidFill>
            </a:endParaRPr>
          </a:p>
          <a:p>
            <a:endParaRPr lang="en-US" altLang="zh-CN" dirty="0" smtClean="0">
              <a:solidFill>
                <a:prstClr val="black"/>
              </a:solidFill>
            </a:endParaRPr>
          </a:p>
          <a:p>
            <a:endParaRPr lang="zh-CN" altLang="en-US" dirty="0">
              <a:solidFill>
                <a:prstClr val="black"/>
              </a:solidFill>
            </a:endParaRPr>
          </a:p>
        </p:txBody>
      </p:sp>
      <p:sp>
        <p:nvSpPr>
          <p:cNvPr id="5" name="矩形 4"/>
          <p:cNvSpPr/>
          <p:nvPr/>
        </p:nvSpPr>
        <p:spPr>
          <a:xfrm>
            <a:off x="473278" y="2534427"/>
            <a:ext cx="2262158" cy="36933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zh-CN" altLang="en-US" dirty="0" smtClean="0">
                <a:solidFill>
                  <a:prstClr val="black"/>
                </a:solidFill>
              </a:rPr>
              <a:t>二重循环嵌套完成：</a:t>
            </a:r>
            <a:endParaRPr lang="zh-CN" altLang="en-US" dirty="0"/>
          </a:p>
        </p:txBody>
      </p:sp>
      <p:sp>
        <p:nvSpPr>
          <p:cNvPr id="6" name="矩形 5"/>
          <p:cNvSpPr/>
          <p:nvPr/>
        </p:nvSpPr>
        <p:spPr>
          <a:xfrm>
            <a:off x="6119446" y="2534427"/>
            <a:ext cx="2031325" cy="36933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zh-CN" altLang="en-US" dirty="0" smtClean="0">
                <a:solidFill>
                  <a:prstClr val="black"/>
                </a:solidFill>
              </a:rPr>
              <a:t>列表生成式完成：</a:t>
            </a:r>
            <a:endParaRPr lang="zh-CN" altLang="en-US" dirty="0"/>
          </a:p>
        </p:txBody>
      </p:sp>
    </p:spTree>
    <p:extLst>
      <p:ext uri="{BB962C8B-B14F-4D97-AF65-F5344CB8AC3E}">
        <p14:creationId xmlns:p14="http://schemas.microsoft.com/office/powerpoint/2010/main" val="1487848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815925" y="900333"/>
            <a:ext cx="10438228" cy="4555093"/>
          </a:xfrm>
          <a:prstGeom prst="rect">
            <a:avLst/>
          </a:prstGeom>
        </p:spPr>
        <p:txBody>
          <a:bodyPr wrap="square">
            <a:spAutoFit/>
          </a:bodyPr>
          <a:lstStyle/>
          <a:p>
            <a:r>
              <a:rPr lang="en-US" altLang="zh-CN" kern="100" dirty="0" smtClean="0">
                <a:solidFill>
                  <a:prstClr val="black"/>
                </a:solidFill>
                <a:latin typeface="微软雅黑"/>
                <a:cs typeface="Times New Roman" panose="02020603050405020304" pitchFamily="18" charset="0"/>
              </a:rPr>
              <a:t>19</a:t>
            </a:r>
            <a:r>
              <a:rPr lang="zh-CN" altLang="en-US" kern="100" dirty="0" smtClean="0">
                <a:solidFill>
                  <a:prstClr val="black"/>
                </a:solidFill>
                <a:latin typeface="微软雅黑"/>
                <a:cs typeface="Times New Roman" panose="02020603050405020304" pitchFamily="18" charset="0"/>
              </a:rPr>
              <a:t>、</a:t>
            </a:r>
            <a:r>
              <a:rPr lang="zh-CN" altLang="zh-CN" kern="100" dirty="0" smtClean="0">
                <a:solidFill>
                  <a:prstClr val="black"/>
                </a:solidFill>
                <a:latin typeface="微软雅黑"/>
                <a:cs typeface="Times New Roman" panose="02020603050405020304" pitchFamily="18" charset="0"/>
              </a:rPr>
              <a:t>描述</a:t>
            </a:r>
            <a:r>
              <a:rPr lang="zh-CN" altLang="zh-CN" kern="100" dirty="0">
                <a:solidFill>
                  <a:prstClr val="black"/>
                </a:solidFill>
                <a:latin typeface="微软雅黑"/>
                <a:cs typeface="Times New Roman" panose="02020603050405020304" pitchFamily="18" charset="0"/>
              </a:rPr>
              <a:t>：用户输入一串字符，将其每个字符转化为列表的元素，并对其中的数据按升序排序。 </a:t>
            </a:r>
            <a:endParaRPr lang="zh-CN" altLang="zh-CN" sz="2000" kern="100" dirty="0">
              <a:solidFill>
                <a:prstClr val="black"/>
              </a:solidFill>
              <a:latin typeface="微软雅黑"/>
              <a:cs typeface="Times New Roman" panose="02020603050405020304" pitchFamily="18" charset="0"/>
            </a:endParaRPr>
          </a:p>
          <a:p>
            <a:r>
              <a:rPr lang="zh-CN" altLang="zh-CN" kern="100" dirty="0">
                <a:solidFill>
                  <a:prstClr val="black"/>
                </a:solidFill>
                <a:latin typeface="微软雅黑"/>
                <a:cs typeface="Times New Roman" panose="02020603050405020304" pitchFamily="18" charset="0"/>
              </a:rPr>
              <a:t>要求</a:t>
            </a:r>
            <a:r>
              <a:rPr lang="zh-CN" altLang="zh-CN" kern="100" dirty="0" smtClean="0">
                <a:solidFill>
                  <a:prstClr val="black"/>
                </a:solidFill>
                <a:latin typeface="微软雅黑"/>
                <a:cs typeface="Times New Roman" panose="02020603050405020304" pitchFamily="18" charset="0"/>
              </a:rPr>
              <a:t>：</a:t>
            </a:r>
            <a:endParaRPr lang="zh-CN" altLang="zh-CN" sz="2000" kern="100" dirty="0">
              <a:solidFill>
                <a:prstClr val="black"/>
              </a:solidFill>
              <a:latin typeface="微软雅黑"/>
              <a:cs typeface="Times New Roman" panose="02020603050405020304" pitchFamily="18" charset="0"/>
            </a:endParaRPr>
          </a:p>
          <a:p>
            <a:r>
              <a:rPr lang="en-US" altLang="zh-CN" kern="100" dirty="0">
                <a:solidFill>
                  <a:prstClr val="black"/>
                </a:solidFill>
                <a:latin typeface="微软雅黑"/>
                <a:cs typeface="Times New Roman" panose="02020603050405020304" pitchFamily="18" charset="0"/>
              </a:rPr>
              <a:t>     </a:t>
            </a:r>
            <a:r>
              <a:rPr lang="zh-CN" altLang="zh-CN" kern="100" dirty="0">
                <a:solidFill>
                  <a:prstClr val="black"/>
                </a:solidFill>
                <a:latin typeface="微软雅黑"/>
                <a:cs typeface="Times New Roman" panose="02020603050405020304" pitchFamily="18" charset="0"/>
              </a:rPr>
              <a:t>输入格式：一串字符，如：</a:t>
            </a:r>
            <a:r>
              <a:rPr lang="en-US" altLang="zh-CN" kern="100" dirty="0" smtClean="0">
                <a:solidFill>
                  <a:prstClr val="black"/>
                </a:solidFill>
                <a:latin typeface="微软雅黑"/>
                <a:cs typeface="Times New Roman" panose="02020603050405020304" pitchFamily="18" charset="0"/>
              </a:rPr>
              <a:t>2135462 </a:t>
            </a:r>
            <a:endParaRPr lang="zh-CN" altLang="zh-CN" sz="2000" kern="100" dirty="0" smtClean="0">
              <a:solidFill>
                <a:prstClr val="black"/>
              </a:solidFill>
              <a:latin typeface="微软雅黑"/>
              <a:cs typeface="Times New Roman" panose="02020603050405020304" pitchFamily="18" charset="0"/>
            </a:endParaRPr>
          </a:p>
          <a:p>
            <a:r>
              <a:rPr lang="en-US" altLang="zh-CN" kern="100" dirty="0" smtClean="0">
                <a:solidFill>
                  <a:prstClr val="black"/>
                </a:solidFill>
                <a:latin typeface="微软雅黑"/>
                <a:cs typeface="Times New Roman" panose="02020603050405020304" pitchFamily="18" charset="0"/>
              </a:rPr>
              <a:t>     </a:t>
            </a:r>
            <a:r>
              <a:rPr lang="zh-CN" altLang="zh-CN" kern="100" dirty="0">
                <a:solidFill>
                  <a:prstClr val="black"/>
                </a:solidFill>
                <a:latin typeface="微软雅黑"/>
                <a:cs typeface="Times New Roman" panose="02020603050405020304" pitchFamily="18" charset="0"/>
              </a:rPr>
              <a:t>输出格式：</a:t>
            </a:r>
            <a:r>
              <a:rPr lang="en-US" altLang="zh-CN" kern="100" dirty="0">
                <a:solidFill>
                  <a:prstClr val="black"/>
                </a:solidFill>
                <a:latin typeface="微软雅黑"/>
                <a:cs typeface="Times New Roman" panose="02020603050405020304" pitchFamily="18" charset="0"/>
              </a:rPr>
              <a:t>['1', '2', '2', '3', '4', '5', '6'] </a:t>
            </a:r>
            <a:endParaRPr lang="zh-CN" altLang="zh-CN" sz="2000" kern="100" dirty="0">
              <a:solidFill>
                <a:prstClr val="black"/>
              </a:solidFill>
              <a:latin typeface="微软雅黑"/>
              <a:cs typeface="Times New Roman" panose="02020603050405020304" pitchFamily="18" charset="0"/>
            </a:endParaRPr>
          </a:p>
          <a:p>
            <a:r>
              <a:rPr lang="en-US" altLang="zh-CN" kern="100" dirty="0">
                <a:solidFill>
                  <a:prstClr val="black"/>
                </a:solidFill>
                <a:latin typeface="微软雅黑"/>
                <a:cs typeface="Times New Roman" panose="02020603050405020304" pitchFamily="18" charset="0"/>
              </a:rPr>
              <a:t> </a:t>
            </a:r>
            <a:endParaRPr lang="zh-CN" altLang="zh-CN" sz="2000" kern="100" dirty="0">
              <a:solidFill>
                <a:prstClr val="black"/>
              </a:solidFill>
              <a:latin typeface="微软雅黑"/>
              <a:cs typeface="Times New Roman" panose="02020603050405020304" pitchFamily="18" charset="0"/>
            </a:endParaRPr>
          </a:p>
          <a:p>
            <a:r>
              <a:rPr lang="en-US" altLang="zh-CN" kern="100" dirty="0">
                <a:solidFill>
                  <a:prstClr val="black"/>
                </a:solidFill>
                <a:latin typeface="微软雅黑"/>
                <a:cs typeface="Times New Roman" panose="02020603050405020304" pitchFamily="18" charset="0"/>
              </a:rPr>
              <a:t>        </a:t>
            </a:r>
            <a:r>
              <a:rPr lang="zh-CN" altLang="zh-CN" kern="100" dirty="0">
                <a:solidFill>
                  <a:prstClr val="black"/>
                </a:solidFill>
                <a:latin typeface="微软雅黑"/>
                <a:cs typeface="Times New Roman" panose="02020603050405020304" pitchFamily="18" charset="0"/>
              </a:rPr>
              <a:t>输入示例</a:t>
            </a:r>
            <a:r>
              <a:rPr lang="en-US" altLang="zh-CN" kern="100" dirty="0">
                <a:solidFill>
                  <a:prstClr val="black"/>
                </a:solidFill>
                <a:latin typeface="微软雅黑"/>
                <a:cs typeface="Times New Roman" panose="02020603050405020304" pitchFamily="18" charset="0"/>
              </a:rPr>
              <a:t>               </a:t>
            </a:r>
            <a:r>
              <a:rPr lang="zh-CN" altLang="zh-CN" kern="100" dirty="0">
                <a:solidFill>
                  <a:prstClr val="black"/>
                </a:solidFill>
                <a:latin typeface="微软雅黑"/>
                <a:cs typeface="Times New Roman" panose="02020603050405020304" pitchFamily="18" charset="0"/>
              </a:rPr>
              <a:t>输出</a:t>
            </a:r>
            <a:r>
              <a:rPr lang="zh-CN" altLang="zh-CN" kern="100" dirty="0" smtClean="0">
                <a:solidFill>
                  <a:prstClr val="black"/>
                </a:solidFill>
                <a:latin typeface="微软雅黑"/>
                <a:cs typeface="Times New Roman" panose="02020603050405020304" pitchFamily="18" charset="0"/>
              </a:rPr>
              <a:t>示例</a:t>
            </a:r>
            <a:endParaRPr lang="zh-CN" altLang="zh-CN" sz="2000" kern="100" dirty="0">
              <a:solidFill>
                <a:prstClr val="black"/>
              </a:solidFill>
              <a:latin typeface="微软雅黑"/>
              <a:cs typeface="Times New Roman" panose="02020603050405020304" pitchFamily="18" charset="0"/>
            </a:endParaRPr>
          </a:p>
          <a:p>
            <a:r>
              <a:rPr lang="en-US" altLang="zh-CN" kern="100" dirty="0">
                <a:solidFill>
                  <a:prstClr val="black"/>
                </a:solidFill>
                <a:latin typeface="微软雅黑"/>
                <a:cs typeface="Times New Roman" panose="02020603050405020304" pitchFamily="18" charset="0"/>
              </a:rPr>
              <a:t> </a:t>
            </a:r>
            <a:r>
              <a:rPr lang="zh-CN" altLang="zh-CN" kern="100" dirty="0">
                <a:solidFill>
                  <a:prstClr val="black"/>
                </a:solidFill>
                <a:latin typeface="微软雅黑"/>
                <a:cs typeface="Times New Roman" panose="02020603050405020304" pitchFamily="18" charset="0"/>
              </a:rPr>
              <a:t>示例</a:t>
            </a:r>
            <a:r>
              <a:rPr lang="en-US" altLang="zh-CN" kern="100" dirty="0">
                <a:solidFill>
                  <a:prstClr val="black"/>
                </a:solidFill>
                <a:latin typeface="微软雅黑"/>
                <a:cs typeface="Times New Roman" panose="02020603050405020304" pitchFamily="18" charset="0"/>
              </a:rPr>
              <a:t>1  2135462     ['1', '2', '2', '3', '4', '5', '6'] </a:t>
            </a:r>
            <a:endParaRPr lang="zh-CN" altLang="zh-CN" sz="2000" kern="100" dirty="0">
              <a:solidFill>
                <a:prstClr val="black"/>
              </a:solidFill>
              <a:latin typeface="微软雅黑"/>
              <a:cs typeface="Times New Roman" panose="02020603050405020304" pitchFamily="18" charset="0"/>
            </a:endParaRPr>
          </a:p>
          <a:p>
            <a:r>
              <a:rPr lang="en-US" altLang="zh-CN" kern="100" dirty="0">
                <a:solidFill>
                  <a:prstClr val="black"/>
                </a:solidFill>
                <a:latin typeface="微软雅黑"/>
                <a:cs typeface="Times New Roman" panose="02020603050405020304" pitchFamily="18" charset="0"/>
              </a:rPr>
              <a:t> </a:t>
            </a:r>
            <a:r>
              <a:rPr lang="zh-CN" altLang="zh-CN" kern="100" dirty="0">
                <a:solidFill>
                  <a:prstClr val="black"/>
                </a:solidFill>
                <a:latin typeface="微软雅黑"/>
                <a:cs typeface="Times New Roman" panose="02020603050405020304" pitchFamily="18" charset="0"/>
              </a:rPr>
              <a:t>示例</a:t>
            </a:r>
            <a:r>
              <a:rPr lang="en-US" altLang="zh-CN" kern="100" dirty="0">
                <a:solidFill>
                  <a:prstClr val="black"/>
                </a:solidFill>
                <a:latin typeface="微软雅黑"/>
                <a:cs typeface="Times New Roman" panose="02020603050405020304" pitchFamily="18" charset="0"/>
              </a:rPr>
              <a:t>2  good        ['</a:t>
            </a:r>
            <a:r>
              <a:rPr lang="en-US" altLang="zh-CN" kern="100" dirty="0" err="1">
                <a:solidFill>
                  <a:prstClr val="black"/>
                </a:solidFill>
                <a:latin typeface="微软雅黑"/>
                <a:cs typeface="Times New Roman" panose="02020603050405020304" pitchFamily="18" charset="0"/>
              </a:rPr>
              <a:t>d','g','o','o</a:t>
            </a:r>
            <a:r>
              <a:rPr lang="en-US" altLang="zh-CN" kern="100" dirty="0">
                <a:solidFill>
                  <a:prstClr val="black"/>
                </a:solidFill>
                <a:latin typeface="微软雅黑"/>
                <a:cs typeface="Times New Roman" panose="02020603050405020304" pitchFamily="18" charset="0"/>
              </a:rPr>
              <a:t>']</a:t>
            </a:r>
            <a:endParaRPr lang="zh-CN" altLang="zh-CN" sz="2000" kern="100" dirty="0">
              <a:solidFill>
                <a:prstClr val="black"/>
              </a:solidFill>
              <a:latin typeface="微软雅黑"/>
              <a:cs typeface="Times New Roman" panose="02020603050405020304" pitchFamily="18" charset="0"/>
            </a:endParaRPr>
          </a:p>
          <a:p>
            <a:r>
              <a:rPr lang="en-US" altLang="zh-CN" kern="100" dirty="0">
                <a:solidFill>
                  <a:prstClr val="black"/>
                </a:solidFill>
                <a:latin typeface="微软雅黑"/>
                <a:cs typeface="Times New Roman" panose="02020603050405020304" pitchFamily="18" charset="0"/>
              </a:rPr>
              <a:t> </a:t>
            </a:r>
            <a:endParaRPr lang="zh-CN" altLang="zh-CN" sz="2000" kern="100" dirty="0">
              <a:solidFill>
                <a:prstClr val="black"/>
              </a:solidFill>
              <a:latin typeface="微软雅黑"/>
              <a:cs typeface="Times New Roman" panose="02020603050405020304" pitchFamily="18" charset="0"/>
            </a:endParaRPr>
          </a:p>
          <a:p>
            <a:endParaRPr lang="en-US" altLang="zh-CN" kern="100" dirty="0" smtClean="0">
              <a:solidFill>
                <a:prstClr val="black"/>
              </a:solidFill>
              <a:latin typeface="微软雅黑"/>
              <a:cs typeface="Times New Roman" panose="02020603050405020304" pitchFamily="18" charset="0"/>
            </a:endParaRPr>
          </a:p>
          <a:p>
            <a:endParaRPr lang="en-US" altLang="zh-CN" kern="100" dirty="0">
              <a:solidFill>
                <a:prstClr val="black"/>
              </a:solidFill>
              <a:latin typeface="微软雅黑"/>
              <a:cs typeface="Times New Roman" panose="02020603050405020304" pitchFamily="18" charset="0"/>
            </a:endParaRPr>
          </a:p>
          <a:p>
            <a:r>
              <a:rPr lang="en-US" altLang="zh-CN" kern="100" dirty="0" smtClean="0">
                <a:solidFill>
                  <a:prstClr val="black"/>
                </a:solidFill>
                <a:latin typeface="微软雅黑"/>
                <a:cs typeface="Times New Roman" panose="02020603050405020304" pitchFamily="18" charset="0"/>
              </a:rPr>
              <a:t>#**********</a:t>
            </a:r>
            <a:r>
              <a:rPr lang="en-US" altLang="zh-CN" kern="100" dirty="0">
                <a:solidFill>
                  <a:prstClr val="black"/>
                </a:solidFill>
                <a:latin typeface="微软雅黑"/>
                <a:cs typeface="Times New Roman" panose="02020603050405020304" pitchFamily="18" charset="0"/>
              </a:rPr>
              <a:t>Program**********</a:t>
            </a:r>
            <a:endParaRPr lang="zh-CN" altLang="zh-CN" sz="2000" kern="100" dirty="0">
              <a:solidFill>
                <a:prstClr val="black"/>
              </a:solidFill>
              <a:latin typeface="微软雅黑"/>
              <a:cs typeface="Times New Roman" panose="02020603050405020304" pitchFamily="18" charset="0"/>
            </a:endParaRPr>
          </a:p>
          <a:p>
            <a:r>
              <a:rPr lang="en-US" altLang="zh-CN" kern="100" dirty="0">
                <a:solidFill>
                  <a:prstClr val="black"/>
                </a:solidFill>
                <a:latin typeface="微软雅黑"/>
                <a:cs typeface="Times New Roman" panose="02020603050405020304" pitchFamily="18" charset="0"/>
              </a:rPr>
              <a:t> </a:t>
            </a:r>
            <a:endParaRPr lang="zh-CN" altLang="zh-CN" sz="2000" kern="100" dirty="0">
              <a:solidFill>
                <a:prstClr val="black"/>
              </a:solidFill>
              <a:latin typeface="微软雅黑"/>
              <a:cs typeface="Times New Roman" panose="02020603050405020304" pitchFamily="18" charset="0"/>
            </a:endParaRPr>
          </a:p>
          <a:p>
            <a:r>
              <a:rPr lang="en-US" altLang="zh-CN" kern="100" dirty="0">
                <a:solidFill>
                  <a:prstClr val="black"/>
                </a:solidFill>
                <a:latin typeface="微软雅黑"/>
                <a:cs typeface="Times New Roman" panose="02020603050405020304" pitchFamily="18" charset="0"/>
              </a:rPr>
              <a:t> </a:t>
            </a:r>
            <a:endParaRPr lang="zh-CN" altLang="zh-CN" sz="2000" kern="100" dirty="0">
              <a:solidFill>
                <a:prstClr val="black"/>
              </a:solidFill>
              <a:latin typeface="微软雅黑"/>
              <a:cs typeface="Times New Roman" panose="02020603050405020304" pitchFamily="18" charset="0"/>
            </a:endParaRPr>
          </a:p>
          <a:p>
            <a:endParaRPr lang="zh-CN" altLang="zh-CN" sz="2000" kern="100" dirty="0">
              <a:solidFill>
                <a:prstClr val="black"/>
              </a:solidFill>
              <a:latin typeface="微软雅黑"/>
              <a:cs typeface="Times New Roman" panose="02020603050405020304" pitchFamily="18" charset="0"/>
            </a:endParaRPr>
          </a:p>
          <a:p>
            <a:r>
              <a:rPr lang="en-US" altLang="zh-CN" kern="100" dirty="0">
                <a:solidFill>
                  <a:prstClr val="black"/>
                </a:solidFill>
                <a:latin typeface="微软雅黑"/>
                <a:cs typeface="Times New Roman" panose="02020603050405020304" pitchFamily="18" charset="0"/>
              </a:rPr>
              <a:t>#**********  End  </a:t>
            </a:r>
            <a:r>
              <a:rPr lang="en-US" altLang="zh-CN" kern="100" dirty="0" smtClean="0">
                <a:solidFill>
                  <a:prstClr val="black"/>
                </a:solidFill>
                <a:latin typeface="微软雅黑"/>
                <a:cs typeface="Times New Roman" panose="02020603050405020304" pitchFamily="18" charset="0"/>
              </a:rPr>
              <a:t>**********</a:t>
            </a:r>
            <a:endParaRPr lang="zh-CN" altLang="zh-CN" sz="2000" kern="100" dirty="0">
              <a:solidFill>
                <a:prstClr val="black"/>
              </a:solidFill>
              <a:latin typeface="微软雅黑"/>
              <a:cs typeface="Times New Roman" panose="02020603050405020304" pitchFamily="18" charset="0"/>
            </a:endParaRPr>
          </a:p>
        </p:txBody>
      </p:sp>
      <p:sp>
        <p:nvSpPr>
          <p:cNvPr id="3" name="矩形 2"/>
          <p:cNvSpPr/>
          <p:nvPr/>
        </p:nvSpPr>
        <p:spPr>
          <a:xfrm>
            <a:off x="8207175" y="5903127"/>
            <a:ext cx="3261662" cy="369332"/>
          </a:xfrm>
          <a:prstGeom prst="rect">
            <a:avLst/>
          </a:prstGeom>
          <a:ln>
            <a:solidFill>
              <a:schemeClr val="accent1"/>
            </a:solidFill>
          </a:ln>
        </p:spPr>
        <p:txBody>
          <a:bodyPr wrap="none">
            <a:spAutoFit/>
          </a:bodyPr>
          <a:lstStyle/>
          <a:p>
            <a:r>
              <a:rPr lang="zh-CN" altLang="zh-CN" kern="100" dirty="0">
                <a:solidFill>
                  <a:srgbClr val="FF0000"/>
                </a:solidFill>
                <a:ea typeface="宋体" panose="02010600030101010101" pitchFamily="2" charset="-122"/>
                <a:cs typeface="Times New Roman" panose="02020603050405020304" pitchFamily="18" charset="0"/>
              </a:rPr>
              <a:t>答案：</a:t>
            </a:r>
            <a:r>
              <a:rPr lang="en-US" altLang="zh-CN" kern="100" dirty="0">
                <a:solidFill>
                  <a:srgbClr val="FF0000"/>
                </a:solidFill>
                <a:ea typeface="宋体" panose="02010600030101010101" pitchFamily="2" charset="-122"/>
                <a:cs typeface="Times New Roman" panose="02020603050405020304" pitchFamily="18" charset="0"/>
              </a:rPr>
              <a:t>print(sorted(list(input())))</a:t>
            </a:r>
            <a:endParaRPr lang="zh-CN" altLang="zh-CN" sz="2000" kern="100" dirty="0">
              <a:solidFill>
                <a:srgbClr val="FF0000"/>
              </a:solidFill>
              <a:ea typeface="宋体" panose="02010600030101010101" pitchFamily="2" charset="-122"/>
              <a:cs typeface="Times New Roman" panose="02020603050405020304" pitchFamily="18" charset="0"/>
            </a:endParaRPr>
          </a:p>
        </p:txBody>
      </p:sp>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smtClean="0">
                <a:solidFill>
                  <a:srgbClr val="1E6787"/>
                </a:solidFill>
                <a:latin typeface="微软雅黑" panose="020B0503020204020204" pitchFamily="34" charset="-122"/>
                <a:ea typeface="微软雅黑" panose="020B0503020204020204" pitchFamily="34" charset="-122"/>
              </a:rPr>
              <a:t>问题</a:t>
            </a:r>
            <a:r>
              <a:rPr lang="en-US" altLang="zh-CN" sz="2800" b="1" spc="300" dirty="0" smtClean="0">
                <a:solidFill>
                  <a:srgbClr val="1E6787"/>
                </a:solidFill>
                <a:latin typeface="微软雅黑" panose="020B0503020204020204" pitchFamily="34" charset="-122"/>
                <a:ea typeface="微软雅黑" panose="020B0503020204020204" pitchFamily="34" charset="-122"/>
              </a:rPr>
              <a:t>19</a:t>
            </a:r>
            <a:endParaRPr lang="zh-CN" altLang="en-US" sz="2800" b="1" spc="300" dirty="0">
              <a:solidFill>
                <a:srgbClr val="1E6787"/>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6" name="椭圆 5"/>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7" name="椭圆 6"/>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8" name="直接连接符 7"/>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765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smtClean="0">
                <a:solidFill>
                  <a:srgbClr val="1E6787"/>
                </a:solidFill>
                <a:latin typeface="微软雅黑" panose="020B0503020204020204" pitchFamily="34" charset="-122"/>
                <a:ea typeface="微软雅黑" panose="020B0503020204020204" pitchFamily="34" charset="-122"/>
              </a:rPr>
              <a:t>问题</a:t>
            </a:r>
            <a:r>
              <a:rPr lang="en-US" altLang="zh-CN" sz="2800" b="1" spc="300" dirty="0" smtClean="0">
                <a:solidFill>
                  <a:srgbClr val="1E6787"/>
                </a:solidFill>
                <a:latin typeface="微软雅黑" panose="020B0503020204020204" pitchFamily="34" charset="-122"/>
                <a:ea typeface="微软雅黑" panose="020B0503020204020204" pitchFamily="34" charset="-122"/>
              </a:rPr>
              <a:t>1</a:t>
            </a:r>
            <a:endParaRPr lang="zh-CN" altLang="en-US" sz="2800" b="1" spc="300" dirty="0">
              <a:solidFill>
                <a:srgbClr val="1E6787"/>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7" name="内容占位符 4"/>
          <p:cNvSpPr txBox="1"/>
          <p:nvPr/>
        </p:nvSpPr>
        <p:spPr>
          <a:xfrm>
            <a:off x="895546" y="1325664"/>
            <a:ext cx="10828450" cy="513640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200000"/>
              </a:lnSpc>
              <a:buNone/>
            </a:pPr>
            <a:r>
              <a:rPr lang="en-US" altLang="zh-CN" sz="2400" dirty="0" smtClean="0"/>
              <a:t>1</a:t>
            </a:r>
            <a:r>
              <a:rPr lang="zh-CN" altLang="en-US" sz="2400" dirty="0" smtClean="0"/>
              <a:t>、对于</a:t>
            </a:r>
            <a:r>
              <a:rPr lang="zh-CN" altLang="en-US" sz="2400" dirty="0"/>
              <a:t>列表</a:t>
            </a:r>
            <a:r>
              <a:rPr lang="en-US" altLang="zh-CN" sz="2400" dirty="0"/>
              <a:t>L=[1,2</a:t>
            </a:r>
            <a:r>
              <a:rPr lang="en-US" altLang="zh-CN" sz="2400" dirty="0" smtClean="0"/>
              <a:t>,‘Python’,[</a:t>
            </a:r>
            <a:r>
              <a:rPr lang="en-US" altLang="zh-CN" sz="2400" dirty="0"/>
              <a:t>1,2,3,4,5]],L[-3]</a:t>
            </a:r>
            <a:r>
              <a:rPr lang="zh-CN" altLang="en-US" sz="2400" dirty="0" smtClean="0"/>
              <a:t>的值是（   ）</a:t>
            </a:r>
            <a:r>
              <a:rPr lang="zh-CN" altLang="en-US" sz="2400" dirty="0"/>
              <a:t>。</a:t>
            </a:r>
          </a:p>
          <a:p>
            <a:pPr marL="0" indent="0">
              <a:lnSpc>
                <a:spcPct val="200000"/>
              </a:lnSpc>
              <a:buNone/>
            </a:pPr>
            <a:r>
              <a:rPr lang="en-US" altLang="zh-CN" dirty="0" smtClean="0"/>
              <a:t>	</a:t>
            </a:r>
            <a:r>
              <a:rPr lang="en-US" altLang="zh-CN" sz="2400" dirty="0" smtClean="0"/>
              <a:t>A</a:t>
            </a:r>
            <a:r>
              <a:rPr lang="zh-CN" altLang="en-US" sz="2400" dirty="0" smtClean="0"/>
              <a:t>、</a:t>
            </a:r>
            <a:r>
              <a:rPr lang="en-US" altLang="zh-CN" sz="2400" dirty="0" smtClean="0"/>
              <a:t>1</a:t>
            </a:r>
            <a:endParaRPr lang="en-US" altLang="zh-CN" sz="2400" dirty="0"/>
          </a:p>
          <a:p>
            <a:pPr marL="0" indent="0">
              <a:lnSpc>
                <a:spcPct val="200000"/>
              </a:lnSpc>
              <a:buNone/>
            </a:pPr>
            <a:r>
              <a:rPr lang="en-US" altLang="zh-CN" sz="2400" dirty="0" smtClean="0"/>
              <a:t>	B</a:t>
            </a:r>
            <a:r>
              <a:rPr lang="zh-CN" altLang="en-US" sz="2400" dirty="0" smtClean="0"/>
              <a:t>、</a:t>
            </a:r>
            <a:r>
              <a:rPr lang="en-US" altLang="zh-CN" sz="2400" dirty="0" smtClean="0"/>
              <a:t>2</a:t>
            </a:r>
            <a:endParaRPr lang="en-US" altLang="zh-CN" sz="2400" dirty="0"/>
          </a:p>
          <a:p>
            <a:pPr marL="0" indent="0">
              <a:lnSpc>
                <a:spcPct val="200000"/>
              </a:lnSpc>
              <a:buNone/>
            </a:pPr>
            <a:r>
              <a:rPr lang="en-US" altLang="zh-CN" sz="2400" dirty="0" smtClean="0"/>
              <a:t>	C</a:t>
            </a:r>
            <a:r>
              <a:rPr lang="zh-CN" altLang="en-US" sz="2400" dirty="0" smtClean="0"/>
              <a:t>、</a:t>
            </a:r>
            <a:r>
              <a:rPr lang="en-US" altLang="zh-CN" sz="2400" dirty="0" smtClean="0"/>
              <a:t>'Python</a:t>
            </a:r>
            <a:r>
              <a:rPr lang="en-US" altLang="zh-CN" sz="2400" dirty="0"/>
              <a:t>'</a:t>
            </a:r>
          </a:p>
          <a:p>
            <a:pPr marL="0" indent="0">
              <a:lnSpc>
                <a:spcPct val="200000"/>
              </a:lnSpc>
              <a:buNone/>
            </a:pPr>
            <a:r>
              <a:rPr lang="en-US" altLang="zh-CN" sz="2400" dirty="0" smtClean="0"/>
              <a:t>	D</a:t>
            </a:r>
            <a:r>
              <a:rPr lang="zh-CN" altLang="en-US" sz="2400" dirty="0" smtClean="0"/>
              <a:t>、</a:t>
            </a:r>
            <a:r>
              <a:rPr lang="en-US" altLang="zh-CN" sz="2400" dirty="0" smtClean="0"/>
              <a:t>[</a:t>
            </a:r>
            <a:r>
              <a:rPr lang="en-US" altLang="zh-CN" sz="2400" dirty="0"/>
              <a:t>1,2,3,4,5]</a:t>
            </a:r>
          </a:p>
          <a:p>
            <a:pPr marL="0" indent="0">
              <a:lnSpc>
                <a:spcPct val="200000"/>
              </a:lnSpc>
              <a:buNone/>
            </a:pPr>
            <a:endParaRPr lang="en-US" altLang="zh-CN" sz="2800" dirty="0"/>
          </a:p>
          <a:p>
            <a:pPr>
              <a:lnSpc>
                <a:spcPct val="200000"/>
              </a:lnSpc>
            </a:pPr>
            <a:endParaRPr lang="en-US" altLang="zh-CN" sz="2800" dirty="0"/>
          </a:p>
          <a:p>
            <a:pPr>
              <a:lnSpc>
                <a:spcPct val="200000"/>
              </a:lnSpc>
            </a:pPr>
            <a:endParaRPr lang="en-US" altLang="zh-CN" sz="2800" dirty="0"/>
          </a:p>
          <a:p>
            <a:pPr>
              <a:lnSpc>
                <a:spcPct val="200000"/>
              </a:lnSpc>
            </a:pPr>
            <a:endParaRPr lang="zh-CN" altLang="en-US" sz="2800" dirty="0"/>
          </a:p>
        </p:txBody>
      </p:sp>
      <p:sp>
        <p:nvSpPr>
          <p:cNvPr id="11" name="矩形 10"/>
          <p:cNvSpPr/>
          <p:nvPr/>
        </p:nvSpPr>
        <p:spPr>
          <a:xfrm>
            <a:off x="983487" y="2849508"/>
            <a:ext cx="860736" cy="127060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66700" algn="just">
              <a:lnSpc>
                <a:spcPct val="229000"/>
              </a:lnSpc>
              <a:defRPr/>
            </a:pPr>
            <a:r>
              <a:rPr lang="en-US" altLang="zh-CN" sz="4000" kern="100" dirty="0" smtClean="0">
                <a:solidFill>
                  <a:srgbClr val="FF0000"/>
                </a:solidFill>
                <a:latin typeface="微软雅黑" panose="020B0503020204020204" pitchFamily="34" charset="-122"/>
                <a:cs typeface="Times New Roman" panose="02020603050405020304" pitchFamily="18" charset="0"/>
                <a:sym typeface="Wingdings" panose="05000000000000000000" pitchFamily="2" charset="2"/>
              </a:rPr>
              <a:t></a:t>
            </a:r>
            <a:endParaRPr lang="en-US" altLang="zh-CN" sz="4000" kern="100" dirty="0" smtClean="0">
              <a:solidFill>
                <a:srgbClr val="FF0000"/>
              </a:solidFill>
              <a:latin typeface="微软雅黑" panose="020B0503020204020204" pitchFamily="34" charset="-122"/>
              <a:cs typeface="Times New Roman" panose="02020603050405020304" pitchFamily="18" charset="0"/>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781967" y="905037"/>
            <a:ext cx="9874949" cy="5416868"/>
          </a:xfrm>
          <a:prstGeom prst="rect">
            <a:avLst/>
          </a:prstGeom>
        </p:spPr>
        <p:txBody>
          <a:bodyPr wrap="square">
            <a:spAutoFit/>
          </a:bodyPr>
          <a:lstStyle/>
          <a:p>
            <a:r>
              <a:rPr lang="en-US" altLang="zh-CN" kern="100" dirty="0" smtClean="0">
                <a:solidFill>
                  <a:prstClr val="black"/>
                </a:solidFill>
                <a:latin typeface="微软雅黑"/>
                <a:cs typeface="Times New Roman" panose="02020603050405020304" pitchFamily="18" charset="0"/>
              </a:rPr>
              <a:t>20</a:t>
            </a:r>
            <a:r>
              <a:rPr lang="zh-CN" altLang="en-US" kern="100" dirty="0" smtClean="0">
                <a:solidFill>
                  <a:prstClr val="black"/>
                </a:solidFill>
                <a:latin typeface="微软雅黑"/>
                <a:cs typeface="Times New Roman" panose="02020603050405020304" pitchFamily="18" charset="0"/>
              </a:rPr>
              <a:t>、</a:t>
            </a:r>
            <a:r>
              <a:rPr lang="zh-CN" altLang="zh-CN" kern="100" dirty="0" smtClean="0">
                <a:solidFill>
                  <a:prstClr val="black"/>
                </a:solidFill>
                <a:latin typeface="微软雅黑"/>
                <a:cs typeface="Times New Roman" panose="02020603050405020304" pitchFamily="18" charset="0"/>
              </a:rPr>
              <a:t>描述</a:t>
            </a:r>
            <a:r>
              <a:rPr lang="zh-CN" altLang="zh-CN" kern="100" dirty="0">
                <a:solidFill>
                  <a:prstClr val="black"/>
                </a:solidFill>
                <a:latin typeface="微软雅黑"/>
                <a:cs typeface="Times New Roman" panose="02020603050405020304" pitchFamily="18" charset="0"/>
              </a:rPr>
              <a:t>：输入一个</a:t>
            </a:r>
            <a:r>
              <a:rPr lang="en-US" altLang="zh-CN" kern="100" dirty="0">
                <a:solidFill>
                  <a:prstClr val="black"/>
                </a:solidFill>
                <a:latin typeface="微软雅黑"/>
                <a:cs typeface="Times New Roman" panose="02020603050405020304" pitchFamily="18" charset="0"/>
              </a:rPr>
              <a:t>1-100</a:t>
            </a:r>
            <a:r>
              <a:rPr lang="zh-CN" altLang="zh-CN" kern="100" dirty="0">
                <a:solidFill>
                  <a:prstClr val="black"/>
                </a:solidFill>
                <a:latin typeface="微软雅黑"/>
                <a:cs typeface="Times New Roman" panose="02020603050405020304" pitchFamily="18" charset="0"/>
              </a:rPr>
              <a:t>之间的正整数</a:t>
            </a:r>
            <a:r>
              <a:rPr lang="en-US" altLang="zh-CN" kern="100" dirty="0">
                <a:solidFill>
                  <a:prstClr val="black"/>
                </a:solidFill>
                <a:latin typeface="微软雅黑"/>
                <a:cs typeface="Times New Roman" panose="02020603050405020304" pitchFamily="18" charset="0"/>
              </a:rPr>
              <a:t> n, </a:t>
            </a:r>
            <a:r>
              <a:rPr lang="zh-CN" altLang="zh-CN" kern="100" dirty="0">
                <a:solidFill>
                  <a:prstClr val="black"/>
                </a:solidFill>
                <a:latin typeface="微软雅黑"/>
                <a:cs typeface="Times New Roman" panose="02020603050405020304" pitchFamily="18" charset="0"/>
              </a:rPr>
              <a:t>以</a:t>
            </a:r>
            <a:r>
              <a:rPr lang="en-US" altLang="zh-CN" kern="100" dirty="0">
                <a:solidFill>
                  <a:prstClr val="black"/>
                </a:solidFill>
                <a:latin typeface="微软雅黑"/>
                <a:cs typeface="Times New Roman" panose="02020603050405020304" pitchFamily="18" charset="0"/>
              </a:rPr>
              <a:t> n </a:t>
            </a:r>
            <a:r>
              <a:rPr lang="zh-CN" altLang="zh-CN" kern="100" dirty="0">
                <a:solidFill>
                  <a:prstClr val="black"/>
                </a:solidFill>
                <a:latin typeface="微软雅黑"/>
                <a:cs typeface="Times New Roman" panose="02020603050405020304" pitchFamily="18" charset="0"/>
              </a:rPr>
              <a:t>为随机数种子随机生成一</a:t>
            </a:r>
            <a:r>
              <a:rPr lang="zh-CN" altLang="zh-CN" kern="100" dirty="0" smtClean="0">
                <a:solidFill>
                  <a:prstClr val="black"/>
                </a:solidFill>
                <a:latin typeface="微软雅黑"/>
                <a:cs typeface="Times New Roman" panose="02020603050405020304" pitchFamily="18" charset="0"/>
              </a:rPr>
              <a:t>个</a:t>
            </a:r>
            <a:r>
              <a:rPr lang="en-US" altLang="zh-CN" kern="100" dirty="0" smtClean="0">
                <a:solidFill>
                  <a:prstClr val="black"/>
                </a:solidFill>
                <a:latin typeface="微软雅黑"/>
                <a:cs typeface="Times New Roman" panose="02020603050405020304" pitchFamily="18" charset="0"/>
              </a:rPr>
              <a:t> </a:t>
            </a:r>
            <a:r>
              <a:rPr lang="zh-CN" altLang="zh-CN" kern="100" dirty="0">
                <a:solidFill>
                  <a:prstClr val="black"/>
                </a:solidFill>
                <a:latin typeface="微软雅黑"/>
                <a:cs typeface="Times New Roman" panose="02020603050405020304" pitchFamily="18" charset="0"/>
              </a:rPr>
              <a:t>不</a:t>
            </a:r>
            <a:r>
              <a:rPr lang="zh-CN" altLang="zh-CN" kern="100" dirty="0" smtClean="0">
                <a:solidFill>
                  <a:prstClr val="black"/>
                </a:solidFill>
                <a:latin typeface="微软雅黑"/>
                <a:cs typeface="Times New Roman" panose="02020603050405020304" pitchFamily="18" charset="0"/>
              </a:rPr>
              <a:t>大于</a:t>
            </a:r>
            <a:r>
              <a:rPr lang="en-US" altLang="zh-CN" kern="100" dirty="0" smtClean="0">
                <a:solidFill>
                  <a:prstClr val="black"/>
                </a:solidFill>
                <a:latin typeface="微软雅黑"/>
                <a:cs typeface="Times New Roman" panose="02020603050405020304" pitchFamily="18" charset="0"/>
              </a:rPr>
              <a:t>n </a:t>
            </a:r>
            <a:r>
              <a:rPr lang="zh-CN" altLang="zh-CN" kern="100" dirty="0">
                <a:solidFill>
                  <a:prstClr val="black"/>
                </a:solidFill>
                <a:latin typeface="微软雅黑"/>
                <a:cs typeface="Times New Roman" panose="02020603050405020304" pitchFamily="18" charset="0"/>
              </a:rPr>
              <a:t>的正整数</a:t>
            </a:r>
            <a:r>
              <a:rPr lang="en-US" altLang="zh-CN" kern="100" dirty="0">
                <a:solidFill>
                  <a:prstClr val="black"/>
                </a:solidFill>
                <a:latin typeface="微软雅黑"/>
                <a:cs typeface="Times New Roman" panose="02020603050405020304" pitchFamily="18" charset="0"/>
              </a:rPr>
              <a:t> m </a:t>
            </a:r>
            <a:r>
              <a:rPr lang="zh-CN" altLang="zh-CN" kern="100" dirty="0">
                <a:solidFill>
                  <a:prstClr val="black"/>
                </a:solidFill>
                <a:latin typeface="微软雅黑"/>
                <a:cs typeface="Times New Roman" panose="02020603050405020304" pitchFamily="18" charset="0"/>
              </a:rPr>
              <a:t>。 生成一个包含元素为</a:t>
            </a:r>
            <a:r>
              <a:rPr lang="en-US" altLang="zh-CN" kern="100" dirty="0">
                <a:solidFill>
                  <a:prstClr val="black"/>
                </a:solidFill>
                <a:latin typeface="微软雅黑"/>
                <a:cs typeface="Times New Roman" panose="02020603050405020304" pitchFamily="18" charset="0"/>
              </a:rPr>
              <a:t> 1</a:t>
            </a:r>
            <a:r>
              <a:rPr lang="zh-CN" altLang="zh-CN" kern="100" dirty="0">
                <a:solidFill>
                  <a:prstClr val="black"/>
                </a:solidFill>
                <a:latin typeface="微软雅黑"/>
                <a:cs typeface="Times New Roman" panose="02020603050405020304" pitchFamily="18" charset="0"/>
              </a:rPr>
              <a:t>，</a:t>
            </a:r>
            <a:r>
              <a:rPr lang="en-US" altLang="zh-CN" kern="100" dirty="0">
                <a:solidFill>
                  <a:prstClr val="black"/>
                </a:solidFill>
                <a:latin typeface="微软雅黑"/>
                <a:cs typeface="Times New Roman" panose="02020603050405020304" pitchFamily="18" charset="0"/>
              </a:rPr>
              <a:t>2</a:t>
            </a:r>
            <a:r>
              <a:rPr lang="zh-CN" altLang="zh-CN" kern="100" dirty="0">
                <a:solidFill>
                  <a:prstClr val="black"/>
                </a:solidFill>
                <a:latin typeface="微软雅黑"/>
                <a:cs typeface="Times New Roman" panose="02020603050405020304" pitchFamily="18" charset="0"/>
              </a:rPr>
              <a:t>，</a:t>
            </a:r>
            <a:r>
              <a:rPr lang="en-US" altLang="zh-CN" kern="100" dirty="0">
                <a:solidFill>
                  <a:prstClr val="black"/>
                </a:solidFill>
                <a:latin typeface="微软雅黑"/>
                <a:cs typeface="Times New Roman" panose="02020603050405020304" pitchFamily="18" charset="0"/>
              </a:rPr>
              <a:t>3……n </a:t>
            </a:r>
            <a:r>
              <a:rPr lang="zh-CN" altLang="zh-CN" kern="100" dirty="0" smtClean="0">
                <a:solidFill>
                  <a:prstClr val="black"/>
                </a:solidFill>
                <a:latin typeface="微软雅黑"/>
                <a:cs typeface="Times New Roman" panose="02020603050405020304" pitchFamily="18" charset="0"/>
              </a:rPr>
              <a:t>的列表</a:t>
            </a:r>
            <a:r>
              <a:rPr lang="en-US" altLang="zh-CN" kern="100" dirty="0" smtClean="0">
                <a:solidFill>
                  <a:prstClr val="black"/>
                </a:solidFill>
                <a:latin typeface="微软雅黑"/>
                <a:cs typeface="Times New Roman" panose="02020603050405020304" pitchFamily="18" charset="0"/>
              </a:rPr>
              <a:t> </a:t>
            </a:r>
            <a:r>
              <a:rPr lang="en-US" altLang="zh-CN" kern="100" dirty="0">
                <a:solidFill>
                  <a:prstClr val="black"/>
                </a:solidFill>
                <a:latin typeface="微软雅黑"/>
                <a:cs typeface="Times New Roman" panose="02020603050405020304" pitchFamily="18" charset="0"/>
              </a:rPr>
              <a:t>ls</a:t>
            </a:r>
            <a:r>
              <a:rPr lang="zh-CN" altLang="zh-CN" kern="100" dirty="0">
                <a:solidFill>
                  <a:prstClr val="black"/>
                </a:solidFill>
                <a:latin typeface="微软雅黑"/>
                <a:cs typeface="Times New Roman" panose="02020603050405020304" pitchFamily="18" charset="0"/>
              </a:rPr>
              <a:t>，在列表</a:t>
            </a:r>
            <a:r>
              <a:rPr lang="en-US" altLang="zh-CN" kern="100" dirty="0">
                <a:solidFill>
                  <a:prstClr val="black"/>
                </a:solidFill>
                <a:latin typeface="微软雅黑"/>
                <a:cs typeface="Times New Roman" panose="02020603050405020304" pitchFamily="18" charset="0"/>
              </a:rPr>
              <a:t> </a:t>
            </a:r>
            <a:r>
              <a:rPr lang="en-US" altLang="zh-CN" kern="100" dirty="0" smtClean="0">
                <a:solidFill>
                  <a:prstClr val="black"/>
                </a:solidFill>
                <a:latin typeface="微软雅黑"/>
                <a:cs typeface="Times New Roman" panose="02020603050405020304" pitchFamily="18" charset="0"/>
              </a:rPr>
              <a:t>ls</a:t>
            </a:r>
            <a:r>
              <a:rPr lang="zh-CN" altLang="zh-CN" kern="100" dirty="0" smtClean="0">
                <a:solidFill>
                  <a:prstClr val="black"/>
                </a:solidFill>
                <a:latin typeface="微软雅黑"/>
                <a:cs typeface="Times New Roman" panose="02020603050405020304" pitchFamily="18" charset="0"/>
              </a:rPr>
              <a:t>中</a:t>
            </a:r>
            <a:r>
              <a:rPr lang="zh-CN" altLang="zh-CN" kern="100" dirty="0">
                <a:solidFill>
                  <a:prstClr val="black"/>
                </a:solidFill>
                <a:latin typeface="微软雅黑"/>
                <a:cs typeface="Times New Roman" panose="02020603050405020304" pitchFamily="18" charset="0"/>
              </a:rPr>
              <a:t>删除值为</a:t>
            </a:r>
            <a:r>
              <a:rPr lang="en-US" altLang="zh-CN" kern="100" dirty="0">
                <a:solidFill>
                  <a:prstClr val="black"/>
                </a:solidFill>
                <a:latin typeface="微软雅黑"/>
                <a:cs typeface="Times New Roman" panose="02020603050405020304" pitchFamily="18" charset="0"/>
              </a:rPr>
              <a:t> m </a:t>
            </a:r>
            <a:r>
              <a:rPr lang="zh-CN" altLang="zh-CN" kern="100" dirty="0">
                <a:solidFill>
                  <a:prstClr val="black"/>
                </a:solidFill>
                <a:latin typeface="微软雅黑"/>
                <a:cs typeface="Times New Roman" panose="02020603050405020304" pitchFamily="18" charset="0"/>
              </a:rPr>
              <a:t>的整数倍的元素，在两行中</a:t>
            </a:r>
            <a:r>
              <a:rPr lang="zh-CN" altLang="zh-CN" kern="100" dirty="0" smtClean="0">
                <a:solidFill>
                  <a:prstClr val="black"/>
                </a:solidFill>
                <a:latin typeface="微软雅黑"/>
                <a:cs typeface="Times New Roman" panose="02020603050405020304" pitchFamily="18" charset="0"/>
              </a:rPr>
              <a:t>输出</a:t>
            </a:r>
            <a:r>
              <a:rPr lang="zh-CN" altLang="zh-CN" kern="100" dirty="0">
                <a:solidFill>
                  <a:prstClr val="black"/>
                </a:solidFill>
                <a:latin typeface="微软雅黑"/>
                <a:cs typeface="Times New Roman" panose="02020603050405020304" pitchFamily="18" charset="0"/>
              </a:rPr>
              <a:t>原始列表和删除</a:t>
            </a:r>
            <a:r>
              <a:rPr lang="en-US" altLang="zh-CN" kern="100" dirty="0">
                <a:solidFill>
                  <a:prstClr val="black"/>
                </a:solidFill>
                <a:latin typeface="微软雅黑"/>
                <a:cs typeface="Times New Roman" panose="02020603050405020304" pitchFamily="18" charset="0"/>
              </a:rPr>
              <a:t> m </a:t>
            </a:r>
            <a:r>
              <a:rPr lang="zh-CN" altLang="zh-CN" kern="100" dirty="0">
                <a:solidFill>
                  <a:prstClr val="black"/>
                </a:solidFill>
                <a:latin typeface="微软雅黑"/>
                <a:cs typeface="Times New Roman" panose="02020603050405020304" pitchFamily="18" charset="0"/>
              </a:rPr>
              <a:t>倍数后的列表。（调用</a:t>
            </a:r>
            <a:r>
              <a:rPr lang="en-US" altLang="zh-CN" kern="100" dirty="0">
                <a:solidFill>
                  <a:prstClr val="black"/>
                </a:solidFill>
                <a:latin typeface="微软雅黑"/>
                <a:cs typeface="Times New Roman" panose="02020603050405020304" pitchFamily="18" charset="0"/>
              </a:rPr>
              <a:t>random</a:t>
            </a:r>
            <a:r>
              <a:rPr lang="zh-CN" altLang="zh-CN" kern="100" dirty="0">
                <a:solidFill>
                  <a:prstClr val="black"/>
                </a:solidFill>
                <a:latin typeface="微软雅黑"/>
                <a:cs typeface="Times New Roman" panose="02020603050405020304" pitchFamily="18" charset="0"/>
              </a:rPr>
              <a:t>库</a:t>
            </a:r>
            <a:r>
              <a:rPr lang="zh-CN" altLang="zh-CN" kern="100" dirty="0" smtClean="0">
                <a:solidFill>
                  <a:prstClr val="black"/>
                </a:solidFill>
                <a:latin typeface="微软雅黑"/>
                <a:cs typeface="Times New Roman" panose="02020603050405020304" pitchFamily="18" charset="0"/>
              </a:rPr>
              <a:t>）</a:t>
            </a:r>
            <a:endParaRPr lang="zh-CN" altLang="zh-CN" sz="2000" kern="100" dirty="0">
              <a:solidFill>
                <a:prstClr val="black"/>
              </a:solidFill>
              <a:latin typeface="微软雅黑"/>
              <a:cs typeface="Times New Roman" panose="02020603050405020304" pitchFamily="18" charset="0"/>
            </a:endParaRPr>
          </a:p>
          <a:p>
            <a:r>
              <a:rPr lang="zh-CN" altLang="zh-CN" kern="100" dirty="0">
                <a:solidFill>
                  <a:prstClr val="black"/>
                </a:solidFill>
                <a:latin typeface="微软雅黑"/>
                <a:cs typeface="Times New Roman" panose="02020603050405020304" pitchFamily="18" charset="0"/>
              </a:rPr>
              <a:t>要求</a:t>
            </a:r>
            <a:r>
              <a:rPr lang="zh-CN" altLang="zh-CN" kern="100" dirty="0" smtClean="0">
                <a:solidFill>
                  <a:prstClr val="black"/>
                </a:solidFill>
                <a:latin typeface="微软雅黑"/>
                <a:cs typeface="Times New Roman" panose="02020603050405020304" pitchFamily="18" charset="0"/>
              </a:rPr>
              <a:t>：</a:t>
            </a:r>
            <a:r>
              <a:rPr lang="en-US" altLang="zh-CN" kern="100" dirty="0">
                <a:solidFill>
                  <a:prstClr val="black"/>
                </a:solidFill>
                <a:latin typeface="微软雅黑"/>
                <a:cs typeface="Times New Roman" panose="02020603050405020304" pitchFamily="18" charset="0"/>
              </a:rPr>
              <a:t> </a:t>
            </a:r>
            <a:endParaRPr lang="zh-CN" altLang="zh-CN" sz="2000" kern="100" dirty="0">
              <a:solidFill>
                <a:prstClr val="black"/>
              </a:solidFill>
              <a:latin typeface="微软雅黑"/>
              <a:cs typeface="Times New Roman" panose="02020603050405020304" pitchFamily="18" charset="0"/>
            </a:endParaRPr>
          </a:p>
          <a:p>
            <a:r>
              <a:rPr lang="en-US" altLang="zh-CN" kern="100" dirty="0">
                <a:solidFill>
                  <a:prstClr val="black"/>
                </a:solidFill>
                <a:latin typeface="微软雅黑"/>
                <a:cs typeface="Times New Roman" panose="02020603050405020304" pitchFamily="18" charset="0"/>
              </a:rPr>
              <a:t>     </a:t>
            </a:r>
            <a:r>
              <a:rPr lang="zh-CN" altLang="zh-CN" kern="100" dirty="0">
                <a:solidFill>
                  <a:prstClr val="black"/>
                </a:solidFill>
                <a:latin typeface="微软雅黑"/>
                <a:cs typeface="Times New Roman" panose="02020603050405020304" pitchFamily="18" charset="0"/>
              </a:rPr>
              <a:t>输入格式：输入一个</a:t>
            </a:r>
            <a:r>
              <a:rPr lang="en-US" altLang="zh-CN" kern="100" dirty="0">
                <a:solidFill>
                  <a:prstClr val="black"/>
                </a:solidFill>
                <a:latin typeface="微软雅黑"/>
                <a:cs typeface="Times New Roman" panose="02020603050405020304" pitchFamily="18" charset="0"/>
              </a:rPr>
              <a:t>1-100</a:t>
            </a:r>
            <a:r>
              <a:rPr lang="zh-CN" altLang="zh-CN" kern="100" dirty="0">
                <a:solidFill>
                  <a:prstClr val="black"/>
                </a:solidFill>
                <a:latin typeface="微软雅黑"/>
                <a:cs typeface="Times New Roman" panose="02020603050405020304" pitchFamily="18" charset="0"/>
              </a:rPr>
              <a:t>之间的正整数</a:t>
            </a:r>
            <a:r>
              <a:rPr lang="en-US" altLang="zh-CN" kern="100" dirty="0">
                <a:solidFill>
                  <a:prstClr val="black"/>
                </a:solidFill>
                <a:latin typeface="微软雅黑"/>
                <a:cs typeface="Times New Roman" panose="02020603050405020304" pitchFamily="18" charset="0"/>
              </a:rPr>
              <a:t> </a:t>
            </a:r>
            <a:r>
              <a:rPr lang="en-US" altLang="zh-CN" kern="100" dirty="0" smtClean="0">
                <a:solidFill>
                  <a:prstClr val="black"/>
                </a:solidFill>
                <a:latin typeface="微软雅黑"/>
                <a:cs typeface="Times New Roman" panose="02020603050405020304" pitchFamily="18" charset="0"/>
              </a:rPr>
              <a:t>n</a:t>
            </a:r>
            <a:endParaRPr lang="zh-CN" altLang="zh-CN" sz="2000" kern="100" dirty="0">
              <a:solidFill>
                <a:prstClr val="black"/>
              </a:solidFill>
              <a:latin typeface="微软雅黑"/>
              <a:cs typeface="Times New Roman" panose="02020603050405020304" pitchFamily="18" charset="0"/>
            </a:endParaRPr>
          </a:p>
          <a:p>
            <a:r>
              <a:rPr lang="en-US" altLang="zh-CN" kern="100" dirty="0">
                <a:solidFill>
                  <a:prstClr val="black"/>
                </a:solidFill>
                <a:latin typeface="微软雅黑"/>
                <a:cs typeface="Times New Roman" panose="02020603050405020304" pitchFamily="18" charset="0"/>
              </a:rPr>
              <a:t>     </a:t>
            </a:r>
            <a:r>
              <a:rPr lang="zh-CN" altLang="zh-CN" kern="100" dirty="0">
                <a:solidFill>
                  <a:prstClr val="black"/>
                </a:solidFill>
                <a:latin typeface="微软雅黑"/>
                <a:cs typeface="Times New Roman" panose="02020603050405020304" pitchFamily="18" charset="0"/>
              </a:rPr>
              <a:t>输出格式：两行，每行一个</a:t>
            </a:r>
            <a:r>
              <a:rPr lang="zh-CN" altLang="zh-CN" kern="100" dirty="0" smtClean="0">
                <a:solidFill>
                  <a:prstClr val="black"/>
                </a:solidFill>
                <a:latin typeface="微软雅黑"/>
                <a:cs typeface="Times New Roman" panose="02020603050405020304" pitchFamily="18" charset="0"/>
              </a:rPr>
              <a:t>列表</a:t>
            </a:r>
            <a:r>
              <a:rPr lang="en-US" altLang="zh-CN" kern="100" dirty="0">
                <a:solidFill>
                  <a:prstClr val="black"/>
                </a:solidFill>
                <a:latin typeface="微软雅黑"/>
                <a:cs typeface="Times New Roman" panose="02020603050405020304" pitchFamily="18" charset="0"/>
              </a:rPr>
              <a:t> </a:t>
            </a:r>
            <a:endParaRPr lang="en-US" altLang="zh-CN" kern="100" dirty="0" smtClean="0">
              <a:solidFill>
                <a:prstClr val="black"/>
              </a:solidFill>
              <a:latin typeface="微软雅黑"/>
              <a:cs typeface="Times New Roman" panose="02020603050405020304" pitchFamily="18" charset="0"/>
            </a:endParaRPr>
          </a:p>
          <a:p>
            <a:endParaRPr lang="zh-CN" altLang="zh-CN" sz="2000" kern="100" dirty="0">
              <a:solidFill>
                <a:prstClr val="black"/>
              </a:solidFill>
              <a:latin typeface="微软雅黑"/>
              <a:cs typeface="Times New Roman" panose="02020603050405020304" pitchFamily="18" charset="0"/>
            </a:endParaRPr>
          </a:p>
          <a:p>
            <a:r>
              <a:rPr lang="en-US" altLang="zh-CN" kern="100" dirty="0">
                <a:solidFill>
                  <a:prstClr val="black"/>
                </a:solidFill>
                <a:latin typeface="微软雅黑"/>
                <a:cs typeface="Times New Roman" panose="02020603050405020304" pitchFamily="18" charset="0"/>
              </a:rPr>
              <a:t>     </a:t>
            </a:r>
            <a:r>
              <a:rPr lang="zh-CN" altLang="zh-CN" kern="100" dirty="0" smtClean="0">
                <a:solidFill>
                  <a:prstClr val="black"/>
                </a:solidFill>
                <a:latin typeface="微软雅黑"/>
                <a:cs typeface="Times New Roman" panose="02020603050405020304" pitchFamily="18" charset="0"/>
              </a:rPr>
              <a:t>输入</a:t>
            </a:r>
            <a:r>
              <a:rPr lang="zh-CN" altLang="zh-CN" kern="100" dirty="0">
                <a:solidFill>
                  <a:prstClr val="black"/>
                </a:solidFill>
                <a:latin typeface="微软雅黑"/>
                <a:cs typeface="Times New Roman" panose="02020603050405020304" pitchFamily="18" charset="0"/>
              </a:rPr>
              <a:t>示例</a:t>
            </a:r>
            <a:r>
              <a:rPr lang="en-US" altLang="zh-CN" kern="100" dirty="0">
                <a:solidFill>
                  <a:prstClr val="black"/>
                </a:solidFill>
                <a:latin typeface="微软雅黑"/>
                <a:cs typeface="Times New Roman" panose="02020603050405020304" pitchFamily="18" charset="0"/>
              </a:rPr>
              <a:t>                       </a:t>
            </a:r>
            <a:r>
              <a:rPr lang="zh-CN" altLang="zh-CN" kern="100" dirty="0">
                <a:solidFill>
                  <a:prstClr val="black"/>
                </a:solidFill>
                <a:latin typeface="微软雅黑"/>
                <a:cs typeface="Times New Roman" panose="02020603050405020304" pitchFamily="18" charset="0"/>
              </a:rPr>
              <a:t>输出</a:t>
            </a:r>
            <a:r>
              <a:rPr lang="zh-CN" altLang="zh-CN" kern="100" dirty="0" smtClean="0">
                <a:solidFill>
                  <a:prstClr val="black"/>
                </a:solidFill>
                <a:latin typeface="微软雅黑"/>
                <a:cs typeface="Times New Roman" panose="02020603050405020304" pitchFamily="18" charset="0"/>
              </a:rPr>
              <a:t>示例</a:t>
            </a:r>
            <a:endParaRPr lang="zh-CN" altLang="zh-CN" sz="2000" kern="100" dirty="0">
              <a:solidFill>
                <a:prstClr val="black"/>
              </a:solidFill>
              <a:latin typeface="微软雅黑"/>
              <a:cs typeface="Times New Roman" panose="02020603050405020304" pitchFamily="18" charset="0"/>
            </a:endParaRPr>
          </a:p>
          <a:p>
            <a:r>
              <a:rPr lang="en-US" altLang="zh-CN" kern="100" dirty="0">
                <a:solidFill>
                  <a:prstClr val="black"/>
                </a:solidFill>
                <a:latin typeface="微软雅黑"/>
                <a:cs typeface="Times New Roman" panose="02020603050405020304" pitchFamily="18" charset="0"/>
              </a:rPr>
              <a:t> </a:t>
            </a:r>
            <a:r>
              <a:rPr lang="en-US" altLang="zh-CN" kern="100" dirty="0" smtClean="0">
                <a:solidFill>
                  <a:prstClr val="black"/>
                </a:solidFill>
                <a:latin typeface="微软雅黑"/>
                <a:cs typeface="Times New Roman" panose="02020603050405020304" pitchFamily="18" charset="0"/>
              </a:rPr>
              <a:t>   </a:t>
            </a:r>
            <a:r>
              <a:rPr lang="zh-CN" altLang="zh-CN" kern="100" dirty="0" smtClean="0">
                <a:solidFill>
                  <a:prstClr val="black"/>
                </a:solidFill>
                <a:latin typeface="微软雅黑"/>
                <a:cs typeface="Times New Roman" panose="02020603050405020304" pitchFamily="18" charset="0"/>
              </a:rPr>
              <a:t>示例</a:t>
            </a:r>
            <a:r>
              <a:rPr lang="en-US" altLang="zh-CN" kern="100" dirty="0">
                <a:solidFill>
                  <a:prstClr val="black"/>
                </a:solidFill>
                <a:latin typeface="微软雅黑"/>
                <a:cs typeface="Times New Roman" panose="02020603050405020304" pitchFamily="18" charset="0"/>
              </a:rPr>
              <a:t>1  20     </a:t>
            </a:r>
            <a:r>
              <a:rPr lang="en-US" altLang="zh-CN" kern="100" dirty="0" smtClean="0">
                <a:solidFill>
                  <a:prstClr val="black"/>
                </a:solidFill>
                <a:latin typeface="微软雅黑"/>
                <a:cs typeface="Times New Roman" panose="02020603050405020304" pitchFamily="18" charset="0"/>
              </a:rPr>
              <a:t>       [</a:t>
            </a:r>
            <a:r>
              <a:rPr lang="en-US" altLang="zh-CN" kern="100" dirty="0">
                <a:solidFill>
                  <a:prstClr val="black"/>
                </a:solidFill>
                <a:latin typeface="微软雅黑"/>
                <a:cs typeface="Times New Roman" panose="02020603050405020304" pitchFamily="18" charset="0"/>
              </a:rPr>
              <a:t>1, 2, 3, 4, 5, 6, 7, 8, 9, 10, 11, 12, 13, 14, 15, 16, 17, 18, 19, 20]</a:t>
            </a:r>
            <a:endParaRPr lang="zh-CN" altLang="zh-CN" sz="2000" kern="100" dirty="0">
              <a:solidFill>
                <a:prstClr val="black"/>
              </a:solidFill>
              <a:latin typeface="微软雅黑"/>
              <a:cs typeface="Times New Roman" panose="02020603050405020304" pitchFamily="18" charset="0"/>
            </a:endParaRPr>
          </a:p>
          <a:p>
            <a:r>
              <a:rPr lang="en-US" altLang="zh-CN" kern="100" dirty="0">
                <a:solidFill>
                  <a:prstClr val="black"/>
                </a:solidFill>
                <a:latin typeface="微软雅黑"/>
                <a:cs typeface="Times New Roman" panose="02020603050405020304" pitchFamily="18" charset="0"/>
              </a:rPr>
              <a:t>           </a:t>
            </a:r>
            <a:r>
              <a:rPr lang="en-US" altLang="zh-CN" kern="100" dirty="0" smtClean="0">
                <a:solidFill>
                  <a:prstClr val="black"/>
                </a:solidFill>
                <a:latin typeface="微软雅黑"/>
                <a:cs typeface="Times New Roman" panose="02020603050405020304" pitchFamily="18" charset="0"/>
              </a:rPr>
              <a:t>                    [</a:t>
            </a:r>
            <a:r>
              <a:rPr lang="en-US" altLang="zh-CN" kern="100" dirty="0">
                <a:solidFill>
                  <a:prstClr val="black"/>
                </a:solidFill>
                <a:latin typeface="微软雅黑"/>
                <a:cs typeface="Times New Roman" panose="02020603050405020304" pitchFamily="18" charset="0"/>
              </a:rPr>
              <a:t>1, 2, 3, 4, 6, 7, 8, 9, 11, 12, 13, 14, 16, 17, 18, 19</a:t>
            </a:r>
            <a:r>
              <a:rPr lang="en-US" altLang="zh-CN" kern="100" dirty="0" smtClean="0">
                <a:solidFill>
                  <a:prstClr val="black"/>
                </a:solidFill>
                <a:latin typeface="微软雅黑"/>
                <a:cs typeface="Times New Roman" panose="02020603050405020304" pitchFamily="18" charset="0"/>
              </a:rPr>
              <a:t>]</a:t>
            </a:r>
          </a:p>
          <a:p>
            <a:endParaRPr lang="zh-CN" altLang="zh-CN" sz="2000" kern="100" dirty="0">
              <a:solidFill>
                <a:prstClr val="black"/>
              </a:solidFill>
              <a:latin typeface="微软雅黑"/>
              <a:cs typeface="Times New Roman" panose="02020603050405020304" pitchFamily="18" charset="0"/>
            </a:endParaRPr>
          </a:p>
          <a:p>
            <a:r>
              <a:rPr lang="en-US" altLang="zh-CN" kern="100" dirty="0" smtClean="0">
                <a:solidFill>
                  <a:prstClr val="black"/>
                </a:solidFill>
                <a:latin typeface="微软雅黑"/>
                <a:cs typeface="Times New Roman" panose="02020603050405020304" pitchFamily="18" charset="0"/>
              </a:rPr>
              <a:t>#**********</a:t>
            </a:r>
            <a:r>
              <a:rPr lang="en-US" altLang="zh-CN" kern="100" dirty="0">
                <a:solidFill>
                  <a:prstClr val="black"/>
                </a:solidFill>
                <a:latin typeface="微软雅黑"/>
                <a:cs typeface="Times New Roman" panose="02020603050405020304" pitchFamily="18" charset="0"/>
              </a:rPr>
              <a:t>Program**********</a:t>
            </a:r>
            <a:endParaRPr lang="zh-CN" altLang="zh-CN" sz="2000" kern="100" dirty="0">
              <a:solidFill>
                <a:prstClr val="black"/>
              </a:solidFill>
              <a:latin typeface="微软雅黑"/>
              <a:cs typeface="Times New Roman" panose="02020603050405020304" pitchFamily="18" charset="0"/>
            </a:endParaRPr>
          </a:p>
          <a:p>
            <a:r>
              <a:rPr lang="en-US" altLang="zh-CN" kern="100" dirty="0">
                <a:solidFill>
                  <a:prstClr val="black"/>
                </a:solidFill>
                <a:latin typeface="微软雅黑"/>
                <a:cs typeface="Times New Roman" panose="02020603050405020304" pitchFamily="18" charset="0"/>
              </a:rPr>
              <a:t> </a:t>
            </a:r>
            <a:endParaRPr lang="zh-CN" altLang="zh-CN" sz="2000" kern="100" dirty="0">
              <a:solidFill>
                <a:prstClr val="black"/>
              </a:solidFill>
              <a:latin typeface="微软雅黑"/>
              <a:cs typeface="Times New Roman" panose="02020603050405020304" pitchFamily="18" charset="0"/>
            </a:endParaRPr>
          </a:p>
          <a:p>
            <a:r>
              <a:rPr lang="en-US" altLang="zh-CN" kern="100" dirty="0">
                <a:solidFill>
                  <a:prstClr val="black"/>
                </a:solidFill>
                <a:latin typeface="微软雅黑"/>
                <a:cs typeface="Times New Roman" panose="02020603050405020304" pitchFamily="18" charset="0"/>
              </a:rPr>
              <a:t> </a:t>
            </a:r>
            <a:endParaRPr lang="zh-CN" altLang="zh-CN" sz="2000" kern="100" dirty="0">
              <a:solidFill>
                <a:prstClr val="black"/>
              </a:solidFill>
              <a:latin typeface="微软雅黑"/>
              <a:cs typeface="Times New Roman" panose="02020603050405020304" pitchFamily="18" charset="0"/>
            </a:endParaRPr>
          </a:p>
          <a:p>
            <a:r>
              <a:rPr lang="en-US" altLang="zh-CN" kern="100" dirty="0">
                <a:solidFill>
                  <a:prstClr val="black"/>
                </a:solidFill>
                <a:latin typeface="微软雅黑"/>
                <a:cs typeface="Times New Roman" panose="02020603050405020304" pitchFamily="18" charset="0"/>
              </a:rPr>
              <a:t> </a:t>
            </a:r>
            <a:endParaRPr lang="zh-CN" altLang="zh-CN" sz="2000" kern="100" dirty="0">
              <a:solidFill>
                <a:prstClr val="black"/>
              </a:solidFill>
              <a:latin typeface="微软雅黑"/>
              <a:cs typeface="Times New Roman" panose="02020603050405020304" pitchFamily="18" charset="0"/>
            </a:endParaRPr>
          </a:p>
          <a:p>
            <a:r>
              <a:rPr lang="en-US" altLang="zh-CN" kern="100" dirty="0">
                <a:solidFill>
                  <a:prstClr val="black"/>
                </a:solidFill>
                <a:latin typeface="微软雅黑"/>
                <a:cs typeface="Times New Roman" panose="02020603050405020304" pitchFamily="18" charset="0"/>
              </a:rPr>
              <a:t> </a:t>
            </a:r>
            <a:endParaRPr lang="zh-CN" altLang="zh-CN" sz="2000" kern="100" dirty="0">
              <a:solidFill>
                <a:prstClr val="black"/>
              </a:solidFill>
              <a:latin typeface="微软雅黑"/>
              <a:cs typeface="Times New Roman" panose="02020603050405020304" pitchFamily="18" charset="0"/>
            </a:endParaRPr>
          </a:p>
          <a:p>
            <a:r>
              <a:rPr lang="en-US" altLang="zh-CN" kern="100" dirty="0">
                <a:solidFill>
                  <a:prstClr val="black"/>
                </a:solidFill>
                <a:latin typeface="微软雅黑"/>
                <a:cs typeface="Times New Roman" panose="02020603050405020304" pitchFamily="18" charset="0"/>
              </a:rPr>
              <a:t> </a:t>
            </a:r>
            <a:endParaRPr lang="zh-CN" altLang="zh-CN" sz="2000" kern="100" dirty="0">
              <a:solidFill>
                <a:prstClr val="black"/>
              </a:solidFill>
              <a:latin typeface="微软雅黑"/>
              <a:cs typeface="Times New Roman" panose="02020603050405020304" pitchFamily="18" charset="0"/>
            </a:endParaRPr>
          </a:p>
          <a:p>
            <a:r>
              <a:rPr lang="en-US" altLang="zh-CN" kern="100" dirty="0">
                <a:solidFill>
                  <a:prstClr val="black"/>
                </a:solidFill>
                <a:latin typeface="微软雅黑"/>
                <a:cs typeface="Times New Roman" panose="02020603050405020304" pitchFamily="18" charset="0"/>
              </a:rPr>
              <a:t>#**********  End  **********</a:t>
            </a:r>
            <a:endParaRPr lang="zh-CN" altLang="zh-CN" sz="2000" kern="100" dirty="0">
              <a:solidFill>
                <a:prstClr val="black"/>
              </a:solidFill>
              <a:latin typeface="微软雅黑"/>
              <a:cs typeface="Times New Roman" panose="02020603050405020304" pitchFamily="18" charset="0"/>
            </a:endParaRPr>
          </a:p>
          <a:p>
            <a:r>
              <a:rPr lang="en-US" altLang="zh-CN" kern="100" dirty="0">
                <a:solidFill>
                  <a:prstClr val="black"/>
                </a:solidFill>
                <a:latin typeface="微软雅黑"/>
                <a:cs typeface="Times New Roman" panose="02020603050405020304" pitchFamily="18" charset="0"/>
              </a:rPr>
              <a:t> </a:t>
            </a:r>
            <a:endParaRPr lang="zh-CN" altLang="zh-CN" sz="2000" kern="100" dirty="0">
              <a:solidFill>
                <a:prstClr val="black"/>
              </a:solidFill>
              <a:latin typeface="微软雅黑"/>
              <a:cs typeface="Times New Roman" panose="02020603050405020304" pitchFamily="18" charset="0"/>
            </a:endParaRPr>
          </a:p>
        </p:txBody>
      </p:sp>
      <p:sp>
        <p:nvSpPr>
          <p:cNvPr id="3" name="矩形 2"/>
          <p:cNvSpPr/>
          <p:nvPr/>
        </p:nvSpPr>
        <p:spPr>
          <a:xfrm>
            <a:off x="7242629" y="3815202"/>
            <a:ext cx="4673600" cy="2862322"/>
          </a:xfrm>
          <a:prstGeom prst="rect">
            <a:avLst/>
          </a:prstGeom>
          <a:ln>
            <a:solidFill>
              <a:schemeClr val="accent1"/>
            </a:solidFill>
          </a:ln>
        </p:spPr>
        <p:txBody>
          <a:bodyPr wrap="square">
            <a:spAutoFit/>
          </a:bodyPr>
          <a:lstStyle/>
          <a:p>
            <a:r>
              <a:rPr lang="zh-CN" altLang="zh-CN" kern="100" dirty="0">
                <a:solidFill>
                  <a:srgbClr val="FF0000"/>
                </a:solidFill>
                <a:ea typeface="宋体" panose="02010600030101010101" pitchFamily="2" charset="-122"/>
                <a:cs typeface="Times New Roman" panose="02020603050405020304" pitchFamily="18" charset="0"/>
              </a:rPr>
              <a:t>答案：</a:t>
            </a:r>
            <a:r>
              <a:rPr lang="en-US" altLang="zh-CN" kern="100" dirty="0">
                <a:solidFill>
                  <a:srgbClr val="FF0000"/>
                </a:solidFill>
                <a:ea typeface="宋体" panose="02010600030101010101" pitchFamily="2" charset="-122"/>
                <a:cs typeface="Times New Roman" panose="02020603050405020304" pitchFamily="18" charset="0"/>
              </a:rPr>
              <a:t>import </a:t>
            </a:r>
            <a:r>
              <a:rPr lang="en-US" altLang="zh-CN" kern="100" dirty="0" smtClean="0">
                <a:solidFill>
                  <a:srgbClr val="FF0000"/>
                </a:solidFill>
                <a:ea typeface="宋体" panose="02010600030101010101" pitchFamily="2" charset="-122"/>
                <a:cs typeface="Times New Roman" panose="02020603050405020304" pitchFamily="18" charset="0"/>
              </a:rPr>
              <a:t>random</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a:t>
            </a:r>
            <a:endParaRPr lang="zh-CN" altLang="zh-CN" sz="2000" kern="100" dirty="0">
              <a:solidFill>
                <a:srgbClr val="FF0000"/>
              </a:solidFill>
              <a:ea typeface="宋体" panose="02010600030101010101" pitchFamily="2" charset="-122"/>
              <a:cs typeface="Times New Roman" panose="02020603050405020304" pitchFamily="18" charset="0"/>
            </a:endParaRPr>
          </a:p>
          <a:p>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n = </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int</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(input())</a:t>
            </a:r>
            <a:endParaRPr lang="zh-CN" altLang="zh-CN" sz="2000" kern="100" dirty="0">
              <a:solidFill>
                <a:srgbClr val="FF0000"/>
              </a:solidFill>
              <a:ea typeface="宋体" panose="02010600030101010101" pitchFamily="2" charset="-122"/>
              <a:cs typeface="Times New Roman" panose="02020603050405020304" pitchFamily="18" charset="0"/>
            </a:endParaRPr>
          </a:p>
          <a:p>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random.seed</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(n)</a:t>
            </a:r>
            <a:endParaRPr lang="zh-CN" altLang="zh-CN" sz="2000" kern="100" dirty="0">
              <a:solidFill>
                <a:srgbClr val="FF0000"/>
              </a:solidFill>
              <a:ea typeface="宋体" panose="02010600030101010101" pitchFamily="2" charset="-122"/>
              <a:cs typeface="Times New Roman" panose="02020603050405020304" pitchFamily="18" charset="0"/>
            </a:endParaRPr>
          </a:p>
          <a:p>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m = </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random.randint</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(1,n)</a:t>
            </a:r>
            <a:endParaRPr lang="zh-CN" altLang="zh-CN" sz="2000" kern="100" dirty="0">
              <a:solidFill>
                <a:srgbClr val="FF0000"/>
              </a:solidFill>
              <a:ea typeface="宋体" panose="02010600030101010101" pitchFamily="2" charset="-122"/>
              <a:cs typeface="Times New Roman" panose="02020603050405020304" pitchFamily="18" charset="0"/>
            </a:endParaRPr>
          </a:p>
          <a:p>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ls = list(range(1,n+1))</a:t>
            </a:r>
            <a:endParaRPr lang="zh-CN" altLang="zh-CN" sz="2000" kern="100" dirty="0">
              <a:solidFill>
                <a:srgbClr val="FF0000"/>
              </a:solidFill>
              <a:ea typeface="宋体" panose="02010600030101010101" pitchFamily="2" charset="-122"/>
              <a:cs typeface="Times New Roman" panose="02020603050405020304" pitchFamily="18" charset="0"/>
            </a:endParaRPr>
          </a:p>
          <a:p>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print(ls)</a:t>
            </a:r>
            <a:endParaRPr lang="zh-CN" altLang="zh-CN" sz="2000" kern="100" dirty="0">
              <a:solidFill>
                <a:srgbClr val="FF0000"/>
              </a:solidFill>
              <a:ea typeface="宋体" panose="02010600030101010101" pitchFamily="2" charset="-122"/>
              <a:cs typeface="Times New Roman" panose="02020603050405020304" pitchFamily="18" charset="0"/>
            </a:endParaRPr>
          </a:p>
          <a:p>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lsdell</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 [</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i</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for </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i</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in ls if </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i%m</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==0 ]</a:t>
            </a:r>
            <a:endParaRPr lang="zh-CN" altLang="zh-CN" sz="2000" kern="100" dirty="0">
              <a:solidFill>
                <a:srgbClr val="FF0000"/>
              </a:solidFill>
              <a:ea typeface="宋体" panose="02010600030101010101" pitchFamily="2" charset="-122"/>
              <a:cs typeface="Times New Roman" panose="02020603050405020304" pitchFamily="18" charset="0"/>
            </a:endParaRPr>
          </a:p>
          <a:p>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for </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i</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in ls and </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lsdell</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a:t>
            </a:r>
            <a:endParaRPr lang="zh-CN" altLang="zh-CN" sz="2000" kern="100" dirty="0">
              <a:solidFill>
                <a:srgbClr val="FF0000"/>
              </a:solidFill>
              <a:ea typeface="宋体" panose="02010600030101010101" pitchFamily="2" charset="-122"/>
              <a:cs typeface="Times New Roman" panose="02020603050405020304" pitchFamily="18" charset="0"/>
            </a:endParaRPr>
          </a:p>
          <a:p>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ls.remove</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i</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a:t>
            </a:r>
            <a:endParaRPr lang="zh-CN" altLang="zh-CN" sz="2000" kern="100" dirty="0">
              <a:solidFill>
                <a:srgbClr val="FF0000"/>
              </a:solidFill>
              <a:ea typeface="宋体" panose="02010600030101010101" pitchFamily="2" charset="-122"/>
              <a:cs typeface="Times New Roman" panose="02020603050405020304" pitchFamily="18" charset="0"/>
            </a:endParaRPr>
          </a:p>
          <a:p>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print(ls)</a:t>
            </a:r>
            <a:endParaRPr lang="zh-CN" altLang="zh-CN" sz="2000" kern="100" dirty="0">
              <a:solidFill>
                <a:srgbClr val="FF0000"/>
              </a:solidFill>
              <a:ea typeface="宋体" panose="02010600030101010101" pitchFamily="2" charset="-122"/>
              <a:cs typeface="Times New Roman" panose="02020603050405020304" pitchFamily="18" charset="0"/>
            </a:endParaRPr>
          </a:p>
        </p:txBody>
      </p:sp>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smtClean="0">
                <a:solidFill>
                  <a:srgbClr val="1E6787"/>
                </a:solidFill>
                <a:latin typeface="微软雅黑" panose="020B0503020204020204" pitchFamily="34" charset="-122"/>
                <a:ea typeface="微软雅黑" panose="020B0503020204020204" pitchFamily="34" charset="-122"/>
              </a:rPr>
              <a:t>问题</a:t>
            </a:r>
            <a:r>
              <a:rPr lang="en-US" altLang="zh-CN" sz="2800" b="1" spc="300" dirty="0" smtClean="0">
                <a:solidFill>
                  <a:srgbClr val="1E6787"/>
                </a:solidFill>
                <a:latin typeface="微软雅黑" panose="020B0503020204020204" pitchFamily="34" charset="-122"/>
                <a:ea typeface="微软雅黑" panose="020B0503020204020204" pitchFamily="34" charset="-122"/>
              </a:rPr>
              <a:t>20</a:t>
            </a:r>
            <a:endParaRPr lang="zh-CN" altLang="en-US" sz="2800" b="1" spc="300" dirty="0">
              <a:solidFill>
                <a:srgbClr val="1E6787"/>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6" name="椭圆 5"/>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7" name="椭圆 6"/>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8" name="直接连接符 7"/>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6666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872198" y="412094"/>
            <a:ext cx="10494498" cy="2400657"/>
          </a:xfrm>
          <a:prstGeom prst="rect">
            <a:avLst/>
          </a:prstGeom>
          <a:noFill/>
        </p:spPr>
        <p:txBody>
          <a:bodyPr wrap="square" rtlCol="0">
            <a:spAutoFit/>
          </a:bodyPr>
          <a:lstStyle/>
          <a:p>
            <a:pPr>
              <a:lnSpc>
                <a:spcPct val="150000"/>
              </a:lnSpc>
            </a:pPr>
            <a:r>
              <a:rPr lang="en-US" altLang="zh-CN" sz="2000" dirty="0" smtClean="0">
                <a:solidFill>
                  <a:prstClr val="black"/>
                </a:solidFill>
              </a:rPr>
              <a:t>【</a:t>
            </a:r>
            <a:r>
              <a:rPr lang="zh-CN" altLang="en-US" sz="2000" dirty="0" smtClean="0">
                <a:solidFill>
                  <a:prstClr val="black"/>
                </a:solidFill>
              </a:rPr>
              <a:t>例</a:t>
            </a:r>
            <a:r>
              <a:rPr lang="en-US" altLang="zh-CN" sz="2000" dirty="0" smtClean="0">
                <a:solidFill>
                  <a:prstClr val="black"/>
                </a:solidFill>
              </a:rPr>
              <a:t>4-9】</a:t>
            </a:r>
            <a:r>
              <a:rPr lang="zh-CN" altLang="en-US" sz="2000" dirty="0" smtClean="0">
                <a:solidFill>
                  <a:prstClr val="black"/>
                </a:solidFill>
              </a:rPr>
              <a:t>武林大会胜利召开，五位大侠的相关数据如下列表，请统计分析：</a:t>
            </a:r>
            <a:endParaRPr lang="en-US" altLang="zh-CN" sz="2000" dirty="0" smtClean="0">
              <a:solidFill>
                <a:prstClr val="black"/>
              </a:solidFill>
            </a:endParaRPr>
          </a:p>
          <a:p>
            <a:pPr>
              <a:lnSpc>
                <a:spcPct val="150000"/>
              </a:lnSpc>
            </a:pPr>
            <a:r>
              <a:rPr lang="en-US" altLang="zh-CN" sz="2000" dirty="0" smtClean="0">
                <a:solidFill>
                  <a:prstClr val="black"/>
                </a:solidFill>
              </a:rPr>
              <a:t>1</a:t>
            </a:r>
            <a:r>
              <a:rPr lang="zh-CN" altLang="en-US" sz="2000" dirty="0" smtClean="0">
                <a:solidFill>
                  <a:prstClr val="black"/>
                </a:solidFill>
              </a:rPr>
              <a:t>、</a:t>
            </a:r>
            <a:r>
              <a:rPr lang="en-US" altLang="zh-CN" sz="2000" dirty="0" smtClean="0">
                <a:solidFill>
                  <a:prstClr val="black"/>
                </a:solidFill>
              </a:rPr>
              <a:t>5</a:t>
            </a:r>
            <a:r>
              <a:rPr lang="zh-CN" altLang="en-US" sz="2000" dirty="0" smtClean="0">
                <a:solidFill>
                  <a:prstClr val="black"/>
                </a:solidFill>
              </a:rPr>
              <a:t>位大侠的武功总得分</a:t>
            </a:r>
            <a:endParaRPr lang="en-US" altLang="zh-CN" sz="2000" dirty="0" smtClean="0">
              <a:solidFill>
                <a:prstClr val="black"/>
              </a:solidFill>
            </a:endParaRPr>
          </a:p>
          <a:p>
            <a:pPr>
              <a:lnSpc>
                <a:spcPct val="150000"/>
              </a:lnSpc>
            </a:pPr>
            <a:r>
              <a:rPr lang="en-US" altLang="zh-CN" sz="2000" dirty="0" smtClean="0">
                <a:solidFill>
                  <a:prstClr val="black"/>
                </a:solidFill>
              </a:rPr>
              <a:t>2</a:t>
            </a:r>
            <a:r>
              <a:rPr lang="zh-CN" altLang="en-US" sz="2000" dirty="0" smtClean="0">
                <a:solidFill>
                  <a:prstClr val="black"/>
                </a:solidFill>
              </a:rPr>
              <a:t>、</a:t>
            </a:r>
            <a:r>
              <a:rPr lang="en-US" altLang="zh-CN" sz="2000" dirty="0" smtClean="0">
                <a:solidFill>
                  <a:prstClr val="black"/>
                </a:solidFill>
              </a:rPr>
              <a:t>5</a:t>
            </a:r>
            <a:r>
              <a:rPr lang="zh-CN" altLang="en-US" sz="2000" dirty="0" smtClean="0">
                <a:solidFill>
                  <a:prstClr val="black"/>
                </a:solidFill>
              </a:rPr>
              <a:t>位大侠在不同属性上的平均分</a:t>
            </a:r>
            <a:endParaRPr lang="en-US" altLang="zh-CN" sz="2000" dirty="0" smtClean="0">
              <a:solidFill>
                <a:prstClr val="black"/>
              </a:solidFill>
            </a:endParaRPr>
          </a:p>
          <a:p>
            <a:pPr>
              <a:lnSpc>
                <a:spcPct val="150000"/>
              </a:lnSpc>
            </a:pPr>
            <a:r>
              <a:rPr lang="en-US" altLang="zh-CN" sz="2000" dirty="0" smtClean="0">
                <a:solidFill>
                  <a:prstClr val="black"/>
                </a:solidFill>
              </a:rPr>
              <a:t>3</a:t>
            </a:r>
            <a:r>
              <a:rPr lang="zh-CN" altLang="en-US" sz="2000" dirty="0" smtClean="0">
                <a:solidFill>
                  <a:prstClr val="black"/>
                </a:solidFill>
              </a:rPr>
              <a:t>、分别输出</a:t>
            </a:r>
            <a:r>
              <a:rPr lang="en-US" altLang="zh-CN" sz="2000" dirty="0" smtClean="0">
                <a:solidFill>
                  <a:prstClr val="black"/>
                </a:solidFill>
              </a:rPr>
              <a:t>5</a:t>
            </a:r>
            <a:r>
              <a:rPr lang="zh-CN" altLang="en-US" sz="2000" dirty="0" smtClean="0">
                <a:solidFill>
                  <a:prstClr val="black"/>
                </a:solidFill>
              </a:rPr>
              <a:t>位大侠的总分和不同属性的平均分</a:t>
            </a:r>
            <a:endParaRPr lang="en-US" altLang="zh-CN" sz="2000" dirty="0" smtClean="0">
              <a:solidFill>
                <a:prstClr val="black"/>
              </a:solidFill>
            </a:endParaRPr>
          </a:p>
          <a:p>
            <a:pPr>
              <a:lnSpc>
                <a:spcPct val="150000"/>
              </a:lnSpc>
            </a:pPr>
            <a:r>
              <a:rPr lang="en-US" altLang="zh-CN" sz="2000" dirty="0" smtClean="0">
                <a:solidFill>
                  <a:prstClr val="black"/>
                </a:solidFill>
              </a:rPr>
              <a:t>4</a:t>
            </a:r>
            <a:r>
              <a:rPr lang="zh-CN" altLang="en-US" sz="2000" dirty="0" smtClean="0">
                <a:solidFill>
                  <a:prstClr val="black"/>
                </a:solidFill>
              </a:rPr>
              <a:t>、找出总分最高的大侠</a:t>
            </a:r>
            <a:endParaRPr lang="zh-CN" altLang="en-US" sz="2000" dirty="0">
              <a:solidFill>
                <a:prstClr val="black"/>
              </a:solidFill>
            </a:endParaRPr>
          </a:p>
        </p:txBody>
      </p:sp>
      <p:pic>
        <p:nvPicPr>
          <p:cNvPr id="3" name="图片 2"/>
          <p:cNvPicPr>
            <a:picLocks noChangeAspect="1"/>
          </p:cNvPicPr>
          <p:nvPr/>
        </p:nvPicPr>
        <p:blipFill rotWithShape="1">
          <a:blip r:embed="rId2" cstate="hqprint">
            <a:extLst>
              <a:ext uri="{28A0092B-C50C-407E-A947-70E740481C1C}">
                <a14:useLocalDpi xmlns:a14="http://schemas.microsoft.com/office/drawing/2010/main" val="0"/>
              </a:ext>
            </a:extLst>
          </a:blip>
          <a:srcRect t="47407" b="30371"/>
          <a:stretch/>
        </p:blipFill>
        <p:spPr>
          <a:xfrm>
            <a:off x="1173828" y="3500845"/>
            <a:ext cx="9552215" cy="2830286"/>
          </a:xfrm>
          <a:prstGeom prst="rect">
            <a:avLst/>
          </a:prstGeom>
        </p:spPr>
      </p:pic>
      <p:sp>
        <p:nvSpPr>
          <p:cNvPr id="4" name="矩形 3"/>
          <p:cNvSpPr/>
          <p:nvPr/>
        </p:nvSpPr>
        <p:spPr>
          <a:xfrm>
            <a:off x="6578991" y="873759"/>
            <a:ext cx="5209735" cy="1938992"/>
          </a:xfrm>
          <a:prstGeom prst="rect">
            <a:avLst/>
          </a:prstGeom>
          <a:ln>
            <a:solidFill>
              <a:schemeClr val="accent1"/>
            </a:solidFill>
          </a:ln>
        </p:spPr>
        <p:txBody>
          <a:bodyPr wrap="square">
            <a:spAutoFit/>
          </a:bodyPr>
          <a:lstStyle/>
          <a:p>
            <a:r>
              <a:rPr lang="en-US" altLang="zh-CN" sz="2400" dirty="0">
                <a:solidFill>
                  <a:prstClr val="black"/>
                </a:solidFill>
              </a:rPr>
              <a:t>tables = [['</a:t>
            </a:r>
            <a:r>
              <a:rPr lang="zh-CN" altLang="en-US" sz="2400" dirty="0">
                <a:solidFill>
                  <a:prstClr val="black"/>
                </a:solidFill>
              </a:rPr>
              <a:t>萧峰</a:t>
            </a:r>
            <a:r>
              <a:rPr lang="en-US" altLang="zh-CN" sz="2400" dirty="0">
                <a:solidFill>
                  <a:prstClr val="black"/>
                </a:solidFill>
              </a:rPr>
              <a:t>',20,17,20,20,18,19</a:t>
            </a:r>
            <a:r>
              <a:rPr lang="en-US" altLang="zh-CN" sz="2400" dirty="0" smtClean="0">
                <a:solidFill>
                  <a:prstClr val="black"/>
                </a:solidFill>
              </a:rPr>
              <a:t>],</a:t>
            </a:r>
          </a:p>
          <a:p>
            <a:r>
              <a:rPr lang="en-US" altLang="zh-CN" sz="2400" dirty="0" smtClean="0">
                <a:solidFill>
                  <a:prstClr val="black"/>
                </a:solidFill>
              </a:rPr>
              <a:t>                 ['</a:t>
            </a:r>
            <a:r>
              <a:rPr lang="zh-CN" altLang="en-US" sz="2400" dirty="0">
                <a:solidFill>
                  <a:prstClr val="black"/>
                </a:solidFill>
              </a:rPr>
              <a:t>杨过</a:t>
            </a:r>
            <a:r>
              <a:rPr lang="en-US" altLang="zh-CN" sz="2400" dirty="0">
                <a:solidFill>
                  <a:prstClr val="black"/>
                </a:solidFill>
              </a:rPr>
              <a:t>',18,19,17,20,18,18</a:t>
            </a:r>
            <a:r>
              <a:rPr lang="en-US" altLang="zh-CN" sz="2400" dirty="0" smtClean="0">
                <a:solidFill>
                  <a:prstClr val="black"/>
                </a:solidFill>
              </a:rPr>
              <a:t>],</a:t>
            </a:r>
          </a:p>
          <a:p>
            <a:r>
              <a:rPr lang="en-US" altLang="zh-CN" sz="2400" dirty="0" smtClean="0">
                <a:solidFill>
                  <a:prstClr val="black"/>
                </a:solidFill>
              </a:rPr>
              <a:t>                 </a:t>
            </a:r>
            <a:r>
              <a:rPr lang="en-US" altLang="zh-CN" sz="2400" dirty="0">
                <a:solidFill>
                  <a:prstClr val="black"/>
                </a:solidFill>
              </a:rPr>
              <a:t>['</a:t>
            </a:r>
            <a:r>
              <a:rPr lang="zh-CN" altLang="en-US" sz="2400" dirty="0">
                <a:solidFill>
                  <a:prstClr val="black"/>
                </a:solidFill>
              </a:rPr>
              <a:t>令狐冲</a:t>
            </a:r>
            <a:r>
              <a:rPr lang="en-US" altLang="zh-CN" sz="2400" dirty="0">
                <a:solidFill>
                  <a:prstClr val="black"/>
                </a:solidFill>
              </a:rPr>
              <a:t>',12,17,14,20,19,13</a:t>
            </a:r>
            <a:r>
              <a:rPr lang="en-US" altLang="zh-CN" sz="2400" dirty="0" smtClean="0">
                <a:solidFill>
                  <a:prstClr val="black"/>
                </a:solidFill>
              </a:rPr>
              <a:t>],</a:t>
            </a:r>
          </a:p>
          <a:p>
            <a:r>
              <a:rPr lang="en-US" altLang="zh-CN" sz="2400" dirty="0" smtClean="0">
                <a:solidFill>
                  <a:prstClr val="black"/>
                </a:solidFill>
              </a:rPr>
              <a:t>                 ['</a:t>
            </a:r>
            <a:r>
              <a:rPr lang="zh-CN" altLang="en-US" sz="2400" dirty="0">
                <a:solidFill>
                  <a:prstClr val="black"/>
                </a:solidFill>
              </a:rPr>
              <a:t>张无忌</a:t>
            </a:r>
            <a:r>
              <a:rPr lang="en-US" altLang="zh-CN" sz="2400" dirty="0">
                <a:solidFill>
                  <a:prstClr val="black"/>
                </a:solidFill>
              </a:rPr>
              <a:t>',20,17,15,14,20,20</a:t>
            </a:r>
            <a:r>
              <a:rPr lang="en-US" altLang="zh-CN" sz="2400" dirty="0" smtClean="0">
                <a:solidFill>
                  <a:prstClr val="black"/>
                </a:solidFill>
              </a:rPr>
              <a:t>],</a:t>
            </a:r>
          </a:p>
          <a:p>
            <a:r>
              <a:rPr lang="en-US" altLang="zh-CN" sz="2400" dirty="0" smtClean="0">
                <a:solidFill>
                  <a:prstClr val="black"/>
                </a:solidFill>
              </a:rPr>
              <a:t>                 </a:t>
            </a:r>
            <a:r>
              <a:rPr lang="en-US" altLang="zh-CN" sz="2400" dirty="0">
                <a:solidFill>
                  <a:prstClr val="black"/>
                </a:solidFill>
              </a:rPr>
              <a:t>['</a:t>
            </a:r>
            <a:r>
              <a:rPr lang="zh-CN" altLang="en-US" sz="2400" dirty="0">
                <a:solidFill>
                  <a:prstClr val="black"/>
                </a:solidFill>
              </a:rPr>
              <a:t>郭靖</a:t>
            </a:r>
            <a:r>
              <a:rPr lang="en-US" altLang="zh-CN" sz="2400" dirty="0">
                <a:solidFill>
                  <a:prstClr val="black"/>
                </a:solidFill>
              </a:rPr>
              <a:t>',19,18,19,18,19,20]]</a:t>
            </a:r>
          </a:p>
        </p:txBody>
      </p:sp>
    </p:spTree>
    <p:extLst>
      <p:ext uri="{BB962C8B-B14F-4D97-AF65-F5344CB8AC3E}">
        <p14:creationId xmlns:p14="http://schemas.microsoft.com/office/powerpoint/2010/main" val="2639792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508996" y="143235"/>
            <a:ext cx="6324066" cy="6555641"/>
          </a:xfrm>
          <a:prstGeom prst="rect">
            <a:avLst/>
          </a:prstGeom>
          <a:ln>
            <a:solidFill>
              <a:schemeClr val="accent1"/>
            </a:solidFill>
          </a:ln>
        </p:spPr>
        <p:txBody>
          <a:bodyPr wrap="square">
            <a:spAutoFit/>
          </a:bodyPr>
          <a:lstStyle/>
          <a:p>
            <a:r>
              <a:rPr lang="en-US" altLang="zh-CN" sz="2000" dirty="0">
                <a:solidFill>
                  <a:prstClr val="black"/>
                </a:solidFill>
              </a:rPr>
              <a:t>#</a:t>
            </a:r>
            <a:r>
              <a:rPr lang="zh-CN" altLang="en-US" sz="2000" dirty="0">
                <a:solidFill>
                  <a:prstClr val="black"/>
                </a:solidFill>
              </a:rPr>
              <a:t>武侠属性评分统计。   </a:t>
            </a:r>
            <a:r>
              <a:rPr lang="en-US" altLang="zh-CN" sz="2000" dirty="0" smtClean="0">
                <a:solidFill>
                  <a:prstClr val="black"/>
                </a:solidFill>
              </a:rPr>
              <a:t>4-9.py</a:t>
            </a:r>
            <a:endParaRPr lang="en-US" altLang="zh-CN" sz="2000" dirty="0">
              <a:solidFill>
                <a:prstClr val="black"/>
              </a:solidFill>
            </a:endParaRPr>
          </a:p>
          <a:p>
            <a:r>
              <a:rPr lang="en-US" altLang="zh-CN" sz="2000" dirty="0" err="1">
                <a:solidFill>
                  <a:prstClr val="black"/>
                </a:solidFill>
              </a:rPr>
              <a:t>attrs</a:t>
            </a:r>
            <a:r>
              <a:rPr lang="en-US" altLang="zh-CN" sz="2000" dirty="0">
                <a:solidFill>
                  <a:prstClr val="black"/>
                </a:solidFill>
              </a:rPr>
              <a:t> = ["</a:t>
            </a:r>
            <a:r>
              <a:rPr lang="zh-CN" altLang="en-US" sz="2000" dirty="0">
                <a:solidFill>
                  <a:prstClr val="black"/>
                </a:solidFill>
              </a:rPr>
              <a:t>筋骨</a:t>
            </a:r>
            <a:r>
              <a:rPr lang="en-US" altLang="zh-CN" sz="2000" dirty="0">
                <a:solidFill>
                  <a:prstClr val="black"/>
                </a:solidFill>
              </a:rPr>
              <a:t>", "</a:t>
            </a:r>
            <a:r>
              <a:rPr lang="zh-CN" altLang="en-US" sz="2000" dirty="0">
                <a:solidFill>
                  <a:prstClr val="black"/>
                </a:solidFill>
              </a:rPr>
              <a:t>敏捷</a:t>
            </a:r>
            <a:r>
              <a:rPr lang="en-US" altLang="zh-CN" sz="2000" dirty="0" smtClean="0">
                <a:solidFill>
                  <a:prstClr val="black"/>
                </a:solidFill>
              </a:rPr>
              <a:t>","</a:t>
            </a:r>
            <a:r>
              <a:rPr lang="zh-CN" altLang="en-US" sz="2000" dirty="0">
                <a:solidFill>
                  <a:prstClr val="black"/>
                </a:solidFill>
              </a:rPr>
              <a:t>气势</a:t>
            </a:r>
            <a:r>
              <a:rPr lang="en-US" altLang="zh-CN" sz="2000" dirty="0" smtClean="0">
                <a:solidFill>
                  <a:prstClr val="black"/>
                </a:solidFill>
              </a:rPr>
              <a:t>","</a:t>
            </a:r>
            <a:r>
              <a:rPr lang="zh-CN" altLang="en-US" sz="2000" dirty="0">
                <a:solidFill>
                  <a:prstClr val="black"/>
                </a:solidFill>
              </a:rPr>
              <a:t>反应</a:t>
            </a:r>
            <a:r>
              <a:rPr lang="en-US" altLang="zh-CN" sz="2000" dirty="0" smtClean="0">
                <a:solidFill>
                  <a:prstClr val="black"/>
                </a:solidFill>
              </a:rPr>
              <a:t>","</a:t>
            </a:r>
            <a:r>
              <a:rPr lang="zh-CN" altLang="en-US" sz="2000" dirty="0">
                <a:solidFill>
                  <a:prstClr val="black"/>
                </a:solidFill>
              </a:rPr>
              <a:t>技巧</a:t>
            </a:r>
            <a:r>
              <a:rPr lang="en-US" altLang="zh-CN" sz="2000" dirty="0" smtClean="0">
                <a:solidFill>
                  <a:prstClr val="black"/>
                </a:solidFill>
              </a:rPr>
              <a:t>","</a:t>
            </a:r>
            <a:r>
              <a:rPr lang="zh-CN" altLang="en-US" sz="2000" dirty="0">
                <a:solidFill>
                  <a:prstClr val="black"/>
                </a:solidFill>
              </a:rPr>
              <a:t>内力</a:t>
            </a:r>
            <a:r>
              <a:rPr lang="en-US" altLang="zh-CN" sz="2000" dirty="0">
                <a:solidFill>
                  <a:prstClr val="black"/>
                </a:solidFill>
              </a:rPr>
              <a:t>"]</a:t>
            </a:r>
          </a:p>
          <a:p>
            <a:r>
              <a:rPr lang="en-US" altLang="zh-CN" sz="2000" dirty="0">
                <a:solidFill>
                  <a:prstClr val="black"/>
                </a:solidFill>
              </a:rPr>
              <a:t>tables = [['</a:t>
            </a:r>
            <a:r>
              <a:rPr lang="zh-CN" altLang="en-US" sz="2000" dirty="0">
                <a:solidFill>
                  <a:prstClr val="black"/>
                </a:solidFill>
              </a:rPr>
              <a:t>萧峰</a:t>
            </a:r>
            <a:r>
              <a:rPr lang="en-US" altLang="zh-CN" sz="2000" dirty="0">
                <a:solidFill>
                  <a:prstClr val="black"/>
                </a:solidFill>
              </a:rPr>
              <a:t>',20,17,20,20,18,19</a:t>
            </a:r>
            <a:r>
              <a:rPr lang="en-US" altLang="zh-CN" sz="2000" dirty="0" smtClean="0">
                <a:solidFill>
                  <a:prstClr val="black"/>
                </a:solidFill>
              </a:rPr>
              <a:t>],</a:t>
            </a:r>
          </a:p>
          <a:p>
            <a:r>
              <a:rPr lang="en-US" altLang="zh-CN" sz="2000" dirty="0" smtClean="0">
                <a:solidFill>
                  <a:prstClr val="black"/>
                </a:solidFill>
              </a:rPr>
              <a:t>                ['</a:t>
            </a:r>
            <a:r>
              <a:rPr lang="zh-CN" altLang="en-US" sz="2000" dirty="0">
                <a:solidFill>
                  <a:prstClr val="black"/>
                </a:solidFill>
              </a:rPr>
              <a:t>杨过</a:t>
            </a:r>
            <a:r>
              <a:rPr lang="en-US" altLang="zh-CN" sz="2000" dirty="0">
                <a:solidFill>
                  <a:prstClr val="black"/>
                </a:solidFill>
              </a:rPr>
              <a:t>',18,19,17,20,18,18</a:t>
            </a:r>
            <a:r>
              <a:rPr lang="en-US" altLang="zh-CN" sz="2000" dirty="0" smtClean="0">
                <a:solidFill>
                  <a:prstClr val="black"/>
                </a:solidFill>
              </a:rPr>
              <a:t>], </a:t>
            </a:r>
          </a:p>
          <a:p>
            <a:r>
              <a:rPr lang="en-US" altLang="zh-CN" sz="2000" dirty="0" smtClean="0">
                <a:solidFill>
                  <a:prstClr val="black"/>
                </a:solidFill>
              </a:rPr>
              <a:t>                ['</a:t>
            </a:r>
            <a:r>
              <a:rPr lang="zh-CN" altLang="en-US" sz="2000" dirty="0">
                <a:solidFill>
                  <a:prstClr val="black"/>
                </a:solidFill>
              </a:rPr>
              <a:t>令狐冲</a:t>
            </a:r>
            <a:r>
              <a:rPr lang="en-US" altLang="zh-CN" sz="2000" dirty="0">
                <a:solidFill>
                  <a:prstClr val="black"/>
                </a:solidFill>
              </a:rPr>
              <a:t>',12,17,14,20,19,13</a:t>
            </a:r>
            <a:r>
              <a:rPr lang="en-US" altLang="zh-CN" sz="2000" dirty="0" smtClean="0">
                <a:solidFill>
                  <a:prstClr val="black"/>
                </a:solidFill>
              </a:rPr>
              <a:t>],</a:t>
            </a:r>
          </a:p>
          <a:p>
            <a:r>
              <a:rPr lang="en-US" altLang="zh-CN" sz="2000" dirty="0" smtClean="0">
                <a:solidFill>
                  <a:prstClr val="black"/>
                </a:solidFill>
              </a:rPr>
              <a:t>                ['</a:t>
            </a:r>
            <a:r>
              <a:rPr lang="zh-CN" altLang="en-US" sz="2000" dirty="0">
                <a:solidFill>
                  <a:prstClr val="black"/>
                </a:solidFill>
              </a:rPr>
              <a:t>张无忌</a:t>
            </a:r>
            <a:r>
              <a:rPr lang="en-US" altLang="zh-CN" sz="2000" dirty="0">
                <a:solidFill>
                  <a:prstClr val="black"/>
                </a:solidFill>
              </a:rPr>
              <a:t>',20,17,15,14,20,20</a:t>
            </a:r>
            <a:r>
              <a:rPr lang="en-US" altLang="zh-CN" sz="2000" dirty="0" smtClean="0">
                <a:solidFill>
                  <a:prstClr val="black"/>
                </a:solidFill>
              </a:rPr>
              <a:t>], </a:t>
            </a:r>
          </a:p>
          <a:p>
            <a:r>
              <a:rPr lang="en-US" altLang="zh-CN" sz="2000" dirty="0" smtClean="0">
                <a:solidFill>
                  <a:prstClr val="black"/>
                </a:solidFill>
              </a:rPr>
              <a:t>                ['</a:t>
            </a:r>
            <a:r>
              <a:rPr lang="zh-CN" altLang="en-US" sz="2000" dirty="0">
                <a:solidFill>
                  <a:prstClr val="black"/>
                </a:solidFill>
              </a:rPr>
              <a:t>郭靖</a:t>
            </a:r>
            <a:r>
              <a:rPr lang="en-US" altLang="zh-CN" sz="2000" dirty="0">
                <a:solidFill>
                  <a:prstClr val="black"/>
                </a:solidFill>
              </a:rPr>
              <a:t>',19,18,19,18,19,20</a:t>
            </a:r>
            <a:r>
              <a:rPr lang="en-US" altLang="zh-CN" sz="2000" dirty="0" smtClean="0">
                <a:solidFill>
                  <a:prstClr val="black"/>
                </a:solidFill>
              </a:rPr>
              <a:t>]]</a:t>
            </a:r>
            <a:endParaRPr lang="en-US" altLang="zh-CN" sz="2000" dirty="0">
              <a:solidFill>
                <a:prstClr val="black"/>
              </a:solidFill>
            </a:endParaRPr>
          </a:p>
          <a:p>
            <a:r>
              <a:rPr lang="en-US" altLang="zh-CN" sz="2000" dirty="0" smtClean="0">
                <a:solidFill>
                  <a:prstClr val="black"/>
                </a:solidFill>
              </a:rPr>
              <a:t>names </a:t>
            </a:r>
            <a:r>
              <a:rPr lang="en-US" altLang="zh-CN" sz="2000" dirty="0">
                <a:solidFill>
                  <a:prstClr val="black"/>
                </a:solidFill>
              </a:rPr>
              <a:t>= [item[0] for item in tables</a:t>
            </a:r>
            <a:r>
              <a:rPr lang="en-US" altLang="zh-CN" sz="2000" dirty="0" smtClean="0">
                <a:solidFill>
                  <a:prstClr val="black"/>
                </a:solidFill>
              </a:rPr>
              <a:t>]</a:t>
            </a:r>
            <a:endParaRPr lang="en-US" altLang="zh-CN" sz="2000" dirty="0">
              <a:solidFill>
                <a:prstClr val="black"/>
              </a:solidFill>
            </a:endParaRPr>
          </a:p>
          <a:p>
            <a:r>
              <a:rPr lang="en-US" altLang="zh-CN" sz="2000" dirty="0" smtClean="0">
                <a:solidFill>
                  <a:prstClr val="black"/>
                </a:solidFill>
              </a:rPr>
              <a:t>scores </a:t>
            </a:r>
            <a:r>
              <a:rPr lang="en-US" altLang="zh-CN" sz="2000" dirty="0">
                <a:solidFill>
                  <a:prstClr val="black"/>
                </a:solidFill>
              </a:rPr>
              <a:t>= [item[1:] for item in tables</a:t>
            </a:r>
            <a:r>
              <a:rPr lang="en-US" altLang="zh-CN" sz="2000" dirty="0" smtClean="0">
                <a:solidFill>
                  <a:prstClr val="black"/>
                </a:solidFill>
              </a:rPr>
              <a:t>]</a:t>
            </a:r>
            <a:endParaRPr lang="en-US" altLang="zh-CN" sz="2000" dirty="0">
              <a:solidFill>
                <a:prstClr val="black"/>
              </a:solidFill>
            </a:endParaRPr>
          </a:p>
          <a:p>
            <a:r>
              <a:rPr lang="en-US" altLang="zh-CN" sz="2000" dirty="0" smtClean="0">
                <a:solidFill>
                  <a:prstClr val="black"/>
                </a:solidFill>
              </a:rPr>
              <a:t>totals </a:t>
            </a:r>
            <a:r>
              <a:rPr lang="en-US" altLang="zh-CN" sz="2000" dirty="0">
                <a:solidFill>
                  <a:prstClr val="black"/>
                </a:solidFill>
              </a:rPr>
              <a:t>= [sum(item) for item in scores</a:t>
            </a:r>
            <a:r>
              <a:rPr lang="en-US" altLang="zh-CN" sz="2000" dirty="0" smtClean="0">
                <a:solidFill>
                  <a:prstClr val="black"/>
                </a:solidFill>
              </a:rPr>
              <a:t>]</a:t>
            </a:r>
            <a:endParaRPr lang="en-US" altLang="zh-CN" sz="2000" dirty="0">
              <a:solidFill>
                <a:prstClr val="black"/>
              </a:solidFill>
            </a:endParaRPr>
          </a:p>
          <a:p>
            <a:r>
              <a:rPr lang="en-US" altLang="zh-CN" sz="2000" dirty="0" err="1" smtClean="0">
                <a:solidFill>
                  <a:prstClr val="black"/>
                </a:solidFill>
              </a:rPr>
              <a:t>avgs</a:t>
            </a:r>
            <a:r>
              <a:rPr lang="en-US" altLang="zh-CN" sz="2000" dirty="0">
                <a:solidFill>
                  <a:prstClr val="black"/>
                </a:solidFill>
              </a:rPr>
              <a:t>=[]</a:t>
            </a:r>
          </a:p>
          <a:p>
            <a:r>
              <a:rPr lang="en-US" altLang="zh-CN" sz="2000" dirty="0">
                <a:solidFill>
                  <a:prstClr val="black"/>
                </a:solidFill>
              </a:rPr>
              <a:t>for j in range(6):</a:t>
            </a:r>
          </a:p>
          <a:p>
            <a:r>
              <a:rPr lang="en-US" altLang="zh-CN" sz="2000" dirty="0">
                <a:solidFill>
                  <a:prstClr val="black"/>
                </a:solidFill>
              </a:rPr>
              <a:t>    </a:t>
            </a:r>
            <a:r>
              <a:rPr lang="en-US" altLang="zh-CN" sz="2000" dirty="0" err="1">
                <a:solidFill>
                  <a:prstClr val="black"/>
                </a:solidFill>
              </a:rPr>
              <a:t>avgs.append</a:t>
            </a:r>
            <a:r>
              <a:rPr lang="en-US" altLang="zh-CN" sz="2000" dirty="0">
                <a:solidFill>
                  <a:prstClr val="black"/>
                </a:solidFill>
              </a:rPr>
              <a:t>(sum([scores[</a:t>
            </a:r>
            <a:r>
              <a:rPr lang="en-US" altLang="zh-CN" sz="2000" dirty="0" err="1">
                <a:solidFill>
                  <a:prstClr val="black"/>
                </a:solidFill>
              </a:rPr>
              <a:t>i</a:t>
            </a:r>
            <a:r>
              <a:rPr lang="en-US" altLang="zh-CN" sz="2000" dirty="0">
                <a:solidFill>
                  <a:prstClr val="black"/>
                </a:solidFill>
              </a:rPr>
              <a:t>][j] for </a:t>
            </a:r>
            <a:r>
              <a:rPr lang="en-US" altLang="zh-CN" sz="2000" dirty="0" err="1">
                <a:solidFill>
                  <a:prstClr val="black"/>
                </a:solidFill>
              </a:rPr>
              <a:t>i</a:t>
            </a:r>
            <a:r>
              <a:rPr lang="en-US" altLang="zh-CN" sz="2000" dirty="0">
                <a:solidFill>
                  <a:prstClr val="black"/>
                </a:solidFill>
              </a:rPr>
              <a:t> in range(5)])/5</a:t>
            </a:r>
            <a:r>
              <a:rPr lang="en-US" altLang="zh-CN" sz="2000" dirty="0" smtClean="0">
                <a:solidFill>
                  <a:prstClr val="black"/>
                </a:solidFill>
              </a:rPr>
              <a:t>)</a:t>
            </a:r>
            <a:endParaRPr lang="en-US" altLang="zh-CN" sz="2000" dirty="0">
              <a:solidFill>
                <a:prstClr val="black"/>
              </a:solidFill>
            </a:endParaRPr>
          </a:p>
          <a:p>
            <a:r>
              <a:rPr lang="en-US" altLang="zh-CN" sz="2000" dirty="0" smtClean="0">
                <a:solidFill>
                  <a:prstClr val="black"/>
                </a:solidFill>
              </a:rPr>
              <a:t>print</a:t>
            </a:r>
            <a:r>
              <a:rPr lang="en-US" altLang="zh-CN" sz="2000" dirty="0">
                <a:solidFill>
                  <a:prstClr val="black"/>
                </a:solidFill>
              </a:rPr>
              <a:t>("\n</a:t>
            </a:r>
            <a:r>
              <a:rPr lang="zh-CN" altLang="en-US" sz="2000" dirty="0">
                <a:solidFill>
                  <a:prstClr val="black"/>
                </a:solidFill>
              </a:rPr>
              <a:t>五位大侠的总分是</a:t>
            </a:r>
            <a:r>
              <a:rPr lang="en-US" altLang="zh-CN" sz="2000" dirty="0">
                <a:solidFill>
                  <a:prstClr val="black"/>
                </a:solidFill>
              </a:rPr>
              <a:t>:")</a:t>
            </a:r>
          </a:p>
          <a:p>
            <a:r>
              <a:rPr lang="en-US" altLang="zh-CN" sz="2000" dirty="0">
                <a:solidFill>
                  <a:prstClr val="black"/>
                </a:solidFill>
              </a:rPr>
              <a:t>for </a:t>
            </a:r>
            <a:r>
              <a:rPr lang="en-US" altLang="zh-CN" sz="2000" dirty="0" err="1">
                <a:solidFill>
                  <a:prstClr val="black"/>
                </a:solidFill>
              </a:rPr>
              <a:t>i</a:t>
            </a:r>
            <a:r>
              <a:rPr lang="en-US" altLang="zh-CN" sz="2000" dirty="0">
                <a:solidFill>
                  <a:prstClr val="black"/>
                </a:solidFill>
              </a:rPr>
              <a:t> in range(5):</a:t>
            </a:r>
          </a:p>
          <a:p>
            <a:r>
              <a:rPr lang="en-US" altLang="zh-CN" sz="2000" dirty="0">
                <a:solidFill>
                  <a:prstClr val="black"/>
                </a:solidFill>
              </a:rPr>
              <a:t>    print("{:&lt;6}:{:&gt;4}".format(names[</a:t>
            </a:r>
            <a:r>
              <a:rPr lang="en-US" altLang="zh-CN" sz="2000" dirty="0" err="1">
                <a:solidFill>
                  <a:prstClr val="black"/>
                </a:solidFill>
              </a:rPr>
              <a:t>i</a:t>
            </a:r>
            <a:r>
              <a:rPr lang="en-US" altLang="zh-CN" sz="2000" dirty="0">
                <a:solidFill>
                  <a:prstClr val="black"/>
                </a:solidFill>
              </a:rPr>
              <a:t>],totals[</a:t>
            </a:r>
            <a:r>
              <a:rPr lang="en-US" altLang="zh-CN" sz="2000" dirty="0" err="1">
                <a:solidFill>
                  <a:prstClr val="black"/>
                </a:solidFill>
              </a:rPr>
              <a:t>i</a:t>
            </a:r>
            <a:r>
              <a:rPr lang="en-US" altLang="zh-CN" sz="2000" dirty="0" smtClean="0">
                <a:solidFill>
                  <a:prstClr val="black"/>
                </a:solidFill>
              </a:rPr>
              <a:t>]))</a:t>
            </a:r>
            <a:endParaRPr lang="en-US" altLang="zh-CN" sz="2000" dirty="0">
              <a:solidFill>
                <a:prstClr val="black"/>
              </a:solidFill>
            </a:endParaRPr>
          </a:p>
          <a:p>
            <a:r>
              <a:rPr lang="en-US" altLang="zh-CN" sz="2000" dirty="0" smtClean="0">
                <a:solidFill>
                  <a:prstClr val="black"/>
                </a:solidFill>
              </a:rPr>
              <a:t>print</a:t>
            </a:r>
            <a:r>
              <a:rPr lang="en-US" altLang="zh-CN" sz="2000" dirty="0">
                <a:solidFill>
                  <a:prstClr val="black"/>
                </a:solidFill>
              </a:rPr>
              <a:t>("\n</a:t>
            </a:r>
            <a:r>
              <a:rPr lang="zh-CN" altLang="en-US" sz="2000" dirty="0">
                <a:solidFill>
                  <a:prstClr val="black"/>
                </a:solidFill>
              </a:rPr>
              <a:t>不同属性的平均分是</a:t>
            </a:r>
            <a:r>
              <a:rPr lang="en-US" altLang="zh-CN" sz="2000" dirty="0">
                <a:solidFill>
                  <a:prstClr val="black"/>
                </a:solidFill>
              </a:rPr>
              <a:t>:")</a:t>
            </a:r>
          </a:p>
          <a:p>
            <a:r>
              <a:rPr lang="en-US" altLang="zh-CN" sz="2000" dirty="0">
                <a:solidFill>
                  <a:prstClr val="black"/>
                </a:solidFill>
              </a:rPr>
              <a:t>for </a:t>
            </a:r>
            <a:r>
              <a:rPr lang="en-US" altLang="zh-CN" sz="2000" dirty="0" err="1">
                <a:solidFill>
                  <a:prstClr val="black"/>
                </a:solidFill>
              </a:rPr>
              <a:t>i</a:t>
            </a:r>
            <a:r>
              <a:rPr lang="en-US" altLang="zh-CN" sz="2000" dirty="0">
                <a:solidFill>
                  <a:prstClr val="black"/>
                </a:solidFill>
              </a:rPr>
              <a:t> in range(6):</a:t>
            </a:r>
          </a:p>
          <a:p>
            <a:r>
              <a:rPr lang="en-US" altLang="zh-CN" sz="2000" dirty="0">
                <a:solidFill>
                  <a:prstClr val="black"/>
                </a:solidFill>
              </a:rPr>
              <a:t>    print("{:&lt;8}:{:&gt;4}".format(</a:t>
            </a:r>
            <a:r>
              <a:rPr lang="en-US" altLang="zh-CN" sz="2000" dirty="0" err="1">
                <a:solidFill>
                  <a:prstClr val="black"/>
                </a:solidFill>
              </a:rPr>
              <a:t>attrs</a:t>
            </a:r>
            <a:r>
              <a:rPr lang="en-US" altLang="zh-CN" sz="2000" dirty="0">
                <a:solidFill>
                  <a:prstClr val="black"/>
                </a:solidFill>
              </a:rPr>
              <a:t>[</a:t>
            </a:r>
            <a:r>
              <a:rPr lang="en-US" altLang="zh-CN" sz="2000" dirty="0" err="1">
                <a:solidFill>
                  <a:prstClr val="black"/>
                </a:solidFill>
              </a:rPr>
              <a:t>i</a:t>
            </a:r>
            <a:r>
              <a:rPr lang="en-US" altLang="zh-CN" sz="2000" dirty="0">
                <a:solidFill>
                  <a:prstClr val="black"/>
                </a:solidFill>
              </a:rPr>
              <a:t>],</a:t>
            </a:r>
            <a:r>
              <a:rPr lang="en-US" altLang="zh-CN" sz="2000" dirty="0" err="1">
                <a:solidFill>
                  <a:prstClr val="black"/>
                </a:solidFill>
              </a:rPr>
              <a:t>avgs</a:t>
            </a:r>
            <a:r>
              <a:rPr lang="en-US" altLang="zh-CN" sz="2000" dirty="0">
                <a:solidFill>
                  <a:prstClr val="black"/>
                </a:solidFill>
              </a:rPr>
              <a:t>[</a:t>
            </a:r>
            <a:r>
              <a:rPr lang="en-US" altLang="zh-CN" sz="2000" dirty="0" err="1">
                <a:solidFill>
                  <a:prstClr val="black"/>
                </a:solidFill>
              </a:rPr>
              <a:t>i</a:t>
            </a:r>
            <a:r>
              <a:rPr lang="en-US" altLang="zh-CN" sz="2000" dirty="0" smtClean="0">
                <a:solidFill>
                  <a:prstClr val="black"/>
                </a:solidFill>
              </a:rPr>
              <a:t>]))</a:t>
            </a:r>
            <a:endParaRPr lang="en-US" altLang="zh-CN" sz="2000" dirty="0">
              <a:solidFill>
                <a:prstClr val="black"/>
              </a:solidFill>
            </a:endParaRPr>
          </a:p>
          <a:p>
            <a:r>
              <a:rPr lang="en-US" altLang="zh-CN" sz="2000" dirty="0" smtClean="0">
                <a:solidFill>
                  <a:prstClr val="black"/>
                </a:solidFill>
              </a:rPr>
              <a:t>print</a:t>
            </a:r>
            <a:r>
              <a:rPr lang="en-US" altLang="zh-CN" sz="2000" dirty="0">
                <a:solidFill>
                  <a:prstClr val="black"/>
                </a:solidFill>
              </a:rPr>
              <a:t>("\n</a:t>
            </a:r>
            <a:r>
              <a:rPr lang="zh-CN" altLang="en-US" sz="2000" dirty="0">
                <a:solidFill>
                  <a:prstClr val="black"/>
                </a:solidFill>
              </a:rPr>
              <a:t>总分最高的大侠是</a:t>
            </a:r>
            <a:r>
              <a:rPr lang="en-US" altLang="zh-CN" sz="2000" dirty="0">
                <a:solidFill>
                  <a:prstClr val="black"/>
                </a:solidFill>
              </a:rPr>
              <a:t>:",end='——')</a:t>
            </a:r>
          </a:p>
          <a:p>
            <a:r>
              <a:rPr lang="en-US" altLang="zh-CN" sz="2000" dirty="0">
                <a:solidFill>
                  <a:prstClr val="black"/>
                </a:solidFill>
              </a:rPr>
              <a:t>print(names[</a:t>
            </a:r>
            <a:r>
              <a:rPr lang="en-US" altLang="zh-CN" sz="2000" dirty="0" err="1">
                <a:solidFill>
                  <a:prstClr val="black"/>
                </a:solidFill>
              </a:rPr>
              <a:t>totals.index</a:t>
            </a:r>
            <a:r>
              <a:rPr lang="en-US" altLang="zh-CN" sz="2000" dirty="0">
                <a:solidFill>
                  <a:prstClr val="black"/>
                </a:solidFill>
              </a:rPr>
              <a:t>(max(totals</a:t>
            </a:r>
            <a:r>
              <a:rPr lang="en-US" altLang="zh-CN" sz="2000" dirty="0" smtClean="0">
                <a:solidFill>
                  <a:prstClr val="black"/>
                </a:solidFill>
              </a:rPr>
              <a:t>))])</a:t>
            </a:r>
            <a:endParaRPr lang="en-US" altLang="zh-CN" sz="2000" dirty="0">
              <a:solidFill>
                <a:prstClr val="black"/>
              </a:solidFill>
            </a:endParaRPr>
          </a:p>
        </p:txBody>
      </p:sp>
      <p:sp>
        <p:nvSpPr>
          <p:cNvPr id="4" name="矩形 3"/>
          <p:cNvSpPr/>
          <p:nvPr/>
        </p:nvSpPr>
        <p:spPr>
          <a:xfrm>
            <a:off x="7235190" y="2421230"/>
            <a:ext cx="4606291" cy="1477328"/>
          </a:xfrm>
          <a:prstGeom prst="rect">
            <a:avLst/>
          </a:prstGeom>
          <a:ln>
            <a:solidFill>
              <a:schemeClr val="accent1"/>
            </a:solidFill>
          </a:ln>
        </p:spPr>
        <p:txBody>
          <a:bodyPr wrap="square">
            <a:spAutoFit/>
          </a:bodyPr>
          <a:lstStyle/>
          <a:p>
            <a:r>
              <a:rPr lang="en-US" altLang="zh-CN" dirty="0" smtClean="0"/>
              <a:t>scores </a:t>
            </a:r>
            <a:r>
              <a:rPr lang="en-US" altLang="zh-CN" dirty="0"/>
              <a:t>= </a:t>
            </a:r>
            <a:r>
              <a:rPr lang="en-US" altLang="zh-CN" dirty="0" smtClean="0"/>
              <a:t>[[20,17,20,20,18,19],</a:t>
            </a:r>
          </a:p>
          <a:p>
            <a:r>
              <a:rPr lang="en-US" altLang="zh-CN" dirty="0" smtClean="0"/>
              <a:t>                 [18,19,17,20,18,18],</a:t>
            </a:r>
          </a:p>
          <a:p>
            <a:r>
              <a:rPr lang="en-US" altLang="zh-CN" dirty="0" smtClean="0"/>
              <a:t>                 [12,17,14,20,19,13],</a:t>
            </a:r>
          </a:p>
          <a:p>
            <a:r>
              <a:rPr lang="en-US" altLang="zh-CN" dirty="0" smtClean="0"/>
              <a:t>                 [20,17,15,14,20,20],</a:t>
            </a:r>
          </a:p>
          <a:p>
            <a:r>
              <a:rPr lang="en-US" altLang="zh-CN" dirty="0" smtClean="0"/>
              <a:t>                 [19,18,19,18,19,20</a:t>
            </a:r>
            <a:r>
              <a:rPr lang="en-US" altLang="zh-CN" dirty="0"/>
              <a:t>]]</a:t>
            </a:r>
          </a:p>
        </p:txBody>
      </p:sp>
      <p:sp>
        <p:nvSpPr>
          <p:cNvPr id="5" name="矩形 4"/>
          <p:cNvSpPr/>
          <p:nvPr/>
        </p:nvSpPr>
        <p:spPr>
          <a:xfrm>
            <a:off x="7235191" y="1681440"/>
            <a:ext cx="4789170" cy="369332"/>
          </a:xfrm>
          <a:prstGeom prst="rect">
            <a:avLst/>
          </a:prstGeom>
          <a:ln>
            <a:solidFill>
              <a:schemeClr val="accent1"/>
            </a:solidFill>
          </a:ln>
        </p:spPr>
        <p:txBody>
          <a:bodyPr wrap="square">
            <a:spAutoFit/>
          </a:bodyPr>
          <a:lstStyle/>
          <a:p>
            <a:r>
              <a:rPr lang="en-US" altLang="zh-CN" dirty="0"/>
              <a:t>names </a:t>
            </a:r>
            <a:r>
              <a:rPr lang="en-US" altLang="zh-CN" dirty="0" smtClean="0"/>
              <a:t>=['</a:t>
            </a:r>
            <a:r>
              <a:rPr lang="zh-CN" altLang="en-US" dirty="0" smtClean="0"/>
              <a:t>萧峰</a:t>
            </a:r>
            <a:r>
              <a:rPr lang="en-US" altLang="zh-CN" dirty="0" smtClean="0"/>
              <a:t>’,'</a:t>
            </a:r>
            <a:r>
              <a:rPr lang="zh-CN" altLang="en-US" dirty="0"/>
              <a:t>杨过</a:t>
            </a:r>
            <a:r>
              <a:rPr lang="en-US" altLang="zh-CN" dirty="0" smtClean="0"/>
              <a:t>', ‘</a:t>
            </a:r>
            <a:r>
              <a:rPr lang="zh-CN" altLang="en-US" dirty="0" smtClean="0"/>
              <a:t>令</a:t>
            </a:r>
            <a:r>
              <a:rPr lang="zh-CN" altLang="en-US" dirty="0"/>
              <a:t>狐</a:t>
            </a:r>
            <a:r>
              <a:rPr lang="zh-CN" altLang="en-US" dirty="0" smtClean="0"/>
              <a:t>冲</a:t>
            </a:r>
            <a:r>
              <a:rPr lang="en-US" altLang="zh-CN" dirty="0" smtClean="0"/>
              <a:t>’, '</a:t>
            </a:r>
            <a:r>
              <a:rPr lang="zh-CN" altLang="en-US" dirty="0"/>
              <a:t>张无忌</a:t>
            </a:r>
            <a:r>
              <a:rPr lang="en-US" altLang="zh-CN" dirty="0" smtClean="0"/>
              <a:t>', '</a:t>
            </a:r>
            <a:r>
              <a:rPr lang="zh-CN" altLang="en-US" dirty="0"/>
              <a:t>郭靖</a:t>
            </a:r>
            <a:r>
              <a:rPr lang="en-US" altLang="zh-CN" dirty="0" smtClean="0"/>
              <a:t>']</a:t>
            </a:r>
            <a:endParaRPr lang="en-US" altLang="zh-CN" dirty="0"/>
          </a:p>
        </p:txBody>
      </p:sp>
      <p:sp>
        <p:nvSpPr>
          <p:cNvPr id="6" name="矩形 5"/>
          <p:cNvSpPr/>
          <p:nvPr/>
        </p:nvSpPr>
        <p:spPr>
          <a:xfrm>
            <a:off x="7235190" y="3918600"/>
            <a:ext cx="4606291" cy="369332"/>
          </a:xfrm>
          <a:prstGeom prst="rect">
            <a:avLst/>
          </a:prstGeom>
          <a:ln>
            <a:solidFill>
              <a:schemeClr val="accent1"/>
            </a:solidFill>
          </a:ln>
        </p:spPr>
        <p:txBody>
          <a:bodyPr wrap="square">
            <a:spAutoFit/>
          </a:bodyPr>
          <a:lstStyle/>
          <a:p>
            <a:r>
              <a:rPr lang="en-US" altLang="zh-CN" dirty="0" smtClean="0"/>
              <a:t>totals= </a:t>
            </a:r>
            <a:r>
              <a:rPr lang="en-US" altLang="zh-CN" dirty="0"/>
              <a:t>[114, 110, 95, 106, 113]</a:t>
            </a:r>
          </a:p>
        </p:txBody>
      </p:sp>
    </p:spTree>
    <p:extLst>
      <p:ext uri="{BB962C8B-B14F-4D97-AF65-F5344CB8AC3E}">
        <p14:creationId xmlns:p14="http://schemas.microsoft.com/office/powerpoint/2010/main" val="545204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818392" y="300197"/>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b="1" spc="300" dirty="0">
                <a:solidFill>
                  <a:srgbClr val="1E6787"/>
                </a:solidFill>
                <a:latin typeface="微软雅黑" panose="020B0503020204020204" pitchFamily="34" charset="-122"/>
                <a:ea typeface="微软雅黑" panose="020B0503020204020204" pitchFamily="34" charset="-122"/>
              </a:rPr>
              <a:t>例</a:t>
            </a:r>
            <a:r>
              <a:rPr lang="en-US" altLang="zh-CN" sz="2800" b="1" spc="300" dirty="0">
                <a:solidFill>
                  <a:srgbClr val="1E6787"/>
                </a:solidFill>
                <a:latin typeface="微软雅黑" panose="020B0503020204020204" pitchFamily="34" charset="-122"/>
                <a:ea typeface="微软雅黑" panose="020B0503020204020204" pitchFamily="34" charset="-122"/>
              </a:rPr>
              <a:t>4-4</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1712538"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6" name="内容占位符 4"/>
          <p:cNvSpPr txBox="1"/>
          <p:nvPr/>
        </p:nvSpPr>
        <p:spPr>
          <a:xfrm>
            <a:off x="422347" y="1253337"/>
            <a:ext cx="11214595"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buNone/>
            </a:pPr>
            <a:r>
              <a:rPr lang="zh-CN" altLang="en-US" dirty="0"/>
              <a:t>请用</a:t>
            </a:r>
            <a:r>
              <a:rPr lang="zh-CN" altLang="zh-CN" dirty="0"/>
              <a:t>筛选法求</a:t>
            </a:r>
            <a:r>
              <a:rPr lang="zh-CN" altLang="en-US" dirty="0"/>
              <a:t>出</a:t>
            </a:r>
            <a:r>
              <a:rPr lang="en-US" altLang="zh-CN" dirty="0"/>
              <a:t>300</a:t>
            </a:r>
            <a:r>
              <a:rPr lang="zh-CN" altLang="en-US" dirty="0"/>
              <a:t>以内的</a:t>
            </a:r>
            <a:r>
              <a:rPr lang="zh-CN" altLang="zh-CN" dirty="0"/>
              <a:t>素数</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          </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   </a:t>
            </a:r>
          </a:p>
          <a:p>
            <a:pPr marL="0" marR="0" lvl="0" indent="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p:txBody>
      </p:sp>
      <p:graphicFrame>
        <p:nvGraphicFramePr>
          <p:cNvPr id="2" name="表格 1"/>
          <p:cNvGraphicFramePr>
            <a:graphicFrameLocks noGrp="1"/>
          </p:cNvGraphicFramePr>
          <p:nvPr/>
        </p:nvGraphicFramePr>
        <p:xfrm>
          <a:off x="925095" y="2558092"/>
          <a:ext cx="8127990" cy="473866"/>
        </p:xfrm>
        <a:graphic>
          <a:graphicData uri="http://schemas.openxmlformats.org/drawingml/2006/table">
            <a:tbl>
              <a:tblPr firstRow="1" bandRow="1">
                <a:tableStyleId>{5940675A-B579-460E-94D1-54222C63F5DA}</a:tableStyleId>
              </a:tblPr>
              <a:tblGrid>
                <a:gridCol w="625230">
                  <a:extLst>
                    <a:ext uri="{9D8B030D-6E8A-4147-A177-3AD203B41FA5}">
                      <a16:colId xmlns:a16="http://schemas.microsoft.com/office/drawing/2014/main" val="20000"/>
                    </a:ext>
                  </a:extLst>
                </a:gridCol>
                <a:gridCol w="625230">
                  <a:extLst>
                    <a:ext uri="{9D8B030D-6E8A-4147-A177-3AD203B41FA5}">
                      <a16:colId xmlns:a16="http://schemas.microsoft.com/office/drawing/2014/main" val="20001"/>
                    </a:ext>
                  </a:extLst>
                </a:gridCol>
                <a:gridCol w="625230">
                  <a:extLst>
                    <a:ext uri="{9D8B030D-6E8A-4147-A177-3AD203B41FA5}">
                      <a16:colId xmlns:a16="http://schemas.microsoft.com/office/drawing/2014/main" val="20002"/>
                    </a:ext>
                  </a:extLst>
                </a:gridCol>
                <a:gridCol w="625230">
                  <a:extLst>
                    <a:ext uri="{9D8B030D-6E8A-4147-A177-3AD203B41FA5}">
                      <a16:colId xmlns:a16="http://schemas.microsoft.com/office/drawing/2014/main" val="20003"/>
                    </a:ext>
                  </a:extLst>
                </a:gridCol>
                <a:gridCol w="625230">
                  <a:extLst>
                    <a:ext uri="{9D8B030D-6E8A-4147-A177-3AD203B41FA5}">
                      <a16:colId xmlns:a16="http://schemas.microsoft.com/office/drawing/2014/main" val="20004"/>
                    </a:ext>
                  </a:extLst>
                </a:gridCol>
                <a:gridCol w="625230">
                  <a:extLst>
                    <a:ext uri="{9D8B030D-6E8A-4147-A177-3AD203B41FA5}">
                      <a16:colId xmlns:a16="http://schemas.microsoft.com/office/drawing/2014/main" val="20005"/>
                    </a:ext>
                  </a:extLst>
                </a:gridCol>
                <a:gridCol w="625230">
                  <a:extLst>
                    <a:ext uri="{9D8B030D-6E8A-4147-A177-3AD203B41FA5}">
                      <a16:colId xmlns:a16="http://schemas.microsoft.com/office/drawing/2014/main" val="20006"/>
                    </a:ext>
                  </a:extLst>
                </a:gridCol>
                <a:gridCol w="625230">
                  <a:extLst>
                    <a:ext uri="{9D8B030D-6E8A-4147-A177-3AD203B41FA5}">
                      <a16:colId xmlns:a16="http://schemas.microsoft.com/office/drawing/2014/main" val="20007"/>
                    </a:ext>
                  </a:extLst>
                </a:gridCol>
                <a:gridCol w="625230">
                  <a:extLst>
                    <a:ext uri="{9D8B030D-6E8A-4147-A177-3AD203B41FA5}">
                      <a16:colId xmlns:a16="http://schemas.microsoft.com/office/drawing/2014/main" val="20008"/>
                    </a:ext>
                  </a:extLst>
                </a:gridCol>
                <a:gridCol w="1250460">
                  <a:extLst>
                    <a:ext uri="{9D8B030D-6E8A-4147-A177-3AD203B41FA5}">
                      <a16:colId xmlns:a16="http://schemas.microsoft.com/office/drawing/2014/main" val="20009"/>
                    </a:ext>
                  </a:extLst>
                </a:gridCol>
                <a:gridCol w="625230">
                  <a:extLst>
                    <a:ext uri="{9D8B030D-6E8A-4147-A177-3AD203B41FA5}">
                      <a16:colId xmlns:a16="http://schemas.microsoft.com/office/drawing/2014/main" val="20010"/>
                    </a:ext>
                  </a:extLst>
                </a:gridCol>
                <a:gridCol w="625230">
                  <a:extLst>
                    <a:ext uri="{9D8B030D-6E8A-4147-A177-3AD203B41FA5}">
                      <a16:colId xmlns:a16="http://schemas.microsoft.com/office/drawing/2014/main" val="20011"/>
                    </a:ext>
                  </a:extLst>
                </a:gridCol>
              </a:tblGrid>
              <a:tr h="473866">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extLst>
                  <a:ext uri="{0D108BD9-81ED-4DB2-BD59-A6C34878D82A}">
                    <a16:rowId xmlns:a16="http://schemas.microsoft.com/office/drawing/2014/main" val="10000"/>
                  </a:ext>
                </a:extLst>
              </a:tr>
            </a:tbl>
          </a:graphicData>
        </a:graphic>
      </p:graphicFrame>
      <p:graphicFrame>
        <p:nvGraphicFramePr>
          <p:cNvPr id="12" name="表格 11"/>
          <p:cNvGraphicFramePr>
            <a:graphicFrameLocks noGrp="1"/>
          </p:cNvGraphicFramePr>
          <p:nvPr/>
        </p:nvGraphicFramePr>
        <p:xfrm>
          <a:off x="925095" y="2949925"/>
          <a:ext cx="8127990" cy="473866"/>
        </p:xfrm>
        <a:graphic>
          <a:graphicData uri="http://schemas.openxmlformats.org/drawingml/2006/table">
            <a:tbl>
              <a:tblPr firstRow="1" bandRow="1">
                <a:tableStyleId>{2D5ABB26-0587-4C30-8999-92F81FD0307C}</a:tableStyleId>
              </a:tblPr>
              <a:tblGrid>
                <a:gridCol w="625230">
                  <a:extLst>
                    <a:ext uri="{9D8B030D-6E8A-4147-A177-3AD203B41FA5}">
                      <a16:colId xmlns:a16="http://schemas.microsoft.com/office/drawing/2014/main" val="20000"/>
                    </a:ext>
                  </a:extLst>
                </a:gridCol>
                <a:gridCol w="625230">
                  <a:extLst>
                    <a:ext uri="{9D8B030D-6E8A-4147-A177-3AD203B41FA5}">
                      <a16:colId xmlns:a16="http://schemas.microsoft.com/office/drawing/2014/main" val="20001"/>
                    </a:ext>
                  </a:extLst>
                </a:gridCol>
                <a:gridCol w="625230">
                  <a:extLst>
                    <a:ext uri="{9D8B030D-6E8A-4147-A177-3AD203B41FA5}">
                      <a16:colId xmlns:a16="http://schemas.microsoft.com/office/drawing/2014/main" val="20002"/>
                    </a:ext>
                  </a:extLst>
                </a:gridCol>
                <a:gridCol w="625230">
                  <a:extLst>
                    <a:ext uri="{9D8B030D-6E8A-4147-A177-3AD203B41FA5}">
                      <a16:colId xmlns:a16="http://schemas.microsoft.com/office/drawing/2014/main" val="20003"/>
                    </a:ext>
                  </a:extLst>
                </a:gridCol>
                <a:gridCol w="625230">
                  <a:extLst>
                    <a:ext uri="{9D8B030D-6E8A-4147-A177-3AD203B41FA5}">
                      <a16:colId xmlns:a16="http://schemas.microsoft.com/office/drawing/2014/main" val="20004"/>
                    </a:ext>
                  </a:extLst>
                </a:gridCol>
                <a:gridCol w="625230">
                  <a:extLst>
                    <a:ext uri="{9D8B030D-6E8A-4147-A177-3AD203B41FA5}">
                      <a16:colId xmlns:a16="http://schemas.microsoft.com/office/drawing/2014/main" val="20005"/>
                    </a:ext>
                  </a:extLst>
                </a:gridCol>
                <a:gridCol w="625230">
                  <a:extLst>
                    <a:ext uri="{9D8B030D-6E8A-4147-A177-3AD203B41FA5}">
                      <a16:colId xmlns:a16="http://schemas.microsoft.com/office/drawing/2014/main" val="20006"/>
                    </a:ext>
                  </a:extLst>
                </a:gridCol>
                <a:gridCol w="625230">
                  <a:extLst>
                    <a:ext uri="{9D8B030D-6E8A-4147-A177-3AD203B41FA5}">
                      <a16:colId xmlns:a16="http://schemas.microsoft.com/office/drawing/2014/main" val="20007"/>
                    </a:ext>
                  </a:extLst>
                </a:gridCol>
                <a:gridCol w="625230">
                  <a:extLst>
                    <a:ext uri="{9D8B030D-6E8A-4147-A177-3AD203B41FA5}">
                      <a16:colId xmlns:a16="http://schemas.microsoft.com/office/drawing/2014/main" val="20008"/>
                    </a:ext>
                  </a:extLst>
                </a:gridCol>
                <a:gridCol w="1250460">
                  <a:extLst>
                    <a:ext uri="{9D8B030D-6E8A-4147-A177-3AD203B41FA5}">
                      <a16:colId xmlns:a16="http://schemas.microsoft.com/office/drawing/2014/main" val="20009"/>
                    </a:ext>
                  </a:extLst>
                </a:gridCol>
                <a:gridCol w="625230">
                  <a:extLst>
                    <a:ext uri="{9D8B030D-6E8A-4147-A177-3AD203B41FA5}">
                      <a16:colId xmlns:a16="http://schemas.microsoft.com/office/drawing/2014/main" val="20010"/>
                    </a:ext>
                  </a:extLst>
                </a:gridCol>
                <a:gridCol w="625230">
                  <a:extLst>
                    <a:ext uri="{9D8B030D-6E8A-4147-A177-3AD203B41FA5}">
                      <a16:colId xmlns:a16="http://schemas.microsoft.com/office/drawing/2014/main" val="20011"/>
                    </a:ext>
                  </a:extLst>
                </a:gridCol>
              </a:tblGrid>
              <a:tr h="473866">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r>
                        <a:rPr lang="en-US" altLang="zh-CN" dirty="0"/>
                        <a:t>4</a:t>
                      </a:r>
                      <a:endParaRPr lang="zh-CN" altLang="en-US" dirty="0"/>
                    </a:p>
                  </a:txBody>
                  <a:tcPr anchor="ctr"/>
                </a:tc>
                <a:tc>
                  <a:txBody>
                    <a:bodyPr/>
                    <a:lstStyle/>
                    <a:p>
                      <a:pPr algn="ctr"/>
                      <a:r>
                        <a:rPr lang="en-US" altLang="zh-CN" dirty="0"/>
                        <a:t>5</a:t>
                      </a:r>
                      <a:endParaRPr lang="zh-CN" altLang="en-US" dirty="0"/>
                    </a:p>
                  </a:txBody>
                  <a:tcPr anchor="ctr"/>
                </a:tc>
                <a:tc>
                  <a:txBody>
                    <a:bodyPr/>
                    <a:lstStyle/>
                    <a:p>
                      <a:pPr algn="ctr"/>
                      <a:r>
                        <a:rPr lang="en-US" altLang="zh-CN" dirty="0"/>
                        <a:t>6</a:t>
                      </a:r>
                      <a:endParaRPr lang="zh-CN" altLang="en-US" dirty="0"/>
                    </a:p>
                  </a:txBody>
                  <a:tcPr anchor="ctr"/>
                </a:tc>
                <a:tc>
                  <a:txBody>
                    <a:bodyPr/>
                    <a:lstStyle/>
                    <a:p>
                      <a:pPr algn="ctr"/>
                      <a:r>
                        <a:rPr lang="en-US" altLang="zh-CN" dirty="0"/>
                        <a:t>7</a:t>
                      </a:r>
                      <a:endParaRPr lang="zh-CN" altLang="en-US" dirty="0"/>
                    </a:p>
                  </a:txBody>
                  <a:tcPr anchor="ctr"/>
                </a:tc>
                <a:tc>
                  <a:txBody>
                    <a:bodyPr/>
                    <a:lstStyle/>
                    <a:p>
                      <a:pPr algn="ctr"/>
                      <a:r>
                        <a:rPr lang="en-US" altLang="zh-CN" dirty="0"/>
                        <a:t>8</a:t>
                      </a:r>
                      <a:endParaRPr lang="zh-CN" altLang="en-US" dirty="0"/>
                    </a:p>
                  </a:txBody>
                  <a:tcPr anchor="ctr"/>
                </a:tc>
                <a:tc>
                  <a:txBody>
                    <a:bodyPr/>
                    <a:lstStyle/>
                    <a:p>
                      <a:pPr algn="ctr"/>
                      <a:r>
                        <a:rPr lang="en-US" altLang="zh-CN" dirty="0"/>
                        <a:t>……</a:t>
                      </a:r>
                      <a:endParaRPr lang="zh-CN" altLang="en-US" dirty="0"/>
                    </a:p>
                  </a:txBody>
                  <a:tcPr anchor="ctr"/>
                </a:tc>
                <a:tc>
                  <a:txBody>
                    <a:bodyPr/>
                    <a:lstStyle/>
                    <a:p>
                      <a:pPr algn="ctr"/>
                      <a:r>
                        <a:rPr lang="en-US" altLang="zh-CN" dirty="0"/>
                        <a:t>298</a:t>
                      </a:r>
                      <a:endParaRPr lang="zh-CN" altLang="en-US" dirty="0"/>
                    </a:p>
                  </a:txBody>
                  <a:tcPr anchor="ctr"/>
                </a:tc>
                <a:tc>
                  <a:txBody>
                    <a:bodyPr/>
                    <a:lstStyle/>
                    <a:p>
                      <a:pPr algn="ctr"/>
                      <a:r>
                        <a:rPr lang="en-US" altLang="zh-CN" dirty="0"/>
                        <a:t>299</a:t>
                      </a:r>
                      <a:endParaRPr lang="zh-CN" altLang="en-US" dirty="0"/>
                    </a:p>
                  </a:txBody>
                  <a:tcPr anchor="ctr"/>
                </a:tc>
                <a:extLst>
                  <a:ext uri="{0D108BD9-81ED-4DB2-BD59-A6C34878D82A}">
                    <a16:rowId xmlns:a16="http://schemas.microsoft.com/office/drawing/2014/main" val="10000"/>
                  </a:ext>
                </a:extLst>
              </a:tr>
            </a:tbl>
          </a:graphicData>
        </a:graphic>
      </p:graphicFrame>
      <p:sp>
        <p:nvSpPr>
          <p:cNvPr id="13" name="矩形 12"/>
          <p:cNvSpPr/>
          <p:nvPr/>
        </p:nvSpPr>
        <p:spPr>
          <a:xfrm>
            <a:off x="9555833" y="2580593"/>
            <a:ext cx="2031325" cy="369332"/>
          </a:xfrm>
          <a:prstGeom prst="rect">
            <a:avLst/>
          </a:prstGeom>
        </p:spPr>
        <p:txBody>
          <a:bodyPr wrap="none">
            <a:spAutoFit/>
          </a:bodyPr>
          <a:lstStyle/>
          <a:p>
            <a:r>
              <a:rPr lang="zh-CN" altLang="en-US" dirty="0">
                <a:solidFill>
                  <a:srgbClr val="C00000"/>
                </a:solidFill>
                <a:latin typeface="+mn-ea"/>
              </a:rPr>
              <a:t>所有数标记为素数</a:t>
            </a:r>
          </a:p>
        </p:txBody>
      </p:sp>
      <p:graphicFrame>
        <p:nvGraphicFramePr>
          <p:cNvPr id="14" name="表格 13"/>
          <p:cNvGraphicFramePr>
            <a:graphicFrameLocks noGrp="1"/>
          </p:cNvGraphicFramePr>
          <p:nvPr/>
        </p:nvGraphicFramePr>
        <p:xfrm>
          <a:off x="925095" y="3928316"/>
          <a:ext cx="8127990" cy="473866"/>
        </p:xfrm>
        <a:graphic>
          <a:graphicData uri="http://schemas.openxmlformats.org/drawingml/2006/table">
            <a:tbl>
              <a:tblPr firstRow="1" bandRow="1">
                <a:tableStyleId>{5940675A-B579-460E-94D1-54222C63F5DA}</a:tableStyleId>
              </a:tblPr>
              <a:tblGrid>
                <a:gridCol w="625230">
                  <a:extLst>
                    <a:ext uri="{9D8B030D-6E8A-4147-A177-3AD203B41FA5}">
                      <a16:colId xmlns:a16="http://schemas.microsoft.com/office/drawing/2014/main" val="20000"/>
                    </a:ext>
                  </a:extLst>
                </a:gridCol>
                <a:gridCol w="625230">
                  <a:extLst>
                    <a:ext uri="{9D8B030D-6E8A-4147-A177-3AD203B41FA5}">
                      <a16:colId xmlns:a16="http://schemas.microsoft.com/office/drawing/2014/main" val="20001"/>
                    </a:ext>
                  </a:extLst>
                </a:gridCol>
                <a:gridCol w="625230">
                  <a:extLst>
                    <a:ext uri="{9D8B030D-6E8A-4147-A177-3AD203B41FA5}">
                      <a16:colId xmlns:a16="http://schemas.microsoft.com/office/drawing/2014/main" val="20002"/>
                    </a:ext>
                  </a:extLst>
                </a:gridCol>
                <a:gridCol w="625230">
                  <a:extLst>
                    <a:ext uri="{9D8B030D-6E8A-4147-A177-3AD203B41FA5}">
                      <a16:colId xmlns:a16="http://schemas.microsoft.com/office/drawing/2014/main" val="20003"/>
                    </a:ext>
                  </a:extLst>
                </a:gridCol>
                <a:gridCol w="625230">
                  <a:extLst>
                    <a:ext uri="{9D8B030D-6E8A-4147-A177-3AD203B41FA5}">
                      <a16:colId xmlns:a16="http://schemas.microsoft.com/office/drawing/2014/main" val="20004"/>
                    </a:ext>
                  </a:extLst>
                </a:gridCol>
                <a:gridCol w="625230">
                  <a:extLst>
                    <a:ext uri="{9D8B030D-6E8A-4147-A177-3AD203B41FA5}">
                      <a16:colId xmlns:a16="http://schemas.microsoft.com/office/drawing/2014/main" val="20005"/>
                    </a:ext>
                  </a:extLst>
                </a:gridCol>
                <a:gridCol w="625230">
                  <a:extLst>
                    <a:ext uri="{9D8B030D-6E8A-4147-A177-3AD203B41FA5}">
                      <a16:colId xmlns:a16="http://schemas.microsoft.com/office/drawing/2014/main" val="20006"/>
                    </a:ext>
                  </a:extLst>
                </a:gridCol>
                <a:gridCol w="625230">
                  <a:extLst>
                    <a:ext uri="{9D8B030D-6E8A-4147-A177-3AD203B41FA5}">
                      <a16:colId xmlns:a16="http://schemas.microsoft.com/office/drawing/2014/main" val="20007"/>
                    </a:ext>
                  </a:extLst>
                </a:gridCol>
                <a:gridCol w="625230">
                  <a:extLst>
                    <a:ext uri="{9D8B030D-6E8A-4147-A177-3AD203B41FA5}">
                      <a16:colId xmlns:a16="http://schemas.microsoft.com/office/drawing/2014/main" val="20008"/>
                    </a:ext>
                  </a:extLst>
                </a:gridCol>
                <a:gridCol w="1250460">
                  <a:extLst>
                    <a:ext uri="{9D8B030D-6E8A-4147-A177-3AD203B41FA5}">
                      <a16:colId xmlns:a16="http://schemas.microsoft.com/office/drawing/2014/main" val="20009"/>
                    </a:ext>
                  </a:extLst>
                </a:gridCol>
                <a:gridCol w="625230">
                  <a:extLst>
                    <a:ext uri="{9D8B030D-6E8A-4147-A177-3AD203B41FA5}">
                      <a16:colId xmlns:a16="http://schemas.microsoft.com/office/drawing/2014/main" val="20010"/>
                    </a:ext>
                  </a:extLst>
                </a:gridCol>
                <a:gridCol w="625230">
                  <a:extLst>
                    <a:ext uri="{9D8B030D-6E8A-4147-A177-3AD203B41FA5}">
                      <a16:colId xmlns:a16="http://schemas.microsoft.com/office/drawing/2014/main" val="20011"/>
                    </a:ext>
                  </a:extLst>
                </a:gridCol>
              </a:tblGrid>
              <a:tr h="473866">
                <a:tc>
                  <a:txBody>
                    <a:bodyPr/>
                    <a:lstStyle/>
                    <a:p>
                      <a:pPr algn="ctr"/>
                      <a:r>
                        <a:rPr lang="en-US" altLang="zh-CN" dirty="0">
                          <a:solidFill>
                            <a:srgbClr val="C00000"/>
                          </a:solidFill>
                        </a:rPr>
                        <a:t>0</a:t>
                      </a:r>
                      <a:endParaRPr lang="zh-CN" altLang="en-US" dirty="0">
                        <a:solidFill>
                          <a:srgbClr val="C00000"/>
                        </a:solidFill>
                      </a:endParaRPr>
                    </a:p>
                  </a:txBody>
                  <a:tcPr anchor="ctr"/>
                </a:tc>
                <a:tc>
                  <a:txBody>
                    <a:bodyPr/>
                    <a:lstStyle/>
                    <a:p>
                      <a:pPr marL="0" algn="ctr" defTabSz="914400" rtl="0" eaLnBrk="1" latinLnBrk="0" hangingPunct="1"/>
                      <a:r>
                        <a:rPr lang="en-US" altLang="zh-CN" sz="1800" kern="1200" dirty="0">
                          <a:solidFill>
                            <a:srgbClr val="C00000"/>
                          </a:solidFill>
                          <a:latin typeface="+mn-lt"/>
                          <a:ea typeface="+mn-ea"/>
                          <a:cs typeface="+mn-cs"/>
                        </a:rPr>
                        <a:t>0</a:t>
                      </a:r>
                      <a:endParaRPr lang="zh-CN" altLang="en-US" sz="1800" kern="1200" dirty="0">
                        <a:solidFill>
                          <a:srgbClr val="C00000"/>
                        </a:solidFill>
                        <a:latin typeface="+mn-lt"/>
                        <a:ea typeface="+mn-ea"/>
                        <a:cs typeface="+mn-cs"/>
                      </a:endParaRPr>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extLst>
                  <a:ext uri="{0D108BD9-81ED-4DB2-BD59-A6C34878D82A}">
                    <a16:rowId xmlns:a16="http://schemas.microsoft.com/office/drawing/2014/main" val="10000"/>
                  </a:ext>
                </a:extLst>
              </a:tr>
            </a:tbl>
          </a:graphicData>
        </a:graphic>
      </p:graphicFrame>
      <p:graphicFrame>
        <p:nvGraphicFramePr>
          <p:cNvPr id="15" name="表格 14"/>
          <p:cNvGraphicFramePr>
            <a:graphicFrameLocks noGrp="1"/>
          </p:cNvGraphicFramePr>
          <p:nvPr/>
        </p:nvGraphicFramePr>
        <p:xfrm>
          <a:off x="925095" y="4320149"/>
          <a:ext cx="8127990" cy="473866"/>
        </p:xfrm>
        <a:graphic>
          <a:graphicData uri="http://schemas.openxmlformats.org/drawingml/2006/table">
            <a:tbl>
              <a:tblPr firstRow="1" bandRow="1">
                <a:tableStyleId>{2D5ABB26-0587-4C30-8999-92F81FD0307C}</a:tableStyleId>
              </a:tblPr>
              <a:tblGrid>
                <a:gridCol w="625230">
                  <a:extLst>
                    <a:ext uri="{9D8B030D-6E8A-4147-A177-3AD203B41FA5}">
                      <a16:colId xmlns:a16="http://schemas.microsoft.com/office/drawing/2014/main" val="20000"/>
                    </a:ext>
                  </a:extLst>
                </a:gridCol>
                <a:gridCol w="625230">
                  <a:extLst>
                    <a:ext uri="{9D8B030D-6E8A-4147-A177-3AD203B41FA5}">
                      <a16:colId xmlns:a16="http://schemas.microsoft.com/office/drawing/2014/main" val="20001"/>
                    </a:ext>
                  </a:extLst>
                </a:gridCol>
                <a:gridCol w="625230">
                  <a:extLst>
                    <a:ext uri="{9D8B030D-6E8A-4147-A177-3AD203B41FA5}">
                      <a16:colId xmlns:a16="http://schemas.microsoft.com/office/drawing/2014/main" val="20002"/>
                    </a:ext>
                  </a:extLst>
                </a:gridCol>
                <a:gridCol w="625230">
                  <a:extLst>
                    <a:ext uri="{9D8B030D-6E8A-4147-A177-3AD203B41FA5}">
                      <a16:colId xmlns:a16="http://schemas.microsoft.com/office/drawing/2014/main" val="20003"/>
                    </a:ext>
                  </a:extLst>
                </a:gridCol>
                <a:gridCol w="625230">
                  <a:extLst>
                    <a:ext uri="{9D8B030D-6E8A-4147-A177-3AD203B41FA5}">
                      <a16:colId xmlns:a16="http://schemas.microsoft.com/office/drawing/2014/main" val="20004"/>
                    </a:ext>
                  </a:extLst>
                </a:gridCol>
                <a:gridCol w="625230">
                  <a:extLst>
                    <a:ext uri="{9D8B030D-6E8A-4147-A177-3AD203B41FA5}">
                      <a16:colId xmlns:a16="http://schemas.microsoft.com/office/drawing/2014/main" val="20005"/>
                    </a:ext>
                  </a:extLst>
                </a:gridCol>
                <a:gridCol w="625230">
                  <a:extLst>
                    <a:ext uri="{9D8B030D-6E8A-4147-A177-3AD203B41FA5}">
                      <a16:colId xmlns:a16="http://schemas.microsoft.com/office/drawing/2014/main" val="20006"/>
                    </a:ext>
                  </a:extLst>
                </a:gridCol>
                <a:gridCol w="625230">
                  <a:extLst>
                    <a:ext uri="{9D8B030D-6E8A-4147-A177-3AD203B41FA5}">
                      <a16:colId xmlns:a16="http://schemas.microsoft.com/office/drawing/2014/main" val="20007"/>
                    </a:ext>
                  </a:extLst>
                </a:gridCol>
                <a:gridCol w="625230">
                  <a:extLst>
                    <a:ext uri="{9D8B030D-6E8A-4147-A177-3AD203B41FA5}">
                      <a16:colId xmlns:a16="http://schemas.microsoft.com/office/drawing/2014/main" val="20008"/>
                    </a:ext>
                  </a:extLst>
                </a:gridCol>
                <a:gridCol w="1250460">
                  <a:extLst>
                    <a:ext uri="{9D8B030D-6E8A-4147-A177-3AD203B41FA5}">
                      <a16:colId xmlns:a16="http://schemas.microsoft.com/office/drawing/2014/main" val="20009"/>
                    </a:ext>
                  </a:extLst>
                </a:gridCol>
                <a:gridCol w="625230">
                  <a:extLst>
                    <a:ext uri="{9D8B030D-6E8A-4147-A177-3AD203B41FA5}">
                      <a16:colId xmlns:a16="http://schemas.microsoft.com/office/drawing/2014/main" val="20010"/>
                    </a:ext>
                  </a:extLst>
                </a:gridCol>
                <a:gridCol w="625230">
                  <a:extLst>
                    <a:ext uri="{9D8B030D-6E8A-4147-A177-3AD203B41FA5}">
                      <a16:colId xmlns:a16="http://schemas.microsoft.com/office/drawing/2014/main" val="20011"/>
                    </a:ext>
                  </a:extLst>
                </a:gridCol>
              </a:tblGrid>
              <a:tr h="473866">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r>
                        <a:rPr lang="en-US" altLang="zh-CN" dirty="0"/>
                        <a:t>4</a:t>
                      </a:r>
                      <a:endParaRPr lang="zh-CN" altLang="en-US" dirty="0"/>
                    </a:p>
                  </a:txBody>
                  <a:tcPr anchor="ctr"/>
                </a:tc>
                <a:tc>
                  <a:txBody>
                    <a:bodyPr/>
                    <a:lstStyle/>
                    <a:p>
                      <a:pPr algn="ctr"/>
                      <a:r>
                        <a:rPr lang="en-US" altLang="zh-CN" dirty="0"/>
                        <a:t>5</a:t>
                      </a:r>
                      <a:endParaRPr lang="zh-CN" altLang="en-US" dirty="0"/>
                    </a:p>
                  </a:txBody>
                  <a:tcPr anchor="ctr"/>
                </a:tc>
                <a:tc>
                  <a:txBody>
                    <a:bodyPr/>
                    <a:lstStyle/>
                    <a:p>
                      <a:pPr algn="ctr"/>
                      <a:r>
                        <a:rPr lang="en-US" altLang="zh-CN" dirty="0"/>
                        <a:t>6</a:t>
                      </a:r>
                      <a:endParaRPr lang="zh-CN" altLang="en-US" dirty="0"/>
                    </a:p>
                  </a:txBody>
                  <a:tcPr anchor="ctr"/>
                </a:tc>
                <a:tc>
                  <a:txBody>
                    <a:bodyPr/>
                    <a:lstStyle/>
                    <a:p>
                      <a:pPr algn="ctr"/>
                      <a:r>
                        <a:rPr lang="en-US" altLang="zh-CN" dirty="0"/>
                        <a:t>7</a:t>
                      </a:r>
                      <a:endParaRPr lang="zh-CN" altLang="en-US" dirty="0"/>
                    </a:p>
                  </a:txBody>
                  <a:tcPr anchor="ctr"/>
                </a:tc>
                <a:tc>
                  <a:txBody>
                    <a:bodyPr/>
                    <a:lstStyle/>
                    <a:p>
                      <a:pPr algn="ctr"/>
                      <a:r>
                        <a:rPr lang="en-US" altLang="zh-CN" dirty="0"/>
                        <a:t>8</a:t>
                      </a:r>
                      <a:endParaRPr lang="zh-CN" altLang="en-US" dirty="0"/>
                    </a:p>
                  </a:txBody>
                  <a:tcPr anchor="ctr"/>
                </a:tc>
                <a:tc>
                  <a:txBody>
                    <a:bodyPr/>
                    <a:lstStyle/>
                    <a:p>
                      <a:pPr algn="ctr"/>
                      <a:r>
                        <a:rPr lang="en-US" altLang="zh-CN" dirty="0"/>
                        <a:t>……</a:t>
                      </a:r>
                      <a:endParaRPr lang="zh-CN" altLang="en-US" dirty="0"/>
                    </a:p>
                  </a:txBody>
                  <a:tcPr anchor="ctr"/>
                </a:tc>
                <a:tc>
                  <a:txBody>
                    <a:bodyPr/>
                    <a:lstStyle/>
                    <a:p>
                      <a:pPr algn="ctr"/>
                      <a:r>
                        <a:rPr lang="en-US" altLang="zh-CN" dirty="0"/>
                        <a:t>298</a:t>
                      </a:r>
                      <a:endParaRPr lang="zh-CN" altLang="en-US" dirty="0"/>
                    </a:p>
                  </a:txBody>
                  <a:tcPr anchor="ctr"/>
                </a:tc>
                <a:tc>
                  <a:txBody>
                    <a:bodyPr/>
                    <a:lstStyle/>
                    <a:p>
                      <a:pPr algn="ctr"/>
                      <a:r>
                        <a:rPr lang="en-US" altLang="zh-CN" dirty="0"/>
                        <a:t>299</a:t>
                      </a:r>
                      <a:endParaRPr lang="zh-CN" altLang="en-US" dirty="0"/>
                    </a:p>
                  </a:txBody>
                  <a:tcPr anchor="ctr"/>
                </a:tc>
                <a:extLst>
                  <a:ext uri="{0D108BD9-81ED-4DB2-BD59-A6C34878D82A}">
                    <a16:rowId xmlns:a16="http://schemas.microsoft.com/office/drawing/2014/main" val="10000"/>
                  </a:ext>
                </a:extLst>
              </a:tr>
            </a:tbl>
          </a:graphicData>
        </a:graphic>
      </p:graphicFrame>
      <p:sp>
        <p:nvSpPr>
          <p:cNvPr id="17" name="矩形 16"/>
          <p:cNvSpPr/>
          <p:nvPr/>
        </p:nvSpPr>
        <p:spPr>
          <a:xfrm>
            <a:off x="9555833" y="3980583"/>
            <a:ext cx="1377300" cy="369332"/>
          </a:xfrm>
          <a:prstGeom prst="rect">
            <a:avLst/>
          </a:prstGeom>
        </p:spPr>
        <p:txBody>
          <a:bodyPr wrap="none">
            <a:spAutoFit/>
          </a:bodyPr>
          <a:lstStyle/>
          <a:p>
            <a:r>
              <a:rPr lang="zh-CN" altLang="en-US" dirty="0">
                <a:solidFill>
                  <a:srgbClr val="C00000"/>
                </a:solidFill>
                <a:latin typeface="+mn-ea"/>
              </a:rPr>
              <a:t>将</a:t>
            </a:r>
            <a:r>
              <a:rPr lang="en-US" altLang="zh-CN" dirty="0">
                <a:solidFill>
                  <a:srgbClr val="C00000"/>
                </a:solidFill>
                <a:latin typeface="+mn-ea"/>
              </a:rPr>
              <a:t>0</a:t>
            </a:r>
            <a:r>
              <a:rPr lang="zh-CN" altLang="en-US" dirty="0">
                <a:solidFill>
                  <a:srgbClr val="C00000"/>
                </a:solidFill>
                <a:latin typeface="+mn-ea"/>
              </a:rPr>
              <a:t>和</a:t>
            </a:r>
            <a:r>
              <a:rPr lang="en-US" altLang="zh-CN" dirty="0">
                <a:solidFill>
                  <a:srgbClr val="C00000"/>
                </a:solidFill>
                <a:latin typeface="+mn-ea"/>
              </a:rPr>
              <a:t>1</a:t>
            </a:r>
            <a:r>
              <a:rPr lang="zh-CN" altLang="en-US" dirty="0">
                <a:solidFill>
                  <a:srgbClr val="C00000"/>
                </a:solidFill>
                <a:latin typeface="+mn-ea"/>
              </a:rPr>
              <a:t>剔除</a:t>
            </a:r>
          </a:p>
        </p:txBody>
      </p:sp>
      <p:graphicFrame>
        <p:nvGraphicFramePr>
          <p:cNvPr id="18" name="表格 17"/>
          <p:cNvGraphicFramePr>
            <a:graphicFrameLocks noGrp="1"/>
          </p:cNvGraphicFramePr>
          <p:nvPr/>
        </p:nvGraphicFramePr>
        <p:xfrm>
          <a:off x="925095" y="5167227"/>
          <a:ext cx="8127990" cy="473866"/>
        </p:xfrm>
        <a:graphic>
          <a:graphicData uri="http://schemas.openxmlformats.org/drawingml/2006/table">
            <a:tbl>
              <a:tblPr firstRow="1" bandRow="1">
                <a:tableStyleId>{5940675A-B579-460E-94D1-54222C63F5DA}</a:tableStyleId>
              </a:tblPr>
              <a:tblGrid>
                <a:gridCol w="625230">
                  <a:extLst>
                    <a:ext uri="{9D8B030D-6E8A-4147-A177-3AD203B41FA5}">
                      <a16:colId xmlns:a16="http://schemas.microsoft.com/office/drawing/2014/main" val="20000"/>
                    </a:ext>
                  </a:extLst>
                </a:gridCol>
                <a:gridCol w="625230">
                  <a:extLst>
                    <a:ext uri="{9D8B030D-6E8A-4147-A177-3AD203B41FA5}">
                      <a16:colId xmlns:a16="http://schemas.microsoft.com/office/drawing/2014/main" val="20001"/>
                    </a:ext>
                  </a:extLst>
                </a:gridCol>
                <a:gridCol w="625230">
                  <a:extLst>
                    <a:ext uri="{9D8B030D-6E8A-4147-A177-3AD203B41FA5}">
                      <a16:colId xmlns:a16="http://schemas.microsoft.com/office/drawing/2014/main" val="20002"/>
                    </a:ext>
                  </a:extLst>
                </a:gridCol>
                <a:gridCol w="625230">
                  <a:extLst>
                    <a:ext uri="{9D8B030D-6E8A-4147-A177-3AD203B41FA5}">
                      <a16:colId xmlns:a16="http://schemas.microsoft.com/office/drawing/2014/main" val="20003"/>
                    </a:ext>
                  </a:extLst>
                </a:gridCol>
                <a:gridCol w="625230">
                  <a:extLst>
                    <a:ext uri="{9D8B030D-6E8A-4147-A177-3AD203B41FA5}">
                      <a16:colId xmlns:a16="http://schemas.microsoft.com/office/drawing/2014/main" val="20004"/>
                    </a:ext>
                  </a:extLst>
                </a:gridCol>
                <a:gridCol w="625230">
                  <a:extLst>
                    <a:ext uri="{9D8B030D-6E8A-4147-A177-3AD203B41FA5}">
                      <a16:colId xmlns:a16="http://schemas.microsoft.com/office/drawing/2014/main" val="20005"/>
                    </a:ext>
                  </a:extLst>
                </a:gridCol>
                <a:gridCol w="625230">
                  <a:extLst>
                    <a:ext uri="{9D8B030D-6E8A-4147-A177-3AD203B41FA5}">
                      <a16:colId xmlns:a16="http://schemas.microsoft.com/office/drawing/2014/main" val="20006"/>
                    </a:ext>
                  </a:extLst>
                </a:gridCol>
                <a:gridCol w="625230">
                  <a:extLst>
                    <a:ext uri="{9D8B030D-6E8A-4147-A177-3AD203B41FA5}">
                      <a16:colId xmlns:a16="http://schemas.microsoft.com/office/drawing/2014/main" val="20007"/>
                    </a:ext>
                  </a:extLst>
                </a:gridCol>
                <a:gridCol w="625230">
                  <a:extLst>
                    <a:ext uri="{9D8B030D-6E8A-4147-A177-3AD203B41FA5}">
                      <a16:colId xmlns:a16="http://schemas.microsoft.com/office/drawing/2014/main" val="20008"/>
                    </a:ext>
                  </a:extLst>
                </a:gridCol>
                <a:gridCol w="1250460">
                  <a:extLst>
                    <a:ext uri="{9D8B030D-6E8A-4147-A177-3AD203B41FA5}">
                      <a16:colId xmlns:a16="http://schemas.microsoft.com/office/drawing/2014/main" val="20009"/>
                    </a:ext>
                  </a:extLst>
                </a:gridCol>
                <a:gridCol w="625230">
                  <a:extLst>
                    <a:ext uri="{9D8B030D-6E8A-4147-A177-3AD203B41FA5}">
                      <a16:colId xmlns:a16="http://schemas.microsoft.com/office/drawing/2014/main" val="20010"/>
                    </a:ext>
                  </a:extLst>
                </a:gridCol>
                <a:gridCol w="625230">
                  <a:extLst>
                    <a:ext uri="{9D8B030D-6E8A-4147-A177-3AD203B41FA5}">
                      <a16:colId xmlns:a16="http://schemas.microsoft.com/office/drawing/2014/main" val="20011"/>
                    </a:ext>
                  </a:extLst>
                </a:gridCol>
              </a:tblGrid>
              <a:tr h="473866">
                <a:tc>
                  <a:txBody>
                    <a:bodyPr/>
                    <a:lstStyle/>
                    <a:p>
                      <a:pPr marL="0" algn="ctr" defTabSz="914400" rtl="0" eaLnBrk="1" latinLnBrk="0" hangingPunct="1"/>
                      <a:r>
                        <a:rPr lang="en-US" altLang="zh-CN" sz="1800" kern="1200" dirty="0">
                          <a:solidFill>
                            <a:srgbClr val="C00000"/>
                          </a:solidFill>
                          <a:latin typeface="+mn-lt"/>
                          <a:ea typeface="+mn-ea"/>
                          <a:cs typeface="+mn-cs"/>
                        </a:rPr>
                        <a:t>0</a:t>
                      </a:r>
                      <a:endParaRPr lang="zh-CN" altLang="en-US" sz="1800" kern="1200" dirty="0">
                        <a:solidFill>
                          <a:srgbClr val="C00000"/>
                        </a:solidFill>
                        <a:latin typeface="+mn-lt"/>
                        <a:ea typeface="+mn-ea"/>
                        <a:cs typeface="+mn-cs"/>
                      </a:endParaRPr>
                    </a:p>
                  </a:txBody>
                  <a:tcPr anchor="ctr"/>
                </a:tc>
                <a:tc>
                  <a:txBody>
                    <a:bodyPr/>
                    <a:lstStyle/>
                    <a:p>
                      <a:pPr marL="0" algn="ctr" defTabSz="914400" rtl="0" eaLnBrk="1" latinLnBrk="0" hangingPunct="1"/>
                      <a:r>
                        <a:rPr lang="en-US" altLang="zh-CN" sz="1800" kern="1200" dirty="0">
                          <a:solidFill>
                            <a:srgbClr val="C00000"/>
                          </a:solidFill>
                          <a:latin typeface="+mn-lt"/>
                          <a:ea typeface="+mn-ea"/>
                          <a:cs typeface="+mn-cs"/>
                        </a:rPr>
                        <a:t>0</a:t>
                      </a:r>
                      <a:endParaRPr lang="zh-CN" altLang="en-US" sz="1800" kern="1200" dirty="0">
                        <a:solidFill>
                          <a:srgbClr val="C00000"/>
                        </a:solidFill>
                        <a:latin typeface="+mn-lt"/>
                        <a:ea typeface="+mn-ea"/>
                        <a:cs typeface="+mn-cs"/>
                      </a:endParaRPr>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marL="0" algn="ctr" defTabSz="914400" rtl="0" eaLnBrk="1" latinLnBrk="0" hangingPunct="1"/>
                      <a:r>
                        <a:rPr lang="en-US" altLang="zh-CN" sz="1800" kern="1200" dirty="0">
                          <a:solidFill>
                            <a:srgbClr val="C00000"/>
                          </a:solidFill>
                          <a:latin typeface="+mn-lt"/>
                          <a:ea typeface="+mn-ea"/>
                          <a:cs typeface="+mn-cs"/>
                        </a:rPr>
                        <a:t>0</a:t>
                      </a:r>
                      <a:endParaRPr lang="zh-CN" altLang="en-US" sz="1800" kern="1200" dirty="0">
                        <a:solidFill>
                          <a:srgbClr val="C00000"/>
                        </a:solidFill>
                        <a:latin typeface="+mn-lt"/>
                        <a:ea typeface="+mn-ea"/>
                        <a:cs typeface="+mn-cs"/>
                      </a:endParaRPr>
                    </a:p>
                  </a:txBody>
                  <a:tcPr anchor="ctr"/>
                </a:tc>
                <a:tc>
                  <a:txBody>
                    <a:bodyPr/>
                    <a:lstStyle/>
                    <a:p>
                      <a:pPr algn="ctr"/>
                      <a:r>
                        <a:rPr lang="en-US" altLang="zh-CN" dirty="0"/>
                        <a:t>1</a:t>
                      </a:r>
                      <a:endParaRPr lang="zh-CN" altLang="en-US" dirty="0"/>
                    </a:p>
                  </a:txBody>
                  <a:tcPr anchor="ctr"/>
                </a:tc>
                <a:tc>
                  <a:txBody>
                    <a:bodyPr/>
                    <a:lstStyle/>
                    <a:p>
                      <a:pPr algn="ctr"/>
                      <a:r>
                        <a:rPr lang="en-US" altLang="zh-CN" sz="1800" kern="1200" dirty="0">
                          <a:solidFill>
                            <a:srgbClr val="C00000"/>
                          </a:solidFill>
                          <a:latin typeface="+mn-lt"/>
                          <a:ea typeface="+mn-ea"/>
                          <a:cs typeface="+mn-cs"/>
                        </a:rPr>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solidFill>
                            <a:srgbClr val="C00000"/>
                          </a:solidFill>
                        </a:rPr>
                        <a:t>0</a:t>
                      </a:r>
                      <a:endParaRPr lang="zh-CN" altLang="en-US" dirty="0">
                        <a:solidFill>
                          <a:srgbClr val="C00000"/>
                        </a:solidFill>
                      </a:endParaRPr>
                    </a:p>
                  </a:txBody>
                  <a:tcPr anchor="ctr"/>
                </a:tc>
                <a:tc>
                  <a:txBody>
                    <a:bodyPr/>
                    <a:lstStyle/>
                    <a:p>
                      <a:pPr algn="ctr"/>
                      <a:r>
                        <a:rPr lang="en-US" altLang="zh-CN" dirty="0"/>
                        <a:t>……</a:t>
                      </a:r>
                      <a:endParaRPr lang="zh-CN" altLang="en-US" dirty="0"/>
                    </a:p>
                  </a:txBody>
                  <a:tcPr anchor="ctr"/>
                </a:tc>
                <a:tc>
                  <a:txBody>
                    <a:bodyPr/>
                    <a:lstStyle/>
                    <a:p>
                      <a:pPr algn="ctr"/>
                      <a:r>
                        <a:rPr lang="en-US" altLang="zh-CN" dirty="0">
                          <a:solidFill>
                            <a:srgbClr val="C00000"/>
                          </a:solidFill>
                        </a:rPr>
                        <a:t>0</a:t>
                      </a:r>
                      <a:endParaRPr lang="zh-CN" altLang="en-US" dirty="0">
                        <a:solidFill>
                          <a:srgbClr val="C00000"/>
                        </a:solidFill>
                      </a:endParaRPr>
                    </a:p>
                  </a:txBody>
                  <a:tcPr anchor="ctr"/>
                </a:tc>
                <a:tc>
                  <a:txBody>
                    <a:bodyPr/>
                    <a:lstStyle/>
                    <a:p>
                      <a:pPr algn="ctr"/>
                      <a:r>
                        <a:rPr lang="en-US" altLang="zh-CN" dirty="0"/>
                        <a:t>1</a:t>
                      </a:r>
                      <a:endParaRPr lang="zh-CN" altLang="en-US" dirty="0"/>
                    </a:p>
                  </a:txBody>
                  <a:tcPr anchor="ctr"/>
                </a:tc>
                <a:extLst>
                  <a:ext uri="{0D108BD9-81ED-4DB2-BD59-A6C34878D82A}">
                    <a16:rowId xmlns:a16="http://schemas.microsoft.com/office/drawing/2014/main" val="10000"/>
                  </a:ext>
                </a:extLst>
              </a:tr>
            </a:tbl>
          </a:graphicData>
        </a:graphic>
      </p:graphicFrame>
      <p:graphicFrame>
        <p:nvGraphicFramePr>
          <p:cNvPr id="19" name="表格 18"/>
          <p:cNvGraphicFramePr>
            <a:graphicFrameLocks noGrp="1"/>
          </p:cNvGraphicFramePr>
          <p:nvPr/>
        </p:nvGraphicFramePr>
        <p:xfrm>
          <a:off x="925095" y="5559060"/>
          <a:ext cx="8127990" cy="473866"/>
        </p:xfrm>
        <a:graphic>
          <a:graphicData uri="http://schemas.openxmlformats.org/drawingml/2006/table">
            <a:tbl>
              <a:tblPr firstRow="1" bandRow="1">
                <a:tableStyleId>{2D5ABB26-0587-4C30-8999-92F81FD0307C}</a:tableStyleId>
              </a:tblPr>
              <a:tblGrid>
                <a:gridCol w="625230">
                  <a:extLst>
                    <a:ext uri="{9D8B030D-6E8A-4147-A177-3AD203B41FA5}">
                      <a16:colId xmlns:a16="http://schemas.microsoft.com/office/drawing/2014/main" val="20000"/>
                    </a:ext>
                  </a:extLst>
                </a:gridCol>
                <a:gridCol w="625230">
                  <a:extLst>
                    <a:ext uri="{9D8B030D-6E8A-4147-A177-3AD203B41FA5}">
                      <a16:colId xmlns:a16="http://schemas.microsoft.com/office/drawing/2014/main" val="20001"/>
                    </a:ext>
                  </a:extLst>
                </a:gridCol>
                <a:gridCol w="625230">
                  <a:extLst>
                    <a:ext uri="{9D8B030D-6E8A-4147-A177-3AD203B41FA5}">
                      <a16:colId xmlns:a16="http://schemas.microsoft.com/office/drawing/2014/main" val="20002"/>
                    </a:ext>
                  </a:extLst>
                </a:gridCol>
                <a:gridCol w="625230">
                  <a:extLst>
                    <a:ext uri="{9D8B030D-6E8A-4147-A177-3AD203B41FA5}">
                      <a16:colId xmlns:a16="http://schemas.microsoft.com/office/drawing/2014/main" val="20003"/>
                    </a:ext>
                  </a:extLst>
                </a:gridCol>
                <a:gridCol w="625230">
                  <a:extLst>
                    <a:ext uri="{9D8B030D-6E8A-4147-A177-3AD203B41FA5}">
                      <a16:colId xmlns:a16="http://schemas.microsoft.com/office/drawing/2014/main" val="20004"/>
                    </a:ext>
                  </a:extLst>
                </a:gridCol>
                <a:gridCol w="625230">
                  <a:extLst>
                    <a:ext uri="{9D8B030D-6E8A-4147-A177-3AD203B41FA5}">
                      <a16:colId xmlns:a16="http://schemas.microsoft.com/office/drawing/2014/main" val="20005"/>
                    </a:ext>
                  </a:extLst>
                </a:gridCol>
                <a:gridCol w="625230">
                  <a:extLst>
                    <a:ext uri="{9D8B030D-6E8A-4147-A177-3AD203B41FA5}">
                      <a16:colId xmlns:a16="http://schemas.microsoft.com/office/drawing/2014/main" val="20006"/>
                    </a:ext>
                  </a:extLst>
                </a:gridCol>
                <a:gridCol w="625230">
                  <a:extLst>
                    <a:ext uri="{9D8B030D-6E8A-4147-A177-3AD203B41FA5}">
                      <a16:colId xmlns:a16="http://schemas.microsoft.com/office/drawing/2014/main" val="20007"/>
                    </a:ext>
                  </a:extLst>
                </a:gridCol>
                <a:gridCol w="625230">
                  <a:extLst>
                    <a:ext uri="{9D8B030D-6E8A-4147-A177-3AD203B41FA5}">
                      <a16:colId xmlns:a16="http://schemas.microsoft.com/office/drawing/2014/main" val="20008"/>
                    </a:ext>
                  </a:extLst>
                </a:gridCol>
                <a:gridCol w="1250460">
                  <a:extLst>
                    <a:ext uri="{9D8B030D-6E8A-4147-A177-3AD203B41FA5}">
                      <a16:colId xmlns:a16="http://schemas.microsoft.com/office/drawing/2014/main" val="20009"/>
                    </a:ext>
                  </a:extLst>
                </a:gridCol>
                <a:gridCol w="625230">
                  <a:extLst>
                    <a:ext uri="{9D8B030D-6E8A-4147-A177-3AD203B41FA5}">
                      <a16:colId xmlns:a16="http://schemas.microsoft.com/office/drawing/2014/main" val="20010"/>
                    </a:ext>
                  </a:extLst>
                </a:gridCol>
                <a:gridCol w="625230">
                  <a:extLst>
                    <a:ext uri="{9D8B030D-6E8A-4147-A177-3AD203B41FA5}">
                      <a16:colId xmlns:a16="http://schemas.microsoft.com/office/drawing/2014/main" val="20011"/>
                    </a:ext>
                  </a:extLst>
                </a:gridCol>
              </a:tblGrid>
              <a:tr h="473866">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r>
                        <a:rPr lang="en-US" altLang="zh-CN" dirty="0"/>
                        <a:t>4</a:t>
                      </a:r>
                      <a:endParaRPr lang="zh-CN" altLang="en-US" dirty="0"/>
                    </a:p>
                  </a:txBody>
                  <a:tcPr anchor="ctr"/>
                </a:tc>
                <a:tc>
                  <a:txBody>
                    <a:bodyPr/>
                    <a:lstStyle/>
                    <a:p>
                      <a:pPr algn="ctr"/>
                      <a:r>
                        <a:rPr lang="en-US" altLang="zh-CN" dirty="0"/>
                        <a:t>5</a:t>
                      </a:r>
                      <a:endParaRPr lang="zh-CN" altLang="en-US" dirty="0"/>
                    </a:p>
                  </a:txBody>
                  <a:tcPr anchor="ctr"/>
                </a:tc>
                <a:tc>
                  <a:txBody>
                    <a:bodyPr/>
                    <a:lstStyle/>
                    <a:p>
                      <a:pPr marL="0" algn="ctr" defTabSz="914400" rtl="0" eaLnBrk="1" latinLnBrk="0" hangingPunct="1"/>
                      <a:r>
                        <a:rPr lang="en-US" altLang="zh-CN" sz="1800" kern="1200" dirty="0">
                          <a:solidFill>
                            <a:schemeClr val="tx1"/>
                          </a:solidFill>
                          <a:latin typeface="+mn-lt"/>
                          <a:ea typeface="+mn-ea"/>
                          <a:cs typeface="+mn-cs"/>
                        </a:rPr>
                        <a:t>6</a:t>
                      </a:r>
                      <a:endParaRPr lang="zh-CN" altLang="en-US" sz="1800" kern="1200" dirty="0">
                        <a:solidFill>
                          <a:schemeClr val="tx1"/>
                        </a:solidFill>
                        <a:latin typeface="+mn-lt"/>
                        <a:ea typeface="+mn-ea"/>
                        <a:cs typeface="+mn-cs"/>
                      </a:endParaRPr>
                    </a:p>
                  </a:txBody>
                  <a:tcPr anchor="ctr"/>
                </a:tc>
                <a:tc>
                  <a:txBody>
                    <a:bodyPr/>
                    <a:lstStyle/>
                    <a:p>
                      <a:pPr algn="ctr"/>
                      <a:r>
                        <a:rPr lang="en-US" altLang="zh-CN" dirty="0"/>
                        <a:t>7</a:t>
                      </a:r>
                      <a:endParaRPr lang="zh-CN" altLang="en-US" dirty="0"/>
                    </a:p>
                  </a:txBody>
                  <a:tcPr anchor="ctr"/>
                </a:tc>
                <a:tc>
                  <a:txBody>
                    <a:bodyPr/>
                    <a:lstStyle/>
                    <a:p>
                      <a:pPr marL="0" algn="ctr" defTabSz="914400" rtl="0" eaLnBrk="1" latinLnBrk="0" hangingPunct="1"/>
                      <a:r>
                        <a:rPr lang="en-US" altLang="zh-CN" sz="1800" kern="1200" dirty="0">
                          <a:solidFill>
                            <a:schemeClr val="tx1"/>
                          </a:solidFill>
                          <a:latin typeface="+mn-lt"/>
                          <a:ea typeface="+mn-ea"/>
                          <a:cs typeface="+mn-cs"/>
                        </a:rPr>
                        <a:t>8</a:t>
                      </a:r>
                      <a:endParaRPr lang="zh-CN" altLang="en-US" sz="1800" kern="1200" dirty="0">
                        <a:solidFill>
                          <a:schemeClr val="tx1"/>
                        </a:solidFill>
                        <a:latin typeface="+mn-lt"/>
                        <a:ea typeface="+mn-ea"/>
                        <a:cs typeface="+mn-cs"/>
                      </a:endParaRPr>
                    </a:p>
                  </a:txBody>
                  <a:tcPr anchor="ctr"/>
                </a:tc>
                <a:tc>
                  <a:txBody>
                    <a:bodyPr/>
                    <a:lstStyle/>
                    <a:p>
                      <a:pPr algn="ctr"/>
                      <a:r>
                        <a:rPr lang="en-US" altLang="zh-CN" dirty="0"/>
                        <a:t>……</a:t>
                      </a:r>
                      <a:endParaRPr lang="zh-CN" altLang="en-US" dirty="0"/>
                    </a:p>
                  </a:txBody>
                  <a:tcPr anchor="ctr"/>
                </a:tc>
                <a:tc>
                  <a:txBody>
                    <a:bodyPr/>
                    <a:lstStyle/>
                    <a:p>
                      <a:pPr algn="ctr"/>
                      <a:r>
                        <a:rPr lang="en-US" altLang="zh-CN" dirty="0"/>
                        <a:t>298</a:t>
                      </a:r>
                      <a:endParaRPr lang="zh-CN" altLang="en-US" dirty="0"/>
                    </a:p>
                  </a:txBody>
                  <a:tcPr anchor="ctr"/>
                </a:tc>
                <a:tc>
                  <a:txBody>
                    <a:bodyPr/>
                    <a:lstStyle/>
                    <a:p>
                      <a:pPr algn="ctr"/>
                      <a:r>
                        <a:rPr lang="en-US" altLang="zh-CN" dirty="0"/>
                        <a:t>299</a:t>
                      </a:r>
                      <a:endParaRPr lang="zh-CN" altLang="en-US" dirty="0"/>
                    </a:p>
                  </a:txBody>
                  <a:tcPr anchor="ctr"/>
                </a:tc>
                <a:extLst>
                  <a:ext uri="{0D108BD9-81ED-4DB2-BD59-A6C34878D82A}">
                    <a16:rowId xmlns:a16="http://schemas.microsoft.com/office/drawing/2014/main" val="10000"/>
                  </a:ext>
                </a:extLst>
              </a:tr>
            </a:tbl>
          </a:graphicData>
        </a:graphic>
      </p:graphicFrame>
      <p:sp>
        <p:nvSpPr>
          <p:cNvPr id="21" name="矩形 20"/>
          <p:cNvSpPr/>
          <p:nvPr/>
        </p:nvSpPr>
        <p:spPr>
          <a:xfrm>
            <a:off x="9555833" y="5219494"/>
            <a:ext cx="1704313" cy="369332"/>
          </a:xfrm>
          <a:prstGeom prst="rect">
            <a:avLst/>
          </a:prstGeom>
        </p:spPr>
        <p:txBody>
          <a:bodyPr wrap="none">
            <a:spAutoFit/>
          </a:bodyPr>
          <a:lstStyle/>
          <a:p>
            <a:r>
              <a:rPr lang="zh-CN" altLang="en-US" dirty="0">
                <a:solidFill>
                  <a:srgbClr val="C00000"/>
                </a:solidFill>
                <a:latin typeface="+mn-ea"/>
              </a:rPr>
              <a:t>将</a:t>
            </a:r>
            <a:r>
              <a:rPr lang="en-US" altLang="zh-CN" dirty="0">
                <a:solidFill>
                  <a:srgbClr val="C00000"/>
                </a:solidFill>
                <a:latin typeface="+mn-ea"/>
              </a:rPr>
              <a:t>2</a:t>
            </a:r>
            <a:r>
              <a:rPr lang="zh-CN" altLang="en-US" dirty="0">
                <a:solidFill>
                  <a:srgbClr val="C00000"/>
                </a:solidFill>
                <a:latin typeface="+mn-ea"/>
              </a:rPr>
              <a:t>的倍数剔除</a:t>
            </a:r>
          </a:p>
        </p:txBody>
      </p:sp>
    </p:spTree>
  </p:cSld>
  <p:clrMapOvr>
    <a:masterClrMapping/>
  </p:clrMapOvr>
  <p:transition spd="slow">
    <p:random/>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818392" y="300197"/>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b="1" spc="300" dirty="0">
                <a:solidFill>
                  <a:srgbClr val="1E6787"/>
                </a:solidFill>
                <a:latin typeface="微软雅黑" panose="020B0503020204020204" pitchFamily="34" charset="-122"/>
                <a:ea typeface="微软雅黑" panose="020B0503020204020204" pitchFamily="34" charset="-122"/>
              </a:rPr>
              <a:t>例</a:t>
            </a:r>
            <a:r>
              <a:rPr lang="en-US" altLang="zh-CN" sz="2800" b="1" spc="300" dirty="0">
                <a:solidFill>
                  <a:srgbClr val="1E6787"/>
                </a:solidFill>
                <a:latin typeface="微软雅黑" panose="020B0503020204020204" pitchFamily="34" charset="-122"/>
                <a:ea typeface="微软雅黑" panose="020B0503020204020204" pitchFamily="34" charset="-122"/>
              </a:rPr>
              <a:t>4-4</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674376"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6" name="内容占位符 4"/>
          <p:cNvSpPr txBox="1"/>
          <p:nvPr/>
        </p:nvSpPr>
        <p:spPr>
          <a:xfrm>
            <a:off x="422347" y="1253337"/>
            <a:ext cx="11214595"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buNone/>
            </a:pPr>
            <a:r>
              <a:rPr lang="zh-CN" altLang="en-US" dirty="0"/>
              <a:t>请用</a:t>
            </a:r>
            <a:r>
              <a:rPr lang="zh-CN" altLang="zh-CN" dirty="0"/>
              <a:t>筛选法求</a:t>
            </a:r>
            <a:r>
              <a:rPr lang="zh-CN" altLang="en-US" dirty="0"/>
              <a:t>出</a:t>
            </a:r>
            <a:r>
              <a:rPr lang="en-US" altLang="zh-CN" dirty="0"/>
              <a:t>300</a:t>
            </a:r>
            <a:r>
              <a:rPr lang="zh-CN" altLang="en-US" dirty="0"/>
              <a:t>以内的</a:t>
            </a:r>
            <a:r>
              <a:rPr lang="zh-CN" altLang="zh-CN" dirty="0"/>
              <a:t>素数</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          </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   </a:t>
            </a:r>
          </a:p>
          <a:p>
            <a:pPr marL="0" marR="0" lvl="0" indent="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p:txBody>
      </p:sp>
      <p:graphicFrame>
        <p:nvGraphicFramePr>
          <p:cNvPr id="18" name="表格 17"/>
          <p:cNvGraphicFramePr>
            <a:graphicFrameLocks noGrp="1"/>
          </p:cNvGraphicFramePr>
          <p:nvPr/>
        </p:nvGraphicFramePr>
        <p:xfrm>
          <a:off x="818392" y="2452902"/>
          <a:ext cx="8127993" cy="473866"/>
        </p:xfrm>
        <a:graphic>
          <a:graphicData uri="http://schemas.openxmlformats.org/drawingml/2006/table">
            <a:tbl>
              <a:tblPr firstRow="1" bandRow="1">
                <a:tableStyleId>{5940675A-B579-460E-94D1-54222C63F5DA}</a:tableStyleId>
              </a:tblPr>
              <a:tblGrid>
                <a:gridCol w="580571">
                  <a:extLst>
                    <a:ext uri="{9D8B030D-6E8A-4147-A177-3AD203B41FA5}">
                      <a16:colId xmlns:a16="http://schemas.microsoft.com/office/drawing/2014/main" val="20000"/>
                    </a:ext>
                  </a:extLst>
                </a:gridCol>
                <a:gridCol w="580571">
                  <a:extLst>
                    <a:ext uri="{9D8B030D-6E8A-4147-A177-3AD203B41FA5}">
                      <a16:colId xmlns:a16="http://schemas.microsoft.com/office/drawing/2014/main" val="20001"/>
                    </a:ext>
                  </a:extLst>
                </a:gridCol>
                <a:gridCol w="580571">
                  <a:extLst>
                    <a:ext uri="{9D8B030D-6E8A-4147-A177-3AD203B41FA5}">
                      <a16:colId xmlns:a16="http://schemas.microsoft.com/office/drawing/2014/main" val="20002"/>
                    </a:ext>
                  </a:extLst>
                </a:gridCol>
                <a:gridCol w="580571">
                  <a:extLst>
                    <a:ext uri="{9D8B030D-6E8A-4147-A177-3AD203B41FA5}">
                      <a16:colId xmlns:a16="http://schemas.microsoft.com/office/drawing/2014/main" val="20003"/>
                    </a:ext>
                  </a:extLst>
                </a:gridCol>
                <a:gridCol w="580571">
                  <a:extLst>
                    <a:ext uri="{9D8B030D-6E8A-4147-A177-3AD203B41FA5}">
                      <a16:colId xmlns:a16="http://schemas.microsoft.com/office/drawing/2014/main" val="20004"/>
                    </a:ext>
                  </a:extLst>
                </a:gridCol>
                <a:gridCol w="580571">
                  <a:extLst>
                    <a:ext uri="{9D8B030D-6E8A-4147-A177-3AD203B41FA5}">
                      <a16:colId xmlns:a16="http://schemas.microsoft.com/office/drawing/2014/main" val="20005"/>
                    </a:ext>
                  </a:extLst>
                </a:gridCol>
                <a:gridCol w="580571">
                  <a:extLst>
                    <a:ext uri="{9D8B030D-6E8A-4147-A177-3AD203B41FA5}">
                      <a16:colId xmlns:a16="http://schemas.microsoft.com/office/drawing/2014/main" val="20006"/>
                    </a:ext>
                  </a:extLst>
                </a:gridCol>
                <a:gridCol w="580571">
                  <a:extLst>
                    <a:ext uri="{9D8B030D-6E8A-4147-A177-3AD203B41FA5}">
                      <a16:colId xmlns:a16="http://schemas.microsoft.com/office/drawing/2014/main" val="20007"/>
                    </a:ext>
                  </a:extLst>
                </a:gridCol>
                <a:gridCol w="580571">
                  <a:extLst>
                    <a:ext uri="{9D8B030D-6E8A-4147-A177-3AD203B41FA5}">
                      <a16:colId xmlns:a16="http://schemas.microsoft.com/office/drawing/2014/main" val="20008"/>
                    </a:ext>
                  </a:extLst>
                </a:gridCol>
                <a:gridCol w="580571">
                  <a:extLst>
                    <a:ext uri="{9D8B030D-6E8A-4147-A177-3AD203B41FA5}">
                      <a16:colId xmlns:a16="http://schemas.microsoft.com/office/drawing/2014/main" val="20009"/>
                    </a:ext>
                  </a:extLst>
                </a:gridCol>
                <a:gridCol w="1161141">
                  <a:extLst>
                    <a:ext uri="{9D8B030D-6E8A-4147-A177-3AD203B41FA5}">
                      <a16:colId xmlns:a16="http://schemas.microsoft.com/office/drawing/2014/main" val="20010"/>
                    </a:ext>
                  </a:extLst>
                </a:gridCol>
                <a:gridCol w="580571">
                  <a:extLst>
                    <a:ext uri="{9D8B030D-6E8A-4147-A177-3AD203B41FA5}">
                      <a16:colId xmlns:a16="http://schemas.microsoft.com/office/drawing/2014/main" val="20011"/>
                    </a:ext>
                  </a:extLst>
                </a:gridCol>
                <a:gridCol w="580571">
                  <a:extLst>
                    <a:ext uri="{9D8B030D-6E8A-4147-A177-3AD203B41FA5}">
                      <a16:colId xmlns:a16="http://schemas.microsoft.com/office/drawing/2014/main" val="20012"/>
                    </a:ext>
                  </a:extLst>
                </a:gridCol>
              </a:tblGrid>
              <a:tr h="473866">
                <a:tc>
                  <a:txBody>
                    <a:bodyPr/>
                    <a:lstStyle/>
                    <a:p>
                      <a:pPr marL="0" algn="ctr" defTabSz="914400" rtl="0" eaLnBrk="1" latinLnBrk="0" hangingPunct="1"/>
                      <a:r>
                        <a:rPr lang="en-US" altLang="zh-CN" sz="1800" kern="1200" dirty="0">
                          <a:solidFill>
                            <a:srgbClr val="C00000"/>
                          </a:solidFill>
                          <a:latin typeface="+mn-lt"/>
                          <a:ea typeface="+mn-ea"/>
                          <a:cs typeface="+mn-cs"/>
                        </a:rPr>
                        <a:t>0</a:t>
                      </a:r>
                      <a:endParaRPr lang="zh-CN" altLang="en-US" sz="1800" kern="1200" dirty="0">
                        <a:solidFill>
                          <a:srgbClr val="C00000"/>
                        </a:solidFill>
                        <a:latin typeface="+mn-lt"/>
                        <a:ea typeface="+mn-ea"/>
                        <a:cs typeface="+mn-cs"/>
                      </a:endParaRPr>
                    </a:p>
                  </a:txBody>
                  <a:tcPr anchor="ctr"/>
                </a:tc>
                <a:tc>
                  <a:txBody>
                    <a:bodyPr/>
                    <a:lstStyle/>
                    <a:p>
                      <a:pPr marL="0" algn="ctr" defTabSz="914400" rtl="0" eaLnBrk="1" latinLnBrk="0" hangingPunct="1"/>
                      <a:r>
                        <a:rPr lang="en-US" altLang="zh-CN" sz="1800" kern="1200" dirty="0">
                          <a:solidFill>
                            <a:srgbClr val="C00000"/>
                          </a:solidFill>
                          <a:latin typeface="+mn-lt"/>
                          <a:ea typeface="+mn-ea"/>
                          <a:cs typeface="+mn-cs"/>
                        </a:rPr>
                        <a:t>0</a:t>
                      </a:r>
                      <a:endParaRPr lang="zh-CN" altLang="en-US" sz="1800" kern="1200" dirty="0">
                        <a:solidFill>
                          <a:srgbClr val="C00000"/>
                        </a:solidFill>
                        <a:latin typeface="+mn-lt"/>
                        <a:ea typeface="+mn-ea"/>
                        <a:cs typeface="+mn-cs"/>
                      </a:endParaRPr>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marL="0" algn="ctr" defTabSz="914400" rtl="0" eaLnBrk="1" latinLnBrk="0" hangingPunct="1"/>
                      <a:r>
                        <a:rPr lang="en-US" altLang="zh-CN" sz="1800" kern="1200" dirty="0">
                          <a:solidFill>
                            <a:srgbClr val="C00000"/>
                          </a:solidFill>
                          <a:latin typeface="+mn-lt"/>
                          <a:ea typeface="+mn-ea"/>
                          <a:cs typeface="+mn-cs"/>
                        </a:rPr>
                        <a:t>0</a:t>
                      </a:r>
                      <a:endParaRPr lang="zh-CN" altLang="en-US" sz="1800" kern="1200" dirty="0">
                        <a:solidFill>
                          <a:srgbClr val="C00000"/>
                        </a:solidFill>
                        <a:latin typeface="+mn-lt"/>
                        <a:ea typeface="+mn-ea"/>
                        <a:cs typeface="+mn-cs"/>
                      </a:endParaRPr>
                    </a:p>
                  </a:txBody>
                  <a:tcPr anchor="ctr"/>
                </a:tc>
                <a:tc>
                  <a:txBody>
                    <a:bodyPr/>
                    <a:lstStyle/>
                    <a:p>
                      <a:pPr algn="ctr"/>
                      <a:r>
                        <a:rPr lang="en-US" altLang="zh-CN" dirty="0"/>
                        <a:t>1</a:t>
                      </a:r>
                      <a:endParaRPr lang="zh-CN" altLang="en-US" dirty="0"/>
                    </a:p>
                  </a:txBody>
                  <a:tcPr anchor="ctr"/>
                </a:tc>
                <a:tc>
                  <a:txBody>
                    <a:bodyPr/>
                    <a:lstStyle/>
                    <a:p>
                      <a:pPr algn="ctr"/>
                      <a:r>
                        <a:rPr lang="en-US" altLang="zh-CN" sz="1800" kern="1200" dirty="0">
                          <a:solidFill>
                            <a:srgbClr val="C00000"/>
                          </a:solidFill>
                          <a:latin typeface="+mn-lt"/>
                          <a:ea typeface="+mn-ea"/>
                          <a:cs typeface="+mn-cs"/>
                        </a:rPr>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solidFill>
                            <a:srgbClr val="C00000"/>
                          </a:solidFill>
                        </a:rPr>
                        <a:t>0</a:t>
                      </a:r>
                      <a:endParaRPr lang="zh-CN" altLang="en-US" dirty="0">
                        <a:solidFill>
                          <a:srgbClr val="C00000"/>
                        </a:solidFill>
                      </a:endParaRPr>
                    </a:p>
                  </a:txBody>
                  <a:tcPr anchor="ctr"/>
                </a:tc>
                <a:tc>
                  <a:txBody>
                    <a:bodyPr/>
                    <a:lstStyle/>
                    <a:p>
                      <a:pPr algn="ctr"/>
                      <a:r>
                        <a:rPr lang="en-US" altLang="zh-CN" dirty="0">
                          <a:solidFill>
                            <a:srgbClr val="C00000"/>
                          </a:solidFill>
                        </a:rPr>
                        <a:t>0</a:t>
                      </a:r>
                      <a:endParaRPr lang="zh-CN" altLang="en-US" dirty="0">
                        <a:solidFill>
                          <a:srgbClr val="C00000"/>
                        </a:solidFill>
                      </a:endParaRPr>
                    </a:p>
                  </a:txBody>
                  <a:tcPr anchor="ctr"/>
                </a:tc>
                <a:tc>
                  <a:txBody>
                    <a:bodyPr/>
                    <a:lstStyle/>
                    <a:p>
                      <a:pPr algn="ctr"/>
                      <a:r>
                        <a:rPr lang="en-US" altLang="zh-CN" dirty="0"/>
                        <a:t>……</a:t>
                      </a:r>
                      <a:endParaRPr lang="zh-CN" altLang="en-US" dirty="0"/>
                    </a:p>
                  </a:txBody>
                  <a:tcPr anchor="ctr"/>
                </a:tc>
                <a:tc>
                  <a:txBody>
                    <a:bodyPr/>
                    <a:lstStyle/>
                    <a:p>
                      <a:pPr algn="ctr"/>
                      <a:r>
                        <a:rPr lang="en-US" altLang="zh-CN" dirty="0">
                          <a:solidFill>
                            <a:srgbClr val="C00000"/>
                          </a:solidFill>
                        </a:rPr>
                        <a:t>0</a:t>
                      </a:r>
                      <a:endParaRPr lang="zh-CN" altLang="en-US" dirty="0">
                        <a:solidFill>
                          <a:srgbClr val="C00000"/>
                        </a:solidFill>
                      </a:endParaRPr>
                    </a:p>
                  </a:txBody>
                  <a:tcPr anchor="ctr"/>
                </a:tc>
                <a:tc>
                  <a:txBody>
                    <a:bodyPr/>
                    <a:lstStyle/>
                    <a:p>
                      <a:pPr algn="ctr"/>
                      <a:r>
                        <a:rPr lang="en-US" altLang="zh-CN" dirty="0"/>
                        <a:t>1</a:t>
                      </a:r>
                      <a:endParaRPr lang="zh-CN" altLang="en-US" dirty="0"/>
                    </a:p>
                  </a:txBody>
                  <a:tcPr anchor="ctr"/>
                </a:tc>
                <a:extLst>
                  <a:ext uri="{0D108BD9-81ED-4DB2-BD59-A6C34878D82A}">
                    <a16:rowId xmlns:a16="http://schemas.microsoft.com/office/drawing/2014/main" val="10000"/>
                  </a:ext>
                </a:extLst>
              </a:tr>
            </a:tbl>
          </a:graphicData>
        </a:graphic>
      </p:graphicFrame>
      <p:graphicFrame>
        <p:nvGraphicFramePr>
          <p:cNvPr id="19" name="表格 18"/>
          <p:cNvGraphicFramePr>
            <a:graphicFrameLocks noGrp="1"/>
          </p:cNvGraphicFramePr>
          <p:nvPr/>
        </p:nvGraphicFramePr>
        <p:xfrm>
          <a:off x="818392" y="2844735"/>
          <a:ext cx="8127993" cy="473866"/>
        </p:xfrm>
        <a:graphic>
          <a:graphicData uri="http://schemas.openxmlformats.org/drawingml/2006/table">
            <a:tbl>
              <a:tblPr firstRow="1" bandRow="1">
                <a:tableStyleId>{2D5ABB26-0587-4C30-8999-92F81FD0307C}</a:tableStyleId>
              </a:tblPr>
              <a:tblGrid>
                <a:gridCol w="580571">
                  <a:extLst>
                    <a:ext uri="{9D8B030D-6E8A-4147-A177-3AD203B41FA5}">
                      <a16:colId xmlns:a16="http://schemas.microsoft.com/office/drawing/2014/main" val="20000"/>
                    </a:ext>
                  </a:extLst>
                </a:gridCol>
                <a:gridCol w="580571">
                  <a:extLst>
                    <a:ext uri="{9D8B030D-6E8A-4147-A177-3AD203B41FA5}">
                      <a16:colId xmlns:a16="http://schemas.microsoft.com/office/drawing/2014/main" val="20001"/>
                    </a:ext>
                  </a:extLst>
                </a:gridCol>
                <a:gridCol w="580571">
                  <a:extLst>
                    <a:ext uri="{9D8B030D-6E8A-4147-A177-3AD203B41FA5}">
                      <a16:colId xmlns:a16="http://schemas.microsoft.com/office/drawing/2014/main" val="20002"/>
                    </a:ext>
                  </a:extLst>
                </a:gridCol>
                <a:gridCol w="580571">
                  <a:extLst>
                    <a:ext uri="{9D8B030D-6E8A-4147-A177-3AD203B41FA5}">
                      <a16:colId xmlns:a16="http://schemas.microsoft.com/office/drawing/2014/main" val="20003"/>
                    </a:ext>
                  </a:extLst>
                </a:gridCol>
                <a:gridCol w="580571">
                  <a:extLst>
                    <a:ext uri="{9D8B030D-6E8A-4147-A177-3AD203B41FA5}">
                      <a16:colId xmlns:a16="http://schemas.microsoft.com/office/drawing/2014/main" val="20004"/>
                    </a:ext>
                  </a:extLst>
                </a:gridCol>
                <a:gridCol w="580571">
                  <a:extLst>
                    <a:ext uri="{9D8B030D-6E8A-4147-A177-3AD203B41FA5}">
                      <a16:colId xmlns:a16="http://schemas.microsoft.com/office/drawing/2014/main" val="20005"/>
                    </a:ext>
                  </a:extLst>
                </a:gridCol>
                <a:gridCol w="580571">
                  <a:extLst>
                    <a:ext uri="{9D8B030D-6E8A-4147-A177-3AD203B41FA5}">
                      <a16:colId xmlns:a16="http://schemas.microsoft.com/office/drawing/2014/main" val="20006"/>
                    </a:ext>
                  </a:extLst>
                </a:gridCol>
                <a:gridCol w="580571">
                  <a:extLst>
                    <a:ext uri="{9D8B030D-6E8A-4147-A177-3AD203B41FA5}">
                      <a16:colId xmlns:a16="http://schemas.microsoft.com/office/drawing/2014/main" val="20007"/>
                    </a:ext>
                  </a:extLst>
                </a:gridCol>
                <a:gridCol w="580571">
                  <a:extLst>
                    <a:ext uri="{9D8B030D-6E8A-4147-A177-3AD203B41FA5}">
                      <a16:colId xmlns:a16="http://schemas.microsoft.com/office/drawing/2014/main" val="20008"/>
                    </a:ext>
                  </a:extLst>
                </a:gridCol>
                <a:gridCol w="580571">
                  <a:extLst>
                    <a:ext uri="{9D8B030D-6E8A-4147-A177-3AD203B41FA5}">
                      <a16:colId xmlns:a16="http://schemas.microsoft.com/office/drawing/2014/main" val="20009"/>
                    </a:ext>
                  </a:extLst>
                </a:gridCol>
                <a:gridCol w="1161141">
                  <a:extLst>
                    <a:ext uri="{9D8B030D-6E8A-4147-A177-3AD203B41FA5}">
                      <a16:colId xmlns:a16="http://schemas.microsoft.com/office/drawing/2014/main" val="20010"/>
                    </a:ext>
                  </a:extLst>
                </a:gridCol>
                <a:gridCol w="580571">
                  <a:extLst>
                    <a:ext uri="{9D8B030D-6E8A-4147-A177-3AD203B41FA5}">
                      <a16:colId xmlns:a16="http://schemas.microsoft.com/office/drawing/2014/main" val="20011"/>
                    </a:ext>
                  </a:extLst>
                </a:gridCol>
                <a:gridCol w="580571">
                  <a:extLst>
                    <a:ext uri="{9D8B030D-6E8A-4147-A177-3AD203B41FA5}">
                      <a16:colId xmlns:a16="http://schemas.microsoft.com/office/drawing/2014/main" val="20012"/>
                    </a:ext>
                  </a:extLst>
                </a:gridCol>
              </a:tblGrid>
              <a:tr h="473866">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r>
                        <a:rPr lang="en-US" altLang="zh-CN" dirty="0"/>
                        <a:t>4</a:t>
                      </a:r>
                      <a:endParaRPr lang="zh-CN" altLang="en-US" dirty="0"/>
                    </a:p>
                  </a:txBody>
                  <a:tcPr anchor="ctr"/>
                </a:tc>
                <a:tc>
                  <a:txBody>
                    <a:bodyPr/>
                    <a:lstStyle/>
                    <a:p>
                      <a:pPr algn="ctr"/>
                      <a:r>
                        <a:rPr lang="en-US" altLang="zh-CN" dirty="0"/>
                        <a:t>5</a:t>
                      </a:r>
                      <a:endParaRPr lang="zh-CN" altLang="en-US" dirty="0"/>
                    </a:p>
                  </a:txBody>
                  <a:tcPr anchor="ctr"/>
                </a:tc>
                <a:tc>
                  <a:txBody>
                    <a:bodyPr/>
                    <a:lstStyle/>
                    <a:p>
                      <a:pPr marL="0" algn="ctr" defTabSz="914400" rtl="0" eaLnBrk="1" latinLnBrk="0" hangingPunct="1"/>
                      <a:r>
                        <a:rPr lang="en-US" altLang="zh-CN" sz="1800" kern="1200" dirty="0">
                          <a:solidFill>
                            <a:schemeClr val="tx1"/>
                          </a:solidFill>
                          <a:latin typeface="+mn-lt"/>
                          <a:ea typeface="+mn-ea"/>
                          <a:cs typeface="+mn-cs"/>
                        </a:rPr>
                        <a:t>6</a:t>
                      </a:r>
                      <a:endParaRPr lang="zh-CN" altLang="en-US" sz="1800" kern="1200" dirty="0">
                        <a:solidFill>
                          <a:schemeClr val="tx1"/>
                        </a:solidFill>
                        <a:latin typeface="+mn-lt"/>
                        <a:ea typeface="+mn-ea"/>
                        <a:cs typeface="+mn-cs"/>
                      </a:endParaRPr>
                    </a:p>
                  </a:txBody>
                  <a:tcPr anchor="ctr"/>
                </a:tc>
                <a:tc>
                  <a:txBody>
                    <a:bodyPr/>
                    <a:lstStyle/>
                    <a:p>
                      <a:pPr algn="ctr"/>
                      <a:r>
                        <a:rPr lang="en-US" altLang="zh-CN" dirty="0"/>
                        <a:t>7</a:t>
                      </a:r>
                      <a:endParaRPr lang="zh-CN" altLang="en-US" dirty="0"/>
                    </a:p>
                  </a:txBody>
                  <a:tcPr anchor="ctr"/>
                </a:tc>
                <a:tc>
                  <a:txBody>
                    <a:bodyPr/>
                    <a:lstStyle/>
                    <a:p>
                      <a:pPr marL="0" algn="ctr" defTabSz="914400" rtl="0" eaLnBrk="1" latinLnBrk="0" hangingPunct="1"/>
                      <a:r>
                        <a:rPr lang="en-US" altLang="zh-CN" sz="1800" kern="1200" dirty="0">
                          <a:solidFill>
                            <a:schemeClr val="tx1"/>
                          </a:solidFill>
                          <a:latin typeface="+mn-lt"/>
                          <a:ea typeface="+mn-ea"/>
                          <a:cs typeface="+mn-cs"/>
                        </a:rPr>
                        <a:t>8</a:t>
                      </a:r>
                      <a:endParaRPr lang="zh-CN" altLang="en-US" sz="1800" kern="1200" dirty="0">
                        <a:solidFill>
                          <a:schemeClr val="tx1"/>
                        </a:solidFill>
                        <a:latin typeface="+mn-lt"/>
                        <a:ea typeface="+mn-ea"/>
                        <a:cs typeface="+mn-cs"/>
                      </a:endParaRPr>
                    </a:p>
                  </a:txBody>
                  <a:tcPr anchor="ctr"/>
                </a:tc>
                <a:tc>
                  <a:txBody>
                    <a:bodyPr/>
                    <a:lstStyle/>
                    <a:p>
                      <a:pPr marL="0" algn="ctr" defTabSz="914400" rtl="0" eaLnBrk="1" latinLnBrk="0" hangingPunct="1"/>
                      <a:r>
                        <a:rPr lang="en-US" altLang="zh-CN" sz="1800" kern="1200" dirty="0">
                          <a:solidFill>
                            <a:schemeClr val="tx1"/>
                          </a:solidFill>
                          <a:latin typeface="+mn-lt"/>
                          <a:ea typeface="+mn-ea"/>
                          <a:cs typeface="+mn-cs"/>
                        </a:rPr>
                        <a:t>9</a:t>
                      </a:r>
                      <a:endParaRPr lang="zh-CN" altLang="en-US" sz="1800" kern="1200" dirty="0">
                        <a:solidFill>
                          <a:schemeClr val="tx1"/>
                        </a:solidFill>
                        <a:latin typeface="+mn-lt"/>
                        <a:ea typeface="+mn-ea"/>
                        <a:cs typeface="+mn-cs"/>
                      </a:endParaRPr>
                    </a:p>
                  </a:txBody>
                  <a:tcPr anchor="ctr"/>
                </a:tc>
                <a:tc>
                  <a:txBody>
                    <a:bodyPr/>
                    <a:lstStyle/>
                    <a:p>
                      <a:pPr algn="ctr"/>
                      <a:r>
                        <a:rPr lang="en-US" altLang="zh-CN" dirty="0"/>
                        <a:t>……</a:t>
                      </a:r>
                      <a:endParaRPr lang="zh-CN" altLang="en-US" dirty="0"/>
                    </a:p>
                  </a:txBody>
                  <a:tcPr anchor="ctr"/>
                </a:tc>
                <a:tc>
                  <a:txBody>
                    <a:bodyPr/>
                    <a:lstStyle/>
                    <a:p>
                      <a:pPr algn="ctr"/>
                      <a:r>
                        <a:rPr lang="en-US" altLang="zh-CN" dirty="0"/>
                        <a:t>298</a:t>
                      </a:r>
                      <a:endParaRPr lang="zh-CN" altLang="en-US" dirty="0"/>
                    </a:p>
                  </a:txBody>
                  <a:tcPr anchor="ctr"/>
                </a:tc>
                <a:tc>
                  <a:txBody>
                    <a:bodyPr/>
                    <a:lstStyle/>
                    <a:p>
                      <a:pPr algn="ctr"/>
                      <a:r>
                        <a:rPr lang="en-US" altLang="zh-CN" dirty="0"/>
                        <a:t>299</a:t>
                      </a:r>
                      <a:endParaRPr lang="zh-CN" altLang="en-US" dirty="0"/>
                    </a:p>
                  </a:txBody>
                  <a:tcPr anchor="ctr"/>
                </a:tc>
                <a:extLst>
                  <a:ext uri="{0D108BD9-81ED-4DB2-BD59-A6C34878D82A}">
                    <a16:rowId xmlns:a16="http://schemas.microsoft.com/office/drawing/2014/main" val="10000"/>
                  </a:ext>
                </a:extLst>
              </a:tr>
            </a:tbl>
          </a:graphicData>
        </a:graphic>
      </p:graphicFrame>
      <p:sp>
        <p:nvSpPr>
          <p:cNvPr id="21" name="矩形 20"/>
          <p:cNvSpPr/>
          <p:nvPr/>
        </p:nvSpPr>
        <p:spPr>
          <a:xfrm>
            <a:off x="9449130" y="2505169"/>
            <a:ext cx="1704313" cy="369332"/>
          </a:xfrm>
          <a:prstGeom prst="rect">
            <a:avLst/>
          </a:prstGeom>
        </p:spPr>
        <p:txBody>
          <a:bodyPr wrap="none">
            <a:spAutoFit/>
          </a:bodyPr>
          <a:lstStyle/>
          <a:p>
            <a:r>
              <a:rPr lang="zh-CN" altLang="en-US" dirty="0">
                <a:solidFill>
                  <a:srgbClr val="C00000"/>
                </a:solidFill>
                <a:latin typeface="+mn-ea"/>
              </a:rPr>
              <a:t>将</a:t>
            </a:r>
            <a:r>
              <a:rPr lang="en-US" altLang="zh-CN" dirty="0">
                <a:solidFill>
                  <a:srgbClr val="C00000"/>
                </a:solidFill>
                <a:latin typeface="+mn-ea"/>
              </a:rPr>
              <a:t>3</a:t>
            </a:r>
            <a:r>
              <a:rPr lang="zh-CN" altLang="en-US" dirty="0">
                <a:solidFill>
                  <a:srgbClr val="C00000"/>
                </a:solidFill>
                <a:latin typeface="+mn-ea"/>
              </a:rPr>
              <a:t>的倍数剔除</a:t>
            </a:r>
          </a:p>
        </p:txBody>
      </p:sp>
      <p:sp>
        <p:nvSpPr>
          <p:cNvPr id="22" name="矩形 21"/>
          <p:cNvSpPr/>
          <p:nvPr/>
        </p:nvSpPr>
        <p:spPr>
          <a:xfrm>
            <a:off x="4500662" y="3679768"/>
            <a:ext cx="628698" cy="369332"/>
          </a:xfrm>
          <a:prstGeom prst="rect">
            <a:avLst/>
          </a:prstGeom>
        </p:spPr>
        <p:txBody>
          <a:bodyPr wrap="none">
            <a:spAutoFit/>
          </a:bodyPr>
          <a:lstStyle/>
          <a:p>
            <a:r>
              <a:rPr lang="en-US" altLang="zh-CN" dirty="0">
                <a:latin typeface="+mn-ea"/>
              </a:rPr>
              <a:t>…….</a:t>
            </a:r>
            <a:endParaRPr lang="zh-CN" altLang="en-US" dirty="0">
              <a:latin typeface="+mn-ea"/>
            </a:endParaRPr>
          </a:p>
        </p:txBody>
      </p:sp>
      <p:sp>
        <p:nvSpPr>
          <p:cNvPr id="23" name="矩形 22"/>
          <p:cNvSpPr/>
          <p:nvPr/>
        </p:nvSpPr>
        <p:spPr>
          <a:xfrm>
            <a:off x="7073328" y="3699937"/>
            <a:ext cx="4251485" cy="369332"/>
          </a:xfrm>
          <a:prstGeom prst="rect">
            <a:avLst/>
          </a:prstGeom>
        </p:spPr>
        <p:txBody>
          <a:bodyPr wrap="none">
            <a:spAutoFit/>
          </a:bodyPr>
          <a:lstStyle/>
          <a:p>
            <a:r>
              <a:rPr lang="zh-CN" altLang="en-US" dirty="0">
                <a:solidFill>
                  <a:srgbClr val="C00000"/>
                </a:solidFill>
                <a:latin typeface="+mn-ea"/>
              </a:rPr>
              <a:t>将下一个</a:t>
            </a:r>
            <a:r>
              <a:rPr lang="zh-CN" altLang="en-US" b="1" dirty="0">
                <a:solidFill>
                  <a:srgbClr val="FF9900"/>
                </a:solidFill>
                <a:latin typeface="+mn-ea"/>
              </a:rPr>
              <a:t>元素为</a:t>
            </a:r>
            <a:r>
              <a:rPr lang="en-US" altLang="zh-CN" b="1" dirty="0">
                <a:solidFill>
                  <a:srgbClr val="FF9900"/>
                </a:solidFill>
                <a:latin typeface="+mn-ea"/>
              </a:rPr>
              <a:t>1</a:t>
            </a:r>
            <a:r>
              <a:rPr lang="zh-CN" altLang="en-US" b="1" dirty="0">
                <a:solidFill>
                  <a:srgbClr val="FF9900"/>
                </a:solidFill>
                <a:latin typeface="+mn-ea"/>
              </a:rPr>
              <a:t>的下标对应</a:t>
            </a:r>
            <a:r>
              <a:rPr lang="zh-CN" altLang="en-US" dirty="0">
                <a:solidFill>
                  <a:srgbClr val="C00000"/>
                </a:solidFill>
                <a:latin typeface="+mn-ea"/>
              </a:rPr>
              <a:t>的倍数剔除</a:t>
            </a:r>
          </a:p>
        </p:txBody>
      </p:sp>
      <p:sp>
        <p:nvSpPr>
          <p:cNvPr id="24" name="矩形 23"/>
          <p:cNvSpPr/>
          <p:nvPr/>
        </p:nvSpPr>
        <p:spPr>
          <a:xfrm>
            <a:off x="933339" y="4402427"/>
            <a:ext cx="8392041" cy="1884618"/>
          </a:xfrm>
          <a:prstGeom prst="rect">
            <a:avLst/>
          </a:prstGeom>
        </p:spPr>
        <p:txBody>
          <a:bodyPr wrap="none">
            <a:spAutoFit/>
          </a:bodyPr>
          <a:lstStyle/>
          <a:p>
            <a:pPr>
              <a:lnSpc>
                <a:spcPct val="150000"/>
              </a:lnSpc>
            </a:pPr>
            <a:r>
              <a:rPr lang="zh-CN" altLang="en-US" sz="2000" dirty="0">
                <a:latin typeface="+mn-ea"/>
              </a:rPr>
              <a:t>具体算法：</a:t>
            </a:r>
            <a:endParaRPr lang="en-US" altLang="zh-CN" sz="2000" dirty="0">
              <a:latin typeface="+mn-ea"/>
            </a:endParaRPr>
          </a:p>
          <a:p>
            <a:pPr lvl="1">
              <a:lnSpc>
                <a:spcPct val="150000"/>
              </a:lnSpc>
            </a:pPr>
            <a:r>
              <a:rPr lang="zh-CN" altLang="en-US" sz="2000" dirty="0">
                <a:latin typeface="+mn-ea"/>
              </a:rPr>
              <a:t>用</a:t>
            </a:r>
            <a:r>
              <a:rPr lang="en-US" altLang="zh-CN" sz="2000" dirty="0" err="1">
                <a:latin typeface="+mn-ea"/>
              </a:rPr>
              <a:t>i</a:t>
            </a:r>
            <a:r>
              <a:rPr lang="zh-CN" altLang="en-US" sz="2000" dirty="0">
                <a:latin typeface="+mn-ea"/>
              </a:rPr>
              <a:t>从</a:t>
            </a:r>
            <a:r>
              <a:rPr lang="en-US" altLang="zh-CN" sz="2000" dirty="0">
                <a:latin typeface="+mn-ea"/>
              </a:rPr>
              <a:t>2</a:t>
            </a:r>
            <a:r>
              <a:rPr lang="zh-CN" altLang="en-US" sz="2000" dirty="0">
                <a:latin typeface="+mn-ea"/>
              </a:rPr>
              <a:t>开始遍历整个列表</a:t>
            </a:r>
            <a:r>
              <a:rPr lang="en-US" altLang="zh-CN" sz="2000" dirty="0">
                <a:latin typeface="+mn-ea"/>
              </a:rPr>
              <a:t>;</a:t>
            </a:r>
          </a:p>
          <a:p>
            <a:pPr lvl="1">
              <a:lnSpc>
                <a:spcPct val="150000"/>
              </a:lnSpc>
            </a:pPr>
            <a:r>
              <a:rPr lang="zh-CN" altLang="en-US" sz="2000" dirty="0">
                <a:latin typeface="+mn-ea"/>
              </a:rPr>
              <a:t>如果第</a:t>
            </a:r>
            <a:r>
              <a:rPr lang="en-US" altLang="zh-CN" sz="2000" dirty="0" err="1">
                <a:latin typeface="+mn-ea"/>
              </a:rPr>
              <a:t>i</a:t>
            </a:r>
            <a:r>
              <a:rPr lang="zh-CN" altLang="en-US" sz="2000" dirty="0">
                <a:latin typeface="+mn-ea"/>
              </a:rPr>
              <a:t>个元素值为</a:t>
            </a:r>
            <a:r>
              <a:rPr lang="en-US" altLang="zh-CN" sz="2000" dirty="0">
                <a:latin typeface="+mn-ea"/>
              </a:rPr>
              <a:t>1,</a:t>
            </a:r>
            <a:r>
              <a:rPr lang="zh-CN" altLang="en-US" sz="2000" dirty="0">
                <a:latin typeface="+mn-ea"/>
              </a:rPr>
              <a:t>将后面所有能被</a:t>
            </a:r>
            <a:r>
              <a:rPr lang="en-US" altLang="zh-CN" sz="2000" dirty="0" err="1">
                <a:latin typeface="+mn-ea"/>
              </a:rPr>
              <a:t>i</a:t>
            </a:r>
            <a:r>
              <a:rPr lang="zh-CN" altLang="en-US" sz="2000" dirty="0">
                <a:latin typeface="+mn-ea"/>
              </a:rPr>
              <a:t>整除的下标对应的元素改写为</a:t>
            </a:r>
            <a:r>
              <a:rPr lang="en-US" altLang="zh-CN" sz="2000" dirty="0">
                <a:latin typeface="+mn-ea"/>
              </a:rPr>
              <a:t>0;</a:t>
            </a:r>
          </a:p>
          <a:p>
            <a:pPr lvl="1">
              <a:lnSpc>
                <a:spcPct val="150000"/>
              </a:lnSpc>
            </a:pPr>
            <a:r>
              <a:rPr lang="zh-CN" altLang="en-US" sz="2000" dirty="0">
                <a:latin typeface="+mn-ea"/>
              </a:rPr>
              <a:t>遍历结束后</a:t>
            </a:r>
            <a:r>
              <a:rPr lang="en-US" altLang="zh-CN" sz="2000" dirty="0">
                <a:latin typeface="+mn-ea"/>
              </a:rPr>
              <a:t>,</a:t>
            </a:r>
            <a:r>
              <a:rPr lang="zh-CN" altLang="en-US" sz="2000" dirty="0">
                <a:latin typeface="+mn-ea"/>
              </a:rPr>
              <a:t>保持为</a:t>
            </a:r>
            <a:r>
              <a:rPr lang="en-US" altLang="zh-CN" sz="2000" dirty="0">
                <a:latin typeface="+mn-ea"/>
              </a:rPr>
              <a:t>1</a:t>
            </a:r>
            <a:r>
              <a:rPr lang="zh-CN" altLang="en-US" sz="2000" dirty="0">
                <a:latin typeface="+mn-ea"/>
              </a:rPr>
              <a:t>的元素对应的下标即为要求的素数。</a:t>
            </a:r>
          </a:p>
        </p:txBody>
      </p:sp>
    </p:spTree>
  </p:cSld>
  <p:clrMapOvr>
    <a:masterClrMapping/>
  </p:clrMapOvr>
  <p:transition spd="slow">
    <p:random/>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818392" y="300197"/>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b="1" spc="300" dirty="0">
                <a:solidFill>
                  <a:srgbClr val="1E6787"/>
                </a:solidFill>
                <a:latin typeface="微软雅黑" panose="020B0503020204020204" pitchFamily="34" charset="-122"/>
                <a:ea typeface="微软雅黑" panose="020B0503020204020204" pitchFamily="34" charset="-122"/>
              </a:rPr>
              <a:t>例</a:t>
            </a:r>
            <a:r>
              <a:rPr lang="en-US" altLang="zh-CN" sz="2800" b="1" spc="300" dirty="0">
                <a:solidFill>
                  <a:srgbClr val="1E6787"/>
                </a:solidFill>
                <a:latin typeface="微软雅黑" panose="020B0503020204020204" pitchFamily="34" charset="-122"/>
                <a:ea typeface="微软雅黑" panose="020B0503020204020204" pitchFamily="34" charset="-122"/>
              </a:rPr>
              <a:t>4-4</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1712538" y="900009"/>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6" name="内容占位符 4"/>
          <p:cNvSpPr txBox="1"/>
          <p:nvPr/>
        </p:nvSpPr>
        <p:spPr>
          <a:xfrm>
            <a:off x="422348" y="1002128"/>
            <a:ext cx="11214595"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buNone/>
            </a:pPr>
            <a:r>
              <a:rPr lang="zh-CN" altLang="en-US" sz="2400" dirty="0"/>
              <a:t>请用</a:t>
            </a:r>
            <a:r>
              <a:rPr lang="zh-CN" altLang="zh-CN" sz="2400" dirty="0"/>
              <a:t>筛选法求</a:t>
            </a:r>
            <a:r>
              <a:rPr lang="zh-CN" altLang="en-US" sz="2400" dirty="0"/>
              <a:t>出</a:t>
            </a:r>
            <a:r>
              <a:rPr lang="en-US" altLang="zh-CN" sz="2400" dirty="0"/>
              <a:t>300</a:t>
            </a:r>
            <a:r>
              <a:rPr lang="zh-CN" altLang="en-US" sz="2400" dirty="0"/>
              <a:t>以内的</a:t>
            </a:r>
            <a:r>
              <a:rPr lang="zh-CN" altLang="zh-CN" sz="2400" dirty="0"/>
              <a:t>素数</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rPr>
              <a:t>。</a:t>
            </a:r>
            <a:endParaRPr kumimoji="0" lang="en-US" altLang="zh-CN" sz="24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4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rPr>
              <a:t>          </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4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4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4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endParaRPr>
          </a:p>
          <a:p>
            <a:pPr marL="0" marR="0" lvl="0" indent="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endParaRPr kumimoji="0" lang="en-US" altLang="zh-CN" sz="24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endParaRPr>
          </a:p>
          <a:p>
            <a:pPr marL="0" marR="0" lvl="0" indent="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rPr>
              <a:t>   </a:t>
            </a:r>
          </a:p>
          <a:p>
            <a:pPr marL="0" marR="0" lvl="0" indent="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endParaRPr kumimoji="0" lang="en-US" altLang="zh-CN" sz="24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4165966405"/>
              </p:ext>
            </p:extLst>
          </p:nvPr>
        </p:nvGraphicFramePr>
        <p:xfrm>
          <a:off x="955433" y="1689674"/>
          <a:ext cx="7504331" cy="4464666"/>
        </p:xfrm>
        <a:graphic>
          <a:graphicData uri="http://schemas.openxmlformats.org/drawingml/2006/table">
            <a:tbl>
              <a:tblPr firstRow="1" firstCol="1" bandRow="1">
                <a:tableStyleId>{2D5ABB26-0587-4C30-8999-92F81FD0307C}</a:tableStyleId>
              </a:tblPr>
              <a:tblGrid>
                <a:gridCol w="403857">
                  <a:extLst>
                    <a:ext uri="{9D8B030D-6E8A-4147-A177-3AD203B41FA5}">
                      <a16:colId xmlns:a16="http://schemas.microsoft.com/office/drawing/2014/main" val="20000"/>
                    </a:ext>
                  </a:extLst>
                </a:gridCol>
                <a:gridCol w="7100474">
                  <a:extLst>
                    <a:ext uri="{9D8B030D-6E8A-4147-A177-3AD203B41FA5}">
                      <a16:colId xmlns:a16="http://schemas.microsoft.com/office/drawing/2014/main" val="20001"/>
                    </a:ext>
                  </a:extLst>
                </a:gridCol>
              </a:tblGrid>
              <a:tr h="342042">
                <a:tc gridSpan="2">
                  <a:txBody>
                    <a:bodyPr/>
                    <a:lstStyle/>
                    <a:p>
                      <a:pPr algn="l">
                        <a:lnSpc>
                          <a:spcPts val="1200"/>
                        </a:lnSpc>
                        <a:spcAft>
                          <a:spcPts val="0"/>
                        </a:spcAft>
                      </a:pPr>
                      <a:r>
                        <a:rPr lang="en-US" sz="2000" kern="100" dirty="0">
                          <a:effectLst/>
                        </a:rPr>
                        <a:t>#</a:t>
                      </a:r>
                      <a:r>
                        <a:rPr lang="zh-CN" sz="2000" kern="100" dirty="0">
                          <a:effectLst/>
                        </a:rPr>
                        <a:t>筛选法求素数。</a:t>
                      </a:r>
                      <a:r>
                        <a:rPr lang="en-US" sz="2000" kern="100" dirty="0">
                          <a:effectLst/>
                        </a:rPr>
                        <a:t> 4-4.py</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hMerge="1">
                  <a:txBody>
                    <a:bodyPr/>
                    <a:lstStyle/>
                    <a:p>
                      <a:endParaRPr lang="zh-CN"/>
                    </a:p>
                  </a:txBody>
                  <a:tcPr/>
                </a:tc>
                <a:extLst>
                  <a:ext uri="{0D108BD9-81ED-4DB2-BD59-A6C34878D82A}">
                    <a16:rowId xmlns:a16="http://schemas.microsoft.com/office/drawing/2014/main" val="10000"/>
                  </a:ext>
                </a:extLst>
              </a:tr>
              <a:tr h="343552">
                <a:tc>
                  <a:txBody>
                    <a:bodyPr/>
                    <a:lstStyle/>
                    <a:p>
                      <a:pPr algn="l">
                        <a:lnSpc>
                          <a:spcPts val="1200"/>
                        </a:lnSpc>
                        <a:spcAft>
                          <a:spcPts val="0"/>
                        </a:spcAft>
                      </a:pPr>
                      <a:r>
                        <a:rPr lang="en-US" sz="2000" kern="100" dirty="0">
                          <a:effectLst/>
                        </a:rPr>
                        <a:t>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l">
                        <a:lnSpc>
                          <a:spcPts val="1200"/>
                        </a:lnSpc>
                        <a:spcAft>
                          <a:spcPts val="0"/>
                        </a:spcAft>
                      </a:pPr>
                      <a:r>
                        <a:rPr lang="en-US" sz="2000" kern="100">
                          <a:effectLst/>
                        </a:rPr>
                        <a:t>primes = [1] * 300;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343552">
                <a:tc>
                  <a:txBody>
                    <a:bodyPr/>
                    <a:lstStyle/>
                    <a:p>
                      <a:pPr algn="l">
                        <a:lnSpc>
                          <a:spcPts val="1200"/>
                        </a:lnSpc>
                        <a:spcAft>
                          <a:spcPts val="0"/>
                        </a:spcAft>
                      </a:pPr>
                      <a:r>
                        <a:rPr lang="en-US" sz="2000" kern="100" dirty="0">
                          <a:effectLst/>
                        </a:rPr>
                        <a:t>2</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l">
                        <a:lnSpc>
                          <a:spcPts val="1200"/>
                        </a:lnSpc>
                        <a:spcAft>
                          <a:spcPts val="0"/>
                        </a:spcAft>
                      </a:pPr>
                      <a:r>
                        <a:rPr lang="en-US" sz="2000" kern="100" dirty="0">
                          <a:effectLst/>
                        </a:rPr>
                        <a:t>primes[0:2] = [0,0]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343552">
                <a:tc>
                  <a:txBody>
                    <a:bodyPr/>
                    <a:lstStyle/>
                    <a:p>
                      <a:pPr algn="l">
                        <a:lnSpc>
                          <a:spcPts val="1200"/>
                        </a:lnSpc>
                        <a:spcAft>
                          <a:spcPts val="0"/>
                        </a:spcAft>
                      </a:pPr>
                      <a:r>
                        <a:rPr lang="en-US" sz="2000" kern="100" dirty="0">
                          <a:effectLst/>
                        </a:rPr>
                        <a:t>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l">
                        <a:lnSpc>
                          <a:spcPts val="1200"/>
                        </a:lnSpc>
                        <a:spcAft>
                          <a:spcPts val="0"/>
                        </a:spcAft>
                      </a:pPr>
                      <a:r>
                        <a:rPr lang="en-US" sz="2000" kern="100" dirty="0">
                          <a:effectLst/>
                        </a:rPr>
                        <a:t>for </a:t>
                      </a:r>
                      <a:r>
                        <a:rPr lang="en-US" sz="2000" kern="100" dirty="0" err="1">
                          <a:effectLst/>
                        </a:rPr>
                        <a:t>i</a:t>
                      </a:r>
                      <a:r>
                        <a:rPr lang="en-US" sz="2000" kern="100" dirty="0">
                          <a:effectLst/>
                        </a:rPr>
                        <a:t> in range(2 , 300):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343552">
                <a:tc>
                  <a:txBody>
                    <a:bodyPr/>
                    <a:lstStyle/>
                    <a:p>
                      <a:pPr algn="l">
                        <a:lnSpc>
                          <a:spcPts val="1200"/>
                        </a:lnSpc>
                        <a:spcAft>
                          <a:spcPts val="0"/>
                        </a:spcAft>
                      </a:pPr>
                      <a:r>
                        <a:rPr lang="en-US" sz="2000" kern="100" dirty="0">
                          <a:effectLst/>
                        </a:rPr>
                        <a:t>4</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indent="228600" algn="l">
                        <a:lnSpc>
                          <a:spcPts val="1200"/>
                        </a:lnSpc>
                        <a:spcAft>
                          <a:spcPts val="0"/>
                        </a:spcAft>
                      </a:pPr>
                      <a:r>
                        <a:rPr lang="en-US" sz="2000" kern="100">
                          <a:effectLst/>
                        </a:rPr>
                        <a:t>if primes[i]==1: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r h="343552">
                <a:tc>
                  <a:txBody>
                    <a:bodyPr/>
                    <a:lstStyle/>
                    <a:p>
                      <a:pPr algn="l">
                        <a:lnSpc>
                          <a:spcPts val="1200"/>
                        </a:lnSpc>
                        <a:spcAft>
                          <a:spcPts val="0"/>
                        </a:spcAft>
                      </a:pPr>
                      <a:r>
                        <a:rPr lang="en-US" sz="2000" kern="100" dirty="0">
                          <a:effectLst/>
                        </a:rPr>
                        <a:t>5</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l">
                        <a:lnSpc>
                          <a:spcPts val="1200"/>
                        </a:lnSpc>
                        <a:spcAft>
                          <a:spcPts val="0"/>
                        </a:spcAft>
                      </a:pPr>
                      <a:r>
                        <a:rPr lang="en-US" sz="2000" kern="100" dirty="0">
                          <a:effectLst/>
                        </a:rPr>
                        <a:t>        for j in range(i+1,300):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5"/>
                  </a:ext>
                </a:extLst>
              </a:tr>
              <a:tr h="343552">
                <a:tc>
                  <a:txBody>
                    <a:bodyPr/>
                    <a:lstStyle/>
                    <a:p>
                      <a:pPr algn="l">
                        <a:lnSpc>
                          <a:spcPts val="1200"/>
                        </a:lnSpc>
                        <a:spcAft>
                          <a:spcPts val="0"/>
                        </a:spcAft>
                      </a:pPr>
                      <a:r>
                        <a:rPr lang="en-US" sz="2000" kern="100" dirty="0">
                          <a:effectLst/>
                        </a:rPr>
                        <a:t>6</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l">
                        <a:lnSpc>
                          <a:spcPts val="1200"/>
                        </a:lnSpc>
                        <a:spcAft>
                          <a:spcPts val="0"/>
                        </a:spcAft>
                      </a:pPr>
                      <a:r>
                        <a:rPr lang="en-US" sz="2000" kern="100">
                          <a:effectLst/>
                        </a:rPr>
                        <a:t>            if primes[j] != 0 and j % i == 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6"/>
                  </a:ext>
                </a:extLst>
              </a:tr>
              <a:tr h="343552">
                <a:tc>
                  <a:txBody>
                    <a:bodyPr/>
                    <a:lstStyle/>
                    <a:p>
                      <a:pPr algn="l">
                        <a:lnSpc>
                          <a:spcPts val="1200"/>
                        </a:lnSpc>
                        <a:spcAft>
                          <a:spcPts val="0"/>
                        </a:spcAft>
                      </a:pPr>
                      <a:r>
                        <a:rPr lang="en-US" sz="2000" kern="100" dirty="0">
                          <a:effectLst/>
                        </a:rPr>
                        <a:t>7</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l">
                        <a:lnSpc>
                          <a:spcPts val="1200"/>
                        </a:lnSpc>
                        <a:spcAft>
                          <a:spcPts val="0"/>
                        </a:spcAft>
                      </a:pPr>
                      <a:r>
                        <a:rPr lang="en-US" sz="2000" kern="100">
                          <a:effectLst/>
                        </a:rPr>
                        <a:t>                primes[j] = 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7"/>
                  </a:ext>
                </a:extLst>
              </a:tr>
              <a:tr h="343552">
                <a:tc>
                  <a:txBody>
                    <a:bodyPr/>
                    <a:lstStyle/>
                    <a:p>
                      <a:pPr algn="l">
                        <a:lnSpc>
                          <a:spcPts val="1200"/>
                        </a:lnSpc>
                        <a:spcAft>
                          <a:spcPts val="0"/>
                        </a:spcAft>
                      </a:pPr>
                      <a:r>
                        <a:rPr lang="en-US" sz="2000" kern="100" dirty="0">
                          <a:effectLst/>
                        </a:rPr>
                        <a:t>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l">
                        <a:lnSpc>
                          <a:spcPts val="1200"/>
                        </a:lnSpc>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8"/>
                  </a:ext>
                </a:extLst>
              </a:tr>
              <a:tr h="343552">
                <a:tc>
                  <a:txBody>
                    <a:bodyPr/>
                    <a:lstStyle/>
                    <a:p>
                      <a:pPr algn="l">
                        <a:lnSpc>
                          <a:spcPts val="1200"/>
                        </a:lnSpc>
                        <a:spcAft>
                          <a:spcPts val="0"/>
                        </a:spcAft>
                      </a:pPr>
                      <a:r>
                        <a:rPr lang="en-US" sz="2000" kern="100" dirty="0">
                          <a:effectLst/>
                        </a:rPr>
                        <a:t>9</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l">
                        <a:lnSpc>
                          <a:spcPts val="1200"/>
                        </a:lnSpc>
                        <a:spcAft>
                          <a:spcPts val="0"/>
                        </a:spcAft>
                      </a:pPr>
                      <a:r>
                        <a:rPr lang="en-US" sz="2000" kern="100">
                          <a:effectLst/>
                        </a:rPr>
                        <a:t>print("300</a:t>
                      </a:r>
                      <a:r>
                        <a:rPr lang="zh-CN" sz="2000" kern="100">
                          <a:effectLst/>
                        </a:rPr>
                        <a:t>以内的素数包括：</a:t>
                      </a: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9"/>
                  </a:ext>
                </a:extLst>
              </a:tr>
              <a:tr h="343552">
                <a:tc>
                  <a:txBody>
                    <a:bodyPr/>
                    <a:lstStyle/>
                    <a:p>
                      <a:pPr algn="l">
                        <a:lnSpc>
                          <a:spcPts val="1200"/>
                        </a:lnSpc>
                        <a:spcAft>
                          <a:spcPts val="0"/>
                        </a:spcAft>
                      </a:pPr>
                      <a:r>
                        <a:rPr lang="en-US" sz="2000" kern="100" dirty="0">
                          <a:effectLst/>
                        </a:rPr>
                        <a:t>10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l">
                        <a:lnSpc>
                          <a:spcPts val="1200"/>
                        </a:lnSpc>
                        <a:spcAft>
                          <a:spcPts val="0"/>
                        </a:spcAft>
                      </a:pPr>
                      <a:r>
                        <a:rPr lang="en-US" sz="2000" kern="100" dirty="0">
                          <a:effectLst/>
                        </a:rPr>
                        <a:t>for </a:t>
                      </a:r>
                      <a:r>
                        <a:rPr lang="en-US" sz="2000" kern="100" dirty="0" err="1">
                          <a:effectLst/>
                        </a:rPr>
                        <a:t>i</a:t>
                      </a:r>
                      <a:r>
                        <a:rPr lang="en-US" sz="2000" kern="100" dirty="0">
                          <a:effectLst/>
                        </a:rPr>
                        <a:t> in range(2 , 300):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0"/>
                  </a:ext>
                </a:extLst>
              </a:tr>
              <a:tr h="343552">
                <a:tc>
                  <a:txBody>
                    <a:bodyPr/>
                    <a:lstStyle/>
                    <a:p>
                      <a:pPr algn="l">
                        <a:lnSpc>
                          <a:spcPts val="1200"/>
                        </a:lnSpc>
                        <a:spcAft>
                          <a:spcPts val="0"/>
                        </a:spcAft>
                      </a:pPr>
                      <a:r>
                        <a:rPr lang="en-US" sz="2000" kern="100" dirty="0">
                          <a:effectLst/>
                        </a:rPr>
                        <a:t>11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l">
                        <a:lnSpc>
                          <a:spcPts val="1200"/>
                        </a:lnSpc>
                        <a:spcAft>
                          <a:spcPts val="0"/>
                        </a:spcAft>
                      </a:pPr>
                      <a:r>
                        <a:rPr lang="en-US" sz="2000" kern="100">
                          <a:effectLst/>
                        </a:rPr>
                        <a:t>    if primes[i]: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1"/>
                  </a:ext>
                </a:extLst>
              </a:tr>
              <a:tr h="343552">
                <a:tc>
                  <a:txBody>
                    <a:bodyPr/>
                    <a:lstStyle/>
                    <a:p>
                      <a:pPr algn="l">
                        <a:lnSpc>
                          <a:spcPts val="1200"/>
                        </a:lnSpc>
                        <a:spcAft>
                          <a:spcPts val="0"/>
                        </a:spcAft>
                      </a:pPr>
                      <a:r>
                        <a:rPr lang="en-US" sz="2000" kern="100" dirty="0">
                          <a:effectLst/>
                        </a:rPr>
                        <a:t>12</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l">
                        <a:lnSpc>
                          <a:spcPts val="1200"/>
                        </a:lnSpc>
                        <a:spcAft>
                          <a:spcPts val="0"/>
                        </a:spcAft>
                      </a:pPr>
                      <a:r>
                        <a:rPr lang="en-US" sz="2000" kern="100" dirty="0">
                          <a:effectLst/>
                        </a:rPr>
                        <a:t>        print(</a:t>
                      </a:r>
                      <a:r>
                        <a:rPr lang="en-US" sz="2000" kern="100" dirty="0" err="1">
                          <a:effectLst/>
                        </a:rPr>
                        <a:t>i</a:t>
                      </a:r>
                      <a:r>
                        <a:rPr lang="en-US" sz="2000" kern="100" dirty="0">
                          <a:effectLst/>
                        </a:rPr>
                        <a:t> , end = ' ')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2"/>
                  </a:ext>
                </a:extLst>
              </a:tr>
            </a:tbl>
          </a:graphicData>
        </a:graphic>
      </p:graphicFrame>
    </p:spTree>
  </p:cSld>
  <p:clrMapOvr>
    <a:masterClrMapping/>
  </p:clrMapOvr>
  <p:transition spd="slow">
    <p:random/>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818392" y="300197"/>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例</a:t>
            </a:r>
            <a:r>
              <a:rPr kumimoji="0" lang="en-US" altLang="zh-CN"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4-5</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799486" y="925811"/>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6" name="内容占位符 4"/>
          <p:cNvSpPr txBox="1"/>
          <p:nvPr/>
        </p:nvSpPr>
        <p:spPr>
          <a:xfrm>
            <a:off x="422347" y="1253337"/>
            <a:ext cx="11214595"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buNone/>
            </a:pPr>
            <a:r>
              <a:rPr lang="zh-CN" altLang="en-US" dirty="0"/>
              <a:t>请用</a:t>
            </a:r>
            <a:r>
              <a:rPr lang="zh-CN" altLang="zh-CN" dirty="0"/>
              <a:t>二分查找</a:t>
            </a:r>
            <a:r>
              <a:rPr lang="zh-CN" altLang="en-US" dirty="0"/>
              <a:t>法在列表中查找指定的元素</a:t>
            </a:r>
            <a:r>
              <a:rPr lang="zh-CN" altLang="en-US" sz="2800" dirty="0">
                <a:solidFill>
                  <a:prstClr val="black">
                    <a:lumMod val="85000"/>
                    <a:lumOff val="15000"/>
                  </a:prstClr>
                </a:solidFill>
                <a:latin typeface="Calibri" panose="020F0502020204030204"/>
                <a:ea typeface="微软雅黑" panose="020B0503020204020204" pitchFamily="34" charset="-122"/>
              </a:rPr>
              <a:t>。</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（假设待查找元素</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x=4</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          </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   </a:t>
            </a:r>
          </a:p>
          <a:p>
            <a:pPr marL="0" marR="0" lvl="0" indent="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p:txBody>
      </p:sp>
      <p:pic>
        <p:nvPicPr>
          <p:cNvPr id="22" name="图片 21"/>
          <p:cNvPicPr/>
          <p:nvPr/>
        </p:nvPicPr>
        <p:blipFill>
          <a:blip r:embed="rId3"/>
          <a:stretch>
            <a:fillRect/>
          </a:stretch>
        </p:blipFill>
        <p:spPr>
          <a:xfrm>
            <a:off x="674376" y="2472681"/>
            <a:ext cx="6732486" cy="1252296"/>
          </a:xfrm>
          <a:prstGeom prst="rect">
            <a:avLst/>
          </a:prstGeom>
        </p:spPr>
      </p:pic>
      <p:sp>
        <p:nvSpPr>
          <p:cNvPr id="3" name="矩形 2"/>
          <p:cNvSpPr/>
          <p:nvPr/>
        </p:nvSpPr>
        <p:spPr>
          <a:xfrm>
            <a:off x="8069869" y="2914163"/>
            <a:ext cx="3110147" cy="369332"/>
          </a:xfrm>
          <a:prstGeom prst="rect">
            <a:avLst/>
          </a:prstGeom>
        </p:spPr>
        <p:txBody>
          <a:bodyPr wrap="none">
            <a:spAutoFit/>
          </a:bodyPr>
          <a:lstStyle/>
          <a:p>
            <a:r>
              <a:rPr lang="zh-CN" altLang="zh-CN" dirty="0">
                <a:solidFill>
                  <a:srgbClr val="C00000"/>
                </a:solidFill>
                <a:latin typeface="+mn-ea"/>
                <a:cs typeface="Times New Roman" panose="02020603050405020304" pitchFamily="18" charset="0"/>
              </a:rPr>
              <a:t>确定</a:t>
            </a:r>
            <a:r>
              <a:rPr lang="en-US" altLang="zh-CN" dirty="0">
                <a:solidFill>
                  <a:srgbClr val="C00000"/>
                </a:solidFill>
                <a:latin typeface="+mn-ea"/>
                <a:cs typeface="Times New Roman" panose="02020603050405020304" pitchFamily="18" charset="0"/>
              </a:rPr>
              <a:t>low</a:t>
            </a:r>
            <a:r>
              <a:rPr lang="zh-CN" altLang="zh-CN" dirty="0">
                <a:solidFill>
                  <a:srgbClr val="C00000"/>
                </a:solidFill>
                <a:latin typeface="+mn-ea"/>
                <a:cs typeface="Times New Roman" panose="02020603050405020304" pitchFamily="18" charset="0"/>
              </a:rPr>
              <a:t>、</a:t>
            </a:r>
            <a:r>
              <a:rPr lang="en-US" altLang="zh-CN" dirty="0">
                <a:solidFill>
                  <a:srgbClr val="C00000"/>
                </a:solidFill>
                <a:latin typeface="+mn-ea"/>
                <a:cs typeface="Times New Roman" panose="02020603050405020304" pitchFamily="18" charset="0"/>
              </a:rPr>
              <a:t>high</a:t>
            </a:r>
            <a:r>
              <a:rPr lang="zh-CN" altLang="zh-CN" dirty="0">
                <a:solidFill>
                  <a:srgbClr val="C00000"/>
                </a:solidFill>
                <a:latin typeface="+mn-ea"/>
                <a:cs typeface="Times New Roman" panose="02020603050405020304" pitchFamily="18" charset="0"/>
              </a:rPr>
              <a:t>、</a:t>
            </a:r>
            <a:r>
              <a:rPr lang="en-US" altLang="zh-CN" dirty="0">
                <a:solidFill>
                  <a:srgbClr val="C00000"/>
                </a:solidFill>
                <a:latin typeface="+mn-ea"/>
                <a:cs typeface="Times New Roman" panose="02020603050405020304" pitchFamily="18" charset="0"/>
              </a:rPr>
              <a:t>mid</a:t>
            </a:r>
            <a:r>
              <a:rPr lang="zh-CN" altLang="zh-CN" dirty="0">
                <a:solidFill>
                  <a:srgbClr val="C00000"/>
                </a:solidFill>
                <a:latin typeface="+mn-ea"/>
                <a:cs typeface="Times New Roman" panose="02020603050405020304" pitchFamily="18" charset="0"/>
              </a:rPr>
              <a:t>的初值</a:t>
            </a:r>
            <a:endParaRPr lang="zh-CN" altLang="en-US" dirty="0">
              <a:solidFill>
                <a:srgbClr val="C00000"/>
              </a:solidFill>
              <a:latin typeface="+mn-ea"/>
            </a:endParaRPr>
          </a:p>
        </p:txBody>
      </p:sp>
      <p:pic>
        <p:nvPicPr>
          <p:cNvPr id="23" name="图片 22"/>
          <p:cNvPicPr/>
          <p:nvPr/>
        </p:nvPicPr>
        <p:blipFill>
          <a:blip r:embed="rId4"/>
          <a:stretch>
            <a:fillRect/>
          </a:stretch>
        </p:blipFill>
        <p:spPr>
          <a:xfrm>
            <a:off x="674376" y="4318173"/>
            <a:ext cx="6732486" cy="1252296"/>
          </a:xfrm>
          <a:prstGeom prst="rect">
            <a:avLst/>
          </a:prstGeom>
        </p:spPr>
      </p:pic>
      <p:sp>
        <p:nvSpPr>
          <p:cNvPr id="24" name="矩形 23"/>
          <p:cNvSpPr/>
          <p:nvPr/>
        </p:nvSpPr>
        <p:spPr>
          <a:xfrm>
            <a:off x="8069869" y="4705073"/>
            <a:ext cx="2662780" cy="369332"/>
          </a:xfrm>
          <a:prstGeom prst="rect">
            <a:avLst/>
          </a:prstGeom>
        </p:spPr>
        <p:txBody>
          <a:bodyPr wrap="none">
            <a:spAutoFit/>
          </a:bodyPr>
          <a:lstStyle/>
          <a:p>
            <a:r>
              <a:rPr lang="en-US" altLang="zh-CN" dirty="0">
                <a:solidFill>
                  <a:srgbClr val="C00000"/>
                </a:solidFill>
                <a:latin typeface="+mn-ea"/>
                <a:cs typeface="Times New Roman" panose="02020603050405020304" pitchFamily="18" charset="0"/>
              </a:rPr>
              <a:t>ls[mid]&gt;key</a:t>
            </a:r>
            <a:r>
              <a:rPr lang="zh-CN" altLang="en-US" dirty="0">
                <a:solidFill>
                  <a:srgbClr val="C00000"/>
                </a:solidFill>
                <a:latin typeface="+mn-ea"/>
                <a:cs typeface="Times New Roman" panose="02020603050405020304" pitchFamily="18" charset="0"/>
              </a:rPr>
              <a:t>，</a:t>
            </a:r>
            <a:r>
              <a:rPr lang="en-US" altLang="zh-CN" dirty="0">
                <a:solidFill>
                  <a:srgbClr val="C00000"/>
                </a:solidFill>
                <a:latin typeface="+mn-ea"/>
                <a:cs typeface="Times New Roman" panose="02020603050405020304" pitchFamily="18" charset="0"/>
              </a:rPr>
              <a:t>high</a:t>
            </a:r>
            <a:r>
              <a:rPr lang="zh-CN" altLang="en-US" dirty="0">
                <a:solidFill>
                  <a:srgbClr val="C00000"/>
                </a:solidFill>
                <a:latin typeface="+mn-ea"/>
                <a:cs typeface="Times New Roman" panose="02020603050405020304" pitchFamily="18" charset="0"/>
              </a:rPr>
              <a:t>前移</a:t>
            </a:r>
            <a:endParaRPr lang="zh-CN" altLang="en-US" dirty="0">
              <a:solidFill>
                <a:srgbClr val="C00000"/>
              </a:solidFill>
              <a:latin typeface="+mn-ea"/>
            </a:endParaRPr>
          </a:p>
        </p:txBody>
      </p:sp>
    </p:spTree>
  </p:cSld>
  <p:clrMapOvr>
    <a:masterClrMapping/>
  </p:clrMapOvr>
  <p:transition spd="slow">
    <p:random/>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818392" y="300197"/>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例</a:t>
            </a:r>
            <a:r>
              <a:rPr kumimoji="0" lang="en-US" altLang="zh-CN"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4-5</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674376" y="915763"/>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6" name="内容占位符 4"/>
          <p:cNvSpPr txBox="1"/>
          <p:nvPr/>
        </p:nvSpPr>
        <p:spPr>
          <a:xfrm>
            <a:off x="422347" y="1253337"/>
            <a:ext cx="11214595" cy="524264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buNone/>
            </a:pPr>
            <a:r>
              <a:rPr lang="zh-CN" altLang="en-US" dirty="0"/>
              <a:t>请用</a:t>
            </a:r>
            <a:r>
              <a:rPr lang="zh-CN" altLang="zh-CN" dirty="0"/>
              <a:t>二分查找</a:t>
            </a:r>
            <a:r>
              <a:rPr lang="zh-CN" altLang="en-US" dirty="0"/>
              <a:t>法在列表中查找指定的元素</a:t>
            </a:r>
            <a:r>
              <a:rPr lang="zh-CN" altLang="en-US" sz="2800" dirty="0">
                <a:solidFill>
                  <a:prstClr val="black">
                    <a:lumMod val="85000"/>
                    <a:lumOff val="15000"/>
                  </a:prstClr>
                </a:solidFill>
                <a:latin typeface="Calibri" panose="020F0502020204030204"/>
                <a:ea typeface="微软雅黑" panose="020B0503020204020204" pitchFamily="34" charset="-122"/>
              </a:rPr>
              <a:t>。</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（假设待查找元素</a:t>
            </a:r>
            <a:r>
              <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x=4</a:t>
            </a:r>
            <a:r>
              <a:rPr kumimoji="0" lang="zh-CN" altLang="en-US"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a:t>
            </a: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          </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a:p>
            <a:pPr marL="0" marR="0" lvl="0" indent="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rPr>
              <a:t>   </a:t>
            </a:r>
          </a:p>
          <a:p>
            <a:pPr marL="0" marR="0" lvl="0" indent="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cs typeface="+mn-cs"/>
            </a:endParaRPr>
          </a:p>
        </p:txBody>
      </p:sp>
      <p:sp>
        <p:nvSpPr>
          <p:cNvPr id="3" name="矩形 2"/>
          <p:cNvSpPr/>
          <p:nvPr/>
        </p:nvSpPr>
        <p:spPr>
          <a:xfrm>
            <a:off x="1016980" y="2449971"/>
            <a:ext cx="9810956" cy="1289905"/>
          </a:xfrm>
          <a:prstGeom prst="rect">
            <a:avLst/>
          </a:prstGeom>
        </p:spPr>
        <p:txBody>
          <a:bodyPr wrap="none">
            <a:spAutoFit/>
          </a:bodyPr>
          <a:lstStyle/>
          <a:p>
            <a:pPr lvl="1">
              <a:lnSpc>
                <a:spcPct val="150000"/>
              </a:lnSpc>
            </a:pPr>
            <a:r>
              <a:rPr lang="zh-CN" altLang="en-US" dirty="0">
                <a:solidFill>
                  <a:srgbClr val="C00000"/>
                </a:solidFill>
                <a:latin typeface="+mn-ea"/>
              </a:rPr>
              <a:t>按如下规则重复：</a:t>
            </a:r>
            <a:endParaRPr lang="en-US" altLang="zh-CN" dirty="0">
              <a:solidFill>
                <a:srgbClr val="C00000"/>
              </a:solidFill>
              <a:latin typeface="+mn-ea"/>
            </a:endParaRPr>
          </a:p>
          <a:p>
            <a:pPr lvl="2">
              <a:lnSpc>
                <a:spcPct val="150000"/>
              </a:lnSpc>
            </a:pPr>
            <a:r>
              <a:rPr lang="zh-CN" altLang="zh-CN" dirty="0">
                <a:solidFill>
                  <a:srgbClr val="C00000"/>
                </a:solidFill>
                <a:latin typeface="+mn-ea"/>
              </a:rPr>
              <a:t>如果</a:t>
            </a:r>
            <a:r>
              <a:rPr lang="en-US" altLang="zh-CN" dirty="0">
                <a:solidFill>
                  <a:srgbClr val="C00000"/>
                </a:solidFill>
                <a:latin typeface="+mn-ea"/>
              </a:rPr>
              <a:t>x &gt; ls[mid]</a:t>
            </a:r>
            <a:r>
              <a:rPr lang="zh-CN" altLang="zh-CN" dirty="0">
                <a:solidFill>
                  <a:srgbClr val="C00000"/>
                </a:solidFill>
                <a:latin typeface="+mn-ea"/>
              </a:rPr>
              <a:t>，确定</a:t>
            </a:r>
            <a:r>
              <a:rPr lang="en-US" altLang="zh-CN" dirty="0">
                <a:solidFill>
                  <a:srgbClr val="C00000"/>
                </a:solidFill>
                <a:latin typeface="+mn-ea"/>
              </a:rPr>
              <a:t>(</a:t>
            </a:r>
            <a:r>
              <a:rPr lang="en-US" altLang="zh-CN" dirty="0" err="1">
                <a:solidFill>
                  <a:srgbClr val="C00000"/>
                </a:solidFill>
                <a:latin typeface="+mn-ea"/>
              </a:rPr>
              <a:t>mid,high</a:t>
            </a:r>
            <a:r>
              <a:rPr lang="en-US" altLang="zh-CN" dirty="0">
                <a:solidFill>
                  <a:srgbClr val="C00000"/>
                </a:solidFill>
                <a:latin typeface="+mn-ea"/>
              </a:rPr>
              <a:t>]</a:t>
            </a:r>
            <a:r>
              <a:rPr lang="zh-CN" altLang="zh-CN" dirty="0">
                <a:solidFill>
                  <a:srgbClr val="C00000"/>
                </a:solidFill>
                <a:latin typeface="+mn-ea"/>
              </a:rPr>
              <a:t>为下一查找区间，重新赋值</a:t>
            </a:r>
            <a:r>
              <a:rPr lang="en-US" altLang="zh-CN" dirty="0">
                <a:solidFill>
                  <a:srgbClr val="C00000"/>
                </a:solidFill>
                <a:latin typeface="+mn-ea"/>
              </a:rPr>
              <a:t>low,</a:t>
            </a:r>
            <a:r>
              <a:rPr lang="zh-CN" altLang="en-US" dirty="0">
                <a:solidFill>
                  <a:srgbClr val="C00000"/>
                </a:solidFill>
                <a:latin typeface="+mn-ea"/>
              </a:rPr>
              <a:t>计算新</a:t>
            </a:r>
            <a:r>
              <a:rPr lang="en-US" altLang="zh-CN" dirty="0">
                <a:solidFill>
                  <a:srgbClr val="C00000"/>
                </a:solidFill>
                <a:latin typeface="+mn-ea"/>
              </a:rPr>
              <a:t>mid</a:t>
            </a:r>
            <a:r>
              <a:rPr lang="zh-CN" altLang="en-US" dirty="0">
                <a:solidFill>
                  <a:srgbClr val="C00000"/>
                </a:solidFill>
                <a:latin typeface="+mn-ea"/>
              </a:rPr>
              <a:t>，继续</a:t>
            </a:r>
            <a:r>
              <a:rPr lang="zh-CN" altLang="zh-CN" dirty="0">
                <a:solidFill>
                  <a:srgbClr val="C00000"/>
                </a:solidFill>
                <a:latin typeface="+mn-ea"/>
              </a:rPr>
              <a:t>；</a:t>
            </a:r>
          </a:p>
          <a:p>
            <a:pPr lvl="2">
              <a:lnSpc>
                <a:spcPct val="150000"/>
              </a:lnSpc>
            </a:pPr>
            <a:r>
              <a:rPr lang="zh-CN" altLang="zh-CN" dirty="0">
                <a:solidFill>
                  <a:srgbClr val="C00000"/>
                </a:solidFill>
                <a:latin typeface="+mn-ea"/>
              </a:rPr>
              <a:t>如果</a:t>
            </a:r>
            <a:r>
              <a:rPr lang="en-US" altLang="zh-CN" dirty="0">
                <a:solidFill>
                  <a:srgbClr val="C00000"/>
                </a:solidFill>
                <a:latin typeface="+mn-ea"/>
              </a:rPr>
              <a:t>x &lt; ls[mid]</a:t>
            </a:r>
            <a:r>
              <a:rPr lang="zh-CN" altLang="zh-CN" dirty="0">
                <a:solidFill>
                  <a:srgbClr val="C00000"/>
                </a:solidFill>
                <a:latin typeface="+mn-ea"/>
              </a:rPr>
              <a:t>，确定</a:t>
            </a:r>
            <a:r>
              <a:rPr lang="en-US" altLang="zh-CN" dirty="0">
                <a:solidFill>
                  <a:srgbClr val="C00000"/>
                </a:solidFill>
                <a:latin typeface="+mn-ea"/>
              </a:rPr>
              <a:t>[</a:t>
            </a:r>
            <a:r>
              <a:rPr lang="en-US" altLang="zh-CN" dirty="0" err="1">
                <a:solidFill>
                  <a:srgbClr val="C00000"/>
                </a:solidFill>
                <a:latin typeface="+mn-ea"/>
              </a:rPr>
              <a:t>low,mid</a:t>
            </a:r>
            <a:r>
              <a:rPr lang="en-US" altLang="zh-CN" dirty="0">
                <a:solidFill>
                  <a:srgbClr val="C00000"/>
                </a:solidFill>
                <a:latin typeface="+mn-ea"/>
              </a:rPr>
              <a:t>)</a:t>
            </a:r>
            <a:r>
              <a:rPr lang="zh-CN" altLang="zh-CN" dirty="0">
                <a:solidFill>
                  <a:srgbClr val="C00000"/>
                </a:solidFill>
                <a:latin typeface="+mn-ea"/>
              </a:rPr>
              <a:t>为下一查找区间，重新赋值</a:t>
            </a:r>
            <a:r>
              <a:rPr lang="en-US" altLang="zh-CN" dirty="0">
                <a:solidFill>
                  <a:srgbClr val="C00000"/>
                </a:solidFill>
                <a:latin typeface="+mn-ea"/>
              </a:rPr>
              <a:t>high,</a:t>
            </a:r>
            <a:r>
              <a:rPr lang="zh-CN" altLang="en-US" dirty="0">
                <a:solidFill>
                  <a:srgbClr val="C00000"/>
                </a:solidFill>
                <a:latin typeface="+mn-ea"/>
              </a:rPr>
              <a:t>计算新</a:t>
            </a:r>
            <a:r>
              <a:rPr lang="en-US" altLang="zh-CN" dirty="0">
                <a:solidFill>
                  <a:srgbClr val="C00000"/>
                </a:solidFill>
                <a:latin typeface="+mn-ea"/>
              </a:rPr>
              <a:t>mid</a:t>
            </a:r>
            <a:r>
              <a:rPr lang="zh-CN" altLang="en-US" dirty="0">
                <a:solidFill>
                  <a:srgbClr val="C00000"/>
                </a:solidFill>
                <a:latin typeface="+mn-ea"/>
              </a:rPr>
              <a:t>，继续</a:t>
            </a:r>
            <a:r>
              <a:rPr lang="zh-CN" altLang="zh-CN" dirty="0">
                <a:solidFill>
                  <a:srgbClr val="C00000"/>
                </a:solidFill>
                <a:latin typeface="+mn-ea"/>
              </a:rPr>
              <a:t>；</a:t>
            </a:r>
          </a:p>
        </p:txBody>
      </p:sp>
      <p:sp>
        <p:nvSpPr>
          <p:cNvPr id="24" name="矩形 23"/>
          <p:cNvSpPr/>
          <p:nvPr/>
        </p:nvSpPr>
        <p:spPr>
          <a:xfrm>
            <a:off x="7846185" y="5021321"/>
            <a:ext cx="3579826" cy="369332"/>
          </a:xfrm>
          <a:prstGeom prst="rect">
            <a:avLst/>
          </a:prstGeom>
        </p:spPr>
        <p:txBody>
          <a:bodyPr wrap="none">
            <a:spAutoFit/>
          </a:bodyPr>
          <a:lstStyle/>
          <a:p>
            <a:r>
              <a:rPr lang="zh-CN" altLang="zh-CN" dirty="0">
                <a:solidFill>
                  <a:srgbClr val="C00000"/>
                </a:solidFill>
              </a:rPr>
              <a:t>直到</a:t>
            </a:r>
            <a:r>
              <a:rPr lang="en-US" altLang="zh-CN" dirty="0">
                <a:solidFill>
                  <a:srgbClr val="C00000"/>
                </a:solidFill>
              </a:rPr>
              <a:t>mid==3</a:t>
            </a:r>
            <a:r>
              <a:rPr lang="zh-CN" altLang="zh-CN" dirty="0">
                <a:solidFill>
                  <a:srgbClr val="C00000"/>
                </a:solidFill>
              </a:rPr>
              <a:t>时，</a:t>
            </a:r>
            <a:r>
              <a:rPr lang="en-US" altLang="zh-CN" dirty="0">
                <a:solidFill>
                  <a:srgbClr val="C00000"/>
                </a:solidFill>
              </a:rPr>
              <a:t>ls[mid]==x</a:t>
            </a:r>
            <a:r>
              <a:rPr lang="zh-CN" altLang="en-US" dirty="0">
                <a:solidFill>
                  <a:srgbClr val="C00000"/>
                </a:solidFill>
              </a:rPr>
              <a:t>，找到</a:t>
            </a:r>
            <a:r>
              <a:rPr lang="en-US" altLang="zh-CN" dirty="0">
                <a:solidFill>
                  <a:srgbClr val="C00000"/>
                </a:solidFill>
              </a:rPr>
              <a:t>x</a:t>
            </a:r>
            <a:endParaRPr lang="zh-CN" altLang="en-US" dirty="0">
              <a:solidFill>
                <a:srgbClr val="C00000"/>
              </a:solidFill>
              <a:latin typeface="+mn-ea"/>
            </a:endParaRPr>
          </a:p>
        </p:txBody>
      </p:sp>
      <p:pic>
        <p:nvPicPr>
          <p:cNvPr id="12" name="图片 11"/>
          <p:cNvPicPr/>
          <p:nvPr/>
        </p:nvPicPr>
        <p:blipFill>
          <a:blip r:embed="rId3"/>
          <a:stretch>
            <a:fillRect/>
          </a:stretch>
        </p:blipFill>
        <p:spPr>
          <a:xfrm>
            <a:off x="530360" y="4657745"/>
            <a:ext cx="6732485" cy="1300246"/>
          </a:xfrm>
          <a:prstGeom prst="rect">
            <a:avLst/>
          </a:prstGeom>
        </p:spPr>
      </p:pic>
    </p:spTree>
  </p:cSld>
  <p:clrMapOvr>
    <a:masterClrMapping/>
  </p:clrMapOvr>
  <p:transition spd="slow">
    <p:random/>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a:spLocks noChangeArrowheads="1"/>
          </p:cNvSpPr>
          <p:nvPr/>
        </p:nvSpPr>
        <p:spPr bwMode="auto">
          <a:xfrm>
            <a:off x="5591176" y="4652963"/>
            <a:ext cx="1368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a:ln>
                  <a:noFill/>
                </a:ln>
                <a:solidFill>
                  <a:srgbClr val="FF0000"/>
                </a:solidFill>
                <a:effectLst/>
                <a:uLnTx/>
                <a:uFillTx/>
                <a:latin typeface="Calibri" panose="020F0502020204030204" pitchFamily="34" charset="0"/>
                <a:ea typeface="宋体" panose="02010600030101010101" pitchFamily="2" charset="-122"/>
                <a:cs typeface="+mn-cs"/>
              </a:rPr>
              <a:t>52&gt;33</a:t>
            </a:r>
            <a:endParaRPr kumimoji="0" lang="zh-CN" altLang="en-US" sz="3600" b="0" i="0" u="none" strike="noStrike" kern="1200" cap="none" spc="0" normalizeH="0" baseline="0" noProof="0">
              <a:ln>
                <a:noFill/>
              </a:ln>
              <a:solidFill>
                <a:srgbClr val="FF0000"/>
              </a:solidFill>
              <a:effectLst/>
              <a:uLnTx/>
              <a:uFillTx/>
              <a:latin typeface="Calibri" panose="020F0502020204030204" pitchFamily="34" charset="0"/>
              <a:ea typeface="宋体" panose="02010600030101010101" pitchFamily="2" charset="-122"/>
              <a:cs typeface="+mn-cs"/>
            </a:endParaRPr>
          </a:p>
        </p:txBody>
      </p:sp>
      <p:graphicFrame>
        <p:nvGraphicFramePr>
          <p:cNvPr id="3" name="表格 2"/>
          <p:cNvGraphicFramePr>
            <a:graphicFrameLocks noGrp="1"/>
          </p:cNvGraphicFramePr>
          <p:nvPr/>
        </p:nvGraphicFramePr>
        <p:xfrm>
          <a:off x="2711450" y="1844675"/>
          <a:ext cx="6503990" cy="1339850"/>
        </p:xfrm>
        <a:graphic>
          <a:graphicData uri="http://schemas.openxmlformats.org/drawingml/2006/table">
            <a:tbl>
              <a:tblPr firstRow="1" bandRow="1">
                <a:tableStyleId>{22838BEF-8BB2-4498-84A7-C5851F593DF1}</a:tableStyleId>
              </a:tblPr>
              <a:tblGrid>
                <a:gridCol w="650399">
                  <a:extLst>
                    <a:ext uri="{9D8B030D-6E8A-4147-A177-3AD203B41FA5}">
                      <a16:colId xmlns:a16="http://schemas.microsoft.com/office/drawing/2014/main" val="20000"/>
                    </a:ext>
                  </a:extLst>
                </a:gridCol>
                <a:gridCol w="650399">
                  <a:extLst>
                    <a:ext uri="{9D8B030D-6E8A-4147-A177-3AD203B41FA5}">
                      <a16:colId xmlns:a16="http://schemas.microsoft.com/office/drawing/2014/main" val="20001"/>
                    </a:ext>
                  </a:extLst>
                </a:gridCol>
                <a:gridCol w="650399">
                  <a:extLst>
                    <a:ext uri="{9D8B030D-6E8A-4147-A177-3AD203B41FA5}">
                      <a16:colId xmlns:a16="http://schemas.microsoft.com/office/drawing/2014/main" val="20002"/>
                    </a:ext>
                  </a:extLst>
                </a:gridCol>
                <a:gridCol w="650399">
                  <a:extLst>
                    <a:ext uri="{9D8B030D-6E8A-4147-A177-3AD203B41FA5}">
                      <a16:colId xmlns:a16="http://schemas.microsoft.com/office/drawing/2014/main" val="20003"/>
                    </a:ext>
                  </a:extLst>
                </a:gridCol>
                <a:gridCol w="650399">
                  <a:extLst>
                    <a:ext uri="{9D8B030D-6E8A-4147-A177-3AD203B41FA5}">
                      <a16:colId xmlns:a16="http://schemas.microsoft.com/office/drawing/2014/main" val="20004"/>
                    </a:ext>
                  </a:extLst>
                </a:gridCol>
                <a:gridCol w="650399">
                  <a:extLst>
                    <a:ext uri="{9D8B030D-6E8A-4147-A177-3AD203B41FA5}">
                      <a16:colId xmlns:a16="http://schemas.microsoft.com/office/drawing/2014/main" val="20005"/>
                    </a:ext>
                  </a:extLst>
                </a:gridCol>
                <a:gridCol w="650399">
                  <a:extLst>
                    <a:ext uri="{9D8B030D-6E8A-4147-A177-3AD203B41FA5}">
                      <a16:colId xmlns:a16="http://schemas.microsoft.com/office/drawing/2014/main" val="20006"/>
                    </a:ext>
                  </a:extLst>
                </a:gridCol>
                <a:gridCol w="650399">
                  <a:extLst>
                    <a:ext uri="{9D8B030D-6E8A-4147-A177-3AD203B41FA5}">
                      <a16:colId xmlns:a16="http://schemas.microsoft.com/office/drawing/2014/main" val="20007"/>
                    </a:ext>
                  </a:extLst>
                </a:gridCol>
                <a:gridCol w="650399">
                  <a:extLst>
                    <a:ext uri="{9D8B030D-6E8A-4147-A177-3AD203B41FA5}">
                      <a16:colId xmlns:a16="http://schemas.microsoft.com/office/drawing/2014/main" val="20008"/>
                    </a:ext>
                  </a:extLst>
                </a:gridCol>
                <a:gridCol w="650399">
                  <a:extLst>
                    <a:ext uri="{9D8B030D-6E8A-4147-A177-3AD203B41FA5}">
                      <a16:colId xmlns:a16="http://schemas.microsoft.com/office/drawing/2014/main" val="20009"/>
                    </a:ext>
                  </a:extLst>
                </a:gridCol>
              </a:tblGrid>
              <a:tr h="460385">
                <a:tc>
                  <a:txBody>
                    <a:bodyPr/>
                    <a:lstStyle/>
                    <a:p>
                      <a:pPr algn="ctr"/>
                      <a:r>
                        <a:rPr lang="en-US" altLang="zh-CN" sz="2400" dirty="0">
                          <a:latin typeface="Times New Roman" panose="02020603050405020304" pitchFamily="18" charset="0"/>
                          <a:cs typeface="Times New Roman" panose="02020603050405020304" pitchFamily="18" charset="0"/>
                        </a:rPr>
                        <a:t>0</a:t>
                      </a:r>
                      <a:endParaRPr lang="zh-CN" altLang="en-US" sz="2400" dirty="0">
                        <a:latin typeface="Times New Roman" panose="02020603050405020304" pitchFamily="18" charset="0"/>
                        <a:cs typeface="Times New Roman" panose="02020603050405020304" pitchFamily="18" charset="0"/>
                      </a:endParaRPr>
                    </a:p>
                  </a:txBody>
                  <a:tcPr marL="91434" marR="91434" marT="45699" marB="456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5"/>
                      </a:solidFill>
                      <a:prstDash val="solid"/>
                      <a:round/>
                      <a:headEnd type="none" w="med" len="med"/>
                      <a:tailEnd type="none" w="med" len="med"/>
                    </a:lnB>
                    <a:noFill/>
                  </a:tcPr>
                </a:tc>
                <a:tc>
                  <a:txBody>
                    <a:bodyPr/>
                    <a:lstStyle/>
                    <a:p>
                      <a:pPr algn="ctr"/>
                      <a:r>
                        <a:rPr lang="en-US" altLang="zh-CN" sz="2400" dirty="0">
                          <a:latin typeface="Times New Roman" panose="02020603050405020304" pitchFamily="18" charset="0"/>
                          <a:cs typeface="Times New Roman" panose="02020603050405020304" pitchFamily="18" charset="0"/>
                        </a:rPr>
                        <a:t>1</a:t>
                      </a:r>
                      <a:endParaRPr lang="zh-CN" altLang="en-US" sz="2400" dirty="0">
                        <a:latin typeface="Times New Roman" panose="02020603050405020304" pitchFamily="18" charset="0"/>
                        <a:cs typeface="Times New Roman" panose="02020603050405020304" pitchFamily="18" charset="0"/>
                      </a:endParaRPr>
                    </a:p>
                  </a:txBody>
                  <a:tcPr marL="91434" marR="91434" marT="45699" marB="456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5"/>
                      </a:solidFill>
                      <a:prstDash val="solid"/>
                      <a:round/>
                      <a:headEnd type="none" w="med" len="med"/>
                      <a:tailEnd type="none" w="med" len="med"/>
                    </a:lnB>
                    <a:noFill/>
                  </a:tcPr>
                </a:tc>
                <a:tc>
                  <a:txBody>
                    <a:bodyPr/>
                    <a:lstStyle/>
                    <a:p>
                      <a:pPr algn="ctr"/>
                      <a:r>
                        <a:rPr lang="en-US" altLang="zh-CN" sz="2400" dirty="0">
                          <a:latin typeface="Times New Roman" panose="02020603050405020304" pitchFamily="18" charset="0"/>
                          <a:cs typeface="Times New Roman" panose="02020603050405020304" pitchFamily="18" charset="0"/>
                        </a:rPr>
                        <a:t>2</a:t>
                      </a:r>
                      <a:endParaRPr lang="zh-CN" altLang="en-US" sz="2400" dirty="0">
                        <a:latin typeface="Times New Roman" panose="02020603050405020304" pitchFamily="18" charset="0"/>
                        <a:cs typeface="Times New Roman" panose="02020603050405020304" pitchFamily="18" charset="0"/>
                      </a:endParaRPr>
                    </a:p>
                  </a:txBody>
                  <a:tcPr marL="91434" marR="91434" marT="45699" marB="456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5"/>
                      </a:solidFill>
                      <a:prstDash val="solid"/>
                      <a:round/>
                      <a:headEnd type="none" w="med" len="med"/>
                      <a:tailEnd type="none" w="med" len="med"/>
                    </a:lnB>
                    <a:noFill/>
                  </a:tcPr>
                </a:tc>
                <a:tc>
                  <a:txBody>
                    <a:bodyPr/>
                    <a:lstStyle/>
                    <a:p>
                      <a:pPr algn="ctr"/>
                      <a:r>
                        <a:rPr lang="en-US" altLang="zh-CN" sz="2400" dirty="0">
                          <a:latin typeface="Times New Roman" panose="02020603050405020304" pitchFamily="18" charset="0"/>
                          <a:cs typeface="Times New Roman" panose="02020603050405020304" pitchFamily="18" charset="0"/>
                        </a:rPr>
                        <a:t>3</a:t>
                      </a:r>
                      <a:endParaRPr lang="zh-CN" altLang="en-US" sz="2400" dirty="0">
                        <a:latin typeface="Times New Roman" panose="02020603050405020304" pitchFamily="18" charset="0"/>
                        <a:cs typeface="Times New Roman" panose="02020603050405020304" pitchFamily="18" charset="0"/>
                      </a:endParaRPr>
                    </a:p>
                  </a:txBody>
                  <a:tcPr marL="91434" marR="91434" marT="45699" marB="456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5"/>
                      </a:solidFill>
                      <a:prstDash val="solid"/>
                      <a:round/>
                      <a:headEnd type="none" w="med" len="med"/>
                      <a:tailEnd type="none" w="med" len="med"/>
                    </a:lnB>
                    <a:noFill/>
                  </a:tcPr>
                </a:tc>
                <a:tc>
                  <a:txBody>
                    <a:bodyPr/>
                    <a:lstStyle/>
                    <a:p>
                      <a:pPr algn="ctr"/>
                      <a:r>
                        <a:rPr lang="en-US" altLang="zh-CN" sz="2400" dirty="0">
                          <a:latin typeface="Times New Roman" panose="02020603050405020304" pitchFamily="18" charset="0"/>
                          <a:cs typeface="Times New Roman" panose="02020603050405020304" pitchFamily="18" charset="0"/>
                        </a:rPr>
                        <a:t>4</a:t>
                      </a:r>
                      <a:endParaRPr lang="zh-CN" altLang="en-US" sz="2400" dirty="0">
                        <a:latin typeface="Times New Roman" panose="02020603050405020304" pitchFamily="18" charset="0"/>
                        <a:cs typeface="Times New Roman" panose="02020603050405020304" pitchFamily="18" charset="0"/>
                      </a:endParaRPr>
                    </a:p>
                  </a:txBody>
                  <a:tcPr marL="91434" marR="91434" marT="45699" marB="456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5"/>
                      </a:solidFill>
                      <a:prstDash val="solid"/>
                      <a:round/>
                      <a:headEnd type="none" w="med" len="med"/>
                      <a:tailEnd type="none" w="med" len="med"/>
                    </a:lnB>
                    <a:noFill/>
                  </a:tcPr>
                </a:tc>
                <a:tc>
                  <a:txBody>
                    <a:bodyPr/>
                    <a:lstStyle/>
                    <a:p>
                      <a:pPr algn="ctr"/>
                      <a:r>
                        <a:rPr lang="en-US" altLang="zh-CN" sz="2400" dirty="0">
                          <a:latin typeface="Times New Roman" panose="02020603050405020304" pitchFamily="18" charset="0"/>
                          <a:cs typeface="Times New Roman" panose="02020603050405020304" pitchFamily="18" charset="0"/>
                        </a:rPr>
                        <a:t>5</a:t>
                      </a:r>
                      <a:endParaRPr lang="zh-CN" altLang="en-US" sz="2400" dirty="0">
                        <a:latin typeface="Times New Roman" panose="02020603050405020304" pitchFamily="18" charset="0"/>
                        <a:cs typeface="Times New Roman" panose="02020603050405020304" pitchFamily="18" charset="0"/>
                      </a:endParaRPr>
                    </a:p>
                  </a:txBody>
                  <a:tcPr marL="91434" marR="91434" marT="45699" marB="456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5"/>
                      </a:solidFill>
                      <a:prstDash val="solid"/>
                      <a:round/>
                      <a:headEnd type="none" w="med" len="med"/>
                      <a:tailEnd type="none" w="med" len="med"/>
                    </a:lnB>
                    <a:noFill/>
                  </a:tcPr>
                </a:tc>
                <a:tc>
                  <a:txBody>
                    <a:bodyPr/>
                    <a:lstStyle/>
                    <a:p>
                      <a:pPr algn="ctr"/>
                      <a:r>
                        <a:rPr lang="en-US" altLang="zh-CN" sz="2400" dirty="0">
                          <a:latin typeface="Times New Roman" panose="02020603050405020304" pitchFamily="18" charset="0"/>
                          <a:cs typeface="Times New Roman" panose="02020603050405020304" pitchFamily="18" charset="0"/>
                        </a:rPr>
                        <a:t>6</a:t>
                      </a:r>
                      <a:endParaRPr lang="zh-CN" altLang="en-US" sz="2400" dirty="0">
                        <a:latin typeface="Times New Roman" panose="02020603050405020304" pitchFamily="18" charset="0"/>
                        <a:cs typeface="Times New Roman" panose="02020603050405020304" pitchFamily="18" charset="0"/>
                      </a:endParaRPr>
                    </a:p>
                  </a:txBody>
                  <a:tcPr marL="91434" marR="91434" marT="45699" marB="456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5"/>
                      </a:solidFill>
                      <a:prstDash val="solid"/>
                      <a:round/>
                      <a:headEnd type="none" w="med" len="med"/>
                      <a:tailEnd type="none" w="med" len="med"/>
                    </a:lnB>
                    <a:noFill/>
                  </a:tcPr>
                </a:tc>
                <a:tc>
                  <a:txBody>
                    <a:bodyPr/>
                    <a:lstStyle/>
                    <a:p>
                      <a:pPr algn="ctr"/>
                      <a:r>
                        <a:rPr lang="en-US" altLang="zh-CN" sz="2400" dirty="0">
                          <a:latin typeface="Times New Roman" panose="02020603050405020304" pitchFamily="18" charset="0"/>
                          <a:cs typeface="Times New Roman" panose="02020603050405020304" pitchFamily="18" charset="0"/>
                        </a:rPr>
                        <a:t>7</a:t>
                      </a:r>
                      <a:endParaRPr lang="zh-CN" altLang="en-US" sz="2400" dirty="0">
                        <a:latin typeface="Times New Roman" panose="02020603050405020304" pitchFamily="18" charset="0"/>
                        <a:cs typeface="Times New Roman" panose="02020603050405020304" pitchFamily="18" charset="0"/>
                      </a:endParaRPr>
                    </a:p>
                  </a:txBody>
                  <a:tcPr marL="91434" marR="91434" marT="45699" marB="456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5"/>
                      </a:solidFill>
                      <a:prstDash val="solid"/>
                      <a:round/>
                      <a:headEnd type="none" w="med" len="med"/>
                      <a:tailEnd type="none" w="med" len="med"/>
                    </a:lnB>
                    <a:noFill/>
                  </a:tcPr>
                </a:tc>
                <a:tc>
                  <a:txBody>
                    <a:bodyPr/>
                    <a:lstStyle/>
                    <a:p>
                      <a:pPr algn="ctr"/>
                      <a:r>
                        <a:rPr lang="en-US" altLang="zh-CN" sz="2400" dirty="0">
                          <a:latin typeface="Times New Roman" panose="02020603050405020304" pitchFamily="18" charset="0"/>
                          <a:cs typeface="Times New Roman" panose="02020603050405020304" pitchFamily="18" charset="0"/>
                        </a:rPr>
                        <a:t>8</a:t>
                      </a:r>
                      <a:endParaRPr lang="zh-CN" altLang="en-US" sz="2400" dirty="0">
                        <a:latin typeface="Times New Roman" panose="02020603050405020304" pitchFamily="18" charset="0"/>
                        <a:cs typeface="Times New Roman" panose="02020603050405020304" pitchFamily="18" charset="0"/>
                      </a:endParaRPr>
                    </a:p>
                  </a:txBody>
                  <a:tcPr marL="91434" marR="91434" marT="45699" marB="456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5"/>
                      </a:solidFill>
                      <a:prstDash val="solid"/>
                      <a:round/>
                      <a:headEnd type="none" w="med" len="med"/>
                      <a:tailEnd type="none" w="med" len="med"/>
                    </a:lnB>
                    <a:noFill/>
                  </a:tcPr>
                </a:tc>
                <a:tc>
                  <a:txBody>
                    <a:bodyPr/>
                    <a:lstStyle/>
                    <a:p>
                      <a:pPr algn="ctr"/>
                      <a:r>
                        <a:rPr lang="en-US" altLang="zh-CN" sz="2400" dirty="0">
                          <a:latin typeface="Times New Roman" panose="02020603050405020304" pitchFamily="18" charset="0"/>
                          <a:cs typeface="Times New Roman" panose="02020603050405020304" pitchFamily="18" charset="0"/>
                        </a:rPr>
                        <a:t>9</a:t>
                      </a:r>
                      <a:endParaRPr lang="zh-CN" altLang="en-US" sz="2400" dirty="0">
                        <a:latin typeface="Times New Roman" panose="02020603050405020304" pitchFamily="18" charset="0"/>
                        <a:cs typeface="Times New Roman" panose="02020603050405020304" pitchFamily="18" charset="0"/>
                      </a:endParaRPr>
                    </a:p>
                  </a:txBody>
                  <a:tcPr marL="91434" marR="91434" marT="45699" marB="456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0000"/>
                  </a:ext>
                </a:extLst>
              </a:tr>
              <a:tr h="879465">
                <a:tc>
                  <a:txBody>
                    <a:bodyPr/>
                    <a:lstStyle/>
                    <a:p>
                      <a:pPr algn="ctr"/>
                      <a:r>
                        <a:rPr lang="en-US" altLang="zh-CN" sz="2400" dirty="0">
                          <a:latin typeface="Times New Roman" panose="02020603050405020304" pitchFamily="18" charset="0"/>
                          <a:cs typeface="Times New Roman" panose="02020603050405020304" pitchFamily="18" charset="0"/>
                        </a:rPr>
                        <a:t>1</a:t>
                      </a:r>
                      <a:endParaRPr lang="zh-CN" altLang="en-US" sz="2400" dirty="0">
                        <a:latin typeface="Times New Roman" panose="02020603050405020304" pitchFamily="18" charset="0"/>
                        <a:cs typeface="Times New Roman" panose="02020603050405020304" pitchFamily="18" charset="0"/>
                      </a:endParaRPr>
                    </a:p>
                  </a:txBody>
                  <a:tcPr marL="91434" marR="91434" marT="45699" marB="45699" anchor="ct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tcPr>
                </a:tc>
                <a:tc>
                  <a:txBody>
                    <a:bodyPr/>
                    <a:lstStyle/>
                    <a:p>
                      <a:pPr algn="ctr"/>
                      <a:r>
                        <a:rPr lang="en-US" altLang="zh-CN" sz="2400" dirty="0">
                          <a:latin typeface="Times New Roman" panose="02020603050405020304" pitchFamily="18" charset="0"/>
                          <a:cs typeface="Times New Roman" panose="02020603050405020304" pitchFamily="18" charset="0"/>
                        </a:rPr>
                        <a:t>7</a:t>
                      </a:r>
                      <a:endParaRPr lang="zh-CN" altLang="en-US" sz="2400" dirty="0">
                        <a:latin typeface="Times New Roman" panose="02020603050405020304" pitchFamily="18" charset="0"/>
                        <a:cs typeface="Times New Roman" panose="02020603050405020304" pitchFamily="18" charset="0"/>
                      </a:endParaRPr>
                    </a:p>
                  </a:txBody>
                  <a:tcPr marL="91434" marR="91434" marT="45699" marB="45699" anchor="ct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tcPr>
                </a:tc>
                <a:tc>
                  <a:txBody>
                    <a:bodyPr/>
                    <a:lstStyle/>
                    <a:p>
                      <a:pPr algn="ctr"/>
                      <a:r>
                        <a:rPr lang="en-US" altLang="zh-CN" sz="2400" dirty="0">
                          <a:latin typeface="Times New Roman" panose="02020603050405020304" pitchFamily="18" charset="0"/>
                          <a:cs typeface="Times New Roman" panose="02020603050405020304" pitchFamily="18" charset="0"/>
                        </a:rPr>
                        <a:t>14</a:t>
                      </a:r>
                      <a:endParaRPr lang="zh-CN" altLang="en-US" sz="2400" dirty="0">
                        <a:latin typeface="Times New Roman" panose="02020603050405020304" pitchFamily="18" charset="0"/>
                        <a:cs typeface="Times New Roman" panose="02020603050405020304" pitchFamily="18" charset="0"/>
                      </a:endParaRPr>
                    </a:p>
                  </a:txBody>
                  <a:tcPr marL="91434" marR="91434" marT="45699" marB="45699" anchor="ct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tcPr>
                </a:tc>
                <a:tc>
                  <a:txBody>
                    <a:bodyPr/>
                    <a:lstStyle/>
                    <a:p>
                      <a:pPr algn="ctr"/>
                      <a:r>
                        <a:rPr lang="en-US" altLang="zh-CN" sz="2400" dirty="0">
                          <a:latin typeface="Times New Roman" panose="02020603050405020304" pitchFamily="18" charset="0"/>
                          <a:cs typeface="Times New Roman" panose="02020603050405020304" pitchFamily="18" charset="0"/>
                        </a:rPr>
                        <a:t>18</a:t>
                      </a:r>
                      <a:endParaRPr lang="zh-CN" altLang="en-US" sz="2400" dirty="0">
                        <a:latin typeface="Times New Roman" panose="02020603050405020304" pitchFamily="18" charset="0"/>
                        <a:cs typeface="Times New Roman" panose="02020603050405020304" pitchFamily="18" charset="0"/>
                      </a:endParaRPr>
                    </a:p>
                  </a:txBody>
                  <a:tcPr marL="91434" marR="91434" marT="45699" marB="45699" anchor="ct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tcPr>
                </a:tc>
                <a:tc>
                  <a:txBody>
                    <a:bodyPr/>
                    <a:lstStyle/>
                    <a:p>
                      <a:pPr algn="ctr"/>
                      <a:r>
                        <a:rPr lang="en-US" altLang="zh-CN" sz="2400" dirty="0">
                          <a:latin typeface="Times New Roman" panose="02020603050405020304" pitchFamily="18" charset="0"/>
                          <a:cs typeface="Times New Roman" panose="02020603050405020304" pitchFamily="18" charset="0"/>
                        </a:rPr>
                        <a:t>21</a:t>
                      </a:r>
                      <a:endParaRPr lang="zh-CN" altLang="en-US" sz="2400" dirty="0">
                        <a:latin typeface="Times New Roman" panose="02020603050405020304" pitchFamily="18" charset="0"/>
                        <a:cs typeface="Times New Roman" panose="02020603050405020304" pitchFamily="18" charset="0"/>
                      </a:endParaRPr>
                    </a:p>
                  </a:txBody>
                  <a:tcPr marL="91434" marR="91434" marT="45699" marB="45699" anchor="ct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tcPr>
                </a:tc>
                <a:tc>
                  <a:txBody>
                    <a:bodyPr/>
                    <a:lstStyle/>
                    <a:p>
                      <a:pPr algn="ctr"/>
                      <a:r>
                        <a:rPr lang="en-US" altLang="zh-CN" sz="2400" dirty="0">
                          <a:latin typeface="Times New Roman" panose="02020603050405020304" pitchFamily="18" charset="0"/>
                          <a:cs typeface="Times New Roman" panose="02020603050405020304" pitchFamily="18" charset="0"/>
                        </a:rPr>
                        <a:t>33</a:t>
                      </a:r>
                      <a:endParaRPr lang="zh-CN" altLang="en-US" sz="2400" dirty="0">
                        <a:latin typeface="Times New Roman" panose="02020603050405020304" pitchFamily="18" charset="0"/>
                        <a:cs typeface="Times New Roman" panose="02020603050405020304" pitchFamily="18" charset="0"/>
                      </a:endParaRPr>
                    </a:p>
                  </a:txBody>
                  <a:tcPr marL="91434" marR="91434" marT="45699" marB="45699" anchor="ct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tcPr>
                </a:tc>
                <a:tc>
                  <a:txBody>
                    <a:bodyPr/>
                    <a:lstStyle/>
                    <a:p>
                      <a:pPr algn="ctr"/>
                      <a:r>
                        <a:rPr lang="en-US" altLang="zh-CN" sz="2400" dirty="0">
                          <a:latin typeface="Times New Roman" panose="02020603050405020304" pitchFamily="18" charset="0"/>
                          <a:cs typeface="Times New Roman" panose="02020603050405020304" pitchFamily="18" charset="0"/>
                        </a:rPr>
                        <a:t>52</a:t>
                      </a:r>
                      <a:endParaRPr lang="zh-CN" altLang="en-US" sz="2400" dirty="0">
                        <a:latin typeface="Times New Roman" panose="02020603050405020304" pitchFamily="18" charset="0"/>
                        <a:cs typeface="Times New Roman" panose="02020603050405020304" pitchFamily="18" charset="0"/>
                      </a:endParaRPr>
                    </a:p>
                  </a:txBody>
                  <a:tcPr marL="91434" marR="91434" marT="45699" marB="45699" anchor="ct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tcPr>
                </a:tc>
                <a:tc>
                  <a:txBody>
                    <a:bodyPr/>
                    <a:lstStyle/>
                    <a:p>
                      <a:pPr algn="ctr"/>
                      <a:r>
                        <a:rPr lang="en-US" altLang="zh-CN" sz="2400" dirty="0">
                          <a:latin typeface="Times New Roman" panose="02020603050405020304" pitchFamily="18" charset="0"/>
                          <a:cs typeface="Times New Roman" panose="02020603050405020304" pitchFamily="18" charset="0"/>
                        </a:rPr>
                        <a:t>90</a:t>
                      </a:r>
                      <a:endParaRPr lang="zh-CN" altLang="en-US" sz="2400" dirty="0">
                        <a:latin typeface="Times New Roman" panose="02020603050405020304" pitchFamily="18" charset="0"/>
                        <a:cs typeface="Times New Roman" panose="02020603050405020304" pitchFamily="18" charset="0"/>
                      </a:endParaRPr>
                    </a:p>
                  </a:txBody>
                  <a:tcPr marL="91434" marR="91434" marT="45699" marB="45699" anchor="ct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tcPr>
                </a:tc>
                <a:tc>
                  <a:txBody>
                    <a:bodyPr/>
                    <a:lstStyle/>
                    <a:p>
                      <a:pPr algn="ctr"/>
                      <a:r>
                        <a:rPr lang="en-US" altLang="zh-CN" sz="2400" dirty="0">
                          <a:latin typeface="Times New Roman" panose="02020603050405020304" pitchFamily="18" charset="0"/>
                          <a:cs typeface="Times New Roman" panose="02020603050405020304" pitchFamily="18" charset="0"/>
                        </a:rPr>
                        <a:t>99</a:t>
                      </a:r>
                      <a:endParaRPr lang="zh-CN" altLang="en-US" sz="2400" dirty="0">
                        <a:latin typeface="Times New Roman" panose="02020603050405020304" pitchFamily="18" charset="0"/>
                        <a:cs typeface="Times New Roman" panose="02020603050405020304" pitchFamily="18" charset="0"/>
                      </a:endParaRPr>
                    </a:p>
                  </a:txBody>
                  <a:tcPr marL="91434" marR="91434" marT="45699" marB="45699" anchor="ct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tcPr>
                </a:tc>
                <a:tc>
                  <a:txBody>
                    <a:bodyPr/>
                    <a:lstStyle/>
                    <a:p>
                      <a:pPr algn="ctr"/>
                      <a:r>
                        <a:rPr lang="en-US" altLang="zh-CN" sz="2400" dirty="0">
                          <a:latin typeface="Times New Roman" panose="02020603050405020304" pitchFamily="18" charset="0"/>
                          <a:cs typeface="Times New Roman" panose="02020603050405020304" pitchFamily="18" charset="0"/>
                        </a:rPr>
                        <a:t>110</a:t>
                      </a:r>
                      <a:endParaRPr lang="zh-CN" altLang="en-US" sz="2400" dirty="0">
                        <a:latin typeface="Times New Roman" panose="02020603050405020304" pitchFamily="18" charset="0"/>
                        <a:cs typeface="Times New Roman" panose="02020603050405020304" pitchFamily="18" charset="0"/>
                      </a:endParaRPr>
                    </a:p>
                  </a:txBody>
                  <a:tcPr marL="91434" marR="91434" marT="45699" marB="45699" anchor="ct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矩形 7"/>
          <p:cNvSpPr/>
          <p:nvPr/>
        </p:nvSpPr>
        <p:spPr>
          <a:xfrm>
            <a:off x="4991097" y="968156"/>
            <a:ext cx="1536703" cy="646331"/>
          </a:xfrm>
          <a:prstGeom prst="rect">
            <a:avLst/>
          </a:prstGeom>
          <a:no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w="1905"/>
                <a:gradFill>
                  <a:gsLst>
                    <a:gs pos="0">
                      <a:srgbClr val="A5C249">
                        <a:shade val="20000"/>
                        <a:satMod val="200000"/>
                      </a:srgbClr>
                    </a:gs>
                    <a:gs pos="78000">
                      <a:srgbClr val="A5C249">
                        <a:tint val="90000"/>
                        <a:shade val="89000"/>
                        <a:satMod val="220000"/>
                      </a:srgbClr>
                    </a:gs>
                    <a:gs pos="100000">
                      <a:srgbClr val="A5C249">
                        <a:tint val="12000"/>
                        <a:satMod val="255000"/>
                      </a:srgbClr>
                    </a:gs>
                  </a:gsLst>
                  <a:lin ang="5400000"/>
                </a:gradFill>
                <a:effectLst>
                  <a:innerShdw blurRad="69850" dist="43180" dir="5400000">
                    <a:srgbClr val="000000">
                      <a:alpha val="65000"/>
                    </a:srgbClr>
                  </a:innerShdw>
                </a:effectLst>
                <a:uLnTx/>
                <a:uFillTx/>
                <a:latin typeface="Calibri" panose="020F0502020204030204"/>
                <a:ea typeface="隶书" panose="02010509060101010101" pitchFamily="49" charset="-122"/>
                <a:cs typeface="+mn-cs"/>
              </a:rPr>
              <a:t>key=52</a:t>
            </a:r>
            <a:endParaRPr kumimoji="0" lang="zh-CN" altLang="en-US" sz="3600" b="1" i="0" u="none" strike="noStrike" kern="1200" cap="none" spc="0" normalizeH="0" baseline="0" noProof="0" dirty="0">
              <a:ln w="1905"/>
              <a:gradFill>
                <a:gsLst>
                  <a:gs pos="0">
                    <a:srgbClr val="A5C249">
                      <a:shade val="20000"/>
                      <a:satMod val="200000"/>
                    </a:srgbClr>
                  </a:gs>
                  <a:gs pos="78000">
                    <a:srgbClr val="A5C249">
                      <a:tint val="90000"/>
                      <a:shade val="89000"/>
                      <a:satMod val="220000"/>
                    </a:srgbClr>
                  </a:gs>
                  <a:gs pos="100000">
                    <a:srgbClr val="A5C249">
                      <a:tint val="12000"/>
                      <a:satMod val="255000"/>
                    </a:srgbClr>
                  </a:gs>
                </a:gsLst>
                <a:lin ang="5400000"/>
              </a:gradFill>
              <a:effectLst>
                <a:innerShdw blurRad="69850" dist="43180" dir="5400000">
                  <a:srgbClr val="000000">
                    <a:alpha val="65000"/>
                  </a:srgbClr>
                </a:innerShdw>
              </a:effectLst>
              <a:uLnTx/>
              <a:uFillTx/>
              <a:latin typeface="Calibri" panose="020F0502020204030204"/>
              <a:ea typeface="隶书" panose="02010509060101010101" pitchFamily="49" charset="-122"/>
              <a:cs typeface="+mn-cs"/>
            </a:endParaRPr>
          </a:p>
        </p:txBody>
      </p:sp>
      <p:cxnSp>
        <p:nvCxnSpPr>
          <p:cNvPr id="5" name="直接箭头连接符 4"/>
          <p:cNvCxnSpPr/>
          <p:nvPr/>
        </p:nvCxnSpPr>
        <p:spPr>
          <a:xfrm flipV="1">
            <a:off x="3071813" y="3213100"/>
            <a:ext cx="0" cy="503238"/>
          </a:xfrm>
          <a:prstGeom prst="straightConnector1">
            <a:avLst/>
          </a:prstGeom>
          <a:ln w="38100">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a:spLocks noChangeArrowheads="1"/>
          </p:cNvSpPr>
          <p:nvPr/>
        </p:nvSpPr>
        <p:spPr bwMode="auto">
          <a:xfrm>
            <a:off x="2640013" y="3644900"/>
            <a:ext cx="863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low=0</a:t>
            </a:r>
            <a:endPar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7" name="直接箭头连接符 6"/>
          <p:cNvCxnSpPr/>
          <p:nvPr/>
        </p:nvCxnSpPr>
        <p:spPr>
          <a:xfrm flipV="1">
            <a:off x="8928100" y="3205164"/>
            <a:ext cx="0" cy="504825"/>
          </a:xfrm>
          <a:prstGeom prst="straightConnector1">
            <a:avLst/>
          </a:prstGeom>
          <a:ln w="38100">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a:spLocks noChangeArrowheads="1"/>
          </p:cNvSpPr>
          <p:nvPr/>
        </p:nvSpPr>
        <p:spPr bwMode="auto">
          <a:xfrm>
            <a:off x="8459789" y="3644900"/>
            <a:ext cx="936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high=9</a:t>
            </a:r>
            <a:endPar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1" name="直接箭头连接符 10"/>
          <p:cNvCxnSpPr/>
          <p:nvPr/>
        </p:nvCxnSpPr>
        <p:spPr>
          <a:xfrm flipV="1">
            <a:off x="5591175" y="3213100"/>
            <a:ext cx="0" cy="503238"/>
          </a:xfrm>
          <a:prstGeom prst="straightConnector1">
            <a:avLst/>
          </a:prstGeom>
          <a:ln w="38100">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a:spLocks noChangeArrowheads="1"/>
          </p:cNvSpPr>
          <p:nvPr/>
        </p:nvSpPr>
        <p:spPr bwMode="auto">
          <a:xfrm>
            <a:off x="5159375" y="3644900"/>
            <a:ext cx="865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mid=4</a:t>
            </a:r>
            <a:endPar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5" name="直接箭头连接符 14"/>
          <p:cNvCxnSpPr/>
          <p:nvPr/>
        </p:nvCxnSpPr>
        <p:spPr>
          <a:xfrm flipV="1">
            <a:off x="6311900" y="3213100"/>
            <a:ext cx="0" cy="503238"/>
          </a:xfrm>
          <a:prstGeom prst="straightConnector1">
            <a:avLst/>
          </a:prstGeom>
          <a:ln w="38100">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a:spLocks noChangeArrowheads="1"/>
          </p:cNvSpPr>
          <p:nvPr/>
        </p:nvSpPr>
        <p:spPr bwMode="auto">
          <a:xfrm>
            <a:off x="5880100" y="3644900"/>
            <a:ext cx="863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low=5</a:t>
            </a:r>
            <a:endPar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箭头连接符 12"/>
          <p:cNvCxnSpPr/>
          <p:nvPr/>
        </p:nvCxnSpPr>
        <p:spPr>
          <a:xfrm flipV="1">
            <a:off x="7535863" y="3213100"/>
            <a:ext cx="0" cy="503238"/>
          </a:xfrm>
          <a:prstGeom prst="straightConnector1">
            <a:avLst/>
          </a:prstGeom>
          <a:ln w="38100">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a:spLocks noChangeArrowheads="1"/>
          </p:cNvSpPr>
          <p:nvPr/>
        </p:nvSpPr>
        <p:spPr bwMode="auto">
          <a:xfrm>
            <a:off x="7104063" y="3644900"/>
            <a:ext cx="863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mid=7</a:t>
            </a:r>
            <a:endPar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5105" name="TextBox 3"/>
          <p:cNvSpPr txBox="1">
            <a:spLocks noChangeArrowheads="1"/>
          </p:cNvSpPr>
          <p:nvPr/>
        </p:nvSpPr>
        <p:spPr bwMode="auto">
          <a:xfrm>
            <a:off x="2063750" y="2420938"/>
            <a:ext cx="431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endParaRPr kumimoji="0" lang="zh-CN" altLang="en-US" sz="3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7" name="直接箭头连接符 16"/>
          <p:cNvCxnSpPr/>
          <p:nvPr/>
        </p:nvCxnSpPr>
        <p:spPr>
          <a:xfrm flipV="1">
            <a:off x="6961188" y="3205164"/>
            <a:ext cx="0" cy="504825"/>
          </a:xfrm>
          <a:prstGeom prst="straightConnector1">
            <a:avLst/>
          </a:prstGeom>
          <a:ln w="38100">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a:spLocks noChangeArrowheads="1"/>
          </p:cNvSpPr>
          <p:nvPr/>
        </p:nvSpPr>
        <p:spPr bwMode="auto">
          <a:xfrm>
            <a:off x="6527801" y="3644900"/>
            <a:ext cx="936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high=6</a:t>
            </a:r>
            <a:endPar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9" name="直接箭头连接符 18"/>
          <p:cNvCxnSpPr/>
          <p:nvPr/>
        </p:nvCxnSpPr>
        <p:spPr>
          <a:xfrm flipV="1">
            <a:off x="6311900" y="3933825"/>
            <a:ext cx="0" cy="503238"/>
          </a:xfrm>
          <a:prstGeom prst="straightConnector1">
            <a:avLst/>
          </a:prstGeom>
          <a:ln w="38100">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a:spLocks noChangeArrowheads="1"/>
          </p:cNvSpPr>
          <p:nvPr/>
        </p:nvSpPr>
        <p:spPr bwMode="auto">
          <a:xfrm>
            <a:off x="5880100" y="4365625"/>
            <a:ext cx="863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mid=5</a:t>
            </a:r>
            <a:endPar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TextBox 9"/>
          <p:cNvSpPr txBox="1">
            <a:spLocks noChangeArrowheads="1"/>
          </p:cNvSpPr>
          <p:nvPr/>
        </p:nvSpPr>
        <p:spPr bwMode="auto">
          <a:xfrm>
            <a:off x="4872039" y="4041776"/>
            <a:ext cx="13684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a:ln>
                  <a:noFill/>
                </a:ln>
                <a:solidFill>
                  <a:srgbClr val="FF0000"/>
                </a:solidFill>
                <a:effectLst/>
                <a:uLnTx/>
                <a:uFillTx/>
                <a:latin typeface="Calibri" panose="020F0502020204030204" pitchFamily="34" charset="0"/>
                <a:ea typeface="宋体" panose="02010600030101010101" pitchFamily="2" charset="-122"/>
                <a:cs typeface="+mn-cs"/>
              </a:rPr>
              <a:t>52&gt;21</a:t>
            </a:r>
            <a:endParaRPr kumimoji="0" lang="zh-CN" altLang="en-US" sz="3600" b="0" i="0" u="none" strike="noStrike" kern="1200" cap="none" spc="0" normalizeH="0" baseline="0" noProof="0">
              <a:ln>
                <a:noFill/>
              </a:ln>
              <a:solidFill>
                <a:srgbClr val="FF0000"/>
              </a:solidFill>
              <a:effectLst/>
              <a:uLnTx/>
              <a:uFillTx/>
              <a:latin typeface="Calibri" panose="020F0502020204030204" pitchFamily="34" charset="0"/>
              <a:ea typeface="宋体" panose="02010600030101010101" pitchFamily="2" charset="-122"/>
              <a:cs typeface="+mn-cs"/>
            </a:endParaRPr>
          </a:p>
        </p:txBody>
      </p:sp>
      <p:sp>
        <p:nvSpPr>
          <p:cNvPr id="21" name="TextBox 20"/>
          <p:cNvSpPr txBox="1">
            <a:spLocks noChangeArrowheads="1"/>
          </p:cNvSpPr>
          <p:nvPr/>
        </p:nvSpPr>
        <p:spPr bwMode="auto">
          <a:xfrm>
            <a:off x="6888164" y="4005263"/>
            <a:ext cx="1368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a:ln>
                  <a:noFill/>
                </a:ln>
                <a:solidFill>
                  <a:srgbClr val="FF0000"/>
                </a:solidFill>
                <a:effectLst/>
                <a:uLnTx/>
                <a:uFillTx/>
                <a:latin typeface="Calibri" panose="020F0502020204030204" pitchFamily="34" charset="0"/>
                <a:ea typeface="宋体" panose="02010600030101010101" pitchFamily="2" charset="-122"/>
                <a:cs typeface="+mn-cs"/>
              </a:rPr>
              <a:t>52&lt;90</a:t>
            </a:r>
            <a:endParaRPr kumimoji="0" lang="zh-CN" altLang="en-US" sz="3600" b="0" i="0" u="none" strike="noStrike" kern="1200" cap="none" spc="0" normalizeH="0" baseline="0" noProof="0">
              <a:ln>
                <a:noFill/>
              </a:ln>
              <a:solidFill>
                <a:srgbClr val="FF0000"/>
              </a:solidFill>
              <a:effectLst/>
              <a:uLnTx/>
              <a:uFillTx/>
              <a:latin typeface="Calibri" panose="020F0502020204030204" pitchFamily="34" charset="0"/>
              <a:ea typeface="宋体" panose="02010600030101010101" pitchFamily="2" charset="-122"/>
              <a:cs typeface="+mn-cs"/>
            </a:endParaRPr>
          </a:p>
        </p:txBody>
      </p:sp>
      <p:cxnSp>
        <p:nvCxnSpPr>
          <p:cNvPr id="23" name="直接箭头连接符 22"/>
          <p:cNvCxnSpPr/>
          <p:nvPr/>
        </p:nvCxnSpPr>
        <p:spPr>
          <a:xfrm flipV="1">
            <a:off x="6959600" y="3933825"/>
            <a:ext cx="0" cy="503238"/>
          </a:xfrm>
          <a:prstGeom prst="straightConnector1">
            <a:avLst/>
          </a:prstGeom>
          <a:ln w="38100">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a:spLocks noChangeArrowheads="1"/>
          </p:cNvSpPr>
          <p:nvPr/>
        </p:nvSpPr>
        <p:spPr bwMode="auto">
          <a:xfrm>
            <a:off x="6527800" y="4365625"/>
            <a:ext cx="863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low=6</a:t>
            </a:r>
            <a:endPar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5" name="直接箭头连接符 24"/>
          <p:cNvCxnSpPr/>
          <p:nvPr/>
        </p:nvCxnSpPr>
        <p:spPr>
          <a:xfrm flipV="1">
            <a:off x="6959600" y="4757739"/>
            <a:ext cx="0" cy="503237"/>
          </a:xfrm>
          <a:prstGeom prst="straightConnector1">
            <a:avLst/>
          </a:prstGeom>
          <a:ln w="38100">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a:spLocks noChangeArrowheads="1"/>
          </p:cNvSpPr>
          <p:nvPr/>
        </p:nvSpPr>
        <p:spPr bwMode="auto">
          <a:xfrm>
            <a:off x="6527800" y="5189538"/>
            <a:ext cx="863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mid=6</a:t>
            </a:r>
            <a:endPar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TextBox 26"/>
          <p:cNvSpPr txBox="1">
            <a:spLocks noChangeArrowheads="1"/>
          </p:cNvSpPr>
          <p:nvPr/>
        </p:nvSpPr>
        <p:spPr bwMode="auto">
          <a:xfrm>
            <a:off x="2208213" y="4365625"/>
            <a:ext cx="25193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a:ln>
                  <a:noFill/>
                </a:ln>
                <a:solidFill>
                  <a:srgbClr val="FF0000"/>
                </a:solidFill>
                <a:effectLst/>
                <a:uLnTx/>
                <a:uFillTx/>
                <a:latin typeface="Constantia" panose="02030602050306030303" pitchFamily="18" charset="0"/>
                <a:ea typeface="宋体" panose="02010600030101010101" pitchFamily="2" charset="-122"/>
                <a:cs typeface="+mn-cs"/>
              </a:rPr>
              <a:t>a[mid]=key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a:ln>
                  <a:noFill/>
                </a:ln>
                <a:solidFill>
                  <a:srgbClr val="FF0000"/>
                </a:solidFill>
                <a:effectLst/>
                <a:uLnTx/>
                <a:uFillTx/>
                <a:latin typeface="Constantia" panose="02030602050306030303" pitchFamily="18" charset="0"/>
                <a:ea typeface="宋体" panose="02010600030101010101" pitchFamily="2" charset="-122"/>
                <a:cs typeface="+mn-cs"/>
              </a:rPr>
              <a:t>查找成功！</a:t>
            </a:r>
          </a:p>
        </p:txBody>
      </p:sp>
      <p:grpSp>
        <p:nvGrpSpPr>
          <p:cNvPr id="28" name="组合 27"/>
          <p:cNvGrpSpPr/>
          <p:nvPr/>
        </p:nvGrpSpPr>
        <p:grpSpPr>
          <a:xfrm>
            <a:off x="8055958" y="227157"/>
            <a:ext cx="3824287" cy="1014414"/>
            <a:chOff x="2571751" y="2435225"/>
            <a:chExt cx="3824287" cy="1014414"/>
          </a:xfrm>
        </p:grpSpPr>
        <p:sp>
          <p:nvSpPr>
            <p:cNvPr id="29" name="MH_Other_1"/>
            <p:cNvSpPr/>
            <p:nvPr>
              <p:custDataLst>
                <p:tags r:id="rId1"/>
              </p:custDataLst>
            </p:nvPr>
          </p:nvSpPr>
          <p:spPr>
            <a:xfrm rot="21098730">
              <a:off x="3252788" y="2625726"/>
              <a:ext cx="3143250" cy="823913"/>
            </a:xfrm>
            <a:prstGeom prst="roundRect">
              <a:avLst>
                <a:gd name="adj" fmla="val 24179"/>
              </a:avLst>
            </a:prstGeom>
            <a:solidFill>
              <a:srgbClr val="FFFFFF"/>
            </a:solidFill>
            <a:ln>
              <a:noFill/>
            </a:ln>
            <a:effectLst>
              <a:outerShdw blurRad="38100" dist="508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30" name="MH_Text_1"/>
            <p:cNvSpPr/>
            <p:nvPr>
              <p:custDataLst>
                <p:tags r:id="rId2"/>
              </p:custDataLst>
            </p:nvPr>
          </p:nvSpPr>
          <p:spPr>
            <a:xfrm rot="21098730">
              <a:off x="3375025" y="2706689"/>
              <a:ext cx="2897188" cy="661987"/>
            </a:xfrm>
            <a:prstGeom prst="roundRect">
              <a:avLst>
                <a:gd name="adj" fmla="val 2417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EFEFD"/>
                  </a:solidFill>
                  <a:effectLst/>
                  <a:uLnTx/>
                  <a:uFillTx/>
                  <a:latin typeface="等线"/>
                  <a:ea typeface="等线" panose="02010600030101010101" pitchFamily="2" charset="-122"/>
                  <a:cs typeface="+mn-cs"/>
                </a:rPr>
                <a:t>折半查找</a:t>
              </a:r>
            </a:p>
          </p:txBody>
        </p:sp>
        <p:sp>
          <p:nvSpPr>
            <p:cNvPr id="31" name="MH_Other_2"/>
            <p:cNvSpPr/>
            <p:nvPr>
              <p:custDataLst>
                <p:tags r:id="rId3"/>
              </p:custDataLst>
            </p:nvPr>
          </p:nvSpPr>
          <p:spPr>
            <a:xfrm rot="20641342">
              <a:off x="3300413" y="2435225"/>
              <a:ext cx="1111250" cy="660400"/>
            </a:xfrm>
            <a:prstGeom prst="roundRect">
              <a:avLst>
                <a:gd name="adj" fmla="val 24179"/>
              </a:avLst>
            </a:prstGeom>
            <a:solidFill>
              <a:schemeClr val="accent1">
                <a:lumMod val="75000"/>
              </a:schemeClr>
            </a:solidFill>
            <a:ln>
              <a:noFill/>
            </a:ln>
            <a:effectLst>
              <a:outerShdw blurRad="25400" dist="12700" dir="60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32" name="MH_SubTitle_1"/>
            <p:cNvSpPr/>
            <p:nvPr>
              <p:custDataLst>
                <p:tags r:id="rId4"/>
              </p:custDataLst>
            </p:nvPr>
          </p:nvSpPr>
          <p:spPr>
            <a:xfrm rot="20641342">
              <a:off x="3352800" y="2498726"/>
              <a:ext cx="1004888" cy="536575"/>
            </a:xfrm>
            <a:prstGeom prst="roundRect">
              <a:avLst>
                <a:gd name="adj" fmla="val 18193"/>
              </a:avLst>
            </a:prstGeom>
            <a:solidFill>
              <a:srgbClr val="FEFEFD"/>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0" bIns="10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E84C22">
                      <a:lumMod val="75000"/>
                    </a:srgbClr>
                  </a:solidFill>
                  <a:effectLst/>
                  <a:uLnTx/>
                  <a:uFillTx/>
                  <a:latin typeface="等线"/>
                  <a:ea typeface="等线" panose="02010600030101010101" pitchFamily="2" charset="-122"/>
                  <a:cs typeface="+mn-cs"/>
                </a:rPr>
                <a:t>算法</a:t>
              </a:r>
            </a:p>
          </p:txBody>
        </p:sp>
        <p:sp>
          <p:nvSpPr>
            <p:cNvPr id="33" name="MH_Other_4"/>
            <p:cNvSpPr/>
            <p:nvPr>
              <p:custDataLst>
                <p:tags r:id="rId5"/>
              </p:custDataLst>
            </p:nvPr>
          </p:nvSpPr>
          <p:spPr>
            <a:xfrm>
              <a:off x="3433896" y="2776031"/>
              <a:ext cx="161474" cy="161474"/>
            </a:xfrm>
            <a:prstGeom prst="ellipse">
              <a:avLst/>
            </a:prstGeom>
            <a:solidFill>
              <a:srgbClr val="FFFFFF"/>
            </a:solidFill>
            <a:ln w="3175">
              <a:noFill/>
            </a:ln>
            <a:effectLst>
              <a:innerShdw blurRad="76200">
                <a:prstClr val="black">
                  <a:alpha val="6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34" name="MH_Other_5"/>
            <p:cNvSpPr/>
            <p:nvPr>
              <p:custDataLst>
                <p:tags r:id="rId6"/>
              </p:custDataLst>
            </p:nvPr>
          </p:nvSpPr>
          <p:spPr>
            <a:xfrm>
              <a:off x="2571751" y="2724151"/>
              <a:ext cx="1012825" cy="398463"/>
            </a:xfrm>
            <a:custGeom>
              <a:avLst/>
              <a:gdLst>
                <a:gd name="connsiteX0" fmla="*/ 788369 w 788369"/>
                <a:gd name="connsiteY0" fmla="*/ 59760 h 293210"/>
                <a:gd name="connsiteX1" fmla="*/ 507382 w 788369"/>
                <a:gd name="connsiteY1" fmla="*/ 228 h 293210"/>
                <a:gd name="connsiteX2" fmla="*/ 78757 w 788369"/>
                <a:gd name="connsiteY2" fmla="*/ 43091 h 293210"/>
                <a:gd name="connsiteX3" fmla="*/ 4938 w 788369"/>
                <a:gd name="connsiteY3" fmla="*/ 135960 h 293210"/>
                <a:gd name="connsiteX4" fmla="*/ 145432 w 788369"/>
                <a:gd name="connsiteY4" fmla="*/ 281216 h 293210"/>
                <a:gd name="connsiteX5" fmla="*/ 290688 w 788369"/>
                <a:gd name="connsiteY5" fmla="*/ 264547 h 293210"/>
                <a:gd name="connsiteX6" fmla="*/ 759794 w 788369"/>
                <a:gd name="connsiteY6" fmla="*/ 102622 h 293210"/>
                <a:gd name="connsiteX0-1" fmla="*/ 788369 w 797894"/>
                <a:gd name="connsiteY0-2" fmla="*/ 59760 h 294208"/>
                <a:gd name="connsiteX1-3" fmla="*/ 507382 w 797894"/>
                <a:gd name="connsiteY1-4" fmla="*/ 228 h 294208"/>
                <a:gd name="connsiteX2-5" fmla="*/ 78757 w 797894"/>
                <a:gd name="connsiteY2-6" fmla="*/ 43091 h 294208"/>
                <a:gd name="connsiteX3-7" fmla="*/ 4938 w 797894"/>
                <a:gd name="connsiteY3-8" fmla="*/ 135960 h 294208"/>
                <a:gd name="connsiteX4-9" fmla="*/ 145432 w 797894"/>
                <a:gd name="connsiteY4-10" fmla="*/ 281216 h 294208"/>
                <a:gd name="connsiteX5-11" fmla="*/ 290688 w 797894"/>
                <a:gd name="connsiteY5-12" fmla="*/ 264547 h 294208"/>
                <a:gd name="connsiteX6-13" fmla="*/ 797894 w 797894"/>
                <a:gd name="connsiteY6-14" fmla="*/ 81191 h 294208"/>
                <a:gd name="connsiteX0-15" fmla="*/ 786197 w 795722"/>
                <a:gd name="connsiteY0-16" fmla="*/ 64810 h 299258"/>
                <a:gd name="connsiteX1-17" fmla="*/ 505210 w 795722"/>
                <a:gd name="connsiteY1-18" fmla="*/ 5278 h 299258"/>
                <a:gd name="connsiteX2-19" fmla="*/ 87773 w 795722"/>
                <a:gd name="connsiteY2-20" fmla="*/ 18304 h 299258"/>
                <a:gd name="connsiteX3-21" fmla="*/ 2766 w 795722"/>
                <a:gd name="connsiteY3-22" fmla="*/ 141010 h 299258"/>
                <a:gd name="connsiteX4-23" fmla="*/ 143260 w 795722"/>
                <a:gd name="connsiteY4-24" fmla="*/ 286266 h 299258"/>
                <a:gd name="connsiteX5-25" fmla="*/ 288516 w 795722"/>
                <a:gd name="connsiteY5-26" fmla="*/ 269597 h 299258"/>
                <a:gd name="connsiteX6-27" fmla="*/ 795722 w 795722"/>
                <a:gd name="connsiteY6-28" fmla="*/ 86241 h 299258"/>
                <a:gd name="connsiteX0-29" fmla="*/ 786145 w 795670"/>
                <a:gd name="connsiteY0-30" fmla="*/ 83807 h 318255"/>
                <a:gd name="connsiteX1-31" fmla="*/ 501428 w 795670"/>
                <a:gd name="connsiteY1-32" fmla="*/ 1898 h 318255"/>
                <a:gd name="connsiteX2-33" fmla="*/ 87721 w 795670"/>
                <a:gd name="connsiteY2-34" fmla="*/ 37301 h 318255"/>
                <a:gd name="connsiteX3-35" fmla="*/ 2714 w 795670"/>
                <a:gd name="connsiteY3-36" fmla="*/ 160007 h 318255"/>
                <a:gd name="connsiteX4-37" fmla="*/ 143208 w 795670"/>
                <a:gd name="connsiteY4-38" fmla="*/ 305263 h 318255"/>
                <a:gd name="connsiteX5-39" fmla="*/ 288464 w 795670"/>
                <a:gd name="connsiteY5-40" fmla="*/ 288594 h 318255"/>
                <a:gd name="connsiteX6-41" fmla="*/ 795670 w 795670"/>
                <a:gd name="connsiteY6-42" fmla="*/ 105238 h 318255"/>
                <a:gd name="connsiteX0-43" fmla="*/ 785693 w 795218"/>
                <a:gd name="connsiteY0-44" fmla="*/ 83807 h 313376"/>
                <a:gd name="connsiteX1-45" fmla="*/ 500976 w 795218"/>
                <a:gd name="connsiteY1-46" fmla="*/ 1898 h 313376"/>
                <a:gd name="connsiteX2-47" fmla="*/ 87269 w 795218"/>
                <a:gd name="connsiteY2-48" fmla="*/ 37301 h 313376"/>
                <a:gd name="connsiteX3-49" fmla="*/ 2262 w 795218"/>
                <a:gd name="connsiteY3-50" fmla="*/ 160007 h 313376"/>
                <a:gd name="connsiteX4-51" fmla="*/ 135297 w 795218"/>
                <a:gd name="connsiteY4-52" fmla="*/ 297804 h 313376"/>
                <a:gd name="connsiteX5-53" fmla="*/ 288012 w 795218"/>
                <a:gd name="connsiteY5-54" fmla="*/ 288594 h 313376"/>
                <a:gd name="connsiteX6-55" fmla="*/ 795218 w 795218"/>
                <a:gd name="connsiteY6-56" fmla="*/ 105238 h 3133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795218" h="313376">
                  <a:moveTo>
                    <a:pt x="785693" y="83807"/>
                  </a:moveTo>
                  <a:cubicBezTo>
                    <a:pt x="704334" y="55430"/>
                    <a:pt x="617380" y="9649"/>
                    <a:pt x="500976" y="1898"/>
                  </a:cubicBezTo>
                  <a:cubicBezTo>
                    <a:pt x="384572" y="-5853"/>
                    <a:pt x="170388" y="10950"/>
                    <a:pt x="87269" y="37301"/>
                  </a:cubicBezTo>
                  <a:cubicBezTo>
                    <a:pt x="4150" y="63652"/>
                    <a:pt x="-5743" y="116590"/>
                    <a:pt x="2262" y="160007"/>
                  </a:cubicBezTo>
                  <a:cubicBezTo>
                    <a:pt x="10267" y="203424"/>
                    <a:pt x="87672" y="276373"/>
                    <a:pt x="135297" y="297804"/>
                  </a:cubicBezTo>
                  <a:cubicBezTo>
                    <a:pt x="182922" y="319235"/>
                    <a:pt x="178025" y="320688"/>
                    <a:pt x="288012" y="288594"/>
                  </a:cubicBezTo>
                  <a:cubicBezTo>
                    <a:pt x="397999" y="256500"/>
                    <a:pt x="611862" y="171317"/>
                    <a:pt x="795218" y="105238"/>
                  </a:cubicBezTo>
                </a:path>
              </a:pathLst>
            </a:custGeom>
            <a:noFill/>
            <a:ln w="19050">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35" name="TextBox 3"/>
          <p:cNvSpPr txBox="1"/>
          <p:nvPr/>
        </p:nvSpPr>
        <p:spPr>
          <a:xfrm>
            <a:off x="818392" y="300197"/>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例</a:t>
            </a:r>
            <a:r>
              <a:rPr kumimoji="0" lang="en-US" altLang="zh-CN"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4-5</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36" name="组合 3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37" name="椭圆 3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38" name="椭圆 3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39" name="直接连接符 38"/>
          <p:cNvCxnSpPr/>
          <p:nvPr/>
        </p:nvCxnSpPr>
        <p:spPr>
          <a:xfrm>
            <a:off x="799486" y="925811"/>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41" name="标题 5"/>
          <p:cNvSpPr>
            <a:spLocks noGrp="1"/>
          </p:cNvSpPr>
          <p:nvPr>
            <p:ph type="title"/>
          </p:nvPr>
        </p:nvSpPr>
        <p:spPr>
          <a:xfrm>
            <a:off x="3173412" y="914546"/>
            <a:ext cx="8180387" cy="776142"/>
          </a:xfrm>
        </p:spPr>
        <p:txBody>
          <a:bodyPr>
            <a:normAutofit/>
          </a:bodyPr>
          <a:lstStyle/>
          <a:p>
            <a:pPr>
              <a:defRPr/>
            </a:pPr>
            <a:r>
              <a:rPr lang="zh-CN" altLang="en-US" sz="3200" b="1" dirty="0" smtClean="0"/>
              <a:t>查找成功</a:t>
            </a:r>
            <a:endParaRPr lang="zh-CN" altLang="en-US" sz="3200" b="1" dirty="0"/>
          </a:p>
        </p:txBody>
      </p:sp>
    </p:spTree>
    <p:extLst>
      <p:ext uri="{BB962C8B-B14F-4D97-AF65-F5344CB8AC3E}">
        <p14:creationId xmlns:p14="http://schemas.microsoft.com/office/powerpoint/2010/main" val="424286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nodeType="clickEffect">
                                  <p:stCondLst>
                                    <p:cond delay="0"/>
                                  </p:stCondLst>
                                  <p:childTnLst>
                                    <p:set>
                                      <p:cBhvr>
                                        <p:cTn id="49" dur="1" fill="hold">
                                          <p:stCondLst>
                                            <p:cond delay="0"/>
                                          </p:stCondLst>
                                        </p:cTn>
                                        <p:tgtEl>
                                          <p:spTgt spid="11"/>
                                        </p:tgtEl>
                                        <p:attrNameLst>
                                          <p:attrName>style.visibility</p:attrName>
                                        </p:attrNameLst>
                                      </p:cBhvr>
                                      <p:to>
                                        <p:strVal val="hidden"/>
                                      </p:to>
                                    </p:set>
                                  </p:childTnLst>
                                </p:cTn>
                              </p:par>
                            </p:childTnLst>
                          </p:cTn>
                        </p:par>
                        <p:par>
                          <p:cTn id="50" fill="hold">
                            <p:stCondLst>
                              <p:cond delay="0"/>
                            </p:stCondLst>
                            <p:childTnLst>
                              <p:par>
                                <p:cTn id="51" presetID="1" presetClass="exit" presetSubtype="0" fill="hold" grpId="1" nodeType="afterEffect">
                                  <p:stCondLst>
                                    <p:cond delay="0"/>
                                  </p:stCondLst>
                                  <p:childTnLst>
                                    <p:set>
                                      <p:cBhvr>
                                        <p:cTn id="52" dur="1" fill="hold">
                                          <p:stCondLst>
                                            <p:cond delay="0"/>
                                          </p:stCondLst>
                                        </p:cTn>
                                        <p:tgtEl>
                                          <p:spTgt spid="12"/>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5"/>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2"/>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childTnLst>
                          </p:cTn>
                        </p:par>
                        <p:par>
                          <p:cTn id="59" fill="hold">
                            <p:stCondLst>
                              <p:cond delay="0"/>
                            </p:stCondLst>
                            <p:childTnLst>
                              <p:par>
                                <p:cTn id="60" presetID="42" presetClass="entr" presetSubtype="0" fill="hold" nodeType="after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1000"/>
                                        <p:tgtEl>
                                          <p:spTgt spid="15"/>
                                        </p:tgtEl>
                                      </p:cBhvr>
                                    </p:animEffect>
                                    <p:anim calcmode="lin" valueType="num">
                                      <p:cBhvr>
                                        <p:cTn id="63" dur="1000" fill="hold"/>
                                        <p:tgtEl>
                                          <p:spTgt spid="15"/>
                                        </p:tgtEl>
                                        <p:attrNameLst>
                                          <p:attrName>ppt_x</p:attrName>
                                        </p:attrNameLst>
                                      </p:cBhvr>
                                      <p:tavLst>
                                        <p:tav tm="0">
                                          <p:val>
                                            <p:strVal val="#ppt_x"/>
                                          </p:val>
                                        </p:tav>
                                        <p:tav tm="100000">
                                          <p:val>
                                            <p:strVal val="#ppt_x"/>
                                          </p:val>
                                        </p:tav>
                                      </p:tavLst>
                                    </p:anim>
                                    <p:anim calcmode="lin" valueType="num">
                                      <p:cBhvr>
                                        <p:cTn id="64" dur="1000" fill="hold"/>
                                        <p:tgtEl>
                                          <p:spTgt spid="15"/>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1000"/>
                                        <p:tgtEl>
                                          <p:spTgt spid="16"/>
                                        </p:tgtEl>
                                      </p:cBhvr>
                                    </p:animEffect>
                                    <p:anim calcmode="lin" valueType="num">
                                      <p:cBhvr>
                                        <p:cTn id="68" dur="1000" fill="hold"/>
                                        <p:tgtEl>
                                          <p:spTgt spid="16"/>
                                        </p:tgtEl>
                                        <p:attrNameLst>
                                          <p:attrName>ppt_x</p:attrName>
                                        </p:attrNameLst>
                                      </p:cBhvr>
                                      <p:tavLst>
                                        <p:tav tm="0">
                                          <p:val>
                                            <p:strVal val="#ppt_x"/>
                                          </p:val>
                                        </p:tav>
                                        <p:tav tm="100000">
                                          <p:val>
                                            <p:strVal val="#ppt_x"/>
                                          </p:val>
                                        </p:tav>
                                      </p:tavLst>
                                    </p:anim>
                                    <p:anim calcmode="lin" valueType="num">
                                      <p:cBhvr>
                                        <p:cTn id="6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1000"/>
                                        <p:tgtEl>
                                          <p:spTgt spid="13"/>
                                        </p:tgtEl>
                                      </p:cBhvr>
                                    </p:animEffect>
                                    <p:anim calcmode="lin" valueType="num">
                                      <p:cBhvr>
                                        <p:cTn id="75" dur="1000" fill="hold"/>
                                        <p:tgtEl>
                                          <p:spTgt spid="13"/>
                                        </p:tgtEl>
                                        <p:attrNameLst>
                                          <p:attrName>ppt_x</p:attrName>
                                        </p:attrNameLst>
                                      </p:cBhvr>
                                      <p:tavLst>
                                        <p:tav tm="0">
                                          <p:val>
                                            <p:strVal val="#ppt_x"/>
                                          </p:val>
                                        </p:tav>
                                        <p:tav tm="100000">
                                          <p:val>
                                            <p:strVal val="#ppt_x"/>
                                          </p:val>
                                        </p:tav>
                                      </p:tavLst>
                                    </p:anim>
                                    <p:anim calcmode="lin" valueType="num">
                                      <p:cBhvr>
                                        <p:cTn id="76" dur="1000" fill="hold"/>
                                        <p:tgtEl>
                                          <p:spTgt spid="13"/>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4"/>
                                        </p:tgtEl>
                                        <p:attrNameLst>
                                          <p:attrName>style.visibility</p:attrName>
                                        </p:attrNameLst>
                                      </p:cBhvr>
                                      <p:to>
                                        <p:strVal val="visible"/>
                                      </p:to>
                                    </p:set>
                                    <p:animEffect transition="in" filter="fade">
                                      <p:cBhvr>
                                        <p:cTn id="79" dur="1000"/>
                                        <p:tgtEl>
                                          <p:spTgt spid="14"/>
                                        </p:tgtEl>
                                      </p:cBhvr>
                                    </p:animEffect>
                                    <p:anim calcmode="lin" valueType="num">
                                      <p:cBhvr>
                                        <p:cTn id="80" dur="1000" fill="hold"/>
                                        <p:tgtEl>
                                          <p:spTgt spid="14"/>
                                        </p:tgtEl>
                                        <p:attrNameLst>
                                          <p:attrName>ppt_x</p:attrName>
                                        </p:attrNameLst>
                                      </p:cBhvr>
                                      <p:tavLst>
                                        <p:tav tm="0">
                                          <p:val>
                                            <p:strVal val="#ppt_x"/>
                                          </p:val>
                                        </p:tav>
                                        <p:tav tm="100000">
                                          <p:val>
                                            <p:strVal val="#ppt_x"/>
                                          </p:val>
                                        </p:tav>
                                      </p:tavLst>
                                    </p:anim>
                                    <p:anim calcmode="lin" valueType="num">
                                      <p:cBhvr>
                                        <p:cTn id="8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21"/>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nodeType="clickEffect">
                                  <p:stCondLst>
                                    <p:cond delay="0"/>
                                  </p:stCondLst>
                                  <p:childTnLst>
                                    <p:set>
                                      <p:cBhvr>
                                        <p:cTn id="89" dur="1" fill="hold">
                                          <p:stCondLst>
                                            <p:cond delay="0"/>
                                          </p:stCondLst>
                                        </p:cTn>
                                        <p:tgtEl>
                                          <p:spTgt spid="7"/>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9"/>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13"/>
                                        </p:tgtEl>
                                        <p:attrNameLst>
                                          <p:attrName>style.visibility</p:attrName>
                                        </p:attrNameLst>
                                      </p:cBhvr>
                                      <p:to>
                                        <p:strVal val="hidden"/>
                                      </p:to>
                                    </p:set>
                                  </p:childTnLst>
                                </p:cTn>
                              </p:par>
                              <p:par>
                                <p:cTn id="94" presetID="1" presetClass="exit" presetSubtype="0" fill="hold" grpId="1" nodeType="withEffect">
                                  <p:stCondLst>
                                    <p:cond delay="0"/>
                                  </p:stCondLst>
                                  <p:childTnLst>
                                    <p:set>
                                      <p:cBhvr>
                                        <p:cTn id="95" dur="1" fill="hold">
                                          <p:stCondLst>
                                            <p:cond delay="0"/>
                                          </p:stCondLst>
                                        </p:cTn>
                                        <p:tgtEl>
                                          <p:spTgt spid="14"/>
                                        </p:tgtEl>
                                        <p:attrNameLst>
                                          <p:attrName>style.visibility</p:attrName>
                                        </p:attrNameLst>
                                      </p:cBhvr>
                                      <p:to>
                                        <p:strVal val="hidden"/>
                                      </p:to>
                                    </p:set>
                                  </p:childTnLst>
                                </p:cTn>
                              </p:par>
                              <p:par>
                                <p:cTn id="96" presetID="1" presetClass="exit" presetSubtype="0" fill="hold" grpId="1" nodeType="withEffect">
                                  <p:stCondLst>
                                    <p:cond delay="0"/>
                                  </p:stCondLst>
                                  <p:childTnLst>
                                    <p:set>
                                      <p:cBhvr>
                                        <p:cTn id="97" dur="1" fill="hold">
                                          <p:stCondLst>
                                            <p:cond delay="0"/>
                                          </p:stCondLst>
                                        </p:cTn>
                                        <p:tgtEl>
                                          <p:spTgt spid="21"/>
                                        </p:tgtEl>
                                        <p:attrNameLst>
                                          <p:attrName>style.visibility</p:attrName>
                                        </p:attrNameLst>
                                      </p:cBhvr>
                                      <p:to>
                                        <p:strVal val="hidden"/>
                                      </p:to>
                                    </p:set>
                                  </p:childTnLst>
                                </p:cTn>
                              </p:par>
                            </p:childTnLst>
                          </p:cTn>
                        </p:par>
                        <p:par>
                          <p:cTn id="98" fill="hold">
                            <p:stCondLst>
                              <p:cond delay="0"/>
                            </p:stCondLst>
                            <p:childTnLst>
                              <p:par>
                                <p:cTn id="99" presetID="42" presetClass="entr" presetSubtype="0" fill="hold" nodeType="after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0"/>
                                        <p:tgtEl>
                                          <p:spTgt spid="17"/>
                                        </p:tgtEl>
                                      </p:cBhvr>
                                    </p:animEffect>
                                    <p:anim calcmode="lin" valueType="num">
                                      <p:cBhvr>
                                        <p:cTn id="102" dur="1000" fill="hold"/>
                                        <p:tgtEl>
                                          <p:spTgt spid="17"/>
                                        </p:tgtEl>
                                        <p:attrNameLst>
                                          <p:attrName>ppt_x</p:attrName>
                                        </p:attrNameLst>
                                      </p:cBhvr>
                                      <p:tavLst>
                                        <p:tav tm="0">
                                          <p:val>
                                            <p:strVal val="#ppt_x"/>
                                          </p:val>
                                        </p:tav>
                                        <p:tav tm="100000">
                                          <p:val>
                                            <p:strVal val="#ppt_x"/>
                                          </p:val>
                                        </p:tav>
                                      </p:tavLst>
                                    </p:anim>
                                    <p:anim calcmode="lin" valueType="num">
                                      <p:cBhvr>
                                        <p:cTn id="103" dur="1000" fill="hold"/>
                                        <p:tgtEl>
                                          <p:spTgt spid="17"/>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18"/>
                                        </p:tgtEl>
                                        <p:attrNameLst>
                                          <p:attrName>style.visibility</p:attrName>
                                        </p:attrNameLst>
                                      </p:cBhvr>
                                      <p:to>
                                        <p:strVal val="visible"/>
                                      </p:to>
                                    </p:set>
                                    <p:animEffect transition="in" filter="fade">
                                      <p:cBhvr>
                                        <p:cTn id="106" dur="1000"/>
                                        <p:tgtEl>
                                          <p:spTgt spid="18"/>
                                        </p:tgtEl>
                                      </p:cBhvr>
                                    </p:animEffect>
                                    <p:anim calcmode="lin" valueType="num">
                                      <p:cBhvr>
                                        <p:cTn id="107" dur="1000" fill="hold"/>
                                        <p:tgtEl>
                                          <p:spTgt spid="18"/>
                                        </p:tgtEl>
                                        <p:attrNameLst>
                                          <p:attrName>ppt_x</p:attrName>
                                        </p:attrNameLst>
                                      </p:cBhvr>
                                      <p:tavLst>
                                        <p:tav tm="0">
                                          <p:val>
                                            <p:strVal val="#ppt_x"/>
                                          </p:val>
                                        </p:tav>
                                        <p:tav tm="100000">
                                          <p:val>
                                            <p:strVal val="#ppt_x"/>
                                          </p:val>
                                        </p:tav>
                                      </p:tavLst>
                                    </p:anim>
                                    <p:anim calcmode="lin" valueType="num">
                                      <p:cBhvr>
                                        <p:cTn id="10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nodeType="clickEffect">
                                  <p:stCondLst>
                                    <p:cond delay="0"/>
                                  </p:stCondLst>
                                  <p:childTnLst>
                                    <p:set>
                                      <p:cBhvr>
                                        <p:cTn id="112" dur="1" fill="hold">
                                          <p:stCondLst>
                                            <p:cond delay="0"/>
                                          </p:stCondLst>
                                        </p:cTn>
                                        <p:tgtEl>
                                          <p:spTgt spid="19"/>
                                        </p:tgtEl>
                                        <p:attrNameLst>
                                          <p:attrName>style.visibility</p:attrName>
                                        </p:attrNameLst>
                                      </p:cBhvr>
                                      <p:to>
                                        <p:strVal val="visible"/>
                                      </p:to>
                                    </p:set>
                                    <p:animEffect transition="in" filter="fade">
                                      <p:cBhvr>
                                        <p:cTn id="113" dur="1000"/>
                                        <p:tgtEl>
                                          <p:spTgt spid="19"/>
                                        </p:tgtEl>
                                      </p:cBhvr>
                                    </p:animEffect>
                                    <p:anim calcmode="lin" valueType="num">
                                      <p:cBhvr>
                                        <p:cTn id="114" dur="1000" fill="hold"/>
                                        <p:tgtEl>
                                          <p:spTgt spid="19"/>
                                        </p:tgtEl>
                                        <p:attrNameLst>
                                          <p:attrName>ppt_x</p:attrName>
                                        </p:attrNameLst>
                                      </p:cBhvr>
                                      <p:tavLst>
                                        <p:tav tm="0">
                                          <p:val>
                                            <p:strVal val="#ppt_x"/>
                                          </p:val>
                                        </p:tav>
                                        <p:tav tm="100000">
                                          <p:val>
                                            <p:strVal val="#ppt_x"/>
                                          </p:val>
                                        </p:tav>
                                      </p:tavLst>
                                    </p:anim>
                                    <p:anim calcmode="lin" valueType="num">
                                      <p:cBhvr>
                                        <p:cTn id="115" dur="1000" fill="hold"/>
                                        <p:tgtEl>
                                          <p:spTgt spid="19"/>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20"/>
                                        </p:tgtEl>
                                        <p:attrNameLst>
                                          <p:attrName>style.visibility</p:attrName>
                                        </p:attrNameLst>
                                      </p:cBhvr>
                                      <p:to>
                                        <p:strVal val="visible"/>
                                      </p:to>
                                    </p:set>
                                    <p:animEffect transition="in" filter="fade">
                                      <p:cBhvr>
                                        <p:cTn id="118" dur="1000"/>
                                        <p:tgtEl>
                                          <p:spTgt spid="20"/>
                                        </p:tgtEl>
                                      </p:cBhvr>
                                    </p:animEffect>
                                    <p:anim calcmode="lin" valueType="num">
                                      <p:cBhvr>
                                        <p:cTn id="119" dur="1000" fill="hold"/>
                                        <p:tgtEl>
                                          <p:spTgt spid="20"/>
                                        </p:tgtEl>
                                        <p:attrNameLst>
                                          <p:attrName>ppt_x</p:attrName>
                                        </p:attrNameLst>
                                      </p:cBhvr>
                                      <p:tavLst>
                                        <p:tav tm="0">
                                          <p:val>
                                            <p:strVal val="#ppt_x"/>
                                          </p:val>
                                        </p:tav>
                                        <p:tav tm="100000">
                                          <p:val>
                                            <p:strVal val="#ppt_x"/>
                                          </p:val>
                                        </p:tav>
                                      </p:tavLst>
                                    </p:anim>
                                    <p:anim calcmode="lin" valueType="num">
                                      <p:cBhvr>
                                        <p:cTn id="12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22"/>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nodeType="clickEffect">
                                  <p:stCondLst>
                                    <p:cond delay="0"/>
                                  </p:stCondLst>
                                  <p:childTnLst>
                                    <p:set>
                                      <p:cBhvr>
                                        <p:cTn id="128" dur="1" fill="hold">
                                          <p:stCondLst>
                                            <p:cond delay="0"/>
                                          </p:stCondLst>
                                        </p:cTn>
                                        <p:tgtEl>
                                          <p:spTgt spid="15"/>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16"/>
                                        </p:tgtEl>
                                        <p:attrNameLst>
                                          <p:attrName>style.visibility</p:attrName>
                                        </p:attrNameLst>
                                      </p:cBhvr>
                                      <p:to>
                                        <p:strVal val="hidden"/>
                                      </p:to>
                                    </p:set>
                                  </p:childTnLst>
                                </p:cTn>
                              </p:par>
                              <p:par>
                                <p:cTn id="131" presetID="1" presetClass="exit" presetSubtype="0" fill="hold" nodeType="withEffect">
                                  <p:stCondLst>
                                    <p:cond delay="0"/>
                                  </p:stCondLst>
                                  <p:childTnLst>
                                    <p:set>
                                      <p:cBhvr>
                                        <p:cTn id="132" dur="1" fill="hold">
                                          <p:stCondLst>
                                            <p:cond delay="0"/>
                                          </p:stCondLst>
                                        </p:cTn>
                                        <p:tgtEl>
                                          <p:spTgt spid="19"/>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20"/>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22"/>
                                        </p:tgtEl>
                                        <p:attrNameLst>
                                          <p:attrName>style.visibility</p:attrName>
                                        </p:attrNameLst>
                                      </p:cBhvr>
                                      <p:to>
                                        <p:strVal val="hidden"/>
                                      </p:to>
                                    </p:set>
                                  </p:childTnLst>
                                </p:cTn>
                              </p:par>
                            </p:childTnLst>
                          </p:cTn>
                        </p:par>
                        <p:par>
                          <p:cTn id="137" fill="hold">
                            <p:stCondLst>
                              <p:cond delay="0"/>
                            </p:stCondLst>
                            <p:childTnLst>
                              <p:par>
                                <p:cTn id="138" presetID="42" presetClass="entr" presetSubtype="0" fill="hold" nodeType="afterEffect">
                                  <p:stCondLst>
                                    <p:cond delay="0"/>
                                  </p:stCondLst>
                                  <p:childTnLst>
                                    <p:set>
                                      <p:cBhvr>
                                        <p:cTn id="139" dur="1" fill="hold">
                                          <p:stCondLst>
                                            <p:cond delay="0"/>
                                          </p:stCondLst>
                                        </p:cTn>
                                        <p:tgtEl>
                                          <p:spTgt spid="23"/>
                                        </p:tgtEl>
                                        <p:attrNameLst>
                                          <p:attrName>style.visibility</p:attrName>
                                        </p:attrNameLst>
                                      </p:cBhvr>
                                      <p:to>
                                        <p:strVal val="visible"/>
                                      </p:to>
                                    </p:set>
                                    <p:animEffect transition="in" filter="fade">
                                      <p:cBhvr>
                                        <p:cTn id="140" dur="1000"/>
                                        <p:tgtEl>
                                          <p:spTgt spid="23"/>
                                        </p:tgtEl>
                                      </p:cBhvr>
                                    </p:animEffect>
                                    <p:anim calcmode="lin" valueType="num">
                                      <p:cBhvr>
                                        <p:cTn id="141" dur="1000" fill="hold"/>
                                        <p:tgtEl>
                                          <p:spTgt spid="23"/>
                                        </p:tgtEl>
                                        <p:attrNameLst>
                                          <p:attrName>ppt_x</p:attrName>
                                        </p:attrNameLst>
                                      </p:cBhvr>
                                      <p:tavLst>
                                        <p:tav tm="0">
                                          <p:val>
                                            <p:strVal val="#ppt_x"/>
                                          </p:val>
                                        </p:tav>
                                        <p:tav tm="100000">
                                          <p:val>
                                            <p:strVal val="#ppt_x"/>
                                          </p:val>
                                        </p:tav>
                                      </p:tavLst>
                                    </p:anim>
                                    <p:anim calcmode="lin" valueType="num">
                                      <p:cBhvr>
                                        <p:cTn id="142" dur="1000" fill="hold"/>
                                        <p:tgtEl>
                                          <p:spTgt spid="23"/>
                                        </p:tgtEl>
                                        <p:attrNameLst>
                                          <p:attrName>ppt_y</p:attrName>
                                        </p:attrNameLst>
                                      </p:cBhvr>
                                      <p:tavLst>
                                        <p:tav tm="0">
                                          <p:val>
                                            <p:strVal val="#ppt_y+.1"/>
                                          </p:val>
                                        </p:tav>
                                        <p:tav tm="100000">
                                          <p:val>
                                            <p:strVal val="#ppt_y"/>
                                          </p:val>
                                        </p:tav>
                                      </p:tavLst>
                                    </p:anim>
                                  </p:childTnLst>
                                </p:cTn>
                              </p:par>
                              <p:par>
                                <p:cTn id="143" presetID="42" presetClass="entr" presetSubtype="0" fill="hold" grpId="0" nodeType="withEffect">
                                  <p:stCondLst>
                                    <p:cond delay="0"/>
                                  </p:stCondLst>
                                  <p:childTnLst>
                                    <p:set>
                                      <p:cBhvr>
                                        <p:cTn id="144" dur="1" fill="hold">
                                          <p:stCondLst>
                                            <p:cond delay="0"/>
                                          </p:stCondLst>
                                        </p:cTn>
                                        <p:tgtEl>
                                          <p:spTgt spid="24"/>
                                        </p:tgtEl>
                                        <p:attrNameLst>
                                          <p:attrName>style.visibility</p:attrName>
                                        </p:attrNameLst>
                                      </p:cBhvr>
                                      <p:to>
                                        <p:strVal val="visible"/>
                                      </p:to>
                                    </p:set>
                                    <p:animEffect transition="in" filter="fade">
                                      <p:cBhvr>
                                        <p:cTn id="145" dur="1000"/>
                                        <p:tgtEl>
                                          <p:spTgt spid="24"/>
                                        </p:tgtEl>
                                      </p:cBhvr>
                                    </p:animEffect>
                                    <p:anim calcmode="lin" valueType="num">
                                      <p:cBhvr>
                                        <p:cTn id="146" dur="1000" fill="hold"/>
                                        <p:tgtEl>
                                          <p:spTgt spid="24"/>
                                        </p:tgtEl>
                                        <p:attrNameLst>
                                          <p:attrName>ppt_x</p:attrName>
                                        </p:attrNameLst>
                                      </p:cBhvr>
                                      <p:tavLst>
                                        <p:tav tm="0">
                                          <p:val>
                                            <p:strVal val="#ppt_x"/>
                                          </p:val>
                                        </p:tav>
                                        <p:tav tm="100000">
                                          <p:val>
                                            <p:strVal val="#ppt_x"/>
                                          </p:val>
                                        </p:tav>
                                      </p:tavLst>
                                    </p:anim>
                                    <p:anim calcmode="lin" valueType="num">
                                      <p:cBhvr>
                                        <p:cTn id="14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42" presetClass="entr" presetSubtype="0" fill="hold" nodeType="clickEffect">
                                  <p:stCondLst>
                                    <p:cond delay="0"/>
                                  </p:stCondLst>
                                  <p:childTnLst>
                                    <p:set>
                                      <p:cBhvr>
                                        <p:cTn id="151" dur="1" fill="hold">
                                          <p:stCondLst>
                                            <p:cond delay="0"/>
                                          </p:stCondLst>
                                        </p:cTn>
                                        <p:tgtEl>
                                          <p:spTgt spid="25"/>
                                        </p:tgtEl>
                                        <p:attrNameLst>
                                          <p:attrName>style.visibility</p:attrName>
                                        </p:attrNameLst>
                                      </p:cBhvr>
                                      <p:to>
                                        <p:strVal val="visible"/>
                                      </p:to>
                                    </p:set>
                                    <p:animEffect transition="in" filter="fade">
                                      <p:cBhvr>
                                        <p:cTn id="152" dur="1000"/>
                                        <p:tgtEl>
                                          <p:spTgt spid="25"/>
                                        </p:tgtEl>
                                      </p:cBhvr>
                                    </p:animEffect>
                                    <p:anim calcmode="lin" valueType="num">
                                      <p:cBhvr>
                                        <p:cTn id="153" dur="1000" fill="hold"/>
                                        <p:tgtEl>
                                          <p:spTgt spid="25"/>
                                        </p:tgtEl>
                                        <p:attrNameLst>
                                          <p:attrName>ppt_x</p:attrName>
                                        </p:attrNameLst>
                                      </p:cBhvr>
                                      <p:tavLst>
                                        <p:tav tm="0">
                                          <p:val>
                                            <p:strVal val="#ppt_x"/>
                                          </p:val>
                                        </p:tav>
                                        <p:tav tm="100000">
                                          <p:val>
                                            <p:strVal val="#ppt_x"/>
                                          </p:val>
                                        </p:tav>
                                      </p:tavLst>
                                    </p:anim>
                                    <p:anim calcmode="lin" valueType="num">
                                      <p:cBhvr>
                                        <p:cTn id="154" dur="1000" fill="hold"/>
                                        <p:tgtEl>
                                          <p:spTgt spid="25"/>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26"/>
                                        </p:tgtEl>
                                        <p:attrNameLst>
                                          <p:attrName>style.visibility</p:attrName>
                                        </p:attrNameLst>
                                      </p:cBhvr>
                                      <p:to>
                                        <p:strVal val="visible"/>
                                      </p:to>
                                    </p:set>
                                    <p:animEffect transition="in" filter="fade">
                                      <p:cBhvr>
                                        <p:cTn id="157" dur="1000"/>
                                        <p:tgtEl>
                                          <p:spTgt spid="26"/>
                                        </p:tgtEl>
                                      </p:cBhvr>
                                    </p:animEffect>
                                    <p:anim calcmode="lin" valueType="num">
                                      <p:cBhvr>
                                        <p:cTn id="158" dur="1000" fill="hold"/>
                                        <p:tgtEl>
                                          <p:spTgt spid="26"/>
                                        </p:tgtEl>
                                        <p:attrNameLst>
                                          <p:attrName>ppt_x</p:attrName>
                                        </p:attrNameLst>
                                      </p:cBhvr>
                                      <p:tavLst>
                                        <p:tav tm="0">
                                          <p:val>
                                            <p:strVal val="#ppt_x"/>
                                          </p:val>
                                        </p:tav>
                                        <p:tav tm="100000">
                                          <p:val>
                                            <p:strVal val="#ppt_x"/>
                                          </p:val>
                                        </p:tav>
                                      </p:tavLst>
                                    </p:anim>
                                    <p:anim calcmode="lin" valueType="num">
                                      <p:cBhvr>
                                        <p:cTn id="15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60" fill="hold">
                      <p:stCondLst>
                        <p:cond delay="indefinite"/>
                      </p:stCondLst>
                      <p:childTnLst>
                        <p:par>
                          <p:cTn id="161" fill="hold">
                            <p:stCondLst>
                              <p:cond delay="0"/>
                            </p:stCondLst>
                            <p:childTnLst>
                              <p:par>
                                <p:cTn id="162" presetID="31" presetClass="entr" presetSubtype="0" fill="hold" grpId="0" nodeType="clickEffect">
                                  <p:stCondLst>
                                    <p:cond delay="0"/>
                                  </p:stCondLst>
                                  <p:childTnLst>
                                    <p:set>
                                      <p:cBhvr>
                                        <p:cTn id="163" dur="1" fill="hold">
                                          <p:stCondLst>
                                            <p:cond delay="0"/>
                                          </p:stCondLst>
                                        </p:cTn>
                                        <p:tgtEl>
                                          <p:spTgt spid="27"/>
                                        </p:tgtEl>
                                        <p:attrNameLst>
                                          <p:attrName>style.visibility</p:attrName>
                                        </p:attrNameLst>
                                      </p:cBhvr>
                                      <p:to>
                                        <p:strVal val="visible"/>
                                      </p:to>
                                    </p:set>
                                    <p:anim calcmode="lin" valueType="num">
                                      <p:cBhvr>
                                        <p:cTn id="164" dur="1000" fill="hold"/>
                                        <p:tgtEl>
                                          <p:spTgt spid="27"/>
                                        </p:tgtEl>
                                        <p:attrNameLst>
                                          <p:attrName>ppt_w</p:attrName>
                                        </p:attrNameLst>
                                      </p:cBhvr>
                                      <p:tavLst>
                                        <p:tav tm="0">
                                          <p:val>
                                            <p:fltVal val="0"/>
                                          </p:val>
                                        </p:tav>
                                        <p:tav tm="100000">
                                          <p:val>
                                            <p:strVal val="#ppt_w"/>
                                          </p:val>
                                        </p:tav>
                                      </p:tavLst>
                                    </p:anim>
                                    <p:anim calcmode="lin" valueType="num">
                                      <p:cBhvr>
                                        <p:cTn id="165" dur="1000" fill="hold"/>
                                        <p:tgtEl>
                                          <p:spTgt spid="27"/>
                                        </p:tgtEl>
                                        <p:attrNameLst>
                                          <p:attrName>ppt_h</p:attrName>
                                        </p:attrNameLst>
                                      </p:cBhvr>
                                      <p:tavLst>
                                        <p:tav tm="0">
                                          <p:val>
                                            <p:fltVal val="0"/>
                                          </p:val>
                                        </p:tav>
                                        <p:tav tm="100000">
                                          <p:val>
                                            <p:strVal val="#ppt_h"/>
                                          </p:val>
                                        </p:tav>
                                      </p:tavLst>
                                    </p:anim>
                                    <p:anim calcmode="lin" valueType="num">
                                      <p:cBhvr>
                                        <p:cTn id="166" dur="1000" fill="hold"/>
                                        <p:tgtEl>
                                          <p:spTgt spid="27"/>
                                        </p:tgtEl>
                                        <p:attrNameLst>
                                          <p:attrName>style.rotation</p:attrName>
                                        </p:attrNameLst>
                                      </p:cBhvr>
                                      <p:tavLst>
                                        <p:tav tm="0">
                                          <p:val>
                                            <p:fltVal val="90"/>
                                          </p:val>
                                        </p:tav>
                                        <p:tav tm="100000">
                                          <p:val>
                                            <p:fltVal val="0"/>
                                          </p:val>
                                        </p:tav>
                                      </p:tavLst>
                                    </p:anim>
                                    <p:animEffect transition="in" filter="fade">
                                      <p:cBhvr>
                                        <p:cTn id="167"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 grpId="0"/>
      <p:bldP spid="2" grpId="1"/>
      <p:bldP spid="9" grpId="0"/>
      <p:bldP spid="9" grpId="1"/>
      <p:bldP spid="12" grpId="0"/>
      <p:bldP spid="12" grpId="1"/>
      <p:bldP spid="16" grpId="0"/>
      <p:bldP spid="16" grpId="1"/>
      <p:bldP spid="14" grpId="0"/>
      <p:bldP spid="14" grpId="1"/>
      <p:bldP spid="18" grpId="0"/>
      <p:bldP spid="20" grpId="0"/>
      <p:bldP spid="20" grpId="1"/>
      <p:bldP spid="10" grpId="0"/>
      <p:bldP spid="10" grpId="1"/>
      <p:bldP spid="21" grpId="0"/>
      <p:bldP spid="21" grpId="1"/>
      <p:bldP spid="24" grpId="0"/>
      <p:bldP spid="26" grpId="0"/>
      <p:bldP spid="27"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a:spLocks noChangeArrowheads="1"/>
          </p:cNvSpPr>
          <p:nvPr/>
        </p:nvSpPr>
        <p:spPr bwMode="auto">
          <a:xfrm>
            <a:off x="3503614" y="4652963"/>
            <a:ext cx="1368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a:ln>
                  <a:noFill/>
                </a:ln>
                <a:solidFill>
                  <a:srgbClr val="FF0000"/>
                </a:solidFill>
                <a:effectLst/>
                <a:uLnTx/>
                <a:uFillTx/>
                <a:latin typeface="Calibri" panose="020F0502020204030204" pitchFamily="34" charset="0"/>
                <a:ea typeface="宋体" panose="02010600030101010101" pitchFamily="2" charset="-122"/>
                <a:cs typeface="+mn-cs"/>
              </a:rPr>
              <a:t>20&gt;14</a:t>
            </a:r>
            <a:endParaRPr kumimoji="0" lang="zh-CN" altLang="en-US" sz="3600" b="0" i="0" u="none" strike="noStrike" kern="1200" cap="none" spc="0" normalizeH="0" baseline="0" noProof="0">
              <a:ln>
                <a:noFill/>
              </a:ln>
              <a:solidFill>
                <a:srgbClr val="FF0000"/>
              </a:solidFill>
              <a:effectLst/>
              <a:uLnTx/>
              <a:uFillTx/>
              <a:latin typeface="Calibri" panose="020F0502020204030204" pitchFamily="34" charset="0"/>
              <a:ea typeface="宋体" panose="02010600030101010101" pitchFamily="2" charset="-122"/>
              <a:cs typeface="+mn-cs"/>
            </a:endParaRPr>
          </a:p>
        </p:txBody>
      </p:sp>
      <p:graphicFrame>
        <p:nvGraphicFramePr>
          <p:cNvPr id="3" name="表格 2"/>
          <p:cNvGraphicFramePr>
            <a:graphicFrameLocks noGrp="1"/>
          </p:cNvGraphicFramePr>
          <p:nvPr/>
        </p:nvGraphicFramePr>
        <p:xfrm>
          <a:off x="2711450" y="1844675"/>
          <a:ext cx="6503990" cy="1339850"/>
        </p:xfrm>
        <a:graphic>
          <a:graphicData uri="http://schemas.openxmlformats.org/drawingml/2006/table">
            <a:tbl>
              <a:tblPr firstRow="1" bandRow="1">
                <a:tableStyleId>{22838BEF-8BB2-4498-84A7-C5851F593DF1}</a:tableStyleId>
              </a:tblPr>
              <a:tblGrid>
                <a:gridCol w="650399">
                  <a:extLst>
                    <a:ext uri="{9D8B030D-6E8A-4147-A177-3AD203B41FA5}">
                      <a16:colId xmlns:a16="http://schemas.microsoft.com/office/drawing/2014/main" val="20000"/>
                    </a:ext>
                  </a:extLst>
                </a:gridCol>
                <a:gridCol w="650399">
                  <a:extLst>
                    <a:ext uri="{9D8B030D-6E8A-4147-A177-3AD203B41FA5}">
                      <a16:colId xmlns:a16="http://schemas.microsoft.com/office/drawing/2014/main" val="20001"/>
                    </a:ext>
                  </a:extLst>
                </a:gridCol>
                <a:gridCol w="650399">
                  <a:extLst>
                    <a:ext uri="{9D8B030D-6E8A-4147-A177-3AD203B41FA5}">
                      <a16:colId xmlns:a16="http://schemas.microsoft.com/office/drawing/2014/main" val="20002"/>
                    </a:ext>
                  </a:extLst>
                </a:gridCol>
                <a:gridCol w="650399">
                  <a:extLst>
                    <a:ext uri="{9D8B030D-6E8A-4147-A177-3AD203B41FA5}">
                      <a16:colId xmlns:a16="http://schemas.microsoft.com/office/drawing/2014/main" val="20003"/>
                    </a:ext>
                  </a:extLst>
                </a:gridCol>
                <a:gridCol w="650399">
                  <a:extLst>
                    <a:ext uri="{9D8B030D-6E8A-4147-A177-3AD203B41FA5}">
                      <a16:colId xmlns:a16="http://schemas.microsoft.com/office/drawing/2014/main" val="20004"/>
                    </a:ext>
                  </a:extLst>
                </a:gridCol>
                <a:gridCol w="650399">
                  <a:extLst>
                    <a:ext uri="{9D8B030D-6E8A-4147-A177-3AD203B41FA5}">
                      <a16:colId xmlns:a16="http://schemas.microsoft.com/office/drawing/2014/main" val="20005"/>
                    </a:ext>
                  </a:extLst>
                </a:gridCol>
                <a:gridCol w="650399">
                  <a:extLst>
                    <a:ext uri="{9D8B030D-6E8A-4147-A177-3AD203B41FA5}">
                      <a16:colId xmlns:a16="http://schemas.microsoft.com/office/drawing/2014/main" val="20006"/>
                    </a:ext>
                  </a:extLst>
                </a:gridCol>
                <a:gridCol w="650399">
                  <a:extLst>
                    <a:ext uri="{9D8B030D-6E8A-4147-A177-3AD203B41FA5}">
                      <a16:colId xmlns:a16="http://schemas.microsoft.com/office/drawing/2014/main" val="20007"/>
                    </a:ext>
                  </a:extLst>
                </a:gridCol>
                <a:gridCol w="650399">
                  <a:extLst>
                    <a:ext uri="{9D8B030D-6E8A-4147-A177-3AD203B41FA5}">
                      <a16:colId xmlns:a16="http://schemas.microsoft.com/office/drawing/2014/main" val="20008"/>
                    </a:ext>
                  </a:extLst>
                </a:gridCol>
                <a:gridCol w="650399">
                  <a:extLst>
                    <a:ext uri="{9D8B030D-6E8A-4147-A177-3AD203B41FA5}">
                      <a16:colId xmlns:a16="http://schemas.microsoft.com/office/drawing/2014/main" val="20009"/>
                    </a:ext>
                  </a:extLst>
                </a:gridCol>
              </a:tblGrid>
              <a:tr h="460385">
                <a:tc>
                  <a:txBody>
                    <a:bodyPr/>
                    <a:lstStyle/>
                    <a:p>
                      <a:pPr algn="ctr"/>
                      <a:r>
                        <a:rPr lang="en-US" altLang="zh-CN" sz="2400" dirty="0">
                          <a:latin typeface="Times New Roman" panose="02020603050405020304" pitchFamily="18" charset="0"/>
                          <a:cs typeface="Times New Roman" panose="02020603050405020304" pitchFamily="18" charset="0"/>
                        </a:rPr>
                        <a:t>0</a:t>
                      </a:r>
                      <a:endParaRPr lang="zh-CN" altLang="en-US" sz="2400" dirty="0">
                        <a:latin typeface="Times New Roman" panose="02020603050405020304" pitchFamily="18" charset="0"/>
                        <a:cs typeface="Times New Roman" panose="02020603050405020304" pitchFamily="18" charset="0"/>
                      </a:endParaRPr>
                    </a:p>
                  </a:txBody>
                  <a:tcPr marL="91434" marR="91434" marT="45699" marB="456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5"/>
                      </a:solidFill>
                      <a:prstDash val="solid"/>
                      <a:round/>
                      <a:headEnd type="none" w="med" len="med"/>
                      <a:tailEnd type="none" w="med" len="med"/>
                    </a:lnB>
                    <a:noFill/>
                  </a:tcPr>
                </a:tc>
                <a:tc>
                  <a:txBody>
                    <a:bodyPr/>
                    <a:lstStyle/>
                    <a:p>
                      <a:pPr algn="ctr"/>
                      <a:r>
                        <a:rPr lang="en-US" altLang="zh-CN" sz="2400" dirty="0">
                          <a:latin typeface="Times New Roman" panose="02020603050405020304" pitchFamily="18" charset="0"/>
                          <a:cs typeface="Times New Roman" panose="02020603050405020304" pitchFamily="18" charset="0"/>
                        </a:rPr>
                        <a:t>1</a:t>
                      </a:r>
                      <a:endParaRPr lang="zh-CN" altLang="en-US" sz="2400" dirty="0">
                        <a:latin typeface="Times New Roman" panose="02020603050405020304" pitchFamily="18" charset="0"/>
                        <a:cs typeface="Times New Roman" panose="02020603050405020304" pitchFamily="18" charset="0"/>
                      </a:endParaRPr>
                    </a:p>
                  </a:txBody>
                  <a:tcPr marL="91434" marR="91434" marT="45699" marB="456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5"/>
                      </a:solidFill>
                      <a:prstDash val="solid"/>
                      <a:round/>
                      <a:headEnd type="none" w="med" len="med"/>
                      <a:tailEnd type="none" w="med" len="med"/>
                    </a:lnB>
                    <a:noFill/>
                  </a:tcPr>
                </a:tc>
                <a:tc>
                  <a:txBody>
                    <a:bodyPr/>
                    <a:lstStyle/>
                    <a:p>
                      <a:pPr algn="ctr"/>
                      <a:r>
                        <a:rPr lang="en-US" altLang="zh-CN" sz="2400" dirty="0">
                          <a:latin typeface="Times New Roman" panose="02020603050405020304" pitchFamily="18" charset="0"/>
                          <a:cs typeface="Times New Roman" panose="02020603050405020304" pitchFamily="18" charset="0"/>
                        </a:rPr>
                        <a:t>2</a:t>
                      </a:r>
                      <a:endParaRPr lang="zh-CN" altLang="en-US" sz="2400" dirty="0">
                        <a:latin typeface="Times New Roman" panose="02020603050405020304" pitchFamily="18" charset="0"/>
                        <a:cs typeface="Times New Roman" panose="02020603050405020304" pitchFamily="18" charset="0"/>
                      </a:endParaRPr>
                    </a:p>
                  </a:txBody>
                  <a:tcPr marL="91434" marR="91434" marT="45699" marB="456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5"/>
                      </a:solidFill>
                      <a:prstDash val="solid"/>
                      <a:round/>
                      <a:headEnd type="none" w="med" len="med"/>
                      <a:tailEnd type="none" w="med" len="med"/>
                    </a:lnB>
                    <a:noFill/>
                  </a:tcPr>
                </a:tc>
                <a:tc>
                  <a:txBody>
                    <a:bodyPr/>
                    <a:lstStyle/>
                    <a:p>
                      <a:pPr algn="ctr"/>
                      <a:r>
                        <a:rPr lang="en-US" altLang="zh-CN" sz="2400" dirty="0">
                          <a:latin typeface="Times New Roman" panose="02020603050405020304" pitchFamily="18" charset="0"/>
                          <a:cs typeface="Times New Roman" panose="02020603050405020304" pitchFamily="18" charset="0"/>
                        </a:rPr>
                        <a:t>3</a:t>
                      </a:r>
                      <a:endParaRPr lang="zh-CN" altLang="en-US" sz="2400" dirty="0">
                        <a:latin typeface="Times New Roman" panose="02020603050405020304" pitchFamily="18" charset="0"/>
                        <a:cs typeface="Times New Roman" panose="02020603050405020304" pitchFamily="18" charset="0"/>
                      </a:endParaRPr>
                    </a:p>
                  </a:txBody>
                  <a:tcPr marL="91434" marR="91434" marT="45699" marB="456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5"/>
                      </a:solidFill>
                      <a:prstDash val="solid"/>
                      <a:round/>
                      <a:headEnd type="none" w="med" len="med"/>
                      <a:tailEnd type="none" w="med" len="med"/>
                    </a:lnB>
                    <a:noFill/>
                  </a:tcPr>
                </a:tc>
                <a:tc>
                  <a:txBody>
                    <a:bodyPr/>
                    <a:lstStyle/>
                    <a:p>
                      <a:pPr algn="ctr"/>
                      <a:r>
                        <a:rPr lang="en-US" altLang="zh-CN" sz="2400" dirty="0">
                          <a:latin typeface="Times New Roman" panose="02020603050405020304" pitchFamily="18" charset="0"/>
                          <a:cs typeface="Times New Roman" panose="02020603050405020304" pitchFamily="18" charset="0"/>
                        </a:rPr>
                        <a:t>4</a:t>
                      </a:r>
                      <a:endParaRPr lang="zh-CN" altLang="en-US" sz="2400" dirty="0">
                        <a:latin typeface="Times New Roman" panose="02020603050405020304" pitchFamily="18" charset="0"/>
                        <a:cs typeface="Times New Roman" panose="02020603050405020304" pitchFamily="18" charset="0"/>
                      </a:endParaRPr>
                    </a:p>
                  </a:txBody>
                  <a:tcPr marL="91434" marR="91434" marT="45699" marB="456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5"/>
                      </a:solidFill>
                      <a:prstDash val="solid"/>
                      <a:round/>
                      <a:headEnd type="none" w="med" len="med"/>
                      <a:tailEnd type="none" w="med" len="med"/>
                    </a:lnB>
                    <a:noFill/>
                  </a:tcPr>
                </a:tc>
                <a:tc>
                  <a:txBody>
                    <a:bodyPr/>
                    <a:lstStyle/>
                    <a:p>
                      <a:pPr algn="ctr"/>
                      <a:r>
                        <a:rPr lang="en-US" altLang="zh-CN" sz="2400" dirty="0">
                          <a:latin typeface="Times New Roman" panose="02020603050405020304" pitchFamily="18" charset="0"/>
                          <a:cs typeface="Times New Roman" panose="02020603050405020304" pitchFamily="18" charset="0"/>
                        </a:rPr>
                        <a:t>5</a:t>
                      </a:r>
                      <a:endParaRPr lang="zh-CN" altLang="en-US" sz="2400" dirty="0">
                        <a:latin typeface="Times New Roman" panose="02020603050405020304" pitchFamily="18" charset="0"/>
                        <a:cs typeface="Times New Roman" panose="02020603050405020304" pitchFamily="18" charset="0"/>
                      </a:endParaRPr>
                    </a:p>
                  </a:txBody>
                  <a:tcPr marL="91434" marR="91434" marT="45699" marB="456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5"/>
                      </a:solidFill>
                      <a:prstDash val="solid"/>
                      <a:round/>
                      <a:headEnd type="none" w="med" len="med"/>
                      <a:tailEnd type="none" w="med" len="med"/>
                    </a:lnB>
                    <a:noFill/>
                  </a:tcPr>
                </a:tc>
                <a:tc>
                  <a:txBody>
                    <a:bodyPr/>
                    <a:lstStyle/>
                    <a:p>
                      <a:pPr algn="ctr"/>
                      <a:r>
                        <a:rPr lang="en-US" altLang="zh-CN" sz="2400" dirty="0">
                          <a:latin typeface="Times New Roman" panose="02020603050405020304" pitchFamily="18" charset="0"/>
                          <a:cs typeface="Times New Roman" panose="02020603050405020304" pitchFamily="18" charset="0"/>
                        </a:rPr>
                        <a:t>6</a:t>
                      </a:r>
                      <a:endParaRPr lang="zh-CN" altLang="en-US" sz="2400" dirty="0">
                        <a:latin typeface="Times New Roman" panose="02020603050405020304" pitchFamily="18" charset="0"/>
                        <a:cs typeface="Times New Roman" panose="02020603050405020304" pitchFamily="18" charset="0"/>
                      </a:endParaRPr>
                    </a:p>
                  </a:txBody>
                  <a:tcPr marL="91434" marR="91434" marT="45699" marB="456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5"/>
                      </a:solidFill>
                      <a:prstDash val="solid"/>
                      <a:round/>
                      <a:headEnd type="none" w="med" len="med"/>
                      <a:tailEnd type="none" w="med" len="med"/>
                    </a:lnB>
                    <a:noFill/>
                  </a:tcPr>
                </a:tc>
                <a:tc>
                  <a:txBody>
                    <a:bodyPr/>
                    <a:lstStyle/>
                    <a:p>
                      <a:pPr algn="ctr"/>
                      <a:r>
                        <a:rPr lang="en-US" altLang="zh-CN" sz="2400" dirty="0">
                          <a:latin typeface="Times New Roman" panose="02020603050405020304" pitchFamily="18" charset="0"/>
                          <a:cs typeface="Times New Roman" panose="02020603050405020304" pitchFamily="18" charset="0"/>
                        </a:rPr>
                        <a:t>7</a:t>
                      </a:r>
                      <a:endParaRPr lang="zh-CN" altLang="en-US" sz="2400" dirty="0">
                        <a:latin typeface="Times New Roman" panose="02020603050405020304" pitchFamily="18" charset="0"/>
                        <a:cs typeface="Times New Roman" panose="02020603050405020304" pitchFamily="18" charset="0"/>
                      </a:endParaRPr>
                    </a:p>
                  </a:txBody>
                  <a:tcPr marL="91434" marR="91434" marT="45699" marB="456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5"/>
                      </a:solidFill>
                      <a:prstDash val="solid"/>
                      <a:round/>
                      <a:headEnd type="none" w="med" len="med"/>
                      <a:tailEnd type="none" w="med" len="med"/>
                    </a:lnB>
                    <a:noFill/>
                  </a:tcPr>
                </a:tc>
                <a:tc>
                  <a:txBody>
                    <a:bodyPr/>
                    <a:lstStyle/>
                    <a:p>
                      <a:pPr algn="ctr"/>
                      <a:r>
                        <a:rPr lang="en-US" altLang="zh-CN" sz="2400" dirty="0">
                          <a:latin typeface="Times New Roman" panose="02020603050405020304" pitchFamily="18" charset="0"/>
                          <a:cs typeface="Times New Roman" panose="02020603050405020304" pitchFamily="18" charset="0"/>
                        </a:rPr>
                        <a:t>8</a:t>
                      </a:r>
                      <a:endParaRPr lang="zh-CN" altLang="en-US" sz="2400" dirty="0">
                        <a:latin typeface="Times New Roman" panose="02020603050405020304" pitchFamily="18" charset="0"/>
                        <a:cs typeface="Times New Roman" panose="02020603050405020304" pitchFamily="18" charset="0"/>
                      </a:endParaRPr>
                    </a:p>
                  </a:txBody>
                  <a:tcPr marL="91434" marR="91434" marT="45699" marB="456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5"/>
                      </a:solidFill>
                      <a:prstDash val="solid"/>
                      <a:round/>
                      <a:headEnd type="none" w="med" len="med"/>
                      <a:tailEnd type="none" w="med" len="med"/>
                    </a:lnB>
                    <a:noFill/>
                  </a:tcPr>
                </a:tc>
                <a:tc>
                  <a:txBody>
                    <a:bodyPr/>
                    <a:lstStyle/>
                    <a:p>
                      <a:pPr algn="ctr"/>
                      <a:r>
                        <a:rPr lang="en-US" altLang="zh-CN" sz="2400" dirty="0">
                          <a:latin typeface="Times New Roman" panose="02020603050405020304" pitchFamily="18" charset="0"/>
                          <a:cs typeface="Times New Roman" panose="02020603050405020304" pitchFamily="18" charset="0"/>
                        </a:rPr>
                        <a:t>9</a:t>
                      </a:r>
                      <a:endParaRPr lang="zh-CN" altLang="en-US" sz="2400" dirty="0">
                        <a:latin typeface="Times New Roman" panose="02020603050405020304" pitchFamily="18" charset="0"/>
                        <a:cs typeface="Times New Roman" panose="02020603050405020304" pitchFamily="18" charset="0"/>
                      </a:endParaRPr>
                    </a:p>
                  </a:txBody>
                  <a:tcPr marL="91434" marR="91434" marT="45699" marB="4569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0000"/>
                  </a:ext>
                </a:extLst>
              </a:tr>
              <a:tr h="879465">
                <a:tc>
                  <a:txBody>
                    <a:bodyPr/>
                    <a:lstStyle/>
                    <a:p>
                      <a:pPr algn="ctr"/>
                      <a:r>
                        <a:rPr lang="en-US" altLang="zh-CN" sz="2400" dirty="0">
                          <a:latin typeface="Times New Roman" panose="02020603050405020304" pitchFamily="18" charset="0"/>
                          <a:cs typeface="Times New Roman" panose="02020603050405020304" pitchFamily="18" charset="0"/>
                        </a:rPr>
                        <a:t>1</a:t>
                      </a:r>
                      <a:endParaRPr lang="zh-CN" altLang="en-US" sz="2400" dirty="0">
                        <a:latin typeface="Times New Roman" panose="02020603050405020304" pitchFamily="18" charset="0"/>
                        <a:cs typeface="Times New Roman" panose="02020603050405020304" pitchFamily="18" charset="0"/>
                      </a:endParaRPr>
                    </a:p>
                  </a:txBody>
                  <a:tcPr marL="91434" marR="91434" marT="45699" marB="45699" anchor="ct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tcPr>
                </a:tc>
                <a:tc>
                  <a:txBody>
                    <a:bodyPr/>
                    <a:lstStyle/>
                    <a:p>
                      <a:pPr algn="ctr"/>
                      <a:r>
                        <a:rPr lang="en-US" altLang="zh-CN" sz="2400" dirty="0">
                          <a:latin typeface="Times New Roman" panose="02020603050405020304" pitchFamily="18" charset="0"/>
                          <a:cs typeface="Times New Roman" panose="02020603050405020304" pitchFamily="18" charset="0"/>
                        </a:rPr>
                        <a:t>7</a:t>
                      </a:r>
                      <a:endParaRPr lang="zh-CN" altLang="en-US" sz="2400" dirty="0">
                        <a:latin typeface="Times New Roman" panose="02020603050405020304" pitchFamily="18" charset="0"/>
                        <a:cs typeface="Times New Roman" panose="02020603050405020304" pitchFamily="18" charset="0"/>
                      </a:endParaRPr>
                    </a:p>
                  </a:txBody>
                  <a:tcPr marL="91434" marR="91434" marT="45699" marB="45699" anchor="ct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tcPr>
                </a:tc>
                <a:tc>
                  <a:txBody>
                    <a:bodyPr/>
                    <a:lstStyle/>
                    <a:p>
                      <a:pPr algn="ctr"/>
                      <a:r>
                        <a:rPr lang="en-US" altLang="zh-CN" sz="2400" dirty="0">
                          <a:latin typeface="Times New Roman" panose="02020603050405020304" pitchFamily="18" charset="0"/>
                          <a:cs typeface="Times New Roman" panose="02020603050405020304" pitchFamily="18" charset="0"/>
                        </a:rPr>
                        <a:t>14</a:t>
                      </a:r>
                      <a:endParaRPr lang="zh-CN" altLang="en-US" sz="2400" dirty="0">
                        <a:latin typeface="Times New Roman" panose="02020603050405020304" pitchFamily="18" charset="0"/>
                        <a:cs typeface="Times New Roman" panose="02020603050405020304" pitchFamily="18" charset="0"/>
                      </a:endParaRPr>
                    </a:p>
                  </a:txBody>
                  <a:tcPr marL="91434" marR="91434" marT="45699" marB="45699" anchor="ct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tcPr>
                </a:tc>
                <a:tc>
                  <a:txBody>
                    <a:bodyPr/>
                    <a:lstStyle/>
                    <a:p>
                      <a:pPr algn="ctr"/>
                      <a:r>
                        <a:rPr lang="en-US" altLang="zh-CN" sz="2400" dirty="0">
                          <a:latin typeface="Times New Roman" panose="02020603050405020304" pitchFamily="18" charset="0"/>
                          <a:cs typeface="Times New Roman" panose="02020603050405020304" pitchFamily="18" charset="0"/>
                        </a:rPr>
                        <a:t>18</a:t>
                      </a:r>
                      <a:endParaRPr lang="zh-CN" altLang="en-US" sz="2400" dirty="0">
                        <a:latin typeface="Times New Roman" panose="02020603050405020304" pitchFamily="18" charset="0"/>
                        <a:cs typeface="Times New Roman" panose="02020603050405020304" pitchFamily="18" charset="0"/>
                      </a:endParaRPr>
                    </a:p>
                  </a:txBody>
                  <a:tcPr marL="91434" marR="91434" marT="45699" marB="45699" anchor="ct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tcPr>
                </a:tc>
                <a:tc>
                  <a:txBody>
                    <a:bodyPr/>
                    <a:lstStyle/>
                    <a:p>
                      <a:pPr algn="ctr"/>
                      <a:r>
                        <a:rPr lang="en-US" altLang="zh-CN" sz="2400" dirty="0">
                          <a:latin typeface="Times New Roman" panose="02020603050405020304" pitchFamily="18" charset="0"/>
                          <a:cs typeface="Times New Roman" panose="02020603050405020304" pitchFamily="18" charset="0"/>
                        </a:rPr>
                        <a:t>21</a:t>
                      </a:r>
                      <a:endParaRPr lang="zh-CN" altLang="en-US" sz="2400" dirty="0">
                        <a:latin typeface="Times New Roman" panose="02020603050405020304" pitchFamily="18" charset="0"/>
                        <a:cs typeface="Times New Roman" panose="02020603050405020304" pitchFamily="18" charset="0"/>
                      </a:endParaRPr>
                    </a:p>
                  </a:txBody>
                  <a:tcPr marL="91434" marR="91434" marT="45699" marB="45699" anchor="ct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tcPr>
                </a:tc>
                <a:tc>
                  <a:txBody>
                    <a:bodyPr/>
                    <a:lstStyle/>
                    <a:p>
                      <a:pPr algn="ctr"/>
                      <a:r>
                        <a:rPr lang="en-US" altLang="zh-CN" sz="2400" dirty="0">
                          <a:latin typeface="Times New Roman" panose="02020603050405020304" pitchFamily="18" charset="0"/>
                          <a:cs typeface="Times New Roman" panose="02020603050405020304" pitchFamily="18" charset="0"/>
                        </a:rPr>
                        <a:t>33</a:t>
                      </a:r>
                      <a:endParaRPr lang="zh-CN" altLang="en-US" sz="2400" dirty="0">
                        <a:latin typeface="Times New Roman" panose="02020603050405020304" pitchFamily="18" charset="0"/>
                        <a:cs typeface="Times New Roman" panose="02020603050405020304" pitchFamily="18" charset="0"/>
                      </a:endParaRPr>
                    </a:p>
                  </a:txBody>
                  <a:tcPr marL="91434" marR="91434" marT="45699" marB="45699" anchor="ct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tcPr>
                </a:tc>
                <a:tc>
                  <a:txBody>
                    <a:bodyPr/>
                    <a:lstStyle/>
                    <a:p>
                      <a:pPr algn="ctr"/>
                      <a:r>
                        <a:rPr lang="en-US" altLang="zh-CN" sz="2400" dirty="0">
                          <a:latin typeface="Times New Roman" panose="02020603050405020304" pitchFamily="18" charset="0"/>
                          <a:cs typeface="Times New Roman" panose="02020603050405020304" pitchFamily="18" charset="0"/>
                        </a:rPr>
                        <a:t>52</a:t>
                      </a:r>
                      <a:endParaRPr lang="zh-CN" altLang="en-US" sz="2400" dirty="0">
                        <a:latin typeface="Times New Roman" panose="02020603050405020304" pitchFamily="18" charset="0"/>
                        <a:cs typeface="Times New Roman" panose="02020603050405020304" pitchFamily="18" charset="0"/>
                      </a:endParaRPr>
                    </a:p>
                  </a:txBody>
                  <a:tcPr marL="91434" marR="91434" marT="45699" marB="45699" anchor="ct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tcPr>
                </a:tc>
                <a:tc>
                  <a:txBody>
                    <a:bodyPr/>
                    <a:lstStyle/>
                    <a:p>
                      <a:pPr algn="ctr"/>
                      <a:r>
                        <a:rPr lang="en-US" altLang="zh-CN" sz="2400" dirty="0">
                          <a:latin typeface="Times New Roman" panose="02020603050405020304" pitchFamily="18" charset="0"/>
                          <a:cs typeface="Times New Roman" panose="02020603050405020304" pitchFamily="18" charset="0"/>
                        </a:rPr>
                        <a:t>90</a:t>
                      </a:r>
                      <a:endParaRPr lang="zh-CN" altLang="en-US" sz="2400" dirty="0">
                        <a:latin typeface="Times New Roman" panose="02020603050405020304" pitchFamily="18" charset="0"/>
                        <a:cs typeface="Times New Roman" panose="02020603050405020304" pitchFamily="18" charset="0"/>
                      </a:endParaRPr>
                    </a:p>
                  </a:txBody>
                  <a:tcPr marL="91434" marR="91434" marT="45699" marB="45699" anchor="ct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tcPr>
                </a:tc>
                <a:tc>
                  <a:txBody>
                    <a:bodyPr/>
                    <a:lstStyle/>
                    <a:p>
                      <a:pPr algn="ctr"/>
                      <a:r>
                        <a:rPr lang="en-US" altLang="zh-CN" sz="2400" dirty="0">
                          <a:latin typeface="Times New Roman" panose="02020603050405020304" pitchFamily="18" charset="0"/>
                          <a:cs typeface="Times New Roman" panose="02020603050405020304" pitchFamily="18" charset="0"/>
                        </a:rPr>
                        <a:t>99</a:t>
                      </a:r>
                      <a:endParaRPr lang="zh-CN" altLang="en-US" sz="2400" dirty="0">
                        <a:latin typeface="Times New Roman" panose="02020603050405020304" pitchFamily="18" charset="0"/>
                        <a:cs typeface="Times New Roman" panose="02020603050405020304" pitchFamily="18" charset="0"/>
                      </a:endParaRPr>
                    </a:p>
                  </a:txBody>
                  <a:tcPr marL="91434" marR="91434" marT="45699" marB="45699" anchor="ct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tcPr>
                </a:tc>
                <a:tc>
                  <a:txBody>
                    <a:bodyPr/>
                    <a:lstStyle/>
                    <a:p>
                      <a:pPr algn="ctr"/>
                      <a:r>
                        <a:rPr lang="en-US" altLang="zh-CN" sz="2400" dirty="0">
                          <a:latin typeface="Times New Roman" panose="02020603050405020304" pitchFamily="18" charset="0"/>
                          <a:cs typeface="Times New Roman" panose="02020603050405020304" pitchFamily="18" charset="0"/>
                        </a:rPr>
                        <a:t>110</a:t>
                      </a:r>
                      <a:endParaRPr lang="zh-CN" altLang="en-US" sz="2400" dirty="0">
                        <a:latin typeface="Times New Roman" panose="02020603050405020304" pitchFamily="18" charset="0"/>
                        <a:cs typeface="Times New Roman" panose="02020603050405020304" pitchFamily="18" charset="0"/>
                      </a:endParaRPr>
                    </a:p>
                  </a:txBody>
                  <a:tcPr marL="91434" marR="91434" marT="45699" marB="45699" anchor="ct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标题 5"/>
          <p:cNvSpPr>
            <a:spLocks noGrp="1"/>
          </p:cNvSpPr>
          <p:nvPr>
            <p:ph type="title"/>
          </p:nvPr>
        </p:nvSpPr>
        <p:spPr>
          <a:xfrm>
            <a:off x="3173412" y="914546"/>
            <a:ext cx="8180387" cy="776142"/>
          </a:xfrm>
        </p:spPr>
        <p:txBody>
          <a:bodyPr>
            <a:normAutofit/>
          </a:bodyPr>
          <a:lstStyle/>
          <a:p>
            <a:pPr>
              <a:defRPr/>
            </a:pPr>
            <a:r>
              <a:rPr lang="zh-CN" altLang="en-US" sz="3200" b="1" dirty="0"/>
              <a:t>查找不成功</a:t>
            </a:r>
          </a:p>
        </p:txBody>
      </p:sp>
      <p:sp>
        <p:nvSpPr>
          <p:cNvPr id="8" name="矩形 7"/>
          <p:cNvSpPr/>
          <p:nvPr/>
        </p:nvSpPr>
        <p:spPr>
          <a:xfrm>
            <a:off x="5498172" y="981785"/>
            <a:ext cx="1389548" cy="584775"/>
          </a:xfrm>
          <a:prstGeom prst="rect">
            <a:avLst/>
          </a:prstGeom>
          <a:no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w="1905"/>
                <a:gradFill>
                  <a:gsLst>
                    <a:gs pos="0">
                      <a:srgbClr val="A5C249">
                        <a:shade val="20000"/>
                        <a:satMod val="200000"/>
                      </a:srgbClr>
                    </a:gs>
                    <a:gs pos="78000">
                      <a:srgbClr val="A5C249">
                        <a:tint val="90000"/>
                        <a:shade val="89000"/>
                        <a:satMod val="220000"/>
                      </a:srgbClr>
                    </a:gs>
                    <a:gs pos="100000">
                      <a:srgbClr val="A5C249">
                        <a:tint val="12000"/>
                        <a:satMod val="255000"/>
                      </a:srgbClr>
                    </a:gs>
                  </a:gsLst>
                  <a:lin ang="5400000"/>
                </a:gradFill>
                <a:effectLst>
                  <a:innerShdw blurRad="69850" dist="43180" dir="5400000">
                    <a:srgbClr val="000000">
                      <a:alpha val="65000"/>
                    </a:srgbClr>
                  </a:innerShdw>
                </a:effectLst>
                <a:uLnTx/>
                <a:uFillTx/>
                <a:latin typeface="Calibri" panose="020F0502020204030204"/>
                <a:ea typeface="隶书" panose="02010509060101010101" pitchFamily="49" charset="-122"/>
                <a:cs typeface="+mn-cs"/>
              </a:rPr>
              <a:t>key=20</a:t>
            </a:r>
            <a:endParaRPr kumimoji="0" lang="zh-CN" altLang="en-US" sz="3200" b="1" i="0" u="none" strike="noStrike" kern="1200" cap="none" spc="0" normalizeH="0" baseline="0" noProof="0" dirty="0">
              <a:ln w="1905"/>
              <a:gradFill>
                <a:gsLst>
                  <a:gs pos="0">
                    <a:srgbClr val="A5C249">
                      <a:shade val="20000"/>
                      <a:satMod val="200000"/>
                    </a:srgbClr>
                  </a:gs>
                  <a:gs pos="78000">
                    <a:srgbClr val="A5C249">
                      <a:tint val="90000"/>
                      <a:shade val="89000"/>
                      <a:satMod val="220000"/>
                    </a:srgbClr>
                  </a:gs>
                  <a:gs pos="100000">
                    <a:srgbClr val="A5C249">
                      <a:tint val="12000"/>
                      <a:satMod val="255000"/>
                    </a:srgbClr>
                  </a:gs>
                </a:gsLst>
                <a:lin ang="5400000"/>
              </a:gradFill>
              <a:effectLst>
                <a:innerShdw blurRad="69850" dist="43180" dir="5400000">
                  <a:srgbClr val="000000">
                    <a:alpha val="65000"/>
                  </a:srgbClr>
                </a:innerShdw>
              </a:effectLst>
              <a:uLnTx/>
              <a:uFillTx/>
              <a:latin typeface="Calibri" panose="020F0502020204030204"/>
              <a:ea typeface="隶书" panose="02010509060101010101" pitchFamily="49" charset="-122"/>
              <a:cs typeface="+mn-cs"/>
            </a:endParaRPr>
          </a:p>
        </p:txBody>
      </p:sp>
      <p:cxnSp>
        <p:nvCxnSpPr>
          <p:cNvPr id="5" name="直接箭头连接符 4"/>
          <p:cNvCxnSpPr/>
          <p:nvPr/>
        </p:nvCxnSpPr>
        <p:spPr>
          <a:xfrm flipV="1">
            <a:off x="3071813" y="3213100"/>
            <a:ext cx="0" cy="503238"/>
          </a:xfrm>
          <a:prstGeom prst="straightConnector1">
            <a:avLst/>
          </a:prstGeom>
          <a:ln w="38100">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a:spLocks noChangeArrowheads="1"/>
          </p:cNvSpPr>
          <p:nvPr/>
        </p:nvSpPr>
        <p:spPr bwMode="auto">
          <a:xfrm>
            <a:off x="2640013" y="3644900"/>
            <a:ext cx="863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low=0</a:t>
            </a:r>
            <a:endPar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7" name="直接箭头连接符 6"/>
          <p:cNvCxnSpPr/>
          <p:nvPr/>
        </p:nvCxnSpPr>
        <p:spPr>
          <a:xfrm flipV="1">
            <a:off x="8928100" y="3205164"/>
            <a:ext cx="0" cy="504825"/>
          </a:xfrm>
          <a:prstGeom prst="straightConnector1">
            <a:avLst/>
          </a:prstGeom>
          <a:ln w="38100">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a:spLocks noChangeArrowheads="1"/>
          </p:cNvSpPr>
          <p:nvPr/>
        </p:nvSpPr>
        <p:spPr bwMode="auto">
          <a:xfrm>
            <a:off x="8459789" y="3644900"/>
            <a:ext cx="936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high=9</a:t>
            </a:r>
            <a:endPar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1" name="直接箭头连接符 10"/>
          <p:cNvCxnSpPr/>
          <p:nvPr/>
        </p:nvCxnSpPr>
        <p:spPr>
          <a:xfrm flipV="1">
            <a:off x="5591175" y="3213100"/>
            <a:ext cx="0" cy="503238"/>
          </a:xfrm>
          <a:prstGeom prst="straightConnector1">
            <a:avLst/>
          </a:prstGeom>
          <a:ln w="38100">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a:spLocks noChangeArrowheads="1"/>
          </p:cNvSpPr>
          <p:nvPr/>
        </p:nvSpPr>
        <p:spPr bwMode="auto">
          <a:xfrm>
            <a:off x="5159375" y="3644900"/>
            <a:ext cx="865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mid=4</a:t>
            </a:r>
            <a:endPar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5" name="直接箭头连接符 14"/>
          <p:cNvCxnSpPr/>
          <p:nvPr/>
        </p:nvCxnSpPr>
        <p:spPr>
          <a:xfrm flipV="1">
            <a:off x="5016500" y="3213100"/>
            <a:ext cx="0" cy="503238"/>
          </a:xfrm>
          <a:prstGeom prst="straightConnector1">
            <a:avLst/>
          </a:prstGeom>
          <a:ln w="38100">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a:spLocks noChangeArrowheads="1"/>
          </p:cNvSpPr>
          <p:nvPr/>
        </p:nvSpPr>
        <p:spPr bwMode="auto">
          <a:xfrm>
            <a:off x="4511676" y="3644900"/>
            <a:ext cx="936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high=3</a:t>
            </a:r>
            <a:endPar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箭头连接符 12"/>
          <p:cNvCxnSpPr/>
          <p:nvPr/>
        </p:nvCxnSpPr>
        <p:spPr>
          <a:xfrm flipV="1">
            <a:off x="3792538" y="3213100"/>
            <a:ext cx="0" cy="503238"/>
          </a:xfrm>
          <a:prstGeom prst="straightConnector1">
            <a:avLst/>
          </a:prstGeom>
          <a:ln w="38100">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a:spLocks noChangeArrowheads="1"/>
          </p:cNvSpPr>
          <p:nvPr/>
        </p:nvSpPr>
        <p:spPr bwMode="auto">
          <a:xfrm>
            <a:off x="3359150" y="3644900"/>
            <a:ext cx="865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mid=1</a:t>
            </a:r>
            <a:endPar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129" name="TextBox 3"/>
          <p:cNvSpPr txBox="1">
            <a:spLocks noChangeArrowheads="1"/>
          </p:cNvSpPr>
          <p:nvPr/>
        </p:nvSpPr>
        <p:spPr bwMode="auto">
          <a:xfrm>
            <a:off x="2063750" y="2420938"/>
            <a:ext cx="431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endParaRPr kumimoji="0" lang="zh-CN" altLang="en-US" sz="3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7" name="直接箭头连接符 16"/>
          <p:cNvCxnSpPr/>
          <p:nvPr/>
        </p:nvCxnSpPr>
        <p:spPr>
          <a:xfrm flipV="1">
            <a:off x="4225925" y="3213100"/>
            <a:ext cx="0" cy="503238"/>
          </a:xfrm>
          <a:prstGeom prst="straightConnector1">
            <a:avLst/>
          </a:prstGeom>
          <a:ln w="38100">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a:spLocks noChangeArrowheads="1"/>
          </p:cNvSpPr>
          <p:nvPr/>
        </p:nvSpPr>
        <p:spPr bwMode="auto">
          <a:xfrm>
            <a:off x="3792539" y="3652838"/>
            <a:ext cx="935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low=2</a:t>
            </a:r>
            <a:endPar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9" name="直接箭头连接符 18"/>
          <p:cNvCxnSpPr/>
          <p:nvPr/>
        </p:nvCxnSpPr>
        <p:spPr>
          <a:xfrm flipV="1">
            <a:off x="4224338" y="3933825"/>
            <a:ext cx="0" cy="503238"/>
          </a:xfrm>
          <a:prstGeom prst="straightConnector1">
            <a:avLst/>
          </a:prstGeom>
          <a:ln w="38100">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a:spLocks noChangeArrowheads="1"/>
          </p:cNvSpPr>
          <p:nvPr/>
        </p:nvSpPr>
        <p:spPr bwMode="auto">
          <a:xfrm>
            <a:off x="3792538" y="4365625"/>
            <a:ext cx="863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mid=2</a:t>
            </a:r>
            <a:endPar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TextBox 9"/>
          <p:cNvSpPr txBox="1">
            <a:spLocks noChangeArrowheads="1"/>
          </p:cNvSpPr>
          <p:nvPr/>
        </p:nvSpPr>
        <p:spPr bwMode="auto">
          <a:xfrm>
            <a:off x="4872039" y="4041776"/>
            <a:ext cx="13684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a:ln>
                  <a:noFill/>
                </a:ln>
                <a:solidFill>
                  <a:srgbClr val="FF0000"/>
                </a:solidFill>
                <a:effectLst/>
                <a:uLnTx/>
                <a:uFillTx/>
                <a:latin typeface="Calibri" panose="020F0502020204030204" pitchFamily="34" charset="0"/>
                <a:ea typeface="宋体" panose="02010600030101010101" pitchFamily="2" charset="-122"/>
                <a:cs typeface="+mn-cs"/>
              </a:rPr>
              <a:t>20&lt;21</a:t>
            </a:r>
            <a:endParaRPr kumimoji="0" lang="zh-CN" altLang="en-US" sz="3600" b="0" i="0" u="none" strike="noStrike" kern="1200" cap="none" spc="0" normalizeH="0" baseline="0" noProof="0">
              <a:ln>
                <a:noFill/>
              </a:ln>
              <a:solidFill>
                <a:srgbClr val="FF0000"/>
              </a:solidFill>
              <a:effectLst/>
              <a:uLnTx/>
              <a:uFillTx/>
              <a:latin typeface="Calibri" panose="020F0502020204030204" pitchFamily="34" charset="0"/>
              <a:ea typeface="宋体" panose="02010600030101010101" pitchFamily="2" charset="-122"/>
              <a:cs typeface="+mn-cs"/>
            </a:endParaRPr>
          </a:p>
        </p:txBody>
      </p:sp>
      <p:sp>
        <p:nvSpPr>
          <p:cNvPr id="21" name="TextBox 20"/>
          <p:cNvSpPr txBox="1">
            <a:spLocks noChangeArrowheads="1"/>
          </p:cNvSpPr>
          <p:nvPr/>
        </p:nvSpPr>
        <p:spPr bwMode="auto">
          <a:xfrm>
            <a:off x="3173413" y="4005263"/>
            <a:ext cx="11874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a:ln>
                  <a:noFill/>
                </a:ln>
                <a:solidFill>
                  <a:srgbClr val="FF0000"/>
                </a:solidFill>
                <a:effectLst/>
                <a:uLnTx/>
                <a:uFillTx/>
                <a:latin typeface="Calibri" panose="020F0502020204030204" pitchFamily="34" charset="0"/>
                <a:ea typeface="宋体" panose="02010600030101010101" pitchFamily="2" charset="-122"/>
                <a:cs typeface="+mn-cs"/>
              </a:rPr>
              <a:t>20&gt;7</a:t>
            </a:r>
            <a:endParaRPr kumimoji="0" lang="zh-CN" altLang="en-US" sz="3600" b="0" i="0" u="none" strike="noStrike" kern="1200" cap="none" spc="0" normalizeH="0" baseline="0" noProof="0">
              <a:ln>
                <a:noFill/>
              </a:ln>
              <a:solidFill>
                <a:srgbClr val="FF0000"/>
              </a:solidFill>
              <a:effectLst/>
              <a:uLnTx/>
              <a:uFillTx/>
              <a:latin typeface="Calibri" panose="020F0502020204030204" pitchFamily="34" charset="0"/>
              <a:ea typeface="宋体" panose="02010600030101010101" pitchFamily="2" charset="-122"/>
              <a:cs typeface="+mn-cs"/>
            </a:endParaRPr>
          </a:p>
        </p:txBody>
      </p:sp>
      <p:cxnSp>
        <p:nvCxnSpPr>
          <p:cNvPr id="23" name="直接箭头连接符 22"/>
          <p:cNvCxnSpPr/>
          <p:nvPr/>
        </p:nvCxnSpPr>
        <p:spPr>
          <a:xfrm flipV="1">
            <a:off x="5016500" y="3933825"/>
            <a:ext cx="0" cy="503238"/>
          </a:xfrm>
          <a:prstGeom prst="straightConnector1">
            <a:avLst/>
          </a:prstGeom>
          <a:ln w="38100">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a:spLocks noChangeArrowheads="1"/>
          </p:cNvSpPr>
          <p:nvPr/>
        </p:nvSpPr>
        <p:spPr bwMode="auto">
          <a:xfrm>
            <a:off x="4583114" y="4365625"/>
            <a:ext cx="865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low=3</a:t>
            </a:r>
            <a:endPar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5" name="直接箭头连接符 24"/>
          <p:cNvCxnSpPr/>
          <p:nvPr/>
        </p:nvCxnSpPr>
        <p:spPr>
          <a:xfrm flipV="1">
            <a:off x="5016500" y="4757739"/>
            <a:ext cx="0" cy="503237"/>
          </a:xfrm>
          <a:prstGeom prst="straightConnector1">
            <a:avLst/>
          </a:prstGeom>
          <a:ln w="38100">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a:spLocks noChangeArrowheads="1"/>
          </p:cNvSpPr>
          <p:nvPr/>
        </p:nvSpPr>
        <p:spPr bwMode="auto">
          <a:xfrm>
            <a:off x="4583114" y="5189538"/>
            <a:ext cx="865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mid=3</a:t>
            </a:r>
            <a:endPar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TextBox 26"/>
          <p:cNvSpPr txBox="1">
            <a:spLocks noChangeArrowheads="1"/>
          </p:cNvSpPr>
          <p:nvPr/>
        </p:nvSpPr>
        <p:spPr bwMode="auto">
          <a:xfrm>
            <a:off x="6816726" y="4551363"/>
            <a:ext cx="26638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a:ln>
                  <a:noFill/>
                </a:ln>
                <a:solidFill>
                  <a:srgbClr val="FF0000"/>
                </a:solidFill>
                <a:effectLst/>
                <a:uLnTx/>
                <a:uFillTx/>
                <a:latin typeface="Constantia" panose="02030602050306030303" pitchFamily="18" charset="0"/>
                <a:ea typeface="宋体" panose="02010600030101010101" pitchFamily="2" charset="-122"/>
                <a:cs typeface="+mn-cs"/>
              </a:rPr>
              <a:t>low&gt;high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a:ln>
                  <a:noFill/>
                </a:ln>
                <a:solidFill>
                  <a:srgbClr val="FF0000"/>
                </a:solidFill>
                <a:effectLst/>
                <a:uLnTx/>
                <a:uFillTx/>
                <a:latin typeface="Constantia" panose="02030602050306030303" pitchFamily="18" charset="0"/>
                <a:ea typeface="宋体" panose="02010600030101010101" pitchFamily="2" charset="-122"/>
                <a:cs typeface="+mn-cs"/>
              </a:rPr>
              <a:t>查找不成功！</a:t>
            </a:r>
          </a:p>
        </p:txBody>
      </p:sp>
      <p:sp>
        <p:nvSpPr>
          <p:cNvPr id="28" name="TextBox 27"/>
          <p:cNvSpPr txBox="1">
            <a:spLocks noChangeArrowheads="1"/>
          </p:cNvSpPr>
          <p:nvPr/>
        </p:nvSpPr>
        <p:spPr bwMode="auto">
          <a:xfrm>
            <a:off x="4356101" y="5530850"/>
            <a:ext cx="13684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a:ln>
                  <a:noFill/>
                </a:ln>
                <a:solidFill>
                  <a:srgbClr val="FF0000"/>
                </a:solidFill>
                <a:effectLst/>
                <a:uLnTx/>
                <a:uFillTx/>
                <a:latin typeface="Calibri" panose="020F0502020204030204" pitchFamily="34" charset="0"/>
                <a:ea typeface="宋体" panose="02010600030101010101" pitchFamily="2" charset="-122"/>
                <a:cs typeface="+mn-cs"/>
              </a:rPr>
              <a:t>20&gt;18</a:t>
            </a:r>
            <a:endParaRPr kumimoji="0" lang="zh-CN" altLang="en-US" sz="3600" b="0" i="0" u="none" strike="noStrike" kern="1200" cap="none" spc="0" normalizeH="0" baseline="0" noProof="0">
              <a:ln>
                <a:noFill/>
              </a:ln>
              <a:solidFill>
                <a:srgbClr val="FF0000"/>
              </a:solidFill>
              <a:effectLst/>
              <a:uLnTx/>
              <a:uFillTx/>
              <a:latin typeface="Calibri" panose="020F0502020204030204" pitchFamily="34" charset="0"/>
              <a:ea typeface="宋体" panose="02010600030101010101" pitchFamily="2" charset="-122"/>
              <a:cs typeface="+mn-cs"/>
            </a:endParaRPr>
          </a:p>
        </p:txBody>
      </p:sp>
      <p:cxnSp>
        <p:nvCxnSpPr>
          <p:cNvPr id="29" name="直接箭头连接符 28"/>
          <p:cNvCxnSpPr/>
          <p:nvPr/>
        </p:nvCxnSpPr>
        <p:spPr>
          <a:xfrm flipV="1">
            <a:off x="5664200" y="3213100"/>
            <a:ext cx="0" cy="503238"/>
          </a:xfrm>
          <a:prstGeom prst="straightConnector1">
            <a:avLst/>
          </a:prstGeom>
          <a:ln w="38100">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a:spLocks noChangeArrowheads="1"/>
          </p:cNvSpPr>
          <p:nvPr/>
        </p:nvSpPr>
        <p:spPr bwMode="auto">
          <a:xfrm>
            <a:off x="5232400" y="3644900"/>
            <a:ext cx="863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anose="020B0604020202020204" pitchFamily="34" charset="0"/>
                <a:ea typeface="宋体" panose="02010600030101010101" pitchFamily="2" charset="-122"/>
              </a:defRPr>
            </a:lvl1pPr>
            <a:lvl2pPr marL="742950" indent="-285750" eaLnBrk="0" hangingPunct="0">
              <a:defRPr kumimoji="1" sz="4000">
                <a:solidFill>
                  <a:schemeClr val="tx1"/>
                </a:solidFill>
                <a:latin typeface="Arial" panose="020B0604020202020204" pitchFamily="34" charset="0"/>
                <a:ea typeface="宋体" panose="02010600030101010101" pitchFamily="2" charset="-122"/>
              </a:defRPr>
            </a:lvl2pPr>
            <a:lvl3pPr marL="1143000" indent="-228600" eaLnBrk="0" hangingPunct="0">
              <a:defRPr kumimoji="1" sz="4000">
                <a:solidFill>
                  <a:schemeClr val="tx1"/>
                </a:solidFill>
                <a:latin typeface="Arial" panose="020B0604020202020204" pitchFamily="34" charset="0"/>
                <a:ea typeface="宋体" panose="02010600030101010101" pitchFamily="2" charset="-122"/>
              </a:defRPr>
            </a:lvl3pPr>
            <a:lvl4pPr marL="1600200" indent="-228600" eaLnBrk="0" hangingPunct="0">
              <a:defRPr kumimoji="1" sz="4000">
                <a:solidFill>
                  <a:schemeClr val="tx1"/>
                </a:solidFill>
                <a:latin typeface="Arial" panose="020B0604020202020204" pitchFamily="34" charset="0"/>
                <a:ea typeface="宋体" panose="02010600030101010101" pitchFamily="2" charset="-122"/>
              </a:defRPr>
            </a:lvl4pPr>
            <a:lvl5pPr marL="2057400" indent="-228600" eaLnBrk="0" hangingPunct="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low=4</a:t>
            </a:r>
            <a:endPar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31" name="组合 30"/>
          <p:cNvGrpSpPr/>
          <p:nvPr/>
        </p:nvGrpSpPr>
        <p:grpSpPr>
          <a:xfrm>
            <a:off x="8055958" y="227157"/>
            <a:ext cx="3824287" cy="1014414"/>
            <a:chOff x="2571751" y="2435225"/>
            <a:chExt cx="3824287" cy="1014414"/>
          </a:xfrm>
        </p:grpSpPr>
        <p:sp>
          <p:nvSpPr>
            <p:cNvPr id="32" name="MH_Other_1"/>
            <p:cNvSpPr/>
            <p:nvPr>
              <p:custDataLst>
                <p:tags r:id="rId1"/>
              </p:custDataLst>
            </p:nvPr>
          </p:nvSpPr>
          <p:spPr>
            <a:xfrm rot="21098730">
              <a:off x="3252788" y="2625726"/>
              <a:ext cx="3143250" cy="823913"/>
            </a:xfrm>
            <a:prstGeom prst="roundRect">
              <a:avLst>
                <a:gd name="adj" fmla="val 24179"/>
              </a:avLst>
            </a:prstGeom>
            <a:solidFill>
              <a:srgbClr val="FFFFFF"/>
            </a:solidFill>
            <a:ln>
              <a:noFill/>
            </a:ln>
            <a:effectLst>
              <a:outerShdw blurRad="38100" dist="508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33" name="MH_Text_1"/>
            <p:cNvSpPr/>
            <p:nvPr>
              <p:custDataLst>
                <p:tags r:id="rId2"/>
              </p:custDataLst>
            </p:nvPr>
          </p:nvSpPr>
          <p:spPr>
            <a:xfrm rot="21098730">
              <a:off x="3375025" y="2706689"/>
              <a:ext cx="2897188" cy="661987"/>
            </a:xfrm>
            <a:prstGeom prst="roundRect">
              <a:avLst>
                <a:gd name="adj" fmla="val 2417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EFEFD"/>
                  </a:solidFill>
                  <a:effectLst/>
                  <a:uLnTx/>
                  <a:uFillTx/>
                  <a:latin typeface="等线"/>
                  <a:ea typeface="等线" panose="02010600030101010101" pitchFamily="2" charset="-122"/>
                  <a:cs typeface="+mn-cs"/>
                </a:rPr>
                <a:t>折半查找</a:t>
              </a:r>
            </a:p>
          </p:txBody>
        </p:sp>
        <p:sp>
          <p:nvSpPr>
            <p:cNvPr id="34" name="MH_Other_2"/>
            <p:cNvSpPr/>
            <p:nvPr>
              <p:custDataLst>
                <p:tags r:id="rId3"/>
              </p:custDataLst>
            </p:nvPr>
          </p:nvSpPr>
          <p:spPr>
            <a:xfrm rot="20641342">
              <a:off x="3300413" y="2435225"/>
              <a:ext cx="1111250" cy="660400"/>
            </a:xfrm>
            <a:prstGeom prst="roundRect">
              <a:avLst>
                <a:gd name="adj" fmla="val 24179"/>
              </a:avLst>
            </a:prstGeom>
            <a:solidFill>
              <a:schemeClr val="accent1">
                <a:lumMod val="75000"/>
              </a:schemeClr>
            </a:solidFill>
            <a:ln>
              <a:noFill/>
            </a:ln>
            <a:effectLst>
              <a:outerShdw blurRad="25400" dist="12700" dir="60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35" name="MH_SubTitle_1"/>
            <p:cNvSpPr/>
            <p:nvPr>
              <p:custDataLst>
                <p:tags r:id="rId4"/>
              </p:custDataLst>
            </p:nvPr>
          </p:nvSpPr>
          <p:spPr>
            <a:xfrm rot="20641342">
              <a:off x="3352800" y="2498726"/>
              <a:ext cx="1004888" cy="536575"/>
            </a:xfrm>
            <a:prstGeom prst="roundRect">
              <a:avLst>
                <a:gd name="adj" fmla="val 18193"/>
              </a:avLst>
            </a:prstGeom>
            <a:solidFill>
              <a:srgbClr val="FEFEFD"/>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0" bIns="10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E84C22">
                      <a:lumMod val="75000"/>
                    </a:srgbClr>
                  </a:solidFill>
                  <a:effectLst/>
                  <a:uLnTx/>
                  <a:uFillTx/>
                  <a:latin typeface="等线"/>
                  <a:ea typeface="等线" panose="02010600030101010101" pitchFamily="2" charset="-122"/>
                  <a:cs typeface="+mn-cs"/>
                </a:rPr>
                <a:t>算法</a:t>
              </a:r>
            </a:p>
          </p:txBody>
        </p:sp>
        <p:sp>
          <p:nvSpPr>
            <p:cNvPr id="36" name="MH_Other_4"/>
            <p:cNvSpPr/>
            <p:nvPr>
              <p:custDataLst>
                <p:tags r:id="rId5"/>
              </p:custDataLst>
            </p:nvPr>
          </p:nvSpPr>
          <p:spPr>
            <a:xfrm>
              <a:off x="3433896" y="2776031"/>
              <a:ext cx="161474" cy="161474"/>
            </a:xfrm>
            <a:prstGeom prst="ellipse">
              <a:avLst/>
            </a:prstGeom>
            <a:solidFill>
              <a:srgbClr val="FFFFFF"/>
            </a:solidFill>
            <a:ln w="3175">
              <a:noFill/>
            </a:ln>
            <a:effectLst>
              <a:innerShdw blurRad="76200">
                <a:prstClr val="black">
                  <a:alpha val="6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37" name="MH_Other_5"/>
            <p:cNvSpPr/>
            <p:nvPr>
              <p:custDataLst>
                <p:tags r:id="rId6"/>
              </p:custDataLst>
            </p:nvPr>
          </p:nvSpPr>
          <p:spPr>
            <a:xfrm>
              <a:off x="2571751" y="2724151"/>
              <a:ext cx="1012825" cy="398463"/>
            </a:xfrm>
            <a:custGeom>
              <a:avLst/>
              <a:gdLst>
                <a:gd name="connsiteX0" fmla="*/ 788369 w 788369"/>
                <a:gd name="connsiteY0" fmla="*/ 59760 h 293210"/>
                <a:gd name="connsiteX1" fmla="*/ 507382 w 788369"/>
                <a:gd name="connsiteY1" fmla="*/ 228 h 293210"/>
                <a:gd name="connsiteX2" fmla="*/ 78757 w 788369"/>
                <a:gd name="connsiteY2" fmla="*/ 43091 h 293210"/>
                <a:gd name="connsiteX3" fmla="*/ 4938 w 788369"/>
                <a:gd name="connsiteY3" fmla="*/ 135960 h 293210"/>
                <a:gd name="connsiteX4" fmla="*/ 145432 w 788369"/>
                <a:gd name="connsiteY4" fmla="*/ 281216 h 293210"/>
                <a:gd name="connsiteX5" fmla="*/ 290688 w 788369"/>
                <a:gd name="connsiteY5" fmla="*/ 264547 h 293210"/>
                <a:gd name="connsiteX6" fmla="*/ 759794 w 788369"/>
                <a:gd name="connsiteY6" fmla="*/ 102622 h 293210"/>
                <a:gd name="connsiteX0-1" fmla="*/ 788369 w 797894"/>
                <a:gd name="connsiteY0-2" fmla="*/ 59760 h 294208"/>
                <a:gd name="connsiteX1-3" fmla="*/ 507382 w 797894"/>
                <a:gd name="connsiteY1-4" fmla="*/ 228 h 294208"/>
                <a:gd name="connsiteX2-5" fmla="*/ 78757 w 797894"/>
                <a:gd name="connsiteY2-6" fmla="*/ 43091 h 294208"/>
                <a:gd name="connsiteX3-7" fmla="*/ 4938 w 797894"/>
                <a:gd name="connsiteY3-8" fmla="*/ 135960 h 294208"/>
                <a:gd name="connsiteX4-9" fmla="*/ 145432 w 797894"/>
                <a:gd name="connsiteY4-10" fmla="*/ 281216 h 294208"/>
                <a:gd name="connsiteX5-11" fmla="*/ 290688 w 797894"/>
                <a:gd name="connsiteY5-12" fmla="*/ 264547 h 294208"/>
                <a:gd name="connsiteX6-13" fmla="*/ 797894 w 797894"/>
                <a:gd name="connsiteY6-14" fmla="*/ 81191 h 294208"/>
                <a:gd name="connsiteX0-15" fmla="*/ 786197 w 795722"/>
                <a:gd name="connsiteY0-16" fmla="*/ 64810 h 299258"/>
                <a:gd name="connsiteX1-17" fmla="*/ 505210 w 795722"/>
                <a:gd name="connsiteY1-18" fmla="*/ 5278 h 299258"/>
                <a:gd name="connsiteX2-19" fmla="*/ 87773 w 795722"/>
                <a:gd name="connsiteY2-20" fmla="*/ 18304 h 299258"/>
                <a:gd name="connsiteX3-21" fmla="*/ 2766 w 795722"/>
                <a:gd name="connsiteY3-22" fmla="*/ 141010 h 299258"/>
                <a:gd name="connsiteX4-23" fmla="*/ 143260 w 795722"/>
                <a:gd name="connsiteY4-24" fmla="*/ 286266 h 299258"/>
                <a:gd name="connsiteX5-25" fmla="*/ 288516 w 795722"/>
                <a:gd name="connsiteY5-26" fmla="*/ 269597 h 299258"/>
                <a:gd name="connsiteX6-27" fmla="*/ 795722 w 795722"/>
                <a:gd name="connsiteY6-28" fmla="*/ 86241 h 299258"/>
                <a:gd name="connsiteX0-29" fmla="*/ 786145 w 795670"/>
                <a:gd name="connsiteY0-30" fmla="*/ 83807 h 318255"/>
                <a:gd name="connsiteX1-31" fmla="*/ 501428 w 795670"/>
                <a:gd name="connsiteY1-32" fmla="*/ 1898 h 318255"/>
                <a:gd name="connsiteX2-33" fmla="*/ 87721 w 795670"/>
                <a:gd name="connsiteY2-34" fmla="*/ 37301 h 318255"/>
                <a:gd name="connsiteX3-35" fmla="*/ 2714 w 795670"/>
                <a:gd name="connsiteY3-36" fmla="*/ 160007 h 318255"/>
                <a:gd name="connsiteX4-37" fmla="*/ 143208 w 795670"/>
                <a:gd name="connsiteY4-38" fmla="*/ 305263 h 318255"/>
                <a:gd name="connsiteX5-39" fmla="*/ 288464 w 795670"/>
                <a:gd name="connsiteY5-40" fmla="*/ 288594 h 318255"/>
                <a:gd name="connsiteX6-41" fmla="*/ 795670 w 795670"/>
                <a:gd name="connsiteY6-42" fmla="*/ 105238 h 318255"/>
                <a:gd name="connsiteX0-43" fmla="*/ 785693 w 795218"/>
                <a:gd name="connsiteY0-44" fmla="*/ 83807 h 313376"/>
                <a:gd name="connsiteX1-45" fmla="*/ 500976 w 795218"/>
                <a:gd name="connsiteY1-46" fmla="*/ 1898 h 313376"/>
                <a:gd name="connsiteX2-47" fmla="*/ 87269 w 795218"/>
                <a:gd name="connsiteY2-48" fmla="*/ 37301 h 313376"/>
                <a:gd name="connsiteX3-49" fmla="*/ 2262 w 795218"/>
                <a:gd name="connsiteY3-50" fmla="*/ 160007 h 313376"/>
                <a:gd name="connsiteX4-51" fmla="*/ 135297 w 795218"/>
                <a:gd name="connsiteY4-52" fmla="*/ 297804 h 313376"/>
                <a:gd name="connsiteX5-53" fmla="*/ 288012 w 795218"/>
                <a:gd name="connsiteY5-54" fmla="*/ 288594 h 313376"/>
                <a:gd name="connsiteX6-55" fmla="*/ 795218 w 795218"/>
                <a:gd name="connsiteY6-56" fmla="*/ 105238 h 3133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795218" h="313376">
                  <a:moveTo>
                    <a:pt x="785693" y="83807"/>
                  </a:moveTo>
                  <a:cubicBezTo>
                    <a:pt x="704334" y="55430"/>
                    <a:pt x="617380" y="9649"/>
                    <a:pt x="500976" y="1898"/>
                  </a:cubicBezTo>
                  <a:cubicBezTo>
                    <a:pt x="384572" y="-5853"/>
                    <a:pt x="170388" y="10950"/>
                    <a:pt x="87269" y="37301"/>
                  </a:cubicBezTo>
                  <a:cubicBezTo>
                    <a:pt x="4150" y="63652"/>
                    <a:pt x="-5743" y="116590"/>
                    <a:pt x="2262" y="160007"/>
                  </a:cubicBezTo>
                  <a:cubicBezTo>
                    <a:pt x="10267" y="203424"/>
                    <a:pt x="87672" y="276373"/>
                    <a:pt x="135297" y="297804"/>
                  </a:cubicBezTo>
                  <a:cubicBezTo>
                    <a:pt x="182922" y="319235"/>
                    <a:pt x="178025" y="320688"/>
                    <a:pt x="288012" y="288594"/>
                  </a:cubicBezTo>
                  <a:cubicBezTo>
                    <a:pt x="397999" y="256500"/>
                    <a:pt x="611862" y="171317"/>
                    <a:pt x="795218" y="105238"/>
                  </a:cubicBezTo>
                </a:path>
              </a:pathLst>
            </a:custGeom>
            <a:noFill/>
            <a:ln w="19050">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38" name="TextBox 3"/>
          <p:cNvSpPr txBox="1"/>
          <p:nvPr/>
        </p:nvSpPr>
        <p:spPr>
          <a:xfrm>
            <a:off x="818392" y="300197"/>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例</a:t>
            </a:r>
            <a:r>
              <a:rPr kumimoji="0" lang="en-US" altLang="zh-CN"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4-5</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39" name="组合 38"/>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40" name="椭圆 39"/>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41" name="椭圆 40"/>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42" name="直接连接符 41"/>
          <p:cNvCxnSpPr/>
          <p:nvPr/>
        </p:nvCxnSpPr>
        <p:spPr>
          <a:xfrm>
            <a:off x="799486" y="925811"/>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876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1"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1"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nodeType="clickEffect">
                                  <p:stCondLst>
                                    <p:cond delay="0"/>
                                  </p:stCondLst>
                                  <p:childTnLst>
                                    <p:set>
                                      <p:cBhvr>
                                        <p:cTn id="49" dur="1" fill="hold">
                                          <p:stCondLst>
                                            <p:cond delay="0"/>
                                          </p:stCondLst>
                                        </p:cTn>
                                        <p:tgtEl>
                                          <p:spTgt spid="7"/>
                                        </p:tgtEl>
                                        <p:attrNameLst>
                                          <p:attrName>style.visibility</p:attrName>
                                        </p:attrNameLst>
                                      </p:cBhvr>
                                      <p:to>
                                        <p:strVal val="hidden"/>
                                      </p:to>
                                    </p:set>
                                  </p:childTnLst>
                                </p:cTn>
                              </p:par>
                              <p:par>
                                <p:cTn id="50" presetID="1" presetClass="exit" presetSubtype="0" fill="hold" grpId="0" nodeType="withEffect">
                                  <p:stCondLst>
                                    <p:cond delay="0"/>
                                  </p:stCondLst>
                                  <p:childTnLst>
                                    <p:set>
                                      <p:cBhvr>
                                        <p:cTn id="51" dur="1" fill="hold">
                                          <p:stCondLst>
                                            <p:cond delay="0"/>
                                          </p:stCondLst>
                                        </p:cTn>
                                        <p:tgtEl>
                                          <p:spTgt spid="9"/>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11"/>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12"/>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10"/>
                                        </p:tgtEl>
                                        <p:attrNameLst>
                                          <p:attrName>style.visibility</p:attrName>
                                        </p:attrNameLst>
                                      </p:cBhvr>
                                      <p:to>
                                        <p:strVal val="hidden"/>
                                      </p:to>
                                    </p:set>
                                  </p:childTnLst>
                                </p:cTn>
                              </p:par>
                            </p:childTnLst>
                          </p:cTn>
                        </p:par>
                        <p:par>
                          <p:cTn id="58" fill="hold">
                            <p:stCondLst>
                              <p:cond delay="0"/>
                            </p:stCondLst>
                            <p:childTnLst>
                              <p:par>
                                <p:cTn id="59" presetID="42" presetClass="entr" presetSubtype="0" fill="hold" nodeType="after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1000"/>
                                        <p:tgtEl>
                                          <p:spTgt spid="15"/>
                                        </p:tgtEl>
                                      </p:cBhvr>
                                    </p:animEffect>
                                    <p:anim calcmode="lin" valueType="num">
                                      <p:cBhvr>
                                        <p:cTn id="62" dur="1000" fill="hold"/>
                                        <p:tgtEl>
                                          <p:spTgt spid="15"/>
                                        </p:tgtEl>
                                        <p:attrNameLst>
                                          <p:attrName>ppt_x</p:attrName>
                                        </p:attrNameLst>
                                      </p:cBhvr>
                                      <p:tavLst>
                                        <p:tav tm="0">
                                          <p:val>
                                            <p:strVal val="#ppt_x"/>
                                          </p:val>
                                        </p:tav>
                                        <p:tav tm="100000">
                                          <p:val>
                                            <p:strVal val="#ppt_x"/>
                                          </p:val>
                                        </p:tav>
                                      </p:tavLst>
                                    </p:anim>
                                    <p:anim calcmode="lin" valueType="num">
                                      <p:cBhvr>
                                        <p:cTn id="63" dur="1000" fill="hold"/>
                                        <p:tgtEl>
                                          <p:spTgt spid="15"/>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fade">
                                      <p:cBhvr>
                                        <p:cTn id="66" dur="1000"/>
                                        <p:tgtEl>
                                          <p:spTgt spid="16"/>
                                        </p:tgtEl>
                                      </p:cBhvr>
                                    </p:animEffect>
                                    <p:anim calcmode="lin" valueType="num">
                                      <p:cBhvr>
                                        <p:cTn id="67" dur="1000" fill="hold"/>
                                        <p:tgtEl>
                                          <p:spTgt spid="16"/>
                                        </p:tgtEl>
                                        <p:attrNameLst>
                                          <p:attrName>ppt_x</p:attrName>
                                        </p:attrNameLst>
                                      </p:cBhvr>
                                      <p:tavLst>
                                        <p:tav tm="0">
                                          <p:val>
                                            <p:strVal val="#ppt_x"/>
                                          </p:val>
                                        </p:tav>
                                        <p:tav tm="100000">
                                          <p:val>
                                            <p:strVal val="#ppt_x"/>
                                          </p:val>
                                        </p:tav>
                                      </p:tavLst>
                                    </p:anim>
                                    <p:anim calcmode="lin" valueType="num">
                                      <p:cBhvr>
                                        <p:cTn id="6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fade">
                                      <p:cBhvr>
                                        <p:cTn id="73" dur="1000"/>
                                        <p:tgtEl>
                                          <p:spTgt spid="13"/>
                                        </p:tgtEl>
                                      </p:cBhvr>
                                    </p:animEffect>
                                    <p:anim calcmode="lin" valueType="num">
                                      <p:cBhvr>
                                        <p:cTn id="74" dur="1000" fill="hold"/>
                                        <p:tgtEl>
                                          <p:spTgt spid="13"/>
                                        </p:tgtEl>
                                        <p:attrNameLst>
                                          <p:attrName>ppt_x</p:attrName>
                                        </p:attrNameLst>
                                      </p:cBhvr>
                                      <p:tavLst>
                                        <p:tav tm="0">
                                          <p:val>
                                            <p:strVal val="#ppt_x"/>
                                          </p:val>
                                        </p:tav>
                                        <p:tav tm="100000">
                                          <p:val>
                                            <p:strVal val="#ppt_x"/>
                                          </p:val>
                                        </p:tav>
                                      </p:tavLst>
                                    </p:anim>
                                    <p:anim calcmode="lin" valueType="num">
                                      <p:cBhvr>
                                        <p:cTn id="75" dur="1000" fill="hold"/>
                                        <p:tgtEl>
                                          <p:spTgt spid="13"/>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14"/>
                                        </p:tgtEl>
                                        <p:attrNameLst>
                                          <p:attrName>style.visibility</p:attrName>
                                        </p:attrNameLst>
                                      </p:cBhvr>
                                      <p:to>
                                        <p:strVal val="visible"/>
                                      </p:to>
                                    </p:set>
                                    <p:animEffect transition="in" filter="fade">
                                      <p:cBhvr>
                                        <p:cTn id="78" dur="1000"/>
                                        <p:tgtEl>
                                          <p:spTgt spid="14"/>
                                        </p:tgtEl>
                                      </p:cBhvr>
                                    </p:animEffect>
                                    <p:anim calcmode="lin" valueType="num">
                                      <p:cBhvr>
                                        <p:cTn id="79" dur="1000" fill="hold"/>
                                        <p:tgtEl>
                                          <p:spTgt spid="14"/>
                                        </p:tgtEl>
                                        <p:attrNameLst>
                                          <p:attrName>ppt_x</p:attrName>
                                        </p:attrNameLst>
                                      </p:cBhvr>
                                      <p:tavLst>
                                        <p:tav tm="0">
                                          <p:val>
                                            <p:strVal val="#ppt_x"/>
                                          </p:val>
                                        </p:tav>
                                        <p:tav tm="100000">
                                          <p:val>
                                            <p:strVal val="#ppt_x"/>
                                          </p:val>
                                        </p:tav>
                                      </p:tavLst>
                                    </p:anim>
                                    <p:anim calcmode="lin" valueType="num">
                                      <p:cBhvr>
                                        <p:cTn id="8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nodeType="clickEffect">
                                  <p:stCondLst>
                                    <p:cond delay="0"/>
                                  </p:stCondLst>
                                  <p:childTnLst>
                                    <p:set>
                                      <p:cBhvr>
                                        <p:cTn id="88" dur="1" fill="hold">
                                          <p:stCondLst>
                                            <p:cond delay="0"/>
                                          </p:stCondLst>
                                        </p:cTn>
                                        <p:tgtEl>
                                          <p:spTgt spid="5"/>
                                        </p:tgtEl>
                                        <p:attrNameLst>
                                          <p:attrName>style.visibility</p:attrName>
                                        </p:attrNameLst>
                                      </p:cBhvr>
                                      <p:to>
                                        <p:strVal val="hidden"/>
                                      </p:to>
                                    </p:set>
                                  </p:childTnLst>
                                </p:cTn>
                              </p:par>
                              <p:par>
                                <p:cTn id="89" presetID="1" presetClass="exit" presetSubtype="0" fill="hold" grpId="0" nodeType="withEffect">
                                  <p:stCondLst>
                                    <p:cond delay="0"/>
                                  </p:stCondLst>
                                  <p:childTnLst>
                                    <p:set>
                                      <p:cBhvr>
                                        <p:cTn id="90" dur="1" fill="hold">
                                          <p:stCondLst>
                                            <p:cond delay="0"/>
                                          </p:stCondLst>
                                        </p:cTn>
                                        <p:tgtEl>
                                          <p:spTgt spid="2"/>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13"/>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14"/>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21"/>
                                        </p:tgtEl>
                                        <p:attrNameLst>
                                          <p:attrName>style.visibility</p:attrName>
                                        </p:attrNameLst>
                                      </p:cBhvr>
                                      <p:to>
                                        <p:strVal val="hidden"/>
                                      </p:to>
                                    </p:set>
                                  </p:childTnLst>
                                </p:cTn>
                              </p:par>
                            </p:childTnLst>
                          </p:cTn>
                        </p:par>
                        <p:par>
                          <p:cTn id="97" fill="hold">
                            <p:stCondLst>
                              <p:cond delay="0"/>
                            </p:stCondLst>
                            <p:childTnLst>
                              <p:par>
                                <p:cTn id="98" presetID="42" presetClass="entr" presetSubtype="0" fill="hold" nodeType="afterEffect">
                                  <p:stCondLst>
                                    <p:cond delay="0"/>
                                  </p:stCondLst>
                                  <p:childTnLst>
                                    <p:set>
                                      <p:cBhvr>
                                        <p:cTn id="99" dur="1" fill="hold">
                                          <p:stCondLst>
                                            <p:cond delay="0"/>
                                          </p:stCondLst>
                                        </p:cTn>
                                        <p:tgtEl>
                                          <p:spTgt spid="17"/>
                                        </p:tgtEl>
                                        <p:attrNameLst>
                                          <p:attrName>style.visibility</p:attrName>
                                        </p:attrNameLst>
                                      </p:cBhvr>
                                      <p:to>
                                        <p:strVal val="visible"/>
                                      </p:to>
                                    </p:set>
                                    <p:animEffect transition="in" filter="fade">
                                      <p:cBhvr>
                                        <p:cTn id="100" dur="1000"/>
                                        <p:tgtEl>
                                          <p:spTgt spid="17"/>
                                        </p:tgtEl>
                                      </p:cBhvr>
                                    </p:animEffect>
                                    <p:anim calcmode="lin" valueType="num">
                                      <p:cBhvr>
                                        <p:cTn id="101" dur="1000" fill="hold"/>
                                        <p:tgtEl>
                                          <p:spTgt spid="17"/>
                                        </p:tgtEl>
                                        <p:attrNameLst>
                                          <p:attrName>ppt_x</p:attrName>
                                        </p:attrNameLst>
                                      </p:cBhvr>
                                      <p:tavLst>
                                        <p:tav tm="0">
                                          <p:val>
                                            <p:strVal val="#ppt_x"/>
                                          </p:val>
                                        </p:tav>
                                        <p:tav tm="100000">
                                          <p:val>
                                            <p:strVal val="#ppt_x"/>
                                          </p:val>
                                        </p:tav>
                                      </p:tavLst>
                                    </p:anim>
                                    <p:anim calcmode="lin" valueType="num">
                                      <p:cBhvr>
                                        <p:cTn id="102" dur="1000" fill="hold"/>
                                        <p:tgtEl>
                                          <p:spTgt spid="17"/>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18"/>
                                        </p:tgtEl>
                                        <p:attrNameLst>
                                          <p:attrName>style.visibility</p:attrName>
                                        </p:attrNameLst>
                                      </p:cBhvr>
                                      <p:to>
                                        <p:strVal val="visible"/>
                                      </p:to>
                                    </p:set>
                                    <p:animEffect transition="in" filter="fade">
                                      <p:cBhvr>
                                        <p:cTn id="105" dur="1000"/>
                                        <p:tgtEl>
                                          <p:spTgt spid="18"/>
                                        </p:tgtEl>
                                      </p:cBhvr>
                                    </p:animEffect>
                                    <p:anim calcmode="lin" valueType="num">
                                      <p:cBhvr>
                                        <p:cTn id="106" dur="1000" fill="hold"/>
                                        <p:tgtEl>
                                          <p:spTgt spid="18"/>
                                        </p:tgtEl>
                                        <p:attrNameLst>
                                          <p:attrName>ppt_x</p:attrName>
                                        </p:attrNameLst>
                                      </p:cBhvr>
                                      <p:tavLst>
                                        <p:tav tm="0">
                                          <p:val>
                                            <p:strVal val="#ppt_x"/>
                                          </p:val>
                                        </p:tav>
                                        <p:tav tm="100000">
                                          <p:val>
                                            <p:strVal val="#ppt_x"/>
                                          </p:val>
                                        </p:tav>
                                      </p:tavLst>
                                    </p:anim>
                                    <p:anim calcmode="lin" valueType="num">
                                      <p:cBhvr>
                                        <p:cTn id="10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nodeType="clickEffect">
                                  <p:stCondLst>
                                    <p:cond delay="0"/>
                                  </p:stCondLst>
                                  <p:childTnLst>
                                    <p:set>
                                      <p:cBhvr>
                                        <p:cTn id="111" dur="1" fill="hold">
                                          <p:stCondLst>
                                            <p:cond delay="0"/>
                                          </p:stCondLst>
                                        </p:cTn>
                                        <p:tgtEl>
                                          <p:spTgt spid="19"/>
                                        </p:tgtEl>
                                        <p:attrNameLst>
                                          <p:attrName>style.visibility</p:attrName>
                                        </p:attrNameLst>
                                      </p:cBhvr>
                                      <p:to>
                                        <p:strVal val="visible"/>
                                      </p:to>
                                    </p:set>
                                    <p:animEffect transition="in" filter="fade">
                                      <p:cBhvr>
                                        <p:cTn id="112" dur="1000"/>
                                        <p:tgtEl>
                                          <p:spTgt spid="19"/>
                                        </p:tgtEl>
                                      </p:cBhvr>
                                    </p:animEffect>
                                    <p:anim calcmode="lin" valueType="num">
                                      <p:cBhvr>
                                        <p:cTn id="113" dur="1000" fill="hold"/>
                                        <p:tgtEl>
                                          <p:spTgt spid="19"/>
                                        </p:tgtEl>
                                        <p:attrNameLst>
                                          <p:attrName>ppt_x</p:attrName>
                                        </p:attrNameLst>
                                      </p:cBhvr>
                                      <p:tavLst>
                                        <p:tav tm="0">
                                          <p:val>
                                            <p:strVal val="#ppt_x"/>
                                          </p:val>
                                        </p:tav>
                                        <p:tav tm="100000">
                                          <p:val>
                                            <p:strVal val="#ppt_x"/>
                                          </p:val>
                                        </p:tav>
                                      </p:tavLst>
                                    </p:anim>
                                    <p:anim calcmode="lin" valueType="num">
                                      <p:cBhvr>
                                        <p:cTn id="114" dur="1000" fill="hold"/>
                                        <p:tgtEl>
                                          <p:spTgt spid="19"/>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20"/>
                                        </p:tgtEl>
                                        <p:attrNameLst>
                                          <p:attrName>style.visibility</p:attrName>
                                        </p:attrNameLst>
                                      </p:cBhvr>
                                      <p:to>
                                        <p:strVal val="visible"/>
                                      </p:to>
                                    </p:set>
                                    <p:animEffect transition="in" filter="fade">
                                      <p:cBhvr>
                                        <p:cTn id="117" dur="1000"/>
                                        <p:tgtEl>
                                          <p:spTgt spid="20"/>
                                        </p:tgtEl>
                                      </p:cBhvr>
                                    </p:animEffect>
                                    <p:anim calcmode="lin" valueType="num">
                                      <p:cBhvr>
                                        <p:cTn id="118" dur="1000" fill="hold"/>
                                        <p:tgtEl>
                                          <p:spTgt spid="20"/>
                                        </p:tgtEl>
                                        <p:attrNameLst>
                                          <p:attrName>ppt_x</p:attrName>
                                        </p:attrNameLst>
                                      </p:cBhvr>
                                      <p:tavLst>
                                        <p:tav tm="0">
                                          <p:val>
                                            <p:strVal val="#ppt_x"/>
                                          </p:val>
                                        </p:tav>
                                        <p:tav tm="100000">
                                          <p:val>
                                            <p:strVal val="#ppt_x"/>
                                          </p:val>
                                        </p:tav>
                                      </p:tavLst>
                                    </p:anim>
                                    <p:anim calcmode="lin" valueType="num">
                                      <p:cBhvr>
                                        <p:cTn id="11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22"/>
                                        </p:tgtEl>
                                        <p:attrNameLst>
                                          <p:attrName>style.visibility</p:attrName>
                                        </p:attrNameLst>
                                      </p:cBhvr>
                                      <p:to>
                                        <p:strVal val="visible"/>
                                      </p:to>
                                    </p:set>
                                    <p:animEffect transition="in" filter="fade">
                                      <p:cBhvr>
                                        <p:cTn id="124" dur="500"/>
                                        <p:tgtEl>
                                          <p:spTgt spid="22"/>
                                        </p:tgtEl>
                                      </p:cBhvr>
                                    </p:animEffec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nodeType="clickEffect">
                                  <p:stCondLst>
                                    <p:cond delay="0"/>
                                  </p:stCondLst>
                                  <p:childTnLst>
                                    <p:set>
                                      <p:cBhvr>
                                        <p:cTn id="128" dur="1" fill="hold">
                                          <p:stCondLst>
                                            <p:cond delay="0"/>
                                          </p:stCondLst>
                                        </p:cTn>
                                        <p:tgtEl>
                                          <p:spTgt spid="17"/>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18"/>
                                        </p:tgtEl>
                                        <p:attrNameLst>
                                          <p:attrName>style.visibility</p:attrName>
                                        </p:attrNameLst>
                                      </p:cBhvr>
                                      <p:to>
                                        <p:strVal val="hidden"/>
                                      </p:to>
                                    </p:set>
                                  </p:childTnLst>
                                </p:cTn>
                              </p:par>
                              <p:par>
                                <p:cTn id="131" presetID="1" presetClass="exit" presetSubtype="0" fill="hold" nodeType="withEffect">
                                  <p:stCondLst>
                                    <p:cond delay="0"/>
                                  </p:stCondLst>
                                  <p:childTnLst>
                                    <p:set>
                                      <p:cBhvr>
                                        <p:cTn id="132" dur="1" fill="hold">
                                          <p:stCondLst>
                                            <p:cond delay="0"/>
                                          </p:stCondLst>
                                        </p:cTn>
                                        <p:tgtEl>
                                          <p:spTgt spid="19"/>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20"/>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22"/>
                                        </p:tgtEl>
                                        <p:attrNameLst>
                                          <p:attrName>style.visibility</p:attrName>
                                        </p:attrNameLst>
                                      </p:cBhvr>
                                      <p:to>
                                        <p:strVal val="hidden"/>
                                      </p:to>
                                    </p:set>
                                  </p:childTnLst>
                                </p:cTn>
                              </p:par>
                            </p:childTnLst>
                          </p:cTn>
                        </p:par>
                        <p:par>
                          <p:cTn id="137" fill="hold">
                            <p:stCondLst>
                              <p:cond delay="0"/>
                            </p:stCondLst>
                            <p:childTnLst>
                              <p:par>
                                <p:cTn id="138" presetID="42" presetClass="entr" presetSubtype="0" fill="hold" nodeType="afterEffect">
                                  <p:stCondLst>
                                    <p:cond delay="0"/>
                                  </p:stCondLst>
                                  <p:childTnLst>
                                    <p:set>
                                      <p:cBhvr>
                                        <p:cTn id="139" dur="1" fill="hold">
                                          <p:stCondLst>
                                            <p:cond delay="0"/>
                                          </p:stCondLst>
                                        </p:cTn>
                                        <p:tgtEl>
                                          <p:spTgt spid="23"/>
                                        </p:tgtEl>
                                        <p:attrNameLst>
                                          <p:attrName>style.visibility</p:attrName>
                                        </p:attrNameLst>
                                      </p:cBhvr>
                                      <p:to>
                                        <p:strVal val="visible"/>
                                      </p:to>
                                    </p:set>
                                    <p:animEffect transition="in" filter="fade">
                                      <p:cBhvr>
                                        <p:cTn id="140" dur="1000"/>
                                        <p:tgtEl>
                                          <p:spTgt spid="23"/>
                                        </p:tgtEl>
                                      </p:cBhvr>
                                    </p:animEffect>
                                    <p:anim calcmode="lin" valueType="num">
                                      <p:cBhvr>
                                        <p:cTn id="141" dur="1000" fill="hold"/>
                                        <p:tgtEl>
                                          <p:spTgt spid="23"/>
                                        </p:tgtEl>
                                        <p:attrNameLst>
                                          <p:attrName>ppt_x</p:attrName>
                                        </p:attrNameLst>
                                      </p:cBhvr>
                                      <p:tavLst>
                                        <p:tav tm="0">
                                          <p:val>
                                            <p:strVal val="#ppt_x"/>
                                          </p:val>
                                        </p:tav>
                                        <p:tav tm="100000">
                                          <p:val>
                                            <p:strVal val="#ppt_x"/>
                                          </p:val>
                                        </p:tav>
                                      </p:tavLst>
                                    </p:anim>
                                    <p:anim calcmode="lin" valueType="num">
                                      <p:cBhvr>
                                        <p:cTn id="142" dur="1000" fill="hold"/>
                                        <p:tgtEl>
                                          <p:spTgt spid="23"/>
                                        </p:tgtEl>
                                        <p:attrNameLst>
                                          <p:attrName>ppt_y</p:attrName>
                                        </p:attrNameLst>
                                      </p:cBhvr>
                                      <p:tavLst>
                                        <p:tav tm="0">
                                          <p:val>
                                            <p:strVal val="#ppt_y+.1"/>
                                          </p:val>
                                        </p:tav>
                                        <p:tav tm="100000">
                                          <p:val>
                                            <p:strVal val="#ppt_y"/>
                                          </p:val>
                                        </p:tav>
                                      </p:tavLst>
                                    </p:anim>
                                  </p:childTnLst>
                                </p:cTn>
                              </p:par>
                              <p:par>
                                <p:cTn id="143" presetID="42" presetClass="entr" presetSubtype="0" fill="hold" grpId="0" nodeType="withEffect">
                                  <p:stCondLst>
                                    <p:cond delay="0"/>
                                  </p:stCondLst>
                                  <p:childTnLst>
                                    <p:set>
                                      <p:cBhvr>
                                        <p:cTn id="144" dur="1" fill="hold">
                                          <p:stCondLst>
                                            <p:cond delay="0"/>
                                          </p:stCondLst>
                                        </p:cTn>
                                        <p:tgtEl>
                                          <p:spTgt spid="24"/>
                                        </p:tgtEl>
                                        <p:attrNameLst>
                                          <p:attrName>style.visibility</p:attrName>
                                        </p:attrNameLst>
                                      </p:cBhvr>
                                      <p:to>
                                        <p:strVal val="visible"/>
                                      </p:to>
                                    </p:set>
                                    <p:animEffect transition="in" filter="fade">
                                      <p:cBhvr>
                                        <p:cTn id="145" dur="1000"/>
                                        <p:tgtEl>
                                          <p:spTgt spid="24"/>
                                        </p:tgtEl>
                                      </p:cBhvr>
                                    </p:animEffect>
                                    <p:anim calcmode="lin" valueType="num">
                                      <p:cBhvr>
                                        <p:cTn id="146" dur="1000" fill="hold"/>
                                        <p:tgtEl>
                                          <p:spTgt spid="24"/>
                                        </p:tgtEl>
                                        <p:attrNameLst>
                                          <p:attrName>ppt_x</p:attrName>
                                        </p:attrNameLst>
                                      </p:cBhvr>
                                      <p:tavLst>
                                        <p:tav tm="0">
                                          <p:val>
                                            <p:strVal val="#ppt_x"/>
                                          </p:val>
                                        </p:tav>
                                        <p:tav tm="100000">
                                          <p:val>
                                            <p:strVal val="#ppt_x"/>
                                          </p:val>
                                        </p:tav>
                                      </p:tavLst>
                                    </p:anim>
                                    <p:anim calcmode="lin" valueType="num">
                                      <p:cBhvr>
                                        <p:cTn id="14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42" presetClass="entr" presetSubtype="0" fill="hold" nodeType="clickEffect">
                                  <p:stCondLst>
                                    <p:cond delay="0"/>
                                  </p:stCondLst>
                                  <p:childTnLst>
                                    <p:set>
                                      <p:cBhvr>
                                        <p:cTn id="151" dur="1" fill="hold">
                                          <p:stCondLst>
                                            <p:cond delay="0"/>
                                          </p:stCondLst>
                                        </p:cTn>
                                        <p:tgtEl>
                                          <p:spTgt spid="25"/>
                                        </p:tgtEl>
                                        <p:attrNameLst>
                                          <p:attrName>style.visibility</p:attrName>
                                        </p:attrNameLst>
                                      </p:cBhvr>
                                      <p:to>
                                        <p:strVal val="visible"/>
                                      </p:to>
                                    </p:set>
                                    <p:animEffect transition="in" filter="fade">
                                      <p:cBhvr>
                                        <p:cTn id="152" dur="1000"/>
                                        <p:tgtEl>
                                          <p:spTgt spid="25"/>
                                        </p:tgtEl>
                                      </p:cBhvr>
                                    </p:animEffect>
                                    <p:anim calcmode="lin" valueType="num">
                                      <p:cBhvr>
                                        <p:cTn id="153" dur="1000" fill="hold"/>
                                        <p:tgtEl>
                                          <p:spTgt spid="25"/>
                                        </p:tgtEl>
                                        <p:attrNameLst>
                                          <p:attrName>ppt_x</p:attrName>
                                        </p:attrNameLst>
                                      </p:cBhvr>
                                      <p:tavLst>
                                        <p:tav tm="0">
                                          <p:val>
                                            <p:strVal val="#ppt_x"/>
                                          </p:val>
                                        </p:tav>
                                        <p:tav tm="100000">
                                          <p:val>
                                            <p:strVal val="#ppt_x"/>
                                          </p:val>
                                        </p:tav>
                                      </p:tavLst>
                                    </p:anim>
                                    <p:anim calcmode="lin" valueType="num">
                                      <p:cBhvr>
                                        <p:cTn id="154" dur="1000" fill="hold"/>
                                        <p:tgtEl>
                                          <p:spTgt spid="25"/>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26"/>
                                        </p:tgtEl>
                                        <p:attrNameLst>
                                          <p:attrName>style.visibility</p:attrName>
                                        </p:attrNameLst>
                                      </p:cBhvr>
                                      <p:to>
                                        <p:strVal val="visible"/>
                                      </p:to>
                                    </p:set>
                                    <p:animEffect transition="in" filter="fade">
                                      <p:cBhvr>
                                        <p:cTn id="157" dur="1000"/>
                                        <p:tgtEl>
                                          <p:spTgt spid="26"/>
                                        </p:tgtEl>
                                      </p:cBhvr>
                                    </p:animEffect>
                                    <p:anim calcmode="lin" valueType="num">
                                      <p:cBhvr>
                                        <p:cTn id="158" dur="1000" fill="hold"/>
                                        <p:tgtEl>
                                          <p:spTgt spid="26"/>
                                        </p:tgtEl>
                                        <p:attrNameLst>
                                          <p:attrName>ppt_x</p:attrName>
                                        </p:attrNameLst>
                                      </p:cBhvr>
                                      <p:tavLst>
                                        <p:tav tm="0">
                                          <p:val>
                                            <p:strVal val="#ppt_x"/>
                                          </p:val>
                                        </p:tav>
                                        <p:tav tm="100000">
                                          <p:val>
                                            <p:strVal val="#ppt_x"/>
                                          </p:val>
                                        </p:tav>
                                      </p:tavLst>
                                    </p:anim>
                                    <p:anim calcmode="lin" valueType="num">
                                      <p:cBhvr>
                                        <p:cTn id="15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60" fill="hold">
                      <p:stCondLst>
                        <p:cond delay="indefinite"/>
                      </p:stCondLst>
                      <p:childTnLst>
                        <p:par>
                          <p:cTn id="161" fill="hold">
                            <p:stCondLst>
                              <p:cond delay="0"/>
                            </p:stCondLst>
                            <p:childTnLst>
                              <p:par>
                                <p:cTn id="162" presetID="1" presetClass="entr" presetSubtype="0" fill="hold" grpId="0" nodeType="clickEffect">
                                  <p:stCondLst>
                                    <p:cond delay="0"/>
                                  </p:stCondLst>
                                  <p:childTnLst>
                                    <p:set>
                                      <p:cBhvr>
                                        <p:cTn id="163" dur="1" fill="hold">
                                          <p:stCondLst>
                                            <p:cond delay="0"/>
                                          </p:stCondLst>
                                        </p:cTn>
                                        <p:tgtEl>
                                          <p:spTgt spid="28"/>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 presetClass="exit" presetSubtype="0" fill="hold" nodeType="clickEffect">
                                  <p:stCondLst>
                                    <p:cond delay="0"/>
                                  </p:stCondLst>
                                  <p:childTnLst>
                                    <p:set>
                                      <p:cBhvr>
                                        <p:cTn id="167" dur="1" fill="hold">
                                          <p:stCondLst>
                                            <p:cond delay="0"/>
                                          </p:stCondLst>
                                        </p:cTn>
                                        <p:tgtEl>
                                          <p:spTgt spid="23"/>
                                        </p:tgtEl>
                                        <p:attrNameLst>
                                          <p:attrName>style.visibility</p:attrName>
                                        </p:attrNameLst>
                                      </p:cBhvr>
                                      <p:to>
                                        <p:strVal val="hidden"/>
                                      </p:to>
                                    </p:set>
                                  </p:childTnLst>
                                </p:cTn>
                              </p:par>
                              <p:par>
                                <p:cTn id="168" presetID="1" presetClass="exit" presetSubtype="0" fill="hold" grpId="1" nodeType="withEffect">
                                  <p:stCondLst>
                                    <p:cond delay="0"/>
                                  </p:stCondLst>
                                  <p:childTnLst>
                                    <p:set>
                                      <p:cBhvr>
                                        <p:cTn id="169" dur="1" fill="hold">
                                          <p:stCondLst>
                                            <p:cond delay="0"/>
                                          </p:stCondLst>
                                        </p:cTn>
                                        <p:tgtEl>
                                          <p:spTgt spid="24"/>
                                        </p:tgtEl>
                                        <p:attrNameLst>
                                          <p:attrName>style.visibility</p:attrName>
                                        </p:attrNameLst>
                                      </p:cBhvr>
                                      <p:to>
                                        <p:strVal val="hidden"/>
                                      </p:to>
                                    </p:set>
                                  </p:childTnLst>
                                </p:cTn>
                              </p:par>
                              <p:par>
                                <p:cTn id="170" presetID="1" presetClass="exit" presetSubtype="0" fill="hold" nodeType="withEffect">
                                  <p:stCondLst>
                                    <p:cond delay="0"/>
                                  </p:stCondLst>
                                  <p:childTnLst>
                                    <p:set>
                                      <p:cBhvr>
                                        <p:cTn id="171" dur="1" fill="hold">
                                          <p:stCondLst>
                                            <p:cond delay="0"/>
                                          </p:stCondLst>
                                        </p:cTn>
                                        <p:tgtEl>
                                          <p:spTgt spid="25"/>
                                        </p:tgtEl>
                                        <p:attrNameLst>
                                          <p:attrName>style.visibility</p:attrName>
                                        </p:attrNameLst>
                                      </p:cBhvr>
                                      <p:to>
                                        <p:strVal val="hidden"/>
                                      </p:to>
                                    </p:set>
                                  </p:childTnLst>
                                </p:cTn>
                              </p:par>
                              <p:par>
                                <p:cTn id="172" presetID="1" presetClass="exit" presetSubtype="0" fill="hold" grpId="1" nodeType="withEffect">
                                  <p:stCondLst>
                                    <p:cond delay="0"/>
                                  </p:stCondLst>
                                  <p:childTnLst>
                                    <p:set>
                                      <p:cBhvr>
                                        <p:cTn id="173" dur="1" fill="hold">
                                          <p:stCondLst>
                                            <p:cond delay="0"/>
                                          </p:stCondLst>
                                        </p:cTn>
                                        <p:tgtEl>
                                          <p:spTgt spid="26"/>
                                        </p:tgtEl>
                                        <p:attrNameLst>
                                          <p:attrName>style.visibility</p:attrName>
                                        </p:attrNameLst>
                                      </p:cBhvr>
                                      <p:to>
                                        <p:strVal val="hidden"/>
                                      </p:to>
                                    </p:set>
                                  </p:childTnLst>
                                </p:cTn>
                              </p:par>
                              <p:par>
                                <p:cTn id="174" presetID="1" presetClass="exit" presetSubtype="0" fill="hold" grpId="1" nodeType="withEffect">
                                  <p:stCondLst>
                                    <p:cond delay="0"/>
                                  </p:stCondLst>
                                  <p:childTnLst>
                                    <p:set>
                                      <p:cBhvr>
                                        <p:cTn id="175" dur="1" fill="hold">
                                          <p:stCondLst>
                                            <p:cond delay="0"/>
                                          </p:stCondLst>
                                        </p:cTn>
                                        <p:tgtEl>
                                          <p:spTgt spid="28"/>
                                        </p:tgtEl>
                                        <p:attrNameLst>
                                          <p:attrName>style.visibility</p:attrName>
                                        </p:attrNameLst>
                                      </p:cBhvr>
                                      <p:to>
                                        <p:strVal val="hidden"/>
                                      </p:to>
                                    </p:set>
                                  </p:childTnLst>
                                </p:cTn>
                              </p:par>
                            </p:childTnLst>
                          </p:cTn>
                        </p:par>
                        <p:par>
                          <p:cTn id="176" fill="hold">
                            <p:stCondLst>
                              <p:cond delay="0"/>
                            </p:stCondLst>
                            <p:childTnLst>
                              <p:par>
                                <p:cTn id="177" presetID="42" presetClass="entr" presetSubtype="0" fill="hold" nodeType="afterEffect">
                                  <p:stCondLst>
                                    <p:cond delay="0"/>
                                  </p:stCondLst>
                                  <p:childTnLst>
                                    <p:set>
                                      <p:cBhvr>
                                        <p:cTn id="178" dur="1" fill="hold">
                                          <p:stCondLst>
                                            <p:cond delay="0"/>
                                          </p:stCondLst>
                                        </p:cTn>
                                        <p:tgtEl>
                                          <p:spTgt spid="29"/>
                                        </p:tgtEl>
                                        <p:attrNameLst>
                                          <p:attrName>style.visibility</p:attrName>
                                        </p:attrNameLst>
                                      </p:cBhvr>
                                      <p:to>
                                        <p:strVal val="visible"/>
                                      </p:to>
                                    </p:set>
                                    <p:animEffect transition="in" filter="fade">
                                      <p:cBhvr>
                                        <p:cTn id="179" dur="1000"/>
                                        <p:tgtEl>
                                          <p:spTgt spid="29"/>
                                        </p:tgtEl>
                                      </p:cBhvr>
                                    </p:animEffect>
                                    <p:anim calcmode="lin" valueType="num">
                                      <p:cBhvr>
                                        <p:cTn id="180" dur="1000" fill="hold"/>
                                        <p:tgtEl>
                                          <p:spTgt spid="29"/>
                                        </p:tgtEl>
                                        <p:attrNameLst>
                                          <p:attrName>ppt_x</p:attrName>
                                        </p:attrNameLst>
                                      </p:cBhvr>
                                      <p:tavLst>
                                        <p:tav tm="0">
                                          <p:val>
                                            <p:strVal val="#ppt_x"/>
                                          </p:val>
                                        </p:tav>
                                        <p:tav tm="100000">
                                          <p:val>
                                            <p:strVal val="#ppt_x"/>
                                          </p:val>
                                        </p:tav>
                                      </p:tavLst>
                                    </p:anim>
                                    <p:anim calcmode="lin" valueType="num">
                                      <p:cBhvr>
                                        <p:cTn id="181" dur="1000" fill="hold"/>
                                        <p:tgtEl>
                                          <p:spTgt spid="29"/>
                                        </p:tgtEl>
                                        <p:attrNameLst>
                                          <p:attrName>ppt_y</p:attrName>
                                        </p:attrNameLst>
                                      </p:cBhvr>
                                      <p:tavLst>
                                        <p:tav tm="0">
                                          <p:val>
                                            <p:strVal val="#ppt_y+.1"/>
                                          </p:val>
                                        </p:tav>
                                        <p:tav tm="100000">
                                          <p:val>
                                            <p:strVal val="#ppt_y"/>
                                          </p:val>
                                        </p:tav>
                                      </p:tavLst>
                                    </p:anim>
                                  </p:childTnLst>
                                </p:cTn>
                              </p:par>
                              <p:par>
                                <p:cTn id="182" presetID="42" presetClass="entr" presetSubtype="0" fill="hold" grpId="0" nodeType="withEffect">
                                  <p:stCondLst>
                                    <p:cond delay="0"/>
                                  </p:stCondLst>
                                  <p:childTnLst>
                                    <p:set>
                                      <p:cBhvr>
                                        <p:cTn id="183" dur="1" fill="hold">
                                          <p:stCondLst>
                                            <p:cond delay="0"/>
                                          </p:stCondLst>
                                        </p:cTn>
                                        <p:tgtEl>
                                          <p:spTgt spid="30"/>
                                        </p:tgtEl>
                                        <p:attrNameLst>
                                          <p:attrName>style.visibility</p:attrName>
                                        </p:attrNameLst>
                                      </p:cBhvr>
                                      <p:to>
                                        <p:strVal val="visible"/>
                                      </p:to>
                                    </p:set>
                                    <p:animEffect transition="in" filter="fade">
                                      <p:cBhvr>
                                        <p:cTn id="184" dur="1000"/>
                                        <p:tgtEl>
                                          <p:spTgt spid="30"/>
                                        </p:tgtEl>
                                      </p:cBhvr>
                                    </p:animEffect>
                                    <p:anim calcmode="lin" valueType="num">
                                      <p:cBhvr>
                                        <p:cTn id="185" dur="1000" fill="hold"/>
                                        <p:tgtEl>
                                          <p:spTgt spid="30"/>
                                        </p:tgtEl>
                                        <p:attrNameLst>
                                          <p:attrName>ppt_x</p:attrName>
                                        </p:attrNameLst>
                                      </p:cBhvr>
                                      <p:tavLst>
                                        <p:tav tm="0">
                                          <p:val>
                                            <p:strVal val="#ppt_x"/>
                                          </p:val>
                                        </p:tav>
                                        <p:tav tm="100000">
                                          <p:val>
                                            <p:strVal val="#ppt_x"/>
                                          </p:val>
                                        </p:tav>
                                      </p:tavLst>
                                    </p:anim>
                                    <p:anim calcmode="lin" valueType="num">
                                      <p:cBhvr>
                                        <p:cTn id="18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31" presetClass="entr" presetSubtype="0" fill="hold" grpId="0" nodeType="clickEffect">
                                  <p:stCondLst>
                                    <p:cond delay="0"/>
                                  </p:stCondLst>
                                  <p:childTnLst>
                                    <p:set>
                                      <p:cBhvr>
                                        <p:cTn id="190" dur="1" fill="hold">
                                          <p:stCondLst>
                                            <p:cond delay="0"/>
                                          </p:stCondLst>
                                        </p:cTn>
                                        <p:tgtEl>
                                          <p:spTgt spid="27"/>
                                        </p:tgtEl>
                                        <p:attrNameLst>
                                          <p:attrName>style.visibility</p:attrName>
                                        </p:attrNameLst>
                                      </p:cBhvr>
                                      <p:to>
                                        <p:strVal val="visible"/>
                                      </p:to>
                                    </p:set>
                                    <p:anim calcmode="lin" valueType="num">
                                      <p:cBhvr>
                                        <p:cTn id="191" dur="1000" fill="hold"/>
                                        <p:tgtEl>
                                          <p:spTgt spid="27"/>
                                        </p:tgtEl>
                                        <p:attrNameLst>
                                          <p:attrName>ppt_w</p:attrName>
                                        </p:attrNameLst>
                                      </p:cBhvr>
                                      <p:tavLst>
                                        <p:tav tm="0">
                                          <p:val>
                                            <p:fltVal val="0"/>
                                          </p:val>
                                        </p:tav>
                                        <p:tav tm="100000">
                                          <p:val>
                                            <p:strVal val="#ppt_w"/>
                                          </p:val>
                                        </p:tav>
                                      </p:tavLst>
                                    </p:anim>
                                    <p:anim calcmode="lin" valueType="num">
                                      <p:cBhvr>
                                        <p:cTn id="192" dur="1000" fill="hold"/>
                                        <p:tgtEl>
                                          <p:spTgt spid="27"/>
                                        </p:tgtEl>
                                        <p:attrNameLst>
                                          <p:attrName>ppt_h</p:attrName>
                                        </p:attrNameLst>
                                      </p:cBhvr>
                                      <p:tavLst>
                                        <p:tav tm="0">
                                          <p:val>
                                            <p:fltVal val="0"/>
                                          </p:val>
                                        </p:tav>
                                        <p:tav tm="100000">
                                          <p:val>
                                            <p:strVal val="#ppt_h"/>
                                          </p:val>
                                        </p:tav>
                                      </p:tavLst>
                                    </p:anim>
                                    <p:anim calcmode="lin" valueType="num">
                                      <p:cBhvr>
                                        <p:cTn id="193" dur="1000" fill="hold"/>
                                        <p:tgtEl>
                                          <p:spTgt spid="27"/>
                                        </p:tgtEl>
                                        <p:attrNameLst>
                                          <p:attrName>style.rotation</p:attrName>
                                        </p:attrNameLst>
                                      </p:cBhvr>
                                      <p:tavLst>
                                        <p:tav tm="0">
                                          <p:val>
                                            <p:fltVal val="90"/>
                                          </p:val>
                                        </p:tav>
                                        <p:tav tm="100000">
                                          <p:val>
                                            <p:fltVal val="0"/>
                                          </p:val>
                                        </p:tav>
                                      </p:tavLst>
                                    </p:anim>
                                    <p:animEffect transition="in" filter="fade">
                                      <p:cBhvr>
                                        <p:cTn id="194"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 grpId="0"/>
      <p:bldP spid="2" grpId="1"/>
      <p:bldP spid="9" grpId="0"/>
      <p:bldP spid="9" grpId="1"/>
      <p:bldP spid="12" grpId="0"/>
      <p:bldP spid="12" grpId="1"/>
      <p:bldP spid="16" grpId="0"/>
      <p:bldP spid="14" grpId="0"/>
      <p:bldP spid="14" grpId="1"/>
      <p:bldP spid="18" grpId="0"/>
      <p:bldP spid="18" grpId="1"/>
      <p:bldP spid="20" grpId="0"/>
      <p:bldP spid="20" grpId="1"/>
      <p:bldP spid="10" grpId="0"/>
      <p:bldP spid="10" grpId="1"/>
      <p:bldP spid="21" grpId="0"/>
      <p:bldP spid="21" grpId="1"/>
      <p:bldP spid="24" grpId="0"/>
      <p:bldP spid="24" grpId="1"/>
      <p:bldP spid="26" grpId="0"/>
      <p:bldP spid="26" grpId="1"/>
      <p:bldP spid="27" grpId="0"/>
      <p:bldP spid="28" grpId="0"/>
      <p:bldP spid="28" grpId="1"/>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smtClean="0">
                <a:solidFill>
                  <a:srgbClr val="1E6787"/>
                </a:solidFill>
                <a:latin typeface="微软雅黑" panose="020B0503020204020204" pitchFamily="34" charset="-122"/>
                <a:ea typeface="微软雅黑" panose="020B0503020204020204" pitchFamily="34" charset="-122"/>
              </a:rPr>
              <a:t>问题</a:t>
            </a:r>
            <a:r>
              <a:rPr lang="en-US" altLang="zh-CN" sz="2800" b="1" spc="300" dirty="0" smtClean="0">
                <a:solidFill>
                  <a:srgbClr val="1E6787"/>
                </a:solidFill>
                <a:latin typeface="微软雅黑" panose="020B0503020204020204" pitchFamily="34" charset="-122"/>
                <a:ea typeface="微软雅黑" panose="020B0503020204020204" pitchFamily="34" charset="-122"/>
              </a:rPr>
              <a:t>2</a:t>
            </a:r>
            <a:endParaRPr lang="zh-CN" altLang="en-US" sz="2800" b="1" spc="300" dirty="0">
              <a:solidFill>
                <a:srgbClr val="1E6787"/>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Calibri" panose="020F0502020204030204"/>
                <a:ea typeface="微软雅黑" panose="020B0503020204020204" pitchFamily="34" charset="-122"/>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panose="020F0502020204030204"/>
                <a:ea typeface="微软雅黑" panose="020B0503020204020204" pitchFamily="34" charset="-122"/>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7" name="内容占位符 4"/>
          <p:cNvSpPr txBox="1"/>
          <p:nvPr/>
        </p:nvSpPr>
        <p:spPr>
          <a:xfrm>
            <a:off x="895546" y="1325664"/>
            <a:ext cx="10828450" cy="513640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600"/>
              </a:spcBef>
              <a:buNone/>
            </a:pPr>
            <a:r>
              <a:rPr lang="en-US" altLang="zh-CN" sz="2400" dirty="0" smtClean="0"/>
              <a:t>2</a:t>
            </a:r>
            <a:r>
              <a:rPr lang="zh-CN" altLang="en-US" sz="2400" dirty="0" smtClean="0"/>
              <a:t>、</a:t>
            </a:r>
            <a:r>
              <a:rPr lang="zh-CN" altLang="zh-CN" sz="2400" dirty="0" smtClean="0"/>
              <a:t>下面</a:t>
            </a:r>
            <a:r>
              <a:rPr lang="zh-CN" altLang="zh-CN" sz="2400" dirty="0"/>
              <a:t>代码的输出结果是（）</a:t>
            </a:r>
            <a:r>
              <a:rPr lang="zh-CN" altLang="zh-CN" sz="2400" dirty="0" smtClean="0"/>
              <a:t>。</a:t>
            </a:r>
            <a:endParaRPr lang="en-US" altLang="zh-CN" sz="2400" dirty="0" smtClean="0">
              <a:latin typeface="+mn-ea"/>
            </a:endParaRPr>
          </a:p>
          <a:p>
            <a:pPr marL="0" indent="0">
              <a:lnSpc>
                <a:spcPct val="150000"/>
              </a:lnSpc>
              <a:spcBef>
                <a:spcPts val="600"/>
              </a:spcBef>
              <a:buNone/>
            </a:pPr>
            <a:r>
              <a:rPr lang="en-US" altLang="zh-CN" sz="2400" dirty="0" smtClean="0">
                <a:latin typeface="+mn-ea"/>
              </a:rPr>
              <a:t>	li </a:t>
            </a:r>
            <a:r>
              <a:rPr lang="en-US" altLang="zh-CN" sz="2400" dirty="0">
                <a:latin typeface="+mn-ea"/>
              </a:rPr>
              <a:t>= ["</a:t>
            </a:r>
            <a:r>
              <a:rPr lang="en-US" altLang="zh-CN" sz="2400" dirty="0" err="1">
                <a:latin typeface="+mn-ea"/>
              </a:rPr>
              <a:t>hello",'se</a:t>
            </a:r>
            <a:r>
              <a:rPr lang="en-US" altLang="zh-CN" sz="2400" dirty="0">
                <a:latin typeface="+mn-ea"/>
              </a:rPr>
              <a:t>',[["</a:t>
            </a:r>
            <a:r>
              <a:rPr lang="en-US" altLang="zh-CN" sz="2400" dirty="0" err="1">
                <a:latin typeface="+mn-ea"/>
              </a:rPr>
              <a:t>m","n</a:t>
            </a:r>
            <a:r>
              <a:rPr lang="en-US" altLang="zh-CN" sz="2400" dirty="0">
                <a:latin typeface="+mn-ea"/>
              </a:rPr>
              <a:t>"],["h","</a:t>
            </a:r>
            <a:r>
              <a:rPr lang="en-US" altLang="zh-CN" sz="2400" dirty="0" err="1">
                <a:latin typeface="+mn-ea"/>
              </a:rPr>
              <a:t>kelly</a:t>
            </a:r>
            <a:r>
              <a:rPr lang="en-US" altLang="zh-CN" sz="2400" dirty="0">
                <a:latin typeface="+mn-ea"/>
              </a:rPr>
              <a:t>"],'all'],123,446]</a:t>
            </a:r>
            <a:endParaRPr lang="zh-CN" altLang="zh-CN" sz="2400" dirty="0">
              <a:latin typeface="+mn-ea"/>
            </a:endParaRPr>
          </a:p>
          <a:p>
            <a:pPr marL="0" indent="0">
              <a:lnSpc>
                <a:spcPct val="150000"/>
              </a:lnSpc>
              <a:spcBef>
                <a:spcPts val="600"/>
              </a:spcBef>
              <a:buNone/>
            </a:pPr>
            <a:r>
              <a:rPr lang="en-US" altLang="zh-CN" sz="2400" dirty="0" smtClean="0">
                <a:latin typeface="+mn-ea"/>
              </a:rPr>
              <a:t>	print(li[2</a:t>
            </a:r>
            <a:r>
              <a:rPr lang="en-US" altLang="zh-CN" sz="2400" dirty="0">
                <a:latin typeface="+mn-ea"/>
              </a:rPr>
              <a:t>][1][1])</a:t>
            </a:r>
            <a:endParaRPr lang="zh-CN" altLang="zh-CN" sz="2400" dirty="0">
              <a:latin typeface="+mn-ea"/>
            </a:endParaRPr>
          </a:p>
          <a:p>
            <a:pPr marL="0" indent="0">
              <a:lnSpc>
                <a:spcPct val="150000"/>
              </a:lnSpc>
              <a:spcBef>
                <a:spcPts val="600"/>
              </a:spcBef>
              <a:buNone/>
            </a:pPr>
            <a:r>
              <a:rPr lang="en-US" altLang="zh-CN" sz="2400" dirty="0" smtClean="0">
                <a:latin typeface="+mn-ea"/>
              </a:rPr>
              <a:t>	A</a:t>
            </a:r>
            <a:r>
              <a:rPr lang="zh-CN" altLang="en-US" sz="2400" dirty="0" smtClean="0">
                <a:latin typeface="+mn-ea"/>
              </a:rPr>
              <a:t>、</a:t>
            </a:r>
            <a:r>
              <a:rPr lang="en-US" altLang="zh-CN" sz="2400" dirty="0" smtClean="0">
                <a:latin typeface="+mn-ea"/>
              </a:rPr>
              <a:t>h</a:t>
            </a:r>
            <a:endParaRPr lang="zh-CN" altLang="zh-CN" sz="2400" dirty="0">
              <a:latin typeface="+mn-ea"/>
            </a:endParaRPr>
          </a:p>
          <a:p>
            <a:pPr marL="0" indent="0">
              <a:lnSpc>
                <a:spcPct val="150000"/>
              </a:lnSpc>
              <a:spcBef>
                <a:spcPts val="600"/>
              </a:spcBef>
              <a:buNone/>
            </a:pPr>
            <a:r>
              <a:rPr lang="en-US" altLang="zh-CN" sz="2400" dirty="0" smtClean="0">
                <a:latin typeface="+mn-ea"/>
              </a:rPr>
              <a:t>	B</a:t>
            </a:r>
            <a:r>
              <a:rPr lang="zh-CN" altLang="en-US" sz="2400" dirty="0" smtClean="0">
                <a:latin typeface="+mn-ea"/>
              </a:rPr>
              <a:t>、</a:t>
            </a:r>
            <a:r>
              <a:rPr lang="en-US" altLang="zh-CN" sz="2400" dirty="0" smtClean="0">
                <a:latin typeface="+mn-ea"/>
              </a:rPr>
              <a:t>m</a:t>
            </a:r>
            <a:endParaRPr lang="zh-CN" altLang="zh-CN" sz="2400" dirty="0">
              <a:latin typeface="+mn-ea"/>
            </a:endParaRPr>
          </a:p>
          <a:p>
            <a:pPr marL="0" indent="0">
              <a:lnSpc>
                <a:spcPct val="150000"/>
              </a:lnSpc>
              <a:spcBef>
                <a:spcPts val="600"/>
              </a:spcBef>
              <a:buNone/>
            </a:pPr>
            <a:r>
              <a:rPr lang="en-US" altLang="zh-CN" sz="2400" dirty="0" smtClean="0">
                <a:latin typeface="+mn-ea"/>
              </a:rPr>
              <a:t>	C</a:t>
            </a:r>
            <a:r>
              <a:rPr lang="zh-CN" altLang="en-US" sz="2400" dirty="0" smtClean="0">
                <a:latin typeface="+mn-ea"/>
              </a:rPr>
              <a:t>、</a:t>
            </a:r>
            <a:r>
              <a:rPr lang="en-US" altLang="zh-CN" sz="2400" dirty="0" err="1" smtClean="0">
                <a:latin typeface="+mn-ea"/>
              </a:rPr>
              <a:t>kelly</a:t>
            </a:r>
            <a:endParaRPr lang="zh-CN" altLang="zh-CN" sz="2400" dirty="0">
              <a:latin typeface="+mn-ea"/>
            </a:endParaRPr>
          </a:p>
          <a:p>
            <a:pPr marL="0" indent="0">
              <a:lnSpc>
                <a:spcPct val="150000"/>
              </a:lnSpc>
              <a:spcBef>
                <a:spcPts val="600"/>
              </a:spcBef>
              <a:buNone/>
            </a:pPr>
            <a:r>
              <a:rPr lang="en-US" altLang="zh-CN" sz="2400" dirty="0" smtClean="0">
                <a:latin typeface="+mn-ea"/>
              </a:rPr>
              <a:t>	D</a:t>
            </a:r>
            <a:r>
              <a:rPr lang="zh-CN" altLang="en-US" sz="2400" dirty="0" smtClean="0">
                <a:latin typeface="+mn-ea"/>
              </a:rPr>
              <a:t>、</a:t>
            </a:r>
            <a:r>
              <a:rPr lang="en-US" altLang="zh-CN" sz="2400" dirty="0" smtClean="0">
                <a:latin typeface="+mn-ea"/>
              </a:rPr>
              <a:t>n</a:t>
            </a:r>
            <a:endParaRPr lang="en-US" altLang="zh-CN" sz="2400" dirty="0">
              <a:latin typeface="+mn-ea"/>
            </a:endParaRPr>
          </a:p>
          <a:p>
            <a:pPr marL="0" indent="0">
              <a:lnSpc>
                <a:spcPct val="150000"/>
              </a:lnSpc>
              <a:spcBef>
                <a:spcPts val="600"/>
              </a:spcBef>
              <a:buNone/>
            </a:pPr>
            <a:endParaRPr lang="en-US" altLang="zh-CN" sz="2400" dirty="0">
              <a:latin typeface="+mn-ea"/>
            </a:endParaRPr>
          </a:p>
          <a:p>
            <a:pPr marL="0" indent="0">
              <a:lnSpc>
                <a:spcPct val="150000"/>
              </a:lnSpc>
              <a:spcBef>
                <a:spcPts val="600"/>
              </a:spcBef>
              <a:buNone/>
            </a:pPr>
            <a:endParaRPr lang="en-US" altLang="zh-CN" sz="2400" dirty="0">
              <a:latin typeface="+mn-ea"/>
            </a:endParaRPr>
          </a:p>
          <a:p>
            <a:pPr marL="0" indent="0">
              <a:lnSpc>
                <a:spcPct val="150000"/>
              </a:lnSpc>
              <a:spcBef>
                <a:spcPts val="600"/>
              </a:spcBef>
              <a:buNone/>
            </a:pPr>
            <a:endParaRPr lang="zh-CN" altLang="en-US" sz="2400" dirty="0">
              <a:latin typeface="+mn-ea"/>
            </a:endParaRPr>
          </a:p>
        </p:txBody>
      </p:sp>
      <p:sp>
        <p:nvSpPr>
          <p:cNvPr id="11" name="矩形 10"/>
          <p:cNvSpPr/>
          <p:nvPr/>
        </p:nvSpPr>
        <p:spPr>
          <a:xfrm>
            <a:off x="974060" y="3893868"/>
            <a:ext cx="860736" cy="127060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66700" algn="just">
              <a:lnSpc>
                <a:spcPct val="229000"/>
              </a:lnSpc>
              <a:defRPr/>
            </a:pPr>
            <a:r>
              <a:rPr lang="en-US" altLang="zh-CN" sz="4000" kern="100" dirty="0" smtClean="0">
                <a:solidFill>
                  <a:srgbClr val="FF0000"/>
                </a:solidFill>
                <a:latin typeface="微软雅黑" panose="020B0503020204020204" pitchFamily="34" charset="-122"/>
                <a:cs typeface="Times New Roman" panose="02020603050405020304" pitchFamily="18" charset="0"/>
                <a:sym typeface="Wingdings" panose="05000000000000000000" pitchFamily="2" charset="2"/>
              </a:rPr>
              <a:t></a:t>
            </a:r>
            <a:endParaRPr lang="en-US" altLang="zh-CN" sz="4000" kern="100" dirty="0" smtClean="0">
              <a:solidFill>
                <a:srgbClr val="FF0000"/>
              </a:solidFill>
              <a:latin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661287151"/>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0.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818392" y="300197"/>
            <a:ext cx="62549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例</a:t>
            </a:r>
            <a:r>
              <a:rPr kumimoji="0" lang="en-US" altLang="zh-CN"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rPr>
              <a:t>4-5</a:t>
            </a:r>
            <a:endParaRPr kumimoji="0" lang="zh-CN" altLang="en-US" sz="2800" b="1" i="0" u="none" strike="noStrike" kern="1200" cap="none" spc="300" normalizeH="0" baseline="0" noProof="0" dirty="0">
              <a:ln>
                <a:noFill/>
              </a:ln>
              <a:solidFill>
                <a:srgbClr val="1E6787"/>
              </a:solidFill>
              <a:effectLst/>
              <a:uLnTx/>
              <a:uFillTx/>
              <a:latin typeface="微软雅黑" panose="020B0503020204020204" pitchFamily="34" charset="-122"/>
              <a:ea typeface="微软雅黑" panose="020B0503020204020204" pitchFamily="34" charset="-122"/>
              <a:cs typeface="+mn-cs"/>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grpSp>
      <p:cxnSp>
        <p:nvCxnSpPr>
          <p:cNvPr id="20" name="直接连接符 19"/>
          <p:cNvCxnSpPr/>
          <p:nvPr/>
        </p:nvCxnSpPr>
        <p:spPr>
          <a:xfrm>
            <a:off x="674376" y="895666"/>
            <a:ext cx="1826104"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16" name="内容占位符 4"/>
          <p:cNvSpPr txBox="1"/>
          <p:nvPr/>
        </p:nvSpPr>
        <p:spPr>
          <a:xfrm>
            <a:off x="422348" y="1004514"/>
            <a:ext cx="11214595" cy="577309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buNone/>
            </a:pPr>
            <a:r>
              <a:rPr lang="zh-CN" altLang="en-US" sz="2400" dirty="0"/>
              <a:t>请用</a:t>
            </a:r>
            <a:r>
              <a:rPr lang="zh-CN" altLang="zh-CN" sz="2400" dirty="0"/>
              <a:t>二分查找</a:t>
            </a:r>
            <a:r>
              <a:rPr lang="zh-CN" altLang="en-US" sz="2400" dirty="0"/>
              <a:t>法在列表中查找指定的元素</a:t>
            </a:r>
            <a:r>
              <a:rPr lang="zh-CN" altLang="en-US" sz="2400" dirty="0">
                <a:solidFill>
                  <a:prstClr val="black">
                    <a:lumMod val="85000"/>
                    <a:lumOff val="15000"/>
                  </a:prstClr>
                </a:solidFill>
                <a:latin typeface="Calibri" panose="020F0502020204030204"/>
                <a:ea typeface="微软雅黑" panose="020B0503020204020204" pitchFamily="34" charset="-122"/>
              </a:rPr>
              <a:t>。</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rPr>
              <a:t>（假设待查找元素</a:t>
            </a:r>
            <a:r>
              <a:rPr kumimoji="0" lang="en-US" altLang="zh-CN" sz="24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rPr>
              <a:t>x=4</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rPr>
              <a:t>）</a:t>
            </a:r>
            <a:endParaRPr kumimoji="0" lang="en-US" altLang="zh-CN" sz="24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4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rPr>
              <a:t>          </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4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4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24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endParaRPr>
          </a:p>
          <a:p>
            <a:pPr marL="0" marR="0" lvl="0" indent="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endParaRPr kumimoji="0" lang="en-US" altLang="zh-CN" sz="24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endParaRPr>
          </a:p>
          <a:p>
            <a:pPr marL="0" marR="0" lvl="0" indent="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rPr>
              <a:t>   </a:t>
            </a:r>
          </a:p>
          <a:p>
            <a:pPr marL="0" marR="0" lvl="0" indent="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endParaRPr kumimoji="0" lang="en-US" altLang="zh-CN" sz="2400" b="0" i="0" u="none" strike="noStrike" kern="1200" cap="none" spc="0" normalizeH="0" baseline="0" noProof="0" dirty="0">
              <a:ln>
                <a:noFill/>
              </a:ln>
              <a:solidFill>
                <a:prstClr val="black">
                  <a:lumMod val="85000"/>
                  <a:lumOff val="15000"/>
                </a:prstClr>
              </a:solidFill>
              <a:effectLst/>
              <a:uLnTx/>
              <a:uFillTx/>
              <a:latin typeface="Calibri" panose="020F0502020204030204"/>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479651103"/>
              </p:ext>
            </p:extLst>
          </p:nvPr>
        </p:nvGraphicFramePr>
        <p:xfrm>
          <a:off x="818392" y="1640796"/>
          <a:ext cx="9872145" cy="4950251"/>
        </p:xfrm>
        <a:graphic>
          <a:graphicData uri="http://schemas.openxmlformats.org/drawingml/2006/table">
            <a:tbl>
              <a:tblPr firstRow="1" firstCol="1" bandRow="1">
                <a:tableStyleId>{2D5ABB26-0587-4C30-8999-92F81FD0307C}</a:tableStyleId>
              </a:tblPr>
              <a:tblGrid>
                <a:gridCol w="531285">
                  <a:extLst>
                    <a:ext uri="{9D8B030D-6E8A-4147-A177-3AD203B41FA5}">
                      <a16:colId xmlns:a16="http://schemas.microsoft.com/office/drawing/2014/main" val="20000"/>
                    </a:ext>
                  </a:extLst>
                </a:gridCol>
                <a:gridCol w="9340860">
                  <a:extLst>
                    <a:ext uri="{9D8B030D-6E8A-4147-A177-3AD203B41FA5}">
                      <a16:colId xmlns:a16="http://schemas.microsoft.com/office/drawing/2014/main" val="20001"/>
                    </a:ext>
                  </a:extLst>
                </a:gridCol>
              </a:tblGrid>
              <a:tr h="274565">
                <a:tc gridSpan="2">
                  <a:txBody>
                    <a:bodyPr/>
                    <a:lstStyle/>
                    <a:p>
                      <a:pPr algn="just">
                        <a:lnSpc>
                          <a:spcPts val="1200"/>
                        </a:lnSpc>
                        <a:spcAft>
                          <a:spcPts val="0"/>
                        </a:spcAft>
                      </a:pPr>
                      <a:r>
                        <a:rPr lang="en-US" sz="1800" kern="100" dirty="0">
                          <a:effectLst/>
                        </a:rPr>
                        <a:t>#</a:t>
                      </a:r>
                      <a:r>
                        <a:rPr lang="zh-CN" sz="1800" kern="100" dirty="0">
                          <a:effectLst/>
                        </a:rPr>
                        <a:t>二分查找</a:t>
                      </a:r>
                      <a:r>
                        <a:rPr lang="en-US" sz="1800" kern="100" dirty="0">
                          <a:effectLst/>
                        </a:rPr>
                        <a:t>     4-5.py</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tc>
                <a:tc hMerge="1">
                  <a:txBody>
                    <a:bodyPr/>
                    <a:lstStyle/>
                    <a:p>
                      <a:endParaRPr lang="zh-CN"/>
                    </a:p>
                  </a:txBody>
                  <a:tcPr/>
                </a:tc>
                <a:extLst>
                  <a:ext uri="{0D108BD9-81ED-4DB2-BD59-A6C34878D82A}">
                    <a16:rowId xmlns:a16="http://schemas.microsoft.com/office/drawing/2014/main" val="10000"/>
                  </a:ext>
                </a:extLst>
              </a:tr>
              <a:tr h="275776">
                <a:tc>
                  <a:txBody>
                    <a:bodyPr/>
                    <a:lstStyle/>
                    <a:p>
                      <a:pPr algn="just">
                        <a:lnSpc>
                          <a:spcPts val="1200"/>
                        </a:lnSpc>
                        <a:spcAft>
                          <a:spcPts val="0"/>
                        </a:spcAft>
                      </a:pPr>
                      <a:r>
                        <a:rPr lang="en-US" sz="1800" kern="100" dirty="0">
                          <a:effectLst/>
                        </a:rPr>
                        <a:t>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1800" kern="100" dirty="0">
                          <a:effectLst/>
                        </a:rPr>
                        <a:t>ls = [34, 64, 67, 72, 73, 82, 83, 85, 87, 88, 90, 91, 96,  98]</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275776">
                <a:tc>
                  <a:txBody>
                    <a:bodyPr/>
                    <a:lstStyle/>
                    <a:p>
                      <a:pPr algn="just">
                        <a:lnSpc>
                          <a:spcPts val="1200"/>
                        </a:lnSpc>
                        <a:spcAft>
                          <a:spcPts val="0"/>
                        </a:spcAft>
                      </a:pPr>
                      <a:r>
                        <a:rPr lang="en-US" sz="1800" kern="100" dirty="0">
                          <a:effectLst/>
                        </a:rPr>
                        <a:t>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1800" kern="100">
                          <a:effectLst/>
                        </a:rPr>
                        <a:t>x = int(input("</a:t>
                      </a:r>
                      <a:r>
                        <a:rPr lang="zh-CN" sz="1800" kern="100">
                          <a:effectLst/>
                        </a:rPr>
                        <a:t>请输入待查找的数</a:t>
                      </a:r>
                      <a:r>
                        <a:rPr lang="en-US" sz="1800" kern="100">
                          <a:effectLst/>
                        </a:rPr>
                        <a: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275776">
                <a:tc>
                  <a:txBody>
                    <a:bodyPr/>
                    <a:lstStyle/>
                    <a:p>
                      <a:pPr algn="just">
                        <a:lnSpc>
                          <a:spcPts val="1200"/>
                        </a:lnSpc>
                        <a:spcAft>
                          <a:spcPts val="0"/>
                        </a:spcAft>
                      </a:pPr>
                      <a:r>
                        <a:rPr lang="en-US" sz="1800" kern="100">
                          <a:effectLst/>
                        </a:rPr>
                        <a:t>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263270">
                <a:tc>
                  <a:txBody>
                    <a:bodyPr/>
                    <a:lstStyle/>
                    <a:p>
                      <a:pPr algn="just">
                        <a:lnSpc>
                          <a:spcPts val="1200"/>
                        </a:lnSpc>
                        <a:spcAft>
                          <a:spcPts val="0"/>
                        </a:spcAft>
                      </a:pPr>
                      <a:r>
                        <a:rPr lang="en-US" sz="1800" kern="100">
                          <a:effectLst/>
                        </a:rPr>
                        <a:t>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1800" kern="100">
                          <a:effectLst/>
                        </a:rPr>
                        <a:t>low = 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r h="275776">
                <a:tc>
                  <a:txBody>
                    <a:bodyPr/>
                    <a:lstStyle/>
                    <a:p>
                      <a:pPr algn="just">
                        <a:lnSpc>
                          <a:spcPts val="1200"/>
                        </a:lnSpc>
                        <a:spcAft>
                          <a:spcPts val="0"/>
                        </a:spcAft>
                      </a:pPr>
                      <a:r>
                        <a:rPr lang="en-US" sz="1800" kern="100" dirty="0">
                          <a:effectLst/>
                        </a:rPr>
                        <a:t>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1800" kern="100">
                          <a:effectLst/>
                        </a:rPr>
                        <a:t>high = len(ls) - 1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5"/>
                  </a:ext>
                </a:extLst>
              </a:tr>
              <a:tr h="275776">
                <a:tc>
                  <a:txBody>
                    <a:bodyPr/>
                    <a:lstStyle/>
                    <a:p>
                      <a:pPr algn="just">
                        <a:lnSpc>
                          <a:spcPts val="1200"/>
                        </a:lnSpc>
                        <a:spcAft>
                          <a:spcPts val="0"/>
                        </a:spcAft>
                      </a:pPr>
                      <a:r>
                        <a:rPr lang="en-US" sz="1800" kern="100" dirty="0">
                          <a:effectLst/>
                        </a:rPr>
                        <a:t>6</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1800" kern="100" dirty="0">
                          <a:effectLst/>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6"/>
                  </a:ext>
                </a:extLst>
              </a:tr>
              <a:tr h="275776">
                <a:tc>
                  <a:txBody>
                    <a:bodyPr/>
                    <a:lstStyle/>
                    <a:p>
                      <a:pPr algn="just">
                        <a:lnSpc>
                          <a:spcPts val="1200"/>
                        </a:lnSpc>
                        <a:spcAft>
                          <a:spcPts val="0"/>
                        </a:spcAft>
                      </a:pPr>
                      <a:r>
                        <a:rPr lang="en-US" sz="1800" kern="100" dirty="0">
                          <a:effectLst/>
                        </a:rPr>
                        <a:t>7</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1800" kern="100" dirty="0">
                          <a:effectLst/>
                        </a:rPr>
                        <a:t>while low </a:t>
                      </a:r>
                      <a:r>
                        <a:rPr lang="en-US" sz="1800" kern="100" dirty="0" smtClean="0">
                          <a:effectLst/>
                        </a:rPr>
                        <a:t>&lt;= </a:t>
                      </a:r>
                      <a:r>
                        <a:rPr lang="en-US" sz="1800" kern="100" dirty="0">
                          <a:effectLst/>
                        </a:rPr>
                        <a:t>high:</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7"/>
                  </a:ext>
                </a:extLst>
              </a:tr>
              <a:tr h="275776">
                <a:tc>
                  <a:txBody>
                    <a:bodyPr/>
                    <a:lstStyle/>
                    <a:p>
                      <a:pPr algn="just">
                        <a:lnSpc>
                          <a:spcPts val="1200"/>
                        </a:lnSpc>
                        <a:spcAft>
                          <a:spcPts val="0"/>
                        </a:spcAft>
                      </a:pPr>
                      <a:r>
                        <a:rPr lang="en-US" sz="1800" kern="100" dirty="0">
                          <a:effectLst/>
                        </a:rPr>
                        <a:t>8</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1800" kern="100">
                          <a:effectLst/>
                        </a:rPr>
                        <a:t>    mid = (low + high) // 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8"/>
                  </a:ext>
                </a:extLst>
              </a:tr>
              <a:tr h="275776">
                <a:tc>
                  <a:txBody>
                    <a:bodyPr/>
                    <a:lstStyle/>
                    <a:p>
                      <a:pPr algn="just">
                        <a:lnSpc>
                          <a:spcPts val="1200"/>
                        </a:lnSpc>
                        <a:spcAft>
                          <a:spcPts val="0"/>
                        </a:spcAft>
                      </a:pPr>
                      <a:r>
                        <a:rPr lang="en-US" sz="1800" kern="100" dirty="0">
                          <a:effectLst/>
                        </a:rPr>
                        <a:t>9</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1800" kern="100">
                          <a:effectLst/>
                        </a:rPr>
                        <a:t>    if ls[mid] &lt; x:</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9"/>
                  </a:ext>
                </a:extLst>
              </a:tr>
              <a:tr h="275776">
                <a:tc>
                  <a:txBody>
                    <a:bodyPr/>
                    <a:lstStyle/>
                    <a:p>
                      <a:pPr algn="just">
                        <a:lnSpc>
                          <a:spcPts val="1200"/>
                        </a:lnSpc>
                        <a:spcAft>
                          <a:spcPts val="0"/>
                        </a:spcAft>
                      </a:pPr>
                      <a:r>
                        <a:rPr lang="en-US" sz="1800" kern="100" dirty="0">
                          <a:effectLst/>
                        </a:rPr>
                        <a:t>10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1800" kern="100" dirty="0">
                          <a:effectLst/>
                        </a:rPr>
                        <a:t>        low = mid + 1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0"/>
                  </a:ext>
                </a:extLst>
              </a:tr>
              <a:tr h="275776">
                <a:tc>
                  <a:txBody>
                    <a:bodyPr/>
                    <a:lstStyle/>
                    <a:p>
                      <a:pPr algn="just">
                        <a:lnSpc>
                          <a:spcPts val="1200"/>
                        </a:lnSpc>
                        <a:spcAft>
                          <a:spcPts val="0"/>
                        </a:spcAft>
                      </a:pPr>
                      <a:r>
                        <a:rPr lang="en-US" sz="1800" kern="100" dirty="0">
                          <a:effectLst/>
                        </a:rPr>
                        <a:t>11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1800" kern="100" dirty="0">
                          <a:effectLst/>
                        </a:rPr>
                        <a:t>    </a:t>
                      </a:r>
                      <a:r>
                        <a:rPr lang="en-US" sz="1800" kern="100" dirty="0" err="1">
                          <a:effectLst/>
                        </a:rPr>
                        <a:t>elif</a:t>
                      </a:r>
                      <a:r>
                        <a:rPr lang="en-US" sz="1800" kern="100" dirty="0">
                          <a:effectLst/>
                        </a:rPr>
                        <a:t> ls[mid] &gt; x:</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1"/>
                  </a:ext>
                </a:extLst>
              </a:tr>
              <a:tr h="275776">
                <a:tc>
                  <a:txBody>
                    <a:bodyPr/>
                    <a:lstStyle/>
                    <a:p>
                      <a:pPr algn="just">
                        <a:lnSpc>
                          <a:spcPts val="1200"/>
                        </a:lnSpc>
                        <a:spcAft>
                          <a:spcPts val="0"/>
                        </a:spcAft>
                      </a:pPr>
                      <a:r>
                        <a:rPr lang="en-US" sz="1800" kern="100">
                          <a:effectLst/>
                        </a:rPr>
                        <a:t>12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1800" kern="100">
                          <a:effectLst/>
                        </a:rPr>
                        <a:t>        high = mid - 1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2"/>
                  </a:ext>
                </a:extLst>
              </a:tr>
              <a:tr h="275776">
                <a:tc>
                  <a:txBody>
                    <a:bodyPr/>
                    <a:lstStyle/>
                    <a:p>
                      <a:pPr algn="just">
                        <a:lnSpc>
                          <a:spcPts val="1200"/>
                        </a:lnSpc>
                        <a:spcAft>
                          <a:spcPts val="0"/>
                        </a:spcAft>
                      </a:pPr>
                      <a:r>
                        <a:rPr lang="en-US" sz="1800" kern="100" dirty="0">
                          <a:effectLst/>
                        </a:rPr>
                        <a:t>13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1800" kern="100">
                          <a:effectLst/>
                        </a:rPr>
                        <a:t>    else: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3"/>
                  </a:ext>
                </a:extLst>
              </a:tr>
              <a:tr h="275776">
                <a:tc>
                  <a:txBody>
                    <a:bodyPr/>
                    <a:lstStyle/>
                    <a:p>
                      <a:pPr algn="just">
                        <a:lnSpc>
                          <a:spcPts val="1200"/>
                        </a:lnSpc>
                        <a:spcAft>
                          <a:spcPts val="0"/>
                        </a:spcAft>
                      </a:pPr>
                      <a:r>
                        <a:rPr lang="en-US" sz="1800" kern="100" dirty="0">
                          <a:effectLst/>
                        </a:rPr>
                        <a:t>14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1800" kern="100">
                          <a:effectLst/>
                        </a:rPr>
                        <a:t>        print("</a:t>
                      </a:r>
                      <a:r>
                        <a:rPr lang="zh-CN" sz="1800" kern="100">
                          <a:effectLst/>
                        </a:rPr>
                        <a:t>找到</a:t>
                      </a:r>
                      <a:r>
                        <a:rPr lang="en-US" sz="1800" kern="100">
                          <a:effectLst/>
                        </a:rPr>
                        <a:t>{},</a:t>
                      </a:r>
                      <a:r>
                        <a:rPr lang="zh-CN" sz="1800" kern="100">
                          <a:effectLst/>
                        </a:rPr>
                        <a:t>索引为</a:t>
                      </a:r>
                      <a:r>
                        <a:rPr lang="en-US" sz="1800" kern="100">
                          <a:effectLst/>
                        </a:rPr>
                        <a:t>{}!".format(x,mid));</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4"/>
                  </a:ext>
                </a:extLst>
              </a:tr>
              <a:tr h="275776">
                <a:tc>
                  <a:txBody>
                    <a:bodyPr/>
                    <a:lstStyle/>
                    <a:p>
                      <a:pPr algn="just">
                        <a:lnSpc>
                          <a:spcPts val="1200"/>
                        </a:lnSpc>
                        <a:spcAft>
                          <a:spcPts val="0"/>
                        </a:spcAft>
                      </a:pPr>
                      <a:r>
                        <a:rPr lang="en-US" sz="1800" kern="100" dirty="0">
                          <a:effectLst/>
                        </a:rPr>
                        <a:t>15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1800" kern="100">
                          <a:effectLst/>
                        </a:rPr>
                        <a:t>        break;</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5"/>
                  </a:ext>
                </a:extLst>
              </a:tr>
              <a:tr h="275776">
                <a:tc>
                  <a:txBody>
                    <a:bodyPr/>
                    <a:lstStyle/>
                    <a:p>
                      <a:pPr algn="just">
                        <a:lnSpc>
                          <a:spcPts val="1200"/>
                        </a:lnSpc>
                        <a:spcAft>
                          <a:spcPts val="0"/>
                        </a:spcAft>
                      </a:pPr>
                      <a:r>
                        <a:rPr lang="en-US" sz="1800" kern="100" dirty="0">
                          <a:effectLst/>
                        </a:rPr>
                        <a:t>16</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1800" kern="100">
                          <a:effectLst/>
                        </a:rPr>
                        <a:t>else: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6"/>
                  </a:ext>
                </a:extLst>
              </a:tr>
              <a:tr h="275776">
                <a:tc>
                  <a:txBody>
                    <a:bodyPr/>
                    <a:lstStyle/>
                    <a:p>
                      <a:pPr algn="just">
                        <a:lnSpc>
                          <a:spcPts val="1200"/>
                        </a:lnSpc>
                        <a:spcAft>
                          <a:spcPts val="0"/>
                        </a:spcAft>
                      </a:pPr>
                      <a:r>
                        <a:rPr lang="en-US" sz="1800" kern="100" dirty="0">
                          <a:effectLst/>
                        </a:rPr>
                        <a:t>17</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R w="12700" cap="flat" cmpd="sng" algn="ctr">
                      <a:solidFill>
                        <a:schemeClr val="tx1"/>
                      </a:solidFill>
                      <a:prstDash val="solid"/>
                      <a:round/>
                      <a:headEnd type="none" w="med" len="med"/>
                      <a:tailEnd type="none" w="med" len="med"/>
                    </a:lnR>
                  </a:tcPr>
                </a:tc>
                <a:tc>
                  <a:txBody>
                    <a:bodyPr/>
                    <a:lstStyle/>
                    <a:p>
                      <a:pPr algn="just">
                        <a:lnSpc>
                          <a:spcPts val="1200"/>
                        </a:lnSpc>
                        <a:spcAft>
                          <a:spcPts val="0"/>
                        </a:spcAft>
                      </a:pPr>
                      <a:r>
                        <a:rPr lang="en-US" sz="1800" kern="100" dirty="0">
                          <a:effectLst/>
                        </a:rPr>
                        <a:t>print("</a:t>
                      </a:r>
                      <a:r>
                        <a:rPr lang="zh-CN" sz="1800" kern="100" dirty="0">
                          <a:effectLst/>
                        </a:rPr>
                        <a:t>没有找到</a:t>
                      </a:r>
                      <a:r>
                        <a:rPr lang="en-US" sz="1800" kern="100" dirty="0">
                          <a:effectLst/>
                        </a:rPr>
                        <a:t>{}".format(x))</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7"/>
                  </a:ext>
                </a:extLst>
              </a:tr>
            </a:tbl>
          </a:graphicData>
        </a:graphic>
      </p:graphicFrame>
    </p:spTree>
  </p:cSld>
  <p:clrMapOvr>
    <a:masterClrMapping/>
  </p:clrMapOvr>
  <p:transition spd="slow">
    <p:random/>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781968" y="173793"/>
            <a:ext cx="6254936" cy="523220"/>
          </a:xfrm>
          <a:prstGeom prst="rect">
            <a:avLst/>
          </a:prstGeom>
          <a:noFill/>
        </p:spPr>
        <p:txBody>
          <a:bodyPr wrap="square" rtlCol="0">
            <a:spAutoFit/>
          </a:bodyPr>
          <a:lstStyle/>
          <a:p>
            <a:r>
              <a:rPr lang="zh-CN" altLang="en-US" sz="2800" b="1" spc="300" dirty="0" smtClean="0">
                <a:solidFill>
                  <a:srgbClr val="1E6787"/>
                </a:solidFill>
                <a:latin typeface="微软雅黑" panose="020B0503020204020204" pitchFamily="34" charset="-122"/>
              </a:rPr>
              <a:t>列表与元组作业</a:t>
            </a:r>
            <a:r>
              <a:rPr lang="zh-CN" altLang="en-US" sz="2800" b="1" spc="300" dirty="0" smtClean="0">
                <a:solidFill>
                  <a:srgbClr val="1E6787"/>
                </a:solidFill>
                <a:latin typeface="微软雅黑" panose="020B0503020204020204" pitchFamily="34" charset="-122"/>
              </a:rPr>
              <a:t>（</a:t>
            </a:r>
            <a:r>
              <a:rPr lang="en-US" altLang="zh-CN" sz="2800" b="1" spc="300" dirty="0" smtClean="0">
                <a:solidFill>
                  <a:srgbClr val="1E6787"/>
                </a:solidFill>
                <a:latin typeface="微软雅黑" panose="020B0503020204020204" pitchFamily="34" charset="-122"/>
              </a:rPr>
              <a:t>3</a:t>
            </a:r>
            <a:r>
              <a:rPr lang="zh-CN" altLang="en-US" sz="2800" b="1" spc="300" dirty="0" smtClean="0">
                <a:solidFill>
                  <a:srgbClr val="1E6787"/>
                </a:solidFill>
                <a:latin typeface="微软雅黑" panose="020B0503020204020204" pitchFamily="34" charset="-122"/>
              </a:rPr>
              <a:t>）</a:t>
            </a:r>
            <a:endParaRPr lang="zh-CN" altLang="en-US" sz="2800" b="1" spc="300" dirty="0">
              <a:solidFill>
                <a:srgbClr val="1E6787"/>
              </a:solidFill>
              <a:latin typeface="微软雅黑" panose="020B0503020204020204" pitchFamily="34" charset="-122"/>
            </a:endParaRPr>
          </a:p>
        </p:txBody>
      </p:sp>
      <p:grpSp>
        <p:nvGrpSpPr>
          <p:cNvPr id="56" name="组合 55"/>
          <p:cNvGrpSpPr/>
          <p:nvPr/>
        </p:nvGrpSpPr>
        <p:grpSpPr>
          <a:xfrm>
            <a:off x="170320" y="203448"/>
            <a:ext cx="504056" cy="504056"/>
            <a:chOff x="11207774" y="442662"/>
            <a:chExt cx="504056" cy="504056"/>
          </a:xfrm>
          <a:effectLst>
            <a:outerShdw blurRad="50800" dist="38100" dir="5400000" algn="t" rotWithShape="0">
              <a:prstClr val="black">
                <a:alpha val="40000"/>
              </a:prstClr>
            </a:outerShdw>
          </a:effectLst>
        </p:grpSpPr>
        <p:sp>
          <p:nvSpPr>
            <p:cNvPr id="57" name="椭圆 56"/>
            <p:cNvSpPr/>
            <p:nvPr/>
          </p:nvSpPr>
          <p:spPr>
            <a:xfrm>
              <a:off x="11351790" y="601230"/>
              <a:ext cx="216024" cy="216024"/>
            </a:xfrm>
            <a:prstGeom prst="ellipse">
              <a:avLst/>
            </a:prstGeom>
            <a:solidFill>
              <a:srgbClr val="B3DF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58" name="椭圆 57"/>
            <p:cNvSpPr/>
            <p:nvPr/>
          </p:nvSpPr>
          <p:spPr>
            <a:xfrm>
              <a:off x="11207774" y="442662"/>
              <a:ext cx="504056" cy="50405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cxnSp>
        <p:nvCxnSpPr>
          <p:cNvPr id="20" name="直接连接符 19"/>
          <p:cNvCxnSpPr/>
          <p:nvPr/>
        </p:nvCxnSpPr>
        <p:spPr>
          <a:xfrm>
            <a:off x="776097" y="707504"/>
            <a:ext cx="1647495" cy="0"/>
          </a:xfrm>
          <a:prstGeom prst="line">
            <a:avLst/>
          </a:prstGeom>
          <a:ln>
            <a:solidFill>
              <a:srgbClr val="B3DF63"/>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241986" y="1829593"/>
            <a:ext cx="7419876" cy="3046988"/>
          </a:xfrm>
          <a:prstGeom prst="rect">
            <a:avLst/>
          </a:prstGeom>
        </p:spPr>
        <p:txBody>
          <a:bodyPr wrap="square">
            <a:spAutoFit/>
          </a:bodyPr>
          <a:lstStyle/>
          <a:p>
            <a:pPr algn="just">
              <a:lnSpc>
                <a:spcPct val="200000"/>
              </a:lnSpc>
              <a:defRPr/>
            </a:pPr>
            <a:r>
              <a:rPr lang="en-US" altLang="zh-CN" sz="2400" b="1" kern="100" dirty="0" smtClean="0">
                <a:solidFill>
                  <a:prstClr val="black"/>
                </a:solidFill>
                <a:latin typeface="微软雅黑" panose="020B0503020204020204" pitchFamily="34" charset="-122"/>
                <a:cs typeface="Times New Roman" panose="02020603050405020304" pitchFamily="18" charset="0"/>
              </a:rPr>
              <a:t>1</a:t>
            </a:r>
            <a:r>
              <a:rPr lang="zh-CN" altLang="en-US" sz="2400" b="1" kern="100" dirty="0" smtClean="0">
                <a:solidFill>
                  <a:prstClr val="black"/>
                </a:solidFill>
                <a:latin typeface="微软雅黑" panose="020B0503020204020204" pitchFamily="34" charset="-122"/>
                <a:cs typeface="Times New Roman" panose="02020603050405020304" pitchFamily="18" charset="0"/>
              </a:rPr>
              <a:t>、实践教程</a:t>
            </a:r>
            <a:r>
              <a:rPr lang="en-US" altLang="zh-CN" sz="2400" b="1" kern="100" dirty="0" smtClean="0">
                <a:solidFill>
                  <a:prstClr val="black"/>
                </a:solidFill>
                <a:latin typeface="微软雅黑" panose="020B0503020204020204" pitchFamily="34" charset="-122"/>
                <a:cs typeface="Times New Roman" panose="02020603050405020304" pitchFamily="18" charset="0"/>
              </a:rPr>
              <a:t>p37</a:t>
            </a:r>
            <a:r>
              <a:rPr lang="zh-CN" altLang="en-US" sz="2400" b="1" kern="100" dirty="0" smtClean="0">
                <a:solidFill>
                  <a:prstClr val="black"/>
                </a:solidFill>
                <a:latin typeface="微软雅黑" panose="020B0503020204020204" pitchFamily="34" charset="-122"/>
                <a:cs typeface="Times New Roman" panose="02020603050405020304" pitchFamily="18" charset="0"/>
              </a:rPr>
              <a:t>：第</a:t>
            </a:r>
            <a:r>
              <a:rPr lang="en-US" altLang="zh-CN" sz="2400" b="1" kern="100" dirty="0" smtClean="0">
                <a:solidFill>
                  <a:prstClr val="black"/>
                </a:solidFill>
                <a:latin typeface="微软雅黑" panose="020B0503020204020204" pitchFamily="34" charset="-122"/>
                <a:cs typeface="Times New Roman" panose="02020603050405020304" pitchFamily="18" charset="0"/>
              </a:rPr>
              <a:t>13</a:t>
            </a:r>
            <a:r>
              <a:rPr lang="zh-CN" altLang="en-US" sz="2400" b="1" kern="100" dirty="0" smtClean="0">
                <a:solidFill>
                  <a:prstClr val="black"/>
                </a:solidFill>
                <a:latin typeface="微软雅黑" panose="020B0503020204020204" pitchFamily="34" charset="-122"/>
                <a:cs typeface="Times New Roman" panose="02020603050405020304" pitchFamily="18" charset="0"/>
              </a:rPr>
              <a:t>题</a:t>
            </a:r>
            <a:endParaRPr lang="en-US" altLang="zh-CN" sz="2400" b="1" kern="100" dirty="0" smtClean="0">
              <a:solidFill>
                <a:prstClr val="black"/>
              </a:solidFill>
              <a:latin typeface="微软雅黑" panose="020B0503020204020204" pitchFamily="34" charset="-122"/>
              <a:cs typeface="Times New Roman" panose="02020603050405020304" pitchFamily="18" charset="0"/>
            </a:endParaRPr>
          </a:p>
          <a:p>
            <a:pPr algn="just">
              <a:lnSpc>
                <a:spcPct val="200000"/>
              </a:lnSpc>
              <a:defRPr/>
            </a:pPr>
            <a:r>
              <a:rPr lang="en-US" altLang="zh-CN" sz="2400" b="1" kern="100" dirty="0" smtClean="0">
                <a:solidFill>
                  <a:prstClr val="black"/>
                </a:solidFill>
                <a:latin typeface="微软雅黑" panose="020B0503020204020204" pitchFamily="34" charset="-122"/>
                <a:cs typeface="Times New Roman" panose="02020603050405020304" pitchFamily="18" charset="0"/>
              </a:rPr>
              <a:t>2</a:t>
            </a:r>
            <a:r>
              <a:rPr lang="zh-CN" altLang="en-US" sz="2400" b="1" kern="100" dirty="0" smtClean="0">
                <a:solidFill>
                  <a:prstClr val="black"/>
                </a:solidFill>
                <a:latin typeface="微软雅黑" panose="020B0503020204020204" pitchFamily="34" charset="-122"/>
                <a:cs typeface="Times New Roman" panose="02020603050405020304" pitchFamily="18" charset="0"/>
              </a:rPr>
              <a:t>、实践教程</a:t>
            </a:r>
            <a:r>
              <a:rPr lang="en-US" altLang="zh-CN" sz="2400" b="1" kern="100" dirty="0" smtClean="0">
                <a:solidFill>
                  <a:prstClr val="black"/>
                </a:solidFill>
                <a:latin typeface="微软雅黑" panose="020B0503020204020204" pitchFamily="34" charset="-122"/>
                <a:cs typeface="Times New Roman" panose="02020603050405020304" pitchFamily="18" charset="0"/>
              </a:rPr>
              <a:t>p38</a:t>
            </a:r>
            <a:r>
              <a:rPr lang="zh-CN" altLang="en-US" sz="2400" b="1" kern="100" dirty="0" smtClean="0">
                <a:solidFill>
                  <a:prstClr val="black"/>
                </a:solidFill>
                <a:latin typeface="微软雅黑" panose="020B0503020204020204" pitchFamily="34" charset="-122"/>
                <a:cs typeface="Times New Roman" panose="02020603050405020304" pitchFamily="18" charset="0"/>
              </a:rPr>
              <a:t>：第</a:t>
            </a:r>
            <a:r>
              <a:rPr lang="en-US" altLang="zh-CN" sz="2400" b="1" kern="100" dirty="0" smtClean="0">
                <a:solidFill>
                  <a:prstClr val="black"/>
                </a:solidFill>
                <a:latin typeface="微软雅黑" panose="020B0503020204020204" pitchFamily="34" charset="-122"/>
                <a:cs typeface="Times New Roman" panose="02020603050405020304" pitchFamily="18" charset="0"/>
              </a:rPr>
              <a:t>16</a:t>
            </a:r>
            <a:r>
              <a:rPr lang="zh-CN" altLang="en-US" sz="2400" b="1" kern="100" dirty="0" smtClean="0">
                <a:solidFill>
                  <a:prstClr val="black"/>
                </a:solidFill>
                <a:latin typeface="微软雅黑" panose="020B0503020204020204" pitchFamily="34" charset="-122"/>
                <a:cs typeface="Times New Roman" panose="02020603050405020304" pitchFamily="18" charset="0"/>
              </a:rPr>
              <a:t>题</a:t>
            </a:r>
            <a:endParaRPr lang="zh-CN" altLang="zh-CN" sz="2400" b="1" kern="100" dirty="0" smtClean="0">
              <a:solidFill>
                <a:prstClr val="black"/>
              </a:solidFill>
              <a:latin typeface="微软雅黑" panose="020B0503020204020204" pitchFamily="34" charset="-122"/>
              <a:cs typeface="Times New Roman" panose="02020603050405020304" pitchFamily="18" charset="0"/>
            </a:endParaRPr>
          </a:p>
          <a:p>
            <a:pPr algn="just">
              <a:lnSpc>
                <a:spcPct val="200000"/>
              </a:lnSpc>
              <a:defRPr/>
            </a:pPr>
            <a:r>
              <a:rPr lang="en-US" altLang="zh-CN" sz="2400" b="1" kern="100" dirty="0" smtClean="0">
                <a:solidFill>
                  <a:prstClr val="black"/>
                </a:solidFill>
                <a:latin typeface="微软雅黑" panose="020B0503020204020204" pitchFamily="34" charset="-122"/>
                <a:cs typeface="Times New Roman" panose="02020603050405020304" pitchFamily="18" charset="0"/>
              </a:rPr>
              <a:t>3</a:t>
            </a:r>
            <a:r>
              <a:rPr lang="zh-CN" altLang="en-US" sz="2400" b="1" kern="100" dirty="0" smtClean="0">
                <a:solidFill>
                  <a:prstClr val="black"/>
                </a:solidFill>
                <a:latin typeface="微软雅黑" panose="020B0503020204020204" pitchFamily="34" charset="-122"/>
                <a:cs typeface="Times New Roman" panose="02020603050405020304" pitchFamily="18" charset="0"/>
              </a:rPr>
              <a:t>、</a:t>
            </a:r>
            <a:r>
              <a:rPr lang="zh-CN" altLang="en-US" sz="2400" b="1" kern="100" dirty="0">
                <a:solidFill>
                  <a:prstClr val="black"/>
                </a:solidFill>
                <a:latin typeface="微软雅黑" panose="020B0503020204020204" pitchFamily="34" charset="-122"/>
                <a:cs typeface="Times New Roman" panose="02020603050405020304" pitchFamily="18" charset="0"/>
              </a:rPr>
              <a:t>实践教程</a:t>
            </a:r>
            <a:r>
              <a:rPr lang="en-US" altLang="zh-CN" sz="2400" b="1" kern="100" dirty="0" smtClean="0">
                <a:solidFill>
                  <a:prstClr val="black"/>
                </a:solidFill>
                <a:latin typeface="微软雅黑" panose="020B0503020204020204" pitchFamily="34" charset="-122"/>
                <a:cs typeface="Times New Roman" panose="02020603050405020304" pitchFamily="18" charset="0"/>
              </a:rPr>
              <a:t>p38</a:t>
            </a:r>
            <a:r>
              <a:rPr lang="zh-CN" altLang="en-US" sz="2400" b="1" kern="100" dirty="0" smtClean="0">
                <a:solidFill>
                  <a:prstClr val="black"/>
                </a:solidFill>
                <a:latin typeface="微软雅黑" panose="020B0503020204020204" pitchFamily="34" charset="-122"/>
                <a:cs typeface="Times New Roman" panose="02020603050405020304" pitchFamily="18" charset="0"/>
              </a:rPr>
              <a:t>：</a:t>
            </a:r>
            <a:r>
              <a:rPr lang="zh-CN" altLang="en-US" sz="2400" b="1" kern="100" dirty="0" smtClean="0">
                <a:solidFill>
                  <a:prstClr val="black"/>
                </a:solidFill>
                <a:latin typeface="微软雅黑" panose="020B0503020204020204" pitchFamily="34" charset="-122"/>
                <a:cs typeface="Times New Roman" panose="02020603050405020304" pitchFamily="18" charset="0"/>
              </a:rPr>
              <a:t>第</a:t>
            </a:r>
            <a:r>
              <a:rPr lang="en-US" altLang="zh-CN" sz="2400" b="1" kern="100" dirty="0" smtClean="0">
                <a:solidFill>
                  <a:prstClr val="black"/>
                </a:solidFill>
                <a:latin typeface="微软雅黑" panose="020B0503020204020204" pitchFamily="34" charset="-122"/>
                <a:cs typeface="Times New Roman" panose="02020603050405020304" pitchFamily="18" charset="0"/>
              </a:rPr>
              <a:t>18</a:t>
            </a:r>
            <a:r>
              <a:rPr lang="zh-CN" altLang="en-US" sz="2400" b="1" kern="100" dirty="0" smtClean="0">
                <a:solidFill>
                  <a:prstClr val="black"/>
                </a:solidFill>
                <a:latin typeface="微软雅黑" panose="020B0503020204020204" pitchFamily="34" charset="-122"/>
                <a:cs typeface="Times New Roman" panose="02020603050405020304" pitchFamily="18" charset="0"/>
              </a:rPr>
              <a:t>题</a:t>
            </a:r>
            <a:endParaRPr lang="zh-CN" altLang="zh-CN" sz="2400" b="1" kern="100" dirty="0">
              <a:solidFill>
                <a:prstClr val="black"/>
              </a:solidFill>
              <a:latin typeface="微软雅黑" panose="020B0503020204020204" pitchFamily="34" charset="-122"/>
              <a:cs typeface="Times New Roman" panose="02020603050405020304" pitchFamily="18" charset="0"/>
            </a:endParaRPr>
          </a:p>
          <a:p>
            <a:pPr algn="just">
              <a:lnSpc>
                <a:spcPct val="200000"/>
              </a:lnSpc>
              <a:defRPr/>
            </a:pPr>
            <a:r>
              <a:rPr lang="en-US" altLang="zh-CN" sz="2400" b="1" kern="100" dirty="0" smtClean="0">
                <a:solidFill>
                  <a:prstClr val="black"/>
                </a:solidFill>
                <a:latin typeface="微软雅黑" panose="020B0503020204020204" pitchFamily="34" charset="-122"/>
                <a:cs typeface="Times New Roman" panose="02020603050405020304" pitchFamily="18" charset="0"/>
              </a:rPr>
              <a:t>4</a:t>
            </a:r>
            <a:r>
              <a:rPr lang="zh-CN" altLang="en-US" sz="2400" b="1" kern="100" dirty="0" smtClean="0">
                <a:solidFill>
                  <a:prstClr val="black"/>
                </a:solidFill>
                <a:latin typeface="微软雅黑" panose="020B0503020204020204" pitchFamily="34" charset="-122"/>
                <a:cs typeface="Times New Roman" panose="02020603050405020304" pitchFamily="18" charset="0"/>
              </a:rPr>
              <a:t>、实践</a:t>
            </a:r>
            <a:r>
              <a:rPr lang="zh-CN" altLang="en-US" sz="2400" b="1" kern="100" dirty="0">
                <a:solidFill>
                  <a:prstClr val="black"/>
                </a:solidFill>
                <a:latin typeface="微软雅黑" panose="020B0503020204020204" pitchFamily="34" charset="-122"/>
                <a:cs typeface="Times New Roman" panose="02020603050405020304" pitchFamily="18" charset="0"/>
              </a:rPr>
              <a:t>教程</a:t>
            </a:r>
            <a:r>
              <a:rPr lang="en-US" altLang="zh-CN" sz="2400" b="1" kern="100" dirty="0" smtClean="0">
                <a:solidFill>
                  <a:prstClr val="black"/>
                </a:solidFill>
                <a:latin typeface="微软雅黑" panose="020B0503020204020204" pitchFamily="34" charset="-122"/>
                <a:cs typeface="Times New Roman" panose="02020603050405020304" pitchFamily="18" charset="0"/>
              </a:rPr>
              <a:t>p39</a:t>
            </a:r>
            <a:r>
              <a:rPr lang="zh-CN" altLang="en-US" sz="2400" b="1" kern="100" dirty="0" smtClean="0">
                <a:solidFill>
                  <a:prstClr val="black"/>
                </a:solidFill>
                <a:latin typeface="微软雅黑" panose="020B0503020204020204" pitchFamily="34" charset="-122"/>
                <a:cs typeface="Times New Roman" panose="02020603050405020304" pitchFamily="18" charset="0"/>
              </a:rPr>
              <a:t>：</a:t>
            </a:r>
            <a:r>
              <a:rPr lang="zh-CN" altLang="en-US" sz="2400" b="1" kern="100" dirty="0" smtClean="0">
                <a:solidFill>
                  <a:prstClr val="black"/>
                </a:solidFill>
                <a:latin typeface="微软雅黑" panose="020B0503020204020204" pitchFamily="34" charset="-122"/>
                <a:cs typeface="Times New Roman" panose="02020603050405020304" pitchFamily="18" charset="0"/>
              </a:rPr>
              <a:t>第</a:t>
            </a:r>
            <a:r>
              <a:rPr lang="en-US" altLang="zh-CN" sz="2400" b="1" kern="100" dirty="0" smtClean="0">
                <a:solidFill>
                  <a:prstClr val="black"/>
                </a:solidFill>
                <a:latin typeface="微软雅黑" panose="020B0503020204020204" pitchFamily="34" charset="-122"/>
                <a:cs typeface="Times New Roman" panose="02020603050405020304" pitchFamily="18" charset="0"/>
              </a:rPr>
              <a:t>19</a:t>
            </a:r>
            <a:r>
              <a:rPr lang="zh-CN" altLang="en-US" sz="2400" b="1" kern="100" dirty="0" smtClean="0">
                <a:solidFill>
                  <a:prstClr val="black"/>
                </a:solidFill>
                <a:latin typeface="微软雅黑" panose="020B0503020204020204" pitchFamily="34" charset="-122"/>
                <a:cs typeface="Times New Roman" panose="02020603050405020304" pitchFamily="18" charset="0"/>
              </a:rPr>
              <a:t>题</a:t>
            </a:r>
            <a:endParaRPr lang="en-US" altLang="zh-CN" sz="2400" b="1" kern="100" dirty="0" smtClean="0">
              <a:solidFill>
                <a:prstClr val="black"/>
              </a:solidFill>
              <a:latin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808947782"/>
      </p:ext>
    </p:extLst>
  </p:cSld>
  <p:clrMapOvr>
    <a:masterClrMapping/>
  </p:clrMapOvr>
  <p:transition spd="slow">
    <p:random/>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SubTitle"/>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5"/>
</p:tagLst>
</file>

<file path=ppt/tags/tag2.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Text"/>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SubTitle"/>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5"/>
</p:tagLst>
</file>

<file path=ppt/tags/tag7.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Text"/>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70809200133"/>
  <p:tag name="MH_LIBRARY" val="GRAPHIC"/>
  <p:tag name="MH_TYPE" val="Other"/>
  <p:tag name="MH_ORDER" val="2"/>
</p:tagLst>
</file>

<file path=ppt/theme/theme1.xml><?xml version="1.0" encoding="utf-8"?>
<a:theme xmlns:a="http://schemas.openxmlformats.org/drawingml/2006/main" name="1_Office 主题​​">
  <a:themeElements>
    <a:clrScheme name="自定义 222">
      <a:dk1>
        <a:sysClr val="windowText" lastClr="000000"/>
      </a:dk1>
      <a:lt1>
        <a:sysClr val="window" lastClr="FFFFFF"/>
      </a:lt1>
      <a:dk2>
        <a:srgbClr val="435258"/>
      </a:dk2>
      <a:lt2>
        <a:srgbClr val="EEECE1"/>
      </a:lt2>
      <a:accent1>
        <a:srgbClr val="2A8FBD"/>
      </a:accent1>
      <a:accent2>
        <a:srgbClr val="00B0F0"/>
      </a:accent2>
      <a:accent3>
        <a:srgbClr val="435258"/>
      </a:accent3>
      <a:accent4>
        <a:srgbClr val="1E6787"/>
      </a:accent4>
      <a:accent5>
        <a:srgbClr val="2A8FBD"/>
      </a:accent5>
      <a:accent6>
        <a:srgbClr val="E44860"/>
      </a:accent6>
      <a:hlink>
        <a:srgbClr val="E44860"/>
      </a:hlink>
      <a:folHlink>
        <a:srgbClr val="435258"/>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222">
      <a:dk1>
        <a:sysClr val="windowText" lastClr="000000"/>
      </a:dk1>
      <a:lt1>
        <a:sysClr val="window" lastClr="FFFFFF"/>
      </a:lt1>
      <a:dk2>
        <a:srgbClr val="435258"/>
      </a:dk2>
      <a:lt2>
        <a:srgbClr val="EEECE1"/>
      </a:lt2>
      <a:accent1>
        <a:srgbClr val="2A8FBD"/>
      </a:accent1>
      <a:accent2>
        <a:srgbClr val="00B0F0"/>
      </a:accent2>
      <a:accent3>
        <a:srgbClr val="435258"/>
      </a:accent3>
      <a:accent4>
        <a:srgbClr val="1E6787"/>
      </a:accent4>
      <a:accent5>
        <a:srgbClr val="2A8FBD"/>
      </a:accent5>
      <a:accent6>
        <a:srgbClr val="E44860"/>
      </a:accent6>
      <a:hlink>
        <a:srgbClr val="E44860"/>
      </a:hlink>
      <a:folHlink>
        <a:srgbClr val="435258"/>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4_Office 主题​​">
  <a:themeElements>
    <a:clrScheme name="自定义 222">
      <a:dk1>
        <a:sysClr val="windowText" lastClr="000000"/>
      </a:dk1>
      <a:lt1>
        <a:sysClr val="window" lastClr="FFFFFF"/>
      </a:lt1>
      <a:dk2>
        <a:srgbClr val="435258"/>
      </a:dk2>
      <a:lt2>
        <a:srgbClr val="EEECE1"/>
      </a:lt2>
      <a:accent1>
        <a:srgbClr val="2A8FBD"/>
      </a:accent1>
      <a:accent2>
        <a:srgbClr val="00B0F0"/>
      </a:accent2>
      <a:accent3>
        <a:srgbClr val="435258"/>
      </a:accent3>
      <a:accent4>
        <a:srgbClr val="1E6787"/>
      </a:accent4>
      <a:accent5>
        <a:srgbClr val="2A8FBD"/>
      </a:accent5>
      <a:accent6>
        <a:srgbClr val="E44860"/>
      </a:accent6>
      <a:hlink>
        <a:srgbClr val="E44860"/>
      </a:hlink>
      <a:folHlink>
        <a:srgbClr val="435258"/>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Office 主题​​">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TotalTime>
  <Words>5962</Words>
  <Application>Microsoft Office PowerPoint</Application>
  <PresentationFormat>宽屏</PresentationFormat>
  <Paragraphs>1183</Paragraphs>
  <Slides>91</Slides>
  <Notes>80</Notes>
  <HiddenSlides>0</HiddenSlides>
  <MMClips>0</MMClips>
  <ScaleCrop>false</ScaleCrop>
  <HeadingPairs>
    <vt:vector size="6" baseType="variant">
      <vt:variant>
        <vt:lpstr>已用的字体</vt:lpstr>
      </vt:variant>
      <vt:variant>
        <vt:i4>15</vt:i4>
      </vt:variant>
      <vt:variant>
        <vt:lpstr>主题</vt:lpstr>
      </vt:variant>
      <vt:variant>
        <vt:i4>4</vt:i4>
      </vt:variant>
      <vt:variant>
        <vt:lpstr>幻灯片标题</vt:lpstr>
      </vt:variant>
      <vt:variant>
        <vt:i4>91</vt:i4>
      </vt:variant>
    </vt:vector>
  </HeadingPairs>
  <TitlesOfParts>
    <vt:vector size="110" baseType="lpstr">
      <vt:lpstr>Arial Unicode MS</vt:lpstr>
      <vt:lpstr>Helvetica Light</vt:lpstr>
      <vt:lpstr>等线</vt:lpstr>
      <vt:lpstr>等线 Light</vt:lpstr>
      <vt:lpstr>隶书</vt:lpstr>
      <vt:lpstr>宋体</vt:lpstr>
      <vt:lpstr>微软雅黑</vt:lpstr>
      <vt:lpstr>造字工房尚黑（非商用）细体</vt:lpstr>
      <vt:lpstr>Arial</vt:lpstr>
      <vt:lpstr>Calibri</vt:lpstr>
      <vt:lpstr>Constantia</vt:lpstr>
      <vt:lpstr>Gill Sans MT Condensed</vt:lpstr>
      <vt:lpstr>Gill Sans Ultra Bold</vt:lpstr>
      <vt:lpstr>Times New Roman</vt:lpstr>
      <vt:lpstr>Wingdings</vt:lpstr>
      <vt:lpstr>1_Office 主题​​</vt:lpstr>
      <vt:lpstr>2_Office 主题​​</vt:lpstr>
      <vt:lpstr>4_Office 主题​​</vt:lpstr>
      <vt:lpstr>5_Office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查找成功</vt:lpstr>
      <vt:lpstr>查找不成功</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ZhaoLu</dc:creator>
  <cp:lastModifiedBy>happytime</cp:lastModifiedBy>
  <cp:revision>355</cp:revision>
  <dcterms:created xsi:type="dcterms:W3CDTF">2019-01-13T07:44:00Z</dcterms:created>
  <dcterms:modified xsi:type="dcterms:W3CDTF">2021-04-19T12:28:16Z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5B17948105C5411ABD8A3317272BB600</vt:lpwstr>
  </property>
  <property fmtid="{D5CDD505-2E9C-101B-9397-08002B2CF9AE}" pid="3" name="KSOProductBuildVer">
    <vt:lpwstr>2052-11.1.0.10356</vt:lpwstr>
  </property>
</Properties>
</file>