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342" r:id="rId2"/>
    <p:sldId id="260" r:id="rId3"/>
    <p:sldId id="378" r:id="rId4"/>
    <p:sldId id="383" r:id="rId5"/>
    <p:sldId id="447" r:id="rId6"/>
    <p:sldId id="446" r:id="rId7"/>
    <p:sldId id="448" r:id="rId8"/>
    <p:sldId id="497" r:id="rId9"/>
    <p:sldId id="512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95" r:id="rId18"/>
    <p:sldId id="493" r:id="rId19"/>
    <p:sldId id="494" r:id="rId20"/>
    <p:sldId id="502" r:id="rId21"/>
    <p:sldId id="498" r:id="rId22"/>
    <p:sldId id="456" r:id="rId23"/>
    <p:sldId id="457" r:id="rId24"/>
    <p:sldId id="458" r:id="rId25"/>
    <p:sldId id="496" r:id="rId26"/>
    <p:sldId id="459" r:id="rId27"/>
    <p:sldId id="460" r:id="rId28"/>
    <p:sldId id="461" r:id="rId29"/>
    <p:sldId id="462" r:id="rId30"/>
    <p:sldId id="507" r:id="rId31"/>
    <p:sldId id="508" r:id="rId32"/>
    <p:sldId id="463" r:id="rId33"/>
    <p:sldId id="464" r:id="rId34"/>
    <p:sldId id="465" r:id="rId35"/>
    <p:sldId id="511" r:id="rId36"/>
    <p:sldId id="466" r:id="rId37"/>
    <p:sldId id="503" r:id="rId38"/>
    <p:sldId id="504" r:id="rId39"/>
    <p:sldId id="467" r:id="rId40"/>
    <p:sldId id="468" r:id="rId41"/>
    <p:sldId id="469" r:id="rId42"/>
    <p:sldId id="500" r:id="rId43"/>
    <p:sldId id="501" r:id="rId44"/>
    <p:sldId id="379" r:id="rId45"/>
    <p:sldId id="470" r:id="rId46"/>
    <p:sldId id="472" r:id="rId47"/>
    <p:sldId id="510" r:id="rId48"/>
    <p:sldId id="473" r:id="rId49"/>
    <p:sldId id="474" r:id="rId50"/>
    <p:sldId id="475" r:id="rId51"/>
    <p:sldId id="476" r:id="rId52"/>
    <p:sldId id="477" r:id="rId53"/>
    <p:sldId id="505" r:id="rId54"/>
    <p:sldId id="478" r:id="rId55"/>
    <p:sldId id="506" r:id="rId56"/>
    <p:sldId id="509" r:id="rId57"/>
    <p:sldId id="513" r:id="rId58"/>
    <p:sldId id="514" r:id="rId59"/>
    <p:sldId id="377" r:id="rId60"/>
    <p:sldId id="479" r:id="rId61"/>
    <p:sldId id="480" r:id="rId62"/>
    <p:sldId id="499" r:id="rId63"/>
    <p:sldId id="481" r:id="rId64"/>
    <p:sldId id="482" r:id="rId65"/>
    <p:sldId id="483" r:id="rId66"/>
    <p:sldId id="380" r:id="rId67"/>
    <p:sldId id="484" r:id="rId68"/>
    <p:sldId id="485" r:id="rId69"/>
    <p:sldId id="486" r:id="rId70"/>
    <p:sldId id="381" r:id="rId71"/>
    <p:sldId id="487" r:id="rId72"/>
    <p:sldId id="488" r:id="rId73"/>
    <p:sldId id="489" r:id="rId74"/>
    <p:sldId id="490" r:id="rId75"/>
    <p:sldId id="491" r:id="rId76"/>
    <p:sldId id="492" r:id="rId7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BE137"/>
    <a:srgbClr val="FFCC99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3560" autoAdjust="0"/>
  </p:normalViewPr>
  <p:slideViewPr>
    <p:cSldViewPr snapToGrid="0">
      <p:cViewPr varScale="1">
        <p:scale>
          <a:sx n="81" d="100"/>
          <a:sy n="81" d="100"/>
        </p:scale>
        <p:origin x="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41353-A0F4-4DD2-AF90-B2B2D232929F}" type="datetimeFigureOut">
              <a:rPr lang="zh-CN" altLang="en-US" smtClean="0"/>
              <a:t>2021/4/12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4753-AFF2-43A3-98C7-386D01E496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24252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3031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413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04672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61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231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2522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5111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1565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4599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6569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2463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答案：</a:t>
            </a:r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5565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4936B7B-B83E-48FC-9145-C5D7D2DAFA4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教学效果</a:t>
              </a:r>
            </a:p>
          </p:txBody>
        </p:sp>
      </p:grpSp>
    </p:spTree>
  </p:cSld>
  <p:clrMapOvr>
    <a:masterClrMapping/>
  </p:clrMapOvr>
  <p:transition spd="slow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教学分析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Teaching</a:t>
            </a:r>
            <a:r>
              <a:rPr lang="en-US" altLang="zh-CN" sz="2400" baseline="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 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rPr>
              <a:t>analysis</a:t>
            </a:r>
          </a:p>
        </p:txBody>
      </p:sp>
      <p:cxnSp>
        <p:nvCxnSpPr>
          <p:cNvPr id="35" name="直接连接符 34"/>
          <p:cNvCxnSpPr/>
          <p:nvPr userDrawn="1"/>
        </p:nvCxnSpPr>
        <p:spPr>
          <a:xfrm>
            <a:off x="75100" y="1016710"/>
            <a:ext cx="416234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 userDrawn="1"/>
        </p:nvGrpSpPr>
        <p:grpSpPr>
          <a:xfrm>
            <a:off x="4419649" y="-355198"/>
            <a:ext cx="1742672" cy="1397180"/>
            <a:chOff x="3314736" y="-715238"/>
            <a:chExt cx="1307004" cy="1397180"/>
          </a:xfrm>
        </p:grpSpPr>
        <p:grpSp>
          <p:nvGrpSpPr>
            <p:cNvPr id="43" name="组合 42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46" name="圆角矩形 45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4" name="TextBox 43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教学分析</a:t>
              </a:r>
            </a:p>
          </p:txBody>
        </p:sp>
      </p:grpSp>
    </p:spTree>
  </p:cSld>
  <p:clrMapOvr>
    <a:masterClrMapping/>
  </p:clrMapOvr>
  <p:transition spd="slow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教学策略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策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连接符 14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 userDrawn="1"/>
        </p:nvGrpSpPr>
        <p:grpSpPr>
          <a:xfrm>
            <a:off x="6301954" y="-351838"/>
            <a:ext cx="1714296" cy="1394349"/>
            <a:chOff x="4726465" y="-711878"/>
            <a:chExt cx="1285722" cy="1394349"/>
          </a:xfrm>
        </p:grpSpPr>
        <p:grpSp>
          <p:nvGrpSpPr>
            <p:cNvPr id="61" name="组合 60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64" name="圆角矩形 63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65" name="圆角矩形 64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62" name="TextBox 61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63" name="TextBox 62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教学策略</a:t>
              </a: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-28691" y="404665"/>
            <a:ext cx="622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instructional strategies</a:t>
            </a:r>
          </a:p>
        </p:txBody>
      </p:sp>
    </p:spTree>
  </p:cSld>
  <p:clrMapOvr>
    <a:masterClrMapping/>
  </p:clrMapOvr>
  <p:transition spd="slow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教学过程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教学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1" y="404665"/>
            <a:ext cx="4972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process</a:t>
            </a:r>
          </a:p>
        </p:txBody>
      </p:sp>
      <p:grpSp>
        <p:nvGrpSpPr>
          <p:cNvPr id="48" name="组合 47"/>
          <p:cNvGrpSpPr/>
          <p:nvPr userDrawn="1"/>
        </p:nvGrpSpPr>
        <p:grpSpPr>
          <a:xfrm>
            <a:off x="8210957" y="-348031"/>
            <a:ext cx="1714191" cy="1393350"/>
            <a:chOff x="6158217" y="-708071"/>
            <a:chExt cx="1285643" cy="1393350"/>
          </a:xfrm>
        </p:grpSpPr>
        <p:grpSp>
          <p:nvGrpSpPr>
            <p:cNvPr id="49" name="组合 48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52" name="圆角矩形 51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3" name="圆角矩形 52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0" name="TextBox 49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1" name="TextBox 50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教学过程</a:t>
              </a:r>
            </a:p>
          </p:txBody>
        </p:sp>
      </p:grpSp>
    </p:spTree>
  </p:cSld>
  <p:clrMapOvr>
    <a:masterClrMapping/>
  </p:clrMapOvr>
  <p:transition spd="slow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学效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E:\000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6" t="44113" r="8772" b="31887"/>
          <a:stretch>
            <a:fillRect/>
          </a:stretch>
        </p:blipFill>
        <p:spPr bwMode="auto">
          <a:xfrm flipH="1">
            <a:off x="-169512" y="846606"/>
            <a:ext cx="12386980" cy="9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接连接符 10"/>
          <p:cNvCxnSpPr/>
          <p:nvPr userDrawn="1"/>
        </p:nvCxnSpPr>
        <p:spPr>
          <a:xfrm>
            <a:off x="-25478" y="980728"/>
            <a:ext cx="122429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-28690" y="404665"/>
            <a:ext cx="410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defRPr sz="2400">
                <a:solidFill>
                  <a:schemeClr val="bg1">
                    <a:lumMod val="85000"/>
                  </a:schemeClr>
                </a:solidFill>
                <a:latin typeface="Helvetica Light" pitchFamily="50" charset="0"/>
              </a:defRPr>
            </a:lvl1pPr>
          </a:lstStyle>
          <a:p>
            <a:pPr lvl="0"/>
            <a:r>
              <a:rPr lang="en-US" altLang="zh-CN" sz="2400" dirty="0"/>
              <a:t>Teaching effect</a:t>
            </a:r>
          </a:p>
        </p:txBody>
      </p:sp>
      <p:grpSp>
        <p:nvGrpSpPr>
          <p:cNvPr id="54" name="组合 53"/>
          <p:cNvGrpSpPr/>
          <p:nvPr userDrawn="1"/>
        </p:nvGrpSpPr>
        <p:grpSpPr>
          <a:xfrm>
            <a:off x="10128745" y="-340367"/>
            <a:ext cx="1705296" cy="1393103"/>
            <a:chOff x="7596559" y="-700407"/>
            <a:chExt cx="1278972" cy="1393103"/>
          </a:xfrm>
        </p:grpSpPr>
        <p:grpSp>
          <p:nvGrpSpPr>
            <p:cNvPr id="55" name="组合 54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58" name="圆角矩形 57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9" name="圆角矩形 58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6" name="TextBox 55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7" name="TextBox 56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教学效果</a:t>
              </a: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 hidden="1"/>
          <p:cNvSpPr txBox="1"/>
          <p:nvPr userDrawn="1"/>
        </p:nvSpPr>
        <p:spPr>
          <a:xfrm>
            <a:off x="25138" y="-14371"/>
            <a:ext cx="229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333333"/>
                </a:solidFill>
                <a:latin typeface="Gill Sans Ultra Bold" panose="020B0A02020104020203" pitchFamily="34" charset="0"/>
              </a:rPr>
              <a:t>LOGO</a:t>
            </a:r>
            <a:endParaRPr lang="zh-CN" altLang="en-US" sz="3200" dirty="0">
              <a:solidFill>
                <a:srgbClr val="333333"/>
              </a:solidFill>
              <a:latin typeface="Gill Sans Ultra Bold" panose="020B0A02020104020203" pitchFamily="34" charset="0"/>
            </a:endParaRPr>
          </a:p>
        </p:txBody>
      </p:sp>
      <p:grpSp>
        <p:nvGrpSpPr>
          <p:cNvPr id="59" name="组合 58"/>
          <p:cNvGrpSpPr/>
          <p:nvPr userDrawn="1"/>
        </p:nvGrpSpPr>
        <p:grpSpPr>
          <a:xfrm>
            <a:off x="4419649" y="-715238"/>
            <a:ext cx="1742672" cy="1397180"/>
            <a:chOff x="3314736" y="-715238"/>
            <a:chExt cx="1307004" cy="1397180"/>
          </a:xfrm>
        </p:grpSpPr>
        <p:grpSp>
          <p:nvGrpSpPr>
            <p:cNvPr id="34" name="组合 33"/>
            <p:cNvGrpSpPr/>
            <p:nvPr userDrawn="1"/>
          </p:nvGrpSpPr>
          <p:grpSpPr>
            <a:xfrm>
              <a:off x="3314736" y="-715238"/>
              <a:ext cx="1307004" cy="1397180"/>
              <a:chOff x="4227737" y="323875"/>
              <a:chExt cx="920327" cy="4473277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4283968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8" name="圆角矩形 37"/>
              <p:cNvSpPr/>
              <p:nvPr/>
            </p:nvSpPr>
            <p:spPr>
              <a:xfrm>
                <a:off x="4227737" y="323875"/>
                <a:ext cx="879048" cy="4323744"/>
              </a:xfrm>
              <a:prstGeom prst="roundRect">
                <a:avLst/>
              </a:prstGeom>
              <a:solidFill>
                <a:srgbClr val="4352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35" name="TextBox 34"/>
            <p:cNvSpPr txBox="1"/>
            <p:nvPr userDrawn="1"/>
          </p:nvSpPr>
          <p:spPr>
            <a:xfrm>
              <a:off x="3372889" y="44624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01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3372889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教学分析</a:t>
              </a: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8210957" y="-708071"/>
            <a:ext cx="1714191" cy="1393350"/>
            <a:chOff x="6158217" y="-708071"/>
            <a:chExt cx="1285643" cy="1393350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6158217" y="-708071"/>
              <a:ext cx="1285643" cy="1393350"/>
              <a:chOff x="6475026" y="329329"/>
              <a:chExt cx="905286" cy="4461015"/>
            </a:xfrm>
          </p:grpSpPr>
          <p:sp>
            <p:nvSpPr>
              <p:cNvPr id="43" name="圆角矩形 42"/>
              <p:cNvSpPr/>
              <p:nvPr/>
            </p:nvSpPr>
            <p:spPr>
              <a:xfrm>
                <a:off x="6516216" y="422267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44" name="圆角矩形 43"/>
              <p:cNvSpPr/>
              <p:nvPr/>
            </p:nvSpPr>
            <p:spPr>
              <a:xfrm>
                <a:off x="6475026" y="329329"/>
                <a:ext cx="864096" cy="4323744"/>
              </a:xfrm>
              <a:prstGeom prst="roundRect">
                <a:avLst/>
              </a:prstGeom>
              <a:solidFill>
                <a:srgbClr val="2A8F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1" name="TextBox 40"/>
            <p:cNvSpPr txBox="1"/>
            <p:nvPr userDrawn="1"/>
          </p:nvSpPr>
          <p:spPr>
            <a:xfrm>
              <a:off x="6226223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03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620951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教学过程</a:t>
              </a:r>
            </a:p>
          </p:txBody>
        </p:sp>
      </p:grpSp>
      <p:grpSp>
        <p:nvGrpSpPr>
          <p:cNvPr id="62" name="组合 61"/>
          <p:cNvGrpSpPr/>
          <p:nvPr userDrawn="1"/>
        </p:nvGrpSpPr>
        <p:grpSpPr>
          <a:xfrm>
            <a:off x="10128745" y="-700407"/>
            <a:ext cx="1705296" cy="1393103"/>
            <a:chOff x="7596559" y="-700407"/>
            <a:chExt cx="1278972" cy="1393103"/>
          </a:xfrm>
        </p:grpSpPr>
        <p:grpSp>
          <p:nvGrpSpPr>
            <p:cNvPr id="46" name="组合 45"/>
            <p:cNvGrpSpPr/>
            <p:nvPr userDrawn="1"/>
          </p:nvGrpSpPr>
          <p:grpSpPr>
            <a:xfrm>
              <a:off x="7596559" y="-700407"/>
              <a:ext cx="1278972" cy="1393103"/>
              <a:chOff x="7631852" y="336928"/>
              <a:chExt cx="900588" cy="4460224"/>
            </a:xfrm>
          </p:grpSpPr>
          <p:sp>
            <p:nvSpPr>
              <p:cNvPr id="49" name="圆角矩形 48"/>
              <p:cNvSpPr/>
              <p:nvPr/>
            </p:nvSpPr>
            <p:spPr>
              <a:xfrm>
                <a:off x="7668344" y="429075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0" name="圆角矩形 49"/>
              <p:cNvSpPr/>
              <p:nvPr/>
            </p:nvSpPr>
            <p:spPr>
              <a:xfrm>
                <a:off x="7631852" y="336928"/>
                <a:ext cx="864096" cy="4323744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47" name="TextBox 46"/>
            <p:cNvSpPr txBox="1"/>
            <p:nvPr userDrawn="1"/>
          </p:nvSpPr>
          <p:spPr>
            <a:xfrm>
              <a:off x="7692665" y="67741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04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48" name="TextBox 47"/>
            <p:cNvSpPr txBox="1"/>
            <p:nvPr userDrawn="1"/>
          </p:nvSpPr>
          <p:spPr>
            <a:xfrm>
              <a:off x="769908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教学效果</a:t>
              </a:r>
            </a:p>
          </p:txBody>
        </p:sp>
      </p:grpSp>
      <p:grpSp>
        <p:nvGrpSpPr>
          <p:cNvPr id="60" name="组合 59"/>
          <p:cNvGrpSpPr/>
          <p:nvPr userDrawn="1"/>
        </p:nvGrpSpPr>
        <p:grpSpPr>
          <a:xfrm>
            <a:off x="6301954" y="-711878"/>
            <a:ext cx="1714296" cy="1394349"/>
            <a:chOff x="4726465" y="-711878"/>
            <a:chExt cx="1285722" cy="1394349"/>
          </a:xfrm>
        </p:grpSpPr>
        <p:grpSp>
          <p:nvGrpSpPr>
            <p:cNvPr id="52" name="组合 51"/>
            <p:cNvGrpSpPr/>
            <p:nvPr userDrawn="1"/>
          </p:nvGrpSpPr>
          <p:grpSpPr>
            <a:xfrm>
              <a:off x="4726465" y="-711878"/>
              <a:ext cx="1285722" cy="1394349"/>
              <a:chOff x="5322842" y="326129"/>
              <a:chExt cx="905342" cy="4464216"/>
            </a:xfrm>
          </p:grpSpPr>
          <p:sp>
            <p:nvSpPr>
              <p:cNvPr id="55" name="圆角矩形 54"/>
              <p:cNvSpPr/>
              <p:nvPr/>
            </p:nvSpPr>
            <p:spPr>
              <a:xfrm>
                <a:off x="5364088" y="422268"/>
                <a:ext cx="864096" cy="4368077"/>
              </a:xfrm>
              <a:prstGeom prst="roundRect">
                <a:avLst/>
              </a:prstGeom>
              <a:solidFill>
                <a:srgbClr val="BCBCB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56" name="圆角矩形 55"/>
              <p:cNvSpPr/>
              <p:nvPr/>
            </p:nvSpPr>
            <p:spPr>
              <a:xfrm>
                <a:off x="5322842" y="326129"/>
                <a:ext cx="864096" cy="4323744"/>
              </a:xfrm>
              <a:prstGeom prst="roundRect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sp>
          <p:nvSpPr>
            <p:cNvPr id="53" name="TextBox 52"/>
            <p:cNvSpPr txBox="1"/>
            <p:nvPr userDrawn="1"/>
          </p:nvSpPr>
          <p:spPr>
            <a:xfrm>
              <a:off x="4794471" y="56183"/>
              <a:ext cx="533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>
                  <a:solidFill>
                    <a:schemeClr val="bg1"/>
                  </a:solidFill>
                  <a:latin typeface="Gill Sans MT Condensed" panose="020B0506020104020203" pitchFamily="34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02</a:t>
              </a:r>
              <a:endParaRPr lang="zh-CN" altLang="en-US" sz="1800" b="1" dirty="0">
                <a:solidFill>
                  <a:schemeClr val="bg1"/>
                </a:solidFill>
                <a:latin typeface="Gill Sans MT Condensed" panose="020B0506020104020203" pitchFamily="34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4" name="TextBox 53"/>
            <p:cNvSpPr txBox="1"/>
            <p:nvPr userDrawn="1"/>
          </p:nvSpPr>
          <p:spPr>
            <a:xfrm>
              <a:off x="4779942" y="278230"/>
              <a:ext cx="1147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</a:rPr>
                <a:t>教学策略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random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2199"/>
            <a:ext cx="12192001" cy="6870567"/>
          </a:xfrm>
          <a:prstGeom prst="rect">
            <a:avLst/>
          </a:prstGeom>
        </p:spPr>
      </p:pic>
      <p:cxnSp>
        <p:nvCxnSpPr>
          <p:cNvPr id="24" name="直接连接符 23"/>
          <p:cNvCxnSpPr/>
          <p:nvPr/>
        </p:nvCxnSpPr>
        <p:spPr>
          <a:xfrm>
            <a:off x="2149057" y="3429000"/>
            <a:ext cx="7342288" cy="0"/>
          </a:xfrm>
          <a:prstGeom prst="line">
            <a:avLst/>
          </a:prstGeom>
          <a:ln w="25400"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reeform 284"/>
          <p:cNvSpPr>
            <a:spLocks noEditPoints="1"/>
          </p:cNvSpPr>
          <p:nvPr/>
        </p:nvSpPr>
        <p:spPr bwMode="auto">
          <a:xfrm>
            <a:off x="8933349" y="4285049"/>
            <a:ext cx="1914405" cy="1419137"/>
          </a:xfrm>
          <a:custGeom>
            <a:avLst/>
            <a:gdLst>
              <a:gd name="T0" fmla="*/ 1 w 85"/>
              <a:gd name="T1" fmla="*/ 0 h 63"/>
              <a:gd name="T2" fmla="*/ 0 w 85"/>
              <a:gd name="T3" fmla="*/ 62 h 63"/>
              <a:gd name="T4" fmla="*/ 16 w 85"/>
              <a:gd name="T5" fmla="*/ 63 h 63"/>
              <a:gd name="T6" fmla="*/ 18 w 85"/>
              <a:gd name="T7" fmla="*/ 1 h 63"/>
              <a:gd name="T8" fmla="*/ 2 w 85"/>
              <a:gd name="T9" fmla="*/ 5 h 63"/>
              <a:gd name="T10" fmla="*/ 14 w 85"/>
              <a:gd name="T11" fmla="*/ 4 h 63"/>
              <a:gd name="T12" fmla="*/ 16 w 85"/>
              <a:gd name="T13" fmla="*/ 28 h 63"/>
              <a:gd name="T14" fmla="*/ 3 w 85"/>
              <a:gd name="T15" fmla="*/ 29 h 63"/>
              <a:gd name="T16" fmla="*/ 2 w 85"/>
              <a:gd name="T17" fmla="*/ 5 h 63"/>
              <a:gd name="T18" fmla="*/ 2 w 85"/>
              <a:gd name="T19" fmla="*/ 56 h 63"/>
              <a:gd name="T20" fmla="*/ 2 w 85"/>
              <a:gd name="T21" fmla="*/ 55 h 63"/>
              <a:gd name="T22" fmla="*/ 16 w 85"/>
              <a:gd name="T23" fmla="*/ 56 h 63"/>
              <a:gd name="T24" fmla="*/ 16 w 85"/>
              <a:gd name="T25" fmla="*/ 52 h 63"/>
              <a:gd name="T26" fmla="*/ 2 w 85"/>
              <a:gd name="T27" fmla="*/ 52 h 63"/>
              <a:gd name="T28" fmla="*/ 16 w 85"/>
              <a:gd name="T29" fmla="*/ 51 h 63"/>
              <a:gd name="T30" fmla="*/ 16 w 85"/>
              <a:gd name="T31" fmla="*/ 52 h 63"/>
              <a:gd name="T32" fmla="*/ 21 w 85"/>
              <a:gd name="T33" fmla="*/ 0 h 63"/>
              <a:gd name="T34" fmla="*/ 19 w 85"/>
              <a:gd name="T35" fmla="*/ 62 h 63"/>
              <a:gd name="T36" fmla="*/ 36 w 85"/>
              <a:gd name="T37" fmla="*/ 63 h 63"/>
              <a:gd name="T38" fmla="*/ 38 w 85"/>
              <a:gd name="T39" fmla="*/ 1 h 63"/>
              <a:gd name="T40" fmla="*/ 22 w 85"/>
              <a:gd name="T41" fmla="*/ 5 h 63"/>
              <a:gd name="T42" fmla="*/ 34 w 85"/>
              <a:gd name="T43" fmla="*/ 4 h 63"/>
              <a:gd name="T44" fmla="*/ 35 w 85"/>
              <a:gd name="T45" fmla="*/ 28 h 63"/>
              <a:gd name="T46" fmla="*/ 23 w 85"/>
              <a:gd name="T47" fmla="*/ 29 h 63"/>
              <a:gd name="T48" fmla="*/ 22 w 85"/>
              <a:gd name="T49" fmla="*/ 5 h 63"/>
              <a:gd name="T50" fmla="*/ 22 w 85"/>
              <a:gd name="T51" fmla="*/ 56 h 63"/>
              <a:gd name="T52" fmla="*/ 22 w 85"/>
              <a:gd name="T53" fmla="*/ 55 h 63"/>
              <a:gd name="T54" fmla="*/ 36 w 85"/>
              <a:gd name="T55" fmla="*/ 56 h 63"/>
              <a:gd name="T56" fmla="*/ 35 w 85"/>
              <a:gd name="T57" fmla="*/ 52 h 63"/>
              <a:gd name="T58" fmla="*/ 21 w 85"/>
              <a:gd name="T59" fmla="*/ 52 h 63"/>
              <a:gd name="T60" fmla="*/ 35 w 85"/>
              <a:gd name="T61" fmla="*/ 51 h 63"/>
              <a:gd name="T62" fmla="*/ 35 w 85"/>
              <a:gd name="T63" fmla="*/ 52 h 63"/>
              <a:gd name="T64" fmla="*/ 53 w 85"/>
              <a:gd name="T65" fmla="*/ 1 h 63"/>
              <a:gd name="T66" fmla="*/ 38 w 85"/>
              <a:gd name="T67" fmla="*/ 9 h 63"/>
              <a:gd name="T68" fmla="*/ 69 w 85"/>
              <a:gd name="T69" fmla="*/ 62 h 63"/>
              <a:gd name="T70" fmla="*/ 84 w 85"/>
              <a:gd name="T71" fmla="*/ 55 h 63"/>
              <a:gd name="T72" fmla="*/ 64 w 85"/>
              <a:gd name="T73" fmla="*/ 27 h 63"/>
              <a:gd name="T74" fmla="*/ 53 w 85"/>
              <a:gd name="T75" fmla="*/ 32 h 63"/>
              <a:gd name="T76" fmla="*/ 42 w 85"/>
              <a:gd name="T77" fmla="*/ 11 h 63"/>
              <a:gd name="T78" fmla="*/ 53 w 85"/>
              <a:gd name="T79" fmla="*/ 6 h 63"/>
              <a:gd name="T80" fmla="*/ 64 w 85"/>
              <a:gd name="T81" fmla="*/ 27 h 63"/>
              <a:gd name="T82" fmla="*/ 66 w 85"/>
              <a:gd name="T83" fmla="*/ 52 h 63"/>
              <a:gd name="T84" fmla="*/ 78 w 85"/>
              <a:gd name="T85" fmla="*/ 46 h 63"/>
              <a:gd name="T86" fmla="*/ 66 w 85"/>
              <a:gd name="T87" fmla="*/ 53 h 63"/>
              <a:gd name="T88" fmla="*/ 80 w 85"/>
              <a:gd name="T89" fmla="*/ 49 h 63"/>
              <a:gd name="T90" fmla="*/ 68 w 85"/>
              <a:gd name="T91" fmla="*/ 56 h 63"/>
              <a:gd name="T92" fmla="*/ 79 w 85"/>
              <a:gd name="T93" fmla="*/ 49 h 63"/>
              <a:gd name="T94" fmla="*/ 80 w 85"/>
              <a:gd name="T95" fmla="*/ 4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5" h="63">
                <a:moveTo>
                  <a:pt x="16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0" y="1"/>
                  <a:pt x="0" y="1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2"/>
                  <a:pt x="1" y="63"/>
                  <a:pt x="1" y="63"/>
                </a:cubicBezTo>
                <a:cubicBezTo>
                  <a:pt x="16" y="63"/>
                  <a:pt x="16" y="63"/>
                  <a:pt x="16" y="63"/>
                </a:cubicBezTo>
                <a:cubicBezTo>
                  <a:pt x="17" y="63"/>
                  <a:pt x="18" y="62"/>
                  <a:pt x="18" y="62"/>
                </a:cubicBezTo>
                <a:cubicBezTo>
                  <a:pt x="18" y="1"/>
                  <a:pt x="18" y="1"/>
                  <a:pt x="18" y="1"/>
                </a:cubicBezTo>
                <a:cubicBezTo>
                  <a:pt x="18" y="1"/>
                  <a:pt x="17" y="0"/>
                  <a:pt x="16" y="0"/>
                </a:cubicBezTo>
                <a:close/>
                <a:moveTo>
                  <a:pt x="2" y="5"/>
                </a:moveTo>
                <a:cubicBezTo>
                  <a:pt x="2" y="4"/>
                  <a:pt x="3" y="4"/>
                  <a:pt x="3" y="4"/>
                </a:cubicBezTo>
                <a:cubicBezTo>
                  <a:pt x="14" y="4"/>
                  <a:pt x="14" y="4"/>
                  <a:pt x="14" y="4"/>
                </a:cubicBezTo>
                <a:cubicBezTo>
                  <a:pt x="15" y="4"/>
                  <a:pt x="16" y="4"/>
                  <a:pt x="16" y="5"/>
                </a:cubicBezTo>
                <a:cubicBezTo>
                  <a:pt x="16" y="28"/>
                  <a:pt x="16" y="28"/>
                  <a:pt x="16" y="28"/>
                </a:cubicBezTo>
                <a:cubicBezTo>
                  <a:pt x="16" y="28"/>
                  <a:pt x="15" y="29"/>
                  <a:pt x="14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lnTo>
                  <a:pt x="2" y="5"/>
                </a:lnTo>
                <a:close/>
                <a:moveTo>
                  <a:pt x="16" y="56"/>
                </a:moveTo>
                <a:cubicBezTo>
                  <a:pt x="2" y="56"/>
                  <a:pt x="2" y="56"/>
                  <a:pt x="2" y="56"/>
                </a:cubicBezTo>
                <a:cubicBezTo>
                  <a:pt x="2" y="56"/>
                  <a:pt x="2" y="56"/>
                  <a:pt x="2" y="56"/>
                </a:cubicBezTo>
                <a:cubicBezTo>
                  <a:pt x="2" y="55"/>
                  <a:pt x="2" y="55"/>
                  <a:pt x="2" y="55"/>
                </a:cubicBezTo>
                <a:cubicBezTo>
                  <a:pt x="16" y="55"/>
                  <a:pt x="16" y="55"/>
                  <a:pt x="16" y="55"/>
                </a:cubicBezTo>
                <a:cubicBezTo>
                  <a:pt x="16" y="55"/>
                  <a:pt x="16" y="55"/>
                  <a:pt x="16" y="56"/>
                </a:cubicBezTo>
                <a:cubicBezTo>
                  <a:pt x="16" y="56"/>
                  <a:pt x="16" y="56"/>
                  <a:pt x="16" y="56"/>
                </a:cubicBezTo>
                <a:close/>
                <a:moveTo>
                  <a:pt x="16" y="52"/>
                </a:move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2"/>
                  <a:pt x="2" y="52"/>
                </a:cubicBezTo>
                <a:cubicBezTo>
                  <a:pt x="2" y="52"/>
                  <a:pt x="2" y="51"/>
                  <a:pt x="2" y="51"/>
                </a:cubicBezTo>
                <a:cubicBezTo>
                  <a:pt x="16" y="51"/>
                  <a:pt x="16" y="51"/>
                  <a:pt x="16" y="51"/>
                </a:cubicBezTo>
                <a:cubicBezTo>
                  <a:pt x="16" y="51"/>
                  <a:pt x="16" y="52"/>
                  <a:pt x="16" y="52"/>
                </a:cubicBezTo>
                <a:cubicBezTo>
                  <a:pt x="16" y="52"/>
                  <a:pt x="16" y="52"/>
                  <a:pt x="16" y="52"/>
                </a:cubicBezTo>
                <a:close/>
                <a:moveTo>
                  <a:pt x="36" y="0"/>
                </a:moveTo>
                <a:cubicBezTo>
                  <a:pt x="21" y="0"/>
                  <a:pt x="21" y="0"/>
                  <a:pt x="21" y="0"/>
                </a:cubicBezTo>
                <a:cubicBezTo>
                  <a:pt x="20" y="0"/>
                  <a:pt x="19" y="1"/>
                  <a:pt x="19" y="1"/>
                </a:cubicBezTo>
                <a:cubicBezTo>
                  <a:pt x="19" y="62"/>
                  <a:pt x="19" y="62"/>
                  <a:pt x="19" y="62"/>
                </a:cubicBezTo>
                <a:cubicBezTo>
                  <a:pt x="19" y="62"/>
                  <a:pt x="20" y="63"/>
                  <a:pt x="21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7" y="63"/>
                  <a:pt x="38" y="62"/>
                  <a:pt x="38" y="62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7" y="0"/>
                  <a:pt x="36" y="0"/>
                </a:cubicBezTo>
                <a:close/>
                <a:moveTo>
                  <a:pt x="22" y="5"/>
                </a:moveTo>
                <a:cubicBezTo>
                  <a:pt x="22" y="4"/>
                  <a:pt x="22" y="4"/>
                  <a:pt x="23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4"/>
                  <a:pt x="35" y="5"/>
                </a:cubicBezTo>
                <a:cubicBezTo>
                  <a:pt x="35" y="28"/>
                  <a:pt x="35" y="28"/>
                  <a:pt x="35" y="28"/>
                </a:cubicBezTo>
                <a:cubicBezTo>
                  <a:pt x="35" y="28"/>
                  <a:pt x="35" y="29"/>
                  <a:pt x="34" y="29"/>
                </a:cubicBezTo>
                <a:cubicBezTo>
                  <a:pt x="23" y="29"/>
                  <a:pt x="23" y="29"/>
                  <a:pt x="23" y="29"/>
                </a:cubicBezTo>
                <a:cubicBezTo>
                  <a:pt x="22" y="29"/>
                  <a:pt x="22" y="28"/>
                  <a:pt x="22" y="28"/>
                </a:cubicBezTo>
                <a:lnTo>
                  <a:pt x="22" y="5"/>
                </a:lnTo>
                <a:close/>
                <a:moveTo>
                  <a:pt x="35" y="56"/>
                </a:moveTo>
                <a:cubicBezTo>
                  <a:pt x="22" y="56"/>
                  <a:pt x="22" y="56"/>
                  <a:pt x="22" y="56"/>
                </a:cubicBezTo>
                <a:cubicBezTo>
                  <a:pt x="22" y="56"/>
                  <a:pt x="21" y="56"/>
                  <a:pt x="21" y="56"/>
                </a:cubicBezTo>
                <a:cubicBezTo>
                  <a:pt x="21" y="55"/>
                  <a:pt x="22" y="55"/>
                  <a:pt x="22" y="55"/>
                </a:cubicBezTo>
                <a:cubicBezTo>
                  <a:pt x="35" y="55"/>
                  <a:pt x="35" y="55"/>
                  <a:pt x="35" y="55"/>
                </a:cubicBezTo>
                <a:cubicBezTo>
                  <a:pt x="35" y="55"/>
                  <a:pt x="36" y="55"/>
                  <a:pt x="36" y="56"/>
                </a:cubicBezTo>
                <a:cubicBezTo>
                  <a:pt x="36" y="56"/>
                  <a:pt x="35" y="56"/>
                  <a:pt x="35" y="56"/>
                </a:cubicBezTo>
                <a:close/>
                <a:moveTo>
                  <a:pt x="35" y="52"/>
                </a:moveTo>
                <a:cubicBezTo>
                  <a:pt x="22" y="52"/>
                  <a:pt x="22" y="52"/>
                  <a:pt x="22" y="52"/>
                </a:cubicBezTo>
                <a:cubicBezTo>
                  <a:pt x="22" y="52"/>
                  <a:pt x="21" y="52"/>
                  <a:pt x="21" y="52"/>
                </a:cubicBezTo>
                <a:cubicBezTo>
                  <a:pt x="21" y="52"/>
                  <a:pt x="22" y="51"/>
                  <a:pt x="22" y="51"/>
                </a:cubicBezTo>
                <a:cubicBezTo>
                  <a:pt x="35" y="51"/>
                  <a:pt x="35" y="51"/>
                  <a:pt x="35" y="51"/>
                </a:cubicBezTo>
                <a:cubicBezTo>
                  <a:pt x="35" y="51"/>
                  <a:pt x="36" y="52"/>
                  <a:pt x="36" y="52"/>
                </a:cubicBezTo>
                <a:cubicBezTo>
                  <a:pt x="36" y="52"/>
                  <a:pt x="35" y="52"/>
                  <a:pt x="35" y="52"/>
                </a:cubicBezTo>
                <a:close/>
                <a:moveTo>
                  <a:pt x="85" y="53"/>
                </a:moveTo>
                <a:cubicBezTo>
                  <a:pt x="53" y="1"/>
                  <a:pt x="53" y="1"/>
                  <a:pt x="53" y="1"/>
                </a:cubicBezTo>
                <a:cubicBezTo>
                  <a:pt x="53" y="1"/>
                  <a:pt x="52" y="1"/>
                  <a:pt x="51" y="1"/>
                </a:cubicBezTo>
                <a:cubicBezTo>
                  <a:pt x="38" y="9"/>
                  <a:pt x="38" y="9"/>
                  <a:pt x="38" y="9"/>
                </a:cubicBezTo>
                <a:cubicBezTo>
                  <a:pt x="38" y="10"/>
                  <a:pt x="37" y="10"/>
                  <a:pt x="38" y="11"/>
                </a:cubicBezTo>
                <a:cubicBezTo>
                  <a:pt x="69" y="62"/>
                  <a:pt x="69" y="62"/>
                  <a:pt x="69" y="62"/>
                </a:cubicBezTo>
                <a:cubicBezTo>
                  <a:pt x="70" y="63"/>
                  <a:pt x="70" y="63"/>
                  <a:pt x="71" y="62"/>
                </a:cubicBezTo>
                <a:cubicBezTo>
                  <a:pt x="84" y="55"/>
                  <a:pt x="84" y="55"/>
                  <a:pt x="84" y="55"/>
                </a:cubicBezTo>
                <a:cubicBezTo>
                  <a:pt x="85" y="54"/>
                  <a:pt x="85" y="53"/>
                  <a:pt x="85" y="53"/>
                </a:cubicBezTo>
                <a:close/>
                <a:moveTo>
                  <a:pt x="64" y="27"/>
                </a:moveTo>
                <a:cubicBezTo>
                  <a:pt x="55" y="32"/>
                  <a:pt x="55" y="32"/>
                  <a:pt x="55" y="32"/>
                </a:cubicBezTo>
                <a:cubicBezTo>
                  <a:pt x="54" y="33"/>
                  <a:pt x="54" y="33"/>
                  <a:pt x="53" y="32"/>
                </a:cubicBezTo>
                <a:cubicBezTo>
                  <a:pt x="42" y="13"/>
                  <a:pt x="42" y="13"/>
                  <a:pt x="42" y="13"/>
                </a:cubicBezTo>
                <a:cubicBezTo>
                  <a:pt x="41" y="12"/>
                  <a:pt x="41" y="11"/>
                  <a:pt x="42" y="11"/>
                </a:cubicBezTo>
                <a:cubicBezTo>
                  <a:pt x="51" y="5"/>
                  <a:pt x="51" y="5"/>
                  <a:pt x="51" y="5"/>
                </a:cubicBezTo>
                <a:cubicBezTo>
                  <a:pt x="52" y="5"/>
                  <a:pt x="53" y="5"/>
                  <a:pt x="53" y="6"/>
                </a:cubicBezTo>
                <a:cubicBezTo>
                  <a:pt x="65" y="25"/>
                  <a:pt x="65" y="25"/>
                  <a:pt x="65" y="25"/>
                </a:cubicBezTo>
                <a:cubicBezTo>
                  <a:pt x="65" y="26"/>
                  <a:pt x="65" y="26"/>
                  <a:pt x="64" y="27"/>
                </a:cubicBezTo>
                <a:close/>
                <a:moveTo>
                  <a:pt x="66" y="53"/>
                </a:moveTo>
                <a:cubicBezTo>
                  <a:pt x="66" y="53"/>
                  <a:pt x="66" y="53"/>
                  <a:pt x="66" y="52"/>
                </a:cubicBezTo>
                <a:cubicBezTo>
                  <a:pt x="77" y="45"/>
                  <a:pt x="77" y="45"/>
                  <a:pt x="77" y="45"/>
                </a:cubicBezTo>
                <a:cubicBezTo>
                  <a:pt x="78" y="45"/>
                  <a:pt x="78" y="45"/>
                  <a:pt x="78" y="46"/>
                </a:cubicBezTo>
                <a:cubicBezTo>
                  <a:pt x="78" y="46"/>
                  <a:pt x="78" y="46"/>
                  <a:pt x="78" y="46"/>
                </a:cubicBezTo>
                <a:cubicBezTo>
                  <a:pt x="66" y="53"/>
                  <a:pt x="66" y="53"/>
                  <a:pt x="66" y="53"/>
                </a:cubicBezTo>
                <a:cubicBezTo>
                  <a:pt x="66" y="53"/>
                  <a:pt x="66" y="53"/>
                  <a:pt x="66" y="53"/>
                </a:cubicBezTo>
                <a:close/>
                <a:moveTo>
                  <a:pt x="80" y="49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68" y="56"/>
                  <a:pt x="68" y="56"/>
                  <a:pt x="68" y="56"/>
                </a:cubicBezTo>
                <a:cubicBezTo>
                  <a:pt x="79" y="49"/>
                  <a:pt x="79" y="49"/>
                  <a:pt x="79" y="49"/>
                </a:cubicBezTo>
                <a:cubicBezTo>
                  <a:pt x="80" y="48"/>
                  <a:pt x="80" y="49"/>
                  <a:pt x="80" y="49"/>
                </a:cubicBezTo>
                <a:cubicBezTo>
                  <a:pt x="80" y="49"/>
                  <a:pt x="80" y="49"/>
                  <a:pt x="80" y="49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/>
          </a:p>
        </p:txBody>
      </p:sp>
      <p:grpSp>
        <p:nvGrpSpPr>
          <p:cNvPr id="74" name="组合 73"/>
          <p:cNvGrpSpPr/>
          <p:nvPr/>
        </p:nvGrpSpPr>
        <p:grpSpPr>
          <a:xfrm>
            <a:off x="-17094" y="-399144"/>
            <a:ext cx="863598" cy="7656288"/>
            <a:chOff x="-11273" y="-594773"/>
            <a:chExt cx="719786" cy="7462505"/>
          </a:xfrm>
        </p:grpSpPr>
        <p:sp>
          <p:nvSpPr>
            <p:cNvPr id="75" name="等腰三角形 74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等腰三角形 75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等腰三角形 76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等腰三角形 77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等腰三角形 78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0" name="等腰三角形 79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1" name="等腰三角形 80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等腰三角形 82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5" name="TextBox 1"/>
          <p:cNvSpPr txBox="1"/>
          <p:nvPr/>
        </p:nvSpPr>
        <p:spPr>
          <a:xfrm>
            <a:off x="2149057" y="247203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列表与元组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800" tmFilter="0,0; .5, 1; 1, 1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9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422348" y="1253330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sz="2800" dirty="0"/>
              <a:t>【例</a:t>
            </a:r>
            <a:r>
              <a:rPr lang="en-US" altLang="zh-CN" sz="2800" dirty="0"/>
              <a:t>4-1</a:t>
            </a:r>
            <a:r>
              <a:rPr lang="zh-CN" altLang="zh-CN" sz="2800" dirty="0"/>
              <a:t>】根据输入的数字，输出对应的月份信息。如输入“</a:t>
            </a:r>
            <a:r>
              <a:rPr lang="en-US" altLang="zh-CN" sz="2800" dirty="0"/>
              <a:t>6</a:t>
            </a:r>
            <a:r>
              <a:rPr lang="zh-CN" altLang="zh-CN" sz="2800" dirty="0"/>
              <a:t>”，则输出“</a:t>
            </a:r>
            <a:r>
              <a:rPr lang="en-US" altLang="zh-CN" sz="2800" dirty="0"/>
              <a:t>It’s June.</a:t>
            </a:r>
            <a:r>
              <a:rPr lang="zh-CN" altLang="zh-CN" sz="2800" dirty="0"/>
              <a:t>”</a:t>
            </a:r>
            <a:endParaRPr lang="zh-CN" altLang="en-US" sz="28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7488064" y="2586962"/>
          <a:ext cx="942668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8801499" y="2586962"/>
          <a:ext cx="15557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5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January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February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March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November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‘</a:t>
                      </a:r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r>
                        <a:rPr lang="en-US" altLang="zh-CN" dirty="0"/>
                        <a:t>’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0371196" y="2595429"/>
          <a:ext cx="4643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8199254" y="2772700"/>
            <a:ext cx="356138" cy="2246490"/>
            <a:chOff x="4932109" y="2762451"/>
            <a:chExt cx="356138" cy="2246490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4932112" y="2762451"/>
              <a:ext cx="3561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4932112" y="3106763"/>
              <a:ext cx="3561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>
              <a:off x="4932111" y="3518807"/>
              <a:ext cx="3561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4932110" y="4636407"/>
              <a:ext cx="3561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4932109" y="5008941"/>
              <a:ext cx="35613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7437826" y="2197395"/>
            <a:ext cx="1043143" cy="33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输入</a:t>
            </a:r>
          </a:p>
        </p:txBody>
      </p:sp>
      <p:sp>
        <p:nvSpPr>
          <p:cNvPr id="21" name="矩形 20"/>
          <p:cNvSpPr/>
          <p:nvPr/>
        </p:nvSpPr>
        <p:spPr>
          <a:xfrm>
            <a:off x="9021556" y="2197395"/>
            <a:ext cx="1043143" cy="33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2060"/>
                </a:solidFill>
              </a:rPr>
              <a:t>输出</a:t>
            </a:r>
          </a:p>
        </p:txBody>
      </p:sp>
      <p:sp>
        <p:nvSpPr>
          <p:cNvPr id="22" name="矩形 21"/>
          <p:cNvSpPr/>
          <p:nvPr/>
        </p:nvSpPr>
        <p:spPr>
          <a:xfrm>
            <a:off x="9021555" y="5302157"/>
            <a:ext cx="1043143" cy="33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列表</a:t>
            </a:r>
          </a:p>
        </p:txBody>
      </p:sp>
      <p:sp>
        <p:nvSpPr>
          <p:cNvPr id="23" name="矩形 22"/>
          <p:cNvSpPr/>
          <p:nvPr/>
        </p:nvSpPr>
        <p:spPr>
          <a:xfrm>
            <a:off x="10081814" y="5296873"/>
            <a:ext cx="1043143" cy="3353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B050"/>
                </a:solidFill>
              </a:rPr>
              <a:t>下标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959397" y="5296873"/>
            <a:ext cx="2643988" cy="1199104"/>
            <a:chOff x="4782564" y="5286624"/>
            <a:chExt cx="2643988" cy="1199104"/>
          </a:xfrm>
        </p:grpSpPr>
        <p:grpSp>
          <p:nvGrpSpPr>
            <p:cNvPr id="26" name="组合 25"/>
            <p:cNvGrpSpPr/>
            <p:nvPr/>
          </p:nvGrpSpPr>
          <p:grpSpPr>
            <a:xfrm>
              <a:off x="4782564" y="5286624"/>
              <a:ext cx="2643988" cy="843243"/>
              <a:chOff x="4782564" y="5286624"/>
              <a:chExt cx="2643988" cy="843243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4782564" y="5286624"/>
                <a:ext cx="0" cy="843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7426552" y="5621964"/>
                <a:ext cx="0" cy="50790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4782564" y="6129867"/>
                <a:ext cx="2643988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矩形 26"/>
            <p:cNvSpPr/>
            <p:nvPr/>
          </p:nvSpPr>
          <p:spPr>
            <a:xfrm>
              <a:off x="5022421" y="6107287"/>
              <a:ext cx="2171942" cy="3784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rgbClr val="C00000"/>
                  </a:solidFill>
                </a:rPr>
                <a:t>注意</a:t>
              </a:r>
              <a:r>
                <a:rPr lang="en-US" altLang="zh-CN" dirty="0">
                  <a:solidFill>
                    <a:srgbClr val="C00000"/>
                  </a:solidFill>
                </a:rPr>
                <a:t>”</a:t>
              </a:r>
              <a:r>
                <a:rPr lang="zh-CN" altLang="en-US" dirty="0">
                  <a:solidFill>
                    <a:srgbClr val="C00000"/>
                  </a:solidFill>
                </a:rPr>
                <a:t>差</a:t>
              </a:r>
              <a:r>
                <a:rPr lang="en-US" altLang="zh-CN" dirty="0">
                  <a:solidFill>
                    <a:srgbClr val="C00000"/>
                  </a:solidFill>
                </a:rPr>
                <a:t>1”</a:t>
              </a:r>
              <a:r>
                <a:rPr lang="zh-CN" altLang="en-US" dirty="0">
                  <a:solidFill>
                    <a:srgbClr val="C00000"/>
                  </a:solidFill>
                </a:rPr>
                <a:t>处理</a:t>
              </a: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-961" r="13321" b="83459"/>
          <a:stretch>
            <a:fillRect/>
          </a:stretch>
        </p:blipFill>
        <p:spPr>
          <a:xfrm>
            <a:off x="530360" y="2768842"/>
            <a:ext cx="6732849" cy="15204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l="6847" t="47835" r="70596" b="41327"/>
          <a:stretch>
            <a:fillRect/>
          </a:stretch>
        </p:blipFill>
        <p:spPr>
          <a:xfrm>
            <a:off x="640540" y="4905083"/>
            <a:ext cx="2344433" cy="8328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3"/>
          <a:srcRect l="6847" t="68623" r="68757" b="20540"/>
          <a:stretch>
            <a:fillRect/>
          </a:stretch>
        </p:blipFill>
        <p:spPr>
          <a:xfrm>
            <a:off x="3669676" y="4922922"/>
            <a:ext cx="2422003" cy="79557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170320" y="1799617"/>
            <a:ext cx="11066018" cy="445615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 smtClean="0"/>
              <a:t>修改</a:t>
            </a:r>
            <a:r>
              <a:rPr lang="zh-CN" altLang="en-US" sz="2800" dirty="0"/>
              <a:t>元素：</a:t>
            </a:r>
            <a:r>
              <a:rPr lang="en-US" altLang="zh-CN" sz="2800" dirty="0"/>
              <a:t>	</a:t>
            </a:r>
            <a:endParaRPr lang="en-US" altLang="zh-CN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400" dirty="0">
                <a:solidFill>
                  <a:srgbClr val="C00000"/>
                </a:solidFill>
              </a:rPr>
              <a:t>注意序号索引方向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7" y="3214510"/>
            <a:ext cx="6260807" cy="113171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81173" y="3214509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反向索引，修改最后一个元素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8" y="4806245"/>
            <a:ext cx="6260806" cy="1131711"/>
          </a:xfrm>
          <a:prstGeom prst="rect">
            <a:avLst/>
          </a:prstGeom>
        </p:spPr>
      </p:pic>
      <p:sp>
        <p:nvSpPr>
          <p:cNvPr id="30" name="矩形 29"/>
          <p:cNvSpPr/>
          <p:nvPr/>
        </p:nvSpPr>
        <p:spPr>
          <a:xfrm>
            <a:off x="7620000" y="4653844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通过赋值，交换两个元素值</a:t>
            </a:r>
          </a:p>
        </p:txBody>
      </p:sp>
      <p:sp>
        <p:nvSpPr>
          <p:cNvPr id="3" name="椭圆 2"/>
          <p:cNvSpPr/>
          <p:nvPr/>
        </p:nvSpPr>
        <p:spPr>
          <a:xfrm>
            <a:off x="1702340" y="3501957"/>
            <a:ext cx="721252" cy="2784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39217" y="5093693"/>
            <a:ext cx="4509829" cy="295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内容占位符 4"/>
          <p:cNvSpPr txBox="1"/>
          <p:nvPr/>
        </p:nvSpPr>
        <p:spPr>
          <a:xfrm>
            <a:off x="170320" y="867926"/>
            <a:ext cx="11066018" cy="69219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50000"/>
              </a:lnSpc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元素都是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存放，并且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。支持修改、添加和删除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30" grpId="0"/>
      <p:bldP spid="3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422348" y="855581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添加元素：</a:t>
            </a:r>
            <a:r>
              <a:rPr lang="en-US" altLang="zh-CN" sz="2800" dirty="0"/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尾部追加元素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——append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.append(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1" indent="-457200">
              <a:buFont typeface="+mj-lt"/>
              <a:buAutoNum type="arabicPeriod" startAt="2"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指定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位置插入元素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——insert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append.insert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465556" y="2516473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固定在列表尾部添加元素</a:t>
            </a:r>
          </a:p>
        </p:txBody>
      </p:sp>
      <p:sp>
        <p:nvSpPr>
          <p:cNvPr id="30" name="矩形 29"/>
          <p:cNvSpPr/>
          <p:nvPr/>
        </p:nvSpPr>
        <p:spPr>
          <a:xfrm>
            <a:off x="7515793" y="4966517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第一个参数指定新元素插入位置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4443"/>
          <a:stretch>
            <a:fillRect/>
          </a:stretch>
        </p:blipFill>
        <p:spPr>
          <a:xfrm>
            <a:off x="1250145" y="2655770"/>
            <a:ext cx="6188247" cy="9924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1970"/>
          <a:stretch>
            <a:fillRect/>
          </a:stretch>
        </p:blipFill>
        <p:spPr>
          <a:xfrm>
            <a:off x="1095345" y="4835498"/>
            <a:ext cx="6188245" cy="1900114"/>
          </a:xfrm>
          <a:prstGeom prst="rect">
            <a:avLst/>
          </a:prstGeom>
        </p:spPr>
      </p:pic>
      <p:sp>
        <p:nvSpPr>
          <p:cNvPr id="16" name="椭圆 15"/>
          <p:cNvSpPr/>
          <p:nvPr/>
        </p:nvSpPr>
        <p:spPr>
          <a:xfrm>
            <a:off x="2423593" y="5950512"/>
            <a:ext cx="1914944" cy="30628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0" grpId="0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530360" y="725489"/>
            <a:ext cx="10515600" cy="5636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删除元素：</a:t>
            </a:r>
            <a:r>
              <a:rPr lang="en-US" altLang="zh-CN" sz="2800" dirty="0"/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按索引删除元素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——del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命令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del  </a:t>
            </a:r>
            <a:r>
              <a:rPr lang="zh-CN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(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28040" lvl="1" indent="-457200">
              <a:lnSpc>
                <a:spcPct val="150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按索引删除元素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——pop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.pop(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176304" y="3195371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注意命令和方法的区别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46" y="2501386"/>
            <a:ext cx="6810375" cy="113171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850" y="4742423"/>
            <a:ext cx="6810375" cy="1333141"/>
          </a:xfrm>
          <a:prstGeom prst="rect">
            <a:avLst/>
          </a:prstGeom>
        </p:spPr>
      </p:pic>
      <p:sp>
        <p:nvSpPr>
          <p:cNvPr id="7" name="右大括号 6"/>
          <p:cNvSpPr/>
          <p:nvPr/>
        </p:nvSpPr>
        <p:spPr>
          <a:xfrm>
            <a:off x="8283309" y="2688011"/>
            <a:ext cx="359343" cy="2146433"/>
          </a:xfrm>
          <a:prstGeom prst="rightBrac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注: 线形 9"/>
          <p:cNvSpPr/>
          <p:nvPr/>
        </p:nvSpPr>
        <p:spPr>
          <a:xfrm>
            <a:off x="4655333" y="6097120"/>
            <a:ext cx="4553743" cy="529537"/>
          </a:xfrm>
          <a:prstGeom prst="borderCallout1">
            <a:avLst>
              <a:gd name="adj1" fmla="val 18750"/>
              <a:gd name="adj2" fmla="val -8333"/>
              <a:gd name="adj3" fmla="val -160618"/>
              <a:gd name="adj4" fmla="val -53139"/>
            </a:avLst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9900"/>
                </a:solidFill>
              </a:rPr>
              <a:t>pop</a:t>
            </a:r>
            <a:r>
              <a:rPr lang="zh-CN" altLang="en-US" b="1" dirty="0">
                <a:solidFill>
                  <a:srgbClr val="FF9900"/>
                </a:solidFill>
              </a:rPr>
              <a:t>方法删除元素同时会返回该元素</a:t>
            </a:r>
          </a:p>
        </p:txBody>
      </p:sp>
      <p:sp>
        <p:nvSpPr>
          <p:cNvPr id="15" name="椭圆 14"/>
          <p:cNvSpPr/>
          <p:nvPr/>
        </p:nvSpPr>
        <p:spPr>
          <a:xfrm>
            <a:off x="2423592" y="2760959"/>
            <a:ext cx="728170" cy="254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326316" y="5017776"/>
            <a:ext cx="728170" cy="254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7" grpId="0" animBg="1"/>
      <p:bldP spid="10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422348" y="1072445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删除元素：</a:t>
            </a:r>
            <a:r>
              <a:rPr lang="en-US" altLang="zh-CN" sz="2800" dirty="0"/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按索引删除元素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——pop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方法（续）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857250" lvl="1" indent="-4572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按值删除元素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——remove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语法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列表名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.remove(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元素值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060521" y="2499399"/>
            <a:ext cx="3499556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缺省索引参数时，</a:t>
            </a:r>
            <a:r>
              <a:rPr lang="en-US" altLang="zh-CN" b="1" dirty="0">
                <a:solidFill>
                  <a:srgbClr val="C00000"/>
                </a:solidFill>
              </a:rPr>
              <a:t>pop</a:t>
            </a:r>
            <a:r>
              <a:rPr lang="zh-CN" altLang="en-US" b="1" dirty="0">
                <a:solidFill>
                  <a:srgbClr val="C00000"/>
                </a:solidFill>
              </a:rPr>
              <a:t>默认删除最后一个元素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589"/>
          <a:stretch>
            <a:fillRect/>
          </a:stretch>
        </p:blipFill>
        <p:spPr>
          <a:xfrm>
            <a:off x="1250146" y="2415941"/>
            <a:ext cx="6781800" cy="129862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46" y="4891038"/>
            <a:ext cx="7239000" cy="113171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287405" y="2727126"/>
            <a:ext cx="728170" cy="2546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473265" y="5082310"/>
            <a:ext cx="728170" cy="309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422348" y="1072445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/>
              <a:t>删除元素：</a:t>
            </a:r>
            <a:r>
              <a:rPr lang="en-US" altLang="zh-CN" sz="2800" dirty="0"/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按值删除元素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——remove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方法（续）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036903" y="1231344"/>
            <a:ext cx="3791517" cy="1131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列表中包含多个待删除元素时，</a:t>
            </a:r>
            <a:r>
              <a:rPr lang="en-US" altLang="zh-CN" b="1" dirty="0">
                <a:solidFill>
                  <a:srgbClr val="C00000"/>
                </a:solidFill>
              </a:rPr>
              <a:t>remove</a:t>
            </a:r>
            <a:r>
              <a:rPr lang="zh-CN" altLang="en-US" b="1" dirty="0">
                <a:solidFill>
                  <a:srgbClr val="C00000"/>
                </a:solidFill>
              </a:rPr>
              <a:t>删除</a:t>
            </a:r>
            <a:r>
              <a:rPr lang="zh-CN" altLang="zh-CN" b="1" dirty="0">
                <a:solidFill>
                  <a:srgbClr val="C00000"/>
                </a:solidFill>
              </a:rPr>
              <a:t>索引值相对</a:t>
            </a:r>
            <a:r>
              <a:rPr lang="zh-CN" altLang="en-US" b="1" dirty="0">
                <a:solidFill>
                  <a:srgbClr val="C00000"/>
                </a:solidFill>
              </a:rPr>
              <a:t>较</a:t>
            </a:r>
            <a:r>
              <a:rPr lang="zh-CN" altLang="zh-CN" b="1" dirty="0">
                <a:solidFill>
                  <a:srgbClr val="C00000"/>
                </a:solidFill>
              </a:rPr>
              <a:t>小</a:t>
            </a:r>
            <a:r>
              <a:rPr lang="zh-CN" altLang="en-US" b="1" dirty="0">
                <a:solidFill>
                  <a:srgbClr val="C00000"/>
                </a:solidFill>
              </a:rPr>
              <a:t>的那个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45" y="2499398"/>
            <a:ext cx="10368351" cy="929601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7526956" y="2387065"/>
            <a:ext cx="808522" cy="480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46880" y="2387065"/>
            <a:ext cx="808522" cy="480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14" idx="4"/>
          </p:cNvCxnSpPr>
          <p:nvPr/>
        </p:nvCxnSpPr>
        <p:spPr>
          <a:xfrm flipH="1">
            <a:off x="8484032" y="2867278"/>
            <a:ext cx="1867109" cy="29943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675510" y="3044274"/>
            <a:ext cx="808522" cy="4802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1403" y="4280072"/>
            <a:ext cx="10368351" cy="214735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已知待删除元素的索引时，可使用</a:t>
            </a:r>
            <a:r>
              <a:rPr lang="en-US" altLang="zh-CN" dirty="0"/>
              <a:t>del</a:t>
            </a:r>
            <a:r>
              <a:rPr lang="zh-CN" altLang="zh-CN" dirty="0"/>
              <a:t>命令和</a:t>
            </a:r>
            <a:r>
              <a:rPr lang="en-US" altLang="zh-CN" dirty="0"/>
              <a:t>pop</a:t>
            </a:r>
            <a:r>
              <a:rPr lang="zh-CN" altLang="zh-CN" dirty="0"/>
              <a:t>方法</a:t>
            </a:r>
            <a:r>
              <a:rPr lang="zh-CN" altLang="en-US" dirty="0"/>
              <a:t>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pop</a:t>
            </a:r>
            <a:r>
              <a:rPr lang="zh-CN" altLang="zh-CN" dirty="0"/>
              <a:t>方法对于删除列表最末尾元素最为简单方便；</a:t>
            </a:r>
            <a:endParaRPr lang="en-US" altLang="zh-CN" dirty="0"/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明确知道待删除元素值时，用</a:t>
            </a:r>
            <a:r>
              <a:rPr lang="en-US" altLang="zh-CN" dirty="0"/>
              <a:t>remove</a:t>
            </a:r>
            <a:r>
              <a:rPr lang="zh-CN" altLang="zh-CN" dirty="0"/>
              <a:t>方法更为简单。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dirty="0"/>
              <a:t>与</a:t>
            </a:r>
            <a:r>
              <a:rPr lang="en-US" altLang="zh-CN" dirty="0"/>
              <a:t>del</a:t>
            </a:r>
            <a:r>
              <a:rPr lang="zh-CN" altLang="zh-CN" dirty="0"/>
              <a:t>命令和</a:t>
            </a:r>
            <a:r>
              <a:rPr lang="en-US" altLang="zh-CN" dirty="0"/>
              <a:t>remove</a:t>
            </a:r>
            <a:r>
              <a:rPr lang="zh-CN" altLang="zh-CN" dirty="0"/>
              <a:t>方法不同，</a:t>
            </a:r>
            <a:r>
              <a:rPr lang="en-US" altLang="zh-CN" dirty="0"/>
              <a:t>pop</a:t>
            </a:r>
            <a:r>
              <a:rPr lang="zh-CN" altLang="zh-CN" dirty="0"/>
              <a:t>方法在删除元素的同时会“弹出”这个被删除的元素，如果需要可以用一个变量“接住”它，以便进行进一步的后期操作。</a:t>
            </a:r>
            <a:endParaRPr lang="zh-CN" altLang="en-US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 animBg="1"/>
      <p:bldP spid="14" grpId="0" animBg="1"/>
      <p:bldP spid="1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530359" y="866072"/>
            <a:ext cx="10678111" cy="55535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其他常用操作：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函数：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统计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和返回指定列表的长度，即列表中元素的个数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语法格式：</a:t>
            </a:r>
            <a:r>
              <a:rPr lang="en-US" altLang="zh-C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len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（列表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34" y="2831173"/>
            <a:ext cx="7875110" cy="1976497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530359" y="866072"/>
            <a:ext cx="10678111" cy="55535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其他常用操作：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 和 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in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运算：</a:t>
            </a:r>
            <a:r>
              <a:rPr lang="zh-CN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用来</a:t>
            </a:r>
            <a:r>
              <a:rPr lang="zh-CN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判断指定的元素是否在列表</a:t>
            </a:r>
            <a:r>
              <a:rPr lang="zh-CN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>
              <a:buNone/>
            </a:pP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语法格式：元素 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列表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00050" lvl="1" indent="0">
              <a:buNone/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元素  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in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列表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46" y="3261675"/>
            <a:ext cx="7376702" cy="209275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530359" y="866072"/>
            <a:ext cx="10678111" cy="55535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其他常用操作：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index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用来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在列表中查找指定的元素，如果找到返回第一个元素对应的索引；如果找不到，会直接报错。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语法格式：列表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.index(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37" y="3178254"/>
            <a:ext cx="7894361" cy="3147132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操作列表元素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530359" y="866072"/>
            <a:ext cx="10678111" cy="555358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其他常用操作：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count</a:t>
            </a:r>
            <a:r>
              <a:rPr lang="zh-CN" altLang="en-US" sz="2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用来</a:t>
            </a:r>
            <a:r>
              <a:rPr lang="zh-CN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统计并返回列表中指定元素</a:t>
            </a:r>
            <a:r>
              <a:rPr lang="zh-CN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的个数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语法格式：列表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.count(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元素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23" y="2941163"/>
            <a:ext cx="7027911" cy="2582943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7"/>
          <p:cNvSpPr/>
          <p:nvPr/>
        </p:nvSpPr>
        <p:spPr>
          <a:xfrm rot="5400000">
            <a:off x="2087856" y="3245736"/>
            <a:ext cx="3917626" cy="1075002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70320" y="203448"/>
            <a:ext cx="2354994" cy="504056"/>
            <a:chOff x="169526" y="203448"/>
            <a:chExt cx="2354994" cy="504056"/>
          </a:xfrm>
        </p:grpSpPr>
        <p:sp>
          <p:nvSpPr>
            <p:cNvPr id="4" name="TextBox 3"/>
            <p:cNvSpPr txBox="1"/>
            <p:nvPr/>
          </p:nvSpPr>
          <p:spPr>
            <a:xfrm>
              <a:off x="781174" y="245839"/>
              <a:ext cx="17433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1E6787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本 章 提 要</a:t>
              </a: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169526" y="203448"/>
              <a:ext cx="504056" cy="504056"/>
              <a:chOff x="11207774" y="442662"/>
              <a:chExt cx="504056" cy="504056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57" name="椭圆 56"/>
              <p:cNvSpPr/>
              <p:nvPr/>
            </p:nvSpPr>
            <p:spPr>
              <a:xfrm>
                <a:off x="11351790" y="601230"/>
                <a:ext cx="216024" cy="216024"/>
              </a:xfrm>
              <a:prstGeom prst="ellipse">
                <a:avLst/>
              </a:prstGeom>
              <a:solidFill>
                <a:srgbClr val="B3DF6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cxnSp>
          <p:nvCxnSpPr>
            <p:cNvPr id="20" name="直接连接符 19"/>
            <p:cNvCxnSpPr/>
            <p:nvPr/>
          </p:nvCxnSpPr>
          <p:spPr>
            <a:xfrm>
              <a:off x="775303" y="707504"/>
              <a:ext cx="1647495" cy="0"/>
            </a:xfrm>
            <a:prstGeom prst="line">
              <a:avLst/>
            </a:prstGeom>
            <a:ln>
              <a:solidFill>
                <a:srgbClr val="B3DF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椭圆 7"/>
          <p:cNvSpPr/>
          <p:nvPr/>
        </p:nvSpPr>
        <p:spPr>
          <a:xfrm rot="5400000" flipV="1">
            <a:off x="6560390" y="3157532"/>
            <a:ext cx="3917624" cy="1148198"/>
          </a:xfrm>
          <a:custGeom>
            <a:avLst/>
            <a:gdLst>
              <a:gd name="connsiteX0" fmla="*/ 5141438 w 5232878"/>
              <a:gd name="connsiteY0" fmla="*/ 0 h 1208638"/>
              <a:gd name="connsiteX1" fmla="*/ 2570719 w 5232878"/>
              <a:gd name="connsiteY1" fmla="*/ 1208638 h 1208638"/>
              <a:gd name="connsiteX2" fmla="*/ 0 w 5232878"/>
              <a:gd name="connsiteY2" fmla="*/ 0 h 1208638"/>
              <a:gd name="connsiteX3" fmla="*/ 5232878 w 5232878"/>
              <a:gd name="connsiteY3" fmla="*/ 91440 h 1208638"/>
              <a:gd name="connsiteX0-1" fmla="*/ 5141438 w 5141438"/>
              <a:gd name="connsiteY0-2" fmla="*/ 0 h 1208638"/>
              <a:gd name="connsiteX1-3" fmla="*/ 2570719 w 5141438"/>
              <a:gd name="connsiteY1-4" fmla="*/ 1208638 h 1208638"/>
              <a:gd name="connsiteX2-5" fmla="*/ 0 w 5141438"/>
              <a:gd name="connsiteY2-6" fmla="*/ 0 h 12086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141438" h="1208638">
                <a:moveTo>
                  <a:pt x="5141438" y="0"/>
                </a:moveTo>
                <a:cubicBezTo>
                  <a:pt x="4741027" y="708082"/>
                  <a:pt x="3740838" y="1208638"/>
                  <a:pt x="2570719" y="1208638"/>
                </a:cubicBezTo>
                <a:cubicBezTo>
                  <a:pt x="1400600" y="1208638"/>
                  <a:pt x="400411" y="708082"/>
                  <a:pt x="0" y="0"/>
                </a:cubicBezTo>
              </a:path>
            </a:pathLst>
          </a:cu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8" tIns="45714" rIns="91428" bIns="45714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0" name="直接连接符 59"/>
          <p:cNvCxnSpPr/>
          <p:nvPr/>
        </p:nvCxnSpPr>
        <p:spPr>
          <a:xfrm>
            <a:off x="3799219" y="3696928"/>
            <a:ext cx="4949613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40"/>
          <p:cNvSpPr txBox="1"/>
          <p:nvPr/>
        </p:nvSpPr>
        <p:spPr>
          <a:xfrm>
            <a:off x="705763" y="2187531"/>
            <a:ext cx="2311761" cy="49243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列表与列表操作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41"/>
          <p:cNvSpPr txBox="1"/>
          <p:nvPr/>
        </p:nvSpPr>
        <p:spPr>
          <a:xfrm>
            <a:off x="624955" y="4228646"/>
            <a:ext cx="2311761" cy="49243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数值列表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Box 42"/>
          <p:cNvSpPr txBox="1"/>
          <p:nvPr/>
        </p:nvSpPr>
        <p:spPr>
          <a:xfrm>
            <a:off x="9435550" y="4218664"/>
            <a:ext cx="2311761" cy="49243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元组与元组操作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TextBox 43"/>
          <p:cNvSpPr txBox="1"/>
          <p:nvPr/>
        </p:nvSpPr>
        <p:spPr>
          <a:xfrm>
            <a:off x="9299500" y="2069890"/>
            <a:ext cx="2311761" cy="492430"/>
          </a:xfrm>
          <a:prstGeom prst="rect">
            <a:avLst/>
          </a:prstGeom>
          <a:noFill/>
        </p:spPr>
        <p:txBody>
          <a:bodyPr wrap="square" lIns="91428" tIns="45714" rIns="91428" bIns="45714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0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序列转换函数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5317554" y="2650555"/>
            <a:ext cx="1912944" cy="1912942"/>
            <a:chOff x="2690253" y="1702153"/>
            <a:chExt cx="4123259" cy="41232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76" name="组合 75"/>
            <p:cNvGrpSpPr/>
            <p:nvPr/>
          </p:nvGrpSpPr>
          <p:grpSpPr>
            <a:xfrm>
              <a:off x="2690253" y="1702153"/>
              <a:ext cx="4123259" cy="4123256"/>
              <a:chOff x="2690253" y="1702153"/>
              <a:chExt cx="4123259" cy="4123256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2690253" y="1702153"/>
                <a:ext cx="4123259" cy="412325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936823" y="1948721"/>
                <a:ext cx="3630119" cy="3630119"/>
              </a:xfrm>
              <a:prstGeom prst="ellipse">
                <a:avLst/>
              </a:prstGeom>
              <a:solidFill>
                <a:srgbClr val="1E67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7" name="文本框 91"/>
            <p:cNvSpPr txBox="1"/>
            <p:nvPr/>
          </p:nvSpPr>
          <p:spPr>
            <a:xfrm>
              <a:off x="3786397" y="2727750"/>
              <a:ext cx="1945966" cy="2056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本章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提要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3047902" y="2036744"/>
            <a:ext cx="1075004" cy="1075004"/>
            <a:chOff x="3724322" y="1908536"/>
            <a:chExt cx="1329153" cy="1329153"/>
          </a:xfrm>
        </p:grpSpPr>
        <p:sp>
          <p:nvSpPr>
            <p:cNvPr id="83" name="椭圆 82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B3DF6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04669" y="4171535"/>
            <a:ext cx="1075004" cy="1075004"/>
            <a:chOff x="3724322" y="1908536"/>
            <a:chExt cx="1329153" cy="1329153"/>
          </a:xfrm>
        </p:grpSpPr>
        <p:sp>
          <p:nvSpPr>
            <p:cNvPr id="88" name="椭圆 87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椭圆 8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1E678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8393326" y="4116265"/>
            <a:ext cx="1075004" cy="1075004"/>
            <a:chOff x="3724322" y="1908536"/>
            <a:chExt cx="1329153" cy="1329153"/>
          </a:xfrm>
        </p:grpSpPr>
        <p:sp>
          <p:nvSpPr>
            <p:cNvPr id="93" name="椭圆 92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B3DF63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393326" y="2051366"/>
            <a:ext cx="1075004" cy="1075004"/>
            <a:chOff x="3724322" y="1908536"/>
            <a:chExt cx="1329153" cy="1329153"/>
          </a:xfrm>
        </p:grpSpPr>
        <p:sp>
          <p:nvSpPr>
            <p:cNvPr id="98" name="椭圆 97"/>
            <p:cNvSpPr/>
            <p:nvPr/>
          </p:nvSpPr>
          <p:spPr>
            <a:xfrm>
              <a:off x="3724322" y="1908536"/>
              <a:ext cx="1329153" cy="1329153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3839838" y="2024052"/>
              <a:ext cx="1098122" cy="1098122"/>
            </a:xfrm>
            <a:prstGeom prst="ellipse">
              <a:avLst/>
            </a:prstGeom>
            <a:solidFill>
              <a:srgbClr val="1E6787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3982208" y="3274959"/>
            <a:ext cx="12299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A8FBD">
                    <a:lumMod val="75000"/>
                  </a:srgbClr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前置课程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2A8FBD">
                  <a:lumMod val="75000"/>
                </a:srgbClr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77833" y="3804217"/>
            <a:ext cx="1269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E6787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后续课程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3286488" y="2373761"/>
            <a:ext cx="504825" cy="430213"/>
            <a:chOff x="3898900" y="152401"/>
            <a:chExt cx="504825" cy="43021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3" name="Freeform 92"/>
            <p:cNvSpPr/>
            <p:nvPr/>
          </p:nvSpPr>
          <p:spPr bwMode="auto">
            <a:xfrm>
              <a:off x="4060825" y="481013"/>
              <a:ext cx="179388" cy="61913"/>
            </a:xfrm>
            <a:custGeom>
              <a:avLst/>
              <a:gdLst>
                <a:gd name="T0" fmla="*/ 3 w 113"/>
                <a:gd name="T1" fmla="*/ 0 h 39"/>
                <a:gd name="T2" fmla="*/ 0 w 113"/>
                <a:gd name="T3" fmla="*/ 39 h 39"/>
                <a:gd name="T4" fmla="*/ 113 w 113"/>
                <a:gd name="T5" fmla="*/ 39 h 39"/>
                <a:gd name="T6" fmla="*/ 111 w 113"/>
                <a:gd name="T7" fmla="*/ 0 h 39"/>
                <a:gd name="T8" fmla="*/ 3 w 113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3" h="39">
                  <a:moveTo>
                    <a:pt x="3" y="0"/>
                  </a:moveTo>
                  <a:lnTo>
                    <a:pt x="0" y="39"/>
                  </a:lnTo>
                  <a:lnTo>
                    <a:pt x="113" y="39"/>
                  </a:lnTo>
                  <a:lnTo>
                    <a:pt x="111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Freeform 93"/>
            <p:cNvSpPr>
              <a:spLocks noEditPoints="1"/>
            </p:cNvSpPr>
            <p:nvPr/>
          </p:nvSpPr>
          <p:spPr bwMode="auto">
            <a:xfrm>
              <a:off x="3898900" y="152401"/>
              <a:ext cx="504825" cy="312738"/>
            </a:xfrm>
            <a:custGeom>
              <a:avLst/>
              <a:gdLst>
                <a:gd name="T0" fmla="*/ 213 w 318"/>
                <a:gd name="T1" fmla="*/ 197 h 197"/>
                <a:gd name="T2" fmla="*/ 318 w 318"/>
                <a:gd name="T3" fmla="*/ 197 h 197"/>
                <a:gd name="T4" fmla="*/ 318 w 318"/>
                <a:gd name="T5" fmla="*/ 0 h 197"/>
                <a:gd name="T6" fmla="*/ 0 w 318"/>
                <a:gd name="T7" fmla="*/ 0 h 197"/>
                <a:gd name="T8" fmla="*/ 0 w 318"/>
                <a:gd name="T9" fmla="*/ 197 h 197"/>
                <a:gd name="T10" fmla="*/ 105 w 318"/>
                <a:gd name="T11" fmla="*/ 197 h 197"/>
                <a:gd name="T12" fmla="*/ 213 w 318"/>
                <a:gd name="T13" fmla="*/ 197 h 197"/>
                <a:gd name="T14" fmla="*/ 28 w 318"/>
                <a:gd name="T15" fmla="*/ 174 h 197"/>
                <a:gd name="T16" fmla="*/ 28 w 318"/>
                <a:gd name="T17" fmla="*/ 25 h 197"/>
                <a:gd name="T18" fmla="*/ 288 w 318"/>
                <a:gd name="T19" fmla="*/ 25 h 197"/>
                <a:gd name="T20" fmla="*/ 288 w 318"/>
                <a:gd name="T21" fmla="*/ 174 h 197"/>
                <a:gd name="T22" fmla="*/ 212 w 318"/>
                <a:gd name="T23" fmla="*/ 174 h 197"/>
                <a:gd name="T24" fmla="*/ 106 w 318"/>
                <a:gd name="T25" fmla="*/ 174 h 197"/>
                <a:gd name="T26" fmla="*/ 28 w 318"/>
                <a:gd name="T27" fmla="*/ 17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8" h="197">
                  <a:moveTo>
                    <a:pt x="213" y="197"/>
                  </a:moveTo>
                  <a:lnTo>
                    <a:pt x="318" y="197"/>
                  </a:lnTo>
                  <a:lnTo>
                    <a:pt x="318" y="0"/>
                  </a:lnTo>
                  <a:lnTo>
                    <a:pt x="0" y="0"/>
                  </a:lnTo>
                  <a:lnTo>
                    <a:pt x="0" y="197"/>
                  </a:lnTo>
                  <a:lnTo>
                    <a:pt x="105" y="197"/>
                  </a:lnTo>
                  <a:lnTo>
                    <a:pt x="213" y="197"/>
                  </a:lnTo>
                  <a:close/>
                  <a:moveTo>
                    <a:pt x="28" y="174"/>
                  </a:moveTo>
                  <a:lnTo>
                    <a:pt x="28" y="25"/>
                  </a:lnTo>
                  <a:lnTo>
                    <a:pt x="288" y="25"/>
                  </a:lnTo>
                  <a:lnTo>
                    <a:pt x="288" y="174"/>
                  </a:lnTo>
                  <a:lnTo>
                    <a:pt x="212" y="174"/>
                  </a:lnTo>
                  <a:lnTo>
                    <a:pt x="106" y="174"/>
                  </a:lnTo>
                  <a:lnTo>
                    <a:pt x="28" y="1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Freeform 94"/>
            <p:cNvSpPr/>
            <p:nvPr/>
          </p:nvSpPr>
          <p:spPr bwMode="auto">
            <a:xfrm>
              <a:off x="4027488" y="558801"/>
              <a:ext cx="247650" cy="23813"/>
            </a:xfrm>
            <a:custGeom>
              <a:avLst/>
              <a:gdLst>
                <a:gd name="T0" fmla="*/ 0 w 156"/>
                <a:gd name="T1" fmla="*/ 0 h 15"/>
                <a:gd name="T2" fmla="*/ 0 w 156"/>
                <a:gd name="T3" fmla="*/ 15 h 15"/>
                <a:gd name="T4" fmla="*/ 156 w 156"/>
                <a:gd name="T5" fmla="*/ 15 h 15"/>
                <a:gd name="T6" fmla="*/ 156 w 156"/>
                <a:gd name="T7" fmla="*/ 0 h 15"/>
                <a:gd name="T8" fmla="*/ 134 w 156"/>
                <a:gd name="T9" fmla="*/ 0 h 15"/>
                <a:gd name="T10" fmla="*/ 21 w 156"/>
                <a:gd name="T11" fmla="*/ 0 h 15"/>
                <a:gd name="T12" fmla="*/ 0 w 156"/>
                <a:gd name="T1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15">
                  <a:moveTo>
                    <a:pt x="0" y="0"/>
                  </a:moveTo>
                  <a:lnTo>
                    <a:pt x="0" y="15"/>
                  </a:lnTo>
                  <a:lnTo>
                    <a:pt x="156" y="15"/>
                  </a:lnTo>
                  <a:lnTo>
                    <a:pt x="156" y="0"/>
                  </a:lnTo>
                  <a:lnTo>
                    <a:pt x="134" y="0"/>
                  </a:lnTo>
                  <a:lnTo>
                    <a:pt x="2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46" name="Freeform 50"/>
          <p:cNvSpPr>
            <a:spLocks noEditPoints="1"/>
          </p:cNvSpPr>
          <p:nvPr/>
        </p:nvSpPr>
        <p:spPr bwMode="auto">
          <a:xfrm>
            <a:off x="3415158" y="4444852"/>
            <a:ext cx="454025" cy="549275"/>
          </a:xfrm>
          <a:custGeom>
            <a:avLst/>
            <a:gdLst>
              <a:gd name="T0" fmla="*/ 0 w 195"/>
              <a:gd name="T1" fmla="*/ 235 h 235"/>
              <a:gd name="T2" fmla="*/ 48 w 195"/>
              <a:gd name="T3" fmla="*/ 183 h 235"/>
              <a:gd name="T4" fmla="*/ 195 w 195"/>
              <a:gd name="T5" fmla="*/ 183 h 235"/>
              <a:gd name="T6" fmla="*/ 195 w 195"/>
              <a:gd name="T7" fmla="*/ 0 h 235"/>
              <a:gd name="T8" fmla="*/ 0 w 195"/>
              <a:gd name="T9" fmla="*/ 0 h 235"/>
              <a:gd name="T10" fmla="*/ 0 w 195"/>
              <a:gd name="T11" fmla="*/ 235 h 235"/>
              <a:gd name="T12" fmla="*/ 150 w 195"/>
              <a:gd name="T13" fmla="*/ 77 h 235"/>
              <a:gd name="T14" fmla="*/ 167 w 195"/>
              <a:gd name="T15" fmla="*/ 93 h 235"/>
              <a:gd name="T16" fmla="*/ 150 w 195"/>
              <a:gd name="T17" fmla="*/ 110 h 235"/>
              <a:gd name="T18" fmla="*/ 134 w 195"/>
              <a:gd name="T19" fmla="*/ 93 h 235"/>
              <a:gd name="T20" fmla="*/ 150 w 195"/>
              <a:gd name="T21" fmla="*/ 77 h 235"/>
              <a:gd name="T22" fmla="*/ 97 w 195"/>
              <a:gd name="T23" fmla="*/ 77 h 235"/>
              <a:gd name="T24" fmla="*/ 114 w 195"/>
              <a:gd name="T25" fmla="*/ 93 h 235"/>
              <a:gd name="T26" fmla="*/ 97 w 195"/>
              <a:gd name="T27" fmla="*/ 110 h 235"/>
              <a:gd name="T28" fmla="*/ 81 w 195"/>
              <a:gd name="T29" fmla="*/ 93 h 235"/>
              <a:gd name="T30" fmla="*/ 97 w 195"/>
              <a:gd name="T31" fmla="*/ 77 h 235"/>
              <a:gd name="T32" fmla="*/ 45 w 195"/>
              <a:gd name="T33" fmla="*/ 77 h 235"/>
              <a:gd name="T34" fmla="*/ 61 w 195"/>
              <a:gd name="T35" fmla="*/ 93 h 235"/>
              <a:gd name="T36" fmla="*/ 45 w 195"/>
              <a:gd name="T37" fmla="*/ 110 h 235"/>
              <a:gd name="T38" fmla="*/ 28 w 195"/>
              <a:gd name="T39" fmla="*/ 93 h 235"/>
              <a:gd name="T40" fmla="*/ 45 w 195"/>
              <a:gd name="T41" fmla="*/ 77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95" h="235">
                <a:moveTo>
                  <a:pt x="0" y="235"/>
                </a:moveTo>
                <a:cubicBezTo>
                  <a:pt x="48" y="183"/>
                  <a:pt x="48" y="183"/>
                  <a:pt x="48" y="183"/>
                </a:cubicBezTo>
                <a:cubicBezTo>
                  <a:pt x="195" y="183"/>
                  <a:pt x="195" y="183"/>
                  <a:pt x="195" y="183"/>
                </a:cubicBezTo>
                <a:cubicBezTo>
                  <a:pt x="195" y="0"/>
                  <a:pt x="195" y="0"/>
                  <a:pt x="195" y="0"/>
                </a:cubicBezTo>
                <a:cubicBezTo>
                  <a:pt x="0" y="0"/>
                  <a:pt x="0" y="0"/>
                  <a:pt x="0" y="0"/>
                </a:cubicBezTo>
                <a:lnTo>
                  <a:pt x="0" y="235"/>
                </a:lnTo>
                <a:close/>
                <a:moveTo>
                  <a:pt x="150" y="77"/>
                </a:moveTo>
                <a:cubicBezTo>
                  <a:pt x="159" y="77"/>
                  <a:pt x="167" y="84"/>
                  <a:pt x="167" y="93"/>
                </a:cubicBezTo>
                <a:cubicBezTo>
                  <a:pt x="167" y="102"/>
                  <a:pt x="159" y="110"/>
                  <a:pt x="150" y="110"/>
                </a:cubicBezTo>
                <a:cubicBezTo>
                  <a:pt x="141" y="110"/>
                  <a:pt x="134" y="102"/>
                  <a:pt x="134" y="93"/>
                </a:cubicBezTo>
                <a:cubicBezTo>
                  <a:pt x="134" y="84"/>
                  <a:pt x="141" y="77"/>
                  <a:pt x="150" y="77"/>
                </a:cubicBezTo>
                <a:close/>
                <a:moveTo>
                  <a:pt x="97" y="77"/>
                </a:moveTo>
                <a:cubicBezTo>
                  <a:pt x="107" y="77"/>
                  <a:pt x="114" y="84"/>
                  <a:pt x="114" y="93"/>
                </a:cubicBezTo>
                <a:cubicBezTo>
                  <a:pt x="114" y="102"/>
                  <a:pt x="107" y="110"/>
                  <a:pt x="97" y="110"/>
                </a:cubicBezTo>
                <a:cubicBezTo>
                  <a:pt x="88" y="110"/>
                  <a:pt x="81" y="102"/>
                  <a:pt x="81" y="93"/>
                </a:cubicBezTo>
                <a:cubicBezTo>
                  <a:pt x="81" y="84"/>
                  <a:pt x="88" y="77"/>
                  <a:pt x="97" y="77"/>
                </a:cubicBezTo>
                <a:close/>
                <a:moveTo>
                  <a:pt x="45" y="77"/>
                </a:moveTo>
                <a:cubicBezTo>
                  <a:pt x="54" y="77"/>
                  <a:pt x="61" y="84"/>
                  <a:pt x="61" y="93"/>
                </a:cubicBezTo>
                <a:cubicBezTo>
                  <a:pt x="61" y="102"/>
                  <a:pt x="54" y="110"/>
                  <a:pt x="45" y="110"/>
                </a:cubicBezTo>
                <a:cubicBezTo>
                  <a:pt x="36" y="110"/>
                  <a:pt x="28" y="102"/>
                  <a:pt x="28" y="93"/>
                </a:cubicBezTo>
                <a:cubicBezTo>
                  <a:pt x="28" y="84"/>
                  <a:pt x="36" y="77"/>
                  <a:pt x="45" y="7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692953" y="4366971"/>
            <a:ext cx="485776" cy="523876"/>
            <a:chOff x="3908425" y="1887538"/>
            <a:chExt cx="485776" cy="5238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8" name="Freeform 14"/>
            <p:cNvSpPr>
              <a:spLocks noEditPoints="1"/>
            </p:cNvSpPr>
            <p:nvPr/>
          </p:nvSpPr>
          <p:spPr bwMode="auto">
            <a:xfrm>
              <a:off x="3908425" y="1887538"/>
              <a:ext cx="236538" cy="523875"/>
            </a:xfrm>
            <a:custGeom>
              <a:avLst/>
              <a:gdLst>
                <a:gd name="T0" fmla="*/ 2 w 101"/>
                <a:gd name="T1" fmla="*/ 219 h 225"/>
                <a:gd name="T2" fmla="*/ 50 w 101"/>
                <a:gd name="T3" fmla="*/ 195 h 225"/>
                <a:gd name="T4" fmla="*/ 99 w 101"/>
                <a:gd name="T5" fmla="*/ 219 h 225"/>
                <a:gd name="T6" fmla="*/ 100 w 101"/>
                <a:gd name="T7" fmla="*/ 219 h 225"/>
                <a:gd name="T8" fmla="*/ 100 w 101"/>
                <a:gd name="T9" fmla="*/ 59 h 225"/>
                <a:gd name="T10" fmla="*/ 98 w 101"/>
                <a:gd name="T11" fmla="*/ 35 h 225"/>
                <a:gd name="T12" fmla="*/ 84 w 101"/>
                <a:gd name="T13" fmla="*/ 19 h 225"/>
                <a:gd name="T14" fmla="*/ 84 w 101"/>
                <a:gd name="T15" fmla="*/ 6 h 225"/>
                <a:gd name="T16" fmla="*/ 84 w 101"/>
                <a:gd name="T17" fmla="*/ 0 h 225"/>
                <a:gd name="T18" fmla="*/ 79 w 101"/>
                <a:gd name="T19" fmla="*/ 0 h 225"/>
                <a:gd name="T20" fmla="*/ 22 w 101"/>
                <a:gd name="T21" fmla="*/ 0 h 225"/>
                <a:gd name="T22" fmla="*/ 16 w 101"/>
                <a:gd name="T23" fmla="*/ 0 h 225"/>
                <a:gd name="T24" fmla="*/ 16 w 101"/>
                <a:gd name="T25" fmla="*/ 6 h 225"/>
                <a:gd name="T26" fmla="*/ 16 w 101"/>
                <a:gd name="T27" fmla="*/ 19 h 225"/>
                <a:gd name="T28" fmla="*/ 2 w 101"/>
                <a:gd name="T29" fmla="*/ 35 h 225"/>
                <a:gd name="T30" fmla="*/ 0 w 101"/>
                <a:gd name="T31" fmla="*/ 59 h 225"/>
                <a:gd name="T32" fmla="*/ 0 w 101"/>
                <a:gd name="T33" fmla="*/ 219 h 225"/>
                <a:gd name="T34" fmla="*/ 2 w 101"/>
                <a:gd name="T35" fmla="*/ 219 h 225"/>
                <a:gd name="T36" fmla="*/ 22 w 101"/>
                <a:gd name="T37" fmla="*/ 17 h 225"/>
                <a:gd name="T38" fmla="*/ 22 w 101"/>
                <a:gd name="T39" fmla="*/ 6 h 225"/>
                <a:gd name="T40" fmla="*/ 79 w 101"/>
                <a:gd name="T41" fmla="*/ 6 h 225"/>
                <a:gd name="T42" fmla="*/ 79 w 101"/>
                <a:gd name="T43" fmla="*/ 17 h 225"/>
                <a:gd name="T44" fmla="*/ 79 w 101"/>
                <a:gd name="T45" fmla="*/ 95 h 225"/>
                <a:gd name="T46" fmla="*/ 51 w 101"/>
                <a:gd name="T47" fmla="*/ 65 h 225"/>
                <a:gd name="T48" fmla="*/ 22 w 101"/>
                <a:gd name="T49" fmla="*/ 95 h 225"/>
                <a:gd name="T50" fmla="*/ 22 w 101"/>
                <a:gd name="T51" fmla="*/ 17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1" h="225">
                  <a:moveTo>
                    <a:pt x="2" y="219"/>
                  </a:moveTo>
                  <a:cubicBezTo>
                    <a:pt x="7" y="200"/>
                    <a:pt x="27" y="195"/>
                    <a:pt x="50" y="195"/>
                  </a:cubicBezTo>
                  <a:cubicBezTo>
                    <a:pt x="74" y="195"/>
                    <a:pt x="93" y="200"/>
                    <a:pt x="99" y="219"/>
                  </a:cubicBezTo>
                  <a:cubicBezTo>
                    <a:pt x="101" y="225"/>
                    <a:pt x="100" y="225"/>
                    <a:pt x="100" y="219"/>
                  </a:cubicBezTo>
                  <a:cubicBezTo>
                    <a:pt x="100" y="186"/>
                    <a:pt x="100" y="92"/>
                    <a:pt x="100" y="59"/>
                  </a:cubicBezTo>
                  <a:cubicBezTo>
                    <a:pt x="100" y="52"/>
                    <a:pt x="100" y="42"/>
                    <a:pt x="98" y="35"/>
                  </a:cubicBezTo>
                  <a:cubicBezTo>
                    <a:pt x="96" y="28"/>
                    <a:pt x="91" y="23"/>
                    <a:pt x="84" y="19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9" y="23"/>
                    <a:pt x="5" y="28"/>
                    <a:pt x="2" y="35"/>
                  </a:cubicBezTo>
                  <a:cubicBezTo>
                    <a:pt x="0" y="42"/>
                    <a:pt x="0" y="52"/>
                    <a:pt x="0" y="59"/>
                  </a:cubicBezTo>
                  <a:cubicBezTo>
                    <a:pt x="0" y="92"/>
                    <a:pt x="0" y="186"/>
                    <a:pt x="0" y="219"/>
                  </a:cubicBezTo>
                  <a:cubicBezTo>
                    <a:pt x="0" y="225"/>
                    <a:pt x="0" y="225"/>
                    <a:pt x="2" y="219"/>
                  </a:cubicBezTo>
                  <a:close/>
                  <a:moveTo>
                    <a:pt x="22" y="17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79" y="95"/>
                    <a:pt x="79" y="95"/>
                    <a:pt x="79" y="9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22" y="95"/>
                    <a:pt x="22" y="95"/>
                    <a:pt x="22" y="95"/>
                  </a:cubicBezTo>
                  <a:cubicBezTo>
                    <a:pt x="22" y="17"/>
                    <a:pt x="22" y="17"/>
                    <a:pt x="22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4157663" y="1917701"/>
              <a:ext cx="236538" cy="493713"/>
            </a:xfrm>
            <a:custGeom>
              <a:avLst/>
              <a:gdLst>
                <a:gd name="T0" fmla="*/ 2 w 101"/>
                <a:gd name="T1" fmla="*/ 206 h 212"/>
                <a:gd name="T2" fmla="*/ 50 w 101"/>
                <a:gd name="T3" fmla="*/ 182 h 212"/>
                <a:gd name="T4" fmla="*/ 99 w 101"/>
                <a:gd name="T5" fmla="*/ 206 h 212"/>
                <a:gd name="T6" fmla="*/ 100 w 101"/>
                <a:gd name="T7" fmla="*/ 206 h 212"/>
                <a:gd name="T8" fmla="*/ 100 w 101"/>
                <a:gd name="T9" fmla="*/ 46 h 212"/>
                <a:gd name="T10" fmla="*/ 98 w 101"/>
                <a:gd name="T11" fmla="*/ 23 h 212"/>
                <a:gd name="T12" fmla="*/ 50 w 101"/>
                <a:gd name="T13" fmla="*/ 0 h 212"/>
                <a:gd name="T14" fmla="*/ 2 w 101"/>
                <a:gd name="T15" fmla="*/ 22 h 212"/>
                <a:gd name="T16" fmla="*/ 0 w 101"/>
                <a:gd name="T17" fmla="*/ 46 h 212"/>
                <a:gd name="T18" fmla="*/ 0 w 101"/>
                <a:gd name="T19" fmla="*/ 206 h 212"/>
                <a:gd name="T20" fmla="*/ 2 w 101"/>
                <a:gd name="T21" fmla="*/ 206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1" h="212">
                  <a:moveTo>
                    <a:pt x="2" y="206"/>
                  </a:moveTo>
                  <a:cubicBezTo>
                    <a:pt x="7" y="187"/>
                    <a:pt x="27" y="182"/>
                    <a:pt x="50" y="182"/>
                  </a:cubicBezTo>
                  <a:cubicBezTo>
                    <a:pt x="74" y="182"/>
                    <a:pt x="93" y="187"/>
                    <a:pt x="99" y="206"/>
                  </a:cubicBezTo>
                  <a:cubicBezTo>
                    <a:pt x="101" y="212"/>
                    <a:pt x="100" y="212"/>
                    <a:pt x="100" y="206"/>
                  </a:cubicBezTo>
                  <a:cubicBezTo>
                    <a:pt x="100" y="173"/>
                    <a:pt x="100" y="79"/>
                    <a:pt x="100" y="46"/>
                  </a:cubicBezTo>
                  <a:cubicBezTo>
                    <a:pt x="100" y="39"/>
                    <a:pt x="101" y="29"/>
                    <a:pt x="98" y="23"/>
                  </a:cubicBezTo>
                  <a:cubicBezTo>
                    <a:pt x="92" y="5"/>
                    <a:pt x="73" y="0"/>
                    <a:pt x="50" y="0"/>
                  </a:cubicBezTo>
                  <a:cubicBezTo>
                    <a:pt x="27" y="0"/>
                    <a:pt x="8" y="5"/>
                    <a:pt x="2" y="22"/>
                  </a:cubicBezTo>
                  <a:cubicBezTo>
                    <a:pt x="0" y="29"/>
                    <a:pt x="0" y="39"/>
                    <a:pt x="0" y="46"/>
                  </a:cubicBezTo>
                  <a:cubicBezTo>
                    <a:pt x="0" y="79"/>
                    <a:pt x="0" y="173"/>
                    <a:pt x="0" y="206"/>
                  </a:cubicBezTo>
                  <a:cubicBezTo>
                    <a:pt x="0" y="212"/>
                    <a:pt x="0" y="212"/>
                    <a:pt x="2" y="2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0" name="Freeform 30"/>
          <p:cNvSpPr>
            <a:spLocks noEditPoints="1"/>
          </p:cNvSpPr>
          <p:nvPr/>
        </p:nvSpPr>
        <p:spPr bwMode="auto">
          <a:xfrm>
            <a:off x="8692953" y="2284289"/>
            <a:ext cx="509509" cy="556063"/>
          </a:xfrm>
          <a:custGeom>
            <a:avLst/>
            <a:gdLst>
              <a:gd name="T0" fmla="*/ 0 w 512"/>
              <a:gd name="T1" fmla="*/ 437 h 517"/>
              <a:gd name="T2" fmla="*/ 75 w 512"/>
              <a:gd name="T3" fmla="*/ 512 h 517"/>
              <a:gd name="T4" fmla="*/ 128 w 512"/>
              <a:gd name="T5" fmla="*/ 491 h 517"/>
              <a:gd name="T6" fmla="*/ 264 w 512"/>
              <a:gd name="T7" fmla="*/ 354 h 517"/>
              <a:gd name="T8" fmla="*/ 301 w 512"/>
              <a:gd name="T9" fmla="*/ 391 h 517"/>
              <a:gd name="T10" fmla="*/ 315 w 512"/>
              <a:gd name="T11" fmla="*/ 443 h 517"/>
              <a:gd name="T12" fmla="*/ 367 w 512"/>
              <a:gd name="T13" fmla="*/ 496 h 517"/>
              <a:gd name="T14" fmla="*/ 443 w 512"/>
              <a:gd name="T15" fmla="*/ 497 h 517"/>
              <a:gd name="T16" fmla="*/ 443 w 512"/>
              <a:gd name="T17" fmla="*/ 421 h 517"/>
              <a:gd name="T18" fmla="*/ 390 w 512"/>
              <a:gd name="T19" fmla="*/ 368 h 517"/>
              <a:gd name="T20" fmla="*/ 338 w 512"/>
              <a:gd name="T21" fmla="*/ 354 h 517"/>
              <a:gd name="T22" fmla="*/ 301 w 512"/>
              <a:gd name="T23" fmla="*/ 318 h 517"/>
              <a:gd name="T24" fmla="*/ 325 w 512"/>
              <a:gd name="T25" fmla="*/ 294 h 517"/>
              <a:gd name="T26" fmla="*/ 468 w 512"/>
              <a:gd name="T27" fmla="*/ 255 h 517"/>
              <a:gd name="T28" fmla="*/ 512 w 512"/>
              <a:gd name="T29" fmla="*/ 161 h 517"/>
              <a:gd name="T30" fmla="*/ 512 w 512"/>
              <a:gd name="T31" fmla="*/ 160 h 517"/>
              <a:gd name="T32" fmla="*/ 491 w 512"/>
              <a:gd name="T33" fmla="*/ 139 h 517"/>
              <a:gd name="T34" fmla="*/ 475 w 512"/>
              <a:gd name="T35" fmla="*/ 145 h 517"/>
              <a:gd name="T36" fmla="*/ 469 w 512"/>
              <a:gd name="T37" fmla="*/ 151 h 517"/>
              <a:gd name="T38" fmla="*/ 448 w 512"/>
              <a:gd name="T39" fmla="*/ 172 h 517"/>
              <a:gd name="T40" fmla="*/ 394 w 512"/>
              <a:gd name="T41" fmla="*/ 193 h 517"/>
              <a:gd name="T42" fmla="*/ 341 w 512"/>
              <a:gd name="T43" fmla="*/ 171 h 517"/>
              <a:gd name="T44" fmla="*/ 319 w 512"/>
              <a:gd name="T45" fmla="*/ 118 h 517"/>
              <a:gd name="T46" fmla="*/ 340 w 512"/>
              <a:gd name="T47" fmla="*/ 64 h 517"/>
              <a:gd name="T48" fmla="*/ 361 w 512"/>
              <a:gd name="T49" fmla="*/ 43 h 517"/>
              <a:gd name="T50" fmla="*/ 367 w 512"/>
              <a:gd name="T51" fmla="*/ 37 h 517"/>
              <a:gd name="T52" fmla="*/ 373 w 512"/>
              <a:gd name="T53" fmla="*/ 21 h 517"/>
              <a:gd name="T54" fmla="*/ 352 w 512"/>
              <a:gd name="T55" fmla="*/ 0 h 517"/>
              <a:gd name="T56" fmla="*/ 351 w 512"/>
              <a:gd name="T57" fmla="*/ 0 h 517"/>
              <a:gd name="T58" fmla="*/ 257 w 512"/>
              <a:gd name="T59" fmla="*/ 44 h 517"/>
              <a:gd name="T60" fmla="*/ 218 w 512"/>
              <a:gd name="T61" fmla="*/ 187 h 517"/>
              <a:gd name="T62" fmla="*/ 194 w 512"/>
              <a:gd name="T63" fmla="*/ 211 h 517"/>
              <a:gd name="T64" fmla="*/ 96 w 512"/>
              <a:gd name="T65" fmla="*/ 112 h 517"/>
              <a:gd name="T66" fmla="*/ 96 w 512"/>
              <a:gd name="T67" fmla="*/ 85 h 517"/>
              <a:gd name="T68" fmla="*/ 32 w 512"/>
              <a:gd name="T69" fmla="*/ 53 h 517"/>
              <a:gd name="T70" fmla="*/ 0 w 512"/>
              <a:gd name="T71" fmla="*/ 85 h 517"/>
              <a:gd name="T72" fmla="*/ 32 w 512"/>
              <a:gd name="T73" fmla="*/ 149 h 517"/>
              <a:gd name="T74" fmla="*/ 59 w 512"/>
              <a:gd name="T75" fmla="*/ 149 h 517"/>
              <a:gd name="T76" fmla="*/ 157 w 512"/>
              <a:gd name="T77" fmla="*/ 248 h 517"/>
              <a:gd name="T78" fmla="*/ 21 w 512"/>
              <a:gd name="T79" fmla="*/ 384 h 517"/>
              <a:gd name="T80" fmla="*/ 0 w 512"/>
              <a:gd name="T81" fmla="*/ 437 h 517"/>
              <a:gd name="T82" fmla="*/ 53 w 512"/>
              <a:gd name="T83" fmla="*/ 432 h 517"/>
              <a:gd name="T84" fmla="*/ 80 w 512"/>
              <a:gd name="T85" fmla="*/ 405 h 517"/>
              <a:gd name="T86" fmla="*/ 107 w 512"/>
              <a:gd name="T87" fmla="*/ 432 h 517"/>
              <a:gd name="T88" fmla="*/ 80 w 512"/>
              <a:gd name="T89" fmla="*/ 459 h 517"/>
              <a:gd name="T90" fmla="*/ 53 w 512"/>
              <a:gd name="T91" fmla="*/ 432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512" h="517">
                <a:moveTo>
                  <a:pt x="0" y="437"/>
                </a:moveTo>
                <a:cubicBezTo>
                  <a:pt x="0" y="479"/>
                  <a:pt x="33" y="512"/>
                  <a:pt x="75" y="512"/>
                </a:cubicBezTo>
                <a:cubicBezTo>
                  <a:pt x="95" y="512"/>
                  <a:pt x="114" y="504"/>
                  <a:pt x="128" y="491"/>
                </a:cubicBezTo>
                <a:cubicBezTo>
                  <a:pt x="264" y="354"/>
                  <a:pt x="264" y="354"/>
                  <a:pt x="264" y="354"/>
                </a:cubicBezTo>
                <a:cubicBezTo>
                  <a:pt x="301" y="391"/>
                  <a:pt x="301" y="391"/>
                  <a:pt x="301" y="391"/>
                </a:cubicBezTo>
                <a:cubicBezTo>
                  <a:pt x="296" y="409"/>
                  <a:pt x="300" y="429"/>
                  <a:pt x="315" y="443"/>
                </a:cubicBezTo>
                <a:cubicBezTo>
                  <a:pt x="367" y="496"/>
                  <a:pt x="367" y="496"/>
                  <a:pt x="367" y="496"/>
                </a:cubicBezTo>
                <a:cubicBezTo>
                  <a:pt x="389" y="517"/>
                  <a:pt x="422" y="517"/>
                  <a:pt x="443" y="497"/>
                </a:cubicBezTo>
                <a:cubicBezTo>
                  <a:pt x="464" y="476"/>
                  <a:pt x="464" y="442"/>
                  <a:pt x="443" y="421"/>
                </a:cubicBezTo>
                <a:cubicBezTo>
                  <a:pt x="390" y="368"/>
                  <a:pt x="390" y="368"/>
                  <a:pt x="390" y="368"/>
                </a:cubicBezTo>
                <a:cubicBezTo>
                  <a:pt x="376" y="354"/>
                  <a:pt x="356" y="349"/>
                  <a:pt x="338" y="354"/>
                </a:cubicBezTo>
                <a:cubicBezTo>
                  <a:pt x="301" y="318"/>
                  <a:pt x="301" y="318"/>
                  <a:pt x="301" y="318"/>
                </a:cubicBezTo>
                <a:cubicBezTo>
                  <a:pt x="325" y="294"/>
                  <a:pt x="325" y="294"/>
                  <a:pt x="325" y="294"/>
                </a:cubicBezTo>
                <a:cubicBezTo>
                  <a:pt x="375" y="307"/>
                  <a:pt x="430" y="294"/>
                  <a:pt x="468" y="255"/>
                </a:cubicBezTo>
                <a:cubicBezTo>
                  <a:pt x="495" y="229"/>
                  <a:pt x="510" y="196"/>
                  <a:pt x="512" y="161"/>
                </a:cubicBezTo>
                <a:cubicBezTo>
                  <a:pt x="512" y="160"/>
                  <a:pt x="512" y="160"/>
                  <a:pt x="512" y="160"/>
                </a:cubicBezTo>
                <a:cubicBezTo>
                  <a:pt x="512" y="148"/>
                  <a:pt x="502" y="139"/>
                  <a:pt x="491" y="139"/>
                </a:cubicBezTo>
                <a:cubicBezTo>
                  <a:pt x="485" y="139"/>
                  <a:pt x="479" y="141"/>
                  <a:pt x="475" y="145"/>
                </a:cubicBezTo>
                <a:cubicBezTo>
                  <a:pt x="469" y="151"/>
                  <a:pt x="469" y="151"/>
                  <a:pt x="469" y="151"/>
                </a:cubicBezTo>
                <a:cubicBezTo>
                  <a:pt x="448" y="172"/>
                  <a:pt x="448" y="172"/>
                  <a:pt x="448" y="172"/>
                </a:cubicBezTo>
                <a:cubicBezTo>
                  <a:pt x="434" y="185"/>
                  <a:pt x="415" y="193"/>
                  <a:pt x="394" y="193"/>
                </a:cubicBezTo>
                <a:cubicBezTo>
                  <a:pt x="373" y="193"/>
                  <a:pt x="355" y="184"/>
                  <a:pt x="341" y="171"/>
                </a:cubicBezTo>
                <a:cubicBezTo>
                  <a:pt x="328" y="157"/>
                  <a:pt x="319" y="139"/>
                  <a:pt x="319" y="118"/>
                </a:cubicBezTo>
                <a:cubicBezTo>
                  <a:pt x="319" y="97"/>
                  <a:pt x="327" y="78"/>
                  <a:pt x="340" y="64"/>
                </a:cubicBezTo>
                <a:cubicBezTo>
                  <a:pt x="361" y="43"/>
                  <a:pt x="361" y="43"/>
                  <a:pt x="361" y="43"/>
                </a:cubicBezTo>
                <a:cubicBezTo>
                  <a:pt x="367" y="37"/>
                  <a:pt x="367" y="37"/>
                  <a:pt x="367" y="37"/>
                </a:cubicBezTo>
                <a:cubicBezTo>
                  <a:pt x="371" y="33"/>
                  <a:pt x="373" y="27"/>
                  <a:pt x="373" y="21"/>
                </a:cubicBezTo>
                <a:cubicBezTo>
                  <a:pt x="373" y="10"/>
                  <a:pt x="364" y="0"/>
                  <a:pt x="352" y="0"/>
                </a:cubicBezTo>
                <a:cubicBezTo>
                  <a:pt x="351" y="0"/>
                  <a:pt x="351" y="0"/>
                  <a:pt x="351" y="0"/>
                </a:cubicBezTo>
                <a:cubicBezTo>
                  <a:pt x="316" y="2"/>
                  <a:pt x="283" y="17"/>
                  <a:pt x="257" y="44"/>
                </a:cubicBezTo>
                <a:cubicBezTo>
                  <a:pt x="218" y="82"/>
                  <a:pt x="205" y="138"/>
                  <a:pt x="218" y="187"/>
                </a:cubicBezTo>
                <a:cubicBezTo>
                  <a:pt x="194" y="211"/>
                  <a:pt x="194" y="211"/>
                  <a:pt x="194" y="211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96" y="85"/>
                  <a:pt x="96" y="85"/>
                  <a:pt x="96" y="85"/>
                </a:cubicBezTo>
                <a:cubicBezTo>
                  <a:pt x="32" y="53"/>
                  <a:pt x="32" y="53"/>
                  <a:pt x="32" y="53"/>
                </a:cubicBezTo>
                <a:cubicBezTo>
                  <a:pt x="0" y="85"/>
                  <a:pt x="0" y="85"/>
                  <a:pt x="0" y="85"/>
                </a:cubicBezTo>
                <a:cubicBezTo>
                  <a:pt x="32" y="149"/>
                  <a:pt x="32" y="149"/>
                  <a:pt x="32" y="149"/>
                </a:cubicBezTo>
                <a:cubicBezTo>
                  <a:pt x="59" y="149"/>
                  <a:pt x="59" y="149"/>
                  <a:pt x="59" y="149"/>
                </a:cubicBezTo>
                <a:cubicBezTo>
                  <a:pt x="157" y="248"/>
                  <a:pt x="157" y="248"/>
                  <a:pt x="157" y="248"/>
                </a:cubicBezTo>
                <a:cubicBezTo>
                  <a:pt x="21" y="384"/>
                  <a:pt x="21" y="384"/>
                  <a:pt x="21" y="384"/>
                </a:cubicBezTo>
                <a:cubicBezTo>
                  <a:pt x="8" y="398"/>
                  <a:pt x="0" y="417"/>
                  <a:pt x="0" y="437"/>
                </a:cubicBezTo>
                <a:close/>
                <a:moveTo>
                  <a:pt x="53" y="432"/>
                </a:moveTo>
                <a:cubicBezTo>
                  <a:pt x="53" y="417"/>
                  <a:pt x="65" y="405"/>
                  <a:pt x="80" y="405"/>
                </a:cubicBezTo>
                <a:cubicBezTo>
                  <a:pt x="95" y="405"/>
                  <a:pt x="107" y="417"/>
                  <a:pt x="107" y="432"/>
                </a:cubicBezTo>
                <a:cubicBezTo>
                  <a:pt x="107" y="447"/>
                  <a:pt x="95" y="459"/>
                  <a:pt x="80" y="459"/>
                </a:cubicBezTo>
                <a:cubicBezTo>
                  <a:pt x="65" y="459"/>
                  <a:pt x="53" y="447"/>
                  <a:pt x="53" y="43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2E2E2E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>
      <p:transition spd="slow" advClick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59" grpId="0" animBg="1"/>
      <p:bldP spid="61" grpId="0"/>
      <p:bldP spid="62" grpId="0"/>
      <p:bldP spid="73" grpId="0"/>
      <p:bldP spid="74" grpId="0"/>
      <p:bldP spid="26" grpId="0"/>
      <p:bldP spid="3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60938" y="326978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4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6097" y="1035350"/>
            <a:ext cx="94990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对于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列表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的操作，以下选项中描述错误的是（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	A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 smtClean="0">
                <a:latin typeface="+mn-ea"/>
                <a:cs typeface="Times New Roman" panose="02020603050405020304" pitchFamily="18" charset="0"/>
              </a:rPr>
              <a:t>ls.append</a:t>
            </a: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(x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最后增加一个元素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	B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 smtClean="0">
                <a:latin typeface="+mn-ea"/>
                <a:cs typeface="Times New Roman" panose="02020603050405020304" pitchFamily="18" charset="0"/>
              </a:rPr>
              <a:t>ls.reverse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：列表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的所有元素反转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	C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 smtClean="0">
                <a:latin typeface="+mn-ea"/>
                <a:cs typeface="Times New Roman" panose="02020603050405020304" pitchFamily="18" charset="0"/>
              </a:rPr>
              <a:t>ls.copy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：生成一个新列表，复制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的所有元素</a:t>
            </a:r>
          </a:p>
          <a:p>
            <a:pPr>
              <a:lnSpc>
                <a:spcPct val="150000"/>
              </a:lnSpc>
            </a:pPr>
            <a:r>
              <a:rPr lang="en-US" altLang="zh-CN" sz="2400" kern="100" dirty="0" smtClean="0">
                <a:latin typeface="+mn-ea"/>
                <a:cs typeface="Times New Roman" panose="02020603050405020304" pitchFamily="18" charset="0"/>
              </a:rPr>
              <a:t>	D</a:t>
            </a:r>
            <a:r>
              <a:rPr lang="zh-CN" altLang="en-US" sz="2400" kern="100" dirty="0" smtClean="0"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sz="2400" kern="100" dirty="0" err="1" smtClean="0">
                <a:latin typeface="+mn-ea"/>
                <a:cs typeface="Times New Roman" panose="02020603050405020304" pitchFamily="18" charset="0"/>
              </a:rPr>
              <a:t>ls.clear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()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：删除</a:t>
            </a:r>
            <a:r>
              <a:rPr lang="en-US" altLang="zh-CN" sz="2400" kern="100" dirty="0">
                <a:latin typeface="+mn-ea"/>
                <a:cs typeface="Times New Roman" panose="02020603050405020304" pitchFamily="18" charset="0"/>
              </a:rPr>
              <a:t>ls</a:t>
            </a:r>
            <a:r>
              <a:rPr lang="zh-CN" altLang="zh-CN" sz="2400" kern="100" dirty="0">
                <a:latin typeface="+mn-ea"/>
                <a:cs typeface="Times New Roman" panose="02020603050405020304" pitchFamily="18" charset="0"/>
              </a:rPr>
              <a:t>的最后一个</a:t>
            </a:r>
            <a:r>
              <a:rPr lang="zh-CN" altLang="zh-CN" sz="2400" kern="100" dirty="0" smtClean="0">
                <a:latin typeface="+mn-ea"/>
                <a:cs typeface="Times New Roman" panose="02020603050405020304" pitchFamily="18" charset="0"/>
              </a:rPr>
              <a:t>元素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2486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674375" y="849241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4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下面代码的执行结果是</a:t>
            </a:r>
            <a:r>
              <a:rPr lang="zh-CN" altLang="en-US" sz="2400" dirty="0" smtClean="0">
                <a:latin typeface="+mn-ea"/>
              </a:rPr>
              <a:t>：</a:t>
            </a:r>
            <a:endParaRPr lang="zh-CN" altLang="en-US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ls </a:t>
            </a:r>
            <a:r>
              <a:rPr lang="en-US" altLang="zh-CN" sz="2400" dirty="0">
                <a:latin typeface="+mn-ea"/>
              </a:rPr>
              <a:t>= ["2020", "20.20", "Python"]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ls.append</a:t>
            </a:r>
            <a:r>
              <a:rPr lang="en-US" altLang="zh-CN" sz="2400" dirty="0" smtClean="0">
                <a:latin typeface="+mn-ea"/>
              </a:rPr>
              <a:t>(2020</a:t>
            </a:r>
            <a:r>
              <a:rPr lang="en-US" altLang="zh-CN" sz="2400" dirty="0">
                <a:latin typeface="+mn-ea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ls.append</a:t>
            </a:r>
            <a:r>
              <a:rPr lang="en-US" altLang="zh-CN" sz="2400" dirty="0">
                <a:latin typeface="+mn-ea"/>
              </a:rPr>
              <a:t>([2020, "2020"])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print(ls)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'2020', '20.20', 'Python', 2020, 2020, '2020']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'2020', '20.20', 'Python', 2020]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'2020', '20.20', 'Python', 2020, [2020, '2020']]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['2020</a:t>
            </a:r>
            <a:r>
              <a:rPr lang="en-US" altLang="zh-CN" sz="2400" dirty="0">
                <a:latin typeface="+mn-ea"/>
              </a:rPr>
              <a:t>', '20.20', 'Python', 2020, ['2020</a:t>
            </a:r>
            <a:r>
              <a:rPr lang="en-US" altLang="zh-CN" sz="2400" dirty="0" smtClean="0">
                <a:latin typeface="+mn-ea"/>
              </a:rPr>
              <a:t>']]</a:t>
            </a: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6097" y="421246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4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遍历列表：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zh-CN" sz="2400" dirty="0"/>
              <a:t>遍历，简单的说就是“从头到尾”的访问列表元素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guests[ 0 ]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guests[ 1 ]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guests[ 2 ]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……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guests[ </a:t>
            </a:r>
            <a:r>
              <a:rPr lang="en-US" altLang="zh-CN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……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319688" y="2362945"/>
            <a:ext cx="1491916" cy="3604222"/>
            <a:chOff x="1809549" y="2358189"/>
            <a:chExt cx="1491916" cy="3003072"/>
          </a:xfrm>
        </p:grpSpPr>
        <p:sp>
          <p:nvSpPr>
            <p:cNvPr id="2" name="矩形 1"/>
            <p:cNvSpPr/>
            <p:nvPr/>
          </p:nvSpPr>
          <p:spPr>
            <a:xfrm>
              <a:off x="1809549" y="2358189"/>
              <a:ext cx="240632" cy="3003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直接箭头连接符 4"/>
            <p:cNvCxnSpPr>
              <a:stCxn id="2" idx="3"/>
            </p:cNvCxnSpPr>
            <p:nvPr/>
          </p:nvCxnSpPr>
          <p:spPr>
            <a:xfrm>
              <a:off x="2050181" y="3859725"/>
              <a:ext cx="125128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 6"/>
          <p:cNvSpPr/>
          <p:nvPr/>
        </p:nvSpPr>
        <p:spPr>
          <a:xfrm>
            <a:off x="4218653" y="3732698"/>
            <a:ext cx="4161743" cy="5967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0, 1, 2, 3, …, 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, …, </a:t>
            </a:r>
            <a:r>
              <a:rPr lang="en-US" altLang="zh-CN" sz="2400" dirty="0" err="1">
                <a:solidFill>
                  <a:srgbClr val="FF0000"/>
                </a:solidFill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</a:rPr>
              <a:t>(guests)-1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箭头: 下 9"/>
          <p:cNvSpPr/>
          <p:nvPr/>
        </p:nvSpPr>
        <p:spPr>
          <a:xfrm>
            <a:off x="6166164" y="4370646"/>
            <a:ext cx="266719" cy="346566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789895" y="4942554"/>
            <a:ext cx="3019258" cy="490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range(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len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(guests))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31617"/>
          <a:stretch/>
        </p:blipFill>
        <p:spPr>
          <a:xfrm>
            <a:off x="1113681" y="3830880"/>
            <a:ext cx="6759526" cy="279320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68866"/>
          <a:stretch/>
        </p:blipFill>
        <p:spPr>
          <a:xfrm>
            <a:off x="1113681" y="2357623"/>
            <a:ext cx="6759526" cy="1271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64410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遍历列表：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使用</a:t>
            </a:r>
            <a:r>
              <a:rPr lang="en-US" altLang="zh-CN" sz="2400" dirty="0"/>
              <a:t>range</a:t>
            </a:r>
            <a:r>
              <a:rPr lang="zh-CN" altLang="en-US" sz="2400" dirty="0"/>
              <a:t>函数</a:t>
            </a:r>
            <a:r>
              <a:rPr lang="zh-CN" altLang="zh-CN" sz="2400" dirty="0"/>
              <a:t>遍历列表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508920" y="3132478"/>
            <a:ext cx="190580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标注: 线形 11"/>
          <p:cNvSpPr/>
          <p:nvPr/>
        </p:nvSpPr>
        <p:spPr>
          <a:xfrm>
            <a:off x="5209400" y="3621076"/>
            <a:ext cx="4022879" cy="683390"/>
          </a:xfrm>
          <a:prstGeom prst="borderCallout1">
            <a:avLst>
              <a:gd name="adj1" fmla="val 18750"/>
              <a:gd name="adj2" fmla="val -8333"/>
              <a:gd name="adj3" fmla="val -70600"/>
              <a:gd name="adj4" fmla="val -2012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en-US" altLang="zh-CN" dirty="0">
                <a:solidFill>
                  <a:srgbClr val="C00000"/>
                </a:solidFill>
              </a:rPr>
              <a:t>range</a:t>
            </a:r>
            <a:r>
              <a:rPr lang="zh-CN" altLang="en-US" dirty="0">
                <a:solidFill>
                  <a:srgbClr val="C00000"/>
                </a:solidFill>
              </a:rPr>
              <a:t>函数的参数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可以灵活访问列表的部分元素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4"/>
          <p:cNvSpPr txBox="1"/>
          <p:nvPr/>
        </p:nvSpPr>
        <p:spPr>
          <a:xfrm>
            <a:off x="422348" y="899594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遍历列表：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400" dirty="0"/>
              <a:t>直接的元素</a:t>
            </a:r>
            <a:r>
              <a:rPr lang="zh-CN" altLang="zh-CN" sz="2400" dirty="0"/>
              <a:t>遍历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 smtClean="0"/>
              <a:t>	</a:t>
            </a:r>
            <a:r>
              <a:rPr lang="zh-CN" altLang="en-US" sz="2400" dirty="0" smtClean="0"/>
              <a:t>可使用“</a:t>
            </a:r>
            <a:r>
              <a:rPr lang="en-US" altLang="zh-CN" sz="2400" dirty="0"/>
              <a:t>for </a:t>
            </a:r>
            <a:r>
              <a:rPr lang="zh-CN" altLang="en-US" sz="2400" dirty="0"/>
              <a:t>元素 </a:t>
            </a:r>
            <a:r>
              <a:rPr lang="en-US" altLang="zh-CN" sz="2400" dirty="0"/>
              <a:t>in</a:t>
            </a:r>
            <a:r>
              <a:rPr lang="zh-CN" altLang="en-US" sz="2400" dirty="0"/>
              <a:t>列表</a:t>
            </a:r>
            <a:r>
              <a:rPr lang="zh-CN" altLang="en-US" sz="2400" dirty="0" smtClean="0"/>
              <a:t>”的形式直接依次访问列表中的每一个元素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983230"/>
            <a:ext cx="6936740" cy="35118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" name="直接连接符 8"/>
          <p:cNvCxnSpPr/>
          <p:nvPr/>
        </p:nvCxnSpPr>
        <p:spPr>
          <a:xfrm>
            <a:off x="2003634" y="3651008"/>
            <a:ext cx="1905802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标注: 线形 9"/>
          <p:cNvSpPr/>
          <p:nvPr/>
        </p:nvSpPr>
        <p:spPr>
          <a:xfrm>
            <a:off x="4480750" y="3974489"/>
            <a:ext cx="2815391" cy="466826"/>
          </a:xfrm>
          <a:prstGeom prst="borderCallout1">
            <a:avLst>
              <a:gd name="adj1" fmla="val 18750"/>
              <a:gd name="adj2" fmla="val -8333"/>
              <a:gd name="adj3" fmla="val -70600"/>
              <a:gd name="adj4" fmla="val -2012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表达更为直观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170319" y="932818"/>
            <a:ext cx="1158490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【例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4-2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】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警察抓了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C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D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偷窃嫌疑犯，其中只有一个人是真正的小偷，审问记录如下：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		A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说：“我不是小偷。”</a:t>
            </a: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		B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说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“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是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小偷。”</a:t>
            </a:r>
          </a:p>
          <a:p>
            <a:pPr marL="0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		C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说：“小偷肯定是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D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。”</a:t>
            </a:r>
            <a:endParaRPr lang="zh-CN" altLang="en-US" sz="2000" dirty="0">
              <a:solidFill>
                <a:prstClr val="black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		D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说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：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“</a:t>
            </a:r>
            <a:r>
              <a:rPr lang="en-US" altLang="zh-CN" sz="2000" dirty="0" smtClean="0">
                <a:solidFill>
                  <a:prstClr val="black"/>
                </a:solidFill>
                <a:latin typeface="+mn-ea"/>
              </a:rPr>
              <a:t>C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在冤枉人。”</a:t>
            </a:r>
            <a:endParaRPr lang="zh-CN" altLang="en-US" sz="2000" dirty="0">
              <a:solidFill>
                <a:prstClr val="black"/>
              </a:solidFill>
              <a:latin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	   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已知</a:t>
            </a:r>
            <a:r>
              <a:rPr lang="zh-CN" altLang="en-US" sz="2000" dirty="0">
                <a:solidFill>
                  <a:prstClr val="black"/>
                </a:solidFill>
                <a:latin typeface="+mn-ea"/>
              </a:rPr>
              <a:t>四个人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</a:rPr>
              <a:t>中有三个人说的是真话，一个人说的是假话。请问到底谁是小偷？</a:t>
            </a:r>
            <a:endParaRPr lang="en-US" altLang="zh-CN" sz="2000" dirty="0" smtClean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12676" r="38650" b="48432"/>
          <a:stretch>
            <a:fillRect/>
          </a:stretch>
        </p:blipFill>
        <p:spPr>
          <a:xfrm>
            <a:off x="1268264" y="4187059"/>
            <a:ext cx="5936428" cy="2215299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 rotWithShape="1">
          <a:blip r:embed="rId3"/>
          <a:srcRect t="83434" r="79428"/>
          <a:stretch>
            <a:fillRect/>
          </a:stretch>
        </p:blipFill>
        <p:spPr>
          <a:xfrm>
            <a:off x="8007865" y="4289194"/>
            <a:ext cx="1845195" cy="62237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175346" y="3524071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  <a:defRPr/>
            </a:pP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依次假设，逐个验证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sp>
        <p:nvSpPr>
          <p:cNvPr id="16" name="内容占位符 4"/>
          <p:cNvSpPr txBox="1"/>
          <p:nvPr/>
        </p:nvSpPr>
        <p:spPr>
          <a:xfrm>
            <a:off x="530360" y="963163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列表排序：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sort</a:t>
            </a:r>
            <a:r>
              <a:rPr lang="zh-CN" altLang="en-US" sz="2400" dirty="0" smtClean="0"/>
              <a:t>方法排序。</a:t>
            </a:r>
            <a:endParaRPr lang="en-US" altLang="zh-CN" sz="2400" dirty="0" smtClean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000" dirty="0" smtClean="0"/>
              <a:t>  </a:t>
            </a:r>
            <a:r>
              <a:rPr lang="zh-CN" altLang="en-US" sz="2000" dirty="0"/>
              <a:t>最</a:t>
            </a:r>
            <a:r>
              <a:rPr lang="zh-CN" altLang="en-US" sz="2000" dirty="0" smtClean="0"/>
              <a:t>简单的</a:t>
            </a:r>
            <a:r>
              <a:rPr lang="zh-CN" altLang="en-US" sz="2000" dirty="0" smtClean="0">
                <a:latin typeface="+mn-ea"/>
              </a:rPr>
              <a:t>语法格式：列表</a:t>
            </a:r>
            <a:r>
              <a:rPr lang="en-US" altLang="zh-CN" sz="2000" dirty="0" smtClean="0">
                <a:latin typeface="+mn-ea"/>
              </a:rPr>
              <a:t>.sort()</a:t>
            </a:r>
            <a:endParaRPr lang="en-US" altLang="zh-CN" sz="2000" dirty="0">
              <a:latin typeface="+mn-ea"/>
            </a:endParaRP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69" y="3086916"/>
            <a:ext cx="3296504" cy="90410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59" y="4576147"/>
            <a:ext cx="4158878" cy="904104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741681" y="3196020"/>
            <a:ext cx="5354425" cy="829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缺省参数的</a:t>
            </a:r>
            <a:r>
              <a:rPr lang="en-US" altLang="zh-CN" b="1" dirty="0">
                <a:solidFill>
                  <a:srgbClr val="C00000"/>
                </a:solidFill>
              </a:rPr>
              <a:t>sort</a:t>
            </a:r>
            <a:r>
              <a:rPr lang="zh-CN" altLang="en-US" b="1" dirty="0">
                <a:solidFill>
                  <a:srgbClr val="C00000"/>
                </a:solidFill>
              </a:rPr>
              <a:t>方法默认对列表元素按升序排序</a:t>
            </a:r>
          </a:p>
        </p:txBody>
      </p:sp>
      <p:sp>
        <p:nvSpPr>
          <p:cNvPr id="14" name="矩形 13"/>
          <p:cNvSpPr/>
          <p:nvPr/>
        </p:nvSpPr>
        <p:spPr>
          <a:xfrm>
            <a:off x="5420515" y="4700915"/>
            <a:ext cx="6325284" cy="829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嵌套结构的列表默认元素的第一个子元素为关键字按升序排序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5" name="椭圆 14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8" name="直接连接符 17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1838227" y="3284352"/>
            <a:ext cx="1313535" cy="250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列表排序：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sort</a:t>
            </a:r>
            <a:r>
              <a:rPr lang="zh-CN" altLang="en-US" sz="2400" dirty="0"/>
              <a:t>方法排序</a:t>
            </a:r>
            <a:r>
              <a:rPr lang="en-US" altLang="zh-CN" sz="2400" dirty="0"/>
              <a:t>(</a:t>
            </a:r>
            <a:r>
              <a:rPr lang="zh-CN" altLang="en-US" sz="2400" dirty="0"/>
              <a:t>续</a:t>
            </a:r>
            <a:r>
              <a:rPr lang="en-US" altLang="zh-CN" sz="2400" dirty="0"/>
              <a:t>)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68113" y="2367262"/>
            <a:ext cx="5485453" cy="829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9900"/>
                </a:solidFill>
              </a:rPr>
              <a:t>reverse</a:t>
            </a:r>
            <a:r>
              <a:rPr lang="zh-CN" altLang="en-US" sz="2000" b="1" dirty="0">
                <a:solidFill>
                  <a:srgbClr val="C00000"/>
                </a:solidFill>
              </a:rPr>
              <a:t>参数为</a:t>
            </a:r>
            <a:r>
              <a:rPr lang="en-US" altLang="zh-CN" sz="2000" b="1" dirty="0">
                <a:solidFill>
                  <a:srgbClr val="C00000"/>
                </a:solidFill>
              </a:rPr>
              <a:t>”</a:t>
            </a:r>
            <a:r>
              <a:rPr lang="en-US" altLang="zh-CN" sz="2000" b="1" dirty="0">
                <a:solidFill>
                  <a:srgbClr val="FF9900"/>
                </a:solidFill>
              </a:rPr>
              <a:t>True</a:t>
            </a:r>
            <a:r>
              <a:rPr lang="en-US" altLang="zh-CN" sz="2000" b="1" dirty="0">
                <a:solidFill>
                  <a:srgbClr val="C00000"/>
                </a:solidFill>
              </a:rPr>
              <a:t>”</a:t>
            </a:r>
            <a:r>
              <a:rPr lang="zh-CN" altLang="en-US" sz="2000" b="1" dirty="0">
                <a:solidFill>
                  <a:srgbClr val="C00000"/>
                </a:solidFill>
              </a:rPr>
              <a:t>时对列表元素按</a:t>
            </a:r>
            <a:r>
              <a:rPr lang="zh-CN" altLang="en-US" sz="2000" b="1" dirty="0">
                <a:solidFill>
                  <a:srgbClr val="FF9900"/>
                </a:solidFill>
              </a:rPr>
              <a:t>降</a:t>
            </a:r>
            <a:r>
              <a:rPr lang="zh-CN" altLang="en-US" sz="2000" b="1" dirty="0">
                <a:solidFill>
                  <a:srgbClr val="C00000"/>
                </a:solidFill>
              </a:rPr>
              <a:t>序排序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03" y="2489267"/>
            <a:ext cx="4048557" cy="10239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124" y="4104805"/>
            <a:ext cx="5487683" cy="1055939"/>
          </a:xfrm>
          <a:prstGeom prst="rect">
            <a:avLst/>
          </a:prstGeom>
        </p:spPr>
      </p:pic>
      <p:sp>
        <p:nvSpPr>
          <p:cNvPr id="15" name="内容占位符 3"/>
          <p:cNvSpPr txBox="1"/>
          <p:nvPr/>
        </p:nvSpPr>
        <p:spPr>
          <a:xfrm>
            <a:off x="1091944" y="5485330"/>
            <a:ext cx="7625206" cy="6730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方法原地排序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改变原来的列表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endParaRPr lang="zh-CN" altLang="zh-CN" sz="24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2432115" y="2727126"/>
            <a:ext cx="2780908" cy="25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432115" y="4374146"/>
            <a:ext cx="2780908" cy="25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2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列表排序：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400" dirty="0"/>
              <a:t>sorted</a:t>
            </a:r>
            <a:r>
              <a:rPr lang="zh-CN" altLang="en-US" sz="2400" dirty="0"/>
              <a:t>函数排序。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>
                <a:latin typeface="+mn-ea"/>
              </a:rPr>
              <a:t>语法格式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en-US" altLang="zh-CN" sz="2400" dirty="0" smtClean="0">
                <a:latin typeface="+mn-ea"/>
              </a:rPr>
              <a:t>sorted(</a:t>
            </a:r>
            <a:r>
              <a:rPr lang="zh-CN" altLang="en-US" sz="2400" dirty="0" smtClean="0">
                <a:latin typeface="+mn-ea"/>
              </a:rPr>
              <a:t>列表</a:t>
            </a:r>
            <a:r>
              <a:rPr lang="en-US" altLang="zh-CN" sz="2400" dirty="0" smtClean="0">
                <a:latin typeface="+mn-ea"/>
              </a:rPr>
              <a:t>,</a:t>
            </a:r>
            <a:r>
              <a:rPr lang="en-US" altLang="zh-CN" sz="2400" dirty="0" err="1" smtClean="0">
                <a:latin typeface="+mn-ea"/>
              </a:rPr>
              <a:t>revrse</a:t>
            </a:r>
            <a:r>
              <a:rPr lang="en-US" altLang="zh-CN" sz="2400" dirty="0" smtClean="0">
                <a:latin typeface="+mn-ea"/>
              </a:rPr>
              <a:t>)</a:t>
            </a:r>
            <a:endParaRPr lang="en-US" altLang="zh-CN" sz="2400" dirty="0">
              <a:latin typeface="+mn-ea"/>
            </a:endParaRPr>
          </a:p>
          <a:p>
            <a:pPr marL="400050" lvl="1" indent="0">
              <a:lnSpc>
                <a:spcPct val="150000"/>
              </a:lnSpc>
              <a:buNone/>
            </a:pP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内容占位符 3"/>
          <p:cNvSpPr txBox="1"/>
          <p:nvPr/>
        </p:nvSpPr>
        <p:spPr>
          <a:xfrm>
            <a:off x="674376" y="4649107"/>
            <a:ext cx="10804881" cy="144443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sorted</a:t>
            </a:r>
            <a:r>
              <a:rPr lang="zh-CN" altLang="en-US" dirty="0">
                <a:solidFill>
                  <a:srgbClr val="FF0000"/>
                </a:solidFill>
              </a:rPr>
              <a:t>命令的使用和参数含义和</a:t>
            </a:r>
            <a:r>
              <a:rPr lang="en-US" altLang="zh-CN" dirty="0">
                <a:solidFill>
                  <a:srgbClr val="FF0000"/>
                </a:solidFill>
              </a:rPr>
              <a:t>sort</a:t>
            </a:r>
            <a:r>
              <a:rPr lang="zh-CN" altLang="en-US" dirty="0">
                <a:solidFill>
                  <a:srgbClr val="FF0000"/>
                </a:solidFill>
              </a:rPr>
              <a:t>方法一致。</a:t>
            </a:r>
            <a:endParaRPr lang="en-US" altLang="zh-CN" dirty="0">
              <a:solidFill>
                <a:srgbClr val="FF0000"/>
              </a:solidFill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但</a:t>
            </a:r>
            <a:r>
              <a:rPr lang="en-US" altLang="zh-CN" dirty="0">
                <a:solidFill>
                  <a:srgbClr val="FF0000"/>
                </a:solidFill>
              </a:rPr>
              <a:t>sorted</a:t>
            </a:r>
            <a:r>
              <a:rPr lang="zh-CN" altLang="en-US" dirty="0">
                <a:solidFill>
                  <a:srgbClr val="FF0000"/>
                </a:solidFill>
              </a:rPr>
              <a:t>命令生成新的有序列表，不改变原来的列表。</a:t>
            </a:r>
            <a:endParaRPr lang="zh-CN" altLang="zh-CN" sz="36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80" y="3031600"/>
            <a:ext cx="3980307" cy="11839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18" y="3108778"/>
            <a:ext cx="4756483" cy="1183965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列表切片：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列表切片和</a:t>
            </a:r>
            <a:r>
              <a:rPr lang="zh-CN" altLang="zh-CN" dirty="0"/>
              <a:t>字符串切片</a:t>
            </a:r>
            <a:r>
              <a:rPr lang="zh-CN" altLang="zh-CN" dirty="0" smtClean="0"/>
              <a:t>操作类似</a:t>
            </a:r>
            <a:r>
              <a:rPr lang="zh-CN" altLang="zh-CN" dirty="0"/>
              <a:t>，直接指定切片的起始索引</a:t>
            </a:r>
            <a:r>
              <a:rPr lang="zh-CN" altLang="en-US" dirty="0"/>
              <a:t>、</a:t>
            </a:r>
            <a:r>
              <a:rPr lang="zh-CN" altLang="zh-CN" dirty="0"/>
              <a:t>终止索引</a:t>
            </a:r>
            <a:r>
              <a:rPr lang="zh-CN" altLang="en-US" dirty="0"/>
              <a:t>和切片方式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00050" lvl="1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语法</a:t>
            </a:r>
            <a:r>
              <a:rPr lang="zh-CN" altLang="en-US" sz="2400" dirty="0">
                <a:latin typeface="+mn-ea"/>
              </a:rPr>
              <a:t>格式</a:t>
            </a:r>
            <a:r>
              <a:rPr lang="zh-CN" altLang="en-US" sz="2400" dirty="0" smtClean="0">
                <a:latin typeface="+mn-ea"/>
              </a:rPr>
              <a:t>：</a:t>
            </a:r>
            <a:r>
              <a:rPr lang="zh-CN" altLang="zh-CN" sz="2400" dirty="0" smtClean="0">
                <a:solidFill>
                  <a:srgbClr val="FF0000"/>
                </a:solidFill>
              </a:rPr>
              <a:t>列表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zh-CN" altLang="zh-CN" sz="2400" dirty="0">
                <a:solidFill>
                  <a:srgbClr val="FF0000"/>
                </a:solidFill>
              </a:rPr>
              <a:t>起始索引 ：终止索引 ：</a:t>
            </a:r>
            <a:r>
              <a:rPr lang="en-US" altLang="zh-CN" sz="2400" dirty="0">
                <a:solidFill>
                  <a:srgbClr val="FF0000"/>
                </a:solidFill>
              </a:rPr>
              <a:t>n]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2640"/>
          <a:stretch>
            <a:fillRect/>
          </a:stretch>
        </p:blipFill>
        <p:spPr>
          <a:xfrm>
            <a:off x="796539" y="3659946"/>
            <a:ext cx="10141409" cy="1751799"/>
          </a:xfrm>
          <a:prstGeom prst="rect">
            <a:avLst/>
          </a:prstGeom>
        </p:spPr>
      </p:pic>
      <p:sp>
        <p:nvSpPr>
          <p:cNvPr id="12" name="内容占位符 3"/>
          <p:cNvSpPr txBox="1"/>
          <p:nvPr/>
        </p:nvSpPr>
        <p:spPr>
          <a:xfrm>
            <a:off x="1025294" y="5762239"/>
            <a:ext cx="10141409" cy="66255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字符串中关于索引和切片方式的规定都适用于列表切片。</a:t>
            </a:r>
            <a:endParaRPr lang="zh-CN" altLang="zh-CN" sz="2400" kern="100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12192001" cy="6870567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3887776" y="2420224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列表与列表操作</a:t>
            </a:r>
          </a:p>
        </p:txBody>
      </p:sp>
      <p:grpSp>
        <p:nvGrpSpPr>
          <p:cNvPr id="13" name="Group 5"/>
          <p:cNvGrpSpPr/>
          <p:nvPr/>
        </p:nvGrpSpPr>
        <p:grpSpPr>
          <a:xfrm>
            <a:off x="8825614" y="4241498"/>
            <a:ext cx="2169488" cy="2175406"/>
            <a:chOff x="5292553" y="3355717"/>
            <a:chExt cx="1711365" cy="2494000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92553" y="3573075"/>
              <a:ext cx="992082" cy="19018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402008" y="4624848"/>
              <a:ext cx="80422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471873" y="3355717"/>
              <a:ext cx="1124825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382601" y="3902993"/>
              <a:ext cx="1127154" cy="784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92196" y="3981397"/>
              <a:ext cx="1004502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471873" y="4093379"/>
              <a:ext cx="874864" cy="7374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92196" y="4166845"/>
              <a:ext cx="1026238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570460" y="4915952"/>
              <a:ext cx="902034" cy="52011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5690783" y="4967962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409771" y="5109245"/>
              <a:ext cx="936966" cy="23443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632562" y="5343680"/>
              <a:ext cx="877193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340682" y="5458288"/>
              <a:ext cx="823630" cy="16690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5536304" y="5625188"/>
              <a:ext cx="1110076" cy="22434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411944" y="3355717"/>
              <a:ext cx="24841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436785" y="3575404"/>
              <a:ext cx="776" cy="77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5592196" y="3355717"/>
              <a:ext cx="40366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509755" y="4166845"/>
              <a:ext cx="16302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676034" y="4166845"/>
              <a:ext cx="158360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455866" y="4793204"/>
              <a:ext cx="548052" cy="1056513"/>
            </a:xfrm>
            <a:custGeom>
              <a:avLst/>
              <a:gdLst>
                <a:gd name="T0" fmla="*/ 393 w 706"/>
                <a:gd name="T1" fmla="*/ 1361 h 1361"/>
                <a:gd name="T2" fmla="*/ 0 w 706"/>
                <a:gd name="T3" fmla="*/ 98 h 1361"/>
                <a:gd name="T4" fmla="*/ 314 w 706"/>
                <a:gd name="T5" fmla="*/ 0 h 1361"/>
                <a:gd name="T6" fmla="*/ 706 w 706"/>
                <a:gd name="T7" fmla="*/ 1263 h 1361"/>
                <a:gd name="T8" fmla="*/ 393 w 706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361">
                  <a:moveTo>
                    <a:pt x="393" y="1361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706" y="1263"/>
                  </a:lnTo>
                  <a:lnTo>
                    <a:pt x="393" y="1361"/>
                  </a:lnTo>
                  <a:close/>
                </a:path>
              </a:pathLst>
            </a:custGeom>
            <a:solidFill>
              <a:srgbClr val="6BE137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6731444" y="5683594"/>
              <a:ext cx="248409" cy="91601"/>
            </a:xfrm>
            <a:custGeom>
              <a:avLst/>
              <a:gdLst>
                <a:gd name="T0" fmla="*/ 7 w 320"/>
                <a:gd name="T1" fmla="*/ 118 h 118"/>
                <a:gd name="T2" fmla="*/ 0 w 320"/>
                <a:gd name="T3" fmla="*/ 97 h 118"/>
                <a:gd name="T4" fmla="*/ 314 w 320"/>
                <a:gd name="T5" fmla="*/ 0 h 118"/>
                <a:gd name="T6" fmla="*/ 320 w 320"/>
                <a:gd name="T7" fmla="*/ 21 h 118"/>
                <a:gd name="T8" fmla="*/ 7 w 32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18">
                  <a:moveTo>
                    <a:pt x="7" y="118"/>
                  </a:moveTo>
                  <a:lnTo>
                    <a:pt x="0" y="97"/>
                  </a:lnTo>
                  <a:lnTo>
                    <a:pt x="314" y="0"/>
                  </a:lnTo>
                  <a:lnTo>
                    <a:pt x="320" y="21"/>
                  </a:lnTo>
                  <a:lnTo>
                    <a:pt x="7" y="11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481483" y="4874713"/>
              <a:ext cx="290328" cy="226673"/>
            </a:xfrm>
            <a:custGeom>
              <a:avLst/>
              <a:gdLst>
                <a:gd name="T0" fmla="*/ 61 w 374"/>
                <a:gd name="T1" fmla="*/ 292 h 292"/>
                <a:gd name="T2" fmla="*/ 0 w 374"/>
                <a:gd name="T3" fmla="*/ 98 h 292"/>
                <a:gd name="T4" fmla="*/ 314 w 374"/>
                <a:gd name="T5" fmla="*/ 0 h 292"/>
                <a:gd name="T6" fmla="*/ 374 w 374"/>
                <a:gd name="T7" fmla="*/ 194 h 292"/>
                <a:gd name="T8" fmla="*/ 61 w 374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92">
                  <a:moveTo>
                    <a:pt x="61" y="292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374" y="194"/>
                  </a:lnTo>
                  <a:lnTo>
                    <a:pt x="61" y="29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306526" y="4421463"/>
              <a:ext cx="81742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5808001" y="4421463"/>
              <a:ext cx="6055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5652745" y="4421463"/>
              <a:ext cx="62102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5738136" y="4624848"/>
              <a:ext cx="12653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5738136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5772292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264452" y="4967962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11804" y="4967962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5690783" y="3761710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5738136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5772292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264452" y="3761710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11804" y="3761710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5604616" y="5664002"/>
              <a:ext cx="416084" cy="148269"/>
            </a:xfrm>
            <a:custGeom>
              <a:avLst/>
              <a:gdLst>
                <a:gd name="T0" fmla="*/ 328 w 328"/>
                <a:gd name="T1" fmla="*/ 90 h 117"/>
                <a:gd name="T2" fmla="*/ 301 w 328"/>
                <a:gd name="T3" fmla="*/ 117 h 117"/>
                <a:gd name="T4" fmla="*/ 27 w 328"/>
                <a:gd name="T5" fmla="*/ 117 h 117"/>
                <a:gd name="T6" fmla="*/ 0 w 328"/>
                <a:gd name="T7" fmla="*/ 90 h 117"/>
                <a:gd name="T8" fmla="*/ 0 w 328"/>
                <a:gd name="T9" fmla="*/ 27 h 117"/>
                <a:gd name="T10" fmla="*/ 27 w 328"/>
                <a:gd name="T11" fmla="*/ 0 h 117"/>
                <a:gd name="T12" fmla="*/ 301 w 328"/>
                <a:gd name="T13" fmla="*/ 0 h 117"/>
                <a:gd name="T14" fmla="*/ 328 w 328"/>
                <a:gd name="T15" fmla="*/ 27 h 117"/>
                <a:gd name="T16" fmla="*/ 328 w 328"/>
                <a:gd name="T17" fmla="*/ 9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117">
                  <a:moveTo>
                    <a:pt x="328" y="90"/>
                  </a:moveTo>
                  <a:cubicBezTo>
                    <a:pt x="328" y="105"/>
                    <a:pt x="316" y="117"/>
                    <a:pt x="301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6" y="0"/>
                    <a:pt x="328" y="12"/>
                    <a:pt x="328" y="27"/>
                  </a:cubicBezTo>
                  <a:lnTo>
                    <a:pt x="328" y="9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6547793" y="5664002"/>
              <a:ext cx="40366" cy="167676"/>
            </a:xfrm>
            <a:custGeom>
              <a:avLst/>
              <a:gdLst>
                <a:gd name="T0" fmla="*/ 32 w 32"/>
                <a:gd name="T1" fmla="*/ 116 h 132"/>
                <a:gd name="T2" fmla="*/ 16 w 32"/>
                <a:gd name="T3" fmla="*/ 132 h 132"/>
                <a:gd name="T4" fmla="*/ 16 w 32"/>
                <a:gd name="T5" fmla="*/ 132 h 132"/>
                <a:gd name="T6" fmla="*/ 0 w 32"/>
                <a:gd name="T7" fmla="*/ 116 h 132"/>
                <a:gd name="T8" fmla="*/ 0 w 32"/>
                <a:gd name="T9" fmla="*/ 16 h 132"/>
                <a:gd name="T10" fmla="*/ 16 w 32"/>
                <a:gd name="T11" fmla="*/ 0 h 132"/>
                <a:gd name="T12" fmla="*/ 16 w 32"/>
                <a:gd name="T13" fmla="*/ 0 h 132"/>
                <a:gd name="T14" fmla="*/ 32 w 32"/>
                <a:gd name="T15" fmla="*/ 16 h 132"/>
                <a:gd name="T16" fmla="*/ 32 w 32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32" y="116"/>
                  </a:moveTo>
                  <a:cubicBezTo>
                    <a:pt x="32" y="125"/>
                    <a:pt x="25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1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5409771" y="5514180"/>
              <a:ext cx="70641" cy="72194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57 h 57"/>
                <a:gd name="T4" fmla="*/ 27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7 w 56"/>
                <a:gd name="T11" fmla="*/ 0 h 57"/>
                <a:gd name="T12" fmla="*/ 28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062620" y="5514180"/>
              <a:ext cx="71417" cy="72194"/>
            </a:xfrm>
            <a:custGeom>
              <a:avLst/>
              <a:gdLst>
                <a:gd name="T0" fmla="*/ 56 w 56"/>
                <a:gd name="T1" fmla="*/ 29 h 57"/>
                <a:gd name="T2" fmla="*/ 29 w 56"/>
                <a:gd name="T3" fmla="*/ 57 h 57"/>
                <a:gd name="T4" fmla="*/ 28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8 w 56"/>
                <a:gd name="T11" fmla="*/ 0 h 57"/>
                <a:gd name="T12" fmla="*/ 29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5576670" y="5179886"/>
              <a:ext cx="665269" cy="93153"/>
            </a:xfrm>
            <a:custGeom>
              <a:avLst/>
              <a:gdLst>
                <a:gd name="T0" fmla="*/ 524 w 524"/>
                <a:gd name="T1" fmla="*/ 45 h 73"/>
                <a:gd name="T2" fmla="*/ 497 w 524"/>
                <a:gd name="T3" fmla="*/ 73 h 73"/>
                <a:gd name="T4" fmla="*/ 28 w 524"/>
                <a:gd name="T5" fmla="*/ 73 h 73"/>
                <a:gd name="T6" fmla="*/ 0 w 524"/>
                <a:gd name="T7" fmla="*/ 45 h 73"/>
                <a:gd name="T8" fmla="*/ 0 w 524"/>
                <a:gd name="T9" fmla="*/ 27 h 73"/>
                <a:gd name="T10" fmla="*/ 28 w 524"/>
                <a:gd name="T11" fmla="*/ 0 h 73"/>
                <a:gd name="T12" fmla="*/ 497 w 524"/>
                <a:gd name="T13" fmla="*/ 0 h 73"/>
                <a:gd name="T14" fmla="*/ 524 w 524"/>
                <a:gd name="T15" fmla="*/ 27 h 73"/>
                <a:gd name="T16" fmla="*/ 524 w 524"/>
                <a:gd name="T17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73">
                  <a:moveTo>
                    <a:pt x="524" y="45"/>
                  </a:moveTo>
                  <a:cubicBezTo>
                    <a:pt x="524" y="61"/>
                    <a:pt x="512" y="73"/>
                    <a:pt x="497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12" y="73"/>
                    <a:pt x="0" y="61"/>
                    <a:pt x="0" y="4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12" y="0"/>
                    <a:pt x="524" y="12"/>
                    <a:pt x="524" y="27"/>
                  </a:cubicBezTo>
                  <a:lnTo>
                    <a:pt x="524" y="45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6128603" y="3612665"/>
              <a:ext cx="111784" cy="111008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5325933" y="3617323"/>
              <a:ext cx="111784" cy="111784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3" y="1112313"/>
            <a:ext cx="1936868" cy="1936868"/>
            <a:chOff x="2572456" y="958222"/>
            <a:chExt cx="1936868" cy="1936868"/>
          </a:xfrm>
        </p:grpSpPr>
        <p:grpSp>
          <p:nvGrpSpPr>
            <p:cNvPr id="61" name="组合 60"/>
            <p:cNvGrpSpPr/>
            <p:nvPr/>
          </p:nvGrpSpPr>
          <p:grpSpPr>
            <a:xfrm>
              <a:off x="2572456" y="958222"/>
              <a:ext cx="1936868" cy="1936868"/>
              <a:chOff x="11207774" y="442662"/>
              <a:chExt cx="504056" cy="504056"/>
            </a:xfrm>
            <a:solidFill>
              <a:srgbClr val="B3DF6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椭圆 61"/>
              <p:cNvSpPr/>
              <p:nvPr/>
            </p:nvSpPr>
            <p:spPr>
              <a:xfrm>
                <a:off x="11273029" y="517620"/>
                <a:ext cx="373547" cy="37354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1"/>
            <p:cNvSpPr txBox="1"/>
            <p:nvPr/>
          </p:nvSpPr>
          <p:spPr>
            <a:xfrm>
              <a:off x="2815371" y="1264937"/>
              <a:ext cx="14510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ln w="12700">
                    <a:noFill/>
                    <a:prstDash val="solid"/>
                  </a:ln>
                  <a:solidFill>
                    <a:prstClr val="white"/>
                  </a:solidFill>
                  <a:effectLst>
                    <a:outerShdw dist="50800" dir="4800000" algn="tl" rotWithShape="0">
                      <a:srgbClr val="000000">
                        <a:alpha val="40000"/>
                      </a:srgbClr>
                    </a:outerShdw>
                  </a:effectLst>
                  <a:latin typeface="造字工房尚黑（非商用）细体" pitchFamily="50" charset="-122"/>
                  <a:ea typeface="造字工房尚黑（非商用）细体" pitchFamily="50" charset="-122"/>
                </a:rPr>
                <a:t>01</a:t>
              </a:r>
              <a:endParaRPr lang="zh-CN" altLang="en-US" sz="8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5400000">
            <a:off x="7939470" y="-3214903"/>
            <a:ext cx="942183" cy="7462505"/>
            <a:chOff x="-11273" y="-594773"/>
            <a:chExt cx="719786" cy="7462505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674375" y="849241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下面</a:t>
            </a:r>
            <a:r>
              <a:rPr lang="zh-CN" altLang="zh-CN" sz="2400" dirty="0"/>
              <a:t>代码的输出结果是（）</a:t>
            </a:r>
            <a:r>
              <a:rPr lang="zh-CN" altLang="zh-CN" sz="2400" dirty="0" smtClean="0"/>
              <a:t>。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s </a:t>
            </a:r>
            <a:r>
              <a:rPr lang="en-US" altLang="zh-CN" sz="2400" dirty="0"/>
              <a:t>=["</a:t>
            </a:r>
            <a:r>
              <a:rPr lang="en-US" altLang="zh-CN" sz="2400" dirty="0" err="1"/>
              <a:t>seashell","gold","pink","brown","purple","tomato</a:t>
            </a:r>
            <a:r>
              <a:rPr lang="en-US" altLang="zh-CN" sz="2400" dirty="0"/>
              <a:t>"]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print(s[4:])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'purple', 'tomato']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'gold', 'pink', 'brown', 'purple', 'tomato']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'seashell', 'gold', 'pink', 'brown']</a:t>
            </a:r>
            <a:endParaRPr lang="zh-CN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/>
              <a:t>	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'purple</a:t>
            </a:r>
            <a:r>
              <a:rPr lang="en-US" altLang="zh-CN" sz="2400" dirty="0" smtClean="0"/>
              <a:t>']</a:t>
            </a:r>
            <a:endParaRPr lang="zh-CN" altLang="zh-CN" sz="2400" dirty="0"/>
          </a:p>
        </p:txBody>
      </p:sp>
      <p:sp>
        <p:nvSpPr>
          <p:cNvPr id="11" name="矩形 10"/>
          <p:cNvSpPr/>
          <p:nvPr/>
        </p:nvSpPr>
        <p:spPr>
          <a:xfrm>
            <a:off x="776097" y="253449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9280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674375" y="849241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6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下面</a:t>
            </a:r>
            <a:r>
              <a:rPr lang="zh-CN" altLang="zh-CN" sz="2400" dirty="0">
                <a:latin typeface="+mn-ea"/>
              </a:rPr>
              <a:t>代码的输出结果是（）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a </a:t>
            </a:r>
            <a:r>
              <a:rPr lang="en-US" altLang="zh-CN" sz="2400" dirty="0">
                <a:latin typeface="+mn-ea"/>
              </a:rPr>
              <a:t>= [1, 2, 3]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for </a:t>
            </a:r>
            <a:r>
              <a:rPr lang="en-US" altLang="zh-CN" sz="2400" dirty="0" err="1">
                <a:latin typeface="+mn-ea"/>
              </a:rPr>
              <a:t>i</a:t>
            </a:r>
            <a:r>
              <a:rPr lang="en-US" altLang="zh-CN" sz="2400" dirty="0">
                <a:latin typeface="+mn-ea"/>
              </a:rPr>
              <a:t> in a[::-1]: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		print(</a:t>
            </a:r>
            <a:r>
              <a:rPr lang="en-US" altLang="zh-CN" sz="2400" dirty="0" err="1" smtClean="0">
                <a:latin typeface="+mn-ea"/>
              </a:rPr>
              <a:t>i,end</a:t>
            </a:r>
            <a:r>
              <a:rPr lang="en-US" altLang="zh-CN" sz="2400" dirty="0" smtClean="0">
                <a:latin typeface="+mn-ea"/>
              </a:rPr>
              <a:t>=",")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3,2,1</a:t>
            </a:r>
            <a:r>
              <a:rPr lang="en-US" altLang="zh-CN" sz="2400" dirty="0">
                <a:latin typeface="+mn-ea"/>
              </a:rPr>
              <a:t>,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3,1,2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2,1,3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1,2,3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0938" y="3069846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447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列表扩充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457200">
              <a:lnSpc>
                <a:spcPct val="150000"/>
              </a:lnSpc>
              <a:buNone/>
            </a:pPr>
            <a:r>
              <a:rPr lang="zh-CN" altLang="en-US" dirty="0"/>
              <a:t>列表的扩充是将两个列表合并成一个新的列表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/>
              <a:t>	</a:t>
            </a:r>
            <a:r>
              <a:rPr lang="zh-CN" altLang="zh-CN" dirty="0"/>
              <a:t>“</a:t>
            </a:r>
            <a:r>
              <a:rPr lang="en-US" altLang="zh-CN" dirty="0"/>
              <a:t>+</a:t>
            </a:r>
            <a:r>
              <a:rPr lang="zh-CN" altLang="zh-CN" dirty="0"/>
              <a:t>”运算</a:t>
            </a:r>
            <a:r>
              <a:rPr lang="en-US" altLang="zh-CN" sz="2400" dirty="0"/>
              <a:t>	</a:t>
            </a:r>
            <a:r>
              <a:rPr lang="zh-CN" altLang="en-US" sz="2400" dirty="0"/>
              <a:t>，也可以理解为“连接”操作。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52" y="3244526"/>
            <a:ext cx="10332682" cy="13948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0360" y="5362811"/>
            <a:ext cx="11253096" cy="5873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000"/>
              </a:spcBef>
            </a:pPr>
            <a:r>
              <a:rPr lang="zh-CN" altLang="zh-CN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zh-CN" sz="2400" dirty="0">
                <a:solidFill>
                  <a:srgbClr val="FF0000"/>
                </a:solidFill>
              </a:rPr>
              <a:t>”运算将两个列表连接生成一个新列表</a:t>
            </a:r>
            <a:r>
              <a:rPr lang="zh-CN" altLang="en-US" sz="2400" dirty="0">
                <a:solidFill>
                  <a:srgbClr val="FF0000"/>
                </a:solidFill>
              </a:rPr>
              <a:t>，而不改变</a:t>
            </a:r>
            <a:r>
              <a:rPr lang="zh-CN" altLang="zh-CN" sz="2400" dirty="0">
                <a:solidFill>
                  <a:srgbClr val="FF0000"/>
                </a:solidFill>
              </a:rPr>
              <a:t>参与运算的列</a:t>
            </a: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r>
              <a:rPr lang="zh-CN" altLang="zh-CN" sz="2400" dirty="0">
                <a:solidFill>
                  <a:srgbClr val="FF0000"/>
                </a:solidFill>
              </a:rPr>
              <a:t>本身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列表扩充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zh-CN" sz="2400" dirty="0"/>
              <a:t>	</a:t>
            </a:r>
            <a:r>
              <a:rPr lang="en-US" altLang="zh-CN" dirty="0"/>
              <a:t>extend</a:t>
            </a:r>
            <a:r>
              <a:rPr lang="zh-CN" altLang="en-US" dirty="0"/>
              <a:t>方法</a:t>
            </a:r>
            <a:r>
              <a:rPr lang="en-US" altLang="zh-CN" sz="2400" dirty="0"/>
              <a:t>	</a:t>
            </a:r>
            <a:r>
              <a:rPr lang="zh-CN" altLang="en-US" sz="2400" dirty="0"/>
              <a:t>，将参数列表添加至原列表中。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652"/>
          <a:stretch>
            <a:fillRect/>
          </a:stretch>
        </p:blipFill>
        <p:spPr>
          <a:xfrm>
            <a:off x="1254052" y="2829827"/>
            <a:ext cx="10271581" cy="2050180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列表扩充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zh-CN" sz="2400" dirty="0"/>
              <a:t>	</a:t>
            </a:r>
            <a:r>
              <a:rPr lang="zh-CN" altLang="en-US" dirty="0"/>
              <a:t>“*”运算</a:t>
            </a:r>
            <a:r>
              <a:rPr lang="en-US" altLang="zh-CN" sz="2400" dirty="0"/>
              <a:t>	</a:t>
            </a:r>
            <a:r>
              <a:rPr lang="zh-CN" altLang="en-US" sz="2400" dirty="0"/>
              <a:t>，通过重复指定遍数扩充列表长度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89" y="2952449"/>
            <a:ext cx="9213641" cy="149442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6556" y="5295434"/>
            <a:ext cx="11253096" cy="5873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与</a:t>
            </a:r>
            <a:r>
              <a:rPr lang="zh-CN" altLang="zh-CN" sz="2400" dirty="0">
                <a:solidFill>
                  <a:srgbClr val="FF0000"/>
                </a:solidFill>
              </a:rPr>
              <a:t>“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zh-CN" sz="2400" dirty="0">
                <a:solidFill>
                  <a:srgbClr val="FF0000"/>
                </a:solidFill>
              </a:rPr>
              <a:t>”运算</a:t>
            </a:r>
            <a:r>
              <a:rPr lang="zh-CN" altLang="en-US" sz="2400" dirty="0">
                <a:solidFill>
                  <a:srgbClr val="FF0000"/>
                </a:solidFill>
              </a:rPr>
              <a:t>类似，“*”运算也</a:t>
            </a:r>
            <a:r>
              <a:rPr lang="zh-CN" altLang="zh-CN" sz="2400" dirty="0">
                <a:solidFill>
                  <a:srgbClr val="FF0000"/>
                </a:solidFill>
              </a:rPr>
              <a:t>生成新列表</a:t>
            </a:r>
            <a:r>
              <a:rPr lang="zh-CN" altLang="en-US" sz="2400" dirty="0">
                <a:solidFill>
                  <a:srgbClr val="FF0000"/>
                </a:solidFill>
              </a:rPr>
              <a:t>、而不改变</a:t>
            </a:r>
            <a:r>
              <a:rPr lang="zh-CN" altLang="zh-CN" sz="2400" dirty="0">
                <a:solidFill>
                  <a:srgbClr val="FF0000"/>
                </a:solidFill>
              </a:rPr>
              <a:t>参与运算的列</a:t>
            </a:r>
            <a:r>
              <a:rPr lang="zh-CN" altLang="en-US" sz="2400" dirty="0">
                <a:solidFill>
                  <a:srgbClr val="FF0000"/>
                </a:solidFill>
              </a:rPr>
              <a:t>表</a:t>
            </a:r>
            <a:r>
              <a:rPr lang="zh-CN" altLang="zh-CN" sz="2400" dirty="0">
                <a:solidFill>
                  <a:srgbClr val="FF0000"/>
                </a:solidFill>
              </a:rPr>
              <a:t>本身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674375" y="849241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7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下面</a:t>
            </a:r>
            <a:r>
              <a:rPr lang="zh-CN" altLang="zh-CN" sz="2400" dirty="0">
                <a:latin typeface="+mn-ea"/>
              </a:rPr>
              <a:t>代码的输出结果是（）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a </a:t>
            </a:r>
            <a:r>
              <a:rPr lang="en-US" altLang="zh-CN" sz="2400" dirty="0">
                <a:latin typeface="+mn-ea"/>
              </a:rPr>
              <a:t>= [1,3]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b </a:t>
            </a:r>
            <a:r>
              <a:rPr lang="en-US" altLang="zh-CN" sz="2400" dirty="0">
                <a:latin typeface="+mn-ea"/>
              </a:rPr>
              <a:t>= [2,4]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a.extend</a:t>
            </a:r>
            <a:r>
              <a:rPr lang="en-US" altLang="zh-CN" sz="2400" dirty="0" smtClean="0">
                <a:latin typeface="+mn-ea"/>
              </a:rPr>
              <a:t>(b</a:t>
            </a:r>
            <a:r>
              <a:rPr lang="en-US" altLang="zh-CN" sz="2400" dirty="0">
                <a:latin typeface="+mn-ea"/>
              </a:rPr>
              <a:t>)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print(a)</a:t>
            </a:r>
          </a:p>
          <a:p>
            <a:pPr marL="0" indent="0">
              <a:buNone/>
            </a:pP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1, 3, 2, 4]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4 ,3 ,2 ,1]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4 ,2 ,3 ,1]</a:t>
            </a:r>
            <a:endParaRPr lang="zh-CN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1 ,2 ,3 ,4</a:t>
            </a:r>
            <a:r>
              <a:rPr lang="en-US" altLang="zh-CN" sz="2400" dirty="0" smtClean="0">
                <a:latin typeface="+mn-ea"/>
              </a:rPr>
              <a:t>]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6097" y="2853030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9385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列表的复制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457200">
              <a:lnSpc>
                <a:spcPct val="150000"/>
              </a:lnSpc>
              <a:buNone/>
            </a:pPr>
            <a:r>
              <a:rPr lang="zh-CN" altLang="en-US" sz="2400" dirty="0"/>
              <a:t>复制，即生成“一模一样”的列表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利用切片实现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 smtClean="0"/>
              <a:t>使用</a:t>
            </a:r>
            <a:r>
              <a:rPr lang="zh-CN" altLang="en-US" sz="2400" dirty="0"/>
              <a:t>列表的</a:t>
            </a:r>
            <a:r>
              <a:rPr lang="en-US" altLang="zh-CN" sz="2400" dirty="0"/>
              <a:t>copy</a:t>
            </a:r>
            <a:r>
              <a:rPr lang="zh-CN" altLang="en-US" sz="2400" dirty="0"/>
              <a:t>方法。</a:t>
            </a:r>
            <a:endParaRPr lang="en-US" altLang="zh-CN" sz="2400" dirty="0"/>
          </a:p>
          <a:p>
            <a:pPr marL="857250" lvl="1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/>
              <a:t>通过列表之间的赋值操作。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列表的复制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400050" lvl="1" indent="457200">
              <a:lnSpc>
                <a:spcPct val="150000"/>
              </a:lnSpc>
              <a:buNone/>
            </a:pPr>
            <a:r>
              <a:rPr lang="zh-CN" altLang="en-US" sz="2400" dirty="0"/>
              <a:t>复制，即生成“一模一样”的列表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400050" lvl="1" indent="457200">
              <a:lnSpc>
                <a:spcPct val="150000"/>
              </a:lnSpc>
              <a:buNone/>
            </a:pPr>
            <a:endParaRPr lang="en-US" altLang="zh-CN" sz="2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931" y="2698747"/>
            <a:ext cx="8436071" cy="338357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258639" y="578040"/>
            <a:ext cx="4559805" cy="1754326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copy</a:t>
            </a:r>
            <a:r>
              <a:rPr lang="zh-CN" altLang="en-US" sz="2400" dirty="0">
                <a:solidFill>
                  <a:srgbClr val="FF0000"/>
                </a:solidFill>
              </a:rPr>
              <a:t>方法和赋值操作都能得到“一样”的列表，但是两者的实现机制有着本质的区别。</a:t>
            </a:r>
          </a:p>
        </p:txBody>
      </p:sp>
      <p:sp>
        <p:nvSpPr>
          <p:cNvPr id="12" name="椭圆 11"/>
          <p:cNvSpPr/>
          <p:nvPr/>
        </p:nvSpPr>
        <p:spPr>
          <a:xfrm>
            <a:off x="1395166" y="3000503"/>
            <a:ext cx="3129699" cy="2517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395166" y="4650194"/>
            <a:ext cx="2780908" cy="2586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1" idx="1"/>
          </p:cNvCxnSpPr>
          <p:nvPr/>
        </p:nvCxnSpPr>
        <p:spPr>
          <a:xfrm flipV="1">
            <a:off x="4524865" y="1455203"/>
            <a:ext cx="2733774" cy="165847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1" idx="1"/>
          </p:cNvCxnSpPr>
          <p:nvPr/>
        </p:nvCxnSpPr>
        <p:spPr>
          <a:xfrm flipV="1">
            <a:off x="4176074" y="1455203"/>
            <a:ext cx="3082565" cy="3316956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9516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列表的复制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993708" y="1307239"/>
            <a:ext cx="0" cy="422779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1666386" y="1877546"/>
            <a:ext cx="224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使用列表的</a:t>
            </a:r>
            <a:r>
              <a:rPr lang="en-US" altLang="zh-CN" dirty="0"/>
              <a:t>copy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109135" y="187754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通过列表之间的赋值操作</a:t>
            </a:r>
          </a:p>
        </p:txBody>
      </p:sp>
      <p:sp>
        <p:nvSpPr>
          <p:cNvPr id="7" name="矩形 6"/>
          <p:cNvSpPr/>
          <p:nvPr/>
        </p:nvSpPr>
        <p:spPr>
          <a:xfrm>
            <a:off x="1939456" y="5776966"/>
            <a:ext cx="8216137" cy="7736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注意：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执行  </a:t>
            </a:r>
            <a:r>
              <a:rPr lang="en-US" altLang="zh-CN" dirty="0" smtClean="0">
                <a:solidFill>
                  <a:srgbClr val="FF9900"/>
                </a:solidFill>
              </a:rPr>
              <a:t>del </a:t>
            </a:r>
            <a:r>
              <a:rPr lang="en-US" altLang="zh-CN" dirty="0" err="1" smtClean="0">
                <a:solidFill>
                  <a:srgbClr val="FF9900"/>
                </a:solidFill>
              </a:rPr>
              <a:t>guestscopy</a:t>
            </a:r>
            <a:r>
              <a:rPr lang="en-US" altLang="zh-CN" dirty="0" smtClean="0">
                <a:solidFill>
                  <a:srgbClr val="FF9900"/>
                </a:solidFill>
              </a:rPr>
              <a:t>[0] </a:t>
            </a:r>
            <a:r>
              <a:rPr lang="zh-CN" altLang="en-US" dirty="0" smtClean="0"/>
              <a:t>和 </a:t>
            </a:r>
            <a:r>
              <a:rPr lang="en-US" altLang="zh-CN" dirty="0" smtClean="0">
                <a:solidFill>
                  <a:srgbClr val="FF9900"/>
                </a:solidFill>
              </a:rPr>
              <a:t>del guests1[0</a:t>
            </a:r>
            <a:r>
              <a:rPr lang="en-US" altLang="zh-CN" dirty="0">
                <a:solidFill>
                  <a:srgbClr val="FF9900"/>
                </a:solidFill>
              </a:rPr>
              <a:t>]</a:t>
            </a:r>
            <a:r>
              <a:rPr lang="zh-CN" altLang="en-US" dirty="0" smtClean="0"/>
              <a:t>操作</a:t>
            </a:r>
            <a:r>
              <a:rPr lang="zh-CN" altLang="en-US" dirty="0"/>
              <a:t>后，</a:t>
            </a:r>
            <a:r>
              <a:rPr lang="en-US" altLang="zh-CN" dirty="0" err="1"/>
              <a:t>guestsCopy</a:t>
            </a:r>
            <a:r>
              <a:rPr lang="zh-CN" altLang="en-US" dirty="0"/>
              <a:t>和</a:t>
            </a:r>
            <a:r>
              <a:rPr lang="en-US" altLang="zh-CN" dirty="0"/>
              <a:t>guests1</a:t>
            </a:r>
            <a:r>
              <a:rPr lang="zh-CN" altLang="en-US" dirty="0" smtClean="0"/>
              <a:t>列表的变化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554" y="2437655"/>
            <a:ext cx="6086909" cy="29908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20" y="2387866"/>
            <a:ext cx="5755294" cy="3040643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422349" y="2679583"/>
            <a:ext cx="2388946" cy="277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43100" y="2679583"/>
            <a:ext cx="1734881" cy="2776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0320" y="4046706"/>
            <a:ext cx="4975612" cy="138180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47525" y="4046706"/>
            <a:ext cx="4975612" cy="1381802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59621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9" grpId="0" animBg="1"/>
      <p:bldP spid="21" grpId="0" animBg="1"/>
      <p:bldP spid="10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列表的复制 ：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925614" y="1261249"/>
            <a:ext cx="0" cy="360528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/>
          <p:nvPr/>
        </p:nvPicPr>
        <p:blipFill rotWithShape="1">
          <a:blip r:embed="rId3"/>
          <a:srcRect l="2800" t="6718" r="2751" b="8714"/>
          <a:stretch>
            <a:fillRect/>
          </a:stretch>
        </p:blipFill>
        <p:spPr bwMode="auto">
          <a:xfrm>
            <a:off x="699930" y="2376585"/>
            <a:ext cx="4650163" cy="2025166"/>
          </a:xfrm>
          <a:prstGeom prst="rect">
            <a:avLst/>
          </a:prstGeom>
          <a:ln>
            <a:noFill/>
          </a:ln>
        </p:spPr>
      </p:pic>
      <p:pic>
        <p:nvPicPr>
          <p:cNvPr id="12" name="图片 11"/>
          <p:cNvPicPr/>
          <p:nvPr/>
        </p:nvPicPr>
        <p:blipFill rotWithShape="1">
          <a:blip r:embed="rId4"/>
          <a:srcRect t="15312" r="-138"/>
          <a:stretch>
            <a:fillRect/>
          </a:stretch>
        </p:blipFill>
        <p:spPr bwMode="auto">
          <a:xfrm>
            <a:off x="6552246" y="2617216"/>
            <a:ext cx="4385702" cy="1543904"/>
          </a:xfrm>
          <a:prstGeom prst="rect">
            <a:avLst/>
          </a:prstGeom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666386" y="1877546"/>
            <a:ext cx="224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使用列表的</a:t>
            </a:r>
            <a:r>
              <a:rPr lang="en-US" altLang="zh-CN" dirty="0"/>
              <a:t>copy</a:t>
            </a:r>
            <a:r>
              <a:rPr lang="zh-CN" altLang="en-US" dirty="0"/>
              <a:t>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7109135" y="187754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通过列表之间的赋值操作</a:t>
            </a:r>
          </a:p>
        </p:txBody>
      </p:sp>
      <p:sp>
        <p:nvSpPr>
          <p:cNvPr id="15" name="内容占位符 12"/>
          <p:cNvSpPr txBox="1"/>
          <p:nvPr/>
        </p:nvSpPr>
        <p:spPr>
          <a:xfrm>
            <a:off x="699930" y="4732688"/>
            <a:ext cx="4594145" cy="68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</a:rPr>
              <a:t>深拷贝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两个列表有独立空间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7" name="内容占位符 12"/>
          <p:cNvSpPr txBox="1"/>
          <p:nvPr/>
        </p:nvSpPr>
        <p:spPr>
          <a:xfrm>
            <a:off x="7109135" y="4732687"/>
            <a:ext cx="4594145" cy="68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</a:rPr>
              <a:t>浅拷贝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两个列表共享空间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18" name="直接连接符 17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776096" y="1465457"/>
            <a:ext cx="1056800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列表（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）用来有序存放一组相关数据，以便进行统一的处理。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中，将</a:t>
            </a:r>
            <a:r>
              <a:rPr lang="zh-CN" altLang="zh-CN" sz="2800" b="1" dirty="0">
                <a:solidFill>
                  <a:srgbClr val="6BE137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一组</a:t>
            </a:r>
            <a:r>
              <a:rPr lang="zh-CN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放在一对方括号“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 ]</a:t>
            </a:r>
            <a:r>
              <a:rPr lang="zh-CN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”中即定义了一个列表。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17818" y="2809702"/>
            <a:ext cx="5453143" cy="1279665"/>
            <a:chOff x="4017818" y="2809702"/>
            <a:chExt cx="5453143" cy="1279665"/>
          </a:xfrm>
        </p:grpSpPr>
        <p:grpSp>
          <p:nvGrpSpPr>
            <p:cNvPr id="9" name="组合 8"/>
            <p:cNvGrpSpPr/>
            <p:nvPr/>
          </p:nvGrpSpPr>
          <p:grpSpPr>
            <a:xfrm>
              <a:off x="4017818" y="2809702"/>
              <a:ext cx="1950720" cy="936567"/>
              <a:chOff x="4017818" y="2809702"/>
              <a:chExt cx="1950720" cy="936567"/>
            </a:xfrm>
          </p:grpSpPr>
          <p:cxnSp>
            <p:nvCxnSpPr>
              <p:cNvPr id="6" name="直接连接符 5"/>
              <p:cNvCxnSpPr/>
              <p:nvPr/>
            </p:nvCxnSpPr>
            <p:spPr>
              <a:xfrm>
                <a:off x="4034444" y="2809702"/>
                <a:ext cx="0" cy="919942"/>
              </a:xfrm>
              <a:prstGeom prst="line">
                <a:avLst/>
              </a:prstGeom>
              <a:ln w="28575">
                <a:solidFill>
                  <a:srgbClr val="FF9900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/>
              <p:cNvCxnSpPr/>
              <p:nvPr/>
            </p:nvCxnSpPr>
            <p:spPr>
              <a:xfrm>
                <a:off x="4017818" y="3746269"/>
                <a:ext cx="1950720" cy="0"/>
              </a:xfrm>
              <a:prstGeom prst="straightConnector1">
                <a:avLst/>
              </a:prstGeom>
              <a:ln w="28575">
                <a:solidFill>
                  <a:srgbClr val="FF99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矩形 9"/>
            <p:cNvSpPr/>
            <p:nvPr/>
          </p:nvSpPr>
          <p:spPr>
            <a:xfrm>
              <a:off x="6015647" y="3174967"/>
              <a:ext cx="3455314" cy="914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9900"/>
                  </a:solidFill>
                </a:rPr>
                <a:t>每个数据称为‘元素’</a:t>
              </a:r>
            </a:p>
          </p:txBody>
        </p:sp>
      </p:grpSp>
      <p:cxnSp>
        <p:nvCxnSpPr>
          <p:cNvPr id="14" name="直接连接符 13"/>
          <p:cNvCxnSpPr/>
          <p:nvPr/>
        </p:nvCxnSpPr>
        <p:spPr>
          <a:xfrm>
            <a:off x="3325091" y="2809702"/>
            <a:ext cx="0" cy="1900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341716" y="4710545"/>
            <a:ext cx="25326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5968538" y="4266705"/>
            <a:ext cx="34553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6BE137"/>
                </a:solidFill>
              </a:rPr>
              <a:t>数据的个数称为‘长度’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0784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列表的删除：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列表的清空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" y="2309155"/>
            <a:ext cx="8641829" cy="328450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272619" y="2602284"/>
            <a:ext cx="1583704" cy="29548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319754" y="4217321"/>
            <a:ext cx="1583704" cy="295489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65674" y="3006260"/>
            <a:ext cx="6235850" cy="5539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rgbClr val="FF0000"/>
                </a:solidFill>
              </a:rPr>
              <a:t>列表中所有</a:t>
            </a:r>
            <a:r>
              <a:rPr lang="zh-CN" altLang="en-US" sz="2000" dirty="0" smtClean="0">
                <a:solidFill>
                  <a:srgbClr val="FF0000"/>
                </a:solidFill>
              </a:rPr>
              <a:t>元素被清空</a:t>
            </a:r>
            <a:r>
              <a:rPr lang="zh-CN" altLang="en-US" sz="2000" dirty="0" smtClean="0">
                <a:solidFill>
                  <a:srgbClr val="FF0000"/>
                </a:solidFill>
              </a:rPr>
              <a:t>，但是仍保留其列表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本质。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903458" y="3306475"/>
            <a:ext cx="2347273" cy="109593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2856323" y="2743922"/>
            <a:ext cx="2394408" cy="562553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操作列表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939329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列表的删除：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列表的删除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</p:txBody>
      </p:sp>
      <p:sp>
        <p:nvSpPr>
          <p:cNvPr id="18" name="矩形 17"/>
          <p:cNvSpPr/>
          <p:nvPr/>
        </p:nvSpPr>
        <p:spPr>
          <a:xfrm>
            <a:off x="762124" y="4919741"/>
            <a:ext cx="9836048" cy="5873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del</a:t>
            </a:r>
            <a:r>
              <a:rPr lang="zh-CN" altLang="en-US" sz="2400" dirty="0">
                <a:solidFill>
                  <a:srgbClr val="FF0000"/>
                </a:solidFill>
              </a:rPr>
              <a:t>后直接跟列表名，则将彻底删除该列表对象！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052" y="2423968"/>
            <a:ext cx="9402357" cy="1820879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267195"/>
              </p:ext>
            </p:extLst>
          </p:nvPr>
        </p:nvGraphicFramePr>
        <p:xfrm>
          <a:off x="782835" y="840115"/>
          <a:ext cx="1111379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850">
                  <a:extLst>
                    <a:ext uri="{9D8B030D-6E8A-4147-A177-3AD203B41FA5}">
                      <a16:colId xmlns:a16="http://schemas.microsoft.com/office/drawing/2014/main" val="1518092656"/>
                    </a:ext>
                  </a:extLst>
                </a:gridCol>
                <a:gridCol w="7927941">
                  <a:extLst>
                    <a:ext uri="{9D8B030D-6E8A-4147-A177-3AD203B41FA5}">
                      <a16:colId xmlns:a16="http://schemas.microsoft.com/office/drawing/2014/main" val="29060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函数或方法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数据项为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用列表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项数据（不含第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项，下同）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1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i:j:k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用列表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项以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为步数的数据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2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del</a:t>
                      </a:r>
                      <a:r>
                        <a:rPr lang="en-US" altLang="zh-CN" sz="2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项数据，等价于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]=[]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del  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i:j:k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项以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为步数的数据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ls+=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ls.append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元素增加到列表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7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=n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更新列表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，其元素重复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次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8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ls.append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(x)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在列表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最后增加一个元素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5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ls.clear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中的所有元素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ls.copy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生成一个新的列表，复制列表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中的所有元素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ls.insert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i,x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在列表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的第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个位置增加元素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7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ls.pop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项元素取出并删除该元素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ls.remove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(x)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中出现的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第一个元素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删掉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ls.reverse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中的元素反转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173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57105" y="30689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列表类型特有的函数</a:t>
            </a:r>
            <a:r>
              <a:rPr lang="zh-CN" altLang="en-US" sz="2400" dirty="0"/>
              <a:t>或方法</a:t>
            </a:r>
            <a:endParaRPr lang="zh-CN" altLang="en-US" sz="2400" dirty="0"/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列表作业（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41986" y="1829593"/>
            <a:ext cx="74198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、实践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、实践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12192001" cy="6870567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4511825" y="2633682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数值列表</a:t>
            </a:r>
          </a:p>
        </p:txBody>
      </p:sp>
      <p:grpSp>
        <p:nvGrpSpPr>
          <p:cNvPr id="13" name="Group 5"/>
          <p:cNvGrpSpPr/>
          <p:nvPr/>
        </p:nvGrpSpPr>
        <p:grpSpPr>
          <a:xfrm>
            <a:off x="8825614" y="4241498"/>
            <a:ext cx="2169488" cy="2175406"/>
            <a:chOff x="5292553" y="3355717"/>
            <a:chExt cx="1711365" cy="2494000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92553" y="3573075"/>
              <a:ext cx="992082" cy="19018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402008" y="4624848"/>
              <a:ext cx="80422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471873" y="3355717"/>
              <a:ext cx="1124825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382601" y="3902993"/>
              <a:ext cx="1127154" cy="784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92196" y="3981397"/>
              <a:ext cx="1004502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471873" y="4093379"/>
              <a:ext cx="874864" cy="7374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92196" y="4166845"/>
              <a:ext cx="1026238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570460" y="4915952"/>
              <a:ext cx="902034" cy="52011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5690783" y="4967962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409771" y="5109245"/>
              <a:ext cx="936966" cy="23443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632562" y="5343680"/>
              <a:ext cx="877193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340682" y="5458288"/>
              <a:ext cx="823630" cy="16690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5536304" y="5625188"/>
              <a:ext cx="1110076" cy="22434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411944" y="3355717"/>
              <a:ext cx="24841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436785" y="3575404"/>
              <a:ext cx="776" cy="77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5592196" y="3355717"/>
              <a:ext cx="40366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509755" y="4166845"/>
              <a:ext cx="16302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676034" y="4166845"/>
              <a:ext cx="158360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455866" y="4793204"/>
              <a:ext cx="548052" cy="1056513"/>
            </a:xfrm>
            <a:custGeom>
              <a:avLst/>
              <a:gdLst>
                <a:gd name="T0" fmla="*/ 393 w 706"/>
                <a:gd name="T1" fmla="*/ 1361 h 1361"/>
                <a:gd name="T2" fmla="*/ 0 w 706"/>
                <a:gd name="T3" fmla="*/ 98 h 1361"/>
                <a:gd name="T4" fmla="*/ 314 w 706"/>
                <a:gd name="T5" fmla="*/ 0 h 1361"/>
                <a:gd name="T6" fmla="*/ 706 w 706"/>
                <a:gd name="T7" fmla="*/ 1263 h 1361"/>
                <a:gd name="T8" fmla="*/ 393 w 706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361">
                  <a:moveTo>
                    <a:pt x="393" y="1361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706" y="1263"/>
                  </a:lnTo>
                  <a:lnTo>
                    <a:pt x="393" y="1361"/>
                  </a:lnTo>
                  <a:close/>
                </a:path>
              </a:pathLst>
            </a:custGeom>
            <a:solidFill>
              <a:srgbClr val="6BE137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6731444" y="5683594"/>
              <a:ext cx="248409" cy="91601"/>
            </a:xfrm>
            <a:custGeom>
              <a:avLst/>
              <a:gdLst>
                <a:gd name="T0" fmla="*/ 7 w 320"/>
                <a:gd name="T1" fmla="*/ 118 h 118"/>
                <a:gd name="T2" fmla="*/ 0 w 320"/>
                <a:gd name="T3" fmla="*/ 97 h 118"/>
                <a:gd name="T4" fmla="*/ 314 w 320"/>
                <a:gd name="T5" fmla="*/ 0 h 118"/>
                <a:gd name="T6" fmla="*/ 320 w 320"/>
                <a:gd name="T7" fmla="*/ 21 h 118"/>
                <a:gd name="T8" fmla="*/ 7 w 32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18">
                  <a:moveTo>
                    <a:pt x="7" y="118"/>
                  </a:moveTo>
                  <a:lnTo>
                    <a:pt x="0" y="97"/>
                  </a:lnTo>
                  <a:lnTo>
                    <a:pt x="314" y="0"/>
                  </a:lnTo>
                  <a:lnTo>
                    <a:pt x="320" y="21"/>
                  </a:lnTo>
                  <a:lnTo>
                    <a:pt x="7" y="11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481483" y="4874713"/>
              <a:ext cx="290328" cy="226673"/>
            </a:xfrm>
            <a:custGeom>
              <a:avLst/>
              <a:gdLst>
                <a:gd name="T0" fmla="*/ 61 w 374"/>
                <a:gd name="T1" fmla="*/ 292 h 292"/>
                <a:gd name="T2" fmla="*/ 0 w 374"/>
                <a:gd name="T3" fmla="*/ 98 h 292"/>
                <a:gd name="T4" fmla="*/ 314 w 374"/>
                <a:gd name="T5" fmla="*/ 0 h 292"/>
                <a:gd name="T6" fmla="*/ 374 w 374"/>
                <a:gd name="T7" fmla="*/ 194 h 292"/>
                <a:gd name="T8" fmla="*/ 61 w 374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92">
                  <a:moveTo>
                    <a:pt x="61" y="292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374" y="194"/>
                  </a:lnTo>
                  <a:lnTo>
                    <a:pt x="61" y="29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306526" y="4421463"/>
              <a:ext cx="81742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5808001" y="4421463"/>
              <a:ext cx="6055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5652745" y="4421463"/>
              <a:ext cx="62102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5738136" y="4624848"/>
              <a:ext cx="12653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5738136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5772292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264452" y="4967962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11804" y="4967962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5690783" y="3761710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5738136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5772292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264452" y="3761710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11804" y="3761710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5604616" y="5664002"/>
              <a:ext cx="416084" cy="148269"/>
            </a:xfrm>
            <a:custGeom>
              <a:avLst/>
              <a:gdLst>
                <a:gd name="T0" fmla="*/ 328 w 328"/>
                <a:gd name="T1" fmla="*/ 90 h 117"/>
                <a:gd name="T2" fmla="*/ 301 w 328"/>
                <a:gd name="T3" fmla="*/ 117 h 117"/>
                <a:gd name="T4" fmla="*/ 27 w 328"/>
                <a:gd name="T5" fmla="*/ 117 h 117"/>
                <a:gd name="T6" fmla="*/ 0 w 328"/>
                <a:gd name="T7" fmla="*/ 90 h 117"/>
                <a:gd name="T8" fmla="*/ 0 w 328"/>
                <a:gd name="T9" fmla="*/ 27 h 117"/>
                <a:gd name="T10" fmla="*/ 27 w 328"/>
                <a:gd name="T11" fmla="*/ 0 h 117"/>
                <a:gd name="T12" fmla="*/ 301 w 328"/>
                <a:gd name="T13" fmla="*/ 0 h 117"/>
                <a:gd name="T14" fmla="*/ 328 w 328"/>
                <a:gd name="T15" fmla="*/ 27 h 117"/>
                <a:gd name="T16" fmla="*/ 328 w 328"/>
                <a:gd name="T17" fmla="*/ 9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117">
                  <a:moveTo>
                    <a:pt x="328" y="90"/>
                  </a:moveTo>
                  <a:cubicBezTo>
                    <a:pt x="328" y="105"/>
                    <a:pt x="316" y="117"/>
                    <a:pt x="301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6" y="0"/>
                    <a:pt x="328" y="12"/>
                    <a:pt x="328" y="27"/>
                  </a:cubicBezTo>
                  <a:lnTo>
                    <a:pt x="328" y="9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6547793" y="5664002"/>
              <a:ext cx="40366" cy="167676"/>
            </a:xfrm>
            <a:custGeom>
              <a:avLst/>
              <a:gdLst>
                <a:gd name="T0" fmla="*/ 32 w 32"/>
                <a:gd name="T1" fmla="*/ 116 h 132"/>
                <a:gd name="T2" fmla="*/ 16 w 32"/>
                <a:gd name="T3" fmla="*/ 132 h 132"/>
                <a:gd name="T4" fmla="*/ 16 w 32"/>
                <a:gd name="T5" fmla="*/ 132 h 132"/>
                <a:gd name="T6" fmla="*/ 0 w 32"/>
                <a:gd name="T7" fmla="*/ 116 h 132"/>
                <a:gd name="T8" fmla="*/ 0 w 32"/>
                <a:gd name="T9" fmla="*/ 16 h 132"/>
                <a:gd name="T10" fmla="*/ 16 w 32"/>
                <a:gd name="T11" fmla="*/ 0 h 132"/>
                <a:gd name="T12" fmla="*/ 16 w 32"/>
                <a:gd name="T13" fmla="*/ 0 h 132"/>
                <a:gd name="T14" fmla="*/ 32 w 32"/>
                <a:gd name="T15" fmla="*/ 16 h 132"/>
                <a:gd name="T16" fmla="*/ 32 w 32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32" y="116"/>
                  </a:moveTo>
                  <a:cubicBezTo>
                    <a:pt x="32" y="125"/>
                    <a:pt x="25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1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5409771" y="5514180"/>
              <a:ext cx="70641" cy="72194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57 h 57"/>
                <a:gd name="T4" fmla="*/ 27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7 w 56"/>
                <a:gd name="T11" fmla="*/ 0 h 57"/>
                <a:gd name="T12" fmla="*/ 28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062620" y="5514180"/>
              <a:ext cx="71417" cy="72194"/>
            </a:xfrm>
            <a:custGeom>
              <a:avLst/>
              <a:gdLst>
                <a:gd name="T0" fmla="*/ 56 w 56"/>
                <a:gd name="T1" fmla="*/ 29 h 57"/>
                <a:gd name="T2" fmla="*/ 29 w 56"/>
                <a:gd name="T3" fmla="*/ 57 h 57"/>
                <a:gd name="T4" fmla="*/ 28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8 w 56"/>
                <a:gd name="T11" fmla="*/ 0 h 57"/>
                <a:gd name="T12" fmla="*/ 29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5576670" y="5179886"/>
              <a:ext cx="665269" cy="93153"/>
            </a:xfrm>
            <a:custGeom>
              <a:avLst/>
              <a:gdLst>
                <a:gd name="T0" fmla="*/ 524 w 524"/>
                <a:gd name="T1" fmla="*/ 45 h 73"/>
                <a:gd name="T2" fmla="*/ 497 w 524"/>
                <a:gd name="T3" fmla="*/ 73 h 73"/>
                <a:gd name="T4" fmla="*/ 28 w 524"/>
                <a:gd name="T5" fmla="*/ 73 h 73"/>
                <a:gd name="T6" fmla="*/ 0 w 524"/>
                <a:gd name="T7" fmla="*/ 45 h 73"/>
                <a:gd name="T8" fmla="*/ 0 w 524"/>
                <a:gd name="T9" fmla="*/ 27 h 73"/>
                <a:gd name="T10" fmla="*/ 28 w 524"/>
                <a:gd name="T11" fmla="*/ 0 h 73"/>
                <a:gd name="T12" fmla="*/ 497 w 524"/>
                <a:gd name="T13" fmla="*/ 0 h 73"/>
                <a:gd name="T14" fmla="*/ 524 w 524"/>
                <a:gd name="T15" fmla="*/ 27 h 73"/>
                <a:gd name="T16" fmla="*/ 524 w 524"/>
                <a:gd name="T17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73">
                  <a:moveTo>
                    <a:pt x="524" y="45"/>
                  </a:moveTo>
                  <a:cubicBezTo>
                    <a:pt x="524" y="61"/>
                    <a:pt x="512" y="73"/>
                    <a:pt x="497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12" y="73"/>
                    <a:pt x="0" y="61"/>
                    <a:pt x="0" y="4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12" y="0"/>
                    <a:pt x="524" y="12"/>
                    <a:pt x="524" y="27"/>
                  </a:cubicBezTo>
                  <a:lnTo>
                    <a:pt x="524" y="45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6128603" y="3612665"/>
              <a:ext cx="111784" cy="111008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5325933" y="3617323"/>
              <a:ext cx="111784" cy="111784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3" y="1112313"/>
            <a:ext cx="1936868" cy="1936868"/>
            <a:chOff x="2572456" y="958222"/>
            <a:chExt cx="1936868" cy="1936868"/>
          </a:xfrm>
        </p:grpSpPr>
        <p:grpSp>
          <p:nvGrpSpPr>
            <p:cNvPr id="61" name="组合 60"/>
            <p:cNvGrpSpPr/>
            <p:nvPr/>
          </p:nvGrpSpPr>
          <p:grpSpPr>
            <a:xfrm>
              <a:off x="2572456" y="958222"/>
              <a:ext cx="1936868" cy="1936868"/>
              <a:chOff x="11207774" y="442662"/>
              <a:chExt cx="504056" cy="504056"/>
            </a:xfrm>
            <a:solidFill>
              <a:srgbClr val="B3DF6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椭圆 61"/>
              <p:cNvSpPr/>
              <p:nvPr/>
            </p:nvSpPr>
            <p:spPr>
              <a:xfrm>
                <a:off x="11273029" y="517620"/>
                <a:ext cx="373547" cy="37354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1"/>
            <p:cNvSpPr txBox="1"/>
            <p:nvPr/>
          </p:nvSpPr>
          <p:spPr>
            <a:xfrm>
              <a:off x="2815371" y="1264937"/>
              <a:ext cx="14510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ln w="12700">
                    <a:noFill/>
                    <a:prstDash val="solid"/>
                  </a:ln>
                  <a:solidFill>
                    <a:prstClr val="white"/>
                  </a:solidFill>
                  <a:effectLst>
                    <a:outerShdw dist="50800" dir="4800000" algn="tl" rotWithShape="0">
                      <a:srgbClr val="000000">
                        <a:alpha val="40000"/>
                      </a:srgbClr>
                    </a:outerShdw>
                  </a:effectLst>
                  <a:latin typeface="造字工房尚黑（非商用）细体" pitchFamily="50" charset="-122"/>
                  <a:ea typeface="造字工房尚黑（非商用）细体" pitchFamily="50" charset="-122"/>
                </a:rPr>
                <a:t>02</a:t>
              </a:r>
              <a:endParaRPr lang="zh-CN" altLang="en-US" sz="8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5400000">
            <a:off x="7939470" y="-3214903"/>
            <a:ext cx="942183" cy="7462505"/>
            <a:chOff x="-11273" y="-594773"/>
            <a:chExt cx="719786" cy="7462505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3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数值列表</a:t>
            </a: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V="1">
            <a:off x="902051" y="900009"/>
            <a:ext cx="2636591" cy="4964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8" y="1253337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en-US" altLang="zh-CN" sz="280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nput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()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函数输入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列表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	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76" y="2002407"/>
            <a:ext cx="8111405" cy="2165923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684002" y="2361068"/>
            <a:ext cx="3124561" cy="604788"/>
            <a:chOff x="1580055" y="2704699"/>
            <a:chExt cx="3124561" cy="60478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3214838" y="2704699"/>
              <a:ext cx="1489778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580055" y="3309487"/>
              <a:ext cx="2895693" cy="0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H="1">
            <a:off x="3163671" y="2361068"/>
            <a:ext cx="644892" cy="15422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063674" y="3542344"/>
            <a:ext cx="6990665" cy="58734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lvl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eval</a:t>
            </a:r>
            <a:r>
              <a:rPr lang="zh-CN" altLang="en-US" sz="2400" dirty="0">
                <a:solidFill>
                  <a:srgbClr val="FF0000"/>
                </a:solidFill>
              </a:rPr>
              <a:t>函数能将带“</a:t>
            </a:r>
            <a:r>
              <a:rPr lang="en-US" altLang="zh-CN" sz="2400" dirty="0">
                <a:solidFill>
                  <a:srgbClr val="FF0000"/>
                </a:solidFill>
              </a:rPr>
              <a:t>[]</a:t>
            </a:r>
            <a:r>
              <a:rPr lang="zh-CN" altLang="en-US" sz="2400" dirty="0">
                <a:solidFill>
                  <a:srgbClr val="FF0000"/>
                </a:solidFill>
              </a:rPr>
              <a:t>”的输入转换为列表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4"/>
          <a:srcRect t="2808"/>
          <a:stretch>
            <a:fillRect/>
          </a:stretch>
        </p:blipFill>
        <p:spPr>
          <a:xfrm>
            <a:off x="598961" y="4416827"/>
            <a:ext cx="5001683" cy="191117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7625" y="4391524"/>
            <a:ext cx="5384156" cy="1856259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634008" y="5773361"/>
            <a:ext cx="1835813" cy="47442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891317" y="4921887"/>
            <a:ext cx="1559290" cy="31763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38921" y="6136499"/>
            <a:ext cx="9061650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228600" lvl="0" algn="just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不管以何种形式输入</a:t>
            </a:r>
            <a:r>
              <a:rPr lang="en-US" altLang="zh-CN" sz="2400" dirty="0">
                <a:solidFill>
                  <a:srgbClr val="FF0000"/>
                </a:solidFill>
              </a:rPr>
              <a:t>,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nput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函数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/>
                <a:ea typeface="微软雅黑" panose="020B0503020204020204" pitchFamily="34" charset="-122"/>
              </a:rPr>
              <a:t>都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默认从键盘输入的是字符串。</a:t>
            </a:r>
          </a:p>
        </p:txBody>
      </p:sp>
      <p:sp>
        <p:nvSpPr>
          <p:cNvPr id="30" name="矩形 29"/>
          <p:cNvSpPr/>
          <p:nvPr/>
        </p:nvSpPr>
        <p:spPr>
          <a:xfrm>
            <a:off x="5885482" y="5728736"/>
            <a:ext cx="1835813" cy="474422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4008" y="4907335"/>
            <a:ext cx="1559290" cy="317634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715903" y="1566478"/>
            <a:ext cx="1558155" cy="2206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6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6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579695" y="4207580"/>
            <a:ext cx="1558155" cy="1859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6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6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628290" y="4250828"/>
            <a:ext cx="1558155" cy="1859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6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6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7" grpId="0" animBg="1"/>
      <p:bldP spid="28" grpId="0" animBg="1"/>
      <p:bldP spid="29" grpId="0"/>
      <p:bldP spid="30" grpId="0" animBg="1"/>
      <p:bldP spid="31" grpId="0" animBg="1"/>
      <p:bldP spid="32" grpId="0"/>
      <p:bldP spid="33" grpId="0"/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数值列表</a:t>
            </a: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1253337"/>
            <a:ext cx="10515600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lvl="0" indent="-5143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通过</a:t>
            </a:r>
            <a:r>
              <a:rPr lang="en-US" altLang="zh-CN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list()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函数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转换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	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0" y="2261276"/>
            <a:ext cx="5138925" cy="1613384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095083" y="3254983"/>
            <a:ext cx="5241327" cy="5873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spAutoFit/>
          </a:bodyPr>
          <a:lstStyle/>
          <a:p>
            <a:pPr marL="228600" lvl="0" algn="just">
              <a:lnSpc>
                <a:spcPct val="150000"/>
              </a:lnSpc>
              <a:spcBef>
                <a:spcPts val="10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lsit</a:t>
            </a:r>
            <a:r>
              <a:rPr lang="zh-CN" altLang="en-US" sz="2400" dirty="0">
                <a:solidFill>
                  <a:srgbClr val="FF0000"/>
                </a:solidFill>
              </a:rPr>
              <a:t>函数可以将</a:t>
            </a:r>
            <a:r>
              <a:rPr lang="en-US" altLang="zh-CN" sz="2400" dirty="0">
                <a:solidFill>
                  <a:srgbClr val="FF0000"/>
                </a:solidFill>
              </a:rPr>
              <a:t>range</a:t>
            </a:r>
            <a:r>
              <a:rPr lang="zh-CN" altLang="en-US" sz="2400" dirty="0">
                <a:solidFill>
                  <a:srgbClr val="FF0000"/>
                </a:solidFill>
              </a:rPr>
              <a:t>对象转换为列表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902051" y="900009"/>
            <a:ext cx="2636591" cy="4964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90" y="4618705"/>
            <a:ext cx="5138925" cy="158509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973760" y="5669053"/>
            <a:ext cx="3412775" cy="45389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range</a:t>
            </a:r>
            <a:r>
              <a:rPr lang="zh-CN" altLang="en-US" sz="2000" dirty="0">
                <a:solidFill>
                  <a:srgbClr val="C00000"/>
                </a:solidFill>
              </a:rPr>
              <a:t>函数无法直接生成列表</a:t>
            </a:r>
          </a:p>
        </p:txBody>
      </p:sp>
      <p:sp>
        <p:nvSpPr>
          <p:cNvPr id="29" name="矩形 28"/>
          <p:cNvSpPr/>
          <p:nvPr/>
        </p:nvSpPr>
        <p:spPr>
          <a:xfrm>
            <a:off x="5157591" y="1498582"/>
            <a:ext cx="1558155" cy="220675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6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6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901069" y="3825786"/>
            <a:ext cx="1558155" cy="18598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6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6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29" grpId="0"/>
      <p:bldP spid="3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705755" y="868094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8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下面</a:t>
            </a:r>
            <a:r>
              <a:rPr lang="zh-CN" altLang="zh-CN" sz="2400" dirty="0">
                <a:latin typeface="+mn-ea"/>
              </a:rPr>
              <a:t>代码的输出结果是（）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</a:t>
            </a:r>
            <a:r>
              <a:rPr lang="en-US" altLang="zh-CN" sz="2400" dirty="0" err="1" smtClean="0">
                <a:latin typeface="+mn-ea"/>
              </a:rPr>
              <a:t>vlist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= list(range(5))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for </a:t>
            </a:r>
            <a:r>
              <a:rPr lang="en-US" altLang="zh-CN" sz="2400" dirty="0">
                <a:latin typeface="+mn-ea"/>
              </a:rPr>
              <a:t>e in </a:t>
            </a:r>
            <a:r>
              <a:rPr lang="en-US" altLang="zh-CN" sz="2400" dirty="0" err="1">
                <a:latin typeface="+mn-ea"/>
              </a:rPr>
              <a:t>vlist</a:t>
            </a:r>
            <a:r>
              <a:rPr lang="en-US" altLang="zh-CN" sz="2400" dirty="0">
                <a:latin typeface="+mn-ea"/>
              </a:rPr>
              <a:t>: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		print(</a:t>
            </a:r>
            <a:r>
              <a:rPr lang="en-US" altLang="zh-CN" sz="2400" dirty="0" err="1" smtClean="0">
                <a:latin typeface="+mn-ea"/>
              </a:rPr>
              <a:t>e,end</a:t>
            </a:r>
            <a:r>
              <a:rPr lang="en-US" altLang="zh-CN" sz="2400" dirty="0" smtClean="0">
                <a:latin typeface="+mn-ea"/>
              </a:rPr>
              <a:t>=",")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0, 1, 2, 3, 4]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0;1;2;3;4</a:t>
            </a:r>
            <a:r>
              <a:rPr lang="en-US" altLang="zh-CN" sz="2400" dirty="0">
                <a:latin typeface="+mn-ea"/>
              </a:rPr>
              <a:t>;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0,1,2,3,4</a:t>
            </a:r>
            <a:r>
              <a:rPr lang="en-US" altLang="zh-CN" sz="2400" dirty="0">
                <a:latin typeface="+mn-ea"/>
              </a:rPr>
              <a:t>,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0 </a:t>
            </a:r>
            <a:r>
              <a:rPr lang="en-US" altLang="zh-CN" sz="2400" dirty="0">
                <a:latin typeface="+mn-ea"/>
              </a:rPr>
              <a:t>1 2 3 </a:t>
            </a:r>
            <a:r>
              <a:rPr lang="en-US" altLang="zh-CN" sz="2400" dirty="0" smtClean="0">
                <a:latin typeface="+mn-ea"/>
              </a:rPr>
              <a:t>4</a:t>
            </a:r>
            <a:endParaRPr lang="zh-CN" altLang="zh-CN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6097" y="4182209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334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列表生成式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955819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8" y="2828041"/>
            <a:ext cx="10515600" cy="36679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】</a:t>
            </a:r>
            <a:r>
              <a:rPr lang="zh-CN" altLang="zh-CN" sz="2400" dirty="0"/>
              <a:t>创建一个由</a:t>
            </a:r>
            <a:r>
              <a:rPr lang="en-US" altLang="zh-CN" sz="2400" dirty="0"/>
              <a:t>1</a:t>
            </a:r>
            <a:r>
              <a:rPr lang="zh-CN" altLang="zh-CN" sz="2400" dirty="0"/>
              <a:t>～</a:t>
            </a:r>
            <a:r>
              <a:rPr lang="en-US" altLang="zh-CN" sz="2400" dirty="0"/>
              <a:t>10</a:t>
            </a:r>
            <a:r>
              <a:rPr lang="zh-CN" altLang="zh-CN" sz="2400" dirty="0"/>
              <a:t>这十个数的平方值组成的数值列表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19" y="3559339"/>
            <a:ext cx="5165645" cy="1517669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6424057" y="3559339"/>
            <a:ext cx="3499556" cy="829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range</a:t>
            </a:r>
            <a:r>
              <a:rPr lang="zh-CN" altLang="zh-CN" b="1" dirty="0">
                <a:solidFill>
                  <a:srgbClr val="C00000"/>
                </a:solidFill>
              </a:rPr>
              <a:t>函数配合</a:t>
            </a:r>
            <a:r>
              <a:rPr lang="en-US" altLang="zh-CN" b="1" dirty="0">
                <a:solidFill>
                  <a:srgbClr val="C00000"/>
                </a:solidFill>
              </a:rPr>
              <a:t>for</a:t>
            </a:r>
            <a:r>
              <a:rPr lang="zh-CN" altLang="zh-CN" b="1" dirty="0">
                <a:solidFill>
                  <a:srgbClr val="C00000"/>
                </a:solidFill>
              </a:rPr>
              <a:t>循环生成</a:t>
            </a:r>
            <a:r>
              <a:rPr lang="zh-CN" altLang="en-US" b="1" dirty="0">
                <a:solidFill>
                  <a:srgbClr val="C00000"/>
                </a:solidFill>
              </a:rPr>
              <a:t>列表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720" y="5373656"/>
            <a:ext cx="5234685" cy="762768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6245405" y="5307097"/>
            <a:ext cx="3499556" cy="8293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用列表生成式</a:t>
            </a:r>
            <a:r>
              <a:rPr lang="zh-CN" altLang="zh-CN" b="1" dirty="0">
                <a:solidFill>
                  <a:srgbClr val="C00000"/>
                </a:solidFill>
              </a:rPr>
              <a:t>生成</a:t>
            </a:r>
            <a:r>
              <a:rPr lang="zh-CN" altLang="en-US" b="1" dirty="0">
                <a:solidFill>
                  <a:srgbClr val="C00000"/>
                </a:solidFill>
              </a:rPr>
              <a:t>列表</a:t>
            </a:r>
          </a:p>
        </p:txBody>
      </p:sp>
      <p:sp>
        <p:nvSpPr>
          <p:cNvPr id="14" name="矩形 13"/>
          <p:cNvSpPr/>
          <p:nvPr/>
        </p:nvSpPr>
        <p:spPr>
          <a:xfrm>
            <a:off x="674375" y="1151199"/>
            <a:ext cx="105718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使用格式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列表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 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=  [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循环变量相关表达式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for 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循环变量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 in 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range( )</a:t>
            </a: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]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5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列表生成式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1253338"/>
            <a:ext cx="10515600" cy="19211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已知有学生信息列表如下：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请根据该列表用列表生成式生成包含学生姓名的列表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717" y="1907490"/>
            <a:ext cx="8572058" cy="5058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t="3212"/>
          <a:stretch>
            <a:fillRect/>
          </a:stretch>
        </p:blipFill>
        <p:spPr>
          <a:xfrm>
            <a:off x="1150619" y="3284805"/>
            <a:ext cx="7634883" cy="1087654"/>
          </a:xfrm>
          <a:prstGeom prst="rect">
            <a:avLst/>
          </a:prstGeom>
        </p:spPr>
      </p:pic>
      <p:cxnSp>
        <p:nvCxnSpPr>
          <p:cNvPr id="11" name="直接连接符 10"/>
          <p:cNvCxnSpPr/>
          <p:nvPr/>
        </p:nvCxnSpPr>
        <p:spPr>
          <a:xfrm>
            <a:off x="955819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820" y="5054125"/>
            <a:ext cx="7829682" cy="1617144"/>
          </a:xfrm>
          <a:prstGeom prst="rect">
            <a:avLst/>
          </a:prstGeom>
        </p:spPr>
      </p:pic>
      <p:sp>
        <p:nvSpPr>
          <p:cNvPr id="13" name="内容占位符 4"/>
          <p:cNvSpPr txBox="1"/>
          <p:nvPr/>
        </p:nvSpPr>
        <p:spPr>
          <a:xfrm>
            <a:off x="674376" y="4334504"/>
            <a:ext cx="10515600" cy="71962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如果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需要生成包含学生姓名和籍贯的列表，列表生成式该如何写？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955960" y="2552227"/>
            <a:ext cx="7486619" cy="1556221"/>
            <a:chOff x="2465809" y="2399606"/>
            <a:chExt cx="6761318" cy="1556221"/>
          </a:xfrm>
        </p:grpSpPr>
        <p:sp>
          <p:nvSpPr>
            <p:cNvPr id="2" name="矩形 1"/>
            <p:cNvSpPr/>
            <p:nvPr/>
          </p:nvSpPr>
          <p:spPr>
            <a:xfrm>
              <a:off x="2765068" y="2917365"/>
              <a:ext cx="646205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dirty="0" smtClean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scores </a:t>
              </a:r>
              <a:r>
                <a:rPr lang="en-US" altLang="zh-CN" sz="3200" dirty="0"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[98, 96, 95, 94, 92]</a:t>
              </a:r>
              <a:endParaRPr lang="zh-CN" altLang="en-US" sz="3200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2465809" y="2399606"/>
              <a:ext cx="5054438" cy="517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400" dirty="0">
                  <a:solidFill>
                    <a:srgbClr val="0070C0"/>
                  </a:solidFill>
                </a:rPr>
                <a:t>正向序号             </a:t>
              </a:r>
              <a:r>
                <a:rPr lang="en-US" altLang="zh-CN" sz="2400" dirty="0">
                  <a:solidFill>
                    <a:srgbClr val="0070C0"/>
                  </a:solidFill>
                </a:rPr>
                <a:t>0        1      2       3        4</a:t>
              </a:r>
              <a:endParaRPr lang="zh-CN" altLang="en-US" sz="24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>
              <a:off x="3914150" y="2658875"/>
              <a:ext cx="3158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/>
            <p:cNvSpPr/>
            <p:nvPr/>
          </p:nvSpPr>
          <p:spPr>
            <a:xfrm>
              <a:off x="3640972" y="3438068"/>
              <a:ext cx="5586155" cy="5177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>
                  <a:solidFill>
                    <a:srgbClr val="0070C0"/>
                  </a:solidFill>
                </a:rPr>
                <a:t>          -5     -4       -3      -2      -1             </a:t>
              </a:r>
              <a:r>
                <a:rPr lang="zh-CN" altLang="en-US" sz="2400" dirty="0">
                  <a:solidFill>
                    <a:srgbClr val="0070C0"/>
                  </a:solidFill>
                </a:rPr>
                <a:t>反向序号 </a:t>
              </a: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H="1">
              <a:off x="7268072" y="3696947"/>
              <a:ext cx="387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2423592" y="4802286"/>
            <a:ext cx="7155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scores [2] == score [-3]== 95</a:t>
            </a:r>
            <a:endParaRPr lang="zh-CN" altLang="en-US" sz="3200" dirty="0"/>
          </a:p>
        </p:txBody>
      </p:sp>
      <p:sp>
        <p:nvSpPr>
          <p:cNvPr id="24" name="矩形 23"/>
          <p:cNvSpPr/>
          <p:nvPr/>
        </p:nvSpPr>
        <p:spPr>
          <a:xfrm>
            <a:off x="892080" y="1337686"/>
            <a:ext cx="71552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列表元素按序号访问。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列表生成式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1253338"/>
            <a:ext cx="10515600" cy="17555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列表生成式是允许嵌套的，其嵌套格式如下：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	</a:t>
            </a:r>
            <a:r>
              <a:rPr lang="zh-CN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列表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= [</a:t>
            </a:r>
            <a:r>
              <a:rPr lang="zh-CN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循环变量相关表达式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for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外循环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for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内循环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]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r="11549"/>
          <a:stretch/>
        </p:blipFill>
        <p:spPr>
          <a:xfrm>
            <a:off x="530360" y="3554700"/>
            <a:ext cx="5361809" cy="10010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7279" y="3131288"/>
            <a:ext cx="4362450" cy="1847850"/>
          </a:xfrm>
          <a:prstGeom prst="rect">
            <a:avLst/>
          </a:prstGeom>
        </p:spPr>
      </p:pic>
      <p:sp>
        <p:nvSpPr>
          <p:cNvPr id="12" name="箭头: 左右 11"/>
          <p:cNvSpPr/>
          <p:nvPr/>
        </p:nvSpPr>
        <p:spPr>
          <a:xfrm>
            <a:off x="5892169" y="3829023"/>
            <a:ext cx="1445110" cy="5452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等价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55819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列表生成式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422348" y="4185500"/>
            <a:ext cx="11214595" cy="229162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【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分析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】</a:t>
            </a:r>
          </a:p>
          <a:p>
            <a:pPr marL="971550" lvl="1" indent="-571500">
              <a:buFont typeface="+mj-lt"/>
              <a:buAutoNum type="romanUcPeriod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九九表中每一项可以写作 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	</a:t>
            </a: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*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j = r 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。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971550" lvl="1" indent="-571500">
              <a:buFont typeface="+mj-lt"/>
              <a:buAutoNum type="romanUcPeriod"/>
            </a:pP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对应行号，看作外循环；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j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对应列号，看作内循环。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971550" lvl="1" indent="-571500">
              <a:buFont typeface="+mj-lt"/>
              <a:buAutoNum type="romanUcPeriod"/>
            </a:pP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乘法表共有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9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行，即</a:t>
            </a: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的取值范围为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1~9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；第</a:t>
            </a: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行共有</a:t>
            </a: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i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项乘法式子，即</a:t>
            </a:r>
            <a:r>
              <a:rPr lang="en-US" altLang="zh-CN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j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的取值范围为</a:t>
            </a:r>
            <a:r>
              <a:rPr lang="en-US" altLang="zh-CN" sz="2400" dirty="0" err="1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1~i</a:t>
            </a:r>
            <a:r>
              <a:rPr lang="zh-CN" altLang="en-US" sz="240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</a:rPr>
              <a:t>。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+mn-ea"/>
              </a:rPr>
              <a:t>   </a:t>
            </a:r>
            <a:endParaRPr lang="en-US" altLang="zh-CN" sz="2400" dirty="0">
              <a:solidFill>
                <a:prstClr val="black">
                  <a:lumMod val="85000"/>
                  <a:lumOff val="15000"/>
                </a:prstClr>
              </a:solidFill>
              <a:latin typeface="+mn-ea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955819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4"/>
          <p:cNvSpPr txBox="1"/>
          <p:nvPr/>
        </p:nvSpPr>
        <p:spPr>
          <a:xfrm>
            <a:off x="314336" y="1422121"/>
            <a:ext cx="11530841" cy="6105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请用列表生成式生成九九乘法表列表并输出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/>
          <a:srcRect t="29616" r="26721" b="6032"/>
          <a:stretch/>
        </p:blipFill>
        <p:spPr>
          <a:xfrm>
            <a:off x="2416975" y="2111604"/>
            <a:ext cx="6316454" cy="2073897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66" y="2109313"/>
            <a:ext cx="11088061" cy="41456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列表生成式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6" name="内容占位符 4"/>
          <p:cNvSpPr txBox="1"/>
          <p:nvPr/>
        </p:nvSpPr>
        <p:spPr>
          <a:xfrm>
            <a:off x="314336" y="1422121"/>
            <a:ext cx="11530841" cy="6105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【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】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请用列表生成式生成九九乘法表列表并输出</a:t>
            </a:r>
            <a:r>
              <a:rPr lang="zh-CN" altLang="en-US" sz="28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。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5350952" y="2413262"/>
            <a:ext cx="1826071" cy="11412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985525" y="2554831"/>
            <a:ext cx="5769663" cy="348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每行最后一项后加上回车符，其余各项后加上空格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55819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097" y="1035350"/>
            <a:ext cx="101684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9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下面</a:t>
            </a:r>
            <a:r>
              <a:rPr lang="zh-CN" altLang="zh-CN" sz="2400" dirty="0">
                <a:latin typeface="+mn-ea"/>
              </a:rPr>
              <a:t>代码的输出结果是（）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list1 = [[</a:t>
            </a:r>
            <a:r>
              <a:rPr lang="en-US" altLang="zh-CN" sz="2400" dirty="0" err="1" smtClean="0">
                <a:latin typeface="+mn-ea"/>
              </a:rPr>
              <a:t>m,n</a:t>
            </a:r>
            <a:r>
              <a:rPr lang="en-US" altLang="zh-CN" sz="2400" dirty="0">
                <a:latin typeface="+mn-ea"/>
              </a:rPr>
              <a:t>]</a:t>
            </a:r>
            <a:r>
              <a:rPr lang="en-US" altLang="zh-CN" sz="2400" dirty="0" smtClean="0">
                <a:latin typeface="+mn-ea"/>
              </a:rPr>
              <a:t> for m in 'ABC' for n in 'ABC' if m!=n]</a:t>
            </a:r>
            <a:endParaRPr lang="zh-CN" altLang="zh-CN" sz="2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print(list1)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</a:t>
            </a:r>
            <a:r>
              <a:rPr lang="en-US" altLang="zh-CN" sz="2400" dirty="0">
                <a:latin typeface="+mn-ea"/>
              </a:rPr>
              <a:t>'AC', 'AD', 'BC', 'BD']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[['A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'B'], ['A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'C'], ['B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'A'], ['B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'C'], ['C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'A'], ['C</a:t>
            </a:r>
            <a:r>
              <a:rPr lang="en-US" altLang="zh-CN" sz="2400" dirty="0">
                <a:latin typeface="+mn-ea"/>
              </a:rPr>
              <a:t>', </a:t>
            </a:r>
            <a:r>
              <a:rPr lang="en-US" altLang="zh-CN" sz="2400" dirty="0" smtClean="0">
                <a:latin typeface="+mn-ea"/>
              </a:rPr>
              <a:t>'B']]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错误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[(</a:t>
            </a:r>
            <a:r>
              <a:rPr lang="en-US" altLang="zh-CN" sz="2400" dirty="0">
                <a:latin typeface="+mn-ea"/>
              </a:rPr>
              <a:t>'A', 'C'), ('A', 'D'), ('B', 'C'), ('B', 'D')]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+mn-ea"/>
              </a:rPr>
              <a:t> </a:t>
            </a:r>
            <a:endParaRPr kumimoji="0" lang="zh-CN" altLang="zh-CN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8645" y="324150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4702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列表的简单统计计算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942680" y="895546"/>
            <a:ext cx="2595962" cy="4463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  <a:endParaRPr lang="en-US" altLang="zh-CN" sz="280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  <a:ea typeface="微软雅黑" panose="020B0503020204020204" pitchFamily="34" charset="-122"/>
            </a:endParaRPr>
          </a:p>
          <a:p>
            <a:pPr marL="0" lvl="0" indent="0">
              <a:lnSpc>
                <a:spcPct val="150000"/>
              </a:lnSpc>
              <a:buNone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6952" y="2215844"/>
            <a:ext cx="8810324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min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求</a:t>
            </a: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数值列表中的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最小值</a:t>
            </a: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元素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max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求</a:t>
            </a: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数值列表中的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最大值</a:t>
            </a: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元素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zh-CN" sz="28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sum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en-US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——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求</a:t>
            </a:r>
            <a:r>
              <a:rPr lang="zh-CN" altLang="en-US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数值列表中元素之</a:t>
            </a:r>
            <a:r>
              <a:rPr lang="zh-CN" altLang="zh-CN" sz="2800" kern="1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和。</a:t>
            </a:r>
            <a:endParaRPr lang="zh-CN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4"/>
          <p:cNvSpPr txBox="1"/>
          <p:nvPr/>
        </p:nvSpPr>
        <p:spPr>
          <a:xfrm>
            <a:off x="170319" y="932818"/>
            <a:ext cx="1158490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【例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4-2</a:t>
            </a:r>
            <a:r>
              <a:rPr kumimoji="0" lang="zh-CN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输入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位学生的成绩，统计并输出其中的最高分、最低分和平均分。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 smtClean="0">
                <a:solidFill>
                  <a:prstClr val="black"/>
                </a:solidFill>
                <a:latin typeface="微软雅黑"/>
                <a:ea typeface="微软雅黑"/>
              </a:rPr>
              <a:t>	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  <a:ea typeface="微软雅黑"/>
              </a:rPr>
              <a:t>分析：可用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/>
                <a:ea typeface="微软雅黑"/>
              </a:rPr>
              <a:t>max()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  <a:ea typeface="微软雅黑"/>
              </a:rPr>
              <a:t>函数求最高分，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</a:rPr>
              <a:t>用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/>
              </a:rPr>
              <a:t>min()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</a:rPr>
              <a:t>函数求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</a:rPr>
              <a:t>最低分</a:t>
            </a:r>
            <a:r>
              <a:rPr lang="zh-CN" altLang="en-US" sz="2400" dirty="0">
                <a:solidFill>
                  <a:prstClr val="black"/>
                </a:solidFill>
                <a:latin typeface="微软雅黑"/>
              </a:rPr>
              <a:t>，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</a:rPr>
              <a:t>没有函数可以直接求平均分，考虑用</a:t>
            </a:r>
            <a:r>
              <a:rPr lang="en-US" altLang="zh-CN" sz="2400" dirty="0" smtClean="0">
                <a:solidFill>
                  <a:prstClr val="black"/>
                </a:solidFill>
                <a:latin typeface="微软雅黑"/>
              </a:rPr>
              <a:t>sum()</a:t>
            </a:r>
            <a:r>
              <a:rPr lang="zh-CN" altLang="en-US" sz="2400" dirty="0" smtClean="0">
                <a:solidFill>
                  <a:prstClr val="black"/>
                </a:solidFill>
                <a:latin typeface="微软雅黑"/>
              </a:rPr>
              <a:t>函数求出总分后再除以人数即可得到平均分</a:t>
            </a:r>
            <a:endParaRPr lang="en-US" altLang="zh-CN" sz="2400" dirty="0">
              <a:solidFill>
                <a:prstClr val="black"/>
              </a:solidFill>
              <a:latin typeface="微软雅黑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列表的简单统计计算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" name="椭圆 15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942680" y="895546"/>
            <a:ext cx="2595962" cy="4463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" y="2601969"/>
            <a:ext cx="11661640" cy="2735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60" y="5450416"/>
            <a:ext cx="6569009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25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76097" y="1035350"/>
            <a:ext cx="10168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10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zh-CN" sz="2400" dirty="0" smtClean="0">
                <a:latin typeface="+mn-ea"/>
              </a:rPr>
              <a:t>下面</a:t>
            </a:r>
            <a:r>
              <a:rPr lang="zh-CN" altLang="zh-CN" sz="2400" dirty="0">
                <a:latin typeface="+mn-ea"/>
              </a:rPr>
              <a:t>代码的输出结果是（）</a:t>
            </a:r>
            <a:r>
              <a:rPr lang="zh-CN" altLang="zh-CN" sz="2400" dirty="0" smtClean="0">
                <a:latin typeface="+mn-ea"/>
              </a:rPr>
              <a:t>。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s </a:t>
            </a:r>
            <a:r>
              <a:rPr lang="en-US" altLang="zh-CN" sz="2400" dirty="0">
                <a:latin typeface="+mn-ea"/>
              </a:rPr>
              <a:t>=["</a:t>
            </a:r>
            <a:r>
              <a:rPr lang="en-US" altLang="zh-CN" sz="2400" dirty="0" err="1">
                <a:latin typeface="+mn-ea"/>
              </a:rPr>
              <a:t>seashell","gold","pink","brown","purple","tomato</a:t>
            </a:r>
            <a:r>
              <a:rPr lang="en-US" altLang="zh-CN" sz="2400" dirty="0">
                <a:latin typeface="+mn-ea"/>
              </a:rPr>
              <a:t>"]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print(</a:t>
            </a:r>
            <a:r>
              <a:rPr lang="en-US" altLang="zh-CN" sz="2400" dirty="0" err="1" smtClean="0">
                <a:latin typeface="+mn-ea"/>
              </a:rPr>
              <a:t>len</a:t>
            </a:r>
            <a:r>
              <a:rPr lang="en-US" altLang="zh-CN" sz="2400" dirty="0" smtClean="0">
                <a:latin typeface="+mn-ea"/>
              </a:rPr>
              <a:t>(s</a:t>
            </a:r>
            <a:r>
              <a:rPr lang="en-US" altLang="zh-CN" sz="2400" dirty="0">
                <a:latin typeface="+mn-ea"/>
              </a:rPr>
              <a:t>),min(s),max(s</a:t>
            </a:r>
            <a:r>
              <a:rPr lang="en-US" altLang="zh-CN" sz="2400" dirty="0" smtClean="0">
                <a:latin typeface="+mn-ea"/>
              </a:rPr>
              <a:t>))</a:t>
            </a:r>
          </a:p>
          <a:p>
            <a:pPr>
              <a:lnSpc>
                <a:spcPct val="150000"/>
              </a:lnSpc>
            </a:pP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6 </a:t>
            </a:r>
            <a:r>
              <a:rPr lang="en-US" altLang="zh-CN" sz="2400" dirty="0">
                <a:latin typeface="+mn-ea"/>
              </a:rPr>
              <a:t>seashell gold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 </a:t>
            </a:r>
            <a:r>
              <a:rPr lang="en-US" altLang="zh-CN" sz="2400" dirty="0">
                <a:latin typeface="+mn-ea"/>
              </a:rPr>
              <a:t>purple tomato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5 </a:t>
            </a:r>
            <a:r>
              <a:rPr lang="en-US" altLang="zh-CN" sz="2400" dirty="0">
                <a:latin typeface="+mn-ea"/>
              </a:rPr>
              <a:t>pink brown</a:t>
            </a:r>
            <a:endParaRPr lang="zh-CN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6 </a:t>
            </a:r>
            <a:r>
              <a:rPr lang="en-US" altLang="zh-CN" sz="2400" dirty="0">
                <a:latin typeface="+mn-ea"/>
              </a:rPr>
              <a:t>brown tomato</a:t>
            </a:r>
            <a:endParaRPr lang="zh-CN" altLang="zh-CN" sz="2400" dirty="0"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10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98645" y="4289061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266700" algn="just" defTabSz="914400" rtl="0" eaLnBrk="1" fontAlgn="auto" latinLnBrk="0" hangingPunct="1">
              <a:lnSpc>
                <a:spcPct val="22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kumimoji="0" lang="en-US" altLang="zh-CN" sz="4000" b="0" i="0" u="none" strike="noStrike" kern="1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40446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小结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782835" y="840115"/>
          <a:ext cx="11113791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5850">
                  <a:extLst>
                    <a:ext uri="{9D8B030D-6E8A-4147-A177-3AD203B41FA5}">
                      <a16:colId xmlns:a16="http://schemas.microsoft.com/office/drawing/2014/main" val="1518092656"/>
                    </a:ext>
                  </a:extLst>
                </a:gridCol>
                <a:gridCol w="7927941">
                  <a:extLst>
                    <a:ext uri="{9D8B030D-6E8A-4147-A177-3AD203B41FA5}">
                      <a16:colId xmlns:a16="http://schemas.microsoft.com/office/drawing/2014/main" val="290604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函数或方法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描述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数据项为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4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用列表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项数据（不含第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项，下同）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91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i:j:k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用列表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替换列表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项以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为步数的数据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323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del</a:t>
                      </a:r>
                      <a:r>
                        <a:rPr lang="en-US" altLang="zh-CN" sz="2000" baseline="0" dirty="0" smtClean="0">
                          <a:latin typeface="+mn-ea"/>
                          <a:ea typeface="+mn-ea"/>
                        </a:rPr>
                        <a:t>  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项数据，等价于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]=[]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1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del  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ls[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i:j:k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]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到第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j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项以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k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为步数的数据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57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ls+=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ls.append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lt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元素增加到列表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47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=n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更新列表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，其元素重复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n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次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08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ls.append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(x)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在列表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最后增加一个元素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5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ls.clear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删除列表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中的所有元素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904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ls.copy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生成一个新的列表，复制列表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中的所有元素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05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ls.insert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i,x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在列表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的第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个位置增加元素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876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ls.pop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中的第</a:t>
                      </a: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项元素取出并删除该元素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592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ls.remove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(x)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将列表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中出现的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第一个元素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删掉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5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n-ea"/>
                          <a:ea typeface="+mn-ea"/>
                        </a:rPr>
                        <a:t>ls.reverse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()</a:t>
                      </a:r>
                      <a:endParaRPr lang="zh-CN" altLang="en-US" sz="2000" dirty="0" smtClean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列表</a:t>
                      </a:r>
                      <a:r>
                        <a:rPr lang="en-US" altLang="zh-CN" sz="2000" dirty="0" smtClean="0">
                          <a:latin typeface="+mn-ea"/>
                          <a:ea typeface="+mn-ea"/>
                        </a:rPr>
                        <a:t>ls</a:t>
                      </a:r>
                      <a:r>
                        <a:rPr lang="zh-CN" altLang="en-US" sz="2000" dirty="0" smtClean="0">
                          <a:latin typeface="+mn-ea"/>
                          <a:ea typeface="+mn-ea"/>
                        </a:rPr>
                        <a:t>中的元素反转</a:t>
                      </a:r>
                      <a:endParaRPr lang="zh-CN" altLang="en-US" sz="20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01736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757105" y="306899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列表类型特有的函数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软雅黑"/>
                <a:cs typeface="+mn-cs"/>
              </a:rPr>
              <a:t>或方法</a:t>
            </a:r>
          </a:p>
        </p:txBody>
      </p:sp>
    </p:spTree>
    <p:extLst>
      <p:ext uri="{BB962C8B-B14F-4D97-AF65-F5344CB8AC3E}">
        <p14:creationId xmlns:p14="http://schemas.microsoft.com/office/powerpoint/2010/main" val="82470786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列表作业（</a:t>
            </a:r>
            <a:r>
              <a:rPr kumimoji="0" lang="en-US" altLang="zh-CN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300" normalizeH="0" baseline="0" noProof="0" dirty="0" smtClean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241986" y="1829593"/>
            <a:ext cx="74198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、实践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en-US" altLang="zh-CN" sz="24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实践教程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、实践</a:t>
            </a:r>
            <a:r>
              <a:rPr kumimoji="0" lang="zh-CN" altLang="en-US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教程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p35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：第</a:t>
            </a:r>
            <a:r>
              <a:rPr kumimoji="0" lang="en-US" altLang="zh-CN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endParaRPr kumimoji="0" lang="zh-CN" altLang="zh-CN" sz="2400" b="1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0597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186" y="-57825"/>
            <a:ext cx="12192001" cy="6870567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4680228" y="2326968"/>
            <a:ext cx="4493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元组与元组操作</a:t>
            </a:r>
          </a:p>
        </p:txBody>
      </p:sp>
      <p:grpSp>
        <p:nvGrpSpPr>
          <p:cNvPr id="13" name="Group 5"/>
          <p:cNvGrpSpPr/>
          <p:nvPr/>
        </p:nvGrpSpPr>
        <p:grpSpPr>
          <a:xfrm>
            <a:off x="8825614" y="4241498"/>
            <a:ext cx="2169488" cy="2175406"/>
            <a:chOff x="5292553" y="3355717"/>
            <a:chExt cx="1711365" cy="2494000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92553" y="3573075"/>
              <a:ext cx="992082" cy="19018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402008" y="4624848"/>
              <a:ext cx="80422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471873" y="3355717"/>
              <a:ext cx="1124825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382601" y="3902993"/>
              <a:ext cx="1127154" cy="784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92196" y="3981397"/>
              <a:ext cx="1004502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471873" y="4093379"/>
              <a:ext cx="874864" cy="7374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92196" y="4166845"/>
              <a:ext cx="1026238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570460" y="4915952"/>
              <a:ext cx="902034" cy="52011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5690783" y="4967962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409771" y="5109245"/>
              <a:ext cx="936966" cy="23443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632562" y="5343680"/>
              <a:ext cx="877193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340682" y="5458288"/>
              <a:ext cx="823630" cy="16690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5536304" y="5625188"/>
              <a:ext cx="1110076" cy="22434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411944" y="3355717"/>
              <a:ext cx="24841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436785" y="3575404"/>
              <a:ext cx="776" cy="77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5592196" y="3355717"/>
              <a:ext cx="40366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509755" y="4166845"/>
              <a:ext cx="16302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676034" y="4166845"/>
              <a:ext cx="158360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455866" y="4793204"/>
              <a:ext cx="548052" cy="1056513"/>
            </a:xfrm>
            <a:custGeom>
              <a:avLst/>
              <a:gdLst>
                <a:gd name="T0" fmla="*/ 393 w 706"/>
                <a:gd name="T1" fmla="*/ 1361 h 1361"/>
                <a:gd name="T2" fmla="*/ 0 w 706"/>
                <a:gd name="T3" fmla="*/ 98 h 1361"/>
                <a:gd name="T4" fmla="*/ 314 w 706"/>
                <a:gd name="T5" fmla="*/ 0 h 1361"/>
                <a:gd name="T6" fmla="*/ 706 w 706"/>
                <a:gd name="T7" fmla="*/ 1263 h 1361"/>
                <a:gd name="T8" fmla="*/ 393 w 706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361">
                  <a:moveTo>
                    <a:pt x="393" y="1361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706" y="1263"/>
                  </a:lnTo>
                  <a:lnTo>
                    <a:pt x="393" y="1361"/>
                  </a:lnTo>
                  <a:close/>
                </a:path>
              </a:pathLst>
            </a:custGeom>
            <a:solidFill>
              <a:srgbClr val="6BE137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6731444" y="5683594"/>
              <a:ext cx="248409" cy="91601"/>
            </a:xfrm>
            <a:custGeom>
              <a:avLst/>
              <a:gdLst>
                <a:gd name="T0" fmla="*/ 7 w 320"/>
                <a:gd name="T1" fmla="*/ 118 h 118"/>
                <a:gd name="T2" fmla="*/ 0 w 320"/>
                <a:gd name="T3" fmla="*/ 97 h 118"/>
                <a:gd name="T4" fmla="*/ 314 w 320"/>
                <a:gd name="T5" fmla="*/ 0 h 118"/>
                <a:gd name="T6" fmla="*/ 320 w 320"/>
                <a:gd name="T7" fmla="*/ 21 h 118"/>
                <a:gd name="T8" fmla="*/ 7 w 32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18">
                  <a:moveTo>
                    <a:pt x="7" y="118"/>
                  </a:moveTo>
                  <a:lnTo>
                    <a:pt x="0" y="97"/>
                  </a:lnTo>
                  <a:lnTo>
                    <a:pt x="314" y="0"/>
                  </a:lnTo>
                  <a:lnTo>
                    <a:pt x="320" y="21"/>
                  </a:lnTo>
                  <a:lnTo>
                    <a:pt x="7" y="11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481483" y="4874713"/>
              <a:ext cx="290328" cy="226673"/>
            </a:xfrm>
            <a:custGeom>
              <a:avLst/>
              <a:gdLst>
                <a:gd name="T0" fmla="*/ 61 w 374"/>
                <a:gd name="T1" fmla="*/ 292 h 292"/>
                <a:gd name="T2" fmla="*/ 0 w 374"/>
                <a:gd name="T3" fmla="*/ 98 h 292"/>
                <a:gd name="T4" fmla="*/ 314 w 374"/>
                <a:gd name="T5" fmla="*/ 0 h 292"/>
                <a:gd name="T6" fmla="*/ 374 w 374"/>
                <a:gd name="T7" fmla="*/ 194 h 292"/>
                <a:gd name="T8" fmla="*/ 61 w 374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92">
                  <a:moveTo>
                    <a:pt x="61" y="292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374" y="194"/>
                  </a:lnTo>
                  <a:lnTo>
                    <a:pt x="61" y="29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306526" y="4421463"/>
              <a:ext cx="81742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5808001" y="4421463"/>
              <a:ext cx="6055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5652745" y="4421463"/>
              <a:ext cx="62102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5738136" y="4624848"/>
              <a:ext cx="12653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5738136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5772292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264452" y="4967962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11804" y="4967962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5690783" y="3761710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5738136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5772292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264452" y="3761710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11804" y="3761710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5604616" y="5664002"/>
              <a:ext cx="416084" cy="148269"/>
            </a:xfrm>
            <a:custGeom>
              <a:avLst/>
              <a:gdLst>
                <a:gd name="T0" fmla="*/ 328 w 328"/>
                <a:gd name="T1" fmla="*/ 90 h 117"/>
                <a:gd name="T2" fmla="*/ 301 w 328"/>
                <a:gd name="T3" fmla="*/ 117 h 117"/>
                <a:gd name="T4" fmla="*/ 27 w 328"/>
                <a:gd name="T5" fmla="*/ 117 h 117"/>
                <a:gd name="T6" fmla="*/ 0 w 328"/>
                <a:gd name="T7" fmla="*/ 90 h 117"/>
                <a:gd name="T8" fmla="*/ 0 w 328"/>
                <a:gd name="T9" fmla="*/ 27 h 117"/>
                <a:gd name="T10" fmla="*/ 27 w 328"/>
                <a:gd name="T11" fmla="*/ 0 h 117"/>
                <a:gd name="T12" fmla="*/ 301 w 328"/>
                <a:gd name="T13" fmla="*/ 0 h 117"/>
                <a:gd name="T14" fmla="*/ 328 w 328"/>
                <a:gd name="T15" fmla="*/ 27 h 117"/>
                <a:gd name="T16" fmla="*/ 328 w 328"/>
                <a:gd name="T17" fmla="*/ 9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117">
                  <a:moveTo>
                    <a:pt x="328" y="90"/>
                  </a:moveTo>
                  <a:cubicBezTo>
                    <a:pt x="328" y="105"/>
                    <a:pt x="316" y="117"/>
                    <a:pt x="301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6" y="0"/>
                    <a:pt x="328" y="12"/>
                    <a:pt x="328" y="27"/>
                  </a:cubicBezTo>
                  <a:lnTo>
                    <a:pt x="328" y="9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6547793" y="5664002"/>
              <a:ext cx="40366" cy="167676"/>
            </a:xfrm>
            <a:custGeom>
              <a:avLst/>
              <a:gdLst>
                <a:gd name="T0" fmla="*/ 32 w 32"/>
                <a:gd name="T1" fmla="*/ 116 h 132"/>
                <a:gd name="T2" fmla="*/ 16 w 32"/>
                <a:gd name="T3" fmla="*/ 132 h 132"/>
                <a:gd name="T4" fmla="*/ 16 w 32"/>
                <a:gd name="T5" fmla="*/ 132 h 132"/>
                <a:gd name="T6" fmla="*/ 0 w 32"/>
                <a:gd name="T7" fmla="*/ 116 h 132"/>
                <a:gd name="T8" fmla="*/ 0 w 32"/>
                <a:gd name="T9" fmla="*/ 16 h 132"/>
                <a:gd name="T10" fmla="*/ 16 w 32"/>
                <a:gd name="T11" fmla="*/ 0 h 132"/>
                <a:gd name="T12" fmla="*/ 16 w 32"/>
                <a:gd name="T13" fmla="*/ 0 h 132"/>
                <a:gd name="T14" fmla="*/ 32 w 32"/>
                <a:gd name="T15" fmla="*/ 16 h 132"/>
                <a:gd name="T16" fmla="*/ 32 w 32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32" y="116"/>
                  </a:moveTo>
                  <a:cubicBezTo>
                    <a:pt x="32" y="125"/>
                    <a:pt x="25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1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5409771" y="5514180"/>
              <a:ext cx="70641" cy="72194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57 h 57"/>
                <a:gd name="T4" fmla="*/ 27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7 w 56"/>
                <a:gd name="T11" fmla="*/ 0 h 57"/>
                <a:gd name="T12" fmla="*/ 28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062620" y="5514180"/>
              <a:ext cx="71417" cy="72194"/>
            </a:xfrm>
            <a:custGeom>
              <a:avLst/>
              <a:gdLst>
                <a:gd name="T0" fmla="*/ 56 w 56"/>
                <a:gd name="T1" fmla="*/ 29 h 57"/>
                <a:gd name="T2" fmla="*/ 29 w 56"/>
                <a:gd name="T3" fmla="*/ 57 h 57"/>
                <a:gd name="T4" fmla="*/ 28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8 w 56"/>
                <a:gd name="T11" fmla="*/ 0 h 57"/>
                <a:gd name="T12" fmla="*/ 29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5576670" y="5179886"/>
              <a:ext cx="665269" cy="93153"/>
            </a:xfrm>
            <a:custGeom>
              <a:avLst/>
              <a:gdLst>
                <a:gd name="T0" fmla="*/ 524 w 524"/>
                <a:gd name="T1" fmla="*/ 45 h 73"/>
                <a:gd name="T2" fmla="*/ 497 w 524"/>
                <a:gd name="T3" fmla="*/ 73 h 73"/>
                <a:gd name="T4" fmla="*/ 28 w 524"/>
                <a:gd name="T5" fmla="*/ 73 h 73"/>
                <a:gd name="T6" fmla="*/ 0 w 524"/>
                <a:gd name="T7" fmla="*/ 45 h 73"/>
                <a:gd name="T8" fmla="*/ 0 w 524"/>
                <a:gd name="T9" fmla="*/ 27 h 73"/>
                <a:gd name="T10" fmla="*/ 28 w 524"/>
                <a:gd name="T11" fmla="*/ 0 h 73"/>
                <a:gd name="T12" fmla="*/ 497 w 524"/>
                <a:gd name="T13" fmla="*/ 0 h 73"/>
                <a:gd name="T14" fmla="*/ 524 w 524"/>
                <a:gd name="T15" fmla="*/ 27 h 73"/>
                <a:gd name="T16" fmla="*/ 524 w 524"/>
                <a:gd name="T17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73">
                  <a:moveTo>
                    <a:pt x="524" y="45"/>
                  </a:moveTo>
                  <a:cubicBezTo>
                    <a:pt x="524" y="61"/>
                    <a:pt x="512" y="73"/>
                    <a:pt x="497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12" y="73"/>
                    <a:pt x="0" y="61"/>
                    <a:pt x="0" y="4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12" y="0"/>
                    <a:pt x="524" y="12"/>
                    <a:pt x="524" y="27"/>
                  </a:cubicBezTo>
                  <a:lnTo>
                    <a:pt x="524" y="45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6128603" y="3612665"/>
              <a:ext cx="111784" cy="111008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5325933" y="3617323"/>
              <a:ext cx="111784" cy="111784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3" y="1112313"/>
            <a:ext cx="1936868" cy="1936868"/>
            <a:chOff x="2572456" y="958222"/>
            <a:chExt cx="1936868" cy="1936868"/>
          </a:xfrm>
        </p:grpSpPr>
        <p:grpSp>
          <p:nvGrpSpPr>
            <p:cNvPr id="61" name="组合 60"/>
            <p:cNvGrpSpPr/>
            <p:nvPr/>
          </p:nvGrpSpPr>
          <p:grpSpPr>
            <a:xfrm>
              <a:off x="2572456" y="958222"/>
              <a:ext cx="1936868" cy="1936868"/>
              <a:chOff x="11207774" y="442662"/>
              <a:chExt cx="504056" cy="504056"/>
            </a:xfrm>
            <a:solidFill>
              <a:srgbClr val="B3DF6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椭圆 61"/>
              <p:cNvSpPr/>
              <p:nvPr/>
            </p:nvSpPr>
            <p:spPr>
              <a:xfrm>
                <a:off x="11273029" y="517620"/>
                <a:ext cx="373547" cy="37354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1"/>
            <p:cNvSpPr txBox="1"/>
            <p:nvPr/>
          </p:nvSpPr>
          <p:spPr>
            <a:xfrm>
              <a:off x="2815371" y="1264937"/>
              <a:ext cx="14510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ln w="12700">
                    <a:noFill/>
                    <a:prstDash val="solid"/>
                  </a:ln>
                  <a:solidFill>
                    <a:prstClr val="white"/>
                  </a:solidFill>
                  <a:effectLst>
                    <a:outerShdw dist="50800" dir="4800000" algn="tl" rotWithShape="0">
                      <a:srgbClr val="000000">
                        <a:alpha val="40000"/>
                      </a:srgbClr>
                    </a:outerShdw>
                  </a:effectLst>
                  <a:latin typeface="造字工房尚黑（非商用）细体" pitchFamily="50" charset="-122"/>
                  <a:ea typeface="造字工房尚黑（非商用）细体" pitchFamily="50" charset="-122"/>
                </a:rPr>
                <a:t>03</a:t>
              </a:r>
              <a:endParaRPr lang="zh-CN" altLang="en-US" sz="8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5400000">
            <a:off x="7939470" y="-3214903"/>
            <a:ext cx="942183" cy="7462505"/>
            <a:chOff x="-11273" y="-594773"/>
            <a:chExt cx="719786" cy="7462505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595403" y="1721591"/>
            <a:ext cx="10515600" cy="435133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可以存放一组成绩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可以存放一组人名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可以存放一个学生的基本信息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" name="对话气泡: 矩形 1"/>
          <p:cNvSpPr/>
          <p:nvPr/>
        </p:nvSpPr>
        <p:spPr>
          <a:xfrm>
            <a:off x="7081592" y="4397680"/>
            <a:ext cx="3851563" cy="725978"/>
          </a:xfrm>
          <a:prstGeom prst="wedgeRectCallout">
            <a:avLst>
              <a:gd name="adj1" fmla="val -59825"/>
              <a:gd name="adj2" fmla="val 96088"/>
            </a:avLst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9900"/>
                </a:solidFill>
              </a:rPr>
              <a:t>允许列表元素类型互不相同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44" y="2371627"/>
            <a:ext cx="5481748" cy="4216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44" y="3897260"/>
            <a:ext cx="9127678" cy="3825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844" y="5470462"/>
            <a:ext cx="9135061" cy="503618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元组与元组定义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530360" y="1465457"/>
            <a:ext cx="10813742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dirty="0">
                <a:latin typeface="+mn-ea"/>
              </a:rPr>
              <a:t>元组（</a:t>
            </a:r>
            <a:r>
              <a:rPr lang="en-US" altLang="zh-CN" sz="2800" dirty="0">
                <a:latin typeface="+mn-ea"/>
              </a:rPr>
              <a:t>tuple</a:t>
            </a:r>
            <a:r>
              <a:rPr lang="zh-CN" altLang="zh-CN" sz="2800" dirty="0">
                <a:latin typeface="+mn-ea"/>
              </a:rPr>
              <a:t>）与列表类似，也是用来存放一组相关的数据。两者的不同之处主要有两点：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800" dirty="0">
                <a:latin typeface="+mn-ea"/>
              </a:rPr>
              <a:t>元组使用圆括号（），列表使用方括号</a:t>
            </a:r>
            <a:r>
              <a:rPr lang="en-US" altLang="zh-CN" sz="2800" dirty="0">
                <a:latin typeface="+mn-ea"/>
              </a:rPr>
              <a:t>[]</a:t>
            </a:r>
            <a:r>
              <a:rPr lang="zh-CN" altLang="zh-CN" sz="2800" dirty="0">
                <a:latin typeface="+mn-ea"/>
              </a:rPr>
              <a:t>；</a:t>
            </a:r>
            <a:endParaRPr lang="en-US" altLang="zh-CN" sz="2800" dirty="0">
              <a:latin typeface="+mn-ea"/>
            </a:endParaRPr>
          </a:p>
          <a:p>
            <a:pPr marL="971550" lvl="1" indent="-514350">
              <a:lnSpc>
                <a:spcPct val="150000"/>
              </a:lnSpc>
              <a:buFont typeface="+mj-lt"/>
              <a:buAutoNum type="alphaLcParenR"/>
            </a:pPr>
            <a:r>
              <a:rPr lang="zh-CN" altLang="zh-CN" sz="2800" dirty="0">
                <a:latin typeface="+mn-ea"/>
              </a:rPr>
              <a:t>元组的元素不能修</a:t>
            </a:r>
            <a:r>
              <a:rPr lang="zh-CN" altLang="en-US" sz="2800" dirty="0">
                <a:latin typeface="+mn-ea"/>
              </a:rPr>
              <a:t>改。</a:t>
            </a:r>
            <a:endParaRPr lang="zh-CN" altLang="zh-CN" sz="2800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85018" y="5023211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</a:rPr>
              <a:t>可以将元组理解为不能修改的“列表”。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元组与元组定义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" y="1374164"/>
            <a:ext cx="6769461" cy="12150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01" y="3139436"/>
            <a:ext cx="6758257" cy="96092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166604" y="1837300"/>
            <a:ext cx="3499556" cy="192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9900"/>
                </a:solidFill>
              </a:rPr>
              <a:t>元组是不可变的：</a:t>
            </a:r>
            <a:endParaRPr lang="en-US" altLang="zh-CN" b="1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9900"/>
                </a:solidFill>
              </a:rPr>
              <a:t>	</a:t>
            </a:r>
            <a:r>
              <a:rPr lang="zh-CN" altLang="en-US" b="1" dirty="0">
                <a:solidFill>
                  <a:srgbClr val="FF9900"/>
                </a:solidFill>
              </a:rPr>
              <a:t>既不能增加元素；</a:t>
            </a:r>
            <a:endParaRPr lang="en-US" altLang="zh-CN" b="1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9900"/>
                </a:solidFill>
              </a:rPr>
              <a:t>	</a:t>
            </a:r>
            <a:r>
              <a:rPr lang="zh-CN" altLang="en-US" b="1" dirty="0">
                <a:solidFill>
                  <a:srgbClr val="FF9900"/>
                </a:solidFill>
              </a:rPr>
              <a:t>也不能修改元素。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301" y="4922470"/>
            <a:ext cx="5872485" cy="1228026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166604" y="4573394"/>
            <a:ext cx="3499556" cy="1926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9900"/>
                </a:solidFill>
              </a:rPr>
              <a:t>不使用“（）”，</a:t>
            </a:r>
            <a:endParaRPr lang="en-US" altLang="zh-CN" b="1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9900"/>
                </a:solidFill>
              </a:rPr>
              <a:t>直接的</a:t>
            </a:r>
            <a:r>
              <a:rPr lang="zh-CN" altLang="zh-CN" b="1" dirty="0">
                <a:solidFill>
                  <a:srgbClr val="FF9900"/>
                </a:solidFill>
              </a:rPr>
              <a:t>多个数据用“，”隔开也可以定义元组</a:t>
            </a:r>
            <a:r>
              <a:rPr lang="zh-CN" altLang="en-US" b="1" dirty="0">
                <a:solidFill>
                  <a:srgbClr val="FF9900"/>
                </a:solidFill>
              </a:rPr>
              <a:t>。</a:t>
            </a: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674375" y="849241"/>
            <a:ext cx="11363654" cy="5711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2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zh-CN" altLang="en-US" sz="2400" dirty="0">
                <a:latin typeface="+mn-ea"/>
              </a:rPr>
              <a:t>给出如下代码</a:t>
            </a:r>
            <a:r>
              <a:rPr lang="zh-CN" altLang="en-US" sz="2400" dirty="0" smtClean="0">
                <a:latin typeface="+mn-ea"/>
              </a:rPr>
              <a:t>：</a:t>
            </a:r>
            <a:endParaRPr lang="zh-CN" altLang="en-US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	s </a:t>
            </a:r>
            <a:r>
              <a:rPr lang="en-US" altLang="zh-CN" sz="2400" dirty="0">
                <a:latin typeface="+mn-ea"/>
              </a:rPr>
              <a:t>= list("</a:t>
            </a:r>
            <a:r>
              <a:rPr lang="zh-CN" altLang="en-US" sz="2000" dirty="0">
                <a:latin typeface="+mn-ea"/>
              </a:rPr>
              <a:t>巴老爷有八十八棵芭蕉树，来了八十八个把式要在巴老爷八十八棵芭蕉树下住。</a:t>
            </a:r>
            <a:r>
              <a:rPr lang="en-US" altLang="zh-CN" sz="2000" dirty="0">
                <a:latin typeface="+mn-ea"/>
              </a:rPr>
              <a:t>\</a:t>
            </a:r>
            <a:endParaRPr lang="zh-CN" altLang="en-US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老爷</a:t>
            </a:r>
            <a:r>
              <a:rPr lang="zh-CN" altLang="en-US" sz="2000" dirty="0">
                <a:latin typeface="+mn-ea"/>
              </a:rPr>
              <a:t>拔了八十八棵芭蕉树，不让八十八个把式在八十八棵芭蕉树下住。八十八个把式</a:t>
            </a:r>
            <a:r>
              <a:rPr lang="en-US" altLang="zh-CN" sz="2000" dirty="0">
                <a:latin typeface="+mn-ea"/>
              </a:rPr>
              <a:t>\</a:t>
            </a:r>
            <a:endParaRPr lang="zh-CN" altLang="en-US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+mn-ea"/>
              </a:rPr>
              <a:t>	</a:t>
            </a:r>
            <a:r>
              <a:rPr lang="zh-CN" altLang="en-US" sz="2000" dirty="0" smtClean="0">
                <a:latin typeface="+mn-ea"/>
              </a:rPr>
              <a:t>烧</a:t>
            </a:r>
            <a:r>
              <a:rPr lang="zh-CN" altLang="en-US" sz="2000" dirty="0">
                <a:latin typeface="+mn-ea"/>
              </a:rPr>
              <a:t>了八十八棵芭蕉树，巴老爷在八十八棵树边哭。</a:t>
            </a:r>
            <a:r>
              <a:rPr lang="en-US" altLang="zh-CN" sz="2000" dirty="0">
                <a:latin typeface="+mn-ea"/>
              </a:rPr>
              <a:t>")</a:t>
            </a:r>
            <a:endParaRPr lang="zh-CN" altLang="en-US" sz="20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+mn-ea"/>
              </a:rPr>
              <a:t>以下</a:t>
            </a:r>
            <a:r>
              <a:rPr lang="zh-CN" altLang="en-US" sz="2400" dirty="0">
                <a:latin typeface="+mn-ea"/>
              </a:rPr>
              <a:t>选项中能输出字符“八”出现次数的是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print(</a:t>
            </a:r>
            <a:r>
              <a:rPr lang="en-US" altLang="zh-CN" sz="2400" dirty="0" err="1" smtClean="0">
                <a:latin typeface="+mn-ea"/>
              </a:rPr>
              <a:t>s.count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八</a:t>
            </a:r>
            <a:r>
              <a:rPr lang="en-US" altLang="zh-CN" sz="2400" dirty="0">
                <a:latin typeface="+mn-ea"/>
              </a:rPr>
              <a:t>"))</a:t>
            </a:r>
            <a:endParaRPr lang="zh-CN" altLang="en-US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print(</a:t>
            </a:r>
            <a:r>
              <a:rPr lang="en-US" altLang="zh-CN" sz="2400" dirty="0" err="1" smtClean="0">
                <a:latin typeface="+mn-ea"/>
              </a:rPr>
              <a:t>s.index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八</a:t>
            </a:r>
            <a:r>
              <a:rPr lang="en-US" altLang="zh-CN" sz="2400" dirty="0">
                <a:latin typeface="+mn-ea"/>
              </a:rPr>
              <a:t>"),6,len(s))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print(</a:t>
            </a:r>
            <a:r>
              <a:rPr lang="en-US" altLang="zh-CN" sz="2400" dirty="0" err="1" smtClean="0">
                <a:latin typeface="+mn-ea"/>
              </a:rPr>
              <a:t>s.index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八</a:t>
            </a:r>
            <a:r>
              <a:rPr lang="en-US" altLang="zh-CN" sz="2400" dirty="0">
                <a:latin typeface="+mn-ea"/>
              </a:rPr>
              <a:t>"),6)</a:t>
            </a:r>
            <a:endParaRPr lang="zh-CN" altLang="en-US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print(</a:t>
            </a:r>
            <a:r>
              <a:rPr lang="en-US" altLang="zh-CN" sz="2400" dirty="0" err="1" smtClean="0">
                <a:latin typeface="+mn-ea"/>
              </a:rPr>
              <a:t>s.index</a:t>
            </a:r>
            <a:r>
              <a:rPr lang="en-US" altLang="zh-CN" sz="2400" dirty="0">
                <a:latin typeface="+mn-ea"/>
              </a:rPr>
              <a:t>("</a:t>
            </a:r>
            <a:r>
              <a:rPr lang="zh-CN" altLang="en-US" sz="2400" dirty="0">
                <a:latin typeface="+mn-ea"/>
              </a:rPr>
              <a:t>八</a:t>
            </a:r>
            <a:r>
              <a:rPr lang="en-US" altLang="zh-CN" sz="2400" dirty="0" smtClean="0">
                <a:latin typeface="+mn-ea"/>
              </a:rPr>
              <a:t>"))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6097" y="3451991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4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元组与元组定义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454335" y="2022586"/>
            <a:ext cx="3499556" cy="1230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9900"/>
                </a:solidFill>
              </a:rPr>
              <a:t>元组</a:t>
            </a:r>
            <a:r>
              <a:rPr lang="zh-CN" altLang="zh-CN" b="1" dirty="0">
                <a:solidFill>
                  <a:srgbClr val="FF9900"/>
                </a:solidFill>
              </a:rPr>
              <a:t>只有</a:t>
            </a:r>
            <a:r>
              <a:rPr lang="en-US" altLang="zh-CN" b="1" dirty="0">
                <a:solidFill>
                  <a:srgbClr val="FF9900"/>
                </a:solidFill>
              </a:rPr>
              <a:t>1</a:t>
            </a:r>
            <a:r>
              <a:rPr lang="zh-CN" altLang="zh-CN" b="1" dirty="0">
                <a:solidFill>
                  <a:srgbClr val="FF9900"/>
                </a:solidFill>
              </a:rPr>
              <a:t>个元素时，系统将其视作单个的字符串</a:t>
            </a:r>
            <a:r>
              <a:rPr lang="zh-CN" altLang="en-US" b="1" dirty="0">
                <a:solidFill>
                  <a:srgbClr val="FF9900"/>
                </a:solidFill>
              </a:rPr>
              <a:t>。</a:t>
            </a:r>
          </a:p>
        </p:txBody>
      </p:sp>
      <p:sp>
        <p:nvSpPr>
          <p:cNvPr id="13" name="矩形 12"/>
          <p:cNvSpPr/>
          <p:nvPr/>
        </p:nvSpPr>
        <p:spPr>
          <a:xfrm>
            <a:off x="7454335" y="3902611"/>
            <a:ext cx="3499556" cy="1131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</a:rPr>
              <a:t>在</a:t>
            </a:r>
            <a:r>
              <a:rPr lang="en-US" altLang="zh-CN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个元素后跟上‘，’才能</a:t>
            </a:r>
            <a:r>
              <a:rPr lang="zh-CN" altLang="zh-CN" b="1" dirty="0">
                <a:solidFill>
                  <a:srgbClr val="C00000"/>
                </a:solidFill>
              </a:rPr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单元素的</a:t>
            </a:r>
            <a:r>
              <a:rPr lang="zh-CN" altLang="zh-CN" b="1" dirty="0">
                <a:solidFill>
                  <a:srgbClr val="C00000"/>
                </a:solidFill>
              </a:rPr>
              <a:t>元组</a:t>
            </a:r>
            <a:r>
              <a:rPr lang="zh-CN" altLang="en-US" b="1" dirty="0">
                <a:solidFill>
                  <a:srgbClr val="C00000"/>
                </a:solidFill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26" y="1867570"/>
            <a:ext cx="5384387" cy="3280810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2261937" y="4292867"/>
            <a:ext cx="240631" cy="25025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stCxn id="13" idx="1"/>
            <a:endCxn id="3" idx="6"/>
          </p:cNvCxnSpPr>
          <p:nvPr/>
        </p:nvCxnSpPr>
        <p:spPr>
          <a:xfrm flipH="1" flipV="1">
            <a:off x="2502568" y="4417996"/>
            <a:ext cx="4951767" cy="5031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元组的操作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776097" y="1219048"/>
            <a:ext cx="9812981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元组是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“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不能修改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”的</a:t>
            </a:r>
            <a:r>
              <a:rPr lang="zh-CN" altLang="zh-CN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列表，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因此列表中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不涉及</a:t>
            </a:r>
            <a:r>
              <a:rPr lang="zh-CN" altLang="zh-CN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8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的操作都适用于元组。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406457" y="2805656"/>
          <a:ext cx="8854074" cy="3739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9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6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操作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读元素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写元素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append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insert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pop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del</a:t>
                      </a:r>
                      <a:r>
                        <a:rPr lang="zh-CN" sz="1600" kern="100">
                          <a:effectLst/>
                        </a:rPr>
                        <a:t>命令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只支持删除整个元组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remove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×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len</a:t>
                      </a: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</a:t>
                      </a:r>
                      <a:r>
                        <a:rPr lang="zh-CN" sz="1600" kern="100">
                          <a:effectLst/>
                        </a:rPr>
                        <a:t>运算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not in</a:t>
                      </a:r>
                      <a:r>
                        <a:rPr lang="zh-CN" sz="1600" kern="100">
                          <a:effectLst/>
                        </a:rPr>
                        <a:t>运算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index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65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count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√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元组的操作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396833" y="1477369"/>
          <a:ext cx="8988826" cy="42304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52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操作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遍历元素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sort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sorted</a:t>
                      </a: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排序结果为列表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切片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+</a:t>
                      </a:r>
                      <a:r>
                        <a:rPr lang="zh-CN" sz="1600" kern="100">
                          <a:effectLst/>
                        </a:rPr>
                        <a:t>运算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*</a:t>
                      </a:r>
                      <a:r>
                        <a:rPr lang="zh-CN" sz="1600" kern="100">
                          <a:effectLst/>
                        </a:rPr>
                        <a:t>运算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extend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copy</a:t>
                      </a:r>
                      <a:r>
                        <a:rPr lang="zh-CN" sz="1600" kern="100">
                          <a:effectLst/>
                        </a:rPr>
                        <a:t>方法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×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赋值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√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max</a:t>
                      </a: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适用于数值列表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适用于数值元组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min</a:t>
                      </a: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适用于数值列表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适用于数值元组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416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sum</a:t>
                      </a:r>
                      <a:r>
                        <a:rPr lang="zh-CN" sz="1600" kern="100">
                          <a:effectLst/>
                        </a:rPr>
                        <a:t>函数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适用于数值列表</a:t>
                      </a:r>
                      <a:endParaRPr lang="zh-CN" sz="16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effectLst/>
                        </a:rPr>
                        <a:t>适用于数值元组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12192001" cy="6870567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3887776" y="2420224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序列转换函数</a:t>
            </a:r>
          </a:p>
        </p:txBody>
      </p:sp>
      <p:grpSp>
        <p:nvGrpSpPr>
          <p:cNvPr id="13" name="Group 5"/>
          <p:cNvGrpSpPr/>
          <p:nvPr/>
        </p:nvGrpSpPr>
        <p:grpSpPr>
          <a:xfrm>
            <a:off x="8825614" y="4241498"/>
            <a:ext cx="2169488" cy="2175406"/>
            <a:chOff x="5292553" y="3355717"/>
            <a:chExt cx="1711365" cy="2494000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92553" y="3573075"/>
              <a:ext cx="992082" cy="19018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402008" y="4624848"/>
              <a:ext cx="80422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471873" y="3355717"/>
              <a:ext cx="1124825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382601" y="3902993"/>
              <a:ext cx="1127154" cy="784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92196" y="3981397"/>
              <a:ext cx="1004502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471873" y="4093379"/>
              <a:ext cx="874864" cy="7374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92196" y="4166845"/>
              <a:ext cx="1026238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570460" y="4915952"/>
              <a:ext cx="902034" cy="52011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5690783" y="4967962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409771" y="5109245"/>
              <a:ext cx="936966" cy="23443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632562" y="5343680"/>
              <a:ext cx="877193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340682" y="5458288"/>
              <a:ext cx="823630" cy="16690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5536304" y="5625188"/>
              <a:ext cx="1110076" cy="22434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411944" y="3355717"/>
              <a:ext cx="24841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436785" y="3575404"/>
              <a:ext cx="776" cy="77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5592196" y="3355717"/>
              <a:ext cx="40366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509755" y="4166845"/>
              <a:ext cx="16302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676034" y="4166845"/>
              <a:ext cx="158360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455866" y="4793204"/>
              <a:ext cx="548052" cy="1056513"/>
            </a:xfrm>
            <a:custGeom>
              <a:avLst/>
              <a:gdLst>
                <a:gd name="T0" fmla="*/ 393 w 706"/>
                <a:gd name="T1" fmla="*/ 1361 h 1361"/>
                <a:gd name="T2" fmla="*/ 0 w 706"/>
                <a:gd name="T3" fmla="*/ 98 h 1361"/>
                <a:gd name="T4" fmla="*/ 314 w 706"/>
                <a:gd name="T5" fmla="*/ 0 h 1361"/>
                <a:gd name="T6" fmla="*/ 706 w 706"/>
                <a:gd name="T7" fmla="*/ 1263 h 1361"/>
                <a:gd name="T8" fmla="*/ 393 w 706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361">
                  <a:moveTo>
                    <a:pt x="393" y="1361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706" y="1263"/>
                  </a:lnTo>
                  <a:lnTo>
                    <a:pt x="393" y="1361"/>
                  </a:lnTo>
                  <a:close/>
                </a:path>
              </a:pathLst>
            </a:custGeom>
            <a:solidFill>
              <a:srgbClr val="6BE137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6731444" y="5683594"/>
              <a:ext cx="248409" cy="91601"/>
            </a:xfrm>
            <a:custGeom>
              <a:avLst/>
              <a:gdLst>
                <a:gd name="T0" fmla="*/ 7 w 320"/>
                <a:gd name="T1" fmla="*/ 118 h 118"/>
                <a:gd name="T2" fmla="*/ 0 w 320"/>
                <a:gd name="T3" fmla="*/ 97 h 118"/>
                <a:gd name="T4" fmla="*/ 314 w 320"/>
                <a:gd name="T5" fmla="*/ 0 h 118"/>
                <a:gd name="T6" fmla="*/ 320 w 320"/>
                <a:gd name="T7" fmla="*/ 21 h 118"/>
                <a:gd name="T8" fmla="*/ 7 w 32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18">
                  <a:moveTo>
                    <a:pt x="7" y="118"/>
                  </a:moveTo>
                  <a:lnTo>
                    <a:pt x="0" y="97"/>
                  </a:lnTo>
                  <a:lnTo>
                    <a:pt x="314" y="0"/>
                  </a:lnTo>
                  <a:lnTo>
                    <a:pt x="320" y="21"/>
                  </a:lnTo>
                  <a:lnTo>
                    <a:pt x="7" y="11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481483" y="4874713"/>
              <a:ext cx="290328" cy="226673"/>
            </a:xfrm>
            <a:custGeom>
              <a:avLst/>
              <a:gdLst>
                <a:gd name="T0" fmla="*/ 61 w 374"/>
                <a:gd name="T1" fmla="*/ 292 h 292"/>
                <a:gd name="T2" fmla="*/ 0 w 374"/>
                <a:gd name="T3" fmla="*/ 98 h 292"/>
                <a:gd name="T4" fmla="*/ 314 w 374"/>
                <a:gd name="T5" fmla="*/ 0 h 292"/>
                <a:gd name="T6" fmla="*/ 374 w 374"/>
                <a:gd name="T7" fmla="*/ 194 h 292"/>
                <a:gd name="T8" fmla="*/ 61 w 374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92">
                  <a:moveTo>
                    <a:pt x="61" y="292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374" y="194"/>
                  </a:lnTo>
                  <a:lnTo>
                    <a:pt x="61" y="29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306526" y="4421463"/>
              <a:ext cx="81742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5808001" y="4421463"/>
              <a:ext cx="6055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5652745" y="4421463"/>
              <a:ext cx="62102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5738136" y="4624848"/>
              <a:ext cx="12653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5738136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5772292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264452" y="4967962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11804" y="4967962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5690783" y="3761710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5738136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5772292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264452" y="3761710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11804" y="3761710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5604616" y="5664002"/>
              <a:ext cx="416084" cy="148269"/>
            </a:xfrm>
            <a:custGeom>
              <a:avLst/>
              <a:gdLst>
                <a:gd name="T0" fmla="*/ 328 w 328"/>
                <a:gd name="T1" fmla="*/ 90 h 117"/>
                <a:gd name="T2" fmla="*/ 301 w 328"/>
                <a:gd name="T3" fmla="*/ 117 h 117"/>
                <a:gd name="T4" fmla="*/ 27 w 328"/>
                <a:gd name="T5" fmla="*/ 117 h 117"/>
                <a:gd name="T6" fmla="*/ 0 w 328"/>
                <a:gd name="T7" fmla="*/ 90 h 117"/>
                <a:gd name="T8" fmla="*/ 0 w 328"/>
                <a:gd name="T9" fmla="*/ 27 h 117"/>
                <a:gd name="T10" fmla="*/ 27 w 328"/>
                <a:gd name="T11" fmla="*/ 0 h 117"/>
                <a:gd name="T12" fmla="*/ 301 w 328"/>
                <a:gd name="T13" fmla="*/ 0 h 117"/>
                <a:gd name="T14" fmla="*/ 328 w 328"/>
                <a:gd name="T15" fmla="*/ 27 h 117"/>
                <a:gd name="T16" fmla="*/ 328 w 328"/>
                <a:gd name="T17" fmla="*/ 9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117">
                  <a:moveTo>
                    <a:pt x="328" y="90"/>
                  </a:moveTo>
                  <a:cubicBezTo>
                    <a:pt x="328" y="105"/>
                    <a:pt x="316" y="117"/>
                    <a:pt x="301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6" y="0"/>
                    <a:pt x="328" y="12"/>
                    <a:pt x="328" y="27"/>
                  </a:cubicBezTo>
                  <a:lnTo>
                    <a:pt x="328" y="9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6547793" y="5664002"/>
              <a:ext cx="40366" cy="167676"/>
            </a:xfrm>
            <a:custGeom>
              <a:avLst/>
              <a:gdLst>
                <a:gd name="T0" fmla="*/ 32 w 32"/>
                <a:gd name="T1" fmla="*/ 116 h 132"/>
                <a:gd name="T2" fmla="*/ 16 w 32"/>
                <a:gd name="T3" fmla="*/ 132 h 132"/>
                <a:gd name="T4" fmla="*/ 16 w 32"/>
                <a:gd name="T5" fmla="*/ 132 h 132"/>
                <a:gd name="T6" fmla="*/ 0 w 32"/>
                <a:gd name="T7" fmla="*/ 116 h 132"/>
                <a:gd name="T8" fmla="*/ 0 w 32"/>
                <a:gd name="T9" fmla="*/ 16 h 132"/>
                <a:gd name="T10" fmla="*/ 16 w 32"/>
                <a:gd name="T11" fmla="*/ 0 h 132"/>
                <a:gd name="T12" fmla="*/ 16 w 32"/>
                <a:gd name="T13" fmla="*/ 0 h 132"/>
                <a:gd name="T14" fmla="*/ 32 w 32"/>
                <a:gd name="T15" fmla="*/ 16 h 132"/>
                <a:gd name="T16" fmla="*/ 32 w 32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32" y="116"/>
                  </a:moveTo>
                  <a:cubicBezTo>
                    <a:pt x="32" y="125"/>
                    <a:pt x="25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1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5409771" y="5514180"/>
              <a:ext cx="70641" cy="72194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57 h 57"/>
                <a:gd name="T4" fmla="*/ 27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7 w 56"/>
                <a:gd name="T11" fmla="*/ 0 h 57"/>
                <a:gd name="T12" fmla="*/ 28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062620" y="5514180"/>
              <a:ext cx="71417" cy="72194"/>
            </a:xfrm>
            <a:custGeom>
              <a:avLst/>
              <a:gdLst>
                <a:gd name="T0" fmla="*/ 56 w 56"/>
                <a:gd name="T1" fmla="*/ 29 h 57"/>
                <a:gd name="T2" fmla="*/ 29 w 56"/>
                <a:gd name="T3" fmla="*/ 57 h 57"/>
                <a:gd name="T4" fmla="*/ 28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8 w 56"/>
                <a:gd name="T11" fmla="*/ 0 h 57"/>
                <a:gd name="T12" fmla="*/ 29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5576670" y="5179886"/>
              <a:ext cx="665269" cy="93153"/>
            </a:xfrm>
            <a:custGeom>
              <a:avLst/>
              <a:gdLst>
                <a:gd name="T0" fmla="*/ 524 w 524"/>
                <a:gd name="T1" fmla="*/ 45 h 73"/>
                <a:gd name="T2" fmla="*/ 497 w 524"/>
                <a:gd name="T3" fmla="*/ 73 h 73"/>
                <a:gd name="T4" fmla="*/ 28 w 524"/>
                <a:gd name="T5" fmla="*/ 73 h 73"/>
                <a:gd name="T6" fmla="*/ 0 w 524"/>
                <a:gd name="T7" fmla="*/ 45 h 73"/>
                <a:gd name="T8" fmla="*/ 0 w 524"/>
                <a:gd name="T9" fmla="*/ 27 h 73"/>
                <a:gd name="T10" fmla="*/ 28 w 524"/>
                <a:gd name="T11" fmla="*/ 0 h 73"/>
                <a:gd name="T12" fmla="*/ 497 w 524"/>
                <a:gd name="T13" fmla="*/ 0 h 73"/>
                <a:gd name="T14" fmla="*/ 524 w 524"/>
                <a:gd name="T15" fmla="*/ 27 h 73"/>
                <a:gd name="T16" fmla="*/ 524 w 524"/>
                <a:gd name="T17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73">
                  <a:moveTo>
                    <a:pt x="524" y="45"/>
                  </a:moveTo>
                  <a:cubicBezTo>
                    <a:pt x="524" y="61"/>
                    <a:pt x="512" y="73"/>
                    <a:pt x="497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12" y="73"/>
                    <a:pt x="0" y="61"/>
                    <a:pt x="0" y="4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12" y="0"/>
                    <a:pt x="524" y="12"/>
                    <a:pt x="524" y="27"/>
                  </a:cubicBezTo>
                  <a:lnTo>
                    <a:pt x="524" y="45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6128603" y="3612665"/>
              <a:ext cx="111784" cy="111008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5325933" y="3617323"/>
              <a:ext cx="111784" cy="111784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3" y="1112313"/>
            <a:ext cx="1936868" cy="1936868"/>
            <a:chOff x="2572456" y="958222"/>
            <a:chExt cx="1936868" cy="1936868"/>
          </a:xfrm>
        </p:grpSpPr>
        <p:grpSp>
          <p:nvGrpSpPr>
            <p:cNvPr id="61" name="组合 60"/>
            <p:cNvGrpSpPr/>
            <p:nvPr/>
          </p:nvGrpSpPr>
          <p:grpSpPr>
            <a:xfrm>
              <a:off x="2572456" y="958222"/>
              <a:ext cx="1936868" cy="1936868"/>
              <a:chOff x="11207774" y="442662"/>
              <a:chExt cx="504056" cy="504056"/>
            </a:xfrm>
            <a:solidFill>
              <a:srgbClr val="B3DF6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椭圆 61"/>
              <p:cNvSpPr/>
              <p:nvPr/>
            </p:nvSpPr>
            <p:spPr>
              <a:xfrm>
                <a:off x="11273029" y="517620"/>
                <a:ext cx="373547" cy="37354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1"/>
            <p:cNvSpPr txBox="1"/>
            <p:nvPr/>
          </p:nvSpPr>
          <p:spPr>
            <a:xfrm>
              <a:off x="2815371" y="1264937"/>
              <a:ext cx="14510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ln w="12700">
                    <a:noFill/>
                    <a:prstDash val="solid"/>
                  </a:ln>
                  <a:solidFill>
                    <a:prstClr val="white"/>
                  </a:solidFill>
                  <a:effectLst>
                    <a:outerShdw dist="50800" dir="4800000" algn="tl" rotWithShape="0">
                      <a:srgbClr val="000000">
                        <a:alpha val="40000"/>
                      </a:srgbClr>
                    </a:outerShdw>
                  </a:effectLst>
                  <a:latin typeface="造字工房尚黑（非商用）细体" pitchFamily="50" charset="-122"/>
                  <a:ea typeface="造字工房尚黑（非商用）细体" pitchFamily="50" charset="-122"/>
                </a:rPr>
                <a:t>04</a:t>
              </a:r>
              <a:endParaRPr lang="zh-CN" altLang="en-US" sz="8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5400000">
            <a:off x="7939470" y="-3214903"/>
            <a:ext cx="942183" cy="7462505"/>
            <a:chOff x="-11273" y="-594773"/>
            <a:chExt cx="719786" cy="7462505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序列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3"/>
          <p:cNvSpPr txBox="1"/>
          <p:nvPr/>
        </p:nvSpPr>
        <p:spPr>
          <a:xfrm>
            <a:off x="674376" y="1931802"/>
            <a:ext cx="10515600" cy="34202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>
              <a:lnSpc>
                <a:spcPct val="150000"/>
              </a:lnSpc>
            </a:pPr>
            <a:r>
              <a:rPr lang="zh-CN" altLang="zh-CN" sz="2800" dirty="0">
                <a:latin typeface="+mn-ea"/>
              </a:rPr>
              <a:t>本章介绍的列表、元组和前面学习的字符串都属于</a:t>
            </a:r>
            <a:r>
              <a:rPr lang="en-US" altLang="zh-CN" sz="2800" dirty="0">
                <a:latin typeface="+mn-ea"/>
              </a:rPr>
              <a:t>Python</a:t>
            </a:r>
            <a:r>
              <a:rPr lang="zh-CN" altLang="zh-CN" sz="2800" dirty="0">
                <a:latin typeface="+mn-ea"/>
              </a:rPr>
              <a:t>的一种基本数据类型——序列（</a:t>
            </a:r>
            <a:r>
              <a:rPr lang="en-US" altLang="zh-CN" sz="2800" dirty="0">
                <a:latin typeface="+mn-ea"/>
              </a:rPr>
              <a:t>sequence</a:t>
            </a:r>
            <a:r>
              <a:rPr lang="zh-CN" altLang="zh-CN" sz="2800" dirty="0">
                <a:latin typeface="+mn-ea"/>
              </a:rPr>
              <a:t>）。</a:t>
            </a:r>
            <a:endParaRPr lang="en-US" altLang="zh-CN" sz="2800" dirty="0">
              <a:latin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sz="2800" dirty="0">
                <a:latin typeface="+mn-ea"/>
              </a:rPr>
              <a:t>序列的最大特点是元素的有序性，所以序列都是通过序号索引来访问元素的。</a:t>
            </a:r>
            <a:endParaRPr lang="en-US" altLang="zh-CN" sz="2800" dirty="0">
              <a:latin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2800" kern="100" dirty="0">
                <a:latin typeface="+mn-ea"/>
                <a:cs typeface="Times New Roman" panose="02020603050405020304" pitchFamily="18" charset="0"/>
              </a:rPr>
              <a:t>序列之间可以通过转换函数进行互相转换。</a:t>
            </a:r>
            <a:endParaRPr lang="zh-CN" altLang="zh-CN" sz="2800" kern="100" dirty="0"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元组与列表之间的转换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70962" y="192822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元组</a:t>
            </a:r>
          </a:p>
        </p:txBody>
      </p:sp>
      <p:sp>
        <p:nvSpPr>
          <p:cNvPr id="3" name="矩形 2"/>
          <p:cNvSpPr/>
          <p:nvPr/>
        </p:nvSpPr>
        <p:spPr>
          <a:xfrm>
            <a:off x="7056154" y="1928841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列表</a:t>
            </a:r>
          </a:p>
        </p:txBody>
      </p:sp>
      <p:cxnSp>
        <p:nvCxnSpPr>
          <p:cNvPr id="6" name="直接箭头连接符 5"/>
          <p:cNvCxnSpPr/>
          <p:nvPr/>
        </p:nvCxnSpPr>
        <p:spPr>
          <a:xfrm>
            <a:off x="4398745" y="2014226"/>
            <a:ext cx="2107932" cy="0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494997" y="1541967"/>
            <a:ext cx="1828800" cy="48188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9900"/>
                </a:solidFill>
              </a:rPr>
              <a:t>list</a:t>
            </a:r>
            <a:r>
              <a:rPr lang="zh-CN" altLang="en-US" sz="2000" b="1" dirty="0">
                <a:solidFill>
                  <a:srgbClr val="FF9900"/>
                </a:solidFill>
              </a:rPr>
              <a:t>函数</a:t>
            </a:r>
          </a:p>
        </p:txBody>
      </p:sp>
      <p:sp>
        <p:nvSpPr>
          <p:cNvPr id="13" name="矩形 12"/>
          <p:cNvSpPr/>
          <p:nvPr/>
        </p:nvSpPr>
        <p:spPr>
          <a:xfrm>
            <a:off x="4494997" y="2331860"/>
            <a:ext cx="1828800" cy="481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tuple</a:t>
            </a:r>
            <a:r>
              <a:rPr lang="zh-CN" altLang="en-US" sz="2000" b="1" dirty="0">
                <a:solidFill>
                  <a:schemeClr val="accent1"/>
                </a:solidFill>
              </a:rPr>
              <a:t>函数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4398745" y="2331860"/>
            <a:ext cx="21079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20" y="3777627"/>
            <a:ext cx="5730906" cy="168356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785" y="3777627"/>
            <a:ext cx="5527593" cy="168356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95961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字符串转换成列表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7" y="2269463"/>
            <a:ext cx="4886077" cy="9953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00" y="2582453"/>
            <a:ext cx="562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list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函数</a:t>
            </a:r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转换后字符串中的</a:t>
            </a:r>
            <a:r>
              <a:rPr lang="zh-CN" altLang="zh-CN" b="1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单个字符</a:t>
            </a:r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依次成为列表元素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45222" y="1466151"/>
            <a:ext cx="8385629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使用</a:t>
            </a:r>
            <a:r>
              <a:rPr lang="en-US" altLang="zh-CN" sz="2800" dirty="0"/>
              <a:t>list</a:t>
            </a:r>
            <a:r>
              <a:rPr lang="zh-CN" altLang="en-US" sz="2800" dirty="0"/>
              <a:t>函数</a:t>
            </a: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endParaRPr lang="en-US" altLang="zh-CN" sz="2800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sz="2800" dirty="0"/>
              <a:t>使用字符串的</a:t>
            </a:r>
            <a:r>
              <a:rPr lang="en-US" altLang="zh-CN" sz="2800" dirty="0"/>
              <a:t>split</a:t>
            </a:r>
            <a:r>
              <a:rPr lang="zh-CN" altLang="en-US" sz="2800" dirty="0"/>
              <a:t>方法</a:t>
            </a:r>
            <a:r>
              <a:rPr lang="en-US" altLang="zh-CN" sz="2800" dirty="0"/>
              <a:t>		</a:t>
            </a:r>
            <a:r>
              <a:rPr lang="zh-CN" altLang="zh-CN" dirty="0"/>
              <a:t>列表</a:t>
            </a:r>
            <a:r>
              <a:rPr lang="en-US" altLang="zh-CN" dirty="0"/>
              <a:t> = </a:t>
            </a:r>
            <a:r>
              <a:rPr lang="zh-CN" altLang="zh-CN" dirty="0"/>
              <a:t>字符串</a:t>
            </a:r>
            <a:r>
              <a:rPr lang="en-US" altLang="zh-CN" dirty="0"/>
              <a:t>.split(</a:t>
            </a:r>
            <a:r>
              <a:rPr lang="zh-CN" altLang="zh-CN" dirty="0"/>
              <a:t>分隔符</a:t>
            </a:r>
            <a:r>
              <a:rPr lang="en-US" altLang="zh-CN" dirty="0"/>
              <a:t>)</a:t>
            </a:r>
            <a:endParaRPr lang="zh-CN" altLang="en-US" sz="28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8643486" y="4052236"/>
            <a:ext cx="693022" cy="413886"/>
            <a:chOff x="6805061" y="4052236"/>
            <a:chExt cx="1530417" cy="413886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6814686" y="4052236"/>
              <a:ext cx="0" cy="40426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6805061" y="4466122"/>
              <a:ext cx="153041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/>
          <p:cNvSpPr/>
          <p:nvPr/>
        </p:nvSpPr>
        <p:spPr>
          <a:xfrm>
            <a:off x="9336508" y="4133331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accent1"/>
                </a:solidFill>
              </a:rPr>
              <a:t>分隔符如果缺省的话，</a:t>
            </a:r>
            <a:endParaRPr lang="en-US" altLang="zh-CN" dirty="0">
              <a:solidFill>
                <a:schemeClr val="accent1"/>
              </a:solidFill>
            </a:endParaRPr>
          </a:p>
          <a:p>
            <a:r>
              <a:rPr lang="zh-CN" altLang="zh-CN" dirty="0">
                <a:solidFill>
                  <a:schemeClr val="accent1"/>
                </a:solidFill>
              </a:rPr>
              <a:t>默认按照空格拆分字符串</a:t>
            </a:r>
            <a:endParaRPr lang="zh-CN" altLang="en-US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097" y="4596381"/>
            <a:ext cx="5093567" cy="926103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列表与列表定义</a:t>
            </a: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595403" y="1721590"/>
            <a:ext cx="11301648" cy="513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可以存放若干学生的基本信息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可以如下定义嵌套的列表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2" name="对话气泡: 矩形 1"/>
          <p:cNvSpPr/>
          <p:nvPr/>
        </p:nvSpPr>
        <p:spPr>
          <a:xfrm>
            <a:off x="7181345" y="1016091"/>
            <a:ext cx="3851563" cy="725978"/>
          </a:xfrm>
          <a:prstGeom prst="wedgeRectCallout">
            <a:avLst>
              <a:gd name="adj1" fmla="val -52775"/>
              <a:gd name="adj2" fmla="val 138073"/>
            </a:avLst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9900"/>
                </a:solidFill>
              </a:rPr>
              <a:t>允许列表嵌套定义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844" y="2460320"/>
            <a:ext cx="9586510" cy="44820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844" y="4016224"/>
            <a:ext cx="10297207" cy="2428910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DFF"/>
              </a:clrFrom>
              <a:clrTo>
                <a:srgbClr val="FFFD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" y="0"/>
            <a:ext cx="12192001" cy="6870567"/>
          </a:xfrm>
          <a:prstGeom prst="rect">
            <a:avLst/>
          </a:prstGeom>
        </p:spPr>
      </p:pic>
      <p:sp>
        <p:nvSpPr>
          <p:cNvPr id="10" name="TextBox 1"/>
          <p:cNvSpPr txBox="1"/>
          <p:nvPr/>
        </p:nvSpPr>
        <p:spPr>
          <a:xfrm>
            <a:off x="3887776" y="2420224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rPr>
              <a:t>综合应用</a:t>
            </a:r>
          </a:p>
        </p:txBody>
      </p:sp>
      <p:grpSp>
        <p:nvGrpSpPr>
          <p:cNvPr id="13" name="Group 5"/>
          <p:cNvGrpSpPr/>
          <p:nvPr/>
        </p:nvGrpSpPr>
        <p:grpSpPr>
          <a:xfrm>
            <a:off x="8825614" y="4241498"/>
            <a:ext cx="2169488" cy="2175406"/>
            <a:chOff x="5292553" y="3355717"/>
            <a:chExt cx="1711365" cy="2494000"/>
          </a:xfrm>
          <a:solidFill>
            <a:schemeClr val="bg1">
              <a:lumMod val="95000"/>
            </a:schemeClr>
          </a:solidFill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5292553" y="3573075"/>
              <a:ext cx="992082" cy="190188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5402008" y="4624848"/>
              <a:ext cx="80422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5471873" y="3355717"/>
              <a:ext cx="1124825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5382601" y="3902993"/>
              <a:ext cx="1127154" cy="784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5592196" y="3981397"/>
              <a:ext cx="1004502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5471873" y="4093379"/>
              <a:ext cx="874864" cy="7374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5592196" y="4166845"/>
              <a:ext cx="1026238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5" name="Rectangle 12"/>
            <p:cNvSpPr>
              <a:spLocks noChangeArrowheads="1"/>
            </p:cNvSpPr>
            <p:nvPr/>
          </p:nvSpPr>
          <p:spPr bwMode="auto">
            <a:xfrm>
              <a:off x="5570460" y="4915952"/>
              <a:ext cx="902034" cy="52011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5690783" y="4967962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5409771" y="5109245"/>
              <a:ext cx="936966" cy="23443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5632562" y="5343680"/>
              <a:ext cx="877193" cy="114113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5340682" y="5458288"/>
              <a:ext cx="823630" cy="166900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5536304" y="5625188"/>
              <a:ext cx="1110076" cy="22434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Rectangle 19"/>
            <p:cNvSpPr>
              <a:spLocks noChangeArrowheads="1"/>
            </p:cNvSpPr>
            <p:nvPr/>
          </p:nvSpPr>
          <p:spPr bwMode="auto">
            <a:xfrm>
              <a:off x="6411944" y="3355717"/>
              <a:ext cx="24841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Rectangle 20"/>
            <p:cNvSpPr>
              <a:spLocks noChangeArrowheads="1"/>
            </p:cNvSpPr>
            <p:nvPr/>
          </p:nvSpPr>
          <p:spPr bwMode="auto">
            <a:xfrm>
              <a:off x="6436785" y="3575404"/>
              <a:ext cx="776" cy="77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5" name="Rectangle 21"/>
            <p:cNvSpPr>
              <a:spLocks noChangeArrowheads="1"/>
            </p:cNvSpPr>
            <p:nvPr/>
          </p:nvSpPr>
          <p:spPr bwMode="auto">
            <a:xfrm>
              <a:off x="5592196" y="3355717"/>
              <a:ext cx="40366" cy="219686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2"/>
            <p:cNvSpPr>
              <a:spLocks noChangeArrowheads="1"/>
            </p:cNvSpPr>
            <p:nvPr/>
          </p:nvSpPr>
          <p:spPr bwMode="auto">
            <a:xfrm>
              <a:off x="6509755" y="4166845"/>
              <a:ext cx="16302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3"/>
            <p:cNvSpPr>
              <a:spLocks noChangeArrowheads="1"/>
            </p:cNvSpPr>
            <p:nvPr/>
          </p:nvSpPr>
          <p:spPr bwMode="auto">
            <a:xfrm>
              <a:off x="5676034" y="4166845"/>
              <a:ext cx="158360" cy="254619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8" name="Freeform 24"/>
            <p:cNvSpPr/>
            <p:nvPr/>
          </p:nvSpPr>
          <p:spPr bwMode="auto">
            <a:xfrm>
              <a:off x="6455866" y="4793204"/>
              <a:ext cx="548052" cy="1056513"/>
            </a:xfrm>
            <a:custGeom>
              <a:avLst/>
              <a:gdLst>
                <a:gd name="T0" fmla="*/ 393 w 706"/>
                <a:gd name="T1" fmla="*/ 1361 h 1361"/>
                <a:gd name="T2" fmla="*/ 0 w 706"/>
                <a:gd name="T3" fmla="*/ 98 h 1361"/>
                <a:gd name="T4" fmla="*/ 314 w 706"/>
                <a:gd name="T5" fmla="*/ 0 h 1361"/>
                <a:gd name="T6" fmla="*/ 706 w 706"/>
                <a:gd name="T7" fmla="*/ 1263 h 1361"/>
                <a:gd name="T8" fmla="*/ 393 w 706"/>
                <a:gd name="T9" fmla="*/ 1361 h 1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6" h="1361">
                  <a:moveTo>
                    <a:pt x="393" y="1361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706" y="1263"/>
                  </a:lnTo>
                  <a:lnTo>
                    <a:pt x="393" y="1361"/>
                  </a:lnTo>
                  <a:close/>
                </a:path>
              </a:pathLst>
            </a:custGeom>
            <a:solidFill>
              <a:srgbClr val="6BE137"/>
            </a:solidFill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 dirty="0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25"/>
            <p:cNvSpPr/>
            <p:nvPr/>
          </p:nvSpPr>
          <p:spPr bwMode="auto">
            <a:xfrm>
              <a:off x="6731444" y="5683594"/>
              <a:ext cx="248409" cy="91601"/>
            </a:xfrm>
            <a:custGeom>
              <a:avLst/>
              <a:gdLst>
                <a:gd name="T0" fmla="*/ 7 w 320"/>
                <a:gd name="T1" fmla="*/ 118 h 118"/>
                <a:gd name="T2" fmla="*/ 0 w 320"/>
                <a:gd name="T3" fmla="*/ 97 h 118"/>
                <a:gd name="T4" fmla="*/ 314 w 320"/>
                <a:gd name="T5" fmla="*/ 0 h 118"/>
                <a:gd name="T6" fmla="*/ 320 w 320"/>
                <a:gd name="T7" fmla="*/ 21 h 118"/>
                <a:gd name="T8" fmla="*/ 7 w 320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118">
                  <a:moveTo>
                    <a:pt x="7" y="118"/>
                  </a:moveTo>
                  <a:lnTo>
                    <a:pt x="0" y="97"/>
                  </a:lnTo>
                  <a:lnTo>
                    <a:pt x="314" y="0"/>
                  </a:lnTo>
                  <a:lnTo>
                    <a:pt x="320" y="21"/>
                  </a:lnTo>
                  <a:lnTo>
                    <a:pt x="7" y="118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Freeform 26"/>
            <p:cNvSpPr/>
            <p:nvPr/>
          </p:nvSpPr>
          <p:spPr bwMode="auto">
            <a:xfrm>
              <a:off x="6481483" y="4874713"/>
              <a:ext cx="290328" cy="226673"/>
            </a:xfrm>
            <a:custGeom>
              <a:avLst/>
              <a:gdLst>
                <a:gd name="T0" fmla="*/ 61 w 374"/>
                <a:gd name="T1" fmla="*/ 292 h 292"/>
                <a:gd name="T2" fmla="*/ 0 w 374"/>
                <a:gd name="T3" fmla="*/ 98 h 292"/>
                <a:gd name="T4" fmla="*/ 314 w 374"/>
                <a:gd name="T5" fmla="*/ 0 h 292"/>
                <a:gd name="T6" fmla="*/ 374 w 374"/>
                <a:gd name="T7" fmla="*/ 194 h 292"/>
                <a:gd name="T8" fmla="*/ 61 w 374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292">
                  <a:moveTo>
                    <a:pt x="61" y="292"/>
                  </a:moveTo>
                  <a:lnTo>
                    <a:pt x="0" y="98"/>
                  </a:lnTo>
                  <a:lnTo>
                    <a:pt x="314" y="0"/>
                  </a:lnTo>
                  <a:lnTo>
                    <a:pt x="374" y="194"/>
                  </a:lnTo>
                  <a:lnTo>
                    <a:pt x="61" y="292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5306526" y="4421463"/>
              <a:ext cx="81742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5808001" y="4421463"/>
              <a:ext cx="60550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5652745" y="4421463"/>
              <a:ext cx="62102" cy="203385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5738136" y="4624848"/>
              <a:ext cx="126533" cy="291104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Rectangle 31"/>
            <p:cNvSpPr>
              <a:spLocks noChangeArrowheads="1"/>
            </p:cNvSpPr>
            <p:nvPr/>
          </p:nvSpPr>
          <p:spPr bwMode="auto">
            <a:xfrm>
              <a:off x="5738136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6" name="Rectangle 32"/>
            <p:cNvSpPr>
              <a:spLocks noChangeArrowheads="1"/>
            </p:cNvSpPr>
            <p:nvPr/>
          </p:nvSpPr>
          <p:spPr bwMode="auto">
            <a:xfrm>
              <a:off x="5772292" y="4967962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7" name="Rectangle 33"/>
            <p:cNvSpPr>
              <a:spLocks noChangeArrowheads="1"/>
            </p:cNvSpPr>
            <p:nvPr/>
          </p:nvSpPr>
          <p:spPr bwMode="auto">
            <a:xfrm>
              <a:off x="6264452" y="4967962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34"/>
            <p:cNvSpPr>
              <a:spLocks noChangeArrowheads="1"/>
            </p:cNvSpPr>
            <p:nvPr/>
          </p:nvSpPr>
          <p:spPr bwMode="auto">
            <a:xfrm>
              <a:off x="6311804" y="4967962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35"/>
            <p:cNvSpPr>
              <a:spLocks noChangeArrowheads="1"/>
            </p:cNvSpPr>
            <p:nvPr/>
          </p:nvSpPr>
          <p:spPr bwMode="auto">
            <a:xfrm>
              <a:off x="5690783" y="3761710"/>
              <a:ext cx="693215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0" name="Rectangle 36"/>
            <p:cNvSpPr>
              <a:spLocks noChangeArrowheads="1"/>
            </p:cNvSpPr>
            <p:nvPr/>
          </p:nvSpPr>
          <p:spPr bwMode="auto">
            <a:xfrm>
              <a:off x="5738136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Rectangle 37"/>
            <p:cNvSpPr>
              <a:spLocks noChangeArrowheads="1"/>
            </p:cNvSpPr>
            <p:nvPr/>
          </p:nvSpPr>
          <p:spPr bwMode="auto">
            <a:xfrm>
              <a:off x="5772292" y="3761710"/>
              <a:ext cx="16302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2" name="Rectangle 38"/>
            <p:cNvSpPr>
              <a:spLocks noChangeArrowheads="1"/>
            </p:cNvSpPr>
            <p:nvPr/>
          </p:nvSpPr>
          <p:spPr bwMode="auto">
            <a:xfrm>
              <a:off x="6264452" y="3761710"/>
              <a:ext cx="19407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3" name="Rectangle 39"/>
            <p:cNvSpPr>
              <a:spLocks noChangeArrowheads="1"/>
            </p:cNvSpPr>
            <p:nvPr/>
          </p:nvSpPr>
          <p:spPr bwMode="auto">
            <a:xfrm>
              <a:off x="6311804" y="3761710"/>
              <a:ext cx="14749" cy="141282"/>
            </a:xfrm>
            <a:prstGeom prst="rect">
              <a:avLst/>
            </a:prstGeom>
            <a:grpFill/>
            <a:ln w="9525">
              <a:solidFill>
                <a:schemeClr val="accent1"/>
              </a:solidFill>
              <a:miter lim="800000"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Freeform 40"/>
            <p:cNvSpPr/>
            <p:nvPr/>
          </p:nvSpPr>
          <p:spPr bwMode="auto">
            <a:xfrm>
              <a:off x="5604616" y="5664002"/>
              <a:ext cx="416084" cy="148269"/>
            </a:xfrm>
            <a:custGeom>
              <a:avLst/>
              <a:gdLst>
                <a:gd name="T0" fmla="*/ 328 w 328"/>
                <a:gd name="T1" fmla="*/ 90 h 117"/>
                <a:gd name="T2" fmla="*/ 301 w 328"/>
                <a:gd name="T3" fmla="*/ 117 h 117"/>
                <a:gd name="T4" fmla="*/ 27 w 328"/>
                <a:gd name="T5" fmla="*/ 117 h 117"/>
                <a:gd name="T6" fmla="*/ 0 w 328"/>
                <a:gd name="T7" fmla="*/ 90 h 117"/>
                <a:gd name="T8" fmla="*/ 0 w 328"/>
                <a:gd name="T9" fmla="*/ 27 h 117"/>
                <a:gd name="T10" fmla="*/ 27 w 328"/>
                <a:gd name="T11" fmla="*/ 0 h 117"/>
                <a:gd name="T12" fmla="*/ 301 w 328"/>
                <a:gd name="T13" fmla="*/ 0 h 117"/>
                <a:gd name="T14" fmla="*/ 328 w 328"/>
                <a:gd name="T15" fmla="*/ 27 h 117"/>
                <a:gd name="T16" fmla="*/ 328 w 328"/>
                <a:gd name="T17" fmla="*/ 9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8" h="117">
                  <a:moveTo>
                    <a:pt x="328" y="90"/>
                  </a:moveTo>
                  <a:cubicBezTo>
                    <a:pt x="328" y="105"/>
                    <a:pt x="316" y="117"/>
                    <a:pt x="301" y="117"/>
                  </a:cubicBezTo>
                  <a:cubicBezTo>
                    <a:pt x="27" y="117"/>
                    <a:pt x="27" y="117"/>
                    <a:pt x="27" y="117"/>
                  </a:cubicBezTo>
                  <a:cubicBezTo>
                    <a:pt x="12" y="117"/>
                    <a:pt x="0" y="105"/>
                    <a:pt x="0" y="90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01" y="0"/>
                    <a:pt x="301" y="0"/>
                    <a:pt x="301" y="0"/>
                  </a:cubicBezTo>
                  <a:cubicBezTo>
                    <a:pt x="316" y="0"/>
                    <a:pt x="328" y="12"/>
                    <a:pt x="328" y="27"/>
                  </a:cubicBezTo>
                  <a:lnTo>
                    <a:pt x="328" y="90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5" name="Freeform 41"/>
            <p:cNvSpPr/>
            <p:nvPr/>
          </p:nvSpPr>
          <p:spPr bwMode="auto">
            <a:xfrm>
              <a:off x="6547793" y="5664002"/>
              <a:ext cx="40366" cy="167676"/>
            </a:xfrm>
            <a:custGeom>
              <a:avLst/>
              <a:gdLst>
                <a:gd name="T0" fmla="*/ 32 w 32"/>
                <a:gd name="T1" fmla="*/ 116 h 132"/>
                <a:gd name="T2" fmla="*/ 16 w 32"/>
                <a:gd name="T3" fmla="*/ 132 h 132"/>
                <a:gd name="T4" fmla="*/ 16 w 32"/>
                <a:gd name="T5" fmla="*/ 132 h 132"/>
                <a:gd name="T6" fmla="*/ 0 w 32"/>
                <a:gd name="T7" fmla="*/ 116 h 132"/>
                <a:gd name="T8" fmla="*/ 0 w 32"/>
                <a:gd name="T9" fmla="*/ 16 h 132"/>
                <a:gd name="T10" fmla="*/ 16 w 32"/>
                <a:gd name="T11" fmla="*/ 0 h 132"/>
                <a:gd name="T12" fmla="*/ 16 w 32"/>
                <a:gd name="T13" fmla="*/ 0 h 132"/>
                <a:gd name="T14" fmla="*/ 32 w 32"/>
                <a:gd name="T15" fmla="*/ 16 h 132"/>
                <a:gd name="T16" fmla="*/ 32 w 32"/>
                <a:gd name="T17" fmla="*/ 116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32">
                  <a:moveTo>
                    <a:pt x="32" y="116"/>
                  </a:moveTo>
                  <a:cubicBezTo>
                    <a:pt x="32" y="125"/>
                    <a:pt x="25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7" y="132"/>
                    <a:pt x="0" y="125"/>
                    <a:pt x="0" y="1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5" y="0"/>
                    <a:pt x="32" y="7"/>
                    <a:pt x="32" y="16"/>
                  </a:cubicBezTo>
                  <a:lnTo>
                    <a:pt x="32" y="116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42"/>
            <p:cNvSpPr/>
            <p:nvPr/>
          </p:nvSpPr>
          <p:spPr bwMode="auto">
            <a:xfrm>
              <a:off x="5409771" y="5514180"/>
              <a:ext cx="70641" cy="72194"/>
            </a:xfrm>
            <a:custGeom>
              <a:avLst/>
              <a:gdLst>
                <a:gd name="T0" fmla="*/ 56 w 56"/>
                <a:gd name="T1" fmla="*/ 29 h 57"/>
                <a:gd name="T2" fmla="*/ 28 w 56"/>
                <a:gd name="T3" fmla="*/ 57 h 57"/>
                <a:gd name="T4" fmla="*/ 27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7 w 56"/>
                <a:gd name="T11" fmla="*/ 0 h 57"/>
                <a:gd name="T12" fmla="*/ 28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8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12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Freeform 43"/>
            <p:cNvSpPr/>
            <p:nvPr/>
          </p:nvSpPr>
          <p:spPr bwMode="auto">
            <a:xfrm>
              <a:off x="6062620" y="5514180"/>
              <a:ext cx="71417" cy="72194"/>
            </a:xfrm>
            <a:custGeom>
              <a:avLst/>
              <a:gdLst>
                <a:gd name="T0" fmla="*/ 56 w 56"/>
                <a:gd name="T1" fmla="*/ 29 h 57"/>
                <a:gd name="T2" fmla="*/ 29 w 56"/>
                <a:gd name="T3" fmla="*/ 57 h 57"/>
                <a:gd name="T4" fmla="*/ 28 w 56"/>
                <a:gd name="T5" fmla="*/ 57 h 57"/>
                <a:gd name="T6" fmla="*/ 0 w 56"/>
                <a:gd name="T7" fmla="*/ 29 h 57"/>
                <a:gd name="T8" fmla="*/ 0 w 56"/>
                <a:gd name="T9" fmla="*/ 28 h 57"/>
                <a:gd name="T10" fmla="*/ 28 w 56"/>
                <a:gd name="T11" fmla="*/ 0 h 57"/>
                <a:gd name="T12" fmla="*/ 29 w 56"/>
                <a:gd name="T13" fmla="*/ 0 h 57"/>
                <a:gd name="T14" fmla="*/ 56 w 56"/>
                <a:gd name="T15" fmla="*/ 28 h 57"/>
                <a:gd name="T16" fmla="*/ 56 w 56"/>
                <a:gd name="T17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57">
                  <a:moveTo>
                    <a:pt x="56" y="29"/>
                  </a:moveTo>
                  <a:cubicBezTo>
                    <a:pt x="56" y="44"/>
                    <a:pt x="44" y="57"/>
                    <a:pt x="29" y="57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13" y="57"/>
                    <a:pt x="0" y="44"/>
                    <a:pt x="0" y="2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3"/>
                    <a:pt x="13" y="0"/>
                    <a:pt x="28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6" y="13"/>
                    <a:pt x="56" y="28"/>
                  </a:cubicBezTo>
                  <a:lnTo>
                    <a:pt x="56" y="29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Freeform 44"/>
            <p:cNvSpPr/>
            <p:nvPr/>
          </p:nvSpPr>
          <p:spPr bwMode="auto">
            <a:xfrm>
              <a:off x="5576670" y="5179886"/>
              <a:ext cx="665269" cy="93153"/>
            </a:xfrm>
            <a:custGeom>
              <a:avLst/>
              <a:gdLst>
                <a:gd name="T0" fmla="*/ 524 w 524"/>
                <a:gd name="T1" fmla="*/ 45 h 73"/>
                <a:gd name="T2" fmla="*/ 497 w 524"/>
                <a:gd name="T3" fmla="*/ 73 h 73"/>
                <a:gd name="T4" fmla="*/ 28 w 524"/>
                <a:gd name="T5" fmla="*/ 73 h 73"/>
                <a:gd name="T6" fmla="*/ 0 w 524"/>
                <a:gd name="T7" fmla="*/ 45 h 73"/>
                <a:gd name="T8" fmla="*/ 0 w 524"/>
                <a:gd name="T9" fmla="*/ 27 h 73"/>
                <a:gd name="T10" fmla="*/ 28 w 524"/>
                <a:gd name="T11" fmla="*/ 0 h 73"/>
                <a:gd name="T12" fmla="*/ 497 w 524"/>
                <a:gd name="T13" fmla="*/ 0 h 73"/>
                <a:gd name="T14" fmla="*/ 524 w 524"/>
                <a:gd name="T15" fmla="*/ 27 h 73"/>
                <a:gd name="T16" fmla="*/ 524 w 524"/>
                <a:gd name="T17" fmla="*/ 4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4" h="73">
                  <a:moveTo>
                    <a:pt x="524" y="45"/>
                  </a:moveTo>
                  <a:cubicBezTo>
                    <a:pt x="524" y="61"/>
                    <a:pt x="512" y="73"/>
                    <a:pt x="497" y="73"/>
                  </a:cubicBezTo>
                  <a:cubicBezTo>
                    <a:pt x="28" y="73"/>
                    <a:pt x="28" y="73"/>
                    <a:pt x="28" y="73"/>
                  </a:cubicBezTo>
                  <a:cubicBezTo>
                    <a:pt x="12" y="73"/>
                    <a:pt x="0" y="61"/>
                    <a:pt x="0" y="4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8" y="0"/>
                  </a:cubicBezTo>
                  <a:cubicBezTo>
                    <a:pt x="497" y="0"/>
                    <a:pt x="497" y="0"/>
                    <a:pt x="497" y="0"/>
                  </a:cubicBezTo>
                  <a:cubicBezTo>
                    <a:pt x="512" y="0"/>
                    <a:pt x="524" y="12"/>
                    <a:pt x="524" y="27"/>
                  </a:cubicBezTo>
                  <a:lnTo>
                    <a:pt x="524" y="45"/>
                  </a:lnTo>
                  <a:close/>
                </a:path>
              </a:pathLst>
            </a:cu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9" name="Oval 45"/>
            <p:cNvSpPr>
              <a:spLocks noChangeArrowheads="1"/>
            </p:cNvSpPr>
            <p:nvPr/>
          </p:nvSpPr>
          <p:spPr bwMode="auto">
            <a:xfrm>
              <a:off x="6128603" y="3612665"/>
              <a:ext cx="111784" cy="111008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Oval 46"/>
            <p:cNvSpPr>
              <a:spLocks noChangeArrowheads="1"/>
            </p:cNvSpPr>
            <p:nvPr/>
          </p:nvSpPr>
          <p:spPr bwMode="auto">
            <a:xfrm>
              <a:off x="5325933" y="3617323"/>
              <a:ext cx="111784" cy="111784"/>
            </a:xfrm>
            <a:prstGeom prst="ellipse">
              <a:avLst/>
            </a:prstGeom>
            <a:grpFill/>
            <a:ln w="9525">
              <a:solidFill>
                <a:schemeClr val="accent1"/>
              </a:solidFill>
              <a:round/>
            </a:ln>
          </p:spPr>
          <p:txBody>
            <a:bodyPr vert="horz" wrap="square" lIns="86687" tIns="43344" rIns="86687" bIns="43344" numCol="1" anchor="t" anchorCtr="0" compatLnSpc="1"/>
            <a:lstStyle/>
            <a:p>
              <a:endParaRPr lang="en-US" sz="1705">
                <a:solidFill>
                  <a:prstClr val="black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3983" y="1112313"/>
            <a:ext cx="1936868" cy="1936868"/>
            <a:chOff x="2572456" y="958222"/>
            <a:chExt cx="1936868" cy="1936868"/>
          </a:xfrm>
        </p:grpSpPr>
        <p:grpSp>
          <p:nvGrpSpPr>
            <p:cNvPr id="61" name="组合 60"/>
            <p:cNvGrpSpPr/>
            <p:nvPr/>
          </p:nvGrpSpPr>
          <p:grpSpPr>
            <a:xfrm>
              <a:off x="2572456" y="958222"/>
              <a:ext cx="1936868" cy="1936868"/>
              <a:chOff x="11207774" y="442662"/>
              <a:chExt cx="504056" cy="504056"/>
            </a:xfrm>
            <a:solidFill>
              <a:srgbClr val="B3DF63"/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62" name="椭圆 61"/>
              <p:cNvSpPr/>
              <p:nvPr/>
            </p:nvSpPr>
            <p:spPr>
              <a:xfrm>
                <a:off x="11273029" y="517620"/>
                <a:ext cx="373547" cy="373547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1207774" y="442662"/>
                <a:ext cx="504056" cy="504056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4" name="TextBox 1"/>
            <p:cNvSpPr txBox="1"/>
            <p:nvPr/>
          </p:nvSpPr>
          <p:spPr>
            <a:xfrm>
              <a:off x="2815371" y="1264937"/>
              <a:ext cx="145103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0" b="1" dirty="0">
                  <a:ln w="12700">
                    <a:noFill/>
                    <a:prstDash val="solid"/>
                  </a:ln>
                  <a:solidFill>
                    <a:prstClr val="white"/>
                  </a:solidFill>
                  <a:effectLst>
                    <a:outerShdw dist="50800" dir="4800000" algn="tl" rotWithShape="0">
                      <a:srgbClr val="000000">
                        <a:alpha val="40000"/>
                      </a:srgbClr>
                    </a:outerShdw>
                  </a:effectLst>
                  <a:latin typeface="造字工房尚黑（非商用）细体" pitchFamily="50" charset="-122"/>
                  <a:ea typeface="造字工房尚黑（非商用）细体" pitchFamily="50" charset="-122"/>
                </a:rPr>
                <a:t>05</a:t>
              </a:r>
              <a:endParaRPr lang="zh-CN" altLang="en-US" sz="8000" b="1" dirty="0">
                <a:ln w="12700">
                  <a:noFill/>
                  <a:prstDash val="solid"/>
                </a:ln>
                <a:solidFill>
                  <a:prstClr val="white"/>
                </a:solidFill>
                <a:effectLst>
                  <a:outerShdw dist="50800" dir="4800000" algn="tl" rotWithShape="0">
                    <a:srgbClr val="000000">
                      <a:alpha val="40000"/>
                    </a:srgbClr>
                  </a:outerShdw>
                </a:effectLst>
                <a:latin typeface="造字工房尚黑（非商用）细体" pitchFamily="50" charset="-122"/>
                <a:ea typeface="造字工房尚黑（非商用）细体" pitchFamily="50" charset="-122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 rot="5400000">
            <a:off x="7939470" y="-3214903"/>
            <a:ext cx="942183" cy="7462505"/>
            <a:chOff x="-11273" y="-594773"/>
            <a:chExt cx="719786" cy="7462505"/>
          </a:xfrm>
        </p:grpSpPr>
        <p:sp>
          <p:nvSpPr>
            <p:cNvPr id="66" name="等腰三角形 65"/>
            <p:cNvSpPr/>
            <p:nvPr/>
          </p:nvSpPr>
          <p:spPr>
            <a:xfrm rot="5400000">
              <a:off x="-68856" y="2776017"/>
              <a:ext cx="834952" cy="719786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等腰三角形 66"/>
            <p:cNvSpPr/>
            <p:nvPr/>
          </p:nvSpPr>
          <p:spPr>
            <a:xfrm rot="5400000">
              <a:off x="-68856" y="195805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等腰三角形 67"/>
            <p:cNvSpPr/>
            <p:nvPr/>
          </p:nvSpPr>
          <p:spPr>
            <a:xfrm rot="5400000">
              <a:off x="-68856" y="1114606"/>
              <a:ext cx="834952" cy="719786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等腰三角形 68"/>
            <p:cNvSpPr/>
            <p:nvPr/>
          </p:nvSpPr>
          <p:spPr>
            <a:xfrm rot="5400000">
              <a:off x="-68856" y="296639"/>
              <a:ext cx="834952" cy="719786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等腰三角形 69"/>
            <p:cNvSpPr/>
            <p:nvPr/>
          </p:nvSpPr>
          <p:spPr>
            <a:xfrm rot="5400000">
              <a:off x="-68856" y="3610969"/>
              <a:ext cx="834952" cy="71978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等腰三角形 70"/>
            <p:cNvSpPr/>
            <p:nvPr/>
          </p:nvSpPr>
          <p:spPr>
            <a:xfrm rot="5400000">
              <a:off x="-68856" y="4443673"/>
              <a:ext cx="834952" cy="719786"/>
            </a:xfrm>
            <a:prstGeom prst="triangle">
              <a:avLst/>
            </a:prstGeom>
            <a:solidFill>
              <a:srgbClr val="94CA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等腰三角形 71"/>
            <p:cNvSpPr/>
            <p:nvPr/>
          </p:nvSpPr>
          <p:spPr>
            <a:xfrm rot="5400000">
              <a:off x="-68856" y="5264883"/>
              <a:ext cx="834952" cy="719786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等腰三角形 72"/>
            <p:cNvSpPr/>
            <p:nvPr/>
          </p:nvSpPr>
          <p:spPr>
            <a:xfrm rot="5400000">
              <a:off x="-68856" y="6090363"/>
              <a:ext cx="834952" cy="719786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等腰三角形 73"/>
            <p:cNvSpPr/>
            <p:nvPr/>
          </p:nvSpPr>
          <p:spPr>
            <a:xfrm rot="5400000">
              <a:off x="-68856" y="-537190"/>
              <a:ext cx="834952" cy="719786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8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39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筛选法求</a:t>
            </a:r>
            <a:r>
              <a:rPr lang="zh-CN" altLang="en-US" dirty="0"/>
              <a:t>出</a:t>
            </a:r>
            <a:r>
              <a:rPr lang="en-US" altLang="zh-CN" dirty="0"/>
              <a:t>300</a:t>
            </a:r>
            <a:r>
              <a:rPr lang="zh-CN" altLang="en-US" dirty="0"/>
              <a:t>以内的</a:t>
            </a:r>
            <a:r>
              <a:rPr lang="zh-CN" altLang="zh-CN" dirty="0"/>
              <a:t>素数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925095" y="2558092"/>
          <a:ext cx="8127990" cy="473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925095" y="2949925"/>
          <a:ext cx="8127990" cy="47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9555833" y="258059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所有数标记为素数</a:t>
            </a: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925095" y="3928316"/>
          <a:ext cx="8127990" cy="473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25095" y="4320149"/>
          <a:ext cx="8127990" cy="47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9555833" y="3980583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剔除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925095" y="5167227"/>
          <a:ext cx="8127990" cy="473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925095" y="5559060"/>
          <a:ext cx="8127990" cy="47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504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9555833" y="521949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的倍数剔除</a:t>
            </a:r>
          </a:p>
        </p:txBody>
      </p:sp>
    </p:spTree>
  </p:cSld>
  <p:clrMapOvr>
    <a:masterClrMapping/>
  </p:clrMapOvr>
  <p:transition spd="slow">
    <p:rand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筛选法求</a:t>
            </a:r>
            <a:r>
              <a:rPr lang="zh-CN" altLang="en-US" dirty="0"/>
              <a:t>出</a:t>
            </a:r>
            <a:r>
              <a:rPr lang="en-US" altLang="zh-CN" dirty="0"/>
              <a:t>300</a:t>
            </a:r>
            <a:r>
              <a:rPr lang="zh-CN" altLang="en-US" dirty="0"/>
              <a:t>以内的</a:t>
            </a:r>
            <a:r>
              <a:rPr lang="zh-CN" altLang="zh-CN" dirty="0"/>
              <a:t>素数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818392" y="2452902"/>
          <a:ext cx="8127993" cy="473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1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818392" y="2844735"/>
          <a:ext cx="8127993" cy="4738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611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738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9449130" y="250516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将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的倍数剔除</a:t>
            </a:r>
          </a:p>
        </p:txBody>
      </p:sp>
      <p:sp>
        <p:nvSpPr>
          <p:cNvPr id="22" name="矩形 21"/>
          <p:cNvSpPr/>
          <p:nvPr/>
        </p:nvSpPr>
        <p:spPr>
          <a:xfrm>
            <a:off x="4500662" y="3679768"/>
            <a:ext cx="628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n-ea"/>
              </a:rPr>
              <a:t>…….</a:t>
            </a:r>
            <a:endParaRPr lang="zh-CN" altLang="en-US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73328" y="3699937"/>
            <a:ext cx="4251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</a:rPr>
              <a:t>将下一个</a:t>
            </a:r>
            <a:r>
              <a:rPr lang="zh-CN" altLang="en-US" b="1" dirty="0">
                <a:solidFill>
                  <a:srgbClr val="FF9900"/>
                </a:solidFill>
                <a:latin typeface="+mn-ea"/>
              </a:rPr>
              <a:t>元素为</a:t>
            </a:r>
            <a:r>
              <a:rPr lang="en-US" altLang="zh-CN" b="1" dirty="0">
                <a:solidFill>
                  <a:srgbClr val="FF9900"/>
                </a:solidFill>
                <a:latin typeface="+mn-ea"/>
              </a:rPr>
              <a:t>1</a:t>
            </a:r>
            <a:r>
              <a:rPr lang="zh-CN" altLang="en-US" b="1" dirty="0">
                <a:solidFill>
                  <a:srgbClr val="FF9900"/>
                </a:solidFill>
                <a:latin typeface="+mn-ea"/>
              </a:rPr>
              <a:t>的下标对应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的倍数剔除</a:t>
            </a:r>
          </a:p>
        </p:txBody>
      </p:sp>
      <p:sp>
        <p:nvSpPr>
          <p:cNvPr id="24" name="矩形 23"/>
          <p:cNvSpPr/>
          <p:nvPr/>
        </p:nvSpPr>
        <p:spPr>
          <a:xfrm>
            <a:off x="933339" y="4402427"/>
            <a:ext cx="8392041" cy="18846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具体算法：</a:t>
            </a:r>
            <a:endParaRPr lang="en-US" altLang="zh-CN" sz="20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用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从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开始遍历整个列表</a:t>
            </a:r>
            <a:r>
              <a:rPr lang="en-US" altLang="zh-CN" sz="2000" dirty="0">
                <a:latin typeface="+mn-ea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如果第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个元素值为</a:t>
            </a:r>
            <a:r>
              <a:rPr lang="en-US" altLang="zh-CN" sz="2000" dirty="0">
                <a:latin typeface="+mn-ea"/>
              </a:rPr>
              <a:t>1,</a:t>
            </a:r>
            <a:r>
              <a:rPr lang="zh-CN" altLang="en-US" sz="2000" dirty="0">
                <a:latin typeface="+mn-ea"/>
              </a:rPr>
              <a:t>将后面所有能被</a:t>
            </a:r>
            <a:r>
              <a:rPr lang="en-US" altLang="zh-CN" sz="2000" dirty="0" err="1">
                <a:latin typeface="+mn-ea"/>
              </a:rPr>
              <a:t>i</a:t>
            </a:r>
            <a:r>
              <a:rPr lang="zh-CN" altLang="en-US" sz="2000" dirty="0">
                <a:latin typeface="+mn-ea"/>
              </a:rPr>
              <a:t>整除的下标对应的元素改写为</a:t>
            </a:r>
            <a:r>
              <a:rPr lang="en-US" altLang="zh-CN" sz="2000" dirty="0">
                <a:latin typeface="+mn-ea"/>
              </a:rPr>
              <a:t>0;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遍历结束后</a:t>
            </a:r>
            <a:r>
              <a:rPr lang="en-US" altLang="zh-CN" sz="2000" dirty="0">
                <a:latin typeface="+mn-ea"/>
              </a:rPr>
              <a:t>,</a:t>
            </a:r>
            <a:r>
              <a:rPr lang="zh-CN" altLang="en-US" sz="2000" dirty="0">
                <a:latin typeface="+mn-ea"/>
              </a:rPr>
              <a:t>保持为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的元素对应的下标即为要求的素数。</a:t>
            </a:r>
          </a:p>
        </p:txBody>
      </p:sp>
    </p:spTree>
  </p:cSld>
  <p:clrMapOvr>
    <a:masterClrMapping/>
  </p:clrMapOvr>
  <p:transition spd="slow">
    <p:random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spc="300" dirty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4-4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筛选法求</a:t>
            </a:r>
            <a:r>
              <a:rPr lang="zh-CN" altLang="en-US" dirty="0"/>
              <a:t>出</a:t>
            </a:r>
            <a:r>
              <a:rPr lang="en-US" altLang="zh-CN" dirty="0"/>
              <a:t>300</a:t>
            </a:r>
            <a:r>
              <a:rPr lang="zh-CN" altLang="en-US" dirty="0"/>
              <a:t>以内的</a:t>
            </a:r>
            <a:r>
              <a:rPr lang="zh-CN" altLang="zh-CN" dirty="0"/>
              <a:t>素数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。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35820" y="2031318"/>
          <a:ext cx="7504331" cy="44646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403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0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042">
                <a:tc grid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#</a:t>
                      </a:r>
                      <a:r>
                        <a:rPr lang="zh-CN" sz="2000" kern="100" dirty="0">
                          <a:effectLst/>
                        </a:rPr>
                        <a:t>筛选法求素数。</a:t>
                      </a:r>
                      <a:r>
                        <a:rPr lang="en-US" sz="2000" kern="100" dirty="0">
                          <a:effectLst/>
                        </a:rPr>
                        <a:t> 4-4.py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primes = [1] * 300;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primes[0:2] = [0,0]            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3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 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 in range(2 , 300):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4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indent="228600"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if primes[i]==1: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5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for j in range(i+1,300):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6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    if primes[j] != 0 and j % i == 0: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7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        primes[j] = 0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8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        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9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print("300</a:t>
                      </a:r>
                      <a:r>
                        <a:rPr lang="zh-CN" sz="2000" kern="100">
                          <a:effectLst/>
                        </a:rPr>
                        <a:t>以内的素数包括：</a:t>
                      </a:r>
                      <a:r>
                        <a:rPr lang="en-US" sz="2000" kern="100">
                          <a:effectLst/>
                        </a:rPr>
                        <a:t>")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10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for 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 in range(2 , 300):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    if primes[i]: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35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12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        print(</a:t>
                      </a:r>
                      <a:r>
                        <a:rPr lang="en-US" sz="2000" kern="100" dirty="0" err="1">
                          <a:effectLst/>
                        </a:rPr>
                        <a:t>i</a:t>
                      </a:r>
                      <a:r>
                        <a:rPr lang="en-US" sz="2000" kern="100" dirty="0">
                          <a:effectLst/>
                        </a:rPr>
                        <a:t> , end = ' ')    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4-5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二分查找</a:t>
            </a:r>
            <a:r>
              <a:rPr lang="zh-CN" altLang="en-US" dirty="0"/>
              <a:t>法在列表中查找指定的元素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（假设待查找元素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x=4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2" name="图片 21"/>
          <p:cNvPicPr/>
          <p:nvPr/>
        </p:nvPicPr>
        <p:blipFill>
          <a:blip r:embed="rId3"/>
          <a:stretch>
            <a:fillRect/>
          </a:stretch>
        </p:blipFill>
        <p:spPr>
          <a:xfrm>
            <a:off x="674376" y="2472681"/>
            <a:ext cx="6732486" cy="125229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069869" y="2914163"/>
            <a:ext cx="3110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确定</a:t>
            </a:r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high</a:t>
            </a:r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mid</a:t>
            </a:r>
            <a:r>
              <a:rPr lang="zh-CN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的初值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23" name="图片 22"/>
          <p:cNvPicPr/>
          <p:nvPr/>
        </p:nvPicPr>
        <p:blipFill>
          <a:blip r:embed="rId4"/>
          <a:stretch>
            <a:fillRect/>
          </a:stretch>
        </p:blipFill>
        <p:spPr>
          <a:xfrm>
            <a:off x="674376" y="4318173"/>
            <a:ext cx="6732486" cy="1252296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8069869" y="4705073"/>
            <a:ext cx="266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ls[mid]&gt;key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high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前移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</p:spTree>
  </p:cSld>
  <p:clrMapOvr>
    <a:masterClrMapping/>
  </p:clrMapOvr>
  <p:transition spd="slow">
    <p:random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4-5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24264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二分查找</a:t>
            </a:r>
            <a:r>
              <a:rPr lang="zh-CN" altLang="en-US" dirty="0"/>
              <a:t>法在列表中查找指定的元素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（假设待查找元素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x=4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16980" y="2449971"/>
            <a:ext cx="9810956" cy="12899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+mn-ea"/>
              </a:rPr>
              <a:t>按如下规则重复：</a:t>
            </a:r>
            <a:endParaRPr lang="en-US" altLang="zh-CN" dirty="0">
              <a:solidFill>
                <a:srgbClr val="C00000"/>
              </a:solidFill>
              <a:latin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00000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x &gt; ls[mid]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，确定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(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mid,high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]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为下一查找区间，重新赋值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low,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计算新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mid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，继续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；</a:t>
            </a:r>
          </a:p>
          <a:p>
            <a:pPr lvl="2">
              <a:lnSpc>
                <a:spcPct val="150000"/>
              </a:lnSpc>
            </a:pPr>
            <a:r>
              <a:rPr lang="zh-CN" altLang="zh-CN" dirty="0">
                <a:solidFill>
                  <a:srgbClr val="C00000"/>
                </a:solidFill>
                <a:latin typeface="+mn-ea"/>
              </a:rPr>
              <a:t>如果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x &lt; ls[mid]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，确定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[</a:t>
            </a:r>
            <a:r>
              <a:rPr lang="en-US" altLang="zh-CN" dirty="0" err="1">
                <a:solidFill>
                  <a:srgbClr val="C00000"/>
                </a:solidFill>
                <a:latin typeface="+mn-ea"/>
              </a:rPr>
              <a:t>low,mid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)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为下一查找区间，重新赋值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high,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计算新</a:t>
            </a:r>
            <a:r>
              <a:rPr lang="en-US" altLang="zh-CN" dirty="0">
                <a:solidFill>
                  <a:srgbClr val="C00000"/>
                </a:solidFill>
                <a:latin typeface="+mn-ea"/>
              </a:rPr>
              <a:t>mid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，继续</a:t>
            </a:r>
            <a:r>
              <a:rPr lang="zh-CN" altLang="zh-CN" dirty="0">
                <a:solidFill>
                  <a:srgbClr val="C00000"/>
                </a:solidFill>
                <a:latin typeface="+mn-ea"/>
              </a:rPr>
              <a:t>；</a:t>
            </a:r>
          </a:p>
        </p:txBody>
      </p:sp>
      <p:sp>
        <p:nvSpPr>
          <p:cNvPr id="24" name="矩形 23"/>
          <p:cNvSpPr/>
          <p:nvPr/>
        </p:nvSpPr>
        <p:spPr>
          <a:xfrm>
            <a:off x="7846185" y="5021321"/>
            <a:ext cx="3579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直到</a:t>
            </a:r>
            <a:r>
              <a:rPr lang="en-US" altLang="zh-CN" dirty="0">
                <a:solidFill>
                  <a:srgbClr val="C00000"/>
                </a:solidFill>
              </a:rPr>
              <a:t>mid==3</a:t>
            </a:r>
            <a:r>
              <a:rPr lang="zh-CN" altLang="zh-CN" dirty="0">
                <a:solidFill>
                  <a:srgbClr val="C00000"/>
                </a:solidFill>
              </a:rPr>
              <a:t>时，</a:t>
            </a:r>
            <a:r>
              <a:rPr lang="en-US" altLang="zh-CN" dirty="0">
                <a:solidFill>
                  <a:srgbClr val="C00000"/>
                </a:solidFill>
              </a:rPr>
              <a:t>ls[mid]==x</a:t>
            </a:r>
            <a:r>
              <a:rPr lang="zh-CN" altLang="en-US" dirty="0">
                <a:solidFill>
                  <a:srgbClr val="C00000"/>
                </a:solidFill>
              </a:rPr>
              <a:t>，找到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endParaRPr lang="zh-CN" altLang="en-US" dirty="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30360" y="4657745"/>
            <a:ext cx="6732485" cy="1300246"/>
          </a:xfrm>
          <a:prstGeom prst="rect">
            <a:avLst/>
          </a:prstGeom>
        </p:spPr>
      </p:pic>
    </p:spTree>
  </p:cSld>
  <p:clrMapOvr>
    <a:masterClrMapping/>
  </p:clrMapOvr>
  <p:transition spd="slow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8392" y="300197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300" normalizeH="0" baseline="0" noProof="0" dirty="0">
                <a:ln>
                  <a:noFill/>
                </a:ln>
                <a:solidFill>
                  <a:srgbClr val="1E67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4-5</a:t>
            </a:r>
            <a:endParaRPr kumimoji="0" lang="zh-CN" altLang="en-US" sz="2800" b="1" i="0" u="none" strike="noStrike" kern="1200" cap="none" spc="300" normalizeH="0" baseline="0" noProof="0" dirty="0">
              <a:ln>
                <a:noFill/>
              </a:ln>
              <a:solidFill>
                <a:srgbClr val="1E67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712538" y="900009"/>
            <a:ext cx="1826104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4"/>
          <p:cNvSpPr txBox="1"/>
          <p:nvPr/>
        </p:nvSpPr>
        <p:spPr>
          <a:xfrm>
            <a:off x="422347" y="1253337"/>
            <a:ext cx="11214595" cy="57730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zh-CN" altLang="en-US" dirty="0"/>
              <a:t>请用</a:t>
            </a:r>
            <a:r>
              <a:rPr lang="zh-CN" altLang="zh-CN" dirty="0"/>
              <a:t>二分查找</a:t>
            </a:r>
            <a:r>
              <a:rPr lang="zh-CN" altLang="en-US" dirty="0"/>
              <a:t>法在列表中查找指定的元素</a:t>
            </a:r>
            <a:r>
              <a:rPr lang="zh-CN" alt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微软雅黑" panose="020B0503020204020204" pitchFamily="34" charset="-122"/>
              </a:rPr>
              <a:t>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（假设待查找元素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x=4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62154" y="1886554"/>
          <a:ext cx="9872145" cy="496275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1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0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565">
                <a:tc gridSpan="2"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#</a:t>
                      </a:r>
                      <a:r>
                        <a:rPr lang="zh-CN" sz="1800" kern="100">
                          <a:effectLst/>
                        </a:rPr>
                        <a:t>二分查找</a:t>
                      </a:r>
                      <a:r>
                        <a:rPr lang="en-US" sz="1800" kern="100">
                          <a:effectLst/>
                        </a:rPr>
                        <a:t>     4-5.py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ls = [34, 64, 67, 72, 73, 82, 83, 85, 87, 88, 90, 91, 96,  98]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2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x = int(input("</a:t>
                      </a:r>
                      <a:r>
                        <a:rPr lang="zh-CN" sz="1800" kern="100">
                          <a:effectLst/>
                        </a:rPr>
                        <a:t>请输入待查找的数</a:t>
                      </a:r>
                      <a:r>
                        <a:rPr lang="en-US" sz="1800" kern="100">
                          <a:effectLst/>
                        </a:rPr>
                        <a:t>:"))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low = 0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high = len(ls) - 1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6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while low &lt; high: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8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mid = (low + high) // 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9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if ls[mid] &lt; x: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10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    low = mid + 1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11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elif ls[mid] &gt; x: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12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    high = mid - 1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13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else: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14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    print("</a:t>
                      </a:r>
                      <a:r>
                        <a:rPr lang="zh-CN" sz="1800" kern="100">
                          <a:effectLst/>
                        </a:rPr>
                        <a:t>找到</a:t>
                      </a:r>
                      <a:r>
                        <a:rPr lang="en-US" sz="1800" kern="100">
                          <a:effectLst/>
                        </a:rPr>
                        <a:t>{},</a:t>
                      </a:r>
                      <a:r>
                        <a:rPr lang="zh-CN" sz="1800" kern="100">
                          <a:effectLst/>
                        </a:rPr>
                        <a:t>索引为</a:t>
                      </a:r>
                      <a:r>
                        <a:rPr lang="en-US" sz="1800" kern="100">
                          <a:effectLst/>
                        </a:rPr>
                        <a:t>{}!".format(x,mid));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15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        break;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16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else: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5776"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17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print("</a:t>
                      </a:r>
                      <a:r>
                        <a:rPr lang="zh-CN" sz="1800" kern="100" dirty="0">
                          <a:effectLst/>
                        </a:rPr>
                        <a:t>没有找到</a:t>
                      </a:r>
                      <a:r>
                        <a:rPr lang="en-US" sz="1800" kern="100" dirty="0">
                          <a:effectLst/>
                        </a:rPr>
                        <a:t>{}".format(x))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895546" y="1325664"/>
            <a:ext cx="10828450" cy="513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、对于</a:t>
            </a:r>
            <a:r>
              <a:rPr lang="zh-CN" altLang="en-US" sz="2400" dirty="0"/>
              <a:t>列表</a:t>
            </a:r>
            <a:r>
              <a:rPr lang="en-US" altLang="zh-CN" sz="2400" dirty="0"/>
              <a:t>L=[1,2</a:t>
            </a:r>
            <a:r>
              <a:rPr lang="en-US" altLang="zh-CN" sz="2400" dirty="0" smtClean="0"/>
              <a:t>,‘Python’,[</a:t>
            </a:r>
            <a:r>
              <a:rPr lang="en-US" altLang="zh-CN" sz="2400" dirty="0"/>
              <a:t>1,2,3,4,5]],L[-3]</a:t>
            </a:r>
            <a:r>
              <a:rPr lang="zh-CN" altLang="en-US" sz="2400" dirty="0" smtClean="0"/>
              <a:t>的值是（   ）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dirty="0" smtClean="0"/>
              <a:t>	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</a:t>
            </a:r>
            <a:endParaRPr lang="en-US" altLang="zh-CN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	B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endParaRPr lang="en-US" altLang="zh-CN" sz="24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	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'Python</a:t>
            </a:r>
            <a:r>
              <a:rPr lang="en-US" altLang="zh-CN" sz="2400" dirty="0"/>
              <a:t>'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zh-CN" sz="2400" dirty="0" smtClean="0"/>
              <a:t>	D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[</a:t>
            </a:r>
            <a:r>
              <a:rPr lang="en-US" altLang="zh-CN" sz="2400" dirty="0"/>
              <a:t>1,2,3,4,5]</a:t>
            </a:r>
          </a:p>
          <a:p>
            <a:pPr marL="0" indent="0">
              <a:lnSpc>
                <a:spcPct val="200000"/>
              </a:lnSpc>
              <a:buNone/>
            </a:pP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  <a:p>
            <a:pPr>
              <a:lnSpc>
                <a:spcPct val="200000"/>
              </a:lnSpc>
            </a:pPr>
            <a:endParaRPr lang="en-US" altLang="zh-CN" sz="2800" dirty="0"/>
          </a:p>
          <a:p>
            <a:pPr>
              <a:lnSpc>
                <a:spcPct val="200000"/>
              </a:lnSpc>
            </a:pPr>
            <a:endParaRPr lang="zh-CN" altLang="en-US" sz="2800" dirty="0"/>
          </a:p>
        </p:txBody>
      </p:sp>
      <p:sp>
        <p:nvSpPr>
          <p:cNvPr id="11" name="矩形 10"/>
          <p:cNvSpPr/>
          <p:nvPr/>
        </p:nvSpPr>
        <p:spPr>
          <a:xfrm>
            <a:off x="983487" y="284950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4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1968" y="173793"/>
            <a:ext cx="625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en-US" altLang="zh-CN" sz="2800" b="1" spc="300" dirty="0" smtClean="0">
                <a:solidFill>
                  <a:srgbClr val="1E67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spc="300" dirty="0">
              <a:solidFill>
                <a:srgbClr val="1E67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70320" y="203448"/>
            <a:ext cx="504056" cy="504056"/>
            <a:chOff x="11207774" y="442662"/>
            <a:chExt cx="504056" cy="50405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椭圆 56"/>
            <p:cNvSpPr/>
            <p:nvPr/>
          </p:nvSpPr>
          <p:spPr>
            <a:xfrm>
              <a:off x="11351790" y="601230"/>
              <a:ext cx="216024" cy="216024"/>
            </a:xfrm>
            <a:prstGeom prst="ellipse">
              <a:avLst/>
            </a:prstGeom>
            <a:solidFill>
              <a:srgbClr val="B3DF6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1207774" y="442662"/>
              <a:ext cx="504056" cy="5040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776097" y="707504"/>
            <a:ext cx="1647495" cy="0"/>
          </a:xfrm>
          <a:prstGeom prst="line">
            <a:avLst/>
          </a:prstGeom>
          <a:ln>
            <a:solidFill>
              <a:srgbClr val="B3DF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4"/>
          <p:cNvSpPr txBox="1"/>
          <p:nvPr/>
        </p:nvSpPr>
        <p:spPr>
          <a:xfrm>
            <a:off x="895546" y="1325664"/>
            <a:ext cx="10828450" cy="51364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zh-CN" altLang="zh-CN" sz="2400" dirty="0" smtClean="0"/>
              <a:t>下面</a:t>
            </a:r>
            <a:r>
              <a:rPr lang="zh-CN" altLang="zh-CN" sz="2400" dirty="0"/>
              <a:t>代码的输出结果是（）</a:t>
            </a:r>
            <a:r>
              <a:rPr lang="zh-CN" altLang="zh-CN" sz="2400" dirty="0" smtClean="0"/>
              <a:t>。</a:t>
            </a:r>
            <a:endParaRPr lang="en-US" altLang="zh-CN" sz="2400" dirty="0" smtClean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li </a:t>
            </a:r>
            <a:r>
              <a:rPr lang="en-US" altLang="zh-CN" sz="2400" dirty="0">
                <a:latin typeface="+mn-ea"/>
              </a:rPr>
              <a:t>= ["</a:t>
            </a:r>
            <a:r>
              <a:rPr lang="en-US" altLang="zh-CN" sz="2400" dirty="0" err="1">
                <a:latin typeface="+mn-ea"/>
              </a:rPr>
              <a:t>hello",'se</a:t>
            </a:r>
            <a:r>
              <a:rPr lang="en-US" altLang="zh-CN" sz="2400" dirty="0">
                <a:latin typeface="+mn-ea"/>
              </a:rPr>
              <a:t>',[["</a:t>
            </a:r>
            <a:r>
              <a:rPr lang="en-US" altLang="zh-CN" sz="2400" dirty="0" err="1">
                <a:latin typeface="+mn-ea"/>
              </a:rPr>
              <a:t>m","n</a:t>
            </a:r>
            <a:r>
              <a:rPr lang="en-US" altLang="zh-CN" sz="2400" dirty="0">
                <a:latin typeface="+mn-ea"/>
              </a:rPr>
              <a:t>"],["h","</a:t>
            </a:r>
            <a:r>
              <a:rPr lang="en-US" altLang="zh-CN" sz="2400" dirty="0" err="1">
                <a:latin typeface="+mn-ea"/>
              </a:rPr>
              <a:t>kelly</a:t>
            </a:r>
            <a:r>
              <a:rPr lang="en-US" altLang="zh-CN" sz="2400" dirty="0">
                <a:latin typeface="+mn-ea"/>
              </a:rPr>
              <a:t>"],'all'],123,446]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print(li[2</a:t>
            </a:r>
            <a:r>
              <a:rPr lang="en-US" altLang="zh-CN" sz="2400" dirty="0">
                <a:latin typeface="+mn-ea"/>
              </a:rPr>
              <a:t>][1][1])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A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h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B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m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C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err="1" smtClean="0">
                <a:latin typeface="+mn-ea"/>
              </a:rPr>
              <a:t>kelly</a:t>
            </a:r>
            <a:endParaRPr lang="zh-CN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dirty="0" smtClean="0">
                <a:latin typeface="+mn-ea"/>
              </a:rPr>
              <a:t>	D</a:t>
            </a:r>
            <a:r>
              <a:rPr lang="zh-CN" altLang="en-US" sz="2400" dirty="0" smtClean="0">
                <a:latin typeface="+mn-ea"/>
              </a:rPr>
              <a:t>、</a:t>
            </a:r>
            <a:r>
              <a:rPr lang="en-US" altLang="zh-CN" sz="2400" dirty="0" smtClean="0">
                <a:latin typeface="+mn-ea"/>
              </a:rPr>
              <a:t>n</a:t>
            </a: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sz="2400" dirty="0"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74060" y="3893868"/>
            <a:ext cx="860736" cy="127060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6700" algn="just">
              <a:lnSpc>
                <a:spcPct val="229000"/>
              </a:lnSpc>
              <a:defRPr/>
            </a:pPr>
            <a:r>
              <a:rPr lang="en-US" altLang="zh-CN" sz="4000" kern="100" dirty="0" smtClean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4000" kern="100" dirty="0" smtClean="0">
              <a:solidFill>
                <a:srgbClr val="FF0000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28715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1_Office 主题​​">
  <a:themeElements>
    <a:clrScheme name="自定义 222">
      <a:dk1>
        <a:sysClr val="windowText" lastClr="000000"/>
      </a:dk1>
      <a:lt1>
        <a:sysClr val="window" lastClr="FFFFFF"/>
      </a:lt1>
      <a:dk2>
        <a:srgbClr val="435258"/>
      </a:dk2>
      <a:lt2>
        <a:srgbClr val="EEECE1"/>
      </a:lt2>
      <a:accent1>
        <a:srgbClr val="2A8FBD"/>
      </a:accent1>
      <a:accent2>
        <a:srgbClr val="00B0F0"/>
      </a:accent2>
      <a:accent3>
        <a:srgbClr val="435258"/>
      </a:accent3>
      <a:accent4>
        <a:srgbClr val="1E6787"/>
      </a:accent4>
      <a:accent5>
        <a:srgbClr val="2A8FBD"/>
      </a:accent5>
      <a:accent6>
        <a:srgbClr val="E44860"/>
      </a:accent6>
      <a:hlink>
        <a:srgbClr val="E44860"/>
      </a:hlink>
      <a:folHlink>
        <a:srgbClr val="435258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4445</Words>
  <Application>Microsoft Office PowerPoint</Application>
  <PresentationFormat>宽屏</PresentationFormat>
  <Paragraphs>908</Paragraphs>
  <Slides>76</Slides>
  <Notes>70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Arial Unicode MS</vt:lpstr>
      <vt:lpstr>Helvetica Light</vt:lpstr>
      <vt:lpstr>等线</vt:lpstr>
      <vt:lpstr>宋体</vt:lpstr>
      <vt:lpstr>微软雅黑</vt:lpstr>
      <vt:lpstr>造字工房尚黑（非商用）细体</vt:lpstr>
      <vt:lpstr>Arial</vt:lpstr>
      <vt:lpstr>Calibri</vt:lpstr>
      <vt:lpstr>Gill Sans MT Condensed</vt:lpstr>
      <vt:lpstr>Gill Sans Ultra Bold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ZhaoLu</dc:creator>
  <cp:lastModifiedBy>happytime</cp:lastModifiedBy>
  <cp:revision>322</cp:revision>
  <dcterms:created xsi:type="dcterms:W3CDTF">2019-01-13T07:44:00Z</dcterms:created>
  <dcterms:modified xsi:type="dcterms:W3CDTF">2021-04-12T12:54:18Z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5B17948105C5411ABD8A3317272BB600</vt:lpwstr>
  </property>
  <property fmtid="{D5CDD505-2E9C-101B-9397-08002B2CF9AE}" pid="3" name="KSOProductBuildVer">
    <vt:lpwstr>2052-11.1.0.10356</vt:lpwstr>
  </property>
</Properties>
</file>