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8"/>
  </p:notesMasterIdLst>
  <p:sldIdLst>
    <p:sldId id="342" r:id="rId2"/>
    <p:sldId id="376" r:id="rId3"/>
    <p:sldId id="343" r:id="rId4"/>
    <p:sldId id="377" r:id="rId5"/>
    <p:sldId id="378" r:id="rId6"/>
    <p:sldId id="379" r:id="rId7"/>
    <p:sldId id="380" r:id="rId8"/>
    <p:sldId id="429" r:id="rId9"/>
    <p:sldId id="428" r:id="rId10"/>
    <p:sldId id="435" r:id="rId11"/>
    <p:sldId id="382" r:id="rId12"/>
    <p:sldId id="383" r:id="rId13"/>
    <p:sldId id="430" r:id="rId14"/>
    <p:sldId id="431" r:id="rId15"/>
    <p:sldId id="384" r:id="rId16"/>
    <p:sldId id="385" r:id="rId17"/>
    <p:sldId id="386" r:id="rId18"/>
    <p:sldId id="432" r:id="rId19"/>
    <p:sldId id="388" r:id="rId20"/>
    <p:sldId id="389" r:id="rId21"/>
    <p:sldId id="390" r:id="rId22"/>
    <p:sldId id="391" r:id="rId23"/>
    <p:sldId id="392" r:id="rId24"/>
    <p:sldId id="440" r:id="rId25"/>
    <p:sldId id="441" r:id="rId26"/>
    <p:sldId id="442" r:id="rId27"/>
    <p:sldId id="443" r:id="rId28"/>
    <p:sldId id="439" r:id="rId29"/>
    <p:sldId id="393" r:id="rId30"/>
    <p:sldId id="395" r:id="rId31"/>
    <p:sldId id="396" r:id="rId32"/>
    <p:sldId id="397" r:id="rId33"/>
    <p:sldId id="398" r:id="rId34"/>
    <p:sldId id="394" r:id="rId35"/>
    <p:sldId id="399" r:id="rId36"/>
    <p:sldId id="400" r:id="rId37"/>
    <p:sldId id="434" r:id="rId38"/>
    <p:sldId id="433" r:id="rId39"/>
    <p:sldId id="401" r:id="rId40"/>
    <p:sldId id="402" r:id="rId41"/>
    <p:sldId id="403" r:id="rId42"/>
    <p:sldId id="404" r:id="rId43"/>
    <p:sldId id="405" r:id="rId44"/>
    <p:sldId id="406" r:id="rId45"/>
    <p:sldId id="407" r:id="rId46"/>
    <p:sldId id="408" r:id="rId47"/>
    <p:sldId id="409" r:id="rId48"/>
    <p:sldId id="410" r:id="rId49"/>
    <p:sldId id="411" r:id="rId50"/>
    <p:sldId id="412" r:id="rId51"/>
    <p:sldId id="413" r:id="rId52"/>
    <p:sldId id="414" r:id="rId53"/>
    <p:sldId id="361" r:id="rId54"/>
    <p:sldId id="415" r:id="rId55"/>
    <p:sldId id="416" r:id="rId56"/>
    <p:sldId id="417" r:id="rId57"/>
    <p:sldId id="418" r:id="rId58"/>
    <p:sldId id="419" r:id="rId59"/>
    <p:sldId id="426" r:id="rId60"/>
    <p:sldId id="427" r:id="rId61"/>
    <p:sldId id="420" r:id="rId62"/>
    <p:sldId id="421" r:id="rId63"/>
    <p:sldId id="422" r:id="rId64"/>
    <p:sldId id="423" r:id="rId65"/>
    <p:sldId id="424" r:id="rId66"/>
    <p:sldId id="425" r:id="rId6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6BE13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1E171933-4619-4E11-9A3F-F7608DF75F80}" styleName="中度样式 1 - 强调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22838BEF-8BB2-4498-84A7-C5851F593DF1}" styleName="中度样式 4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C4B1156A-380E-4F78-BDF5-A606A8083BF9}" styleName="中度样式 4 - 强调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25" autoAdjust="0"/>
    <p:restoredTop sz="93560" autoAdjust="0"/>
  </p:normalViewPr>
  <p:slideViewPr>
    <p:cSldViewPr snapToGrid="0">
      <p:cViewPr varScale="1">
        <p:scale>
          <a:sx n="82" d="100"/>
          <a:sy n="82" d="100"/>
        </p:scale>
        <p:origin x="624" y="62"/>
      </p:cViewPr>
      <p:guideLst>
        <p:guide orient="horz" pos="2160"/>
        <p:guide pos="3840"/>
      </p:guideLst>
    </p:cSldViewPr>
  </p:slideViewPr>
  <p:notesTextViewPr>
    <p:cViewPr>
      <p:scale>
        <a:sx n="1" d="1"/>
        <a:sy n="1" d="1"/>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F41353-A0F4-4DD2-AF90-B2B2D232929F}" type="datetimeFigureOut">
              <a:rPr lang="zh-CN" altLang="en-US" smtClean="0"/>
              <a:pPr/>
              <a:t>2021/4/26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5A74753-AFF2-43A3-98C7-386D01E4961A}" type="slidenum">
              <a:rPr lang="zh-CN" altLang="en-US" smtClean="0"/>
              <a:pPr/>
              <a:t>‹#›</a:t>
            </a:fld>
            <a:endParaRPr lang="zh-CN" altLang="en-US"/>
          </a:p>
        </p:txBody>
      </p:sp>
    </p:spTree>
    <p:extLst>
      <p:ext uri="{BB962C8B-B14F-4D97-AF65-F5344CB8AC3E}">
        <p14:creationId xmlns:p14="http://schemas.microsoft.com/office/powerpoint/2010/main" val="22369436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936B7B-B83E-48FC-9145-C5D7D2DAFA4C}"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9564941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936B7B-B83E-48FC-9145-C5D7D2DAFA4C}"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9665279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936B7B-B83E-48FC-9145-C5D7D2DAFA4C}"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4079128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936B7B-B83E-48FC-9145-C5D7D2DAFA4C}"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5652245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936B7B-B83E-48FC-9145-C5D7D2DAFA4C}"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7033146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936B7B-B83E-48FC-9145-C5D7D2DAFA4C}"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348665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936B7B-B83E-48FC-9145-C5D7D2DAFA4C}"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1211137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936B7B-B83E-48FC-9145-C5D7D2DAFA4C}"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42057068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936B7B-B83E-48FC-9145-C5D7D2DAFA4C}"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2141111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936B7B-B83E-48FC-9145-C5D7D2DAFA4C}"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9182014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936B7B-B83E-48FC-9145-C5D7D2DAFA4C}"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9574333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936B7B-B83E-48FC-9145-C5D7D2DAFA4C}"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38703423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936B7B-B83E-48FC-9145-C5D7D2DAFA4C}"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31242029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936B7B-B83E-48FC-9145-C5D7D2DAFA4C}"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5531668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答案：</a:t>
            </a:r>
            <a:r>
              <a:rPr lang="en-US" altLang="zh-CN" dirty="0" smtClean="0"/>
              <a:t>C</a:t>
            </a:r>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936B7B-B83E-48FC-9145-C5D7D2DAFA4C}"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6653389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答案：</a:t>
            </a:r>
            <a:r>
              <a:rPr lang="en-US" altLang="zh-CN" dirty="0" smtClean="0"/>
              <a:t>D</a:t>
            </a:r>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936B7B-B83E-48FC-9145-C5D7D2DAFA4C}"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95718958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答案：</a:t>
            </a:r>
            <a:r>
              <a:rPr lang="en-US" altLang="zh-CN" dirty="0" smtClean="0"/>
              <a:t>D</a:t>
            </a:r>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936B7B-B83E-48FC-9145-C5D7D2DAFA4C}"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7076944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答案：</a:t>
            </a:r>
            <a:r>
              <a:rPr lang="en-US" altLang="zh-CN" dirty="0" smtClean="0"/>
              <a:t>A</a:t>
            </a:r>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936B7B-B83E-48FC-9145-C5D7D2DAFA4C}"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18058751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答案：</a:t>
            </a:r>
            <a:r>
              <a:rPr lang="en-US" altLang="zh-CN" dirty="0" smtClean="0"/>
              <a:t>C</a:t>
            </a:r>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936B7B-B83E-48FC-9145-C5D7D2DAFA4C}"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80551682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936B7B-B83E-48FC-9145-C5D7D2DAFA4C}"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422431450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936B7B-B83E-48FC-9145-C5D7D2DAFA4C}"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421925800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936B7B-B83E-48FC-9145-C5D7D2DAFA4C}"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233868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936B7B-B83E-48FC-9145-C5D7D2DAFA4C}"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6692558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936B7B-B83E-48FC-9145-C5D7D2DAFA4C}"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37857680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936B7B-B83E-48FC-9145-C5D7D2DAFA4C}"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79724999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936B7B-B83E-48FC-9145-C5D7D2DAFA4C}"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84294869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936B7B-B83E-48FC-9145-C5D7D2DAFA4C}"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70387337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936B7B-B83E-48FC-9145-C5D7D2DAFA4C}"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425072877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936B7B-B83E-48FC-9145-C5D7D2DAFA4C}"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95422461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936B7B-B83E-48FC-9145-C5D7D2DAFA4C}"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38</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39259307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936B7B-B83E-48FC-9145-C5D7D2DAFA4C}"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39</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68671900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936B7B-B83E-48FC-9145-C5D7D2DAFA4C}"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40</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93406049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936B7B-B83E-48FC-9145-C5D7D2DAFA4C}"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41</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051906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936B7B-B83E-48FC-9145-C5D7D2DAFA4C}"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96242254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936B7B-B83E-48FC-9145-C5D7D2DAFA4C}"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42</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05582797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936B7B-B83E-48FC-9145-C5D7D2DAFA4C}"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43</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67616505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936B7B-B83E-48FC-9145-C5D7D2DAFA4C}"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44</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21209839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936B7B-B83E-48FC-9145-C5D7D2DAFA4C}"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45</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62592437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936B7B-B83E-48FC-9145-C5D7D2DAFA4C}"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46</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36303065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936B7B-B83E-48FC-9145-C5D7D2DAFA4C}"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47</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52579515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936B7B-B83E-48FC-9145-C5D7D2DAFA4C}"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48</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413314113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936B7B-B83E-48FC-9145-C5D7D2DAFA4C}"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49</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08554736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936B7B-B83E-48FC-9145-C5D7D2DAFA4C}"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50</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09248757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936B7B-B83E-48FC-9145-C5D7D2DAFA4C}"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51</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883626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936B7B-B83E-48FC-9145-C5D7D2DAFA4C}"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74489278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936B7B-B83E-48FC-9145-C5D7D2DAFA4C}"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52</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92798394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936B7B-B83E-48FC-9145-C5D7D2DAFA4C}"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53</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57632008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936B7B-B83E-48FC-9145-C5D7D2DAFA4C}"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54</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10285321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936B7B-B83E-48FC-9145-C5D7D2DAFA4C}"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55</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24681350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936B7B-B83E-48FC-9145-C5D7D2DAFA4C}"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56</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12559122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936B7B-B83E-48FC-9145-C5D7D2DAFA4C}"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57</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29891273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936B7B-B83E-48FC-9145-C5D7D2DAFA4C}"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58</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97257839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936B7B-B83E-48FC-9145-C5D7D2DAFA4C}"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59</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4020974385"/>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936B7B-B83E-48FC-9145-C5D7D2DAFA4C}"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60</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965879161"/>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936B7B-B83E-48FC-9145-C5D7D2DAFA4C}"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61</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7342163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936B7B-B83E-48FC-9145-C5D7D2DAFA4C}"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562537310"/>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936B7B-B83E-48FC-9145-C5D7D2DAFA4C}"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62</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150503835"/>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936B7B-B83E-48FC-9145-C5D7D2DAFA4C}"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63</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938654603"/>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936B7B-B83E-48FC-9145-C5D7D2DAFA4C}"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64</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141247522"/>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936B7B-B83E-48FC-9145-C5D7D2DAFA4C}"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65</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711977092"/>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936B7B-B83E-48FC-9145-C5D7D2DAFA4C}"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66</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4795476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936B7B-B83E-48FC-9145-C5D7D2DAFA4C}"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2459970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936B7B-B83E-48FC-9145-C5D7D2DAFA4C}"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7676007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936B7B-B83E-48FC-9145-C5D7D2DAFA4C}"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4542851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自定义版式">
    <p:bg>
      <p:bgPr>
        <a:pattFill prst="ltUpDiag">
          <a:fgClr>
            <a:srgbClr val="F2F2F2"/>
          </a:fgClr>
          <a:bgClr>
            <a:schemeClr val="bg1"/>
          </a:bgClr>
        </a:patt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96967774"/>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教学效果">
    <p:spTree>
      <p:nvGrpSpPr>
        <p:cNvPr id="1" name=""/>
        <p:cNvGrpSpPr/>
        <p:nvPr/>
      </p:nvGrpSpPr>
      <p:grpSpPr>
        <a:xfrm>
          <a:off x="0" y="0"/>
          <a:ext cx="0" cy="0"/>
          <a:chOff x="0" y="0"/>
          <a:chExt cx="0" cy="0"/>
        </a:xfrm>
      </p:grpSpPr>
      <p:pic>
        <p:nvPicPr>
          <p:cNvPr id="10" name="Picture 6" descr="E:\000.pn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10986" t="44113" r="8772" b="31887"/>
          <a:stretch/>
        </p:blipFill>
        <p:spPr bwMode="auto">
          <a:xfrm flipH="1">
            <a:off x="-169512" y="846606"/>
            <a:ext cx="12386980" cy="90930"/>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直接连接符 10"/>
          <p:cNvCxnSpPr/>
          <p:nvPr userDrawn="1"/>
        </p:nvCxnSpPr>
        <p:spPr>
          <a:xfrm>
            <a:off x="-25478" y="980728"/>
            <a:ext cx="12242946" cy="0"/>
          </a:xfrm>
          <a:prstGeom prst="line">
            <a:avLst/>
          </a:prstGeom>
          <a:ln/>
        </p:spPr>
        <p:style>
          <a:lnRef idx="2">
            <a:schemeClr val="accent5"/>
          </a:lnRef>
          <a:fillRef idx="0">
            <a:schemeClr val="accent5"/>
          </a:fillRef>
          <a:effectRef idx="1">
            <a:schemeClr val="accent5"/>
          </a:effectRef>
          <a:fontRef idx="minor">
            <a:schemeClr val="tx1"/>
          </a:fontRef>
        </p:style>
      </p:cxnSp>
      <p:sp>
        <p:nvSpPr>
          <p:cNvPr id="21" name="TextBox 20"/>
          <p:cNvSpPr txBox="1"/>
          <p:nvPr userDrawn="1"/>
        </p:nvSpPr>
        <p:spPr>
          <a:xfrm>
            <a:off x="-28690" y="404665"/>
            <a:ext cx="4108468" cy="461665"/>
          </a:xfrm>
          <a:prstGeom prst="rect">
            <a:avLst/>
          </a:prstGeom>
          <a:noFill/>
        </p:spPr>
        <p:txBody>
          <a:bodyPr wrap="square" rtlCol="0">
            <a:spAutoFit/>
          </a:bodyPr>
          <a:lstStyle>
            <a:defPPr>
              <a:defRPr lang="zh-CN"/>
            </a:defPPr>
            <a:lvl1pPr lvl="0">
              <a:defRPr sz="2400">
                <a:solidFill>
                  <a:schemeClr val="bg1">
                    <a:lumMod val="85000"/>
                  </a:schemeClr>
                </a:solidFill>
                <a:latin typeface="Helvetica Light" pitchFamily="50" charset="0"/>
              </a:defRPr>
            </a:lvl1pPr>
          </a:lstStyle>
          <a:p>
            <a:pPr lvl="0"/>
            <a:r>
              <a:rPr lang="en-US" altLang="zh-CN" sz="2400" dirty="0"/>
              <a:t>Teaching effect</a:t>
            </a:r>
          </a:p>
        </p:txBody>
      </p:sp>
      <p:grpSp>
        <p:nvGrpSpPr>
          <p:cNvPr id="54" name="组合 53"/>
          <p:cNvGrpSpPr/>
          <p:nvPr userDrawn="1"/>
        </p:nvGrpSpPr>
        <p:grpSpPr>
          <a:xfrm>
            <a:off x="10128745" y="-340367"/>
            <a:ext cx="1705296" cy="1393103"/>
            <a:chOff x="7596559" y="-700407"/>
            <a:chExt cx="1278972" cy="1393103"/>
          </a:xfrm>
        </p:grpSpPr>
        <p:grpSp>
          <p:nvGrpSpPr>
            <p:cNvPr id="55" name="组合 54"/>
            <p:cNvGrpSpPr/>
            <p:nvPr userDrawn="1"/>
          </p:nvGrpSpPr>
          <p:grpSpPr>
            <a:xfrm>
              <a:off x="7596559" y="-700407"/>
              <a:ext cx="1278972" cy="1393103"/>
              <a:chOff x="7631852" y="336928"/>
              <a:chExt cx="900588" cy="4460224"/>
            </a:xfrm>
          </p:grpSpPr>
          <p:sp>
            <p:nvSpPr>
              <p:cNvPr id="58" name="圆角矩形 57"/>
              <p:cNvSpPr/>
              <p:nvPr/>
            </p:nvSpPr>
            <p:spPr>
              <a:xfrm>
                <a:off x="7668344" y="429075"/>
                <a:ext cx="864096" cy="4368077"/>
              </a:xfrm>
              <a:prstGeom prst="roundRect">
                <a:avLst/>
              </a:prstGeom>
              <a:solidFill>
                <a:srgbClr val="BCBC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59" name="圆角矩形 58"/>
              <p:cNvSpPr/>
              <p:nvPr/>
            </p:nvSpPr>
            <p:spPr>
              <a:xfrm>
                <a:off x="7631852" y="336928"/>
                <a:ext cx="864096" cy="4323744"/>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grpSp>
        <p:sp>
          <p:nvSpPr>
            <p:cNvPr id="56" name="TextBox 55"/>
            <p:cNvSpPr txBox="1"/>
            <p:nvPr userDrawn="1"/>
          </p:nvSpPr>
          <p:spPr>
            <a:xfrm>
              <a:off x="7692665" y="67741"/>
              <a:ext cx="533716" cy="369332"/>
            </a:xfrm>
            <a:prstGeom prst="rect">
              <a:avLst/>
            </a:prstGeom>
            <a:noFill/>
          </p:spPr>
          <p:txBody>
            <a:bodyPr wrap="square" rtlCol="0">
              <a:spAutoFit/>
            </a:bodyPr>
            <a:lstStyle/>
            <a:p>
              <a:r>
                <a:rPr lang="en-US" altLang="zh-CN" sz="1800" b="1" dirty="0">
                  <a:solidFill>
                    <a:schemeClr val="bg1"/>
                  </a:solidFill>
                  <a:latin typeface="Gill Sans MT Condensed" pitchFamily="34" charset="0"/>
                  <a:ea typeface="Arial Unicode MS" pitchFamily="34" charset="-122"/>
                  <a:cs typeface="Arial Unicode MS" pitchFamily="34" charset="-122"/>
                </a:rPr>
                <a:t>04</a:t>
              </a:r>
              <a:endParaRPr lang="zh-CN" altLang="en-US" sz="1800" b="1" dirty="0">
                <a:solidFill>
                  <a:schemeClr val="bg1"/>
                </a:solidFill>
                <a:latin typeface="Gill Sans MT Condensed" pitchFamily="34" charset="0"/>
                <a:ea typeface="Arial Unicode MS" pitchFamily="34" charset="-122"/>
                <a:cs typeface="Arial Unicode MS" pitchFamily="34" charset="-122"/>
              </a:endParaRPr>
            </a:p>
          </p:txBody>
        </p:sp>
        <p:sp>
          <p:nvSpPr>
            <p:cNvPr id="57" name="TextBox 56"/>
            <p:cNvSpPr txBox="1"/>
            <p:nvPr userDrawn="1"/>
          </p:nvSpPr>
          <p:spPr>
            <a:xfrm>
              <a:off x="7699082" y="278230"/>
              <a:ext cx="1147290" cy="369332"/>
            </a:xfrm>
            <a:prstGeom prst="rect">
              <a:avLst/>
            </a:prstGeom>
            <a:noFill/>
          </p:spPr>
          <p:txBody>
            <a:bodyPr wrap="square" rtlCol="0">
              <a:spAutoFit/>
            </a:bodyPr>
            <a:lstStyle/>
            <a:p>
              <a:r>
                <a:rPr lang="zh-CN" altLang="en-US" sz="1800" b="1" dirty="0">
                  <a:solidFill>
                    <a:schemeClr val="bg1"/>
                  </a:solidFill>
                  <a:latin typeface="微软雅黑" pitchFamily="34" charset="-122"/>
                  <a:ea typeface="微软雅黑" pitchFamily="34" charset="-122"/>
                  <a:cs typeface="Arial Unicode MS" pitchFamily="34" charset="-122"/>
                </a:rPr>
                <a:t>教学效果</a:t>
              </a:r>
            </a:p>
          </p:txBody>
        </p:sp>
      </p:grpSp>
    </p:spTree>
    <p:extLst>
      <p:ext uri="{BB962C8B-B14F-4D97-AF65-F5344CB8AC3E}">
        <p14:creationId xmlns:p14="http://schemas.microsoft.com/office/powerpoint/2010/main" val="40557563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3528912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教学分析">
    <p:spTree>
      <p:nvGrpSpPr>
        <p:cNvPr id="1" name=""/>
        <p:cNvGrpSpPr/>
        <p:nvPr/>
      </p:nvGrpSpPr>
      <p:grpSpPr>
        <a:xfrm>
          <a:off x="0" y="0"/>
          <a:ext cx="0" cy="0"/>
          <a:chOff x="0" y="0"/>
          <a:chExt cx="0" cy="0"/>
        </a:xfrm>
      </p:grpSpPr>
      <p:pic>
        <p:nvPicPr>
          <p:cNvPr id="11" name="Picture 6" descr="E:\000.pn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10986" t="44113" r="8772" b="31887"/>
          <a:stretch/>
        </p:blipFill>
        <p:spPr bwMode="auto">
          <a:xfrm flipH="1">
            <a:off x="-169512" y="846606"/>
            <a:ext cx="12386980" cy="90930"/>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p:cNvSpPr txBox="1"/>
          <p:nvPr userDrawn="1"/>
        </p:nvSpPr>
        <p:spPr>
          <a:xfrm>
            <a:off x="-28691" y="404665"/>
            <a:ext cx="4972564" cy="461665"/>
          </a:xfrm>
          <a:prstGeom prst="rect">
            <a:avLst/>
          </a:prstGeom>
          <a:noFill/>
        </p:spPr>
        <p:txBody>
          <a:bodyPr wrap="square" rtlCol="0">
            <a:spAutoFit/>
          </a:bodyPr>
          <a:lstStyle/>
          <a:p>
            <a:r>
              <a:rPr lang="en-US" altLang="zh-CN" sz="2400" dirty="0">
                <a:solidFill>
                  <a:schemeClr val="bg1">
                    <a:lumMod val="85000"/>
                  </a:schemeClr>
                </a:solidFill>
                <a:latin typeface="Helvetica Light" pitchFamily="50" charset="0"/>
              </a:rPr>
              <a:t>Teaching</a:t>
            </a:r>
            <a:r>
              <a:rPr lang="en-US" altLang="zh-CN" sz="2400" baseline="0" dirty="0">
                <a:solidFill>
                  <a:schemeClr val="bg1">
                    <a:lumMod val="85000"/>
                  </a:schemeClr>
                </a:solidFill>
                <a:latin typeface="Helvetica Light" pitchFamily="50" charset="0"/>
              </a:rPr>
              <a:t> </a:t>
            </a:r>
            <a:r>
              <a:rPr lang="en-US" altLang="zh-CN" sz="2400" dirty="0">
                <a:solidFill>
                  <a:schemeClr val="bg1">
                    <a:lumMod val="85000"/>
                  </a:schemeClr>
                </a:solidFill>
                <a:latin typeface="Helvetica Light" pitchFamily="50" charset="0"/>
              </a:rPr>
              <a:t>analysis</a:t>
            </a:r>
          </a:p>
        </p:txBody>
      </p:sp>
      <p:cxnSp>
        <p:nvCxnSpPr>
          <p:cNvPr id="35" name="直接连接符 34"/>
          <p:cNvCxnSpPr/>
          <p:nvPr userDrawn="1"/>
        </p:nvCxnSpPr>
        <p:spPr>
          <a:xfrm>
            <a:off x="-25478" y="980728"/>
            <a:ext cx="12242946" cy="0"/>
          </a:xfrm>
          <a:prstGeom prst="line">
            <a:avLst/>
          </a:prstGeom>
          <a:ln/>
        </p:spPr>
        <p:style>
          <a:lnRef idx="2">
            <a:schemeClr val="accent5"/>
          </a:lnRef>
          <a:fillRef idx="0">
            <a:schemeClr val="accent5"/>
          </a:fillRef>
          <a:effectRef idx="1">
            <a:schemeClr val="accent5"/>
          </a:effectRef>
          <a:fontRef idx="minor">
            <a:schemeClr val="tx1"/>
          </a:fontRef>
        </p:style>
      </p:cxnSp>
      <p:grpSp>
        <p:nvGrpSpPr>
          <p:cNvPr id="42" name="组合 41"/>
          <p:cNvGrpSpPr/>
          <p:nvPr userDrawn="1"/>
        </p:nvGrpSpPr>
        <p:grpSpPr>
          <a:xfrm>
            <a:off x="4419649" y="-355198"/>
            <a:ext cx="1742672" cy="1397180"/>
            <a:chOff x="3314736" y="-715238"/>
            <a:chExt cx="1307004" cy="1397180"/>
          </a:xfrm>
        </p:grpSpPr>
        <p:grpSp>
          <p:nvGrpSpPr>
            <p:cNvPr id="43" name="组合 42"/>
            <p:cNvGrpSpPr/>
            <p:nvPr userDrawn="1"/>
          </p:nvGrpSpPr>
          <p:grpSpPr>
            <a:xfrm>
              <a:off x="3314736" y="-715238"/>
              <a:ext cx="1307004" cy="1397180"/>
              <a:chOff x="4227737" y="323875"/>
              <a:chExt cx="920327" cy="4473277"/>
            </a:xfrm>
          </p:grpSpPr>
          <p:sp>
            <p:nvSpPr>
              <p:cNvPr id="46" name="圆角矩形 45"/>
              <p:cNvSpPr/>
              <p:nvPr/>
            </p:nvSpPr>
            <p:spPr>
              <a:xfrm>
                <a:off x="4283968" y="429075"/>
                <a:ext cx="864096" cy="4368077"/>
              </a:xfrm>
              <a:prstGeom prst="roundRect">
                <a:avLst/>
              </a:prstGeom>
              <a:solidFill>
                <a:srgbClr val="BCBC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47" name="圆角矩形 46"/>
              <p:cNvSpPr/>
              <p:nvPr/>
            </p:nvSpPr>
            <p:spPr>
              <a:xfrm>
                <a:off x="4227737" y="323875"/>
                <a:ext cx="879048" cy="4323744"/>
              </a:xfrm>
              <a:prstGeom prst="roundRect">
                <a:avLst/>
              </a:prstGeom>
              <a:solidFill>
                <a:srgbClr val="4352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grpSp>
        <p:sp>
          <p:nvSpPr>
            <p:cNvPr id="44" name="TextBox 43"/>
            <p:cNvSpPr txBox="1"/>
            <p:nvPr userDrawn="1"/>
          </p:nvSpPr>
          <p:spPr>
            <a:xfrm>
              <a:off x="3372889" y="44624"/>
              <a:ext cx="533716" cy="369332"/>
            </a:xfrm>
            <a:prstGeom prst="rect">
              <a:avLst/>
            </a:prstGeom>
            <a:noFill/>
          </p:spPr>
          <p:txBody>
            <a:bodyPr wrap="square" rtlCol="0">
              <a:spAutoFit/>
            </a:bodyPr>
            <a:lstStyle/>
            <a:p>
              <a:r>
                <a:rPr lang="en-US" altLang="zh-CN" sz="1800" b="1" dirty="0">
                  <a:solidFill>
                    <a:schemeClr val="bg1"/>
                  </a:solidFill>
                  <a:latin typeface="Gill Sans MT Condensed" pitchFamily="34" charset="0"/>
                  <a:ea typeface="Arial Unicode MS" pitchFamily="34" charset="-122"/>
                  <a:cs typeface="Arial Unicode MS" pitchFamily="34" charset="-122"/>
                </a:rPr>
                <a:t>01</a:t>
              </a:r>
              <a:endParaRPr lang="zh-CN" altLang="en-US" sz="1800" b="1" dirty="0">
                <a:solidFill>
                  <a:schemeClr val="bg1"/>
                </a:solidFill>
                <a:latin typeface="Gill Sans MT Condensed" pitchFamily="34" charset="0"/>
                <a:ea typeface="Arial Unicode MS" pitchFamily="34" charset="-122"/>
                <a:cs typeface="Arial Unicode MS" pitchFamily="34" charset="-122"/>
              </a:endParaRPr>
            </a:p>
          </p:txBody>
        </p:sp>
        <p:sp>
          <p:nvSpPr>
            <p:cNvPr id="45" name="TextBox 44"/>
            <p:cNvSpPr txBox="1"/>
            <p:nvPr userDrawn="1"/>
          </p:nvSpPr>
          <p:spPr>
            <a:xfrm>
              <a:off x="3372889" y="278230"/>
              <a:ext cx="1147290" cy="369332"/>
            </a:xfrm>
            <a:prstGeom prst="rect">
              <a:avLst/>
            </a:prstGeom>
            <a:noFill/>
          </p:spPr>
          <p:txBody>
            <a:bodyPr wrap="square" rtlCol="0">
              <a:spAutoFit/>
            </a:bodyPr>
            <a:lstStyle/>
            <a:p>
              <a:r>
                <a:rPr lang="zh-CN" altLang="en-US" sz="1800" b="1" dirty="0">
                  <a:solidFill>
                    <a:schemeClr val="bg1"/>
                  </a:solidFill>
                  <a:latin typeface="微软雅黑" pitchFamily="34" charset="-122"/>
                  <a:ea typeface="微软雅黑" pitchFamily="34" charset="-122"/>
                  <a:cs typeface="Arial Unicode MS" pitchFamily="34" charset="-122"/>
                </a:rPr>
                <a:t>教学分析</a:t>
              </a:r>
            </a:p>
          </p:txBody>
        </p:sp>
      </p:grpSp>
    </p:spTree>
    <p:extLst>
      <p:ext uri="{BB962C8B-B14F-4D97-AF65-F5344CB8AC3E}">
        <p14:creationId xmlns:p14="http://schemas.microsoft.com/office/powerpoint/2010/main" val="25471788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wipe(up)">
                                      <p:cBhvr>
                                        <p:cTn id="7" dur="500"/>
                                        <p:tgtEl>
                                          <p:spTgt spid="42"/>
                                        </p:tgtEl>
                                      </p:cBhvr>
                                    </p:animEffect>
                                  </p:childTnLst>
                                </p:cTn>
                              </p:par>
                              <p:par>
                                <p:cTn id="8" presetID="16" presetClass="entr" presetSubtype="21" fill="hold" nodeType="withEffect">
                                  <p:stCondLst>
                                    <p:cond delay="250"/>
                                  </p:stCondLst>
                                  <p:childTnLst>
                                    <p:set>
                                      <p:cBhvr>
                                        <p:cTn id="9" dur="1" fill="hold">
                                          <p:stCondLst>
                                            <p:cond delay="0"/>
                                          </p:stCondLst>
                                        </p:cTn>
                                        <p:tgtEl>
                                          <p:spTgt spid="35"/>
                                        </p:tgtEl>
                                        <p:attrNameLst>
                                          <p:attrName>style.visibility</p:attrName>
                                        </p:attrNameLst>
                                      </p:cBhvr>
                                      <p:to>
                                        <p:strVal val="visible"/>
                                      </p:to>
                                    </p:set>
                                    <p:animEffect transition="in" filter="barn(inVertical)">
                                      <p:cBhvr>
                                        <p:cTn id="10" dur="500"/>
                                        <p:tgtEl>
                                          <p:spTgt spid="35"/>
                                        </p:tgtEl>
                                      </p:cBhvr>
                                    </p:animEffect>
                                  </p:childTnLst>
                                </p:cTn>
                              </p:par>
                              <p:par>
                                <p:cTn id="11" presetID="22" presetClass="entr" presetSubtype="4" fill="hold" grpId="0" nodeType="withEffect">
                                  <p:stCondLst>
                                    <p:cond delay="250"/>
                                  </p:stCondLst>
                                  <p:childTnLst>
                                    <p:set>
                                      <p:cBhvr>
                                        <p:cTn id="12" dur="1" fill="hold">
                                          <p:stCondLst>
                                            <p:cond delay="0"/>
                                          </p:stCondLst>
                                        </p:cTn>
                                        <p:tgtEl>
                                          <p:spTgt spid="21"/>
                                        </p:tgtEl>
                                        <p:attrNameLst>
                                          <p:attrName>style.visibility</p:attrName>
                                        </p:attrNameLst>
                                      </p:cBhvr>
                                      <p:to>
                                        <p:strVal val="visible"/>
                                      </p:to>
                                    </p:set>
                                    <p:animEffect transition="in" filter="wipe(down)">
                                      <p:cBhvr>
                                        <p:cTn id="13"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教学分析">
    <p:spTree>
      <p:nvGrpSpPr>
        <p:cNvPr id="1" name=""/>
        <p:cNvGrpSpPr/>
        <p:nvPr/>
      </p:nvGrpSpPr>
      <p:grpSpPr>
        <a:xfrm>
          <a:off x="0" y="0"/>
          <a:ext cx="0" cy="0"/>
          <a:chOff x="0" y="0"/>
          <a:chExt cx="0" cy="0"/>
        </a:xfrm>
      </p:grpSpPr>
      <p:pic>
        <p:nvPicPr>
          <p:cNvPr id="10" name="Picture 6" descr="E:\000.pn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10986" t="44113" r="8772" b="31887"/>
          <a:stretch/>
        </p:blipFill>
        <p:spPr bwMode="auto">
          <a:xfrm flipH="1">
            <a:off x="-169512" y="846606"/>
            <a:ext cx="12386980" cy="90930"/>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直接连接符 10"/>
          <p:cNvCxnSpPr/>
          <p:nvPr userDrawn="1"/>
        </p:nvCxnSpPr>
        <p:spPr>
          <a:xfrm>
            <a:off x="-25478" y="980728"/>
            <a:ext cx="12242946" cy="0"/>
          </a:xfrm>
          <a:prstGeom prst="line">
            <a:avLst/>
          </a:prstGeom>
          <a:ln/>
        </p:spPr>
        <p:style>
          <a:lnRef idx="2">
            <a:schemeClr val="accent5"/>
          </a:lnRef>
          <a:fillRef idx="0">
            <a:schemeClr val="accent5"/>
          </a:fillRef>
          <a:effectRef idx="1">
            <a:schemeClr val="accent5"/>
          </a:effectRef>
          <a:fontRef idx="minor">
            <a:schemeClr val="tx1"/>
          </a:fontRef>
        </p:style>
      </p:cxnSp>
      <p:sp>
        <p:nvSpPr>
          <p:cNvPr id="21" name="TextBox 20"/>
          <p:cNvSpPr txBox="1"/>
          <p:nvPr userDrawn="1"/>
        </p:nvSpPr>
        <p:spPr>
          <a:xfrm>
            <a:off x="-28691" y="404665"/>
            <a:ext cx="4972564" cy="461665"/>
          </a:xfrm>
          <a:prstGeom prst="rect">
            <a:avLst/>
          </a:prstGeom>
          <a:noFill/>
        </p:spPr>
        <p:txBody>
          <a:bodyPr wrap="square" rtlCol="0">
            <a:spAutoFit/>
          </a:bodyPr>
          <a:lstStyle/>
          <a:p>
            <a:r>
              <a:rPr lang="en-US" altLang="zh-CN" sz="2400" dirty="0">
                <a:solidFill>
                  <a:schemeClr val="bg1">
                    <a:lumMod val="85000"/>
                  </a:schemeClr>
                </a:solidFill>
                <a:latin typeface="Helvetica Light" pitchFamily="50" charset="0"/>
              </a:rPr>
              <a:t>Teaching</a:t>
            </a:r>
            <a:r>
              <a:rPr lang="en-US" altLang="zh-CN" sz="2400" baseline="0" dirty="0">
                <a:solidFill>
                  <a:schemeClr val="bg1">
                    <a:lumMod val="85000"/>
                  </a:schemeClr>
                </a:solidFill>
                <a:latin typeface="Helvetica Light" pitchFamily="50" charset="0"/>
              </a:rPr>
              <a:t> </a:t>
            </a:r>
            <a:r>
              <a:rPr lang="en-US" altLang="zh-CN" sz="2400" dirty="0">
                <a:solidFill>
                  <a:schemeClr val="bg1">
                    <a:lumMod val="85000"/>
                  </a:schemeClr>
                </a:solidFill>
                <a:latin typeface="Helvetica Light" pitchFamily="50" charset="0"/>
              </a:rPr>
              <a:t>analysis</a:t>
            </a:r>
          </a:p>
        </p:txBody>
      </p:sp>
      <p:cxnSp>
        <p:nvCxnSpPr>
          <p:cNvPr id="35" name="直接连接符 34"/>
          <p:cNvCxnSpPr/>
          <p:nvPr userDrawn="1"/>
        </p:nvCxnSpPr>
        <p:spPr>
          <a:xfrm>
            <a:off x="75100" y="1016710"/>
            <a:ext cx="416234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42" name="组合 41"/>
          <p:cNvGrpSpPr/>
          <p:nvPr userDrawn="1"/>
        </p:nvGrpSpPr>
        <p:grpSpPr>
          <a:xfrm>
            <a:off x="4419649" y="-355198"/>
            <a:ext cx="1742672" cy="1397180"/>
            <a:chOff x="3314736" y="-715238"/>
            <a:chExt cx="1307004" cy="1397180"/>
          </a:xfrm>
        </p:grpSpPr>
        <p:grpSp>
          <p:nvGrpSpPr>
            <p:cNvPr id="43" name="组合 42"/>
            <p:cNvGrpSpPr/>
            <p:nvPr userDrawn="1"/>
          </p:nvGrpSpPr>
          <p:grpSpPr>
            <a:xfrm>
              <a:off x="3314736" y="-715238"/>
              <a:ext cx="1307004" cy="1397180"/>
              <a:chOff x="4227737" y="323875"/>
              <a:chExt cx="920327" cy="4473277"/>
            </a:xfrm>
          </p:grpSpPr>
          <p:sp>
            <p:nvSpPr>
              <p:cNvPr id="46" name="圆角矩形 45"/>
              <p:cNvSpPr/>
              <p:nvPr/>
            </p:nvSpPr>
            <p:spPr>
              <a:xfrm>
                <a:off x="4283968" y="429075"/>
                <a:ext cx="864096" cy="4368077"/>
              </a:xfrm>
              <a:prstGeom prst="roundRect">
                <a:avLst/>
              </a:prstGeom>
              <a:solidFill>
                <a:srgbClr val="BCBC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47" name="圆角矩形 46"/>
              <p:cNvSpPr/>
              <p:nvPr/>
            </p:nvSpPr>
            <p:spPr>
              <a:xfrm>
                <a:off x="4227737" y="323875"/>
                <a:ext cx="879048" cy="4323744"/>
              </a:xfrm>
              <a:prstGeom prst="roundRect">
                <a:avLst/>
              </a:prstGeom>
              <a:solidFill>
                <a:srgbClr val="4352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grpSp>
        <p:sp>
          <p:nvSpPr>
            <p:cNvPr id="44" name="TextBox 43"/>
            <p:cNvSpPr txBox="1"/>
            <p:nvPr userDrawn="1"/>
          </p:nvSpPr>
          <p:spPr>
            <a:xfrm>
              <a:off x="3372889" y="44624"/>
              <a:ext cx="533716" cy="369332"/>
            </a:xfrm>
            <a:prstGeom prst="rect">
              <a:avLst/>
            </a:prstGeom>
            <a:noFill/>
          </p:spPr>
          <p:txBody>
            <a:bodyPr wrap="square" rtlCol="0">
              <a:spAutoFit/>
            </a:bodyPr>
            <a:lstStyle/>
            <a:p>
              <a:r>
                <a:rPr lang="en-US" altLang="zh-CN" sz="1800" b="1" dirty="0">
                  <a:solidFill>
                    <a:schemeClr val="bg1"/>
                  </a:solidFill>
                  <a:latin typeface="Gill Sans MT Condensed" pitchFamily="34" charset="0"/>
                  <a:ea typeface="Arial Unicode MS" pitchFamily="34" charset="-122"/>
                  <a:cs typeface="Arial Unicode MS" pitchFamily="34" charset="-122"/>
                </a:rPr>
                <a:t>01</a:t>
              </a:r>
              <a:endParaRPr lang="zh-CN" altLang="en-US" sz="1800" b="1" dirty="0">
                <a:solidFill>
                  <a:schemeClr val="bg1"/>
                </a:solidFill>
                <a:latin typeface="Gill Sans MT Condensed" pitchFamily="34" charset="0"/>
                <a:ea typeface="Arial Unicode MS" pitchFamily="34" charset="-122"/>
                <a:cs typeface="Arial Unicode MS" pitchFamily="34" charset="-122"/>
              </a:endParaRPr>
            </a:p>
          </p:txBody>
        </p:sp>
        <p:sp>
          <p:nvSpPr>
            <p:cNvPr id="45" name="TextBox 44"/>
            <p:cNvSpPr txBox="1"/>
            <p:nvPr userDrawn="1"/>
          </p:nvSpPr>
          <p:spPr>
            <a:xfrm>
              <a:off x="3372889" y="278230"/>
              <a:ext cx="1147290" cy="369332"/>
            </a:xfrm>
            <a:prstGeom prst="rect">
              <a:avLst/>
            </a:prstGeom>
            <a:noFill/>
          </p:spPr>
          <p:txBody>
            <a:bodyPr wrap="square" rtlCol="0">
              <a:spAutoFit/>
            </a:bodyPr>
            <a:lstStyle/>
            <a:p>
              <a:r>
                <a:rPr lang="zh-CN" altLang="en-US" sz="1800" b="1" dirty="0">
                  <a:solidFill>
                    <a:schemeClr val="bg1"/>
                  </a:solidFill>
                  <a:latin typeface="微软雅黑" pitchFamily="34" charset="-122"/>
                  <a:ea typeface="微软雅黑" pitchFamily="34" charset="-122"/>
                  <a:cs typeface="Arial Unicode MS" pitchFamily="34" charset="-122"/>
                </a:rPr>
                <a:t>教学分析</a:t>
              </a:r>
            </a:p>
          </p:txBody>
        </p:sp>
      </p:grpSp>
    </p:spTree>
    <p:extLst>
      <p:ext uri="{BB962C8B-B14F-4D97-AF65-F5344CB8AC3E}">
        <p14:creationId xmlns:p14="http://schemas.microsoft.com/office/powerpoint/2010/main" val="12732514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教学策略">
    <p:spTree>
      <p:nvGrpSpPr>
        <p:cNvPr id="1" name=""/>
        <p:cNvGrpSpPr/>
        <p:nvPr/>
      </p:nvGrpSpPr>
      <p:grpSpPr>
        <a:xfrm>
          <a:off x="0" y="0"/>
          <a:ext cx="0" cy="0"/>
          <a:chOff x="0" y="0"/>
          <a:chExt cx="0" cy="0"/>
        </a:xfrm>
      </p:grpSpPr>
      <p:pic>
        <p:nvPicPr>
          <p:cNvPr id="10" name="Picture 6" descr="E:\000.pn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10986" t="44113" r="8772" b="31887"/>
          <a:stretch/>
        </p:blipFill>
        <p:spPr bwMode="auto">
          <a:xfrm flipH="1">
            <a:off x="-169512" y="846606"/>
            <a:ext cx="12386980" cy="90930"/>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直接连接符 10"/>
          <p:cNvCxnSpPr/>
          <p:nvPr userDrawn="1"/>
        </p:nvCxnSpPr>
        <p:spPr>
          <a:xfrm>
            <a:off x="-25478" y="980728"/>
            <a:ext cx="12242946" cy="0"/>
          </a:xfrm>
          <a:prstGeom prst="line">
            <a:avLst/>
          </a:prstGeom>
          <a:ln/>
        </p:spPr>
        <p:style>
          <a:lnRef idx="2">
            <a:schemeClr val="accent5"/>
          </a:lnRef>
          <a:fillRef idx="0">
            <a:schemeClr val="accent5"/>
          </a:fillRef>
          <a:effectRef idx="1">
            <a:schemeClr val="accent5"/>
          </a:effectRef>
          <a:fontRef idx="minor">
            <a:schemeClr val="tx1"/>
          </a:fontRef>
        </p:style>
      </p:cxnSp>
      <p:sp>
        <p:nvSpPr>
          <p:cNvPr id="21" name="TextBox 20"/>
          <p:cNvSpPr txBox="1"/>
          <p:nvPr userDrawn="1"/>
        </p:nvSpPr>
        <p:spPr>
          <a:xfrm>
            <a:off x="-28691" y="404665"/>
            <a:ext cx="6220703" cy="461665"/>
          </a:xfrm>
          <a:prstGeom prst="rect">
            <a:avLst/>
          </a:prstGeom>
          <a:noFill/>
        </p:spPr>
        <p:txBody>
          <a:bodyPr wrap="square" rtlCol="0">
            <a:spAutoFit/>
          </a:bodyPr>
          <a:lstStyle>
            <a:defPPr>
              <a:defRPr lang="zh-CN"/>
            </a:defPPr>
            <a:lvl1pPr>
              <a:defRPr sz="2400">
                <a:solidFill>
                  <a:schemeClr val="bg1">
                    <a:lumMod val="85000"/>
                  </a:schemeClr>
                </a:solidFill>
                <a:latin typeface="Helvetica Light" pitchFamily="50" charset="0"/>
              </a:defRPr>
            </a:lvl1pPr>
          </a:lstStyle>
          <a:p>
            <a:pPr lvl="0"/>
            <a:r>
              <a:rPr lang="en-US" altLang="zh-CN" sz="2400" dirty="0"/>
              <a:t>instructional strategies</a:t>
            </a:r>
          </a:p>
        </p:txBody>
      </p:sp>
      <p:grpSp>
        <p:nvGrpSpPr>
          <p:cNvPr id="60" name="组合 59"/>
          <p:cNvGrpSpPr/>
          <p:nvPr userDrawn="1"/>
        </p:nvGrpSpPr>
        <p:grpSpPr>
          <a:xfrm>
            <a:off x="6301954" y="-351838"/>
            <a:ext cx="1714296" cy="1394349"/>
            <a:chOff x="4726465" y="-711878"/>
            <a:chExt cx="1285722" cy="1394349"/>
          </a:xfrm>
        </p:grpSpPr>
        <p:grpSp>
          <p:nvGrpSpPr>
            <p:cNvPr id="61" name="组合 60"/>
            <p:cNvGrpSpPr/>
            <p:nvPr userDrawn="1"/>
          </p:nvGrpSpPr>
          <p:grpSpPr>
            <a:xfrm>
              <a:off x="4726465" y="-711878"/>
              <a:ext cx="1285722" cy="1394349"/>
              <a:chOff x="5322842" y="326129"/>
              <a:chExt cx="905342" cy="4464216"/>
            </a:xfrm>
          </p:grpSpPr>
          <p:sp>
            <p:nvSpPr>
              <p:cNvPr id="64" name="圆角矩形 63"/>
              <p:cNvSpPr/>
              <p:nvPr/>
            </p:nvSpPr>
            <p:spPr>
              <a:xfrm>
                <a:off x="5364088" y="422268"/>
                <a:ext cx="864096" cy="4368077"/>
              </a:xfrm>
              <a:prstGeom prst="roundRect">
                <a:avLst/>
              </a:prstGeom>
              <a:solidFill>
                <a:srgbClr val="BCBC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65" name="圆角矩形 64"/>
              <p:cNvSpPr/>
              <p:nvPr/>
            </p:nvSpPr>
            <p:spPr>
              <a:xfrm>
                <a:off x="5322842" y="326129"/>
                <a:ext cx="864096" cy="4323744"/>
              </a:xfrm>
              <a:prstGeom prst="roundRect">
                <a:avLst/>
              </a:prstGeom>
              <a:solidFill>
                <a:srgbClr val="1E67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grpSp>
        <p:sp>
          <p:nvSpPr>
            <p:cNvPr id="62" name="TextBox 61"/>
            <p:cNvSpPr txBox="1"/>
            <p:nvPr userDrawn="1"/>
          </p:nvSpPr>
          <p:spPr>
            <a:xfrm>
              <a:off x="4794471" y="56183"/>
              <a:ext cx="533716" cy="369332"/>
            </a:xfrm>
            <a:prstGeom prst="rect">
              <a:avLst/>
            </a:prstGeom>
            <a:noFill/>
          </p:spPr>
          <p:txBody>
            <a:bodyPr wrap="square" rtlCol="0">
              <a:spAutoFit/>
            </a:bodyPr>
            <a:lstStyle/>
            <a:p>
              <a:r>
                <a:rPr lang="en-US" altLang="zh-CN" sz="1800" b="1" dirty="0">
                  <a:solidFill>
                    <a:schemeClr val="bg1"/>
                  </a:solidFill>
                  <a:latin typeface="Gill Sans MT Condensed" pitchFamily="34" charset="0"/>
                  <a:ea typeface="Arial Unicode MS" pitchFamily="34" charset="-122"/>
                  <a:cs typeface="Arial Unicode MS" pitchFamily="34" charset="-122"/>
                </a:rPr>
                <a:t>02</a:t>
              </a:r>
              <a:endParaRPr lang="zh-CN" altLang="en-US" sz="1800" b="1" dirty="0">
                <a:solidFill>
                  <a:schemeClr val="bg1"/>
                </a:solidFill>
                <a:latin typeface="Gill Sans MT Condensed" pitchFamily="34" charset="0"/>
                <a:ea typeface="Arial Unicode MS" pitchFamily="34" charset="-122"/>
                <a:cs typeface="Arial Unicode MS" pitchFamily="34" charset="-122"/>
              </a:endParaRPr>
            </a:p>
          </p:txBody>
        </p:sp>
        <p:sp>
          <p:nvSpPr>
            <p:cNvPr id="63" name="TextBox 62"/>
            <p:cNvSpPr txBox="1"/>
            <p:nvPr userDrawn="1"/>
          </p:nvSpPr>
          <p:spPr>
            <a:xfrm>
              <a:off x="4779942" y="278230"/>
              <a:ext cx="1147290" cy="369332"/>
            </a:xfrm>
            <a:prstGeom prst="rect">
              <a:avLst/>
            </a:prstGeom>
            <a:noFill/>
          </p:spPr>
          <p:txBody>
            <a:bodyPr wrap="square" rtlCol="0">
              <a:spAutoFit/>
            </a:bodyPr>
            <a:lstStyle/>
            <a:p>
              <a:r>
                <a:rPr lang="zh-CN" altLang="en-US" sz="1800" b="1" dirty="0">
                  <a:solidFill>
                    <a:schemeClr val="bg1"/>
                  </a:solidFill>
                  <a:latin typeface="微软雅黑" pitchFamily="34" charset="-122"/>
                  <a:ea typeface="微软雅黑" pitchFamily="34" charset="-122"/>
                  <a:cs typeface="Arial Unicode MS" pitchFamily="34" charset="-122"/>
                </a:rPr>
                <a:t>教学策略</a:t>
              </a:r>
            </a:p>
          </p:txBody>
        </p:sp>
      </p:grpSp>
    </p:spTree>
    <p:extLst>
      <p:ext uri="{BB962C8B-B14F-4D97-AF65-F5344CB8AC3E}">
        <p14:creationId xmlns:p14="http://schemas.microsoft.com/office/powerpoint/2010/main" val="14358609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60"/>
                                        </p:tgtEl>
                                        <p:attrNameLst>
                                          <p:attrName>style.visibility</p:attrName>
                                        </p:attrNameLst>
                                      </p:cBhvr>
                                      <p:to>
                                        <p:strVal val="visible"/>
                                      </p:to>
                                    </p:set>
                                    <p:animEffect transition="in" filter="wipe(up)">
                                      <p:cBhvr>
                                        <p:cTn id="7" dur="500"/>
                                        <p:tgtEl>
                                          <p:spTgt spid="60"/>
                                        </p:tgtEl>
                                      </p:cBhvr>
                                    </p:animEffect>
                                  </p:childTnLst>
                                </p:cTn>
                              </p:par>
                              <p:par>
                                <p:cTn id="8" presetID="16" presetClass="entr" presetSubtype="21" fill="hold" nodeType="withEffect">
                                  <p:stCondLst>
                                    <p:cond delay="250"/>
                                  </p:stCondLst>
                                  <p:childTnLst>
                                    <p:set>
                                      <p:cBhvr>
                                        <p:cTn id="9" dur="1" fill="hold">
                                          <p:stCondLst>
                                            <p:cond delay="0"/>
                                          </p:stCondLst>
                                        </p:cTn>
                                        <p:tgtEl>
                                          <p:spTgt spid="11"/>
                                        </p:tgtEl>
                                        <p:attrNameLst>
                                          <p:attrName>style.visibility</p:attrName>
                                        </p:attrNameLst>
                                      </p:cBhvr>
                                      <p:to>
                                        <p:strVal val="visible"/>
                                      </p:to>
                                    </p:set>
                                    <p:animEffect transition="in" filter="barn(inVertical)">
                                      <p:cBhvr>
                                        <p:cTn id="10" dur="500"/>
                                        <p:tgtEl>
                                          <p:spTgt spid="11"/>
                                        </p:tgtEl>
                                      </p:cBhvr>
                                    </p:animEffect>
                                  </p:childTnLst>
                                </p:cTn>
                              </p:par>
                              <p:par>
                                <p:cTn id="11" presetID="22" presetClass="entr" presetSubtype="4" fill="hold" grpId="0" nodeType="withEffect">
                                  <p:stCondLst>
                                    <p:cond delay="250"/>
                                  </p:stCondLst>
                                  <p:childTnLst>
                                    <p:set>
                                      <p:cBhvr>
                                        <p:cTn id="12" dur="1" fill="hold">
                                          <p:stCondLst>
                                            <p:cond delay="0"/>
                                          </p:stCondLst>
                                        </p:cTn>
                                        <p:tgtEl>
                                          <p:spTgt spid="21"/>
                                        </p:tgtEl>
                                        <p:attrNameLst>
                                          <p:attrName>style.visibility</p:attrName>
                                        </p:attrNameLst>
                                      </p:cBhvr>
                                      <p:to>
                                        <p:strVal val="visible"/>
                                      </p:to>
                                    </p:set>
                                    <p:animEffect transition="in" filter="wipe(down)">
                                      <p:cBhvr>
                                        <p:cTn id="13"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教学策略">
    <p:spTree>
      <p:nvGrpSpPr>
        <p:cNvPr id="1" name=""/>
        <p:cNvGrpSpPr/>
        <p:nvPr/>
      </p:nvGrpSpPr>
      <p:grpSpPr>
        <a:xfrm>
          <a:off x="0" y="0"/>
          <a:ext cx="0" cy="0"/>
          <a:chOff x="0" y="0"/>
          <a:chExt cx="0" cy="0"/>
        </a:xfrm>
      </p:grpSpPr>
      <p:pic>
        <p:nvPicPr>
          <p:cNvPr id="14" name="Picture 6" descr="E:\000.pn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10986" t="44113" r="8772" b="31887"/>
          <a:stretch/>
        </p:blipFill>
        <p:spPr bwMode="auto">
          <a:xfrm flipH="1">
            <a:off x="-169512" y="846606"/>
            <a:ext cx="12386980" cy="90930"/>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直接连接符 14"/>
          <p:cNvCxnSpPr/>
          <p:nvPr userDrawn="1"/>
        </p:nvCxnSpPr>
        <p:spPr>
          <a:xfrm>
            <a:off x="-25478" y="980728"/>
            <a:ext cx="12242946" cy="0"/>
          </a:xfrm>
          <a:prstGeom prst="line">
            <a:avLst/>
          </a:prstGeom>
          <a:ln/>
        </p:spPr>
        <p:style>
          <a:lnRef idx="2">
            <a:schemeClr val="accent5"/>
          </a:lnRef>
          <a:fillRef idx="0">
            <a:schemeClr val="accent5"/>
          </a:fillRef>
          <a:effectRef idx="1">
            <a:schemeClr val="accent5"/>
          </a:effectRef>
          <a:fontRef idx="minor">
            <a:schemeClr val="tx1"/>
          </a:fontRef>
        </p:style>
      </p:cxnSp>
      <p:grpSp>
        <p:nvGrpSpPr>
          <p:cNvPr id="60" name="组合 59"/>
          <p:cNvGrpSpPr/>
          <p:nvPr userDrawn="1"/>
        </p:nvGrpSpPr>
        <p:grpSpPr>
          <a:xfrm>
            <a:off x="6301954" y="-351838"/>
            <a:ext cx="1714296" cy="1394349"/>
            <a:chOff x="4726465" y="-711878"/>
            <a:chExt cx="1285722" cy="1394349"/>
          </a:xfrm>
        </p:grpSpPr>
        <p:grpSp>
          <p:nvGrpSpPr>
            <p:cNvPr id="61" name="组合 60"/>
            <p:cNvGrpSpPr/>
            <p:nvPr userDrawn="1"/>
          </p:nvGrpSpPr>
          <p:grpSpPr>
            <a:xfrm>
              <a:off x="4726465" y="-711878"/>
              <a:ext cx="1285722" cy="1394349"/>
              <a:chOff x="5322842" y="326129"/>
              <a:chExt cx="905342" cy="4464216"/>
            </a:xfrm>
          </p:grpSpPr>
          <p:sp>
            <p:nvSpPr>
              <p:cNvPr id="64" name="圆角矩形 63"/>
              <p:cNvSpPr/>
              <p:nvPr/>
            </p:nvSpPr>
            <p:spPr>
              <a:xfrm>
                <a:off x="5364088" y="422268"/>
                <a:ext cx="864096" cy="4368077"/>
              </a:xfrm>
              <a:prstGeom prst="roundRect">
                <a:avLst/>
              </a:prstGeom>
              <a:solidFill>
                <a:srgbClr val="BCBC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65" name="圆角矩形 64"/>
              <p:cNvSpPr/>
              <p:nvPr/>
            </p:nvSpPr>
            <p:spPr>
              <a:xfrm>
                <a:off x="5322842" y="326129"/>
                <a:ext cx="864096" cy="4323744"/>
              </a:xfrm>
              <a:prstGeom prst="roundRect">
                <a:avLst/>
              </a:prstGeom>
              <a:solidFill>
                <a:srgbClr val="1E67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grpSp>
        <p:sp>
          <p:nvSpPr>
            <p:cNvPr id="62" name="TextBox 61"/>
            <p:cNvSpPr txBox="1"/>
            <p:nvPr userDrawn="1"/>
          </p:nvSpPr>
          <p:spPr>
            <a:xfrm>
              <a:off x="4794471" y="56183"/>
              <a:ext cx="533716" cy="369332"/>
            </a:xfrm>
            <a:prstGeom prst="rect">
              <a:avLst/>
            </a:prstGeom>
            <a:noFill/>
          </p:spPr>
          <p:txBody>
            <a:bodyPr wrap="square" rtlCol="0">
              <a:spAutoFit/>
            </a:bodyPr>
            <a:lstStyle/>
            <a:p>
              <a:r>
                <a:rPr lang="en-US" altLang="zh-CN" sz="1800" b="1" dirty="0">
                  <a:solidFill>
                    <a:schemeClr val="bg1"/>
                  </a:solidFill>
                  <a:latin typeface="Gill Sans MT Condensed" pitchFamily="34" charset="0"/>
                  <a:ea typeface="Arial Unicode MS" pitchFamily="34" charset="-122"/>
                  <a:cs typeface="Arial Unicode MS" pitchFamily="34" charset="-122"/>
                </a:rPr>
                <a:t>02</a:t>
              </a:r>
              <a:endParaRPr lang="zh-CN" altLang="en-US" sz="1800" b="1" dirty="0">
                <a:solidFill>
                  <a:schemeClr val="bg1"/>
                </a:solidFill>
                <a:latin typeface="Gill Sans MT Condensed" pitchFamily="34" charset="0"/>
                <a:ea typeface="Arial Unicode MS" pitchFamily="34" charset="-122"/>
                <a:cs typeface="Arial Unicode MS" pitchFamily="34" charset="-122"/>
              </a:endParaRPr>
            </a:p>
          </p:txBody>
        </p:sp>
        <p:sp>
          <p:nvSpPr>
            <p:cNvPr id="63" name="TextBox 62"/>
            <p:cNvSpPr txBox="1"/>
            <p:nvPr userDrawn="1"/>
          </p:nvSpPr>
          <p:spPr>
            <a:xfrm>
              <a:off x="4779942" y="278230"/>
              <a:ext cx="1147290" cy="369332"/>
            </a:xfrm>
            <a:prstGeom prst="rect">
              <a:avLst/>
            </a:prstGeom>
            <a:noFill/>
          </p:spPr>
          <p:txBody>
            <a:bodyPr wrap="square" rtlCol="0">
              <a:spAutoFit/>
            </a:bodyPr>
            <a:lstStyle/>
            <a:p>
              <a:r>
                <a:rPr lang="zh-CN" altLang="en-US" sz="1800" b="1" dirty="0">
                  <a:solidFill>
                    <a:schemeClr val="bg1"/>
                  </a:solidFill>
                  <a:latin typeface="微软雅黑" pitchFamily="34" charset="-122"/>
                  <a:ea typeface="微软雅黑" pitchFamily="34" charset="-122"/>
                  <a:cs typeface="Arial Unicode MS" pitchFamily="34" charset="-122"/>
                </a:rPr>
                <a:t>教学策略</a:t>
              </a:r>
            </a:p>
          </p:txBody>
        </p:sp>
      </p:grpSp>
      <p:sp>
        <p:nvSpPr>
          <p:cNvPr id="16" name="TextBox 15"/>
          <p:cNvSpPr txBox="1"/>
          <p:nvPr userDrawn="1"/>
        </p:nvSpPr>
        <p:spPr>
          <a:xfrm>
            <a:off x="-28691" y="404665"/>
            <a:ext cx="6220703" cy="461665"/>
          </a:xfrm>
          <a:prstGeom prst="rect">
            <a:avLst/>
          </a:prstGeom>
          <a:noFill/>
        </p:spPr>
        <p:txBody>
          <a:bodyPr wrap="square" rtlCol="0">
            <a:spAutoFit/>
          </a:bodyPr>
          <a:lstStyle>
            <a:defPPr>
              <a:defRPr lang="zh-CN"/>
            </a:defPPr>
            <a:lvl1pPr>
              <a:defRPr sz="2400">
                <a:solidFill>
                  <a:schemeClr val="bg1">
                    <a:lumMod val="85000"/>
                  </a:schemeClr>
                </a:solidFill>
                <a:latin typeface="Helvetica Light" pitchFamily="50" charset="0"/>
              </a:defRPr>
            </a:lvl1pPr>
          </a:lstStyle>
          <a:p>
            <a:pPr lvl="0"/>
            <a:r>
              <a:rPr lang="en-US" altLang="zh-CN" sz="2400" dirty="0"/>
              <a:t>instructional strategies</a:t>
            </a:r>
          </a:p>
        </p:txBody>
      </p:sp>
    </p:spTree>
    <p:extLst>
      <p:ext uri="{BB962C8B-B14F-4D97-AF65-F5344CB8AC3E}">
        <p14:creationId xmlns:p14="http://schemas.microsoft.com/office/powerpoint/2010/main" val="18832800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教学过程">
    <p:spTree>
      <p:nvGrpSpPr>
        <p:cNvPr id="1" name=""/>
        <p:cNvGrpSpPr/>
        <p:nvPr/>
      </p:nvGrpSpPr>
      <p:grpSpPr>
        <a:xfrm>
          <a:off x="0" y="0"/>
          <a:ext cx="0" cy="0"/>
          <a:chOff x="0" y="0"/>
          <a:chExt cx="0" cy="0"/>
        </a:xfrm>
      </p:grpSpPr>
      <p:pic>
        <p:nvPicPr>
          <p:cNvPr id="13" name="Picture 6" descr="E:\000.pn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10986" t="44113" r="8772" b="31887"/>
          <a:stretch/>
        </p:blipFill>
        <p:spPr bwMode="auto">
          <a:xfrm flipH="1">
            <a:off x="-169512" y="846606"/>
            <a:ext cx="12386980" cy="90930"/>
          </a:xfrm>
          <a:prstGeom prst="rect">
            <a:avLst/>
          </a:prstGeom>
          <a:noFill/>
          <a:extLst>
            <a:ext uri="{909E8E84-426E-40DD-AFC4-6F175D3DCCD1}">
              <a14:hiddenFill xmlns:a14="http://schemas.microsoft.com/office/drawing/2010/main">
                <a:solidFill>
                  <a:srgbClr val="FFFFFF"/>
                </a:solidFill>
              </a14:hiddenFill>
            </a:ext>
          </a:extLst>
        </p:spPr>
      </p:pic>
      <p:cxnSp>
        <p:nvCxnSpPr>
          <p:cNvPr id="14" name="直接连接符 13"/>
          <p:cNvCxnSpPr/>
          <p:nvPr userDrawn="1"/>
        </p:nvCxnSpPr>
        <p:spPr>
          <a:xfrm>
            <a:off x="-25478" y="980728"/>
            <a:ext cx="12242946" cy="0"/>
          </a:xfrm>
          <a:prstGeom prst="line">
            <a:avLst/>
          </a:prstGeom>
          <a:ln/>
        </p:spPr>
        <p:style>
          <a:lnRef idx="2">
            <a:schemeClr val="accent5"/>
          </a:lnRef>
          <a:fillRef idx="0">
            <a:schemeClr val="accent5"/>
          </a:fillRef>
          <a:effectRef idx="1">
            <a:schemeClr val="accent5"/>
          </a:effectRef>
          <a:fontRef idx="minor">
            <a:schemeClr val="tx1"/>
          </a:fontRef>
        </p:style>
      </p:cxnSp>
      <p:sp>
        <p:nvSpPr>
          <p:cNvPr id="21" name="TextBox 20"/>
          <p:cNvSpPr txBox="1"/>
          <p:nvPr userDrawn="1"/>
        </p:nvSpPr>
        <p:spPr>
          <a:xfrm>
            <a:off x="-28691" y="404665"/>
            <a:ext cx="4972564" cy="461665"/>
          </a:xfrm>
          <a:prstGeom prst="rect">
            <a:avLst/>
          </a:prstGeom>
          <a:noFill/>
        </p:spPr>
        <p:txBody>
          <a:bodyPr wrap="square" rtlCol="0">
            <a:spAutoFit/>
          </a:bodyPr>
          <a:lstStyle>
            <a:defPPr>
              <a:defRPr lang="zh-CN"/>
            </a:defPPr>
            <a:lvl1pPr lvl="0">
              <a:defRPr sz="2400">
                <a:solidFill>
                  <a:schemeClr val="bg1">
                    <a:lumMod val="85000"/>
                  </a:schemeClr>
                </a:solidFill>
                <a:latin typeface="Helvetica Light" pitchFamily="50" charset="0"/>
              </a:defRPr>
            </a:lvl1pPr>
          </a:lstStyle>
          <a:p>
            <a:pPr lvl="0"/>
            <a:r>
              <a:rPr lang="en-US" altLang="zh-CN" sz="2400" dirty="0"/>
              <a:t>teaching process</a:t>
            </a:r>
          </a:p>
        </p:txBody>
      </p:sp>
      <p:grpSp>
        <p:nvGrpSpPr>
          <p:cNvPr id="48" name="组合 47"/>
          <p:cNvGrpSpPr/>
          <p:nvPr userDrawn="1"/>
        </p:nvGrpSpPr>
        <p:grpSpPr>
          <a:xfrm>
            <a:off x="8210957" y="-348031"/>
            <a:ext cx="1714191" cy="1393350"/>
            <a:chOff x="6158217" y="-708071"/>
            <a:chExt cx="1285643" cy="1393350"/>
          </a:xfrm>
        </p:grpSpPr>
        <p:grpSp>
          <p:nvGrpSpPr>
            <p:cNvPr id="49" name="组合 48"/>
            <p:cNvGrpSpPr/>
            <p:nvPr userDrawn="1"/>
          </p:nvGrpSpPr>
          <p:grpSpPr>
            <a:xfrm>
              <a:off x="6158217" y="-708071"/>
              <a:ext cx="1285643" cy="1393350"/>
              <a:chOff x="6475026" y="329329"/>
              <a:chExt cx="905286" cy="4461015"/>
            </a:xfrm>
          </p:grpSpPr>
          <p:sp>
            <p:nvSpPr>
              <p:cNvPr id="52" name="圆角矩形 51"/>
              <p:cNvSpPr/>
              <p:nvPr/>
            </p:nvSpPr>
            <p:spPr>
              <a:xfrm>
                <a:off x="6516216" y="422267"/>
                <a:ext cx="864096" cy="4368077"/>
              </a:xfrm>
              <a:prstGeom prst="roundRect">
                <a:avLst/>
              </a:prstGeom>
              <a:solidFill>
                <a:srgbClr val="BCBC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53" name="圆角矩形 52"/>
              <p:cNvSpPr/>
              <p:nvPr/>
            </p:nvSpPr>
            <p:spPr>
              <a:xfrm>
                <a:off x="6475026" y="329329"/>
                <a:ext cx="864096" cy="4323744"/>
              </a:xfrm>
              <a:prstGeom prst="roundRect">
                <a:avLst/>
              </a:prstGeom>
              <a:solidFill>
                <a:srgbClr val="2A8F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grpSp>
        <p:sp>
          <p:nvSpPr>
            <p:cNvPr id="50" name="TextBox 49"/>
            <p:cNvSpPr txBox="1"/>
            <p:nvPr userDrawn="1"/>
          </p:nvSpPr>
          <p:spPr>
            <a:xfrm>
              <a:off x="6226223" y="56183"/>
              <a:ext cx="533716" cy="369332"/>
            </a:xfrm>
            <a:prstGeom prst="rect">
              <a:avLst/>
            </a:prstGeom>
            <a:noFill/>
          </p:spPr>
          <p:txBody>
            <a:bodyPr wrap="square" rtlCol="0">
              <a:spAutoFit/>
            </a:bodyPr>
            <a:lstStyle/>
            <a:p>
              <a:r>
                <a:rPr lang="en-US" altLang="zh-CN" sz="1800" b="1" dirty="0">
                  <a:solidFill>
                    <a:schemeClr val="bg1"/>
                  </a:solidFill>
                  <a:latin typeface="Gill Sans MT Condensed" pitchFamily="34" charset="0"/>
                  <a:ea typeface="Arial Unicode MS" pitchFamily="34" charset="-122"/>
                  <a:cs typeface="Arial Unicode MS" pitchFamily="34" charset="-122"/>
                </a:rPr>
                <a:t>03</a:t>
              </a:r>
              <a:endParaRPr lang="zh-CN" altLang="en-US" sz="1800" b="1" dirty="0">
                <a:solidFill>
                  <a:schemeClr val="bg1"/>
                </a:solidFill>
                <a:latin typeface="Gill Sans MT Condensed" pitchFamily="34" charset="0"/>
                <a:ea typeface="Arial Unicode MS" pitchFamily="34" charset="-122"/>
                <a:cs typeface="Arial Unicode MS" pitchFamily="34" charset="-122"/>
              </a:endParaRPr>
            </a:p>
          </p:txBody>
        </p:sp>
        <p:sp>
          <p:nvSpPr>
            <p:cNvPr id="51" name="TextBox 50"/>
            <p:cNvSpPr txBox="1"/>
            <p:nvPr userDrawn="1"/>
          </p:nvSpPr>
          <p:spPr>
            <a:xfrm>
              <a:off x="6209512" y="278230"/>
              <a:ext cx="1147290" cy="369332"/>
            </a:xfrm>
            <a:prstGeom prst="rect">
              <a:avLst/>
            </a:prstGeom>
            <a:noFill/>
          </p:spPr>
          <p:txBody>
            <a:bodyPr wrap="square" rtlCol="0">
              <a:spAutoFit/>
            </a:bodyPr>
            <a:lstStyle/>
            <a:p>
              <a:r>
                <a:rPr lang="zh-CN" altLang="en-US" sz="1800" b="1" dirty="0">
                  <a:solidFill>
                    <a:schemeClr val="bg1"/>
                  </a:solidFill>
                  <a:latin typeface="微软雅黑" pitchFamily="34" charset="-122"/>
                  <a:ea typeface="微软雅黑" pitchFamily="34" charset="-122"/>
                  <a:cs typeface="Arial Unicode MS" pitchFamily="34" charset="-122"/>
                </a:rPr>
                <a:t>教学过程</a:t>
              </a:r>
            </a:p>
          </p:txBody>
        </p:sp>
      </p:grpSp>
    </p:spTree>
    <p:extLst>
      <p:ext uri="{BB962C8B-B14F-4D97-AF65-F5344CB8AC3E}">
        <p14:creationId xmlns:p14="http://schemas.microsoft.com/office/powerpoint/2010/main" val="3223081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wipe(up)">
                                      <p:cBhvr>
                                        <p:cTn id="7" dur="500"/>
                                        <p:tgtEl>
                                          <p:spTgt spid="48"/>
                                        </p:tgtEl>
                                      </p:cBhvr>
                                    </p:animEffect>
                                  </p:childTnLst>
                                </p:cTn>
                              </p:par>
                              <p:par>
                                <p:cTn id="8" presetID="16" presetClass="entr" presetSubtype="21" fill="hold" nodeType="withEffect">
                                  <p:stCondLst>
                                    <p:cond delay="250"/>
                                  </p:stCondLst>
                                  <p:childTnLst>
                                    <p:set>
                                      <p:cBhvr>
                                        <p:cTn id="9" dur="1" fill="hold">
                                          <p:stCondLst>
                                            <p:cond delay="0"/>
                                          </p:stCondLst>
                                        </p:cTn>
                                        <p:tgtEl>
                                          <p:spTgt spid="14"/>
                                        </p:tgtEl>
                                        <p:attrNameLst>
                                          <p:attrName>style.visibility</p:attrName>
                                        </p:attrNameLst>
                                      </p:cBhvr>
                                      <p:to>
                                        <p:strVal val="visible"/>
                                      </p:to>
                                    </p:set>
                                    <p:animEffect transition="in" filter="barn(inVertical)">
                                      <p:cBhvr>
                                        <p:cTn id="10" dur="500"/>
                                        <p:tgtEl>
                                          <p:spTgt spid="14"/>
                                        </p:tgtEl>
                                      </p:cBhvr>
                                    </p:animEffect>
                                  </p:childTnLst>
                                </p:cTn>
                              </p:par>
                              <p:par>
                                <p:cTn id="11" presetID="22" presetClass="entr" presetSubtype="4" fill="hold" grpId="0" nodeType="withEffect">
                                  <p:stCondLst>
                                    <p:cond delay="250"/>
                                  </p:stCondLst>
                                  <p:childTnLst>
                                    <p:set>
                                      <p:cBhvr>
                                        <p:cTn id="12" dur="1" fill="hold">
                                          <p:stCondLst>
                                            <p:cond delay="0"/>
                                          </p:stCondLst>
                                        </p:cTn>
                                        <p:tgtEl>
                                          <p:spTgt spid="21"/>
                                        </p:tgtEl>
                                        <p:attrNameLst>
                                          <p:attrName>style.visibility</p:attrName>
                                        </p:attrNameLst>
                                      </p:cBhvr>
                                      <p:to>
                                        <p:strVal val="visible"/>
                                      </p:to>
                                    </p:set>
                                    <p:animEffect transition="in" filter="wipe(down)">
                                      <p:cBhvr>
                                        <p:cTn id="13"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教学过程">
    <p:spTree>
      <p:nvGrpSpPr>
        <p:cNvPr id="1" name=""/>
        <p:cNvGrpSpPr/>
        <p:nvPr/>
      </p:nvGrpSpPr>
      <p:grpSpPr>
        <a:xfrm>
          <a:off x="0" y="0"/>
          <a:ext cx="0" cy="0"/>
          <a:chOff x="0" y="0"/>
          <a:chExt cx="0" cy="0"/>
        </a:xfrm>
      </p:grpSpPr>
      <p:pic>
        <p:nvPicPr>
          <p:cNvPr id="12" name="Picture 6" descr="E:\000.pn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10986" t="44113" r="8772" b="31887"/>
          <a:stretch/>
        </p:blipFill>
        <p:spPr bwMode="auto">
          <a:xfrm flipH="1">
            <a:off x="-169512" y="846606"/>
            <a:ext cx="12386980" cy="90930"/>
          </a:xfrm>
          <a:prstGeom prst="rect">
            <a:avLst/>
          </a:prstGeom>
          <a:noFill/>
          <a:extLst>
            <a:ext uri="{909E8E84-426E-40DD-AFC4-6F175D3DCCD1}">
              <a14:hiddenFill xmlns:a14="http://schemas.microsoft.com/office/drawing/2010/main">
                <a:solidFill>
                  <a:srgbClr val="FFFFFF"/>
                </a:solidFill>
              </a14:hiddenFill>
            </a:ext>
          </a:extLst>
        </p:spPr>
      </p:pic>
      <p:cxnSp>
        <p:nvCxnSpPr>
          <p:cNvPr id="13" name="直接连接符 12"/>
          <p:cNvCxnSpPr/>
          <p:nvPr userDrawn="1"/>
        </p:nvCxnSpPr>
        <p:spPr>
          <a:xfrm>
            <a:off x="-25478" y="980728"/>
            <a:ext cx="12242946" cy="0"/>
          </a:xfrm>
          <a:prstGeom prst="line">
            <a:avLst/>
          </a:prstGeom>
          <a:ln/>
        </p:spPr>
        <p:style>
          <a:lnRef idx="2">
            <a:schemeClr val="accent5"/>
          </a:lnRef>
          <a:fillRef idx="0">
            <a:schemeClr val="accent5"/>
          </a:fillRef>
          <a:effectRef idx="1">
            <a:schemeClr val="accent5"/>
          </a:effectRef>
          <a:fontRef idx="minor">
            <a:schemeClr val="tx1"/>
          </a:fontRef>
        </p:style>
      </p:cxnSp>
      <p:sp>
        <p:nvSpPr>
          <p:cNvPr id="21" name="TextBox 20"/>
          <p:cNvSpPr txBox="1"/>
          <p:nvPr userDrawn="1"/>
        </p:nvSpPr>
        <p:spPr>
          <a:xfrm>
            <a:off x="-28691" y="404665"/>
            <a:ext cx="4972564" cy="461665"/>
          </a:xfrm>
          <a:prstGeom prst="rect">
            <a:avLst/>
          </a:prstGeom>
          <a:noFill/>
        </p:spPr>
        <p:txBody>
          <a:bodyPr wrap="square" rtlCol="0">
            <a:spAutoFit/>
          </a:bodyPr>
          <a:lstStyle>
            <a:defPPr>
              <a:defRPr lang="zh-CN"/>
            </a:defPPr>
            <a:lvl1pPr lvl="0">
              <a:defRPr sz="2400">
                <a:solidFill>
                  <a:schemeClr val="bg1">
                    <a:lumMod val="85000"/>
                  </a:schemeClr>
                </a:solidFill>
                <a:latin typeface="Helvetica Light" pitchFamily="50" charset="0"/>
              </a:defRPr>
            </a:lvl1pPr>
          </a:lstStyle>
          <a:p>
            <a:pPr lvl="0"/>
            <a:r>
              <a:rPr lang="en-US" altLang="zh-CN" sz="2400" dirty="0"/>
              <a:t>teaching process</a:t>
            </a:r>
          </a:p>
        </p:txBody>
      </p:sp>
      <p:grpSp>
        <p:nvGrpSpPr>
          <p:cNvPr id="48" name="组合 47"/>
          <p:cNvGrpSpPr/>
          <p:nvPr userDrawn="1"/>
        </p:nvGrpSpPr>
        <p:grpSpPr>
          <a:xfrm>
            <a:off x="8210957" y="-348031"/>
            <a:ext cx="1714191" cy="1393350"/>
            <a:chOff x="6158217" y="-708071"/>
            <a:chExt cx="1285643" cy="1393350"/>
          </a:xfrm>
        </p:grpSpPr>
        <p:grpSp>
          <p:nvGrpSpPr>
            <p:cNvPr id="49" name="组合 48"/>
            <p:cNvGrpSpPr/>
            <p:nvPr userDrawn="1"/>
          </p:nvGrpSpPr>
          <p:grpSpPr>
            <a:xfrm>
              <a:off x="6158217" y="-708071"/>
              <a:ext cx="1285643" cy="1393350"/>
              <a:chOff x="6475026" y="329329"/>
              <a:chExt cx="905286" cy="4461015"/>
            </a:xfrm>
          </p:grpSpPr>
          <p:sp>
            <p:nvSpPr>
              <p:cNvPr id="52" name="圆角矩形 51"/>
              <p:cNvSpPr/>
              <p:nvPr/>
            </p:nvSpPr>
            <p:spPr>
              <a:xfrm>
                <a:off x="6516216" y="422267"/>
                <a:ext cx="864096" cy="4368077"/>
              </a:xfrm>
              <a:prstGeom prst="roundRect">
                <a:avLst/>
              </a:prstGeom>
              <a:solidFill>
                <a:srgbClr val="BCBC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53" name="圆角矩形 52"/>
              <p:cNvSpPr/>
              <p:nvPr/>
            </p:nvSpPr>
            <p:spPr>
              <a:xfrm>
                <a:off x="6475026" y="329329"/>
                <a:ext cx="864096" cy="4323744"/>
              </a:xfrm>
              <a:prstGeom prst="roundRect">
                <a:avLst/>
              </a:prstGeom>
              <a:solidFill>
                <a:srgbClr val="2A8F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grpSp>
        <p:sp>
          <p:nvSpPr>
            <p:cNvPr id="50" name="TextBox 49"/>
            <p:cNvSpPr txBox="1"/>
            <p:nvPr userDrawn="1"/>
          </p:nvSpPr>
          <p:spPr>
            <a:xfrm>
              <a:off x="6226223" y="56183"/>
              <a:ext cx="533716" cy="369332"/>
            </a:xfrm>
            <a:prstGeom prst="rect">
              <a:avLst/>
            </a:prstGeom>
            <a:noFill/>
          </p:spPr>
          <p:txBody>
            <a:bodyPr wrap="square" rtlCol="0">
              <a:spAutoFit/>
            </a:bodyPr>
            <a:lstStyle/>
            <a:p>
              <a:r>
                <a:rPr lang="en-US" altLang="zh-CN" sz="1800" b="1" dirty="0">
                  <a:solidFill>
                    <a:schemeClr val="bg1"/>
                  </a:solidFill>
                  <a:latin typeface="Gill Sans MT Condensed" pitchFamily="34" charset="0"/>
                  <a:ea typeface="Arial Unicode MS" pitchFamily="34" charset="-122"/>
                  <a:cs typeface="Arial Unicode MS" pitchFamily="34" charset="-122"/>
                </a:rPr>
                <a:t>03</a:t>
              </a:r>
              <a:endParaRPr lang="zh-CN" altLang="en-US" sz="1800" b="1" dirty="0">
                <a:solidFill>
                  <a:schemeClr val="bg1"/>
                </a:solidFill>
                <a:latin typeface="Gill Sans MT Condensed" pitchFamily="34" charset="0"/>
                <a:ea typeface="Arial Unicode MS" pitchFamily="34" charset="-122"/>
                <a:cs typeface="Arial Unicode MS" pitchFamily="34" charset="-122"/>
              </a:endParaRPr>
            </a:p>
          </p:txBody>
        </p:sp>
        <p:sp>
          <p:nvSpPr>
            <p:cNvPr id="51" name="TextBox 50"/>
            <p:cNvSpPr txBox="1"/>
            <p:nvPr userDrawn="1"/>
          </p:nvSpPr>
          <p:spPr>
            <a:xfrm>
              <a:off x="6209512" y="278230"/>
              <a:ext cx="1147290" cy="369332"/>
            </a:xfrm>
            <a:prstGeom prst="rect">
              <a:avLst/>
            </a:prstGeom>
            <a:noFill/>
          </p:spPr>
          <p:txBody>
            <a:bodyPr wrap="square" rtlCol="0">
              <a:spAutoFit/>
            </a:bodyPr>
            <a:lstStyle/>
            <a:p>
              <a:r>
                <a:rPr lang="zh-CN" altLang="en-US" sz="1800" b="1" dirty="0">
                  <a:solidFill>
                    <a:schemeClr val="bg1"/>
                  </a:solidFill>
                  <a:latin typeface="微软雅黑" pitchFamily="34" charset="-122"/>
                  <a:ea typeface="微软雅黑" pitchFamily="34" charset="-122"/>
                  <a:cs typeface="Arial Unicode MS" pitchFamily="34" charset="-122"/>
                </a:rPr>
                <a:t>教学过程</a:t>
              </a:r>
            </a:p>
          </p:txBody>
        </p:sp>
      </p:grpSp>
    </p:spTree>
    <p:extLst>
      <p:ext uri="{BB962C8B-B14F-4D97-AF65-F5344CB8AC3E}">
        <p14:creationId xmlns:p14="http://schemas.microsoft.com/office/powerpoint/2010/main" val="3392054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教学效果">
    <p:spTree>
      <p:nvGrpSpPr>
        <p:cNvPr id="1" name=""/>
        <p:cNvGrpSpPr/>
        <p:nvPr/>
      </p:nvGrpSpPr>
      <p:grpSpPr>
        <a:xfrm>
          <a:off x="0" y="0"/>
          <a:ext cx="0" cy="0"/>
          <a:chOff x="0" y="0"/>
          <a:chExt cx="0" cy="0"/>
        </a:xfrm>
      </p:grpSpPr>
      <p:pic>
        <p:nvPicPr>
          <p:cNvPr id="10" name="Picture 6" descr="E:\000.pn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10986" t="44113" r="8772" b="31887"/>
          <a:stretch/>
        </p:blipFill>
        <p:spPr bwMode="auto">
          <a:xfrm flipH="1">
            <a:off x="-169512" y="846606"/>
            <a:ext cx="12386980" cy="90930"/>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直接连接符 10"/>
          <p:cNvCxnSpPr/>
          <p:nvPr userDrawn="1"/>
        </p:nvCxnSpPr>
        <p:spPr>
          <a:xfrm>
            <a:off x="-25478" y="980728"/>
            <a:ext cx="12242946" cy="0"/>
          </a:xfrm>
          <a:prstGeom prst="line">
            <a:avLst/>
          </a:prstGeom>
          <a:ln/>
        </p:spPr>
        <p:style>
          <a:lnRef idx="2">
            <a:schemeClr val="accent5"/>
          </a:lnRef>
          <a:fillRef idx="0">
            <a:schemeClr val="accent5"/>
          </a:fillRef>
          <a:effectRef idx="1">
            <a:schemeClr val="accent5"/>
          </a:effectRef>
          <a:fontRef idx="minor">
            <a:schemeClr val="tx1"/>
          </a:fontRef>
        </p:style>
      </p:cxnSp>
      <p:sp>
        <p:nvSpPr>
          <p:cNvPr id="21" name="TextBox 20"/>
          <p:cNvSpPr txBox="1"/>
          <p:nvPr userDrawn="1"/>
        </p:nvSpPr>
        <p:spPr>
          <a:xfrm>
            <a:off x="-28690" y="404665"/>
            <a:ext cx="4108468" cy="461665"/>
          </a:xfrm>
          <a:prstGeom prst="rect">
            <a:avLst/>
          </a:prstGeom>
          <a:noFill/>
        </p:spPr>
        <p:txBody>
          <a:bodyPr wrap="square" rtlCol="0">
            <a:spAutoFit/>
          </a:bodyPr>
          <a:lstStyle>
            <a:defPPr>
              <a:defRPr lang="zh-CN"/>
            </a:defPPr>
            <a:lvl1pPr lvl="0">
              <a:defRPr sz="2400">
                <a:solidFill>
                  <a:schemeClr val="bg1">
                    <a:lumMod val="85000"/>
                  </a:schemeClr>
                </a:solidFill>
                <a:latin typeface="Helvetica Light" pitchFamily="50" charset="0"/>
              </a:defRPr>
            </a:lvl1pPr>
          </a:lstStyle>
          <a:p>
            <a:pPr lvl="0"/>
            <a:r>
              <a:rPr lang="en-US" altLang="zh-CN" sz="2400" dirty="0"/>
              <a:t>Teaching effect</a:t>
            </a:r>
          </a:p>
        </p:txBody>
      </p:sp>
      <p:grpSp>
        <p:nvGrpSpPr>
          <p:cNvPr id="54" name="组合 53"/>
          <p:cNvGrpSpPr/>
          <p:nvPr userDrawn="1"/>
        </p:nvGrpSpPr>
        <p:grpSpPr>
          <a:xfrm>
            <a:off x="10128745" y="-340367"/>
            <a:ext cx="1705296" cy="1393103"/>
            <a:chOff x="7596559" y="-700407"/>
            <a:chExt cx="1278972" cy="1393103"/>
          </a:xfrm>
        </p:grpSpPr>
        <p:grpSp>
          <p:nvGrpSpPr>
            <p:cNvPr id="55" name="组合 54"/>
            <p:cNvGrpSpPr/>
            <p:nvPr userDrawn="1"/>
          </p:nvGrpSpPr>
          <p:grpSpPr>
            <a:xfrm>
              <a:off x="7596559" y="-700407"/>
              <a:ext cx="1278972" cy="1393103"/>
              <a:chOff x="7631852" y="336928"/>
              <a:chExt cx="900588" cy="4460224"/>
            </a:xfrm>
          </p:grpSpPr>
          <p:sp>
            <p:nvSpPr>
              <p:cNvPr id="58" name="圆角矩形 57"/>
              <p:cNvSpPr/>
              <p:nvPr/>
            </p:nvSpPr>
            <p:spPr>
              <a:xfrm>
                <a:off x="7668344" y="429075"/>
                <a:ext cx="864096" cy="4368077"/>
              </a:xfrm>
              <a:prstGeom prst="roundRect">
                <a:avLst/>
              </a:prstGeom>
              <a:solidFill>
                <a:srgbClr val="BCBC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59" name="圆角矩形 58"/>
              <p:cNvSpPr/>
              <p:nvPr/>
            </p:nvSpPr>
            <p:spPr>
              <a:xfrm>
                <a:off x="7631852" y="336928"/>
                <a:ext cx="864096" cy="4323744"/>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grpSp>
        <p:sp>
          <p:nvSpPr>
            <p:cNvPr id="56" name="TextBox 55"/>
            <p:cNvSpPr txBox="1"/>
            <p:nvPr userDrawn="1"/>
          </p:nvSpPr>
          <p:spPr>
            <a:xfrm>
              <a:off x="7692665" y="67741"/>
              <a:ext cx="533716" cy="369332"/>
            </a:xfrm>
            <a:prstGeom prst="rect">
              <a:avLst/>
            </a:prstGeom>
            <a:noFill/>
          </p:spPr>
          <p:txBody>
            <a:bodyPr wrap="square" rtlCol="0">
              <a:spAutoFit/>
            </a:bodyPr>
            <a:lstStyle/>
            <a:p>
              <a:r>
                <a:rPr lang="en-US" altLang="zh-CN" sz="1800" b="1" dirty="0">
                  <a:solidFill>
                    <a:schemeClr val="bg1"/>
                  </a:solidFill>
                  <a:latin typeface="Gill Sans MT Condensed" pitchFamily="34" charset="0"/>
                  <a:ea typeface="Arial Unicode MS" pitchFamily="34" charset="-122"/>
                  <a:cs typeface="Arial Unicode MS" pitchFamily="34" charset="-122"/>
                </a:rPr>
                <a:t>04</a:t>
              </a:r>
              <a:endParaRPr lang="zh-CN" altLang="en-US" sz="1800" b="1" dirty="0">
                <a:solidFill>
                  <a:schemeClr val="bg1"/>
                </a:solidFill>
                <a:latin typeface="Gill Sans MT Condensed" pitchFamily="34" charset="0"/>
                <a:ea typeface="Arial Unicode MS" pitchFamily="34" charset="-122"/>
                <a:cs typeface="Arial Unicode MS" pitchFamily="34" charset="-122"/>
              </a:endParaRPr>
            </a:p>
          </p:txBody>
        </p:sp>
        <p:sp>
          <p:nvSpPr>
            <p:cNvPr id="57" name="TextBox 56"/>
            <p:cNvSpPr txBox="1"/>
            <p:nvPr userDrawn="1"/>
          </p:nvSpPr>
          <p:spPr>
            <a:xfrm>
              <a:off x="7699082" y="278230"/>
              <a:ext cx="1147290" cy="369332"/>
            </a:xfrm>
            <a:prstGeom prst="rect">
              <a:avLst/>
            </a:prstGeom>
            <a:noFill/>
          </p:spPr>
          <p:txBody>
            <a:bodyPr wrap="square" rtlCol="0">
              <a:spAutoFit/>
            </a:bodyPr>
            <a:lstStyle/>
            <a:p>
              <a:r>
                <a:rPr lang="zh-CN" altLang="en-US" sz="1800" b="1" dirty="0">
                  <a:solidFill>
                    <a:schemeClr val="bg1"/>
                  </a:solidFill>
                  <a:latin typeface="微软雅黑" pitchFamily="34" charset="-122"/>
                  <a:ea typeface="微软雅黑" pitchFamily="34" charset="-122"/>
                  <a:cs typeface="Arial Unicode MS" pitchFamily="34" charset="-122"/>
                </a:rPr>
                <a:t>教学效果</a:t>
              </a:r>
            </a:p>
          </p:txBody>
        </p:sp>
      </p:grpSp>
    </p:spTree>
    <p:extLst>
      <p:ext uri="{BB962C8B-B14F-4D97-AF65-F5344CB8AC3E}">
        <p14:creationId xmlns:p14="http://schemas.microsoft.com/office/powerpoint/2010/main" val="22145699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wipe(up)">
                                      <p:cBhvr>
                                        <p:cTn id="7" dur="500"/>
                                        <p:tgtEl>
                                          <p:spTgt spid="54"/>
                                        </p:tgtEl>
                                      </p:cBhvr>
                                    </p:animEffect>
                                  </p:childTnLst>
                                </p:cTn>
                              </p:par>
                              <p:par>
                                <p:cTn id="8" presetID="16" presetClass="entr" presetSubtype="21" fill="hold" nodeType="withEffect">
                                  <p:stCondLst>
                                    <p:cond delay="250"/>
                                  </p:stCondLst>
                                  <p:childTnLst>
                                    <p:set>
                                      <p:cBhvr>
                                        <p:cTn id="9" dur="1" fill="hold">
                                          <p:stCondLst>
                                            <p:cond delay="0"/>
                                          </p:stCondLst>
                                        </p:cTn>
                                        <p:tgtEl>
                                          <p:spTgt spid="11"/>
                                        </p:tgtEl>
                                        <p:attrNameLst>
                                          <p:attrName>style.visibility</p:attrName>
                                        </p:attrNameLst>
                                      </p:cBhvr>
                                      <p:to>
                                        <p:strVal val="visible"/>
                                      </p:to>
                                    </p:set>
                                    <p:animEffect transition="in" filter="barn(inVertical)">
                                      <p:cBhvr>
                                        <p:cTn id="10" dur="500"/>
                                        <p:tgtEl>
                                          <p:spTgt spid="11"/>
                                        </p:tgtEl>
                                      </p:cBhvr>
                                    </p:animEffect>
                                  </p:childTnLst>
                                </p:cTn>
                              </p:par>
                              <p:par>
                                <p:cTn id="11" presetID="22" presetClass="entr" presetSubtype="4" fill="hold" grpId="0" nodeType="withEffect">
                                  <p:stCondLst>
                                    <p:cond delay="250"/>
                                  </p:stCondLst>
                                  <p:childTnLst>
                                    <p:set>
                                      <p:cBhvr>
                                        <p:cTn id="12" dur="1" fill="hold">
                                          <p:stCondLst>
                                            <p:cond delay="0"/>
                                          </p:stCondLst>
                                        </p:cTn>
                                        <p:tgtEl>
                                          <p:spTgt spid="21"/>
                                        </p:tgtEl>
                                        <p:attrNameLst>
                                          <p:attrName>style.visibility</p:attrName>
                                        </p:attrNameLst>
                                      </p:cBhvr>
                                      <p:to>
                                        <p:strVal val="visible"/>
                                      </p:to>
                                    </p:set>
                                    <p:animEffect transition="in" filter="wipe(down)">
                                      <p:cBhvr>
                                        <p:cTn id="13"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ltUpDiag">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32" name="TextBox 31" hidden="1"/>
          <p:cNvSpPr txBox="1"/>
          <p:nvPr userDrawn="1"/>
        </p:nvSpPr>
        <p:spPr>
          <a:xfrm>
            <a:off x="25138" y="-14371"/>
            <a:ext cx="2299838" cy="584775"/>
          </a:xfrm>
          <a:prstGeom prst="rect">
            <a:avLst/>
          </a:prstGeom>
          <a:noFill/>
        </p:spPr>
        <p:txBody>
          <a:bodyPr wrap="square" rtlCol="0">
            <a:spAutoFit/>
          </a:bodyPr>
          <a:lstStyle/>
          <a:p>
            <a:r>
              <a:rPr lang="en-US" altLang="zh-CN" sz="3200" dirty="0">
                <a:solidFill>
                  <a:srgbClr val="333333"/>
                </a:solidFill>
                <a:latin typeface="Gill Sans Ultra Bold" pitchFamily="34" charset="0"/>
              </a:rPr>
              <a:t>LOGO</a:t>
            </a:r>
            <a:endParaRPr lang="zh-CN" altLang="en-US" sz="3200" dirty="0">
              <a:solidFill>
                <a:srgbClr val="333333"/>
              </a:solidFill>
              <a:latin typeface="Gill Sans Ultra Bold" pitchFamily="34" charset="0"/>
            </a:endParaRPr>
          </a:p>
        </p:txBody>
      </p:sp>
      <p:grpSp>
        <p:nvGrpSpPr>
          <p:cNvPr id="59" name="组合 58"/>
          <p:cNvGrpSpPr/>
          <p:nvPr userDrawn="1"/>
        </p:nvGrpSpPr>
        <p:grpSpPr>
          <a:xfrm>
            <a:off x="4419649" y="-715238"/>
            <a:ext cx="1742672" cy="1397180"/>
            <a:chOff x="3314736" y="-715238"/>
            <a:chExt cx="1307004" cy="1397180"/>
          </a:xfrm>
        </p:grpSpPr>
        <p:grpSp>
          <p:nvGrpSpPr>
            <p:cNvPr id="34" name="组合 33"/>
            <p:cNvGrpSpPr/>
            <p:nvPr userDrawn="1"/>
          </p:nvGrpSpPr>
          <p:grpSpPr>
            <a:xfrm>
              <a:off x="3314736" y="-715238"/>
              <a:ext cx="1307004" cy="1397180"/>
              <a:chOff x="4227737" y="323875"/>
              <a:chExt cx="920327" cy="4473277"/>
            </a:xfrm>
          </p:grpSpPr>
          <p:sp>
            <p:nvSpPr>
              <p:cNvPr id="37" name="圆角矩形 36"/>
              <p:cNvSpPr/>
              <p:nvPr/>
            </p:nvSpPr>
            <p:spPr>
              <a:xfrm>
                <a:off x="4283968" y="429075"/>
                <a:ext cx="864096" cy="4368077"/>
              </a:xfrm>
              <a:prstGeom prst="roundRect">
                <a:avLst/>
              </a:prstGeom>
              <a:solidFill>
                <a:srgbClr val="BCBC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38" name="圆角矩形 37"/>
              <p:cNvSpPr/>
              <p:nvPr/>
            </p:nvSpPr>
            <p:spPr>
              <a:xfrm>
                <a:off x="4227737" y="323875"/>
                <a:ext cx="879048" cy="4323744"/>
              </a:xfrm>
              <a:prstGeom prst="roundRect">
                <a:avLst/>
              </a:prstGeom>
              <a:solidFill>
                <a:srgbClr val="4352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grpSp>
        <p:sp>
          <p:nvSpPr>
            <p:cNvPr id="35" name="TextBox 34"/>
            <p:cNvSpPr txBox="1"/>
            <p:nvPr userDrawn="1"/>
          </p:nvSpPr>
          <p:spPr>
            <a:xfrm>
              <a:off x="3372889" y="44624"/>
              <a:ext cx="533716" cy="369332"/>
            </a:xfrm>
            <a:prstGeom prst="rect">
              <a:avLst/>
            </a:prstGeom>
            <a:noFill/>
          </p:spPr>
          <p:txBody>
            <a:bodyPr wrap="square" rtlCol="0">
              <a:spAutoFit/>
            </a:bodyPr>
            <a:lstStyle/>
            <a:p>
              <a:r>
                <a:rPr lang="en-US" altLang="zh-CN" sz="1800" b="1" dirty="0">
                  <a:solidFill>
                    <a:schemeClr val="bg1"/>
                  </a:solidFill>
                  <a:latin typeface="Gill Sans MT Condensed" pitchFamily="34" charset="0"/>
                  <a:ea typeface="Arial Unicode MS" pitchFamily="34" charset="-122"/>
                  <a:cs typeface="Arial Unicode MS" pitchFamily="34" charset="-122"/>
                </a:rPr>
                <a:t>01</a:t>
              </a:r>
              <a:endParaRPr lang="zh-CN" altLang="en-US" sz="1800" b="1" dirty="0">
                <a:solidFill>
                  <a:schemeClr val="bg1"/>
                </a:solidFill>
                <a:latin typeface="Gill Sans MT Condensed" pitchFamily="34" charset="0"/>
                <a:ea typeface="Arial Unicode MS" pitchFamily="34" charset="-122"/>
                <a:cs typeface="Arial Unicode MS" pitchFamily="34" charset="-122"/>
              </a:endParaRPr>
            </a:p>
          </p:txBody>
        </p:sp>
        <p:sp>
          <p:nvSpPr>
            <p:cNvPr id="36" name="TextBox 35"/>
            <p:cNvSpPr txBox="1"/>
            <p:nvPr userDrawn="1"/>
          </p:nvSpPr>
          <p:spPr>
            <a:xfrm>
              <a:off x="3372889" y="278230"/>
              <a:ext cx="1147290" cy="369332"/>
            </a:xfrm>
            <a:prstGeom prst="rect">
              <a:avLst/>
            </a:prstGeom>
            <a:noFill/>
          </p:spPr>
          <p:txBody>
            <a:bodyPr wrap="square" rtlCol="0">
              <a:spAutoFit/>
            </a:bodyPr>
            <a:lstStyle/>
            <a:p>
              <a:r>
                <a:rPr lang="zh-CN" altLang="en-US" sz="1800" b="1" dirty="0">
                  <a:solidFill>
                    <a:schemeClr val="bg1"/>
                  </a:solidFill>
                  <a:latin typeface="微软雅黑" pitchFamily="34" charset="-122"/>
                  <a:ea typeface="微软雅黑" pitchFamily="34" charset="-122"/>
                  <a:cs typeface="Arial Unicode MS" pitchFamily="34" charset="-122"/>
                </a:rPr>
                <a:t>教学分析</a:t>
              </a:r>
            </a:p>
          </p:txBody>
        </p:sp>
      </p:grpSp>
      <p:grpSp>
        <p:nvGrpSpPr>
          <p:cNvPr id="61" name="组合 60"/>
          <p:cNvGrpSpPr/>
          <p:nvPr userDrawn="1"/>
        </p:nvGrpSpPr>
        <p:grpSpPr>
          <a:xfrm>
            <a:off x="8210957" y="-708071"/>
            <a:ext cx="1714191" cy="1393350"/>
            <a:chOff x="6158217" y="-708071"/>
            <a:chExt cx="1285643" cy="1393350"/>
          </a:xfrm>
        </p:grpSpPr>
        <p:grpSp>
          <p:nvGrpSpPr>
            <p:cNvPr id="40" name="组合 39"/>
            <p:cNvGrpSpPr/>
            <p:nvPr userDrawn="1"/>
          </p:nvGrpSpPr>
          <p:grpSpPr>
            <a:xfrm>
              <a:off x="6158217" y="-708071"/>
              <a:ext cx="1285643" cy="1393350"/>
              <a:chOff x="6475026" y="329329"/>
              <a:chExt cx="905286" cy="4461015"/>
            </a:xfrm>
          </p:grpSpPr>
          <p:sp>
            <p:nvSpPr>
              <p:cNvPr id="43" name="圆角矩形 42"/>
              <p:cNvSpPr/>
              <p:nvPr/>
            </p:nvSpPr>
            <p:spPr>
              <a:xfrm>
                <a:off x="6516216" y="422267"/>
                <a:ext cx="864096" cy="4368077"/>
              </a:xfrm>
              <a:prstGeom prst="roundRect">
                <a:avLst/>
              </a:prstGeom>
              <a:solidFill>
                <a:srgbClr val="BCBC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44" name="圆角矩形 43"/>
              <p:cNvSpPr/>
              <p:nvPr/>
            </p:nvSpPr>
            <p:spPr>
              <a:xfrm>
                <a:off x="6475026" y="329329"/>
                <a:ext cx="864096" cy="4323744"/>
              </a:xfrm>
              <a:prstGeom prst="roundRect">
                <a:avLst/>
              </a:prstGeom>
              <a:solidFill>
                <a:srgbClr val="2A8F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grpSp>
        <p:sp>
          <p:nvSpPr>
            <p:cNvPr id="41" name="TextBox 40"/>
            <p:cNvSpPr txBox="1"/>
            <p:nvPr userDrawn="1"/>
          </p:nvSpPr>
          <p:spPr>
            <a:xfrm>
              <a:off x="6226223" y="56183"/>
              <a:ext cx="533716" cy="369332"/>
            </a:xfrm>
            <a:prstGeom prst="rect">
              <a:avLst/>
            </a:prstGeom>
            <a:noFill/>
          </p:spPr>
          <p:txBody>
            <a:bodyPr wrap="square" rtlCol="0">
              <a:spAutoFit/>
            </a:bodyPr>
            <a:lstStyle/>
            <a:p>
              <a:r>
                <a:rPr lang="en-US" altLang="zh-CN" sz="1800" b="1" dirty="0">
                  <a:solidFill>
                    <a:schemeClr val="bg1"/>
                  </a:solidFill>
                  <a:latin typeface="Gill Sans MT Condensed" pitchFamily="34" charset="0"/>
                  <a:ea typeface="Arial Unicode MS" pitchFamily="34" charset="-122"/>
                  <a:cs typeface="Arial Unicode MS" pitchFamily="34" charset="-122"/>
                </a:rPr>
                <a:t>03</a:t>
              </a:r>
              <a:endParaRPr lang="zh-CN" altLang="en-US" sz="1800" b="1" dirty="0">
                <a:solidFill>
                  <a:schemeClr val="bg1"/>
                </a:solidFill>
                <a:latin typeface="Gill Sans MT Condensed" pitchFamily="34" charset="0"/>
                <a:ea typeface="Arial Unicode MS" pitchFamily="34" charset="-122"/>
                <a:cs typeface="Arial Unicode MS" pitchFamily="34" charset="-122"/>
              </a:endParaRPr>
            </a:p>
          </p:txBody>
        </p:sp>
        <p:sp>
          <p:nvSpPr>
            <p:cNvPr id="42" name="TextBox 41"/>
            <p:cNvSpPr txBox="1"/>
            <p:nvPr userDrawn="1"/>
          </p:nvSpPr>
          <p:spPr>
            <a:xfrm>
              <a:off x="6209512" y="278230"/>
              <a:ext cx="1147290" cy="369332"/>
            </a:xfrm>
            <a:prstGeom prst="rect">
              <a:avLst/>
            </a:prstGeom>
            <a:noFill/>
          </p:spPr>
          <p:txBody>
            <a:bodyPr wrap="square" rtlCol="0">
              <a:spAutoFit/>
            </a:bodyPr>
            <a:lstStyle/>
            <a:p>
              <a:r>
                <a:rPr lang="zh-CN" altLang="en-US" sz="1800" b="1" dirty="0">
                  <a:solidFill>
                    <a:schemeClr val="bg1"/>
                  </a:solidFill>
                  <a:latin typeface="微软雅黑" pitchFamily="34" charset="-122"/>
                  <a:ea typeface="微软雅黑" pitchFamily="34" charset="-122"/>
                  <a:cs typeface="Arial Unicode MS" pitchFamily="34" charset="-122"/>
                </a:rPr>
                <a:t>教学过程</a:t>
              </a:r>
            </a:p>
          </p:txBody>
        </p:sp>
      </p:grpSp>
      <p:grpSp>
        <p:nvGrpSpPr>
          <p:cNvPr id="62" name="组合 61"/>
          <p:cNvGrpSpPr/>
          <p:nvPr userDrawn="1"/>
        </p:nvGrpSpPr>
        <p:grpSpPr>
          <a:xfrm>
            <a:off x="10128745" y="-700407"/>
            <a:ext cx="1705296" cy="1393103"/>
            <a:chOff x="7596559" y="-700407"/>
            <a:chExt cx="1278972" cy="1393103"/>
          </a:xfrm>
        </p:grpSpPr>
        <p:grpSp>
          <p:nvGrpSpPr>
            <p:cNvPr id="46" name="组合 45"/>
            <p:cNvGrpSpPr/>
            <p:nvPr userDrawn="1"/>
          </p:nvGrpSpPr>
          <p:grpSpPr>
            <a:xfrm>
              <a:off x="7596559" y="-700407"/>
              <a:ext cx="1278972" cy="1393103"/>
              <a:chOff x="7631852" y="336928"/>
              <a:chExt cx="900588" cy="4460224"/>
            </a:xfrm>
          </p:grpSpPr>
          <p:sp>
            <p:nvSpPr>
              <p:cNvPr id="49" name="圆角矩形 48"/>
              <p:cNvSpPr/>
              <p:nvPr/>
            </p:nvSpPr>
            <p:spPr>
              <a:xfrm>
                <a:off x="7668344" y="429075"/>
                <a:ext cx="864096" cy="4368077"/>
              </a:xfrm>
              <a:prstGeom prst="roundRect">
                <a:avLst/>
              </a:prstGeom>
              <a:solidFill>
                <a:srgbClr val="BCBC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50" name="圆角矩形 49"/>
              <p:cNvSpPr/>
              <p:nvPr/>
            </p:nvSpPr>
            <p:spPr>
              <a:xfrm>
                <a:off x="7631852" y="336928"/>
                <a:ext cx="864096" cy="4323744"/>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grpSp>
        <p:sp>
          <p:nvSpPr>
            <p:cNvPr id="47" name="TextBox 46"/>
            <p:cNvSpPr txBox="1"/>
            <p:nvPr userDrawn="1"/>
          </p:nvSpPr>
          <p:spPr>
            <a:xfrm>
              <a:off x="7692665" y="67741"/>
              <a:ext cx="533716" cy="369332"/>
            </a:xfrm>
            <a:prstGeom prst="rect">
              <a:avLst/>
            </a:prstGeom>
            <a:noFill/>
          </p:spPr>
          <p:txBody>
            <a:bodyPr wrap="square" rtlCol="0">
              <a:spAutoFit/>
            </a:bodyPr>
            <a:lstStyle/>
            <a:p>
              <a:r>
                <a:rPr lang="en-US" altLang="zh-CN" sz="1800" b="1" dirty="0">
                  <a:solidFill>
                    <a:schemeClr val="bg1"/>
                  </a:solidFill>
                  <a:latin typeface="Gill Sans MT Condensed" pitchFamily="34" charset="0"/>
                  <a:ea typeface="Arial Unicode MS" pitchFamily="34" charset="-122"/>
                  <a:cs typeface="Arial Unicode MS" pitchFamily="34" charset="-122"/>
                </a:rPr>
                <a:t>04</a:t>
              </a:r>
              <a:endParaRPr lang="zh-CN" altLang="en-US" sz="1800" b="1" dirty="0">
                <a:solidFill>
                  <a:schemeClr val="bg1"/>
                </a:solidFill>
                <a:latin typeface="Gill Sans MT Condensed" pitchFamily="34" charset="0"/>
                <a:ea typeface="Arial Unicode MS" pitchFamily="34" charset="-122"/>
                <a:cs typeface="Arial Unicode MS" pitchFamily="34" charset="-122"/>
              </a:endParaRPr>
            </a:p>
          </p:txBody>
        </p:sp>
        <p:sp>
          <p:nvSpPr>
            <p:cNvPr id="48" name="TextBox 47"/>
            <p:cNvSpPr txBox="1"/>
            <p:nvPr userDrawn="1"/>
          </p:nvSpPr>
          <p:spPr>
            <a:xfrm>
              <a:off x="7699082" y="278230"/>
              <a:ext cx="1147290" cy="369332"/>
            </a:xfrm>
            <a:prstGeom prst="rect">
              <a:avLst/>
            </a:prstGeom>
            <a:noFill/>
          </p:spPr>
          <p:txBody>
            <a:bodyPr wrap="square" rtlCol="0">
              <a:spAutoFit/>
            </a:bodyPr>
            <a:lstStyle/>
            <a:p>
              <a:r>
                <a:rPr lang="zh-CN" altLang="en-US" sz="1800" b="1" dirty="0">
                  <a:solidFill>
                    <a:schemeClr val="bg1"/>
                  </a:solidFill>
                  <a:latin typeface="微软雅黑" pitchFamily="34" charset="-122"/>
                  <a:ea typeface="微软雅黑" pitchFamily="34" charset="-122"/>
                  <a:cs typeface="Arial Unicode MS" pitchFamily="34" charset="-122"/>
                </a:rPr>
                <a:t>教学效果</a:t>
              </a:r>
            </a:p>
          </p:txBody>
        </p:sp>
      </p:grpSp>
      <p:grpSp>
        <p:nvGrpSpPr>
          <p:cNvPr id="60" name="组合 59"/>
          <p:cNvGrpSpPr/>
          <p:nvPr userDrawn="1"/>
        </p:nvGrpSpPr>
        <p:grpSpPr>
          <a:xfrm>
            <a:off x="6301954" y="-711878"/>
            <a:ext cx="1714296" cy="1394349"/>
            <a:chOff x="4726465" y="-711878"/>
            <a:chExt cx="1285722" cy="1394349"/>
          </a:xfrm>
        </p:grpSpPr>
        <p:grpSp>
          <p:nvGrpSpPr>
            <p:cNvPr id="52" name="组合 51"/>
            <p:cNvGrpSpPr/>
            <p:nvPr userDrawn="1"/>
          </p:nvGrpSpPr>
          <p:grpSpPr>
            <a:xfrm>
              <a:off x="4726465" y="-711878"/>
              <a:ext cx="1285722" cy="1394349"/>
              <a:chOff x="5322842" y="326129"/>
              <a:chExt cx="905342" cy="4464216"/>
            </a:xfrm>
          </p:grpSpPr>
          <p:sp>
            <p:nvSpPr>
              <p:cNvPr id="55" name="圆角矩形 54"/>
              <p:cNvSpPr/>
              <p:nvPr/>
            </p:nvSpPr>
            <p:spPr>
              <a:xfrm>
                <a:off x="5364088" y="422268"/>
                <a:ext cx="864096" cy="4368077"/>
              </a:xfrm>
              <a:prstGeom prst="roundRect">
                <a:avLst/>
              </a:prstGeom>
              <a:solidFill>
                <a:srgbClr val="BCBC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56" name="圆角矩形 55"/>
              <p:cNvSpPr/>
              <p:nvPr/>
            </p:nvSpPr>
            <p:spPr>
              <a:xfrm>
                <a:off x="5322842" y="326129"/>
                <a:ext cx="864096" cy="4323744"/>
              </a:xfrm>
              <a:prstGeom prst="roundRect">
                <a:avLst/>
              </a:prstGeom>
              <a:solidFill>
                <a:srgbClr val="1E67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grpSp>
        <p:sp>
          <p:nvSpPr>
            <p:cNvPr id="53" name="TextBox 52"/>
            <p:cNvSpPr txBox="1"/>
            <p:nvPr userDrawn="1"/>
          </p:nvSpPr>
          <p:spPr>
            <a:xfrm>
              <a:off x="4794471" y="56183"/>
              <a:ext cx="533716" cy="369332"/>
            </a:xfrm>
            <a:prstGeom prst="rect">
              <a:avLst/>
            </a:prstGeom>
            <a:noFill/>
          </p:spPr>
          <p:txBody>
            <a:bodyPr wrap="square" rtlCol="0">
              <a:spAutoFit/>
            </a:bodyPr>
            <a:lstStyle/>
            <a:p>
              <a:r>
                <a:rPr lang="en-US" altLang="zh-CN" sz="1800" b="1" dirty="0">
                  <a:solidFill>
                    <a:schemeClr val="bg1"/>
                  </a:solidFill>
                  <a:latin typeface="Gill Sans MT Condensed" pitchFamily="34" charset="0"/>
                  <a:ea typeface="Arial Unicode MS" pitchFamily="34" charset="-122"/>
                  <a:cs typeface="Arial Unicode MS" pitchFamily="34" charset="-122"/>
                </a:rPr>
                <a:t>02</a:t>
              </a:r>
              <a:endParaRPr lang="zh-CN" altLang="en-US" sz="1800" b="1" dirty="0">
                <a:solidFill>
                  <a:schemeClr val="bg1"/>
                </a:solidFill>
                <a:latin typeface="Gill Sans MT Condensed" pitchFamily="34" charset="0"/>
                <a:ea typeface="Arial Unicode MS" pitchFamily="34" charset="-122"/>
                <a:cs typeface="Arial Unicode MS" pitchFamily="34" charset="-122"/>
              </a:endParaRPr>
            </a:p>
          </p:txBody>
        </p:sp>
        <p:sp>
          <p:nvSpPr>
            <p:cNvPr id="54" name="TextBox 53"/>
            <p:cNvSpPr txBox="1"/>
            <p:nvPr userDrawn="1"/>
          </p:nvSpPr>
          <p:spPr>
            <a:xfrm>
              <a:off x="4779942" y="278230"/>
              <a:ext cx="1147290" cy="369332"/>
            </a:xfrm>
            <a:prstGeom prst="rect">
              <a:avLst/>
            </a:prstGeom>
            <a:noFill/>
          </p:spPr>
          <p:txBody>
            <a:bodyPr wrap="square" rtlCol="0">
              <a:spAutoFit/>
            </a:bodyPr>
            <a:lstStyle/>
            <a:p>
              <a:r>
                <a:rPr lang="zh-CN" altLang="en-US" sz="1800" b="1" dirty="0">
                  <a:solidFill>
                    <a:schemeClr val="bg1"/>
                  </a:solidFill>
                  <a:latin typeface="微软雅黑" pitchFamily="34" charset="-122"/>
                  <a:ea typeface="微软雅黑" pitchFamily="34" charset="-122"/>
                  <a:cs typeface="Arial Unicode MS" pitchFamily="34" charset="-122"/>
                </a:rPr>
                <a:t>教学策略</a:t>
              </a:r>
            </a:p>
          </p:txBody>
        </p:sp>
      </p:grpSp>
    </p:spTree>
    <p:extLst>
      <p:ext uri="{BB962C8B-B14F-4D97-AF65-F5344CB8AC3E}">
        <p14:creationId xmlns:p14="http://schemas.microsoft.com/office/powerpoint/2010/main" val="346542580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3.xml"/><Relationship Id="rId5" Type="http://schemas.openxmlformats.org/officeDocument/2006/relationships/image" Target="../media/image20.png"/><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3.xml"/><Relationship Id="rId1" Type="http://schemas.openxmlformats.org/officeDocument/2006/relationships/slideLayout" Target="../slideLayouts/slideLayout3.xml"/><Relationship Id="rId4" Type="http://schemas.openxmlformats.org/officeDocument/2006/relationships/image" Target="../media/image27.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51.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53.xml"/><Relationship Id="rId1" Type="http://schemas.openxmlformats.org/officeDocument/2006/relationships/slideLayout" Target="../slideLayouts/slideLayout3.xml"/><Relationship Id="rId4" Type="http://schemas.openxmlformats.org/officeDocument/2006/relationships/image" Target="../media/image35.png"/></Relationships>
</file>

<file path=ppt/slides/_rels/slide5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54.xml"/><Relationship Id="rId1" Type="http://schemas.openxmlformats.org/officeDocument/2006/relationships/slideLayout" Target="../slideLayouts/slideLayout3.xml"/><Relationship Id="rId4" Type="http://schemas.openxmlformats.org/officeDocument/2006/relationships/image" Target="../media/image37.png"/></Relationships>
</file>

<file path=ppt/slides/_rels/slide5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55.xml"/><Relationship Id="rId1" Type="http://schemas.openxmlformats.org/officeDocument/2006/relationships/slideLayout" Target="../slideLayouts/slideLayout3.xml"/><Relationship Id="rId4" Type="http://schemas.openxmlformats.org/officeDocument/2006/relationships/image" Target="../media/image39.png"/></Relationships>
</file>

<file path=ppt/slides/_rels/slide5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56.xml"/><Relationship Id="rId1" Type="http://schemas.openxmlformats.org/officeDocument/2006/relationships/slideLayout" Target="../slideLayouts/slideLayout3.xml"/><Relationship Id="rId4" Type="http://schemas.openxmlformats.org/officeDocument/2006/relationships/image" Target="../media/image41.png"/></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60.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图片 18">
            <a:extLst>
              <a:ext uri="{FF2B5EF4-FFF2-40B4-BE49-F238E27FC236}">
                <a16:creationId xmlns:a16="http://schemas.microsoft.com/office/drawing/2014/main" id="{F8014AE3-2F6F-4D03-ABA5-98B6F9BB3E23}"/>
              </a:ext>
            </a:extLst>
          </p:cNvPr>
          <p:cNvPicPr>
            <a:picLocks noChangeAspect="1"/>
          </p:cNvPicPr>
          <p:nvPr/>
        </p:nvPicPr>
        <p:blipFill>
          <a:blip r:embed="rId2" cstate="print">
            <a:clrChange>
              <a:clrFrom>
                <a:srgbClr val="FFFDFF"/>
              </a:clrFrom>
              <a:clrTo>
                <a:srgbClr val="FFFDFF">
                  <a:alpha val="0"/>
                </a:srgbClr>
              </a:clrTo>
            </a:clrChange>
          </a:blip>
          <a:stretch>
            <a:fillRect/>
          </a:stretch>
        </p:blipFill>
        <p:spPr>
          <a:xfrm>
            <a:off x="0" y="-31693"/>
            <a:ext cx="12192001" cy="6870567"/>
          </a:xfrm>
          <a:prstGeom prst="rect">
            <a:avLst/>
          </a:prstGeom>
        </p:spPr>
      </p:pic>
      <p:cxnSp>
        <p:nvCxnSpPr>
          <p:cNvPr id="24" name="直接连接符 23">
            <a:extLst>
              <a:ext uri="{FF2B5EF4-FFF2-40B4-BE49-F238E27FC236}">
                <a16:creationId xmlns:a16="http://schemas.microsoft.com/office/drawing/2014/main" id="{3AF7CF07-C3D1-48FA-AC1F-1CC74323FA7E}"/>
              </a:ext>
            </a:extLst>
          </p:cNvPr>
          <p:cNvCxnSpPr>
            <a:cxnSpLocks/>
          </p:cNvCxnSpPr>
          <p:nvPr/>
        </p:nvCxnSpPr>
        <p:spPr>
          <a:xfrm>
            <a:off x="2149057" y="3429000"/>
            <a:ext cx="7342288" cy="0"/>
          </a:xfrm>
          <a:prstGeom prst="line">
            <a:avLst/>
          </a:prstGeom>
          <a:ln w="25400">
            <a:solidFill>
              <a:schemeClr val="bg1"/>
            </a:solidFill>
          </a:ln>
          <a:effectLst>
            <a:outerShdw dist="254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73" name="Freeform 284">
            <a:extLst>
              <a:ext uri="{FF2B5EF4-FFF2-40B4-BE49-F238E27FC236}">
                <a16:creationId xmlns:a16="http://schemas.microsoft.com/office/drawing/2014/main" id="{F0A56CFD-663E-4AFB-BF60-D093C87FDC59}"/>
              </a:ext>
            </a:extLst>
          </p:cNvPr>
          <p:cNvSpPr>
            <a:spLocks noEditPoints="1"/>
          </p:cNvSpPr>
          <p:nvPr/>
        </p:nvSpPr>
        <p:spPr bwMode="auto">
          <a:xfrm>
            <a:off x="9239652" y="4817013"/>
            <a:ext cx="1914405" cy="1419137"/>
          </a:xfrm>
          <a:custGeom>
            <a:avLst/>
            <a:gdLst>
              <a:gd name="T0" fmla="*/ 1 w 85"/>
              <a:gd name="T1" fmla="*/ 0 h 63"/>
              <a:gd name="T2" fmla="*/ 0 w 85"/>
              <a:gd name="T3" fmla="*/ 62 h 63"/>
              <a:gd name="T4" fmla="*/ 16 w 85"/>
              <a:gd name="T5" fmla="*/ 63 h 63"/>
              <a:gd name="T6" fmla="*/ 18 w 85"/>
              <a:gd name="T7" fmla="*/ 1 h 63"/>
              <a:gd name="T8" fmla="*/ 2 w 85"/>
              <a:gd name="T9" fmla="*/ 5 h 63"/>
              <a:gd name="T10" fmla="*/ 14 w 85"/>
              <a:gd name="T11" fmla="*/ 4 h 63"/>
              <a:gd name="T12" fmla="*/ 16 w 85"/>
              <a:gd name="T13" fmla="*/ 28 h 63"/>
              <a:gd name="T14" fmla="*/ 3 w 85"/>
              <a:gd name="T15" fmla="*/ 29 h 63"/>
              <a:gd name="T16" fmla="*/ 2 w 85"/>
              <a:gd name="T17" fmla="*/ 5 h 63"/>
              <a:gd name="T18" fmla="*/ 2 w 85"/>
              <a:gd name="T19" fmla="*/ 56 h 63"/>
              <a:gd name="T20" fmla="*/ 2 w 85"/>
              <a:gd name="T21" fmla="*/ 55 h 63"/>
              <a:gd name="T22" fmla="*/ 16 w 85"/>
              <a:gd name="T23" fmla="*/ 56 h 63"/>
              <a:gd name="T24" fmla="*/ 16 w 85"/>
              <a:gd name="T25" fmla="*/ 52 h 63"/>
              <a:gd name="T26" fmla="*/ 2 w 85"/>
              <a:gd name="T27" fmla="*/ 52 h 63"/>
              <a:gd name="T28" fmla="*/ 16 w 85"/>
              <a:gd name="T29" fmla="*/ 51 h 63"/>
              <a:gd name="T30" fmla="*/ 16 w 85"/>
              <a:gd name="T31" fmla="*/ 52 h 63"/>
              <a:gd name="T32" fmla="*/ 21 w 85"/>
              <a:gd name="T33" fmla="*/ 0 h 63"/>
              <a:gd name="T34" fmla="*/ 19 w 85"/>
              <a:gd name="T35" fmla="*/ 62 h 63"/>
              <a:gd name="T36" fmla="*/ 36 w 85"/>
              <a:gd name="T37" fmla="*/ 63 h 63"/>
              <a:gd name="T38" fmla="*/ 38 w 85"/>
              <a:gd name="T39" fmla="*/ 1 h 63"/>
              <a:gd name="T40" fmla="*/ 22 w 85"/>
              <a:gd name="T41" fmla="*/ 5 h 63"/>
              <a:gd name="T42" fmla="*/ 34 w 85"/>
              <a:gd name="T43" fmla="*/ 4 h 63"/>
              <a:gd name="T44" fmla="*/ 35 w 85"/>
              <a:gd name="T45" fmla="*/ 28 h 63"/>
              <a:gd name="T46" fmla="*/ 23 w 85"/>
              <a:gd name="T47" fmla="*/ 29 h 63"/>
              <a:gd name="T48" fmla="*/ 22 w 85"/>
              <a:gd name="T49" fmla="*/ 5 h 63"/>
              <a:gd name="T50" fmla="*/ 22 w 85"/>
              <a:gd name="T51" fmla="*/ 56 h 63"/>
              <a:gd name="T52" fmla="*/ 22 w 85"/>
              <a:gd name="T53" fmla="*/ 55 h 63"/>
              <a:gd name="T54" fmla="*/ 36 w 85"/>
              <a:gd name="T55" fmla="*/ 56 h 63"/>
              <a:gd name="T56" fmla="*/ 35 w 85"/>
              <a:gd name="T57" fmla="*/ 52 h 63"/>
              <a:gd name="T58" fmla="*/ 21 w 85"/>
              <a:gd name="T59" fmla="*/ 52 h 63"/>
              <a:gd name="T60" fmla="*/ 35 w 85"/>
              <a:gd name="T61" fmla="*/ 51 h 63"/>
              <a:gd name="T62" fmla="*/ 35 w 85"/>
              <a:gd name="T63" fmla="*/ 52 h 63"/>
              <a:gd name="T64" fmla="*/ 53 w 85"/>
              <a:gd name="T65" fmla="*/ 1 h 63"/>
              <a:gd name="T66" fmla="*/ 38 w 85"/>
              <a:gd name="T67" fmla="*/ 9 h 63"/>
              <a:gd name="T68" fmla="*/ 69 w 85"/>
              <a:gd name="T69" fmla="*/ 62 h 63"/>
              <a:gd name="T70" fmla="*/ 84 w 85"/>
              <a:gd name="T71" fmla="*/ 55 h 63"/>
              <a:gd name="T72" fmla="*/ 64 w 85"/>
              <a:gd name="T73" fmla="*/ 27 h 63"/>
              <a:gd name="T74" fmla="*/ 53 w 85"/>
              <a:gd name="T75" fmla="*/ 32 h 63"/>
              <a:gd name="T76" fmla="*/ 42 w 85"/>
              <a:gd name="T77" fmla="*/ 11 h 63"/>
              <a:gd name="T78" fmla="*/ 53 w 85"/>
              <a:gd name="T79" fmla="*/ 6 h 63"/>
              <a:gd name="T80" fmla="*/ 64 w 85"/>
              <a:gd name="T81" fmla="*/ 27 h 63"/>
              <a:gd name="T82" fmla="*/ 66 w 85"/>
              <a:gd name="T83" fmla="*/ 52 h 63"/>
              <a:gd name="T84" fmla="*/ 78 w 85"/>
              <a:gd name="T85" fmla="*/ 46 h 63"/>
              <a:gd name="T86" fmla="*/ 66 w 85"/>
              <a:gd name="T87" fmla="*/ 53 h 63"/>
              <a:gd name="T88" fmla="*/ 80 w 85"/>
              <a:gd name="T89" fmla="*/ 49 h 63"/>
              <a:gd name="T90" fmla="*/ 68 w 85"/>
              <a:gd name="T91" fmla="*/ 56 h 63"/>
              <a:gd name="T92" fmla="*/ 79 w 85"/>
              <a:gd name="T93" fmla="*/ 49 h 63"/>
              <a:gd name="T94" fmla="*/ 80 w 85"/>
              <a:gd name="T95" fmla="*/ 49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85" h="63">
                <a:moveTo>
                  <a:pt x="16" y="0"/>
                </a:moveTo>
                <a:cubicBezTo>
                  <a:pt x="1" y="0"/>
                  <a:pt x="1" y="0"/>
                  <a:pt x="1" y="0"/>
                </a:cubicBezTo>
                <a:cubicBezTo>
                  <a:pt x="1" y="0"/>
                  <a:pt x="0" y="1"/>
                  <a:pt x="0" y="1"/>
                </a:cubicBezTo>
                <a:cubicBezTo>
                  <a:pt x="0" y="62"/>
                  <a:pt x="0" y="62"/>
                  <a:pt x="0" y="62"/>
                </a:cubicBezTo>
                <a:cubicBezTo>
                  <a:pt x="0" y="62"/>
                  <a:pt x="1" y="63"/>
                  <a:pt x="1" y="63"/>
                </a:cubicBezTo>
                <a:cubicBezTo>
                  <a:pt x="16" y="63"/>
                  <a:pt x="16" y="63"/>
                  <a:pt x="16" y="63"/>
                </a:cubicBezTo>
                <a:cubicBezTo>
                  <a:pt x="17" y="63"/>
                  <a:pt x="18" y="62"/>
                  <a:pt x="18" y="62"/>
                </a:cubicBezTo>
                <a:cubicBezTo>
                  <a:pt x="18" y="1"/>
                  <a:pt x="18" y="1"/>
                  <a:pt x="18" y="1"/>
                </a:cubicBezTo>
                <a:cubicBezTo>
                  <a:pt x="18" y="1"/>
                  <a:pt x="17" y="0"/>
                  <a:pt x="16" y="0"/>
                </a:cubicBezTo>
                <a:close/>
                <a:moveTo>
                  <a:pt x="2" y="5"/>
                </a:moveTo>
                <a:cubicBezTo>
                  <a:pt x="2" y="4"/>
                  <a:pt x="3" y="4"/>
                  <a:pt x="3" y="4"/>
                </a:cubicBezTo>
                <a:cubicBezTo>
                  <a:pt x="14" y="4"/>
                  <a:pt x="14" y="4"/>
                  <a:pt x="14" y="4"/>
                </a:cubicBezTo>
                <a:cubicBezTo>
                  <a:pt x="15" y="4"/>
                  <a:pt x="16" y="4"/>
                  <a:pt x="16" y="5"/>
                </a:cubicBezTo>
                <a:cubicBezTo>
                  <a:pt x="16" y="28"/>
                  <a:pt x="16" y="28"/>
                  <a:pt x="16" y="28"/>
                </a:cubicBezTo>
                <a:cubicBezTo>
                  <a:pt x="16" y="28"/>
                  <a:pt x="15" y="29"/>
                  <a:pt x="14" y="29"/>
                </a:cubicBezTo>
                <a:cubicBezTo>
                  <a:pt x="3" y="29"/>
                  <a:pt x="3" y="29"/>
                  <a:pt x="3" y="29"/>
                </a:cubicBezTo>
                <a:cubicBezTo>
                  <a:pt x="3" y="29"/>
                  <a:pt x="2" y="28"/>
                  <a:pt x="2" y="28"/>
                </a:cubicBezTo>
                <a:lnTo>
                  <a:pt x="2" y="5"/>
                </a:lnTo>
                <a:close/>
                <a:moveTo>
                  <a:pt x="16" y="56"/>
                </a:moveTo>
                <a:cubicBezTo>
                  <a:pt x="2" y="56"/>
                  <a:pt x="2" y="56"/>
                  <a:pt x="2" y="56"/>
                </a:cubicBezTo>
                <a:cubicBezTo>
                  <a:pt x="2" y="56"/>
                  <a:pt x="2" y="56"/>
                  <a:pt x="2" y="56"/>
                </a:cubicBezTo>
                <a:cubicBezTo>
                  <a:pt x="2" y="55"/>
                  <a:pt x="2" y="55"/>
                  <a:pt x="2" y="55"/>
                </a:cubicBezTo>
                <a:cubicBezTo>
                  <a:pt x="16" y="55"/>
                  <a:pt x="16" y="55"/>
                  <a:pt x="16" y="55"/>
                </a:cubicBezTo>
                <a:cubicBezTo>
                  <a:pt x="16" y="55"/>
                  <a:pt x="16" y="55"/>
                  <a:pt x="16" y="56"/>
                </a:cubicBezTo>
                <a:cubicBezTo>
                  <a:pt x="16" y="56"/>
                  <a:pt x="16" y="56"/>
                  <a:pt x="16" y="56"/>
                </a:cubicBezTo>
                <a:close/>
                <a:moveTo>
                  <a:pt x="16" y="52"/>
                </a:moveTo>
                <a:cubicBezTo>
                  <a:pt x="2" y="52"/>
                  <a:pt x="2" y="52"/>
                  <a:pt x="2" y="52"/>
                </a:cubicBezTo>
                <a:cubicBezTo>
                  <a:pt x="2" y="52"/>
                  <a:pt x="2" y="52"/>
                  <a:pt x="2" y="52"/>
                </a:cubicBezTo>
                <a:cubicBezTo>
                  <a:pt x="2" y="52"/>
                  <a:pt x="2" y="51"/>
                  <a:pt x="2" y="51"/>
                </a:cubicBezTo>
                <a:cubicBezTo>
                  <a:pt x="16" y="51"/>
                  <a:pt x="16" y="51"/>
                  <a:pt x="16" y="51"/>
                </a:cubicBezTo>
                <a:cubicBezTo>
                  <a:pt x="16" y="51"/>
                  <a:pt x="16" y="52"/>
                  <a:pt x="16" y="52"/>
                </a:cubicBezTo>
                <a:cubicBezTo>
                  <a:pt x="16" y="52"/>
                  <a:pt x="16" y="52"/>
                  <a:pt x="16" y="52"/>
                </a:cubicBezTo>
                <a:close/>
                <a:moveTo>
                  <a:pt x="36" y="0"/>
                </a:moveTo>
                <a:cubicBezTo>
                  <a:pt x="21" y="0"/>
                  <a:pt x="21" y="0"/>
                  <a:pt x="21" y="0"/>
                </a:cubicBezTo>
                <a:cubicBezTo>
                  <a:pt x="20" y="0"/>
                  <a:pt x="19" y="1"/>
                  <a:pt x="19" y="1"/>
                </a:cubicBezTo>
                <a:cubicBezTo>
                  <a:pt x="19" y="62"/>
                  <a:pt x="19" y="62"/>
                  <a:pt x="19" y="62"/>
                </a:cubicBezTo>
                <a:cubicBezTo>
                  <a:pt x="19" y="62"/>
                  <a:pt x="20" y="63"/>
                  <a:pt x="21" y="63"/>
                </a:cubicBezTo>
                <a:cubicBezTo>
                  <a:pt x="36" y="63"/>
                  <a:pt x="36" y="63"/>
                  <a:pt x="36" y="63"/>
                </a:cubicBezTo>
                <a:cubicBezTo>
                  <a:pt x="37" y="63"/>
                  <a:pt x="38" y="62"/>
                  <a:pt x="38" y="62"/>
                </a:cubicBezTo>
                <a:cubicBezTo>
                  <a:pt x="38" y="1"/>
                  <a:pt x="38" y="1"/>
                  <a:pt x="38" y="1"/>
                </a:cubicBezTo>
                <a:cubicBezTo>
                  <a:pt x="38" y="1"/>
                  <a:pt x="37" y="0"/>
                  <a:pt x="36" y="0"/>
                </a:cubicBezTo>
                <a:close/>
                <a:moveTo>
                  <a:pt x="22" y="5"/>
                </a:moveTo>
                <a:cubicBezTo>
                  <a:pt x="22" y="4"/>
                  <a:pt x="22" y="4"/>
                  <a:pt x="23" y="4"/>
                </a:cubicBezTo>
                <a:cubicBezTo>
                  <a:pt x="34" y="4"/>
                  <a:pt x="34" y="4"/>
                  <a:pt x="34" y="4"/>
                </a:cubicBezTo>
                <a:cubicBezTo>
                  <a:pt x="35" y="4"/>
                  <a:pt x="35" y="4"/>
                  <a:pt x="35" y="5"/>
                </a:cubicBezTo>
                <a:cubicBezTo>
                  <a:pt x="35" y="28"/>
                  <a:pt x="35" y="28"/>
                  <a:pt x="35" y="28"/>
                </a:cubicBezTo>
                <a:cubicBezTo>
                  <a:pt x="35" y="28"/>
                  <a:pt x="35" y="29"/>
                  <a:pt x="34" y="29"/>
                </a:cubicBezTo>
                <a:cubicBezTo>
                  <a:pt x="23" y="29"/>
                  <a:pt x="23" y="29"/>
                  <a:pt x="23" y="29"/>
                </a:cubicBezTo>
                <a:cubicBezTo>
                  <a:pt x="22" y="29"/>
                  <a:pt x="22" y="28"/>
                  <a:pt x="22" y="28"/>
                </a:cubicBezTo>
                <a:lnTo>
                  <a:pt x="22" y="5"/>
                </a:lnTo>
                <a:close/>
                <a:moveTo>
                  <a:pt x="35" y="56"/>
                </a:moveTo>
                <a:cubicBezTo>
                  <a:pt x="22" y="56"/>
                  <a:pt x="22" y="56"/>
                  <a:pt x="22" y="56"/>
                </a:cubicBezTo>
                <a:cubicBezTo>
                  <a:pt x="22" y="56"/>
                  <a:pt x="21" y="56"/>
                  <a:pt x="21" y="56"/>
                </a:cubicBezTo>
                <a:cubicBezTo>
                  <a:pt x="21" y="55"/>
                  <a:pt x="22" y="55"/>
                  <a:pt x="22" y="55"/>
                </a:cubicBezTo>
                <a:cubicBezTo>
                  <a:pt x="35" y="55"/>
                  <a:pt x="35" y="55"/>
                  <a:pt x="35" y="55"/>
                </a:cubicBezTo>
                <a:cubicBezTo>
                  <a:pt x="35" y="55"/>
                  <a:pt x="36" y="55"/>
                  <a:pt x="36" y="56"/>
                </a:cubicBezTo>
                <a:cubicBezTo>
                  <a:pt x="36" y="56"/>
                  <a:pt x="35" y="56"/>
                  <a:pt x="35" y="56"/>
                </a:cubicBezTo>
                <a:close/>
                <a:moveTo>
                  <a:pt x="35" y="52"/>
                </a:moveTo>
                <a:cubicBezTo>
                  <a:pt x="22" y="52"/>
                  <a:pt x="22" y="52"/>
                  <a:pt x="22" y="52"/>
                </a:cubicBezTo>
                <a:cubicBezTo>
                  <a:pt x="22" y="52"/>
                  <a:pt x="21" y="52"/>
                  <a:pt x="21" y="52"/>
                </a:cubicBezTo>
                <a:cubicBezTo>
                  <a:pt x="21" y="52"/>
                  <a:pt x="22" y="51"/>
                  <a:pt x="22" y="51"/>
                </a:cubicBezTo>
                <a:cubicBezTo>
                  <a:pt x="35" y="51"/>
                  <a:pt x="35" y="51"/>
                  <a:pt x="35" y="51"/>
                </a:cubicBezTo>
                <a:cubicBezTo>
                  <a:pt x="35" y="51"/>
                  <a:pt x="36" y="52"/>
                  <a:pt x="36" y="52"/>
                </a:cubicBezTo>
                <a:cubicBezTo>
                  <a:pt x="36" y="52"/>
                  <a:pt x="35" y="52"/>
                  <a:pt x="35" y="52"/>
                </a:cubicBezTo>
                <a:close/>
                <a:moveTo>
                  <a:pt x="85" y="53"/>
                </a:moveTo>
                <a:cubicBezTo>
                  <a:pt x="53" y="1"/>
                  <a:pt x="53" y="1"/>
                  <a:pt x="53" y="1"/>
                </a:cubicBezTo>
                <a:cubicBezTo>
                  <a:pt x="53" y="1"/>
                  <a:pt x="52" y="1"/>
                  <a:pt x="51" y="1"/>
                </a:cubicBezTo>
                <a:cubicBezTo>
                  <a:pt x="38" y="9"/>
                  <a:pt x="38" y="9"/>
                  <a:pt x="38" y="9"/>
                </a:cubicBezTo>
                <a:cubicBezTo>
                  <a:pt x="38" y="10"/>
                  <a:pt x="37" y="10"/>
                  <a:pt x="38" y="11"/>
                </a:cubicBezTo>
                <a:cubicBezTo>
                  <a:pt x="69" y="62"/>
                  <a:pt x="69" y="62"/>
                  <a:pt x="69" y="62"/>
                </a:cubicBezTo>
                <a:cubicBezTo>
                  <a:pt x="70" y="63"/>
                  <a:pt x="70" y="63"/>
                  <a:pt x="71" y="62"/>
                </a:cubicBezTo>
                <a:cubicBezTo>
                  <a:pt x="84" y="55"/>
                  <a:pt x="84" y="55"/>
                  <a:pt x="84" y="55"/>
                </a:cubicBezTo>
                <a:cubicBezTo>
                  <a:pt x="85" y="54"/>
                  <a:pt x="85" y="53"/>
                  <a:pt x="85" y="53"/>
                </a:cubicBezTo>
                <a:close/>
                <a:moveTo>
                  <a:pt x="64" y="27"/>
                </a:moveTo>
                <a:cubicBezTo>
                  <a:pt x="55" y="32"/>
                  <a:pt x="55" y="32"/>
                  <a:pt x="55" y="32"/>
                </a:cubicBezTo>
                <a:cubicBezTo>
                  <a:pt x="54" y="33"/>
                  <a:pt x="54" y="33"/>
                  <a:pt x="53" y="32"/>
                </a:cubicBezTo>
                <a:cubicBezTo>
                  <a:pt x="42" y="13"/>
                  <a:pt x="42" y="13"/>
                  <a:pt x="42" y="13"/>
                </a:cubicBezTo>
                <a:cubicBezTo>
                  <a:pt x="41" y="12"/>
                  <a:pt x="41" y="11"/>
                  <a:pt x="42" y="11"/>
                </a:cubicBezTo>
                <a:cubicBezTo>
                  <a:pt x="51" y="5"/>
                  <a:pt x="51" y="5"/>
                  <a:pt x="51" y="5"/>
                </a:cubicBezTo>
                <a:cubicBezTo>
                  <a:pt x="52" y="5"/>
                  <a:pt x="53" y="5"/>
                  <a:pt x="53" y="6"/>
                </a:cubicBezTo>
                <a:cubicBezTo>
                  <a:pt x="65" y="25"/>
                  <a:pt x="65" y="25"/>
                  <a:pt x="65" y="25"/>
                </a:cubicBezTo>
                <a:cubicBezTo>
                  <a:pt x="65" y="26"/>
                  <a:pt x="65" y="26"/>
                  <a:pt x="64" y="27"/>
                </a:cubicBezTo>
                <a:close/>
                <a:moveTo>
                  <a:pt x="66" y="53"/>
                </a:moveTo>
                <a:cubicBezTo>
                  <a:pt x="66" y="53"/>
                  <a:pt x="66" y="53"/>
                  <a:pt x="66" y="52"/>
                </a:cubicBezTo>
                <a:cubicBezTo>
                  <a:pt x="77" y="45"/>
                  <a:pt x="77" y="45"/>
                  <a:pt x="77" y="45"/>
                </a:cubicBezTo>
                <a:cubicBezTo>
                  <a:pt x="78" y="45"/>
                  <a:pt x="78" y="45"/>
                  <a:pt x="78" y="46"/>
                </a:cubicBezTo>
                <a:cubicBezTo>
                  <a:pt x="78" y="46"/>
                  <a:pt x="78" y="46"/>
                  <a:pt x="78" y="46"/>
                </a:cubicBezTo>
                <a:cubicBezTo>
                  <a:pt x="66" y="53"/>
                  <a:pt x="66" y="53"/>
                  <a:pt x="66" y="53"/>
                </a:cubicBezTo>
                <a:cubicBezTo>
                  <a:pt x="66" y="53"/>
                  <a:pt x="66" y="53"/>
                  <a:pt x="66" y="53"/>
                </a:cubicBezTo>
                <a:close/>
                <a:moveTo>
                  <a:pt x="80" y="49"/>
                </a:moveTo>
                <a:cubicBezTo>
                  <a:pt x="68" y="56"/>
                  <a:pt x="68" y="56"/>
                  <a:pt x="68" y="56"/>
                </a:cubicBezTo>
                <a:cubicBezTo>
                  <a:pt x="68" y="56"/>
                  <a:pt x="68" y="56"/>
                  <a:pt x="68" y="56"/>
                </a:cubicBezTo>
                <a:cubicBezTo>
                  <a:pt x="68" y="56"/>
                  <a:pt x="68" y="56"/>
                  <a:pt x="68" y="56"/>
                </a:cubicBezTo>
                <a:cubicBezTo>
                  <a:pt x="79" y="49"/>
                  <a:pt x="79" y="49"/>
                  <a:pt x="79" y="49"/>
                </a:cubicBezTo>
                <a:cubicBezTo>
                  <a:pt x="80" y="48"/>
                  <a:pt x="80" y="49"/>
                  <a:pt x="80" y="49"/>
                </a:cubicBezTo>
                <a:cubicBezTo>
                  <a:pt x="80" y="49"/>
                  <a:pt x="80" y="49"/>
                  <a:pt x="80" y="49"/>
                </a:cubicBezTo>
                <a:close/>
              </a:path>
            </a:pathLst>
          </a:custGeom>
          <a:solidFill>
            <a:schemeClr val="accent2">
              <a:lumMod val="50000"/>
            </a:schemeClr>
          </a:solidFill>
          <a:ln>
            <a:noFill/>
          </a:ln>
          <a:extLst/>
        </p:spPr>
        <p:txBody>
          <a:bodyPr vert="horz" wrap="square" lIns="91440" tIns="45720" rIns="91440" bIns="45720" numCol="1" anchor="t" anchorCtr="0" compatLnSpc="1">
            <a:prstTxWarp prst="textNoShape">
              <a:avLst/>
            </a:prstTxWarp>
          </a:bodyPr>
          <a:lstStyle/>
          <a:p>
            <a:endParaRPr lang="zh-CN" altLang="en-US" dirty="0"/>
          </a:p>
        </p:txBody>
      </p:sp>
      <p:grpSp>
        <p:nvGrpSpPr>
          <p:cNvPr id="74" name="组合 73">
            <a:extLst>
              <a:ext uri="{FF2B5EF4-FFF2-40B4-BE49-F238E27FC236}">
                <a16:creationId xmlns:a16="http://schemas.microsoft.com/office/drawing/2014/main" id="{3D44ABC1-E21D-46A6-AF90-9746A111A621}"/>
              </a:ext>
            </a:extLst>
          </p:cNvPr>
          <p:cNvGrpSpPr/>
          <p:nvPr/>
        </p:nvGrpSpPr>
        <p:grpSpPr>
          <a:xfrm>
            <a:off x="-17094" y="-399144"/>
            <a:ext cx="863598" cy="7656288"/>
            <a:chOff x="-11273" y="-594773"/>
            <a:chExt cx="719786" cy="7462505"/>
          </a:xfrm>
        </p:grpSpPr>
        <p:sp>
          <p:nvSpPr>
            <p:cNvPr id="75" name="等腰三角形 74">
              <a:extLst>
                <a:ext uri="{FF2B5EF4-FFF2-40B4-BE49-F238E27FC236}">
                  <a16:creationId xmlns:a16="http://schemas.microsoft.com/office/drawing/2014/main" id="{9D978FFE-21AB-4973-AC5C-6DDD0B0417D6}"/>
                </a:ext>
              </a:extLst>
            </p:cNvPr>
            <p:cNvSpPr/>
            <p:nvPr/>
          </p:nvSpPr>
          <p:spPr>
            <a:xfrm rot="5400000">
              <a:off x="-68856" y="2776017"/>
              <a:ext cx="834952" cy="719786"/>
            </a:xfrm>
            <a:prstGeom prst="triangl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76" name="等腰三角形 75">
              <a:extLst>
                <a:ext uri="{FF2B5EF4-FFF2-40B4-BE49-F238E27FC236}">
                  <a16:creationId xmlns:a16="http://schemas.microsoft.com/office/drawing/2014/main" id="{5920837E-20BF-4C1A-AB52-C42C213E6CEF}"/>
                </a:ext>
              </a:extLst>
            </p:cNvPr>
            <p:cNvSpPr/>
            <p:nvPr/>
          </p:nvSpPr>
          <p:spPr>
            <a:xfrm rot="5400000">
              <a:off x="-68856" y="1958050"/>
              <a:ext cx="834952" cy="719786"/>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77" name="等腰三角形 76">
              <a:extLst>
                <a:ext uri="{FF2B5EF4-FFF2-40B4-BE49-F238E27FC236}">
                  <a16:creationId xmlns:a16="http://schemas.microsoft.com/office/drawing/2014/main" id="{2E2B046E-4F44-45B0-81C6-0C98BE11AEBD}"/>
                </a:ext>
              </a:extLst>
            </p:cNvPr>
            <p:cNvSpPr/>
            <p:nvPr/>
          </p:nvSpPr>
          <p:spPr>
            <a:xfrm rot="5400000">
              <a:off x="-68856" y="1114606"/>
              <a:ext cx="834952" cy="719786"/>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78" name="等腰三角形 77">
              <a:extLst>
                <a:ext uri="{FF2B5EF4-FFF2-40B4-BE49-F238E27FC236}">
                  <a16:creationId xmlns:a16="http://schemas.microsoft.com/office/drawing/2014/main" id="{54F5B9E1-B9C4-4E6A-BAC8-B698C4D76C19}"/>
                </a:ext>
              </a:extLst>
            </p:cNvPr>
            <p:cNvSpPr/>
            <p:nvPr/>
          </p:nvSpPr>
          <p:spPr>
            <a:xfrm rot="5400000">
              <a:off x="-68856" y="296639"/>
              <a:ext cx="834952" cy="719786"/>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79" name="等腰三角形 78">
              <a:extLst>
                <a:ext uri="{FF2B5EF4-FFF2-40B4-BE49-F238E27FC236}">
                  <a16:creationId xmlns:a16="http://schemas.microsoft.com/office/drawing/2014/main" id="{A05BE209-FBDF-4191-8712-F6215DE4CD3A}"/>
                </a:ext>
              </a:extLst>
            </p:cNvPr>
            <p:cNvSpPr/>
            <p:nvPr/>
          </p:nvSpPr>
          <p:spPr>
            <a:xfrm rot="5400000">
              <a:off x="-68856" y="3610969"/>
              <a:ext cx="834952" cy="719786"/>
            </a:xfrm>
            <a:prstGeom prs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80" name="等腰三角形 79">
              <a:extLst>
                <a:ext uri="{FF2B5EF4-FFF2-40B4-BE49-F238E27FC236}">
                  <a16:creationId xmlns:a16="http://schemas.microsoft.com/office/drawing/2014/main" id="{7315F6CE-D3BC-4B15-B5E6-653ED8A8DBA5}"/>
                </a:ext>
              </a:extLst>
            </p:cNvPr>
            <p:cNvSpPr/>
            <p:nvPr/>
          </p:nvSpPr>
          <p:spPr>
            <a:xfrm rot="5400000">
              <a:off x="-68856" y="4443673"/>
              <a:ext cx="834952" cy="719786"/>
            </a:xfrm>
            <a:prstGeom prst="triangle">
              <a:avLst/>
            </a:prstGeom>
            <a:solidFill>
              <a:srgbClr val="94CA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81" name="等腰三角形 80">
              <a:extLst>
                <a:ext uri="{FF2B5EF4-FFF2-40B4-BE49-F238E27FC236}">
                  <a16:creationId xmlns:a16="http://schemas.microsoft.com/office/drawing/2014/main" id="{8A69D79C-1A42-4021-82FC-6331F9AA87D6}"/>
                </a:ext>
              </a:extLst>
            </p:cNvPr>
            <p:cNvSpPr/>
            <p:nvPr/>
          </p:nvSpPr>
          <p:spPr>
            <a:xfrm rot="5400000">
              <a:off x="-68856" y="5264883"/>
              <a:ext cx="834952" cy="719786"/>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82" name="等腰三角形 81">
              <a:extLst>
                <a:ext uri="{FF2B5EF4-FFF2-40B4-BE49-F238E27FC236}">
                  <a16:creationId xmlns:a16="http://schemas.microsoft.com/office/drawing/2014/main" id="{ABB0925A-C905-4AEB-A7B9-2A4A52B649B8}"/>
                </a:ext>
              </a:extLst>
            </p:cNvPr>
            <p:cNvSpPr/>
            <p:nvPr/>
          </p:nvSpPr>
          <p:spPr>
            <a:xfrm rot="5400000">
              <a:off x="-68856" y="6090363"/>
              <a:ext cx="834952" cy="719786"/>
            </a:xfrm>
            <a:prstGeom prst="triangl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83" name="等腰三角形 82">
              <a:extLst>
                <a:ext uri="{FF2B5EF4-FFF2-40B4-BE49-F238E27FC236}">
                  <a16:creationId xmlns:a16="http://schemas.microsoft.com/office/drawing/2014/main" id="{8AAF126E-DD1E-4E03-AA7D-C0E9D162295B}"/>
                </a:ext>
              </a:extLst>
            </p:cNvPr>
            <p:cNvSpPr/>
            <p:nvPr/>
          </p:nvSpPr>
          <p:spPr>
            <a:xfrm rot="5400000">
              <a:off x="-68856" y="-537190"/>
              <a:ext cx="834952" cy="719786"/>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95" name="TextBox 1">
            <a:extLst>
              <a:ext uri="{FF2B5EF4-FFF2-40B4-BE49-F238E27FC236}">
                <a16:creationId xmlns:a16="http://schemas.microsoft.com/office/drawing/2014/main" id="{9CD66783-D6B8-4855-929A-848959D1A623}"/>
              </a:ext>
            </a:extLst>
          </p:cNvPr>
          <p:cNvSpPr txBox="1"/>
          <p:nvPr/>
        </p:nvSpPr>
        <p:spPr>
          <a:xfrm>
            <a:off x="3996625" y="2538434"/>
            <a:ext cx="3647152" cy="923330"/>
          </a:xfrm>
          <a:prstGeom prst="rect">
            <a:avLst/>
          </a:prstGeom>
          <a:noFill/>
        </p:spPr>
        <p:txBody>
          <a:bodyPr wrap="none" rtlCol="0">
            <a:spAutoFit/>
          </a:bodyPr>
          <a:lstStyle/>
          <a:p>
            <a:r>
              <a:rPr lang="zh-CN" altLang="en-US" sz="5400" b="1" dirty="0">
                <a:ln w="12700">
                  <a:noFill/>
                  <a:prstDash val="solid"/>
                </a:ln>
                <a:solidFill>
                  <a:prstClr val="white"/>
                </a:solidFill>
                <a:effectLst>
                  <a:outerShdw dist="50800" dir="4800000" algn="tl" rotWithShape="0">
                    <a:srgbClr val="000000">
                      <a:alpha val="40000"/>
                    </a:srgbClr>
                  </a:outerShdw>
                </a:effectLst>
                <a:latin typeface="造字工房尚黑（非商用）细体" pitchFamily="50" charset="-122"/>
                <a:ea typeface="造字工房尚黑（非商用）细体" pitchFamily="50" charset="-122"/>
              </a:rPr>
              <a:t>字典与集合</a:t>
            </a:r>
          </a:p>
        </p:txBody>
      </p:sp>
      <p:pic>
        <p:nvPicPr>
          <p:cNvPr id="6" name="图片 5">
            <a:extLst>
              <a:ext uri="{FF2B5EF4-FFF2-40B4-BE49-F238E27FC236}">
                <a16:creationId xmlns:a16="http://schemas.microsoft.com/office/drawing/2014/main" id="{9F6AF580-37DC-47FB-84B1-37A2A0644A16}"/>
              </a:ext>
            </a:extLst>
          </p:cNvPr>
          <p:cNvPicPr>
            <a:picLocks noChangeAspect="1"/>
          </p:cNvPicPr>
          <p:nvPr/>
        </p:nvPicPr>
        <p:blipFill>
          <a:blip r:embed="rId3" cstate="print">
            <a:extLst>
              <a:ext uri="{BEBA8EAE-BF5A-486C-A8C5-ECC9F3942E4B}">
                <a14:imgProps xmlns:a14="http://schemas.microsoft.com/office/drawing/2010/main">
                  <a14:imgLayer r:embed="rId4">
                    <a14:imgEffect>
                      <a14:colorTemperature colorTemp="5900"/>
                    </a14:imgEffect>
                  </a14:imgLayer>
                </a14:imgProps>
              </a:ext>
              <a:ext uri="{28A0092B-C50C-407E-A947-70E740481C1C}">
                <a14:useLocalDpi xmlns:a14="http://schemas.microsoft.com/office/drawing/2010/main" val="0"/>
              </a:ext>
            </a:extLst>
          </a:blip>
          <a:stretch>
            <a:fillRect/>
          </a:stretch>
        </p:blipFill>
        <p:spPr>
          <a:xfrm>
            <a:off x="10739720" y="384590"/>
            <a:ext cx="828675" cy="1000125"/>
          </a:xfrm>
          <a:prstGeom prst="rect">
            <a:avLst/>
          </a:prstGeom>
        </p:spPr>
      </p:pic>
    </p:spTree>
    <p:extLst>
      <p:ext uri="{BB962C8B-B14F-4D97-AF65-F5344CB8AC3E}">
        <p14:creationId xmlns:p14="http://schemas.microsoft.com/office/powerpoint/2010/main" val="1960538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500"/>
                                        <p:tgtEl>
                                          <p:spTgt spid="24"/>
                                        </p:tgtEl>
                                      </p:cBhvr>
                                    </p:animEffect>
                                  </p:childTnLst>
                                </p:cTn>
                              </p:par>
                            </p:childTnLst>
                          </p:cTn>
                        </p:par>
                        <p:par>
                          <p:cTn id="8" fill="hold">
                            <p:stCondLst>
                              <p:cond delay="500"/>
                            </p:stCondLst>
                            <p:childTnLst>
                              <p:par>
                                <p:cTn id="9" presetID="47" presetClass="entr" presetSubtype="0" fill="hold" grpId="0" nodeType="afterEffect">
                                  <p:stCondLst>
                                    <p:cond delay="0"/>
                                  </p:stCondLst>
                                  <p:childTnLst>
                                    <p:set>
                                      <p:cBhvr>
                                        <p:cTn id="10" dur="1" fill="hold">
                                          <p:stCondLst>
                                            <p:cond delay="0"/>
                                          </p:stCondLst>
                                        </p:cTn>
                                        <p:tgtEl>
                                          <p:spTgt spid="73"/>
                                        </p:tgtEl>
                                        <p:attrNameLst>
                                          <p:attrName>style.visibility</p:attrName>
                                        </p:attrNameLst>
                                      </p:cBhvr>
                                      <p:to>
                                        <p:strVal val="visible"/>
                                      </p:to>
                                    </p:set>
                                    <p:animEffect transition="in" filter="fade">
                                      <p:cBhvr>
                                        <p:cTn id="11" dur="500"/>
                                        <p:tgtEl>
                                          <p:spTgt spid="73"/>
                                        </p:tgtEl>
                                      </p:cBhvr>
                                    </p:animEffect>
                                    <p:anim calcmode="lin" valueType="num">
                                      <p:cBhvr>
                                        <p:cTn id="12" dur="500" fill="hold"/>
                                        <p:tgtEl>
                                          <p:spTgt spid="73"/>
                                        </p:tgtEl>
                                        <p:attrNameLst>
                                          <p:attrName>ppt_x</p:attrName>
                                        </p:attrNameLst>
                                      </p:cBhvr>
                                      <p:tavLst>
                                        <p:tav tm="0">
                                          <p:val>
                                            <p:strVal val="#ppt_x"/>
                                          </p:val>
                                        </p:tav>
                                        <p:tav tm="100000">
                                          <p:val>
                                            <p:strVal val="#ppt_x"/>
                                          </p:val>
                                        </p:tav>
                                      </p:tavLst>
                                    </p:anim>
                                    <p:anim calcmode="lin" valueType="num">
                                      <p:cBhvr>
                                        <p:cTn id="13" dur="500" fill="hold"/>
                                        <p:tgtEl>
                                          <p:spTgt spid="73"/>
                                        </p:tgtEl>
                                        <p:attrNameLst>
                                          <p:attrName>ppt_y</p:attrName>
                                        </p:attrNameLst>
                                      </p:cBhvr>
                                      <p:tavLst>
                                        <p:tav tm="0">
                                          <p:val>
                                            <p:strVal val="#ppt_y-.1"/>
                                          </p:val>
                                        </p:tav>
                                        <p:tav tm="100000">
                                          <p:val>
                                            <p:strVal val="#ppt_y"/>
                                          </p:val>
                                        </p:tav>
                                      </p:tavLst>
                                    </p:anim>
                                  </p:childTnLst>
                                </p:cTn>
                              </p:par>
                            </p:childTnLst>
                          </p:cTn>
                        </p:par>
                        <p:par>
                          <p:cTn id="14" fill="hold">
                            <p:stCondLst>
                              <p:cond delay="1000"/>
                            </p:stCondLst>
                            <p:childTnLst>
                              <p:par>
                                <p:cTn id="15" presetID="41" presetClass="entr" presetSubtype="0" fill="hold" grpId="0" nodeType="afterEffect">
                                  <p:stCondLst>
                                    <p:cond delay="0"/>
                                  </p:stCondLst>
                                  <p:iterate type="lt">
                                    <p:tmPct val="10000"/>
                                  </p:iterate>
                                  <p:childTnLst>
                                    <p:set>
                                      <p:cBhvr>
                                        <p:cTn id="16" dur="1" fill="hold">
                                          <p:stCondLst>
                                            <p:cond delay="0"/>
                                          </p:stCondLst>
                                        </p:cTn>
                                        <p:tgtEl>
                                          <p:spTgt spid="95"/>
                                        </p:tgtEl>
                                        <p:attrNameLst>
                                          <p:attrName>style.visibility</p:attrName>
                                        </p:attrNameLst>
                                      </p:cBhvr>
                                      <p:to>
                                        <p:strVal val="visible"/>
                                      </p:to>
                                    </p:set>
                                    <p:anim calcmode="lin" valueType="num">
                                      <p:cBhvr>
                                        <p:cTn id="17" dur="800" fill="hold"/>
                                        <p:tgtEl>
                                          <p:spTgt spid="95"/>
                                        </p:tgtEl>
                                        <p:attrNameLst>
                                          <p:attrName>ppt_x</p:attrName>
                                        </p:attrNameLst>
                                      </p:cBhvr>
                                      <p:tavLst>
                                        <p:tav tm="0">
                                          <p:val>
                                            <p:strVal val="#ppt_x"/>
                                          </p:val>
                                        </p:tav>
                                        <p:tav tm="50000">
                                          <p:val>
                                            <p:strVal val="#ppt_x+.1"/>
                                          </p:val>
                                        </p:tav>
                                        <p:tav tm="100000">
                                          <p:val>
                                            <p:strVal val="#ppt_x"/>
                                          </p:val>
                                        </p:tav>
                                      </p:tavLst>
                                    </p:anim>
                                    <p:anim calcmode="lin" valueType="num">
                                      <p:cBhvr>
                                        <p:cTn id="18" dur="800" fill="hold"/>
                                        <p:tgtEl>
                                          <p:spTgt spid="95"/>
                                        </p:tgtEl>
                                        <p:attrNameLst>
                                          <p:attrName>ppt_y</p:attrName>
                                        </p:attrNameLst>
                                      </p:cBhvr>
                                      <p:tavLst>
                                        <p:tav tm="0">
                                          <p:val>
                                            <p:strVal val="#ppt_y"/>
                                          </p:val>
                                        </p:tav>
                                        <p:tav tm="100000">
                                          <p:val>
                                            <p:strVal val="#ppt_y"/>
                                          </p:val>
                                        </p:tav>
                                      </p:tavLst>
                                    </p:anim>
                                    <p:anim calcmode="lin" valueType="num">
                                      <p:cBhvr>
                                        <p:cTn id="19" dur="800" fill="hold"/>
                                        <p:tgtEl>
                                          <p:spTgt spid="95"/>
                                        </p:tgtEl>
                                        <p:attrNameLst>
                                          <p:attrName>ppt_h</p:attrName>
                                        </p:attrNameLst>
                                      </p:cBhvr>
                                      <p:tavLst>
                                        <p:tav tm="0">
                                          <p:val>
                                            <p:strVal val="#ppt_h/10"/>
                                          </p:val>
                                        </p:tav>
                                        <p:tav tm="50000">
                                          <p:val>
                                            <p:strVal val="#ppt_h+.01"/>
                                          </p:val>
                                        </p:tav>
                                        <p:tav tm="100000">
                                          <p:val>
                                            <p:strVal val="#ppt_h"/>
                                          </p:val>
                                        </p:tav>
                                      </p:tavLst>
                                    </p:anim>
                                    <p:anim calcmode="lin" valueType="num">
                                      <p:cBhvr>
                                        <p:cTn id="20" dur="800" fill="hold"/>
                                        <p:tgtEl>
                                          <p:spTgt spid="95"/>
                                        </p:tgtEl>
                                        <p:attrNameLst>
                                          <p:attrName>ppt_w</p:attrName>
                                        </p:attrNameLst>
                                      </p:cBhvr>
                                      <p:tavLst>
                                        <p:tav tm="0">
                                          <p:val>
                                            <p:strVal val="#ppt_w/10"/>
                                          </p:val>
                                        </p:tav>
                                        <p:tav tm="50000">
                                          <p:val>
                                            <p:strVal val="#ppt_w+.01"/>
                                          </p:val>
                                        </p:tav>
                                        <p:tav tm="100000">
                                          <p:val>
                                            <p:strVal val="#ppt_w"/>
                                          </p:val>
                                        </p:tav>
                                      </p:tavLst>
                                    </p:anim>
                                    <p:animEffect transition="in" filter="fade">
                                      <p:cBhvr>
                                        <p:cTn id="21" dur="800" tmFilter="0,0; .5, 1; 1, 1"/>
                                        <p:tgtEl>
                                          <p:spTgt spid="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animBg="1"/>
      <p:bldP spid="95" grpId="0"/>
    </p:bldLst>
  </p:timing>
</p:sld>
</file>

<file path=ppt/slides/slide10.xml><?xml version="1.0" encoding="utf-8"?>
<p:sld xmlns:a="http://schemas.openxmlformats.org/drawingml/2006/main" xmlns:r="http://schemas.openxmlformats.org/officeDocument/2006/relationships" xmlns:p="http://schemas.openxmlformats.org/presentationml/2006/main" showMasterSp="0">
  <p:cSld>
    <p:bg>
      <p:bgPr>
        <a:solidFill>
          <a:schemeClr val="bg1">
            <a:lumMod val="95000"/>
          </a:schemeClr>
        </a:solidFill>
        <a:effectLst/>
      </p:bgPr>
    </p:bg>
    <p:spTree>
      <p:nvGrpSpPr>
        <p:cNvPr id="1" name=""/>
        <p:cNvGrpSpPr/>
        <p:nvPr/>
      </p:nvGrpSpPr>
      <p:grpSpPr>
        <a:xfrm>
          <a:off x="0" y="0"/>
          <a:ext cx="0" cy="0"/>
          <a:chOff x="0" y="0"/>
          <a:chExt cx="0" cy="0"/>
        </a:xfrm>
      </p:grpSpPr>
      <p:grpSp>
        <p:nvGrpSpPr>
          <p:cNvPr id="32" name="组合 31">
            <a:extLst>
              <a:ext uri="{FF2B5EF4-FFF2-40B4-BE49-F238E27FC236}">
                <a16:creationId xmlns:a16="http://schemas.microsoft.com/office/drawing/2014/main" id="{032EF26F-0D58-4A0E-97C1-668713F80B14}"/>
              </a:ext>
            </a:extLst>
          </p:cNvPr>
          <p:cNvGrpSpPr/>
          <p:nvPr/>
        </p:nvGrpSpPr>
        <p:grpSpPr>
          <a:xfrm>
            <a:off x="170320" y="203448"/>
            <a:ext cx="6511833" cy="504056"/>
            <a:chOff x="169526" y="203448"/>
            <a:chExt cx="6511833" cy="504056"/>
          </a:xfrm>
        </p:grpSpPr>
        <p:sp>
          <p:nvSpPr>
            <p:cNvPr id="4" name="TextBox 3"/>
            <p:cNvSpPr txBox="1"/>
            <p:nvPr/>
          </p:nvSpPr>
          <p:spPr>
            <a:xfrm>
              <a:off x="781172" y="245839"/>
              <a:ext cx="5900187" cy="461665"/>
            </a:xfrm>
            <a:prstGeom prst="rect">
              <a:avLst/>
            </a:prstGeom>
            <a:noFill/>
          </p:spPr>
          <p:txBody>
            <a:bodyPr wrap="square" rtlCol="0">
              <a:spAutoFit/>
            </a:bodyPr>
            <a:lstStyle/>
            <a:p>
              <a:r>
                <a:rPr lang="zh-CN" altLang="en-US" sz="2400" b="1" spc="300" dirty="0" smtClean="0">
                  <a:solidFill>
                    <a:srgbClr val="1E6787"/>
                  </a:solidFill>
                  <a:latin typeface="微软雅黑" pitchFamily="34" charset="-122"/>
                  <a:ea typeface="微软雅黑" pitchFamily="34" charset="-122"/>
                </a:rPr>
                <a:t>访问字典</a:t>
              </a:r>
              <a:endParaRPr lang="zh-CN" altLang="en-US" sz="2000" b="1" spc="300" dirty="0">
                <a:solidFill>
                  <a:srgbClr val="1E6787"/>
                </a:solidFill>
                <a:latin typeface="微软雅黑" pitchFamily="34" charset="-122"/>
                <a:ea typeface="微软雅黑" pitchFamily="34" charset="-122"/>
              </a:endParaRPr>
            </a:p>
          </p:txBody>
        </p:sp>
        <p:grpSp>
          <p:nvGrpSpPr>
            <p:cNvPr id="56" name="组合 55">
              <a:extLst>
                <a:ext uri="{FF2B5EF4-FFF2-40B4-BE49-F238E27FC236}">
                  <a16:creationId xmlns:a16="http://schemas.microsoft.com/office/drawing/2014/main" id="{B3ECA4EB-10D1-4B65-B604-4032302CDAF4}"/>
                </a:ext>
              </a:extLst>
            </p:cNvPr>
            <p:cNvGrpSpPr/>
            <p:nvPr/>
          </p:nvGrpSpPr>
          <p:grpSpPr>
            <a:xfrm>
              <a:off x="169526" y="203448"/>
              <a:ext cx="504056" cy="504056"/>
              <a:chOff x="11207774" y="442662"/>
              <a:chExt cx="504056" cy="504056"/>
            </a:xfrm>
            <a:effectLst>
              <a:outerShdw blurRad="50800" dist="38100" dir="5400000" algn="t" rotWithShape="0">
                <a:prstClr val="black">
                  <a:alpha val="40000"/>
                </a:prstClr>
              </a:outerShdw>
            </a:effectLst>
          </p:grpSpPr>
          <p:sp>
            <p:nvSpPr>
              <p:cNvPr id="57" name="椭圆 56">
                <a:extLst>
                  <a:ext uri="{FF2B5EF4-FFF2-40B4-BE49-F238E27FC236}">
                    <a16:creationId xmlns:a16="http://schemas.microsoft.com/office/drawing/2014/main" id="{FF372EA1-AB4F-47B1-B450-59AB8827ECD5}"/>
                  </a:ext>
                </a:extLst>
              </p:cNvPr>
              <p:cNvSpPr/>
              <p:nvPr/>
            </p:nvSpPr>
            <p:spPr>
              <a:xfrm>
                <a:off x="11351790" y="601230"/>
                <a:ext cx="216024" cy="216024"/>
              </a:xfrm>
              <a:prstGeom prst="ellipse">
                <a:avLst/>
              </a:prstGeom>
              <a:solidFill>
                <a:srgbClr val="B3DF6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Calibri"/>
                  <a:ea typeface="微软雅黑"/>
                </a:endParaRPr>
              </a:p>
            </p:txBody>
          </p:sp>
          <p:sp>
            <p:nvSpPr>
              <p:cNvPr id="58" name="椭圆 57">
                <a:extLst>
                  <a:ext uri="{FF2B5EF4-FFF2-40B4-BE49-F238E27FC236}">
                    <a16:creationId xmlns:a16="http://schemas.microsoft.com/office/drawing/2014/main" id="{0BEE7D95-9E9C-4C6D-91AA-6429F74B9F98}"/>
                  </a:ext>
                </a:extLst>
              </p:cNvPr>
              <p:cNvSpPr/>
              <p:nvPr/>
            </p:nvSpPr>
            <p:spPr>
              <a:xfrm>
                <a:off x="11207774" y="442662"/>
                <a:ext cx="504056" cy="50405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Calibri"/>
                  <a:ea typeface="微软雅黑"/>
                </a:endParaRPr>
              </a:p>
            </p:txBody>
          </p:sp>
        </p:grpSp>
        <p:cxnSp>
          <p:nvCxnSpPr>
            <p:cNvPr id="20" name="直接连接符 19">
              <a:extLst>
                <a:ext uri="{FF2B5EF4-FFF2-40B4-BE49-F238E27FC236}">
                  <a16:creationId xmlns:a16="http://schemas.microsoft.com/office/drawing/2014/main" id="{C4FBB3C1-88AA-4E76-B54C-31018E3BFAA0}"/>
                </a:ext>
              </a:extLst>
            </p:cNvPr>
            <p:cNvCxnSpPr>
              <a:cxnSpLocks/>
            </p:cNvCxnSpPr>
            <p:nvPr/>
          </p:nvCxnSpPr>
          <p:spPr>
            <a:xfrm>
              <a:off x="775303" y="707504"/>
              <a:ext cx="1833288" cy="0"/>
            </a:xfrm>
            <a:prstGeom prst="line">
              <a:avLst/>
            </a:prstGeom>
            <a:ln>
              <a:solidFill>
                <a:srgbClr val="B3DF63"/>
              </a:solidFill>
            </a:ln>
          </p:spPr>
          <p:style>
            <a:lnRef idx="1">
              <a:schemeClr val="accent1"/>
            </a:lnRef>
            <a:fillRef idx="0">
              <a:schemeClr val="accent1"/>
            </a:fillRef>
            <a:effectRef idx="0">
              <a:schemeClr val="accent1"/>
            </a:effectRef>
            <a:fontRef idx="minor">
              <a:schemeClr val="tx1"/>
            </a:fontRef>
          </p:style>
        </p:cxnSp>
      </p:grpSp>
      <p:sp>
        <p:nvSpPr>
          <p:cNvPr id="49" name="矩形 48">
            <a:extLst>
              <a:ext uri="{FF2B5EF4-FFF2-40B4-BE49-F238E27FC236}">
                <a16:creationId xmlns:a16="http://schemas.microsoft.com/office/drawing/2014/main" id="{2D834A0F-3130-4C5B-B4A3-49FE07333EE4}"/>
              </a:ext>
            </a:extLst>
          </p:cNvPr>
          <p:cNvSpPr/>
          <p:nvPr/>
        </p:nvSpPr>
        <p:spPr>
          <a:xfrm>
            <a:off x="615143" y="1169169"/>
            <a:ext cx="10728960" cy="1141338"/>
          </a:xfrm>
          <a:prstGeom prst="rect">
            <a:avLst/>
          </a:prstGeom>
        </p:spPr>
        <p:txBody>
          <a:bodyPr wrap="square">
            <a:spAutoFit/>
          </a:bodyPr>
          <a:lstStyle/>
          <a:p>
            <a:pPr marL="457200" indent="-457200">
              <a:lnSpc>
                <a:spcPct val="150000"/>
              </a:lnSpc>
              <a:buFont typeface="Arial" panose="020B0604020202020204" pitchFamily="34" charset="0"/>
              <a:buChar char="•"/>
            </a:pPr>
            <a:r>
              <a:rPr lang="zh-CN" altLang="en-US" sz="2400" dirty="0"/>
              <a:t>字典中的每一对“键值对”被称为字典的条目。</a:t>
            </a:r>
            <a:endParaRPr lang="en-US" altLang="zh-CN" sz="2400" dirty="0"/>
          </a:p>
          <a:p>
            <a:pPr marL="457200" indent="-457200">
              <a:lnSpc>
                <a:spcPct val="150000"/>
              </a:lnSpc>
              <a:buFont typeface="Arial" panose="020B0604020202020204" pitchFamily="34" charset="0"/>
              <a:buChar char="•"/>
            </a:pPr>
            <a:r>
              <a:rPr lang="zh-CN" altLang="en-US" sz="2400" dirty="0"/>
              <a:t>字典是无序的，不能通过序号、只能通过键访问条目的</a:t>
            </a:r>
            <a:r>
              <a:rPr lang="zh-CN" altLang="en-US" sz="2400" dirty="0" smtClean="0"/>
              <a:t>值</a:t>
            </a:r>
            <a:endParaRPr lang="en-US" altLang="zh-CN" sz="2400" dirty="0"/>
          </a:p>
        </p:txBody>
      </p:sp>
      <p:pic>
        <p:nvPicPr>
          <p:cNvPr id="7" name="图片 6">
            <a:extLst>
              <a:ext uri="{FF2B5EF4-FFF2-40B4-BE49-F238E27FC236}">
                <a16:creationId xmlns:a16="http://schemas.microsoft.com/office/drawing/2014/main" id="{379D0894-FB8A-45C1-93E6-322B70D81909}"/>
              </a:ext>
            </a:extLst>
          </p:cNvPr>
          <p:cNvPicPr>
            <a:picLocks noChangeAspect="1"/>
          </p:cNvPicPr>
          <p:nvPr/>
        </p:nvPicPr>
        <p:blipFill>
          <a:blip r:embed="rId3" cstate="print"/>
          <a:stretch>
            <a:fillRect/>
          </a:stretch>
        </p:blipFill>
        <p:spPr>
          <a:xfrm>
            <a:off x="857324" y="3463622"/>
            <a:ext cx="10403665" cy="2516072"/>
          </a:xfrm>
          <a:prstGeom prst="rect">
            <a:avLst/>
          </a:prstGeom>
        </p:spPr>
      </p:pic>
      <p:sp>
        <p:nvSpPr>
          <p:cNvPr id="2" name="矩形 1"/>
          <p:cNvSpPr/>
          <p:nvPr/>
        </p:nvSpPr>
        <p:spPr>
          <a:xfrm>
            <a:off x="776097" y="2541338"/>
            <a:ext cx="4733988" cy="461665"/>
          </a:xfrm>
          <a:prstGeom prst="rect">
            <a:avLst/>
          </a:prstGeom>
        </p:spPr>
        <p:txBody>
          <a:bodyPr wrap="none">
            <a:spAutoFit/>
          </a:bodyPr>
          <a:lstStyle/>
          <a:p>
            <a:r>
              <a:rPr lang="zh-CN" altLang="en-US" sz="2400" b="1" dirty="0" smtClean="0">
                <a:latin typeface="+mn-ea"/>
              </a:rPr>
              <a:t>访问字典的语法格式：字典名</a:t>
            </a:r>
            <a:r>
              <a:rPr lang="en-US" altLang="zh-CN" sz="2400" b="1" dirty="0" smtClean="0">
                <a:latin typeface="+mn-ea"/>
              </a:rPr>
              <a:t>[</a:t>
            </a:r>
            <a:r>
              <a:rPr lang="zh-CN" altLang="en-US" sz="2400" b="1" dirty="0" smtClean="0">
                <a:latin typeface="+mn-ea"/>
              </a:rPr>
              <a:t>键</a:t>
            </a:r>
            <a:r>
              <a:rPr lang="en-US" altLang="zh-CN" sz="2400" b="1" dirty="0" smtClean="0">
                <a:latin typeface="+mn-ea"/>
              </a:rPr>
              <a:t>]</a:t>
            </a:r>
            <a:endParaRPr lang="zh-CN" altLang="en-US" sz="2400" b="1" dirty="0">
              <a:latin typeface="+mn-ea"/>
            </a:endParaRPr>
          </a:p>
        </p:txBody>
      </p:sp>
    </p:spTree>
    <p:extLst>
      <p:ext uri="{BB962C8B-B14F-4D97-AF65-F5344CB8AC3E}">
        <p14:creationId xmlns:p14="http://schemas.microsoft.com/office/powerpoint/2010/main" val="60226661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bg>
      <p:bgPr>
        <a:solidFill>
          <a:schemeClr val="bg1">
            <a:lumMod val="95000"/>
          </a:schemeClr>
        </a:solidFill>
        <a:effectLst/>
      </p:bgPr>
    </p:bg>
    <p:spTree>
      <p:nvGrpSpPr>
        <p:cNvPr id="1" name=""/>
        <p:cNvGrpSpPr/>
        <p:nvPr/>
      </p:nvGrpSpPr>
      <p:grpSpPr>
        <a:xfrm>
          <a:off x="0" y="0"/>
          <a:ext cx="0" cy="0"/>
          <a:chOff x="0" y="0"/>
          <a:chExt cx="0" cy="0"/>
        </a:xfrm>
      </p:grpSpPr>
      <p:grpSp>
        <p:nvGrpSpPr>
          <p:cNvPr id="32" name="组合 31">
            <a:extLst>
              <a:ext uri="{FF2B5EF4-FFF2-40B4-BE49-F238E27FC236}">
                <a16:creationId xmlns:a16="http://schemas.microsoft.com/office/drawing/2014/main" id="{032EF26F-0D58-4A0E-97C1-668713F80B14}"/>
              </a:ext>
            </a:extLst>
          </p:cNvPr>
          <p:cNvGrpSpPr/>
          <p:nvPr/>
        </p:nvGrpSpPr>
        <p:grpSpPr>
          <a:xfrm>
            <a:off x="170320" y="203448"/>
            <a:ext cx="6511833" cy="504056"/>
            <a:chOff x="169526" y="203448"/>
            <a:chExt cx="6511833" cy="504056"/>
          </a:xfrm>
        </p:grpSpPr>
        <p:sp>
          <p:nvSpPr>
            <p:cNvPr id="4" name="TextBox 3"/>
            <p:cNvSpPr txBox="1"/>
            <p:nvPr/>
          </p:nvSpPr>
          <p:spPr>
            <a:xfrm>
              <a:off x="781172" y="245839"/>
              <a:ext cx="5900187" cy="461665"/>
            </a:xfrm>
            <a:prstGeom prst="rect">
              <a:avLst/>
            </a:prstGeom>
            <a:noFill/>
          </p:spPr>
          <p:txBody>
            <a:bodyPr wrap="square" rtlCol="0">
              <a:spAutoFit/>
            </a:bodyPr>
            <a:lstStyle/>
            <a:p>
              <a:r>
                <a:rPr lang="zh-CN" altLang="en-US" sz="2400" b="1" spc="300" dirty="0">
                  <a:solidFill>
                    <a:srgbClr val="1E6787"/>
                  </a:solidFill>
                  <a:latin typeface="微软雅黑" pitchFamily="34" charset="-122"/>
                  <a:ea typeface="微软雅黑" pitchFamily="34" charset="-122"/>
                </a:rPr>
                <a:t>访问字典</a:t>
              </a:r>
              <a:endParaRPr lang="zh-CN" altLang="en-US" sz="2000" b="1" spc="300" dirty="0">
                <a:solidFill>
                  <a:srgbClr val="1E6787"/>
                </a:solidFill>
                <a:latin typeface="微软雅黑" pitchFamily="34" charset="-122"/>
                <a:ea typeface="微软雅黑" pitchFamily="34" charset="-122"/>
              </a:endParaRPr>
            </a:p>
          </p:txBody>
        </p:sp>
        <p:grpSp>
          <p:nvGrpSpPr>
            <p:cNvPr id="56" name="组合 55">
              <a:extLst>
                <a:ext uri="{FF2B5EF4-FFF2-40B4-BE49-F238E27FC236}">
                  <a16:creationId xmlns:a16="http://schemas.microsoft.com/office/drawing/2014/main" id="{B3ECA4EB-10D1-4B65-B604-4032302CDAF4}"/>
                </a:ext>
              </a:extLst>
            </p:cNvPr>
            <p:cNvGrpSpPr/>
            <p:nvPr/>
          </p:nvGrpSpPr>
          <p:grpSpPr>
            <a:xfrm>
              <a:off x="169526" y="203448"/>
              <a:ext cx="504056" cy="504056"/>
              <a:chOff x="11207774" y="442662"/>
              <a:chExt cx="504056" cy="504056"/>
            </a:xfrm>
            <a:effectLst>
              <a:outerShdw blurRad="50800" dist="38100" dir="5400000" algn="t" rotWithShape="0">
                <a:prstClr val="black">
                  <a:alpha val="40000"/>
                </a:prstClr>
              </a:outerShdw>
            </a:effectLst>
          </p:grpSpPr>
          <p:sp>
            <p:nvSpPr>
              <p:cNvPr id="57" name="椭圆 56">
                <a:extLst>
                  <a:ext uri="{FF2B5EF4-FFF2-40B4-BE49-F238E27FC236}">
                    <a16:creationId xmlns:a16="http://schemas.microsoft.com/office/drawing/2014/main" id="{FF372EA1-AB4F-47B1-B450-59AB8827ECD5}"/>
                  </a:ext>
                </a:extLst>
              </p:cNvPr>
              <p:cNvSpPr/>
              <p:nvPr/>
            </p:nvSpPr>
            <p:spPr>
              <a:xfrm>
                <a:off x="11351790" y="601230"/>
                <a:ext cx="216024" cy="216024"/>
              </a:xfrm>
              <a:prstGeom prst="ellipse">
                <a:avLst/>
              </a:prstGeom>
              <a:solidFill>
                <a:srgbClr val="B3DF6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Calibri"/>
                  <a:ea typeface="微软雅黑"/>
                </a:endParaRPr>
              </a:p>
            </p:txBody>
          </p:sp>
          <p:sp>
            <p:nvSpPr>
              <p:cNvPr id="58" name="椭圆 57">
                <a:extLst>
                  <a:ext uri="{FF2B5EF4-FFF2-40B4-BE49-F238E27FC236}">
                    <a16:creationId xmlns:a16="http://schemas.microsoft.com/office/drawing/2014/main" id="{0BEE7D95-9E9C-4C6D-91AA-6429F74B9F98}"/>
                  </a:ext>
                </a:extLst>
              </p:cNvPr>
              <p:cNvSpPr/>
              <p:nvPr/>
            </p:nvSpPr>
            <p:spPr>
              <a:xfrm>
                <a:off x="11207774" y="442662"/>
                <a:ext cx="504056" cy="50405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Calibri"/>
                  <a:ea typeface="微软雅黑"/>
                </a:endParaRPr>
              </a:p>
            </p:txBody>
          </p:sp>
        </p:grpSp>
        <p:cxnSp>
          <p:nvCxnSpPr>
            <p:cNvPr id="20" name="直接连接符 19">
              <a:extLst>
                <a:ext uri="{FF2B5EF4-FFF2-40B4-BE49-F238E27FC236}">
                  <a16:creationId xmlns:a16="http://schemas.microsoft.com/office/drawing/2014/main" id="{C4FBB3C1-88AA-4E76-B54C-31018E3BFAA0}"/>
                </a:ext>
              </a:extLst>
            </p:cNvPr>
            <p:cNvCxnSpPr>
              <a:cxnSpLocks/>
            </p:cNvCxnSpPr>
            <p:nvPr/>
          </p:nvCxnSpPr>
          <p:spPr>
            <a:xfrm>
              <a:off x="775303" y="707504"/>
              <a:ext cx="1833288" cy="0"/>
            </a:xfrm>
            <a:prstGeom prst="line">
              <a:avLst/>
            </a:prstGeom>
            <a:ln>
              <a:solidFill>
                <a:srgbClr val="B3DF63"/>
              </a:solidFill>
            </a:ln>
          </p:spPr>
          <p:style>
            <a:lnRef idx="1">
              <a:schemeClr val="accent1"/>
            </a:lnRef>
            <a:fillRef idx="0">
              <a:schemeClr val="accent1"/>
            </a:fillRef>
            <a:effectRef idx="0">
              <a:schemeClr val="accent1"/>
            </a:effectRef>
            <a:fontRef idx="minor">
              <a:schemeClr val="tx1"/>
            </a:fontRef>
          </p:style>
        </p:cxnSp>
      </p:grpSp>
      <p:sp>
        <p:nvSpPr>
          <p:cNvPr id="49" name="矩形 48">
            <a:extLst>
              <a:ext uri="{FF2B5EF4-FFF2-40B4-BE49-F238E27FC236}">
                <a16:creationId xmlns:a16="http://schemas.microsoft.com/office/drawing/2014/main" id="{2D834A0F-3130-4C5B-B4A3-49FE07333EE4}"/>
              </a:ext>
            </a:extLst>
          </p:cNvPr>
          <p:cNvSpPr/>
          <p:nvPr/>
        </p:nvSpPr>
        <p:spPr>
          <a:xfrm>
            <a:off x="530359" y="1039705"/>
            <a:ext cx="11469963" cy="1200329"/>
          </a:xfrm>
          <a:prstGeom prst="rect">
            <a:avLst/>
          </a:prstGeom>
        </p:spPr>
        <p:txBody>
          <a:bodyPr wrap="square">
            <a:spAutoFit/>
          </a:bodyPr>
          <a:lstStyle/>
          <a:p>
            <a:pPr marL="457200" indent="-457200">
              <a:lnSpc>
                <a:spcPct val="150000"/>
              </a:lnSpc>
              <a:buFont typeface="Arial" panose="020B0604020202020204" pitchFamily="34" charset="0"/>
              <a:buChar char="•"/>
            </a:pPr>
            <a:r>
              <a:rPr lang="zh-CN" altLang="zh-CN" sz="2400" dirty="0"/>
              <a:t>字典只提供了“键”到“值”的单向访问，</a:t>
            </a:r>
            <a:r>
              <a:rPr lang="zh-CN" altLang="en-US" sz="2400" dirty="0">
                <a:solidFill>
                  <a:srgbClr val="FF0000"/>
                </a:solidFill>
              </a:rPr>
              <a:t>不能</a:t>
            </a:r>
            <a:r>
              <a:rPr lang="zh-CN" altLang="zh-CN" sz="2400" dirty="0"/>
              <a:t>通过“值”直接反向访问“键</a:t>
            </a:r>
            <a:r>
              <a:rPr lang="zh-CN" altLang="en-US" sz="2400" dirty="0"/>
              <a:t>”。</a:t>
            </a:r>
            <a:endParaRPr lang="en-US" altLang="zh-CN" sz="2400" dirty="0"/>
          </a:p>
          <a:p>
            <a:pPr marL="457200" indent="-457200">
              <a:lnSpc>
                <a:spcPct val="150000"/>
              </a:lnSpc>
              <a:buFont typeface="Arial" panose="020B0604020202020204" pitchFamily="34" charset="0"/>
              <a:buChar char="•"/>
            </a:pPr>
            <a:r>
              <a:rPr lang="zh-CN" altLang="en-US" sz="2400" dirty="0"/>
              <a:t>使用</a:t>
            </a:r>
            <a:r>
              <a:rPr lang="zh-CN" altLang="zh-CN" sz="2400" dirty="0"/>
              <a:t>不存在的键</a:t>
            </a:r>
            <a:r>
              <a:rPr lang="zh-CN" altLang="en-US" sz="2400" dirty="0"/>
              <a:t>访问字典条目也会</a:t>
            </a:r>
            <a:r>
              <a:rPr lang="zh-CN" altLang="zh-CN" sz="2400" dirty="0"/>
              <a:t>引起系统报错</a:t>
            </a:r>
            <a:endParaRPr lang="zh-CN" altLang="en-US" sz="2400" dirty="0"/>
          </a:p>
        </p:txBody>
      </p:sp>
      <p:pic>
        <p:nvPicPr>
          <p:cNvPr id="6" name="图片 5">
            <a:extLst>
              <a:ext uri="{FF2B5EF4-FFF2-40B4-BE49-F238E27FC236}">
                <a16:creationId xmlns:a16="http://schemas.microsoft.com/office/drawing/2014/main" id="{94C4FFCB-930B-4151-8DD7-74687DEFBBB2}"/>
              </a:ext>
            </a:extLst>
          </p:cNvPr>
          <p:cNvPicPr>
            <a:picLocks noChangeAspect="1"/>
          </p:cNvPicPr>
          <p:nvPr/>
        </p:nvPicPr>
        <p:blipFill>
          <a:blip r:embed="rId3" cstate="print"/>
          <a:stretch>
            <a:fillRect/>
          </a:stretch>
        </p:blipFill>
        <p:spPr>
          <a:xfrm>
            <a:off x="1100842" y="2572234"/>
            <a:ext cx="9604564" cy="3374889"/>
          </a:xfrm>
          <a:prstGeom prst="rect">
            <a:avLst/>
          </a:prstGeom>
        </p:spPr>
      </p:pic>
    </p:spTree>
    <p:extLst>
      <p:ext uri="{BB962C8B-B14F-4D97-AF65-F5344CB8AC3E}">
        <p14:creationId xmlns:p14="http://schemas.microsoft.com/office/powerpoint/2010/main" val="401478019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bg>
      <p:bgPr>
        <a:solidFill>
          <a:schemeClr val="bg1">
            <a:lumMod val="95000"/>
          </a:schemeClr>
        </a:solidFill>
        <a:effectLst/>
      </p:bgPr>
    </p:bg>
    <p:spTree>
      <p:nvGrpSpPr>
        <p:cNvPr id="1" name=""/>
        <p:cNvGrpSpPr/>
        <p:nvPr/>
      </p:nvGrpSpPr>
      <p:grpSpPr>
        <a:xfrm>
          <a:off x="0" y="0"/>
          <a:ext cx="0" cy="0"/>
          <a:chOff x="0" y="0"/>
          <a:chExt cx="0" cy="0"/>
        </a:xfrm>
      </p:grpSpPr>
      <p:grpSp>
        <p:nvGrpSpPr>
          <p:cNvPr id="32" name="组合 31">
            <a:extLst>
              <a:ext uri="{FF2B5EF4-FFF2-40B4-BE49-F238E27FC236}">
                <a16:creationId xmlns:a16="http://schemas.microsoft.com/office/drawing/2014/main" id="{032EF26F-0D58-4A0E-97C1-668713F80B14}"/>
              </a:ext>
            </a:extLst>
          </p:cNvPr>
          <p:cNvGrpSpPr/>
          <p:nvPr/>
        </p:nvGrpSpPr>
        <p:grpSpPr>
          <a:xfrm>
            <a:off x="170320" y="203448"/>
            <a:ext cx="6511833" cy="504056"/>
            <a:chOff x="169526" y="203448"/>
            <a:chExt cx="6511833" cy="504056"/>
          </a:xfrm>
        </p:grpSpPr>
        <p:sp>
          <p:nvSpPr>
            <p:cNvPr id="4" name="TextBox 3"/>
            <p:cNvSpPr txBox="1"/>
            <p:nvPr/>
          </p:nvSpPr>
          <p:spPr>
            <a:xfrm>
              <a:off x="781172" y="245839"/>
              <a:ext cx="5900187" cy="461665"/>
            </a:xfrm>
            <a:prstGeom prst="rect">
              <a:avLst/>
            </a:prstGeom>
            <a:noFill/>
          </p:spPr>
          <p:txBody>
            <a:bodyPr wrap="square" rtlCol="0">
              <a:spAutoFit/>
            </a:bodyPr>
            <a:lstStyle/>
            <a:p>
              <a:r>
                <a:rPr lang="zh-CN" altLang="en-US" sz="2400" b="1" spc="300" dirty="0">
                  <a:solidFill>
                    <a:srgbClr val="1E6787"/>
                  </a:solidFill>
                  <a:latin typeface="微软雅黑" pitchFamily="34" charset="-122"/>
                  <a:ea typeface="微软雅黑" pitchFamily="34" charset="-122"/>
                </a:rPr>
                <a:t>空字典与字典更新</a:t>
              </a:r>
              <a:endParaRPr lang="zh-CN" altLang="en-US" sz="2000" b="1" spc="300" dirty="0">
                <a:solidFill>
                  <a:srgbClr val="1E6787"/>
                </a:solidFill>
                <a:latin typeface="微软雅黑" pitchFamily="34" charset="-122"/>
                <a:ea typeface="微软雅黑" pitchFamily="34" charset="-122"/>
              </a:endParaRPr>
            </a:p>
          </p:txBody>
        </p:sp>
        <p:grpSp>
          <p:nvGrpSpPr>
            <p:cNvPr id="56" name="组合 55">
              <a:extLst>
                <a:ext uri="{FF2B5EF4-FFF2-40B4-BE49-F238E27FC236}">
                  <a16:creationId xmlns:a16="http://schemas.microsoft.com/office/drawing/2014/main" id="{B3ECA4EB-10D1-4B65-B604-4032302CDAF4}"/>
                </a:ext>
              </a:extLst>
            </p:cNvPr>
            <p:cNvGrpSpPr/>
            <p:nvPr/>
          </p:nvGrpSpPr>
          <p:grpSpPr>
            <a:xfrm>
              <a:off x="169526" y="203448"/>
              <a:ext cx="504056" cy="504056"/>
              <a:chOff x="11207774" y="442662"/>
              <a:chExt cx="504056" cy="504056"/>
            </a:xfrm>
            <a:effectLst>
              <a:outerShdw blurRad="50800" dist="38100" dir="5400000" algn="t" rotWithShape="0">
                <a:prstClr val="black">
                  <a:alpha val="40000"/>
                </a:prstClr>
              </a:outerShdw>
            </a:effectLst>
          </p:grpSpPr>
          <p:sp>
            <p:nvSpPr>
              <p:cNvPr id="57" name="椭圆 56">
                <a:extLst>
                  <a:ext uri="{FF2B5EF4-FFF2-40B4-BE49-F238E27FC236}">
                    <a16:creationId xmlns:a16="http://schemas.microsoft.com/office/drawing/2014/main" id="{FF372EA1-AB4F-47B1-B450-59AB8827ECD5}"/>
                  </a:ext>
                </a:extLst>
              </p:cNvPr>
              <p:cNvSpPr/>
              <p:nvPr/>
            </p:nvSpPr>
            <p:spPr>
              <a:xfrm>
                <a:off x="11351790" y="601230"/>
                <a:ext cx="216024" cy="216024"/>
              </a:xfrm>
              <a:prstGeom prst="ellipse">
                <a:avLst/>
              </a:prstGeom>
              <a:solidFill>
                <a:srgbClr val="B3DF6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Calibri"/>
                  <a:ea typeface="微软雅黑"/>
                </a:endParaRPr>
              </a:p>
            </p:txBody>
          </p:sp>
          <p:sp>
            <p:nvSpPr>
              <p:cNvPr id="58" name="椭圆 57">
                <a:extLst>
                  <a:ext uri="{FF2B5EF4-FFF2-40B4-BE49-F238E27FC236}">
                    <a16:creationId xmlns:a16="http://schemas.microsoft.com/office/drawing/2014/main" id="{0BEE7D95-9E9C-4C6D-91AA-6429F74B9F98}"/>
                  </a:ext>
                </a:extLst>
              </p:cNvPr>
              <p:cNvSpPr/>
              <p:nvPr/>
            </p:nvSpPr>
            <p:spPr>
              <a:xfrm>
                <a:off x="11207774" y="442662"/>
                <a:ext cx="504056" cy="50405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Calibri"/>
                  <a:ea typeface="微软雅黑"/>
                </a:endParaRPr>
              </a:p>
            </p:txBody>
          </p:sp>
        </p:grpSp>
        <p:cxnSp>
          <p:nvCxnSpPr>
            <p:cNvPr id="20" name="直接连接符 19">
              <a:extLst>
                <a:ext uri="{FF2B5EF4-FFF2-40B4-BE49-F238E27FC236}">
                  <a16:creationId xmlns:a16="http://schemas.microsoft.com/office/drawing/2014/main" id="{C4FBB3C1-88AA-4E76-B54C-31018E3BFAA0}"/>
                </a:ext>
              </a:extLst>
            </p:cNvPr>
            <p:cNvCxnSpPr>
              <a:cxnSpLocks/>
            </p:cNvCxnSpPr>
            <p:nvPr/>
          </p:nvCxnSpPr>
          <p:spPr>
            <a:xfrm>
              <a:off x="775303" y="707504"/>
              <a:ext cx="1833288" cy="0"/>
            </a:xfrm>
            <a:prstGeom prst="line">
              <a:avLst/>
            </a:prstGeom>
            <a:ln>
              <a:solidFill>
                <a:srgbClr val="B3DF63"/>
              </a:solidFill>
            </a:ln>
          </p:spPr>
          <p:style>
            <a:lnRef idx="1">
              <a:schemeClr val="accent1"/>
            </a:lnRef>
            <a:fillRef idx="0">
              <a:schemeClr val="accent1"/>
            </a:fillRef>
            <a:effectRef idx="0">
              <a:schemeClr val="accent1"/>
            </a:effectRef>
            <a:fontRef idx="minor">
              <a:schemeClr val="tx1"/>
            </a:fontRef>
          </p:style>
        </p:cxnSp>
      </p:grpSp>
      <p:sp>
        <p:nvSpPr>
          <p:cNvPr id="49" name="矩形 48">
            <a:extLst>
              <a:ext uri="{FF2B5EF4-FFF2-40B4-BE49-F238E27FC236}">
                <a16:creationId xmlns:a16="http://schemas.microsoft.com/office/drawing/2014/main" id="{2D834A0F-3130-4C5B-B4A3-49FE07333EE4}"/>
              </a:ext>
            </a:extLst>
          </p:cNvPr>
          <p:cNvSpPr/>
          <p:nvPr/>
        </p:nvSpPr>
        <p:spPr>
          <a:xfrm>
            <a:off x="530360" y="1039705"/>
            <a:ext cx="10728960" cy="1754326"/>
          </a:xfrm>
          <a:prstGeom prst="rect">
            <a:avLst/>
          </a:prstGeom>
        </p:spPr>
        <p:txBody>
          <a:bodyPr wrap="square">
            <a:spAutoFit/>
          </a:bodyPr>
          <a:lstStyle/>
          <a:p>
            <a:pPr marL="457200" indent="-457200">
              <a:lnSpc>
                <a:spcPct val="150000"/>
              </a:lnSpc>
              <a:buFont typeface="Arial" panose="020B0604020202020204" pitchFamily="34" charset="0"/>
              <a:buChar char="•"/>
            </a:pPr>
            <a:r>
              <a:rPr lang="zh-CN" altLang="en-US" sz="2400" dirty="0">
                <a:latin typeface="+mn-ea"/>
              </a:rPr>
              <a:t>使用字典时，可以根据已有键值对直接创建</a:t>
            </a:r>
            <a:r>
              <a:rPr lang="zh-CN" altLang="zh-CN" sz="2400" dirty="0">
                <a:latin typeface="+mn-ea"/>
              </a:rPr>
              <a:t>字典</a:t>
            </a:r>
            <a:r>
              <a:rPr lang="zh-CN" altLang="en-US" sz="2400" dirty="0">
                <a:latin typeface="+mn-ea"/>
              </a:rPr>
              <a:t>；也可以创建空字典，后期通过条目添加完善字典。</a:t>
            </a:r>
            <a:endParaRPr lang="en-US" altLang="zh-CN" sz="2400" dirty="0">
              <a:latin typeface="+mn-ea"/>
            </a:endParaRPr>
          </a:p>
          <a:p>
            <a:pPr marL="457200" indent="-457200">
              <a:lnSpc>
                <a:spcPct val="150000"/>
              </a:lnSpc>
              <a:buFont typeface="Arial" panose="020B0604020202020204" pitchFamily="34" charset="0"/>
              <a:buChar char="•"/>
            </a:pPr>
            <a:r>
              <a:rPr lang="zh-CN" altLang="zh-CN" sz="2400" dirty="0">
                <a:latin typeface="+mn-ea"/>
              </a:rPr>
              <a:t>定义空字典即将一对空的大括号“</a:t>
            </a:r>
            <a:r>
              <a:rPr lang="en-US" altLang="zh-CN" sz="2400" dirty="0">
                <a:latin typeface="+mn-ea"/>
              </a:rPr>
              <a:t>{}</a:t>
            </a:r>
            <a:r>
              <a:rPr lang="zh-CN" altLang="zh-CN" sz="2400" dirty="0">
                <a:latin typeface="+mn-ea"/>
              </a:rPr>
              <a:t>”赋给字典</a:t>
            </a:r>
            <a:r>
              <a:rPr lang="zh-CN" altLang="en-US" sz="2400" dirty="0">
                <a:latin typeface="+mn-ea"/>
              </a:rPr>
              <a:t>对象。</a:t>
            </a:r>
          </a:p>
        </p:txBody>
      </p:sp>
      <p:pic>
        <p:nvPicPr>
          <p:cNvPr id="3" name="图片 2">
            <a:extLst>
              <a:ext uri="{FF2B5EF4-FFF2-40B4-BE49-F238E27FC236}">
                <a16:creationId xmlns:a16="http://schemas.microsoft.com/office/drawing/2014/main" id="{0E4DF00A-E7E2-432B-A46B-8485810E4D9F}"/>
              </a:ext>
            </a:extLst>
          </p:cNvPr>
          <p:cNvPicPr>
            <a:picLocks noChangeAspect="1"/>
          </p:cNvPicPr>
          <p:nvPr/>
        </p:nvPicPr>
        <p:blipFill>
          <a:blip r:embed="rId3" cstate="print"/>
          <a:stretch>
            <a:fillRect/>
          </a:stretch>
        </p:blipFill>
        <p:spPr>
          <a:xfrm>
            <a:off x="1126861" y="3040787"/>
            <a:ext cx="5914961" cy="2234738"/>
          </a:xfrm>
          <a:prstGeom prst="rect">
            <a:avLst/>
          </a:prstGeom>
        </p:spPr>
      </p:pic>
      <p:grpSp>
        <p:nvGrpSpPr>
          <p:cNvPr id="8" name="组合 7"/>
          <p:cNvGrpSpPr/>
          <p:nvPr/>
        </p:nvGrpSpPr>
        <p:grpSpPr>
          <a:xfrm>
            <a:off x="4243848" y="3512409"/>
            <a:ext cx="2959573" cy="829330"/>
            <a:chOff x="4243848" y="3512409"/>
            <a:chExt cx="2959573" cy="829330"/>
          </a:xfrm>
        </p:grpSpPr>
        <p:cxnSp>
          <p:nvCxnSpPr>
            <p:cNvPr id="15" name="直接箭头连接符 14">
              <a:extLst>
                <a:ext uri="{FF2B5EF4-FFF2-40B4-BE49-F238E27FC236}">
                  <a16:creationId xmlns:a16="http://schemas.microsoft.com/office/drawing/2014/main" id="{B1643158-1FF1-411A-BC00-57AEF503D4BE}"/>
                </a:ext>
              </a:extLst>
            </p:cNvPr>
            <p:cNvCxnSpPr>
              <a:cxnSpLocks/>
            </p:cNvCxnSpPr>
            <p:nvPr/>
          </p:nvCxnSpPr>
          <p:spPr>
            <a:xfrm flipH="1" flipV="1">
              <a:off x="4780807" y="3535052"/>
              <a:ext cx="1083786" cy="427530"/>
            </a:xfrm>
            <a:prstGeom prst="straightConnector1">
              <a:avLst/>
            </a:prstGeom>
            <a:ln w="28575">
              <a:solidFill>
                <a:srgbClr val="C0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6" name="矩形 15"/>
            <p:cNvSpPr/>
            <p:nvPr/>
          </p:nvSpPr>
          <p:spPr>
            <a:xfrm>
              <a:off x="5864593" y="3972407"/>
              <a:ext cx="1338828" cy="369332"/>
            </a:xfrm>
            <a:prstGeom prst="rect">
              <a:avLst/>
            </a:prstGeom>
          </p:spPr>
          <p:style>
            <a:lnRef idx="2">
              <a:schemeClr val="accent6"/>
            </a:lnRef>
            <a:fillRef idx="1">
              <a:schemeClr val="lt1"/>
            </a:fillRef>
            <a:effectRef idx="0">
              <a:schemeClr val="accent6"/>
            </a:effectRef>
            <a:fontRef idx="minor">
              <a:schemeClr val="dk1"/>
            </a:fontRef>
          </p:style>
          <p:txBody>
            <a:bodyPr wrap="none">
              <a:spAutoFit/>
            </a:bodyPr>
            <a:lstStyle/>
            <a:p>
              <a:r>
                <a:rPr lang="zh-CN" altLang="en-US" dirty="0">
                  <a:solidFill>
                    <a:srgbClr val="FF0000"/>
                  </a:solidFill>
                </a:rPr>
                <a:t>创建</a:t>
              </a:r>
              <a:r>
                <a:rPr lang="zh-CN" altLang="en-US" dirty="0" smtClean="0">
                  <a:solidFill>
                    <a:srgbClr val="FF0000"/>
                  </a:solidFill>
                </a:rPr>
                <a:t>空字典</a:t>
              </a:r>
              <a:endParaRPr lang="zh-CN" altLang="en-US" dirty="0">
                <a:solidFill>
                  <a:srgbClr val="FF0000"/>
                </a:solidFill>
              </a:endParaRPr>
            </a:p>
          </p:txBody>
        </p:sp>
        <p:cxnSp>
          <p:nvCxnSpPr>
            <p:cNvPr id="17" name="直接连接符 16">
              <a:extLst>
                <a:ext uri="{FF2B5EF4-FFF2-40B4-BE49-F238E27FC236}">
                  <a16:creationId xmlns:a16="http://schemas.microsoft.com/office/drawing/2014/main" id="{4ED0BC45-8C24-4037-A998-0BB944D04D99}"/>
                </a:ext>
              </a:extLst>
            </p:cNvPr>
            <p:cNvCxnSpPr/>
            <p:nvPr/>
          </p:nvCxnSpPr>
          <p:spPr>
            <a:xfrm>
              <a:off x="4243848" y="3512409"/>
              <a:ext cx="648663" cy="22643"/>
            </a:xfrm>
            <a:prstGeom prst="line">
              <a:avLst/>
            </a:prstGeom>
            <a:ln w="28575">
              <a:solidFill>
                <a:srgbClr val="C00000"/>
              </a:solidFill>
            </a:ln>
          </p:spPr>
          <p:style>
            <a:lnRef idx="1">
              <a:schemeClr val="accent6"/>
            </a:lnRef>
            <a:fillRef idx="0">
              <a:schemeClr val="accent6"/>
            </a:fillRef>
            <a:effectRef idx="0">
              <a:schemeClr val="accent6"/>
            </a:effectRef>
            <a:fontRef idx="minor">
              <a:schemeClr val="tx1"/>
            </a:fontRef>
          </p:style>
        </p:cxnSp>
      </p:grpSp>
    </p:spTree>
    <p:extLst>
      <p:ext uri="{BB962C8B-B14F-4D97-AF65-F5344CB8AC3E}">
        <p14:creationId xmlns:p14="http://schemas.microsoft.com/office/powerpoint/2010/main" val="379704876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bg>
      <p:bgPr>
        <a:solidFill>
          <a:schemeClr val="bg1">
            <a:lumMod val="95000"/>
          </a:schemeClr>
        </a:solidFill>
        <a:effectLst/>
      </p:bgPr>
    </p:bg>
    <p:spTree>
      <p:nvGrpSpPr>
        <p:cNvPr id="1" name=""/>
        <p:cNvGrpSpPr/>
        <p:nvPr/>
      </p:nvGrpSpPr>
      <p:grpSpPr>
        <a:xfrm>
          <a:off x="0" y="0"/>
          <a:ext cx="0" cy="0"/>
          <a:chOff x="0" y="0"/>
          <a:chExt cx="0" cy="0"/>
        </a:xfrm>
      </p:grpSpPr>
      <p:grpSp>
        <p:nvGrpSpPr>
          <p:cNvPr id="32" name="组合 31">
            <a:extLst>
              <a:ext uri="{FF2B5EF4-FFF2-40B4-BE49-F238E27FC236}">
                <a16:creationId xmlns:a16="http://schemas.microsoft.com/office/drawing/2014/main" id="{032EF26F-0D58-4A0E-97C1-668713F80B14}"/>
              </a:ext>
            </a:extLst>
          </p:cNvPr>
          <p:cNvGrpSpPr/>
          <p:nvPr/>
        </p:nvGrpSpPr>
        <p:grpSpPr>
          <a:xfrm>
            <a:off x="170320" y="203448"/>
            <a:ext cx="6511833" cy="504056"/>
            <a:chOff x="169526" y="203448"/>
            <a:chExt cx="6511833" cy="504056"/>
          </a:xfrm>
        </p:grpSpPr>
        <p:sp>
          <p:nvSpPr>
            <p:cNvPr id="4" name="TextBox 3"/>
            <p:cNvSpPr txBox="1"/>
            <p:nvPr/>
          </p:nvSpPr>
          <p:spPr>
            <a:xfrm>
              <a:off x="781172" y="245839"/>
              <a:ext cx="5900187" cy="461665"/>
            </a:xfrm>
            <a:prstGeom prst="rect">
              <a:avLst/>
            </a:prstGeom>
            <a:noFill/>
          </p:spPr>
          <p:txBody>
            <a:bodyPr wrap="square" rtlCol="0">
              <a:spAutoFit/>
            </a:bodyPr>
            <a:lstStyle/>
            <a:p>
              <a:r>
                <a:rPr lang="zh-CN" altLang="en-US" sz="2400" b="1" spc="300" dirty="0">
                  <a:solidFill>
                    <a:srgbClr val="1E6787"/>
                  </a:solidFill>
                  <a:latin typeface="微软雅黑" pitchFamily="34" charset="-122"/>
                  <a:ea typeface="微软雅黑" pitchFamily="34" charset="-122"/>
                </a:rPr>
                <a:t>空字典与字典更新</a:t>
              </a:r>
              <a:endParaRPr lang="zh-CN" altLang="en-US" sz="2000" b="1" spc="300" dirty="0">
                <a:solidFill>
                  <a:srgbClr val="1E6787"/>
                </a:solidFill>
                <a:latin typeface="微软雅黑" pitchFamily="34" charset="-122"/>
                <a:ea typeface="微软雅黑" pitchFamily="34" charset="-122"/>
              </a:endParaRPr>
            </a:p>
          </p:txBody>
        </p:sp>
        <p:grpSp>
          <p:nvGrpSpPr>
            <p:cNvPr id="56" name="组合 55">
              <a:extLst>
                <a:ext uri="{FF2B5EF4-FFF2-40B4-BE49-F238E27FC236}">
                  <a16:creationId xmlns:a16="http://schemas.microsoft.com/office/drawing/2014/main" id="{B3ECA4EB-10D1-4B65-B604-4032302CDAF4}"/>
                </a:ext>
              </a:extLst>
            </p:cNvPr>
            <p:cNvGrpSpPr/>
            <p:nvPr/>
          </p:nvGrpSpPr>
          <p:grpSpPr>
            <a:xfrm>
              <a:off x="169526" y="203448"/>
              <a:ext cx="504056" cy="504056"/>
              <a:chOff x="11207774" y="442662"/>
              <a:chExt cx="504056" cy="504056"/>
            </a:xfrm>
            <a:effectLst>
              <a:outerShdw blurRad="50800" dist="38100" dir="5400000" algn="t" rotWithShape="0">
                <a:prstClr val="black">
                  <a:alpha val="40000"/>
                </a:prstClr>
              </a:outerShdw>
            </a:effectLst>
          </p:grpSpPr>
          <p:sp>
            <p:nvSpPr>
              <p:cNvPr id="57" name="椭圆 56">
                <a:extLst>
                  <a:ext uri="{FF2B5EF4-FFF2-40B4-BE49-F238E27FC236}">
                    <a16:creationId xmlns:a16="http://schemas.microsoft.com/office/drawing/2014/main" id="{FF372EA1-AB4F-47B1-B450-59AB8827ECD5}"/>
                  </a:ext>
                </a:extLst>
              </p:cNvPr>
              <p:cNvSpPr/>
              <p:nvPr/>
            </p:nvSpPr>
            <p:spPr>
              <a:xfrm>
                <a:off x="11351790" y="601230"/>
                <a:ext cx="216024" cy="216024"/>
              </a:xfrm>
              <a:prstGeom prst="ellipse">
                <a:avLst/>
              </a:prstGeom>
              <a:solidFill>
                <a:srgbClr val="B3DF6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Calibri"/>
                  <a:ea typeface="微软雅黑"/>
                </a:endParaRPr>
              </a:p>
            </p:txBody>
          </p:sp>
          <p:sp>
            <p:nvSpPr>
              <p:cNvPr id="58" name="椭圆 57">
                <a:extLst>
                  <a:ext uri="{FF2B5EF4-FFF2-40B4-BE49-F238E27FC236}">
                    <a16:creationId xmlns:a16="http://schemas.microsoft.com/office/drawing/2014/main" id="{0BEE7D95-9E9C-4C6D-91AA-6429F74B9F98}"/>
                  </a:ext>
                </a:extLst>
              </p:cNvPr>
              <p:cNvSpPr/>
              <p:nvPr/>
            </p:nvSpPr>
            <p:spPr>
              <a:xfrm>
                <a:off x="11207774" y="442662"/>
                <a:ext cx="504056" cy="50405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Calibri"/>
                  <a:ea typeface="微软雅黑"/>
                </a:endParaRPr>
              </a:p>
            </p:txBody>
          </p:sp>
        </p:grpSp>
        <p:cxnSp>
          <p:nvCxnSpPr>
            <p:cNvPr id="20" name="直接连接符 19">
              <a:extLst>
                <a:ext uri="{FF2B5EF4-FFF2-40B4-BE49-F238E27FC236}">
                  <a16:creationId xmlns:a16="http://schemas.microsoft.com/office/drawing/2014/main" id="{C4FBB3C1-88AA-4E76-B54C-31018E3BFAA0}"/>
                </a:ext>
              </a:extLst>
            </p:cNvPr>
            <p:cNvCxnSpPr>
              <a:cxnSpLocks/>
            </p:cNvCxnSpPr>
            <p:nvPr/>
          </p:nvCxnSpPr>
          <p:spPr>
            <a:xfrm>
              <a:off x="775303" y="707504"/>
              <a:ext cx="1833288" cy="0"/>
            </a:xfrm>
            <a:prstGeom prst="line">
              <a:avLst/>
            </a:prstGeom>
            <a:ln>
              <a:solidFill>
                <a:srgbClr val="B3DF63"/>
              </a:solidFill>
            </a:ln>
          </p:spPr>
          <p:style>
            <a:lnRef idx="1">
              <a:schemeClr val="accent1"/>
            </a:lnRef>
            <a:fillRef idx="0">
              <a:schemeClr val="accent1"/>
            </a:fillRef>
            <a:effectRef idx="0">
              <a:schemeClr val="accent1"/>
            </a:effectRef>
            <a:fontRef idx="minor">
              <a:schemeClr val="tx1"/>
            </a:fontRef>
          </p:style>
        </p:cxnSp>
      </p:grpSp>
      <p:sp>
        <p:nvSpPr>
          <p:cNvPr id="49" name="矩形 48">
            <a:extLst>
              <a:ext uri="{FF2B5EF4-FFF2-40B4-BE49-F238E27FC236}">
                <a16:creationId xmlns:a16="http://schemas.microsoft.com/office/drawing/2014/main" id="{2D834A0F-3130-4C5B-B4A3-49FE07333EE4}"/>
              </a:ext>
            </a:extLst>
          </p:cNvPr>
          <p:cNvSpPr/>
          <p:nvPr/>
        </p:nvSpPr>
        <p:spPr>
          <a:xfrm>
            <a:off x="530360" y="1039705"/>
            <a:ext cx="10728960" cy="1754326"/>
          </a:xfrm>
          <a:prstGeom prst="rect">
            <a:avLst/>
          </a:prstGeom>
        </p:spPr>
        <p:txBody>
          <a:bodyPr wrap="square">
            <a:spAutoFit/>
          </a:bodyPr>
          <a:lstStyle/>
          <a:p>
            <a:pPr marL="457200" indent="-457200">
              <a:lnSpc>
                <a:spcPct val="150000"/>
              </a:lnSpc>
              <a:buFont typeface="Arial" panose="020B0604020202020204" pitchFamily="34" charset="0"/>
              <a:buChar char="•"/>
            </a:pPr>
            <a:r>
              <a:rPr lang="zh-CN" altLang="en-US" sz="2400" dirty="0">
                <a:latin typeface="+mn-ea"/>
              </a:rPr>
              <a:t>使用字典时，可以根据已有键值对直接创建</a:t>
            </a:r>
            <a:r>
              <a:rPr lang="zh-CN" altLang="zh-CN" sz="2400" dirty="0">
                <a:latin typeface="+mn-ea"/>
              </a:rPr>
              <a:t>字典</a:t>
            </a:r>
            <a:r>
              <a:rPr lang="zh-CN" altLang="en-US" sz="2400" dirty="0">
                <a:latin typeface="+mn-ea"/>
              </a:rPr>
              <a:t>；也可以创建空字典，后期通过条目添加完善字典。</a:t>
            </a:r>
            <a:endParaRPr lang="en-US" altLang="zh-CN" sz="2400" dirty="0">
              <a:latin typeface="+mn-ea"/>
            </a:endParaRPr>
          </a:p>
          <a:p>
            <a:pPr marL="457200" indent="-457200">
              <a:lnSpc>
                <a:spcPct val="150000"/>
              </a:lnSpc>
              <a:buFont typeface="Arial" panose="020B0604020202020204" pitchFamily="34" charset="0"/>
              <a:buChar char="•"/>
            </a:pPr>
            <a:r>
              <a:rPr lang="zh-CN" altLang="zh-CN" sz="2400" dirty="0">
                <a:latin typeface="+mn-ea"/>
              </a:rPr>
              <a:t>定义空字典即将一对空的大括号“</a:t>
            </a:r>
            <a:r>
              <a:rPr lang="en-US" altLang="zh-CN" sz="2400" dirty="0">
                <a:latin typeface="+mn-ea"/>
              </a:rPr>
              <a:t>{}</a:t>
            </a:r>
            <a:r>
              <a:rPr lang="zh-CN" altLang="zh-CN" sz="2400" dirty="0">
                <a:latin typeface="+mn-ea"/>
              </a:rPr>
              <a:t>”赋给字典</a:t>
            </a:r>
            <a:r>
              <a:rPr lang="zh-CN" altLang="en-US" sz="2400" dirty="0">
                <a:latin typeface="+mn-ea"/>
              </a:rPr>
              <a:t>对象。</a:t>
            </a:r>
          </a:p>
        </p:txBody>
      </p:sp>
      <p:pic>
        <p:nvPicPr>
          <p:cNvPr id="5" name="图片 4">
            <a:extLst>
              <a:ext uri="{FF2B5EF4-FFF2-40B4-BE49-F238E27FC236}">
                <a16:creationId xmlns:a16="http://schemas.microsoft.com/office/drawing/2014/main" id="{5C03B620-782D-41CC-9D49-847AA21CAA4E}"/>
              </a:ext>
            </a:extLst>
          </p:cNvPr>
          <p:cNvPicPr>
            <a:picLocks noChangeAspect="1"/>
          </p:cNvPicPr>
          <p:nvPr/>
        </p:nvPicPr>
        <p:blipFill>
          <a:blip r:embed="rId3" cstate="print"/>
          <a:stretch>
            <a:fillRect/>
          </a:stretch>
        </p:blipFill>
        <p:spPr>
          <a:xfrm>
            <a:off x="1123860" y="4211079"/>
            <a:ext cx="5909940" cy="2234738"/>
          </a:xfrm>
          <a:prstGeom prst="rect">
            <a:avLst/>
          </a:prstGeom>
        </p:spPr>
      </p:pic>
      <p:sp>
        <p:nvSpPr>
          <p:cNvPr id="14" name="矩形 13">
            <a:extLst>
              <a:ext uri="{FF2B5EF4-FFF2-40B4-BE49-F238E27FC236}">
                <a16:creationId xmlns:a16="http://schemas.microsoft.com/office/drawing/2014/main" id="{E2C54C44-5239-4E71-A0DD-7563F3FECD9E}"/>
              </a:ext>
            </a:extLst>
          </p:cNvPr>
          <p:cNvSpPr/>
          <p:nvPr/>
        </p:nvSpPr>
        <p:spPr>
          <a:xfrm>
            <a:off x="960693" y="2979865"/>
            <a:ext cx="4393731" cy="10453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altLang="zh-CN" sz="2000" dirty="0" smtClean="0">
                <a:solidFill>
                  <a:schemeClr val="tx1"/>
                </a:solidFill>
                <a:latin typeface="+mn-ea"/>
              </a:rPr>
              <a:t>1</a:t>
            </a:r>
            <a:r>
              <a:rPr lang="zh-CN" altLang="en-US" sz="2000" dirty="0" smtClean="0">
                <a:solidFill>
                  <a:schemeClr val="tx1"/>
                </a:solidFill>
                <a:latin typeface="+mn-ea"/>
              </a:rPr>
              <a:t>、给</a:t>
            </a:r>
            <a:r>
              <a:rPr lang="zh-CN" altLang="en-US" sz="2000" dirty="0">
                <a:solidFill>
                  <a:schemeClr val="tx1"/>
                </a:solidFill>
                <a:latin typeface="+mn-ea"/>
              </a:rPr>
              <a:t>字典添加</a:t>
            </a:r>
            <a:r>
              <a:rPr lang="zh-CN" altLang="en-US" sz="2000" dirty="0" smtClean="0">
                <a:solidFill>
                  <a:schemeClr val="tx1"/>
                </a:solidFill>
                <a:latin typeface="+mn-ea"/>
              </a:rPr>
              <a:t>条目</a:t>
            </a:r>
            <a:endParaRPr lang="en-US" altLang="zh-CN" sz="2000" dirty="0" smtClean="0">
              <a:solidFill>
                <a:schemeClr val="tx1"/>
              </a:solidFill>
              <a:latin typeface="+mn-ea"/>
            </a:endParaRPr>
          </a:p>
          <a:p>
            <a:pPr>
              <a:lnSpc>
                <a:spcPct val="150000"/>
              </a:lnSpc>
            </a:pPr>
            <a:r>
              <a:rPr lang="en-US" altLang="zh-CN" sz="2000" dirty="0" smtClean="0">
                <a:solidFill>
                  <a:schemeClr val="tx1"/>
                </a:solidFill>
                <a:latin typeface="+mn-ea"/>
              </a:rPr>
              <a:t>	</a:t>
            </a:r>
            <a:r>
              <a:rPr lang="zh-CN" altLang="en-US" sz="2000" b="1" dirty="0" smtClean="0">
                <a:solidFill>
                  <a:schemeClr val="tx1"/>
                </a:solidFill>
                <a:latin typeface="+mn-ea"/>
              </a:rPr>
              <a:t>格式：</a:t>
            </a:r>
            <a:r>
              <a:rPr lang="zh-CN" altLang="zh-CN" sz="2000" b="1" dirty="0" smtClean="0">
                <a:solidFill>
                  <a:schemeClr val="tx1"/>
                </a:solidFill>
                <a:latin typeface="+mn-ea"/>
              </a:rPr>
              <a:t>字典</a:t>
            </a:r>
            <a:r>
              <a:rPr lang="zh-CN" altLang="zh-CN" sz="2000" b="1" dirty="0">
                <a:solidFill>
                  <a:schemeClr val="tx1"/>
                </a:solidFill>
                <a:latin typeface="+mn-ea"/>
              </a:rPr>
              <a:t>名</a:t>
            </a:r>
            <a:r>
              <a:rPr lang="en-US" altLang="zh-CN" sz="2000" b="1" dirty="0">
                <a:solidFill>
                  <a:schemeClr val="tx1"/>
                </a:solidFill>
                <a:latin typeface="+mn-ea"/>
              </a:rPr>
              <a:t>[</a:t>
            </a:r>
            <a:r>
              <a:rPr lang="zh-CN" altLang="zh-CN" sz="2000" b="1" dirty="0">
                <a:solidFill>
                  <a:schemeClr val="tx1"/>
                </a:solidFill>
                <a:latin typeface="+mn-ea"/>
              </a:rPr>
              <a:t>键</a:t>
            </a:r>
            <a:r>
              <a:rPr lang="en-US" altLang="zh-CN" sz="2000" b="1" dirty="0">
                <a:solidFill>
                  <a:schemeClr val="tx1"/>
                </a:solidFill>
                <a:latin typeface="+mn-ea"/>
              </a:rPr>
              <a:t>] = </a:t>
            </a:r>
            <a:r>
              <a:rPr lang="zh-CN" altLang="zh-CN" sz="2000" b="1" dirty="0">
                <a:solidFill>
                  <a:schemeClr val="tx1"/>
                </a:solidFill>
                <a:latin typeface="+mn-ea"/>
              </a:rPr>
              <a:t>值</a:t>
            </a:r>
            <a:endParaRPr lang="zh-CN" altLang="en-US" sz="2000" b="1" dirty="0">
              <a:solidFill>
                <a:schemeClr val="tx1"/>
              </a:solidFill>
              <a:latin typeface="+mn-ea"/>
            </a:endParaRPr>
          </a:p>
        </p:txBody>
      </p:sp>
      <p:sp>
        <p:nvSpPr>
          <p:cNvPr id="2" name="矩形 1"/>
          <p:cNvSpPr/>
          <p:nvPr/>
        </p:nvSpPr>
        <p:spPr>
          <a:xfrm>
            <a:off x="1762812" y="5250730"/>
            <a:ext cx="4355184" cy="461913"/>
          </a:xfrm>
          <a:prstGeom prst="rect">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48241366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14.xml><?xml version="1.0" encoding="utf-8"?>
<p:sld xmlns:a="http://schemas.openxmlformats.org/drawingml/2006/main" xmlns:r="http://schemas.openxmlformats.org/officeDocument/2006/relationships" xmlns:p="http://schemas.openxmlformats.org/presentationml/2006/main" showMasterSp="0">
  <p:cSld>
    <p:bg>
      <p:bgPr>
        <a:solidFill>
          <a:schemeClr val="bg1">
            <a:lumMod val="95000"/>
          </a:schemeClr>
        </a:solidFill>
        <a:effectLst/>
      </p:bgPr>
    </p:bg>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a:off x="1053240" y="4025245"/>
            <a:ext cx="5628913" cy="2591226"/>
          </a:xfrm>
          <a:prstGeom prst="rect">
            <a:avLst/>
          </a:prstGeom>
        </p:spPr>
      </p:pic>
      <p:grpSp>
        <p:nvGrpSpPr>
          <p:cNvPr id="32" name="组合 31">
            <a:extLst>
              <a:ext uri="{FF2B5EF4-FFF2-40B4-BE49-F238E27FC236}">
                <a16:creationId xmlns:a16="http://schemas.microsoft.com/office/drawing/2014/main" id="{032EF26F-0D58-4A0E-97C1-668713F80B14}"/>
              </a:ext>
            </a:extLst>
          </p:cNvPr>
          <p:cNvGrpSpPr/>
          <p:nvPr/>
        </p:nvGrpSpPr>
        <p:grpSpPr>
          <a:xfrm>
            <a:off x="170320" y="203448"/>
            <a:ext cx="6511833" cy="504056"/>
            <a:chOff x="169526" y="203448"/>
            <a:chExt cx="6511833" cy="504056"/>
          </a:xfrm>
        </p:grpSpPr>
        <p:sp>
          <p:nvSpPr>
            <p:cNvPr id="4" name="TextBox 3"/>
            <p:cNvSpPr txBox="1"/>
            <p:nvPr/>
          </p:nvSpPr>
          <p:spPr>
            <a:xfrm>
              <a:off x="781172" y="245839"/>
              <a:ext cx="5900187" cy="461665"/>
            </a:xfrm>
            <a:prstGeom prst="rect">
              <a:avLst/>
            </a:prstGeom>
            <a:noFill/>
          </p:spPr>
          <p:txBody>
            <a:bodyPr wrap="square" rtlCol="0">
              <a:spAutoFit/>
            </a:bodyPr>
            <a:lstStyle/>
            <a:p>
              <a:r>
                <a:rPr lang="zh-CN" altLang="en-US" sz="2400" b="1" spc="300" dirty="0">
                  <a:solidFill>
                    <a:srgbClr val="1E6787"/>
                  </a:solidFill>
                  <a:latin typeface="微软雅黑" pitchFamily="34" charset="-122"/>
                  <a:ea typeface="微软雅黑" pitchFamily="34" charset="-122"/>
                </a:rPr>
                <a:t>空字典与字典更新</a:t>
              </a:r>
              <a:endParaRPr lang="zh-CN" altLang="en-US" sz="2000" b="1" spc="300" dirty="0">
                <a:solidFill>
                  <a:srgbClr val="1E6787"/>
                </a:solidFill>
                <a:latin typeface="微软雅黑" pitchFamily="34" charset="-122"/>
                <a:ea typeface="微软雅黑" pitchFamily="34" charset="-122"/>
              </a:endParaRPr>
            </a:p>
          </p:txBody>
        </p:sp>
        <p:grpSp>
          <p:nvGrpSpPr>
            <p:cNvPr id="56" name="组合 55">
              <a:extLst>
                <a:ext uri="{FF2B5EF4-FFF2-40B4-BE49-F238E27FC236}">
                  <a16:creationId xmlns:a16="http://schemas.microsoft.com/office/drawing/2014/main" id="{B3ECA4EB-10D1-4B65-B604-4032302CDAF4}"/>
                </a:ext>
              </a:extLst>
            </p:cNvPr>
            <p:cNvGrpSpPr/>
            <p:nvPr/>
          </p:nvGrpSpPr>
          <p:grpSpPr>
            <a:xfrm>
              <a:off x="169526" y="203448"/>
              <a:ext cx="504056" cy="504056"/>
              <a:chOff x="11207774" y="442662"/>
              <a:chExt cx="504056" cy="504056"/>
            </a:xfrm>
            <a:effectLst>
              <a:outerShdw blurRad="50800" dist="38100" dir="5400000" algn="t" rotWithShape="0">
                <a:prstClr val="black">
                  <a:alpha val="40000"/>
                </a:prstClr>
              </a:outerShdw>
            </a:effectLst>
          </p:grpSpPr>
          <p:sp>
            <p:nvSpPr>
              <p:cNvPr id="57" name="椭圆 56">
                <a:extLst>
                  <a:ext uri="{FF2B5EF4-FFF2-40B4-BE49-F238E27FC236}">
                    <a16:creationId xmlns:a16="http://schemas.microsoft.com/office/drawing/2014/main" id="{FF372EA1-AB4F-47B1-B450-59AB8827ECD5}"/>
                  </a:ext>
                </a:extLst>
              </p:cNvPr>
              <p:cNvSpPr/>
              <p:nvPr/>
            </p:nvSpPr>
            <p:spPr>
              <a:xfrm>
                <a:off x="11351790" y="601230"/>
                <a:ext cx="216024" cy="216024"/>
              </a:xfrm>
              <a:prstGeom prst="ellipse">
                <a:avLst/>
              </a:prstGeom>
              <a:solidFill>
                <a:srgbClr val="B3DF6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Calibri"/>
                  <a:ea typeface="微软雅黑"/>
                </a:endParaRPr>
              </a:p>
            </p:txBody>
          </p:sp>
          <p:sp>
            <p:nvSpPr>
              <p:cNvPr id="58" name="椭圆 57">
                <a:extLst>
                  <a:ext uri="{FF2B5EF4-FFF2-40B4-BE49-F238E27FC236}">
                    <a16:creationId xmlns:a16="http://schemas.microsoft.com/office/drawing/2014/main" id="{0BEE7D95-9E9C-4C6D-91AA-6429F74B9F98}"/>
                  </a:ext>
                </a:extLst>
              </p:cNvPr>
              <p:cNvSpPr/>
              <p:nvPr/>
            </p:nvSpPr>
            <p:spPr>
              <a:xfrm>
                <a:off x="11207774" y="442662"/>
                <a:ext cx="504056" cy="50405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Calibri"/>
                  <a:ea typeface="微软雅黑"/>
                </a:endParaRPr>
              </a:p>
            </p:txBody>
          </p:sp>
        </p:grpSp>
        <p:cxnSp>
          <p:nvCxnSpPr>
            <p:cNvPr id="20" name="直接连接符 19">
              <a:extLst>
                <a:ext uri="{FF2B5EF4-FFF2-40B4-BE49-F238E27FC236}">
                  <a16:creationId xmlns:a16="http://schemas.microsoft.com/office/drawing/2014/main" id="{C4FBB3C1-88AA-4E76-B54C-31018E3BFAA0}"/>
                </a:ext>
              </a:extLst>
            </p:cNvPr>
            <p:cNvCxnSpPr>
              <a:cxnSpLocks/>
            </p:cNvCxnSpPr>
            <p:nvPr/>
          </p:nvCxnSpPr>
          <p:spPr>
            <a:xfrm>
              <a:off x="775303" y="707504"/>
              <a:ext cx="1833288" cy="0"/>
            </a:xfrm>
            <a:prstGeom prst="line">
              <a:avLst/>
            </a:prstGeom>
            <a:ln>
              <a:solidFill>
                <a:srgbClr val="B3DF63"/>
              </a:solidFill>
            </a:ln>
          </p:spPr>
          <p:style>
            <a:lnRef idx="1">
              <a:schemeClr val="accent1"/>
            </a:lnRef>
            <a:fillRef idx="0">
              <a:schemeClr val="accent1"/>
            </a:fillRef>
            <a:effectRef idx="0">
              <a:schemeClr val="accent1"/>
            </a:effectRef>
            <a:fontRef idx="minor">
              <a:schemeClr val="tx1"/>
            </a:fontRef>
          </p:style>
        </p:cxnSp>
      </p:grpSp>
      <p:sp>
        <p:nvSpPr>
          <p:cNvPr id="49" name="矩形 48">
            <a:extLst>
              <a:ext uri="{FF2B5EF4-FFF2-40B4-BE49-F238E27FC236}">
                <a16:creationId xmlns:a16="http://schemas.microsoft.com/office/drawing/2014/main" id="{2D834A0F-3130-4C5B-B4A3-49FE07333EE4}"/>
              </a:ext>
            </a:extLst>
          </p:cNvPr>
          <p:cNvSpPr/>
          <p:nvPr/>
        </p:nvSpPr>
        <p:spPr>
          <a:xfrm>
            <a:off x="530360" y="1039705"/>
            <a:ext cx="10728960" cy="1754326"/>
          </a:xfrm>
          <a:prstGeom prst="rect">
            <a:avLst/>
          </a:prstGeom>
        </p:spPr>
        <p:txBody>
          <a:bodyPr wrap="square">
            <a:spAutoFit/>
          </a:bodyPr>
          <a:lstStyle/>
          <a:p>
            <a:pPr marL="457200" indent="-457200">
              <a:lnSpc>
                <a:spcPct val="150000"/>
              </a:lnSpc>
              <a:buFont typeface="Arial" panose="020B0604020202020204" pitchFamily="34" charset="0"/>
              <a:buChar char="•"/>
            </a:pPr>
            <a:r>
              <a:rPr lang="zh-CN" altLang="en-US" sz="2400" dirty="0">
                <a:latin typeface="+mn-ea"/>
              </a:rPr>
              <a:t>使用字典时，可以根据已有键值对直接创建</a:t>
            </a:r>
            <a:r>
              <a:rPr lang="zh-CN" altLang="zh-CN" sz="2400" dirty="0">
                <a:latin typeface="+mn-ea"/>
              </a:rPr>
              <a:t>字典</a:t>
            </a:r>
            <a:r>
              <a:rPr lang="zh-CN" altLang="en-US" sz="2400" dirty="0">
                <a:latin typeface="+mn-ea"/>
              </a:rPr>
              <a:t>；也可以创建空字典，后期通过条目添加完善字典。</a:t>
            </a:r>
            <a:endParaRPr lang="en-US" altLang="zh-CN" sz="2400" dirty="0">
              <a:latin typeface="+mn-ea"/>
            </a:endParaRPr>
          </a:p>
          <a:p>
            <a:pPr marL="457200" indent="-457200">
              <a:lnSpc>
                <a:spcPct val="150000"/>
              </a:lnSpc>
              <a:buFont typeface="Arial" panose="020B0604020202020204" pitchFamily="34" charset="0"/>
              <a:buChar char="•"/>
            </a:pPr>
            <a:r>
              <a:rPr lang="zh-CN" altLang="zh-CN" sz="2400" dirty="0">
                <a:latin typeface="+mn-ea"/>
              </a:rPr>
              <a:t>定义空字典即将一对空的大括号“</a:t>
            </a:r>
            <a:r>
              <a:rPr lang="en-US" altLang="zh-CN" sz="2400" dirty="0">
                <a:latin typeface="+mn-ea"/>
              </a:rPr>
              <a:t>{}</a:t>
            </a:r>
            <a:r>
              <a:rPr lang="zh-CN" altLang="zh-CN" sz="2400" dirty="0">
                <a:latin typeface="+mn-ea"/>
              </a:rPr>
              <a:t>”赋给字典</a:t>
            </a:r>
            <a:r>
              <a:rPr lang="zh-CN" altLang="en-US" sz="2400" dirty="0">
                <a:latin typeface="+mn-ea"/>
              </a:rPr>
              <a:t>对象。</a:t>
            </a:r>
          </a:p>
        </p:txBody>
      </p:sp>
      <p:sp>
        <p:nvSpPr>
          <p:cNvPr id="12" name="矩形 11">
            <a:extLst>
              <a:ext uri="{FF2B5EF4-FFF2-40B4-BE49-F238E27FC236}">
                <a16:creationId xmlns:a16="http://schemas.microsoft.com/office/drawing/2014/main" id="{E2C54C44-5239-4E71-A0DD-7563F3FECD9E}"/>
              </a:ext>
            </a:extLst>
          </p:cNvPr>
          <p:cNvSpPr/>
          <p:nvPr/>
        </p:nvSpPr>
        <p:spPr>
          <a:xfrm>
            <a:off x="960693" y="2979865"/>
            <a:ext cx="4393731" cy="10453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altLang="zh-CN" sz="2000" dirty="0" smtClean="0">
                <a:solidFill>
                  <a:schemeClr val="tx1"/>
                </a:solidFill>
                <a:latin typeface="+mn-ea"/>
              </a:rPr>
              <a:t>2</a:t>
            </a:r>
            <a:r>
              <a:rPr lang="zh-CN" altLang="en-US" sz="2000" dirty="0" smtClean="0">
                <a:solidFill>
                  <a:schemeClr val="tx1"/>
                </a:solidFill>
                <a:latin typeface="+mn-ea"/>
              </a:rPr>
              <a:t>、修改条目</a:t>
            </a:r>
            <a:endParaRPr lang="en-US" altLang="zh-CN" sz="2000" dirty="0" smtClean="0">
              <a:solidFill>
                <a:schemeClr val="tx1"/>
              </a:solidFill>
              <a:latin typeface="+mn-ea"/>
            </a:endParaRPr>
          </a:p>
          <a:p>
            <a:pPr>
              <a:lnSpc>
                <a:spcPct val="150000"/>
              </a:lnSpc>
            </a:pPr>
            <a:r>
              <a:rPr lang="en-US" altLang="zh-CN" sz="2000" dirty="0" smtClean="0">
                <a:solidFill>
                  <a:schemeClr val="tx1"/>
                </a:solidFill>
                <a:latin typeface="+mn-ea"/>
              </a:rPr>
              <a:t>	</a:t>
            </a:r>
            <a:r>
              <a:rPr lang="zh-CN" altLang="en-US" sz="2000" b="1" dirty="0" smtClean="0">
                <a:solidFill>
                  <a:schemeClr val="tx1"/>
                </a:solidFill>
                <a:latin typeface="+mn-ea"/>
              </a:rPr>
              <a:t>格式：</a:t>
            </a:r>
            <a:r>
              <a:rPr lang="zh-CN" altLang="zh-CN" sz="2000" b="1" dirty="0" smtClean="0">
                <a:solidFill>
                  <a:schemeClr val="tx1"/>
                </a:solidFill>
                <a:latin typeface="+mn-ea"/>
              </a:rPr>
              <a:t>字典</a:t>
            </a:r>
            <a:r>
              <a:rPr lang="zh-CN" altLang="zh-CN" sz="2000" b="1" dirty="0">
                <a:solidFill>
                  <a:schemeClr val="tx1"/>
                </a:solidFill>
                <a:latin typeface="+mn-ea"/>
              </a:rPr>
              <a:t>名</a:t>
            </a:r>
            <a:r>
              <a:rPr lang="en-US" altLang="zh-CN" sz="2000" b="1" dirty="0">
                <a:solidFill>
                  <a:schemeClr val="tx1"/>
                </a:solidFill>
                <a:latin typeface="+mn-ea"/>
              </a:rPr>
              <a:t>[</a:t>
            </a:r>
            <a:r>
              <a:rPr lang="zh-CN" altLang="zh-CN" sz="2000" b="1" dirty="0">
                <a:solidFill>
                  <a:schemeClr val="tx1"/>
                </a:solidFill>
                <a:latin typeface="+mn-ea"/>
              </a:rPr>
              <a:t>键</a:t>
            </a:r>
            <a:r>
              <a:rPr lang="en-US" altLang="zh-CN" sz="2000" b="1" dirty="0">
                <a:solidFill>
                  <a:schemeClr val="tx1"/>
                </a:solidFill>
                <a:latin typeface="+mn-ea"/>
              </a:rPr>
              <a:t>] = </a:t>
            </a:r>
            <a:r>
              <a:rPr lang="zh-CN" altLang="zh-CN" sz="2000" b="1" dirty="0">
                <a:solidFill>
                  <a:schemeClr val="tx1"/>
                </a:solidFill>
                <a:latin typeface="+mn-ea"/>
              </a:rPr>
              <a:t>值</a:t>
            </a:r>
            <a:endParaRPr lang="zh-CN" altLang="en-US" sz="2000" b="1" dirty="0">
              <a:solidFill>
                <a:schemeClr val="tx1"/>
              </a:solidFill>
              <a:latin typeface="+mn-ea"/>
            </a:endParaRPr>
          </a:p>
        </p:txBody>
      </p:sp>
      <p:sp>
        <p:nvSpPr>
          <p:cNvPr id="15" name="矩形 14"/>
          <p:cNvSpPr/>
          <p:nvPr/>
        </p:nvSpPr>
        <p:spPr>
          <a:xfrm>
            <a:off x="1779103" y="5442293"/>
            <a:ext cx="3952394" cy="461913"/>
          </a:xfrm>
          <a:prstGeom prst="rect">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356165479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5.xml><?xml version="1.0" encoding="utf-8"?>
<p:sld xmlns:a="http://schemas.openxmlformats.org/drawingml/2006/main" xmlns:r="http://schemas.openxmlformats.org/officeDocument/2006/relationships" xmlns:p="http://schemas.openxmlformats.org/presentationml/2006/main" showMasterSp="0">
  <p:cSld>
    <p:bg>
      <p:bgPr>
        <a:solidFill>
          <a:schemeClr val="bg1">
            <a:lumMod val="95000"/>
          </a:schemeClr>
        </a:solidFill>
        <a:effectLst/>
      </p:bgPr>
    </p:bg>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7D436886-E77C-49D2-A3A3-653EA2AA7368}"/>
              </a:ext>
            </a:extLst>
          </p:cNvPr>
          <p:cNvPicPr>
            <a:picLocks noChangeAspect="1"/>
          </p:cNvPicPr>
          <p:nvPr/>
        </p:nvPicPr>
        <p:blipFill>
          <a:blip r:embed="rId3" cstate="print"/>
          <a:stretch>
            <a:fillRect/>
          </a:stretch>
        </p:blipFill>
        <p:spPr>
          <a:xfrm>
            <a:off x="674375" y="4606262"/>
            <a:ext cx="8010357" cy="1521303"/>
          </a:xfrm>
          <a:prstGeom prst="rect">
            <a:avLst/>
          </a:prstGeom>
        </p:spPr>
      </p:pic>
      <p:pic>
        <p:nvPicPr>
          <p:cNvPr id="2" name="图片 1">
            <a:extLst>
              <a:ext uri="{FF2B5EF4-FFF2-40B4-BE49-F238E27FC236}">
                <a16:creationId xmlns:a16="http://schemas.microsoft.com/office/drawing/2014/main" id="{2F524298-D595-44E5-8F3B-F089D160981D}"/>
              </a:ext>
            </a:extLst>
          </p:cNvPr>
          <p:cNvPicPr>
            <a:picLocks noChangeAspect="1"/>
          </p:cNvPicPr>
          <p:nvPr/>
        </p:nvPicPr>
        <p:blipFill>
          <a:blip r:embed="rId4" cstate="print"/>
          <a:stretch>
            <a:fillRect/>
          </a:stretch>
        </p:blipFill>
        <p:spPr>
          <a:xfrm>
            <a:off x="674376" y="2626875"/>
            <a:ext cx="8010357" cy="1543000"/>
          </a:xfrm>
          <a:prstGeom prst="rect">
            <a:avLst/>
          </a:prstGeom>
        </p:spPr>
      </p:pic>
      <p:grpSp>
        <p:nvGrpSpPr>
          <p:cNvPr id="32" name="组合 31">
            <a:extLst>
              <a:ext uri="{FF2B5EF4-FFF2-40B4-BE49-F238E27FC236}">
                <a16:creationId xmlns:a16="http://schemas.microsoft.com/office/drawing/2014/main" id="{032EF26F-0D58-4A0E-97C1-668713F80B14}"/>
              </a:ext>
            </a:extLst>
          </p:cNvPr>
          <p:cNvGrpSpPr/>
          <p:nvPr/>
        </p:nvGrpSpPr>
        <p:grpSpPr>
          <a:xfrm>
            <a:off x="170320" y="203448"/>
            <a:ext cx="6511833" cy="504056"/>
            <a:chOff x="169526" y="203448"/>
            <a:chExt cx="6511833" cy="504056"/>
          </a:xfrm>
        </p:grpSpPr>
        <p:sp>
          <p:nvSpPr>
            <p:cNvPr id="4" name="TextBox 3"/>
            <p:cNvSpPr txBox="1"/>
            <p:nvPr/>
          </p:nvSpPr>
          <p:spPr>
            <a:xfrm>
              <a:off x="781172" y="245839"/>
              <a:ext cx="5900187" cy="461665"/>
            </a:xfrm>
            <a:prstGeom prst="rect">
              <a:avLst/>
            </a:prstGeom>
            <a:noFill/>
          </p:spPr>
          <p:txBody>
            <a:bodyPr wrap="square" rtlCol="0">
              <a:spAutoFit/>
            </a:bodyPr>
            <a:lstStyle/>
            <a:p>
              <a:r>
                <a:rPr lang="zh-CN" altLang="en-US" sz="2400" b="1" spc="300" dirty="0">
                  <a:solidFill>
                    <a:srgbClr val="1E6787"/>
                  </a:solidFill>
                  <a:latin typeface="微软雅黑" pitchFamily="34" charset="-122"/>
                  <a:ea typeface="微软雅黑" pitchFamily="34" charset="-122"/>
                </a:rPr>
                <a:t>空字典与字典更新</a:t>
              </a:r>
              <a:endParaRPr lang="zh-CN" altLang="en-US" sz="2000" b="1" spc="300" dirty="0">
                <a:solidFill>
                  <a:srgbClr val="1E6787"/>
                </a:solidFill>
                <a:latin typeface="微软雅黑" pitchFamily="34" charset="-122"/>
                <a:ea typeface="微软雅黑" pitchFamily="34" charset="-122"/>
              </a:endParaRPr>
            </a:p>
          </p:txBody>
        </p:sp>
        <p:grpSp>
          <p:nvGrpSpPr>
            <p:cNvPr id="56" name="组合 55">
              <a:extLst>
                <a:ext uri="{FF2B5EF4-FFF2-40B4-BE49-F238E27FC236}">
                  <a16:creationId xmlns:a16="http://schemas.microsoft.com/office/drawing/2014/main" id="{B3ECA4EB-10D1-4B65-B604-4032302CDAF4}"/>
                </a:ext>
              </a:extLst>
            </p:cNvPr>
            <p:cNvGrpSpPr/>
            <p:nvPr/>
          </p:nvGrpSpPr>
          <p:grpSpPr>
            <a:xfrm>
              <a:off x="169526" y="203448"/>
              <a:ext cx="504056" cy="504056"/>
              <a:chOff x="11207774" y="442662"/>
              <a:chExt cx="504056" cy="504056"/>
            </a:xfrm>
            <a:effectLst>
              <a:outerShdw blurRad="50800" dist="38100" dir="5400000" algn="t" rotWithShape="0">
                <a:prstClr val="black">
                  <a:alpha val="40000"/>
                </a:prstClr>
              </a:outerShdw>
            </a:effectLst>
          </p:grpSpPr>
          <p:sp>
            <p:nvSpPr>
              <p:cNvPr id="57" name="椭圆 56">
                <a:extLst>
                  <a:ext uri="{FF2B5EF4-FFF2-40B4-BE49-F238E27FC236}">
                    <a16:creationId xmlns:a16="http://schemas.microsoft.com/office/drawing/2014/main" id="{FF372EA1-AB4F-47B1-B450-59AB8827ECD5}"/>
                  </a:ext>
                </a:extLst>
              </p:cNvPr>
              <p:cNvSpPr/>
              <p:nvPr/>
            </p:nvSpPr>
            <p:spPr>
              <a:xfrm>
                <a:off x="11351790" y="601230"/>
                <a:ext cx="216024" cy="216024"/>
              </a:xfrm>
              <a:prstGeom prst="ellipse">
                <a:avLst/>
              </a:prstGeom>
              <a:solidFill>
                <a:srgbClr val="B3DF6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Calibri"/>
                  <a:ea typeface="微软雅黑"/>
                </a:endParaRPr>
              </a:p>
            </p:txBody>
          </p:sp>
          <p:sp>
            <p:nvSpPr>
              <p:cNvPr id="58" name="椭圆 57">
                <a:extLst>
                  <a:ext uri="{FF2B5EF4-FFF2-40B4-BE49-F238E27FC236}">
                    <a16:creationId xmlns:a16="http://schemas.microsoft.com/office/drawing/2014/main" id="{0BEE7D95-9E9C-4C6D-91AA-6429F74B9F98}"/>
                  </a:ext>
                </a:extLst>
              </p:cNvPr>
              <p:cNvSpPr/>
              <p:nvPr/>
            </p:nvSpPr>
            <p:spPr>
              <a:xfrm>
                <a:off x="11207774" y="442662"/>
                <a:ext cx="504056" cy="50405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Calibri"/>
                  <a:ea typeface="微软雅黑"/>
                </a:endParaRPr>
              </a:p>
            </p:txBody>
          </p:sp>
        </p:grpSp>
        <p:cxnSp>
          <p:nvCxnSpPr>
            <p:cNvPr id="20" name="直接连接符 19">
              <a:extLst>
                <a:ext uri="{FF2B5EF4-FFF2-40B4-BE49-F238E27FC236}">
                  <a16:creationId xmlns:a16="http://schemas.microsoft.com/office/drawing/2014/main" id="{C4FBB3C1-88AA-4E76-B54C-31018E3BFAA0}"/>
                </a:ext>
              </a:extLst>
            </p:cNvPr>
            <p:cNvCxnSpPr>
              <a:cxnSpLocks/>
            </p:cNvCxnSpPr>
            <p:nvPr/>
          </p:nvCxnSpPr>
          <p:spPr>
            <a:xfrm>
              <a:off x="775303" y="707504"/>
              <a:ext cx="1833288" cy="0"/>
            </a:xfrm>
            <a:prstGeom prst="line">
              <a:avLst/>
            </a:prstGeom>
            <a:ln>
              <a:solidFill>
                <a:srgbClr val="B3DF63"/>
              </a:solidFill>
            </a:ln>
          </p:spPr>
          <p:style>
            <a:lnRef idx="1">
              <a:schemeClr val="accent1"/>
            </a:lnRef>
            <a:fillRef idx="0">
              <a:schemeClr val="accent1"/>
            </a:fillRef>
            <a:effectRef idx="0">
              <a:schemeClr val="accent1"/>
            </a:effectRef>
            <a:fontRef idx="minor">
              <a:schemeClr val="tx1"/>
            </a:fontRef>
          </p:style>
        </p:cxnSp>
      </p:grpSp>
      <p:sp>
        <p:nvSpPr>
          <p:cNvPr id="49" name="矩形 48">
            <a:extLst>
              <a:ext uri="{FF2B5EF4-FFF2-40B4-BE49-F238E27FC236}">
                <a16:creationId xmlns:a16="http://schemas.microsoft.com/office/drawing/2014/main" id="{2D834A0F-3130-4C5B-B4A3-49FE07333EE4}"/>
              </a:ext>
            </a:extLst>
          </p:cNvPr>
          <p:cNvSpPr/>
          <p:nvPr/>
        </p:nvSpPr>
        <p:spPr>
          <a:xfrm>
            <a:off x="530360" y="1039705"/>
            <a:ext cx="10728960" cy="1569660"/>
          </a:xfrm>
          <a:prstGeom prst="rect">
            <a:avLst/>
          </a:prstGeom>
        </p:spPr>
        <p:txBody>
          <a:bodyPr wrap="square">
            <a:spAutoFit/>
          </a:bodyPr>
          <a:lstStyle/>
          <a:p>
            <a:pPr marL="457200" indent="-457200">
              <a:lnSpc>
                <a:spcPct val="150000"/>
              </a:lnSpc>
              <a:buFont typeface="Arial" panose="020B0604020202020204" pitchFamily="34" charset="0"/>
              <a:buChar char="•"/>
            </a:pPr>
            <a:r>
              <a:rPr lang="zh-CN" altLang="zh-CN" sz="2400" dirty="0"/>
              <a:t>赋值语句“</a:t>
            </a:r>
            <a:r>
              <a:rPr lang="zh-CN" altLang="zh-CN" sz="2400" b="1" dirty="0">
                <a:solidFill>
                  <a:srgbClr val="FF0000"/>
                </a:solidFill>
              </a:rPr>
              <a:t>字典名</a:t>
            </a:r>
            <a:r>
              <a:rPr lang="en-US" altLang="zh-CN" sz="2400" b="1" dirty="0">
                <a:solidFill>
                  <a:srgbClr val="FF0000"/>
                </a:solidFill>
              </a:rPr>
              <a:t>[</a:t>
            </a:r>
            <a:r>
              <a:rPr lang="zh-CN" altLang="zh-CN" sz="2400" b="1" dirty="0">
                <a:solidFill>
                  <a:srgbClr val="FF0000"/>
                </a:solidFill>
              </a:rPr>
              <a:t>键</a:t>
            </a:r>
            <a:r>
              <a:rPr lang="en-US" altLang="zh-CN" sz="2400" b="1" dirty="0">
                <a:solidFill>
                  <a:srgbClr val="FF0000"/>
                </a:solidFill>
              </a:rPr>
              <a:t>] = </a:t>
            </a:r>
            <a:r>
              <a:rPr lang="zh-CN" altLang="zh-CN" sz="2400" b="1" dirty="0">
                <a:solidFill>
                  <a:srgbClr val="FF0000"/>
                </a:solidFill>
              </a:rPr>
              <a:t>值</a:t>
            </a:r>
            <a:r>
              <a:rPr lang="zh-CN" altLang="zh-CN" sz="2400" dirty="0"/>
              <a:t>”</a:t>
            </a:r>
            <a:r>
              <a:rPr lang="zh-CN" altLang="en-US" sz="2400" dirty="0"/>
              <a:t>是</a:t>
            </a:r>
            <a:r>
              <a:rPr lang="zh-CN" altLang="zh-CN" sz="2400" dirty="0"/>
              <a:t>一个双重操作</a:t>
            </a:r>
            <a:r>
              <a:rPr lang="zh-CN" altLang="en-US" sz="2400" dirty="0"/>
              <a:t>：</a:t>
            </a:r>
            <a:endParaRPr lang="en-US" altLang="zh-CN" sz="2400" dirty="0"/>
          </a:p>
          <a:p>
            <a:pPr marL="800100" lvl="1" indent="-342900">
              <a:lnSpc>
                <a:spcPct val="150000"/>
              </a:lnSpc>
              <a:buFont typeface="Calibri" panose="020F0502020204030204" pitchFamily="34" charset="0"/>
              <a:buChar char="–"/>
            </a:pPr>
            <a:r>
              <a:rPr lang="zh-CN" altLang="zh-CN" sz="2000" dirty="0"/>
              <a:t>当其中的“键”在字典中不存在时，执行的是添加条目的操作；</a:t>
            </a:r>
            <a:endParaRPr lang="en-US" altLang="zh-CN" sz="2000" dirty="0"/>
          </a:p>
          <a:p>
            <a:pPr marL="800100" lvl="1" indent="-342900">
              <a:lnSpc>
                <a:spcPct val="150000"/>
              </a:lnSpc>
              <a:buFont typeface="Calibri" panose="020F0502020204030204" pitchFamily="34" charset="0"/>
              <a:buChar char="–"/>
            </a:pPr>
            <a:r>
              <a:rPr lang="zh-CN" altLang="zh-CN" sz="2000" dirty="0"/>
              <a:t>“键”在字典中存在时就执行修改条目的操作。</a:t>
            </a:r>
            <a:endParaRPr lang="en-US" altLang="zh-CN" sz="2000" dirty="0"/>
          </a:p>
        </p:txBody>
      </p:sp>
      <p:sp>
        <p:nvSpPr>
          <p:cNvPr id="7" name="矩形 6">
            <a:extLst>
              <a:ext uri="{FF2B5EF4-FFF2-40B4-BE49-F238E27FC236}">
                <a16:creationId xmlns:a16="http://schemas.microsoft.com/office/drawing/2014/main" id="{B9FAD1C4-3595-4E76-B124-5E76A3B991BD}"/>
              </a:ext>
            </a:extLst>
          </p:cNvPr>
          <p:cNvSpPr/>
          <p:nvPr/>
        </p:nvSpPr>
        <p:spPr>
          <a:xfrm>
            <a:off x="4591874" y="3073411"/>
            <a:ext cx="4031585" cy="405080"/>
          </a:xfrm>
          <a:prstGeom prst="rect">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lnSpc>
                <a:spcPct val="150000"/>
              </a:lnSpc>
            </a:pPr>
            <a:r>
              <a:rPr lang="zh-CN" altLang="en-US" dirty="0">
                <a:solidFill>
                  <a:schemeClr val="bg1"/>
                </a:solidFill>
              </a:rPr>
              <a:t>键‘加拿大’存在</a:t>
            </a:r>
            <a:r>
              <a:rPr lang="zh-CN" altLang="en-US" dirty="0" smtClean="0">
                <a:solidFill>
                  <a:schemeClr val="bg1"/>
                </a:solidFill>
              </a:rPr>
              <a:t>，执行</a:t>
            </a:r>
            <a:r>
              <a:rPr lang="zh-CN" altLang="en-US" dirty="0">
                <a:solidFill>
                  <a:schemeClr val="bg1"/>
                </a:solidFill>
              </a:rPr>
              <a:t>修改操作</a:t>
            </a:r>
          </a:p>
        </p:txBody>
      </p:sp>
      <p:sp>
        <p:nvSpPr>
          <p:cNvPr id="14" name="矩形 13">
            <a:extLst>
              <a:ext uri="{FF2B5EF4-FFF2-40B4-BE49-F238E27FC236}">
                <a16:creationId xmlns:a16="http://schemas.microsoft.com/office/drawing/2014/main" id="{E2C54C44-5239-4E71-A0DD-7563F3FECD9E}"/>
              </a:ext>
            </a:extLst>
          </p:cNvPr>
          <p:cNvSpPr/>
          <p:nvPr/>
        </p:nvSpPr>
        <p:spPr>
          <a:xfrm>
            <a:off x="4591874" y="4987014"/>
            <a:ext cx="4031585" cy="409661"/>
          </a:xfrm>
          <a:prstGeom prst="rect">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lnSpc>
                <a:spcPct val="150000"/>
              </a:lnSpc>
            </a:pPr>
            <a:r>
              <a:rPr lang="zh-CN" altLang="en-US" dirty="0">
                <a:solidFill>
                  <a:schemeClr val="bg1"/>
                </a:solidFill>
              </a:rPr>
              <a:t>键‘美国’不存在</a:t>
            </a:r>
            <a:r>
              <a:rPr lang="zh-CN" altLang="en-US" dirty="0" smtClean="0">
                <a:solidFill>
                  <a:schemeClr val="bg1"/>
                </a:solidFill>
              </a:rPr>
              <a:t>，执行</a:t>
            </a:r>
            <a:r>
              <a:rPr lang="zh-CN" altLang="en-US" dirty="0">
                <a:solidFill>
                  <a:schemeClr val="bg1"/>
                </a:solidFill>
              </a:rPr>
              <a:t>添加操作</a:t>
            </a:r>
          </a:p>
        </p:txBody>
      </p:sp>
      <p:sp>
        <p:nvSpPr>
          <p:cNvPr id="13" name="矩形 12"/>
          <p:cNvSpPr/>
          <p:nvPr/>
        </p:nvSpPr>
        <p:spPr>
          <a:xfrm>
            <a:off x="1140643" y="3069395"/>
            <a:ext cx="3466939" cy="350135"/>
          </a:xfrm>
          <a:prstGeom prst="rect">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15" name="矩形 14"/>
          <p:cNvSpPr/>
          <p:nvPr/>
        </p:nvSpPr>
        <p:spPr>
          <a:xfrm>
            <a:off x="1044499" y="5016778"/>
            <a:ext cx="3563083" cy="350135"/>
          </a:xfrm>
          <a:prstGeom prst="rect">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248145824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anim calcmode="lin" valueType="num">
                                      <p:cBhvr additive="base">
                                        <p:cTn id="17" dur="500" fill="hold"/>
                                        <p:tgtEl>
                                          <p:spTgt spid="13"/>
                                        </p:tgtEl>
                                        <p:attrNameLst>
                                          <p:attrName>ppt_x</p:attrName>
                                        </p:attrNameLst>
                                      </p:cBhvr>
                                      <p:tavLst>
                                        <p:tav tm="0">
                                          <p:val>
                                            <p:strVal val="#ppt_x"/>
                                          </p:val>
                                        </p:tav>
                                        <p:tav tm="100000">
                                          <p:val>
                                            <p:strVal val="#ppt_x"/>
                                          </p:val>
                                        </p:tav>
                                      </p:tavLst>
                                    </p:anim>
                                    <p:anim calcmode="lin" valueType="num">
                                      <p:cBhvr additive="base">
                                        <p:cTn id="1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500" fill="hold"/>
                                        <p:tgtEl>
                                          <p:spTgt spid="6"/>
                                        </p:tgtEl>
                                        <p:attrNameLst>
                                          <p:attrName>ppt_x</p:attrName>
                                        </p:attrNameLst>
                                      </p:cBhvr>
                                      <p:tavLst>
                                        <p:tav tm="0">
                                          <p:val>
                                            <p:strVal val="#ppt_x"/>
                                          </p:val>
                                        </p:tav>
                                        <p:tav tm="100000">
                                          <p:val>
                                            <p:strVal val="#ppt_x"/>
                                          </p:val>
                                        </p:tav>
                                      </p:tavLst>
                                    </p:anim>
                                    <p:anim calcmode="lin" valueType="num">
                                      <p:cBhvr additive="base">
                                        <p:cTn id="2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5"/>
                                        </p:tgtEl>
                                        <p:attrNameLst>
                                          <p:attrName>style.visibility</p:attrName>
                                        </p:attrNameLst>
                                      </p:cBhvr>
                                      <p:to>
                                        <p:strVal val="visible"/>
                                      </p:to>
                                    </p:set>
                                    <p:anim calcmode="lin" valueType="num">
                                      <p:cBhvr additive="base">
                                        <p:cTn id="29" dur="500" fill="hold"/>
                                        <p:tgtEl>
                                          <p:spTgt spid="15"/>
                                        </p:tgtEl>
                                        <p:attrNameLst>
                                          <p:attrName>ppt_x</p:attrName>
                                        </p:attrNameLst>
                                      </p:cBhvr>
                                      <p:tavLst>
                                        <p:tav tm="0">
                                          <p:val>
                                            <p:strVal val="#ppt_x"/>
                                          </p:val>
                                        </p:tav>
                                        <p:tav tm="100000">
                                          <p:val>
                                            <p:strVal val="#ppt_x"/>
                                          </p:val>
                                        </p:tav>
                                      </p:tavLst>
                                    </p:anim>
                                    <p:anim calcmode="lin" valueType="num">
                                      <p:cBhvr additive="base">
                                        <p:cTn id="30" dur="500" fill="hold"/>
                                        <p:tgtEl>
                                          <p:spTgt spid="15"/>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14"/>
                                        </p:tgtEl>
                                        <p:attrNameLst>
                                          <p:attrName>style.visibility</p:attrName>
                                        </p:attrNameLst>
                                      </p:cBhvr>
                                      <p:to>
                                        <p:strVal val="visible"/>
                                      </p:to>
                                    </p:set>
                                    <p:anim calcmode="lin" valueType="num">
                                      <p:cBhvr additive="base">
                                        <p:cTn id="33" dur="500" fill="hold"/>
                                        <p:tgtEl>
                                          <p:spTgt spid="14"/>
                                        </p:tgtEl>
                                        <p:attrNameLst>
                                          <p:attrName>ppt_x</p:attrName>
                                        </p:attrNameLst>
                                      </p:cBhvr>
                                      <p:tavLst>
                                        <p:tav tm="0">
                                          <p:val>
                                            <p:strVal val="#ppt_x"/>
                                          </p:val>
                                        </p:tav>
                                        <p:tav tm="100000">
                                          <p:val>
                                            <p:strVal val="#ppt_x"/>
                                          </p:val>
                                        </p:tav>
                                      </p:tavLst>
                                    </p:anim>
                                    <p:anim calcmode="lin" valueType="num">
                                      <p:cBhvr additive="base">
                                        <p:cTn id="3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4" grpId="0" animBg="1"/>
      <p:bldP spid="13" grpId="0" animBg="1"/>
      <p:bldP spid="15" grpId="0" animBg="1"/>
    </p:bldLst>
  </p:timing>
</p:sld>
</file>

<file path=ppt/slides/slide16.xml><?xml version="1.0" encoding="utf-8"?>
<p:sld xmlns:a="http://schemas.openxmlformats.org/drawingml/2006/main" xmlns:r="http://schemas.openxmlformats.org/officeDocument/2006/relationships" xmlns:p="http://schemas.openxmlformats.org/presentationml/2006/main" showMasterSp="0">
  <p:cSld>
    <p:bg>
      <p:bgPr>
        <a:solidFill>
          <a:schemeClr val="bg1">
            <a:lumMod val="95000"/>
          </a:schemeClr>
        </a:solidFill>
        <a:effectLst/>
      </p:bgPr>
    </p:bg>
    <p:spTree>
      <p:nvGrpSpPr>
        <p:cNvPr id="1" name=""/>
        <p:cNvGrpSpPr/>
        <p:nvPr/>
      </p:nvGrpSpPr>
      <p:grpSpPr>
        <a:xfrm>
          <a:off x="0" y="0"/>
          <a:ext cx="0" cy="0"/>
          <a:chOff x="0" y="0"/>
          <a:chExt cx="0" cy="0"/>
        </a:xfrm>
      </p:grpSpPr>
      <p:grpSp>
        <p:nvGrpSpPr>
          <p:cNvPr id="32" name="组合 31">
            <a:extLst>
              <a:ext uri="{FF2B5EF4-FFF2-40B4-BE49-F238E27FC236}">
                <a16:creationId xmlns:a16="http://schemas.microsoft.com/office/drawing/2014/main" id="{032EF26F-0D58-4A0E-97C1-668713F80B14}"/>
              </a:ext>
            </a:extLst>
          </p:cNvPr>
          <p:cNvGrpSpPr/>
          <p:nvPr/>
        </p:nvGrpSpPr>
        <p:grpSpPr>
          <a:xfrm>
            <a:off x="170320" y="203448"/>
            <a:ext cx="6511833" cy="504056"/>
            <a:chOff x="169526" y="203448"/>
            <a:chExt cx="6511833" cy="504056"/>
          </a:xfrm>
        </p:grpSpPr>
        <p:sp>
          <p:nvSpPr>
            <p:cNvPr id="4" name="TextBox 3"/>
            <p:cNvSpPr txBox="1"/>
            <p:nvPr/>
          </p:nvSpPr>
          <p:spPr>
            <a:xfrm>
              <a:off x="781172" y="245839"/>
              <a:ext cx="5900187" cy="461665"/>
            </a:xfrm>
            <a:prstGeom prst="rect">
              <a:avLst/>
            </a:prstGeom>
            <a:noFill/>
          </p:spPr>
          <p:txBody>
            <a:bodyPr wrap="square" rtlCol="0">
              <a:spAutoFit/>
            </a:bodyPr>
            <a:lstStyle/>
            <a:p>
              <a:r>
                <a:rPr lang="zh-CN" altLang="en-US" sz="2400" b="1" spc="300" dirty="0">
                  <a:solidFill>
                    <a:srgbClr val="1E6787"/>
                  </a:solidFill>
                  <a:latin typeface="微软雅黑" pitchFamily="34" charset="-122"/>
                  <a:ea typeface="微软雅黑" pitchFamily="34" charset="-122"/>
                </a:rPr>
                <a:t>字典的删除操作</a:t>
              </a:r>
              <a:endParaRPr lang="zh-CN" altLang="en-US" sz="2000" b="1" spc="300" dirty="0">
                <a:solidFill>
                  <a:srgbClr val="1E6787"/>
                </a:solidFill>
                <a:latin typeface="微软雅黑" pitchFamily="34" charset="-122"/>
                <a:ea typeface="微软雅黑" pitchFamily="34" charset="-122"/>
              </a:endParaRPr>
            </a:p>
          </p:txBody>
        </p:sp>
        <p:grpSp>
          <p:nvGrpSpPr>
            <p:cNvPr id="56" name="组合 55">
              <a:extLst>
                <a:ext uri="{FF2B5EF4-FFF2-40B4-BE49-F238E27FC236}">
                  <a16:creationId xmlns:a16="http://schemas.microsoft.com/office/drawing/2014/main" id="{B3ECA4EB-10D1-4B65-B604-4032302CDAF4}"/>
                </a:ext>
              </a:extLst>
            </p:cNvPr>
            <p:cNvGrpSpPr/>
            <p:nvPr/>
          </p:nvGrpSpPr>
          <p:grpSpPr>
            <a:xfrm>
              <a:off x="169526" y="203448"/>
              <a:ext cx="504056" cy="504056"/>
              <a:chOff x="11207774" y="442662"/>
              <a:chExt cx="504056" cy="504056"/>
            </a:xfrm>
            <a:effectLst>
              <a:outerShdw blurRad="50800" dist="38100" dir="5400000" algn="t" rotWithShape="0">
                <a:prstClr val="black">
                  <a:alpha val="40000"/>
                </a:prstClr>
              </a:outerShdw>
            </a:effectLst>
          </p:grpSpPr>
          <p:sp>
            <p:nvSpPr>
              <p:cNvPr id="57" name="椭圆 56">
                <a:extLst>
                  <a:ext uri="{FF2B5EF4-FFF2-40B4-BE49-F238E27FC236}">
                    <a16:creationId xmlns:a16="http://schemas.microsoft.com/office/drawing/2014/main" id="{FF372EA1-AB4F-47B1-B450-59AB8827ECD5}"/>
                  </a:ext>
                </a:extLst>
              </p:cNvPr>
              <p:cNvSpPr/>
              <p:nvPr/>
            </p:nvSpPr>
            <p:spPr>
              <a:xfrm>
                <a:off x="11351790" y="601230"/>
                <a:ext cx="216024" cy="216024"/>
              </a:xfrm>
              <a:prstGeom prst="ellipse">
                <a:avLst/>
              </a:prstGeom>
              <a:solidFill>
                <a:srgbClr val="B3DF6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Calibri"/>
                  <a:ea typeface="微软雅黑"/>
                </a:endParaRPr>
              </a:p>
            </p:txBody>
          </p:sp>
          <p:sp>
            <p:nvSpPr>
              <p:cNvPr id="58" name="椭圆 57">
                <a:extLst>
                  <a:ext uri="{FF2B5EF4-FFF2-40B4-BE49-F238E27FC236}">
                    <a16:creationId xmlns:a16="http://schemas.microsoft.com/office/drawing/2014/main" id="{0BEE7D95-9E9C-4C6D-91AA-6429F74B9F98}"/>
                  </a:ext>
                </a:extLst>
              </p:cNvPr>
              <p:cNvSpPr/>
              <p:nvPr/>
            </p:nvSpPr>
            <p:spPr>
              <a:xfrm>
                <a:off x="11207774" y="442662"/>
                <a:ext cx="504056" cy="50405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Calibri"/>
                  <a:ea typeface="微软雅黑"/>
                </a:endParaRPr>
              </a:p>
            </p:txBody>
          </p:sp>
        </p:grpSp>
        <p:cxnSp>
          <p:nvCxnSpPr>
            <p:cNvPr id="20" name="直接连接符 19">
              <a:extLst>
                <a:ext uri="{FF2B5EF4-FFF2-40B4-BE49-F238E27FC236}">
                  <a16:creationId xmlns:a16="http://schemas.microsoft.com/office/drawing/2014/main" id="{C4FBB3C1-88AA-4E76-B54C-31018E3BFAA0}"/>
                </a:ext>
              </a:extLst>
            </p:cNvPr>
            <p:cNvCxnSpPr>
              <a:cxnSpLocks/>
            </p:cNvCxnSpPr>
            <p:nvPr/>
          </p:nvCxnSpPr>
          <p:spPr>
            <a:xfrm>
              <a:off x="775303" y="707504"/>
              <a:ext cx="1833288" cy="0"/>
            </a:xfrm>
            <a:prstGeom prst="line">
              <a:avLst/>
            </a:prstGeom>
            <a:ln>
              <a:solidFill>
                <a:srgbClr val="B3DF63"/>
              </a:solidFill>
            </a:ln>
          </p:spPr>
          <p:style>
            <a:lnRef idx="1">
              <a:schemeClr val="accent1"/>
            </a:lnRef>
            <a:fillRef idx="0">
              <a:schemeClr val="accent1"/>
            </a:fillRef>
            <a:effectRef idx="0">
              <a:schemeClr val="accent1"/>
            </a:effectRef>
            <a:fontRef idx="minor">
              <a:schemeClr val="tx1"/>
            </a:fontRef>
          </p:style>
        </p:cxnSp>
      </p:grpSp>
      <p:sp>
        <p:nvSpPr>
          <p:cNvPr id="49" name="矩形 48">
            <a:extLst>
              <a:ext uri="{FF2B5EF4-FFF2-40B4-BE49-F238E27FC236}">
                <a16:creationId xmlns:a16="http://schemas.microsoft.com/office/drawing/2014/main" id="{2D834A0F-3130-4C5B-B4A3-49FE07333EE4}"/>
              </a:ext>
            </a:extLst>
          </p:cNvPr>
          <p:cNvSpPr/>
          <p:nvPr/>
        </p:nvSpPr>
        <p:spPr>
          <a:xfrm>
            <a:off x="530360" y="1039705"/>
            <a:ext cx="10728960" cy="1200329"/>
          </a:xfrm>
          <a:prstGeom prst="rect">
            <a:avLst/>
          </a:prstGeom>
        </p:spPr>
        <p:txBody>
          <a:bodyPr wrap="square">
            <a:spAutoFit/>
          </a:bodyPr>
          <a:lstStyle/>
          <a:p>
            <a:pPr marL="514350" lvl="2" indent="-514350">
              <a:lnSpc>
                <a:spcPct val="150000"/>
              </a:lnSpc>
              <a:buFont typeface="+mj-lt"/>
              <a:buAutoNum type="arabicPeriod"/>
            </a:pPr>
            <a:r>
              <a:rPr lang="zh-CN" altLang="zh-CN" sz="2400" dirty="0">
                <a:latin typeface="+mn-ea"/>
              </a:rPr>
              <a:t>用</a:t>
            </a:r>
            <a:r>
              <a:rPr lang="en-US" altLang="zh-CN" sz="2400" dirty="0">
                <a:latin typeface="+mn-ea"/>
              </a:rPr>
              <a:t>del</a:t>
            </a:r>
            <a:r>
              <a:rPr lang="zh-CN" altLang="zh-CN" sz="2400" dirty="0">
                <a:latin typeface="+mn-ea"/>
              </a:rPr>
              <a:t>命令删除指定条目：  </a:t>
            </a:r>
            <a:endParaRPr lang="en-US" altLang="zh-CN" sz="2400" dirty="0">
              <a:latin typeface="+mn-ea"/>
            </a:endParaRPr>
          </a:p>
          <a:p>
            <a:pPr marL="0" lvl="2">
              <a:lnSpc>
                <a:spcPct val="150000"/>
              </a:lnSpc>
            </a:pPr>
            <a:r>
              <a:rPr lang="en-US" altLang="zh-CN" sz="2400" dirty="0">
                <a:latin typeface="+mn-ea"/>
              </a:rPr>
              <a:t>	</a:t>
            </a:r>
            <a:r>
              <a:rPr lang="en-US" altLang="zh-CN" sz="2400" b="1" dirty="0" smtClean="0">
                <a:latin typeface="+mn-ea"/>
              </a:rPr>
              <a:t>del  </a:t>
            </a:r>
            <a:r>
              <a:rPr lang="zh-CN" altLang="zh-CN" sz="2400" b="1" dirty="0">
                <a:latin typeface="+mn-ea"/>
              </a:rPr>
              <a:t>字典名</a:t>
            </a:r>
            <a:r>
              <a:rPr lang="en-US" altLang="zh-CN" sz="2400" b="1" dirty="0">
                <a:latin typeface="+mn-ea"/>
              </a:rPr>
              <a:t>[</a:t>
            </a:r>
            <a:r>
              <a:rPr lang="zh-CN" altLang="zh-CN" sz="2400" b="1" dirty="0">
                <a:latin typeface="+mn-ea"/>
              </a:rPr>
              <a:t>键</a:t>
            </a:r>
            <a:r>
              <a:rPr lang="en-US" altLang="zh-CN" sz="2400" b="1" dirty="0">
                <a:latin typeface="+mn-ea"/>
              </a:rPr>
              <a:t>]</a:t>
            </a:r>
            <a:endParaRPr lang="zh-CN" altLang="zh-CN" sz="2400" b="1" dirty="0">
              <a:latin typeface="+mn-ea"/>
            </a:endParaRPr>
          </a:p>
        </p:txBody>
      </p:sp>
      <p:pic>
        <p:nvPicPr>
          <p:cNvPr id="5" name="图片 4">
            <a:extLst>
              <a:ext uri="{FF2B5EF4-FFF2-40B4-BE49-F238E27FC236}">
                <a16:creationId xmlns:a16="http://schemas.microsoft.com/office/drawing/2014/main" id="{A5113218-C557-4395-AE52-937DD30E679D}"/>
              </a:ext>
            </a:extLst>
          </p:cNvPr>
          <p:cNvPicPr>
            <a:picLocks noChangeAspect="1"/>
          </p:cNvPicPr>
          <p:nvPr/>
        </p:nvPicPr>
        <p:blipFill>
          <a:blip r:embed="rId3" cstate="print"/>
          <a:stretch>
            <a:fillRect/>
          </a:stretch>
        </p:blipFill>
        <p:spPr>
          <a:xfrm>
            <a:off x="674375" y="2768768"/>
            <a:ext cx="10539617" cy="3421443"/>
          </a:xfrm>
          <a:prstGeom prst="rect">
            <a:avLst/>
          </a:prstGeom>
        </p:spPr>
      </p:pic>
      <p:sp>
        <p:nvSpPr>
          <p:cNvPr id="8" name="标注: 线形 7">
            <a:extLst>
              <a:ext uri="{FF2B5EF4-FFF2-40B4-BE49-F238E27FC236}">
                <a16:creationId xmlns:a16="http://schemas.microsoft.com/office/drawing/2014/main" id="{A16E89DB-4847-4FD6-B611-525FF4A626B5}"/>
              </a:ext>
            </a:extLst>
          </p:cNvPr>
          <p:cNvSpPr/>
          <p:nvPr/>
        </p:nvSpPr>
        <p:spPr>
          <a:xfrm>
            <a:off x="7263496" y="4801329"/>
            <a:ext cx="2504902" cy="487108"/>
          </a:xfrm>
          <a:prstGeom prst="borderCallout1">
            <a:avLst>
              <a:gd name="adj1" fmla="val 4574"/>
              <a:gd name="adj2" fmla="val 323"/>
              <a:gd name="adj3" fmla="val -18085"/>
              <a:gd name="adj4" fmla="val -106085"/>
            </a:avLst>
          </a:prstGeom>
          <a:ln w="28575">
            <a:solidFill>
              <a:srgbClr val="C00000"/>
            </a:solidFill>
          </a:ln>
        </p:spPr>
        <p:style>
          <a:lnRef idx="0">
            <a:schemeClr val="accent6"/>
          </a:lnRef>
          <a:fillRef idx="3">
            <a:schemeClr val="accent6"/>
          </a:fillRef>
          <a:effectRef idx="3">
            <a:schemeClr val="accent6"/>
          </a:effectRef>
          <a:fontRef idx="minor">
            <a:schemeClr val="lt1"/>
          </a:fontRef>
        </p:style>
        <p:txBody>
          <a:bodyPr rtlCol="0" anchor="ctr"/>
          <a:lstStyle/>
          <a:p>
            <a:pPr algn="ctr"/>
            <a:r>
              <a:rPr lang="zh-CN" altLang="en-US" sz="2000" dirty="0">
                <a:solidFill>
                  <a:schemeClr val="bg1"/>
                </a:solidFill>
              </a:rPr>
              <a:t>键不存在时报错</a:t>
            </a:r>
            <a:endParaRPr lang="en-US" altLang="zh-CN" sz="2000" dirty="0">
              <a:solidFill>
                <a:schemeClr val="bg1"/>
              </a:solidFill>
            </a:endParaRPr>
          </a:p>
        </p:txBody>
      </p:sp>
    </p:spTree>
    <p:extLst>
      <p:ext uri="{BB962C8B-B14F-4D97-AF65-F5344CB8AC3E}">
        <p14:creationId xmlns:p14="http://schemas.microsoft.com/office/powerpoint/2010/main" val="306702168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7.xml><?xml version="1.0" encoding="utf-8"?>
<p:sld xmlns:a="http://schemas.openxmlformats.org/drawingml/2006/main" xmlns:r="http://schemas.openxmlformats.org/officeDocument/2006/relationships" xmlns:p="http://schemas.openxmlformats.org/presentationml/2006/main" showMasterSp="0">
  <p:cSld>
    <p:bg>
      <p:bgPr>
        <a:solidFill>
          <a:schemeClr val="bg1">
            <a:lumMod val="95000"/>
          </a:schemeClr>
        </a:solidFill>
        <a:effectLst/>
      </p:bgPr>
    </p:bg>
    <p:spTree>
      <p:nvGrpSpPr>
        <p:cNvPr id="1" name=""/>
        <p:cNvGrpSpPr/>
        <p:nvPr/>
      </p:nvGrpSpPr>
      <p:grpSpPr>
        <a:xfrm>
          <a:off x="0" y="0"/>
          <a:ext cx="0" cy="0"/>
          <a:chOff x="0" y="0"/>
          <a:chExt cx="0" cy="0"/>
        </a:xfrm>
      </p:grpSpPr>
      <p:grpSp>
        <p:nvGrpSpPr>
          <p:cNvPr id="32" name="组合 31">
            <a:extLst>
              <a:ext uri="{FF2B5EF4-FFF2-40B4-BE49-F238E27FC236}">
                <a16:creationId xmlns:a16="http://schemas.microsoft.com/office/drawing/2014/main" id="{032EF26F-0D58-4A0E-97C1-668713F80B14}"/>
              </a:ext>
            </a:extLst>
          </p:cNvPr>
          <p:cNvGrpSpPr/>
          <p:nvPr/>
        </p:nvGrpSpPr>
        <p:grpSpPr>
          <a:xfrm>
            <a:off x="170320" y="203448"/>
            <a:ext cx="6511833" cy="504056"/>
            <a:chOff x="169526" y="203448"/>
            <a:chExt cx="6511833" cy="504056"/>
          </a:xfrm>
        </p:grpSpPr>
        <p:sp>
          <p:nvSpPr>
            <p:cNvPr id="4" name="TextBox 3"/>
            <p:cNvSpPr txBox="1"/>
            <p:nvPr/>
          </p:nvSpPr>
          <p:spPr>
            <a:xfrm>
              <a:off x="781172" y="245839"/>
              <a:ext cx="5900187" cy="461665"/>
            </a:xfrm>
            <a:prstGeom prst="rect">
              <a:avLst/>
            </a:prstGeom>
            <a:noFill/>
          </p:spPr>
          <p:txBody>
            <a:bodyPr wrap="square" rtlCol="0">
              <a:spAutoFit/>
            </a:bodyPr>
            <a:lstStyle/>
            <a:p>
              <a:r>
                <a:rPr lang="zh-CN" altLang="en-US" sz="2400" b="1" spc="300" dirty="0">
                  <a:solidFill>
                    <a:srgbClr val="1E6787"/>
                  </a:solidFill>
                  <a:latin typeface="微软雅黑" pitchFamily="34" charset="-122"/>
                  <a:ea typeface="微软雅黑" pitchFamily="34" charset="-122"/>
                </a:rPr>
                <a:t>字典的删除操作</a:t>
              </a:r>
              <a:endParaRPr lang="zh-CN" altLang="en-US" sz="2000" b="1" spc="300" dirty="0">
                <a:solidFill>
                  <a:srgbClr val="1E6787"/>
                </a:solidFill>
                <a:latin typeface="微软雅黑" pitchFamily="34" charset="-122"/>
                <a:ea typeface="微软雅黑" pitchFamily="34" charset="-122"/>
              </a:endParaRPr>
            </a:p>
          </p:txBody>
        </p:sp>
        <p:grpSp>
          <p:nvGrpSpPr>
            <p:cNvPr id="56" name="组合 55">
              <a:extLst>
                <a:ext uri="{FF2B5EF4-FFF2-40B4-BE49-F238E27FC236}">
                  <a16:creationId xmlns:a16="http://schemas.microsoft.com/office/drawing/2014/main" id="{B3ECA4EB-10D1-4B65-B604-4032302CDAF4}"/>
                </a:ext>
              </a:extLst>
            </p:cNvPr>
            <p:cNvGrpSpPr/>
            <p:nvPr/>
          </p:nvGrpSpPr>
          <p:grpSpPr>
            <a:xfrm>
              <a:off x="169526" y="203448"/>
              <a:ext cx="504056" cy="504056"/>
              <a:chOff x="11207774" y="442662"/>
              <a:chExt cx="504056" cy="504056"/>
            </a:xfrm>
            <a:effectLst>
              <a:outerShdw blurRad="50800" dist="38100" dir="5400000" algn="t" rotWithShape="0">
                <a:prstClr val="black">
                  <a:alpha val="40000"/>
                </a:prstClr>
              </a:outerShdw>
            </a:effectLst>
          </p:grpSpPr>
          <p:sp>
            <p:nvSpPr>
              <p:cNvPr id="57" name="椭圆 56">
                <a:extLst>
                  <a:ext uri="{FF2B5EF4-FFF2-40B4-BE49-F238E27FC236}">
                    <a16:creationId xmlns:a16="http://schemas.microsoft.com/office/drawing/2014/main" id="{FF372EA1-AB4F-47B1-B450-59AB8827ECD5}"/>
                  </a:ext>
                </a:extLst>
              </p:cNvPr>
              <p:cNvSpPr/>
              <p:nvPr/>
            </p:nvSpPr>
            <p:spPr>
              <a:xfrm>
                <a:off x="11351790" y="601230"/>
                <a:ext cx="216024" cy="216024"/>
              </a:xfrm>
              <a:prstGeom prst="ellipse">
                <a:avLst/>
              </a:prstGeom>
              <a:solidFill>
                <a:srgbClr val="B3DF6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Calibri"/>
                  <a:ea typeface="微软雅黑"/>
                </a:endParaRPr>
              </a:p>
            </p:txBody>
          </p:sp>
          <p:sp>
            <p:nvSpPr>
              <p:cNvPr id="58" name="椭圆 57">
                <a:extLst>
                  <a:ext uri="{FF2B5EF4-FFF2-40B4-BE49-F238E27FC236}">
                    <a16:creationId xmlns:a16="http://schemas.microsoft.com/office/drawing/2014/main" id="{0BEE7D95-9E9C-4C6D-91AA-6429F74B9F98}"/>
                  </a:ext>
                </a:extLst>
              </p:cNvPr>
              <p:cNvSpPr/>
              <p:nvPr/>
            </p:nvSpPr>
            <p:spPr>
              <a:xfrm>
                <a:off x="11207774" y="442662"/>
                <a:ext cx="504056" cy="50405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Calibri"/>
                  <a:ea typeface="微软雅黑"/>
                </a:endParaRPr>
              </a:p>
            </p:txBody>
          </p:sp>
        </p:grpSp>
        <p:cxnSp>
          <p:nvCxnSpPr>
            <p:cNvPr id="20" name="直接连接符 19">
              <a:extLst>
                <a:ext uri="{FF2B5EF4-FFF2-40B4-BE49-F238E27FC236}">
                  <a16:creationId xmlns:a16="http://schemas.microsoft.com/office/drawing/2014/main" id="{C4FBB3C1-88AA-4E76-B54C-31018E3BFAA0}"/>
                </a:ext>
              </a:extLst>
            </p:cNvPr>
            <p:cNvCxnSpPr>
              <a:cxnSpLocks/>
            </p:cNvCxnSpPr>
            <p:nvPr/>
          </p:nvCxnSpPr>
          <p:spPr>
            <a:xfrm>
              <a:off x="775303" y="707504"/>
              <a:ext cx="1833288" cy="0"/>
            </a:xfrm>
            <a:prstGeom prst="line">
              <a:avLst/>
            </a:prstGeom>
            <a:ln>
              <a:solidFill>
                <a:srgbClr val="B3DF63"/>
              </a:solidFill>
            </a:ln>
          </p:spPr>
          <p:style>
            <a:lnRef idx="1">
              <a:schemeClr val="accent1"/>
            </a:lnRef>
            <a:fillRef idx="0">
              <a:schemeClr val="accent1"/>
            </a:fillRef>
            <a:effectRef idx="0">
              <a:schemeClr val="accent1"/>
            </a:effectRef>
            <a:fontRef idx="minor">
              <a:schemeClr val="tx1"/>
            </a:fontRef>
          </p:style>
        </p:cxnSp>
      </p:grpSp>
      <p:sp>
        <p:nvSpPr>
          <p:cNvPr id="49" name="矩形 48">
            <a:extLst>
              <a:ext uri="{FF2B5EF4-FFF2-40B4-BE49-F238E27FC236}">
                <a16:creationId xmlns:a16="http://schemas.microsoft.com/office/drawing/2014/main" id="{2D834A0F-3130-4C5B-B4A3-49FE07333EE4}"/>
              </a:ext>
            </a:extLst>
          </p:cNvPr>
          <p:cNvSpPr/>
          <p:nvPr/>
        </p:nvSpPr>
        <p:spPr>
          <a:xfrm>
            <a:off x="530360" y="1039705"/>
            <a:ext cx="10728960" cy="1200329"/>
          </a:xfrm>
          <a:prstGeom prst="rect">
            <a:avLst/>
          </a:prstGeom>
        </p:spPr>
        <p:txBody>
          <a:bodyPr wrap="square">
            <a:spAutoFit/>
          </a:bodyPr>
          <a:lstStyle/>
          <a:p>
            <a:pPr marL="514350" indent="-514350">
              <a:lnSpc>
                <a:spcPct val="150000"/>
              </a:lnSpc>
              <a:buFont typeface="+mj-lt"/>
              <a:buAutoNum type="arabicPeriod" startAt="2"/>
            </a:pPr>
            <a:r>
              <a:rPr lang="zh-CN" altLang="zh-CN" sz="2400" dirty="0">
                <a:latin typeface="+mn-ea"/>
              </a:rPr>
              <a:t>用</a:t>
            </a:r>
            <a:r>
              <a:rPr lang="en-US" altLang="zh-CN" sz="2400" dirty="0">
                <a:latin typeface="+mn-ea"/>
              </a:rPr>
              <a:t>pop</a:t>
            </a:r>
            <a:r>
              <a:rPr lang="zh-CN" altLang="zh-CN" sz="2400" dirty="0">
                <a:latin typeface="+mn-ea"/>
              </a:rPr>
              <a:t>方法删除指定条目：</a:t>
            </a:r>
            <a:endParaRPr lang="en-US" altLang="zh-CN" sz="2400" dirty="0">
              <a:latin typeface="+mn-ea"/>
            </a:endParaRPr>
          </a:p>
          <a:p>
            <a:pPr marL="0" lvl="2">
              <a:lnSpc>
                <a:spcPct val="150000"/>
              </a:lnSpc>
            </a:pPr>
            <a:r>
              <a:rPr lang="en-US" altLang="zh-CN" sz="2400" dirty="0">
                <a:latin typeface="+mn-ea"/>
              </a:rPr>
              <a:t>	</a:t>
            </a:r>
            <a:r>
              <a:rPr lang="zh-CN" altLang="zh-CN" sz="2400" b="1" dirty="0" smtClean="0">
                <a:latin typeface="+mn-ea"/>
              </a:rPr>
              <a:t>字典</a:t>
            </a:r>
            <a:r>
              <a:rPr lang="zh-CN" altLang="zh-CN" sz="2400" b="1" dirty="0">
                <a:latin typeface="+mn-ea"/>
              </a:rPr>
              <a:t>名</a:t>
            </a:r>
            <a:r>
              <a:rPr lang="en-US" altLang="zh-CN" sz="2400" b="1" dirty="0">
                <a:latin typeface="+mn-ea"/>
              </a:rPr>
              <a:t>.pop(</a:t>
            </a:r>
            <a:r>
              <a:rPr lang="zh-CN" altLang="zh-CN" sz="2400" b="1" dirty="0">
                <a:latin typeface="+mn-ea"/>
              </a:rPr>
              <a:t>键</a:t>
            </a:r>
            <a:r>
              <a:rPr lang="en-US" altLang="zh-CN" sz="2400" b="1" dirty="0">
                <a:latin typeface="+mn-ea"/>
              </a:rPr>
              <a:t>, </a:t>
            </a:r>
            <a:r>
              <a:rPr lang="zh-CN" altLang="zh-CN" sz="2400" b="1" dirty="0">
                <a:latin typeface="+mn-ea"/>
              </a:rPr>
              <a:t>默认值</a:t>
            </a:r>
            <a:r>
              <a:rPr lang="en-US" altLang="zh-CN" sz="2400" b="1" dirty="0">
                <a:latin typeface="+mn-ea"/>
              </a:rPr>
              <a:t>)</a:t>
            </a:r>
            <a:endParaRPr lang="zh-CN" altLang="zh-CN" sz="2400" b="1" dirty="0">
              <a:latin typeface="+mn-ea"/>
            </a:endParaRPr>
          </a:p>
        </p:txBody>
      </p:sp>
      <p:pic>
        <p:nvPicPr>
          <p:cNvPr id="3" name="图片 2">
            <a:extLst>
              <a:ext uri="{FF2B5EF4-FFF2-40B4-BE49-F238E27FC236}">
                <a16:creationId xmlns:a16="http://schemas.microsoft.com/office/drawing/2014/main" id="{AFB17954-3E1E-4D43-A112-67A0C4C83E00}"/>
              </a:ext>
            </a:extLst>
          </p:cNvPr>
          <p:cNvPicPr>
            <a:picLocks noChangeAspect="1"/>
          </p:cNvPicPr>
          <p:nvPr/>
        </p:nvPicPr>
        <p:blipFill>
          <a:blip r:embed="rId3" cstate="print"/>
          <a:stretch>
            <a:fillRect/>
          </a:stretch>
        </p:blipFill>
        <p:spPr>
          <a:xfrm>
            <a:off x="729794" y="2963373"/>
            <a:ext cx="10872349" cy="2617237"/>
          </a:xfrm>
          <a:prstGeom prst="rect">
            <a:avLst/>
          </a:prstGeom>
        </p:spPr>
      </p:pic>
      <p:sp>
        <p:nvSpPr>
          <p:cNvPr id="8" name="标注: 线形 7">
            <a:extLst>
              <a:ext uri="{FF2B5EF4-FFF2-40B4-BE49-F238E27FC236}">
                <a16:creationId xmlns:a16="http://schemas.microsoft.com/office/drawing/2014/main" id="{A16E89DB-4847-4FD6-B611-525FF4A626B5}"/>
              </a:ext>
            </a:extLst>
          </p:cNvPr>
          <p:cNvSpPr/>
          <p:nvPr/>
        </p:nvSpPr>
        <p:spPr>
          <a:xfrm>
            <a:off x="3094620" y="4128940"/>
            <a:ext cx="4078778" cy="556181"/>
          </a:xfrm>
          <a:prstGeom prst="borderCallout1">
            <a:avLst>
              <a:gd name="adj1" fmla="val 42410"/>
              <a:gd name="adj2" fmla="val -783"/>
              <a:gd name="adj3" fmla="val 26520"/>
              <a:gd name="adj4" fmla="val -38258"/>
            </a:avLst>
          </a:prstGeom>
          <a:ln w="28575">
            <a:solidFill>
              <a:srgbClr val="C00000"/>
            </a:solidFill>
          </a:ln>
        </p:spPr>
        <p:style>
          <a:lnRef idx="0">
            <a:schemeClr val="accent6"/>
          </a:lnRef>
          <a:fillRef idx="3">
            <a:schemeClr val="accent6"/>
          </a:fillRef>
          <a:effectRef idx="3">
            <a:schemeClr val="accent6"/>
          </a:effectRef>
          <a:fontRef idx="minor">
            <a:schemeClr val="lt1"/>
          </a:fontRef>
        </p:style>
        <p:txBody>
          <a:bodyPr rtlCol="0" anchor="ctr"/>
          <a:lstStyle/>
          <a:p>
            <a:pPr algn="ctr"/>
            <a:r>
              <a:rPr lang="zh-CN" altLang="en-US" sz="2000" dirty="0">
                <a:solidFill>
                  <a:schemeClr val="bg1"/>
                </a:solidFill>
              </a:rPr>
              <a:t>删除同时</a:t>
            </a:r>
            <a:r>
              <a:rPr lang="zh-CN" altLang="zh-CN" sz="2000" dirty="0">
                <a:solidFill>
                  <a:schemeClr val="bg1"/>
                </a:solidFill>
              </a:rPr>
              <a:t>返回</a:t>
            </a:r>
            <a:r>
              <a:rPr lang="zh-CN" altLang="en-US" sz="2000" dirty="0">
                <a:solidFill>
                  <a:schemeClr val="bg1"/>
                </a:solidFill>
              </a:rPr>
              <a:t>被删除条目的</a:t>
            </a:r>
            <a:r>
              <a:rPr lang="zh-CN" altLang="zh-CN" sz="2000" dirty="0">
                <a:solidFill>
                  <a:schemeClr val="bg1"/>
                </a:solidFill>
              </a:rPr>
              <a:t>值</a:t>
            </a:r>
            <a:endParaRPr lang="en-US" altLang="zh-CN" sz="2000" dirty="0">
              <a:solidFill>
                <a:schemeClr val="bg1"/>
              </a:solidFill>
            </a:endParaRPr>
          </a:p>
        </p:txBody>
      </p:sp>
      <p:sp>
        <p:nvSpPr>
          <p:cNvPr id="11" name="矩形 10"/>
          <p:cNvSpPr/>
          <p:nvPr/>
        </p:nvSpPr>
        <p:spPr>
          <a:xfrm>
            <a:off x="2318994" y="3417135"/>
            <a:ext cx="3466939" cy="350135"/>
          </a:xfrm>
          <a:prstGeom prst="rect">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318356040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ppt_x"/>
                                          </p:val>
                                        </p:tav>
                                        <p:tav tm="100000">
                                          <p:val>
                                            <p:strVal val="#ppt_x"/>
                                          </p:val>
                                        </p:tav>
                                      </p:tavLst>
                                    </p:anim>
                                    <p:anim calcmode="lin" valueType="num">
                                      <p:cBhvr additive="base">
                                        <p:cTn id="1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animBg="1"/>
    </p:bldLst>
  </p:timing>
</p:sld>
</file>

<file path=ppt/slides/slide18.xml><?xml version="1.0" encoding="utf-8"?>
<p:sld xmlns:a="http://schemas.openxmlformats.org/drawingml/2006/main" xmlns:r="http://schemas.openxmlformats.org/officeDocument/2006/relationships" xmlns:p="http://schemas.openxmlformats.org/presentationml/2006/main" showMasterSp="0">
  <p:cSld>
    <p:bg>
      <p:bgPr>
        <a:solidFill>
          <a:schemeClr val="bg1">
            <a:lumMod val="95000"/>
          </a:schemeClr>
        </a:solidFill>
        <a:effectLst/>
      </p:bgPr>
    </p:bg>
    <p:spTree>
      <p:nvGrpSpPr>
        <p:cNvPr id="1" name=""/>
        <p:cNvGrpSpPr/>
        <p:nvPr/>
      </p:nvGrpSpPr>
      <p:grpSpPr>
        <a:xfrm>
          <a:off x="0" y="0"/>
          <a:ext cx="0" cy="0"/>
          <a:chOff x="0" y="0"/>
          <a:chExt cx="0" cy="0"/>
        </a:xfrm>
      </p:grpSpPr>
      <p:grpSp>
        <p:nvGrpSpPr>
          <p:cNvPr id="32" name="组合 31">
            <a:extLst>
              <a:ext uri="{FF2B5EF4-FFF2-40B4-BE49-F238E27FC236}">
                <a16:creationId xmlns:a16="http://schemas.microsoft.com/office/drawing/2014/main" id="{032EF26F-0D58-4A0E-97C1-668713F80B14}"/>
              </a:ext>
            </a:extLst>
          </p:cNvPr>
          <p:cNvGrpSpPr/>
          <p:nvPr/>
        </p:nvGrpSpPr>
        <p:grpSpPr>
          <a:xfrm>
            <a:off x="170320" y="203448"/>
            <a:ext cx="6511833" cy="504056"/>
            <a:chOff x="169526" y="203448"/>
            <a:chExt cx="6511833" cy="504056"/>
          </a:xfrm>
        </p:grpSpPr>
        <p:sp>
          <p:nvSpPr>
            <p:cNvPr id="4" name="TextBox 3"/>
            <p:cNvSpPr txBox="1"/>
            <p:nvPr/>
          </p:nvSpPr>
          <p:spPr>
            <a:xfrm>
              <a:off x="781172" y="245839"/>
              <a:ext cx="5900187" cy="461665"/>
            </a:xfrm>
            <a:prstGeom prst="rect">
              <a:avLst/>
            </a:prstGeom>
            <a:noFill/>
          </p:spPr>
          <p:txBody>
            <a:bodyPr wrap="square" rtlCol="0">
              <a:spAutoFit/>
            </a:bodyPr>
            <a:lstStyle/>
            <a:p>
              <a:r>
                <a:rPr lang="zh-CN" altLang="en-US" sz="2400" b="1" spc="300" dirty="0">
                  <a:solidFill>
                    <a:srgbClr val="1E6787"/>
                  </a:solidFill>
                  <a:latin typeface="微软雅黑" pitchFamily="34" charset="-122"/>
                  <a:ea typeface="微软雅黑" pitchFamily="34" charset="-122"/>
                </a:rPr>
                <a:t>字典的删除操作</a:t>
              </a:r>
              <a:endParaRPr lang="zh-CN" altLang="en-US" sz="2000" b="1" spc="300" dirty="0">
                <a:solidFill>
                  <a:srgbClr val="1E6787"/>
                </a:solidFill>
                <a:latin typeface="微软雅黑" pitchFamily="34" charset="-122"/>
                <a:ea typeface="微软雅黑" pitchFamily="34" charset="-122"/>
              </a:endParaRPr>
            </a:p>
          </p:txBody>
        </p:sp>
        <p:grpSp>
          <p:nvGrpSpPr>
            <p:cNvPr id="56" name="组合 55">
              <a:extLst>
                <a:ext uri="{FF2B5EF4-FFF2-40B4-BE49-F238E27FC236}">
                  <a16:creationId xmlns:a16="http://schemas.microsoft.com/office/drawing/2014/main" id="{B3ECA4EB-10D1-4B65-B604-4032302CDAF4}"/>
                </a:ext>
              </a:extLst>
            </p:cNvPr>
            <p:cNvGrpSpPr/>
            <p:nvPr/>
          </p:nvGrpSpPr>
          <p:grpSpPr>
            <a:xfrm>
              <a:off x="169526" y="203448"/>
              <a:ext cx="504056" cy="504056"/>
              <a:chOff x="11207774" y="442662"/>
              <a:chExt cx="504056" cy="504056"/>
            </a:xfrm>
            <a:effectLst>
              <a:outerShdw blurRad="50800" dist="38100" dir="5400000" algn="t" rotWithShape="0">
                <a:prstClr val="black">
                  <a:alpha val="40000"/>
                </a:prstClr>
              </a:outerShdw>
            </a:effectLst>
          </p:grpSpPr>
          <p:sp>
            <p:nvSpPr>
              <p:cNvPr id="57" name="椭圆 56">
                <a:extLst>
                  <a:ext uri="{FF2B5EF4-FFF2-40B4-BE49-F238E27FC236}">
                    <a16:creationId xmlns:a16="http://schemas.microsoft.com/office/drawing/2014/main" id="{FF372EA1-AB4F-47B1-B450-59AB8827ECD5}"/>
                  </a:ext>
                </a:extLst>
              </p:cNvPr>
              <p:cNvSpPr/>
              <p:nvPr/>
            </p:nvSpPr>
            <p:spPr>
              <a:xfrm>
                <a:off x="11351790" y="601230"/>
                <a:ext cx="216024" cy="216024"/>
              </a:xfrm>
              <a:prstGeom prst="ellipse">
                <a:avLst/>
              </a:prstGeom>
              <a:solidFill>
                <a:srgbClr val="B3DF6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Calibri"/>
                  <a:ea typeface="微软雅黑"/>
                </a:endParaRPr>
              </a:p>
            </p:txBody>
          </p:sp>
          <p:sp>
            <p:nvSpPr>
              <p:cNvPr id="58" name="椭圆 57">
                <a:extLst>
                  <a:ext uri="{FF2B5EF4-FFF2-40B4-BE49-F238E27FC236}">
                    <a16:creationId xmlns:a16="http://schemas.microsoft.com/office/drawing/2014/main" id="{0BEE7D95-9E9C-4C6D-91AA-6429F74B9F98}"/>
                  </a:ext>
                </a:extLst>
              </p:cNvPr>
              <p:cNvSpPr/>
              <p:nvPr/>
            </p:nvSpPr>
            <p:spPr>
              <a:xfrm>
                <a:off x="11207774" y="442662"/>
                <a:ext cx="504056" cy="50405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Calibri"/>
                  <a:ea typeface="微软雅黑"/>
                </a:endParaRPr>
              </a:p>
            </p:txBody>
          </p:sp>
        </p:grpSp>
        <p:cxnSp>
          <p:nvCxnSpPr>
            <p:cNvPr id="20" name="直接连接符 19">
              <a:extLst>
                <a:ext uri="{FF2B5EF4-FFF2-40B4-BE49-F238E27FC236}">
                  <a16:creationId xmlns:a16="http://schemas.microsoft.com/office/drawing/2014/main" id="{C4FBB3C1-88AA-4E76-B54C-31018E3BFAA0}"/>
                </a:ext>
              </a:extLst>
            </p:cNvPr>
            <p:cNvCxnSpPr>
              <a:cxnSpLocks/>
            </p:cNvCxnSpPr>
            <p:nvPr/>
          </p:nvCxnSpPr>
          <p:spPr>
            <a:xfrm>
              <a:off x="775303" y="707504"/>
              <a:ext cx="1833288" cy="0"/>
            </a:xfrm>
            <a:prstGeom prst="line">
              <a:avLst/>
            </a:prstGeom>
            <a:ln>
              <a:solidFill>
                <a:srgbClr val="B3DF63"/>
              </a:solidFill>
            </a:ln>
          </p:spPr>
          <p:style>
            <a:lnRef idx="1">
              <a:schemeClr val="accent1"/>
            </a:lnRef>
            <a:fillRef idx="0">
              <a:schemeClr val="accent1"/>
            </a:fillRef>
            <a:effectRef idx="0">
              <a:schemeClr val="accent1"/>
            </a:effectRef>
            <a:fontRef idx="minor">
              <a:schemeClr val="tx1"/>
            </a:fontRef>
          </p:style>
        </p:cxnSp>
      </p:grpSp>
      <p:sp>
        <p:nvSpPr>
          <p:cNvPr id="49" name="矩形 48">
            <a:extLst>
              <a:ext uri="{FF2B5EF4-FFF2-40B4-BE49-F238E27FC236}">
                <a16:creationId xmlns:a16="http://schemas.microsoft.com/office/drawing/2014/main" id="{2D834A0F-3130-4C5B-B4A3-49FE07333EE4}"/>
              </a:ext>
            </a:extLst>
          </p:cNvPr>
          <p:cNvSpPr/>
          <p:nvPr/>
        </p:nvSpPr>
        <p:spPr>
          <a:xfrm>
            <a:off x="530360" y="1039705"/>
            <a:ext cx="10728960" cy="1200329"/>
          </a:xfrm>
          <a:prstGeom prst="rect">
            <a:avLst/>
          </a:prstGeom>
        </p:spPr>
        <p:txBody>
          <a:bodyPr wrap="square">
            <a:spAutoFit/>
          </a:bodyPr>
          <a:lstStyle/>
          <a:p>
            <a:pPr marL="514350" indent="-514350">
              <a:lnSpc>
                <a:spcPct val="150000"/>
              </a:lnSpc>
              <a:buFont typeface="+mj-lt"/>
              <a:buAutoNum type="arabicPeriod" startAt="2"/>
            </a:pPr>
            <a:r>
              <a:rPr lang="zh-CN" altLang="zh-CN" sz="2400" dirty="0">
                <a:latin typeface="+mn-ea"/>
              </a:rPr>
              <a:t>用</a:t>
            </a:r>
            <a:r>
              <a:rPr lang="en-US" altLang="zh-CN" sz="2400" dirty="0">
                <a:latin typeface="+mn-ea"/>
              </a:rPr>
              <a:t>pop</a:t>
            </a:r>
            <a:r>
              <a:rPr lang="zh-CN" altLang="zh-CN" sz="2400" dirty="0">
                <a:latin typeface="+mn-ea"/>
              </a:rPr>
              <a:t>方法删除指定条目：</a:t>
            </a:r>
            <a:endParaRPr lang="en-US" altLang="zh-CN" sz="2400" dirty="0">
              <a:latin typeface="+mn-ea"/>
            </a:endParaRPr>
          </a:p>
          <a:p>
            <a:pPr marL="0" lvl="2">
              <a:lnSpc>
                <a:spcPct val="150000"/>
              </a:lnSpc>
            </a:pPr>
            <a:r>
              <a:rPr lang="en-US" altLang="zh-CN" sz="2400" dirty="0">
                <a:latin typeface="+mn-ea"/>
              </a:rPr>
              <a:t>	</a:t>
            </a:r>
            <a:r>
              <a:rPr lang="zh-CN" altLang="zh-CN" sz="2400" b="1" dirty="0" smtClean="0">
                <a:latin typeface="+mn-ea"/>
              </a:rPr>
              <a:t>字典</a:t>
            </a:r>
            <a:r>
              <a:rPr lang="zh-CN" altLang="zh-CN" sz="2400" b="1" dirty="0">
                <a:latin typeface="+mn-ea"/>
              </a:rPr>
              <a:t>名</a:t>
            </a:r>
            <a:r>
              <a:rPr lang="en-US" altLang="zh-CN" sz="2400" b="1" dirty="0">
                <a:latin typeface="+mn-ea"/>
              </a:rPr>
              <a:t>.pop(</a:t>
            </a:r>
            <a:r>
              <a:rPr lang="zh-CN" altLang="zh-CN" sz="2400" b="1" dirty="0">
                <a:latin typeface="+mn-ea"/>
              </a:rPr>
              <a:t>键</a:t>
            </a:r>
            <a:r>
              <a:rPr lang="en-US" altLang="zh-CN" sz="2400" b="1" dirty="0">
                <a:latin typeface="+mn-ea"/>
              </a:rPr>
              <a:t>, </a:t>
            </a:r>
            <a:r>
              <a:rPr lang="zh-CN" altLang="zh-CN" sz="2400" b="1" dirty="0">
                <a:latin typeface="+mn-ea"/>
              </a:rPr>
              <a:t>默认值</a:t>
            </a:r>
            <a:r>
              <a:rPr lang="en-US" altLang="zh-CN" sz="2400" b="1" dirty="0">
                <a:latin typeface="+mn-ea"/>
              </a:rPr>
              <a:t>)</a:t>
            </a:r>
            <a:endParaRPr lang="zh-CN" altLang="zh-CN" sz="2400" b="1" dirty="0">
              <a:latin typeface="+mn-ea"/>
            </a:endParaRPr>
          </a:p>
        </p:txBody>
      </p:sp>
      <p:sp>
        <p:nvSpPr>
          <p:cNvPr id="2" name="矩形 1"/>
          <p:cNvSpPr/>
          <p:nvPr/>
        </p:nvSpPr>
        <p:spPr>
          <a:xfrm>
            <a:off x="942636" y="2172058"/>
            <a:ext cx="9366667" cy="553998"/>
          </a:xfrm>
          <a:prstGeom prst="rect">
            <a:avLst/>
          </a:prstGeom>
        </p:spPr>
        <p:txBody>
          <a:bodyPr wrap="none">
            <a:spAutoFit/>
          </a:bodyPr>
          <a:lstStyle/>
          <a:p>
            <a:pPr marL="457200" lvl="3">
              <a:lnSpc>
                <a:spcPct val="150000"/>
              </a:lnSpc>
            </a:pPr>
            <a:r>
              <a:rPr lang="zh-CN" altLang="en-US" sz="2000" dirty="0" smtClean="0"/>
              <a:t>删除指定键的对应条目时会“弹出”一个值，</a:t>
            </a:r>
            <a:r>
              <a:rPr lang="zh-CN" altLang="zh-CN" sz="2000" dirty="0" smtClean="0"/>
              <a:t>如果</a:t>
            </a:r>
            <a:r>
              <a:rPr lang="zh-CN" altLang="zh-CN" sz="2000" dirty="0"/>
              <a:t>键不存在，则弹出默认值。</a:t>
            </a:r>
          </a:p>
        </p:txBody>
      </p:sp>
      <p:pic>
        <p:nvPicPr>
          <p:cNvPr id="12" name="图片 11">
            <a:extLst>
              <a:ext uri="{FF2B5EF4-FFF2-40B4-BE49-F238E27FC236}">
                <a16:creationId xmlns:a16="http://schemas.microsoft.com/office/drawing/2014/main" id="{AFB17954-3E1E-4D43-A112-67A0C4C83E00}"/>
              </a:ext>
            </a:extLst>
          </p:cNvPr>
          <p:cNvPicPr>
            <a:picLocks noChangeAspect="1"/>
          </p:cNvPicPr>
          <p:nvPr/>
        </p:nvPicPr>
        <p:blipFill rotWithShape="1">
          <a:blip r:embed="rId3" cstate="print"/>
          <a:srcRect b="82209"/>
          <a:stretch/>
        </p:blipFill>
        <p:spPr>
          <a:xfrm>
            <a:off x="776097" y="2965908"/>
            <a:ext cx="10872349" cy="465627"/>
          </a:xfrm>
          <a:prstGeom prst="rect">
            <a:avLst/>
          </a:prstGeom>
        </p:spPr>
      </p:pic>
      <p:pic>
        <p:nvPicPr>
          <p:cNvPr id="13" name="图片 12">
            <a:extLst>
              <a:ext uri="{FF2B5EF4-FFF2-40B4-BE49-F238E27FC236}">
                <a16:creationId xmlns:a16="http://schemas.microsoft.com/office/drawing/2014/main" id="{5A83208D-1C87-4FB3-91D2-96930F391113}"/>
              </a:ext>
            </a:extLst>
          </p:cNvPr>
          <p:cNvPicPr>
            <a:picLocks noChangeAspect="1"/>
          </p:cNvPicPr>
          <p:nvPr/>
        </p:nvPicPr>
        <p:blipFill rotWithShape="1">
          <a:blip r:embed="rId4" cstate="print"/>
          <a:srcRect r="15088"/>
          <a:stretch/>
        </p:blipFill>
        <p:spPr>
          <a:xfrm>
            <a:off x="776097" y="3660576"/>
            <a:ext cx="4925507" cy="1979988"/>
          </a:xfrm>
          <a:prstGeom prst="rect">
            <a:avLst/>
          </a:prstGeom>
        </p:spPr>
      </p:pic>
      <p:sp>
        <p:nvSpPr>
          <p:cNvPr id="14" name="矩形 13">
            <a:extLst>
              <a:ext uri="{FF2B5EF4-FFF2-40B4-BE49-F238E27FC236}">
                <a16:creationId xmlns:a16="http://schemas.microsoft.com/office/drawing/2014/main" id="{97DA6920-7810-46FE-A41A-DF4CA39ECD52}"/>
              </a:ext>
            </a:extLst>
          </p:cNvPr>
          <p:cNvSpPr/>
          <p:nvPr/>
        </p:nvSpPr>
        <p:spPr>
          <a:xfrm>
            <a:off x="1206431" y="5869605"/>
            <a:ext cx="3297382" cy="786889"/>
          </a:xfrm>
          <a:prstGeom prst="rect">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r>
              <a:rPr lang="zh-CN" altLang="en-US" dirty="0">
                <a:solidFill>
                  <a:schemeClr val="bg1"/>
                </a:solidFill>
                <a:latin typeface="+mn-ea"/>
              </a:rPr>
              <a:t>缺省默认值，</a:t>
            </a:r>
            <a:endParaRPr lang="en-US" altLang="zh-CN" dirty="0">
              <a:solidFill>
                <a:schemeClr val="bg1"/>
              </a:solidFill>
              <a:latin typeface="+mn-ea"/>
            </a:endParaRPr>
          </a:p>
          <a:p>
            <a:pPr algn="ctr"/>
            <a:r>
              <a:rPr lang="zh-CN" altLang="en-US" dirty="0">
                <a:solidFill>
                  <a:schemeClr val="bg1"/>
                </a:solidFill>
                <a:latin typeface="+mn-ea"/>
              </a:rPr>
              <a:t>条目不存在时报错</a:t>
            </a:r>
          </a:p>
        </p:txBody>
      </p:sp>
      <p:pic>
        <p:nvPicPr>
          <p:cNvPr id="15" name="图片 14">
            <a:extLst>
              <a:ext uri="{FF2B5EF4-FFF2-40B4-BE49-F238E27FC236}">
                <a16:creationId xmlns:a16="http://schemas.microsoft.com/office/drawing/2014/main" id="{49EB9F93-06BA-421E-99CC-C15631730610}"/>
              </a:ext>
            </a:extLst>
          </p:cNvPr>
          <p:cNvPicPr>
            <a:picLocks noChangeAspect="1"/>
          </p:cNvPicPr>
          <p:nvPr/>
        </p:nvPicPr>
        <p:blipFill>
          <a:blip r:embed="rId5" cstate="print"/>
          <a:stretch>
            <a:fillRect/>
          </a:stretch>
        </p:blipFill>
        <p:spPr>
          <a:xfrm>
            <a:off x="6212271" y="4206532"/>
            <a:ext cx="4873489" cy="888076"/>
          </a:xfrm>
          <a:prstGeom prst="rect">
            <a:avLst/>
          </a:prstGeom>
        </p:spPr>
      </p:pic>
      <p:sp>
        <p:nvSpPr>
          <p:cNvPr id="16" name="矩形 15">
            <a:extLst>
              <a:ext uri="{FF2B5EF4-FFF2-40B4-BE49-F238E27FC236}">
                <a16:creationId xmlns:a16="http://schemas.microsoft.com/office/drawing/2014/main" id="{F9179B05-4AAA-4418-B6A2-D9156E1B6E73}"/>
              </a:ext>
            </a:extLst>
          </p:cNvPr>
          <p:cNvSpPr/>
          <p:nvPr/>
        </p:nvSpPr>
        <p:spPr>
          <a:xfrm>
            <a:off x="7011921" y="5243639"/>
            <a:ext cx="3297382" cy="793850"/>
          </a:xfrm>
          <a:prstGeom prst="rect">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r>
              <a:rPr lang="zh-CN" altLang="en-US" dirty="0">
                <a:solidFill>
                  <a:schemeClr val="bg1"/>
                </a:solidFill>
                <a:latin typeface="+mn-ea"/>
              </a:rPr>
              <a:t>设置默认值，</a:t>
            </a:r>
            <a:endParaRPr lang="en-US" altLang="zh-CN" dirty="0">
              <a:solidFill>
                <a:schemeClr val="bg1"/>
              </a:solidFill>
              <a:latin typeface="+mn-ea"/>
            </a:endParaRPr>
          </a:p>
          <a:p>
            <a:pPr algn="ctr"/>
            <a:r>
              <a:rPr lang="zh-CN" altLang="en-US" dirty="0">
                <a:solidFill>
                  <a:schemeClr val="bg1"/>
                </a:solidFill>
                <a:latin typeface="+mn-ea"/>
              </a:rPr>
              <a:t>条目不存在时返回默认值</a:t>
            </a:r>
          </a:p>
        </p:txBody>
      </p:sp>
      <p:cxnSp>
        <p:nvCxnSpPr>
          <p:cNvPr id="18" name="直接箭头连接符 17">
            <a:extLst>
              <a:ext uri="{FF2B5EF4-FFF2-40B4-BE49-F238E27FC236}">
                <a16:creationId xmlns:a16="http://schemas.microsoft.com/office/drawing/2014/main" id="{B1643158-1FF1-411A-BC00-57AEF503D4BE}"/>
              </a:ext>
            </a:extLst>
          </p:cNvPr>
          <p:cNvCxnSpPr>
            <a:cxnSpLocks/>
          </p:cNvCxnSpPr>
          <p:nvPr/>
        </p:nvCxnSpPr>
        <p:spPr>
          <a:xfrm flipH="1" flipV="1">
            <a:off x="9097506" y="4725136"/>
            <a:ext cx="150829" cy="518503"/>
          </a:xfrm>
          <a:prstGeom prst="straightConnector1">
            <a:avLst/>
          </a:prstGeom>
          <a:ln w="28575">
            <a:solidFill>
              <a:srgbClr val="C0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4ED0BC45-8C24-4037-A998-0BB944D04D99}"/>
              </a:ext>
            </a:extLst>
          </p:cNvPr>
          <p:cNvCxnSpPr/>
          <p:nvPr/>
        </p:nvCxnSpPr>
        <p:spPr>
          <a:xfrm flipV="1">
            <a:off x="8478196" y="4650570"/>
            <a:ext cx="1750527" cy="7532"/>
          </a:xfrm>
          <a:prstGeom prst="line">
            <a:avLst/>
          </a:prstGeom>
          <a:ln w="28575">
            <a:solidFill>
              <a:srgbClr val="C00000"/>
            </a:solidFill>
          </a:ln>
        </p:spPr>
        <p:style>
          <a:lnRef idx="1">
            <a:schemeClr val="accent6"/>
          </a:lnRef>
          <a:fillRef idx="0">
            <a:schemeClr val="accent6"/>
          </a:fillRef>
          <a:effectRef idx="0">
            <a:schemeClr val="accent6"/>
          </a:effectRef>
          <a:fontRef idx="minor">
            <a:schemeClr val="tx1"/>
          </a:fontRef>
        </p:style>
      </p:cxnSp>
      <p:cxnSp>
        <p:nvCxnSpPr>
          <p:cNvPr id="22" name="直接箭头连接符 21">
            <a:extLst>
              <a:ext uri="{FF2B5EF4-FFF2-40B4-BE49-F238E27FC236}">
                <a16:creationId xmlns:a16="http://schemas.microsoft.com/office/drawing/2014/main" id="{B1643158-1FF1-411A-BC00-57AEF503D4BE}"/>
              </a:ext>
            </a:extLst>
          </p:cNvPr>
          <p:cNvCxnSpPr>
            <a:cxnSpLocks/>
          </p:cNvCxnSpPr>
          <p:nvPr/>
        </p:nvCxnSpPr>
        <p:spPr>
          <a:xfrm flipH="1" flipV="1">
            <a:off x="3100717" y="4099178"/>
            <a:ext cx="286559" cy="1759106"/>
          </a:xfrm>
          <a:prstGeom prst="straightConnector1">
            <a:avLst/>
          </a:prstGeom>
          <a:ln w="28575">
            <a:solidFill>
              <a:srgbClr val="C0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直接连接符 22">
            <a:extLst>
              <a:ext uri="{FF2B5EF4-FFF2-40B4-BE49-F238E27FC236}">
                <a16:creationId xmlns:a16="http://schemas.microsoft.com/office/drawing/2014/main" id="{4ED0BC45-8C24-4037-A998-0BB944D04D99}"/>
              </a:ext>
            </a:extLst>
          </p:cNvPr>
          <p:cNvCxnSpPr/>
          <p:nvPr/>
        </p:nvCxnSpPr>
        <p:spPr>
          <a:xfrm flipV="1">
            <a:off x="2738613" y="4082196"/>
            <a:ext cx="648663" cy="5661"/>
          </a:xfrm>
          <a:prstGeom prst="line">
            <a:avLst/>
          </a:prstGeom>
          <a:ln w="28575">
            <a:solidFill>
              <a:srgbClr val="C00000"/>
            </a:solidFill>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30822076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500" fill="hold"/>
                                        <p:tgtEl>
                                          <p:spTgt spid="12"/>
                                        </p:tgtEl>
                                        <p:attrNameLst>
                                          <p:attrName>ppt_x</p:attrName>
                                        </p:attrNameLst>
                                      </p:cBhvr>
                                      <p:tavLst>
                                        <p:tav tm="0">
                                          <p:val>
                                            <p:strVal val="#ppt_x"/>
                                          </p:val>
                                        </p:tav>
                                        <p:tav tm="100000">
                                          <p:val>
                                            <p:strVal val="#ppt_x"/>
                                          </p:val>
                                        </p:tav>
                                      </p:tavLst>
                                    </p:anim>
                                    <p:anim calcmode="lin" valueType="num">
                                      <p:cBhvr additive="base">
                                        <p:cTn id="1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500" fill="hold"/>
                                        <p:tgtEl>
                                          <p:spTgt spid="13"/>
                                        </p:tgtEl>
                                        <p:attrNameLst>
                                          <p:attrName>ppt_x</p:attrName>
                                        </p:attrNameLst>
                                      </p:cBhvr>
                                      <p:tavLst>
                                        <p:tav tm="0">
                                          <p:val>
                                            <p:strVal val="#ppt_x"/>
                                          </p:val>
                                        </p:tav>
                                        <p:tav tm="100000">
                                          <p:val>
                                            <p:strVal val="#ppt_x"/>
                                          </p:val>
                                        </p:tav>
                                      </p:tavLst>
                                    </p:anim>
                                    <p:anim calcmode="lin" valueType="num">
                                      <p:cBhvr additive="base">
                                        <p:cTn id="20"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2"/>
                                        </p:tgtEl>
                                        <p:attrNameLst>
                                          <p:attrName>style.visibility</p:attrName>
                                        </p:attrNameLst>
                                      </p:cBhvr>
                                      <p:to>
                                        <p:strVal val="visible"/>
                                      </p:to>
                                    </p:set>
                                    <p:anim calcmode="lin" valueType="num">
                                      <p:cBhvr additive="base">
                                        <p:cTn id="25" dur="500" fill="hold"/>
                                        <p:tgtEl>
                                          <p:spTgt spid="22"/>
                                        </p:tgtEl>
                                        <p:attrNameLst>
                                          <p:attrName>ppt_x</p:attrName>
                                        </p:attrNameLst>
                                      </p:cBhvr>
                                      <p:tavLst>
                                        <p:tav tm="0">
                                          <p:val>
                                            <p:strVal val="#ppt_x"/>
                                          </p:val>
                                        </p:tav>
                                        <p:tav tm="100000">
                                          <p:val>
                                            <p:strVal val="#ppt_x"/>
                                          </p:val>
                                        </p:tav>
                                      </p:tavLst>
                                    </p:anim>
                                    <p:anim calcmode="lin" valueType="num">
                                      <p:cBhvr additive="base">
                                        <p:cTn id="26" dur="500" fill="hold"/>
                                        <p:tgtEl>
                                          <p:spTgt spid="22"/>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23"/>
                                        </p:tgtEl>
                                        <p:attrNameLst>
                                          <p:attrName>style.visibility</p:attrName>
                                        </p:attrNameLst>
                                      </p:cBhvr>
                                      <p:to>
                                        <p:strVal val="visible"/>
                                      </p:to>
                                    </p:set>
                                    <p:anim calcmode="lin" valueType="num">
                                      <p:cBhvr additive="base">
                                        <p:cTn id="29" dur="500" fill="hold"/>
                                        <p:tgtEl>
                                          <p:spTgt spid="23"/>
                                        </p:tgtEl>
                                        <p:attrNameLst>
                                          <p:attrName>ppt_x</p:attrName>
                                        </p:attrNameLst>
                                      </p:cBhvr>
                                      <p:tavLst>
                                        <p:tav tm="0">
                                          <p:val>
                                            <p:strVal val="#ppt_x"/>
                                          </p:val>
                                        </p:tav>
                                        <p:tav tm="100000">
                                          <p:val>
                                            <p:strVal val="#ppt_x"/>
                                          </p:val>
                                        </p:tav>
                                      </p:tavLst>
                                    </p:anim>
                                    <p:anim calcmode="lin" valueType="num">
                                      <p:cBhvr additive="base">
                                        <p:cTn id="30" dur="500" fill="hold"/>
                                        <p:tgtEl>
                                          <p:spTgt spid="23"/>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14"/>
                                        </p:tgtEl>
                                        <p:attrNameLst>
                                          <p:attrName>style.visibility</p:attrName>
                                        </p:attrNameLst>
                                      </p:cBhvr>
                                      <p:to>
                                        <p:strVal val="visible"/>
                                      </p:to>
                                    </p:set>
                                    <p:anim calcmode="lin" valueType="num">
                                      <p:cBhvr additive="base">
                                        <p:cTn id="33" dur="500" fill="hold"/>
                                        <p:tgtEl>
                                          <p:spTgt spid="14"/>
                                        </p:tgtEl>
                                        <p:attrNameLst>
                                          <p:attrName>ppt_x</p:attrName>
                                        </p:attrNameLst>
                                      </p:cBhvr>
                                      <p:tavLst>
                                        <p:tav tm="0">
                                          <p:val>
                                            <p:strVal val="#ppt_x"/>
                                          </p:val>
                                        </p:tav>
                                        <p:tav tm="100000">
                                          <p:val>
                                            <p:strVal val="#ppt_x"/>
                                          </p:val>
                                        </p:tav>
                                      </p:tavLst>
                                    </p:anim>
                                    <p:anim calcmode="lin" valueType="num">
                                      <p:cBhvr additive="base">
                                        <p:cTn id="3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16"/>
                                        </p:tgtEl>
                                        <p:attrNameLst>
                                          <p:attrName>style.visibility</p:attrName>
                                        </p:attrNameLst>
                                      </p:cBhvr>
                                      <p:to>
                                        <p:strVal val="visible"/>
                                      </p:to>
                                    </p:set>
                                    <p:anim calcmode="lin" valueType="num">
                                      <p:cBhvr additive="base">
                                        <p:cTn id="39" dur="500" fill="hold"/>
                                        <p:tgtEl>
                                          <p:spTgt spid="16"/>
                                        </p:tgtEl>
                                        <p:attrNameLst>
                                          <p:attrName>ppt_x</p:attrName>
                                        </p:attrNameLst>
                                      </p:cBhvr>
                                      <p:tavLst>
                                        <p:tav tm="0">
                                          <p:val>
                                            <p:strVal val="#ppt_x"/>
                                          </p:val>
                                        </p:tav>
                                        <p:tav tm="100000">
                                          <p:val>
                                            <p:strVal val="#ppt_x"/>
                                          </p:val>
                                        </p:tav>
                                      </p:tavLst>
                                    </p:anim>
                                    <p:anim calcmode="lin" valueType="num">
                                      <p:cBhvr additive="base">
                                        <p:cTn id="40" dur="500" fill="hold"/>
                                        <p:tgtEl>
                                          <p:spTgt spid="16"/>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15"/>
                                        </p:tgtEl>
                                        <p:attrNameLst>
                                          <p:attrName>style.visibility</p:attrName>
                                        </p:attrNameLst>
                                      </p:cBhvr>
                                      <p:to>
                                        <p:strVal val="visible"/>
                                      </p:to>
                                    </p:set>
                                    <p:anim calcmode="lin" valueType="num">
                                      <p:cBhvr additive="base">
                                        <p:cTn id="43" dur="500" fill="hold"/>
                                        <p:tgtEl>
                                          <p:spTgt spid="15"/>
                                        </p:tgtEl>
                                        <p:attrNameLst>
                                          <p:attrName>ppt_x</p:attrName>
                                        </p:attrNameLst>
                                      </p:cBhvr>
                                      <p:tavLst>
                                        <p:tav tm="0">
                                          <p:val>
                                            <p:strVal val="#ppt_x"/>
                                          </p:val>
                                        </p:tav>
                                        <p:tav tm="100000">
                                          <p:val>
                                            <p:strVal val="#ppt_x"/>
                                          </p:val>
                                        </p:tav>
                                      </p:tavLst>
                                    </p:anim>
                                    <p:anim calcmode="lin" valueType="num">
                                      <p:cBhvr additive="base">
                                        <p:cTn id="44"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21"/>
                                        </p:tgtEl>
                                        <p:attrNameLst>
                                          <p:attrName>style.visibility</p:attrName>
                                        </p:attrNameLst>
                                      </p:cBhvr>
                                      <p:to>
                                        <p:strVal val="visible"/>
                                      </p:to>
                                    </p:set>
                                    <p:anim calcmode="lin" valueType="num">
                                      <p:cBhvr additive="base">
                                        <p:cTn id="49" dur="500" fill="hold"/>
                                        <p:tgtEl>
                                          <p:spTgt spid="21"/>
                                        </p:tgtEl>
                                        <p:attrNameLst>
                                          <p:attrName>ppt_x</p:attrName>
                                        </p:attrNameLst>
                                      </p:cBhvr>
                                      <p:tavLst>
                                        <p:tav tm="0">
                                          <p:val>
                                            <p:strVal val="#ppt_x"/>
                                          </p:val>
                                        </p:tav>
                                        <p:tav tm="100000">
                                          <p:val>
                                            <p:strVal val="#ppt_x"/>
                                          </p:val>
                                        </p:tav>
                                      </p:tavLst>
                                    </p:anim>
                                    <p:anim calcmode="lin" valueType="num">
                                      <p:cBhvr additive="base">
                                        <p:cTn id="50" dur="500" fill="hold"/>
                                        <p:tgtEl>
                                          <p:spTgt spid="21"/>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18"/>
                                        </p:tgtEl>
                                        <p:attrNameLst>
                                          <p:attrName>style.visibility</p:attrName>
                                        </p:attrNameLst>
                                      </p:cBhvr>
                                      <p:to>
                                        <p:strVal val="visible"/>
                                      </p:to>
                                    </p:set>
                                    <p:anim calcmode="lin" valueType="num">
                                      <p:cBhvr additive="base">
                                        <p:cTn id="53" dur="500" fill="hold"/>
                                        <p:tgtEl>
                                          <p:spTgt spid="18"/>
                                        </p:tgtEl>
                                        <p:attrNameLst>
                                          <p:attrName>ppt_x</p:attrName>
                                        </p:attrNameLst>
                                      </p:cBhvr>
                                      <p:tavLst>
                                        <p:tav tm="0">
                                          <p:val>
                                            <p:strVal val="#ppt_x"/>
                                          </p:val>
                                        </p:tav>
                                        <p:tav tm="100000">
                                          <p:val>
                                            <p:strVal val="#ppt_x"/>
                                          </p:val>
                                        </p:tav>
                                      </p:tavLst>
                                    </p:anim>
                                    <p:anim calcmode="lin" valueType="num">
                                      <p:cBhvr additive="base">
                                        <p:cTn id="54"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4" grpId="0" animBg="1"/>
      <p:bldP spid="16" grpId="0" animBg="1"/>
    </p:bldLst>
  </p:timing>
</p:sld>
</file>

<file path=ppt/slides/slide19.xml><?xml version="1.0" encoding="utf-8"?>
<p:sld xmlns:a="http://schemas.openxmlformats.org/drawingml/2006/main" xmlns:r="http://schemas.openxmlformats.org/officeDocument/2006/relationships" xmlns:p="http://schemas.openxmlformats.org/presentationml/2006/main" showMasterSp="0">
  <p:cSld>
    <p:bg>
      <p:bgPr>
        <a:solidFill>
          <a:schemeClr val="bg1">
            <a:lumMod val="95000"/>
          </a:schemeClr>
        </a:solidFill>
        <a:effectLst/>
      </p:bgPr>
    </p:bg>
    <p:spTree>
      <p:nvGrpSpPr>
        <p:cNvPr id="1" name=""/>
        <p:cNvGrpSpPr/>
        <p:nvPr/>
      </p:nvGrpSpPr>
      <p:grpSpPr>
        <a:xfrm>
          <a:off x="0" y="0"/>
          <a:ext cx="0" cy="0"/>
          <a:chOff x="0" y="0"/>
          <a:chExt cx="0" cy="0"/>
        </a:xfrm>
      </p:grpSpPr>
      <p:grpSp>
        <p:nvGrpSpPr>
          <p:cNvPr id="32" name="组合 31">
            <a:extLst>
              <a:ext uri="{FF2B5EF4-FFF2-40B4-BE49-F238E27FC236}">
                <a16:creationId xmlns:a16="http://schemas.microsoft.com/office/drawing/2014/main" id="{032EF26F-0D58-4A0E-97C1-668713F80B14}"/>
              </a:ext>
            </a:extLst>
          </p:cNvPr>
          <p:cNvGrpSpPr/>
          <p:nvPr/>
        </p:nvGrpSpPr>
        <p:grpSpPr>
          <a:xfrm>
            <a:off x="170320" y="203448"/>
            <a:ext cx="6511833" cy="504056"/>
            <a:chOff x="169526" y="203448"/>
            <a:chExt cx="6511833" cy="504056"/>
          </a:xfrm>
        </p:grpSpPr>
        <p:sp>
          <p:nvSpPr>
            <p:cNvPr id="4" name="TextBox 3"/>
            <p:cNvSpPr txBox="1"/>
            <p:nvPr/>
          </p:nvSpPr>
          <p:spPr>
            <a:xfrm>
              <a:off x="781172" y="245839"/>
              <a:ext cx="5900187" cy="461665"/>
            </a:xfrm>
            <a:prstGeom prst="rect">
              <a:avLst/>
            </a:prstGeom>
            <a:noFill/>
          </p:spPr>
          <p:txBody>
            <a:bodyPr wrap="square" rtlCol="0">
              <a:spAutoFit/>
            </a:bodyPr>
            <a:lstStyle/>
            <a:p>
              <a:r>
                <a:rPr lang="zh-CN" altLang="en-US" sz="2400" b="1" spc="300" dirty="0">
                  <a:solidFill>
                    <a:srgbClr val="1E6787"/>
                  </a:solidFill>
                  <a:latin typeface="微软雅黑" pitchFamily="34" charset="-122"/>
                  <a:ea typeface="微软雅黑" pitchFamily="34" charset="-122"/>
                </a:rPr>
                <a:t>字典的删除操作</a:t>
              </a:r>
              <a:endParaRPr lang="zh-CN" altLang="en-US" sz="2000" b="1" spc="300" dirty="0">
                <a:solidFill>
                  <a:srgbClr val="1E6787"/>
                </a:solidFill>
                <a:latin typeface="微软雅黑" pitchFamily="34" charset="-122"/>
                <a:ea typeface="微软雅黑" pitchFamily="34" charset="-122"/>
              </a:endParaRPr>
            </a:p>
          </p:txBody>
        </p:sp>
        <p:grpSp>
          <p:nvGrpSpPr>
            <p:cNvPr id="56" name="组合 55">
              <a:extLst>
                <a:ext uri="{FF2B5EF4-FFF2-40B4-BE49-F238E27FC236}">
                  <a16:creationId xmlns:a16="http://schemas.microsoft.com/office/drawing/2014/main" id="{B3ECA4EB-10D1-4B65-B604-4032302CDAF4}"/>
                </a:ext>
              </a:extLst>
            </p:cNvPr>
            <p:cNvGrpSpPr/>
            <p:nvPr/>
          </p:nvGrpSpPr>
          <p:grpSpPr>
            <a:xfrm>
              <a:off x="169526" y="203448"/>
              <a:ext cx="504056" cy="504056"/>
              <a:chOff x="11207774" y="442662"/>
              <a:chExt cx="504056" cy="504056"/>
            </a:xfrm>
            <a:effectLst>
              <a:outerShdw blurRad="50800" dist="38100" dir="5400000" algn="t" rotWithShape="0">
                <a:prstClr val="black">
                  <a:alpha val="40000"/>
                </a:prstClr>
              </a:outerShdw>
            </a:effectLst>
          </p:grpSpPr>
          <p:sp>
            <p:nvSpPr>
              <p:cNvPr id="57" name="椭圆 56">
                <a:extLst>
                  <a:ext uri="{FF2B5EF4-FFF2-40B4-BE49-F238E27FC236}">
                    <a16:creationId xmlns:a16="http://schemas.microsoft.com/office/drawing/2014/main" id="{FF372EA1-AB4F-47B1-B450-59AB8827ECD5}"/>
                  </a:ext>
                </a:extLst>
              </p:cNvPr>
              <p:cNvSpPr/>
              <p:nvPr/>
            </p:nvSpPr>
            <p:spPr>
              <a:xfrm>
                <a:off x="11351790" y="601230"/>
                <a:ext cx="216024" cy="216024"/>
              </a:xfrm>
              <a:prstGeom prst="ellipse">
                <a:avLst/>
              </a:prstGeom>
              <a:solidFill>
                <a:srgbClr val="B3DF6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Calibri"/>
                  <a:ea typeface="微软雅黑"/>
                </a:endParaRPr>
              </a:p>
            </p:txBody>
          </p:sp>
          <p:sp>
            <p:nvSpPr>
              <p:cNvPr id="58" name="椭圆 57">
                <a:extLst>
                  <a:ext uri="{FF2B5EF4-FFF2-40B4-BE49-F238E27FC236}">
                    <a16:creationId xmlns:a16="http://schemas.microsoft.com/office/drawing/2014/main" id="{0BEE7D95-9E9C-4C6D-91AA-6429F74B9F98}"/>
                  </a:ext>
                </a:extLst>
              </p:cNvPr>
              <p:cNvSpPr/>
              <p:nvPr/>
            </p:nvSpPr>
            <p:spPr>
              <a:xfrm>
                <a:off x="11207774" y="442662"/>
                <a:ext cx="504056" cy="50405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Calibri"/>
                  <a:ea typeface="微软雅黑"/>
                </a:endParaRPr>
              </a:p>
            </p:txBody>
          </p:sp>
        </p:grpSp>
        <p:cxnSp>
          <p:nvCxnSpPr>
            <p:cNvPr id="20" name="直接连接符 19">
              <a:extLst>
                <a:ext uri="{FF2B5EF4-FFF2-40B4-BE49-F238E27FC236}">
                  <a16:creationId xmlns:a16="http://schemas.microsoft.com/office/drawing/2014/main" id="{C4FBB3C1-88AA-4E76-B54C-31018E3BFAA0}"/>
                </a:ext>
              </a:extLst>
            </p:cNvPr>
            <p:cNvCxnSpPr>
              <a:cxnSpLocks/>
            </p:cNvCxnSpPr>
            <p:nvPr/>
          </p:nvCxnSpPr>
          <p:spPr>
            <a:xfrm>
              <a:off x="775303" y="707504"/>
              <a:ext cx="1833288" cy="0"/>
            </a:xfrm>
            <a:prstGeom prst="line">
              <a:avLst/>
            </a:prstGeom>
            <a:ln>
              <a:solidFill>
                <a:srgbClr val="B3DF63"/>
              </a:solidFill>
            </a:ln>
          </p:spPr>
          <p:style>
            <a:lnRef idx="1">
              <a:schemeClr val="accent1"/>
            </a:lnRef>
            <a:fillRef idx="0">
              <a:schemeClr val="accent1"/>
            </a:fillRef>
            <a:effectRef idx="0">
              <a:schemeClr val="accent1"/>
            </a:effectRef>
            <a:fontRef idx="minor">
              <a:schemeClr val="tx1"/>
            </a:fontRef>
          </p:style>
        </p:cxnSp>
      </p:grpSp>
      <p:sp>
        <p:nvSpPr>
          <p:cNvPr id="49" name="矩形 48">
            <a:extLst>
              <a:ext uri="{FF2B5EF4-FFF2-40B4-BE49-F238E27FC236}">
                <a16:creationId xmlns:a16="http://schemas.microsoft.com/office/drawing/2014/main" id="{2D834A0F-3130-4C5B-B4A3-49FE07333EE4}"/>
              </a:ext>
            </a:extLst>
          </p:cNvPr>
          <p:cNvSpPr/>
          <p:nvPr/>
        </p:nvSpPr>
        <p:spPr>
          <a:xfrm>
            <a:off x="530360" y="1039705"/>
            <a:ext cx="10728960" cy="1754326"/>
          </a:xfrm>
          <a:prstGeom prst="rect">
            <a:avLst/>
          </a:prstGeom>
        </p:spPr>
        <p:txBody>
          <a:bodyPr wrap="square">
            <a:spAutoFit/>
          </a:bodyPr>
          <a:lstStyle/>
          <a:p>
            <a:pPr marL="514350" indent="-514350">
              <a:lnSpc>
                <a:spcPct val="150000"/>
              </a:lnSpc>
              <a:buFont typeface="+mj-lt"/>
              <a:buAutoNum type="arabicPeriod" startAt="3"/>
            </a:pPr>
            <a:r>
              <a:rPr lang="zh-CN" altLang="zh-CN" sz="2400" dirty="0">
                <a:latin typeface="+mn-ea"/>
              </a:rPr>
              <a:t>用</a:t>
            </a:r>
            <a:r>
              <a:rPr lang="en-US" altLang="zh-CN" sz="2400" dirty="0" err="1">
                <a:latin typeface="+mn-ea"/>
              </a:rPr>
              <a:t>popitem</a:t>
            </a:r>
            <a:r>
              <a:rPr lang="zh-CN" altLang="zh-CN" sz="2400" dirty="0">
                <a:latin typeface="+mn-ea"/>
              </a:rPr>
              <a:t>方法随机删除字典条目：</a:t>
            </a:r>
            <a:r>
              <a:rPr lang="en-US" altLang="zh-CN" sz="2400" dirty="0">
                <a:latin typeface="+mn-ea"/>
              </a:rPr>
              <a:t>	</a:t>
            </a:r>
            <a:endParaRPr lang="en-US" altLang="zh-CN" sz="2400" dirty="0" smtClean="0">
              <a:latin typeface="+mn-ea"/>
            </a:endParaRPr>
          </a:p>
          <a:p>
            <a:pPr>
              <a:lnSpc>
                <a:spcPct val="150000"/>
              </a:lnSpc>
            </a:pPr>
            <a:r>
              <a:rPr lang="en-US" altLang="zh-CN" sz="2400" b="1" dirty="0">
                <a:latin typeface="+mn-ea"/>
              </a:rPr>
              <a:t> </a:t>
            </a:r>
            <a:r>
              <a:rPr lang="en-US" altLang="zh-CN" sz="2400" b="1" dirty="0" smtClean="0">
                <a:latin typeface="+mn-ea"/>
              </a:rPr>
              <a:t>       	</a:t>
            </a:r>
            <a:r>
              <a:rPr lang="zh-CN" altLang="zh-CN" sz="2400" b="1" dirty="0" smtClean="0">
                <a:latin typeface="+mn-ea"/>
              </a:rPr>
              <a:t>字典</a:t>
            </a:r>
            <a:r>
              <a:rPr lang="zh-CN" altLang="zh-CN" sz="2400" b="1" dirty="0">
                <a:latin typeface="+mn-ea"/>
              </a:rPr>
              <a:t>名</a:t>
            </a:r>
            <a:r>
              <a:rPr lang="en-US" altLang="zh-CN" sz="2400" b="1" dirty="0">
                <a:latin typeface="+mn-ea"/>
              </a:rPr>
              <a:t>.</a:t>
            </a:r>
            <a:r>
              <a:rPr lang="en-US" altLang="zh-CN" sz="2400" b="1" dirty="0" err="1">
                <a:latin typeface="+mn-ea"/>
              </a:rPr>
              <a:t>popitem</a:t>
            </a:r>
            <a:r>
              <a:rPr lang="en-US" altLang="zh-CN" sz="2400" b="1" dirty="0">
                <a:latin typeface="+mn-ea"/>
              </a:rPr>
              <a:t>()</a:t>
            </a:r>
          </a:p>
          <a:p>
            <a:pPr lvl="1">
              <a:lnSpc>
                <a:spcPct val="150000"/>
              </a:lnSpc>
            </a:pPr>
            <a:r>
              <a:rPr lang="en-US" altLang="zh-CN" sz="2400" dirty="0" smtClean="0">
                <a:latin typeface="+mn-ea"/>
              </a:rPr>
              <a:t>	</a:t>
            </a:r>
            <a:r>
              <a:rPr lang="zh-CN" altLang="zh-CN" sz="2400" dirty="0" smtClean="0">
                <a:latin typeface="+mn-ea"/>
              </a:rPr>
              <a:t>随机</a:t>
            </a:r>
            <a:r>
              <a:rPr lang="zh-CN" altLang="zh-CN" sz="2400" dirty="0">
                <a:latin typeface="+mn-ea"/>
              </a:rPr>
              <a:t>删除并</a:t>
            </a:r>
            <a:r>
              <a:rPr lang="zh-CN" altLang="en-US" sz="2400" dirty="0">
                <a:latin typeface="+mn-ea"/>
              </a:rPr>
              <a:t>以元组形式</a:t>
            </a:r>
            <a:r>
              <a:rPr lang="zh-CN" altLang="zh-CN" sz="2400" dirty="0">
                <a:latin typeface="+mn-ea"/>
              </a:rPr>
              <a:t>返回某个完整的条目。</a:t>
            </a:r>
            <a:endParaRPr lang="en-US" altLang="zh-CN" sz="2400" dirty="0">
              <a:latin typeface="+mn-ea"/>
            </a:endParaRPr>
          </a:p>
        </p:txBody>
      </p:sp>
      <p:pic>
        <p:nvPicPr>
          <p:cNvPr id="2" name="图片 1">
            <a:extLst>
              <a:ext uri="{FF2B5EF4-FFF2-40B4-BE49-F238E27FC236}">
                <a16:creationId xmlns:a16="http://schemas.microsoft.com/office/drawing/2014/main" id="{21A12E75-E415-4C3B-95E4-A1525FE45482}"/>
              </a:ext>
            </a:extLst>
          </p:cNvPr>
          <p:cNvPicPr>
            <a:picLocks noChangeAspect="1"/>
          </p:cNvPicPr>
          <p:nvPr/>
        </p:nvPicPr>
        <p:blipFill>
          <a:blip r:embed="rId3" cstate="print"/>
          <a:stretch>
            <a:fillRect/>
          </a:stretch>
        </p:blipFill>
        <p:spPr>
          <a:xfrm>
            <a:off x="674376" y="3483942"/>
            <a:ext cx="11004896" cy="1613622"/>
          </a:xfrm>
          <a:prstGeom prst="rect">
            <a:avLst/>
          </a:prstGeom>
        </p:spPr>
      </p:pic>
      <p:sp>
        <p:nvSpPr>
          <p:cNvPr id="16" name="标注: 线形 15">
            <a:extLst>
              <a:ext uri="{FF2B5EF4-FFF2-40B4-BE49-F238E27FC236}">
                <a16:creationId xmlns:a16="http://schemas.microsoft.com/office/drawing/2014/main" id="{DACE5320-81D9-4FD8-9365-ABB38FC4620C}"/>
              </a:ext>
            </a:extLst>
          </p:cNvPr>
          <p:cNvSpPr/>
          <p:nvPr/>
        </p:nvSpPr>
        <p:spPr>
          <a:xfrm>
            <a:off x="5429701" y="4544291"/>
            <a:ext cx="3286281" cy="665018"/>
          </a:xfrm>
          <a:prstGeom prst="borderCallout1">
            <a:avLst>
              <a:gd name="adj1" fmla="val 40692"/>
              <a:gd name="adj2" fmla="val -954"/>
              <a:gd name="adj3" fmla="val -16667"/>
              <a:gd name="adj4" fmla="val -56032"/>
            </a:avLst>
          </a:prstGeom>
          <a:ln w="28575">
            <a:solidFill>
              <a:srgbClr val="C00000"/>
            </a:solidFill>
          </a:ln>
        </p:spPr>
        <p:style>
          <a:lnRef idx="0">
            <a:schemeClr val="accent6"/>
          </a:lnRef>
          <a:fillRef idx="3">
            <a:schemeClr val="accent6"/>
          </a:fillRef>
          <a:effectRef idx="3">
            <a:schemeClr val="accent6"/>
          </a:effectRef>
          <a:fontRef idx="minor">
            <a:schemeClr val="lt1"/>
          </a:fontRef>
        </p:style>
        <p:txBody>
          <a:bodyPr rtlCol="0" anchor="ctr"/>
          <a:lstStyle/>
          <a:p>
            <a:pPr algn="ctr"/>
            <a:r>
              <a:rPr lang="en-US" altLang="zh-CN" sz="2000" dirty="0" err="1">
                <a:solidFill>
                  <a:schemeClr val="bg1"/>
                </a:solidFill>
                <a:latin typeface="+mn-ea"/>
              </a:rPr>
              <a:t>popitem</a:t>
            </a:r>
            <a:r>
              <a:rPr lang="zh-CN" altLang="en-US" sz="2000" dirty="0" smtClean="0">
                <a:solidFill>
                  <a:schemeClr val="bg1"/>
                </a:solidFill>
                <a:latin typeface="+mn-ea"/>
              </a:rPr>
              <a:t>方法</a:t>
            </a:r>
            <a:endParaRPr lang="en-US" altLang="zh-CN" sz="2000" dirty="0" smtClean="0">
              <a:solidFill>
                <a:schemeClr val="bg1"/>
              </a:solidFill>
              <a:latin typeface="+mn-ea"/>
            </a:endParaRPr>
          </a:p>
          <a:p>
            <a:pPr algn="ctr"/>
            <a:r>
              <a:rPr lang="zh-CN" altLang="en-US" sz="2000" dirty="0" smtClean="0">
                <a:solidFill>
                  <a:schemeClr val="bg1"/>
                </a:solidFill>
                <a:latin typeface="+mn-ea"/>
              </a:rPr>
              <a:t>不</a:t>
            </a:r>
            <a:r>
              <a:rPr lang="zh-CN" altLang="en-US" sz="2000" dirty="0">
                <a:solidFill>
                  <a:schemeClr val="bg1"/>
                </a:solidFill>
                <a:latin typeface="+mn-ea"/>
              </a:rPr>
              <a:t>带任何参数</a:t>
            </a:r>
            <a:endParaRPr lang="en-US" altLang="zh-CN" sz="2000" dirty="0">
              <a:solidFill>
                <a:schemeClr val="bg1"/>
              </a:solidFill>
              <a:latin typeface="+mn-ea"/>
            </a:endParaRPr>
          </a:p>
        </p:txBody>
      </p:sp>
      <p:sp>
        <p:nvSpPr>
          <p:cNvPr id="17" name="标注: 线形 16">
            <a:extLst>
              <a:ext uri="{FF2B5EF4-FFF2-40B4-BE49-F238E27FC236}">
                <a16:creationId xmlns:a16="http://schemas.microsoft.com/office/drawing/2014/main" id="{DCCEE208-D71B-4D1C-8C38-AF823637FC1F}"/>
              </a:ext>
            </a:extLst>
          </p:cNvPr>
          <p:cNvSpPr/>
          <p:nvPr/>
        </p:nvSpPr>
        <p:spPr>
          <a:xfrm>
            <a:off x="2444763" y="5604640"/>
            <a:ext cx="4085975" cy="665018"/>
          </a:xfrm>
          <a:prstGeom prst="borderCallout1">
            <a:avLst>
              <a:gd name="adj1" fmla="val 45080"/>
              <a:gd name="adj2" fmla="val -715"/>
              <a:gd name="adj3" fmla="val -86667"/>
              <a:gd name="adj4" fmla="val -21860"/>
            </a:avLst>
          </a:prstGeom>
          <a:ln w="28575">
            <a:solidFill>
              <a:srgbClr val="C00000"/>
            </a:solidFill>
          </a:ln>
        </p:spPr>
        <p:style>
          <a:lnRef idx="0">
            <a:schemeClr val="accent6"/>
          </a:lnRef>
          <a:fillRef idx="3">
            <a:schemeClr val="accent6"/>
          </a:fillRef>
          <a:effectRef idx="3">
            <a:schemeClr val="accent6"/>
          </a:effectRef>
          <a:fontRef idx="minor">
            <a:schemeClr val="lt1"/>
          </a:fontRef>
        </p:style>
        <p:txBody>
          <a:bodyPr rtlCol="0" anchor="ctr"/>
          <a:lstStyle/>
          <a:p>
            <a:pPr algn="ctr"/>
            <a:r>
              <a:rPr lang="zh-CN" altLang="en-US" sz="2000" dirty="0">
                <a:solidFill>
                  <a:schemeClr val="bg1"/>
                </a:solidFill>
              </a:rPr>
              <a:t>以元组形式返回被删除的条目</a:t>
            </a:r>
            <a:endParaRPr lang="en-US" altLang="zh-CN" sz="2000" dirty="0">
              <a:solidFill>
                <a:schemeClr val="bg1"/>
              </a:solidFill>
            </a:endParaRPr>
          </a:p>
        </p:txBody>
      </p:sp>
      <p:sp>
        <p:nvSpPr>
          <p:cNvPr id="12" name="矩形 11"/>
          <p:cNvSpPr/>
          <p:nvPr/>
        </p:nvSpPr>
        <p:spPr>
          <a:xfrm>
            <a:off x="1329179" y="3991609"/>
            <a:ext cx="3466939" cy="428606"/>
          </a:xfrm>
          <a:prstGeom prst="rect">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13" name="矩形 12"/>
          <p:cNvSpPr/>
          <p:nvPr/>
        </p:nvSpPr>
        <p:spPr>
          <a:xfrm>
            <a:off x="776097" y="4527421"/>
            <a:ext cx="2438443" cy="399870"/>
          </a:xfrm>
          <a:prstGeom prst="rect">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151629020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9">
                                            <p:txEl>
                                              <p:pRg st="2" end="2"/>
                                            </p:txEl>
                                          </p:spTgt>
                                        </p:tgtEl>
                                        <p:attrNameLst>
                                          <p:attrName>style.visibility</p:attrName>
                                        </p:attrNameLst>
                                      </p:cBhvr>
                                      <p:to>
                                        <p:strVal val="visible"/>
                                      </p:to>
                                    </p:set>
                                    <p:anim calcmode="lin" valueType="num">
                                      <p:cBhvr additive="base">
                                        <p:cTn id="7" dur="500" fill="hold"/>
                                        <p:tgtEl>
                                          <p:spTgt spid="49">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par>
                          <p:cTn id="15" fill="hold">
                            <p:stCondLst>
                              <p:cond delay="500"/>
                            </p:stCondLst>
                            <p:childTnLst>
                              <p:par>
                                <p:cTn id="16" presetID="2" presetClass="entr" presetSubtype="4" fill="hold" grpId="0" nodeType="afterEffect">
                                  <p:stCondLst>
                                    <p:cond delay="0"/>
                                  </p:stCondLst>
                                  <p:childTnLst>
                                    <p:set>
                                      <p:cBhvr>
                                        <p:cTn id="17" dur="1" fill="hold">
                                          <p:stCondLst>
                                            <p:cond delay="0"/>
                                          </p:stCondLst>
                                        </p:cTn>
                                        <p:tgtEl>
                                          <p:spTgt spid="16"/>
                                        </p:tgtEl>
                                        <p:attrNameLst>
                                          <p:attrName>style.visibility</p:attrName>
                                        </p:attrNameLst>
                                      </p:cBhvr>
                                      <p:to>
                                        <p:strVal val="visible"/>
                                      </p:to>
                                    </p:set>
                                    <p:anim calcmode="lin" valueType="num">
                                      <p:cBhvr additive="base">
                                        <p:cTn id="18" dur="500" fill="hold"/>
                                        <p:tgtEl>
                                          <p:spTgt spid="16"/>
                                        </p:tgtEl>
                                        <p:attrNameLst>
                                          <p:attrName>ppt_x</p:attrName>
                                        </p:attrNameLst>
                                      </p:cBhvr>
                                      <p:tavLst>
                                        <p:tav tm="0">
                                          <p:val>
                                            <p:strVal val="#ppt_x"/>
                                          </p:val>
                                        </p:tav>
                                        <p:tav tm="100000">
                                          <p:val>
                                            <p:strVal val="#ppt_x"/>
                                          </p:val>
                                        </p:tav>
                                      </p:tavLst>
                                    </p:anim>
                                    <p:anim calcmode="lin" valueType="num">
                                      <p:cBhvr additive="base">
                                        <p:cTn id="19" dur="500" fill="hold"/>
                                        <p:tgtEl>
                                          <p:spTgt spid="16"/>
                                        </p:tgtEl>
                                        <p:attrNameLst>
                                          <p:attrName>ppt_y</p:attrName>
                                        </p:attrNameLst>
                                      </p:cBhvr>
                                      <p:tavLst>
                                        <p:tav tm="0">
                                          <p:val>
                                            <p:strVal val="1+#ppt_h/2"/>
                                          </p:val>
                                        </p:tav>
                                        <p:tav tm="100000">
                                          <p:val>
                                            <p:strVal val="#ppt_y"/>
                                          </p:val>
                                        </p:tav>
                                      </p:tavLst>
                                    </p:anim>
                                  </p:childTnLst>
                                </p:cTn>
                              </p:par>
                              <p:par>
                                <p:cTn id="20" presetID="2" presetClass="entr" presetSubtype="4" fill="hold" grpId="0" nodeType="withEffect">
                                  <p:stCondLst>
                                    <p:cond delay="0"/>
                                  </p:stCondLst>
                                  <p:childTnLst>
                                    <p:set>
                                      <p:cBhvr>
                                        <p:cTn id="21" dur="1" fill="hold">
                                          <p:stCondLst>
                                            <p:cond delay="0"/>
                                          </p:stCondLst>
                                        </p:cTn>
                                        <p:tgtEl>
                                          <p:spTgt spid="12"/>
                                        </p:tgtEl>
                                        <p:attrNameLst>
                                          <p:attrName>style.visibility</p:attrName>
                                        </p:attrNameLst>
                                      </p:cBhvr>
                                      <p:to>
                                        <p:strVal val="visible"/>
                                      </p:to>
                                    </p:set>
                                    <p:anim calcmode="lin" valueType="num">
                                      <p:cBhvr additive="base">
                                        <p:cTn id="22" dur="500" fill="hold"/>
                                        <p:tgtEl>
                                          <p:spTgt spid="12"/>
                                        </p:tgtEl>
                                        <p:attrNameLst>
                                          <p:attrName>ppt_x</p:attrName>
                                        </p:attrNameLst>
                                      </p:cBhvr>
                                      <p:tavLst>
                                        <p:tav tm="0">
                                          <p:val>
                                            <p:strVal val="#ppt_x"/>
                                          </p:val>
                                        </p:tav>
                                        <p:tav tm="100000">
                                          <p:val>
                                            <p:strVal val="#ppt_x"/>
                                          </p:val>
                                        </p:tav>
                                      </p:tavLst>
                                    </p:anim>
                                    <p:anim calcmode="lin" valueType="num">
                                      <p:cBhvr additive="base">
                                        <p:cTn id="23"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17"/>
                                        </p:tgtEl>
                                        <p:attrNameLst>
                                          <p:attrName>style.visibility</p:attrName>
                                        </p:attrNameLst>
                                      </p:cBhvr>
                                      <p:to>
                                        <p:strVal val="visible"/>
                                      </p:to>
                                    </p:set>
                                    <p:anim calcmode="lin" valueType="num">
                                      <p:cBhvr additive="base">
                                        <p:cTn id="28" dur="500" fill="hold"/>
                                        <p:tgtEl>
                                          <p:spTgt spid="17"/>
                                        </p:tgtEl>
                                        <p:attrNameLst>
                                          <p:attrName>ppt_x</p:attrName>
                                        </p:attrNameLst>
                                      </p:cBhvr>
                                      <p:tavLst>
                                        <p:tav tm="0">
                                          <p:val>
                                            <p:strVal val="#ppt_x"/>
                                          </p:val>
                                        </p:tav>
                                        <p:tav tm="100000">
                                          <p:val>
                                            <p:strVal val="#ppt_x"/>
                                          </p:val>
                                        </p:tav>
                                      </p:tavLst>
                                    </p:anim>
                                    <p:anim calcmode="lin" valueType="num">
                                      <p:cBhvr additive="base">
                                        <p:cTn id="29" dur="500" fill="hold"/>
                                        <p:tgtEl>
                                          <p:spTgt spid="17"/>
                                        </p:tgtEl>
                                        <p:attrNameLst>
                                          <p:attrName>ppt_y</p:attrName>
                                        </p:attrNameLst>
                                      </p:cBhvr>
                                      <p:tavLst>
                                        <p:tav tm="0">
                                          <p:val>
                                            <p:strVal val="1+#ppt_h/2"/>
                                          </p:val>
                                        </p:tav>
                                        <p:tav tm="100000">
                                          <p:val>
                                            <p:strVal val="#ppt_y"/>
                                          </p:val>
                                        </p:tav>
                                      </p:tavLst>
                                    </p:anim>
                                  </p:childTnLst>
                                </p:cTn>
                              </p:par>
                              <p:par>
                                <p:cTn id="30" presetID="2" presetClass="entr" presetSubtype="4" fill="hold" grpId="0" nodeType="withEffect">
                                  <p:stCondLst>
                                    <p:cond delay="0"/>
                                  </p:stCondLst>
                                  <p:childTnLst>
                                    <p:set>
                                      <p:cBhvr>
                                        <p:cTn id="31" dur="1" fill="hold">
                                          <p:stCondLst>
                                            <p:cond delay="0"/>
                                          </p:stCondLst>
                                        </p:cTn>
                                        <p:tgtEl>
                                          <p:spTgt spid="13"/>
                                        </p:tgtEl>
                                        <p:attrNameLst>
                                          <p:attrName>style.visibility</p:attrName>
                                        </p:attrNameLst>
                                      </p:cBhvr>
                                      <p:to>
                                        <p:strVal val="visible"/>
                                      </p:to>
                                    </p:set>
                                    <p:anim calcmode="lin" valueType="num">
                                      <p:cBhvr additive="base">
                                        <p:cTn id="32" dur="500" fill="hold"/>
                                        <p:tgtEl>
                                          <p:spTgt spid="13"/>
                                        </p:tgtEl>
                                        <p:attrNameLst>
                                          <p:attrName>ppt_x</p:attrName>
                                        </p:attrNameLst>
                                      </p:cBhvr>
                                      <p:tavLst>
                                        <p:tav tm="0">
                                          <p:val>
                                            <p:strVal val="#ppt_x"/>
                                          </p:val>
                                        </p:tav>
                                        <p:tav tm="100000">
                                          <p:val>
                                            <p:strVal val="#ppt_x"/>
                                          </p:val>
                                        </p:tav>
                                      </p:tavLst>
                                    </p:anim>
                                    <p:anim calcmode="lin" valueType="num">
                                      <p:cBhvr additive="base">
                                        <p:cTn id="33"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2" grpId="0" animBg="1"/>
      <p:bldP spid="13" grpId="0" animBg="1"/>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1">
            <a:lumMod val="95000"/>
          </a:schemeClr>
        </a:solidFill>
        <a:effectLst/>
      </p:bgPr>
    </p:bg>
    <p:spTree>
      <p:nvGrpSpPr>
        <p:cNvPr id="1" name=""/>
        <p:cNvGrpSpPr/>
        <p:nvPr/>
      </p:nvGrpSpPr>
      <p:grpSpPr>
        <a:xfrm>
          <a:off x="0" y="0"/>
          <a:ext cx="0" cy="0"/>
          <a:chOff x="0" y="0"/>
          <a:chExt cx="0" cy="0"/>
        </a:xfrm>
      </p:grpSpPr>
      <p:sp>
        <p:nvSpPr>
          <p:cNvPr id="4" name="TextBox 3"/>
          <p:cNvSpPr txBox="1"/>
          <p:nvPr/>
        </p:nvSpPr>
        <p:spPr>
          <a:xfrm>
            <a:off x="781968" y="245839"/>
            <a:ext cx="6254936"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400" b="1" spc="300" dirty="0" smtClean="0">
                <a:solidFill>
                  <a:srgbClr val="1E6787"/>
                </a:solidFill>
                <a:latin typeface="微软雅黑" pitchFamily="34" charset="-122"/>
                <a:ea typeface="微软雅黑" pitchFamily="34" charset="-122"/>
              </a:rPr>
              <a:t>字典与集合</a:t>
            </a:r>
            <a:endParaRPr kumimoji="0" lang="zh-CN" altLang="en-US" sz="2400" b="1" i="0" u="none" strike="noStrike" kern="1200" cap="none" spc="300" normalizeH="0" baseline="0" noProof="0" dirty="0">
              <a:ln>
                <a:noFill/>
              </a:ln>
              <a:solidFill>
                <a:srgbClr val="1E6787"/>
              </a:solidFill>
              <a:effectLst/>
              <a:uLnTx/>
              <a:uFillTx/>
              <a:latin typeface="微软雅黑" pitchFamily="34" charset="-122"/>
              <a:ea typeface="微软雅黑" pitchFamily="34" charset="-122"/>
              <a:cs typeface="+mn-cs"/>
            </a:endParaRPr>
          </a:p>
        </p:txBody>
      </p:sp>
      <p:grpSp>
        <p:nvGrpSpPr>
          <p:cNvPr id="56" name="组合 55">
            <a:extLst>
              <a:ext uri="{FF2B5EF4-FFF2-40B4-BE49-F238E27FC236}">
                <a16:creationId xmlns:a16="http://schemas.microsoft.com/office/drawing/2014/main" id="{B3ECA4EB-10D1-4B65-B604-4032302CDAF4}"/>
              </a:ext>
            </a:extLst>
          </p:cNvPr>
          <p:cNvGrpSpPr/>
          <p:nvPr/>
        </p:nvGrpSpPr>
        <p:grpSpPr>
          <a:xfrm>
            <a:off x="170320" y="203448"/>
            <a:ext cx="504056" cy="504056"/>
            <a:chOff x="11207774" y="442662"/>
            <a:chExt cx="504056" cy="504056"/>
          </a:xfrm>
          <a:effectLst>
            <a:outerShdw blurRad="50800" dist="38100" dir="5400000" algn="t" rotWithShape="0">
              <a:prstClr val="black">
                <a:alpha val="40000"/>
              </a:prstClr>
            </a:outerShdw>
          </a:effectLst>
        </p:grpSpPr>
        <p:sp>
          <p:nvSpPr>
            <p:cNvPr id="57" name="椭圆 56">
              <a:extLst>
                <a:ext uri="{FF2B5EF4-FFF2-40B4-BE49-F238E27FC236}">
                  <a16:creationId xmlns:a16="http://schemas.microsoft.com/office/drawing/2014/main" id="{FF372EA1-AB4F-47B1-B450-59AB8827ECD5}"/>
                </a:ext>
              </a:extLst>
            </p:cNvPr>
            <p:cNvSpPr/>
            <p:nvPr/>
          </p:nvSpPr>
          <p:spPr>
            <a:xfrm>
              <a:off x="11351790" y="601230"/>
              <a:ext cx="216024" cy="216024"/>
            </a:xfrm>
            <a:prstGeom prst="ellipse">
              <a:avLst/>
            </a:prstGeom>
            <a:solidFill>
              <a:srgbClr val="B3DF6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Calibri"/>
                <a:ea typeface="微软雅黑"/>
                <a:cs typeface="+mn-cs"/>
              </a:endParaRPr>
            </a:p>
          </p:txBody>
        </p:sp>
        <p:sp>
          <p:nvSpPr>
            <p:cNvPr id="58" name="椭圆 57">
              <a:extLst>
                <a:ext uri="{FF2B5EF4-FFF2-40B4-BE49-F238E27FC236}">
                  <a16:creationId xmlns:a16="http://schemas.microsoft.com/office/drawing/2014/main" id="{0BEE7D95-9E9C-4C6D-91AA-6429F74B9F98}"/>
                </a:ext>
              </a:extLst>
            </p:cNvPr>
            <p:cNvSpPr/>
            <p:nvPr/>
          </p:nvSpPr>
          <p:spPr>
            <a:xfrm>
              <a:off x="11207774" y="442662"/>
              <a:ext cx="504056" cy="50405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微软雅黑"/>
                <a:cs typeface="+mn-cs"/>
              </a:endParaRPr>
            </a:p>
          </p:txBody>
        </p:sp>
      </p:grpSp>
      <p:cxnSp>
        <p:nvCxnSpPr>
          <p:cNvPr id="20" name="直接连接符 19">
            <a:extLst>
              <a:ext uri="{FF2B5EF4-FFF2-40B4-BE49-F238E27FC236}">
                <a16:creationId xmlns:a16="http://schemas.microsoft.com/office/drawing/2014/main" id="{C4FBB3C1-88AA-4E76-B54C-31018E3BFAA0}"/>
              </a:ext>
            </a:extLst>
          </p:cNvPr>
          <p:cNvCxnSpPr/>
          <p:nvPr/>
        </p:nvCxnSpPr>
        <p:spPr>
          <a:xfrm>
            <a:off x="776097" y="707504"/>
            <a:ext cx="1647495" cy="0"/>
          </a:xfrm>
          <a:prstGeom prst="line">
            <a:avLst/>
          </a:prstGeom>
          <a:ln>
            <a:solidFill>
              <a:srgbClr val="B3DF63"/>
            </a:solidFill>
          </a:ln>
        </p:spPr>
        <p:style>
          <a:lnRef idx="1">
            <a:schemeClr val="accent1"/>
          </a:lnRef>
          <a:fillRef idx="0">
            <a:schemeClr val="accent1"/>
          </a:fillRef>
          <a:effectRef idx="0">
            <a:schemeClr val="accent1"/>
          </a:effectRef>
          <a:fontRef idx="minor">
            <a:schemeClr val="tx1"/>
          </a:fontRef>
        </p:style>
      </p:cxnSp>
      <p:grpSp>
        <p:nvGrpSpPr>
          <p:cNvPr id="6" name="组合 5">
            <a:extLst>
              <a:ext uri="{FF2B5EF4-FFF2-40B4-BE49-F238E27FC236}">
                <a16:creationId xmlns:a16="http://schemas.microsoft.com/office/drawing/2014/main" id="{B8D97126-B16B-47C5-9313-C5740A7E571D}"/>
              </a:ext>
            </a:extLst>
          </p:cNvPr>
          <p:cNvGrpSpPr/>
          <p:nvPr/>
        </p:nvGrpSpPr>
        <p:grpSpPr>
          <a:xfrm>
            <a:off x="1908935" y="1619278"/>
            <a:ext cx="7211876" cy="1149470"/>
            <a:chOff x="1908935" y="1619278"/>
            <a:chExt cx="7211876" cy="1149470"/>
          </a:xfrm>
        </p:grpSpPr>
        <p:sp>
          <p:nvSpPr>
            <p:cNvPr id="9" name="椭圆 8">
              <a:extLst>
                <a:ext uri="{FF2B5EF4-FFF2-40B4-BE49-F238E27FC236}">
                  <a16:creationId xmlns:a16="http://schemas.microsoft.com/office/drawing/2014/main" id="{4F2A0BB7-159C-4E8B-B99A-E844EB2704C8}"/>
                </a:ext>
              </a:extLst>
            </p:cNvPr>
            <p:cNvSpPr/>
            <p:nvPr/>
          </p:nvSpPr>
          <p:spPr>
            <a:xfrm>
              <a:off x="1908935" y="1619278"/>
              <a:ext cx="1149560" cy="1149470"/>
            </a:xfrm>
            <a:prstGeom prst="ellipse">
              <a:avLst/>
            </a:prstGeom>
            <a:solidFill>
              <a:srgbClr val="1E678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00" tIns="45699" rIns="91400" bIns="45699"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36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Impact MT Std" pitchFamily="34" charset="0"/>
                  <a:ea typeface="微软雅黑" panose="020B0503020204020204" pitchFamily="34" charset="-122"/>
                  <a:cs typeface="+mn-cs"/>
                </a:rPr>
                <a:t>1</a:t>
              </a:r>
              <a:endParaRPr kumimoji="0" lang="zh-CN" altLang="en-US" sz="36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Impact MT Std" pitchFamily="34" charset="0"/>
                <a:ea typeface="微软雅黑" panose="020B0503020204020204" pitchFamily="34" charset="-122"/>
                <a:cs typeface="+mn-cs"/>
              </a:endParaRPr>
            </a:p>
          </p:txBody>
        </p:sp>
        <p:cxnSp>
          <p:nvCxnSpPr>
            <p:cNvPr id="10" name="直接连接符 9">
              <a:extLst>
                <a:ext uri="{FF2B5EF4-FFF2-40B4-BE49-F238E27FC236}">
                  <a16:creationId xmlns:a16="http://schemas.microsoft.com/office/drawing/2014/main" id="{BADF11BB-395B-4DEA-9578-2BEC6AFACF03}"/>
                </a:ext>
              </a:extLst>
            </p:cNvPr>
            <p:cNvCxnSpPr/>
            <p:nvPr/>
          </p:nvCxnSpPr>
          <p:spPr>
            <a:xfrm>
              <a:off x="3221461" y="2194013"/>
              <a:ext cx="1006860" cy="0"/>
            </a:xfrm>
            <a:prstGeom prst="line">
              <a:avLst/>
            </a:prstGeom>
            <a:ln w="381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3" name="文本框 2">
              <a:extLst>
                <a:ext uri="{FF2B5EF4-FFF2-40B4-BE49-F238E27FC236}">
                  <a16:creationId xmlns:a16="http://schemas.microsoft.com/office/drawing/2014/main" id="{C2D18244-5218-4AD9-84A5-ACEB087E6A27}"/>
                </a:ext>
              </a:extLst>
            </p:cNvPr>
            <p:cNvSpPr txBox="1"/>
            <p:nvPr/>
          </p:nvSpPr>
          <p:spPr>
            <a:xfrm>
              <a:off x="4562061" y="1804019"/>
              <a:ext cx="4558750" cy="64633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3600" spc="600" dirty="0">
                  <a:solidFill>
                    <a:prstClr val="black"/>
                  </a:solidFill>
                  <a:latin typeface="Calibri"/>
                  <a:ea typeface="微软雅黑"/>
                </a:rPr>
                <a:t>字典及字典操作</a:t>
              </a:r>
              <a:endParaRPr kumimoji="0" lang="zh-CN" altLang="en-US" sz="3600" b="0" i="0" u="none" strike="noStrike" kern="1200" cap="none" spc="600" normalizeH="0" baseline="0" noProof="0" dirty="0">
                <a:ln>
                  <a:noFill/>
                </a:ln>
                <a:solidFill>
                  <a:prstClr val="black"/>
                </a:solidFill>
                <a:effectLst/>
                <a:uLnTx/>
                <a:uFillTx/>
                <a:latin typeface="Calibri"/>
                <a:ea typeface="微软雅黑"/>
                <a:cs typeface="+mn-cs"/>
              </a:endParaRPr>
            </a:p>
          </p:txBody>
        </p:sp>
      </p:grpSp>
      <p:grpSp>
        <p:nvGrpSpPr>
          <p:cNvPr id="7" name="组合 6">
            <a:extLst>
              <a:ext uri="{FF2B5EF4-FFF2-40B4-BE49-F238E27FC236}">
                <a16:creationId xmlns:a16="http://schemas.microsoft.com/office/drawing/2014/main" id="{E0882916-F2D4-4840-AC5F-E12E306AE0FB}"/>
              </a:ext>
            </a:extLst>
          </p:cNvPr>
          <p:cNvGrpSpPr/>
          <p:nvPr/>
        </p:nvGrpSpPr>
        <p:grpSpPr>
          <a:xfrm>
            <a:off x="1921631" y="2972130"/>
            <a:ext cx="7199180" cy="1149470"/>
            <a:chOff x="1921631" y="2972130"/>
            <a:chExt cx="6042050" cy="1149470"/>
          </a:xfrm>
        </p:grpSpPr>
        <p:sp>
          <p:nvSpPr>
            <p:cNvPr id="12" name="椭圆 11">
              <a:extLst>
                <a:ext uri="{FF2B5EF4-FFF2-40B4-BE49-F238E27FC236}">
                  <a16:creationId xmlns:a16="http://schemas.microsoft.com/office/drawing/2014/main" id="{31485000-8B22-41F5-A4AF-5605D3A5A726}"/>
                </a:ext>
              </a:extLst>
            </p:cNvPr>
            <p:cNvSpPr/>
            <p:nvPr/>
          </p:nvSpPr>
          <p:spPr>
            <a:xfrm>
              <a:off x="1921631" y="2972130"/>
              <a:ext cx="1149560" cy="1149470"/>
            </a:xfrm>
            <a:prstGeom prst="ellipse">
              <a:avLst/>
            </a:prstGeom>
            <a:solidFill>
              <a:srgbClr val="B3DF63"/>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00" tIns="45699" rIns="91400" bIns="45699"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36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Impact MT Std" pitchFamily="34" charset="0"/>
                  <a:ea typeface="微软雅黑" panose="020B0503020204020204" pitchFamily="34" charset="-122"/>
                  <a:cs typeface="+mn-cs"/>
                </a:rPr>
                <a:t>2</a:t>
              </a:r>
              <a:endParaRPr kumimoji="0" lang="zh-CN" altLang="en-US" sz="36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Impact MT Std" pitchFamily="34" charset="0"/>
                <a:ea typeface="微软雅黑" panose="020B0503020204020204" pitchFamily="34" charset="-122"/>
                <a:cs typeface="+mn-cs"/>
              </a:endParaRPr>
            </a:p>
          </p:txBody>
        </p:sp>
        <p:cxnSp>
          <p:nvCxnSpPr>
            <p:cNvPr id="13" name="直接连接符 12">
              <a:extLst>
                <a:ext uri="{FF2B5EF4-FFF2-40B4-BE49-F238E27FC236}">
                  <a16:creationId xmlns:a16="http://schemas.microsoft.com/office/drawing/2014/main" id="{185EE8C7-2D6E-43EC-BB42-5AC882B410DD}"/>
                </a:ext>
              </a:extLst>
            </p:cNvPr>
            <p:cNvCxnSpPr/>
            <p:nvPr/>
          </p:nvCxnSpPr>
          <p:spPr>
            <a:xfrm>
              <a:off x="3221461" y="3546865"/>
              <a:ext cx="1006860" cy="0"/>
            </a:xfrm>
            <a:prstGeom prst="line">
              <a:avLst/>
            </a:prstGeom>
            <a:ln w="381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1" name="文本框 20">
              <a:extLst>
                <a:ext uri="{FF2B5EF4-FFF2-40B4-BE49-F238E27FC236}">
                  <a16:creationId xmlns:a16="http://schemas.microsoft.com/office/drawing/2014/main" id="{FDE7EECC-2D33-4E1A-BD00-09CC33CECA6C}"/>
                </a:ext>
              </a:extLst>
            </p:cNvPr>
            <p:cNvSpPr txBox="1"/>
            <p:nvPr/>
          </p:nvSpPr>
          <p:spPr>
            <a:xfrm>
              <a:off x="4192515" y="3223699"/>
              <a:ext cx="3771166" cy="64633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3600" spc="600" dirty="0">
                  <a:solidFill>
                    <a:prstClr val="black"/>
                  </a:solidFill>
                  <a:latin typeface="Calibri"/>
                  <a:ea typeface="微软雅黑"/>
                </a:rPr>
                <a:t>集合与集合操作</a:t>
              </a:r>
              <a:endParaRPr kumimoji="0" lang="zh-CN" altLang="en-US" sz="3600" b="0" i="0" u="none" strike="noStrike" kern="1200" cap="none" spc="600" normalizeH="0" baseline="0" noProof="0" dirty="0">
                <a:ln>
                  <a:noFill/>
                </a:ln>
                <a:solidFill>
                  <a:prstClr val="black"/>
                </a:solidFill>
                <a:effectLst/>
                <a:uLnTx/>
                <a:uFillTx/>
                <a:latin typeface="Calibri"/>
                <a:ea typeface="微软雅黑"/>
                <a:cs typeface="+mn-cs"/>
              </a:endParaRPr>
            </a:p>
          </p:txBody>
        </p:sp>
      </p:grpSp>
      <p:grpSp>
        <p:nvGrpSpPr>
          <p:cNvPr id="8" name="组合 7">
            <a:extLst>
              <a:ext uri="{FF2B5EF4-FFF2-40B4-BE49-F238E27FC236}">
                <a16:creationId xmlns:a16="http://schemas.microsoft.com/office/drawing/2014/main" id="{CBF52373-CB1B-4463-9F77-41BF82BE8AF1}"/>
              </a:ext>
            </a:extLst>
          </p:cNvPr>
          <p:cNvGrpSpPr/>
          <p:nvPr/>
        </p:nvGrpSpPr>
        <p:grpSpPr>
          <a:xfrm>
            <a:off x="1921631" y="4324982"/>
            <a:ext cx="7117074" cy="1149470"/>
            <a:chOff x="1921631" y="4324982"/>
            <a:chExt cx="6042050" cy="1149470"/>
          </a:xfrm>
        </p:grpSpPr>
        <p:sp>
          <p:nvSpPr>
            <p:cNvPr id="14" name="椭圆 13">
              <a:extLst>
                <a:ext uri="{FF2B5EF4-FFF2-40B4-BE49-F238E27FC236}">
                  <a16:creationId xmlns:a16="http://schemas.microsoft.com/office/drawing/2014/main" id="{BE069451-7BAF-480B-A2E5-83CB4BDB524E}"/>
                </a:ext>
              </a:extLst>
            </p:cNvPr>
            <p:cNvSpPr/>
            <p:nvPr/>
          </p:nvSpPr>
          <p:spPr>
            <a:xfrm>
              <a:off x="1921631" y="4324982"/>
              <a:ext cx="1149560" cy="1149470"/>
            </a:xfrm>
            <a:prstGeom prst="ellipse">
              <a:avLst/>
            </a:prstGeom>
            <a:solidFill>
              <a:srgbClr val="1E678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00" tIns="45699" rIns="91400" bIns="45699"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36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Impact MT Std" pitchFamily="34" charset="0"/>
                  <a:ea typeface="微软雅黑" panose="020B0503020204020204" pitchFamily="34" charset="-122"/>
                  <a:cs typeface="+mn-cs"/>
                </a:rPr>
                <a:t>3</a:t>
              </a:r>
              <a:endParaRPr kumimoji="0" lang="zh-CN" altLang="en-US" sz="36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Impact MT Std" pitchFamily="34" charset="0"/>
                <a:ea typeface="微软雅黑" panose="020B0503020204020204" pitchFamily="34" charset="-122"/>
                <a:cs typeface="+mn-cs"/>
              </a:endParaRPr>
            </a:p>
          </p:txBody>
        </p:sp>
        <p:cxnSp>
          <p:nvCxnSpPr>
            <p:cNvPr id="15" name="直接连接符 14">
              <a:extLst>
                <a:ext uri="{FF2B5EF4-FFF2-40B4-BE49-F238E27FC236}">
                  <a16:creationId xmlns:a16="http://schemas.microsoft.com/office/drawing/2014/main" id="{687E6291-9804-4CCA-B93F-9CAE522E559F}"/>
                </a:ext>
              </a:extLst>
            </p:cNvPr>
            <p:cNvCxnSpPr/>
            <p:nvPr/>
          </p:nvCxnSpPr>
          <p:spPr>
            <a:xfrm>
              <a:off x="3221461" y="4926095"/>
              <a:ext cx="1006860" cy="0"/>
            </a:xfrm>
            <a:prstGeom prst="line">
              <a:avLst/>
            </a:prstGeom>
            <a:ln w="381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2" name="文本框 21">
              <a:extLst>
                <a:ext uri="{FF2B5EF4-FFF2-40B4-BE49-F238E27FC236}">
                  <a16:creationId xmlns:a16="http://schemas.microsoft.com/office/drawing/2014/main" id="{2C92EFF7-C741-4F8B-B13A-3B350F0FBC98}"/>
                </a:ext>
              </a:extLst>
            </p:cNvPr>
            <p:cNvSpPr txBox="1"/>
            <p:nvPr/>
          </p:nvSpPr>
          <p:spPr>
            <a:xfrm>
              <a:off x="4218713" y="4662564"/>
              <a:ext cx="3744968" cy="64633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3600" spc="600" dirty="0">
                  <a:solidFill>
                    <a:prstClr val="black"/>
                  </a:solidFill>
                  <a:latin typeface="Calibri"/>
                  <a:ea typeface="微软雅黑"/>
                </a:rPr>
                <a:t>综合应用</a:t>
              </a:r>
              <a:endParaRPr kumimoji="0" lang="zh-CN" altLang="en-US" sz="3600" b="0" i="0" u="none" strike="noStrike" kern="1200" cap="none" spc="600" normalizeH="0" baseline="0" noProof="0" dirty="0">
                <a:ln>
                  <a:noFill/>
                </a:ln>
                <a:solidFill>
                  <a:prstClr val="black"/>
                </a:solidFill>
                <a:effectLst/>
                <a:uLnTx/>
                <a:uFillTx/>
                <a:latin typeface="Calibri"/>
                <a:ea typeface="微软雅黑"/>
                <a:cs typeface="+mn-cs"/>
              </a:endParaRPr>
            </a:p>
          </p:txBody>
        </p:sp>
      </p:grpSp>
    </p:spTree>
    <p:extLst>
      <p:ext uri="{BB962C8B-B14F-4D97-AF65-F5344CB8AC3E}">
        <p14:creationId xmlns:p14="http://schemas.microsoft.com/office/powerpoint/2010/main" val="3427335631"/>
      </p:ext>
    </p:extLst>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bg>
      <p:bgPr>
        <a:solidFill>
          <a:schemeClr val="bg1">
            <a:lumMod val="95000"/>
          </a:schemeClr>
        </a:solidFill>
        <a:effectLst/>
      </p:bgPr>
    </p:bg>
    <p:spTree>
      <p:nvGrpSpPr>
        <p:cNvPr id="1" name=""/>
        <p:cNvGrpSpPr/>
        <p:nvPr/>
      </p:nvGrpSpPr>
      <p:grpSpPr>
        <a:xfrm>
          <a:off x="0" y="0"/>
          <a:ext cx="0" cy="0"/>
          <a:chOff x="0" y="0"/>
          <a:chExt cx="0" cy="0"/>
        </a:xfrm>
      </p:grpSpPr>
      <p:grpSp>
        <p:nvGrpSpPr>
          <p:cNvPr id="32" name="组合 31">
            <a:extLst>
              <a:ext uri="{FF2B5EF4-FFF2-40B4-BE49-F238E27FC236}">
                <a16:creationId xmlns:a16="http://schemas.microsoft.com/office/drawing/2014/main" id="{032EF26F-0D58-4A0E-97C1-668713F80B14}"/>
              </a:ext>
            </a:extLst>
          </p:cNvPr>
          <p:cNvGrpSpPr/>
          <p:nvPr/>
        </p:nvGrpSpPr>
        <p:grpSpPr>
          <a:xfrm>
            <a:off x="170320" y="203448"/>
            <a:ext cx="6511833" cy="504056"/>
            <a:chOff x="169526" y="203448"/>
            <a:chExt cx="6511833" cy="504056"/>
          </a:xfrm>
        </p:grpSpPr>
        <p:sp>
          <p:nvSpPr>
            <p:cNvPr id="4" name="TextBox 3"/>
            <p:cNvSpPr txBox="1"/>
            <p:nvPr/>
          </p:nvSpPr>
          <p:spPr>
            <a:xfrm>
              <a:off x="781172" y="245839"/>
              <a:ext cx="5900187" cy="461665"/>
            </a:xfrm>
            <a:prstGeom prst="rect">
              <a:avLst/>
            </a:prstGeom>
            <a:noFill/>
          </p:spPr>
          <p:txBody>
            <a:bodyPr wrap="square" rtlCol="0">
              <a:spAutoFit/>
            </a:bodyPr>
            <a:lstStyle/>
            <a:p>
              <a:r>
                <a:rPr lang="zh-CN" altLang="en-US" sz="2400" b="1" spc="300" dirty="0">
                  <a:solidFill>
                    <a:srgbClr val="1E6787"/>
                  </a:solidFill>
                  <a:latin typeface="微软雅黑" pitchFamily="34" charset="-122"/>
                  <a:ea typeface="微软雅黑" pitchFamily="34" charset="-122"/>
                </a:rPr>
                <a:t>字典的删除操作</a:t>
              </a:r>
              <a:endParaRPr lang="zh-CN" altLang="en-US" sz="2000" b="1" spc="300" dirty="0">
                <a:solidFill>
                  <a:srgbClr val="1E6787"/>
                </a:solidFill>
                <a:latin typeface="微软雅黑" pitchFamily="34" charset="-122"/>
                <a:ea typeface="微软雅黑" pitchFamily="34" charset="-122"/>
              </a:endParaRPr>
            </a:p>
          </p:txBody>
        </p:sp>
        <p:grpSp>
          <p:nvGrpSpPr>
            <p:cNvPr id="56" name="组合 55">
              <a:extLst>
                <a:ext uri="{FF2B5EF4-FFF2-40B4-BE49-F238E27FC236}">
                  <a16:creationId xmlns:a16="http://schemas.microsoft.com/office/drawing/2014/main" id="{B3ECA4EB-10D1-4B65-B604-4032302CDAF4}"/>
                </a:ext>
              </a:extLst>
            </p:cNvPr>
            <p:cNvGrpSpPr/>
            <p:nvPr/>
          </p:nvGrpSpPr>
          <p:grpSpPr>
            <a:xfrm>
              <a:off x="169526" y="203448"/>
              <a:ext cx="504056" cy="504056"/>
              <a:chOff x="11207774" y="442662"/>
              <a:chExt cx="504056" cy="504056"/>
            </a:xfrm>
            <a:effectLst>
              <a:outerShdw blurRad="50800" dist="38100" dir="5400000" algn="t" rotWithShape="0">
                <a:prstClr val="black">
                  <a:alpha val="40000"/>
                </a:prstClr>
              </a:outerShdw>
            </a:effectLst>
          </p:grpSpPr>
          <p:sp>
            <p:nvSpPr>
              <p:cNvPr id="57" name="椭圆 56">
                <a:extLst>
                  <a:ext uri="{FF2B5EF4-FFF2-40B4-BE49-F238E27FC236}">
                    <a16:creationId xmlns:a16="http://schemas.microsoft.com/office/drawing/2014/main" id="{FF372EA1-AB4F-47B1-B450-59AB8827ECD5}"/>
                  </a:ext>
                </a:extLst>
              </p:cNvPr>
              <p:cNvSpPr/>
              <p:nvPr/>
            </p:nvSpPr>
            <p:spPr>
              <a:xfrm>
                <a:off x="11351790" y="601230"/>
                <a:ext cx="216024" cy="216024"/>
              </a:xfrm>
              <a:prstGeom prst="ellipse">
                <a:avLst/>
              </a:prstGeom>
              <a:solidFill>
                <a:srgbClr val="B3DF6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Calibri"/>
                  <a:ea typeface="微软雅黑"/>
                </a:endParaRPr>
              </a:p>
            </p:txBody>
          </p:sp>
          <p:sp>
            <p:nvSpPr>
              <p:cNvPr id="58" name="椭圆 57">
                <a:extLst>
                  <a:ext uri="{FF2B5EF4-FFF2-40B4-BE49-F238E27FC236}">
                    <a16:creationId xmlns:a16="http://schemas.microsoft.com/office/drawing/2014/main" id="{0BEE7D95-9E9C-4C6D-91AA-6429F74B9F98}"/>
                  </a:ext>
                </a:extLst>
              </p:cNvPr>
              <p:cNvSpPr/>
              <p:nvPr/>
            </p:nvSpPr>
            <p:spPr>
              <a:xfrm>
                <a:off x="11207774" y="442662"/>
                <a:ext cx="504056" cy="50405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Calibri"/>
                  <a:ea typeface="微软雅黑"/>
                </a:endParaRPr>
              </a:p>
            </p:txBody>
          </p:sp>
        </p:grpSp>
        <p:cxnSp>
          <p:nvCxnSpPr>
            <p:cNvPr id="20" name="直接连接符 19">
              <a:extLst>
                <a:ext uri="{FF2B5EF4-FFF2-40B4-BE49-F238E27FC236}">
                  <a16:creationId xmlns:a16="http://schemas.microsoft.com/office/drawing/2014/main" id="{C4FBB3C1-88AA-4E76-B54C-31018E3BFAA0}"/>
                </a:ext>
              </a:extLst>
            </p:cNvPr>
            <p:cNvCxnSpPr>
              <a:cxnSpLocks/>
            </p:cNvCxnSpPr>
            <p:nvPr/>
          </p:nvCxnSpPr>
          <p:spPr>
            <a:xfrm>
              <a:off x="775303" y="707504"/>
              <a:ext cx="1833288" cy="0"/>
            </a:xfrm>
            <a:prstGeom prst="line">
              <a:avLst/>
            </a:prstGeom>
            <a:ln>
              <a:solidFill>
                <a:srgbClr val="B3DF63"/>
              </a:solidFill>
            </a:ln>
          </p:spPr>
          <p:style>
            <a:lnRef idx="1">
              <a:schemeClr val="accent1"/>
            </a:lnRef>
            <a:fillRef idx="0">
              <a:schemeClr val="accent1"/>
            </a:fillRef>
            <a:effectRef idx="0">
              <a:schemeClr val="accent1"/>
            </a:effectRef>
            <a:fontRef idx="minor">
              <a:schemeClr val="tx1"/>
            </a:fontRef>
          </p:style>
        </p:cxnSp>
      </p:grpSp>
      <p:sp>
        <p:nvSpPr>
          <p:cNvPr id="49" name="矩形 48">
            <a:extLst>
              <a:ext uri="{FF2B5EF4-FFF2-40B4-BE49-F238E27FC236}">
                <a16:creationId xmlns:a16="http://schemas.microsoft.com/office/drawing/2014/main" id="{2D834A0F-3130-4C5B-B4A3-49FE07333EE4}"/>
              </a:ext>
            </a:extLst>
          </p:cNvPr>
          <p:cNvSpPr/>
          <p:nvPr/>
        </p:nvSpPr>
        <p:spPr>
          <a:xfrm>
            <a:off x="530360" y="1039705"/>
            <a:ext cx="10728960" cy="1200329"/>
          </a:xfrm>
          <a:prstGeom prst="rect">
            <a:avLst/>
          </a:prstGeom>
        </p:spPr>
        <p:txBody>
          <a:bodyPr wrap="square">
            <a:spAutoFit/>
          </a:bodyPr>
          <a:lstStyle/>
          <a:p>
            <a:pPr marL="514350" indent="-514350">
              <a:lnSpc>
                <a:spcPct val="150000"/>
              </a:lnSpc>
              <a:buFont typeface="+mj-lt"/>
              <a:buAutoNum type="arabicPeriod" startAt="4"/>
            </a:pPr>
            <a:r>
              <a:rPr lang="zh-CN" altLang="zh-CN" sz="2400" dirty="0">
                <a:latin typeface="+mn-ea"/>
              </a:rPr>
              <a:t>用</a:t>
            </a:r>
            <a:r>
              <a:rPr lang="en-US" altLang="zh-CN" sz="2400" dirty="0">
                <a:latin typeface="+mn-ea"/>
              </a:rPr>
              <a:t>clear</a:t>
            </a:r>
            <a:r>
              <a:rPr lang="zh-CN" altLang="zh-CN" sz="2400" dirty="0">
                <a:latin typeface="+mn-ea"/>
              </a:rPr>
              <a:t>方法清空字典条目 </a:t>
            </a:r>
            <a:endParaRPr lang="en-US" altLang="zh-CN" sz="2400" dirty="0">
              <a:latin typeface="+mn-ea"/>
            </a:endParaRPr>
          </a:p>
          <a:p>
            <a:pPr lvl="2">
              <a:lnSpc>
                <a:spcPct val="150000"/>
              </a:lnSpc>
            </a:pPr>
            <a:r>
              <a:rPr lang="zh-CN" altLang="zh-CN" sz="2400" b="1" dirty="0">
                <a:latin typeface="+mn-ea"/>
              </a:rPr>
              <a:t>字典名</a:t>
            </a:r>
            <a:r>
              <a:rPr lang="en-US" altLang="zh-CN" sz="2400" b="1" dirty="0">
                <a:latin typeface="+mn-ea"/>
              </a:rPr>
              <a:t>.clear()</a:t>
            </a:r>
          </a:p>
        </p:txBody>
      </p:sp>
      <p:pic>
        <p:nvPicPr>
          <p:cNvPr id="3" name="图片 2">
            <a:extLst>
              <a:ext uri="{FF2B5EF4-FFF2-40B4-BE49-F238E27FC236}">
                <a16:creationId xmlns:a16="http://schemas.microsoft.com/office/drawing/2014/main" id="{89766DCD-D36F-4587-9387-B8D1F0A3610D}"/>
              </a:ext>
            </a:extLst>
          </p:cNvPr>
          <p:cNvPicPr>
            <a:picLocks noChangeAspect="1"/>
          </p:cNvPicPr>
          <p:nvPr/>
        </p:nvPicPr>
        <p:blipFill>
          <a:blip r:embed="rId3" cstate="print"/>
          <a:stretch>
            <a:fillRect/>
          </a:stretch>
        </p:blipFill>
        <p:spPr>
          <a:xfrm>
            <a:off x="836035" y="2751513"/>
            <a:ext cx="10629084" cy="1837112"/>
          </a:xfrm>
          <a:prstGeom prst="rect">
            <a:avLst/>
          </a:prstGeom>
        </p:spPr>
      </p:pic>
      <p:sp>
        <p:nvSpPr>
          <p:cNvPr id="16" name="标注: 线形 15">
            <a:extLst>
              <a:ext uri="{FF2B5EF4-FFF2-40B4-BE49-F238E27FC236}">
                <a16:creationId xmlns:a16="http://schemas.microsoft.com/office/drawing/2014/main" id="{DACE5320-81D9-4FD8-9365-ABB38FC4620C}"/>
              </a:ext>
            </a:extLst>
          </p:cNvPr>
          <p:cNvSpPr/>
          <p:nvPr/>
        </p:nvSpPr>
        <p:spPr>
          <a:xfrm>
            <a:off x="2289498" y="4954214"/>
            <a:ext cx="4288960" cy="665018"/>
          </a:xfrm>
          <a:prstGeom prst="borderCallout1">
            <a:avLst>
              <a:gd name="adj1" fmla="val 23003"/>
              <a:gd name="adj2" fmla="val 149"/>
              <a:gd name="adj3" fmla="val -65137"/>
              <a:gd name="adj4" fmla="val -27028"/>
            </a:avLst>
          </a:prstGeom>
          <a:ln w="28575">
            <a:solidFill>
              <a:srgbClr val="C00000"/>
            </a:solidFill>
          </a:ln>
        </p:spPr>
        <p:style>
          <a:lnRef idx="0">
            <a:schemeClr val="accent6"/>
          </a:lnRef>
          <a:fillRef idx="3">
            <a:schemeClr val="accent6"/>
          </a:fillRef>
          <a:effectRef idx="3">
            <a:schemeClr val="accent6"/>
          </a:effectRef>
          <a:fontRef idx="minor">
            <a:schemeClr val="lt1"/>
          </a:fontRef>
        </p:style>
        <p:txBody>
          <a:bodyPr rtlCol="0" anchor="ctr"/>
          <a:lstStyle/>
          <a:p>
            <a:pPr algn="ctr"/>
            <a:r>
              <a:rPr lang="zh-CN" altLang="en-US" sz="2000" dirty="0">
                <a:solidFill>
                  <a:schemeClr val="bg1"/>
                </a:solidFill>
              </a:rPr>
              <a:t>清空所有条目，使其成为空字典</a:t>
            </a:r>
            <a:endParaRPr lang="en-US" altLang="zh-CN" sz="2000" dirty="0">
              <a:solidFill>
                <a:schemeClr val="bg1"/>
              </a:solidFill>
            </a:endParaRPr>
          </a:p>
        </p:txBody>
      </p:sp>
      <p:sp>
        <p:nvSpPr>
          <p:cNvPr id="11" name="矩形 10"/>
          <p:cNvSpPr/>
          <p:nvPr/>
        </p:nvSpPr>
        <p:spPr>
          <a:xfrm>
            <a:off x="1414022" y="3219281"/>
            <a:ext cx="2743200" cy="450788"/>
          </a:xfrm>
          <a:prstGeom prst="rect">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410852816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ppt_x"/>
                                          </p:val>
                                        </p:tav>
                                        <p:tav tm="100000">
                                          <p:val>
                                            <p:strVal val="#ppt_x"/>
                                          </p:val>
                                        </p:tav>
                                      </p:tavLst>
                                    </p:anim>
                                    <p:anim calcmode="lin" valueType="num">
                                      <p:cBhvr additive="base">
                                        <p:cTn id="14" dur="500" fill="hold"/>
                                        <p:tgtEl>
                                          <p:spTgt spid="11"/>
                                        </p:tgtEl>
                                        <p:attrNameLst>
                                          <p:attrName>ppt_y</p:attrName>
                                        </p:attrNameLst>
                                      </p:cBhvr>
                                      <p:tavLst>
                                        <p:tav tm="0">
                                          <p:val>
                                            <p:strVal val="1+#ppt_h/2"/>
                                          </p:val>
                                        </p:tav>
                                        <p:tav tm="100000">
                                          <p:val>
                                            <p:strVal val="#ppt_y"/>
                                          </p:val>
                                        </p:tav>
                                      </p:tavLst>
                                    </p:anim>
                                  </p:childTnLst>
                                </p:cTn>
                              </p:par>
                            </p:childTnLst>
                          </p:cTn>
                        </p:par>
                        <p:par>
                          <p:cTn id="15" fill="hold">
                            <p:stCondLst>
                              <p:cond delay="500"/>
                            </p:stCondLst>
                            <p:childTnLst>
                              <p:par>
                                <p:cTn id="16" presetID="2" presetClass="entr" presetSubtype="4" fill="hold" grpId="0" nodeType="afterEffect">
                                  <p:stCondLst>
                                    <p:cond delay="0"/>
                                  </p:stCondLst>
                                  <p:childTnLst>
                                    <p:set>
                                      <p:cBhvr>
                                        <p:cTn id="17" dur="1" fill="hold">
                                          <p:stCondLst>
                                            <p:cond delay="0"/>
                                          </p:stCondLst>
                                        </p:cTn>
                                        <p:tgtEl>
                                          <p:spTgt spid="16"/>
                                        </p:tgtEl>
                                        <p:attrNameLst>
                                          <p:attrName>style.visibility</p:attrName>
                                        </p:attrNameLst>
                                      </p:cBhvr>
                                      <p:to>
                                        <p:strVal val="visible"/>
                                      </p:to>
                                    </p:set>
                                    <p:anim calcmode="lin" valueType="num">
                                      <p:cBhvr additive="base">
                                        <p:cTn id="18" dur="500" fill="hold"/>
                                        <p:tgtEl>
                                          <p:spTgt spid="16"/>
                                        </p:tgtEl>
                                        <p:attrNameLst>
                                          <p:attrName>ppt_x</p:attrName>
                                        </p:attrNameLst>
                                      </p:cBhvr>
                                      <p:tavLst>
                                        <p:tav tm="0">
                                          <p:val>
                                            <p:strVal val="#ppt_x"/>
                                          </p:val>
                                        </p:tav>
                                        <p:tav tm="100000">
                                          <p:val>
                                            <p:strVal val="#ppt_x"/>
                                          </p:val>
                                        </p:tav>
                                      </p:tavLst>
                                    </p:anim>
                                    <p:anim calcmode="lin" valueType="num">
                                      <p:cBhvr additive="base">
                                        <p:cTn id="19"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1" grpId="0" animBg="1"/>
    </p:bldLst>
  </p:timing>
</p:sld>
</file>

<file path=ppt/slides/slide21.xml><?xml version="1.0" encoding="utf-8"?>
<p:sld xmlns:a="http://schemas.openxmlformats.org/drawingml/2006/main" xmlns:r="http://schemas.openxmlformats.org/officeDocument/2006/relationships" xmlns:p="http://schemas.openxmlformats.org/presentationml/2006/main" showMasterSp="0">
  <p:cSld>
    <p:bg>
      <p:bgPr>
        <a:solidFill>
          <a:schemeClr val="bg1">
            <a:lumMod val="95000"/>
          </a:schemeClr>
        </a:solidFill>
        <a:effectLst/>
      </p:bgPr>
    </p:bg>
    <p:spTree>
      <p:nvGrpSpPr>
        <p:cNvPr id="1" name=""/>
        <p:cNvGrpSpPr/>
        <p:nvPr/>
      </p:nvGrpSpPr>
      <p:grpSpPr>
        <a:xfrm>
          <a:off x="0" y="0"/>
          <a:ext cx="0" cy="0"/>
          <a:chOff x="0" y="0"/>
          <a:chExt cx="0" cy="0"/>
        </a:xfrm>
      </p:grpSpPr>
      <p:grpSp>
        <p:nvGrpSpPr>
          <p:cNvPr id="32" name="组合 31">
            <a:extLst>
              <a:ext uri="{FF2B5EF4-FFF2-40B4-BE49-F238E27FC236}">
                <a16:creationId xmlns:a16="http://schemas.microsoft.com/office/drawing/2014/main" id="{032EF26F-0D58-4A0E-97C1-668713F80B14}"/>
              </a:ext>
            </a:extLst>
          </p:cNvPr>
          <p:cNvGrpSpPr/>
          <p:nvPr/>
        </p:nvGrpSpPr>
        <p:grpSpPr>
          <a:xfrm>
            <a:off x="170320" y="203448"/>
            <a:ext cx="6511833" cy="504056"/>
            <a:chOff x="169526" y="203448"/>
            <a:chExt cx="6511833" cy="504056"/>
          </a:xfrm>
        </p:grpSpPr>
        <p:sp>
          <p:nvSpPr>
            <p:cNvPr id="4" name="TextBox 3"/>
            <p:cNvSpPr txBox="1"/>
            <p:nvPr/>
          </p:nvSpPr>
          <p:spPr>
            <a:xfrm>
              <a:off x="781172" y="245839"/>
              <a:ext cx="5900187" cy="461665"/>
            </a:xfrm>
            <a:prstGeom prst="rect">
              <a:avLst/>
            </a:prstGeom>
            <a:noFill/>
          </p:spPr>
          <p:txBody>
            <a:bodyPr wrap="square" rtlCol="0">
              <a:spAutoFit/>
            </a:bodyPr>
            <a:lstStyle/>
            <a:p>
              <a:r>
                <a:rPr lang="zh-CN" altLang="en-US" sz="2400" b="1" spc="300" dirty="0">
                  <a:solidFill>
                    <a:srgbClr val="1E6787"/>
                  </a:solidFill>
                  <a:latin typeface="微软雅黑" pitchFamily="34" charset="-122"/>
                  <a:ea typeface="微软雅黑" pitchFamily="34" charset="-122"/>
                </a:rPr>
                <a:t>字典的删除操作</a:t>
              </a:r>
              <a:endParaRPr lang="zh-CN" altLang="en-US" sz="2000" b="1" spc="300" dirty="0">
                <a:solidFill>
                  <a:srgbClr val="1E6787"/>
                </a:solidFill>
                <a:latin typeface="微软雅黑" pitchFamily="34" charset="-122"/>
                <a:ea typeface="微软雅黑" pitchFamily="34" charset="-122"/>
              </a:endParaRPr>
            </a:p>
          </p:txBody>
        </p:sp>
        <p:grpSp>
          <p:nvGrpSpPr>
            <p:cNvPr id="56" name="组合 55">
              <a:extLst>
                <a:ext uri="{FF2B5EF4-FFF2-40B4-BE49-F238E27FC236}">
                  <a16:creationId xmlns:a16="http://schemas.microsoft.com/office/drawing/2014/main" id="{B3ECA4EB-10D1-4B65-B604-4032302CDAF4}"/>
                </a:ext>
              </a:extLst>
            </p:cNvPr>
            <p:cNvGrpSpPr/>
            <p:nvPr/>
          </p:nvGrpSpPr>
          <p:grpSpPr>
            <a:xfrm>
              <a:off x="169526" y="203448"/>
              <a:ext cx="504056" cy="504056"/>
              <a:chOff x="11207774" y="442662"/>
              <a:chExt cx="504056" cy="504056"/>
            </a:xfrm>
            <a:effectLst>
              <a:outerShdw blurRad="50800" dist="38100" dir="5400000" algn="t" rotWithShape="0">
                <a:prstClr val="black">
                  <a:alpha val="40000"/>
                </a:prstClr>
              </a:outerShdw>
            </a:effectLst>
          </p:grpSpPr>
          <p:sp>
            <p:nvSpPr>
              <p:cNvPr id="57" name="椭圆 56">
                <a:extLst>
                  <a:ext uri="{FF2B5EF4-FFF2-40B4-BE49-F238E27FC236}">
                    <a16:creationId xmlns:a16="http://schemas.microsoft.com/office/drawing/2014/main" id="{FF372EA1-AB4F-47B1-B450-59AB8827ECD5}"/>
                  </a:ext>
                </a:extLst>
              </p:cNvPr>
              <p:cNvSpPr/>
              <p:nvPr/>
            </p:nvSpPr>
            <p:spPr>
              <a:xfrm>
                <a:off x="11351790" y="601230"/>
                <a:ext cx="216024" cy="216024"/>
              </a:xfrm>
              <a:prstGeom prst="ellipse">
                <a:avLst/>
              </a:prstGeom>
              <a:solidFill>
                <a:srgbClr val="B3DF6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Calibri"/>
                  <a:ea typeface="微软雅黑"/>
                </a:endParaRPr>
              </a:p>
            </p:txBody>
          </p:sp>
          <p:sp>
            <p:nvSpPr>
              <p:cNvPr id="58" name="椭圆 57">
                <a:extLst>
                  <a:ext uri="{FF2B5EF4-FFF2-40B4-BE49-F238E27FC236}">
                    <a16:creationId xmlns:a16="http://schemas.microsoft.com/office/drawing/2014/main" id="{0BEE7D95-9E9C-4C6D-91AA-6429F74B9F98}"/>
                  </a:ext>
                </a:extLst>
              </p:cNvPr>
              <p:cNvSpPr/>
              <p:nvPr/>
            </p:nvSpPr>
            <p:spPr>
              <a:xfrm>
                <a:off x="11207774" y="442662"/>
                <a:ext cx="504056" cy="50405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Calibri"/>
                  <a:ea typeface="微软雅黑"/>
                </a:endParaRPr>
              </a:p>
            </p:txBody>
          </p:sp>
        </p:grpSp>
        <p:cxnSp>
          <p:nvCxnSpPr>
            <p:cNvPr id="20" name="直接连接符 19">
              <a:extLst>
                <a:ext uri="{FF2B5EF4-FFF2-40B4-BE49-F238E27FC236}">
                  <a16:creationId xmlns:a16="http://schemas.microsoft.com/office/drawing/2014/main" id="{C4FBB3C1-88AA-4E76-B54C-31018E3BFAA0}"/>
                </a:ext>
              </a:extLst>
            </p:cNvPr>
            <p:cNvCxnSpPr>
              <a:cxnSpLocks/>
            </p:cNvCxnSpPr>
            <p:nvPr/>
          </p:nvCxnSpPr>
          <p:spPr>
            <a:xfrm>
              <a:off x="775303" y="707504"/>
              <a:ext cx="1833288" cy="0"/>
            </a:xfrm>
            <a:prstGeom prst="line">
              <a:avLst/>
            </a:prstGeom>
            <a:ln>
              <a:solidFill>
                <a:srgbClr val="B3DF63"/>
              </a:solidFill>
            </a:ln>
          </p:spPr>
          <p:style>
            <a:lnRef idx="1">
              <a:schemeClr val="accent1"/>
            </a:lnRef>
            <a:fillRef idx="0">
              <a:schemeClr val="accent1"/>
            </a:fillRef>
            <a:effectRef idx="0">
              <a:schemeClr val="accent1"/>
            </a:effectRef>
            <a:fontRef idx="minor">
              <a:schemeClr val="tx1"/>
            </a:fontRef>
          </p:style>
        </p:cxnSp>
      </p:grpSp>
      <p:sp>
        <p:nvSpPr>
          <p:cNvPr id="49" name="矩形 48">
            <a:extLst>
              <a:ext uri="{FF2B5EF4-FFF2-40B4-BE49-F238E27FC236}">
                <a16:creationId xmlns:a16="http://schemas.microsoft.com/office/drawing/2014/main" id="{2D834A0F-3130-4C5B-B4A3-49FE07333EE4}"/>
              </a:ext>
            </a:extLst>
          </p:cNvPr>
          <p:cNvSpPr/>
          <p:nvPr/>
        </p:nvSpPr>
        <p:spPr>
          <a:xfrm>
            <a:off x="530360" y="1039705"/>
            <a:ext cx="10728960" cy="1200329"/>
          </a:xfrm>
          <a:prstGeom prst="rect">
            <a:avLst/>
          </a:prstGeom>
        </p:spPr>
        <p:txBody>
          <a:bodyPr wrap="square">
            <a:spAutoFit/>
          </a:bodyPr>
          <a:lstStyle/>
          <a:p>
            <a:pPr marL="514350" indent="-514350">
              <a:lnSpc>
                <a:spcPct val="150000"/>
              </a:lnSpc>
              <a:buFont typeface="+mj-lt"/>
              <a:buAutoNum type="arabicPeriod" startAt="5"/>
            </a:pPr>
            <a:r>
              <a:rPr lang="zh-CN" altLang="zh-CN" sz="2400" dirty="0">
                <a:latin typeface="+mn-ea"/>
              </a:rPr>
              <a:t>直接删除整个</a:t>
            </a:r>
            <a:r>
              <a:rPr lang="zh-CN" altLang="zh-CN" sz="2400" dirty="0" smtClean="0">
                <a:latin typeface="+mn-ea"/>
              </a:rPr>
              <a:t>字典</a:t>
            </a:r>
            <a:endParaRPr lang="en-US" altLang="zh-CN" sz="2400" dirty="0" smtClean="0">
              <a:latin typeface="+mn-ea"/>
            </a:endParaRPr>
          </a:p>
          <a:p>
            <a:pPr>
              <a:lnSpc>
                <a:spcPct val="150000"/>
              </a:lnSpc>
            </a:pPr>
            <a:r>
              <a:rPr lang="en-US" altLang="zh-CN" sz="2400" b="1" dirty="0" smtClean="0">
                <a:latin typeface="+mn-ea"/>
              </a:rPr>
              <a:t>	del </a:t>
            </a:r>
            <a:r>
              <a:rPr lang="zh-CN" altLang="zh-CN" sz="2400" b="1" dirty="0" smtClean="0">
                <a:latin typeface="+mn-ea"/>
              </a:rPr>
              <a:t>字典名</a:t>
            </a:r>
            <a:endParaRPr lang="en-US" altLang="zh-CN" sz="2400" b="1" dirty="0">
              <a:latin typeface="+mn-ea"/>
            </a:endParaRPr>
          </a:p>
        </p:txBody>
      </p:sp>
      <p:pic>
        <p:nvPicPr>
          <p:cNvPr id="2" name="图片 1">
            <a:extLst>
              <a:ext uri="{FF2B5EF4-FFF2-40B4-BE49-F238E27FC236}">
                <a16:creationId xmlns:a16="http://schemas.microsoft.com/office/drawing/2014/main" id="{E1615171-CAC9-43A2-A434-9C0167406D5E}"/>
              </a:ext>
            </a:extLst>
          </p:cNvPr>
          <p:cNvPicPr>
            <a:picLocks noChangeAspect="1"/>
          </p:cNvPicPr>
          <p:nvPr/>
        </p:nvPicPr>
        <p:blipFill>
          <a:blip r:embed="rId3" cstate="print"/>
          <a:stretch>
            <a:fillRect/>
          </a:stretch>
        </p:blipFill>
        <p:spPr>
          <a:xfrm>
            <a:off x="1013199" y="2613598"/>
            <a:ext cx="10378249" cy="2551375"/>
          </a:xfrm>
          <a:prstGeom prst="rect">
            <a:avLst/>
          </a:prstGeom>
        </p:spPr>
      </p:pic>
      <p:sp>
        <p:nvSpPr>
          <p:cNvPr id="16" name="标注: 线形 15">
            <a:extLst>
              <a:ext uri="{FF2B5EF4-FFF2-40B4-BE49-F238E27FC236}">
                <a16:creationId xmlns:a16="http://schemas.microsoft.com/office/drawing/2014/main" id="{DACE5320-81D9-4FD8-9365-ABB38FC4620C}"/>
              </a:ext>
            </a:extLst>
          </p:cNvPr>
          <p:cNvSpPr/>
          <p:nvPr/>
        </p:nvSpPr>
        <p:spPr>
          <a:xfrm>
            <a:off x="3944961" y="5742881"/>
            <a:ext cx="4889974" cy="665018"/>
          </a:xfrm>
          <a:prstGeom prst="borderCallout1">
            <a:avLst>
              <a:gd name="adj1" fmla="val -8182"/>
              <a:gd name="adj2" fmla="val -43"/>
              <a:gd name="adj3" fmla="val -101495"/>
              <a:gd name="adj4" fmla="val 12943"/>
            </a:avLst>
          </a:prstGeom>
          <a:ln w="28575">
            <a:solidFill>
              <a:srgbClr val="C00000"/>
            </a:solidFill>
          </a:ln>
        </p:spPr>
        <p:style>
          <a:lnRef idx="0">
            <a:schemeClr val="accent6"/>
          </a:lnRef>
          <a:fillRef idx="3">
            <a:schemeClr val="accent6"/>
          </a:fillRef>
          <a:effectRef idx="3">
            <a:schemeClr val="accent6"/>
          </a:effectRef>
          <a:fontRef idx="minor">
            <a:schemeClr val="lt1"/>
          </a:fontRef>
        </p:style>
        <p:txBody>
          <a:bodyPr rtlCol="0" anchor="ctr"/>
          <a:lstStyle/>
          <a:p>
            <a:pPr algn="ctr"/>
            <a:r>
              <a:rPr lang="zh-CN" altLang="en-US" sz="2000" dirty="0">
                <a:solidFill>
                  <a:schemeClr val="bg1"/>
                </a:solidFill>
              </a:rPr>
              <a:t>直接从内存删除该字典对象，</a:t>
            </a:r>
            <a:endParaRPr lang="en-US" altLang="zh-CN" sz="2000" dirty="0">
              <a:solidFill>
                <a:schemeClr val="bg1"/>
              </a:solidFill>
            </a:endParaRPr>
          </a:p>
          <a:p>
            <a:pPr algn="ctr"/>
            <a:r>
              <a:rPr lang="zh-CN" altLang="en-US" sz="2000" dirty="0">
                <a:solidFill>
                  <a:schemeClr val="bg1"/>
                </a:solidFill>
              </a:rPr>
              <a:t>该对象不可再访问。</a:t>
            </a:r>
            <a:endParaRPr lang="en-US" altLang="zh-CN" sz="2000" dirty="0">
              <a:solidFill>
                <a:schemeClr val="bg1"/>
              </a:solidFill>
            </a:endParaRPr>
          </a:p>
        </p:txBody>
      </p:sp>
      <p:sp>
        <p:nvSpPr>
          <p:cNvPr id="11" name="矩形 10"/>
          <p:cNvSpPr/>
          <p:nvPr/>
        </p:nvSpPr>
        <p:spPr>
          <a:xfrm>
            <a:off x="1517716" y="2988297"/>
            <a:ext cx="2427246" cy="431233"/>
          </a:xfrm>
          <a:prstGeom prst="rect">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141269218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ppt_x"/>
                                          </p:val>
                                        </p:tav>
                                        <p:tav tm="100000">
                                          <p:val>
                                            <p:strVal val="#ppt_x"/>
                                          </p:val>
                                        </p:tav>
                                      </p:tavLst>
                                    </p:anim>
                                    <p:anim calcmode="lin" valueType="num">
                                      <p:cBhvr additive="base">
                                        <p:cTn id="14" dur="500" fill="hold"/>
                                        <p:tgtEl>
                                          <p:spTgt spid="11"/>
                                        </p:tgtEl>
                                        <p:attrNameLst>
                                          <p:attrName>ppt_y</p:attrName>
                                        </p:attrNameLst>
                                      </p:cBhvr>
                                      <p:tavLst>
                                        <p:tav tm="0">
                                          <p:val>
                                            <p:strVal val="1+#ppt_h/2"/>
                                          </p:val>
                                        </p:tav>
                                        <p:tav tm="100000">
                                          <p:val>
                                            <p:strVal val="#ppt_y"/>
                                          </p:val>
                                        </p:tav>
                                      </p:tavLst>
                                    </p:anim>
                                  </p:childTnLst>
                                </p:cTn>
                              </p:par>
                            </p:childTnLst>
                          </p:cTn>
                        </p:par>
                        <p:par>
                          <p:cTn id="15" fill="hold">
                            <p:stCondLst>
                              <p:cond delay="500"/>
                            </p:stCondLst>
                            <p:childTnLst>
                              <p:par>
                                <p:cTn id="16" presetID="2" presetClass="entr" presetSubtype="4" fill="hold" grpId="0" nodeType="afterEffect">
                                  <p:stCondLst>
                                    <p:cond delay="0"/>
                                  </p:stCondLst>
                                  <p:childTnLst>
                                    <p:set>
                                      <p:cBhvr>
                                        <p:cTn id="17" dur="1" fill="hold">
                                          <p:stCondLst>
                                            <p:cond delay="0"/>
                                          </p:stCondLst>
                                        </p:cTn>
                                        <p:tgtEl>
                                          <p:spTgt spid="16"/>
                                        </p:tgtEl>
                                        <p:attrNameLst>
                                          <p:attrName>style.visibility</p:attrName>
                                        </p:attrNameLst>
                                      </p:cBhvr>
                                      <p:to>
                                        <p:strVal val="visible"/>
                                      </p:to>
                                    </p:set>
                                    <p:anim calcmode="lin" valueType="num">
                                      <p:cBhvr additive="base">
                                        <p:cTn id="18" dur="500" fill="hold"/>
                                        <p:tgtEl>
                                          <p:spTgt spid="16"/>
                                        </p:tgtEl>
                                        <p:attrNameLst>
                                          <p:attrName>ppt_x</p:attrName>
                                        </p:attrNameLst>
                                      </p:cBhvr>
                                      <p:tavLst>
                                        <p:tav tm="0">
                                          <p:val>
                                            <p:strVal val="#ppt_x"/>
                                          </p:val>
                                        </p:tav>
                                        <p:tav tm="100000">
                                          <p:val>
                                            <p:strVal val="#ppt_x"/>
                                          </p:val>
                                        </p:tav>
                                      </p:tavLst>
                                    </p:anim>
                                    <p:anim calcmode="lin" valueType="num">
                                      <p:cBhvr additive="base">
                                        <p:cTn id="19"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1" grpId="0" animBg="1"/>
    </p:bldLst>
  </p:timing>
</p:sld>
</file>

<file path=ppt/slides/slide22.xml><?xml version="1.0" encoding="utf-8"?>
<p:sld xmlns:a="http://schemas.openxmlformats.org/drawingml/2006/main" xmlns:r="http://schemas.openxmlformats.org/officeDocument/2006/relationships" xmlns:p="http://schemas.openxmlformats.org/presentationml/2006/main" showMasterSp="0">
  <p:cSld>
    <p:bg>
      <p:bgPr>
        <a:solidFill>
          <a:schemeClr val="bg1">
            <a:lumMod val="95000"/>
          </a:schemeClr>
        </a:solidFill>
        <a:effectLst/>
      </p:bgPr>
    </p:bg>
    <p:spTree>
      <p:nvGrpSpPr>
        <p:cNvPr id="1" name=""/>
        <p:cNvGrpSpPr/>
        <p:nvPr/>
      </p:nvGrpSpPr>
      <p:grpSpPr>
        <a:xfrm>
          <a:off x="0" y="0"/>
          <a:ext cx="0" cy="0"/>
          <a:chOff x="0" y="0"/>
          <a:chExt cx="0" cy="0"/>
        </a:xfrm>
      </p:grpSpPr>
      <p:grpSp>
        <p:nvGrpSpPr>
          <p:cNvPr id="32" name="组合 31">
            <a:extLst>
              <a:ext uri="{FF2B5EF4-FFF2-40B4-BE49-F238E27FC236}">
                <a16:creationId xmlns:a16="http://schemas.microsoft.com/office/drawing/2014/main" id="{032EF26F-0D58-4A0E-97C1-668713F80B14}"/>
              </a:ext>
            </a:extLst>
          </p:cNvPr>
          <p:cNvGrpSpPr/>
          <p:nvPr/>
        </p:nvGrpSpPr>
        <p:grpSpPr>
          <a:xfrm>
            <a:off x="170320" y="203448"/>
            <a:ext cx="6511833" cy="504056"/>
            <a:chOff x="169526" y="203448"/>
            <a:chExt cx="6511833" cy="504056"/>
          </a:xfrm>
        </p:grpSpPr>
        <p:sp>
          <p:nvSpPr>
            <p:cNvPr id="4" name="TextBox 3"/>
            <p:cNvSpPr txBox="1"/>
            <p:nvPr/>
          </p:nvSpPr>
          <p:spPr>
            <a:xfrm>
              <a:off x="781172" y="245839"/>
              <a:ext cx="5900187" cy="461665"/>
            </a:xfrm>
            <a:prstGeom prst="rect">
              <a:avLst/>
            </a:prstGeom>
            <a:noFill/>
          </p:spPr>
          <p:txBody>
            <a:bodyPr wrap="square" rtlCol="0">
              <a:spAutoFit/>
            </a:bodyPr>
            <a:lstStyle/>
            <a:p>
              <a:r>
                <a:rPr lang="zh-CN" altLang="en-US" sz="2400" b="1" spc="300" dirty="0">
                  <a:solidFill>
                    <a:srgbClr val="1E6787"/>
                  </a:solidFill>
                  <a:latin typeface="微软雅黑" pitchFamily="34" charset="-122"/>
                  <a:ea typeface="微软雅黑" pitchFamily="34" charset="-122"/>
                </a:rPr>
                <a:t>查找字典条目</a:t>
              </a:r>
              <a:endParaRPr lang="zh-CN" altLang="en-US" sz="2000" b="1" spc="300" dirty="0">
                <a:solidFill>
                  <a:srgbClr val="1E6787"/>
                </a:solidFill>
                <a:latin typeface="微软雅黑" pitchFamily="34" charset="-122"/>
                <a:ea typeface="微软雅黑" pitchFamily="34" charset="-122"/>
              </a:endParaRPr>
            </a:p>
          </p:txBody>
        </p:sp>
        <p:grpSp>
          <p:nvGrpSpPr>
            <p:cNvPr id="56" name="组合 55">
              <a:extLst>
                <a:ext uri="{FF2B5EF4-FFF2-40B4-BE49-F238E27FC236}">
                  <a16:creationId xmlns:a16="http://schemas.microsoft.com/office/drawing/2014/main" id="{B3ECA4EB-10D1-4B65-B604-4032302CDAF4}"/>
                </a:ext>
              </a:extLst>
            </p:cNvPr>
            <p:cNvGrpSpPr/>
            <p:nvPr/>
          </p:nvGrpSpPr>
          <p:grpSpPr>
            <a:xfrm>
              <a:off x="169526" y="203448"/>
              <a:ext cx="504056" cy="504056"/>
              <a:chOff x="11207774" y="442662"/>
              <a:chExt cx="504056" cy="504056"/>
            </a:xfrm>
            <a:effectLst>
              <a:outerShdw blurRad="50800" dist="38100" dir="5400000" algn="t" rotWithShape="0">
                <a:prstClr val="black">
                  <a:alpha val="40000"/>
                </a:prstClr>
              </a:outerShdw>
            </a:effectLst>
          </p:grpSpPr>
          <p:sp>
            <p:nvSpPr>
              <p:cNvPr id="57" name="椭圆 56">
                <a:extLst>
                  <a:ext uri="{FF2B5EF4-FFF2-40B4-BE49-F238E27FC236}">
                    <a16:creationId xmlns:a16="http://schemas.microsoft.com/office/drawing/2014/main" id="{FF372EA1-AB4F-47B1-B450-59AB8827ECD5}"/>
                  </a:ext>
                </a:extLst>
              </p:cNvPr>
              <p:cNvSpPr/>
              <p:nvPr/>
            </p:nvSpPr>
            <p:spPr>
              <a:xfrm>
                <a:off x="11351790" y="601230"/>
                <a:ext cx="216024" cy="216024"/>
              </a:xfrm>
              <a:prstGeom prst="ellipse">
                <a:avLst/>
              </a:prstGeom>
              <a:solidFill>
                <a:srgbClr val="B3DF6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Calibri"/>
                  <a:ea typeface="微软雅黑"/>
                </a:endParaRPr>
              </a:p>
            </p:txBody>
          </p:sp>
          <p:sp>
            <p:nvSpPr>
              <p:cNvPr id="58" name="椭圆 57">
                <a:extLst>
                  <a:ext uri="{FF2B5EF4-FFF2-40B4-BE49-F238E27FC236}">
                    <a16:creationId xmlns:a16="http://schemas.microsoft.com/office/drawing/2014/main" id="{0BEE7D95-9E9C-4C6D-91AA-6429F74B9F98}"/>
                  </a:ext>
                </a:extLst>
              </p:cNvPr>
              <p:cNvSpPr/>
              <p:nvPr/>
            </p:nvSpPr>
            <p:spPr>
              <a:xfrm>
                <a:off x="11207774" y="442662"/>
                <a:ext cx="504056" cy="50405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Calibri"/>
                  <a:ea typeface="微软雅黑"/>
                </a:endParaRPr>
              </a:p>
            </p:txBody>
          </p:sp>
        </p:grpSp>
        <p:cxnSp>
          <p:nvCxnSpPr>
            <p:cNvPr id="20" name="直接连接符 19">
              <a:extLst>
                <a:ext uri="{FF2B5EF4-FFF2-40B4-BE49-F238E27FC236}">
                  <a16:creationId xmlns:a16="http://schemas.microsoft.com/office/drawing/2014/main" id="{C4FBB3C1-88AA-4E76-B54C-31018E3BFAA0}"/>
                </a:ext>
              </a:extLst>
            </p:cNvPr>
            <p:cNvCxnSpPr>
              <a:cxnSpLocks/>
            </p:cNvCxnSpPr>
            <p:nvPr/>
          </p:nvCxnSpPr>
          <p:spPr>
            <a:xfrm>
              <a:off x="775303" y="707504"/>
              <a:ext cx="1833288" cy="0"/>
            </a:xfrm>
            <a:prstGeom prst="line">
              <a:avLst/>
            </a:prstGeom>
            <a:ln>
              <a:solidFill>
                <a:srgbClr val="B3DF63"/>
              </a:solidFill>
            </a:ln>
          </p:spPr>
          <p:style>
            <a:lnRef idx="1">
              <a:schemeClr val="accent1"/>
            </a:lnRef>
            <a:fillRef idx="0">
              <a:schemeClr val="accent1"/>
            </a:fillRef>
            <a:effectRef idx="0">
              <a:schemeClr val="accent1"/>
            </a:effectRef>
            <a:fontRef idx="minor">
              <a:schemeClr val="tx1"/>
            </a:fontRef>
          </p:style>
        </p:cxnSp>
      </p:grpSp>
      <p:sp>
        <p:nvSpPr>
          <p:cNvPr id="49" name="矩形 48">
            <a:extLst>
              <a:ext uri="{FF2B5EF4-FFF2-40B4-BE49-F238E27FC236}">
                <a16:creationId xmlns:a16="http://schemas.microsoft.com/office/drawing/2014/main" id="{2D834A0F-3130-4C5B-B4A3-49FE07333EE4}"/>
              </a:ext>
            </a:extLst>
          </p:cNvPr>
          <p:cNvSpPr/>
          <p:nvPr/>
        </p:nvSpPr>
        <p:spPr>
          <a:xfrm>
            <a:off x="530360" y="1039705"/>
            <a:ext cx="10728960" cy="1754326"/>
          </a:xfrm>
          <a:prstGeom prst="rect">
            <a:avLst/>
          </a:prstGeom>
        </p:spPr>
        <p:txBody>
          <a:bodyPr wrap="square">
            <a:spAutoFit/>
          </a:bodyPr>
          <a:lstStyle/>
          <a:p>
            <a:pPr marL="514350" indent="-514350">
              <a:lnSpc>
                <a:spcPct val="150000"/>
              </a:lnSpc>
              <a:buFont typeface="+mj-lt"/>
              <a:buAutoNum type="arabicPeriod"/>
            </a:pPr>
            <a:r>
              <a:rPr lang="zh-CN" altLang="en-US" sz="2400" dirty="0">
                <a:latin typeface="+mn-ea"/>
              </a:rPr>
              <a:t>成员运算 </a:t>
            </a:r>
            <a:endParaRPr lang="en-US" altLang="zh-CN" sz="2400" dirty="0" smtClean="0">
              <a:latin typeface="+mn-ea"/>
            </a:endParaRPr>
          </a:p>
          <a:p>
            <a:pPr>
              <a:lnSpc>
                <a:spcPct val="150000"/>
              </a:lnSpc>
            </a:pPr>
            <a:r>
              <a:rPr lang="en-US" altLang="zh-CN" sz="2400" dirty="0">
                <a:latin typeface="+mn-ea"/>
              </a:rPr>
              <a:t>	</a:t>
            </a:r>
            <a:r>
              <a:rPr lang="en-US" altLang="zh-CN" sz="2400" dirty="0" smtClean="0">
                <a:latin typeface="+mn-ea"/>
              </a:rPr>
              <a:t>in</a:t>
            </a:r>
            <a:r>
              <a:rPr lang="zh-CN" altLang="en-US" sz="2400" dirty="0">
                <a:latin typeface="+mn-ea"/>
              </a:rPr>
              <a:t>：   </a:t>
            </a:r>
            <a:r>
              <a:rPr lang="zh-CN" altLang="en-US" sz="2400" b="1" dirty="0">
                <a:latin typeface="+mn-ea"/>
              </a:rPr>
              <a:t>键  </a:t>
            </a:r>
            <a:r>
              <a:rPr lang="en-US" altLang="zh-CN" sz="2400" b="1" dirty="0">
                <a:latin typeface="+mn-ea"/>
              </a:rPr>
              <a:t>in   </a:t>
            </a:r>
            <a:r>
              <a:rPr lang="zh-CN" altLang="en-US" sz="2400" b="1" dirty="0" smtClean="0">
                <a:latin typeface="+mn-ea"/>
              </a:rPr>
              <a:t>字典</a:t>
            </a:r>
            <a:endParaRPr lang="en-US" altLang="zh-CN" sz="2400" b="1" dirty="0" smtClean="0">
              <a:latin typeface="+mn-ea"/>
            </a:endParaRPr>
          </a:p>
          <a:p>
            <a:pPr>
              <a:lnSpc>
                <a:spcPct val="150000"/>
              </a:lnSpc>
            </a:pPr>
            <a:r>
              <a:rPr lang="en-US" altLang="zh-CN" sz="2400" b="1" dirty="0">
                <a:latin typeface="+mn-ea"/>
              </a:rPr>
              <a:t>	</a:t>
            </a:r>
            <a:r>
              <a:rPr lang="en-US" altLang="zh-CN" sz="2400" dirty="0" smtClean="0">
                <a:latin typeface="+mn-ea"/>
              </a:rPr>
              <a:t>not </a:t>
            </a:r>
            <a:r>
              <a:rPr lang="zh-CN" altLang="en-US" sz="2400" dirty="0" smtClean="0">
                <a:latin typeface="+mn-ea"/>
              </a:rPr>
              <a:t> </a:t>
            </a:r>
            <a:r>
              <a:rPr lang="en-US" altLang="zh-CN" sz="2400" dirty="0">
                <a:latin typeface="+mn-ea"/>
              </a:rPr>
              <a:t>in</a:t>
            </a:r>
            <a:r>
              <a:rPr lang="zh-CN" altLang="en-US" sz="2400" dirty="0">
                <a:latin typeface="+mn-ea"/>
              </a:rPr>
              <a:t>：   </a:t>
            </a:r>
            <a:r>
              <a:rPr lang="zh-CN" altLang="en-US" sz="2400" b="1" dirty="0">
                <a:latin typeface="+mn-ea"/>
              </a:rPr>
              <a:t>键 </a:t>
            </a:r>
            <a:r>
              <a:rPr lang="en-US" altLang="zh-CN" sz="2400" b="1" dirty="0" smtClean="0">
                <a:latin typeface="+mn-ea"/>
              </a:rPr>
              <a:t>not </a:t>
            </a:r>
            <a:r>
              <a:rPr lang="zh-CN" altLang="en-US" sz="2400" b="1" dirty="0" smtClean="0">
                <a:latin typeface="+mn-ea"/>
              </a:rPr>
              <a:t> </a:t>
            </a:r>
            <a:r>
              <a:rPr lang="en-US" altLang="zh-CN" sz="2400" b="1" dirty="0">
                <a:latin typeface="+mn-ea"/>
              </a:rPr>
              <a:t>in   </a:t>
            </a:r>
            <a:r>
              <a:rPr lang="zh-CN" altLang="en-US" sz="2400" b="1" dirty="0" smtClean="0">
                <a:latin typeface="+mn-ea"/>
              </a:rPr>
              <a:t>字典</a:t>
            </a:r>
            <a:endParaRPr lang="en-US" altLang="zh-CN" sz="2400" b="1" dirty="0">
              <a:latin typeface="+mn-ea"/>
            </a:endParaRPr>
          </a:p>
        </p:txBody>
      </p:sp>
      <p:pic>
        <p:nvPicPr>
          <p:cNvPr id="3" name="图片 2">
            <a:extLst>
              <a:ext uri="{FF2B5EF4-FFF2-40B4-BE49-F238E27FC236}">
                <a16:creationId xmlns:a16="http://schemas.microsoft.com/office/drawing/2014/main" id="{8FB23E1B-52A8-4A61-88C1-D0604A74A230}"/>
              </a:ext>
            </a:extLst>
          </p:cNvPr>
          <p:cNvPicPr>
            <a:picLocks noChangeAspect="1"/>
          </p:cNvPicPr>
          <p:nvPr/>
        </p:nvPicPr>
        <p:blipFill>
          <a:blip r:embed="rId3" cstate="print"/>
          <a:stretch>
            <a:fillRect/>
          </a:stretch>
        </p:blipFill>
        <p:spPr>
          <a:xfrm>
            <a:off x="1013551" y="3012513"/>
            <a:ext cx="9885173" cy="1868412"/>
          </a:xfrm>
          <a:prstGeom prst="rect">
            <a:avLst/>
          </a:prstGeom>
        </p:spPr>
      </p:pic>
      <p:sp>
        <p:nvSpPr>
          <p:cNvPr id="5" name="矩形 4">
            <a:extLst>
              <a:ext uri="{FF2B5EF4-FFF2-40B4-BE49-F238E27FC236}">
                <a16:creationId xmlns:a16="http://schemas.microsoft.com/office/drawing/2014/main" id="{954D9A30-2149-4721-8EC1-178D4C0C54C9}"/>
              </a:ext>
            </a:extLst>
          </p:cNvPr>
          <p:cNvSpPr/>
          <p:nvPr/>
        </p:nvSpPr>
        <p:spPr>
          <a:xfrm>
            <a:off x="2083496" y="5099408"/>
            <a:ext cx="8035636" cy="400110"/>
          </a:xfrm>
          <a:prstGeom prst="rect">
            <a:avLst/>
          </a:prstGeom>
        </p:spPr>
        <p:txBody>
          <a:bodyPr wrap="square">
            <a:spAutoFit/>
          </a:bodyPr>
          <a:lstStyle/>
          <a:p>
            <a:r>
              <a:rPr lang="zh-CN" altLang="en-US" sz="2000" b="1" dirty="0">
                <a:solidFill>
                  <a:srgbClr val="C00000"/>
                </a:solidFill>
                <a:latin typeface="+mn-ea"/>
              </a:rPr>
              <a:t>使用</a:t>
            </a:r>
            <a:r>
              <a:rPr lang="en-US" altLang="zh-CN" sz="2000" b="1" dirty="0">
                <a:solidFill>
                  <a:srgbClr val="C00000"/>
                </a:solidFill>
                <a:latin typeface="+mn-ea"/>
              </a:rPr>
              <a:t>del</a:t>
            </a:r>
            <a:r>
              <a:rPr lang="zh-CN" altLang="en-US" sz="2000" b="1" dirty="0">
                <a:solidFill>
                  <a:srgbClr val="C00000"/>
                </a:solidFill>
                <a:latin typeface="+mn-ea"/>
              </a:rPr>
              <a:t>函数删除条目时，可以先用</a:t>
            </a:r>
            <a:r>
              <a:rPr lang="en-US" altLang="zh-CN" sz="2000" b="1" dirty="0">
                <a:solidFill>
                  <a:srgbClr val="C00000"/>
                </a:solidFill>
                <a:latin typeface="+mn-ea"/>
              </a:rPr>
              <a:t>in</a:t>
            </a:r>
            <a:r>
              <a:rPr lang="zh-CN" altLang="en-US" sz="2000" b="1" dirty="0">
                <a:solidFill>
                  <a:srgbClr val="C00000"/>
                </a:solidFill>
                <a:latin typeface="+mn-ea"/>
              </a:rPr>
              <a:t>运算进行确认，以免系统报错</a:t>
            </a:r>
          </a:p>
        </p:txBody>
      </p:sp>
      <p:sp>
        <p:nvSpPr>
          <p:cNvPr id="11" name="矩形 10"/>
          <p:cNvSpPr/>
          <p:nvPr/>
        </p:nvSpPr>
        <p:spPr>
          <a:xfrm>
            <a:off x="1470753" y="3377607"/>
            <a:ext cx="3061414" cy="424206"/>
          </a:xfrm>
          <a:prstGeom prst="rect">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12" name="矩形 11"/>
          <p:cNvSpPr/>
          <p:nvPr/>
        </p:nvSpPr>
        <p:spPr>
          <a:xfrm>
            <a:off x="1470753" y="4020295"/>
            <a:ext cx="3061414" cy="482939"/>
          </a:xfrm>
          <a:prstGeom prst="rect">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191103434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ppt_x"/>
                                          </p:val>
                                        </p:tav>
                                        <p:tav tm="100000">
                                          <p:val>
                                            <p:strVal val="#ppt_x"/>
                                          </p:val>
                                        </p:tav>
                                      </p:tavLst>
                                    </p:anim>
                                    <p:anim calcmode="lin" valueType="num">
                                      <p:cBhvr additive="base">
                                        <p:cTn id="1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ppt_x"/>
                                          </p:val>
                                        </p:tav>
                                        <p:tav tm="100000">
                                          <p:val>
                                            <p:strVal val="#ppt_x"/>
                                          </p:val>
                                        </p:tav>
                                      </p:tavLst>
                                    </p:anim>
                                    <p:anim calcmode="lin" valueType="num">
                                      <p:cBhvr additive="base">
                                        <p:cTn id="18" dur="500" fill="hold"/>
                                        <p:tgtEl>
                                          <p:spTgt spid="5"/>
                                        </p:tgtEl>
                                        <p:attrNameLst>
                                          <p:attrName>ppt_y</p:attrName>
                                        </p:attrNameLst>
                                      </p:cBhvr>
                                      <p:tavLst>
                                        <p:tav tm="0">
                                          <p:val>
                                            <p:strVal val="1+#ppt_h/2"/>
                                          </p:val>
                                        </p:tav>
                                        <p:tav tm="100000">
                                          <p:val>
                                            <p:strVal val="#ppt_y"/>
                                          </p:val>
                                        </p:tav>
                                      </p:tavLst>
                                    </p:anim>
                                  </p:childTnLst>
                                </p:cTn>
                              </p:par>
                            </p:childTnLst>
                          </p:cTn>
                        </p:par>
                        <p:par>
                          <p:cTn id="19" fill="hold">
                            <p:stCondLst>
                              <p:cond delay="500"/>
                            </p:stCondLst>
                            <p:childTnLst>
                              <p:par>
                                <p:cTn id="20" presetID="6" presetClass="emph" presetSubtype="0" repeatCount="3000" fill="hold" grpId="1" nodeType="afterEffect">
                                  <p:stCondLst>
                                    <p:cond delay="0"/>
                                  </p:stCondLst>
                                  <p:childTnLst>
                                    <p:animScale>
                                      <p:cBhvr>
                                        <p:cTn id="21" dur="2000" fill="hold"/>
                                        <p:tgtEl>
                                          <p:spTgt spid="5"/>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P spid="11" grpId="0" animBg="1"/>
      <p:bldP spid="12" grpId="0" animBg="1"/>
    </p:bldLst>
  </p:timing>
</p:sld>
</file>

<file path=ppt/slides/slide23.xml><?xml version="1.0" encoding="utf-8"?>
<p:sld xmlns:a="http://schemas.openxmlformats.org/drawingml/2006/main" xmlns:r="http://schemas.openxmlformats.org/officeDocument/2006/relationships" xmlns:p="http://schemas.openxmlformats.org/presentationml/2006/main" showMasterSp="0">
  <p:cSld>
    <p:bg>
      <p:bgPr>
        <a:solidFill>
          <a:schemeClr val="bg1">
            <a:lumMod val="95000"/>
          </a:schemeClr>
        </a:solidFill>
        <a:effectLst/>
      </p:bgPr>
    </p:bg>
    <p:spTree>
      <p:nvGrpSpPr>
        <p:cNvPr id="1" name=""/>
        <p:cNvGrpSpPr/>
        <p:nvPr/>
      </p:nvGrpSpPr>
      <p:grpSpPr>
        <a:xfrm>
          <a:off x="0" y="0"/>
          <a:ext cx="0" cy="0"/>
          <a:chOff x="0" y="0"/>
          <a:chExt cx="0" cy="0"/>
        </a:xfrm>
      </p:grpSpPr>
      <p:grpSp>
        <p:nvGrpSpPr>
          <p:cNvPr id="32" name="组合 31">
            <a:extLst>
              <a:ext uri="{FF2B5EF4-FFF2-40B4-BE49-F238E27FC236}">
                <a16:creationId xmlns:a16="http://schemas.microsoft.com/office/drawing/2014/main" id="{032EF26F-0D58-4A0E-97C1-668713F80B14}"/>
              </a:ext>
            </a:extLst>
          </p:cNvPr>
          <p:cNvGrpSpPr/>
          <p:nvPr/>
        </p:nvGrpSpPr>
        <p:grpSpPr>
          <a:xfrm>
            <a:off x="170320" y="203448"/>
            <a:ext cx="6511833" cy="504056"/>
            <a:chOff x="169526" y="203448"/>
            <a:chExt cx="6511833" cy="504056"/>
          </a:xfrm>
        </p:grpSpPr>
        <p:sp>
          <p:nvSpPr>
            <p:cNvPr id="4" name="TextBox 3"/>
            <p:cNvSpPr txBox="1"/>
            <p:nvPr/>
          </p:nvSpPr>
          <p:spPr>
            <a:xfrm>
              <a:off x="781172" y="245839"/>
              <a:ext cx="5900187" cy="461665"/>
            </a:xfrm>
            <a:prstGeom prst="rect">
              <a:avLst/>
            </a:prstGeom>
            <a:noFill/>
          </p:spPr>
          <p:txBody>
            <a:bodyPr wrap="square" rtlCol="0">
              <a:spAutoFit/>
            </a:bodyPr>
            <a:lstStyle/>
            <a:p>
              <a:r>
                <a:rPr lang="zh-CN" altLang="en-US" sz="2400" b="1" spc="300" dirty="0">
                  <a:solidFill>
                    <a:srgbClr val="1E6787"/>
                  </a:solidFill>
                  <a:latin typeface="微软雅黑" pitchFamily="34" charset="-122"/>
                  <a:ea typeface="微软雅黑" pitchFamily="34" charset="-122"/>
                </a:rPr>
                <a:t>查找字典条目</a:t>
              </a:r>
              <a:endParaRPr lang="zh-CN" altLang="en-US" sz="2000" b="1" spc="300" dirty="0">
                <a:solidFill>
                  <a:srgbClr val="1E6787"/>
                </a:solidFill>
                <a:latin typeface="微软雅黑" pitchFamily="34" charset="-122"/>
                <a:ea typeface="微软雅黑" pitchFamily="34" charset="-122"/>
              </a:endParaRPr>
            </a:p>
          </p:txBody>
        </p:sp>
        <p:grpSp>
          <p:nvGrpSpPr>
            <p:cNvPr id="56" name="组合 55">
              <a:extLst>
                <a:ext uri="{FF2B5EF4-FFF2-40B4-BE49-F238E27FC236}">
                  <a16:creationId xmlns:a16="http://schemas.microsoft.com/office/drawing/2014/main" id="{B3ECA4EB-10D1-4B65-B604-4032302CDAF4}"/>
                </a:ext>
              </a:extLst>
            </p:cNvPr>
            <p:cNvGrpSpPr/>
            <p:nvPr/>
          </p:nvGrpSpPr>
          <p:grpSpPr>
            <a:xfrm>
              <a:off x="169526" y="203448"/>
              <a:ext cx="504056" cy="504056"/>
              <a:chOff x="11207774" y="442662"/>
              <a:chExt cx="504056" cy="504056"/>
            </a:xfrm>
            <a:effectLst>
              <a:outerShdw blurRad="50800" dist="38100" dir="5400000" algn="t" rotWithShape="0">
                <a:prstClr val="black">
                  <a:alpha val="40000"/>
                </a:prstClr>
              </a:outerShdw>
            </a:effectLst>
          </p:grpSpPr>
          <p:sp>
            <p:nvSpPr>
              <p:cNvPr id="57" name="椭圆 56">
                <a:extLst>
                  <a:ext uri="{FF2B5EF4-FFF2-40B4-BE49-F238E27FC236}">
                    <a16:creationId xmlns:a16="http://schemas.microsoft.com/office/drawing/2014/main" id="{FF372EA1-AB4F-47B1-B450-59AB8827ECD5}"/>
                  </a:ext>
                </a:extLst>
              </p:cNvPr>
              <p:cNvSpPr/>
              <p:nvPr/>
            </p:nvSpPr>
            <p:spPr>
              <a:xfrm>
                <a:off x="11351790" y="601230"/>
                <a:ext cx="216024" cy="216024"/>
              </a:xfrm>
              <a:prstGeom prst="ellipse">
                <a:avLst/>
              </a:prstGeom>
              <a:solidFill>
                <a:srgbClr val="B3DF6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Calibri"/>
                  <a:ea typeface="微软雅黑"/>
                </a:endParaRPr>
              </a:p>
            </p:txBody>
          </p:sp>
          <p:sp>
            <p:nvSpPr>
              <p:cNvPr id="58" name="椭圆 57">
                <a:extLst>
                  <a:ext uri="{FF2B5EF4-FFF2-40B4-BE49-F238E27FC236}">
                    <a16:creationId xmlns:a16="http://schemas.microsoft.com/office/drawing/2014/main" id="{0BEE7D95-9E9C-4C6D-91AA-6429F74B9F98}"/>
                  </a:ext>
                </a:extLst>
              </p:cNvPr>
              <p:cNvSpPr/>
              <p:nvPr/>
            </p:nvSpPr>
            <p:spPr>
              <a:xfrm>
                <a:off x="11207774" y="442662"/>
                <a:ext cx="504056" cy="50405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Calibri"/>
                  <a:ea typeface="微软雅黑"/>
                </a:endParaRPr>
              </a:p>
            </p:txBody>
          </p:sp>
        </p:grpSp>
        <p:cxnSp>
          <p:nvCxnSpPr>
            <p:cNvPr id="20" name="直接连接符 19">
              <a:extLst>
                <a:ext uri="{FF2B5EF4-FFF2-40B4-BE49-F238E27FC236}">
                  <a16:creationId xmlns:a16="http://schemas.microsoft.com/office/drawing/2014/main" id="{C4FBB3C1-88AA-4E76-B54C-31018E3BFAA0}"/>
                </a:ext>
              </a:extLst>
            </p:cNvPr>
            <p:cNvCxnSpPr>
              <a:cxnSpLocks/>
            </p:cNvCxnSpPr>
            <p:nvPr/>
          </p:nvCxnSpPr>
          <p:spPr>
            <a:xfrm>
              <a:off x="775303" y="707504"/>
              <a:ext cx="1833288" cy="0"/>
            </a:xfrm>
            <a:prstGeom prst="line">
              <a:avLst/>
            </a:prstGeom>
            <a:ln>
              <a:solidFill>
                <a:srgbClr val="B3DF63"/>
              </a:solidFill>
            </a:ln>
          </p:spPr>
          <p:style>
            <a:lnRef idx="1">
              <a:schemeClr val="accent1"/>
            </a:lnRef>
            <a:fillRef idx="0">
              <a:schemeClr val="accent1"/>
            </a:fillRef>
            <a:effectRef idx="0">
              <a:schemeClr val="accent1"/>
            </a:effectRef>
            <a:fontRef idx="minor">
              <a:schemeClr val="tx1"/>
            </a:fontRef>
          </p:style>
        </p:cxnSp>
      </p:grpSp>
      <p:sp>
        <p:nvSpPr>
          <p:cNvPr id="49" name="矩形 48">
            <a:extLst>
              <a:ext uri="{FF2B5EF4-FFF2-40B4-BE49-F238E27FC236}">
                <a16:creationId xmlns:a16="http://schemas.microsoft.com/office/drawing/2014/main" id="{2D834A0F-3130-4C5B-B4A3-49FE07333EE4}"/>
              </a:ext>
            </a:extLst>
          </p:cNvPr>
          <p:cNvSpPr/>
          <p:nvPr/>
        </p:nvSpPr>
        <p:spPr>
          <a:xfrm>
            <a:off x="530360" y="1160461"/>
            <a:ext cx="10996622" cy="1569660"/>
          </a:xfrm>
          <a:prstGeom prst="rect">
            <a:avLst/>
          </a:prstGeom>
        </p:spPr>
        <p:txBody>
          <a:bodyPr wrap="square">
            <a:spAutoFit/>
          </a:bodyPr>
          <a:lstStyle/>
          <a:p>
            <a:pPr marL="514350" indent="-514350">
              <a:lnSpc>
                <a:spcPct val="150000"/>
              </a:lnSpc>
              <a:buFont typeface="+mj-lt"/>
              <a:buAutoNum type="arabicPeriod" startAt="2"/>
            </a:pPr>
            <a:r>
              <a:rPr lang="en-US" altLang="zh-CN" sz="2400" smtClean="0">
                <a:latin typeface="+mn-ea"/>
              </a:rPr>
              <a:t>get</a:t>
            </a:r>
            <a:r>
              <a:rPr lang="zh-CN" altLang="en-US" sz="2400" smtClean="0">
                <a:latin typeface="+mn-ea"/>
              </a:rPr>
              <a:t>方法获取条目的值：  </a:t>
            </a:r>
            <a:r>
              <a:rPr lang="zh-CN" altLang="zh-CN" sz="2400" b="1" smtClean="0">
                <a:latin typeface="+mn-ea"/>
              </a:rPr>
              <a:t>字典名</a:t>
            </a:r>
            <a:r>
              <a:rPr lang="en-US" altLang="zh-CN" sz="2400" b="1" smtClean="0">
                <a:latin typeface="+mn-ea"/>
              </a:rPr>
              <a:t>.get(</a:t>
            </a:r>
            <a:r>
              <a:rPr lang="zh-CN" altLang="zh-CN" sz="2400" b="1" smtClean="0">
                <a:latin typeface="+mn-ea"/>
              </a:rPr>
              <a:t>键</a:t>
            </a:r>
            <a:r>
              <a:rPr lang="en-US" altLang="zh-CN" sz="2400" b="1" smtClean="0">
                <a:latin typeface="+mn-ea"/>
              </a:rPr>
              <a:t>,</a:t>
            </a:r>
            <a:r>
              <a:rPr lang="zh-CN" altLang="zh-CN" sz="2400" b="1" smtClean="0">
                <a:latin typeface="+mn-ea"/>
              </a:rPr>
              <a:t>默认值</a:t>
            </a:r>
            <a:r>
              <a:rPr lang="en-US" altLang="zh-CN" sz="2400" b="1" smtClean="0">
                <a:latin typeface="+mn-ea"/>
              </a:rPr>
              <a:t>)</a:t>
            </a:r>
          </a:p>
          <a:p>
            <a:pPr marL="1257300" lvl="2" indent="-342900">
              <a:lnSpc>
                <a:spcPct val="150000"/>
              </a:lnSpc>
              <a:buFont typeface="Arial" panose="020B0604020202020204" pitchFamily="34" charset="0"/>
              <a:buChar char="•"/>
            </a:pPr>
            <a:r>
              <a:rPr lang="en-US" altLang="zh-CN" sz="2000" smtClean="0">
                <a:latin typeface="+mn-ea"/>
              </a:rPr>
              <a:t>get</a:t>
            </a:r>
            <a:r>
              <a:rPr lang="zh-CN" altLang="zh-CN" sz="2000" smtClean="0">
                <a:latin typeface="+mn-ea"/>
              </a:rPr>
              <a:t>方法按照指定的“键”访问字典中对应条目</a:t>
            </a:r>
            <a:r>
              <a:rPr lang="zh-CN" altLang="en-US" sz="2000" smtClean="0">
                <a:latin typeface="+mn-ea"/>
              </a:rPr>
              <a:t>，并返回其对应的</a:t>
            </a:r>
            <a:r>
              <a:rPr lang="zh-CN" altLang="zh-CN" sz="2000" smtClean="0">
                <a:latin typeface="+mn-ea"/>
              </a:rPr>
              <a:t>“值”</a:t>
            </a:r>
            <a:r>
              <a:rPr lang="zh-CN" altLang="en-US" sz="2000" smtClean="0">
                <a:latin typeface="+mn-ea"/>
              </a:rPr>
              <a:t>；</a:t>
            </a:r>
            <a:endParaRPr lang="en-US" altLang="zh-CN" sz="2000" smtClean="0">
              <a:latin typeface="+mn-ea"/>
            </a:endParaRPr>
          </a:p>
          <a:p>
            <a:pPr marL="1257300" lvl="2" indent="-342900">
              <a:lnSpc>
                <a:spcPct val="150000"/>
              </a:lnSpc>
              <a:buFont typeface="Arial" panose="020B0604020202020204" pitchFamily="34" charset="0"/>
              <a:buChar char="•"/>
            </a:pPr>
            <a:r>
              <a:rPr lang="zh-CN" altLang="zh-CN" sz="2000" smtClean="0">
                <a:latin typeface="+mn-ea"/>
              </a:rPr>
              <a:t>如果指定的“键”在字典中不存在，则返回默认值。</a:t>
            </a:r>
            <a:endParaRPr lang="en-US" altLang="zh-CN" sz="2000" dirty="0">
              <a:latin typeface="+mn-ea"/>
            </a:endParaRPr>
          </a:p>
        </p:txBody>
      </p:sp>
      <p:pic>
        <p:nvPicPr>
          <p:cNvPr id="2" name="图片 1">
            <a:extLst>
              <a:ext uri="{FF2B5EF4-FFF2-40B4-BE49-F238E27FC236}">
                <a16:creationId xmlns:a16="http://schemas.microsoft.com/office/drawing/2014/main" id="{0B814D8C-F1BC-4238-9094-F75CFF9EF89C}"/>
              </a:ext>
            </a:extLst>
          </p:cNvPr>
          <p:cNvPicPr>
            <a:picLocks noChangeAspect="1"/>
          </p:cNvPicPr>
          <p:nvPr/>
        </p:nvPicPr>
        <p:blipFill>
          <a:blip r:embed="rId3" cstate="print"/>
          <a:stretch>
            <a:fillRect/>
          </a:stretch>
        </p:blipFill>
        <p:spPr>
          <a:xfrm>
            <a:off x="1008263" y="3222134"/>
            <a:ext cx="10597623" cy="2386735"/>
          </a:xfrm>
          <a:prstGeom prst="rect">
            <a:avLst/>
          </a:prstGeom>
        </p:spPr>
      </p:pic>
      <p:sp>
        <p:nvSpPr>
          <p:cNvPr id="10" name="矩形 9"/>
          <p:cNvSpPr/>
          <p:nvPr/>
        </p:nvSpPr>
        <p:spPr>
          <a:xfrm>
            <a:off x="1692741" y="3782959"/>
            <a:ext cx="4717486" cy="449676"/>
          </a:xfrm>
          <a:prstGeom prst="rect">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11" name="矩形 10"/>
          <p:cNvSpPr/>
          <p:nvPr/>
        </p:nvSpPr>
        <p:spPr>
          <a:xfrm>
            <a:off x="1692741" y="4695914"/>
            <a:ext cx="4717486" cy="449676"/>
          </a:xfrm>
          <a:prstGeom prst="rect">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53923251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ppt_x"/>
                                          </p:val>
                                        </p:tav>
                                        <p:tav tm="100000">
                                          <p:val>
                                            <p:strVal val="#ppt_x"/>
                                          </p:val>
                                        </p:tav>
                                      </p:tavLst>
                                    </p:anim>
                                    <p:anim calcmode="lin" valueType="num">
                                      <p:cBhvr additive="base">
                                        <p:cTn id="1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Lst>
  </p:timing>
</p:sld>
</file>

<file path=ppt/slides/slide24.xml><?xml version="1.0" encoding="utf-8"?>
<p:sld xmlns:a="http://schemas.openxmlformats.org/drawingml/2006/main" xmlns:r="http://schemas.openxmlformats.org/officeDocument/2006/relationships" xmlns:p="http://schemas.openxmlformats.org/presentationml/2006/main" showMasterSp="0">
  <p:cSld>
    <p:bg>
      <p:bgPr>
        <a:solidFill>
          <a:schemeClr val="bg1">
            <a:lumMod val="95000"/>
          </a:schemeClr>
        </a:solidFill>
        <a:effectLst/>
      </p:bgPr>
    </p:bg>
    <p:spTree>
      <p:nvGrpSpPr>
        <p:cNvPr id="1" name=""/>
        <p:cNvGrpSpPr/>
        <p:nvPr/>
      </p:nvGrpSpPr>
      <p:grpSpPr>
        <a:xfrm>
          <a:off x="0" y="0"/>
          <a:ext cx="0" cy="0"/>
          <a:chOff x="0" y="0"/>
          <a:chExt cx="0" cy="0"/>
        </a:xfrm>
      </p:grpSpPr>
      <p:grpSp>
        <p:nvGrpSpPr>
          <p:cNvPr id="32" name="组合 31">
            <a:extLst>
              <a:ext uri="{FF2B5EF4-FFF2-40B4-BE49-F238E27FC236}">
                <a16:creationId xmlns:a16="http://schemas.microsoft.com/office/drawing/2014/main" id="{032EF26F-0D58-4A0E-97C1-668713F80B14}"/>
              </a:ext>
            </a:extLst>
          </p:cNvPr>
          <p:cNvGrpSpPr/>
          <p:nvPr/>
        </p:nvGrpSpPr>
        <p:grpSpPr>
          <a:xfrm>
            <a:off x="170320" y="203448"/>
            <a:ext cx="6511833" cy="504056"/>
            <a:chOff x="169526" y="203448"/>
            <a:chExt cx="6511833" cy="504056"/>
          </a:xfrm>
        </p:grpSpPr>
        <p:sp>
          <p:nvSpPr>
            <p:cNvPr id="4" name="TextBox 3"/>
            <p:cNvSpPr txBox="1"/>
            <p:nvPr/>
          </p:nvSpPr>
          <p:spPr>
            <a:xfrm>
              <a:off x="781172" y="245839"/>
              <a:ext cx="5900187"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300" normalizeH="0" baseline="0" noProof="0" dirty="0" smtClean="0">
                  <a:ln>
                    <a:noFill/>
                  </a:ln>
                  <a:solidFill>
                    <a:srgbClr val="1E6787"/>
                  </a:solidFill>
                  <a:effectLst/>
                  <a:uLnTx/>
                  <a:uFillTx/>
                  <a:latin typeface="微软雅黑" pitchFamily="34" charset="-122"/>
                  <a:ea typeface="微软雅黑" pitchFamily="34" charset="-122"/>
                  <a:cs typeface="+mn-cs"/>
                </a:rPr>
                <a:t>单选题</a:t>
              </a:r>
              <a:endParaRPr kumimoji="0" lang="zh-CN" altLang="en-US" sz="2000" b="1" i="0" u="none" strike="noStrike" kern="1200" cap="none" spc="300" normalizeH="0" baseline="0" noProof="0" dirty="0">
                <a:ln>
                  <a:noFill/>
                </a:ln>
                <a:solidFill>
                  <a:srgbClr val="1E6787"/>
                </a:solidFill>
                <a:effectLst/>
                <a:uLnTx/>
                <a:uFillTx/>
                <a:latin typeface="微软雅黑" pitchFamily="34" charset="-122"/>
                <a:ea typeface="微软雅黑" pitchFamily="34" charset="-122"/>
                <a:cs typeface="+mn-cs"/>
              </a:endParaRPr>
            </a:p>
          </p:txBody>
        </p:sp>
        <p:grpSp>
          <p:nvGrpSpPr>
            <p:cNvPr id="56" name="组合 55">
              <a:extLst>
                <a:ext uri="{FF2B5EF4-FFF2-40B4-BE49-F238E27FC236}">
                  <a16:creationId xmlns:a16="http://schemas.microsoft.com/office/drawing/2014/main" id="{B3ECA4EB-10D1-4B65-B604-4032302CDAF4}"/>
                </a:ext>
              </a:extLst>
            </p:cNvPr>
            <p:cNvGrpSpPr/>
            <p:nvPr/>
          </p:nvGrpSpPr>
          <p:grpSpPr>
            <a:xfrm>
              <a:off x="169526" y="203448"/>
              <a:ext cx="504056" cy="504056"/>
              <a:chOff x="11207774" y="442662"/>
              <a:chExt cx="504056" cy="504056"/>
            </a:xfrm>
            <a:effectLst>
              <a:outerShdw blurRad="50800" dist="38100" dir="5400000" algn="t" rotWithShape="0">
                <a:prstClr val="black">
                  <a:alpha val="40000"/>
                </a:prstClr>
              </a:outerShdw>
            </a:effectLst>
          </p:grpSpPr>
          <p:sp>
            <p:nvSpPr>
              <p:cNvPr id="57" name="椭圆 56">
                <a:extLst>
                  <a:ext uri="{FF2B5EF4-FFF2-40B4-BE49-F238E27FC236}">
                    <a16:creationId xmlns:a16="http://schemas.microsoft.com/office/drawing/2014/main" id="{FF372EA1-AB4F-47B1-B450-59AB8827ECD5}"/>
                  </a:ext>
                </a:extLst>
              </p:cNvPr>
              <p:cNvSpPr/>
              <p:nvPr/>
            </p:nvSpPr>
            <p:spPr>
              <a:xfrm>
                <a:off x="11351790" y="601230"/>
                <a:ext cx="216024" cy="216024"/>
              </a:xfrm>
              <a:prstGeom prst="ellipse">
                <a:avLst/>
              </a:prstGeom>
              <a:solidFill>
                <a:srgbClr val="B3DF6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Calibri"/>
                  <a:ea typeface="微软雅黑"/>
                  <a:cs typeface="+mn-cs"/>
                </a:endParaRPr>
              </a:p>
            </p:txBody>
          </p:sp>
          <p:sp>
            <p:nvSpPr>
              <p:cNvPr id="58" name="椭圆 57">
                <a:extLst>
                  <a:ext uri="{FF2B5EF4-FFF2-40B4-BE49-F238E27FC236}">
                    <a16:creationId xmlns:a16="http://schemas.microsoft.com/office/drawing/2014/main" id="{0BEE7D95-9E9C-4C6D-91AA-6429F74B9F98}"/>
                  </a:ext>
                </a:extLst>
              </p:cNvPr>
              <p:cNvSpPr/>
              <p:nvPr/>
            </p:nvSpPr>
            <p:spPr>
              <a:xfrm>
                <a:off x="11207774" y="442662"/>
                <a:ext cx="504056" cy="50405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微软雅黑"/>
                  <a:cs typeface="+mn-cs"/>
                </a:endParaRPr>
              </a:p>
            </p:txBody>
          </p:sp>
        </p:grpSp>
        <p:cxnSp>
          <p:nvCxnSpPr>
            <p:cNvPr id="20" name="直接连接符 19">
              <a:extLst>
                <a:ext uri="{FF2B5EF4-FFF2-40B4-BE49-F238E27FC236}">
                  <a16:creationId xmlns:a16="http://schemas.microsoft.com/office/drawing/2014/main" id="{C4FBB3C1-88AA-4E76-B54C-31018E3BFAA0}"/>
                </a:ext>
              </a:extLst>
            </p:cNvPr>
            <p:cNvCxnSpPr>
              <a:cxnSpLocks/>
            </p:cNvCxnSpPr>
            <p:nvPr/>
          </p:nvCxnSpPr>
          <p:spPr>
            <a:xfrm>
              <a:off x="775303" y="707504"/>
              <a:ext cx="1833288" cy="0"/>
            </a:xfrm>
            <a:prstGeom prst="line">
              <a:avLst/>
            </a:prstGeom>
            <a:ln>
              <a:solidFill>
                <a:srgbClr val="B3DF63"/>
              </a:solidFill>
            </a:ln>
          </p:spPr>
          <p:style>
            <a:lnRef idx="1">
              <a:schemeClr val="accent1"/>
            </a:lnRef>
            <a:fillRef idx="0">
              <a:schemeClr val="accent1"/>
            </a:fillRef>
            <a:effectRef idx="0">
              <a:schemeClr val="accent1"/>
            </a:effectRef>
            <a:fontRef idx="minor">
              <a:schemeClr val="tx1"/>
            </a:fontRef>
          </p:style>
        </p:cxnSp>
      </p:grpSp>
      <p:sp>
        <p:nvSpPr>
          <p:cNvPr id="49" name="矩形 48">
            <a:extLst>
              <a:ext uri="{FF2B5EF4-FFF2-40B4-BE49-F238E27FC236}">
                <a16:creationId xmlns:a16="http://schemas.microsoft.com/office/drawing/2014/main" id="{2D834A0F-3130-4C5B-B4A3-49FE07333EE4}"/>
              </a:ext>
            </a:extLst>
          </p:cNvPr>
          <p:cNvSpPr/>
          <p:nvPr/>
        </p:nvSpPr>
        <p:spPr>
          <a:xfrm>
            <a:off x="1069691" y="1216548"/>
            <a:ext cx="11224923" cy="3785652"/>
          </a:xfrm>
          <a:prstGeom prst="rect">
            <a:avLst/>
          </a:prstGeom>
        </p:spPr>
        <p:txBody>
          <a:bodyPr wrap="square">
            <a:spAutoFit/>
          </a:bodyPr>
          <a:lstStyle/>
          <a:p>
            <a:pPr marL="0" marR="0" lvl="0" indent="0" algn="l" defTabSz="914400" rtl="0" eaLnBrk="1" fontAlgn="auto" latinLnBrk="0" hangingPunct="1">
              <a:lnSpc>
                <a:spcPct val="200000"/>
              </a:lnSpc>
              <a:spcBef>
                <a:spcPts val="0"/>
              </a:spcBef>
              <a:spcAft>
                <a:spcPts val="0"/>
              </a:spcAft>
              <a:buClrTx/>
              <a:buSzTx/>
              <a:buFontTx/>
              <a:buNone/>
              <a:tabLst/>
              <a:defRPr/>
            </a:pPr>
            <a:r>
              <a:rPr kumimoji="0" lang="en-US" altLang="zh-CN" sz="2400" b="0" i="0" u="none" strike="noStrike" kern="1200" cap="none" spc="0" normalizeH="0" baseline="0" noProof="0" dirty="0" smtClean="0">
                <a:ln>
                  <a:noFill/>
                </a:ln>
                <a:solidFill>
                  <a:prstClr val="black"/>
                </a:solidFill>
                <a:effectLst/>
                <a:uLnTx/>
                <a:uFillTx/>
                <a:latin typeface="微软雅黑"/>
                <a:ea typeface="微软雅黑"/>
                <a:cs typeface="+mn-cs"/>
              </a:rPr>
              <a:t>1</a:t>
            </a:r>
            <a:r>
              <a:rPr kumimoji="0" lang="zh-CN" altLang="en-US" sz="2400" b="0" i="0" u="none" strike="noStrike" kern="1200" cap="none" spc="0" normalizeH="0" baseline="0" noProof="0" dirty="0" smtClean="0">
                <a:ln>
                  <a:noFill/>
                </a:ln>
                <a:solidFill>
                  <a:prstClr val="black"/>
                </a:solidFill>
                <a:effectLst/>
                <a:uLnTx/>
                <a:uFillTx/>
                <a:latin typeface="微软雅黑"/>
                <a:ea typeface="微软雅黑"/>
                <a:cs typeface="+mn-cs"/>
              </a:rPr>
              <a:t>、以下</a:t>
            </a:r>
            <a:r>
              <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cs"/>
              </a:rPr>
              <a:t>不能在</a:t>
            </a:r>
            <a:r>
              <a:rPr kumimoji="0" lang="en-US" altLang="zh-CN" sz="2400" b="0" i="0" u="none" strike="noStrike" kern="1200" cap="none" spc="0" normalizeH="0" baseline="0" noProof="0" dirty="0">
                <a:ln>
                  <a:noFill/>
                </a:ln>
                <a:solidFill>
                  <a:prstClr val="black"/>
                </a:solidFill>
                <a:effectLst/>
                <a:uLnTx/>
                <a:uFillTx/>
                <a:latin typeface="微软雅黑"/>
                <a:ea typeface="微软雅黑"/>
                <a:cs typeface="+mn-cs"/>
              </a:rPr>
              <a:t>Python</a:t>
            </a:r>
            <a:r>
              <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cs"/>
              </a:rPr>
              <a:t>编译环境下正确执行的表达式是</a:t>
            </a:r>
            <a:r>
              <a:rPr kumimoji="0" lang="zh-CN" altLang="en-US" sz="2400" b="0" i="0" u="none" strike="noStrike" kern="1200" cap="none" spc="0" normalizeH="0" baseline="0" noProof="0" dirty="0" smtClean="0">
                <a:ln>
                  <a:noFill/>
                </a:ln>
                <a:solidFill>
                  <a:prstClr val="black"/>
                </a:solidFill>
                <a:effectLst/>
                <a:uLnTx/>
                <a:uFillTx/>
                <a:latin typeface="微软雅黑"/>
                <a:ea typeface="微软雅黑"/>
                <a:cs typeface="+mn-cs"/>
              </a:rPr>
              <a:t>：</a:t>
            </a:r>
            <a:r>
              <a:rPr kumimoji="0" lang="en-US" altLang="zh-CN" sz="2400" b="0" i="0" u="none" strike="noStrike" kern="1200" cap="none" spc="0" normalizeH="0" baseline="0" noProof="0" dirty="0">
                <a:ln>
                  <a:noFill/>
                </a:ln>
                <a:solidFill>
                  <a:prstClr val="black"/>
                </a:solidFill>
                <a:effectLst/>
                <a:uLnTx/>
                <a:uFillTx/>
                <a:latin typeface="微软雅黑"/>
                <a:ea typeface="微软雅黑"/>
                <a:cs typeface="+mn-cs"/>
              </a:rPr>
              <a:t/>
            </a:r>
            <a:br>
              <a:rPr kumimoji="0" lang="en-US" altLang="zh-CN" sz="2400" b="0" i="0" u="none" strike="noStrike" kern="1200" cap="none" spc="0" normalizeH="0" baseline="0" noProof="0" dirty="0">
                <a:ln>
                  <a:noFill/>
                </a:ln>
                <a:solidFill>
                  <a:prstClr val="black"/>
                </a:solidFill>
                <a:effectLst/>
                <a:uLnTx/>
                <a:uFillTx/>
                <a:latin typeface="微软雅黑"/>
                <a:ea typeface="微软雅黑"/>
                <a:cs typeface="+mn-cs"/>
              </a:rPr>
            </a:br>
            <a:r>
              <a:rPr kumimoji="0" lang="en-US" altLang="zh-CN" sz="2400" b="0" i="0" u="none" strike="noStrike" kern="1200" cap="none" spc="0" normalizeH="0" baseline="0" noProof="0" dirty="0" smtClean="0">
                <a:ln>
                  <a:noFill/>
                </a:ln>
                <a:solidFill>
                  <a:prstClr val="black"/>
                </a:solidFill>
                <a:effectLst/>
                <a:uLnTx/>
                <a:uFillTx/>
                <a:latin typeface="微软雅黑"/>
                <a:ea typeface="微软雅黑"/>
                <a:cs typeface="+mn-cs"/>
              </a:rPr>
              <a:t>	A</a:t>
            </a:r>
            <a:r>
              <a:rPr kumimoji="0" lang="zh-CN" altLang="en-US" sz="2400" b="0" i="0" u="none" strike="noStrike" kern="1200" cap="none" spc="0" normalizeH="0" baseline="0" noProof="0" dirty="0" smtClean="0">
                <a:ln>
                  <a:noFill/>
                </a:ln>
                <a:solidFill>
                  <a:prstClr val="black"/>
                </a:solidFill>
                <a:effectLst/>
                <a:uLnTx/>
                <a:uFillTx/>
                <a:latin typeface="微软雅黑"/>
                <a:ea typeface="微软雅黑"/>
                <a:cs typeface="+mn-cs"/>
              </a:rPr>
              <a:t>、</a:t>
            </a:r>
            <a:r>
              <a:rPr kumimoji="0" lang="en-US" altLang="zh-CN" sz="2400" b="0" i="0" u="none" strike="noStrike" kern="1200" cap="none" spc="0" normalizeH="0" baseline="0" noProof="0" dirty="0" err="1">
                <a:ln>
                  <a:noFill/>
                </a:ln>
                <a:solidFill>
                  <a:prstClr val="black"/>
                </a:solidFill>
                <a:effectLst/>
                <a:uLnTx/>
                <a:uFillTx/>
                <a:latin typeface="微软雅黑"/>
                <a:ea typeface="微软雅黑"/>
                <a:cs typeface="+mn-cs"/>
              </a:rPr>
              <a:t>dic</a:t>
            </a:r>
            <a:r>
              <a:rPr kumimoji="0" lang="en-US" altLang="zh-CN" sz="2400" b="0" i="0" u="none" strike="noStrike" kern="1200" cap="none" spc="0" normalizeH="0" baseline="0" noProof="0" dirty="0">
                <a:ln>
                  <a:noFill/>
                </a:ln>
                <a:solidFill>
                  <a:prstClr val="black"/>
                </a:solidFill>
                <a:effectLst/>
                <a:uLnTx/>
                <a:uFillTx/>
                <a:latin typeface="微软雅黑"/>
                <a:ea typeface="微软雅黑"/>
                <a:cs typeface="+mn-cs"/>
              </a:rPr>
              <a:t>={'1,2':3,'4,5':6,'7,8':9</a:t>
            </a:r>
            <a:r>
              <a:rPr kumimoji="0" lang="en-US" altLang="zh-CN" sz="2400" b="0" i="0" u="none" strike="noStrike" kern="1200" cap="none" spc="0" normalizeH="0" baseline="0" noProof="0" dirty="0" smtClean="0">
                <a:ln>
                  <a:noFill/>
                </a:ln>
                <a:solidFill>
                  <a:prstClr val="black"/>
                </a:solidFill>
                <a:effectLst/>
                <a:uLnTx/>
                <a:uFillTx/>
                <a:latin typeface="微软雅黑"/>
                <a:ea typeface="微软雅黑"/>
                <a:cs typeface="+mn-cs"/>
              </a:rPr>
              <a:t>}</a:t>
            </a:r>
          </a:p>
          <a:p>
            <a:pPr marL="0" marR="0" lvl="0" indent="0" algn="l" defTabSz="914400" rtl="0" eaLnBrk="1" fontAlgn="auto" latinLnBrk="0" hangingPunct="1">
              <a:lnSpc>
                <a:spcPct val="200000"/>
              </a:lnSpc>
              <a:spcBef>
                <a:spcPts val="0"/>
              </a:spcBef>
              <a:spcAft>
                <a:spcPts val="0"/>
              </a:spcAft>
              <a:buClrTx/>
              <a:buSzTx/>
              <a:buFontTx/>
              <a:buNone/>
              <a:tabLst/>
              <a:defRPr/>
            </a:pPr>
            <a:r>
              <a:rPr kumimoji="0" lang="en-US" altLang="zh-CN" sz="2400" b="0" i="0" u="none" strike="noStrike" kern="1200" cap="none" spc="0" normalizeH="0" baseline="0" noProof="0" dirty="0" smtClean="0">
                <a:ln>
                  <a:noFill/>
                </a:ln>
                <a:solidFill>
                  <a:prstClr val="black"/>
                </a:solidFill>
                <a:effectLst/>
                <a:uLnTx/>
                <a:uFillTx/>
                <a:latin typeface="微软雅黑"/>
                <a:ea typeface="微软雅黑"/>
                <a:cs typeface="+mn-cs"/>
              </a:rPr>
              <a:t>	B</a:t>
            </a:r>
            <a:r>
              <a:rPr kumimoji="0" lang="zh-CN" altLang="en-US" sz="2400" b="0" i="0" u="none" strike="noStrike" kern="1200" cap="none" spc="0" normalizeH="0" baseline="0" noProof="0" dirty="0" smtClean="0">
                <a:ln>
                  <a:noFill/>
                </a:ln>
                <a:solidFill>
                  <a:prstClr val="black"/>
                </a:solidFill>
                <a:effectLst/>
                <a:uLnTx/>
                <a:uFillTx/>
                <a:latin typeface="微软雅黑"/>
                <a:ea typeface="微软雅黑"/>
                <a:cs typeface="+mn-cs"/>
              </a:rPr>
              <a:t>、</a:t>
            </a:r>
            <a:r>
              <a:rPr kumimoji="0" lang="en-US" altLang="zh-CN" sz="2400" b="0" i="0" u="none" strike="noStrike" kern="1200" cap="none" spc="0" normalizeH="0" baseline="0" noProof="0" dirty="0" err="1" smtClean="0">
                <a:ln>
                  <a:noFill/>
                </a:ln>
                <a:solidFill>
                  <a:prstClr val="black"/>
                </a:solidFill>
                <a:effectLst/>
                <a:uLnTx/>
                <a:uFillTx/>
                <a:latin typeface="微软雅黑"/>
                <a:ea typeface="微软雅黑"/>
                <a:cs typeface="+mn-cs"/>
              </a:rPr>
              <a:t>dic</a:t>
            </a:r>
            <a:r>
              <a:rPr kumimoji="0" lang="en-US" altLang="zh-CN" sz="2400" b="0" i="0" u="none" strike="noStrike" kern="1200" cap="none" spc="0" normalizeH="0" baseline="0" noProof="0" dirty="0">
                <a:ln>
                  <a:noFill/>
                </a:ln>
                <a:solidFill>
                  <a:prstClr val="black"/>
                </a:solidFill>
                <a:effectLst/>
                <a:uLnTx/>
                <a:uFillTx/>
                <a:latin typeface="微软雅黑"/>
                <a:ea typeface="微软雅黑"/>
                <a:cs typeface="+mn-cs"/>
              </a:rPr>
              <a:t>={ 1:{2,3}, 4:[5,6], 7:(8,9) </a:t>
            </a:r>
            <a:r>
              <a:rPr kumimoji="0" lang="en-US" altLang="zh-CN" sz="2400" b="0" i="0" u="none" strike="noStrike" kern="1200" cap="none" spc="0" normalizeH="0" baseline="0" noProof="0" dirty="0" smtClean="0">
                <a:ln>
                  <a:noFill/>
                </a:ln>
                <a:solidFill>
                  <a:prstClr val="black"/>
                </a:solidFill>
                <a:effectLst/>
                <a:uLnTx/>
                <a:uFillTx/>
                <a:latin typeface="微软雅黑"/>
                <a:ea typeface="微软雅黑"/>
                <a:cs typeface="+mn-cs"/>
              </a:rPr>
              <a:t>}</a:t>
            </a:r>
            <a:r>
              <a:rPr kumimoji="0" lang="en-US" altLang="zh-CN" sz="2400" b="0" i="0" u="none" strike="noStrike" kern="1200" cap="none" spc="0" normalizeH="0" baseline="0" noProof="0" dirty="0">
                <a:ln>
                  <a:noFill/>
                </a:ln>
                <a:solidFill>
                  <a:prstClr val="black"/>
                </a:solidFill>
                <a:effectLst/>
                <a:uLnTx/>
                <a:uFillTx/>
                <a:latin typeface="微软雅黑"/>
                <a:ea typeface="微软雅黑"/>
                <a:cs typeface="+mn-cs"/>
              </a:rPr>
              <a:t/>
            </a:r>
            <a:br>
              <a:rPr kumimoji="0" lang="en-US" altLang="zh-CN" sz="2400" b="0" i="0" u="none" strike="noStrike" kern="1200" cap="none" spc="0" normalizeH="0" baseline="0" noProof="0" dirty="0">
                <a:ln>
                  <a:noFill/>
                </a:ln>
                <a:solidFill>
                  <a:prstClr val="black"/>
                </a:solidFill>
                <a:effectLst/>
                <a:uLnTx/>
                <a:uFillTx/>
                <a:latin typeface="微软雅黑"/>
                <a:ea typeface="微软雅黑"/>
                <a:cs typeface="+mn-cs"/>
              </a:rPr>
            </a:br>
            <a:r>
              <a:rPr kumimoji="0" lang="en-US" altLang="zh-CN" sz="2400" b="0" i="0" u="none" strike="noStrike" kern="1200" cap="none" spc="0" normalizeH="0" baseline="0" noProof="0" dirty="0" smtClean="0">
                <a:ln>
                  <a:noFill/>
                </a:ln>
                <a:solidFill>
                  <a:prstClr val="black"/>
                </a:solidFill>
                <a:effectLst/>
                <a:uLnTx/>
                <a:uFillTx/>
                <a:latin typeface="微软雅黑"/>
                <a:ea typeface="微软雅黑"/>
                <a:cs typeface="+mn-cs"/>
              </a:rPr>
              <a:t>	C</a:t>
            </a:r>
            <a:r>
              <a:rPr kumimoji="0" lang="zh-CN" altLang="en-US" sz="2400" b="0" i="0" u="none" strike="noStrike" kern="1200" cap="none" spc="0" normalizeH="0" baseline="0" noProof="0" dirty="0" smtClean="0">
                <a:ln>
                  <a:noFill/>
                </a:ln>
                <a:solidFill>
                  <a:prstClr val="black"/>
                </a:solidFill>
                <a:effectLst/>
                <a:uLnTx/>
                <a:uFillTx/>
                <a:latin typeface="微软雅黑"/>
                <a:ea typeface="微软雅黑"/>
                <a:cs typeface="+mn-cs"/>
              </a:rPr>
              <a:t>、</a:t>
            </a:r>
            <a:r>
              <a:rPr kumimoji="0" lang="en-US" altLang="zh-CN" sz="2400" b="0" i="0" u="none" strike="noStrike" kern="1200" cap="none" spc="0" normalizeH="0" baseline="0" noProof="0" dirty="0" err="1" smtClean="0">
                <a:ln>
                  <a:noFill/>
                </a:ln>
                <a:solidFill>
                  <a:prstClr val="black"/>
                </a:solidFill>
                <a:effectLst/>
                <a:uLnTx/>
                <a:uFillTx/>
                <a:latin typeface="微软雅黑"/>
                <a:ea typeface="微软雅黑"/>
                <a:cs typeface="+mn-cs"/>
              </a:rPr>
              <a:t>dic</a:t>
            </a:r>
            <a:r>
              <a:rPr kumimoji="0" lang="en-US" altLang="zh-CN" sz="2400" b="0" i="0" u="none" strike="noStrike" kern="1200" cap="none" spc="0" normalizeH="0" baseline="0" noProof="0" dirty="0">
                <a:ln>
                  <a:noFill/>
                </a:ln>
                <a:solidFill>
                  <a:prstClr val="black"/>
                </a:solidFill>
                <a:effectLst/>
                <a:uLnTx/>
                <a:uFillTx/>
                <a:latin typeface="微软雅黑"/>
                <a:ea typeface="微软雅黑"/>
                <a:cs typeface="+mn-cs"/>
              </a:rPr>
              <a:t>={ {1,2}:3, {4,5}:6, {7,8}:9 </a:t>
            </a:r>
            <a:r>
              <a:rPr kumimoji="0" lang="en-US" altLang="zh-CN" sz="2400" b="0" i="0" u="none" strike="noStrike" kern="1200" cap="none" spc="0" normalizeH="0" baseline="0" noProof="0" dirty="0" smtClean="0">
                <a:ln>
                  <a:noFill/>
                </a:ln>
                <a:solidFill>
                  <a:prstClr val="black"/>
                </a:solidFill>
                <a:effectLst/>
                <a:uLnTx/>
                <a:uFillTx/>
                <a:latin typeface="微软雅黑"/>
                <a:ea typeface="微软雅黑"/>
                <a:cs typeface="+mn-cs"/>
              </a:rPr>
              <a:t>}</a:t>
            </a:r>
            <a:r>
              <a:rPr kumimoji="0" lang="en-US" altLang="zh-CN" sz="2400" b="0" i="0" u="none" strike="noStrike" kern="1200" cap="none" spc="0" normalizeH="0" baseline="0" noProof="0" dirty="0">
                <a:ln>
                  <a:noFill/>
                </a:ln>
                <a:solidFill>
                  <a:prstClr val="black"/>
                </a:solidFill>
                <a:effectLst/>
                <a:uLnTx/>
                <a:uFillTx/>
                <a:latin typeface="微软雅黑"/>
                <a:ea typeface="微软雅黑"/>
                <a:cs typeface="+mn-cs"/>
              </a:rPr>
              <a:t/>
            </a:r>
            <a:br>
              <a:rPr kumimoji="0" lang="en-US" altLang="zh-CN" sz="2400" b="0" i="0" u="none" strike="noStrike" kern="1200" cap="none" spc="0" normalizeH="0" baseline="0" noProof="0" dirty="0">
                <a:ln>
                  <a:noFill/>
                </a:ln>
                <a:solidFill>
                  <a:prstClr val="black"/>
                </a:solidFill>
                <a:effectLst/>
                <a:uLnTx/>
                <a:uFillTx/>
                <a:latin typeface="微软雅黑"/>
                <a:ea typeface="微软雅黑"/>
                <a:cs typeface="+mn-cs"/>
              </a:rPr>
            </a:br>
            <a:r>
              <a:rPr kumimoji="0" lang="en-US" altLang="zh-CN" sz="2400" b="0" i="0" u="none" strike="noStrike" kern="1200" cap="none" spc="0" normalizeH="0" baseline="0" noProof="0" dirty="0" smtClean="0">
                <a:ln>
                  <a:noFill/>
                </a:ln>
                <a:solidFill>
                  <a:prstClr val="black"/>
                </a:solidFill>
                <a:effectLst/>
                <a:uLnTx/>
                <a:uFillTx/>
                <a:latin typeface="微软雅黑"/>
                <a:ea typeface="微软雅黑"/>
                <a:cs typeface="+mn-cs"/>
              </a:rPr>
              <a:t>	D</a:t>
            </a:r>
            <a:r>
              <a:rPr kumimoji="0" lang="zh-CN" altLang="en-US" sz="2400" b="0" i="0" u="none" strike="noStrike" kern="1200" cap="none" spc="0" normalizeH="0" baseline="0" noProof="0" dirty="0" smtClean="0">
                <a:ln>
                  <a:noFill/>
                </a:ln>
                <a:solidFill>
                  <a:prstClr val="black"/>
                </a:solidFill>
                <a:effectLst/>
                <a:uLnTx/>
                <a:uFillTx/>
                <a:latin typeface="微软雅黑"/>
                <a:ea typeface="微软雅黑"/>
                <a:cs typeface="+mn-cs"/>
              </a:rPr>
              <a:t>、</a:t>
            </a:r>
            <a:r>
              <a:rPr kumimoji="0" lang="en-US" altLang="zh-CN" sz="2400" b="0" i="0" u="none" strike="noStrike" kern="1200" cap="none" spc="0" normalizeH="0" baseline="0" noProof="0" dirty="0" err="1" smtClean="0">
                <a:ln>
                  <a:noFill/>
                </a:ln>
                <a:solidFill>
                  <a:prstClr val="black"/>
                </a:solidFill>
                <a:effectLst/>
                <a:uLnTx/>
                <a:uFillTx/>
                <a:latin typeface="微软雅黑"/>
                <a:ea typeface="微软雅黑"/>
                <a:cs typeface="+mn-cs"/>
              </a:rPr>
              <a:t>dic</a:t>
            </a:r>
            <a:r>
              <a:rPr kumimoji="0" lang="en-US" altLang="zh-CN" sz="2400" b="0" i="0" u="none" strike="noStrike" kern="1200" cap="none" spc="0" normalizeH="0" baseline="0" noProof="0" dirty="0">
                <a:ln>
                  <a:noFill/>
                </a:ln>
                <a:solidFill>
                  <a:prstClr val="black"/>
                </a:solidFill>
                <a:effectLst/>
                <a:uLnTx/>
                <a:uFillTx/>
                <a:latin typeface="微软雅黑"/>
                <a:ea typeface="微软雅黑"/>
                <a:cs typeface="+mn-cs"/>
              </a:rPr>
              <a:t>={ (1,2):3, (4,5):6, (7,8):9 }</a:t>
            </a:r>
          </a:p>
        </p:txBody>
      </p:sp>
      <p:sp>
        <p:nvSpPr>
          <p:cNvPr id="11" name="矩形 10"/>
          <p:cNvSpPr/>
          <p:nvPr/>
        </p:nvSpPr>
        <p:spPr>
          <a:xfrm>
            <a:off x="1320443" y="3585551"/>
            <a:ext cx="744595" cy="707886"/>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altLang="zh-CN" sz="4000" b="0" i="0" u="none" strike="noStrike" kern="10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Wingdings" panose="05000000000000000000" pitchFamily="2" charset="2"/>
              </a:rPr>
              <a:t></a:t>
            </a:r>
            <a:endParaRPr kumimoji="0" lang="en-US" altLang="zh-CN" sz="4000" b="0" i="0" u="none" strike="noStrike" kern="10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203482454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5.xml><?xml version="1.0" encoding="utf-8"?>
<p:sld xmlns:a="http://schemas.openxmlformats.org/drawingml/2006/main" xmlns:r="http://schemas.openxmlformats.org/officeDocument/2006/relationships" xmlns:p="http://schemas.openxmlformats.org/presentationml/2006/main" showMasterSp="0">
  <p:cSld>
    <p:bg>
      <p:bgPr>
        <a:solidFill>
          <a:schemeClr val="bg1">
            <a:lumMod val="95000"/>
          </a:schemeClr>
        </a:solidFill>
        <a:effectLst/>
      </p:bgPr>
    </p:bg>
    <p:spTree>
      <p:nvGrpSpPr>
        <p:cNvPr id="1" name=""/>
        <p:cNvGrpSpPr/>
        <p:nvPr/>
      </p:nvGrpSpPr>
      <p:grpSpPr>
        <a:xfrm>
          <a:off x="0" y="0"/>
          <a:ext cx="0" cy="0"/>
          <a:chOff x="0" y="0"/>
          <a:chExt cx="0" cy="0"/>
        </a:xfrm>
      </p:grpSpPr>
      <p:grpSp>
        <p:nvGrpSpPr>
          <p:cNvPr id="32" name="组合 31">
            <a:extLst>
              <a:ext uri="{FF2B5EF4-FFF2-40B4-BE49-F238E27FC236}">
                <a16:creationId xmlns:a16="http://schemas.microsoft.com/office/drawing/2014/main" id="{032EF26F-0D58-4A0E-97C1-668713F80B14}"/>
              </a:ext>
            </a:extLst>
          </p:cNvPr>
          <p:cNvGrpSpPr/>
          <p:nvPr/>
        </p:nvGrpSpPr>
        <p:grpSpPr>
          <a:xfrm>
            <a:off x="170320" y="203448"/>
            <a:ext cx="6511833" cy="504056"/>
            <a:chOff x="169526" y="203448"/>
            <a:chExt cx="6511833" cy="504056"/>
          </a:xfrm>
        </p:grpSpPr>
        <p:sp>
          <p:nvSpPr>
            <p:cNvPr id="4" name="TextBox 3"/>
            <p:cNvSpPr txBox="1"/>
            <p:nvPr/>
          </p:nvSpPr>
          <p:spPr>
            <a:xfrm>
              <a:off x="781172" y="245839"/>
              <a:ext cx="5900187"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300" normalizeH="0" baseline="0" noProof="0" dirty="0" smtClean="0">
                  <a:ln>
                    <a:noFill/>
                  </a:ln>
                  <a:solidFill>
                    <a:srgbClr val="1E6787"/>
                  </a:solidFill>
                  <a:effectLst/>
                  <a:uLnTx/>
                  <a:uFillTx/>
                  <a:latin typeface="微软雅黑" pitchFamily="34" charset="-122"/>
                  <a:ea typeface="微软雅黑" pitchFamily="34" charset="-122"/>
                  <a:cs typeface="+mn-cs"/>
                </a:rPr>
                <a:t>单选题</a:t>
              </a:r>
              <a:endParaRPr kumimoji="0" lang="zh-CN" altLang="en-US" sz="2000" b="1" i="0" u="none" strike="noStrike" kern="1200" cap="none" spc="300" normalizeH="0" baseline="0" noProof="0" dirty="0">
                <a:ln>
                  <a:noFill/>
                </a:ln>
                <a:solidFill>
                  <a:srgbClr val="1E6787"/>
                </a:solidFill>
                <a:effectLst/>
                <a:uLnTx/>
                <a:uFillTx/>
                <a:latin typeface="微软雅黑" pitchFamily="34" charset="-122"/>
                <a:ea typeface="微软雅黑" pitchFamily="34" charset="-122"/>
                <a:cs typeface="+mn-cs"/>
              </a:endParaRPr>
            </a:p>
          </p:txBody>
        </p:sp>
        <p:grpSp>
          <p:nvGrpSpPr>
            <p:cNvPr id="56" name="组合 55">
              <a:extLst>
                <a:ext uri="{FF2B5EF4-FFF2-40B4-BE49-F238E27FC236}">
                  <a16:creationId xmlns:a16="http://schemas.microsoft.com/office/drawing/2014/main" id="{B3ECA4EB-10D1-4B65-B604-4032302CDAF4}"/>
                </a:ext>
              </a:extLst>
            </p:cNvPr>
            <p:cNvGrpSpPr/>
            <p:nvPr/>
          </p:nvGrpSpPr>
          <p:grpSpPr>
            <a:xfrm>
              <a:off x="169526" y="203448"/>
              <a:ext cx="504056" cy="504056"/>
              <a:chOff x="11207774" y="442662"/>
              <a:chExt cx="504056" cy="504056"/>
            </a:xfrm>
            <a:effectLst>
              <a:outerShdw blurRad="50800" dist="38100" dir="5400000" algn="t" rotWithShape="0">
                <a:prstClr val="black">
                  <a:alpha val="40000"/>
                </a:prstClr>
              </a:outerShdw>
            </a:effectLst>
          </p:grpSpPr>
          <p:sp>
            <p:nvSpPr>
              <p:cNvPr id="57" name="椭圆 56">
                <a:extLst>
                  <a:ext uri="{FF2B5EF4-FFF2-40B4-BE49-F238E27FC236}">
                    <a16:creationId xmlns:a16="http://schemas.microsoft.com/office/drawing/2014/main" id="{FF372EA1-AB4F-47B1-B450-59AB8827ECD5}"/>
                  </a:ext>
                </a:extLst>
              </p:cNvPr>
              <p:cNvSpPr/>
              <p:nvPr/>
            </p:nvSpPr>
            <p:spPr>
              <a:xfrm>
                <a:off x="11351790" y="601230"/>
                <a:ext cx="216024" cy="216024"/>
              </a:xfrm>
              <a:prstGeom prst="ellipse">
                <a:avLst/>
              </a:prstGeom>
              <a:solidFill>
                <a:srgbClr val="B3DF6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Calibri"/>
                  <a:ea typeface="微软雅黑"/>
                  <a:cs typeface="+mn-cs"/>
                </a:endParaRPr>
              </a:p>
            </p:txBody>
          </p:sp>
          <p:sp>
            <p:nvSpPr>
              <p:cNvPr id="58" name="椭圆 57">
                <a:extLst>
                  <a:ext uri="{FF2B5EF4-FFF2-40B4-BE49-F238E27FC236}">
                    <a16:creationId xmlns:a16="http://schemas.microsoft.com/office/drawing/2014/main" id="{0BEE7D95-9E9C-4C6D-91AA-6429F74B9F98}"/>
                  </a:ext>
                </a:extLst>
              </p:cNvPr>
              <p:cNvSpPr/>
              <p:nvPr/>
            </p:nvSpPr>
            <p:spPr>
              <a:xfrm>
                <a:off x="11207774" y="442662"/>
                <a:ext cx="504056" cy="50405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微软雅黑"/>
                  <a:cs typeface="+mn-cs"/>
                </a:endParaRPr>
              </a:p>
            </p:txBody>
          </p:sp>
        </p:grpSp>
        <p:cxnSp>
          <p:nvCxnSpPr>
            <p:cNvPr id="20" name="直接连接符 19">
              <a:extLst>
                <a:ext uri="{FF2B5EF4-FFF2-40B4-BE49-F238E27FC236}">
                  <a16:creationId xmlns:a16="http://schemas.microsoft.com/office/drawing/2014/main" id="{C4FBB3C1-88AA-4E76-B54C-31018E3BFAA0}"/>
                </a:ext>
              </a:extLst>
            </p:cNvPr>
            <p:cNvCxnSpPr>
              <a:cxnSpLocks/>
            </p:cNvCxnSpPr>
            <p:nvPr/>
          </p:nvCxnSpPr>
          <p:spPr>
            <a:xfrm>
              <a:off x="775303" y="707504"/>
              <a:ext cx="1833288" cy="0"/>
            </a:xfrm>
            <a:prstGeom prst="line">
              <a:avLst/>
            </a:prstGeom>
            <a:ln>
              <a:solidFill>
                <a:srgbClr val="B3DF63"/>
              </a:solidFill>
            </a:ln>
          </p:spPr>
          <p:style>
            <a:lnRef idx="1">
              <a:schemeClr val="accent1"/>
            </a:lnRef>
            <a:fillRef idx="0">
              <a:schemeClr val="accent1"/>
            </a:fillRef>
            <a:effectRef idx="0">
              <a:schemeClr val="accent1"/>
            </a:effectRef>
            <a:fontRef idx="minor">
              <a:schemeClr val="tx1"/>
            </a:fontRef>
          </p:style>
        </p:cxnSp>
      </p:grpSp>
      <p:sp>
        <p:nvSpPr>
          <p:cNvPr id="49" name="矩形 48">
            <a:extLst>
              <a:ext uri="{FF2B5EF4-FFF2-40B4-BE49-F238E27FC236}">
                <a16:creationId xmlns:a16="http://schemas.microsoft.com/office/drawing/2014/main" id="{2D834A0F-3130-4C5B-B4A3-49FE07333EE4}"/>
              </a:ext>
            </a:extLst>
          </p:cNvPr>
          <p:cNvSpPr/>
          <p:nvPr/>
        </p:nvSpPr>
        <p:spPr>
          <a:xfrm>
            <a:off x="674376" y="1169169"/>
            <a:ext cx="10025047" cy="4524315"/>
          </a:xfrm>
          <a:prstGeom prst="rect">
            <a:avLst/>
          </a:prstGeom>
        </p:spPr>
        <p:txBody>
          <a:bodyPr wrap="square">
            <a:spAutoFit/>
          </a:bodyPr>
          <a:lstStyle/>
          <a:p>
            <a:pPr marL="0" marR="0" lvl="0" indent="0" algn="l" defTabSz="914400" rtl="0" eaLnBrk="1" fontAlgn="auto" latinLnBrk="0" hangingPunct="1">
              <a:lnSpc>
                <a:spcPct val="200000"/>
              </a:lnSpc>
              <a:spcBef>
                <a:spcPts val="0"/>
              </a:spcBef>
              <a:spcAft>
                <a:spcPts val="0"/>
              </a:spcAft>
              <a:buClrTx/>
              <a:buSzTx/>
              <a:buFontTx/>
              <a:buNone/>
              <a:tabLst/>
              <a:defRPr/>
            </a:pPr>
            <a:r>
              <a:rPr kumimoji="0" lang="en-US" altLang="zh-CN" sz="2400" b="0" i="0" u="none" strike="noStrike" kern="1200" cap="none" spc="0" normalizeH="0" baseline="0" noProof="0" dirty="0" smtClean="0">
                <a:ln>
                  <a:noFill/>
                </a:ln>
                <a:solidFill>
                  <a:prstClr val="black"/>
                </a:solidFill>
                <a:effectLst/>
                <a:uLnTx/>
                <a:uFillTx/>
                <a:latin typeface="微软雅黑"/>
                <a:ea typeface="微软雅黑"/>
                <a:cs typeface="+mn-cs"/>
              </a:rPr>
              <a:t>2</a:t>
            </a:r>
            <a:r>
              <a:rPr kumimoji="0" lang="zh-CN" altLang="en-US" sz="2400" b="0" i="0" u="none" strike="noStrike" kern="1200" cap="none" spc="0" normalizeH="0" baseline="0" noProof="0" dirty="0" smtClean="0">
                <a:ln>
                  <a:noFill/>
                </a:ln>
                <a:solidFill>
                  <a:prstClr val="black"/>
                </a:solidFill>
                <a:effectLst/>
                <a:uLnTx/>
                <a:uFillTx/>
                <a:latin typeface="微软雅黑"/>
                <a:ea typeface="微软雅黑"/>
                <a:cs typeface="+mn-cs"/>
              </a:rPr>
              <a:t>、</a:t>
            </a:r>
            <a:r>
              <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cs"/>
              </a:rPr>
              <a:t>已知字典 </a:t>
            </a:r>
            <a:r>
              <a:rPr kumimoji="0" lang="en-US" altLang="zh-CN" sz="2400" b="0" i="0" u="none" strike="noStrike" kern="1200" cap="none" spc="0" normalizeH="0" baseline="0" noProof="0" dirty="0" err="1">
                <a:ln>
                  <a:noFill/>
                </a:ln>
                <a:solidFill>
                  <a:prstClr val="black"/>
                </a:solidFill>
                <a:effectLst/>
                <a:uLnTx/>
                <a:uFillTx/>
                <a:latin typeface="微软雅黑"/>
                <a:ea typeface="微软雅黑"/>
                <a:cs typeface="+mn-cs"/>
              </a:rPr>
              <a:t>dic</a:t>
            </a:r>
            <a:r>
              <a:rPr kumimoji="0" lang="en-US" altLang="zh-CN" sz="2400" b="0" i="0" u="none" strike="noStrike" kern="1200" cap="none" spc="0" normalizeH="0" baseline="0" noProof="0" dirty="0" smtClean="0">
                <a:ln>
                  <a:noFill/>
                </a:ln>
                <a:solidFill>
                  <a:prstClr val="black"/>
                </a:solidFill>
                <a:effectLst/>
                <a:uLnTx/>
                <a:uFillTx/>
                <a:latin typeface="微软雅黑"/>
                <a:ea typeface="微软雅黑"/>
                <a:cs typeface="+mn-cs"/>
              </a:rPr>
              <a:t>={'</a:t>
            </a:r>
            <a:r>
              <a:rPr kumimoji="0" lang="zh-CN" altLang="en-US" sz="2400" b="0" i="0" u="none" strike="noStrike" kern="1200" cap="none" spc="0" normalizeH="0" baseline="0" noProof="0" dirty="0" smtClean="0">
                <a:ln>
                  <a:noFill/>
                </a:ln>
                <a:solidFill>
                  <a:prstClr val="black"/>
                </a:solidFill>
                <a:effectLst/>
                <a:uLnTx/>
                <a:uFillTx/>
                <a:latin typeface="微软雅黑"/>
                <a:ea typeface="微软雅黑"/>
                <a:cs typeface="+mn-cs"/>
              </a:rPr>
              <a:t>小明</a:t>
            </a:r>
            <a:r>
              <a:rPr kumimoji="0" lang="en-US" altLang="zh-CN" sz="2400" b="0" i="0" u="none" strike="noStrike" kern="1200" cap="none" spc="0" normalizeH="0" baseline="0" noProof="0" dirty="0" smtClean="0">
                <a:ln>
                  <a:noFill/>
                </a:ln>
                <a:solidFill>
                  <a:prstClr val="black"/>
                </a:solidFill>
                <a:effectLst/>
                <a:uLnTx/>
                <a:uFillTx/>
                <a:latin typeface="微软雅黑"/>
                <a:ea typeface="微软雅黑"/>
                <a:cs typeface="+mn-cs"/>
              </a:rPr>
              <a:t>':</a:t>
            </a:r>
            <a:r>
              <a:rPr kumimoji="0" lang="en-US" altLang="zh-CN" sz="2400" b="0" i="0" u="none" strike="noStrike" kern="1200" cap="none" spc="0" normalizeH="0" baseline="0" noProof="0" dirty="0">
                <a:ln>
                  <a:noFill/>
                </a:ln>
                <a:solidFill>
                  <a:prstClr val="black"/>
                </a:solidFill>
                <a:effectLst/>
                <a:uLnTx/>
                <a:uFillTx/>
                <a:latin typeface="微软雅黑"/>
                <a:ea typeface="微软雅黑"/>
                <a:cs typeface="+mn-cs"/>
              </a:rPr>
              <a:t>19, </a:t>
            </a:r>
            <a:r>
              <a:rPr kumimoji="0" lang="en-US" altLang="zh-CN" sz="2400" b="0" i="0" u="none" strike="noStrike" kern="1200" cap="none" spc="0" normalizeH="0" baseline="0" noProof="0" dirty="0" smtClean="0">
                <a:ln>
                  <a:noFill/>
                </a:ln>
                <a:solidFill>
                  <a:prstClr val="black"/>
                </a:solidFill>
                <a:effectLst/>
                <a:uLnTx/>
                <a:uFillTx/>
                <a:latin typeface="微软雅黑"/>
                <a:ea typeface="微软雅黑"/>
                <a:cs typeface="+mn-cs"/>
              </a:rPr>
              <a:t>'</a:t>
            </a:r>
            <a:r>
              <a:rPr kumimoji="0" lang="zh-CN" altLang="en-US" sz="2400" b="0" i="0" u="none" strike="noStrike" kern="1200" cap="none" spc="0" normalizeH="0" baseline="0" noProof="0" dirty="0" smtClean="0">
                <a:ln>
                  <a:noFill/>
                </a:ln>
                <a:solidFill>
                  <a:prstClr val="black"/>
                </a:solidFill>
                <a:effectLst/>
                <a:uLnTx/>
                <a:uFillTx/>
                <a:latin typeface="微软雅黑"/>
                <a:ea typeface="微软雅黑"/>
                <a:cs typeface="+mn-cs"/>
              </a:rPr>
              <a:t>小红</a:t>
            </a:r>
            <a:r>
              <a:rPr kumimoji="0" lang="en-US" altLang="zh-CN" sz="2400" b="0" i="0" u="none" strike="noStrike" kern="1200" cap="none" spc="0" normalizeH="0" baseline="0" noProof="0" dirty="0" smtClean="0">
                <a:ln>
                  <a:noFill/>
                </a:ln>
                <a:solidFill>
                  <a:prstClr val="black"/>
                </a:solidFill>
                <a:effectLst/>
                <a:uLnTx/>
                <a:uFillTx/>
                <a:latin typeface="微软雅黑"/>
                <a:ea typeface="微软雅黑"/>
                <a:cs typeface="+mn-cs"/>
              </a:rPr>
              <a:t>':</a:t>
            </a:r>
            <a:r>
              <a:rPr kumimoji="0" lang="en-US" altLang="zh-CN" sz="2400" b="0" i="0" u="none" strike="noStrike" kern="1200" cap="none" spc="0" normalizeH="0" baseline="0" noProof="0" dirty="0">
                <a:ln>
                  <a:noFill/>
                </a:ln>
                <a:solidFill>
                  <a:prstClr val="black"/>
                </a:solidFill>
                <a:effectLst/>
                <a:uLnTx/>
                <a:uFillTx/>
                <a:latin typeface="微软雅黑"/>
                <a:ea typeface="微软雅黑"/>
                <a:cs typeface="+mn-cs"/>
              </a:rPr>
              <a:t>20, </a:t>
            </a:r>
            <a:r>
              <a:rPr kumimoji="0" lang="en-US" altLang="zh-CN" sz="2400" b="0" i="0" u="none" strike="noStrike" kern="1200" cap="none" spc="0" normalizeH="0" baseline="0" noProof="0" dirty="0" smtClean="0">
                <a:ln>
                  <a:noFill/>
                </a:ln>
                <a:solidFill>
                  <a:prstClr val="black"/>
                </a:solidFill>
                <a:effectLst/>
                <a:uLnTx/>
                <a:uFillTx/>
                <a:latin typeface="微软雅黑"/>
                <a:ea typeface="微软雅黑"/>
                <a:cs typeface="+mn-cs"/>
              </a:rPr>
              <a:t>'</a:t>
            </a:r>
            <a:r>
              <a:rPr kumimoji="0" lang="zh-CN" altLang="en-US" sz="2400" b="0" i="0" u="none" strike="noStrike" kern="1200" cap="none" spc="0" normalizeH="0" baseline="0" noProof="0" dirty="0" smtClean="0">
                <a:ln>
                  <a:noFill/>
                </a:ln>
                <a:solidFill>
                  <a:prstClr val="black"/>
                </a:solidFill>
                <a:effectLst/>
                <a:uLnTx/>
                <a:uFillTx/>
                <a:latin typeface="微软雅黑"/>
                <a:ea typeface="微软雅黑"/>
                <a:cs typeface="+mn-cs"/>
              </a:rPr>
              <a:t>小李</a:t>
            </a:r>
            <a:r>
              <a:rPr kumimoji="0" lang="en-US" altLang="zh-CN" sz="2400" b="0" i="0" u="none" strike="noStrike" kern="1200" cap="none" spc="0" normalizeH="0" baseline="0" noProof="0" dirty="0" smtClean="0">
                <a:ln>
                  <a:noFill/>
                </a:ln>
                <a:solidFill>
                  <a:prstClr val="black"/>
                </a:solidFill>
                <a:effectLst/>
                <a:uLnTx/>
                <a:uFillTx/>
                <a:latin typeface="微软雅黑"/>
                <a:ea typeface="微软雅黑"/>
                <a:cs typeface="+mn-cs"/>
              </a:rPr>
              <a:t>':</a:t>
            </a:r>
            <a:r>
              <a:rPr kumimoji="0" lang="en-US" altLang="zh-CN" sz="2400" b="0" i="0" u="none" strike="noStrike" kern="1200" cap="none" spc="0" normalizeH="0" baseline="0" noProof="0" dirty="0">
                <a:ln>
                  <a:noFill/>
                </a:ln>
                <a:solidFill>
                  <a:prstClr val="black"/>
                </a:solidFill>
                <a:effectLst/>
                <a:uLnTx/>
                <a:uFillTx/>
                <a:latin typeface="微软雅黑"/>
                <a:ea typeface="微软雅黑"/>
                <a:cs typeface="+mn-cs"/>
              </a:rPr>
              <a:t>18 }, </a:t>
            </a:r>
            <a:r>
              <a:rPr kumimoji="0" lang="zh-CN" altLang="en-US" sz="2400" b="0" i="0" u="none" strike="noStrike" kern="1200" cap="none" spc="0" normalizeH="0" baseline="0" noProof="0" dirty="0" smtClean="0">
                <a:ln>
                  <a:noFill/>
                </a:ln>
                <a:solidFill>
                  <a:prstClr val="black"/>
                </a:solidFill>
                <a:effectLst/>
                <a:uLnTx/>
                <a:uFillTx/>
                <a:latin typeface="微软雅黑"/>
                <a:ea typeface="微软雅黑"/>
                <a:cs typeface="+mn-cs"/>
              </a:rPr>
              <a:t>则</a:t>
            </a:r>
            <a:r>
              <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cs"/>
              </a:rPr>
              <a:t>以下表达式执行时会报错的</a:t>
            </a:r>
            <a:r>
              <a:rPr kumimoji="0" lang="zh-CN" altLang="en-US" sz="2400" b="0" i="0" u="none" strike="noStrike" kern="1200" cap="none" spc="0" normalizeH="0" baseline="0" noProof="0" dirty="0" smtClean="0">
                <a:ln>
                  <a:noFill/>
                </a:ln>
                <a:solidFill>
                  <a:prstClr val="black"/>
                </a:solidFill>
                <a:effectLst/>
                <a:uLnTx/>
                <a:uFillTx/>
                <a:latin typeface="微软雅黑"/>
                <a:ea typeface="微软雅黑"/>
                <a:cs typeface="+mn-cs"/>
              </a:rPr>
              <a:t>是（）。</a:t>
            </a:r>
            <a:endPar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cs"/>
            </a:endParaRPr>
          </a:p>
          <a:p>
            <a:pPr marL="0" marR="0" lvl="0" indent="0" algn="l" defTabSz="914400" rtl="0" eaLnBrk="1" fontAlgn="auto" latinLnBrk="0" hangingPunct="1">
              <a:lnSpc>
                <a:spcPct val="200000"/>
              </a:lnSpc>
              <a:spcBef>
                <a:spcPts val="0"/>
              </a:spcBef>
              <a:spcAft>
                <a:spcPts val="0"/>
              </a:spcAft>
              <a:buClrTx/>
              <a:buSzTx/>
              <a:buFontTx/>
              <a:buNone/>
              <a:tabLst/>
              <a:defRPr/>
            </a:pPr>
            <a:r>
              <a:rPr kumimoji="0" lang="en-US" altLang="zh-CN" sz="2400" b="0" i="0" u="none" strike="noStrike" kern="1200" cap="none" spc="0" normalizeH="0" baseline="0" noProof="0" dirty="0" smtClean="0">
                <a:ln>
                  <a:noFill/>
                </a:ln>
                <a:solidFill>
                  <a:prstClr val="black"/>
                </a:solidFill>
                <a:effectLst/>
                <a:uLnTx/>
                <a:uFillTx/>
                <a:latin typeface="微软雅黑"/>
                <a:ea typeface="微软雅黑"/>
                <a:cs typeface="+mn-cs"/>
              </a:rPr>
              <a:t>	A</a:t>
            </a:r>
            <a:r>
              <a:rPr kumimoji="0" lang="zh-CN" altLang="en-US" sz="2400" b="0" i="0" u="none" strike="noStrike" kern="1200" cap="none" spc="0" normalizeH="0" baseline="0" noProof="0" dirty="0" smtClean="0">
                <a:ln>
                  <a:noFill/>
                </a:ln>
                <a:solidFill>
                  <a:prstClr val="black"/>
                </a:solidFill>
                <a:effectLst/>
                <a:uLnTx/>
                <a:uFillTx/>
                <a:latin typeface="微软雅黑"/>
                <a:ea typeface="微软雅黑"/>
                <a:cs typeface="+mn-cs"/>
              </a:rPr>
              <a:t>、</a:t>
            </a:r>
            <a:r>
              <a:rPr kumimoji="0" lang="en-US" altLang="zh-CN" sz="2400" b="0" i="0" u="none" strike="noStrike" kern="1200" cap="none" spc="0" normalizeH="0" baseline="0" noProof="0" dirty="0" err="1" smtClean="0">
                <a:ln>
                  <a:noFill/>
                </a:ln>
                <a:solidFill>
                  <a:prstClr val="black"/>
                </a:solidFill>
                <a:effectLst/>
                <a:uLnTx/>
                <a:uFillTx/>
                <a:latin typeface="微软雅黑"/>
                <a:ea typeface="微软雅黑"/>
                <a:cs typeface="+mn-cs"/>
              </a:rPr>
              <a:t>dic</a:t>
            </a:r>
            <a:r>
              <a:rPr kumimoji="0" lang="en-US" altLang="zh-CN" sz="2400" b="0" i="0" u="none" strike="noStrike" kern="1200" cap="none" spc="0" normalizeH="0" baseline="0" noProof="0" dirty="0" smtClean="0">
                <a:ln>
                  <a:noFill/>
                </a:ln>
                <a:solidFill>
                  <a:prstClr val="black"/>
                </a:solidFill>
                <a:effectLst/>
                <a:uLnTx/>
                <a:uFillTx/>
                <a:latin typeface="微软雅黑"/>
                <a:ea typeface="微软雅黑"/>
                <a:cs typeface="+mn-cs"/>
              </a:rPr>
              <a:t>[0</a:t>
            </a:r>
            <a:r>
              <a:rPr kumimoji="0" lang="en-US" altLang="zh-CN" sz="2400" b="0" i="0" u="none" strike="noStrike" kern="1200" cap="none" spc="0" normalizeH="0" baseline="0" noProof="0" dirty="0">
                <a:ln>
                  <a:noFill/>
                </a:ln>
                <a:solidFill>
                  <a:prstClr val="black"/>
                </a:solidFill>
                <a:effectLst/>
                <a:uLnTx/>
                <a:uFillTx/>
                <a:latin typeface="微软雅黑"/>
                <a:ea typeface="微软雅黑"/>
                <a:cs typeface="+mn-cs"/>
              </a:rPr>
              <a:t>]=</a:t>
            </a:r>
            <a:r>
              <a:rPr kumimoji="0" lang="en-US" altLang="zh-CN" sz="2400" b="0" i="0" u="none" strike="noStrike" kern="1200" cap="none" spc="0" normalizeH="0" baseline="0" noProof="0" dirty="0" smtClean="0">
                <a:ln>
                  <a:noFill/>
                </a:ln>
                <a:solidFill>
                  <a:prstClr val="black"/>
                </a:solidFill>
                <a:effectLst/>
                <a:uLnTx/>
                <a:uFillTx/>
                <a:latin typeface="微软雅黑"/>
                <a:ea typeface="微软雅黑"/>
                <a:cs typeface="+mn-cs"/>
              </a:rPr>
              <a:t>21</a:t>
            </a:r>
            <a:endParaRPr kumimoji="0" lang="en-US" altLang="zh-CN" sz="2400" b="0" i="0" u="none" strike="noStrike" kern="1200" cap="none" spc="0" normalizeH="0" baseline="0" noProof="0" dirty="0">
              <a:ln>
                <a:noFill/>
              </a:ln>
              <a:solidFill>
                <a:prstClr val="black"/>
              </a:solidFill>
              <a:effectLst/>
              <a:uLnTx/>
              <a:uFillTx/>
              <a:latin typeface="微软雅黑"/>
              <a:ea typeface="微软雅黑"/>
              <a:cs typeface="+mn-cs"/>
            </a:endParaRPr>
          </a:p>
          <a:p>
            <a:pPr marL="0" marR="0" lvl="0" indent="0" algn="l" defTabSz="914400" rtl="0" eaLnBrk="1" fontAlgn="auto" latinLnBrk="0" hangingPunct="1">
              <a:lnSpc>
                <a:spcPct val="200000"/>
              </a:lnSpc>
              <a:spcBef>
                <a:spcPts val="0"/>
              </a:spcBef>
              <a:spcAft>
                <a:spcPts val="0"/>
              </a:spcAft>
              <a:buClrTx/>
              <a:buSzTx/>
              <a:buFontTx/>
              <a:buNone/>
              <a:tabLst/>
              <a:defRPr/>
            </a:pPr>
            <a:r>
              <a:rPr kumimoji="0" lang="en-US" altLang="zh-CN" sz="2400" b="0" i="0" u="none" strike="noStrike" kern="1200" cap="none" spc="0" normalizeH="0" baseline="0" noProof="0" dirty="0" smtClean="0">
                <a:ln>
                  <a:noFill/>
                </a:ln>
                <a:solidFill>
                  <a:prstClr val="black"/>
                </a:solidFill>
                <a:effectLst/>
                <a:uLnTx/>
                <a:uFillTx/>
                <a:latin typeface="微软雅黑"/>
                <a:ea typeface="微软雅黑"/>
                <a:cs typeface="+mn-cs"/>
              </a:rPr>
              <a:t>	B</a:t>
            </a:r>
            <a:r>
              <a:rPr kumimoji="0" lang="zh-CN" altLang="en-US" sz="2400" b="0" i="0" u="none" strike="noStrike" kern="1200" cap="none" spc="0" normalizeH="0" baseline="0" noProof="0" dirty="0" smtClean="0">
                <a:ln>
                  <a:noFill/>
                </a:ln>
                <a:solidFill>
                  <a:prstClr val="black"/>
                </a:solidFill>
                <a:effectLst/>
                <a:uLnTx/>
                <a:uFillTx/>
                <a:latin typeface="微软雅黑"/>
                <a:ea typeface="微软雅黑"/>
                <a:cs typeface="+mn-cs"/>
              </a:rPr>
              <a:t>、</a:t>
            </a:r>
            <a:r>
              <a:rPr kumimoji="0" lang="en-US" altLang="zh-CN" sz="2400" b="0" i="0" u="none" strike="noStrike" kern="1200" cap="none" spc="0" normalizeH="0" baseline="0" noProof="0" dirty="0" err="1" smtClean="0">
                <a:ln>
                  <a:noFill/>
                </a:ln>
                <a:solidFill>
                  <a:prstClr val="black"/>
                </a:solidFill>
                <a:effectLst/>
                <a:uLnTx/>
                <a:uFillTx/>
                <a:latin typeface="微软雅黑"/>
                <a:ea typeface="微软雅黑"/>
                <a:cs typeface="+mn-cs"/>
              </a:rPr>
              <a:t>dic</a:t>
            </a:r>
            <a:r>
              <a:rPr kumimoji="0" lang="en-US" altLang="zh-CN" sz="2400" b="0" i="0" u="none" strike="noStrike" kern="1200" cap="none" spc="0" normalizeH="0" baseline="0" noProof="0" dirty="0">
                <a:ln>
                  <a:noFill/>
                </a:ln>
                <a:solidFill>
                  <a:prstClr val="black"/>
                </a:solidFill>
                <a:effectLst/>
                <a:uLnTx/>
                <a:uFillTx/>
                <a:latin typeface="微软雅黑"/>
                <a:ea typeface="微软雅黑"/>
                <a:cs typeface="+mn-cs"/>
              </a:rPr>
              <a:t>['</a:t>
            </a:r>
            <a:r>
              <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cs"/>
              </a:rPr>
              <a:t>小林</a:t>
            </a:r>
            <a:r>
              <a:rPr kumimoji="0" lang="en-US" altLang="zh-CN" sz="2400" b="0" i="0" u="none" strike="noStrike" kern="1200" cap="none" spc="0" normalizeH="0" baseline="0" noProof="0" dirty="0">
                <a:ln>
                  <a:noFill/>
                </a:ln>
                <a:solidFill>
                  <a:prstClr val="black"/>
                </a:solidFill>
                <a:effectLst/>
                <a:uLnTx/>
                <a:uFillTx/>
                <a:latin typeface="微软雅黑"/>
                <a:ea typeface="微软雅黑"/>
                <a:cs typeface="+mn-cs"/>
              </a:rPr>
              <a:t>']=</a:t>
            </a:r>
            <a:r>
              <a:rPr kumimoji="0" lang="en-US" altLang="zh-CN" sz="2400" b="0" i="0" u="none" strike="noStrike" kern="1200" cap="none" spc="0" normalizeH="0" baseline="0" noProof="0" dirty="0" smtClean="0">
                <a:ln>
                  <a:noFill/>
                </a:ln>
                <a:solidFill>
                  <a:prstClr val="black"/>
                </a:solidFill>
                <a:effectLst/>
                <a:uLnTx/>
                <a:uFillTx/>
                <a:latin typeface="微软雅黑"/>
                <a:ea typeface="微软雅黑"/>
                <a:cs typeface="+mn-cs"/>
              </a:rPr>
              <a:t>21</a:t>
            </a:r>
            <a:endParaRPr kumimoji="0" lang="en-US" altLang="zh-CN" sz="2400" b="0" i="0" u="none" strike="noStrike" kern="1200" cap="none" spc="0" normalizeH="0" baseline="0" noProof="0" dirty="0">
              <a:ln>
                <a:noFill/>
              </a:ln>
              <a:solidFill>
                <a:prstClr val="black"/>
              </a:solidFill>
              <a:effectLst/>
              <a:uLnTx/>
              <a:uFillTx/>
              <a:latin typeface="微软雅黑"/>
              <a:ea typeface="微软雅黑"/>
              <a:cs typeface="+mn-cs"/>
            </a:endParaRPr>
          </a:p>
          <a:p>
            <a:pPr marL="0" marR="0" lvl="0" indent="0" algn="l" defTabSz="914400" rtl="0" eaLnBrk="1" fontAlgn="auto" latinLnBrk="0" hangingPunct="1">
              <a:lnSpc>
                <a:spcPct val="200000"/>
              </a:lnSpc>
              <a:spcBef>
                <a:spcPts val="0"/>
              </a:spcBef>
              <a:spcAft>
                <a:spcPts val="0"/>
              </a:spcAft>
              <a:buClrTx/>
              <a:buSzTx/>
              <a:buFontTx/>
              <a:buNone/>
              <a:tabLst/>
              <a:defRPr/>
            </a:pPr>
            <a:r>
              <a:rPr kumimoji="0" lang="en-US" altLang="zh-CN" sz="2400" b="0" i="0" u="none" strike="noStrike" kern="1200" cap="none" spc="0" normalizeH="0" baseline="0" noProof="0" dirty="0" smtClean="0">
                <a:ln>
                  <a:noFill/>
                </a:ln>
                <a:solidFill>
                  <a:prstClr val="black"/>
                </a:solidFill>
                <a:effectLst/>
                <a:uLnTx/>
                <a:uFillTx/>
                <a:latin typeface="微软雅黑"/>
                <a:ea typeface="微软雅黑"/>
                <a:cs typeface="+mn-cs"/>
              </a:rPr>
              <a:t>	C</a:t>
            </a:r>
            <a:r>
              <a:rPr kumimoji="0" lang="zh-CN" altLang="en-US" sz="2400" b="0" i="0" u="none" strike="noStrike" kern="1200" cap="none" spc="0" normalizeH="0" baseline="0" noProof="0" dirty="0" smtClean="0">
                <a:ln>
                  <a:noFill/>
                </a:ln>
                <a:solidFill>
                  <a:prstClr val="black"/>
                </a:solidFill>
                <a:effectLst/>
                <a:uLnTx/>
                <a:uFillTx/>
                <a:latin typeface="微软雅黑"/>
                <a:ea typeface="微软雅黑"/>
                <a:cs typeface="+mn-cs"/>
              </a:rPr>
              <a:t>、</a:t>
            </a:r>
            <a:r>
              <a:rPr kumimoji="0" lang="en-US" altLang="zh-CN" sz="2400" b="0" i="0" u="none" strike="noStrike" kern="1200" cap="none" spc="0" normalizeH="0" baseline="0" noProof="0" dirty="0" err="1" smtClean="0">
                <a:ln>
                  <a:noFill/>
                </a:ln>
                <a:solidFill>
                  <a:prstClr val="black"/>
                </a:solidFill>
                <a:effectLst/>
                <a:uLnTx/>
                <a:uFillTx/>
                <a:latin typeface="微软雅黑"/>
                <a:ea typeface="微软雅黑"/>
                <a:cs typeface="+mn-cs"/>
              </a:rPr>
              <a:t>dic.get</a:t>
            </a:r>
            <a:r>
              <a:rPr kumimoji="0" lang="en-US" altLang="zh-CN" sz="2400" b="0" i="0" u="none" strike="noStrike" kern="1200" cap="none" spc="0" normalizeH="0" baseline="0" noProof="0" dirty="0">
                <a:ln>
                  <a:noFill/>
                </a:ln>
                <a:solidFill>
                  <a:prstClr val="black"/>
                </a:solidFill>
                <a:effectLst/>
                <a:uLnTx/>
                <a:uFillTx/>
                <a:latin typeface="微软雅黑"/>
                <a:ea typeface="微软雅黑"/>
                <a:cs typeface="+mn-cs"/>
              </a:rPr>
              <a:t>('</a:t>
            </a:r>
            <a:r>
              <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cs"/>
              </a:rPr>
              <a:t>小林</a:t>
            </a:r>
            <a:r>
              <a:rPr kumimoji="0" lang="en-US" altLang="zh-CN" sz="2400" b="0" i="0" u="none" strike="noStrike" kern="1200" cap="none" spc="0" normalizeH="0" baseline="0" noProof="0" dirty="0" smtClean="0">
                <a:ln>
                  <a:noFill/>
                </a:ln>
                <a:solidFill>
                  <a:prstClr val="black"/>
                </a:solidFill>
                <a:effectLst/>
                <a:uLnTx/>
                <a:uFillTx/>
                <a:latin typeface="微软雅黑"/>
                <a:ea typeface="微软雅黑"/>
                <a:cs typeface="+mn-cs"/>
              </a:rPr>
              <a:t>')</a:t>
            </a:r>
            <a:endParaRPr kumimoji="0" lang="en-US" altLang="zh-CN" sz="2400" b="0" i="0" u="none" strike="noStrike" kern="1200" cap="none" spc="0" normalizeH="0" baseline="0" noProof="0" dirty="0">
              <a:ln>
                <a:noFill/>
              </a:ln>
              <a:solidFill>
                <a:prstClr val="black"/>
              </a:solidFill>
              <a:effectLst/>
              <a:uLnTx/>
              <a:uFillTx/>
              <a:latin typeface="微软雅黑"/>
              <a:ea typeface="微软雅黑"/>
              <a:cs typeface="+mn-cs"/>
            </a:endParaRPr>
          </a:p>
          <a:p>
            <a:pPr marL="0" marR="0" lvl="0" indent="0" algn="l" defTabSz="914400" rtl="0" eaLnBrk="1" fontAlgn="auto" latinLnBrk="0" hangingPunct="1">
              <a:lnSpc>
                <a:spcPct val="200000"/>
              </a:lnSpc>
              <a:spcBef>
                <a:spcPts val="0"/>
              </a:spcBef>
              <a:spcAft>
                <a:spcPts val="0"/>
              </a:spcAft>
              <a:buClrTx/>
              <a:buSzTx/>
              <a:buFontTx/>
              <a:buNone/>
              <a:tabLst/>
              <a:defRPr/>
            </a:pPr>
            <a:r>
              <a:rPr kumimoji="0" lang="en-US" altLang="zh-CN" sz="2400" b="0" i="0" u="none" strike="noStrike" kern="1200" cap="none" spc="0" normalizeH="0" baseline="0" noProof="0" dirty="0" smtClean="0">
                <a:ln>
                  <a:noFill/>
                </a:ln>
                <a:solidFill>
                  <a:prstClr val="black"/>
                </a:solidFill>
                <a:effectLst/>
                <a:uLnTx/>
                <a:uFillTx/>
                <a:latin typeface="微软雅黑"/>
                <a:ea typeface="微软雅黑"/>
                <a:cs typeface="+mn-cs"/>
              </a:rPr>
              <a:t>	D</a:t>
            </a:r>
            <a:r>
              <a:rPr kumimoji="0" lang="zh-CN" altLang="en-US" sz="2400" b="0" i="0" u="none" strike="noStrike" kern="1200" cap="none" spc="0" normalizeH="0" baseline="0" noProof="0" dirty="0" smtClean="0">
                <a:ln>
                  <a:noFill/>
                </a:ln>
                <a:solidFill>
                  <a:prstClr val="black"/>
                </a:solidFill>
                <a:effectLst/>
                <a:uLnTx/>
                <a:uFillTx/>
                <a:latin typeface="微软雅黑"/>
                <a:ea typeface="微软雅黑"/>
                <a:cs typeface="+mn-cs"/>
              </a:rPr>
              <a:t>、</a:t>
            </a:r>
            <a:r>
              <a:rPr kumimoji="0" lang="en-US" altLang="zh-CN" sz="2400" b="0" i="0" u="none" strike="noStrike" kern="1200" cap="none" spc="0" normalizeH="0" baseline="0" noProof="0" dirty="0" err="1" smtClean="0">
                <a:ln>
                  <a:noFill/>
                </a:ln>
                <a:solidFill>
                  <a:prstClr val="black"/>
                </a:solidFill>
                <a:effectLst/>
                <a:uLnTx/>
                <a:uFillTx/>
                <a:latin typeface="微软雅黑"/>
                <a:ea typeface="微软雅黑"/>
                <a:cs typeface="+mn-cs"/>
              </a:rPr>
              <a:t>dic</a:t>
            </a:r>
            <a:r>
              <a:rPr kumimoji="0" lang="en-US" altLang="zh-CN" sz="2400" b="0" i="0" u="none" strike="noStrike" kern="1200" cap="none" spc="0" normalizeH="0" baseline="0" noProof="0" dirty="0">
                <a:ln>
                  <a:noFill/>
                </a:ln>
                <a:solidFill>
                  <a:prstClr val="black"/>
                </a:solidFill>
                <a:effectLst/>
                <a:uLnTx/>
                <a:uFillTx/>
                <a:latin typeface="微软雅黑"/>
                <a:ea typeface="微软雅黑"/>
                <a:cs typeface="+mn-cs"/>
              </a:rPr>
              <a:t>[</a:t>
            </a:r>
            <a:r>
              <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cs"/>
              </a:rPr>
              <a:t>小明</a:t>
            </a:r>
            <a:r>
              <a:rPr kumimoji="0" lang="en-US" altLang="zh-CN" sz="2400" b="0" i="0" u="none" strike="noStrike" kern="1200" cap="none" spc="0" normalizeH="0" baseline="0" noProof="0" dirty="0">
                <a:ln>
                  <a:noFill/>
                </a:ln>
                <a:solidFill>
                  <a:prstClr val="black"/>
                </a:solidFill>
                <a:effectLst/>
                <a:uLnTx/>
                <a:uFillTx/>
                <a:latin typeface="微软雅黑"/>
                <a:ea typeface="微软雅黑"/>
                <a:cs typeface="+mn-cs"/>
              </a:rPr>
              <a:t>]=</a:t>
            </a:r>
            <a:r>
              <a:rPr kumimoji="0" lang="en-US" altLang="zh-CN" sz="2400" b="0" i="0" u="none" strike="noStrike" kern="1200" cap="none" spc="0" normalizeH="0" baseline="0" noProof="0" dirty="0" smtClean="0">
                <a:ln>
                  <a:noFill/>
                </a:ln>
                <a:solidFill>
                  <a:prstClr val="black"/>
                </a:solidFill>
                <a:effectLst/>
                <a:uLnTx/>
                <a:uFillTx/>
                <a:latin typeface="微软雅黑"/>
                <a:ea typeface="微软雅黑"/>
                <a:cs typeface="+mn-cs"/>
              </a:rPr>
              <a:t>21</a:t>
            </a:r>
            <a:endPar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cs"/>
            </a:endParaRPr>
          </a:p>
        </p:txBody>
      </p:sp>
      <p:sp>
        <p:nvSpPr>
          <p:cNvPr id="11" name="矩形 10"/>
          <p:cNvSpPr/>
          <p:nvPr/>
        </p:nvSpPr>
        <p:spPr>
          <a:xfrm>
            <a:off x="1065919" y="4990145"/>
            <a:ext cx="744595" cy="707886"/>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altLang="zh-CN" sz="4000" b="0" i="0" u="none" strike="noStrike" kern="10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Wingdings" panose="05000000000000000000" pitchFamily="2" charset="2"/>
              </a:rPr>
              <a:t></a:t>
            </a:r>
            <a:endParaRPr kumimoji="0" lang="en-US" altLang="zh-CN" sz="4000" b="0" i="0" u="none" strike="noStrike" kern="10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222474680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6.xml><?xml version="1.0" encoding="utf-8"?>
<p:sld xmlns:a="http://schemas.openxmlformats.org/drawingml/2006/main" xmlns:r="http://schemas.openxmlformats.org/officeDocument/2006/relationships" xmlns:p="http://schemas.openxmlformats.org/presentationml/2006/main" showMasterSp="0">
  <p:cSld>
    <p:bg>
      <p:bgPr>
        <a:solidFill>
          <a:schemeClr val="bg1">
            <a:lumMod val="95000"/>
          </a:schemeClr>
        </a:solidFill>
        <a:effectLst/>
      </p:bgPr>
    </p:bg>
    <p:spTree>
      <p:nvGrpSpPr>
        <p:cNvPr id="1" name=""/>
        <p:cNvGrpSpPr/>
        <p:nvPr/>
      </p:nvGrpSpPr>
      <p:grpSpPr>
        <a:xfrm>
          <a:off x="0" y="0"/>
          <a:ext cx="0" cy="0"/>
          <a:chOff x="0" y="0"/>
          <a:chExt cx="0" cy="0"/>
        </a:xfrm>
      </p:grpSpPr>
      <p:grpSp>
        <p:nvGrpSpPr>
          <p:cNvPr id="32" name="组合 31">
            <a:extLst>
              <a:ext uri="{FF2B5EF4-FFF2-40B4-BE49-F238E27FC236}">
                <a16:creationId xmlns:a16="http://schemas.microsoft.com/office/drawing/2014/main" id="{032EF26F-0D58-4A0E-97C1-668713F80B14}"/>
              </a:ext>
            </a:extLst>
          </p:cNvPr>
          <p:cNvGrpSpPr/>
          <p:nvPr/>
        </p:nvGrpSpPr>
        <p:grpSpPr>
          <a:xfrm>
            <a:off x="170320" y="203448"/>
            <a:ext cx="6511833" cy="504056"/>
            <a:chOff x="169526" y="203448"/>
            <a:chExt cx="6511833" cy="504056"/>
          </a:xfrm>
        </p:grpSpPr>
        <p:sp>
          <p:nvSpPr>
            <p:cNvPr id="4" name="TextBox 3"/>
            <p:cNvSpPr txBox="1"/>
            <p:nvPr/>
          </p:nvSpPr>
          <p:spPr>
            <a:xfrm>
              <a:off x="781172" y="245839"/>
              <a:ext cx="5900187"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300" normalizeH="0" baseline="0" noProof="0" dirty="0" smtClean="0">
                  <a:ln>
                    <a:noFill/>
                  </a:ln>
                  <a:solidFill>
                    <a:srgbClr val="1E6787"/>
                  </a:solidFill>
                  <a:effectLst/>
                  <a:uLnTx/>
                  <a:uFillTx/>
                  <a:latin typeface="微软雅黑" pitchFamily="34" charset="-122"/>
                  <a:ea typeface="微软雅黑" pitchFamily="34" charset="-122"/>
                  <a:cs typeface="+mn-cs"/>
                </a:rPr>
                <a:t>单选题</a:t>
              </a:r>
              <a:endParaRPr kumimoji="0" lang="zh-CN" altLang="en-US" sz="2000" b="1" i="0" u="none" strike="noStrike" kern="1200" cap="none" spc="300" normalizeH="0" baseline="0" noProof="0" dirty="0">
                <a:ln>
                  <a:noFill/>
                </a:ln>
                <a:solidFill>
                  <a:srgbClr val="1E6787"/>
                </a:solidFill>
                <a:effectLst/>
                <a:uLnTx/>
                <a:uFillTx/>
                <a:latin typeface="微软雅黑" pitchFamily="34" charset="-122"/>
                <a:ea typeface="微软雅黑" pitchFamily="34" charset="-122"/>
                <a:cs typeface="+mn-cs"/>
              </a:endParaRPr>
            </a:p>
          </p:txBody>
        </p:sp>
        <p:grpSp>
          <p:nvGrpSpPr>
            <p:cNvPr id="56" name="组合 55">
              <a:extLst>
                <a:ext uri="{FF2B5EF4-FFF2-40B4-BE49-F238E27FC236}">
                  <a16:creationId xmlns:a16="http://schemas.microsoft.com/office/drawing/2014/main" id="{B3ECA4EB-10D1-4B65-B604-4032302CDAF4}"/>
                </a:ext>
              </a:extLst>
            </p:cNvPr>
            <p:cNvGrpSpPr/>
            <p:nvPr/>
          </p:nvGrpSpPr>
          <p:grpSpPr>
            <a:xfrm>
              <a:off x="169526" y="203448"/>
              <a:ext cx="504056" cy="504056"/>
              <a:chOff x="11207774" y="442662"/>
              <a:chExt cx="504056" cy="504056"/>
            </a:xfrm>
            <a:effectLst>
              <a:outerShdw blurRad="50800" dist="38100" dir="5400000" algn="t" rotWithShape="0">
                <a:prstClr val="black">
                  <a:alpha val="40000"/>
                </a:prstClr>
              </a:outerShdw>
            </a:effectLst>
          </p:grpSpPr>
          <p:sp>
            <p:nvSpPr>
              <p:cNvPr id="57" name="椭圆 56">
                <a:extLst>
                  <a:ext uri="{FF2B5EF4-FFF2-40B4-BE49-F238E27FC236}">
                    <a16:creationId xmlns:a16="http://schemas.microsoft.com/office/drawing/2014/main" id="{FF372EA1-AB4F-47B1-B450-59AB8827ECD5}"/>
                  </a:ext>
                </a:extLst>
              </p:cNvPr>
              <p:cNvSpPr/>
              <p:nvPr/>
            </p:nvSpPr>
            <p:spPr>
              <a:xfrm>
                <a:off x="11351790" y="601230"/>
                <a:ext cx="216024" cy="216024"/>
              </a:xfrm>
              <a:prstGeom prst="ellipse">
                <a:avLst/>
              </a:prstGeom>
              <a:solidFill>
                <a:srgbClr val="B3DF6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Calibri"/>
                  <a:ea typeface="微软雅黑"/>
                  <a:cs typeface="+mn-cs"/>
                </a:endParaRPr>
              </a:p>
            </p:txBody>
          </p:sp>
          <p:sp>
            <p:nvSpPr>
              <p:cNvPr id="58" name="椭圆 57">
                <a:extLst>
                  <a:ext uri="{FF2B5EF4-FFF2-40B4-BE49-F238E27FC236}">
                    <a16:creationId xmlns:a16="http://schemas.microsoft.com/office/drawing/2014/main" id="{0BEE7D95-9E9C-4C6D-91AA-6429F74B9F98}"/>
                  </a:ext>
                </a:extLst>
              </p:cNvPr>
              <p:cNvSpPr/>
              <p:nvPr/>
            </p:nvSpPr>
            <p:spPr>
              <a:xfrm>
                <a:off x="11207774" y="442662"/>
                <a:ext cx="504056" cy="50405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微软雅黑"/>
                  <a:cs typeface="+mn-cs"/>
                </a:endParaRPr>
              </a:p>
            </p:txBody>
          </p:sp>
        </p:grpSp>
        <p:cxnSp>
          <p:nvCxnSpPr>
            <p:cNvPr id="20" name="直接连接符 19">
              <a:extLst>
                <a:ext uri="{FF2B5EF4-FFF2-40B4-BE49-F238E27FC236}">
                  <a16:creationId xmlns:a16="http://schemas.microsoft.com/office/drawing/2014/main" id="{C4FBB3C1-88AA-4E76-B54C-31018E3BFAA0}"/>
                </a:ext>
              </a:extLst>
            </p:cNvPr>
            <p:cNvCxnSpPr>
              <a:cxnSpLocks/>
            </p:cNvCxnSpPr>
            <p:nvPr/>
          </p:nvCxnSpPr>
          <p:spPr>
            <a:xfrm>
              <a:off x="775303" y="707504"/>
              <a:ext cx="1833288" cy="0"/>
            </a:xfrm>
            <a:prstGeom prst="line">
              <a:avLst/>
            </a:prstGeom>
            <a:ln>
              <a:solidFill>
                <a:srgbClr val="B3DF63"/>
              </a:solidFill>
            </a:ln>
          </p:spPr>
          <p:style>
            <a:lnRef idx="1">
              <a:schemeClr val="accent1"/>
            </a:lnRef>
            <a:fillRef idx="0">
              <a:schemeClr val="accent1"/>
            </a:fillRef>
            <a:effectRef idx="0">
              <a:schemeClr val="accent1"/>
            </a:effectRef>
            <a:fontRef idx="minor">
              <a:schemeClr val="tx1"/>
            </a:fontRef>
          </p:style>
        </p:cxnSp>
      </p:grpSp>
      <p:sp>
        <p:nvSpPr>
          <p:cNvPr id="49" name="矩形 48">
            <a:extLst>
              <a:ext uri="{FF2B5EF4-FFF2-40B4-BE49-F238E27FC236}">
                <a16:creationId xmlns:a16="http://schemas.microsoft.com/office/drawing/2014/main" id="{2D834A0F-3130-4C5B-B4A3-49FE07333EE4}"/>
              </a:ext>
            </a:extLst>
          </p:cNvPr>
          <p:cNvSpPr/>
          <p:nvPr/>
        </p:nvSpPr>
        <p:spPr>
          <a:xfrm>
            <a:off x="674376" y="1169169"/>
            <a:ext cx="10970228" cy="3785652"/>
          </a:xfrm>
          <a:prstGeom prst="rect">
            <a:avLst/>
          </a:prstGeom>
        </p:spPr>
        <p:txBody>
          <a:bodyPr wrap="square">
            <a:spAutoFit/>
          </a:bodyPr>
          <a:lstStyle/>
          <a:p>
            <a:pPr marL="0" marR="0" lvl="0" indent="0" algn="l" defTabSz="914400" rtl="0" eaLnBrk="1" fontAlgn="auto" latinLnBrk="0" hangingPunct="1">
              <a:lnSpc>
                <a:spcPct val="200000"/>
              </a:lnSpc>
              <a:spcBef>
                <a:spcPts val="0"/>
              </a:spcBef>
              <a:spcAft>
                <a:spcPts val="0"/>
              </a:spcAft>
              <a:buClrTx/>
              <a:buSzTx/>
              <a:buFontTx/>
              <a:buNone/>
              <a:tabLst/>
              <a:defRPr/>
            </a:pPr>
            <a:r>
              <a:rPr kumimoji="0" lang="en-US" altLang="zh-CN" sz="2400" b="0" i="0" u="none" strike="noStrike" kern="1200" cap="none" spc="0" normalizeH="0" baseline="0" noProof="0" dirty="0" smtClean="0">
                <a:ln>
                  <a:noFill/>
                </a:ln>
                <a:solidFill>
                  <a:prstClr val="black"/>
                </a:solidFill>
                <a:effectLst/>
                <a:uLnTx/>
                <a:uFillTx/>
                <a:latin typeface="微软雅黑"/>
                <a:ea typeface="微软雅黑"/>
                <a:cs typeface="+mn-cs"/>
              </a:rPr>
              <a:t>3</a:t>
            </a:r>
            <a:r>
              <a:rPr kumimoji="0" lang="zh-CN" altLang="en-US" sz="2400" b="0" i="0" u="none" strike="noStrike" kern="1200" cap="none" spc="0" normalizeH="0" baseline="0" noProof="0" dirty="0" smtClean="0">
                <a:ln>
                  <a:noFill/>
                </a:ln>
                <a:solidFill>
                  <a:prstClr val="black"/>
                </a:solidFill>
                <a:effectLst/>
                <a:uLnTx/>
                <a:uFillTx/>
                <a:latin typeface="微软雅黑"/>
                <a:ea typeface="微软雅黑"/>
                <a:cs typeface="+mn-cs"/>
              </a:rPr>
              <a:t>、已知</a:t>
            </a:r>
            <a:r>
              <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cs"/>
              </a:rPr>
              <a:t>字典 </a:t>
            </a:r>
            <a:r>
              <a:rPr kumimoji="0" lang="en-US" altLang="zh-CN" sz="2400" b="0" i="0" u="none" strike="noStrike" kern="1200" cap="none" spc="0" normalizeH="0" baseline="0" noProof="0" dirty="0" err="1">
                <a:ln>
                  <a:noFill/>
                </a:ln>
                <a:solidFill>
                  <a:prstClr val="black"/>
                </a:solidFill>
                <a:effectLst/>
                <a:uLnTx/>
                <a:uFillTx/>
                <a:latin typeface="微软雅黑"/>
                <a:ea typeface="微软雅黑"/>
                <a:cs typeface="+mn-cs"/>
              </a:rPr>
              <a:t>dic</a:t>
            </a:r>
            <a:r>
              <a:rPr kumimoji="0" lang="en-US" altLang="zh-CN" sz="2400" b="0" i="0" u="none" strike="noStrike" kern="1200" cap="none" spc="0" normalizeH="0" baseline="0" noProof="0" dirty="0" smtClean="0">
                <a:ln>
                  <a:noFill/>
                </a:ln>
                <a:solidFill>
                  <a:prstClr val="black"/>
                </a:solidFill>
                <a:effectLst/>
                <a:uLnTx/>
                <a:uFillTx/>
                <a:latin typeface="微软雅黑"/>
                <a:ea typeface="微软雅黑"/>
                <a:cs typeface="+mn-cs"/>
              </a:rPr>
              <a:t>={'</a:t>
            </a:r>
            <a:r>
              <a:rPr kumimoji="0" lang="zh-CN" altLang="en-US" sz="2400" b="0" i="0" u="none" strike="noStrike" kern="1200" cap="none" spc="0" normalizeH="0" baseline="0" noProof="0" dirty="0" smtClean="0">
                <a:ln>
                  <a:noFill/>
                </a:ln>
                <a:solidFill>
                  <a:prstClr val="black"/>
                </a:solidFill>
                <a:effectLst/>
                <a:uLnTx/>
                <a:uFillTx/>
                <a:latin typeface="微软雅黑"/>
                <a:ea typeface="微软雅黑"/>
                <a:cs typeface="+mn-cs"/>
              </a:rPr>
              <a:t>小明</a:t>
            </a:r>
            <a:r>
              <a:rPr kumimoji="0" lang="en-US" altLang="zh-CN" sz="2400" b="0" i="0" u="none" strike="noStrike" kern="1200" cap="none" spc="0" normalizeH="0" baseline="0" noProof="0" dirty="0" smtClean="0">
                <a:ln>
                  <a:noFill/>
                </a:ln>
                <a:solidFill>
                  <a:prstClr val="black"/>
                </a:solidFill>
                <a:effectLst/>
                <a:uLnTx/>
                <a:uFillTx/>
                <a:latin typeface="微软雅黑"/>
                <a:ea typeface="微软雅黑"/>
                <a:cs typeface="+mn-cs"/>
              </a:rPr>
              <a:t>':</a:t>
            </a:r>
            <a:r>
              <a:rPr kumimoji="0" lang="en-US" altLang="zh-CN" sz="2400" b="0" i="0" u="none" strike="noStrike" kern="1200" cap="none" spc="0" normalizeH="0" baseline="0" noProof="0" dirty="0">
                <a:ln>
                  <a:noFill/>
                </a:ln>
                <a:solidFill>
                  <a:prstClr val="black"/>
                </a:solidFill>
                <a:effectLst/>
                <a:uLnTx/>
                <a:uFillTx/>
                <a:latin typeface="微软雅黑"/>
                <a:ea typeface="微软雅黑"/>
                <a:cs typeface="+mn-cs"/>
              </a:rPr>
              <a:t>1, </a:t>
            </a:r>
            <a:r>
              <a:rPr kumimoji="0" lang="en-US" altLang="zh-CN" sz="2400" b="0" i="0" u="none" strike="noStrike" kern="1200" cap="none" spc="0" normalizeH="0" baseline="0" noProof="0" dirty="0" smtClean="0">
                <a:ln>
                  <a:noFill/>
                </a:ln>
                <a:solidFill>
                  <a:prstClr val="black"/>
                </a:solidFill>
                <a:effectLst/>
                <a:uLnTx/>
                <a:uFillTx/>
                <a:latin typeface="微软雅黑"/>
                <a:ea typeface="微软雅黑"/>
                <a:cs typeface="+mn-cs"/>
              </a:rPr>
              <a:t>'</a:t>
            </a:r>
            <a:r>
              <a:rPr kumimoji="0" lang="zh-CN" altLang="en-US" sz="2400" b="0" i="0" u="none" strike="noStrike" kern="1200" cap="none" spc="0" normalizeH="0" baseline="0" noProof="0" dirty="0" smtClean="0">
                <a:ln>
                  <a:noFill/>
                </a:ln>
                <a:solidFill>
                  <a:prstClr val="black"/>
                </a:solidFill>
                <a:effectLst/>
                <a:uLnTx/>
                <a:uFillTx/>
                <a:latin typeface="微软雅黑"/>
                <a:ea typeface="微软雅黑"/>
                <a:cs typeface="+mn-cs"/>
              </a:rPr>
              <a:t>小红</a:t>
            </a:r>
            <a:r>
              <a:rPr kumimoji="0" lang="en-US" altLang="zh-CN" sz="2400" b="0" i="0" u="none" strike="noStrike" kern="1200" cap="none" spc="0" normalizeH="0" baseline="0" noProof="0" dirty="0" smtClean="0">
                <a:ln>
                  <a:noFill/>
                </a:ln>
                <a:solidFill>
                  <a:prstClr val="black"/>
                </a:solidFill>
                <a:effectLst/>
                <a:uLnTx/>
                <a:uFillTx/>
                <a:latin typeface="微软雅黑"/>
                <a:ea typeface="微软雅黑"/>
                <a:cs typeface="+mn-cs"/>
              </a:rPr>
              <a:t>':</a:t>
            </a:r>
            <a:r>
              <a:rPr kumimoji="0" lang="en-US" altLang="zh-CN" sz="2400" b="0" i="0" u="none" strike="noStrike" kern="1200" cap="none" spc="0" normalizeH="0" baseline="0" noProof="0" dirty="0">
                <a:ln>
                  <a:noFill/>
                </a:ln>
                <a:solidFill>
                  <a:prstClr val="black"/>
                </a:solidFill>
                <a:effectLst/>
                <a:uLnTx/>
                <a:uFillTx/>
                <a:latin typeface="微软雅黑"/>
                <a:ea typeface="微软雅黑"/>
                <a:cs typeface="+mn-cs"/>
              </a:rPr>
              <a:t>2, </a:t>
            </a:r>
            <a:r>
              <a:rPr kumimoji="0" lang="en-US" altLang="zh-CN" sz="2400" b="0" i="0" u="none" strike="noStrike" kern="1200" cap="none" spc="0" normalizeH="0" baseline="0" noProof="0" dirty="0" smtClean="0">
                <a:ln>
                  <a:noFill/>
                </a:ln>
                <a:solidFill>
                  <a:prstClr val="black"/>
                </a:solidFill>
                <a:effectLst/>
                <a:uLnTx/>
                <a:uFillTx/>
                <a:latin typeface="微软雅黑"/>
                <a:ea typeface="微软雅黑"/>
                <a:cs typeface="+mn-cs"/>
              </a:rPr>
              <a:t>'</a:t>
            </a:r>
            <a:r>
              <a:rPr kumimoji="0" lang="zh-CN" altLang="en-US" sz="2400" b="0" i="0" u="none" strike="noStrike" kern="1200" cap="none" spc="0" normalizeH="0" baseline="0" noProof="0" dirty="0" smtClean="0">
                <a:ln>
                  <a:noFill/>
                </a:ln>
                <a:solidFill>
                  <a:prstClr val="black"/>
                </a:solidFill>
                <a:effectLst/>
                <a:uLnTx/>
                <a:uFillTx/>
                <a:latin typeface="微软雅黑"/>
                <a:ea typeface="微软雅黑"/>
                <a:cs typeface="+mn-cs"/>
              </a:rPr>
              <a:t>小李</a:t>
            </a:r>
            <a:r>
              <a:rPr kumimoji="0" lang="en-US" altLang="zh-CN" sz="2400" b="0" i="0" u="none" strike="noStrike" kern="1200" cap="none" spc="0" normalizeH="0" baseline="0" noProof="0" dirty="0" smtClean="0">
                <a:ln>
                  <a:noFill/>
                </a:ln>
                <a:solidFill>
                  <a:prstClr val="black"/>
                </a:solidFill>
                <a:effectLst/>
                <a:uLnTx/>
                <a:uFillTx/>
                <a:latin typeface="微软雅黑"/>
                <a:ea typeface="微软雅黑"/>
                <a:cs typeface="+mn-cs"/>
              </a:rPr>
              <a:t>':</a:t>
            </a:r>
            <a:r>
              <a:rPr kumimoji="0" lang="en-US" altLang="zh-CN" sz="2400" b="0" i="0" u="none" strike="noStrike" kern="1200" cap="none" spc="0" normalizeH="0" baseline="0" noProof="0" dirty="0">
                <a:ln>
                  <a:noFill/>
                </a:ln>
                <a:solidFill>
                  <a:prstClr val="black"/>
                </a:solidFill>
                <a:effectLst/>
                <a:uLnTx/>
                <a:uFillTx/>
                <a:latin typeface="微软雅黑"/>
                <a:ea typeface="微软雅黑"/>
                <a:cs typeface="+mn-cs"/>
              </a:rPr>
              <a:t>3</a:t>
            </a:r>
            <a:r>
              <a:rPr kumimoji="0" lang="en-US" altLang="zh-CN" sz="2400" b="0" i="0" u="none" strike="noStrike" kern="1200" cap="none" spc="0" normalizeH="0" baseline="0" noProof="0" dirty="0" smtClean="0">
                <a:ln>
                  <a:noFill/>
                </a:ln>
                <a:solidFill>
                  <a:prstClr val="black"/>
                </a:solidFill>
                <a:effectLst/>
                <a:uLnTx/>
                <a:uFillTx/>
                <a:latin typeface="微软雅黑"/>
                <a:ea typeface="微软雅黑"/>
                <a:cs typeface="+mn-cs"/>
              </a:rPr>
              <a:t>},</a:t>
            </a:r>
            <a:r>
              <a:rPr kumimoji="0" lang="zh-CN" altLang="en-US" sz="2400" b="0" i="0" u="none" strike="noStrike" kern="1200" cap="none" spc="0" normalizeH="0" baseline="0" noProof="0" dirty="0" smtClean="0">
                <a:ln>
                  <a:noFill/>
                </a:ln>
                <a:solidFill>
                  <a:prstClr val="black"/>
                </a:solidFill>
                <a:effectLst/>
                <a:uLnTx/>
                <a:uFillTx/>
                <a:latin typeface="微软雅黑"/>
                <a:ea typeface="微软雅黑"/>
                <a:cs typeface="+mn-cs"/>
              </a:rPr>
              <a:t>则</a:t>
            </a:r>
            <a:r>
              <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cs"/>
              </a:rPr>
              <a:t>以下表达式的值不为</a:t>
            </a:r>
            <a:r>
              <a:rPr kumimoji="0" lang="en-US" altLang="zh-CN" sz="2400" b="0" i="0" u="none" strike="noStrike" kern="1200" cap="none" spc="0" normalizeH="0" baseline="0" noProof="0" dirty="0">
                <a:ln>
                  <a:noFill/>
                </a:ln>
                <a:solidFill>
                  <a:prstClr val="black"/>
                </a:solidFill>
                <a:effectLst/>
                <a:uLnTx/>
                <a:uFillTx/>
                <a:latin typeface="微软雅黑"/>
                <a:ea typeface="微软雅黑"/>
                <a:cs typeface="+mn-cs"/>
              </a:rPr>
              <a:t>3</a:t>
            </a:r>
            <a:r>
              <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cs"/>
              </a:rPr>
              <a:t>的</a:t>
            </a:r>
            <a:r>
              <a:rPr kumimoji="0" lang="zh-CN" altLang="en-US" sz="2400" b="0" i="0" u="none" strike="noStrike" kern="1200" cap="none" spc="0" normalizeH="0" baseline="0" noProof="0" dirty="0" smtClean="0">
                <a:ln>
                  <a:noFill/>
                </a:ln>
                <a:solidFill>
                  <a:prstClr val="black"/>
                </a:solidFill>
                <a:effectLst/>
                <a:uLnTx/>
                <a:uFillTx/>
                <a:latin typeface="微软雅黑"/>
                <a:ea typeface="微软雅黑"/>
                <a:cs typeface="+mn-cs"/>
              </a:rPr>
              <a:t>是（  ）。</a:t>
            </a:r>
            <a:endParaRPr kumimoji="0" lang="en-US" altLang="zh-CN" sz="2400" b="0" i="0" u="none" strike="noStrike" kern="1200" cap="none" spc="0" normalizeH="0" baseline="0" noProof="0" dirty="0" smtClean="0">
              <a:ln>
                <a:noFill/>
              </a:ln>
              <a:solidFill>
                <a:prstClr val="black"/>
              </a:solidFill>
              <a:effectLst/>
              <a:uLnTx/>
              <a:uFillTx/>
              <a:latin typeface="微软雅黑"/>
              <a:ea typeface="微软雅黑"/>
              <a:cs typeface="+mn-cs"/>
            </a:endParaRPr>
          </a:p>
          <a:p>
            <a:pPr marL="0" marR="0" lvl="0" indent="0" algn="l" defTabSz="914400" rtl="0" eaLnBrk="1" fontAlgn="auto" latinLnBrk="0" hangingPunct="1">
              <a:lnSpc>
                <a:spcPct val="2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微软雅黑"/>
                <a:ea typeface="微软雅黑"/>
                <a:cs typeface="+mn-cs"/>
              </a:rPr>
              <a:t>	</a:t>
            </a:r>
            <a:r>
              <a:rPr kumimoji="0" lang="en-US" altLang="zh-CN" sz="2400" b="0" i="0" u="none" strike="noStrike" kern="1200" cap="none" spc="0" normalizeH="0" baseline="0" noProof="0" dirty="0" smtClean="0">
                <a:ln>
                  <a:noFill/>
                </a:ln>
                <a:solidFill>
                  <a:prstClr val="black"/>
                </a:solidFill>
                <a:effectLst/>
                <a:uLnTx/>
                <a:uFillTx/>
                <a:latin typeface="微软雅黑"/>
                <a:ea typeface="微软雅黑"/>
                <a:cs typeface="+mn-cs"/>
              </a:rPr>
              <a:t>A</a:t>
            </a:r>
            <a:r>
              <a:rPr kumimoji="0" lang="zh-CN" altLang="en-US" sz="2400" b="0" i="0" u="none" strike="noStrike" kern="1200" cap="none" spc="0" normalizeH="0" baseline="0" noProof="0" dirty="0" smtClean="0">
                <a:ln>
                  <a:noFill/>
                </a:ln>
                <a:solidFill>
                  <a:prstClr val="black"/>
                </a:solidFill>
                <a:effectLst/>
                <a:uLnTx/>
                <a:uFillTx/>
                <a:latin typeface="微软雅黑"/>
                <a:ea typeface="微软雅黑"/>
                <a:cs typeface="+mn-cs"/>
              </a:rPr>
              <a:t>、</a:t>
            </a:r>
            <a:r>
              <a:rPr kumimoji="0" lang="en-US" altLang="zh-CN" sz="2400" b="0" i="0" u="none" strike="noStrike" kern="1200" cap="none" spc="0" normalizeH="0" baseline="0" noProof="0" dirty="0" err="1" smtClean="0">
                <a:ln>
                  <a:noFill/>
                </a:ln>
                <a:solidFill>
                  <a:prstClr val="black"/>
                </a:solidFill>
                <a:effectLst/>
                <a:uLnTx/>
                <a:uFillTx/>
                <a:latin typeface="微软雅黑"/>
                <a:ea typeface="微软雅黑"/>
                <a:cs typeface="+mn-cs"/>
              </a:rPr>
              <a:t>dic</a:t>
            </a:r>
            <a:r>
              <a:rPr kumimoji="0" lang="en-US" altLang="zh-CN" sz="2400" b="0" i="0" u="none" strike="noStrike" kern="1200" cap="none" spc="0" normalizeH="0" baseline="0" noProof="0" dirty="0">
                <a:ln>
                  <a:noFill/>
                </a:ln>
                <a:solidFill>
                  <a:prstClr val="black"/>
                </a:solidFill>
                <a:effectLst/>
                <a:uLnTx/>
                <a:uFillTx/>
                <a:latin typeface="微软雅黑"/>
                <a:ea typeface="微软雅黑"/>
                <a:cs typeface="+mn-cs"/>
              </a:rPr>
              <a:t>['</a:t>
            </a:r>
            <a:r>
              <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cs"/>
              </a:rPr>
              <a:t>小李</a:t>
            </a:r>
            <a:r>
              <a:rPr kumimoji="0" lang="en-US" altLang="zh-CN" sz="2400" b="0" i="0" u="none" strike="noStrike" kern="1200" cap="none" spc="0" normalizeH="0" baseline="0" noProof="0" dirty="0" smtClean="0">
                <a:ln>
                  <a:noFill/>
                </a:ln>
                <a:solidFill>
                  <a:prstClr val="black"/>
                </a:solidFill>
                <a:effectLst/>
                <a:uLnTx/>
                <a:uFillTx/>
                <a:latin typeface="微软雅黑"/>
                <a:ea typeface="微软雅黑"/>
                <a:cs typeface="+mn-cs"/>
              </a:rPr>
              <a:t>']</a:t>
            </a:r>
            <a:endParaRPr kumimoji="0" lang="en-US" altLang="zh-CN" sz="2400" b="0" i="0" u="none" strike="noStrike" kern="1200" cap="none" spc="0" normalizeH="0" baseline="0" noProof="0" dirty="0">
              <a:ln>
                <a:noFill/>
              </a:ln>
              <a:solidFill>
                <a:prstClr val="black"/>
              </a:solidFill>
              <a:effectLst/>
              <a:uLnTx/>
              <a:uFillTx/>
              <a:latin typeface="微软雅黑"/>
              <a:ea typeface="微软雅黑"/>
              <a:cs typeface="+mn-cs"/>
            </a:endParaRPr>
          </a:p>
          <a:p>
            <a:pPr marL="0" marR="0" lvl="0" indent="0" algn="l" defTabSz="914400" rtl="0" eaLnBrk="1" fontAlgn="auto" latinLnBrk="0" hangingPunct="1">
              <a:lnSpc>
                <a:spcPct val="200000"/>
              </a:lnSpc>
              <a:spcBef>
                <a:spcPts val="0"/>
              </a:spcBef>
              <a:spcAft>
                <a:spcPts val="0"/>
              </a:spcAft>
              <a:buClrTx/>
              <a:buSzTx/>
              <a:buFontTx/>
              <a:buNone/>
              <a:tabLst/>
              <a:defRPr/>
            </a:pPr>
            <a:r>
              <a:rPr kumimoji="0" lang="en-US" altLang="zh-CN" sz="2400" b="0" i="0" u="none" strike="noStrike" kern="1200" cap="none" spc="0" normalizeH="0" baseline="0" noProof="0" dirty="0" smtClean="0">
                <a:ln>
                  <a:noFill/>
                </a:ln>
                <a:solidFill>
                  <a:prstClr val="black"/>
                </a:solidFill>
                <a:effectLst/>
                <a:uLnTx/>
                <a:uFillTx/>
                <a:latin typeface="微软雅黑"/>
                <a:ea typeface="微软雅黑"/>
                <a:cs typeface="+mn-cs"/>
              </a:rPr>
              <a:t>	B</a:t>
            </a:r>
            <a:r>
              <a:rPr kumimoji="0" lang="zh-CN" altLang="en-US" sz="2400" b="0" i="0" u="none" strike="noStrike" kern="1200" cap="none" spc="0" normalizeH="0" baseline="0" noProof="0" dirty="0" smtClean="0">
                <a:ln>
                  <a:noFill/>
                </a:ln>
                <a:solidFill>
                  <a:prstClr val="black"/>
                </a:solidFill>
                <a:effectLst/>
                <a:uLnTx/>
                <a:uFillTx/>
                <a:latin typeface="微软雅黑"/>
                <a:ea typeface="微软雅黑"/>
                <a:cs typeface="+mn-cs"/>
              </a:rPr>
              <a:t>、</a:t>
            </a:r>
            <a:r>
              <a:rPr kumimoji="0" lang="en-US" altLang="zh-CN" sz="2400" b="0" i="0" u="none" strike="noStrike" kern="1200" cap="none" spc="0" normalizeH="0" baseline="0" noProof="0" dirty="0" err="1" smtClean="0">
                <a:ln>
                  <a:noFill/>
                </a:ln>
                <a:solidFill>
                  <a:prstClr val="black"/>
                </a:solidFill>
                <a:effectLst/>
                <a:uLnTx/>
                <a:uFillTx/>
                <a:latin typeface="微软雅黑"/>
                <a:ea typeface="微软雅黑"/>
                <a:cs typeface="+mn-cs"/>
              </a:rPr>
              <a:t>dic</a:t>
            </a:r>
            <a:r>
              <a:rPr kumimoji="0" lang="en-US" altLang="zh-CN" sz="2400" b="0" i="0" u="none" strike="noStrike" kern="1200" cap="none" spc="0" normalizeH="0" baseline="0" noProof="0" dirty="0">
                <a:ln>
                  <a:noFill/>
                </a:ln>
                <a:solidFill>
                  <a:prstClr val="black"/>
                </a:solidFill>
                <a:effectLst/>
                <a:uLnTx/>
                <a:uFillTx/>
                <a:latin typeface="微软雅黑"/>
                <a:ea typeface="微软雅黑"/>
                <a:cs typeface="+mn-cs"/>
              </a:rPr>
              <a:t>['</a:t>
            </a:r>
            <a:r>
              <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cs"/>
              </a:rPr>
              <a:t>小明</a:t>
            </a:r>
            <a:r>
              <a:rPr kumimoji="0" lang="en-US" altLang="zh-CN" sz="2400" b="0" i="0" u="none" strike="noStrike" kern="1200" cap="none" spc="0" normalizeH="0" baseline="0" noProof="0" dirty="0">
                <a:ln>
                  <a:noFill/>
                </a:ln>
                <a:solidFill>
                  <a:prstClr val="black"/>
                </a:solidFill>
                <a:effectLst/>
                <a:uLnTx/>
                <a:uFillTx/>
                <a:latin typeface="微软雅黑"/>
                <a:ea typeface="微软雅黑"/>
                <a:cs typeface="+mn-cs"/>
              </a:rPr>
              <a:t>']+</a:t>
            </a:r>
            <a:r>
              <a:rPr kumimoji="0" lang="en-US" altLang="zh-CN" sz="2400" b="0" i="0" u="none" strike="noStrike" kern="1200" cap="none" spc="0" normalizeH="0" baseline="0" noProof="0" dirty="0" err="1">
                <a:ln>
                  <a:noFill/>
                </a:ln>
                <a:solidFill>
                  <a:prstClr val="black"/>
                </a:solidFill>
                <a:effectLst/>
                <a:uLnTx/>
                <a:uFillTx/>
                <a:latin typeface="微软雅黑"/>
                <a:ea typeface="微软雅黑"/>
                <a:cs typeface="+mn-cs"/>
              </a:rPr>
              <a:t>dic</a:t>
            </a:r>
            <a:r>
              <a:rPr kumimoji="0" lang="en-US" altLang="zh-CN" sz="2400" b="0" i="0" u="none" strike="noStrike" kern="1200" cap="none" spc="0" normalizeH="0" baseline="0" noProof="0" dirty="0">
                <a:ln>
                  <a:noFill/>
                </a:ln>
                <a:solidFill>
                  <a:prstClr val="black"/>
                </a:solidFill>
                <a:effectLst/>
                <a:uLnTx/>
                <a:uFillTx/>
                <a:latin typeface="微软雅黑"/>
                <a:ea typeface="微软雅黑"/>
                <a:cs typeface="+mn-cs"/>
              </a:rPr>
              <a:t>['</a:t>
            </a:r>
            <a:r>
              <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cs"/>
              </a:rPr>
              <a:t>小红</a:t>
            </a:r>
            <a:r>
              <a:rPr kumimoji="0" lang="en-US" altLang="zh-CN" sz="2400" b="0" i="0" u="none" strike="noStrike" kern="1200" cap="none" spc="0" normalizeH="0" baseline="0" noProof="0" dirty="0" smtClean="0">
                <a:ln>
                  <a:noFill/>
                </a:ln>
                <a:solidFill>
                  <a:prstClr val="black"/>
                </a:solidFill>
                <a:effectLst/>
                <a:uLnTx/>
                <a:uFillTx/>
                <a:latin typeface="微软雅黑"/>
                <a:ea typeface="微软雅黑"/>
                <a:cs typeface="+mn-cs"/>
              </a:rPr>
              <a:t>']</a:t>
            </a:r>
          </a:p>
          <a:p>
            <a:pPr marL="0" marR="0" lvl="0" indent="0" algn="l" defTabSz="914400" rtl="0" eaLnBrk="1" fontAlgn="auto" latinLnBrk="0" hangingPunct="1">
              <a:lnSpc>
                <a:spcPct val="2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微软雅黑"/>
                <a:ea typeface="微软雅黑"/>
                <a:cs typeface="+mn-cs"/>
              </a:rPr>
              <a:t>	</a:t>
            </a:r>
            <a:r>
              <a:rPr kumimoji="0" lang="en-US" altLang="zh-CN" sz="2400" b="0" i="0" u="none" strike="noStrike" kern="1200" cap="none" spc="0" normalizeH="0" baseline="0" noProof="0" dirty="0" smtClean="0">
                <a:ln>
                  <a:noFill/>
                </a:ln>
                <a:solidFill>
                  <a:prstClr val="black"/>
                </a:solidFill>
                <a:effectLst/>
                <a:uLnTx/>
                <a:uFillTx/>
                <a:latin typeface="微软雅黑"/>
                <a:ea typeface="微软雅黑"/>
                <a:cs typeface="+mn-cs"/>
              </a:rPr>
              <a:t>C</a:t>
            </a:r>
            <a:r>
              <a:rPr kumimoji="0" lang="zh-CN" altLang="en-US" sz="2400" b="0" i="0" u="none" strike="noStrike" kern="1200" cap="none" spc="0" normalizeH="0" baseline="0" noProof="0" dirty="0" smtClean="0">
                <a:ln>
                  <a:noFill/>
                </a:ln>
                <a:solidFill>
                  <a:prstClr val="black"/>
                </a:solidFill>
                <a:effectLst/>
                <a:uLnTx/>
                <a:uFillTx/>
                <a:latin typeface="微软雅黑"/>
                <a:ea typeface="微软雅黑"/>
                <a:cs typeface="+mn-cs"/>
              </a:rPr>
              <a:t>、</a:t>
            </a:r>
            <a:r>
              <a:rPr kumimoji="0" lang="en-US" altLang="zh-CN" sz="2400" b="0" i="0" u="none" strike="noStrike" kern="1200" cap="none" spc="0" normalizeH="0" baseline="0" noProof="0" dirty="0" err="1" smtClean="0">
                <a:ln>
                  <a:noFill/>
                </a:ln>
                <a:solidFill>
                  <a:prstClr val="black"/>
                </a:solidFill>
                <a:effectLst/>
                <a:uLnTx/>
                <a:uFillTx/>
                <a:latin typeface="微软雅黑"/>
                <a:ea typeface="微软雅黑"/>
                <a:cs typeface="+mn-cs"/>
              </a:rPr>
              <a:t>dic.pop</a:t>
            </a:r>
            <a:r>
              <a:rPr kumimoji="0" lang="en-US" altLang="zh-CN" sz="2400" b="0" i="0" u="none" strike="noStrike" kern="1200" cap="none" spc="0" normalizeH="0" baseline="0" noProof="0" dirty="0">
                <a:ln>
                  <a:noFill/>
                </a:ln>
                <a:solidFill>
                  <a:prstClr val="black"/>
                </a:solidFill>
                <a:effectLst/>
                <a:uLnTx/>
                <a:uFillTx/>
                <a:latin typeface="微软雅黑"/>
                <a:ea typeface="微软雅黑"/>
                <a:cs typeface="+mn-cs"/>
              </a:rPr>
              <a:t>('</a:t>
            </a:r>
            <a:r>
              <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cs"/>
              </a:rPr>
              <a:t>小李</a:t>
            </a:r>
            <a:r>
              <a:rPr kumimoji="0" lang="en-US" altLang="zh-CN" sz="2400" b="0" i="0" u="none" strike="noStrike" kern="1200" cap="none" spc="0" normalizeH="0" baseline="0" noProof="0" dirty="0" smtClean="0">
                <a:ln>
                  <a:noFill/>
                </a:ln>
                <a:solidFill>
                  <a:prstClr val="black"/>
                </a:solidFill>
                <a:effectLst/>
                <a:uLnTx/>
                <a:uFillTx/>
                <a:latin typeface="微软雅黑"/>
                <a:ea typeface="微软雅黑"/>
                <a:cs typeface="+mn-cs"/>
              </a:rPr>
              <a:t>')</a:t>
            </a:r>
            <a:endParaRPr kumimoji="0" lang="en-US" altLang="zh-CN" sz="2400" b="0" i="0" u="none" strike="noStrike" kern="1200" cap="none" spc="0" normalizeH="0" baseline="0" noProof="0" dirty="0">
              <a:ln>
                <a:noFill/>
              </a:ln>
              <a:solidFill>
                <a:prstClr val="black"/>
              </a:solidFill>
              <a:effectLst/>
              <a:uLnTx/>
              <a:uFillTx/>
              <a:latin typeface="微软雅黑"/>
              <a:ea typeface="微软雅黑"/>
              <a:cs typeface="+mn-cs"/>
            </a:endParaRPr>
          </a:p>
          <a:p>
            <a:pPr marL="0" marR="0" lvl="0" indent="0" algn="l" defTabSz="914400" rtl="0" eaLnBrk="1" fontAlgn="auto" latinLnBrk="0" hangingPunct="1">
              <a:lnSpc>
                <a:spcPct val="200000"/>
              </a:lnSpc>
              <a:spcBef>
                <a:spcPts val="0"/>
              </a:spcBef>
              <a:spcAft>
                <a:spcPts val="0"/>
              </a:spcAft>
              <a:buClrTx/>
              <a:buSzTx/>
              <a:buFontTx/>
              <a:buNone/>
              <a:tabLst/>
              <a:defRPr/>
            </a:pPr>
            <a:r>
              <a:rPr kumimoji="0" lang="en-US" altLang="zh-CN" sz="2400" b="0" i="0" u="none" strike="noStrike" kern="1200" cap="none" spc="0" normalizeH="0" baseline="0" noProof="0" dirty="0" smtClean="0">
                <a:ln>
                  <a:noFill/>
                </a:ln>
                <a:solidFill>
                  <a:prstClr val="black"/>
                </a:solidFill>
                <a:effectLst/>
                <a:uLnTx/>
                <a:uFillTx/>
                <a:latin typeface="微软雅黑"/>
                <a:ea typeface="微软雅黑"/>
                <a:cs typeface="+mn-cs"/>
              </a:rPr>
              <a:t>	D</a:t>
            </a:r>
            <a:r>
              <a:rPr kumimoji="0" lang="zh-CN" altLang="en-US" sz="2400" b="0" i="0" u="none" strike="noStrike" kern="1200" cap="none" spc="0" normalizeH="0" baseline="0" noProof="0" dirty="0" smtClean="0">
                <a:ln>
                  <a:noFill/>
                </a:ln>
                <a:solidFill>
                  <a:prstClr val="black"/>
                </a:solidFill>
                <a:effectLst/>
                <a:uLnTx/>
                <a:uFillTx/>
                <a:latin typeface="微软雅黑"/>
                <a:ea typeface="微软雅黑"/>
                <a:cs typeface="+mn-cs"/>
              </a:rPr>
              <a:t>、</a:t>
            </a:r>
            <a:r>
              <a:rPr kumimoji="0" lang="en-US" altLang="zh-CN" sz="2400" b="0" i="0" u="none" strike="noStrike" kern="1200" cap="none" spc="0" normalizeH="0" baseline="0" noProof="0" dirty="0" smtClean="0">
                <a:ln>
                  <a:noFill/>
                </a:ln>
                <a:solidFill>
                  <a:prstClr val="black"/>
                </a:solidFill>
                <a:effectLst/>
                <a:uLnTx/>
                <a:uFillTx/>
                <a:latin typeface="微软雅黑"/>
                <a:ea typeface="微软雅黑"/>
                <a:cs typeface="+mn-cs"/>
              </a:rPr>
              <a:t>del </a:t>
            </a:r>
            <a:r>
              <a:rPr kumimoji="0" lang="en-US" altLang="zh-CN" sz="2400" b="0" i="0" u="none" strike="noStrike" kern="1200" cap="none" spc="0" normalizeH="0" baseline="0" noProof="0" dirty="0" err="1">
                <a:ln>
                  <a:noFill/>
                </a:ln>
                <a:solidFill>
                  <a:prstClr val="black"/>
                </a:solidFill>
                <a:effectLst/>
                <a:uLnTx/>
                <a:uFillTx/>
                <a:latin typeface="微软雅黑"/>
                <a:ea typeface="微软雅黑"/>
                <a:cs typeface="+mn-cs"/>
              </a:rPr>
              <a:t>dic</a:t>
            </a:r>
            <a:r>
              <a:rPr kumimoji="0" lang="en-US" altLang="zh-CN" sz="2400" b="0" i="0" u="none" strike="noStrike" kern="1200" cap="none" spc="0" normalizeH="0" baseline="0" noProof="0" dirty="0">
                <a:ln>
                  <a:noFill/>
                </a:ln>
                <a:solidFill>
                  <a:prstClr val="black"/>
                </a:solidFill>
                <a:effectLst/>
                <a:uLnTx/>
                <a:uFillTx/>
                <a:latin typeface="微软雅黑"/>
                <a:ea typeface="微软雅黑"/>
                <a:cs typeface="+mn-cs"/>
              </a:rPr>
              <a:t>['</a:t>
            </a:r>
            <a:r>
              <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cs"/>
              </a:rPr>
              <a:t>小李</a:t>
            </a:r>
            <a:r>
              <a:rPr kumimoji="0" lang="en-US" altLang="zh-CN" sz="2400" b="0" i="0" u="none" strike="noStrike" kern="1200" cap="none" spc="0" normalizeH="0" baseline="0" noProof="0" dirty="0">
                <a:ln>
                  <a:noFill/>
                </a:ln>
                <a:solidFill>
                  <a:prstClr val="black"/>
                </a:solidFill>
                <a:effectLst/>
                <a:uLnTx/>
                <a:uFillTx/>
                <a:latin typeface="微软雅黑"/>
                <a:ea typeface="微软雅黑"/>
                <a:cs typeface="+mn-cs"/>
              </a:rPr>
              <a:t>']</a:t>
            </a:r>
            <a:endPar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cs"/>
            </a:endParaRPr>
          </a:p>
        </p:txBody>
      </p:sp>
      <p:sp>
        <p:nvSpPr>
          <p:cNvPr id="11" name="矩形 10"/>
          <p:cNvSpPr/>
          <p:nvPr/>
        </p:nvSpPr>
        <p:spPr>
          <a:xfrm>
            <a:off x="1019266" y="4246935"/>
            <a:ext cx="744595" cy="707886"/>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altLang="zh-CN" sz="4000" b="0" i="0" u="none" strike="noStrike" kern="10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Wingdings" panose="05000000000000000000" pitchFamily="2" charset="2"/>
              </a:rPr>
              <a:t></a:t>
            </a:r>
            <a:endParaRPr kumimoji="0" lang="en-US" altLang="zh-CN" sz="4000" b="0" i="0" u="none" strike="noStrike" kern="10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76173835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7.xml><?xml version="1.0" encoding="utf-8"?>
<p:sld xmlns:a="http://schemas.openxmlformats.org/drawingml/2006/main" xmlns:r="http://schemas.openxmlformats.org/officeDocument/2006/relationships" xmlns:p="http://schemas.openxmlformats.org/presentationml/2006/main" showMasterSp="0">
  <p:cSld>
    <p:bg>
      <p:bgPr>
        <a:solidFill>
          <a:schemeClr val="bg1">
            <a:lumMod val="95000"/>
          </a:schemeClr>
        </a:solidFill>
        <a:effectLst/>
      </p:bgPr>
    </p:bg>
    <p:spTree>
      <p:nvGrpSpPr>
        <p:cNvPr id="1" name=""/>
        <p:cNvGrpSpPr/>
        <p:nvPr/>
      </p:nvGrpSpPr>
      <p:grpSpPr>
        <a:xfrm>
          <a:off x="0" y="0"/>
          <a:ext cx="0" cy="0"/>
          <a:chOff x="0" y="0"/>
          <a:chExt cx="0" cy="0"/>
        </a:xfrm>
      </p:grpSpPr>
      <p:grpSp>
        <p:nvGrpSpPr>
          <p:cNvPr id="32" name="组合 31">
            <a:extLst>
              <a:ext uri="{FF2B5EF4-FFF2-40B4-BE49-F238E27FC236}">
                <a16:creationId xmlns:a16="http://schemas.microsoft.com/office/drawing/2014/main" id="{032EF26F-0D58-4A0E-97C1-668713F80B14}"/>
              </a:ext>
            </a:extLst>
          </p:cNvPr>
          <p:cNvGrpSpPr/>
          <p:nvPr/>
        </p:nvGrpSpPr>
        <p:grpSpPr>
          <a:xfrm>
            <a:off x="170320" y="203448"/>
            <a:ext cx="6511833" cy="504056"/>
            <a:chOff x="169526" y="203448"/>
            <a:chExt cx="6511833" cy="504056"/>
          </a:xfrm>
        </p:grpSpPr>
        <p:sp>
          <p:nvSpPr>
            <p:cNvPr id="4" name="TextBox 3"/>
            <p:cNvSpPr txBox="1"/>
            <p:nvPr/>
          </p:nvSpPr>
          <p:spPr>
            <a:xfrm>
              <a:off x="781172" y="245839"/>
              <a:ext cx="5900187"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300" normalizeH="0" baseline="0" noProof="0" dirty="0" smtClean="0">
                  <a:ln>
                    <a:noFill/>
                  </a:ln>
                  <a:solidFill>
                    <a:srgbClr val="1E6787"/>
                  </a:solidFill>
                  <a:effectLst/>
                  <a:uLnTx/>
                  <a:uFillTx/>
                  <a:latin typeface="微软雅黑" pitchFamily="34" charset="-122"/>
                  <a:ea typeface="微软雅黑" pitchFamily="34" charset="-122"/>
                  <a:cs typeface="+mn-cs"/>
                </a:rPr>
                <a:t>单选题</a:t>
              </a:r>
              <a:endParaRPr kumimoji="0" lang="zh-CN" altLang="en-US" sz="2000" b="1" i="0" u="none" strike="noStrike" kern="1200" cap="none" spc="300" normalizeH="0" baseline="0" noProof="0" dirty="0">
                <a:ln>
                  <a:noFill/>
                </a:ln>
                <a:solidFill>
                  <a:srgbClr val="1E6787"/>
                </a:solidFill>
                <a:effectLst/>
                <a:uLnTx/>
                <a:uFillTx/>
                <a:latin typeface="微软雅黑" pitchFamily="34" charset="-122"/>
                <a:ea typeface="微软雅黑" pitchFamily="34" charset="-122"/>
                <a:cs typeface="+mn-cs"/>
              </a:endParaRPr>
            </a:p>
          </p:txBody>
        </p:sp>
        <p:grpSp>
          <p:nvGrpSpPr>
            <p:cNvPr id="56" name="组合 55">
              <a:extLst>
                <a:ext uri="{FF2B5EF4-FFF2-40B4-BE49-F238E27FC236}">
                  <a16:creationId xmlns:a16="http://schemas.microsoft.com/office/drawing/2014/main" id="{B3ECA4EB-10D1-4B65-B604-4032302CDAF4}"/>
                </a:ext>
              </a:extLst>
            </p:cNvPr>
            <p:cNvGrpSpPr/>
            <p:nvPr/>
          </p:nvGrpSpPr>
          <p:grpSpPr>
            <a:xfrm>
              <a:off x="169526" y="203448"/>
              <a:ext cx="504056" cy="504056"/>
              <a:chOff x="11207774" y="442662"/>
              <a:chExt cx="504056" cy="504056"/>
            </a:xfrm>
            <a:effectLst>
              <a:outerShdw blurRad="50800" dist="38100" dir="5400000" algn="t" rotWithShape="0">
                <a:prstClr val="black">
                  <a:alpha val="40000"/>
                </a:prstClr>
              </a:outerShdw>
            </a:effectLst>
          </p:grpSpPr>
          <p:sp>
            <p:nvSpPr>
              <p:cNvPr id="57" name="椭圆 56">
                <a:extLst>
                  <a:ext uri="{FF2B5EF4-FFF2-40B4-BE49-F238E27FC236}">
                    <a16:creationId xmlns:a16="http://schemas.microsoft.com/office/drawing/2014/main" id="{FF372EA1-AB4F-47B1-B450-59AB8827ECD5}"/>
                  </a:ext>
                </a:extLst>
              </p:cNvPr>
              <p:cNvSpPr/>
              <p:nvPr/>
            </p:nvSpPr>
            <p:spPr>
              <a:xfrm>
                <a:off x="11351790" y="601230"/>
                <a:ext cx="216024" cy="216024"/>
              </a:xfrm>
              <a:prstGeom prst="ellipse">
                <a:avLst/>
              </a:prstGeom>
              <a:solidFill>
                <a:srgbClr val="B3DF6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Calibri"/>
                  <a:ea typeface="微软雅黑"/>
                  <a:cs typeface="+mn-cs"/>
                </a:endParaRPr>
              </a:p>
            </p:txBody>
          </p:sp>
          <p:sp>
            <p:nvSpPr>
              <p:cNvPr id="58" name="椭圆 57">
                <a:extLst>
                  <a:ext uri="{FF2B5EF4-FFF2-40B4-BE49-F238E27FC236}">
                    <a16:creationId xmlns:a16="http://schemas.microsoft.com/office/drawing/2014/main" id="{0BEE7D95-9E9C-4C6D-91AA-6429F74B9F98}"/>
                  </a:ext>
                </a:extLst>
              </p:cNvPr>
              <p:cNvSpPr/>
              <p:nvPr/>
            </p:nvSpPr>
            <p:spPr>
              <a:xfrm>
                <a:off x="11207774" y="442662"/>
                <a:ext cx="504056" cy="50405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微软雅黑"/>
                  <a:cs typeface="+mn-cs"/>
                </a:endParaRPr>
              </a:p>
            </p:txBody>
          </p:sp>
        </p:grpSp>
        <p:cxnSp>
          <p:nvCxnSpPr>
            <p:cNvPr id="20" name="直接连接符 19">
              <a:extLst>
                <a:ext uri="{FF2B5EF4-FFF2-40B4-BE49-F238E27FC236}">
                  <a16:creationId xmlns:a16="http://schemas.microsoft.com/office/drawing/2014/main" id="{C4FBB3C1-88AA-4E76-B54C-31018E3BFAA0}"/>
                </a:ext>
              </a:extLst>
            </p:cNvPr>
            <p:cNvCxnSpPr>
              <a:cxnSpLocks/>
            </p:cNvCxnSpPr>
            <p:nvPr/>
          </p:nvCxnSpPr>
          <p:spPr>
            <a:xfrm>
              <a:off x="775303" y="707504"/>
              <a:ext cx="1833288" cy="0"/>
            </a:xfrm>
            <a:prstGeom prst="line">
              <a:avLst/>
            </a:prstGeom>
            <a:ln>
              <a:solidFill>
                <a:srgbClr val="B3DF63"/>
              </a:solidFill>
            </a:ln>
          </p:spPr>
          <p:style>
            <a:lnRef idx="1">
              <a:schemeClr val="accent1"/>
            </a:lnRef>
            <a:fillRef idx="0">
              <a:schemeClr val="accent1"/>
            </a:fillRef>
            <a:effectRef idx="0">
              <a:schemeClr val="accent1"/>
            </a:effectRef>
            <a:fontRef idx="minor">
              <a:schemeClr val="tx1"/>
            </a:fontRef>
          </p:style>
        </p:cxnSp>
      </p:grpSp>
      <p:sp>
        <p:nvSpPr>
          <p:cNvPr id="49" name="矩形 48">
            <a:extLst>
              <a:ext uri="{FF2B5EF4-FFF2-40B4-BE49-F238E27FC236}">
                <a16:creationId xmlns:a16="http://schemas.microsoft.com/office/drawing/2014/main" id="{2D834A0F-3130-4C5B-B4A3-49FE07333EE4}"/>
              </a:ext>
            </a:extLst>
          </p:cNvPr>
          <p:cNvSpPr/>
          <p:nvPr/>
        </p:nvSpPr>
        <p:spPr>
          <a:xfrm>
            <a:off x="674376" y="1169169"/>
            <a:ext cx="10242440" cy="4524315"/>
          </a:xfrm>
          <a:prstGeom prst="rect">
            <a:avLst/>
          </a:prstGeom>
        </p:spPr>
        <p:txBody>
          <a:bodyPr wrap="square">
            <a:spAutoFit/>
          </a:bodyPr>
          <a:lstStyle/>
          <a:p>
            <a:pPr marL="0" marR="0" lvl="0" indent="0" algn="l" defTabSz="914400" rtl="0" eaLnBrk="1" fontAlgn="auto" latinLnBrk="0" hangingPunct="1">
              <a:lnSpc>
                <a:spcPct val="200000"/>
              </a:lnSpc>
              <a:spcBef>
                <a:spcPts val="0"/>
              </a:spcBef>
              <a:spcAft>
                <a:spcPts val="0"/>
              </a:spcAft>
              <a:buClrTx/>
              <a:buSzTx/>
              <a:buFontTx/>
              <a:buNone/>
              <a:tabLst/>
              <a:defRPr/>
            </a:pPr>
            <a:r>
              <a:rPr kumimoji="0" lang="en-US" altLang="zh-CN" sz="2400" b="0" i="0" u="none" strike="noStrike" kern="1200" cap="none" spc="0" normalizeH="0" baseline="0" noProof="0" dirty="0" smtClean="0">
                <a:ln>
                  <a:noFill/>
                </a:ln>
                <a:solidFill>
                  <a:prstClr val="black"/>
                </a:solidFill>
                <a:effectLst/>
                <a:uLnTx/>
                <a:uFillTx/>
                <a:latin typeface="微软雅黑"/>
                <a:ea typeface="微软雅黑"/>
                <a:cs typeface="+mn-cs"/>
              </a:rPr>
              <a:t>4</a:t>
            </a:r>
            <a:r>
              <a:rPr kumimoji="0" lang="zh-CN" altLang="en-US" sz="2400" b="0" i="0" u="none" strike="noStrike" kern="1200" cap="none" spc="0" normalizeH="0" baseline="0" noProof="0" dirty="0" smtClean="0">
                <a:ln>
                  <a:noFill/>
                </a:ln>
                <a:solidFill>
                  <a:prstClr val="black"/>
                </a:solidFill>
                <a:effectLst/>
                <a:uLnTx/>
                <a:uFillTx/>
                <a:latin typeface="微软雅黑"/>
                <a:ea typeface="微软雅黑"/>
                <a:cs typeface="+mn-cs"/>
              </a:rPr>
              <a:t>、已知</a:t>
            </a:r>
            <a:r>
              <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cs"/>
              </a:rPr>
              <a:t>字典 </a:t>
            </a:r>
            <a:r>
              <a:rPr kumimoji="0" lang="en-US" altLang="zh-CN" sz="2400" b="0" i="0" u="none" strike="noStrike" kern="1200" cap="none" spc="0" normalizeH="0" baseline="0" noProof="0" dirty="0" err="1">
                <a:ln>
                  <a:noFill/>
                </a:ln>
                <a:solidFill>
                  <a:prstClr val="black"/>
                </a:solidFill>
                <a:effectLst/>
                <a:uLnTx/>
                <a:uFillTx/>
                <a:latin typeface="微软雅黑"/>
                <a:ea typeface="微软雅黑"/>
                <a:cs typeface="+mn-cs"/>
              </a:rPr>
              <a:t>dic</a:t>
            </a:r>
            <a:r>
              <a:rPr kumimoji="0" lang="en-US" altLang="zh-CN" sz="2400" b="0" i="0" u="none" strike="noStrike" kern="1200" cap="none" spc="0" normalizeH="0" baseline="0" noProof="0" dirty="0" smtClean="0">
                <a:ln>
                  <a:noFill/>
                </a:ln>
                <a:solidFill>
                  <a:prstClr val="black"/>
                </a:solidFill>
                <a:effectLst/>
                <a:uLnTx/>
                <a:uFillTx/>
                <a:latin typeface="微软雅黑"/>
                <a:ea typeface="微软雅黑"/>
                <a:cs typeface="+mn-cs"/>
              </a:rPr>
              <a:t>={'</a:t>
            </a:r>
            <a:r>
              <a:rPr kumimoji="0" lang="zh-CN" altLang="en-US" sz="2400" b="0" i="0" u="none" strike="noStrike" kern="1200" cap="none" spc="0" normalizeH="0" baseline="0" noProof="0" dirty="0" smtClean="0">
                <a:ln>
                  <a:noFill/>
                </a:ln>
                <a:solidFill>
                  <a:prstClr val="black"/>
                </a:solidFill>
                <a:effectLst/>
                <a:uLnTx/>
                <a:uFillTx/>
                <a:latin typeface="微软雅黑"/>
                <a:ea typeface="微软雅黑"/>
                <a:cs typeface="+mn-cs"/>
              </a:rPr>
              <a:t>小王</a:t>
            </a:r>
            <a:r>
              <a:rPr kumimoji="0" lang="en-US" altLang="zh-CN" sz="2400" b="0" i="0" u="none" strike="noStrike" kern="1200" cap="none" spc="0" normalizeH="0" baseline="0" noProof="0" dirty="0" smtClean="0">
                <a:ln>
                  <a:noFill/>
                </a:ln>
                <a:solidFill>
                  <a:prstClr val="black"/>
                </a:solidFill>
                <a:effectLst/>
                <a:uLnTx/>
                <a:uFillTx/>
                <a:latin typeface="微软雅黑"/>
                <a:ea typeface="微软雅黑"/>
                <a:cs typeface="+mn-cs"/>
              </a:rPr>
              <a:t>':</a:t>
            </a:r>
            <a:r>
              <a:rPr kumimoji="0" lang="en-US" altLang="zh-CN" sz="2400" b="0" i="0" u="none" strike="noStrike" kern="1200" cap="none" spc="0" normalizeH="0" baseline="0" noProof="0" dirty="0">
                <a:ln>
                  <a:noFill/>
                </a:ln>
                <a:solidFill>
                  <a:prstClr val="black"/>
                </a:solidFill>
                <a:effectLst/>
                <a:uLnTx/>
                <a:uFillTx/>
                <a:latin typeface="微软雅黑"/>
                <a:ea typeface="微软雅黑"/>
                <a:cs typeface="+mn-cs"/>
              </a:rPr>
              <a:t>70, </a:t>
            </a:r>
            <a:r>
              <a:rPr kumimoji="0" lang="en-US" altLang="zh-CN" sz="2400" b="0" i="0" u="none" strike="noStrike" kern="1200" cap="none" spc="0" normalizeH="0" baseline="0" noProof="0" dirty="0" smtClean="0">
                <a:ln>
                  <a:noFill/>
                </a:ln>
                <a:solidFill>
                  <a:prstClr val="black"/>
                </a:solidFill>
                <a:effectLst/>
                <a:uLnTx/>
                <a:uFillTx/>
                <a:latin typeface="微软雅黑"/>
                <a:ea typeface="微软雅黑"/>
                <a:cs typeface="+mn-cs"/>
              </a:rPr>
              <a:t>'</a:t>
            </a:r>
            <a:r>
              <a:rPr kumimoji="0" lang="zh-CN" altLang="en-US" sz="2400" b="0" i="0" u="none" strike="noStrike" kern="1200" cap="none" spc="0" normalizeH="0" baseline="0" noProof="0" dirty="0" smtClean="0">
                <a:ln>
                  <a:noFill/>
                </a:ln>
                <a:solidFill>
                  <a:prstClr val="black"/>
                </a:solidFill>
                <a:effectLst/>
                <a:uLnTx/>
                <a:uFillTx/>
                <a:latin typeface="微软雅黑"/>
                <a:ea typeface="微软雅黑"/>
                <a:cs typeface="+mn-cs"/>
              </a:rPr>
              <a:t>小张</a:t>
            </a:r>
            <a:r>
              <a:rPr kumimoji="0" lang="en-US" altLang="zh-CN" sz="2400" b="0" i="0" u="none" strike="noStrike" kern="1200" cap="none" spc="0" normalizeH="0" baseline="0" noProof="0" dirty="0" smtClean="0">
                <a:ln>
                  <a:noFill/>
                </a:ln>
                <a:solidFill>
                  <a:prstClr val="black"/>
                </a:solidFill>
                <a:effectLst/>
                <a:uLnTx/>
                <a:uFillTx/>
                <a:latin typeface="微软雅黑"/>
                <a:ea typeface="微软雅黑"/>
                <a:cs typeface="+mn-cs"/>
              </a:rPr>
              <a:t>':</a:t>
            </a:r>
            <a:r>
              <a:rPr kumimoji="0" lang="en-US" altLang="zh-CN" sz="2400" b="0" i="0" u="none" strike="noStrike" kern="1200" cap="none" spc="0" normalizeH="0" baseline="0" noProof="0" dirty="0">
                <a:ln>
                  <a:noFill/>
                </a:ln>
                <a:solidFill>
                  <a:prstClr val="black"/>
                </a:solidFill>
                <a:effectLst/>
                <a:uLnTx/>
                <a:uFillTx/>
                <a:latin typeface="微软雅黑"/>
                <a:ea typeface="微软雅黑"/>
                <a:cs typeface="+mn-cs"/>
              </a:rPr>
              <a:t>90</a:t>
            </a:r>
            <a:r>
              <a:rPr kumimoji="0" lang="en-US" altLang="zh-CN" sz="2400" b="0" i="0" u="none" strike="noStrike" kern="1200" cap="none" spc="0" normalizeH="0" baseline="0" noProof="0" dirty="0" smtClean="0">
                <a:ln>
                  <a:noFill/>
                </a:ln>
                <a:solidFill>
                  <a:prstClr val="black"/>
                </a:solidFill>
                <a:effectLst/>
                <a:uLnTx/>
                <a:uFillTx/>
                <a:latin typeface="微软雅黑"/>
                <a:ea typeface="微软雅黑"/>
                <a:cs typeface="+mn-cs"/>
              </a:rPr>
              <a:t>,'</a:t>
            </a:r>
            <a:r>
              <a:rPr kumimoji="0" lang="zh-CN" altLang="en-US" sz="2400" b="0" i="0" u="none" strike="noStrike" kern="1200" cap="none" spc="0" normalizeH="0" baseline="0" noProof="0" dirty="0" smtClean="0">
                <a:ln>
                  <a:noFill/>
                </a:ln>
                <a:solidFill>
                  <a:prstClr val="black"/>
                </a:solidFill>
                <a:effectLst/>
                <a:uLnTx/>
                <a:uFillTx/>
                <a:latin typeface="微软雅黑"/>
                <a:ea typeface="微软雅黑"/>
                <a:cs typeface="+mn-cs"/>
              </a:rPr>
              <a:t>小刘</a:t>
            </a:r>
            <a:r>
              <a:rPr kumimoji="0" lang="en-US" altLang="zh-CN" sz="2400" b="0" i="0" u="none" strike="noStrike" kern="1200" cap="none" spc="0" normalizeH="0" baseline="0" noProof="0" dirty="0" smtClean="0">
                <a:ln>
                  <a:noFill/>
                </a:ln>
                <a:solidFill>
                  <a:prstClr val="black"/>
                </a:solidFill>
                <a:effectLst/>
                <a:uLnTx/>
                <a:uFillTx/>
                <a:latin typeface="微软雅黑"/>
                <a:ea typeface="微软雅黑"/>
                <a:cs typeface="+mn-cs"/>
              </a:rPr>
              <a:t>':</a:t>
            </a:r>
            <a:r>
              <a:rPr kumimoji="0" lang="en-US" altLang="zh-CN" sz="2400" b="0" i="0" u="none" strike="noStrike" kern="1200" cap="none" spc="0" normalizeH="0" baseline="0" noProof="0" dirty="0">
                <a:ln>
                  <a:noFill/>
                </a:ln>
                <a:solidFill>
                  <a:prstClr val="black"/>
                </a:solidFill>
                <a:effectLst/>
                <a:uLnTx/>
                <a:uFillTx/>
                <a:latin typeface="微软雅黑"/>
                <a:ea typeface="微软雅黑"/>
                <a:cs typeface="+mn-cs"/>
              </a:rPr>
              <a:t>75}</a:t>
            </a:r>
            <a:r>
              <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cs"/>
              </a:rPr>
              <a:t>，则执行表达式 </a:t>
            </a:r>
            <a:r>
              <a:rPr kumimoji="0" lang="en-US" altLang="zh-CN" sz="2400" b="0" i="0" u="none" strike="noStrike" kern="1200" cap="none" spc="0" normalizeH="0" baseline="0" noProof="0" dirty="0" err="1">
                <a:ln>
                  <a:noFill/>
                </a:ln>
                <a:solidFill>
                  <a:prstClr val="black"/>
                </a:solidFill>
                <a:effectLst/>
                <a:uLnTx/>
                <a:uFillTx/>
                <a:latin typeface="微软雅黑"/>
                <a:ea typeface="微软雅黑"/>
                <a:cs typeface="+mn-cs"/>
              </a:rPr>
              <a:t>dic</a:t>
            </a:r>
            <a:r>
              <a:rPr kumimoji="0" lang="en-US" altLang="zh-CN" sz="2400" b="0" i="0" u="none" strike="noStrike" kern="1200" cap="none" spc="0" normalizeH="0" baseline="0" noProof="0" dirty="0">
                <a:ln>
                  <a:noFill/>
                </a:ln>
                <a:solidFill>
                  <a:prstClr val="black"/>
                </a:solidFill>
                <a:effectLst/>
                <a:uLnTx/>
                <a:uFillTx/>
                <a:latin typeface="微软雅黑"/>
                <a:ea typeface="微软雅黑"/>
                <a:cs typeface="+mn-cs"/>
              </a:rPr>
              <a:t>[0] </a:t>
            </a:r>
            <a:r>
              <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cs"/>
              </a:rPr>
              <a:t>的结果</a:t>
            </a:r>
            <a:r>
              <a:rPr kumimoji="0" lang="zh-CN" altLang="en-US" sz="2400" b="0" i="0" u="none" strike="noStrike" kern="1200" cap="none" spc="0" normalizeH="0" baseline="0" noProof="0" dirty="0" smtClean="0">
                <a:ln>
                  <a:noFill/>
                </a:ln>
                <a:solidFill>
                  <a:prstClr val="black"/>
                </a:solidFill>
                <a:effectLst/>
                <a:uLnTx/>
                <a:uFillTx/>
                <a:latin typeface="微软雅黑"/>
                <a:ea typeface="微软雅黑"/>
                <a:cs typeface="+mn-cs"/>
              </a:rPr>
              <a:t>为（）。</a:t>
            </a:r>
            <a:endParaRPr kumimoji="0" lang="en-US" altLang="zh-CN" sz="2400" b="0" i="0" u="none" strike="noStrike" kern="1200" cap="none" spc="0" normalizeH="0" baseline="0" noProof="0" dirty="0" smtClean="0">
              <a:ln>
                <a:noFill/>
              </a:ln>
              <a:solidFill>
                <a:prstClr val="black"/>
              </a:solidFill>
              <a:effectLst/>
              <a:uLnTx/>
              <a:uFillTx/>
              <a:latin typeface="微软雅黑"/>
              <a:ea typeface="微软雅黑"/>
              <a:cs typeface="+mn-cs"/>
            </a:endParaRPr>
          </a:p>
          <a:p>
            <a:pPr marL="0" marR="0" lvl="0" indent="0" algn="l" defTabSz="914400" rtl="0" eaLnBrk="1" fontAlgn="auto" latinLnBrk="0" hangingPunct="1">
              <a:lnSpc>
                <a:spcPct val="2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微软雅黑"/>
                <a:ea typeface="微软雅黑"/>
                <a:cs typeface="+mn-cs"/>
              </a:rPr>
              <a:t>	</a:t>
            </a:r>
            <a:r>
              <a:rPr kumimoji="0" lang="en-US" altLang="zh-CN" sz="2400" b="0" i="0" u="none" strike="noStrike" kern="1200" cap="none" spc="0" normalizeH="0" baseline="0" noProof="0" dirty="0" smtClean="0">
                <a:ln>
                  <a:noFill/>
                </a:ln>
                <a:solidFill>
                  <a:prstClr val="black"/>
                </a:solidFill>
                <a:effectLst/>
                <a:uLnTx/>
                <a:uFillTx/>
                <a:latin typeface="微软雅黑"/>
                <a:ea typeface="微软雅黑"/>
                <a:cs typeface="+mn-cs"/>
              </a:rPr>
              <a:t>A</a:t>
            </a:r>
            <a:r>
              <a:rPr kumimoji="0" lang="zh-CN" altLang="en-US" sz="2400" b="0" i="0" u="none" strike="noStrike" kern="1200" cap="none" spc="0" normalizeH="0" baseline="0" noProof="0" dirty="0" smtClean="0">
                <a:ln>
                  <a:noFill/>
                </a:ln>
                <a:solidFill>
                  <a:prstClr val="black"/>
                </a:solidFill>
                <a:effectLst/>
                <a:uLnTx/>
                <a:uFillTx/>
                <a:latin typeface="微软雅黑"/>
                <a:ea typeface="微软雅黑"/>
                <a:cs typeface="+mn-cs"/>
              </a:rPr>
              <a:t>、报错</a:t>
            </a:r>
            <a:endParaRPr kumimoji="0" lang="en-US" altLang="zh-CN" sz="2400" b="0" i="0" u="none" strike="noStrike" kern="1200" cap="none" spc="0" normalizeH="0" baseline="0" noProof="0" dirty="0" smtClean="0">
              <a:ln>
                <a:noFill/>
              </a:ln>
              <a:solidFill>
                <a:prstClr val="black"/>
              </a:solidFill>
              <a:effectLst/>
              <a:uLnTx/>
              <a:uFillTx/>
              <a:latin typeface="微软雅黑"/>
              <a:ea typeface="微软雅黑"/>
              <a:cs typeface="+mn-cs"/>
            </a:endParaRPr>
          </a:p>
          <a:p>
            <a:pPr marL="0" marR="0" lvl="0" indent="0" algn="l" defTabSz="914400" rtl="0" eaLnBrk="1" fontAlgn="auto" latinLnBrk="0" hangingPunct="1">
              <a:lnSpc>
                <a:spcPct val="2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微软雅黑"/>
                <a:ea typeface="微软雅黑"/>
                <a:cs typeface="+mn-cs"/>
              </a:rPr>
              <a:t>	</a:t>
            </a:r>
            <a:r>
              <a:rPr kumimoji="0" lang="en-US" altLang="zh-CN" sz="2400" b="0" i="0" u="none" strike="noStrike" kern="1200" cap="none" spc="0" normalizeH="0" baseline="0" noProof="0" dirty="0" smtClean="0">
                <a:ln>
                  <a:noFill/>
                </a:ln>
                <a:solidFill>
                  <a:prstClr val="black"/>
                </a:solidFill>
                <a:effectLst/>
                <a:uLnTx/>
                <a:uFillTx/>
                <a:latin typeface="微软雅黑"/>
                <a:ea typeface="微软雅黑"/>
                <a:cs typeface="+mn-cs"/>
              </a:rPr>
              <a:t>B</a:t>
            </a:r>
            <a:r>
              <a:rPr kumimoji="0" lang="zh-CN" altLang="en-US" sz="2400" b="0" i="0" u="none" strike="noStrike" kern="1200" cap="none" spc="0" normalizeH="0" baseline="0" noProof="0" dirty="0" smtClean="0">
                <a:ln>
                  <a:noFill/>
                </a:ln>
                <a:solidFill>
                  <a:prstClr val="black"/>
                </a:solidFill>
                <a:effectLst/>
                <a:uLnTx/>
                <a:uFillTx/>
                <a:latin typeface="微软雅黑"/>
                <a:ea typeface="微软雅黑"/>
                <a:cs typeface="+mn-cs"/>
              </a:rPr>
              <a:t>、</a:t>
            </a:r>
            <a:r>
              <a:rPr kumimoji="0" lang="en-US" altLang="zh-CN" sz="2400" b="0" i="0" u="none" strike="noStrike" kern="1200" cap="none" spc="0" normalizeH="0" baseline="0" noProof="0" dirty="0" smtClean="0">
                <a:ln>
                  <a:noFill/>
                </a:ln>
                <a:solidFill>
                  <a:prstClr val="black"/>
                </a:solidFill>
                <a:effectLst/>
                <a:uLnTx/>
                <a:uFillTx/>
                <a:latin typeface="微软雅黑"/>
                <a:ea typeface="微软雅黑"/>
                <a:cs typeface="+mn-cs"/>
              </a:rPr>
              <a:t>'</a:t>
            </a:r>
            <a:r>
              <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cs"/>
              </a:rPr>
              <a:t>小王</a:t>
            </a:r>
            <a:r>
              <a:rPr kumimoji="0" lang="en-US" altLang="zh-CN" sz="2400" b="0" i="0" u="none" strike="noStrike" kern="1200" cap="none" spc="0" normalizeH="0" baseline="0" noProof="0" dirty="0">
                <a:ln>
                  <a:noFill/>
                </a:ln>
                <a:solidFill>
                  <a:prstClr val="black"/>
                </a:solidFill>
                <a:effectLst/>
                <a:uLnTx/>
                <a:uFillTx/>
                <a:latin typeface="微软雅黑"/>
                <a:ea typeface="微软雅黑"/>
                <a:cs typeface="+mn-cs"/>
              </a:rPr>
              <a:t>'    </a:t>
            </a:r>
            <a:endParaRPr kumimoji="0" lang="en-US" altLang="zh-CN" sz="2400" b="0" i="0" u="none" strike="noStrike" kern="1200" cap="none" spc="0" normalizeH="0" baseline="0" noProof="0" dirty="0" smtClean="0">
              <a:ln>
                <a:noFill/>
              </a:ln>
              <a:solidFill>
                <a:prstClr val="black"/>
              </a:solidFill>
              <a:effectLst/>
              <a:uLnTx/>
              <a:uFillTx/>
              <a:latin typeface="微软雅黑"/>
              <a:ea typeface="微软雅黑"/>
              <a:cs typeface="+mn-cs"/>
            </a:endParaRPr>
          </a:p>
          <a:p>
            <a:pPr marL="0" marR="0" lvl="0" indent="0" algn="l" defTabSz="914400" rtl="0" eaLnBrk="1" fontAlgn="auto" latinLnBrk="0" hangingPunct="1">
              <a:lnSpc>
                <a:spcPct val="2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微软雅黑"/>
                <a:ea typeface="微软雅黑"/>
                <a:cs typeface="+mn-cs"/>
              </a:rPr>
              <a:t>	</a:t>
            </a:r>
            <a:r>
              <a:rPr kumimoji="0" lang="en-US" altLang="zh-CN" sz="2400" b="0" i="0" u="none" strike="noStrike" kern="1200" cap="none" spc="0" normalizeH="0" baseline="0" noProof="0" dirty="0" smtClean="0">
                <a:ln>
                  <a:noFill/>
                </a:ln>
                <a:solidFill>
                  <a:prstClr val="black"/>
                </a:solidFill>
                <a:effectLst/>
                <a:uLnTx/>
                <a:uFillTx/>
                <a:latin typeface="微软雅黑"/>
                <a:ea typeface="微软雅黑"/>
                <a:cs typeface="+mn-cs"/>
              </a:rPr>
              <a:t>C</a:t>
            </a:r>
            <a:r>
              <a:rPr kumimoji="0" lang="zh-CN" altLang="en-US" sz="2400" b="0" i="0" u="none" strike="noStrike" kern="1200" cap="none" spc="0" normalizeH="0" baseline="0" noProof="0" dirty="0" smtClean="0">
                <a:ln>
                  <a:noFill/>
                </a:ln>
                <a:solidFill>
                  <a:prstClr val="black"/>
                </a:solidFill>
                <a:effectLst/>
                <a:uLnTx/>
                <a:uFillTx/>
                <a:latin typeface="微软雅黑"/>
                <a:ea typeface="微软雅黑"/>
                <a:cs typeface="+mn-cs"/>
              </a:rPr>
              <a:t>、</a:t>
            </a:r>
            <a:r>
              <a:rPr kumimoji="0" lang="en-US" altLang="zh-CN" sz="2400" b="0" i="0" u="none" strike="noStrike" kern="1200" cap="none" spc="0" normalizeH="0" baseline="0" noProof="0" dirty="0" smtClean="0">
                <a:ln>
                  <a:noFill/>
                </a:ln>
                <a:solidFill>
                  <a:prstClr val="black"/>
                </a:solidFill>
                <a:effectLst/>
                <a:uLnTx/>
                <a:uFillTx/>
                <a:latin typeface="微软雅黑"/>
                <a:ea typeface="微软雅黑"/>
                <a:cs typeface="+mn-cs"/>
              </a:rPr>
              <a:t>'</a:t>
            </a:r>
            <a:r>
              <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cs"/>
              </a:rPr>
              <a:t>小王</a:t>
            </a:r>
            <a:r>
              <a:rPr kumimoji="0" lang="en-US" altLang="zh-CN" sz="2400" b="0" i="0" u="none" strike="noStrike" kern="1200" cap="none" spc="0" normalizeH="0" baseline="0" noProof="0" dirty="0">
                <a:ln>
                  <a:noFill/>
                </a:ln>
                <a:solidFill>
                  <a:prstClr val="black"/>
                </a:solidFill>
                <a:effectLst/>
                <a:uLnTx/>
                <a:uFillTx/>
                <a:latin typeface="微软雅黑"/>
                <a:ea typeface="微软雅黑"/>
                <a:cs typeface="+mn-cs"/>
              </a:rPr>
              <a:t>':</a:t>
            </a:r>
            <a:r>
              <a:rPr kumimoji="0" lang="en-US" altLang="zh-CN" sz="2400" b="0" i="0" u="none" strike="noStrike" kern="1200" cap="none" spc="0" normalizeH="0" baseline="0" noProof="0" dirty="0" smtClean="0">
                <a:ln>
                  <a:noFill/>
                </a:ln>
                <a:solidFill>
                  <a:prstClr val="black"/>
                </a:solidFill>
                <a:effectLst/>
                <a:uLnTx/>
                <a:uFillTx/>
                <a:latin typeface="微软雅黑"/>
                <a:ea typeface="微软雅黑"/>
                <a:cs typeface="+mn-cs"/>
              </a:rPr>
              <a:t>70</a:t>
            </a:r>
          </a:p>
          <a:p>
            <a:pPr marL="0" marR="0" lvl="0" indent="0" algn="l" defTabSz="914400" rtl="0" eaLnBrk="1" fontAlgn="auto" latinLnBrk="0" hangingPunct="1">
              <a:lnSpc>
                <a:spcPct val="2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微软雅黑"/>
                <a:ea typeface="微软雅黑"/>
                <a:cs typeface="+mn-cs"/>
              </a:rPr>
              <a:t>	</a:t>
            </a:r>
            <a:r>
              <a:rPr kumimoji="0" lang="en-US" altLang="zh-CN" sz="2400" b="0" i="0" u="none" strike="noStrike" kern="1200" cap="none" spc="0" normalizeH="0" baseline="0" noProof="0" dirty="0" smtClean="0">
                <a:ln>
                  <a:noFill/>
                </a:ln>
                <a:solidFill>
                  <a:prstClr val="black"/>
                </a:solidFill>
                <a:effectLst/>
                <a:uLnTx/>
                <a:uFillTx/>
                <a:latin typeface="微软雅黑"/>
                <a:ea typeface="微软雅黑"/>
                <a:cs typeface="+mn-cs"/>
              </a:rPr>
              <a:t>D</a:t>
            </a:r>
            <a:r>
              <a:rPr kumimoji="0" lang="zh-CN" altLang="en-US" sz="2400" b="0" i="0" u="none" strike="noStrike" kern="1200" cap="none" spc="0" normalizeH="0" baseline="0" noProof="0" dirty="0" smtClean="0">
                <a:ln>
                  <a:noFill/>
                </a:ln>
                <a:solidFill>
                  <a:prstClr val="black"/>
                </a:solidFill>
                <a:effectLst/>
                <a:uLnTx/>
                <a:uFillTx/>
                <a:latin typeface="微软雅黑"/>
                <a:ea typeface="微软雅黑"/>
                <a:cs typeface="+mn-cs"/>
              </a:rPr>
              <a:t>、</a:t>
            </a:r>
            <a:r>
              <a:rPr kumimoji="0" lang="en-US" altLang="zh-CN" sz="2400" b="0" i="0" u="none" strike="noStrike" kern="1200" cap="none" spc="0" normalizeH="0" baseline="0" noProof="0" dirty="0" smtClean="0">
                <a:ln>
                  <a:noFill/>
                </a:ln>
                <a:solidFill>
                  <a:prstClr val="black"/>
                </a:solidFill>
                <a:effectLst/>
                <a:uLnTx/>
                <a:uFillTx/>
                <a:latin typeface="微软雅黑"/>
                <a:ea typeface="微软雅黑"/>
                <a:cs typeface="+mn-cs"/>
              </a:rPr>
              <a:t>('</a:t>
            </a:r>
            <a:r>
              <a:rPr kumimoji="0" lang="zh-CN" altLang="en-US" sz="2400" b="0" i="0" u="none" strike="noStrike" kern="1200" cap="none" spc="0" normalizeH="0" baseline="0" noProof="0" dirty="0" smtClean="0">
                <a:ln>
                  <a:noFill/>
                </a:ln>
                <a:solidFill>
                  <a:prstClr val="black"/>
                </a:solidFill>
                <a:effectLst/>
                <a:uLnTx/>
                <a:uFillTx/>
                <a:latin typeface="微软雅黑"/>
                <a:ea typeface="微软雅黑"/>
                <a:cs typeface="+mn-cs"/>
              </a:rPr>
              <a:t>小王</a:t>
            </a:r>
            <a:r>
              <a:rPr kumimoji="0" lang="en-US" altLang="zh-CN" sz="2400" b="0" i="0" u="none" strike="noStrike" kern="1200" cap="none" spc="0" normalizeH="0" baseline="0" noProof="0" dirty="0" smtClean="0">
                <a:ln>
                  <a:noFill/>
                </a:ln>
                <a:solidFill>
                  <a:prstClr val="black"/>
                </a:solidFill>
                <a:effectLst/>
                <a:uLnTx/>
                <a:uFillTx/>
                <a:latin typeface="微软雅黑"/>
                <a:ea typeface="微软雅黑"/>
                <a:cs typeface="+mn-cs"/>
              </a:rPr>
              <a:t>',</a:t>
            </a:r>
            <a:r>
              <a:rPr kumimoji="0" lang="en-US" altLang="zh-CN" sz="2400" b="0" i="0" u="none" strike="noStrike" kern="1200" cap="none" spc="0" normalizeH="0" baseline="0" noProof="0" dirty="0">
                <a:ln>
                  <a:noFill/>
                </a:ln>
                <a:solidFill>
                  <a:prstClr val="black"/>
                </a:solidFill>
                <a:effectLst/>
                <a:uLnTx/>
                <a:uFillTx/>
                <a:latin typeface="微软雅黑"/>
                <a:ea typeface="微软雅黑"/>
                <a:cs typeface="+mn-cs"/>
              </a:rPr>
              <a:t>70)</a:t>
            </a:r>
            <a:endPar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cs"/>
            </a:endParaRPr>
          </a:p>
        </p:txBody>
      </p:sp>
      <p:sp>
        <p:nvSpPr>
          <p:cNvPr id="11" name="矩形 10"/>
          <p:cNvSpPr/>
          <p:nvPr/>
        </p:nvSpPr>
        <p:spPr>
          <a:xfrm>
            <a:off x="1037638" y="2821980"/>
            <a:ext cx="744595" cy="707886"/>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altLang="zh-CN" sz="4000" b="0" i="0" u="none" strike="noStrike" kern="10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Wingdings" panose="05000000000000000000" pitchFamily="2" charset="2"/>
              </a:rPr>
              <a:t></a:t>
            </a:r>
            <a:endParaRPr kumimoji="0" lang="en-US" altLang="zh-CN" sz="4000" b="0" i="0" u="none" strike="noStrike" kern="10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399998344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8.xml><?xml version="1.0" encoding="utf-8"?>
<p:sld xmlns:a="http://schemas.openxmlformats.org/drawingml/2006/main" xmlns:r="http://schemas.openxmlformats.org/officeDocument/2006/relationships" xmlns:p="http://schemas.openxmlformats.org/presentationml/2006/main" showMasterSp="0">
  <p:cSld>
    <p:bg>
      <p:bgPr>
        <a:solidFill>
          <a:schemeClr val="bg1">
            <a:lumMod val="95000"/>
          </a:schemeClr>
        </a:solidFill>
        <a:effectLst/>
      </p:bgPr>
    </p:bg>
    <p:spTree>
      <p:nvGrpSpPr>
        <p:cNvPr id="1" name=""/>
        <p:cNvGrpSpPr/>
        <p:nvPr/>
      </p:nvGrpSpPr>
      <p:grpSpPr>
        <a:xfrm>
          <a:off x="0" y="0"/>
          <a:ext cx="0" cy="0"/>
          <a:chOff x="0" y="0"/>
          <a:chExt cx="0" cy="0"/>
        </a:xfrm>
      </p:grpSpPr>
      <p:grpSp>
        <p:nvGrpSpPr>
          <p:cNvPr id="32" name="组合 31">
            <a:extLst>
              <a:ext uri="{FF2B5EF4-FFF2-40B4-BE49-F238E27FC236}">
                <a16:creationId xmlns:a16="http://schemas.microsoft.com/office/drawing/2014/main" id="{032EF26F-0D58-4A0E-97C1-668713F80B14}"/>
              </a:ext>
            </a:extLst>
          </p:cNvPr>
          <p:cNvGrpSpPr/>
          <p:nvPr/>
        </p:nvGrpSpPr>
        <p:grpSpPr>
          <a:xfrm>
            <a:off x="170320" y="203448"/>
            <a:ext cx="6511833" cy="504056"/>
            <a:chOff x="169526" y="203448"/>
            <a:chExt cx="6511833" cy="504056"/>
          </a:xfrm>
        </p:grpSpPr>
        <p:sp>
          <p:nvSpPr>
            <p:cNvPr id="4" name="TextBox 3"/>
            <p:cNvSpPr txBox="1"/>
            <p:nvPr/>
          </p:nvSpPr>
          <p:spPr>
            <a:xfrm>
              <a:off x="781172" y="245839"/>
              <a:ext cx="5900187"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300" normalizeH="0" baseline="0" noProof="0" dirty="0" smtClean="0">
                  <a:ln>
                    <a:noFill/>
                  </a:ln>
                  <a:solidFill>
                    <a:srgbClr val="1E6787"/>
                  </a:solidFill>
                  <a:effectLst/>
                  <a:uLnTx/>
                  <a:uFillTx/>
                  <a:latin typeface="微软雅黑" pitchFamily="34" charset="-122"/>
                  <a:ea typeface="微软雅黑" pitchFamily="34" charset="-122"/>
                  <a:cs typeface="+mn-cs"/>
                </a:rPr>
                <a:t>单选题</a:t>
              </a:r>
              <a:endParaRPr kumimoji="0" lang="zh-CN" altLang="en-US" sz="2000" b="1" i="0" u="none" strike="noStrike" kern="1200" cap="none" spc="300" normalizeH="0" baseline="0" noProof="0" dirty="0">
                <a:ln>
                  <a:noFill/>
                </a:ln>
                <a:solidFill>
                  <a:srgbClr val="1E6787"/>
                </a:solidFill>
                <a:effectLst/>
                <a:uLnTx/>
                <a:uFillTx/>
                <a:latin typeface="微软雅黑" pitchFamily="34" charset="-122"/>
                <a:ea typeface="微软雅黑" pitchFamily="34" charset="-122"/>
                <a:cs typeface="+mn-cs"/>
              </a:endParaRPr>
            </a:p>
          </p:txBody>
        </p:sp>
        <p:grpSp>
          <p:nvGrpSpPr>
            <p:cNvPr id="56" name="组合 55">
              <a:extLst>
                <a:ext uri="{FF2B5EF4-FFF2-40B4-BE49-F238E27FC236}">
                  <a16:creationId xmlns:a16="http://schemas.microsoft.com/office/drawing/2014/main" id="{B3ECA4EB-10D1-4B65-B604-4032302CDAF4}"/>
                </a:ext>
              </a:extLst>
            </p:cNvPr>
            <p:cNvGrpSpPr/>
            <p:nvPr/>
          </p:nvGrpSpPr>
          <p:grpSpPr>
            <a:xfrm>
              <a:off x="169526" y="203448"/>
              <a:ext cx="504056" cy="504056"/>
              <a:chOff x="11207774" y="442662"/>
              <a:chExt cx="504056" cy="504056"/>
            </a:xfrm>
            <a:effectLst>
              <a:outerShdw blurRad="50800" dist="38100" dir="5400000" algn="t" rotWithShape="0">
                <a:prstClr val="black">
                  <a:alpha val="40000"/>
                </a:prstClr>
              </a:outerShdw>
            </a:effectLst>
          </p:grpSpPr>
          <p:sp>
            <p:nvSpPr>
              <p:cNvPr id="57" name="椭圆 56">
                <a:extLst>
                  <a:ext uri="{FF2B5EF4-FFF2-40B4-BE49-F238E27FC236}">
                    <a16:creationId xmlns:a16="http://schemas.microsoft.com/office/drawing/2014/main" id="{FF372EA1-AB4F-47B1-B450-59AB8827ECD5}"/>
                  </a:ext>
                </a:extLst>
              </p:cNvPr>
              <p:cNvSpPr/>
              <p:nvPr/>
            </p:nvSpPr>
            <p:spPr>
              <a:xfrm>
                <a:off x="11351790" y="601230"/>
                <a:ext cx="216024" cy="216024"/>
              </a:xfrm>
              <a:prstGeom prst="ellipse">
                <a:avLst/>
              </a:prstGeom>
              <a:solidFill>
                <a:srgbClr val="B3DF6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Calibri"/>
                  <a:ea typeface="微软雅黑"/>
                  <a:cs typeface="+mn-cs"/>
                </a:endParaRPr>
              </a:p>
            </p:txBody>
          </p:sp>
          <p:sp>
            <p:nvSpPr>
              <p:cNvPr id="58" name="椭圆 57">
                <a:extLst>
                  <a:ext uri="{FF2B5EF4-FFF2-40B4-BE49-F238E27FC236}">
                    <a16:creationId xmlns:a16="http://schemas.microsoft.com/office/drawing/2014/main" id="{0BEE7D95-9E9C-4C6D-91AA-6429F74B9F98}"/>
                  </a:ext>
                </a:extLst>
              </p:cNvPr>
              <p:cNvSpPr/>
              <p:nvPr/>
            </p:nvSpPr>
            <p:spPr>
              <a:xfrm>
                <a:off x="11207774" y="442662"/>
                <a:ext cx="504056" cy="50405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微软雅黑"/>
                  <a:cs typeface="+mn-cs"/>
                </a:endParaRPr>
              </a:p>
            </p:txBody>
          </p:sp>
        </p:grpSp>
        <p:cxnSp>
          <p:nvCxnSpPr>
            <p:cNvPr id="20" name="直接连接符 19">
              <a:extLst>
                <a:ext uri="{FF2B5EF4-FFF2-40B4-BE49-F238E27FC236}">
                  <a16:creationId xmlns:a16="http://schemas.microsoft.com/office/drawing/2014/main" id="{C4FBB3C1-88AA-4E76-B54C-31018E3BFAA0}"/>
                </a:ext>
              </a:extLst>
            </p:cNvPr>
            <p:cNvCxnSpPr>
              <a:cxnSpLocks/>
            </p:cNvCxnSpPr>
            <p:nvPr/>
          </p:nvCxnSpPr>
          <p:spPr>
            <a:xfrm>
              <a:off x="775303" y="707504"/>
              <a:ext cx="1833288" cy="0"/>
            </a:xfrm>
            <a:prstGeom prst="line">
              <a:avLst/>
            </a:prstGeom>
            <a:ln>
              <a:solidFill>
                <a:srgbClr val="B3DF63"/>
              </a:solidFill>
            </a:ln>
          </p:spPr>
          <p:style>
            <a:lnRef idx="1">
              <a:schemeClr val="accent1"/>
            </a:lnRef>
            <a:fillRef idx="0">
              <a:schemeClr val="accent1"/>
            </a:fillRef>
            <a:effectRef idx="0">
              <a:schemeClr val="accent1"/>
            </a:effectRef>
            <a:fontRef idx="minor">
              <a:schemeClr val="tx1"/>
            </a:fontRef>
          </p:style>
        </p:cxnSp>
      </p:grpSp>
      <p:sp>
        <p:nvSpPr>
          <p:cNvPr id="49" name="矩形 48">
            <a:extLst>
              <a:ext uri="{FF2B5EF4-FFF2-40B4-BE49-F238E27FC236}">
                <a16:creationId xmlns:a16="http://schemas.microsoft.com/office/drawing/2014/main" id="{2D834A0F-3130-4C5B-B4A3-49FE07333EE4}"/>
              </a:ext>
            </a:extLst>
          </p:cNvPr>
          <p:cNvSpPr/>
          <p:nvPr/>
        </p:nvSpPr>
        <p:spPr>
          <a:xfrm>
            <a:off x="530359" y="3116059"/>
            <a:ext cx="5735952" cy="341632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smtClean="0">
                <a:ln>
                  <a:noFill/>
                </a:ln>
                <a:solidFill>
                  <a:prstClr val="black"/>
                </a:solidFill>
                <a:effectLst/>
                <a:uLnTx/>
                <a:uFillTx/>
                <a:latin typeface="微软雅黑"/>
                <a:ea typeface="微软雅黑"/>
                <a:cs typeface="+mn-cs"/>
              </a:rPr>
              <a:t>A</a:t>
            </a:r>
            <a:r>
              <a:rPr kumimoji="0" lang="zh-CN" altLang="en-US" sz="2400" b="0" i="0" u="none" strike="noStrike" kern="1200" cap="none" spc="0" normalizeH="0" baseline="0" noProof="0" dirty="0" smtClean="0">
                <a:ln>
                  <a:noFill/>
                </a:ln>
                <a:solidFill>
                  <a:prstClr val="black"/>
                </a:solidFill>
                <a:effectLst/>
                <a:uLnTx/>
                <a:uFillTx/>
                <a:latin typeface="微软雅黑"/>
                <a:ea typeface="微软雅黑"/>
                <a:cs typeface="+mn-cs"/>
              </a:rPr>
              <a:t>、</a:t>
            </a:r>
            <a:r>
              <a:rPr kumimoji="0" lang="en-US" altLang="zh-CN" sz="2400" b="0" i="0" u="none" strike="noStrike" kern="1200" cap="none" spc="0" normalizeH="0" baseline="0" noProof="0" dirty="0" smtClean="0">
                <a:ln>
                  <a:noFill/>
                </a:ln>
                <a:solidFill>
                  <a:prstClr val="black"/>
                </a:solidFill>
                <a:effectLst/>
                <a:uLnTx/>
                <a:uFillTx/>
                <a:latin typeface="微软雅黑"/>
                <a:ea typeface="微软雅黑"/>
                <a:cs typeface="+mn-cs"/>
              </a:rPr>
              <a:t>if </a:t>
            </a:r>
            <a:r>
              <a:rPr kumimoji="0" lang="en-US" altLang="zh-CN" sz="2400" b="0" i="0" u="none" strike="noStrike" kern="1200" cap="none" spc="0" normalizeH="0" baseline="0" noProof="0" dirty="0" err="1">
                <a:ln>
                  <a:noFill/>
                </a:ln>
                <a:solidFill>
                  <a:prstClr val="black"/>
                </a:solidFill>
                <a:effectLst/>
                <a:uLnTx/>
                <a:uFillTx/>
                <a:latin typeface="微软雅黑"/>
                <a:ea typeface="微软雅黑"/>
                <a:cs typeface="+mn-cs"/>
              </a:rPr>
              <a:t>dic.get</a:t>
            </a:r>
            <a:r>
              <a:rPr kumimoji="0" lang="en-US" altLang="zh-CN" sz="2400" b="0" i="0" u="none" strike="noStrike" kern="1200" cap="none" spc="0" normalizeH="0" baseline="0" noProof="0" dirty="0">
                <a:ln>
                  <a:noFill/>
                </a:ln>
                <a:solidFill>
                  <a:prstClr val="black"/>
                </a:solidFill>
                <a:effectLst/>
                <a:uLnTx/>
                <a:uFillTx/>
                <a:latin typeface="微软雅黑"/>
                <a:ea typeface="微软雅黑"/>
                <a:cs typeface="+mn-cs"/>
              </a:rPr>
              <a:t>(</a:t>
            </a:r>
            <a:r>
              <a:rPr kumimoji="0" lang="en-US" altLang="zh-CN" sz="2400" b="0" i="0" u="none" strike="noStrike" kern="1200" cap="none" spc="0" normalizeH="0" baseline="0" noProof="0" dirty="0" err="1">
                <a:ln>
                  <a:noFill/>
                </a:ln>
                <a:solidFill>
                  <a:prstClr val="black"/>
                </a:solidFill>
                <a:effectLst/>
                <a:uLnTx/>
                <a:uFillTx/>
                <a:latin typeface="微软雅黑"/>
                <a:ea typeface="微软雅黑"/>
                <a:cs typeface="+mn-cs"/>
              </a:rPr>
              <a:t>user,'error</a:t>
            </a:r>
            <a:r>
              <a:rPr kumimoji="0" lang="en-US" altLang="zh-CN" sz="2400" b="0" i="0" u="none" strike="noStrike" kern="1200" cap="none" spc="0" normalizeH="0" baseline="0" noProof="0" dirty="0">
                <a:ln>
                  <a:noFill/>
                </a:ln>
                <a:solidFill>
                  <a:prstClr val="black"/>
                </a:solidFill>
                <a:effectLst/>
                <a:uLnTx/>
                <a:uFillTx/>
                <a:latin typeface="微软雅黑"/>
                <a:ea typeface="微软雅黑"/>
                <a:cs typeface="+mn-cs"/>
              </a:rPr>
              <a:t>')=='error':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微软雅黑"/>
                <a:ea typeface="微软雅黑"/>
                <a:cs typeface="+mn-cs"/>
              </a:rPr>
              <a:t>      </a:t>
            </a:r>
            <a:r>
              <a:rPr kumimoji="0" lang="en-US" altLang="zh-CN" sz="2400" b="0" i="0" u="none" strike="noStrike" kern="1200" cap="none" spc="0" normalizeH="0" baseline="0" noProof="0" dirty="0" smtClean="0">
                <a:ln>
                  <a:noFill/>
                </a:ln>
                <a:solidFill>
                  <a:prstClr val="black"/>
                </a:solidFill>
                <a:effectLst/>
                <a:uLnTx/>
                <a:uFillTx/>
                <a:latin typeface="微软雅黑"/>
                <a:ea typeface="微软雅黑"/>
                <a:cs typeface="+mn-cs"/>
              </a:rPr>
              <a:t>	print</a:t>
            </a:r>
            <a:r>
              <a:rPr kumimoji="0" lang="en-US" altLang="zh-CN" sz="2400" b="0" i="0" u="none" strike="noStrike" kern="1200" cap="none" spc="0" normalizeH="0" baseline="0" noProof="0" dirty="0">
                <a:ln>
                  <a:noFill/>
                </a:ln>
                <a:solidFill>
                  <a:prstClr val="black"/>
                </a:solidFill>
                <a:effectLst/>
                <a:uLnTx/>
                <a:uFillTx/>
                <a:latin typeface="微软雅黑"/>
                <a:ea typeface="微软雅黑"/>
                <a:cs typeface="+mn-cs"/>
              </a:rPr>
              <a:t>('</a:t>
            </a:r>
            <a:r>
              <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cs"/>
              </a:rPr>
              <a:t>该学生不存在！</a:t>
            </a:r>
            <a:r>
              <a:rPr kumimoji="0" lang="en-US" altLang="zh-CN" sz="2400" b="0" i="0" u="none" strike="noStrike" kern="1200" cap="none" spc="0" normalizeH="0" baseline="0" noProof="0" dirty="0">
                <a:ln>
                  <a:noFill/>
                </a:ln>
                <a:solidFill>
                  <a:prstClr val="black"/>
                </a:solidFill>
                <a:effectLst/>
                <a:uLnTx/>
                <a:uFillTx/>
                <a:latin typeface="微软雅黑"/>
                <a:ea typeface="微软雅黑"/>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smtClean="0">
                <a:ln>
                  <a:noFill/>
                </a:ln>
                <a:solidFill>
                  <a:prstClr val="black"/>
                </a:solidFill>
                <a:effectLst/>
                <a:uLnTx/>
                <a:uFillTx/>
                <a:latin typeface="微软雅黑"/>
                <a:ea typeface="微软雅黑"/>
                <a:cs typeface="+mn-cs"/>
              </a:rPr>
              <a:t>      else</a:t>
            </a:r>
            <a:r>
              <a:rPr kumimoji="0" lang="en-US" altLang="zh-CN" sz="2400" b="0" i="0" u="none" strike="noStrike" kern="1200" cap="none" spc="0" normalizeH="0" baseline="0" noProof="0" dirty="0">
                <a:ln>
                  <a:noFill/>
                </a:ln>
                <a:solidFill>
                  <a:prstClr val="black"/>
                </a:solidFill>
                <a:effectLst/>
                <a:uLnTx/>
                <a:uFillTx/>
                <a:latin typeface="微软雅黑"/>
                <a:ea typeface="微软雅黑"/>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微软雅黑"/>
                <a:ea typeface="微软雅黑"/>
                <a:cs typeface="+mn-cs"/>
              </a:rPr>
              <a:t>      </a:t>
            </a:r>
            <a:r>
              <a:rPr kumimoji="0" lang="en-US" altLang="zh-CN" sz="2400" b="0" i="0" u="none" strike="noStrike" kern="1200" cap="none" spc="0" normalizeH="0" baseline="0" noProof="0" dirty="0" smtClean="0">
                <a:ln>
                  <a:noFill/>
                </a:ln>
                <a:solidFill>
                  <a:prstClr val="black"/>
                </a:solidFill>
                <a:effectLst/>
                <a:uLnTx/>
                <a:uFillTx/>
                <a:latin typeface="微软雅黑"/>
                <a:ea typeface="微软雅黑"/>
                <a:cs typeface="+mn-cs"/>
              </a:rPr>
              <a:t>	print(</a:t>
            </a:r>
            <a:r>
              <a:rPr kumimoji="0" lang="en-US" altLang="zh-CN" sz="2400" b="0" i="0" u="none" strike="noStrike" kern="1200" cap="none" spc="0" normalizeH="0" baseline="0" noProof="0" dirty="0" err="1" smtClean="0">
                <a:ln>
                  <a:noFill/>
                </a:ln>
                <a:solidFill>
                  <a:prstClr val="black"/>
                </a:solidFill>
                <a:effectLst/>
                <a:uLnTx/>
                <a:uFillTx/>
                <a:latin typeface="微软雅黑"/>
                <a:ea typeface="微软雅黑"/>
                <a:cs typeface="+mn-cs"/>
              </a:rPr>
              <a:t>dic</a:t>
            </a:r>
            <a:r>
              <a:rPr kumimoji="0" lang="en-US" altLang="zh-CN" sz="2400" b="0" i="0" u="none" strike="noStrike" kern="1200" cap="none" spc="0" normalizeH="0" baseline="0" noProof="0" dirty="0" smtClean="0">
                <a:ln>
                  <a:noFill/>
                </a:ln>
                <a:solidFill>
                  <a:prstClr val="black"/>
                </a:solidFill>
                <a:effectLst/>
                <a:uLnTx/>
                <a:uFillTx/>
                <a:latin typeface="微软雅黑"/>
                <a:ea typeface="微软雅黑"/>
                <a:cs typeface="+mn-cs"/>
              </a:rPr>
              <a:t>[user</a:t>
            </a:r>
            <a:r>
              <a:rPr kumimoji="0" lang="en-US" altLang="zh-CN" sz="2400" b="0" i="0" u="none" strike="noStrike" kern="1200" cap="none" spc="0" normalizeH="0" baseline="0" noProof="0" dirty="0">
                <a:ln>
                  <a:noFill/>
                </a:ln>
                <a:solidFill>
                  <a:prstClr val="black"/>
                </a:solidFill>
                <a:effectLst/>
                <a:uLnTx/>
                <a:uFillTx/>
                <a:latin typeface="微软雅黑"/>
                <a:ea typeface="微软雅黑"/>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400" b="0" i="0" u="none" strike="noStrike" kern="1200" cap="none" spc="0" normalizeH="0" baseline="0" noProof="0" dirty="0">
              <a:ln>
                <a:noFill/>
              </a:ln>
              <a:solidFill>
                <a:prstClr val="black"/>
              </a:solidFill>
              <a:effectLst/>
              <a:uLnTx/>
              <a:uFillTx/>
              <a:latin typeface="微软雅黑"/>
              <a:ea typeface="微软雅黑"/>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smtClean="0">
                <a:ln>
                  <a:noFill/>
                </a:ln>
                <a:solidFill>
                  <a:prstClr val="black"/>
                </a:solidFill>
                <a:effectLst/>
                <a:uLnTx/>
                <a:uFillTx/>
                <a:latin typeface="微软雅黑"/>
                <a:ea typeface="微软雅黑"/>
                <a:cs typeface="+mn-cs"/>
              </a:rPr>
              <a:t>B</a:t>
            </a:r>
            <a:r>
              <a:rPr kumimoji="0" lang="zh-CN" altLang="en-US" sz="2400" b="0" i="0" u="none" strike="noStrike" kern="1200" cap="none" spc="0" normalizeH="0" baseline="0" noProof="0" dirty="0" smtClean="0">
                <a:ln>
                  <a:noFill/>
                </a:ln>
                <a:solidFill>
                  <a:prstClr val="black"/>
                </a:solidFill>
                <a:effectLst/>
                <a:uLnTx/>
                <a:uFillTx/>
                <a:latin typeface="微软雅黑"/>
                <a:ea typeface="微软雅黑"/>
                <a:cs typeface="+mn-cs"/>
              </a:rPr>
              <a:t>、</a:t>
            </a:r>
            <a:r>
              <a:rPr kumimoji="0" lang="en-US" altLang="zh-CN" sz="2400" b="0" i="0" u="none" strike="noStrike" kern="1200" cap="none" spc="0" normalizeH="0" baseline="0" noProof="0" dirty="0" smtClean="0">
                <a:ln>
                  <a:noFill/>
                </a:ln>
                <a:solidFill>
                  <a:prstClr val="black"/>
                </a:solidFill>
                <a:effectLst/>
                <a:uLnTx/>
                <a:uFillTx/>
                <a:latin typeface="微软雅黑"/>
                <a:ea typeface="微软雅黑"/>
                <a:cs typeface="+mn-cs"/>
              </a:rPr>
              <a:t>if </a:t>
            </a:r>
            <a:r>
              <a:rPr kumimoji="0" lang="en-US" altLang="zh-CN" sz="2400" b="0" i="0" u="none" strike="noStrike" kern="1200" cap="none" spc="0" normalizeH="0" baseline="0" noProof="0" dirty="0">
                <a:ln>
                  <a:noFill/>
                </a:ln>
                <a:solidFill>
                  <a:prstClr val="black"/>
                </a:solidFill>
                <a:effectLst/>
                <a:uLnTx/>
                <a:uFillTx/>
                <a:latin typeface="微软雅黑"/>
                <a:ea typeface="微软雅黑"/>
                <a:cs typeface="+mn-cs"/>
              </a:rPr>
              <a:t>user in </a:t>
            </a:r>
            <a:r>
              <a:rPr kumimoji="0" lang="en-US" altLang="zh-CN" sz="2400" b="0" i="0" u="none" strike="noStrike" kern="1200" cap="none" spc="0" normalizeH="0" baseline="0" noProof="0" dirty="0" err="1">
                <a:ln>
                  <a:noFill/>
                </a:ln>
                <a:solidFill>
                  <a:prstClr val="black"/>
                </a:solidFill>
                <a:effectLst/>
                <a:uLnTx/>
                <a:uFillTx/>
                <a:latin typeface="微软雅黑"/>
                <a:ea typeface="微软雅黑"/>
                <a:cs typeface="+mn-cs"/>
              </a:rPr>
              <a:t>dic</a:t>
            </a:r>
            <a:r>
              <a:rPr kumimoji="0" lang="en-US" altLang="zh-CN" sz="2400" b="0" i="0" u="none" strike="noStrike" kern="1200" cap="none" spc="0" normalizeH="0" baseline="0" noProof="0" dirty="0">
                <a:ln>
                  <a:noFill/>
                </a:ln>
                <a:solidFill>
                  <a:prstClr val="black"/>
                </a:solidFill>
                <a:effectLst/>
                <a:uLnTx/>
                <a:uFillTx/>
                <a:latin typeface="微软雅黑"/>
                <a:ea typeface="微软雅黑"/>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微软雅黑"/>
                <a:ea typeface="微软雅黑"/>
                <a:cs typeface="+mn-cs"/>
              </a:rPr>
              <a:t>      </a:t>
            </a:r>
            <a:r>
              <a:rPr kumimoji="0" lang="en-US" altLang="zh-CN" sz="2400" b="0" i="0" u="none" strike="noStrike" kern="1200" cap="none" spc="0" normalizeH="0" baseline="0" noProof="0" dirty="0" smtClean="0">
                <a:ln>
                  <a:noFill/>
                </a:ln>
                <a:solidFill>
                  <a:prstClr val="black"/>
                </a:solidFill>
                <a:effectLst/>
                <a:uLnTx/>
                <a:uFillTx/>
                <a:latin typeface="微软雅黑"/>
                <a:ea typeface="微软雅黑"/>
                <a:cs typeface="+mn-cs"/>
              </a:rPr>
              <a:t>	print(</a:t>
            </a:r>
            <a:r>
              <a:rPr kumimoji="0" lang="en-US" altLang="zh-CN" sz="2400" b="0" i="0" u="none" strike="noStrike" kern="1200" cap="none" spc="0" normalizeH="0" baseline="0" noProof="0" dirty="0" err="1" smtClean="0">
                <a:ln>
                  <a:noFill/>
                </a:ln>
                <a:solidFill>
                  <a:prstClr val="black"/>
                </a:solidFill>
                <a:effectLst/>
                <a:uLnTx/>
                <a:uFillTx/>
                <a:latin typeface="微软雅黑"/>
                <a:ea typeface="微软雅黑"/>
                <a:cs typeface="+mn-cs"/>
              </a:rPr>
              <a:t>dic</a:t>
            </a:r>
            <a:r>
              <a:rPr kumimoji="0" lang="en-US" altLang="zh-CN" sz="2400" b="0" i="0" u="none" strike="noStrike" kern="1200" cap="none" spc="0" normalizeH="0" baseline="0" noProof="0" dirty="0" smtClean="0">
                <a:ln>
                  <a:noFill/>
                </a:ln>
                <a:solidFill>
                  <a:prstClr val="black"/>
                </a:solidFill>
                <a:effectLst/>
                <a:uLnTx/>
                <a:uFillTx/>
                <a:latin typeface="微软雅黑"/>
                <a:ea typeface="微软雅黑"/>
                <a:cs typeface="+mn-cs"/>
              </a:rPr>
              <a:t>[user</a:t>
            </a:r>
            <a:r>
              <a:rPr kumimoji="0" lang="en-US" altLang="zh-CN" sz="2400" b="0" i="0" u="none" strike="noStrike" kern="1200" cap="none" spc="0" normalizeH="0" baseline="0" noProof="0" dirty="0">
                <a:ln>
                  <a:noFill/>
                </a:ln>
                <a:solidFill>
                  <a:prstClr val="black"/>
                </a:solidFill>
                <a:effectLst/>
                <a:uLnTx/>
                <a:uFillTx/>
                <a:latin typeface="微软雅黑"/>
                <a:ea typeface="微软雅黑"/>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smtClean="0">
                <a:ln>
                  <a:noFill/>
                </a:ln>
                <a:solidFill>
                  <a:prstClr val="black"/>
                </a:solidFill>
                <a:effectLst/>
                <a:uLnTx/>
                <a:uFillTx/>
                <a:latin typeface="微软雅黑"/>
                <a:ea typeface="微软雅黑"/>
                <a:cs typeface="+mn-cs"/>
              </a:rPr>
              <a:t>     else:</a:t>
            </a:r>
          </a:p>
          <a:p>
            <a:pPr marL="914400" marR="0" lvl="2"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smtClean="0">
                <a:ln>
                  <a:noFill/>
                </a:ln>
                <a:solidFill>
                  <a:prstClr val="black"/>
                </a:solidFill>
                <a:effectLst/>
                <a:uLnTx/>
                <a:uFillTx/>
                <a:latin typeface="微软雅黑"/>
                <a:ea typeface="微软雅黑"/>
                <a:cs typeface="+mn-cs"/>
              </a:rPr>
              <a:t>print</a:t>
            </a:r>
            <a:r>
              <a:rPr kumimoji="0" lang="en-US" altLang="zh-CN" sz="2400" b="0" i="0" u="none" strike="noStrike" kern="1200" cap="none" spc="0" normalizeH="0" baseline="0" noProof="0" dirty="0">
                <a:ln>
                  <a:noFill/>
                </a:ln>
                <a:solidFill>
                  <a:prstClr val="black"/>
                </a:solidFill>
                <a:effectLst/>
                <a:uLnTx/>
                <a:uFillTx/>
                <a:latin typeface="微软雅黑"/>
                <a:ea typeface="微软雅黑"/>
                <a:cs typeface="+mn-cs"/>
              </a:rPr>
              <a:t>('</a:t>
            </a:r>
            <a:r>
              <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cs"/>
              </a:rPr>
              <a:t>该学生不存在！</a:t>
            </a:r>
            <a:r>
              <a:rPr kumimoji="0" lang="en-US" altLang="zh-CN" sz="2400" b="0" i="0" u="none" strike="noStrike" kern="1200" cap="none" spc="0" normalizeH="0" baseline="0" noProof="0" dirty="0" smtClean="0">
                <a:ln>
                  <a:noFill/>
                </a:ln>
                <a:solidFill>
                  <a:prstClr val="black"/>
                </a:solidFill>
                <a:effectLst/>
                <a:uLnTx/>
                <a:uFillTx/>
                <a:latin typeface="微软雅黑"/>
                <a:ea typeface="微软雅黑"/>
                <a:cs typeface="+mn-cs"/>
              </a:rPr>
              <a:t>')</a:t>
            </a:r>
            <a:endParaRPr kumimoji="0" lang="en-US" altLang="zh-CN" sz="2400" b="0" i="0" u="none" strike="noStrike" kern="1200" cap="none" spc="0" normalizeH="0" baseline="0" noProof="0" dirty="0">
              <a:ln>
                <a:noFill/>
              </a:ln>
              <a:solidFill>
                <a:prstClr val="black"/>
              </a:solidFill>
              <a:effectLst/>
              <a:uLnTx/>
              <a:uFillTx/>
              <a:latin typeface="微软雅黑"/>
              <a:ea typeface="微软雅黑"/>
              <a:cs typeface="+mn-cs"/>
            </a:endParaRPr>
          </a:p>
        </p:txBody>
      </p:sp>
      <p:sp>
        <p:nvSpPr>
          <p:cNvPr id="11" name="矩形 10"/>
          <p:cNvSpPr/>
          <p:nvPr/>
        </p:nvSpPr>
        <p:spPr>
          <a:xfrm>
            <a:off x="6078283" y="3019437"/>
            <a:ext cx="744595" cy="707886"/>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altLang="zh-CN" sz="4000" b="0" i="0" u="none" strike="noStrike" kern="10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Wingdings" panose="05000000000000000000" pitchFamily="2" charset="2"/>
              </a:rPr>
              <a:t></a:t>
            </a:r>
            <a:endParaRPr kumimoji="0" lang="en-US" altLang="zh-CN" sz="4000" b="0" i="0" u="none" strike="noStrike" kern="10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0" name="矩形 9">
            <a:extLst>
              <a:ext uri="{FF2B5EF4-FFF2-40B4-BE49-F238E27FC236}">
                <a16:creationId xmlns:a16="http://schemas.microsoft.com/office/drawing/2014/main" id="{2D834A0F-3130-4C5B-B4A3-49FE07333EE4}"/>
              </a:ext>
            </a:extLst>
          </p:cNvPr>
          <p:cNvSpPr/>
          <p:nvPr/>
        </p:nvSpPr>
        <p:spPr>
          <a:xfrm>
            <a:off x="674376" y="711113"/>
            <a:ext cx="10948873" cy="1754326"/>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2400" b="0" i="0" u="none" strike="noStrike" kern="1200" cap="none" spc="0" normalizeH="0" baseline="0" noProof="0" dirty="0" smtClean="0">
                <a:ln>
                  <a:noFill/>
                </a:ln>
                <a:solidFill>
                  <a:prstClr val="black"/>
                </a:solidFill>
                <a:effectLst/>
                <a:uLnTx/>
                <a:uFillTx/>
                <a:latin typeface="微软雅黑"/>
                <a:ea typeface="微软雅黑"/>
                <a:cs typeface="+mn-cs"/>
              </a:rPr>
              <a:t>5</a:t>
            </a:r>
            <a:r>
              <a:rPr kumimoji="0" lang="zh-CN" altLang="en-US" sz="2400" b="0" i="0" u="none" strike="noStrike" kern="1200" cap="none" spc="0" normalizeH="0" baseline="0" noProof="0" dirty="0" smtClean="0">
                <a:ln>
                  <a:noFill/>
                </a:ln>
                <a:solidFill>
                  <a:prstClr val="black"/>
                </a:solidFill>
                <a:effectLst/>
                <a:uLnTx/>
                <a:uFillTx/>
                <a:latin typeface="微软雅黑"/>
                <a:ea typeface="微软雅黑"/>
                <a:cs typeface="+mn-cs"/>
              </a:rPr>
              <a:t>、已知</a:t>
            </a:r>
            <a:r>
              <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cs"/>
              </a:rPr>
              <a:t>字典 </a:t>
            </a:r>
            <a:r>
              <a:rPr kumimoji="0" lang="en-US" altLang="zh-CN" sz="2400" b="0" i="0" u="none" strike="noStrike" kern="1200" cap="none" spc="0" normalizeH="0" baseline="0" noProof="0" dirty="0" err="1">
                <a:ln>
                  <a:noFill/>
                </a:ln>
                <a:solidFill>
                  <a:prstClr val="black"/>
                </a:solidFill>
                <a:effectLst/>
                <a:uLnTx/>
                <a:uFillTx/>
                <a:latin typeface="微软雅黑"/>
                <a:ea typeface="微软雅黑"/>
                <a:cs typeface="+mn-cs"/>
              </a:rPr>
              <a:t>dic</a:t>
            </a:r>
            <a:r>
              <a:rPr kumimoji="0" lang="en-US" altLang="zh-CN" sz="2400" b="0" i="0" u="none" strike="noStrike" kern="1200" cap="none" spc="0" normalizeH="0" baseline="0" noProof="0" dirty="0" smtClean="0">
                <a:ln>
                  <a:noFill/>
                </a:ln>
                <a:solidFill>
                  <a:prstClr val="black"/>
                </a:solidFill>
                <a:effectLst/>
                <a:uLnTx/>
                <a:uFillTx/>
                <a:latin typeface="微软雅黑"/>
                <a:ea typeface="微软雅黑"/>
                <a:cs typeface="+mn-cs"/>
              </a:rPr>
              <a:t>={'</a:t>
            </a:r>
            <a:r>
              <a:rPr kumimoji="0" lang="zh-CN" altLang="en-US" sz="2400" b="0" i="0" u="none" strike="noStrike" kern="1200" cap="none" spc="0" normalizeH="0" baseline="0" noProof="0" dirty="0" smtClean="0">
                <a:ln>
                  <a:noFill/>
                </a:ln>
                <a:solidFill>
                  <a:prstClr val="black"/>
                </a:solidFill>
                <a:effectLst/>
                <a:uLnTx/>
                <a:uFillTx/>
                <a:latin typeface="微软雅黑"/>
                <a:ea typeface="微软雅黑"/>
                <a:cs typeface="+mn-cs"/>
              </a:rPr>
              <a:t>小欣</a:t>
            </a:r>
            <a:r>
              <a:rPr kumimoji="0" lang="en-US" altLang="zh-CN" sz="2400" b="0" i="0" u="none" strike="noStrike" kern="1200" cap="none" spc="0" normalizeH="0" baseline="0" noProof="0" dirty="0" smtClean="0">
                <a:ln>
                  <a:noFill/>
                </a:ln>
                <a:solidFill>
                  <a:prstClr val="black"/>
                </a:solidFill>
                <a:effectLst/>
                <a:uLnTx/>
                <a:uFillTx/>
                <a:latin typeface="微软雅黑"/>
                <a:ea typeface="微软雅黑"/>
                <a:cs typeface="+mn-cs"/>
              </a:rPr>
              <a:t>':</a:t>
            </a:r>
            <a:r>
              <a:rPr kumimoji="0" lang="en-US" altLang="zh-CN" sz="2400" b="0" i="0" u="none" strike="noStrike" kern="1200" cap="none" spc="0" normalizeH="0" baseline="0" noProof="0" dirty="0">
                <a:ln>
                  <a:noFill/>
                </a:ln>
                <a:solidFill>
                  <a:prstClr val="black"/>
                </a:solidFill>
                <a:effectLst/>
                <a:uLnTx/>
                <a:uFillTx/>
                <a:latin typeface="微软雅黑"/>
                <a:ea typeface="微软雅黑"/>
                <a:cs typeface="+mn-cs"/>
              </a:rPr>
              <a:t>90, </a:t>
            </a:r>
            <a:r>
              <a:rPr kumimoji="0" lang="en-US" altLang="zh-CN" sz="2400" b="0" i="0" u="none" strike="noStrike" kern="1200" cap="none" spc="0" normalizeH="0" baseline="0" noProof="0" dirty="0" smtClean="0">
                <a:ln>
                  <a:noFill/>
                </a:ln>
                <a:solidFill>
                  <a:prstClr val="black"/>
                </a:solidFill>
                <a:effectLst/>
                <a:uLnTx/>
                <a:uFillTx/>
                <a:latin typeface="微软雅黑"/>
                <a:ea typeface="微软雅黑"/>
                <a:cs typeface="+mn-cs"/>
              </a:rPr>
              <a:t>'</a:t>
            </a:r>
            <a:r>
              <a:rPr kumimoji="0" lang="zh-CN" altLang="en-US" sz="2400" b="0" i="0" u="none" strike="noStrike" kern="1200" cap="none" spc="0" normalizeH="0" baseline="0" noProof="0" dirty="0" smtClean="0">
                <a:ln>
                  <a:noFill/>
                </a:ln>
                <a:solidFill>
                  <a:prstClr val="black"/>
                </a:solidFill>
                <a:effectLst/>
                <a:uLnTx/>
                <a:uFillTx/>
                <a:latin typeface="微软雅黑"/>
                <a:ea typeface="微软雅黑"/>
                <a:cs typeface="+mn-cs"/>
              </a:rPr>
              <a:t>小蕊</a:t>
            </a:r>
            <a:r>
              <a:rPr kumimoji="0" lang="en-US" altLang="zh-CN" sz="2400" b="0" i="0" u="none" strike="noStrike" kern="1200" cap="none" spc="0" normalizeH="0" baseline="0" noProof="0" dirty="0" smtClean="0">
                <a:ln>
                  <a:noFill/>
                </a:ln>
                <a:solidFill>
                  <a:prstClr val="black"/>
                </a:solidFill>
                <a:effectLst/>
                <a:uLnTx/>
                <a:uFillTx/>
                <a:latin typeface="微软雅黑"/>
                <a:ea typeface="微软雅黑"/>
                <a:cs typeface="+mn-cs"/>
              </a:rPr>
              <a:t>':</a:t>
            </a:r>
            <a:r>
              <a:rPr kumimoji="0" lang="en-US" altLang="zh-CN" sz="2400" b="0" i="0" u="none" strike="noStrike" kern="1200" cap="none" spc="0" normalizeH="0" baseline="0" noProof="0" dirty="0">
                <a:ln>
                  <a:noFill/>
                </a:ln>
                <a:solidFill>
                  <a:prstClr val="black"/>
                </a:solidFill>
                <a:effectLst/>
                <a:uLnTx/>
                <a:uFillTx/>
                <a:latin typeface="微软雅黑"/>
                <a:ea typeface="微软雅黑"/>
                <a:cs typeface="+mn-cs"/>
              </a:rPr>
              <a:t>92, </a:t>
            </a:r>
            <a:r>
              <a:rPr kumimoji="0" lang="en-US" altLang="zh-CN" sz="2400" b="0" i="0" u="none" strike="noStrike" kern="1200" cap="none" spc="0" normalizeH="0" baseline="0" noProof="0" dirty="0" smtClean="0">
                <a:ln>
                  <a:noFill/>
                </a:ln>
                <a:solidFill>
                  <a:prstClr val="black"/>
                </a:solidFill>
                <a:effectLst/>
                <a:uLnTx/>
                <a:uFillTx/>
                <a:latin typeface="微软雅黑"/>
                <a:ea typeface="微软雅黑"/>
                <a:cs typeface="+mn-cs"/>
              </a:rPr>
              <a:t>'</a:t>
            </a:r>
            <a:r>
              <a:rPr kumimoji="0" lang="zh-CN" altLang="en-US" sz="2400" b="0" i="0" u="none" strike="noStrike" kern="1200" cap="none" spc="0" normalizeH="0" baseline="0" noProof="0" dirty="0" smtClean="0">
                <a:ln>
                  <a:noFill/>
                </a:ln>
                <a:solidFill>
                  <a:prstClr val="black"/>
                </a:solidFill>
                <a:effectLst/>
                <a:uLnTx/>
                <a:uFillTx/>
                <a:latin typeface="微软雅黑"/>
                <a:ea typeface="微软雅黑"/>
                <a:cs typeface="+mn-cs"/>
              </a:rPr>
              <a:t>小微</a:t>
            </a:r>
            <a:r>
              <a:rPr kumimoji="0" lang="en-US" altLang="zh-CN" sz="2400" b="0" i="0" u="none" strike="noStrike" kern="1200" cap="none" spc="0" normalizeH="0" baseline="0" noProof="0" dirty="0" smtClean="0">
                <a:ln>
                  <a:noFill/>
                </a:ln>
                <a:solidFill>
                  <a:prstClr val="black"/>
                </a:solidFill>
                <a:effectLst/>
                <a:uLnTx/>
                <a:uFillTx/>
                <a:latin typeface="微软雅黑"/>
                <a:ea typeface="微软雅黑"/>
                <a:cs typeface="+mn-cs"/>
              </a:rPr>
              <a:t>':</a:t>
            </a:r>
            <a:r>
              <a:rPr kumimoji="0" lang="en-US" altLang="zh-CN" sz="2400" b="0" i="0" u="none" strike="noStrike" kern="1200" cap="none" spc="0" normalizeH="0" baseline="0" noProof="0" dirty="0">
                <a:ln>
                  <a:noFill/>
                </a:ln>
                <a:solidFill>
                  <a:prstClr val="black"/>
                </a:solidFill>
                <a:effectLst/>
                <a:uLnTx/>
                <a:uFillTx/>
                <a:latin typeface="微软雅黑"/>
                <a:ea typeface="微软雅黑"/>
                <a:cs typeface="+mn-cs"/>
              </a:rPr>
              <a:t>87}</a:t>
            </a:r>
            <a:r>
              <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cs"/>
              </a:rPr>
              <a:t>，存放了学生的姓名及成绩。假设变量</a:t>
            </a:r>
            <a:r>
              <a:rPr kumimoji="0" lang="en-US" altLang="zh-CN" sz="2400" b="0" i="0" u="none" strike="noStrike" kern="1200" cap="none" spc="0" normalizeH="0" baseline="0" noProof="0" dirty="0">
                <a:ln>
                  <a:noFill/>
                </a:ln>
                <a:solidFill>
                  <a:prstClr val="black"/>
                </a:solidFill>
                <a:effectLst/>
                <a:uLnTx/>
                <a:uFillTx/>
                <a:latin typeface="微软雅黑"/>
                <a:ea typeface="微软雅黑"/>
                <a:cs typeface="+mn-cs"/>
              </a:rPr>
              <a:t>user</a:t>
            </a:r>
            <a:r>
              <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cs"/>
              </a:rPr>
              <a:t>存放了某学生的姓名，则以下哪个程序不能够实现功能：在字典中查询该学生信息是否存在，如果存在，输出其成绩，否则</a:t>
            </a:r>
            <a:r>
              <a:rPr kumimoji="0" lang="zh-CN" altLang="en-US" sz="2400" b="0" i="0" u="none" strike="noStrike" kern="1200" cap="none" spc="0" normalizeH="0" baseline="0" noProof="0" dirty="0" smtClean="0">
                <a:ln>
                  <a:noFill/>
                </a:ln>
                <a:solidFill>
                  <a:prstClr val="black"/>
                </a:solidFill>
                <a:effectLst/>
                <a:uLnTx/>
                <a:uFillTx/>
                <a:latin typeface="微软雅黑"/>
                <a:ea typeface="微软雅黑"/>
                <a:cs typeface="+mn-cs"/>
              </a:rPr>
              <a:t>输出</a:t>
            </a:r>
            <a:r>
              <a:rPr kumimoji="0" lang="en-US" altLang="zh-CN" sz="2400" b="0" i="0" u="none" strike="noStrike" kern="1200" cap="none" spc="0" normalizeH="0" baseline="0" noProof="0" dirty="0" smtClean="0">
                <a:ln>
                  <a:noFill/>
                </a:ln>
                <a:solidFill>
                  <a:prstClr val="black"/>
                </a:solidFill>
                <a:effectLst/>
                <a:uLnTx/>
                <a:uFillTx/>
                <a:latin typeface="微软雅黑"/>
                <a:ea typeface="微软雅黑"/>
                <a:cs typeface="+mn-cs"/>
              </a:rPr>
              <a:t>'</a:t>
            </a:r>
            <a:r>
              <a:rPr kumimoji="0" lang="zh-CN" altLang="en-US" sz="2400" b="0" i="0" u="none" strike="noStrike" kern="1200" cap="none" spc="0" normalizeH="0" baseline="0" noProof="0" dirty="0" smtClean="0">
                <a:ln>
                  <a:noFill/>
                </a:ln>
                <a:solidFill>
                  <a:prstClr val="black"/>
                </a:solidFill>
                <a:effectLst/>
                <a:uLnTx/>
                <a:uFillTx/>
                <a:latin typeface="微软雅黑"/>
                <a:ea typeface="微软雅黑"/>
                <a:cs typeface="+mn-cs"/>
              </a:rPr>
              <a:t>该</a:t>
            </a:r>
            <a:r>
              <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cs"/>
              </a:rPr>
              <a:t>学生不存在</a:t>
            </a:r>
            <a:r>
              <a:rPr kumimoji="0" lang="zh-CN" altLang="en-US" sz="2400" b="0" i="0" u="none" strike="noStrike" kern="1200" cap="none" spc="0" normalizeH="0" baseline="0" noProof="0" dirty="0" smtClean="0">
                <a:ln>
                  <a:noFill/>
                </a:ln>
                <a:solidFill>
                  <a:prstClr val="black"/>
                </a:solidFill>
                <a:effectLst/>
                <a:uLnTx/>
                <a:uFillTx/>
                <a:latin typeface="微软雅黑"/>
                <a:ea typeface="微软雅黑"/>
                <a:cs typeface="+mn-cs"/>
              </a:rPr>
              <a:t>！</a:t>
            </a:r>
            <a:r>
              <a:rPr kumimoji="0" lang="en-US" altLang="zh-CN" sz="2400" b="0" i="0" u="none" strike="noStrike" kern="1200" cap="none" spc="0" normalizeH="0" baseline="0" noProof="0" dirty="0" smtClean="0">
                <a:ln>
                  <a:noFill/>
                </a:ln>
                <a:solidFill>
                  <a:prstClr val="black"/>
                </a:solidFill>
                <a:effectLst/>
                <a:uLnTx/>
                <a:uFillTx/>
                <a:latin typeface="微软雅黑"/>
                <a:ea typeface="微软雅黑"/>
                <a:cs typeface="+mn-cs"/>
              </a:rPr>
              <a:t>'</a:t>
            </a:r>
            <a:r>
              <a:rPr kumimoji="0" lang="zh-CN" altLang="en-US" sz="2400" b="0" i="0" u="none" strike="noStrike" kern="1200" cap="none" spc="0" normalizeH="0" baseline="0" noProof="0" dirty="0" smtClean="0">
                <a:ln>
                  <a:noFill/>
                </a:ln>
                <a:solidFill>
                  <a:prstClr val="black"/>
                </a:solidFill>
                <a:effectLst/>
                <a:uLnTx/>
                <a:uFillTx/>
                <a:latin typeface="微软雅黑"/>
                <a:ea typeface="微软雅黑"/>
                <a:cs typeface="+mn-cs"/>
              </a:rPr>
              <a:t>。</a:t>
            </a:r>
            <a:endPar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cs"/>
            </a:endParaRPr>
          </a:p>
        </p:txBody>
      </p:sp>
      <p:sp>
        <p:nvSpPr>
          <p:cNvPr id="12" name="矩形 11">
            <a:extLst>
              <a:ext uri="{FF2B5EF4-FFF2-40B4-BE49-F238E27FC236}">
                <a16:creationId xmlns:a16="http://schemas.microsoft.com/office/drawing/2014/main" id="{2D834A0F-3130-4C5B-B4A3-49FE07333EE4}"/>
              </a:ext>
            </a:extLst>
          </p:cNvPr>
          <p:cNvSpPr/>
          <p:nvPr/>
        </p:nvSpPr>
        <p:spPr>
          <a:xfrm>
            <a:off x="6450581" y="3116059"/>
            <a:ext cx="5172668" cy="341632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smtClean="0">
                <a:ln>
                  <a:noFill/>
                </a:ln>
                <a:solidFill>
                  <a:prstClr val="black"/>
                </a:solidFill>
                <a:effectLst/>
                <a:uLnTx/>
                <a:uFillTx/>
                <a:latin typeface="微软雅黑"/>
                <a:ea typeface="微软雅黑"/>
                <a:cs typeface="+mn-cs"/>
              </a:rPr>
              <a:t>C</a:t>
            </a:r>
            <a:r>
              <a:rPr kumimoji="0" lang="zh-CN" altLang="en-US" sz="2400" b="0" i="0" u="none" strike="noStrike" kern="1200" cap="none" spc="0" normalizeH="0" baseline="0" noProof="0" dirty="0" smtClean="0">
                <a:ln>
                  <a:noFill/>
                </a:ln>
                <a:solidFill>
                  <a:prstClr val="black"/>
                </a:solidFill>
                <a:effectLst/>
                <a:uLnTx/>
                <a:uFillTx/>
                <a:latin typeface="微软雅黑"/>
                <a:ea typeface="微软雅黑"/>
                <a:cs typeface="+mn-cs"/>
              </a:rPr>
              <a:t>、</a:t>
            </a:r>
            <a:r>
              <a:rPr kumimoji="0" lang="en-US" altLang="zh-CN" sz="2400" b="0" i="0" u="none" strike="noStrike" kern="1200" cap="none" spc="0" normalizeH="0" baseline="0" noProof="0" dirty="0" smtClean="0">
                <a:ln>
                  <a:noFill/>
                </a:ln>
                <a:solidFill>
                  <a:prstClr val="black"/>
                </a:solidFill>
                <a:effectLst/>
                <a:uLnTx/>
                <a:uFillTx/>
                <a:latin typeface="微软雅黑"/>
                <a:ea typeface="微软雅黑"/>
                <a:cs typeface="+mn-cs"/>
              </a:rPr>
              <a:t>if </a:t>
            </a:r>
            <a:r>
              <a:rPr kumimoji="0" lang="en-US" altLang="zh-CN" sz="2400" b="0" i="0" u="none" strike="noStrike" kern="1200" cap="none" spc="0" normalizeH="0" baseline="0" noProof="0" dirty="0" err="1">
                <a:ln>
                  <a:noFill/>
                </a:ln>
                <a:solidFill>
                  <a:prstClr val="black"/>
                </a:solidFill>
                <a:effectLst/>
                <a:uLnTx/>
                <a:uFillTx/>
                <a:latin typeface="微软雅黑"/>
                <a:ea typeface="微软雅黑"/>
                <a:cs typeface="+mn-cs"/>
              </a:rPr>
              <a:t>dic.count</a:t>
            </a:r>
            <a:r>
              <a:rPr kumimoji="0" lang="en-US" altLang="zh-CN" sz="2400" b="0" i="0" u="none" strike="noStrike" kern="1200" cap="none" spc="0" normalizeH="0" baseline="0" noProof="0" dirty="0">
                <a:ln>
                  <a:noFill/>
                </a:ln>
                <a:solidFill>
                  <a:prstClr val="black"/>
                </a:solidFill>
                <a:effectLst/>
                <a:uLnTx/>
                <a:uFillTx/>
                <a:latin typeface="微软雅黑"/>
                <a:ea typeface="微软雅黑"/>
                <a:cs typeface="+mn-cs"/>
              </a:rPr>
              <a:t>(user)==0: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微软雅黑"/>
                <a:ea typeface="微软雅黑"/>
                <a:cs typeface="+mn-cs"/>
              </a:rPr>
              <a:t>      </a:t>
            </a:r>
            <a:r>
              <a:rPr kumimoji="0" lang="en-US" altLang="zh-CN" sz="2400" b="0" i="0" u="none" strike="noStrike" kern="1200" cap="none" spc="0" normalizeH="0" baseline="0" noProof="0" dirty="0" smtClean="0">
                <a:ln>
                  <a:noFill/>
                </a:ln>
                <a:solidFill>
                  <a:prstClr val="black"/>
                </a:solidFill>
                <a:effectLst/>
                <a:uLnTx/>
                <a:uFillTx/>
                <a:latin typeface="微软雅黑"/>
                <a:ea typeface="微软雅黑"/>
                <a:cs typeface="+mn-cs"/>
              </a:rPr>
              <a:t>	print</a:t>
            </a:r>
            <a:r>
              <a:rPr kumimoji="0" lang="en-US" altLang="zh-CN" sz="2400" b="0" i="0" u="none" strike="noStrike" kern="1200" cap="none" spc="0" normalizeH="0" baseline="0" noProof="0" dirty="0">
                <a:ln>
                  <a:noFill/>
                </a:ln>
                <a:solidFill>
                  <a:prstClr val="black"/>
                </a:solidFill>
                <a:effectLst/>
                <a:uLnTx/>
                <a:uFillTx/>
                <a:latin typeface="微软雅黑"/>
                <a:ea typeface="微软雅黑"/>
                <a:cs typeface="+mn-cs"/>
              </a:rPr>
              <a:t>('</a:t>
            </a:r>
            <a:r>
              <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cs"/>
              </a:rPr>
              <a:t>该学生不存在！</a:t>
            </a:r>
            <a:r>
              <a:rPr kumimoji="0" lang="en-US" altLang="zh-CN" sz="2400" b="0" i="0" u="none" strike="noStrike" kern="1200" cap="none" spc="0" normalizeH="0" baseline="0" noProof="0" dirty="0">
                <a:ln>
                  <a:noFill/>
                </a:ln>
                <a:solidFill>
                  <a:prstClr val="black"/>
                </a:solidFill>
                <a:effectLst/>
                <a:uLnTx/>
                <a:uFillTx/>
                <a:latin typeface="微软雅黑"/>
                <a:ea typeface="微软雅黑"/>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smtClean="0">
                <a:ln>
                  <a:noFill/>
                </a:ln>
                <a:solidFill>
                  <a:prstClr val="black"/>
                </a:solidFill>
                <a:effectLst/>
                <a:uLnTx/>
                <a:uFillTx/>
                <a:latin typeface="微软雅黑"/>
                <a:ea typeface="微软雅黑"/>
                <a:cs typeface="+mn-cs"/>
              </a:rPr>
              <a:t>     else</a:t>
            </a:r>
            <a:r>
              <a:rPr kumimoji="0" lang="en-US" altLang="zh-CN" sz="2400" b="0" i="0" u="none" strike="noStrike" kern="1200" cap="none" spc="0" normalizeH="0" baseline="0" noProof="0" dirty="0">
                <a:ln>
                  <a:noFill/>
                </a:ln>
                <a:solidFill>
                  <a:prstClr val="black"/>
                </a:solidFill>
                <a:effectLst/>
                <a:uLnTx/>
                <a:uFillTx/>
                <a:latin typeface="微软雅黑"/>
                <a:ea typeface="微软雅黑"/>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微软雅黑"/>
                <a:ea typeface="微软雅黑"/>
                <a:cs typeface="+mn-cs"/>
              </a:rPr>
              <a:t>      </a:t>
            </a:r>
            <a:r>
              <a:rPr kumimoji="0" lang="en-US" altLang="zh-CN" sz="2400" b="0" i="0" u="none" strike="noStrike" kern="1200" cap="none" spc="0" normalizeH="0" baseline="0" noProof="0" dirty="0" smtClean="0">
                <a:ln>
                  <a:noFill/>
                </a:ln>
                <a:solidFill>
                  <a:prstClr val="black"/>
                </a:solidFill>
                <a:effectLst/>
                <a:uLnTx/>
                <a:uFillTx/>
                <a:latin typeface="微软雅黑"/>
                <a:ea typeface="微软雅黑"/>
                <a:cs typeface="+mn-cs"/>
              </a:rPr>
              <a:t>	print(</a:t>
            </a:r>
            <a:r>
              <a:rPr kumimoji="0" lang="en-US" altLang="zh-CN" sz="2400" b="0" i="0" u="none" strike="noStrike" kern="1200" cap="none" spc="0" normalizeH="0" baseline="0" noProof="0" dirty="0" err="1" smtClean="0">
                <a:ln>
                  <a:noFill/>
                </a:ln>
                <a:solidFill>
                  <a:prstClr val="black"/>
                </a:solidFill>
                <a:effectLst/>
                <a:uLnTx/>
                <a:uFillTx/>
                <a:latin typeface="微软雅黑"/>
                <a:ea typeface="微软雅黑"/>
                <a:cs typeface="+mn-cs"/>
              </a:rPr>
              <a:t>dic</a:t>
            </a:r>
            <a:r>
              <a:rPr kumimoji="0" lang="en-US" altLang="zh-CN" sz="2400" b="0" i="0" u="none" strike="noStrike" kern="1200" cap="none" spc="0" normalizeH="0" baseline="0" noProof="0" dirty="0" smtClean="0">
                <a:ln>
                  <a:noFill/>
                </a:ln>
                <a:solidFill>
                  <a:prstClr val="black"/>
                </a:solidFill>
                <a:effectLst/>
                <a:uLnTx/>
                <a:uFillTx/>
                <a:latin typeface="微软雅黑"/>
                <a:ea typeface="微软雅黑"/>
                <a:cs typeface="+mn-cs"/>
              </a:rPr>
              <a:t>[user</a:t>
            </a:r>
            <a:r>
              <a:rPr kumimoji="0" lang="en-US" altLang="zh-CN" sz="2400" b="0" i="0" u="none" strike="noStrike" kern="1200" cap="none" spc="0" normalizeH="0" baseline="0" noProof="0" dirty="0">
                <a:ln>
                  <a:noFill/>
                </a:ln>
                <a:solidFill>
                  <a:prstClr val="black"/>
                </a:solidFill>
                <a:effectLst/>
                <a:uLnTx/>
                <a:uFillTx/>
                <a:latin typeface="微软雅黑"/>
                <a:ea typeface="微软雅黑"/>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400" b="0" i="0" u="none" strike="noStrike" kern="1200" cap="none" spc="0" normalizeH="0" baseline="0" noProof="0" dirty="0">
              <a:ln>
                <a:noFill/>
              </a:ln>
              <a:solidFill>
                <a:prstClr val="black"/>
              </a:solidFill>
              <a:effectLst/>
              <a:uLnTx/>
              <a:uFillTx/>
              <a:latin typeface="微软雅黑"/>
              <a:ea typeface="微软雅黑"/>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smtClean="0">
                <a:ln>
                  <a:noFill/>
                </a:ln>
                <a:solidFill>
                  <a:prstClr val="black"/>
                </a:solidFill>
                <a:effectLst/>
                <a:uLnTx/>
                <a:uFillTx/>
                <a:latin typeface="微软雅黑"/>
                <a:ea typeface="微软雅黑"/>
                <a:cs typeface="+mn-cs"/>
              </a:rPr>
              <a:t>D</a:t>
            </a:r>
            <a:r>
              <a:rPr kumimoji="0" lang="zh-CN" altLang="en-US" sz="2400" b="0" i="0" u="none" strike="noStrike" kern="1200" cap="none" spc="0" normalizeH="0" baseline="0" noProof="0" dirty="0" smtClean="0">
                <a:ln>
                  <a:noFill/>
                </a:ln>
                <a:solidFill>
                  <a:prstClr val="black"/>
                </a:solidFill>
                <a:effectLst/>
                <a:uLnTx/>
                <a:uFillTx/>
                <a:latin typeface="微软雅黑"/>
                <a:ea typeface="微软雅黑"/>
                <a:cs typeface="+mn-cs"/>
              </a:rPr>
              <a:t>、</a:t>
            </a:r>
            <a:r>
              <a:rPr kumimoji="0" lang="en-US" altLang="zh-CN" sz="2400" b="0" i="0" u="none" strike="noStrike" kern="1200" cap="none" spc="0" normalizeH="0" baseline="0" noProof="0" dirty="0" smtClean="0">
                <a:ln>
                  <a:noFill/>
                </a:ln>
                <a:solidFill>
                  <a:prstClr val="black"/>
                </a:solidFill>
                <a:effectLst/>
                <a:uLnTx/>
                <a:uFillTx/>
                <a:latin typeface="微软雅黑"/>
                <a:ea typeface="微软雅黑"/>
                <a:cs typeface="+mn-cs"/>
              </a:rPr>
              <a:t>if </a:t>
            </a:r>
            <a:r>
              <a:rPr kumimoji="0" lang="en-US" altLang="zh-CN" sz="2400" b="0" i="0" u="none" strike="noStrike" kern="1200" cap="none" spc="0" normalizeH="0" baseline="0" noProof="0" dirty="0">
                <a:ln>
                  <a:noFill/>
                </a:ln>
                <a:solidFill>
                  <a:prstClr val="black"/>
                </a:solidFill>
                <a:effectLst/>
                <a:uLnTx/>
                <a:uFillTx/>
                <a:latin typeface="微软雅黑"/>
                <a:ea typeface="微软雅黑"/>
                <a:cs typeface="+mn-cs"/>
              </a:rPr>
              <a:t>user not in </a:t>
            </a:r>
            <a:r>
              <a:rPr kumimoji="0" lang="en-US" altLang="zh-CN" sz="2400" b="0" i="0" u="none" strike="noStrike" kern="1200" cap="none" spc="0" normalizeH="0" baseline="0" noProof="0" dirty="0" err="1">
                <a:ln>
                  <a:noFill/>
                </a:ln>
                <a:solidFill>
                  <a:prstClr val="black"/>
                </a:solidFill>
                <a:effectLst/>
                <a:uLnTx/>
                <a:uFillTx/>
                <a:latin typeface="微软雅黑"/>
                <a:ea typeface="微软雅黑"/>
                <a:cs typeface="+mn-cs"/>
              </a:rPr>
              <a:t>dic</a:t>
            </a:r>
            <a:r>
              <a:rPr kumimoji="0" lang="en-US" altLang="zh-CN" sz="2400" b="0" i="0" u="none" strike="noStrike" kern="1200" cap="none" spc="0" normalizeH="0" baseline="0" noProof="0" dirty="0">
                <a:ln>
                  <a:noFill/>
                </a:ln>
                <a:solidFill>
                  <a:prstClr val="black"/>
                </a:solidFill>
                <a:effectLst/>
                <a:uLnTx/>
                <a:uFillTx/>
                <a:latin typeface="微软雅黑"/>
                <a:ea typeface="微软雅黑"/>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微软雅黑"/>
                <a:ea typeface="微软雅黑"/>
                <a:cs typeface="+mn-cs"/>
              </a:rPr>
              <a:t>      </a:t>
            </a:r>
            <a:r>
              <a:rPr kumimoji="0" lang="en-US" altLang="zh-CN" sz="2400" b="0" i="0" u="none" strike="noStrike" kern="1200" cap="none" spc="0" normalizeH="0" baseline="0" noProof="0" dirty="0" smtClean="0">
                <a:ln>
                  <a:noFill/>
                </a:ln>
                <a:solidFill>
                  <a:prstClr val="black"/>
                </a:solidFill>
                <a:effectLst/>
                <a:uLnTx/>
                <a:uFillTx/>
                <a:latin typeface="微软雅黑"/>
                <a:ea typeface="微软雅黑"/>
                <a:cs typeface="+mn-cs"/>
              </a:rPr>
              <a:t>	print</a:t>
            </a:r>
            <a:r>
              <a:rPr kumimoji="0" lang="en-US" altLang="zh-CN" sz="2400" b="0" i="0" u="none" strike="noStrike" kern="1200" cap="none" spc="0" normalizeH="0" baseline="0" noProof="0" dirty="0">
                <a:ln>
                  <a:noFill/>
                </a:ln>
                <a:solidFill>
                  <a:prstClr val="black"/>
                </a:solidFill>
                <a:effectLst/>
                <a:uLnTx/>
                <a:uFillTx/>
                <a:latin typeface="微软雅黑"/>
                <a:ea typeface="微软雅黑"/>
                <a:cs typeface="+mn-cs"/>
              </a:rPr>
              <a:t>('</a:t>
            </a:r>
            <a:r>
              <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cs"/>
              </a:rPr>
              <a:t>该学生不存在！</a:t>
            </a:r>
            <a:r>
              <a:rPr kumimoji="0" lang="en-US" altLang="zh-CN" sz="2400" b="0" i="0" u="none" strike="noStrike" kern="1200" cap="none" spc="0" normalizeH="0" baseline="0" noProof="0" dirty="0">
                <a:ln>
                  <a:noFill/>
                </a:ln>
                <a:solidFill>
                  <a:prstClr val="black"/>
                </a:solidFill>
                <a:effectLst/>
                <a:uLnTx/>
                <a:uFillTx/>
                <a:latin typeface="微软雅黑"/>
                <a:ea typeface="微软雅黑"/>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微软雅黑"/>
                <a:ea typeface="微软雅黑"/>
                <a:cs typeface="+mn-cs"/>
              </a:rPr>
              <a:t> </a:t>
            </a:r>
            <a:r>
              <a:rPr kumimoji="0" lang="en-US" altLang="zh-CN" sz="2400" b="0" i="0" u="none" strike="noStrike" kern="1200" cap="none" spc="0" normalizeH="0" baseline="0" noProof="0" dirty="0" smtClean="0">
                <a:ln>
                  <a:noFill/>
                </a:ln>
                <a:solidFill>
                  <a:prstClr val="black"/>
                </a:solidFill>
                <a:effectLst/>
                <a:uLnTx/>
                <a:uFillTx/>
                <a:latin typeface="微软雅黑"/>
                <a:ea typeface="微软雅黑"/>
                <a:cs typeface="+mn-cs"/>
              </a:rPr>
              <a:t>     else</a:t>
            </a:r>
            <a:r>
              <a:rPr kumimoji="0" lang="en-US" altLang="zh-CN" sz="2400" b="0" i="0" u="none" strike="noStrike" kern="1200" cap="none" spc="0" normalizeH="0" baseline="0" noProof="0" dirty="0">
                <a:ln>
                  <a:noFill/>
                </a:ln>
                <a:solidFill>
                  <a:prstClr val="black"/>
                </a:solidFill>
                <a:effectLst/>
                <a:uLnTx/>
                <a:uFillTx/>
                <a:latin typeface="微软雅黑"/>
                <a:ea typeface="微软雅黑"/>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微软雅黑"/>
                <a:ea typeface="微软雅黑"/>
                <a:cs typeface="+mn-cs"/>
              </a:rPr>
              <a:t>      </a:t>
            </a:r>
            <a:r>
              <a:rPr kumimoji="0" lang="en-US" altLang="zh-CN" sz="2400" b="0" i="0" u="none" strike="noStrike" kern="1200" cap="none" spc="0" normalizeH="0" baseline="0" noProof="0" dirty="0" smtClean="0">
                <a:ln>
                  <a:noFill/>
                </a:ln>
                <a:solidFill>
                  <a:prstClr val="black"/>
                </a:solidFill>
                <a:effectLst/>
                <a:uLnTx/>
                <a:uFillTx/>
                <a:latin typeface="微软雅黑"/>
                <a:ea typeface="微软雅黑"/>
                <a:cs typeface="+mn-cs"/>
              </a:rPr>
              <a:t>	print(</a:t>
            </a:r>
            <a:r>
              <a:rPr kumimoji="0" lang="en-US" altLang="zh-CN" sz="2400" b="0" i="0" u="none" strike="noStrike" kern="1200" cap="none" spc="0" normalizeH="0" baseline="0" noProof="0" dirty="0" err="1" smtClean="0">
                <a:ln>
                  <a:noFill/>
                </a:ln>
                <a:solidFill>
                  <a:prstClr val="black"/>
                </a:solidFill>
                <a:effectLst/>
                <a:uLnTx/>
                <a:uFillTx/>
                <a:latin typeface="微软雅黑"/>
                <a:ea typeface="微软雅黑"/>
                <a:cs typeface="+mn-cs"/>
              </a:rPr>
              <a:t>dic</a:t>
            </a:r>
            <a:r>
              <a:rPr kumimoji="0" lang="en-US" altLang="zh-CN" sz="2400" b="0" i="0" u="none" strike="noStrike" kern="1200" cap="none" spc="0" normalizeH="0" baseline="0" noProof="0" dirty="0" smtClean="0">
                <a:ln>
                  <a:noFill/>
                </a:ln>
                <a:solidFill>
                  <a:prstClr val="black"/>
                </a:solidFill>
                <a:effectLst/>
                <a:uLnTx/>
                <a:uFillTx/>
                <a:latin typeface="微软雅黑"/>
                <a:ea typeface="微软雅黑"/>
                <a:cs typeface="+mn-cs"/>
              </a:rPr>
              <a:t>[user])</a:t>
            </a:r>
            <a:endParaRPr kumimoji="0" lang="en-US" altLang="zh-CN" sz="2400" b="0" i="0" u="none" strike="noStrike" kern="1200" cap="none" spc="0" normalizeH="0" baseline="0" noProof="0" dirty="0">
              <a:ln>
                <a:noFill/>
              </a:ln>
              <a:solidFill>
                <a:prstClr val="black"/>
              </a:solidFill>
              <a:effectLst/>
              <a:uLnTx/>
              <a:uFillTx/>
              <a:latin typeface="微软雅黑"/>
              <a:ea typeface="微软雅黑"/>
              <a:cs typeface="+mn-cs"/>
            </a:endParaRPr>
          </a:p>
        </p:txBody>
      </p:sp>
    </p:spTree>
    <p:extLst>
      <p:ext uri="{BB962C8B-B14F-4D97-AF65-F5344CB8AC3E}">
        <p14:creationId xmlns:p14="http://schemas.microsoft.com/office/powerpoint/2010/main" val="48240729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9.xml><?xml version="1.0" encoding="utf-8"?>
<p:sld xmlns:a="http://schemas.openxmlformats.org/drawingml/2006/main" xmlns:r="http://schemas.openxmlformats.org/officeDocument/2006/relationships" xmlns:p="http://schemas.openxmlformats.org/presentationml/2006/main" showMasterSp="0">
  <p:cSld>
    <p:bg>
      <p:bgPr>
        <a:solidFill>
          <a:schemeClr val="bg1">
            <a:lumMod val="95000"/>
          </a:schemeClr>
        </a:solidFill>
        <a:effectLst/>
      </p:bgPr>
    </p:bg>
    <p:spTree>
      <p:nvGrpSpPr>
        <p:cNvPr id="1" name=""/>
        <p:cNvGrpSpPr/>
        <p:nvPr/>
      </p:nvGrpSpPr>
      <p:grpSpPr>
        <a:xfrm>
          <a:off x="0" y="0"/>
          <a:ext cx="0" cy="0"/>
          <a:chOff x="0" y="0"/>
          <a:chExt cx="0" cy="0"/>
        </a:xfrm>
      </p:grpSpPr>
      <p:grpSp>
        <p:nvGrpSpPr>
          <p:cNvPr id="32" name="组合 31">
            <a:extLst>
              <a:ext uri="{FF2B5EF4-FFF2-40B4-BE49-F238E27FC236}">
                <a16:creationId xmlns:a16="http://schemas.microsoft.com/office/drawing/2014/main" id="{032EF26F-0D58-4A0E-97C1-668713F80B14}"/>
              </a:ext>
            </a:extLst>
          </p:cNvPr>
          <p:cNvGrpSpPr/>
          <p:nvPr/>
        </p:nvGrpSpPr>
        <p:grpSpPr>
          <a:xfrm>
            <a:off x="170320" y="203448"/>
            <a:ext cx="6511833" cy="504056"/>
            <a:chOff x="169526" y="203448"/>
            <a:chExt cx="6511833" cy="504056"/>
          </a:xfrm>
        </p:grpSpPr>
        <p:sp>
          <p:nvSpPr>
            <p:cNvPr id="4" name="TextBox 3"/>
            <p:cNvSpPr txBox="1"/>
            <p:nvPr/>
          </p:nvSpPr>
          <p:spPr>
            <a:xfrm>
              <a:off x="781172" y="245839"/>
              <a:ext cx="5900187" cy="461665"/>
            </a:xfrm>
            <a:prstGeom prst="rect">
              <a:avLst/>
            </a:prstGeom>
            <a:noFill/>
          </p:spPr>
          <p:txBody>
            <a:bodyPr wrap="square" rtlCol="0">
              <a:spAutoFit/>
            </a:bodyPr>
            <a:lstStyle/>
            <a:p>
              <a:r>
                <a:rPr lang="zh-CN" altLang="en-US" sz="2400" b="1" spc="300" dirty="0">
                  <a:solidFill>
                    <a:srgbClr val="1E6787"/>
                  </a:solidFill>
                  <a:latin typeface="微软雅黑" pitchFamily="34" charset="-122"/>
                  <a:ea typeface="微软雅黑" pitchFamily="34" charset="-122"/>
                </a:rPr>
                <a:t>查找字典条目</a:t>
              </a:r>
              <a:endParaRPr lang="zh-CN" altLang="en-US" sz="2000" b="1" spc="300" dirty="0">
                <a:solidFill>
                  <a:srgbClr val="1E6787"/>
                </a:solidFill>
                <a:latin typeface="微软雅黑" pitchFamily="34" charset="-122"/>
                <a:ea typeface="微软雅黑" pitchFamily="34" charset="-122"/>
              </a:endParaRPr>
            </a:p>
          </p:txBody>
        </p:sp>
        <p:grpSp>
          <p:nvGrpSpPr>
            <p:cNvPr id="56" name="组合 55">
              <a:extLst>
                <a:ext uri="{FF2B5EF4-FFF2-40B4-BE49-F238E27FC236}">
                  <a16:creationId xmlns:a16="http://schemas.microsoft.com/office/drawing/2014/main" id="{B3ECA4EB-10D1-4B65-B604-4032302CDAF4}"/>
                </a:ext>
              </a:extLst>
            </p:cNvPr>
            <p:cNvGrpSpPr/>
            <p:nvPr/>
          </p:nvGrpSpPr>
          <p:grpSpPr>
            <a:xfrm>
              <a:off x="169526" y="203448"/>
              <a:ext cx="504056" cy="504056"/>
              <a:chOff x="11207774" y="442662"/>
              <a:chExt cx="504056" cy="504056"/>
            </a:xfrm>
            <a:effectLst>
              <a:outerShdw blurRad="50800" dist="38100" dir="5400000" algn="t" rotWithShape="0">
                <a:prstClr val="black">
                  <a:alpha val="40000"/>
                </a:prstClr>
              </a:outerShdw>
            </a:effectLst>
          </p:grpSpPr>
          <p:sp>
            <p:nvSpPr>
              <p:cNvPr id="57" name="椭圆 56">
                <a:extLst>
                  <a:ext uri="{FF2B5EF4-FFF2-40B4-BE49-F238E27FC236}">
                    <a16:creationId xmlns:a16="http://schemas.microsoft.com/office/drawing/2014/main" id="{FF372EA1-AB4F-47B1-B450-59AB8827ECD5}"/>
                  </a:ext>
                </a:extLst>
              </p:cNvPr>
              <p:cNvSpPr/>
              <p:nvPr/>
            </p:nvSpPr>
            <p:spPr>
              <a:xfrm>
                <a:off x="11351790" y="601230"/>
                <a:ext cx="216024" cy="216024"/>
              </a:xfrm>
              <a:prstGeom prst="ellipse">
                <a:avLst/>
              </a:prstGeom>
              <a:solidFill>
                <a:srgbClr val="B3DF6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Calibri"/>
                  <a:ea typeface="微软雅黑"/>
                </a:endParaRPr>
              </a:p>
            </p:txBody>
          </p:sp>
          <p:sp>
            <p:nvSpPr>
              <p:cNvPr id="58" name="椭圆 57">
                <a:extLst>
                  <a:ext uri="{FF2B5EF4-FFF2-40B4-BE49-F238E27FC236}">
                    <a16:creationId xmlns:a16="http://schemas.microsoft.com/office/drawing/2014/main" id="{0BEE7D95-9E9C-4C6D-91AA-6429F74B9F98}"/>
                  </a:ext>
                </a:extLst>
              </p:cNvPr>
              <p:cNvSpPr/>
              <p:nvPr/>
            </p:nvSpPr>
            <p:spPr>
              <a:xfrm>
                <a:off x="11207774" y="442662"/>
                <a:ext cx="504056" cy="50405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Calibri"/>
                  <a:ea typeface="微软雅黑"/>
                </a:endParaRPr>
              </a:p>
            </p:txBody>
          </p:sp>
        </p:grpSp>
        <p:cxnSp>
          <p:nvCxnSpPr>
            <p:cNvPr id="20" name="直接连接符 19">
              <a:extLst>
                <a:ext uri="{FF2B5EF4-FFF2-40B4-BE49-F238E27FC236}">
                  <a16:creationId xmlns:a16="http://schemas.microsoft.com/office/drawing/2014/main" id="{C4FBB3C1-88AA-4E76-B54C-31018E3BFAA0}"/>
                </a:ext>
              </a:extLst>
            </p:cNvPr>
            <p:cNvCxnSpPr>
              <a:cxnSpLocks/>
            </p:cNvCxnSpPr>
            <p:nvPr/>
          </p:nvCxnSpPr>
          <p:spPr>
            <a:xfrm>
              <a:off x="775303" y="707504"/>
              <a:ext cx="1833288" cy="0"/>
            </a:xfrm>
            <a:prstGeom prst="line">
              <a:avLst/>
            </a:prstGeom>
            <a:ln>
              <a:solidFill>
                <a:srgbClr val="B3DF63"/>
              </a:solidFill>
            </a:ln>
          </p:spPr>
          <p:style>
            <a:lnRef idx="1">
              <a:schemeClr val="accent1"/>
            </a:lnRef>
            <a:fillRef idx="0">
              <a:schemeClr val="accent1"/>
            </a:fillRef>
            <a:effectRef idx="0">
              <a:schemeClr val="accent1"/>
            </a:effectRef>
            <a:fontRef idx="minor">
              <a:schemeClr val="tx1"/>
            </a:fontRef>
          </p:style>
        </p:cxnSp>
      </p:grpSp>
      <p:sp>
        <p:nvSpPr>
          <p:cNvPr id="49" name="矩形 48">
            <a:extLst>
              <a:ext uri="{FF2B5EF4-FFF2-40B4-BE49-F238E27FC236}">
                <a16:creationId xmlns:a16="http://schemas.microsoft.com/office/drawing/2014/main" id="{2D834A0F-3130-4C5B-B4A3-49FE07333EE4}"/>
              </a:ext>
            </a:extLst>
          </p:cNvPr>
          <p:cNvSpPr/>
          <p:nvPr/>
        </p:nvSpPr>
        <p:spPr>
          <a:xfrm>
            <a:off x="530360" y="1160461"/>
            <a:ext cx="10996622" cy="2769989"/>
          </a:xfrm>
          <a:prstGeom prst="rect">
            <a:avLst/>
          </a:prstGeom>
        </p:spPr>
        <p:txBody>
          <a:bodyPr wrap="square">
            <a:spAutoFit/>
          </a:bodyPr>
          <a:lstStyle/>
          <a:p>
            <a:pPr marL="0" lvl="1" indent="0">
              <a:lnSpc>
                <a:spcPct val="150000"/>
              </a:lnSpc>
              <a:buNone/>
            </a:pPr>
            <a:r>
              <a:rPr lang="en-US" altLang="zh-CN" sz="2400" b="1" dirty="0">
                <a:latin typeface="+mn-ea"/>
              </a:rPr>
              <a:t>【</a:t>
            </a:r>
            <a:r>
              <a:rPr lang="zh-CN" altLang="en-US" sz="2400" b="1" dirty="0">
                <a:latin typeface="+mn-ea"/>
              </a:rPr>
              <a:t>例</a:t>
            </a:r>
            <a:r>
              <a:rPr lang="en-US" altLang="zh-CN" sz="2400" b="1" dirty="0">
                <a:latin typeface="+mn-ea"/>
              </a:rPr>
              <a:t>1】</a:t>
            </a:r>
            <a:r>
              <a:rPr lang="zh-CN" altLang="zh-CN" sz="2400" b="1" dirty="0">
                <a:latin typeface="+mn-ea"/>
              </a:rPr>
              <a:t>统计英文句子“</a:t>
            </a:r>
            <a:r>
              <a:rPr lang="en-US" altLang="zh-CN" sz="2400" b="1" dirty="0">
                <a:latin typeface="+mn-ea"/>
              </a:rPr>
              <a:t>Life is </a:t>
            </a:r>
            <a:r>
              <a:rPr lang="en-US" altLang="zh-CN" sz="2400" b="1" dirty="0" err="1">
                <a:latin typeface="+mn-ea"/>
              </a:rPr>
              <a:t>short,we</a:t>
            </a:r>
            <a:r>
              <a:rPr lang="en-US" altLang="zh-CN" sz="2400" b="1" dirty="0">
                <a:latin typeface="+mn-ea"/>
              </a:rPr>
              <a:t> need Python.</a:t>
            </a:r>
            <a:r>
              <a:rPr lang="zh-CN" altLang="zh-CN" sz="2400" b="1" dirty="0">
                <a:latin typeface="+mn-ea"/>
              </a:rPr>
              <a:t>”中各字符出现的次数</a:t>
            </a:r>
            <a:r>
              <a:rPr lang="zh-CN" altLang="zh-CN" sz="2400" b="1" dirty="0" smtClean="0">
                <a:latin typeface="+mn-ea"/>
              </a:rPr>
              <a:t>。</a:t>
            </a:r>
            <a:endParaRPr lang="en-US" altLang="zh-CN" sz="2400" b="1" dirty="0">
              <a:latin typeface="+mn-ea"/>
            </a:endParaRPr>
          </a:p>
          <a:p>
            <a:pPr>
              <a:lnSpc>
                <a:spcPct val="150000"/>
              </a:lnSpc>
            </a:pPr>
            <a:r>
              <a:rPr lang="en-US" altLang="zh-CN" sz="2400" dirty="0" smtClean="0">
                <a:latin typeface="+mn-ea"/>
              </a:rPr>
              <a:t>	</a:t>
            </a:r>
            <a:r>
              <a:rPr lang="zh-CN" altLang="zh-CN" sz="2000" dirty="0" smtClean="0">
                <a:latin typeface="+mn-ea"/>
              </a:rPr>
              <a:t>分析</a:t>
            </a:r>
            <a:r>
              <a:rPr lang="zh-CN" altLang="en-US" sz="2000" dirty="0" smtClean="0">
                <a:latin typeface="+mn-ea"/>
              </a:rPr>
              <a:t>：</a:t>
            </a:r>
            <a:r>
              <a:rPr lang="zh-CN" altLang="zh-CN" sz="2000" dirty="0" smtClean="0">
                <a:latin typeface="+mn-ea"/>
              </a:rPr>
              <a:t>统计</a:t>
            </a:r>
            <a:r>
              <a:rPr lang="zh-CN" altLang="zh-CN" sz="2000" dirty="0">
                <a:latin typeface="+mn-ea"/>
              </a:rPr>
              <a:t>字符出现的次数可以看作是求句中的字符和其出现次数之间的映射关系，结果可以用一个字典保存</a:t>
            </a:r>
            <a:r>
              <a:rPr lang="zh-CN" altLang="zh-CN" sz="2000" dirty="0" smtClean="0">
                <a:latin typeface="+mn-ea"/>
              </a:rPr>
              <a:t>。</a:t>
            </a:r>
            <a:endParaRPr lang="en-US" altLang="zh-CN" sz="2000" dirty="0" smtClean="0">
              <a:latin typeface="+mn-ea"/>
            </a:endParaRPr>
          </a:p>
          <a:p>
            <a:pPr>
              <a:lnSpc>
                <a:spcPct val="150000"/>
              </a:lnSpc>
            </a:pPr>
            <a:endParaRPr lang="en-US" altLang="zh-CN" sz="2400" dirty="0">
              <a:latin typeface="+mn-ea"/>
            </a:endParaRPr>
          </a:p>
          <a:p>
            <a:pPr marL="914400" lvl="1" indent="-457200">
              <a:lnSpc>
                <a:spcPct val="150000"/>
              </a:lnSpc>
              <a:buFont typeface="+mj-ea"/>
              <a:buAutoNum type="circleNumDbPlain"/>
            </a:pPr>
            <a:r>
              <a:rPr lang="zh-CN" altLang="zh-CN" sz="2000" dirty="0">
                <a:latin typeface="+mn-ea"/>
              </a:rPr>
              <a:t>定义字符串</a:t>
            </a:r>
            <a:r>
              <a:rPr lang="en-US" altLang="zh-CN" sz="2000" dirty="0">
                <a:latin typeface="+mn-ea"/>
              </a:rPr>
              <a:t>sentence</a:t>
            </a:r>
            <a:r>
              <a:rPr lang="zh-CN" altLang="zh-CN" sz="2000" dirty="0">
                <a:latin typeface="+mn-ea"/>
              </a:rPr>
              <a:t>存放英文句子，定义空字典</a:t>
            </a:r>
            <a:r>
              <a:rPr lang="en-US" altLang="zh-CN" sz="2000" dirty="0">
                <a:latin typeface="+mn-ea"/>
              </a:rPr>
              <a:t>counts</a:t>
            </a:r>
            <a:r>
              <a:rPr lang="zh-CN" altLang="zh-CN" sz="2000" dirty="0">
                <a:latin typeface="+mn-ea"/>
              </a:rPr>
              <a:t>存放结果；</a:t>
            </a:r>
            <a:endParaRPr lang="en-US" altLang="zh-CN" sz="2000" dirty="0">
              <a:latin typeface="+mn-ea"/>
            </a:endParaRPr>
          </a:p>
        </p:txBody>
      </p:sp>
      <p:graphicFrame>
        <p:nvGraphicFramePr>
          <p:cNvPr id="3" name="表格 2">
            <a:extLst>
              <a:ext uri="{FF2B5EF4-FFF2-40B4-BE49-F238E27FC236}">
                <a16:creationId xmlns:a16="http://schemas.microsoft.com/office/drawing/2014/main" id="{7772075B-F99B-4C71-9C61-8FB22E71E028}"/>
              </a:ext>
            </a:extLst>
          </p:cNvPr>
          <p:cNvGraphicFramePr>
            <a:graphicFrameLocks noGrp="1"/>
          </p:cNvGraphicFramePr>
          <p:nvPr>
            <p:extLst>
              <p:ext uri="{D42A27DB-BD31-4B8C-83A1-F6EECF244321}">
                <p14:modId xmlns:p14="http://schemas.microsoft.com/office/powerpoint/2010/main" val="3438985839"/>
              </p:ext>
            </p:extLst>
          </p:nvPr>
        </p:nvGraphicFramePr>
        <p:xfrm>
          <a:off x="1982125" y="4197986"/>
          <a:ext cx="8128004" cy="370840"/>
        </p:xfrm>
        <a:graphic>
          <a:graphicData uri="http://schemas.openxmlformats.org/drawingml/2006/table">
            <a:tbl>
              <a:tblPr firstRow="1" bandRow="1">
                <a:tableStyleId>{5C22544A-7EE6-4342-B048-85BDC9FD1C3A}</a:tableStyleId>
              </a:tblPr>
              <a:tblGrid>
                <a:gridCol w="280276">
                  <a:extLst>
                    <a:ext uri="{9D8B030D-6E8A-4147-A177-3AD203B41FA5}">
                      <a16:colId xmlns:a16="http://schemas.microsoft.com/office/drawing/2014/main" val="2691772859"/>
                    </a:ext>
                  </a:extLst>
                </a:gridCol>
                <a:gridCol w="280276">
                  <a:extLst>
                    <a:ext uri="{9D8B030D-6E8A-4147-A177-3AD203B41FA5}">
                      <a16:colId xmlns:a16="http://schemas.microsoft.com/office/drawing/2014/main" val="1826042283"/>
                    </a:ext>
                  </a:extLst>
                </a:gridCol>
                <a:gridCol w="280276">
                  <a:extLst>
                    <a:ext uri="{9D8B030D-6E8A-4147-A177-3AD203B41FA5}">
                      <a16:colId xmlns:a16="http://schemas.microsoft.com/office/drawing/2014/main" val="2589834239"/>
                    </a:ext>
                  </a:extLst>
                </a:gridCol>
                <a:gridCol w="280276">
                  <a:extLst>
                    <a:ext uri="{9D8B030D-6E8A-4147-A177-3AD203B41FA5}">
                      <a16:colId xmlns:a16="http://schemas.microsoft.com/office/drawing/2014/main" val="3145415280"/>
                    </a:ext>
                  </a:extLst>
                </a:gridCol>
                <a:gridCol w="280276">
                  <a:extLst>
                    <a:ext uri="{9D8B030D-6E8A-4147-A177-3AD203B41FA5}">
                      <a16:colId xmlns:a16="http://schemas.microsoft.com/office/drawing/2014/main" val="1476578553"/>
                    </a:ext>
                  </a:extLst>
                </a:gridCol>
                <a:gridCol w="280276">
                  <a:extLst>
                    <a:ext uri="{9D8B030D-6E8A-4147-A177-3AD203B41FA5}">
                      <a16:colId xmlns:a16="http://schemas.microsoft.com/office/drawing/2014/main" val="2219813884"/>
                    </a:ext>
                  </a:extLst>
                </a:gridCol>
                <a:gridCol w="280276">
                  <a:extLst>
                    <a:ext uri="{9D8B030D-6E8A-4147-A177-3AD203B41FA5}">
                      <a16:colId xmlns:a16="http://schemas.microsoft.com/office/drawing/2014/main" val="3196534716"/>
                    </a:ext>
                  </a:extLst>
                </a:gridCol>
                <a:gridCol w="280276">
                  <a:extLst>
                    <a:ext uri="{9D8B030D-6E8A-4147-A177-3AD203B41FA5}">
                      <a16:colId xmlns:a16="http://schemas.microsoft.com/office/drawing/2014/main" val="2144085839"/>
                    </a:ext>
                  </a:extLst>
                </a:gridCol>
                <a:gridCol w="280276">
                  <a:extLst>
                    <a:ext uri="{9D8B030D-6E8A-4147-A177-3AD203B41FA5}">
                      <a16:colId xmlns:a16="http://schemas.microsoft.com/office/drawing/2014/main" val="2399339188"/>
                    </a:ext>
                  </a:extLst>
                </a:gridCol>
                <a:gridCol w="280276">
                  <a:extLst>
                    <a:ext uri="{9D8B030D-6E8A-4147-A177-3AD203B41FA5}">
                      <a16:colId xmlns:a16="http://schemas.microsoft.com/office/drawing/2014/main" val="22915819"/>
                    </a:ext>
                  </a:extLst>
                </a:gridCol>
                <a:gridCol w="280276">
                  <a:extLst>
                    <a:ext uri="{9D8B030D-6E8A-4147-A177-3AD203B41FA5}">
                      <a16:colId xmlns:a16="http://schemas.microsoft.com/office/drawing/2014/main" val="1552475253"/>
                    </a:ext>
                  </a:extLst>
                </a:gridCol>
                <a:gridCol w="280276">
                  <a:extLst>
                    <a:ext uri="{9D8B030D-6E8A-4147-A177-3AD203B41FA5}">
                      <a16:colId xmlns:a16="http://schemas.microsoft.com/office/drawing/2014/main" val="1841851212"/>
                    </a:ext>
                  </a:extLst>
                </a:gridCol>
                <a:gridCol w="280276">
                  <a:extLst>
                    <a:ext uri="{9D8B030D-6E8A-4147-A177-3AD203B41FA5}">
                      <a16:colId xmlns:a16="http://schemas.microsoft.com/office/drawing/2014/main" val="2458808410"/>
                    </a:ext>
                  </a:extLst>
                </a:gridCol>
                <a:gridCol w="280276">
                  <a:extLst>
                    <a:ext uri="{9D8B030D-6E8A-4147-A177-3AD203B41FA5}">
                      <a16:colId xmlns:a16="http://schemas.microsoft.com/office/drawing/2014/main" val="33205611"/>
                    </a:ext>
                  </a:extLst>
                </a:gridCol>
                <a:gridCol w="280276">
                  <a:extLst>
                    <a:ext uri="{9D8B030D-6E8A-4147-A177-3AD203B41FA5}">
                      <a16:colId xmlns:a16="http://schemas.microsoft.com/office/drawing/2014/main" val="702880223"/>
                    </a:ext>
                  </a:extLst>
                </a:gridCol>
                <a:gridCol w="280276">
                  <a:extLst>
                    <a:ext uri="{9D8B030D-6E8A-4147-A177-3AD203B41FA5}">
                      <a16:colId xmlns:a16="http://schemas.microsoft.com/office/drawing/2014/main" val="4061857148"/>
                    </a:ext>
                  </a:extLst>
                </a:gridCol>
                <a:gridCol w="280276">
                  <a:extLst>
                    <a:ext uri="{9D8B030D-6E8A-4147-A177-3AD203B41FA5}">
                      <a16:colId xmlns:a16="http://schemas.microsoft.com/office/drawing/2014/main" val="2863799963"/>
                    </a:ext>
                  </a:extLst>
                </a:gridCol>
                <a:gridCol w="280276">
                  <a:extLst>
                    <a:ext uri="{9D8B030D-6E8A-4147-A177-3AD203B41FA5}">
                      <a16:colId xmlns:a16="http://schemas.microsoft.com/office/drawing/2014/main" val="1081677842"/>
                    </a:ext>
                  </a:extLst>
                </a:gridCol>
                <a:gridCol w="280276">
                  <a:extLst>
                    <a:ext uri="{9D8B030D-6E8A-4147-A177-3AD203B41FA5}">
                      <a16:colId xmlns:a16="http://schemas.microsoft.com/office/drawing/2014/main" val="2385516574"/>
                    </a:ext>
                  </a:extLst>
                </a:gridCol>
                <a:gridCol w="280276">
                  <a:extLst>
                    <a:ext uri="{9D8B030D-6E8A-4147-A177-3AD203B41FA5}">
                      <a16:colId xmlns:a16="http://schemas.microsoft.com/office/drawing/2014/main" val="1217848166"/>
                    </a:ext>
                  </a:extLst>
                </a:gridCol>
                <a:gridCol w="280276">
                  <a:extLst>
                    <a:ext uri="{9D8B030D-6E8A-4147-A177-3AD203B41FA5}">
                      <a16:colId xmlns:a16="http://schemas.microsoft.com/office/drawing/2014/main" val="1219342221"/>
                    </a:ext>
                  </a:extLst>
                </a:gridCol>
                <a:gridCol w="280276">
                  <a:extLst>
                    <a:ext uri="{9D8B030D-6E8A-4147-A177-3AD203B41FA5}">
                      <a16:colId xmlns:a16="http://schemas.microsoft.com/office/drawing/2014/main" val="3976675606"/>
                    </a:ext>
                  </a:extLst>
                </a:gridCol>
                <a:gridCol w="280276">
                  <a:extLst>
                    <a:ext uri="{9D8B030D-6E8A-4147-A177-3AD203B41FA5}">
                      <a16:colId xmlns:a16="http://schemas.microsoft.com/office/drawing/2014/main" val="2286866706"/>
                    </a:ext>
                  </a:extLst>
                </a:gridCol>
                <a:gridCol w="280276">
                  <a:extLst>
                    <a:ext uri="{9D8B030D-6E8A-4147-A177-3AD203B41FA5}">
                      <a16:colId xmlns:a16="http://schemas.microsoft.com/office/drawing/2014/main" val="2707092729"/>
                    </a:ext>
                  </a:extLst>
                </a:gridCol>
                <a:gridCol w="280276">
                  <a:extLst>
                    <a:ext uri="{9D8B030D-6E8A-4147-A177-3AD203B41FA5}">
                      <a16:colId xmlns:a16="http://schemas.microsoft.com/office/drawing/2014/main" val="2733060741"/>
                    </a:ext>
                  </a:extLst>
                </a:gridCol>
                <a:gridCol w="280276">
                  <a:extLst>
                    <a:ext uri="{9D8B030D-6E8A-4147-A177-3AD203B41FA5}">
                      <a16:colId xmlns:a16="http://schemas.microsoft.com/office/drawing/2014/main" val="5098322"/>
                    </a:ext>
                  </a:extLst>
                </a:gridCol>
                <a:gridCol w="280276">
                  <a:extLst>
                    <a:ext uri="{9D8B030D-6E8A-4147-A177-3AD203B41FA5}">
                      <a16:colId xmlns:a16="http://schemas.microsoft.com/office/drawing/2014/main" val="27939746"/>
                    </a:ext>
                  </a:extLst>
                </a:gridCol>
                <a:gridCol w="280276">
                  <a:extLst>
                    <a:ext uri="{9D8B030D-6E8A-4147-A177-3AD203B41FA5}">
                      <a16:colId xmlns:a16="http://schemas.microsoft.com/office/drawing/2014/main" val="1956375865"/>
                    </a:ext>
                  </a:extLst>
                </a:gridCol>
                <a:gridCol w="280276">
                  <a:extLst>
                    <a:ext uri="{9D8B030D-6E8A-4147-A177-3AD203B41FA5}">
                      <a16:colId xmlns:a16="http://schemas.microsoft.com/office/drawing/2014/main" val="930101995"/>
                    </a:ext>
                  </a:extLst>
                </a:gridCol>
              </a:tblGrid>
              <a:tr h="370840">
                <a:tc>
                  <a:txBody>
                    <a:bodyPr/>
                    <a:lstStyle/>
                    <a:p>
                      <a:r>
                        <a:rPr lang="en-US" altLang="zh-CN" dirty="0">
                          <a:solidFill>
                            <a:schemeClr val="tx1"/>
                          </a:solidFill>
                        </a:rPr>
                        <a:t>L</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err="1">
                          <a:solidFill>
                            <a:schemeClr val="tx1"/>
                          </a:solidFill>
                        </a:rPr>
                        <a:t>i</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a:solidFill>
                            <a:schemeClr val="tx1"/>
                          </a:solidFill>
                        </a:rPr>
                        <a:t>f</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a:solidFill>
                            <a:schemeClr val="tx1"/>
                          </a:solidFill>
                        </a:rPr>
                        <a:t>e</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err="1">
                          <a:solidFill>
                            <a:schemeClr val="tx1"/>
                          </a:solidFill>
                        </a:rPr>
                        <a:t>i</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a:solidFill>
                            <a:schemeClr val="tx1"/>
                          </a:solidFill>
                        </a:rPr>
                        <a:t>s</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a:solidFill>
                            <a:schemeClr val="tx1"/>
                          </a:solidFill>
                        </a:rPr>
                        <a:t>s</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a:solidFill>
                            <a:schemeClr val="tx1"/>
                          </a:solidFill>
                        </a:rPr>
                        <a:t>h</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a:solidFill>
                            <a:schemeClr val="tx1"/>
                          </a:solidFill>
                        </a:rPr>
                        <a:t>o</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a:solidFill>
                            <a:schemeClr val="tx1"/>
                          </a:solidFill>
                        </a:rPr>
                        <a:t>r</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a:solidFill>
                            <a:schemeClr val="tx1"/>
                          </a:solidFill>
                        </a:rPr>
                        <a:t>t</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a:solidFill>
                            <a:schemeClr val="tx1"/>
                          </a:solidFill>
                        </a:rPr>
                        <a:t>,</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a:solidFill>
                            <a:schemeClr val="tx1"/>
                          </a:solidFill>
                        </a:rPr>
                        <a:t>w</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a:solidFill>
                            <a:schemeClr val="tx1"/>
                          </a:solidFill>
                        </a:rPr>
                        <a:t>e</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a:solidFill>
                            <a:schemeClr val="tx1"/>
                          </a:solidFill>
                        </a:rPr>
                        <a:t>n</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a:solidFill>
                            <a:schemeClr val="tx1"/>
                          </a:solidFill>
                        </a:rPr>
                        <a:t>e</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a:solidFill>
                            <a:schemeClr val="tx1"/>
                          </a:solidFill>
                        </a:rPr>
                        <a:t>e</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a:solidFill>
                            <a:schemeClr val="tx1"/>
                          </a:solidFill>
                        </a:rPr>
                        <a:t>d</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a:solidFill>
                            <a:schemeClr val="tx1"/>
                          </a:solidFill>
                        </a:rPr>
                        <a:t> </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a:solidFill>
                            <a:schemeClr val="tx1"/>
                          </a:solidFill>
                        </a:rPr>
                        <a:t>P</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a:solidFill>
                            <a:schemeClr val="tx1"/>
                          </a:solidFill>
                        </a:rPr>
                        <a:t>y</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a:solidFill>
                            <a:schemeClr val="tx1"/>
                          </a:solidFill>
                        </a:rPr>
                        <a:t>t</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a:solidFill>
                            <a:schemeClr val="tx1"/>
                          </a:solidFill>
                        </a:rPr>
                        <a:t>h</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a:solidFill>
                            <a:schemeClr val="tx1"/>
                          </a:solidFill>
                        </a:rPr>
                        <a:t>o</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a:solidFill>
                            <a:schemeClr val="tx1"/>
                          </a:solidFill>
                        </a:rPr>
                        <a:t>n</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a:solidFill>
                            <a:schemeClr val="tx1"/>
                          </a:solidFill>
                        </a:rPr>
                        <a:t>.</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46117758"/>
                  </a:ext>
                </a:extLst>
              </a:tr>
            </a:tbl>
          </a:graphicData>
        </a:graphic>
      </p:graphicFrame>
      <p:sp>
        <p:nvSpPr>
          <p:cNvPr id="5" name="矩形 4">
            <a:extLst>
              <a:ext uri="{FF2B5EF4-FFF2-40B4-BE49-F238E27FC236}">
                <a16:creationId xmlns:a16="http://schemas.microsoft.com/office/drawing/2014/main" id="{5A71A638-DDE2-4B73-9923-267431C41ECA}"/>
              </a:ext>
            </a:extLst>
          </p:cNvPr>
          <p:cNvSpPr/>
          <p:nvPr/>
        </p:nvSpPr>
        <p:spPr>
          <a:xfrm>
            <a:off x="776098" y="4154677"/>
            <a:ext cx="1133979" cy="45745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sentence</a:t>
            </a:r>
            <a:endParaRPr lang="zh-CN" altLang="en-US" dirty="0">
              <a:solidFill>
                <a:schemeClr val="tx1"/>
              </a:solidFill>
            </a:endParaRPr>
          </a:p>
        </p:txBody>
      </p:sp>
      <p:sp>
        <p:nvSpPr>
          <p:cNvPr id="12" name="矩形 11">
            <a:extLst>
              <a:ext uri="{FF2B5EF4-FFF2-40B4-BE49-F238E27FC236}">
                <a16:creationId xmlns:a16="http://schemas.microsoft.com/office/drawing/2014/main" id="{A77BCA34-2E40-4210-8ECF-38DCCFD99B83}"/>
              </a:ext>
            </a:extLst>
          </p:cNvPr>
          <p:cNvSpPr/>
          <p:nvPr/>
        </p:nvSpPr>
        <p:spPr>
          <a:xfrm>
            <a:off x="776097" y="4880716"/>
            <a:ext cx="1133979" cy="45745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counts</a:t>
            </a:r>
            <a:endParaRPr lang="zh-CN" altLang="en-US" dirty="0">
              <a:solidFill>
                <a:schemeClr val="tx1"/>
              </a:solidFill>
            </a:endParaRPr>
          </a:p>
        </p:txBody>
      </p:sp>
    </p:spTree>
    <p:extLst>
      <p:ext uri="{BB962C8B-B14F-4D97-AF65-F5344CB8AC3E}">
        <p14:creationId xmlns:p14="http://schemas.microsoft.com/office/powerpoint/2010/main" val="294818262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9">
                                            <p:txEl>
                                              <p:pRg st="1" end="1"/>
                                            </p:txEl>
                                          </p:spTgt>
                                        </p:tgtEl>
                                        <p:attrNameLst>
                                          <p:attrName>style.visibility</p:attrName>
                                        </p:attrNameLst>
                                      </p:cBhvr>
                                      <p:to>
                                        <p:strVal val="visible"/>
                                      </p:to>
                                    </p:set>
                                    <p:anim calcmode="lin" valueType="num">
                                      <p:cBhvr additive="base">
                                        <p:cTn id="7" dur="500" fill="hold"/>
                                        <p:tgtEl>
                                          <p:spTgt spid="49">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9">
                                            <p:txEl>
                                              <p:pRg st="3" end="3"/>
                                            </p:txEl>
                                          </p:spTgt>
                                        </p:tgtEl>
                                        <p:attrNameLst>
                                          <p:attrName>style.visibility</p:attrName>
                                        </p:attrNameLst>
                                      </p:cBhvr>
                                      <p:to>
                                        <p:strVal val="visible"/>
                                      </p:to>
                                    </p:set>
                                    <p:anim calcmode="lin" valueType="num">
                                      <p:cBhvr additive="base">
                                        <p:cTn id="13" dur="500" fill="hold"/>
                                        <p:tgtEl>
                                          <p:spTgt spid="49">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9">
                                            <p:txEl>
                                              <p:pRg st="3" end="3"/>
                                            </p:txEl>
                                          </p:spTgt>
                                        </p:tgtEl>
                                        <p:attrNameLst>
                                          <p:attrName>ppt_y</p:attrName>
                                        </p:attrNameLst>
                                      </p:cBhvr>
                                      <p:tavLst>
                                        <p:tav tm="0">
                                          <p:val>
                                            <p:strVal val="1+#ppt_h/2"/>
                                          </p:val>
                                        </p:tav>
                                        <p:tav tm="100000">
                                          <p:val>
                                            <p:strVal val="#ppt_y"/>
                                          </p:val>
                                        </p:tav>
                                      </p:tavLst>
                                    </p:anim>
                                  </p:childTnLst>
                                </p:cTn>
                              </p:par>
                            </p:childTnLst>
                          </p:cTn>
                        </p:par>
                        <p:par>
                          <p:cTn id="15" fill="hold">
                            <p:stCondLst>
                              <p:cond delay="500"/>
                            </p:stCondLst>
                            <p:childTnLst>
                              <p:par>
                                <p:cTn id="16" presetID="2" presetClass="entr" presetSubtype="4" fill="hold" grpId="0" nodeType="afterEffect">
                                  <p:stCondLst>
                                    <p:cond delay="0"/>
                                  </p:stCondLst>
                                  <p:childTnLst>
                                    <p:set>
                                      <p:cBhvr>
                                        <p:cTn id="17" dur="1" fill="hold">
                                          <p:stCondLst>
                                            <p:cond delay="0"/>
                                          </p:stCondLst>
                                        </p:cTn>
                                        <p:tgtEl>
                                          <p:spTgt spid="5"/>
                                        </p:tgtEl>
                                        <p:attrNameLst>
                                          <p:attrName>style.visibility</p:attrName>
                                        </p:attrNameLst>
                                      </p:cBhvr>
                                      <p:to>
                                        <p:strVal val="visible"/>
                                      </p:to>
                                    </p:set>
                                    <p:anim calcmode="lin" valueType="num">
                                      <p:cBhvr additive="base">
                                        <p:cTn id="18" dur="500" fill="hold"/>
                                        <p:tgtEl>
                                          <p:spTgt spid="5"/>
                                        </p:tgtEl>
                                        <p:attrNameLst>
                                          <p:attrName>ppt_x</p:attrName>
                                        </p:attrNameLst>
                                      </p:cBhvr>
                                      <p:tavLst>
                                        <p:tav tm="0">
                                          <p:val>
                                            <p:strVal val="#ppt_x"/>
                                          </p:val>
                                        </p:tav>
                                        <p:tav tm="100000">
                                          <p:val>
                                            <p:strVal val="#ppt_x"/>
                                          </p:val>
                                        </p:tav>
                                      </p:tavLst>
                                    </p:anim>
                                    <p:anim calcmode="lin" valueType="num">
                                      <p:cBhvr additive="base">
                                        <p:cTn id="19" dur="500" fill="hold"/>
                                        <p:tgtEl>
                                          <p:spTgt spid="5"/>
                                        </p:tgtEl>
                                        <p:attrNameLst>
                                          <p:attrName>ppt_y</p:attrName>
                                        </p:attrNameLst>
                                      </p:cBhvr>
                                      <p:tavLst>
                                        <p:tav tm="0">
                                          <p:val>
                                            <p:strVal val="1+#ppt_h/2"/>
                                          </p:val>
                                        </p:tav>
                                        <p:tav tm="100000">
                                          <p:val>
                                            <p:strVal val="#ppt_y"/>
                                          </p:val>
                                        </p:tav>
                                      </p:tavLst>
                                    </p:anim>
                                  </p:childTnLst>
                                </p:cTn>
                              </p:par>
                            </p:childTnLst>
                          </p:cTn>
                        </p:par>
                        <p:par>
                          <p:cTn id="20" fill="hold">
                            <p:stCondLst>
                              <p:cond delay="1000"/>
                            </p:stCondLst>
                            <p:childTnLst>
                              <p:par>
                                <p:cTn id="21" presetID="2" presetClass="entr" presetSubtype="4" fill="hold" nodeType="afterEffect">
                                  <p:stCondLst>
                                    <p:cond delay="0"/>
                                  </p:stCondLst>
                                  <p:childTnLst>
                                    <p:set>
                                      <p:cBhvr>
                                        <p:cTn id="22" dur="1" fill="hold">
                                          <p:stCondLst>
                                            <p:cond delay="0"/>
                                          </p:stCondLst>
                                        </p:cTn>
                                        <p:tgtEl>
                                          <p:spTgt spid="3"/>
                                        </p:tgtEl>
                                        <p:attrNameLst>
                                          <p:attrName>style.visibility</p:attrName>
                                        </p:attrNameLst>
                                      </p:cBhvr>
                                      <p:to>
                                        <p:strVal val="visible"/>
                                      </p:to>
                                    </p:set>
                                    <p:anim calcmode="lin" valueType="num">
                                      <p:cBhvr additive="base">
                                        <p:cTn id="23" dur="500" fill="hold"/>
                                        <p:tgtEl>
                                          <p:spTgt spid="3"/>
                                        </p:tgtEl>
                                        <p:attrNameLst>
                                          <p:attrName>ppt_x</p:attrName>
                                        </p:attrNameLst>
                                      </p:cBhvr>
                                      <p:tavLst>
                                        <p:tav tm="0">
                                          <p:val>
                                            <p:strVal val="#ppt_x"/>
                                          </p:val>
                                        </p:tav>
                                        <p:tav tm="100000">
                                          <p:val>
                                            <p:strVal val="#ppt_x"/>
                                          </p:val>
                                        </p:tav>
                                      </p:tavLst>
                                    </p:anim>
                                    <p:anim calcmode="lin" valueType="num">
                                      <p:cBhvr additive="base">
                                        <p:cTn id="24" dur="500" fill="hold"/>
                                        <p:tgtEl>
                                          <p:spTgt spid="3"/>
                                        </p:tgtEl>
                                        <p:attrNameLst>
                                          <p:attrName>ppt_y</p:attrName>
                                        </p:attrNameLst>
                                      </p:cBhvr>
                                      <p:tavLst>
                                        <p:tav tm="0">
                                          <p:val>
                                            <p:strVal val="1+#ppt_h/2"/>
                                          </p:val>
                                        </p:tav>
                                        <p:tav tm="100000">
                                          <p:val>
                                            <p:strVal val="#ppt_y"/>
                                          </p:val>
                                        </p:tav>
                                      </p:tavLst>
                                    </p:anim>
                                  </p:childTnLst>
                                </p:cTn>
                              </p:par>
                            </p:childTnLst>
                          </p:cTn>
                        </p:par>
                        <p:par>
                          <p:cTn id="25" fill="hold">
                            <p:stCondLst>
                              <p:cond delay="1500"/>
                            </p:stCondLst>
                            <p:childTnLst>
                              <p:par>
                                <p:cTn id="26" presetID="2" presetClass="entr" presetSubtype="4" fill="hold" grpId="0" nodeType="afterEffect">
                                  <p:stCondLst>
                                    <p:cond delay="0"/>
                                  </p:stCondLst>
                                  <p:childTnLst>
                                    <p:set>
                                      <p:cBhvr>
                                        <p:cTn id="27" dur="1" fill="hold">
                                          <p:stCondLst>
                                            <p:cond delay="0"/>
                                          </p:stCondLst>
                                        </p:cTn>
                                        <p:tgtEl>
                                          <p:spTgt spid="12"/>
                                        </p:tgtEl>
                                        <p:attrNameLst>
                                          <p:attrName>style.visibility</p:attrName>
                                        </p:attrNameLst>
                                      </p:cBhvr>
                                      <p:to>
                                        <p:strVal val="visible"/>
                                      </p:to>
                                    </p:set>
                                    <p:anim calcmode="lin" valueType="num">
                                      <p:cBhvr additive="base">
                                        <p:cTn id="28" dur="500" fill="hold"/>
                                        <p:tgtEl>
                                          <p:spTgt spid="12"/>
                                        </p:tgtEl>
                                        <p:attrNameLst>
                                          <p:attrName>ppt_x</p:attrName>
                                        </p:attrNameLst>
                                      </p:cBhvr>
                                      <p:tavLst>
                                        <p:tav tm="0">
                                          <p:val>
                                            <p:strVal val="#ppt_x"/>
                                          </p:val>
                                        </p:tav>
                                        <p:tav tm="100000">
                                          <p:val>
                                            <p:strVal val="#ppt_x"/>
                                          </p:val>
                                        </p:tav>
                                      </p:tavLst>
                                    </p:anim>
                                    <p:anim calcmode="lin" valueType="num">
                                      <p:cBhvr additive="base">
                                        <p:cTn id="29"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图片 18">
            <a:extLst>
              <a:ext uri="{FF2B5EF4-FFF2-40B4-BE49-F238E27FC236}">
                <a16:creationId xmlns:a16="http://schemas.microsoft.com/office/drawing/2014/main" id="{F8014AE3-2F6F-4D03-ABA5-98B6F9BB3E23}"/>
              </a:ext>
            </a:extLst>
          </p:cNvPr>
          <p:cNvPicPr>
            <a:picLocks noChangeAspect="1"/>
          </p:cNvPicPr>
          <p:nvPr/>
        </p:nvPicPr>
        <p:blipFill>
          <a:blip r:embed="rId2" cstate="print">
            <a:clrChange>
              <a:clrFrom>
                <a:srgbClr val="FFFDFF"/>
              </a:clrFrom>
              <a:clrTo>
                <a:srgbClr val="FFFDFF">
                  <a:alpha val="0"/>
                </a:srgbClr>
              </a:clrTo>
            </a:clrChange>
          </a:blip>
          <a:stretch>
            <a:fillRect/>
          </a:stretch>
        </p:blipFill>
        <p:spPr>
          <a:xfrm>
            <a:off x="-1" y="0"/>
            <a:ext cx="12192001" cy="6870567"/>
          </a:xfrm>
          <a:prstGeom prst="rect">
            <a:avLst/>
          </a:prstGeom>
        </p:spPr>
      </p:pic>
      <p:sp>
        <p:nvSpPr>
          <p:cNvPr id="10" name="TextBox 1">
            <a:extLst>
              <a:ext uri="{FF2B5EF4-FFF2-40B4-BE49-F238E27FC236}">
                <a16:creationId xmlns:a16="http://schemas.microsoft.com/office/drawing/2014/main" id="{9852CEF3-AF68-464A-8EBB-F8859FB71535}"/>
              </a:ext>
            </a:extLst>
          </p:cNvPr>
          <p:cNvSpPr txBox="1"/>
          <p:nvPr/>
        </p:nvSpPr>
        <p:spPr>
          <a:xfrm>
            <a:off x="3917593" y="2933114"/>
            <a:ext cx="4493538" cy="830997"/>
          </a:xfrm>
          <a:prstGeom prst="rect">
            <a:avLst/>
          </a:prstGeom>
          <a:noFill/>
        </p:spPr>
        <p:txBody>
          <a:bodyPr wrap="none" rtlCol="0">
            <a:spAutoFit/>
          </a:bodyPr>
          <a:lstStyle/>
          <a:p>
            <a:r>
              <a:rPr lang="zh-CN" altLang="en-US" sz="4800" b="1" dirty="0">
                <a:ln w="12700">
                  <a:noFill/>
                  <a:prstDash val="solid"/>
                </a:ln>
                <a:solidFill>
                  <a:prstClr val="white"/>
                </a:solidFill>
                <a:effectLst>
                  <a:outerShdw dist="50800" dir="4800000" algn="tl" rotWithShape="0">
                    <a:srgbClr val="000000">
                      <a:alpha val="40000"/>
                    </a:srgbClr>
                  </a:outerShdw>
                </a:effectLst>
                <a:latin typeface="造字工房尚黑（非商用）细体" pitchFamily="50" charset="-122"/>
                <a:ea typeface="造字工房尚黑（非商用）细体" pitchFamily="50" charset="-122"/>
              </a:rPr>
              <a:t>字典及字典操作</a:t>
            </a:r>
          </a:p>
        </p:txBody>
      </p:sp>
      <p:grpSp>
        <p:nvGrpSpPr>
          <p:cNvPr id="13" name="Group 5">
            <a:extLst>
              <a:ext uri="{FF2B5EF4-FFF2-40B4-BE49-F238E27FC236}">
                <a16:creationId xmlns:a16="http://schemas.microsoft.com/office/drawing/2014/main" id="{D4E457FC-7ABC-46A4-AA05-460516D34D97}"/>
              </a:ext>
            </a:extLst>
          </p:cNvPr>
          <p:cNvGrpSpPr/>
          <p:nvPr/>
        </p:nvGrpSpPr>
        <p:grpSpPr>
          <a:xfrm>
            <a:off x="8825614" y="4241498"/>
            <a:ext cx="2169488" cy="2175406"/>
            <a:chOff x="5292553" y="3355717"/>
            <a:chExt cx="1711365" cy="2494000"/>
          </a:xfrm>
          <a:solidFill>
            <a:schemeClr val="bg1">
              <a:lumMod val="95000"/>
            </a:schemeClr>
          </a:solidFill>
        </p:grpSpPr>
        <p:sp>
          <p:nvSpPr>
            <p:cNvPr id="14" name="Rectangle 5">
              <a:extLst>
                <a:ext uri="{FF2B5EF4-FFF2-40B4-BE49-F238E27FC236}">
                  <a16:creationId xmlns:a16="http://schemas.microsoft.com/office/drawing/2014/main" id="{92665014-DCFC-4389-9C6A-F93E9F8C55BD}"/>
                </a:ext>
              </a:extLst>
            </p:cNvPr>
            <p:cNvSpPr>
              <a:spLocks noChangeArrowheads="1"/>
            </p:cNvSpPr>
            <p:nvPr/>
          </p:nvSpPr>
          <p:spPr bwMode="auto">
            <a:xfrm>
              <a:off x="5292553" y="3573075"/>
              <a:ext cx="992082" cy="190188"/>
            </a:xfrm>
            <a:prstGeom prst="rect">
              <a:avLst/>
            </a:prstGeom>
            <a:grpFill/>
            <a:ln w="9525">
              <a:solidFill>
                <a:schemeClr val="accent1"/>
              </a:solidFill>
              <a:miter lim="800000"/>
              <a:headEnd/>
              <a:tailEnd/>
            </a:ln>
            <a:extLst/>
          </p:spPr>
          <p:txBody>
            <a:bodyPr vert="horz" wrap="square" lIns="86687" tIns="43344" rIns="86687" bIns="43344" numCol="1" anchor="t" anchorCtr="0" compatLnSpc="1">
              <a:prstTxWarp prst="textNoShape">
                <a:avLst/>
              </a:prstTxWarp>
            </a:bodyPr>
            <a:lstStyle/>
            <a:p>
              <a:endParaRPr lang="en-US" sz="1706">
                <a:solidFill>
                  <a:prstClr val="black"/>
                </a:solidFill>
                <a:latin typeface="Calibri"/>
                <a:ea typeface="微软雅黑"/>
              </a:endParaRPr>
            </a:p>
          </p:txBody>
        </p:sp>
        <p:sp>
          <p:nvSpPr>
            <p:cNvPr id="15" name="Rectangle 6">
              <a:extLst>
                <a:ext uri="{FF2B5EF4-FFF2-40B4-BE49-F238E27FC236}">
                  <a16:creationId xmlns:a16="http://schemas.microsoft.com/office/drawing/2014/main" id="{EF3EFA7A-78BB-47D6-BE99-3EE9E3B71F0C}"/>
                </a:ext>
              </a:extLst>
            </p:cNvPr>
            <p:cNvSpPr>
              <a:spLocks noChangeArrowheads="1"/>
            </p:cNvSpPr>
            <p:nvPr/>
          </p:nvSpPr>
          <p:spPr bwMode="auto">
            <a:xfrm>
              <a:off x="5402008" y="4624848"/>
              <a:ext cx="804223" cy="291104"/>
            </a:xfrm>
            <a:prstGeom prst="rect">
              <a:avLst/>
            </a:prstGeom>
            <a:grpFill/>
            <a:ln w="9525">
              <a:solidFill>
                <a:schemeClr val="accent1"/>
              </a:solidFill>
              <a:miter lim="800000"/>
              <a:headEnd/>
              <a:tailEnd/>
            </a:ln>
            <a:extLst/>
          </p:spPr>
          <p:txBody>
            <a:bodyPr vert="horz" wrap="square" lIns="86687" tIns="43344" rIns="86687" bIns="43344" numCol="1" anchor="t" anchorCtr="0" compatLnSpc="1">
              <a:prstTxWarp prst="textNoShape">
                <a:avLst/>
              </a:prstTxWarp>
            </a:bodyPr>
            <a:lstStyle/>
            <a:p>
              <a:endParaRPr lang="en-US" sz="1706">
                <a:solidFill>
                  <a:prstClr val="black"/>
                </a:solidFill>
                <a:latin typeface="Calibri"/>
                <a:ea typeface="微软雅黑"/>
              </a:endParaRPr>
            </a:p>
          </p:txBody>
        </p:sp>
        <p:sp>
          <p:nvSpPr>
            <p:cNvPr id="16" name="Rectangle 7">
              <a:extLst>
                <a:ext uri="{FF2B5EF4-FFF2-40B4-BE49-F238E27FC236}">
                  <a16:creationId xmlns:a16="http://schemas.microsoft.com/office/drawing/2014/main" id="{058493F4-5F10-4640-8C9D-0CB576F6D109}"/>
                </a:ext>
              </a:extLst>
            </p:cNvPr>
            <p:cNvSpPr>
              <a:spLocks noChangeArrowheads="1"/>
            </p:cNvSpPr>
            <p:nvPr/>
          </p:nvSpPr>
          <p:spPr bwMode="auto">
            <a:xfrm>
              <a:off x="5471873" y="3355717"/>
              <a:ext cx="1124825" cy="219686"/>
            </a:xfrm>
            <a:prstGeom prst="rect">
              <a:avLst/>
            </a:prstGeom>
            <a:grpFill/>
            <a:ln w="9525">
              <a:solidFill>
                <a:schemeClr val="accent1"/>
              </a:solidFill>
              <a:miter lim="800000"/>
              <a:headEnd/>
              <a:tailEnd/>
            </a:ln>
            <a:extLst/>
          </p:spPr>
          <p:txBody>
            <a:bodyPr vert="horz" wrap="square" lIns="86687" tIns="43344" rIns="86687" bIns="43344" numCol="1" anchor="t" anchorCtr="0" compatLnSpc="1">
              <a:prstTxWarp prst="textNoShape">
                <a:avLst/>
              </a:prstTxWarp>
            </a:bodyPr>
            <a:lstStyle/>
            <a:p>
              <a:endParaRPr lang="en-US" sz="1706">
                <a:solidFill>
                  <a:prstClr val="black"/>
                </a:solidFill>
                <a:latin typeface="Calibri"/>
                <a:ea typeface="微软雅黑"/>
              </a:endParaRPr>
            </a:p>
          </p:txBody>
        </p:sp>
        <p:sp>
          <p:nvSpPr>
            <p:cNvPr id="17" name="Rectangle 8">
              <a:extLst>
                <a:ext uri="{FF2B5EF4-FFF2-40B4-BE49-F238E27FC236}">
                  <a16:creationId xmlns:a16="http://schemas.microsoft.com/office/drawing/2014/main" id="{0C69EF19-DB4B-4B37-B32F-74A6E48FE68E}"/>
                </a:ext>
              </a:extLst>
            </p:cNvPr>
            <p:cNvSpPr>
              <a:spLocks noChangeArrowheads="1"/>
            </p:cNvSpPr>
            <p:nvPr/>
          </p:nvSpPr>
          <p:spPr bwMode="auto">
            <a:xfrm>
              <a:off x="5382601" y="3902993"/>
              <a:ext cx="1127154" cy="78404"/>
            </a:xfrm>
            <a:prstGeom prst="rect">
              <a:avLst/>
            </a:prstGeom>
            <a:grpFill/>
            <a:ln w="9525">
              <a:solidFill>
                <a:schemeClr val="accent1"/>
              </a:solidFill>
              <a:miter lim="800000"/>
              <a:headEnd/>
              <a:tailEnd/>
            </a:ln>
            <a:extLst/>
          </p:spPr>
          <p:txBody>
            <a:bodyPr vert="horz" wrap="square" lIns="86687" tIns="43344" rIns="86687" bIns="43344" numCol="1" anchor="t" anchorCtr="0" compatLnSpc="1">
              <a:prstTxWarp prst="textNoShape">
                <a:avLst/>
              </a:prstTxWarp>
            </a:bodyPr>
            <a:lstStyle/>
            <a:p>
              <a:endParaRPr lang="en-US" sz="1706">
                <a:solidFill>
                  <a:prstClr val="black"/>
                </a:solidFill>
                <a:latin typeface="Calibri"/>
                <a:ea typeface="微软雅黑"/>
              </a:endParaRPr>
            </a:p>
          </p:txBody>
        </p:sp>
        <p:sp>
          <p:nvSpPr>
            <p:cNvPr id="20" name="Rectangle 9">
              <a:extLst>
                <a:ext uri="{FF2B5EF4-FFF2-40B4-BE49-F238E27FC236}">
                  <a16:creationId xmlns:a16="http://schemas.microsoft.com/office/drawing/2014/main" id="{C42AAB68-43AB-415D-A741-A21AA5CC8B16}"/>
                </a:ext>
              </a:extLst>
            </p:cNvPr>
            <p:cNvSpPr>
              <a:spLocks noChangeArrowheads="1"/>
            </p:cNvSpPr>
            <p:nvPr/>
          </p:nvSpPr>
          <p:spPr bwMode="auto">
            <a:xfrm>
              <a:off x="5592196" y="3981397"/>
              <a:ext cx="1004502" cy="114113"/>
            </a:xfrm>
            <a:prstGeom prst="rect">
              <a:avLst/>
            </a:prstGeom>
            <a:grpFill/>
            <a:ln w="9525">
              <a:solidFill>
                <a:schemeClr val="accent1"/>
              </a:solidFill>
              <a:miter lim="800000"/>
              <a:headEnd/>
              <a:tailEnd/>
            </a:ln>
            <a:extLst/>
          </p:spPr>
          <p:txBody>
            <a:bodyPr vert="horz" wrap="square" lIns="86687" tIns="43344" rIns="86687" bIns="43344" numCol="1" anchor="t" anchorCtr="0" compatLnSpc="1">
              <a:prstTxWarp prst="textNoShape">
                <a:avLst/>
              </a:prstTxWarp>
            </a:bodyPr>
            <a:lstStyle/>
            <a:p>
              <a:endParaRPr lang="en-US" sz="1706">
                <a:solidFill>
                  <a:prstClr val="black"/>
                </a:solidFill>
                <a:latin typeface="Calibri"/>
                <a:ea typeface="微软雅黑"/>
              </a:endParaRPr>
            </a:p>
          </p:txBody>
        </p:sp>
        <p:sp>
          <p:nvSpPr>
            <p:cNvPr id="22" name="Rectangle 10">
              <a:extLst>
                <a:ext uri="{FF2B5EF4-FFF2-40B4-BE49-F238E27FC236}">
                  <a16:creationId xmlns:a16="http://schemas.microsoft.com/office/drawing/2014/main" id="{2FF85755-A50E-4545-A1DB-E47E58A52127}"/>
                </a:ext>
              </a:extLst>
            </p:cNvPr>
            <p:cNvSpPr>
              <a:spLocks noChangeArrowheads="1"/>
            </p:cNvSpPr>
            <p:nvPr/>
          </p:nvSpPr>
          <p:spPr bwMode="auto">
            <a:xfrm>
              <a:off x="5471873" y="4093379"/>
              <a:ext cx="874864" cy="73746"/>
            </a:xfrm>
            <a:prstGeom prst="rect">
              <a:avLst/>
            </a:prstGeom>
            <a:grpFill/>
            <a:ln w="9525">
              <a:solidFill>
                <a:schemeClr val="accent1"/>
              </a:solidFill>
              <a:miter lim="800000"/>
              <a:headEnd/>
              <a:tailEnd/>
            </a:ln>
            <a:extLst/>
          </p:spPr>
          <p:txBody>
            <a:bodyPr vert="horz" wrap="square" lIns="86687" tIns="43344" rIns="86687" bIns="43344" numCol="1" anchor="t" anchorCtr="0" compatLnSpc="1">
              <a:prstTxWarp prst="textNoShape">
                <a:avLst/>
              </a:prstTxWarp>
            </a:bodyPr>
            <a:lstStyle/>
            <a:p>
              <a:endParaRPr lang="en-US" sz="1706">
                <a:solidFill>
                  <a:prstClr val="black"/>
                </a:solidFill>
                <a:latin typeface="Calibri"/>
                <a:ea typeface="微软雅黑"/>
              </a:endParaRPr>
            </a:p>
          </p:txBody>
        </p:sp>
        <p:sp>
          <p:nvSpPr>
            <p:cNvPr id="23" name="Rectangle 11">
              <a:extLst>
                <a:ext uri="{FF2B5EF4-FFF2-40B4-BE49-F238E27FC236}">
                  <a16:creationId xmlns:a16="http://schemas.microsoft.com/office/drawing/2014/main" id="{99E19DCB-AACF-4D06-86E1-5E525529F4CD}"/>
                </a:ext>
              </a:extLst>
            </p:cNvPr>
            <p:cNvSpPr>
              <a:spLocks noChangeArrowheads="1"/>
            </p:cNvSpPr>
            <p:nvPr/>
          </p:nvSpPr>
          <p:spPr bwMode="auto">
            <a:xfrm>
              <a:off x="5592196" y="4166845"/>
              <a:ext cx="1026238" cy="254619"/>
            </a:xfrm>
            <a:prstGeom prst="rect">
              <a:avLst/>
            </a:prstGeom>
            <a:grpFill/>
            <a:ln w="9525">
              <a:solidFill>
                <a:schemeClr val="accent1"/>
              </a:solidFill>
              <a:miter lim="800000"/>
              <a:headEnd/>
              <a:tailEnd/>
            </a:ln>
            <a:extLst/>
          </p:spPr>
          <p:txBody>
            <a:bodyPr vert="horz" wrap="square" lIns="86687" tIns="43344" rIns="86687" bIns="43344" numCol="1" anchor="t" anchorCtr="0" compatLnSpc="1">
              <a:prstTxWarp prst="textNoShape">
                <a:avLst/>
              </a:prstTxWarp>
            </a:bodyPr>
            <a:lstStyle/>
            <a:p>
              <a:endParaRPr lang="en-US" sz="1706">
                <a:solidFill>
                  <a:prstClr val="black"/>
                </a:solidFill>
                <a:latin typeface="Calibri"/>
                <a:ea typeface="微软雅黑"/>
              </a:endParaRPr>
            </a:p>
          </p:txBody>
        </p:sp>
        <p:sp>
          <p:nvSpPr>
            <p:cNvPr id="25" name="Rectangle 12">
              <a:extLst>
                <a:ext uri="{FF2B5EF4-FFF2-40B4-BE49-F238E27FC236}">
                  <a16:creationId xmlns:a16="http://schemas.microsoft.com/office/drawing/2014/main" id="{8DD2322D-625A-4087-B7F3-2B20CA9F949C}"/>
                </a:ext>
              </a:extLst>
            </p:cNvPr>
            <p:cNvSpPr>
              <a:spLocks noChangeArrowheads="1"/>
            </p:cNvSpPr>
            <p:nvPr/>
          </p:nvSpPr>
          <p:spPr bwMode="auto">
            <a:xfrm>
              <a:off x="5570460" y="4915952"/>
              <a:ext cx="902034" cy="52011"/>
            </a:xfrm>
            <a:prstGeom prst="rect">
              <a:avLst/>
            </a:prstGeom>
            <a:grpFill/>
            <a:ln w="9525">
              <a:solidFill>
                <a:schemeClr val="accent1"/>
              </a:solidFill>
              <a:miter lim="800000"/>
              <a:headEnd/>
              <a:tailEnd/>
            </a:ln>
            <a:extLst/>
          </p:spPr>
          <p:txBody>
            <a:bodyPr vert="horz" wrap="square" lIns="86687" tIns="43344" rIns="86687" bIns="43344" numCol="1" anchor="t" anchorCtr="0" compatLnSpc="1">
              <a:prstTxWarp prst="textNoShape">
                <a:avLst/>
              </a:prstTxWarp>
            </a:bodyPr>
            <a:lstStyle/>
            <a:p>
              <a:endParaRPr lang="en-US" sz="1706">
                <a:solidFill>
                  <a:prstClr val="black"/>
                </a:solidFill>
                <a:latin typeface="Calibri"/>
                <a:ea typeface="微软雅黑"/>
              </a:endParaRPr>
            </a:p>
          </p:txBody>
        </p:sp>
        <p:sp>
          <p:nvSpPr>
            <p:cNvPr id="27" name="Rectangle 13">
              <a:extLst>
                <a:ext uri="{FF2B5EF4-FFF2-40B4-BE49-F238E27FC236}">
                  <a16:creationId xmlns:a16="http://schemas.microsoft.com/office/drawing/2014/main" id="{2FA9C19B-9DE3-4109-88DD-09A4015E9E59}"/>
                </a:ext>
              </a:extLst>
            </p:cNvPr>
            <p:cNvSpPr>
              <a:spLocks noChangeArrowheads="1"/>
            </p:cNvSpPr>
            <p:nvPr/>
          </p:nvSpPr>
          <p:spPr bwMode="auto">
            <a:xfrm>
              <a:off x="5690783" y="4967962"/>
              <a:ext cx="693215" cy="141282"/>
            </a:xfrm>
            <a:prstGeom prst="rect">
              <a:avLst/>
            </a:prstGeom>
            <a:grpFill/>
            <a:ln w="9525">
              <a:solidFill>
                <a:schemeClr val="accent1"/>
              </a:solidFill>
              <a:miter lim="800000"/>
              <a:headEnd/>
              <a:tailEnd/>
            </a:ln>
            <a:extLst/>
          </p:spPr>
          <p:txBody>
            <a:bodyPr vert="horz" wrap="square" lIns="86687" tIns="43344" rIns="86687" bIns="43344" numCol="1" anchor="t" anchorCtr="0" compatLnSpc="1">
              <a:prstTxWarp prst="textNoShape">
                <a:avLst/>
              </a:prstTxWarp>
            </a:bodyPr>
            <a:lstStyle/>
            <a:p>
              <a:endParaRPr lang="en-US" sz="1706">
                <a:solidFill>
                  <a:prstClr val="black"/>
                </a:solidFill>
                <a:latin typeface="Calibri"/>
                <a:ea typeface="微软雅黑"/>
              </a:endParaRPr>
            </a:p>
          </p:txBody>
        </p:sp>
        <p:sp>
          <p:nvSpPr>
            <p:cNvPr id="28" name="Rectangle 14">
              <a:extLst>
                <a:ext uri="{FF2B5EF4-FFF2-40B4-BE49-F238E27FC236}">
                  <a16:creationId xmlns:a16="http://schemas.microsoft.com/office/drawing/2014/main" id="{E0E32E6A-E28E-48C4-B20A-677FE8EEE9C2}"/>
                </a:ext>
              </a:extLst>
            </p:cNvPr>
            <p:cNvSpPr>
              <a:spLocks noChangeArrowheads="1"/>
            </p:cNvSpPr>
            <p:nvPr/>
          </p:nvSpPr>
          <p:spPr bwMode="auto">
            <a:xfrm>
              <a:off x="5409771" y="5109245"/>
              <a:ext cx="936966" cy="234436"/>
            </a:xfrm>
            <a:prstGeom prst="rect">
              <a:avLst/>
            </a:prstGeom>
            <a:grpFill/>
            <a:ln w="9525">
              <a:solidFill>
                <a:schemeClr val="accent1"/>
              </a:solidFill>
              <a:miter lim="800000"/>
              <a:headEnd/>
              <a:tailEnd/>
            </a:ln>
            <a:extLst/>
          </p:spPr>
          <p:txBody>
            <a:bodyPr vert="horz" wrap="square" lIns="86687" tIns="43344" rIns="86687" bIns="43344" numCol="1" anchor="t" anchorCtr="0" compatLnSpc="1">
              <a:prstTxWarp prst="textNoShape">
                <a:avLst/>
              </a:prstTxWarp>
            </a:bodyPr>
            <a:lstStyle/>
            <a:p>
              <a:endParaRPr lang="en-US" sz="1706">
                <a:solidFill>
                  <a:prstClr val="black"/>
                </a:solidFill>
                <a:latin typeface="Calibri"/>
                <a:ea typeface="微软雅黑"/>
              </a:endParaRPr>
            </a:p>
          </p:txBody>
        </p:sp>
        <p:sp>
          <p:nvSpPr>
            <p:cNvPr id="30" name="Rectangle 16">
              <a:extLst>
                <a:ext uri="{FF2B5EF4-FFF2-40B4-BE49-F238E27FC236}">
                  <a16:creationId xmlns:a16="http://schemas.microsoft.com/office/drawing/2014/main" id="{02F916DA-1539-4D39-AA70-3EC92AD56B72}"/>
                </a:ext>
              </a:extLst>
            </p:cNvPr>
            <p:cNvSpPr>
              <a:spLocks noChangeArrowheads="1"/>
            </p:cNvSpPr>
            <p:nvPr/>
          </p:nvSpPr>
          <p:spPr bwMode="auto">
            <a:xfrm>
              <a:off x="5632562" y="5343680"/>
              <a:ext cx="877193" cy="114113"/>
            </a:xfrm>
            <a:prstGeom prst="rect">
              <a:avLst/>
            </a:prstGeom>
            <a:grpFill/>
            <a:ln w="9525">
              <a:solidFill>
                <a:schemeClr val="accent1"/>
              </a:solidFill>
              <a:miter lim="800000"/>
              <a:headEnd/>
              <a:tailEnd/>
            </a:ln>
            <a:extLst/>
          </p:spPr>
          <p:txBody>
            <a:bodyPr vert="horz" wrap="square" lIns="86687" tIns="43344" rIns="86687" bIns="43344" numCol="1" anchor="t" anchorCtr="0" compatLnSpc="1">
              <a:prstTxWarp prst="textNoShape">
                <a:avLst/>
              </a:prstTxWarp>
            </a:bodyPr>
            <a:lstStyle/>
            <a:p>
              <a:endParaRPr lang="en-US" sz="1706">
                <a:solidFill>
                  <a:prstClr val="black"/>
                </a:solidFill>
                <a:latin typeface="Calibri"/>
                <a:ea typeface="微软雅黑"/>
              </a:endParaRPr>
            </a:p>
          </p:txBody>
        </p:sp>
        <p:sp>
          <p:nvSpPr>
            <p:cNvPr id="31" name="Rectangle 17">
              <a:extLst>
                <a:ext uri="{FF2B5EF4-FFF2-40B4-BE49-F238E27FC236}">
                  <a16:creationId xmlns:a16="http://schemas.microsoft.com/office/drawing/2014/main" id="{BB3FA358-821C-4D1A-A707-A68DF726EA62}"/>
                </a:ext>
              </a:extLst>
            </p:cNvPr>
            <p:cNvSpPr>
              <a:spLocks noChangeArrowheads="1"/>
            </p:cNvSpPr>
            <p:nvPr/>
          </p:nvSpPr>
          <p:spPr bwMode="auto">
            <a:xfrm>
              <a:off x="5340682" y="5458288"/>
              <a:ext cx="823630" cy="166900"/>
            </a:xfrm>
            <a:prstGeom prst="rect">
              <a:avLst/>
            </a:prstGeom>
            <a:grpFill/>
            <a:ln w="9525">
              <a:solidFill>
                <a:schemeClr val="accent1"/>
              </a:solidFill>
              <a:miter lim="800000"/>
              <a:headEnd/>
              <a:tailEnd/>
            </a:ln>
            <a:extLst/>
          </p:spPr>
          <p:txBody>
            <a:bodyPr vert="horz" wrap="square" lIns="86687" tIns="43344" rIns="86687" bIns="43344" numCol="1" anchor="t" anchorCtr="0" compatLnSpc="1">
              <a:prstTxWarp prst="textNoShape">
                <a:avLst/>
              </a:prstTxWarp>
            </a:bodyPr>
            <a:lstStyle/>
            <a:p>
              <a:endParaRPr lang="en-US" sz="1706">
                <a:solidFill>
                  <a:prstClr val="black"/>
                </a:solidFill>
                <a:latin typeface="Calibri"/>
                <a:ea typeface="微软雅黑"/>
              </a:endParaRPr>
            </a:p>
          </p:txBody>
        </p:sp>
        <p:sp>
          <p:nvSpPr>
            <p:cNvPr id="32" name="Rectangle 18">
              <a:extLst>
                <a:ext uri="{FF2B5EF4-FFF2-40B4-BE49-F238E27FC236}">
                  <a16:creationId xmlns:a16="http://schemas.microsoft.com/office/drawing/2014/main" id="{02A6F228-49CC-4714-AAC2-E3F6594C69AC}"/>
                </a:ext>
              </a:extLst>
            </p:cNvPr>
            <p:cNvSpPr>
              <a:spLocks noChangeArrowheads="1"/>
            </p:cNvSpPr>
            <p:nvPr/>
          </p:nvSpPr>
          <p:spPr bwMode="auto">
            <a:xfrm>
              <a:off x="5536304" y="5625188"/>
              <a:ext cx="1110076" cy="224344"/>
            </a:xfrm>
            <a:prstGeom prst="rect">
              <a:avLst/>
            </a:prstGeom>
            <a:grpFill/>
            <a:ln w="9525">
              <a:solidFill>
                <a:schemeClr val="accent1"/>
              </a:solidFill>
              <a:miter lim="800000"/>
              <a:headEnd/>
              <a:tailEnd/>
            </a:ln>
            <a:extLst/>
          </p:spPr>
          <p:txBody>
            <a:bodyPr vert="horz" wrap="square" lIns="86687" tIns="43344" rIns="86687" bIns="43344" numCol="1" anchor="t" anchorCtr="0" compatLnSpc="1">
              <a:prstTxWarp prst="textNoShape">
                <a:avLst/>
              </a:prstTxWarp>
            </a:bodyPr>
            <a:lstStyle/>
            <a:p>
              <a:endParaRPr lang="en-US" sz="1706">
                <a:solidFill>
                  <a:prstClr val="black"/>
                </a:solidFill>
                <a:latin typeface="Calibri"/>
                <a:ea typeface="微软雅黑"/>
              </a:endParaRPr>
            </a:p>
          </p:txBody>
        </p:sp>
        <p:sp>
          <p:nvSpPr>
            <p:cNvPr id="33" name="Rectangle 19">
              <a:extLst>
                <a:ext uri="{FF2B5EF4-FFF2-40B4-BE49-F238E27FC236}">
                  <a16:creationId xmlns:a16="http://schemas.microsoft.com/office/drawing/2014/main" id="{BE0167A9-BDDD-4BAB-A716-5F33BC58CA5C}"/>
                </a:ext>
              </a:extLst>
            </p:cNvPr>
            <p:cNvSpPr>
              <a:spLocks noChangeArrowheads="1"/>
            </p:cNvSpPr>
            <p:nvPr/>
          </p:nvSpPr>
          <p:spPr bwMode="auto">
            <a:xfrm>
              <a:off x="6411944" y="3355717"/>
              <a:ext cx="24841" cy="219686"/>
            </a:xfrm>
            <a:prstGeom prst="rect">
              <a:avLst/>
            </a:prstGeom>
            <a:grpFill/>
            <a:ln w="9525">
              <a:solidFill>
                <a:schemeClr val="accent1"/>
              </a:solidFill>
              <a:miter lim="800000"/>
              <a:headEnd/>
              <a:tailEnd/>
            </a:ln>
            <a:extLst/>
          </p:spPr>
          <p:txBody>
            <a:bodyPr vert="horz" wrap="square" lIns="86687" tIns="43344" rIns="86687" bIns="43344" numCol="1" anchor="t" anchorCtr="0" compatLnSpc="1">
              <a:prstTxWarp prst="textNoShape">
                <a:avLst/>
              </a:prstTxWarp>
            </a:bodyPr>
            <a:lstStyle/>
            <a:p>
              <a:endParaRPr lang="en-US" sz="1706">
                <a:solidFill>
                  <a:prstClr val="black"/>
                </a:solidFill>
                <a:latin typeface="Calibri"/>
                <a:ea typeface="微软雅黑"/>
              </a:endParaRPr>
            </a:p>
          </p:txBody>
        </p:sp>
        <p:sp>
          <p:nvSpPr>
            <p:cNvPr id="34" name="Rectangle 20">
              <a:extLst>
                <a:ext uri="{FF2B5EF4-FFF2-40B4-BE49-F238E27FC236}">
                  <a16:creationId xmlns:a16="http://schemas.microsoft.com/office/drawing/2014/main" id="{3C7D64CC-2562-4099-9D5E-6F3D4B2821A5}"/>
                </a:ext>
              </a:extLst>
            </p:cNvPr>
            <p:cNvSpPr>
              <a:spLocks noChangeArrowheads="1"/>
            </p:cNvSpPr>
            <p:nvPr/>
          </p:nvSpPr>
          <p:spPr bwMode="auto">
            <a:xfrm>
              <a:off x="6436785" y="3575404"/>
              <a:ext cx="776" cy="776"/>
            </a:xfrm>
            <a:prstGeom prst="rect">
              <a:avLst/>
            </a:prstGeom>
            <a:grpFill/>
            <a:ln w="9525">
              <a:solidFill>
                <a:schemeClr val="accent1"/>
              </a:solidFill>
              <a:miter lim="800000"/>
              <a:headEnd/>
              <a:tailEnd/>
            </a:ln>
            <a:extLst/>
          </p:spPr>
          <p:txBody>
            <a:bodyPr vert="horz" wrap="square" lIns="86687" tIns="43344" rIns="86687" bIns="43344" numCol="1" anchor="t" anchorCtr="0" compatLnSpc="1">
              <a:prstTxWarp prst="textNoShape">
                <a:avLst/>
              </a:prstTxWarp>
            </a:bodyPr>
            <a:lstStyle/>
            <a:p>
              <a:endParaRPr lang="en-US" sz="1706">
                <a:solidFill>
                  <a:prstClr val="black"/>
                </a:solidFill>
                <a:latin typeface="Calibri"/>
                <a:ea typeface="微软雅黑"/>
              </a:endParaRPr>
            </a:p>
          </p:txBody>
        </p:sp>
        <p:sp>
          <p:nvSpPr>
            <p:cNvPr id="35" name="Rectangle 21">
              <a:extLst>
                <a:ext uri="{FF2B5EF4-FFF2-40B4-BE49-F238E27FC236}">
                  <a16:creationId xmlns:a16="http://schemas.microsoft.com/office/drawing/2014/main" id="{94B094DA-4C85-418A-ABB5-A5E9406311C8}"/>
                </a:ext>
              </a:extLst>
            </p:cNvPr>
            <p:cNvSpPr>
              <a:spLocks noChangeArrowheads="1"/>
            </p:cNvSpPr>
            <p:nvPr/>
          </p:nvSpPr>
          <p:spPr bwMode="auto">
            <a:xfrm>
              <a:off x="5592196" y="3355717"/>
              <a:ext cx="40366" cy="219686"/>
            </a:xfrm>
            <a:prstGeom prst="rect">
              <a:avLst/>
            </a:prstGeom>
            <a:grpFill/>
            <a:ln w="9525">
              <a:solidFill>
                <a:schemeClr val="accent1"/>
              </a:solidFill>
              <a:miter lim="800000"/>
              <a:headEnd/>
              <a:tailEnd/>
            </a:ln>
            <a:extLst/>
          </p:spPr>
          <p:txBody>
            <a:bodyPr vert="horz" wrap="square" lIns="86687" tIns="43344" rIns="86687" bIns="43344" numCol="1" anchor="t" anchorCtr="0" compatLnSpc="1">
              <a:prstTxWarp prst="textNoShape">
                <a:avLst/>
              </a:prstTxWarp>
            </a:bodyPr>
            <a:lstStyle/>
            <a:p>
              <a:endParaRPr lang="en-US" sz="1706">
                <a:solidFill>
                  <a:prstClr val="black"/>
                </a:solidFill>
                <a:latin typeface="Calibri"/>
                <a:ea typeface="微软雅黑"/>
              </a:endParaRPr>
            </a:p>
          </p:txBody>
        </p:sp>
        <p:sp>
          <p:nvSpPr>
            <p:cNvPr id="36" name="Rectangle 22">
              <a:extLst>
                <a:ext uri="{FF2B5EF4-FFF2-40B4-BE49-F238E27FC236}">
                  <a16:creationId xmlns:a16="http://schemas.microsoft.com/office/drawing/2014/main" id="{3E399475-D326-404C-93F7-37D0F271F12D}"/>
                </a:ext>
              </a:extLst>
            </p:cNvPr>
            <p:cNvSpPr>
              <a:spLocks noChangeArrowheads="1"/>
            </p:cNvSpPr>
            <p:nvPr/>
          </p:nvSpPr>
          <p:spPr bwMode="auto">
            <a:xfrm>
              <a:off x="6509755" y="4166845"/>
              <a:ext cx="16302" cy="254619"/>
            </a:xfrm>
            <a:prstGeom prst="rect">
              <a:avLst/>
            </a:prstGeom>
            <a:grpFill/>
            <a:ln w="9525">
              <a:solidFill>
                <a:schemeClr val="accent1"/>
              </a:solidFill>
              <a:miter lim="800000"/>
              <a:headEnd/>
              <a:tailEnd/>
            </a:ln>
            <a:extLst/>
          </p:spPr>
          <p:txBody>
            <a:bodyPr vert="horz" wrap="square" lIns="86687" tIns="43344" rIns="86687" bIns="43344" numCol="1" anchor="t" anchorCtr="0" compatLnSpc="1">
              <a:prstTxWarp prst="textNoShape">
                <a:avLst/>
              </a:prstTxWarp>
            </a:bodyPr>
            <a:lstStyle/>
            <a:p>
              <a:endParaRPr lang="en-US" sz="1706">
                <a:solidFill>
                  <a:prstClr val="black"/>
                </a:solidFill>
                <a:latin typeface="Calibri"/>
                <a:ea typeface="微软雅黑"/>
              </a:endParaRPr>
            </a:p>
          </p:txBody>
        </p:sp>
        <p:sp>
          <p:nvSpPr>
            <p:cNvPr id="37" name="Rectangle 23">
              <a:extLst>
                <a:ext uri="{FF2B5EF4-FFF2-40B4-BE49-F238E27FC236}">
                  <a16:creationId xmlns:a16="http://schemas.microsoft.com/office/drawing/2014/main" id="{9A2A5F54-B98F-4337-AC05-ED458A97DC4A}"/>
                </a:ext>
              </a:extLst>
            </p:cNvPr>
            <p:cNvSpPr>
              <a:spLocks noChangeArrowheads="1"/>
            </p:cNvSpPr>
            <p:nvPr/>
          </p:nvSpPr>
          <p:spPr bwMode="auto">
            <a:xfrm>
              <a:off x="5676034" y="4166845"/>
              <a:ext cx="158360" cy="254619"/>
            </a:xfrm>
            <a:prstGeom prst="rect">
              <a:avLst/>
            </a:prstGeom>
            <a:grpFill/>
            <a:ln w="9525">
              <a:solidFill>
                <a:schemeClr val="accent1"/>
              </a:solidFill>
              <a:miter lim="800000"/>
              <a:headEnd/>
              <a:tailEnd/>
            </a:ln>
            <a:extLst/>
          </p:spPr>
          <p:txBody>
            <a:bodyPr vert="horz" wrap="square" lIns="86687" tIns="43344" rIns="86687" bIns="43344" numCol="1" anchor="t" anchorCtr="0" compatLnSpc="1">
              <a:prstTxWarp prst="textNoShape">
                <a:avLst/>
              </a:prstTxWarp>
            </a:bodyPr>
            <a:lstStyle/>
            <a:p>
              <a:endParaRPr lang="en-US" sz="1706">
                <a:solidFill>
                  <a:prstClr val="black"/>
                </a:solidFill>
                <a:latin typeface="Calibri"/>
                <a:ea typeface="微软雅黑"/>
              </a:endParaRPr>
            </a:p>
          </p:txBody>
        </p:sp>
        <p:sp>
          <p:nvSpPr>
            <p:cNvPr id="38" name="Freeform 24">
              <a:extLst>
                <a:ext uri="{FF2B5EF4-FFF2-40B4-BE49-F238E27FC236}">
                  <a16:creationId xmlns:a16="http://schemas.microsoft.com/office/drawing/2014/main" id="{6F4F9818-8003-40F2-AEA8-9F26A0CC72EE}"/>
                </a:ext>
              </a:extLst>
            </p:cNvPr>
            <p:cNvSpPr>
              <a:spLocks/>
            </p:cNvSpPr>
            <p:nvPr/>
          </p:nvSpPr>
          <p:spPr bwMode="auto">
            <a:xfrm>
              <a:off x="6455866" y="4793204"/>
              <a:ext cx="548052" cy="1056513"/>
            </a:xfrm>
            <a:custGeom>
              <a:avLst/>
              <a:gdLst>
                <a:gd name="T0" fmla="*/ 393 w 706"/>
                <a:gd name="T1" fmla="*/ 1361 h 1361"/>
                <a:gd name="T2" fmla="*/ 0 w 706"/>
                <a:gd name="T3" fmla="*/ 98 h 1361"/>
                <a:gd name="T4" fmla="*/ 314 w 706"/>
                <a:gd name="T5" fmla="*/ 0 h 1361"/>
                <a:gd name="T6" fmla="*/ 706 w 706"/>
                <a:gd name="T7" fmla="*/ 1263 h 1361"/>
                <a:gd name="T8" fmla="*/ 393 w 706"/>
                <a:gd name="T9" fmla="*/ 1361 h 1361"/>
              </a:gdLst>
              <a:ahLst/>
              <a:cxnLst>
                <a:cxn ang="0">
                  <a:pos x="T0" y="T1"/>
                </a:cxn>
                <a:cxn ang="0">
                  <a:pos x="T2" y="T3"/>
                </a:cxn>
                <a:cxn ang="0">
                  <a:pos x="T4" y="T5"/>
                </a:cxn>
                <a:cxn ang="0">
                  <a:pos x="T6" y="T7"/>
                </a:cxn>
                <a:cxn ang="0">
                  <a:pos x="T8" y="T9"/>
                </a:cxn>
              </a:cxnLst>
              <a:rect l="0" t="0" r="r" b="b"/>
              <a:pathLst>
                <a:path w="706" h="1361">
                  <a:moveTo>
                    <a:pt x="393" y="1361"/>
                  </a:moveTo>
                  <a:lnTo>
                    <a:pt x="0" y="98"/>
                  </a:lnTo>
                  <a:lnTo>
                    <a:pt x="314" y="0"/>
                  </a:lnTo>
                  <a:lnTo>
                    <a:pt x="706" y="1263"/>
                  </a:lnTo>
                  <a:lnTo>
                    <a:pt x="393" y="1361"/>
                  </a:lnTo>
                  <a:close/>
                </a:path>
              </a:pathLst>
            </a:custGeom>
            <a:solidFill>
              <a:srgbClr val="6BE137"/>
            </a:solidFill>
            <a:ln w="9525">
              <a:solidFill>
                <a:schemeClr val="accent1"/>
              </a:solidFill>
              <a:round/>
              <a:headEnd/>
              <a:tailEnd/>
            </a:ln>
            <a:extLst/>
          </p:spPr>
          <p:txBody>
            <a:bodyPr vert="horz" wrap="square" lIns="86687" tIns="43344" rIns="86687" bIns="43344" numCol="1" anchor="t" anchorCtr="0" compatLnSpc="1">
              <a:prstTxWarp prst="textNoShape">
                <a:avLst/>
              </a:prstTxWarp>
            </a:bodyPr>
            <a:lstStyle/>
            <a:p>
              <a:endParaRPr lang="en-US" sz="1706" dirty="0">
                <a:solidFill>
                  <a:prstClr val="black"/>
                </a:solidFill>
                <a:latin typeface="Calibri"/>
                <a:ea typeface="微软雅黑"/>
              </a:endParaRPr>
            </a:p>
          </p:txBody>
        </p:sp>
        <p:sp>
          <p:nvSpPr>
            <p:cNvPr id="39" name="Freeform 25">
              <a:extLst>
                <a:ext uri="{FF2B5EF4-FFF2-40B4-BE49-F238E27FC236}">
                  <a16:creationId xmlns:a16="http://schemas.microsoft.com/office/drawing/2014/main" id="{9EF0C857-DA9B-4519-85D9-B60F89BD6791}"/>
                </a:ext>
              </a:extLst>
            </p:cNvPr>
            <p:cNvSpPr>
              <a:spLocks/>
            </p:cNvSpPr>
            <p:nvPr/>
          </p:nvSpPr>
          <p:spPr bwMode="auto">
            <a:xfrm>
              <a:off x="6731444" y="5683594"/>
              <a:ext cx="248409" cy="91601"/>
            </a:xfrm>
            <a:custGeom>
              <a:avLst/>
              <a:gdLst>
                <a:gd name="T0" fmla="*/ 7 w 320"/>
                <a:gd name="T1" fmla="*/ 118 h 118"/>
                <a:gd name="T2" fmla="*/ 0 w 320"/>
                <a:gd name="T3" fmla="*/ 97 h 118"/>
                <a:gd name="T4" fmla="*/ 314 w 320"/>
                <a:gd name="T5" fmla="*/ 0 h 118"/>
                <a:gd name="T6" fmla="*/ 320 w 320"/>
                <a:gd name="T7" fmla="*/ 21 h 118"/>
                <a:gd name="T8" fmla="*/ 7 w 320"/>
                <a:gd name="T9" fmla="*/ 118 h 118"/>
              </a:gdLst>
              <a:ahLst/>
              <a:cxnLst>
                <a:cxn ang="0">
                  <a:pos x="T0" y="T1"/>
                </a:cxn>
                <a:cxn ang="0">
                  <a:pos x="T2" y="T3"/>
                </a:cxn>
                <a:cxn ang="0">
                  <a:pos x="T4" y="T5"/>
                </a:cxn>
                <a:cxn ang="0">
                  <a:pos x="T6" y="T7"/>
                </a:cxn>
                <a:cxn ang="0">
                  <a:pos x="T8" y="T9"/>
                </a:cxn>
              </a:cxnLst>
              <a:rect l="0" t="0" r="r" b="b"/>
              <a:pathLst>
                <a:path w="320" h="118">
                  <a:moveTo>
                    <a:pt x="7" y="118"/>
                  </a:moveTo>
                  <a:lnTo>
                    <a:pt x="0" y="97"/>
                  </a:lnTo>
                  <a:lnTo>
                    <a:pt x="314" y="0"/>
                  </a:lnTo>
                  <a:lnTo>
                    <a:pt x="320" y="21"/>
                  </a:lnTo>
                  <a:lnTo>
                    <a:pt x="7" y="118"/>
                  </a:lnTo>
                  <a:close/>
                </a:path>
              </a:pathLst>
            </a:custGeom>
            <a:grpFill/>
            <a:ln w="9525">
              <a:solidFill>
                <a:schemeClr val="accent1"/>
              </a:solidFill>
              <a:round/>
              <a:headEnd/>
              <a:tailEnd/>
            </a:ln>
            <a:extLst/>
          </p:spPr>
          <p:txBody>
            <a:bodyPr vert="horz" wrap="square" lIns="86687" tIns="43344" rIns="86687" bIns="43344" numCol="1" anchor="t" anchorCtr="0" compatLnSpc="1">
              <a:prstTxWarp prst="textNoShape">
                <a:avLst/>
              </a:prstTxWarp>
            </a:bodyPr>
            <a:lstStyle/>
            <a:p>
              <a:endParaRPr lang="en-US" sz="1706">
                <a:solidFill>
                  <a:prstClr val="black"/>
                </a:solidFill>
                <a:latin typeface="Calibri"/>
                <a:ea typeface="微软雅黑"/>
              </a:endParaRPr>
            </a:p>
          </p:txBody>
        </p:sp>
        <p:sp>
          <p:nvSpPr>
            <p:cNvPr id="40" name="Freeform 26">
              <a:extLst>
                <a:ext uri="{FF2B5EF4-FFF2-40B4-BE49-F238E27FC236}">
                  <a16:creationId xmlns:a16="http://schemas.microsoft.com/office/drawing/2014/main" id="{2E59EB70-1015-4512-AC21-D0F475D034AA}"/>
                </a:ext>
              </a:extLst>
            </p:cNvPr>
            <p:cNvSpPr>
              <a:spLocks/>
            </p:cNvSpPr>
            <p:nvPr/>
          </p:nvSpPr>
          <p:spPr bwMode="auto">
            <a:xfrm>
              <a:off x="6481483" y="4874713"/>
              <a:ext cx="290328" cy="226673"/>
            </a:xfrm>
            <a:custGeom>
              <a:avLst/>
              <a:gdLst>
                <a:gd name="T0" fmla="*/ 61 w 374"/>
                <a:gd name="T1" fmla="*/ 292 h 292"/>
                <a:gd name="T2" fmla="*/ 0 w 374"/>
                <a:gd name="T3" fmla="*/ 98 h 292"/>
                <a:gd name="T4" fmla="*/ 314 w 374"/>
                <a:gd name="T5" fmla="*/ 0 h 292"/>
                <a:gd name="T6" fmla="*/ 374 w 374"/>
                <a:gd name="T7" fmla="*/ 194 h 292"/>
                <a:gd name="T8" fmla="*/ 61 w 374"/>
                <a:gd name="T9" fmla="*/ 292 h 292"/>
              </a:gdLst>
              <a:ahLst/>
              <a:cxnLst>
                <a:cxn ang="0">
                  <a:pos x="T0" y="T1"/>
                </a:cxn>
                <a:cxn ang="0">
                  <a:pos x="T2" y="T3"/>
                </a:cxn>
                <a:cxn ang="0">
                  <a:pos x="T4" y="T5"/>
                </a:cxn>
                <a:cxn ang="0">
                  <a:pos x="T6" y="T7"/>
                </a:cxn>
                <a:cxn ang="0">
                  <a:pos x="T8" y="T9"/>
                </a:cxn>
              </a:cxnLst>
              <a:rect l="0" t="0" r="r" b="b"/>
              <a:pathLst>
                <a:path w="374" h="292">
                  <a:moveTo>
                    <a:pt x="61" y="292"/>
                  </a:moveTo>
                  <a:lnTo>
                    <a:pt x="0" y="98"/>
                  </a:lnTo>
                  <a:lnTo>
                    <a:pt x="314" y="0"/>
                  </a:lnTo>
                  <a:lnTo>
                    <a:pt x="374" y="194"/>
                  </a:lnTo>
                  <a:lnTo>
                    <a:pt x="61" y="292"/>
                  </a:lnTo>
                  <a:close/>
                </a:path>
              </a:pathLst>
            </a:custGeom>
            <a:grpFill/>
            <a:ln w="9525">
              <a:solidFill>
                <a:schemeClr val="accent1"/>
              </a:solidFill>
              <a:round/>
              <a:headEnd/>
              <a:tailEnd/>
            </a:ln>
            <a:extLst/>
          </p:spPr>
          <p:txBody>
            <a:bodyPr vert="horz" wrap="square" lIns="86687" tIns="43344" rIns="86687" bIns="43344" numCol="1" anchor="t" anchorCtr="0" compatLnSpc="1">
              <a:prstTxWarp prst="textNoShape">
                <a:avLst/>
              </a:prstTxWarp>
            </a:bodyPr>
            <a:lstStyle/>
            <a:p>
              <a:endParaRPr lang="en-US" sz="1706">
                <a:solidFill>
                  <a:prstClr val="black"/>
                </a:solidFill>
                <a:latin typeface="Calibri"/>
                <a:ea typeface="微软雅黑"/>
              </a:endParaRPr>
            </a:p>
          </p:txBody>
        </p:sp>
        <p:sp>
          <p:nvSpPr>
            <p:cNvPr id="41" name="Rectangle 27">
              <a:extLst>
                <a:ext uri="{FF2B5EF4-FFF2-40B4-BE49-F238E27FC236}">
                  <a16:creationId xmlns:a16="http://schemas.microsoft.com/office/drawing/2014/main" id="{BA03F342-0396-4C16-8834-78EF529F5458}"/>
                </a:ext>
              </a:extLst>
            </p:cNvPr>
            <p:cNvSpPr>
              <a:spLocks noChangeArrowheads="1"/>
            </p:cNvSpPr>
            <p:nvPr/>
          </p:nvSpPr>
          <p:spPr bwMode="auto">
            <a:xfrm>
              <a:off x="5306526" y="4421463"/>
              <a:ext cx="817420" cy="203385"/>
            </a:xfrm>
            <a:prstGeom prst="rect">
              <a:avLst/>
            </a:prstGeom>
            <a:grpFill/>
            <a:ln w="9525">
              <a:solidFill>
                <a:schemeClr val="accent1"/>
              </a:solidFill>
              <a:miter lim="800000"/>
              <a:headEnd/>
              <a:tailEnd/>
            </a:ln>
            <a:extLst/>
          </p:spPr>
          <p:txBody>
            <a:bodyPr vert="horz" wrap="square" lIns="86687" tIns="43344" rIns="86687" bIns="43344" numCol="1" anchor="t" anchorCtr="0" compatLnSpc="1">
              <a:prstTxWarp prst="textNoShape">
                <a:avLst/>
              </a:prstTxWarp>
            </a:bodyPr>
            <a:lstStyle/>
            <a:p>
              <a:endParaRPr lang="en-US" sz="1706">
                <a:solidFill>
                  <a:prstClr val="black"/>
                </a:solidFill>
                <a:latin typeface="Calibri"/>
                <a:ea typeface="微软雅黑"/>
              </a:endParaRPr>
            </a:p>
          </p:txBody>
        </p:sp>
        <p:sp>
          <p:nvSpPr>
            <p:cNvPr id="42" name="Rectangle 28">
              <a:extLst>
                <a:ext uri="{FF2B5EF4-FFF2-40B4-BE49-F238E27FC236}">
                  <a16:creationId xmlns:a16="http://schemas.microsoft.com/office/drawing/2014/main" id="{96B6A2F7-A8E4-49C2-AB28-29FE56A077EE}"/>
                </a:ext>
              </a:extLst>
            </p:cNvPr>
            <p:cNvSpPr>
              <a:spLocks noChangeArrowheads="1"/>
            </p:cNvSpPr>
            <p:nvPr/>
          </p:nvSpPr>
          <p:spPr bwMode="auto">
            <a:xfrm>
              <a:off x="5808001" y="4421463"/>
              <a:ext cx="60550" cy="203385"/>
            </a:xfrm>
            <a:prstGeom prst="rect">
              <a:avLst/>
            </a:prstGeom>
            <a:grpFill/>
            <a:ln w="9525">
              <a:solidFill>
                <a:schemeClr val="accent1"/>
              </a:solidFill>
              <a:miter lim="800000"/>
              <a:headEnd/>
              <a:tailEnd/>
            </a:ln>
            <a:extLst/>
          </p:spPr>
          <p:txBody>
            <a:bodyPr vert="horz" wrap="square" lIns="86687" tIns="43344" rIns="86687" bIns="43344" numCol="1" anchor="t" anchorCtr="0" compatLnSpc="1">
              <a:prstTxWarp prst="textNoShape">
                <a:avLst/>
              </a:prstTxWarp>
            </a:bodyPr>
            <a:lstStyle/>
            <a:p>
              <a:endParaRPr lang="en-US" sz="1706">
                <a:solidFill>
                  <a:prstClr val="black"/>
                </a:solidFill>
                <a:latin typeface="Calibri"/>
                <a:ea typeface="微软雅黑"/>
              </a:endParaRPr>
            </a:p>
          </p:txBody>
        </p:sp>
        <p:sp>
          <p:nvSpPr>
            <p:cNvPr id="43" name="Rectangle 29">
              <a:extLst>
                <a:ext uri="{FF2B5EF4-FFF2-40B4-BE49-F238E27FC236}">
                  <a16:creationId xmlns:a16="http://schemas.microsoft.com/office/drawing/2014/main" id="{5B95C07C-C2FD-431C-8EFF-17E7E40AD551}"/>
                </a:ext>
              </a:extLst>
            </p:cNvPr>
            <p:cNvSpPr>
              <a:spLocks noChangeArrowheads="1"/>
            </p:cNvSpPr>
            <p:nvPr/>
          </p:nvSpPr>
          <p:spPr bwMode="auto">
            <a:xfrm>
              <a:off x="5652745" y="4421463"/>
              <a:ext cx="62102" cy="203385"/>
            </a:xfrm>
            <a:prstGeom prst="rect">
              <a:avLst/>
            </a:prstGeom>
            <a:grpFill/>
            <a:ln w="9525">
              <a:solidFill>
                <a:schemeClr val="accent1"/>
              </a:solidFill>
              <a:miter lim="800000"/>
              <a:headEnd/>
              <a:tailEnd/>
            </a:ln>
            <a:extLst/>
          </p:spPr>
          <p:txBody>
            <a:bodyPr vert="horz" wrap="square" lIns="86687" tIns="43344" rIns="86687" bIns="43344" numCol="1" anchor="t" anchorCtr="0" compatLnSpc="1">
              <a:prstTxWarp prst="textNoShape">
                <a:avLst/>
              </a:prstTxWarp>
            </a:bodyPr>
            <a:lstStyle/>
            <a:p>
              <a:endParaRPr lang="en-US" sz="1706">
                <a:solidFill>
                  <a:prstClr val="black"/>
                </a:solidFill>
                <a:latin typeface="Calibri"/>
                <a:ea typeface="微软雅黑"/>
              </a:endParaRPr>
            </a:p>
          </p:txBody>
        </p:sp>
        <p:sp>
          <p:nvSpPr>
            <p:cNvPr id="44" name="Rectangle 30">
              <a:extLst>
                <a:ext uri="{FF2B5EF4-FFF2-40B4-BE49-F238E27FC236}">
                  <a16:creationId xmlns:a16="http://schemas.microsoft.com/office/drawing/2014/main" id="{993E383B-994E-4D7F-B66E-CD16C113757D}"/>
                </a:ext>
              </a:extLst>
            </p:cNvPr>
            <p:cNvSpPr>
              <a:spLocks noChangeArrowheads="1"/>
            </p:cNvSpPr>
            <p:nvPr/>
          </p:nvSpPr>
          <p:spPr bwMode="auto">
            <a:xfrm>
              <a:off x="5738136" y="4624848"/>
              <a:ext cx="126533" cy="291104"/>
            </a:xfrm>
            <a:prstGeom prst="rect">
              <a:avLst/>
            </a:prstGeom>
            <a:grpFill/>
            <a:ln w="9525">
              <a:solidFill>
                <a:schemeClr val="accent1"/>
              </a:solidFill>
              <a:miter lim="800000"/>
              <a:headEnd/>
              <a:tailEnd/>
            </a:ln>
            <a:extLst/>
          </p:spPr>
          <p:txBody>
            <a:bodyPr vert="horz" wrap="square" lIns="86687" tIns="43344" rIns="86687" bIns="43344" numCol="1" anchor="t" anchorCtr="0" compatLnSpc="1">
              <a:prstTxWarp prst="textNoShape">
                <a:avLst/>
              </a:prstTxWarp>
            </a:bodyPr>
            <a:lstStyle/>
            <a:p>
              <a:endParaRPr lang="en-US" sz="1706">
                <a:solidFill>
                  <a:prstClr val="black"/>
                </a:solidFill>
                <a:latin typeface="Calibri"/>
                <a:ea typeface="微软雅黑"/>
              </a:endParaRPr>
            </a:p>
          </p:txBody>
        </p:sp>
        <p:sp>
          <p:nvSpPr>
            <p:cNvPr id="45" name="Rectangle 31">
              <a:extLst>
                <a:ext uri="{FF2B5EF4-FFF2-40B4-BE49-F238E27FC236}">
                  <a16:creationId xmlns:a16="http://schemas.microsoft.com/office/drawing/2014/main" id="{60A3D686-1CA8-48B6-89B6-51998533CF87}"/>
                </a:ext>
              </a:extLst>
            </p:cNvPr>
            <p:cNvSpPr>
              <a:spLocks noChangeArrowheads="1"/>
            </p:cNvSpPr>
            <p:nvPr/>
          </p:nvSpPr>
          <p:spPr bwMode="auto">
            <a:xfrm>
              <a:off x="5738136" y="4967962"/>
              <a:ext cx="16302" cy="141282"/>
            </a:xfrm>
            <a:prstGeom prst="rect">
              <a:avLst/>
            </a:prstGeom>
            <a:grpFill/>
            <a:ln w="9525">
              <a:solidFill>
                <a:schemeClr val="accent1"/>
              </a:solidFill>
              <a:miter lim="800000"/>
              <a:headEnd/>
              <a:tailEnd/>
            </a:ln>
            <a:extLst/>
          </p:spPr>
          <p:txBody>
            <a:bodyPr vert="horz" wrap="square" lIns="86687" tIns="43344" rIns="86687" bIns="43344" numCol="1" anchor="t" anchorCtr="0" compatLnSpc="1">
              <a:prstTxWarp prst="textNoShape">
                <a:avLst/>
              </a:prstTxWarp>
            </a:bodyPr>
            <a:lstStyle/>
            <a:p>
              <a:endParaRPr lang="en-US" sz="1706">
                <a:solidFill>
                  <a:prstClr val="black"/>
                </a:solidFill>
                <a:latin typeface="Calibri"/>
                <a:ea typeface="微软雅黑"/>
              </a:endParaRPr>
            </a:p>
          </p:txBody>
        </p:sp>
        <p:sp>
          <p:nvSpPr>
            <p:cNvPr id="46" name="Rectangle 32">
              <a:extLst>
                <a:ext uri="{FF2B5EF4-FFF2-40B4-BE49-F238E27FC236}">
                  <a16:creationId xmlns:a16="http://schemas.microsoft.com/office/drawing/2014/main" id="{E8EF4CAD-9253-4658-85B4-A3668DE36013}"/>
                </a:ext>
              </a:extLst>
            </p:cNvPr>
            <p:cNvSpPr>
              <a:spLocks noChangeArrowheads="1"/>
            </p:cNvSpPr>
            <p:nvPr/>
          </p:nvSpPr>
          <p:spPr bwMode="auto">
            <a:xfrm>
              <a:off x="5772292" y="4967962"/>
              <a:ext cx="16302" cy="141282"/>
            </a:xfrm>
            <a:prstGeom prst="rect">
              <a:avLst/>
            </a:prstGeom>
            <a:grpFill/>
            <a:ln w="9525">
              <a:solidFill>
                <a:schemeClr val="accent1"/>
              </a:solidFill>
              <a:miter lim="800000"/>
              <a:headEnd/>
              <a:tailEnd/>
            </a:ln>
            <a:extLst/>
          </p:spPr>
          <p:txBody>
            <a:bodyPr vert="horz" wrap="square" lIns="86687" tIns="43344" rIns="86687" bIns="43344" numCol="1" anchor="t" anchorCtr="0" compatLnSpc="1">
              <a:prstTxWarp prst="textNoShape">
                <a:avLst/>
              </a:prstTxWarp>
            </a:bodyPr>
            <a:lstStyle/>
            <a:p>
              <a:endParaRPr lang="en-US" sz="1706">
                <a:solidFill>
                  <a:prstClr val="black"/>
                </a:solidFill>
                <a:latin typeface="Calibri"/>
                <a:ea typeface="微软雅黑"/>
              </a:endParaRPr>
            </a:p>
          </p:txBody>
        </p:sp>
        <p:sp>
          <p:nvSpPr>
            <p:cNvPr id="47" name="Rectangle 33">
              <a:extLst>
                <a:ext uri="{FF2B5EF4-FFF2-40B4-BE49-F238E27FC236}">
                  <a16:creationId xmlns:a16="http://schemas.microsoft.com/office/drawing/2014/main" id="{A52B571C-64C2-4B89-8993-66E8E67928FB}"/>
                </a:ext>
              </a:extLst>
            </p:cNvPr>
            <p:cNvSpPr>
              <a:spLocks noChangeArrowheads="1"/>
            </p:cNvSpPr>
            <p:nvPr/>
          </p:nvSpPr>
          <p:spPr bwMode="auto">
            <a:xfrm>
              <a:off x="6264452" y="4967962"/>
              <a:ext cx="19407" cy="141282"/>
            </a:xfrm>
            <a:prstGeom prst="rect">
              <a:avLst/>
            </a:prstGeom>
            <a:grpFill/>
            <a:ln w="9525">
              <a:solidFill>
                <a:schemeClr val="accent1"/>
              </a:solidFill>
              <a:miter lim="800000"/>
              <a:headEnd/>
              <a:tailEnd/>
            </a:ln>
            <a:extLst/>
          </p:spPr>
          <p:txBody>
            <a:bodyPr vert="horz" wrap="square" lIns="86687" tIns="43344" rIns="86687" bIns="43344" numCol="1" anchor="t" anchorCtr="0" compatLnSpc="1">
              <a:prstTxWarp prst="textNoShape">
                <a:avLst/>
              </a:prstTxWarp>
            </a:bodyPr>
            <a:lstStyle/>
            <a:p>
              <a:endParaRPr lang="en-US" sz="1706">
                <a:solidFill>
                  <a:prstClr val="black"/>
                </a:solidFill>
                <a:latin typeface="Calibri"/>
                <a:ea typeface="微软雅黑"/>
              </a:endParaRPr>
            </a:p>
          </p:txBody>
        </p:sp>
        <p:sp>
          <p:nvSpPr>
            <p:cNvPr id="48" name="Rectangle 34">
              <a:extLst>
                <a:ext uri="{FF2B5EF4-FFF2-40B4-BE49-F238E27FC236}">
                  <a16:creationId xmlns:a16="http://schemas.microsoft.com/office/drawing/2014/main" id="{A8BA74F2-0316-451F-8C70-A26F6D50CC3A}"/>
                </a:ext>
              </a:extLst>
            </p:cNvPr>
            <p:cNvSpPr>
              <a:spLocks noChangeArrowheads="1"/>
            </p:cNvSpPr>
            <p:nvPr/>
          </p:nvSpPr>
          <p:spPr bwMode="auto">
            <a:xfrm>
              <a:off x="6311804" y="4967962"/>
              <a:ext cx="14749" cy="141282"/>
            </a:xfrm>
            <a:prstGeom prst="rect">
              <a:avLst/>
            </a:prstGeom>
            <a:grpFill/>
            <a:ln w="9525">
              <a:solidFill>
                <a:schemeClr val="accent1"/>
              </a:solidFill>
              <a:miter lim="800000"/>
              <a:headEnd/>
              <a:tailEnd/>
            </a:ln>
            <a:extLst/>
          </p:spPr>
          <p:txBody>
            <a:bodyPr vert="horz" wrap="square" lIns="86687" tIns="43344" rIns="86687" bIns="43344" numCol="1" anchor="t" anchorCtr="0" compatLnSpc="1">
              <a:prstTxWarp prst="textNoShape">
                <a:avLst/>
              </a:prstTxWarp>
            </a:bodyPr>
            <a:lstStyle/>
            <a:p>
              <a:endParaRPr lang="en-US" sz="1706">
                <a:solidFill>
                  <a:prstClr val="black"/>
                </a:solidFill>
                <a:latin typeface="Calibri"/>
                <a:ea typeface="微软雅黑"/>
              </a:endParaRPr>
            </a:p>
          </p:txBody>
        </p:sp>
        <p:sp>
          <p:nvSpPr>
            <p:cNvPr id="49" name="Rectangle 35">
              <a:extLst>
                <a:ext uri="{FF2B5EF4-FFF2-40B4-BE49-F238E27FC236}">
                  <a16:creationId xmlns:a16="http://schemas.microsoft.com/office/drawing/2014/main" id="{2156F5CB-A99E-412B-B5FD-7B257B2E2A97}"/>
                </a:ext>
              </a:extLst>
            </p:cNvPr>
            <p:cNvSpPr>
              <a:spLocks noChangeArrowheads="1"/>
            </p:cNvSpPr>
            <p:nvPr/>
          </p:nvSpPr>
          <p:spPr bwMode="auto">
            <a:xfrm>
              <a:off x="5690783" y="3761710"/>
              <a:ext cx="693215" cy="141282"/>
            </a:xfrm>
            <a:prstGeom prst="rect">
              <a:avLst/>
            </a:prstGeom>
            <a:grpFill/>
            <a:ln w="9525">
              <a:solidFill>
                <a:schemeClr val="accent1"/>
              </a:solidFill>
              <a:miter lim="800000"/>
              <a:headEnd/>
              <a:tailEnd/>
            </a:ln>
            <a:extLst/>
          </p:spPr>
          <p:txBody>
            <a:bodyPr vert="horz" wrap="square" lIns="86687" tIns="43344" rIns="86687" bIns="43344" numCol="1" anchor="t" anchorCtr="0" compatLnSpc="1">
              <a:prstTxWarp prst="textNoShape">
                <a:avLst/>
              </a:prstTxWarp>
            </a:bodyPr>
            <a:lstStyle/>
            <a:p>
              <a:endParaRPr lang="en-US" sz="1706">
                <a:solidFill>
                  <a:prstClr val="black"/>
                </a:solidFill>
                <a:latin typeface="Calibri"/>
                <a:ea typeface="微软雅黑"/>
              </a:endParaRPr>
            </a:p>
          </p:txBody>
        </p:sp>
        <p:sp>
          <p:nvSpPr>
            <p:cNvPr id="50" name="Rectangle 36">
              <a:extLst>
                <a:ext uri="{FF2B5EF4-FFF2-40B4-BE49-F238E27FC236}">
                  <a16:creationId xmlns:a16="http://schemas.microsoft.com/office/drawing/2014/main" id="{A79E93FA-6C27-400F-97C4-6522F2C002CF}"/>
                </a:ext>
              </a:extLst>
            </p:cNvPr>
            <p:cNvSpPr>
              <a:spLocks noChangeArrowheads="1"/>
            </p:cNvSpPr>
            <p:nvPr/>
          </p:nvSpPr>
          <p:spPr bwMode="auto">
            <a:xfrm>
              <a:off x="5738136" y="3761710"/>
              <a:ext cx="16302" cy="141282"/>
            </a:xfrm>
            <a:prstGeom prst="rect">
              <a:avLst/>
            </a:prstGeom>
            <a:grpFill/>
            <a:ln w="9525">
              <a:solidFill>
                <a:schemeClr val="accent1"/>
              </a:solidFill>
              <a:miter lim="800000"/>
              <a:headEnd/>
              <a:tailEnd/>
            </a:ln>
            <a:extLst/>
          </p:spPr>
          <p:txBody>
            <a:bodyPr vert="horz" wrap="square" lIns="86687" tIns="43344" rIns="86687" bIns="43344" numCol="1" anchor="t" anchorCtr="0" compatLnSpc="1">
              <a:prstTxWarp prst="textNoShape">
                <a:avLst/>
              </a:prstTxWarp>
            </a:bodyPr>
            <a:lstStyle/>
            <a:p>
              <a:endParaRPr lang="en-US" sz="1706">
                <a:solidFill>
                  <a:prstClr val="black"/>
                </a:solidFill>
                <a:latin typeface="Calibri"/>
                <a:ea typeface="微软雅黑"/>
              </a:endParaRPr>
            </a:p>
          </p:txBody>
        </p:sp>
        <p:sp>
          <p:nvSpPr>
            <p:cNvPr id="51" name="Rectangle 37">
              <a:extLst>
                <a:ext uri="{FF2B5EF4-FFF2-40B4-BE49-F238E27FC236}">
                  <a16:creationId xmlns:a16="http://schemas.microsoft.com/office/drawing/2014/main" id="{4E2EB931-9110-4098-9C3B-4B4CD819A29E}"/>
                </a:ext>
              </a:extLst>
            </p:cNvPr>
            <p:cNvSpPr>
              <a:spLocks noChangeArrowheads="1"/>
            </p:cNvSpPr>
            <p:nvPr/>
          </p:nvSpPr>
          <p:spPr bwMode="auto">
            <a:xfrm>
              <a:off x="5772292" y="3761710"/>
              <a:ext cx="16302" cy="141282"/>
            </a:xfrm>
            <a:prstGeom prst="rect">
              <a:avLst/>
            </a:prstGeom>
            <a:grpFill/>
            <a:ln w="9525">
              <a:solidFill>
                <a:schemeClr val="accent1"/>
              </a:solidFill>
              <a:miter lim="800000"/>
              <a:headEnd/>
              <a:tailEnd/>
            </a:ln>
            <a:extLst/>
          </p:spPr>
          <p:txBody>
            <a:bodyPr vert="horz" wrap="square" lIns="86687" tIns="43344" rIns="86687" bIns="43344" numCol="1" anchor="t" anchorCtr="0" compatLnSpc="1">
              <a:prstTxWarp prst="textNoShape">
                <a:avLst/>
              </a:prstTxWarp>
            </a:bodyPr>
            <a:lstStyle/>
            <a:p>
              <a:endParaRPr lang="en-US" sz="1706">
                <a:solidFill>
                  <a:prstClr val="black"/>
                </a:solidFill>
                <a:latin typeface="Calibri"/>
                <a:ea typeface="微软雅黑"/>
              </a:endParaRPr>
            </a:p>
          </p:txBody>
        </p:sp>
        <p:sp>
          <p:nvSpPr>
            <p:cNvPr id="52" name="Rectangle 38">
              <a:extLst>
                <a:ext uri="{FF2B5EF4-FFF2-40B4-BE49-F238E27FC236}">
                  <a16:creationId xmlns:a16="http://schemas.microsoft.com/office/drawing/2014/main" id="{DB0A8F99-1214-48CD-BC9B-77D10B917F41}"/>
                </a:ext>
              </a:extLst>
            </p:cNvPr>
            <p:cNvSpPr>
              <a:spLocks noChangeArrowheads="1"/>
            </p:cNvSpPr>
            <p:nvPr/>
          </p:nvSpPr>
          <p:spPr bwMode="auto">
            <a:xfrm>
              <a:off x="6264452" y="3761710"/>
              <a:ext cx="19407" cy="141282"/>
            </a:xfrm>
            <a:prstGeom prst="rect">
              <a:avLst/>
            </a:prstGeom>
            <a:grpFill/>
            <a:ln w="9525">
              <a:solidFill>
                <a:schemeClr val="accent1"/>
              </a:solidFill>
              <a:miter lim="800000"/>
              <a:headEnd/>
              <a:tailEnd/>
            </a:ln>
            <a:extLst/>
          </p:spPr>
          <p:txBody>
            <a:bodyPr vert="horz" wrap="square" lIns="86687" tIns="43344" rIns="86687" bIns="43344" numCol="1" anchor="t" anchorCtr="0" compatLnSpc="1">
              <a:prstTxWarp prst="textNoShape">
                <a:avLst/>
              </a:prstTxWarp>
            </a:bodyPr>
            <a:lstStyle/>
            <a:p>
              <a:endParaRPr lang="en-US" sz="1706">
                <a:solidFill>
                  <a:prstClr val="black"/>
                </a:solidFill>
                <a:latin typeface="Calibri"/>
                <a:ea typeface="微软雅黑"/>
              </a:endParaRPr>
            </a:p>
          </p:txBody>
        </p:sp>
        <p:sp>
          <p:nvSpPr>
            <p:cNvPr id="53" name="Rectangle 39">
              <a:extLst>
                <a:ext uri="{FF2B5EF4-FFF2-40B4-BE49-F238E27FC236}">
                  <a16:creationId xmlns:a16="http://schemas.microsoft.com/office/drawing/2014/main" id="{55AB096E-46FB-4184-B802-A0978E46ACE2}"/>
                </a:ext>
              </a:extLst>
            </p:cNvPr>
            <p:cNvSpPr>
              <a:spLocks noChangeArrowheads="1"/>
            </p:cNvSpPr>
            <p:nvPr/>
          </p:nvSpPr>
          <p:spPr bwMode="auto">
            <a:xfrm>
              <a:off x="6311804" y="3761710"/>
              <a:ext cx="14749" cy="141282"/>
            </a:xfrm>
            <a:prstGeom prst="rect">
              <a:avLst/>
            </a:prstGeom>
            <a:grpFill/>
            <a:ln w="9525">
              <a:solidFill>
                <a:schemeClr val="accent1"/>
              </a:solidFill>
              <a:miter lim="800000"/>
              <a:headEnd/>
              <a:tailEnd/>
            </a:ln>
            <a:extLst/>
          </p:spPr>
          <p:txBody>
            <a:bodyPr vert="horz" wrap="square" lIns="86687" tIns="43344" rIns="86687" bIns="43344" numCol="1" anchor="t" anchorCtr="0" compatLnSpc="1">
              <a:prstTxWarp prst="textNoShape">
                <a:avLst/>
              </a:prstTxWarp>
            </a:bodyPr>
            <a:lstStyle/>
            <a:p>
              <a:endParaRPr lang="en-US" sz="1706">
                <a:solidFill>
                  <a:prstClr val="black"/>
                </a:solidFill>
                <a:latin typeface="Calibri"/>
                <a:ea typeface="微软雅黑"/>
              </a:endParaRPr>
            </a:p>
          </p:txBody>
        </p:sp>
        <p:sp>
          <p:nvSpPr>
            <p:cNvPr id="54" name="Freeform 40">
              <a:extLst>
                <a:ext uri="{FF2B5EF4-FFF2-40B4-BE49-F238E27FC236}">
                  <a16:creationId xmlns:a16="http://schemas.microsoft.com/office/drawing/2014/main" id="{E95E694A-A30E-4932-8CD4-3FB943046FFE}"/>
                </a:ext>
              </a:extLst>
            </p:cNvPr>
            <p:cNvSpPr>
              <a:spLocks/>
            </p:cNvSpPr>
            <p:nvPr/>
          </p:nvSpPr>
          <p:spPr bwMode="auto">
            <a:xfrm>
              <a:off x="5604616" y="5664002"/>
              <a:ext cx="416084" cy="148269"/>
            </a:xfrm>
            <a:custGeom>
              <a:avLst/>
              <a:gdLst>
                <a:gd name="T0" fmla="*/ 328 w 328"/>
                <a:gd name="T1" fmla="*/ 90 h 117"/>
                <a:gd name="T2" fmla="*/ 301 w 328"/>
                <a:gd name="T3" fmla="*/ 117 h 117"/>
                <a:gd name="T4" fmla="*/ 27 w 328"/>
                <a:gd name="T5" fmla="*/ 117 h 117"/>
                <a:gd name="T6" fmla="*/ 0 w 328"/>
                <a:gd name="T7" fmla="*/ 90 h 117"/>
                <a:gd name="T8" fmla="*/ 0 w 328"/>
                <a:gd name="T9" fmla="*/ 27 h 117"/>
                <a:gd name="T10" fmla="*/ 27 w 328"/>
                <a:gd name="T11" fmla="*/ 0 h 117"/>
                <a:gd name="T12" fmla="*/ 301 w 328"/>
                <a:gd name="T13" fmla="*/ 0 h 117"/>
                <a:gd name="T14" fmla="*/ 328 w 328"/>
                <a:gd name="T15" fmla="*/ 27 h 117"/>
                <a:gd name="T16" fmla="*/ 328 w 328"/>
                <a:gd name="T17" fmla="*/ 9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8" h="117">
                  <a:moveTo>
                    <a:pt x="328" y="90"/>
                  </a:moveTo>
                  <a:cubicBezTo>
                    <a:pt x="328" y="105"/>
                    <a:pt x="316" y="117"/>
                    <a:pt x="301" y="117"/>
                  </a:cubicBezTo>
                  <a:cubicBezTo>
                    <a:pt x="27" y="117"/>
                    <a:pt x="27" y="117"/>
                    <a:pt x="27" y="117"/>
                  </a:cubicBezTo>
                  <a:cubicBezTo>
                    <a:pt x="12" y="117"/>
                    <a:pt x="0" y="105"/>
                    <a:pt x="0" y="90"/>
                  </a:cubicBezTo>
                  <a:cubicBezTo>
                    <a:pt x="0" y="27"/>
                    <a:pt x="0" y="27"/>
                    <a:pt x="0" y="27"/>
                  </a:cubicBezTo>
                  <a:cubicBezTo>
                    <a:pt x="0" y="12"/>
                    <a:pt x="12" y="0"/>
                    <a:pt x="27" y="0"/>
                  </a:cubicBezTo>
                  <a:cubicBezTo>
                    <a:pt x="301" y="0"/>
                    <a:pt x="301" y="0"/>
                    <a:pt x="301" y="0"/>
                  </a:cubicBezTo>
                  <a:cubicBezTo>
                    <a:pt x="316" y="0"/>
                    <a:pt x="328" y="12"/>
                    <a:pt x="328" y="27"/>
                  </a:cubicBezTo>
                  <a:lnTo>
                    <a:pt x="328" y="90"/>
                  </a:lnTo>
                  <a:close/>
                </a:path>
              </a:pathLst>
            </a:custGeom>
            <a:grpFill/>
            <a:ln w="9525">
              <a:solidFill>
                <a:schemeClr val="accent1"/>
              </a:solidFill>
              <a:round/>
              <a:headEnd/>
              <a:tailEnd/>
            </a:ln>
            <a:extLst/>
          </p:spPr>
          <p:txBody>
            <a:bodyPr vert="horz" wrap="square" lIns="86687" tIns="43344" rIns="86687" bIns="43344" numCol="1" anchor="t" anchorCtr="0" compatLnSpc="1">
              <a:prstTxWarp prst="textNoShape">
                <a:avLst/>
              </a:prstTxWarp>
            </a:bodyPr>
            <a:lstStyle/>
            <a:p>
              <a:endParaRPr lang="en-US" sz="1706">
                <a:solidFill>
                  <a:prstClr val="black"/>
                </a:solidFill>
                <a:latin typeface="Calibri"/>
                <a:ea typeface="微软雅黑"/>
              </a:endParaRPr>
            </a:p>
          </p:txBody>
        </p:sp>
        <p:sp>
          <p:nvSpPr>
            <p:cNvPr id="55" name="Freeform 41">
              <a:extLst>
                <a:ext uri="{FF2B5EF4-FFF2-40B4-BE49-F238E27FC236}">
                  <a16:creationId xmlns:a16="http://schemas.microsoft.com/office/drawing/2014/main" id="{563BFF38-2F07-42FF-9032-0A2D023B6B41}"/>
                </a:ext>
              </a:extLst>
            </p:cNvPr>
            <p:cNvSpPr>
              <a:spLocks/>
            </p:cNvSpPr>
            <p:nvPr/>
          </p:nvSpPr>
          <p:spPr bwMode="auto">
            <a:xfrm>
              <a:off x="6547793" y="5664002"/>
              <a:ext cx="40366" cy="167676"/>
            </a:xfrm>
            <a:custGeom>
              <a:avLst/>
              <a:gdLst>
                <a:gd name="T0" fmla="*/ 32 w 32"/>
                <a:gd name="T1" fmla="*/ 116 h 132"/>
                <a:gd name="T2" fmla="*/ 16 w 32"/>
                <a:gd name="T3" fmla="*/ 132 h 132"/>
                <a:gd name="T4" fmla="*/ 16 w 32"/>
                <a:gd name="T5" fmla="*/ 132 h 132"/>
                <a:gd name="T6" fmla="*/ 0 w 32"/>
                <a:gd name="T7" fmla="*/ 116 h 132"/>
                <a:gd name="T8" fmla="*/ 0 w 32"/>
                <a:gd name="T9" fmla="*/ 16 h 132"/>
                <a:gd name="T10" fmla="*/ 16 w 32"/>
                <a:gd name="T11" fmla="*/ 0 h 132"/>
                <a:gd name="T12" fmla="*/ 16 w 32"/>
                <a:gd name="T13" fmla="*/ 0 h 132"/>
                <a:gd name="T14" fmla="*/ 32 w 32"/>
                <a:gd name="T15" fmla="*/ 16 h 132"/>
                <a:gd name="T16" fmla="*/ 32 w 32"/>
                <a:gd name="T17" fmla="*/ 116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132">
                  <a:moveTo>
                    <a:pt x="32" y="116"/>
                  </a:moveTo>
                  <a:cubicBezTo>
                    <a:pt x="32" y="125"/>
                    <a:pt x="25" y="132"/>
                    <a:pt x="16" y="132"/>
                  </a:cubicBezTo>
                  <a:cubicBezTo>
                    <a:pt x="16" y="132"/>
                    <a:pt x="16" y="132"/>
                    <a:pt x="16" y="132"/>
                  </a:cubicBezTo>
                  <a:cubicBezTo>
                    <a:pt x="7" y="132"/>
                    <a:pt x="0" y="125"/>
                    <a:pt x="0" y="116"/>
                  </a:cubicBezTo>
                  <a:cubicBezTo>
                    <a:pt x="0" y="16"/>
                    <a:pt x="0" y="16"/>
                    <a:pt x="0" y="16"/>
                  </a:cubicBezTo>
                  <a:cubicBezTo>
                    <a:pt x="0" y="7"/>
                    <a:pt x="7" y="0"/>
                    <a:pt x="16" y="0"/>
                  </a:cubicBezTo>
                  <a:cubicBezTo>
                    <a:pt x="16" y="0"/>
                    <a:pt x="16" y="0"/>
                    <a:pt x="16" y="0"/>
                  </a:cubicBezTo>
                  <a:cubicBezTo>
                    <a:pt x="25" y="0"/>
                    <a:pt x="32" y="7"/>
                    <a:pt x="32" y="16"/>
                  </a:cubicBezTo>
                  <a:lnTo>
                    <a:pt x="32" y="116"/>
                  </a:lnTo>
                  <a:close/>
                </a:path>
              </a:pathLst>
            </a:custGeom>
            <a:grpFill/>
            <a:ln w="9525">
              <a:solidFill>
                <a:schemeClr val="accent1"/>
              </a:solidFill>
              <a:round/>
              <a:headEnd/>
              <a:tailEnd/>
            </a:ln>
            <a:extLst/>
          </p:spPr>
          <p:txBody>
            <a:bodyPr vert="horz" wrap="square" lIns="86687" tIns="43344" rIns="86687" bIns="43344" numCol="1" anchor="t" anchorCtr="0" compatLnSpc="1">
              <a:prstTxWarp prst="textNoShape">
                <a:avLst/>
              </a:prstTxWarp>
            </a:bodyPr>
            <a:lstStyle/>
            <a:p>
              <a:endParaRPr lang="en-US" sz="1706">
                <a:solidFill>
                  <a:prstClr val="black"/>
                </a:solidFill>
                <a:latin typeface="Calibri"/>
                <a:ea typeface="微软雅黑"/>
              </a:endParaRPr>
            </a:p>
          </p:txBody>
        </p:sp>
        <p:sp>
          <p:nvSpPr>
            <p:cNvPr id="56" name="Freeform 42">
              <a:extLst>
                <a:ext uri="{FF2B5EF4-FFF2-40B4-BE49-F238E27FC236}">
                  <a16:creationId xmlns:a16="http://schemas.microsoft.com/office/drawing/2014/main" id="{0B7847E0-FA80-4A28-B935-5A7817EBE109}"/>
                </a:ext>
              </a:extLst>
            </p:cNvPr>
            <p:cNvSpPr>
              <a:spLocks/>
            </p:cNvSpPr>
            <p:nvPr/>
          </p:nvSpPr>
          <p:spPr bwMode="auto">
            <a:xfrm>
              <a:off x="5409771" y="5514180"/>
              <a:ext cx="70641" cy="72194"/>
            </a:xfrm>
            <a:custGeom>
              <a:avLst/>
              <a:gdLst>
                <a:gd name="T0" fmla="*/ 56 w 56"/>
                <a:gd name="T1" fmla="*/ 29 h 57"/>
                <a:gd name="T2" fmla="*/ 28 w 56"/>
                <a:gd name="T3" fmla="*/ 57 h 57"/>
                <a:gd name="T4" fmla="*/ 27 w 56"/>
                <a:gd name="T5" fmla="*/ 57 h 57"/>
                <a:gd name="T6" fmla="*/ 0 w 56"/>
                <a:gd name="T7" fmla="*/ 29 h 57"/>
                <a:gd name="T8" fmla="*/ 0 w 56"/>
                <a:gd name="T9" fmla="*/ 28 h 57"/>
                <a:gd name="T10" fmla="*/ 27 w 56"/>
                <a:gd name="T11" fmla="*/ 0 h 57"/>
                <a:gd name="T12" fmla="*/ 28 w 56"/>
                <a:gd name="T13" fmla="*/ 0 h 57"/>
                <a:gd name="T14" fmla="*/ 56 w 56"/>
                <a:gd name="T15" fmla="*/ 28 h 57"/>
                <a:gd name="T16" fmla="*/ 56 w 56"/>
                <a:gd name="T17" fmla="*/ 29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 h="57">
                  <a:moveTo>
                    <a:pt x="56" y="29"/>
                  </a:moveTo>
                  <a:cubicBezTo>
                    <a:pt x="56" y="44"/>
                    <a:pt x="44" y="57"/>
                    <a:pt x="28" y="57"/>
                  </a:cubicBezTo>
                  <a:cubicBezTo>
                    <a:pt x="27" y="57"/>
                    <a:pt x="27" y="57"/>
                    <a:pt x="27" y="57"/>
                  </a:cubicBezTo>
                  <a:cubicBezTo>
                    <a:pt x="12" y="57"/>
                    <a:pt x="0" y="44"/>
                    <a:pt x="0" y="29"/>
                  </a:cubicBezTo>
                  <a:cubicBezTo>
                    <a:pt x="0" y="28"/>
                    <a:pt x="0" y="28"/>
                    <a:pt x="0" y="28"/>
                  </a:cubicBezTo>
                  <a:cubicBezTo>
                    <a:pt x="0" y="13"/>
                    <a:pt x="12" y="0"/>
                    <a:pt x="27" y="0"/>
                  </a:cubicBezTo>
                  <a:cubicBezTo>
                    <a:pt x="28" y="0"/>
                    <a:pt x="28" y="0"/>
                    <a:pt x="28" y="0"/>
                  </a:cubicBezTo>
                  <a:cubicBezTo>
                    <a:pt x="44" y="0"/>
                    <a:pt x="56" y="13"/>
                    <a:pt x="56" y="28"/>
                  </a:cubicBezTo>
                  <a:lnTo>
                    <a:pt x="56" y="29"/>
                  </a:lnTo>
                  <a:close/>
                </a:path>
              </a:pathLst>
            </a:custGeom>
            <a:grpFill/>
            <a:ln w="9525">
              <a:solidFill>
                <a:schemeClr val="accent1"/>
              </a:solidFill>
              <a:round/>
              <a:headEnd/>
              <a:tailEnd/>
            </a:ln>
            <a:extLst/>
          </p:spPr>
          <p:txBody>
            <a:bodyPr vert="horz" wrap="square" lIns="86687" tIns="43344" rIns="86687" bIns="43344" numCol="1" anchor="t" anchorCtr="0" compatLnSpc="1">
              <a:prstTxWarp prst="textNoShape">
                <a:avLst/>
              </a:prstTxWarp>
            </a:bodyPr>
            <a:lstStyle/>
            <a:p>
              <a:endParaRPr lang="en-US" sz="1706">
                <a:solidFill>
                  <a:prstClr val="black"/>
                </a:solidFill>
                <a:latin typeface="Calibri"/>
                <a:ea typeface="微软雅黑"/>
              </a:endParaRPr>
            </a:p>
          </p:txBody>
        </p:sp>
        <p:sp>
          <p:nvSpPr>
            <p:cNvPr id="57" name="Freeform 43">
              <a:extLst>
                <a:ext uri="{FF2B5EF4-FFF2-40B4-BE49-F238E27FC236}">
                  <a16:creationId xmlns:a16="http://schemas.microsoft.com/office/drawing/2014/main" id="{73B4B591-FCC4-4551-B7D1-02D1641ACCAB}"/>
                </a:ext>
              </a:extLst>
            </p:cNvPr>
            <p:cNvSpPr>
              <a:spLocks/>
            </p:cNvSpPr>
            <p:nvPr/>
          </p:nvSpPr>
          <p:spPr bwMode="auto">
            <a:xfrm>
              <a:off x="6062620" y="5514180"/>
              <a:ext cx="71417" cy="72194"/>
            </a:xfrm>
            <a:custGeom>
              <a:avLst/>
              <a:gdLst>
                <a:gd name="T0" fmla="*/ 56 w 56"/>
                <a:gd name="T1" fmla="*/ 29 h 57"/>
                <a:gd name="T2" fmla="*/ 29 w 56"/>
                <a:gd name="T3" fmla="*/ 57 h 57"/>
                <a:gd name="T4" fmla="*/ 28 w 56"/>
                <a:gd name="T5" fmla="*/ 57 h 57"/>
                <a:gd name="T6" fmla="*/ 0 w 56"/>
                <a:gd name="T7" fmla="*/ 29 h 57"/>
                <a:gd name="T8" fmla="*/ 0 w 56"/>
                <a:gd name="T9" fmla="*/ 28 h 57"/>
                <a:gd name="T10" fmla="*/ 28 w 56"/>
                <a:gd name="T11" fmla="*/ 0 h 57"/>
                <a:gd name="T12" fmla="*/ 29 w 56"/>
                <a:gd name="T13" fmla="*/ 0 h 57"/>
                <a:gd name="T14" fmla="*/ 56 w 56"/>
                <a:gd name="T15" fmla="*/ 28 h 57"/>
                <a:gd name="T16" fmla="*/ 56 w 56"/>
                <a:gd name="T17" fmla="*/ 29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 h="57">
                  <a:moveTo>
                    <a:pt x="56" y="29"/>
                  </a:moveTo>
                  <a:cubicBezTo>
                    <a:pt x="56" y="44"/>
                    <a:pt x="44" y="57"/>
                    <a:pt x="29" y="57"/>
                  </a:cubicBezTo>
                  <a:cubicBezTo>
                    <a:pt x="28" y="57"/>
                    <a:pt x="28" y="57"/>
                    <a:pt x="28" y="57"/>
                  </a:cubicBezTo>
                  <a:cubicBezTo>
                    <a:pt x="13" y="57"/>
                    <a:pt x="0" y="44"/>
                    <a:pt x="0" y="29"/>
                  </a:cubicBezTo>
                  <a:cubicBezTo>
                    <a:pt x="0" y="28"/>
                    <a:pt x="0" y="28"/>
                    <a:pt x="0" y="28"/>
                  </a:cubicBezTo>
                  <a:cubicBezTo>
                    <a:pt x="0" y="13"/>
                    <a:pt x="13" y="0"/>
                    <a:pt x="28" y="0"/>
                  </a:cubicBezTo>
                  <a:cubicBezTo>
                    <a:pt x="29" y="0"/>
                    <a:pt x="29" y="0"/>
                    <a:pt x="29" y="0"/>
                  </a:cubicBezTo>
                  <a:cubicBezTo>
                    <a:pt x="44" y="0"/>
                    <a:pt x="56" y="13"/>
                    <a:pt x="56" y="28"/>
                  </a:cubicBezTo>
                  <a:lnTo>
                    <a:pt x="56" y="29"/>
                  </a:lnTo>
                  <a:close/>
                </a:path>
              </a:pathLst>
            </a:custGeom>
            <a:grpFill/>
            <a:ln w="9525">
              <a:solidFill>
                <a:schemeClr val="accent1"/>
              </a:solidFill>
              <a:round/>
              <a:headEnd/>
              <a:tailEnd/>
            </a:ln>
            <a:extLst/>
          </p:spPr>
          <p:txBody>
            <a:bodyPr vert="horz" wrap="square" lIns="86687" tIns="43344" rIns="86687" bIns="43344" numCol="1" anchor="t" anchorCtr="0" compatLnSpc="1">
              <a:prstTxWarp prst="textNoShape">
                <a:avLst/>
              </a:prstTxWarp>
            </a:bodyPr>
            <a:lstStyle/>
            <a:p>
              <a:endParaRPr lang="en-US" sz="1706">
                <a:solidFill>
                  <a:prstClr val="black"/>
                </a:solidFill>
                <a:latin typeface="Calibri"/>
                <a:ea typeface="微软雅黑"/>
              </a:endParaRPr>
            </a:p>
          </p:txBody>
        </p:sp>
        <p:sp>
          <p:nvSpPr>
            <p:cNvPr id="58" name="Freeform 44">
              <a:extLst>
                <a:ext uri="{FF2B5EF4-FFF2-40B4-BE49-F238E27FC236}">
                  <a16:creationId xmlns:a16="http://schemas.microsoft.com/office/drawing/2014/main" id="{440F120C-E752-4984-AF5B-294A2CBF69AA}"/>
                </a:ext>
              </a:extLst>
            </p:cNvPr>
            <p:cNvSpPr>
              <a:spLocks/>
            </p:cNvSpPr>
            <p:nvPr/>
          </p:nvSpPr>
          <p:spPr bwMode="auto">
            <a:xfrm>
              <a:off x="5576670" y="5179886"/>
              <a:ext cx="665269" cy="93153"/>
            </a:xfrm>
            <a:custGeom>
              <a:avLst/>
              <a:gdLst>
                <a:gd name="T0" fmla="*/ 524 w 524"/>
                <a:gd name="T1" fmla="*/ 45 h 73"/>
                <a:gd name="T2" fmla="*/ 497 w 524"/>
                <a:gd name="T3" fmla="*/ 73 h 73"/>
                <a:gd name="T4" fmla="*/ 28 w 524"/>
                <a:gd name="T5" fmla="*/ 73 h 73"/>
                <a:gd name="T6" fmla="*/ 0 w 524"/>
                <a:gd name="T7" fmla="*/ 45 h 73"/>
                <a:gd name="T8" fmla="*/ 0 w 524"/>
                <a:gd name="T9" fmla="*/ 27 h 73"/>
                <a:gd name="T10" fmla="*/ 28 w 524"/>
                <a:gd name="T11" fmla="*/ 0 h 73"/>
                <a:gd name="T12" fmla="*/ 497 w 524"/>
                <a:gd name="T13" fmla="*/ 0 h 73"/>
                <a:gd name="T14" fmla="*/ 524 w 524"/>
                <a:gd name="T15" fmla="*/ 27 h 73"/>
                <a:gd name="T16" fmla="*/ 524 w 524"/>
                <a:gd name="T17" fmla="*/ 4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4" h="73">
                  <a:moveTo>
                    <a:pt x="524" y="45"/>
                  </a:moveTo>
                  <a:cubicBezTo>
                    <a:pt x="524" y="61"/>
                    <a:pt x="512" y="73"/>
                    <a:pt x="497" y="73"/>
                  </a:cubicBezTo>
                  <a:cubicBezTo>
                    <a:pt x="28" y="73"/>
                    <a:pt x="28" y="73"/>
                    <a:pt x="28" y="73"/>
                  </a:cubicBezTo>
                  <a:cubicBezTo>
                    <a:pt x="12" y="73"/>
                    <a:pt x="0" y="61"/>
                    <a:pt x="0" y="45"/>
                  </a:cubicBezTo>
                  <a:cubicBezTo>
                    <a:pt x="0" y="27"/>
                    <a:pt x="0" y="27"/>
                    <a:pt x="0" y="27"/>
                  </a:cubicBezTo>
                  <a:cubicBezTo>
                    <a:pt x="0" y="12"/>
                    <a:pt x="12" y="0"/>
                    <a:pt x="28" y="0"/>
                  </a:cubicBezTo>
                  <a:cubicBezTo>
                    <a:pt x="497" y="0"/>
                    <a:pt x="497" y="0"/>
                    <a:pt x="497" y="0"/>
                  </a:cubicBezTo>
                  <a:cubicBezTo>
                    <a:pt x="512" y="0"/>
                    <a:pt x="524" y="12"/>
                    <a:pt x="524" y="27"/>
                  </a:cubicBezTo>
                  <a:lnTo>
                    <a:pt x="524" y="45"/>
                  </a:lnTo>
                  <a:close/>
                </a:path>
              </a:pathLst>
            </a:custGeom>
            <a:grpFill/>
            <a:ln w="9525">
              <a:solidFill>
                <a:schemeClr val="accent1"/>
              </a:solidFill>
              <a:round/>
              <a:headEnd/>
              <a:tailEnd/>
            </a:ln>
            <a:extLst/>
          </p:spPr>
          <p:txBody>
            <a:bodyPr vert="horz" wrap="square" lIns="86687" tIns="43344" rIns="86687" bIns="43344" numCol="1" anchor="t" anchorCtr="0" compatLnSpc="1">
              <a:prstTxWarp prst="textNoShape">
                <a:avLst/>
              </a:prstTxWarp>
            </a:bodyPr>
            <a:lstStyle/>
            <a:p>
              <a:endParaRPr lang="en-US" sz="1706">
                <a:solidFill>
                  <a:prstClr val="black"/>
                </a:solidFill>
                <a:latin typeface="Calibri"/>
                <a:ea typeface="微软雅黑"/>
              </a:endParaRPr>
            </a:p>
          </p:txBody>
        </p:sp>
        <p:sp>
          <p:nvSpPr>
            <p:cNvPr id="59" name="Oval 45">
              <a:extLst>
                <a:ext uri="{FF2B5EF4-FFF2-40B4-BE49-F238E27FC236}">
                  <a16:creationId xmlns:a16="http://schemas.microsoft.com/office/drawing/2014/main" id="{4316F2F3-5FF5-4483-9AFA-4804D0CDA2B1}"/>
                </a:ext>
              </a:extLst>
            </p:cNvPr>
            <p:cNvSpPr>
              <a:spLocks noChangeArrowheads="1"/>
            </p:cNvSpPr>
            <p:nvPr/>
          </p:nvSpPr>
          <p:spPr bwMode="auto">
            <a:xfrm>
              <a:off x="6128603" y="3612665"/>
              <a:ext cx="111784" cy="111008"/>
            </a:xfrm>
            <a:prstGeom prst="ellipse">
              <a:avLst/>
            </a:prstGeom>
            <a:grpFill/>
            <a:ln w="9525">
              <a:solidFill>
                <a:schemeClr val="accent1"/>
              </a:solidFill>
              <a:round/>
              <a:headEnd/>
              <a:tailEnd/>
            </a:ln>
            <a:extLst/>
          </p:spPr>
          <p:txBody>
            <a:bodyPr vert="horz" wrap="square" lIns="86687" tIns="43344" rIns="86687" bIns="43344" numCol="1" anchor="t" anchorCtr="0" compatLnSpc="1">
              <a:prstTxWarp prst="textNoShape">
                <a:avLst/>
              </a:prstTxWarp>
            </a:bodyPr>
            <a:lstStyle/>
            <a:p>
              <a:endParaRPr lang="en-US" sz="1706">
                <a:solidFill>
                  <a:prstClr val="black"/>
                </a:solidFill>
                <a:latin typeface="Calibri"/>
                <a:ea typeface="微软雅黑"/>
              </a:endParaRPr>
            </a:p>
          </p:txBody>
        </p:sp>
        <p:sp>
          <p:nvSpPr>
            <p:cNvPr id="60" name="Oval 46">
              <a:extLst>
                <a:ext uri="{FF2B5EF4-FFF2-40B4-BE49-F238E27FC236}">
                  <a16:creationId xmlns:a16="http://schemas.microsoft.com/office/drawing/2014/main" id="{13112507-81B4-4F17-BE2F-A6D91E43339B}"/>
                </a:ext>
              </a:extLst>
            </p:cNvPr>
            <p:cNvSpPr>
              <a:spLocks noChangeArrowheads="1"/>
            </p:cNvSpPr>
            <p:nvPr/>
          </p:nvSpPr>
          <p:spPr bwMode="auto">
            <a:xfrm>
              <a:off x="5325933" y="3617323"/>
              <a:ext cx="111784" cy="111784"/>
            </a:xfrm>
            <a:prstGeom prst="ellipse">
              <a:avLst/>
            </a:prstGeom>
            <a:grpFill/>
            <a:ln w="9525">
              <a:solidFill>
                <a:schemeClr val="accent1"/>
              </a:solidFill>
              <a:round/>
              <a:headEnd/>
              <a:tailEnd/>
            </a:ln>
            <a:extLst/>
          </p:spPr>
          <p:txBody>
            <a:bodyPr vert="horz" wrap="square" lIns="86687" tIns="43344" rIns="86687" bIns="43344" numCol="1" anchor="t" anchorCtr="0" compatLnSpc="1">
              <a:prstTxWarp prst="textNoShape">
                <a:avLst/>
              </a:prstTxWarp>
            </a:bodyPr>
            <a:lstStyle/>
            <a:p>
              <a:endParaRPr lang="en-US" sz="1706">
                <a:solidFill>
                  <a:prstClr val="black"/>
                </a:solidFill>
                <a:latin typeface="Calibri"/>
                <a:ea typeface="微软雅黑"/>
              </a:endParaRPr>
            </a:p>
          </p:txBody>
        </p:sp>
      </p:grpSp>
      <p:grpSp>
        <p:nvGrpSpPr>
          <p:cNvPr id="3" name="组合 2">
            <a:extLst>
              <a:ext uri="{FF2B5EF4-FFF2-40B4-BE49-F238E27FC236}">
                <a16:creationId xmlns:a16="http://schemas.microsoft.com/office/drawing/2014/main" id="{C2461B74-A819-4A83-9663-12536D2079CC}"/>
              </a:ext>
            </a:extLst>
          </p:cNvPr>
          <p:cNvGrpSpPr/>
          <p:nvPr/>
        </p:nvGrpSpPr>
        <p:grpSpPr>
          <a:xfrm>
            <a:off x="443983" y="1112313"/>
            <a:ext cx="1936868" cy="1936868"/>
            <a:chOff x="2572456" y="958222"/>
            <a:chExt cx="1936868" cy="1936868"/>
          </a:xfrm>
        </p:grpSpPr>
        <p:grpSp>
          <p:nvGrpSpPr>
            <p:cNvPr id="61" name="组合 60">
              <a:extLst>
                <a:ext uri="{FF2B5EF4-FFF2-40B4-BE49-F238E27FC236}">
                  <a16:creationId xmlns:a16="http://schemas.microsoft.com/office/drawing/2014/main" id="{E101FB23-2A31-47FF-9EB9-CFBD1D4D64F2}"/>
                </a:ext>
              </a:extLst>
            </p:cNvPr>
            <p:cNvGrpSpPr/>
            <p:nvPr/>
          </p:nvGrpSpPr>
          <p:grpSpPr>
            <a:xfrm>
              <a:off x="2572456" y="958222"/>
              <a:ext cx="1936868" cy="1936868"/>
              <a:chOff x="11207774" y="442662"/>
              <a:chExt cx="504056" cy="504056"/>
            </a:xfrm>
            <a:solidFill>
              <a:srgbClr val="B3DF63"/>
            </a:solidFill>
            <a:effectLst>
              <a:outerShdw blurRad="50800" dist="38100" dir="5400000" algn="t" rotWithShape="0">
                <a:prstClr val="black">
                  <a:alpha val="40000"/>
                </a:prstClr>
              </a:outerShdw>
            </a:effectLst>
          </p:grpSpPr>
          <p:sp>
            <p:nvSpPr>
              <p:cNvPr id="62" name="椭圆 61">
                <a:extLst>
                  <a:ext uri="{FF2B5EF4-FFF2-40B4-BE49-F238E27FC236}">
                    <a16:creationId xmlns:a16="http://schemas.microsoft.com/office/drawing/2014/main" id="{FF045C64-65A6-454D-8459-BA881DFB0159}"/>
                  </a:ext>
                </a:extLst>
              </p:cNvPr>
              <p:cNvSpPr/>
              <p:nvPr/>
            </p:nvSpPr>
            <p:spPr>
              <a:xfrm>
                <a:off x="11273029" y="517620"/>
                <a:ext cx="373547" cy="373547"/>
              </a:xfrm>
              <a:prstGeom prst="ellips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Calibri"/>
                  <a:ea typeface="微软雅黑"/>
                </a:endParaRPr>
              </a:p>
            </p:txBody>
          </p:sp>
          <p:sp>
            <p:nvSpPr>
              <p:cNvPr id="63" name="椭圆 62">
                <a:extLst>
                  <a:ext uri="{FF2B5EF4-FFF2-40B4-BE49-F238E27FC236}">
                    <a16:creationId xmlns:a16="http://schemas.microsoft.com/office/drawing/2014/main" id="{A03140CE-37E4-4604-B76C-9AEBE595F5F9}"/>
                  </a:ext>
                </a:extLst>
              </p:cNvPr>
              <p:cNvSpPr/>
              <p:nvPr/>
            </p:nvSpPr>
            <p:spPr>
              <a:xfrm>
                <a:off x="11207774" y="442662"/>
                <a:ext cx="504056" cy="50405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Calibri"/>
                  <a:ea typeface="微软雅黑"/>
                </a:endParaRPr>
              </a:p>
            </p:txBody>
          </p:sp>
        </p:grpSp>
        <p:sp>
          <p:nvSpPr>
            <p:cNvPr id="64" name="TextBox 1">
              <a:extLst>
                <a:ext uri="{FF2B5EF4-FFF2-40B4-BE49-F238E27FC236}">
                  <a16:creationId xmlns:a16="http://schemas.microsoft.com/office/drawing/2014/main" id="{F45F1328-8259-42E9-BE98-A45AFDCB6EAE}"/>
                </a:ext>
              </a:extLst>
            </p:cNvPr>
            <p:cNvSpPr txBox="1"/>
            <p:nvPr/>
          </p:nvSpPr>
          <p:spPr>
            <a:xfrm>
              <a:off x="2815371" y="1264937"/>
              <a:ext cx="1451038" cy="1323439"/>
            </a:xfrm>
            <a:prstGeom prst="rect">
              <a:avLst/>
            </a:prstGeom>
            <a:noFill/>
          </p:spPr>
          <p:txBody>
            <a:bodyPr wrap="none" rtlCol="0">
              <a:spAutoFit/>
            </a:bodyPr>
            <a:lstStyle/>
            <a:p>
              <a:r>
                <a:rPr lang="en-US" altLang="zh-CN" sz="8000" b="1" dirty="0">
                  <a:ln w="12700">
                    <a:noFill/>
                    <a:prstDash val="solid"/>
                  </a:ln>
                  <a:solidFill>
                    <a:prstClr val="white"/>
                  </a:solidFill>
                  <a:effectLst>
                    <a:outerShdw dist="50800" dir="4800000" algn="tl" rotWithShape="0">
                      <a:srgbClr val="000000">
                        <a:alpha val="40000"/>
                      </a:srgbClr>
                    </a:outerShdw>
                  </a:effectLst>
                  <a:latin typeface="造字工房尚黑（非商用）细体" pitchFamily="50" charset="-122"/>
                  <a:ea typeface="造字工房尚黑（非商用）细体" pitchFamily="50" charset="-122"/>
                </a:rPr>
                <a:t>01</a:t>
              </a:r>
              <a:endParaRPr lang="zh-CN" altLang="en-US" sz="8000" b="1" dirty="0">
                <a:ln w="12700">
                  <a:noFill/>
                  <a:prstDash val="solid"/>
                </a:ln>
                <a:solidFill>
                  <a:prstClr val="white"/>
                </a:solidFill>
                <a:effectLst>
                  <a:outerShdw dist="50800" dir="4800000" algn="tl" rotWithShape="0">
                    <a:srgbClr val="000000">
                      <a:alpha val="40000"/>
                    </a:srgbClr>
                  </a:outerShdw>
                </a:effectLst>
                <a:latin typeface="造字工房尚黑（非商用）细体" pitchFamily="50" charset="-122"/>
                <a:ea typeface="造字工房尚黑（非商用）细体" pitchFamily="50" charset="-122"/>
              </a:endParaRPr>
            </a:p>
          </p:txBody>
        </p:sp>
      </p:grpSp>
      <p:grpSp>
        <p:nvGrpSpPr>
          <p:cNvPr id="65" name="组合 64">
            <a:extLst>
              <a:ext uri="{FF2B5EF4-FFF2-40B4-BE49-F238E27FC236}">
                <a16:creationId xmlns:a16="http://schemas.microsoft.com/office/drawing/2014/main" id="{C1C2C104-F13A-4AF1-8295-FE73E656BCD1}"/>
              </a:ext>
            </a:extLst>
          </p:cNvPr>
          <p:cNvGrpSpPr/>
          <p:nvPr/>
        </p:nvGrpSpPr>
        <p:grpSpPr>
          <a:xfrm rot="5400000">
            <a:off x="7939470" y="-3214903"/>
            <a:ext cx="942183" cy="7462505"/>
            <a:chOff x="-11273" y="-594773"/>
            <a:chExt cx="719786" cy="7462505"/>
          </a:xfrm>
        </p:grpSpPr>
        <p:sp>
          <p:nvSpPr>
            <p:cNvPr id="66" name="等腰三角形 65">
              <a:extLst>
                <a:ext uri="{FF2B5EF4-FFF2-40B4-BE49-F238E27FC236}">
                  <a16:creationId xmlns:a16="http://schemas.microsoft.com/office/drawing/2014/main" id="{58839FDC-22C4-4CA7-B863-C67559C21699}"/>
                </a:ext>
              </a:extLst>
            </p:cNvPr>
            <p:cNvSpPr/>
            <p:nvPr/>
          </p:nvSpPr>
          <p:spPr>
            <a:xfrm rot="5400000">
              <a:off x="-68856" y="2776017"/>
              <a:ext cx="834952" cy="719786"/>
            </a:xfrm>
            <a:prstGeom prst="triangl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67" name="等腰三角形 66">
              <a:extLst>
                <a:ext uri="{FF2B5EF4-FFF2-40B4-BE49-F238E27FC236}">
                  <a16:creationId xmlns:a16="http://schemas.microsoft.com/office/drawing/2014/main" id="{A5264352-D114-4656-BC14-E38E3FE58AC7}"/>
                </a:ext>
              </a:extLst>
            </p:cNvPr>
            <p:cNvSpPr/>
            <p:nvPr/>
          </p:nvSpPr>
          <p:spPr>
            <a:xfrm rot="5400000">
              <a:off x="-68856" y="1958050"/>
              <a:ext cx="834952" cy="719786"/>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68" name="等腰三角形 67">
              <a:extLst>
                <a:ext uri="{FF2B5EF4-FFF2-40B4-BE49-F238E27FC236}">
                  <a16:creationId xmlns:a16="http://schemas.microsoft.com/office/drawing/2014/main" id="{D2787C4C-1049-4848-A392-0F96696494DB}"/>
                </a:ext>
              </a:extLst>
            </p:cNvPr>
            <p:cNvSpPr/>
            <p:nvPr/>
          </p:nvSpPr>
          <p:spPr>
            <a:xfrm rot="5400000">
              <a:off x="-68856" y="1114606"/>
              <a:ext cx="834952" cy="719786"/>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69" name="等腰三角形 68">
              <a:extLst>
                <a:ext uri="{FF2B5EF4-FFF2-40B4-BE49-F238E27FC236}">
                  <a16:creationId xmlns:a16="http://schemas.microsoft.com/office/drawing/2014/main" id="{EE61B577-3444-4CAB-92C2-AFFB2FFB8904}"/>
                </a:ext>
              </a:extLst>
            </p:cNvPr>
            <p:cNvSpPr/>
            <p:nvPr/>
          </p:nvSpPr>
          <p:spPr>
            <a:xfrm rot="5400000">
              <a:off x="-68856" y="296639"/>
              <a:ext cx="834952" cy="719786"/>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70" name="等腰三角形 69">
              <a:extLst>
                <a:ext uri="{FF2B5EF4-FFF2-40B4-BE49-F238E27FC236}">
                  <a16:creationId xmlns:a16="http://schemas.microsoft.com/office/drawing/2014/main" id="{3AEDED66-0861-468F-8D6E-CFA4F090C0E2}"/>
                </a:ext>
              </a:extLst>
            </p:cNvPr>
            <p:cNvSpPr/>
            <p:nvPr/>
          </p:nvSpPr>
          <p:spPr>
            <a:xfrm rot="5400000">
              <a:off x="-68856" y="3610969"/>
              <a:ext cx="834952" cy="719786"/>
            </a:xfrm>
            <a:prstGeom prs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71" name="等腰三角形 70">
              <a:extLst>
                <a:ext uri="{FF2B5EF4-FFF2-40B4-BE49-F238E27FC236}">
                  <a16:creationId xmlns:a16="http://schemas.microsoft.com/office/drawing/2014/main" id="{0F6FF0BF-FA43-40F1-9E2D-D32B05AE8788}"/>
                </a:ext>
              </a:extLst>
            </p:cNvPr>
            <p:cNvSpPr/>
            <p:nvPr/>
          </p:nvSpPr>
          <p:spPr>
            <a:xfrm rot="5400000">
              <a:off x="-68856" y="4443673"/>
              <a:ext cx="834952" cy="719786"/>
            </a:xfrm>
            <a:prstGeom prst="triangle">
              <a:avLst/>
            </a:prstGeom>
            <a:solidFill>
              <a:srgbClr val="94CA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72" name="等腰三角形 71">
              <a:extLst>
                <a:ext uri="{FF2B5EF4-FFF2-40B4-BE49-F238E27FC236}">
                  <a16:creationId xmlns:a16="http://schemas.microsoft.com/office/drawing/2014/main" id="{4CF11EF2-5B94-45E8-842B-40755A182437}"/>
                </a:ext>
              </a:extLst>
            </p:cNvPr>
            <p:cNvSpPr/>
            <p:nvPr/>
          </p:nvSpPr>
          <p:spPr>
            <a:xfrm rot="5400000">
              <a:off x="-68856" y="5264883"/>
              <a:ext cx="834952" cy="719786"/>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73" name="等腰三角形 72">
              <a:extLst>
                <a:ext uri="{FF2B5EF4-FFF2-40B4-BE49-F238E27FC236}">
                  <a16:creationId xmlns:a16="http://schemas.microsoft.com/office/drawing/2014/main" id="{2399D565-C0DA-4F00-B731-140755CC1CD7}"/>
                </a:ext>
              </a:extLst>
            </p:cNvPr>
            <p:cNvSpPr/>
            <p:nvPr/>
          </p:nvSpPr>
          <p:spPr>
            <a:xfrm rot="5400000">
              <a:off x="-68856" y="6090363"/>
              <a:ext cx="834952" cy="719786"/>
            </a:xfrm>
            <a:prstGeom prst="triangl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74" name="等腰三角形 73">
              <a:extLst>
                <a:ext uri="{FF2B5EF4-FFF2-40B4-BE49-F238E27FC236}">
                  <a16:creationId xmlns:a16="http://schemas.microsoft.com/office/drawing/2014/main" id="{101F5175-7DA4-411A-B158-0E4A24C9421D}"/>
                </a:ext>
              </a:extLst>
            </p:cNvPr>
            <p:cNvSpPr/>
            <p:nvPr/>
          </p:nvSpPr>
          <p:spPr>
            <a:xfrm rot="5400000">
              <a:off x="-68856" y="-537190"/>
              <a:ext cx="834952" cy="719786"/>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Tree>
    <p:extLst>
      <p:ext uri="{BB962C8B-B14F-4D97-AF65-F5344CB8AC3E}">
        <p14:creationId xmlns:p14="http://schemas.microsoft.com/office/powerpoint/2010/main" val="794223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0"/>
                                        </p:tgtEl>
                                        <p:attrNameLst>
                                          <p:attrName>style.visibility</p:attrName>
                                        </p:attrNameLst>
                                      </p:cBhvr>
                                      <p:to>
                                        <p:strVal val="visible"/>
                                      </p:to>
                                    </p:set>
                                    <p:anim calcmode="lin" valueType="num">
                                      <p:cBhvr>
                                        <p:cTn id="7" dur="800" fill="hold"/>
                                        <p:tgtEl>
                                          <p:spTgt spid="10"/>
                                        </p:tgtEl>
                                        <p:attrNameLst>
                                          <p:attrName>ppt_x</p:attrName>
                                        </p:attrNameLst>
                                      </p:cBhvr>
                                      <p:tavLst>
                                        <p:tav tm="0">
                                          <p:val>
                                            <p:strVal val="#ppt_x"/>
                                          </p:val>
                                        </p:tav>
                                        <p:tav tm="50000">
                                          <p:val>
                                            <p:strVal val="#ppt_x+.1"/>
                                          </p:val>
                                        </p:tav>
                                        <p:tav tm="100000">
                                          <p:val>
                                            <p:strVal val="#ppt_x"/>
                                          </p:val>
                                        </p:tav>
                                      </p:tavLst>
                                    </p:anim>
                                    <p:anim calcmode="lin" valueType="num">
                                      <p:cBhvr>
                                        <p:cTn id="8" dur="800" fill="hold"/>
                                        <p:tgtEl>
                                          <p:spTgt spid="10"/>
                                        </p:tgtEl>
                                        <p:attrNameLst>
                                          <p:attrName>ppt_y</p:attrName>
                                        </p:attrNameLst>
                                      </p:cBhvr>
                                      <p:tavLst>
                                        <p:tav tm="0">
                                          <p:val>
                                            <p:strVal val="#ppt_y"/>
                                          </p:val>
                                        </p:tav>
                                        <p:tav tm="100000">
                                          <p:val>
                                            <p:strVal val="#ppt_y"/>
                                          </p:val>
                                        </p:tav>
                                      </p:tavLst>
                                    </p:anim>
                                    <p:anim calcmode="lin" valueType="num">
                                      <p:cBhvr>
                                        <p:cTn id="9" dur="800" fill="hold"/>
                                        <p:tgtEl>
                                          <p:spTgt spid="10"/>
                                        </p:tgtEl>
                                        <p:attrNameLst>
                                          <p:attrName>ppt_h</p:attrName>
                                        </p:attrNameLst>
                                      </p:cBhvr>
                                      <p:tavLst>
                                        <p:tav tm="0">
                                          <p:val>
                                            <p:strVal val="#ppt_h/10"/>
                                          </p:val>
                                        </p:tav>
                                        <p:tav tm="50000">
                                          <p:val>
                                            <p:strVal val="#ppt_h+.01"/>
                                          </p:val>
                                        </p:tav>
                                        <p:tav tm="100000">
                                          <p:val>
                                            <p:strVal val="#ppt_h"/>
                                          </p:val>
                                        </p:tav>
                                      </p:tavLst>
                                    </p:anim>
                                    <p:anim calcmode="lin" valueType="num">
                                      <p:cBhvr>
                                        <p:cTn id="10" dur="800" fill="hold"/>
                                        <p:tgtEl>
                                          <p:spTgt spid="10"/>
                                        </p:tgtEl>
                                        <p:attrNameLst>
                                          <p:attrName>ppt_w</p:attrName>
                                        </p:attrNameLst>
                                      </p:cBhvr>
                                      <p:tavLst>
                                        <p:tav tm="0">
                                          <p:val>
                                            <p:strVal val="#ppt_w/10"/>
                                          </p:val>
                                        </p:tav>
                                        <p:tav tm="50000">
                                          <p:val>
                                            <p:strVal val="#ppt_w+.01"/>
                                          </p:val>
                                        </p:tav>
                                        <p:tav tm="100000">
                                          <p:val>
                                            <p:strVal val="#ppt_w"/>
                                          </p:val>
                                        </p:tav>
                                      </p:tavLst>
                                    </p:anim>
                                    <p:animEffect transition="in" filter="fade">
                                      <p:cBhvr>
                                        <p:cTn id="11" dur="800" tmFilter="0,0; .5, 1; 1, 1"/>
                                        <p:tgtEl>
                                          <p:spTgt spid="10"/>
                                        </p:tgtEl>
                                      </p:cBhvr>
                                    </p:animEffect>
                                  </p:childTnLst>
                                </p:cTn>
                              </p:par>
                            </p:childTnLst>
                          </p:cTn>
                        </p:par>
                        <p:par>
                          <p:cTn id="12" fill="hold">
                            <p:stCondLst>
                              <p:cond delay="1280"/>
                            </p:stCondLst>
                            <p:childTnLst>
                              <p:par>
                                <p:cTn id="13" presetID="10" presetClass="entr" presetSubtype="0" fill="hold" nodeType="after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30.xml><?xml version="1.0" encoding="utf-8"?>
<p:sld xmlns:a="http://schemas.openxmlformats.org/drawingml/2006/main" xmlns:r="http://schemas.openxmlformats.org/officeDocument/2006/relationships" xmlns:p="http://schemas.openxmlformats.org/presentationml/2006/main" showMasterSp="0">
  <p:cSld>
    <p:bg>
      <p:bgPr>
        <a:solidFill>
          <a:schemeClr val="bg1">
            <a:lumMod val="95000"/>
          </a:schemeClr>
        </a:solidFill>
        <a:effectLst/>
      </p:bgPr>
    </p:bg>
    <p:spTree>
      <p:nvGrpSpPr>
        <p:cNvPr id="1" name=""/>
        <p:cNvGrpSpPr/>
        <p:nvPr/>
      </p:nvGrpSpPr>
      <p:grpSpPr>
        <a:xfrm>
          <a:off x="0" y="0"/>
          <a:ext cx="0" cy="0"/>
          <a:chOff x="0" y="0"/>
          <a:chExt cx="0" cy="0"/>
        </a:xfrm>
      </p:grpSpPr>
      <p:grpSp>
        <p:nvGrpSpPr>
          <p:cNvPr id="32" name="组合 31">
            <a:extLst>
              <a:ext uri="{FF2B5EF4-FFF2-40B4-BE49-F238E27FC236}">
                <a16:creationId xmlns:a16="http://schemas.microsoft.com/office/drawing/2014/main" id="{032EF26F-0D58-4A0E-97C1-668713F80B14}"/>
              </a:ext>
            </a:extLst>
          </p:cNvPr>
          <p:cNvGrpSpPr/>
          <p:nvPr/>
        </p:nvGrpSpPr>
        <p:grpSpPr>
          <a:xfrm>
            <a:off x="170320" y="203448"/>
            <a:ext cx="6511833" cy="504056"/>
            <a:chOff x="169526" y="203448"/>
            <a:chExt cx="6511833" cy="504056"/>
          </a:xfrm>
        </p:grpSpPr>
        <p:sp>
          <p:nvSpPr>
            <p:cNvPr id="4" name="TextBox 3"/>
            <p:cNvSpPr txBox="1"/>
            <p:nvPr/>
          </p:nvSpPr>
          <p:spPr>
            <a:xfrm>
              <a:off x="781172" y="245839"/>
              <a:ext cx="5900187" cy="461665"/>
            </a:xfrm>
            <a:prstGeom prst="rect">
              <a:avLst/>
            </a:prstGeom>
            <a:noFill/>
          </p:spPr>
          <p:txBody>
            <a:bodyPr wrap="square" rtlCol="0">
              <a:spAutoFit/>
            </a:bodyPr>
            <a:lstStyle/>
            <a:p>
              <a:r>
                <a:rPr lang="zh-CN" altLang="en-US" sz="2400" b="1" spc="300" dirty="0">
                  <a:solidFill>
                    <a:srgbClr val="1E6787"/>
                  </a:solidFill>
                  <a:latin typeface="微软雅黑" pitchFamily="34" charset="-122"/>
                  <a:ea typeface="微软雅黑" pitchFamily="34" charset="-122"/>
                </a:rPr>
                <a:t>查找字典条目</a:t>
              </a:r>
              <a:endParaRPr lang="zh-CN" altLang="en-US" sz="2000" b="1" spc="300" dirty="0">
                <a:solidFill>
                  <a:srgbClr val="1E6787"/>
                </a:solidFill>
                <a:latin typeface="微软雅黑" pitchFamily="34" charset="-122"/>
                <a:ea typeface="微软雅黑" pitchFamily="34" charset="-122"/>
              </a:endParaRPr>
            </a:p>
          </p:txBody>
        </p:sp>
        <p:grpSp>
          <p:nvGrpSpPr>
            <p:cNvPr id="56" name="组合 55">
              <a:extLst>
                <a:ext uri="{FF2B5EF4-FFF2-40B4-BE49-F238E27FC236}">
                  <a16:creationId xmlns:a16="http://schemas.microsoft.com/office/drawing/2014/main" id="{B3ECA4EB-10D1-4B65-B604-4032302CDAF4}"/>
                </a:ext>
              </a:extLst>
            </p:cNvPr>
            <p:cNvGrpSpPr/>
            <p:nvPr/>
          </p:nvGrpSpPr>
          <p:grpSpPr>
            <a:xfrm>
              <a:off x="169526" y="203448"/>
              <a:ext cx="504056" cy="504056"/>
              <a:chOff x="11207774" y="442662"/>
              <a:chExt cx="504056" cy="504056"/>
            </a:xfrm>
            <a:effectLst>
              <a:outerShdw blurRad="50800" dist="38100" dir="5400000" algn="t" rotWithShape="0">
                <a:prstClr val="black">
                  <a:alpha val="40000"/>
                </a:prstClr>
              </a:outerShdw>
            </a:effectLst>
          </p:grpSpPr>
          <p:sp>
            <p:nvSpPr>
              <p:cNvPr id="57" name="椭圆 56">
                <a:extLst>
                  <a:ext uri="{FF2B5EF4-FFF2-40B4-BE49-F238E27FC236}">
                    <a16:creationId xmlns:a16="http://schemas.microsoft.com/office/drawing/2014/main" id="{FF372EA1-AB4F-47B1-B450-59AB8827ECD5}"/>
                  </a:ext>
                </a:extLst>
              </p:cNvPr>
              <p:cNvSpPr/>
              <p:nvPr/>
            </p:nvSpPr>
            <p:spPr>
              <a:xfrm>
                <a:off x="11351790" y="601230"/>
                <a:ext cx="216024" cy="216024"/>
              </a:xfrm>
              <a:prstGeom prst="ellipse">
                <a:avLst/>
              </a:prstGeom>
              <a:solidFill>
                <a:srgbClr val="B3DF6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Calibri"/>
                  <a:ea typeface="微软雅黑"/>
                </a:endParaRPr>
              </a:p>
            </p:txBody>
          </p:sp>
          <p:sp>
            <p:nvSpPr>
              <p:cNvPr id="58" name="椭圆 57">
                <a:extLst>
                  <a:ext uri="{FF2B5EF4-FFF2-40B4-BE49-F238E27FC236}">
                    <a16:creationId xmlns:a16="http://schemas.microsoft.com/office/drawing/2014/main" id="{0BEE7D95-9E9C-4C6D-91AA-6429F74B9F98}"/>
                  </a:ext>
                </a:extLst>
              </p:cNvPr>
              <p:cNvSpPr/>
              <p:nvPr/>
            </p:nvSpPr>
            <p:spPr>
              <a:xfrm>
                <a:off x="11207774" y="442662"/>
                <a:ext cx="504056" cy="50405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Calibri"/>
                  <a:ea typeface="微软雅黑"/>
                </a:endParaRPr>
              </a:p>
            </p:txBody>
          </p:sp>
        </p:grpSp>
        <p:cxnSp>
          <p:nvCxnSpPr>
            <p:cNvPr id="20" name="直接连接符 19">
              <a:extLst>
                <a:ext uri="{FF2B5EF4-FFF2-40B4-BE49-F238E27FC236}">
                  <a16:creationId xmlns:a16="http://schemas.microsoft.com/office/drawing/2014/main" id="{C4FBB3C1-88AA-4E76-B54C-31018E3BFAA0}"/>
                </a:ext>
              </a:extLst>
            </p:cNvPr>
            <p:cNvCxnSpPr>
              <a:cxnSpLocks/>
            </p:cNvCxnSpPr>
            <p:nvPr/>
          </p:nvCxnSpPr>
          <p:spPr>
            <a:xfrm>
              <a:off x="775303" y="707504"/>
              <a:ext cx="1833288" cy="0"/>
            </a:xfrm>
            <a:prstGeom prst="line">
              <a:avLst/>
            </a:prstGeom>
            <a:ln>
              <a:solidFill>
                <a:srgbClr val="B3DF63"/>
              </a:solidFill>
            </a:ln>
          </p:spPr>
          <p:style>
            <a:lnRef idx="1">
              <a:schemeClr val="accent1"/>
            </a:lnRef>
            <a:fillRef idx="0">
              <a:schemeClr val="accent1"/>
            </a:fillRef>
            <a:effectRef idx="0">
              <a:schemeClr val="accent1"/>
            </a:effectRef>
            <a:fontRef idx="minor">
              <a:schemeClr val="tx1"/>
            </a:fontRef>
          </p:style>
        </p:cxnSp>
      </p:grpSp>
      <p:sp>
        <p:nvSpPr>
          <p:cNvPr id="49" name="矩形 48">
            <a:extLst>
              <a:ext uri="{FF2B5EF4-FFF2-40B4-BE49-F238E27FC236}">
                <a16:creationId xmlns:a16="http://schemas.microsoft.com/office/drawing/2014/main" id="{2D834A0F-3130-4C5B-B4A3-49FE07333EE4}"/>
              </a:ext>
            </a:extLst>
          </p:cNvPr>
          <p:cNvSpPr/>
          <p:nvPr/>
        </p:nvSpPr>
        <p:spPr>
          <a:xfrm>
            <a:off x="530360" y="1160461"/>
            <a:ext cx="10996622" cy="1661993"/>
          </a:xfrm>
          <a:prstGeom prst="rect">
            <a:avLst/>
          </a:prstGeom>
        </p:spPr>
        <p:txBody>
          <a:bodyPr wrap="square">
            <a:spAutoFit/>
          </a:bodyPr>
          <a:lstStyle/>
          <a:p>
            <a:pPr marL="0" lvl="1" indent="0">
              <a:lnSpc>
                <a:spcPct val="150000"/>
              </a:lnSpc>
              <a:buNone/>
            </a:pPr>
            <a:r>
              <a:rPr lang="en-US" altLang="zh-CN" sz="2400" b="1" dirty="0">
                <a:latin typeface="+mn-ea"/>
              </a:rPr>
              <a:t>【</a:t>
            </a:r>
            <a:r>
              <a:rPr lang="zh-CN" altLang="en-US" sz="2400" b="1" dirty="0">
                <a:latin typeface="+mn-ea"/>
              </a:rPr>
              <a:t>例</a:t>
            </a:r>
            <a:r>
              <a:rPr lang="en-US" altLang="zh-CN" sz="2400" b="1" dirty="0">
                <a:latin typeface="+mn-ea"/>
              </a:rPr>
              <a:t>1】</a:t>
            </a:r>
            <a:r>
              <a:rPr lang="zh-CN" altLang="zh-CN" sz="2400" b="1" dirty="0">
                <a:latin typeface="+mn-ea"/>
              </a:rPr>
              <a:t>统计英文句子“</a:t>
            </a:r>
            <a:r>
              <a:rPr lang="en-US" altLang="zh-CN" sz="2400" b="1" dirty="0">
                <a:latin typeface="+mn-ea"/>
              </a:rPr>
              <a:t>Life is </a:t>
            </a:r>
            <a:r>
              <a:rPr lang="en-US" altLang="zh-CN" sz="2400" b="1" dirty="0" err="1">
                <a:latin typeface="+mn-ea"/>
              </a:rPr>
              <a:t>short,we</a:t>
            </a:r>
            <a:r>
              <a:rPr lang="en-US" altLang="zh-CN" sz="2400" b="1" dirty="0">
                <a:latin typeface="+mn-ea"/>
              </a:rPr>
              <a:t> need Python.</a:t>
            </a:r>
            <a:r>
              <a:rPr lang="zh-CN" altLang="zh-CN" sz="2400" b="1" dirty="0">
                <a:latin typeface="+mn-ea"/>
              </a:rPr>
              <a:t>”中各字符出现的次数</a:t>
            </a:r>
            <a:r>
              <a:rPr lang="zh-CN" altLang="zh-CN" sz="2400" b="1" dirty="0" smtClean="0">
                <a:latin typeface="+mn-ea"/>
              </a:rPr>
              <a:t>。</a:t>
            </a:r>
            <a:endParaRPr lang="en-US" altLang="zh-CN" sz="2400" b="1" dirty="0" smtClean="0">
              <a:latin typeface="+mn-ea"/>
            </a:endParaRPr>
          </a:p>
          <a:p>
            <a:pPr marL="0" lvl="1" indent="0">
              <a:lnSpc>
                <a:spcPct val="150000"/>
              </a:lnSpc>
              <a:buNone/>
            </a:pPr>
            <a:endParaRPr lang="en-US" altLang="zh-CN" sz="2400" dirty="0">
              <a:latin typeface="+mn-ea"/>
            </a:endParaRPr>
          </a:p>
          <a:p>
            <a:pPr marL="914400" lvl="1" indent="-457200">
              <a:lnSpc>
                <a:spcPct val="150000"/>
              </a:lnSpc>
              <a:buFont typeface="+mj-ea"/>
              <a:buAutoNum type="circleNumDbPlain" startAt="2"/>
            </a:pPr>
            <a:r>
              <a:rPr lang="zh-CN" altLang="en-US" sz="2000" dirty="0">
                <a:latin typeface="+mn-ea"/>
              </a:rPr>
              <a:t>为了便于统一统计，将字符串统一转换成小写后</a:t>
            </a:r>
            <a:r>
              <a:rPr lang="zh-CN" altLang="zh-CN" sz="2000" dirty="0">
                <a:latin typeface="+mn-ea"/>
              </a:rPr>
              <a:t>遍历字符串</a:t>
            </a:r>
            <a:r>
              <a:rPr lang="en-US" altLang="zh-CN" sz="2000" dirty="0">
                <a:latin typeface="+mn-ea"/>
              </a:rPr>
              <a:t>sentence:</a:t>
            </a:r>
          </a:p>
        </p:txBody>
      </p:sp>
      <p:graphicFrame>
        <p:nvGraphicFramePr>
          <p:cNvPr id="3" name="表格 2">
            <a:extLst>
              <a:ext uri="{FF2B5EF4-FFF2-40B4-BE49-F238E27FC236}">
                <a16:creationId xmlns:a16="http://schemas.microsoft.com/office/drawing/2014/main" id="{7772075B-F99B-4C71-9C61-8FB22E71E028}"/>
              </a:ext>
            </a:extLst>
          </p:cNvPr>
          <p:cNvGraphicFramePr>
            <a:graphicFrameLocks noGrp="1"/>
          </p:cNvGraphicFramePr>
          <p:nvPr>
            <p:extLst>
              <p:ext uri="{D42A27DB-BD31-4B8C-83A1-F6EECF244321}">
                <p14:modId xmlns:p14="http://schemas.microsoft.com/office/powerpoint/2010/main" val="1602883560"/>
              </p:ext>
            </p:extLst>
          </p:nvPr>
        </p:nvGraphicFramePr>
        <p:xfrm>
          <a:off x="2248131" y="3536728"/>
          <a:ext cx="8128004" cy="370840"/>
        </p:xfrm>
        <a:graphic>
          <a:graphicData uri="http://schemas.openxmlformats.org/drawingml/2006/table">
            <a:tbl>
              <a:tblPr firstRow="1" bandRow="1">
                <a:tableStyleId>{5C22544A-7EE6-4342-B048-85BDC9FD1C3A}</a:tableStyleId>
              </a:tblPr>
              <a:tblGrid>
                <a:gridCol w="280276">
                  <a:extLst>
                    <a:ext uri="{9D8B030D-6E8A-4147-A177-3AD203B41FA5}">
                      <a16:colId xmlns:a16="http://schemas.microsoft.com/office/drawing/2014/main" val="2691772859"/>
                    </a:ext>
                  </a:extLst>
                </a:gridCol>
                <a:gridCol w="280276">
                  <a:extLst>
                    <a:ext uri="{9D8B030D-6E8A-4147-A177-3AD203B41FA5}">
                      <a16:colId xmlns:a16="http://schemas.microsoft.com/office/drawing/2014/main" val="1826042283"/>
                    </a:ext>
                  </a:extLst>
                </a:gridCol>
                <a:gridCol w="280276">
                  <a:extLst>
                    <a:ext uri="{9D8B030D-6E8A-4147-A177-3AD203B41FA5}">
                      <a16:colId xmlns:a16="http://schemas.microsoft.com/office/drawing/2014/main" val="2589834239"/>
                    </a:ext>
                  </a:extLst>
                </a:gridCol>
                <a:gridCol w="280276">
                  <a:extLst>
                    <a:ext uri="{9D8B030D-6E8A-4147-A177-3AD203B41FA5}">
                      <a16:colId xmlns:a16="http://schemas.microsoft.com/office/drawing/2014/main" val="3145415280"/>
                    </a:ext>
                  </a:extLst>
                </a:gridCol>
                <a:gridCol w="280276">
                  <a:extLst>
                    <a:ext uri="{9D8B030D-6E8A-4147-A177-3AD203B41FA5}">
                      <a16:colId xmlns:a16="http://schemas.microsoft.com/office/drawing/2014/main" val="1476578553"/>
                    </a:ext>
                  </a:extLst>
                </a:gridCol>
                <a:gridCol w="280276">
                  <a:extLst>
                    <a:ext uri="{9D8B030D-6E8A-4147-A177-3AD203B41FA5}">
                      <a16:colId xmlns:a16="http://schemas.microsoft.com/office/drawing/2014/main" val="2219813884"/>
                    </a:ext>
                  </a:extLst>
                </a:gridCol>
                <a:gridCol w="280276">
                  <a:extLst>
                    <a:ext uri="{9D8B030D-6E8A-4147-A177-3AD203B41FA5}">
                      <a16:colId xmlns:a16="http://schemas.microsoft.com/office/drawing/2014/main" val="3196534716"/>
                    </a:ext>
                  </a:extLst>
                </a:gridCol>
                <a:gridCol w="280276">
                  <a:extLst>
                    <a:ext uri="{9D8B030D-6E8A-4147-A177-3AD203B41FA5}">
                      <a16:colId xmlns:a16="http://schemas.microsoft.com/office/drawing/2014/main" val="2144085839"/>
                    </a:ext>
                  </a:extLst>
                </a:gridCol>
                <a:gridCol w="280276">
                  <a:extLst>
                    <a:ext uri="{9D8B030D-6E8A-4147-A177-3AD203B41FA5}">
                      <a16:colId xmlns:a16="http://schemas.microsoft.com/office/drawing/2014/main" val="2399339188"/>
                    </a:ext>
                  </a:extLst>
                </a:gridCol>
                <a:gridCol w="280276">
                  <a:extLst>
                    <a:ext uri="{9D8B030D-6E8A-4147-A177-3AD203B41FA5}">
                      <a16:colId xmlns:a16="http://schemas.microsoft.com/office/drawing/2014/main" val="22915819"/>
                    </a:ext>
                  </a:extLst>
                </a:gridCol>
                <a:gridCol w="280276">
                  <a:extLst>
                    <a:ext uri="{9D8B030D-6E8A-4147-A177-3AD203B41FA5}">
                      <a16:colId xmlns:a16="http://schemas.microsoft.com/office/drawing/2014/main" val="1552475253"/>
                    </a:ext>
                  </a:extLst>
                </a:gridCol>
                <a:gridCol w="280276">
                  <a:extLst>
                    <a:ext uri="{9D8B030D-6E8A-4147-A177-3AD203B41FA5}">
                      <a16:colId xmlns:a16="http://schemas.microsoft.com/office/drawing/2014/main" val="1841851212"/>
                    </a:ext>
                  </a:extLst>
                </a:gridCol>
                <a:gridCol w="280276">
                  <a:extLst>
                    <a:ext uri="{9D8B030D-6E8A-4147-A177-3AD203B41FA5}">
                      <a16:colId xmlns:a16="http://schemas.microsoft.com/office/drawing/2014/main" val="2458808410"/>
                    </a:ext>
                  </a:extLst>
                </a:gridCol>
                <a:gridCol w="280276">
                  <a:extLst>
                    <a:ext uri="{9D8B030D-6E8A-4147-A177-3AD203B41FA5}">
                      <a16:colId xmlns:a16="http://schemas.microsoft.com/office/drawing/2014/main" val="33205611"/>
                    </a:ext>
                  </a:extLst>
                </a:gridCol>
                <a:gridCol w="280276">
                  <a:extLst>
                    <a:ext uri="{9D8B030D-6E8A-4147-A177-3AD203B41FA5}">
                      <a16:colId xmlns:a16="http://schemas.microsoft.com/office/drawing/2014/main" val="702880223"/>
                    </a:ext>
                  </a:extLst>
                </a:gridCol>
                <a:gridCol w="280276">
                  <a:extLst>
                    <a:ext uri="{9D8B030D-6E8A-4147-A177-3AD203B41FA5}">
                      <a16:colId xmlns:a16="http://schemas.microsoft.com/office/drawing/2014/main" val="4061857148"/>
                    </a:ext>
                  </a:extLst>
                </a:gridCol>
                <a:gridCol w="280276">
                  <a:extLst>
                    <a:ext uri="{9D8B030D-6E8A-4147-A177-3AD203B41FA5}">
                      <a16:colId xmlns:a16="http://schemas.microsoft.com/office/drawing/2014/main" val="2863799963"/>
                    </a:ext>
                  </a:extLst>
                </a:gridCol>
                <a:gridCol w="280276">
                  <a:extLst>
                    <a:ext uri="{9D8B030D-6E8A-4147-A177-3AD203B41FA5}">
                      <a16:colId xmlns:a16="http://schemas.microsoft.com/office/drawing/2014/main" val="1081677842"/>
                    </a:ext>
                  </a:extLst>
                </a:gridCol>
                <a:gridCol w="280276">
                  <a:extLst>
                    <a:ext uri="{9D8B030D-6E8A-4147-A177-3AD203B41FA5}">
                      <a16:colId xmlns:a16="http://schemas.microsoft.com/office/drawing/2014/main" val="2385516574"/>
                    </a:ext>
                  </a:extLst>
                </a:gridCol>
                <a:gridCol w="280276">
                  <a:extLst>
                    <a:ext uri="{9D8B030D-6E8A-4147-A177-3AD203B41FA5}">
                      <a16:colId xmlns:a16="http://schemas.microsoft.com/office/drawing/2014/main" val="1217848166"/>
                    </a:ext>
                  </a:extLst>
                </a:gridCol>
                <a:gridCol w="280276">
                  <a:extLst>
                    <a:ext uri="{9D8B030D-6E8A-4147-A177-3AD203B41FA5}">
                      <a16:colId xmlns:a16="http://schemas.microsoft.com/office/drawing/2014/main" val="1219342221"/>
                    </a:ext>
                  </a:extLst>
                </a:gridCol>
                <a:gridCol w="280276">
                  <a:extLst>
                    <a:ext uri="{9D8B030D-6E8A-4147-A177-3AD203B41FA5}">
                      <a16:colId xmlns:a16="http://schemas.microsoft.com/office/drawing/2014/main" val="3976675606"/>
                    </a:ext>
                  </a:extLst>
                </a:gridCol>
                <a:gridCol w="280276">
                  <a:extLst>
                    <a:ext uri="{9D8B030D-6E8A-4147-A177-3AD203B41FA5}">
                      <a16:colId xmlns:a16="http://schemas.microsoft.com/office/drawing/2014/main" val="2286866706"/>
                    </a:ext>
                  </a:extLst>
                </a:gridCol>
                <a:gridCol w="280276">
                  <a:extLst>
                    <a:ext uri="{9D8B030D-6E8A-4147-A177-3AD203B41FA5}">
                      <a16:colId xmlns:a16="http://schemas.microsoft.com/office/drawing/2014/main" val="2707092729"/>
                    </a:ext>
                  </a:extLst>
                </a:gridCol>
                <a:gridCol w="280276">
                  <a:extLst>
                    <a:ext uri="{9D8B030D-6E8A-4147-A177-3AD203B41FA5}">
                      <a16:colId xmlns:a16="http://schemas.microsoft.com/office/drawing/2014/main" val="2733060741"/>
                    </a:ext>
                  </a:extLst>
                </a:gridCol>
                <a:gridCol w="280276">
                  <a:extLst>
                    <a:ext uri="{9D8B030D-6E8A-4147-A177-3AD203B41FA5}">
                      <a16:colId xmlns:a16="http://schemas.microsoft.com/office/drawing/2014/main" val="5098322"/>
                    </a:ext>
                  </a:extLst>
                </a:gridCol>
                <a:gridCol w="280276">
                  <a:extLst>
                    <a:ext uri="{9D8B030D-6E8A-4147-A177-3AD203B41FA5}">
                      <a16:colId xmlns:a16="http://schemas.microsoft.com/office/drawing/2014/main" val="27939746"/>
                    </a:ext>
                  </a:extLst>
                </a:gridCol>
                <a:gridCol w="280276">
                  <a:extLst>
                    <a:ext uri="{9D8B030D-6E8A-4147-A177-3AD203B41FA5}">
                      <a16:colId xmlns:a16="http://schemas.microsoft.com/office/drawing/2014/main" val="1956375865"/>
                    </a:ext>
                  </a:extLst>
                </a:gridCol>
                <a:gridCol w="280276">
                  <a:extLst>
                    <a:ext uri="{9D8B030D-6E8A-4147-A177-3AD203B41FA5}">
                      <a16:colId xmlns:a16="http://schemas.microsoft.com/office/drawing/2014/main" val="930101995"/>
                    </a:ext>
                  </a:extLst>
                </a:gridCol>
              </a:tblGrid>
              <a:tr h="370840">
                <a:tc>
                  <a:txBody>
                    <a:bodyPr/>
                    <a:lstStyle/>
                    <a:p>
                      <a:r>
                        <a:rPr lang="en-US" altLang="zh-CN" dirty="0">
                          <a:solidFill>
                            <a:srgbClr val="FF0000"/>
                          </a:solidFill>
                        </a:rPr>
                        <a:t>l</a:t>
                      </a:r>
                      <a:endParaRPr lang="zh-CN" alt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err="1">
                          <a:solidFill>
                            <a:schemeClr val="tx1"/>
                          </a:solidFill>
                        </a:rPr>
                        <a:t>i</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a:solidFill>
                            <a:schemeClr val="tx1"/>
                          </a:solidFill>
                        </a:rPr>
                        <a:t>f</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a:solidFill>
                            <a:schemeClr val="tx1"/>
                          </a:solidFill>
                        </a:rPr>
                        <a:t>e</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err="1">
                          <a:solidFill>
                            <a:schemeClr val="tx1"/>
                          </a:solidFill>
                        </a:rPr>
                        <a:t>i</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a:solidFill>
                            <a:schemeClr val="tx1"/>
                          </a:solidFill>
                        </a:rPr>
                        <a:t>s</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a:solidFill>
                            <a:schemeClr val="tx1"/>
                          </a:solidFill>
                        </a:rPr>
                        <a:t>s</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a:solidFill>
                            <a:schemeClr val="tx1"/>
                          </a:solidFill>
                        </a:rPr>
                        <a:t>h</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a:solidFill>
                            <a:schemeClr val="tx1"/>
                          </a:solidFill>
                        </a:rPr>
                        <a:t>o</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a:solidFill>
                            <a:schemeClr val="tx1"/>
                          </a:solidFill>
                        </a:rPr>
                        <a:t>r</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a:solidFill>
                            <a:schemeClr val="tx1"/>
                          </a:solidFill>
                        </a:rPr>
                        <a:t>t</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a:solidFill>
                            <a:schemeClr val="tx1"/>
                          </a:solidFill>
                        </a:rPr>
                        <a:t>,</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a:solidFill>
                            <a:schemeClr val="tx1"/>
                          </a:solidFill>
                        </a:rPr>
                        <a:t>w</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a:solidFill>
                            <a:schemeClr val="tx1"/>
                          </a:solidFill>
                        </a:rPr>
                        <a:t>e</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a:solidFill>
                            <a:schemeClr val="tx1"/>
                          </a:solidFill>
                        </a:rPr>
                        <a:t>n</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a:solidFill>
                            <a:schemeClr val="tx1"/>
                          </a:solidFill>
                        </a:rPr>
                        <a:t>e</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a:solidFill>
                            <a:schemeClr val="tx1"/>
                          </a:solidFill>
                        </a:rPr>
                        <a:t>e</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a:solidFill>
                            <a:schemeClr val="tx1"/>
                          </a:solidFill>
                        </a:rPr>
                        <a:t>d</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a:solidFill>
                            <a:schemeClr val="tx1"/>
                          </a:solidFill>
                        </a:rPr>
                        <a:t> </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a:solidFill>
                            <a:srgbClr val="FF0000"/>
                          </a:solidFill>
                        </a:rPr>
                        <a:t>p</a:t>
                      </a:r>
                      <a:endParaRPr lang="zh-CN" alt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a:solidFill>
                            <a:schemeClr val="tx1"/>
                          </a:solidFill>
                        </a:rPr>
                        <a:t>y</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a:solidFill>
                            <a:schemeClr val="tx1"/>
                          </a:solidFill>
                        </a:rPr>
                        <a:t>t</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a:solidFill>
                            <a:schemeClr val="tx1"/>
                          </a:solidFill>
                        </a:rPr>
                        <a:t>h</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a:solidFill>
                            <a:schemeClr val="tx1"/>
                          </a:solidFill>
                        </a:rPr>
                        <a:t>o</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a:solidFill>
                            <a:schemeClr val="tx1"/>
                          </a:solidFill>
                        </a:rPr>
                        <a:t>n</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a:solidFill>
                            <a:schemeClr val="tx1"/>
                          </a:solidFill>
                        </a:rPr>
                        <a:t>.</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46117758"/>
                  </a:ext>
                </a:extLst>
              </a:tr>
            </a:tbl>
          </a:graphicData>
        </a:graphic>
      </p:graphicFrame>
      <p:sp>
        <p:nvSpPr>
          <p:cNvPr id="5" name="矩形 4">
            <a:extLst>
              <a:ext uri="{FF2B5EF4-FFF2-40B4-BE49-F238E27FC236}">
                <a16:creationId xmlns:a16="http://schemas.microsoft.com/office/drawing/2014/main" id="{5A71A638-DDE2-4B73-9923-267431C41ECA}"/>
              </a:ext>
            </a:extLst>
          </p:cNvPr>
          <p:cNvSpPr/>
          <p:nvPr/>
        </p:nvSpPr>
        <p:spPr>
          <a:xfrm>
            <a:off x="1042104" y="3493419"/>
            <a:ext cx="1133979" cy="45745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sentence</a:t>
            </a:r>
            <a:endParaRPr lang="zh-CN" altLang="en-US" dirty="0">
              <a:solidFill>
                <a:schemeClr val="tx1"/>
              </a:solidFill>
            </a:endParaRPr>
          </a:p>
        </p:txBody>
      </p:sp>
      <p:sp>
        <p:nvSpPr>
          <p:cNvPr id="12" name="矩形 11">
            <a:extLst>
              <a:ext uri="{FF2B5EF4-FFF2-40B4-BE49-F238E27FC236}">
                <a16:creationId xmlns:a16="http://schemas.microsoft.com/office/drawing/2014/main" id="{A77BCA34-2E40-4210-8ECF-38DCCFD99B83}"/>
              </a:ext>
            </a:extLst>
          </p:cNvPr>
          <p:cNvSpPr/>
          <p:nvPr/>
        </p:nvSpPr>
        <p:spPr>
          <a:xfrm>
            <a:off x="1042103" y="4659705"/>
            <a:ext cx="1133979" cy="45745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counts</a:t>
            </a:r>
            <a:endParaRPr lang="zh-CN" altLang="en-US" dirty="0">
              <a:solidFill>
                <a:schemeClr val="tx1"/>
              </a:solidFill>
            </a:endParaRPr>
          </a:p>
        </p:txBody>
      </p:sp>
      <p:cxnSp>
        <p:nvCxnSpPr>
          <p:cNvPr id="6" name="直接箭头连接符 5">
            <a:extLst>
              <a:ext uri="{FF2B5EF4-FFF2-40B4-BE49-F238E27FC236}">
                <a16:creationId xmlns:a16="http://schemas.microsoft.com/office/drawing/2014/main" id="{FE2CC0E7-D7E8-4662-8BD5-EB21667B5EC1}"/>
              </a:ext>
            </a:extLst>
          </p:cNvPr>
          <p:cNvCxnSpPr/>
          <p:nvPr/>
        </p:nvCxnSpPr>
        <p:spPr>
          <a:xfrm>
            <a:off x="2366356" y="4100568"/>
            <a:ext cx="0" cy="55913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aphicFrame>
        <p:nvGraphicFramePr>
          <p:cNvPr id="7" name="表格 6">
            <a:extLst>
              <a:ext uri="{FF2B5EF4-FFF2-40B4-BE49-F238E27FC236}">
                <a16:creationId xmlns:a16="http://schemas.microsoft.com/office/drawing/2014/main" id="{6723C8A0-FB7E-4E3A-AED8-29F8A3D218FC}"/>
              </a:ext>
            </a:extLst>
          </p:cNvPr>
          <p:cNvGraphicFramePr>
            <a:graphicFrameLocks noGrp="1"/>
          </p:cNvGraphicFramePr>
          <p:nvPr>
            <p:extLst>
              <p:ext uri="{D42A27DB-BD31-4B8C-83A1-F6EECF244321}">
                <p14:modId xmlns:p14="http://schemas.microsoft.com/office/powerpoint/2010/main" val="3765910984"/>
              </p:ext>
            </p:extLst>
          </p:nvPr>
        </p:nvGraphicFramePr>
        <p:xfrm>
          <a:off x="2148373" y="4785130"/>
          <a:ext cx="655785" cy="741680"/>
        </p:xfrm>
        <a:graphic>
          <a:graphicData uri="http://schemas.openxmlformats.org/drawingml/2006/table">
            <a:tbl>
              <a:tblPr firstRow="1" bandRow="1">
                <a:tableStyleId>{5C22544A-7EE6-4342-B048-85BDC9FD1C3A}</a:tableStyleId>
              </a:tblPr>
              <a:tblGrid>
                <a:gridCol w="655785">
                  <a:extLst>
                    <a:ext uri="{9D8B030D-6E8A-4147-A177-3AD203B41FA5}">
                      <a16:colId xmlns:a16="http://schemas.microsoft.com/office/drawing/2014/main" val="848425532"/>
                    </a:ext>
                  </a:extLst>
                </a:gridCol>
              </a:tblGrid>
              <a:tr h="370840">
                <a:tc>
                  <a:txBody>
                    <a:bodyPr/>
                    <a:lstStyle/>
                    <a:p>
                      <a:pPr algn="ctr"/>
                      <a:r>
                        <a:rPr lang="zh-CN" altLang="en-US" dirty="0"/>
                        <a:t>‘</a:t>
                      </a:r>
                      <a:r>
                        <a:rPr lang="en-US" altLang="zh-CN" dirty="0"/>
                        <a:t>l</a:t>
                      </a:r>
                      <a:r>
                        <a:rPr lang="zh-CN" altLang="en-US" dirty="0"/>
                        <a:t>’</a:t>
                      </a:r>
                    </a:p>
                  </a:txBody>
                  <a:tcPr anchor="ctr"/>
                </a:tc>
                <a:extLst>
                  <a:ext uri="{0D108BD9-81ED-4DB2-BD59-A6C34878D82A}">
                    <a16:rowId xmlns:a16="http://schemas.microsoft.com/office/drawing/2014/main" val="901674386"/>
                  </a:ext>
                </a:extLst>
              </a:tr>
              <a:tr h="370840">
                <a:tc>
                  <a:txBody>
                    <a:bodyPr/>
                    <a:lstStyle/>
                    <a:p>
                      <a:pPr algn="ctr"/>
                      <a:r>
                        <a:rPr lang="en-US" altLang="zh-CN" dirty="0"/>
                        <a:t>1</a:t>
                      </a:r>
                      <a:endParaRPr lang="zh-CN" altLang="en-US" dirty="0"/>
                    </a:p>
                  </a:txBody>
                  <a:tcPr anchor="ctr"/>
                </a:tc>
                <a:extLst>
                  <a:ext uri="{0D108BD9-81ED-4DB2-BD59-A6C34878D82A}">
                    <a16:rowId xmlns:a16="http://schemas.microsoft.com/office/drawing/2014/main" val="2756670639"/>
                  </a:ext>
                </a:extLst>
              </a:tr>
            </a:tbl>
          </a:graphicData>
        </a:graphic>
      </p:graphicFrame>
      <p:sp>
        <p:nvSpPr>
          <p:cNvPr id="8" name="矩形 7">
            <a:extLst>
              <a:ext uri="{FF2B5EF4-FFF2-40B4-BE49-F238E27FC236}">
                <a16:creationId xmlns:a16="http://schemas.microsoft.com/office/drawing/2014/main" id="{8427DC37-722B-45C1-9FB9-47F1404F2CAB}"/>
              </a:ext>
            </a:extLst>
          </p:cNvPr>
          <p:cNvSpPr/>
          <p:nvPr/>
        </p:nvSpPr>
        <p:spPr>
          <a:xfrm>
            <a:off x="2510444" y="4233949"/>
            <a:ext cx="2887283" cy="29925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counts</a:t>
            </a:r>
            <a:r>
              <a:rPr lang="zh-CN" altLang="en-US" dirty="0"/>
              <a:t>中没有‘</a:t>
            </a:r>
            <a:r>
              <a:rPr lang="en-US" altLang="zh-CN" dirty="0"/>
              <a:t>l</a:t>
            </a:r>
            <a:r>
              <a:rPr lang="zh-CN" altLang="en-US" dirty="0"/>
              <a:t>’的条目</a:t>
            </a:r>
          </a:p>
        </p:txBody>
      </p:sp>
      <p:sp>
        <p:nvSpPr>
          <p:cNvPr id="16" name="矩形 15">
            <a:extLst>
              <a:ext uri="{FF2B5EF4-FFF2-40B4-BE49-F238E27FC236}">
                <a16:creationId xmlns:a16="http://schemas.microsoft.com/office/drawing/2014/main" id="{F88568A6-1ED7-4536-AF83-BCAE96C3D68C}"/>
              </a:ext>
            </a:extLst>
          </p:cNvPr>
          <p:cNvSpPr/>
          <p:nvPr/>
        </p:nvSpPr>
        <p:spPr>
          <a:xfrm>
            <a:off x="2510444" y="5652235"/>
            <a:ext cx="2887283" cy="29925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counts[‘l’] = </a:t>
            </a:r>
            <a:r>
              <a:rPr lang="en-US" altLang="zh-CN" dirty="0">
                <a:solidFill>
                  <a:srgbClr val="FF0000"/>
                </a:solidFill>
              </a:rPr>
              <a:t>0</a:t>
            </a:r>
            <a:r>
              <a:rPr lang="en-US" altLang="zh-CN" dirty="0"/>
              <a:t> + 1</a:t>
            </a:r>
            <a:endParaRPr lang="zh-CN" altLang="en-US" dirty="0"/>
          </a:p>
        </p:txBody>
      </p:sp>
      <p:sp>
        <p:nvSpPr>
          <p:cNvPr id="9" name="标注: 线形 8">
            <a:extLst>
              <a:ext uri="{FF2B5EF4-FFF2-40B4-BE49-F238E27FC236}">
                <a16:creationId xmlns:a16="http://schemas.microsoft.com/office/drawing/2014/main" id="{AB043A22-1E9D-4ABF-BF50-97EA092CCA4B}"/>
              </a:ext>
            </a:extLst>
          </p:cNvPr>
          <p:cNvSpPr/>
          <p:nvPr/>
        </p:nvSpPr>
        <p:spPr>
          <a:xfrm>
            <a:off x="5223163" y="4781653"/>
            <a:ext cx="3804459" cy="529474"/>
          </a:xfrm>
          <a:prstGeom prst="borderCallout1">
            <a:avLst>
              <a:gd name="adj1" fmla="val 18750"/>
              <a:gd name="adj2" fmla="val -8333"/>
              <a:gd name="adj3" fmla="val 169020"/>
              <a:gd name="adj4" fmla="val -22167"/>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accent1">
                    <a:lumMod val="50000"/>
                  </a:schemeClr>
                </a:solidFill>
              </a:rPr>
              <a:t>counts</a:t>
            </a:r>
            <a:r>
              <a:rPr lang="zh-CN" altLang="en-US" dirty="0">
                <a:solidFill>
                  <a:schemeClr val="accent1">
                    <a:lumMod val="50000"/>
                  </a:schemeClr>
                </a:solidFill>
              </a:rPr>
              <a:t>中从</a:t>
            </a:r>
            <a:r>
              <a:rPr lang="en-US" altLang="zh-CN" dirty="0">
                <a:solidFill>
                  <a:srgbClr val="FF0000"/>
                </a:solidFill>
              </a:rPr>
              <a:t>0</a:t>
            </a:r>
            <a:r>
              <a:rPr lang="zh-CN" altLang="en-US" dirty="0">
                <a:solidFill>
                  <a:schemeClr val="accent1">
                    <a:lumMod val="50000"/>
                  </a:schemeClr>
                </a:solidFill>
              </a:rPr>
              <a:t>开始为</a:t>
            </a:r>
            <a:r>
              <a:rPr lang="en-US" altLang="zh-CN" dirty="0">
                <a:solidFill>
                  <a:schemeClr val="accent1">
                    <a:lumMod val="50000"/>
                  </a:schemeClr>
                </a:solidFill>
              </a:rPr>
              <a:t>’l’</a:t>
            </a:r>
            <a:r>
              <a:rPr lang="zh-CN" altLang="en-US" dirty="0">
                <a:solidFill>
                  <a:schemeClr val="accent1">
                    <a:lumMod val="50000"/>
                  </a:schemeClr>
                </a:solidFill>
              </a:rPr>
              <a:t>计数</a:t>
            </a:r>
          </a:p>
        </p:txBody>
      </p:sp>
    </p:spTree>
    <p:extLst>
      <p:ext uri="{BB962C8B-B14F-4D97-AF65-F5344CB8AC3E}">
        <p14:creationId xmlns:p14="http://schemas.microsoft.com/office/powerpoint/2010/main" val="302666895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49">
                                            <p:txEl>
                                              <p:pRg st="2" end="2"/>
                                            </p:txEl>
                                          </p:spTgt>
                                        </p:tgtEl>
                                        <p:attrNameLst>
                                          <p:attrName>style.visibility</p:attrName>
                                        </p:attrNameLst>
                                      </p:cBhvr>
                                      <p:to>
                                        <p:strVal val="visible"/>
                                      </p:to>
                                    </p:set>
                                    <p:anim calcmode="lin" valueType="num">
                                      <p:cBhvr additive="base">
                                        <p:cTn id="7" dur="500" fill="hold"/>
                                        <p:tgtEl>
                                          <p:spTgt spid="49">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ppt_x"/>
                                          </p:val>
                                        </p:tav>
                                        <p:tav tm="100000">
                                          <p:val>
                                            <p:strVal val="#ppt_x"/>
                                          </p:val>
                                        </p:tav>
                                      </p:tavLst>
                                    </p:anim>
                                    <p:anim calcmode="lin" valueType="num">
                                      <p:cBhvr additive="base">
                                        <p:cTn id="18" dur="500" fill="hold"/>
                                        <p:tgtEl>
                                          <p:spTgt spid="5"/>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anim calcmode="lin" valueType="num">
                                      <p:cBhvr additive="base">
                                        <p:cTn id="21" dur="500" fill="hold"/>
                                        <p:tgtEl>
                                          <p:spTgt spid="12"/>
                                        </p:tgtEl>
                                        <p:attrNameLst>
                                          <p:attrName>ppt_x</p:attrName>
                                        </p:attrNameLst>
                                      </p:cBhvr>
                                      <p:tavLst>
                                        <p:tav tm="0">
                                          <p:val>
                                            <p:strVal val="#ppt_x"/>
                                          </p:val>
                                        </p:tav>
                                        <p:tav tm="100000">
                                          <p:val>
                                            <p:strVal val="#ppt_x"/>
                                          </p:val>
                                        </p:tav>
                                      </p:tavLst>
                                    </p:anim>
                                    <p:anim calcmode="lin" valueType="num">
                                      <p:cBhvr additive="base">
                                        <p:cTn id="2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additive="base">
                                        <p:cTn id="27" dur="500" fill="hold"/>
                                        <p:tgtEl>
                                          <p:spTgt spid="8"/>
                                        </p:tgtEl>
                                        <p:attrNameLst>
                                          <p:attrName>ppt_x</p:attrName>
                                        </p:attrNameLst>
                                      </p:cBhvr>
                                      <p:tavLst>
                                        <p:tav tm="0">
                                          <p:val>
                                            <p:strVal val="#ppt_x"/>
                                          </p:val>
                                        </p:tav>
                                        <p:tav tm="100000">
                                          <p:val>
                                            <p:strVal val="#ppt_x"/>
                                          </p:val>
                                        </p:tav>
                                      </p:tavLst>
                                    </p:anim>
                                    <p:anim calcmode="lin" valueType="num">
                                      <p:cBhvr additive="base">
                                        <p:cTn id="28" dur="500" fill="hold"/>
                                        <p:tgtEl>
                                          <p:spTgt spid="8"/>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6"/>
                                        </p:tgtEl>
                                        <p:attrNameLst>
                                          <p:attrName>style.visibility</p:attrName>
                                        </p:attrNameLst>
                                      </p:cBhvr>
                                      <p:to>
                                        <p:strVal val="visible"/>
                                      </p:to>
                                    </p:set>
                                    <p:anim calcmode="lin" valueType="num">
                                      <p:cBhvr additive="base">
                                        <p:cTn id="31" dur="500" fill="hold"/>
                                        <p:tgtEl>
                                          <p:spTgt spid="6"/>
                                        </p:tgtEl>
                                        <p:attrNameLst>
                                          <p:attrName>ppt_x</p:attrName>
                                        </p:attrNameLst>
                                      </p:cBhvr>
                                      <p:tavLst>
                                        <p:tav tm="0">
                                          <p:val>
                                            <p:strVal val="#ppt_x"/>
                                          </p:val>
                                        </p:tav>
                                        <p:tav tm="100000">
                                          <p:val>
                                            <p:strVal val="#ppt_x"/>
                                          </p:val>
                                        </p:tav>
                                      </p:tavLst>
                                    </p:anim>
                                    <p:anim calcmode="lin" valueType="num">
                                      <p:cBhvr additive="base">
                                        <p:cTn id="32" dur="500" fill="hold"/>
                                        <p:tgtEl>
                                          <p:spTgt spid="6"/>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7"/>
                                        </p:tgtEl>
                                        <p:attrNameLst>
                                          <p:attrName>style.visibility</p:attrName>
                                        </p:attrNameLst>
                                      </p:cBhvr>
                                      <p:to>
                                        <p:strVal val="visible"/>
                                      </p:to>
                                    </p:set>
                                    <p:anim calcmode="lin" valueType="num">
                                      <p:cBhvr additive="base">
                                        <p:cTn id="35" dur="500" fill="hold"/>
                                        <p:tgtEl>
                                          <p:spTgt spid="7"/>
                                        </p:tgtEl>
                                        <p:attrNameLst>
                                          <p:attrName>ppt_x</p:attrName>
                                        </p:attrNameLst>
                                      </p:cBhvr>
                                      <p:tavLst>
                                        <p:tav tm="0">
                                          <p:val>
                                            <p:strVal val="#ppt_x"/>
                                          </p:val>
                                        </p:tav>
                                        <p:tav tm="100000">
                                          <p:val>
                                            <p:strVal val="#ppt_x"/>
                                          </p:val>
                                        </p:tav>
                                      </p:tavLst>
                                    </p:anim>
                                    <p:anim calcmode="lin" valueType="num">
                                      <p:cBhvr additive="base">
                                        <p:cTn id="36" dur="500" fill="hold"/>
                                        <p:tgtEl>
                                          <p:spTgt spid="7"/>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6"/>
                                        </p:tgtEl>
                                        <p:attrNameLst>
                                          <p:attrName>style.visibility</p:attrName>
                                        </p:attrNameLst>
                                      </p:cBhvr>
                                      <p:to>
                                        <p:strVal val="visible"/>
                                      </p:to>
                                    </p:set>
                                    <p:anim calcmode="lin" valueType="num">
                                      <p:cBhvr additive="base">
                                        <p:cTn id="39" dur="500" fill="hold"/>
                                        <p:tgtEl>
                                          <p:spTgt spid="16"/>
                                        </p:tgtEl>
                                        <p:attrNameLst>
                                          <p:attrName>ppt_x</p:attrName>
                                        </p:attrNameLst>
                                      </p:cBhvr>
                                      <p:tavLst>
                                        <p:tav tm="0">
                                          <p:val>
                                            <p:strVal val="#ppt_x"/>
                                          </p:val>
                                        </p:tav>
                                        <p:tav tm="100000">
                                          <p:val>
                                            <p:strVal val="#ppt_x"/>
                                          </p:val>
                                        </p:tav>
                                      </p:tavLst>
                                    </p:anim>
                                    <p:anim calcmode="lin" valueType="num">
                                      <p:cBhvr additive="base">
                                        <p:cTn id="40" dur="500" fill="hold"/>
                                        <p:tgtEl>
                                          <p:spTgt spid="16"/>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9"/>
                                        </p:tgtEl>
                                        <p:attrNameLst>
                                          <p:attrName>style.visibility</p:attrName>
                                        </p:attrNameLst>
                                      </p:cBhvr>
                                      <p:to>
                                        <p:strVal val="visible"/>
                                      </p:to>
                                    </p:set>
                                    <p:anim calcmode="lin" valueType="num">
                                      <p:cBhvr additive="base">
                                        <p:cTn id="43" dur="500" fill="hold"/>
                                        <p:tgtEl>
                                          <p:spTgt spid="9"/>
                                        </p:tgtEl>
                                        <p:attrNameLst>
                                          <p:attrName>ppt_x</p:attrName>
                                        </p:attrNameLst>
                                      </p:cBhvr>
                                      <p:tavLst>
                                        <p:tav tm="0">
                                          <p:val>
                                            <p:strVal val="#ppt_x"/>
                                          </p:val>
                                        </p:tav>
                                        <p:tav tm="100000">
                                          <p:val>
                                            <p:strVal val="#ppt_x"/>
                                          </p:val>
                                        </p:tav>
                                      </p:tavLst>
                                    </p:anim>
                                    <p:anim calcmode="lin" valueType="num">
                                      <p:cBhvr additive="base">
                                        <p:cTn id="4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2" grpId="0"/>
      <p:bldP spid="8" grpId="0" animBg="1"/>
      <p:bldP spid="16" grpId="0" animBg="1"/>
      <p:bldP spid="9" grpId="0" animBg="1"/>
    </p:bldLst>
  </p:timing>
</p:sld>
</file>

<file path=ppt/slides/slide31.xml><?xml version="1.0" encoding="utf-8"?>
<p:sld xmlns:a="http://schemas.openxmlformats.org/drawingml/2006/main" xmlns:r="http://schemas.openxmlformats.org/officeDocument/2006/relationships" xmlns:p="http://schemas.openxmlformats.org/presentationml/2006/main" showMasterSp="0">
  <p:cSld>
    <p:bg>
      <p:bgPr>
        <a:solidFill>
          <a:schemeClr val="bg1">
            <a:lumMod val="95000"/>
          </a:schemeClr>
        </a:solidFill>
        <a:effectLst/>
      </p:bgPr>
    </p:bg>
    <p:spTree>
      <p:nvGrpSpPr>
        <p:cNvPr id="1" name=""/>
        <p:cNvGrpSpPr/>
        <p:nvPr/>
      </p:nvGrpSpPr>
      <p:grpSpPr>
        <a:xfrm>
          <a:off x="0" y="0"/>
          <a:ext cx="0" cy="0"/>
          <a:chOff x="0" y="0"/>
          <a:chExt cx="0" cy="0"/>
        </a:xfrm>
      </p:grpSpPr>
      <p:grpSp>
        <p:nvGrpSpPr>
          <p:cNvPr id="32" name="组合 31">
            <a:extLst>
              <a:ext uri="{FF2B5EF4-FFF2-40B4-BE49-F238E27FC236}">
                <a16:creationId xmlns:a16="http://schemas.microsoft.com/office/drawing/2014/main" id="{032EF26F-0D58-4A0E-97C1-668713F80B14}"/>
              </a:ext>
            </a:extLst>
          </p:cNvPr>
          <p:cNvGrpSpPr/>
          <p:nvPr/>
        </p:nvGrpSpPr>
        <p:grpSpPr>
          <a:xfrm>
            <a:off x="170320" y="203448"/>
            <a:ext cx="6511833" cy="504056"/>
            <a:chOff x="169526" y="203448"/>
            <a:chExt cx="6511833" cy="504056"/>
          </a:xfrm>
        </p:grpSpPr>
        <p:sp>
          <p:nvSpPr>
            <p:cNvPr id="4" name="TextBox 3"/>
            <p:cNvSpPr txBox="1"/>
            <p:nvPr/>
          </p:nvSpPr>
          <p:spPr>
            <a:xfrm>
              <a:off x="781172" y="245839"/>
              <a:ext cx="5900187" cy="461665"/>
            </a:xfrm>
            <a:prstGeom prst="rect">
              <a:avLst/>
            </a:prstGeom>
            <a:noFill/>
          </p:spPr>
          <p:txBody>
            <a:bodyPr wrap="square" rtlCol="0">
              <a:spAutoFit/>
            </a:bodyPr>
            <a:lstStyle/>
            <a:p>
              <a:r>
                <a:rPr lang="zh-CN" altLang="en-US" sz="2400" b="1" spc="300" dirty="0">
                  <a:solidFill>
                    <a:srgbClr val="1E6787"/>
                  </a:solidFill>
                  <a:latin typeface="微软雅黑" pitchFamily="34" charset="-122"/>
                  <a:ea typeface="微软雅黑" pitchFamily="34" charset="-122"/>
                </a:rPr>
                <a:t>查找字典条目</a:t>
              </a:r>
              <a:endParaRPr lang="zh-CN" altLang="en-US" sz="2000" b="1" spc="300" dirty="0">
                <a:solidFill>
                  <a:srgbClr val="1E6787"/>
                </a:solidFill>
                <a:latin typeface="微软雅黑" pitchFamily="34" charset="-122"/>
                <a:ea typeface="微软雅黑" pitchFamily="34" charset="-122"/>
              </a:endParaRPr>
            </a:p>
          </p:txBody>
        </p:sp>
        <p:grpSp>
          <p:nvGrpSpPr>
            <p:cNvPr id="56" name="组合 55">
              <a:extLst>
                <a:ext uri="{FF2B5EF4-FFF2-40B4-BE49-F238E27FC236}">
                  <a16:creationId xmlns:a16="http://schemas.microsoft.com/office/drawing/2014/main" id="{B3ECA4EB-10D1-4B65-B604-4032302CDAF4}"/>
                </a:ext>
              </a:extLst>
            </p:cNvPr>
            <p:cNvGrpSpPr/>
            <p:nvPr/>
          </p:nvGrpSpPr>
          <p:grpSpPr>
            <a:xfrm>
              <a:off x="169526" y="203448"/>
              <a:ext cx="504056" cy="504056"/>
              <a:chOff x="11207774" y="442662"/>
              <a:chExt cx="504056" cy="504056"/>
            </a:xfrm>
            <a:effectLst>
              <a:outerShdw blurRad="50800" dist="38100" dir="5400000" algn="t" rotWithShape="0">
                <a:prstClr val="black">
                  <a:alpha val="40000"/>
                </a:prstClr>
              </a:outerShdw>
            </a:effectLst>
          </p:grpSpPr>
          <p:sp>
            <p:nvSpPr>
              <p:cNvPr id="57" name="椭圆 56">
                <a:extLst>
                  <a:ext uri="{FF2B5EF4-FFF2-40B4-BE49-F238E27FC236}">
                    <a16:creationId xmlns:a16="http://schemas.microsoft.com/office/drawing/2014/main" id="{FF372EA1-AB4F-47B1-B450-59AB8827ECD5}"/>
                  </a:ext>
                </a:extLst>
              </p:cNvPr>
              <p:cNvSpPr/>
              <p:nvPr/>
            </p:nvSpPr>
            <p:spPr>
              <a:xfrm>
                <a:off x="11351790" y="601230"/>
                <a:ext cx="216024" cy="216024"/>
              </a:xfrm>
              <a:prstGeom prst="ellipse">
                <a:avLst/>
              </a:prstGeom>
              <a:solidFill>
                <a:srgbClr val="B3DF6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Calibri"/>
                  <a:ea typeface="微软雅黑"/>
                </a:endParaRPr>
              </a:p>
            </p:txBody>
          </p:sp>
          <p:sp>
            <p:nvSpPr>
              <p:cNvPr id="58" name="椭圆 57">
                <a:extLst>
                  <a:ext uri="{FF2B5EF4-FFF2-40B4-BE49-F238E27FC236}">
                    <a16:creationId xmlns:a16="http://schemas.microsoft.com/office/drawing/2014/main" id="{0BEE7D95-9E9C-4C6D-91AA-6429F74B9F98}"/>
                  </a:ext>
                </a:extLst>
              </p:cNvPr>
              <p:cNvSpPr/>
              <p:nvPr/>
            </p:nvSpPr>
            <p:spPr>
              <a:xfrm>
                <a:off x="11207774" y="442662"/>
                <a:ext cx="504056" cy="50405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Calibri"/>
                  <a:ea typeface="微软雅黑"/>
                </a:endParaRPr>
              </a:p>
            </p:txBody>
          </p:sp>
        </p:grpSp>
        <p:cxnSp>
          <p:nvCxnSpPr>
            <p:cNvPr id="20" name="直接连接符 19">
              <a:extLst>
                <a:ext uri="{FF2B5EF4-FFF2-40B4-BE49-F238E27FC236}">
                  <a16:creationId xmlns:a16="http://schemas.microsoft.com/office/drawing/2014/main" id="{C4FBB3C1-88AA-4E76-B54C-31018E3BFAA0}"/>
                </a:ext>
              </a:extLst>
            </p:cNvPr>
            <p:cNvCxnSpPr>
              <a:cxnSpLocks/>
            </p:cNvCxnSpPr>
            <p:nvPr/>
          </p:nvCxnSpPr>
          <p:spPr>
            <a:xfrm>
              <a:off x="775303" y="707504"/>
              <a:ext cx="1833288" cy="0"/>
            </a:xfrm>
            <a:prstGeom prst="line">
              <a:avLst/>
            </a:prstGeom>
            <a:ln>
              <a:solidFill>
                <a:srgbClr val="B3DF63"/>
              </a:solidFill>
            </a:ln>
          </p:spPr>
          <p:style>
            <a:lnRef idx="1">
              <a:schemeClr val="accent1"/>
            </a:lnRef>
            <a:fillRef idx="0">
              <a:schemeClr val="accent1"/>
            </a:fillRef>
            <a:effectRef idx="0">
              <a:schemeClr val="accent1"/>
            </a:effectRef>
            <a:fontRef idx="minor">
              <a:schemeClr val="tx1"/>
            </a:fontRef>
          </p:style>
        </p:cxnSp>
      </p:grpSp>
      <p:sp>
        <p:nvSpPr>
          <p:cNvPr id="49" name="矩形 48">
            <a:extLst>
              <a:ext uri="{FF2B5EF4-FFF2-40B4-BE49-F238E27FC236}">
                <a16:creationId xmlns:a16="http://schemas.microsoft.com/office/drawing/2014/main" id="{2D834A0F-3130-4C5B-B4A3-49FE07333EE4}"/>
              </a:ext>
            </a:extLst>
          </p:cNvPr>
          <p:cNvSpPr/>
          <p:nvPr/>
        </p:nvSpPr>
        <p:spPr>
          <a:xfrm>
            <a:off x="530360" y="1160461"/>
            <a:ext cx="10996622" cy="1661993"/>
          </a:xfrm>
          <a:prstGeom prst="rect">
            <a:avLst/>
          </a:prstGeom>
        </p:spPr>
        <p:txBody>
          <a:bodyPr wrap="square">
            <a:spAutoFit/>
          </a:bodyPr>
          <a:lstStyle/>
          <a:p>
            <a:pPr marL="0" lvl="1" indent="0">
              <a:lnSpc>
                <a:spcPct val="150000"/>
              </a:lnSpc>
              <a:buNone/>
            </a:pPr>
            <a:r>
              <a:rPr lang="en-US" altLang="zh-CN" sz="2400" b="1" dirty="0">
                <a:latin typeface="+mn-ea"/>
              </a:rPr>
              <a:t>【</a:t>
            </a:r>
            <a:r>
              <a:rPr lang="zh-CN" altLang="en-US" sz="2400" b="1" dirty="0">
                <a:latin typeface="+mn-ea"/>
              </a:rPr>
              <a:t>例</a:t>
            </a:r>
            <a:r>
              <a:rPr lang="en-US" altLang="zh-CN" sz="2400" b="1" dirty="0">
                <a:latin typeface="+mn-ea"/>
              </a:rPr>
              <a:t>1】</a:t>
            </a:r>
            <a:r>
              <a:rPr lang="zh-CN" altLang="zh-CN" sz="2400" b="1" dirty="0">
                <a:latin typeface="+mn-ea"/>
              </a:rPr>
              <a:t>统计英文句子“</a:t>
            </a:r>
            <a:r>
              <a:rPr lang="en-US" altLang="zh-CN" sz="2400" b="1" dirty="0">
                <a:latin typeface="+mn-ea"/>
              </a:rPr>
              <a:t>Life is </a:t>
            </a:r>
            <a:r>
              <a:rPr lang="en-US" altLang="zh-CN" sz="2400" b="1" dirty="0" err="1">
                <a:latin typeface="+mn-ea"/>
              </a:rPr>
              <a:t>short,we</a:t>
            </a:r>
            <a:r>
              <a:rPr lang="en-US" altLang="zh-CN" sz="2400" b="1" dirty="0">
                <a:latin typeface="+mn-ea"/>
              </a:rPr>
              <a:t> need Python.</a:t>
            </a:r>
            <a:r>
              <a:rPr lang="zh-CN" altLang="zh-CN" sz="2400" b="1" dirty="0">
                <a:latin typeface="+mn-ea"/>
              </a:rPr>
              <a:t>”中各字符出现的次数</a:t>
            </a:r>
            <a:r>
              <a:rPr lang="zh-CN" altLang="zh-CN" sz="2400" b="1" dirty="0" smtClean="0">
                <a:latin typeface="+mn-ea"/>
              </a:rPr>
              <a:t>。</a:t>
            </a:r>
            <a:endParaRPr lang="en-US" altLang="zh-CN" sz="2400" b="1" dirty="0" smtClean="0">
              <a:latin typeface="+mn-ea"/>
            </a:endParaRPr>
          </a:p>
          <a:p>
            <a:pPr marL="0" lvl="1" indent="0">
              <a:lnSpc>
                <a:spcPct val="150000"/>
              </a:lnSpc>
              <a:buNone/>
            </a:pPr>
            <a:endParaRPr lang="en-US" altLang="zh-CN" sz="2400" dirty="0">
              <a:latin typeface="+mn-ea"/>
            </a:endParaRPr>
          </a:p>
          <a:p>
            <a:pPr marL="914400" lvl="1" indent="-457200">
              <a:lnSpc>
                <a:spcPct val="150000"/>
              </a:lnSpc>
              <a:buFont typeface="+mj-ea"/>
              <a:buAutoNum type="circleNumDbPlain" startAt="2"/>
            </a:pPr>
            <a:r>
              <a:rPr lang="zh-CN" altLang="en-US" sz="2000" dirty="0">
                <a:latin typeface="+mn-ea"/>
              </a:rPr>
              <a:t>为了便于统一统计，将字符串统一转换成小写后</a:t>
            </a:r>
            <a:r>
              <a:rPr lang="zh-CN" altLang="zh-CN" sz="2000" dirty="0">
                <a:latin typeface="+mn-ea"/>
              </a:rPr>
              <a:t>遍历字符串</a:t>
            </a:r>
            <a:r>
              <a:rPr lang="en-US" altLang="zh-CN" sz="2000" dirty="0">
                <a:latin typeface="+mn-ea"/>
              </a:rPr>
              <a:t>sentence:</a:t>
            </a:r>
          </a:p>
        </p:txBody>
      </p:sp>
      <p:graphicFrame>
        <p:nvGraphicFramePr>
          <p:cNvPr id="3" name="表格 2">
            <a:extLst>
              <a:ext uri="{FF2B5EF4-FFF2-40B4-BE49-F238E27FC236}">
                <a16:creationId xmlns:a16="http://schemas.microsoft.com/office/drawing/2014/main" id="{7772075B-F99B-4C71-9C61-8FB22E71E028}"/>
              </a:ext>
            </a:extLst>
          </p:cNvPr>
          <p:cNvGraphicFramePr>
            <a:graphicFrameLocks noGrp="1"/>
          </p:cNvGraphicFramePr>
          <p:nvPr/>
        </p:nvGraphicFramePr>
        <p:xfrm>
          <a:off x="2248131" y="3536728"/>
          <a:ext cx="8128004" cy="370840"/>
        </p:xfrm>
        <a:graphic>
          <a:graphicData uri="http://schemas.openxmlformats.org/drawingml/2006/table">
            <a:tbl>
              <a:tblPr firstRow="1" bandRow="1">
                <a:tableStyleId>{5C22544A-7EE6-4342-B048-85BDC9FD1C3A}</a:tableStyleId>
              </a:tblPr>
              <a:tblGrid>
                <a:gridCol w="280276">
                  <a:extLst>
                    <a:ext uri="{9D8B030D-6E8A-4147-A177-3AD203B41FA5}">
                      <a16:colId xmlns:a16="http://schemas.microsoft.com/office/drawing/2014/main" val="2691772859"/>
                    </a:ext>
                  </a:extLst>
                </a:gridCol>
                <a:gridCol w="280276">
                  <a:extLst>
                    <a:ext uri="{9D8B030D-6E8A-4147-A177-3AD203B41FA5}">
                      <a16:colId xmlns:a16="http://schemas.microsoft.com/office/drawing/2014/main" val="1826042283"/>
                    </a:ext>
                  </a:extLst>
                </a:gridCol>
                <a:gridCol w="280276">
                  <a:extLst>
                    <a:ext uri="{9D8B030D-6E8A-4147-A177-3AD203B41FA5}">
                      <a16:colId xmlns:a16="http://schemas.microsoft.com/office/drawing/2014/main" val="2589834239"/>
                    </a:ext>
                  </a:extLst>
                </a:gridCol>
                <a:gridCol w="280276">
                  <a:extLst>
                    <a:ext uri="{9D8B030D-6E8A-4147-A177-3AD203B41FA5}">
                      <a16:colId xmlns:a16="http://schemas.microsoft.com/office/drawing/2014/main" val="3145415280"/>
                    </a:ext>
                  </a:extLst>
                </a:gridCol>
                <a:gridCol w="280276">
                  <a:extLst>
                    <a:ext uri="{9D8B030D-6E8A-4147-A177-3AD203B41FA5}">
                      <a16:colId xmlns:a16="http://schemas.microsoft.com/office/drawing/2014/main" val="1476578553"/>
                    </a:ext>
                  </a:extLst>
                </a:gridCol>
                <a:gridCol w="280276">
                  <a:extLst>
                    <a:ext uri="{9D8B030D-6E8A-4147-A177-3AD203B41FA5}">
                      <a16:colId xmlns:a16="http://schemas.microsoft.com/office/drawing/2014/main" val="2219813884"/>
                    </a:ext>
                  </a:extLst>
                </a:gridCol>
                <a:gridCol w="280276">
                  <a:extLst>
                    <a:ext uri="{9D8B030D-6E8A-4147-A177-3AD203B41FA5}">
                      <a16:colId xmlns:a16="http://schemas.microsoft.com/office/drawing/2014/main" val="3196534716"/>
                    </a:ext>
                  </a:extLst>
                </a:gridCol>
                <a:gridCol w="280276">
                  <a:extLst>
                    <a:ext uri="{9D8B030D-6E8A-4147-A177-3AD203B41FA5}">
                      <a16:colId xmlns:a16="http://schemas.microsoft.com/office/drawing/2014/main" val="2144085839"/>
                    </a:ext>
                  </a:extLst>
                </a:gridCol>
                <a:gridCol w="280276">
                  <a:extLst>
                    <a:ext uri="{9D8B030D-6E8A-4147-A177-3AD203B41FA5}">
                      <a16:colId xmlns:a16="http://schemas.microsoft.com/office/drawing/2014/main" val="2399339188"/>
                    </a:ext>
                  </a:extLst>
                </a:gridCol>
                <a:gridCol w="280276">
                  <a:extLst>
                    <a:ext uri="{9D8B030D-6E8A-4147-A177-3AD203B41FA5}">
                      <a16:colId xmlns:a16="http://schemas.microsoft.com/office/drawing/2014/main" val="22915819"/>
                    </a:ext>
                  </a:extLst>
                </a:gridCol>
                <a:gridCol w="280276">
                  <a:extLst>
                    <a:ext uri="{9D8B030D-6E8A-4147-A177-3AD203B41FA5}">
                      <a16:colId xmlns:a16="http://schemas.microsoft.com/office/drawing/2014/main" val="1552475253"/>
                    </a:ext>
                  </a:extLst>
                </a:gridCol>
                <a:gridCol w="280276">
                  <a:extLst>
                    <a:ext uri="{9D8B030D-6E8A-4147-A177-3AD203B41FA5}">
                      <a16:colId xmlns:a16="http://schemas.microsoft.com/office/drawing/2014/main" val="1841851212"/>
                    </a:ext>
                  </a:extLst>
                </a:gridCol>
                <a:gridCol w="280276">
                  <a:extLst>
                    <a:ext uri="{9D8B030D-6E8A-4147-A177-3AD203B41FA5}">
                      <a16:colId xmlns:a16="http://schemas.microsoft.com/office/drawing/2014/main" val="2458808410"/>
                    </a:ext>
                  </a:extLst>
                </a:gridCol>
                <a:gridCol w="280276">
                  <a:extLst>
                    <a:ext uri="{9D8B030D-6E8A-4147-A177-3AD203B41FA5}">
                      <a16:colId xmlns:a16="http://schemas.microsoft.com/office/drawing/2014/main" val="33205611"/>
                    </a:ext>
                  </a:extLst>
                </a:gridCol>
                <a:gridCol w="280276">
                  <a:extLst>
                    <a:ext uri="{9D8B030D-6E8A-4147-A177-3AD203B41FA5}">
                      <a16:colId xmlns:a16="http://schemas.microsoft.com/office/drawing/2014/main" val="702880223"/>
                    </a:ext>
                  </a:extLst>
                </a:gridCol>
                <a:gridCol w="280276">
                  <a:extLst>
                    <a:ext uri="{9D8B030D-6E8A-4147-A177-3AD203B41FA5}">
                      <a16:colId xmlns:a16="http://schemas.microsoft.com/office/drawing/2014/main" val="4061857148"/>
                    </a:ext>
                  </a:extLst>
                </a:gridCol>
                <a:gridCol w="280276">
                  <a:extLst>
                    <a:ext uri="{9D8B030D-6E8A-4147-A177-3AD203B41FA5}">
                      <a16:colId xmlns:a16="http://schemas.microsoft.com/office/drawing/2014/main" val="2863799963"/>
                    </a:ext>
                  </a:extLst>
                </a:gridCol>
                <a:gridCol w="280276">
                  <a:extLst>
                    <a:ext uri="{9D8B030D-6E8A-4147-A177-3AD203B41FA5}">
                      <a16:colId xmlns:a16="http://schemas.microsoft.com/office/drawing/2014/main" val="1081677842"/>
                    </a:ext>
                  </a:extLst>
                </a:gridCol>
                <a:gridCol w="280276">
                  <a:extLst>
                    <a:ext uri="{9D8B030D-6E8A-4147-A177-3AD203B41FA5}">
                      <a16:colId xmlns:a16="http://schemas.microsoft.com/office/drawing/2014/main" val="2385516574"/>
                    </a:ext>
                  </a:extLst>
                </a:gridCol>
                <a:gridCol w="280276">
                  <a:extLst>
                    <a:ext uri="{9D8B030D-6E8A-4147-A177-3AD203B41FA5}">
                      <a16:colId xmlns:a16="http://schemas.microsoft.com/office/drawing/2014/main" val="1217848166"/>
                    </a:ext>
                  </a:extLst>
                </a:gridCol>
                <a:gridCol w="280276">
                  <a:extLst>
                    <a:ext uri="{9D8B030D-6E8A-4147-A177-3AD203B41FA5}">
                      <a16:colId xmlns:a16="http://schemas.microsoft.com/office/drawing/2014/main" val="1219342221"/>
                    </a:ext>
                  </a:extLst>
                </a:gridCol>
                <a:gridCol w="280276">
                  <a:extLst>
                    <a:ext uri="{9D8B030D-6E8A-4147-A177-3AD203B41FA5}">
                      <a16:colId xmlns:a16="http://schemas.microsoft.com/office/drawing/2014/main" val="3976675606"/>
                    </a:ext>
                  </a:extLst>
                </a:gridCol>
                <a:gridCol w="280276">
                  <a:extLst>
                    <a:ext uri="{9D8B030D-6E8A-4147-A177-3AD203B41FA5}">
                      <a16:colId xmlns:a16="http://schemas.microsoft.com/office/drawing/2014/main" val="2286866706"/>
                    </a:ext>
                  </a:extLst>
                </a:gridCol>
                <a:gridCol w="280276">
                  <a:extLst>
                    <a:ext uri="{9D8B030D-6E8A-4147-A177-3AD203B41FA5}">
                      <a16:colId xmlns:a16="http://schemas.microsoft.com/office/drawing/2014/main" val="2707092729"/>
                    </a:ext>
                  </a:extLst>
                </a:gridCol>
                <a:gridCol w="280276">
                  <a:extLst>
                    <a:ext uri="{9D8B030D-6E8A-4147-A177-3AD203B41FA5}">
                      <a16:colId xmlns:a16="http://schemas.microsoft.com/office/drawing/2014/main" val="2733060741"/>
                    </a:ext>
                  </a:extLst>
                </a:gridCol>
                <a:gridCol w="280276">
                  <a:extLst>
                    <a:ext uri="{9D8B030D-6E8A-4147-A177-3AD203B41FA5}">
                      <a16:colId xmlns:a16="http://schemas.microsoft.com/office/drawing/2014/main" val="5098322"/>
                    </a:ext>
                  </a:extLst>
                </a:gridCol>
                <a:gridCol w="280276">
                  <a:extLst>
                    <a:ext uri="{9D8B030D-6E8A-4147-A177-3AD203B41FA5}">
                      <a16:colId xmlns:a16="http://schemas.microsoft.com/office/drawing/2014/main" val="27939746"/>
                    </a:ext>
                  </a:extLst>
                </a:gridCol>
                <a:gridCol w="280276">
                  <a:extLst>
                    <a:ext uri="{9D8B030D-6E8A-4147-A177-3AD203B41FA5}">
                      <a16:colId xmlns:a16="http://schemas.microsoft.com/office/drawing/2014/main" val="1956375865"/>
                    </a:ext>
                  </a:extLst>
                </a:gridCol>
                <a:gridCol w="280276">
                  <a:extLst>
                    <a:ext uri="{9D8B030D-6E8A-4147-A177-3AD203B41FA5}">
                      <a16:colId xmlns:a16="http://schemas.microsoft.com/office/drawing/2014/main" val="930101995"/>
                    </a:ext>
                  </a:extLst>
                </a:gridCol>
              </a:tblGrid>
              <a:tr h="370840">
                <a:tc>
                  <a:txBody>
                    <a:bodyPr/>
                    <a:lstStyle/>
                    <a:p>
                      <a:r>
                        <a:rPr lang="en-US" altLang="zh-CN" dirty="0">
                          <a:solidFill>
                            <a:srgbClr val="FF0000"/>
                          </a:solidFill>
                        </a:rPr>
                        <a:t>l</a:t>
                      </a:r>
                      <a:endParaRPr lang="zh-CN" alt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err="1">
                          <a:solidFill>
                            <a:schemeClr val="tx1"/>
                          </a:solidFill>
                        </a:rPr>
                        <a:t>i</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a:solidFill>
                            <a:schemeClr val="tx1"/>
                          </a:solidFill>
                        </a:rPr>
                        <a:t>f</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a:solidFill>
                            <a:schemeClr val="tx1"/>
                          </a:solidFill>
                        </a:rPr>
                        <a:t>e</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err="1">
                          <a:solidFill>
                            <a:schemeClr val="tx1"/>
                          </a:solidFill>
                        </a:rPr>
                        <a:t>i</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a:solidFill>
                            <a:schemeClr val="tx1"/>
                          </a:solidFill>
                        </a:rPr>
                        <a:t>s</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a:solidFill>
                            <a:schemeClr val="tx1"/>
                          </a:solidFill>
                        </a:rPr>
                        <a:t>s</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a:solidFill>
                            <a:schemeClr val="tx1"/>
                          </a:solidFill>
                        </a:rPr>
                        <a:t>h</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a:solidFill>
                            <a:schemeClr val="tx1"/>
                          </a:solidFill>
                        </a:rPr>
                        <a:t>o</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a:solidFill>
                            <a:schemeClr val="tx1"/>
                          </a:solidFill>
                        </a:rPr>
                        <a:t>r</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a:solidFill>
                            <a:schemeClr val="tx1"/>
                          </a:solidFill>
                        </a:rPr>
                        <a:t>t</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a:solidFill>
                            <a:schemeClr val="tx1"/>
                          </a:solidFill>
                        </a:rPr>
                        <a:t>,</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a:solidFill>
                            <a:schemeClr val="tx1"/>
                          </a:solidFill>
                        </a:rPr>
                        <a:t>w</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a:solidFill>
                            <a:schemeClr val="tx1"/>
                          </a:solidFill>
                        </a:rPr>
                        <a:t>e</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a:solidFill>
                            <a:schemeClr val="tx1"/>
                          </a:solidFill>
                        </a:rPr>
                        <a:t>n</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a:solidFill>
                            <a:schemeClr val="tx1"/>
                          </a:solidFill>
                        </a:rPr>
                        <a:t>e</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a:solidFill>
                            <a:schemeClr val="tx1"/>
                          </a:solidFill>
                        </a:rPr>
                        <a:t>e</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a:solidFill>
                            <a:schemeClr val="tx1"/>
                          </a:solidFill>
                        </a:rPr>
                        <a:t>d</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a:solidFill>
                            <a:schemeClr val="tx1"/>
                          </a:solidFill>
                        </a:rPr>
                        <a:t> </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a:solidFill>
                            <a:srgbClr val="FF0000"/>
                          </a:solidFill>
                        </a:rPr>
                        <a:t>p</a:t>
                      </a:r>
                      <a:endParaRPr lang="zh-CN" alt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a:solidFill>
                            <a:schemeClr val="tx1"/>
                          </a:solidFill>
                        </a:rPr>
                        <a:t>y</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a:solidFill>
                            <a:schemeClr val="tx1"/>
                          </a:solidFill>
                        </a:rPr>
                        <a:t>t</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a:solidFill>
                            <a:schemeClr val="tx1"/>
                          </a:solidFill>
                        </a:rPr>
                        <a:t>h</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a:solidFill>
                            <a:schemeClr val="tx1"/>
                          </a:solidFill>
                        </a:rPr>
                        <a:t>o</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a:solidFill>
                            <a:schemeClr val="tx1"/>
                          </a:solidFill>
                        </a:rPr>
                        <a:t>n</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a:solidFill>
                            <a:schemeClr val="tx1"/>
                          </a:solidFill>
                        </a:rPr>
                        <a:t>.</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46117758"/>
                  </a:ext>
                </a:extLst>
              </a:tr>
            </a:tbl>
          </a:graphicData>
        </a:graphic>
      </p:graphicFrame>
      <p:sp>
        <p:nvSpPr>
          <p:cNvPr id="5" name="矩形 4">
            <a:extLst>
              <a:ext uri="{FF2B5EF4-FFF2-40B4-BE49-F238E27FC236}">
                <a16:creationId xmlns:a16="http://schemas.microsoft.com/office/drawing/2014/main" id="{5A71A638-DDE2-4B73-9923-267431C41ECA}"/>
              </a:ext>
            </a:extLst>
          </p:cNvPr>
          <p:cNvSpPr/>
          <p:nvPr/>
        </p:nvSpPr>
        <p:spPr>
          <a:xfrm>
            <a:off x="1042104" y="3493419"/>
            <a:ext cx="1133979" cy="45745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sentence</a:t>
            </a:r>
            <a:endParaRPr lang="zh-CN" altLang="en-US" dirty="0">
              <a:solidFill>
                <a:schemeClr val="tx1"/>
              </a:solidFill>
            </a:endParaRPr>
          </a:p>
        </p:txBody>
      </p:sp>
      <p:sp>
        <p:nvSpPr>
          <p:cNvPr id="12" name="矩形 11">
            <a:extLst>
              <a:ext uri="{FF2B5EF4-FFF2-40B4-BE49-F238E27FC236}">
                <a16:creationId xmlns:a16="http://schemas.microsoft.com/office/drawing/2014/main" id="{A77BCA34-2E40-4210-8ECF-38DCCFD99B83}"/>
              </a:ext>
            </a:extLst>
          </p:cNvPr>
          <p:cNvSpPr/>
          <p:nvPr/>
        </p:nvSpPr>
        <p:spPr>
          <a:xfrm>
            <a:off x="1042103" y="4659705"/>
            <a:ext cx="1133979" cy="45745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counts</a:t>
            </a:r>
            <a:endParaRPr lang="zh-CN" altLang="en-US" dirty="0">
              <a:solidFill>
                <a:schemeClr val="tx1"/>
              </a:solidFill>
            </a:endParaRPr>
          </a:p>
        </p:txBody>
      </p:sp>
      <p:cxnSp>
        <p:nvCxnSpPr>
          <p:cNvPr id="6" name="直接箭头连接符 5">
            <a:extLst>
              <a:ext uri="{FF2B5EF4-FFF2-40B4-BE49-F238E27FC236}">
                <a16:creationId xmlns:a16="http://schemas.microsoft.com/office/drawing/2014/main" id="{FE2CC0E7-D7E8-4662-8BD5-EB21667B5EC1}"/>
              </a:ext>
            </a:extLst>
          </p:cNvPr>
          <p:cNvCxnSpPr>
            <a:cxnSpLocks/>
          </p:cNvCxnSpPr>
          <p:nvPr/>
        </p:nvCxnSpPr>
        <p:spPr>
          <a:xfrm>
            <a:off x="2609385" y="4100568"/>
            <a:ext cx="228026" cy="55913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aphicFrame>
        <p:nvGraphicFramePr>
          <p:cNvPr id="7" name="表格 6">
            <a:extLst>
              <a:ext uri="{FF2B5EF4-FFF2-40B4-BE49-F238E27FC236}">
                <a16:creationId xmlns:a16="http://schemas.microsoft.com/office/drawing/2014/main" id="{6723C8A0-FB7E-4E3A-AED8-29F8A3D218FC}"/>
              </a:ext>
            </a:extLst>
          </p:cNvPr>
          <p:cNvGraphicFramePr>
            <a:graphicFrameLocks noGrp="1"/>
          </p:cNvGraphicFramePr>
          <p:nvPr>
            <p:extLst>
              <p:ext uri="{D42A27DB-BD31-4B8C-83A1-F6EECF244321}">
                <p14:modId xmlns:p14="http://schemas.microsoft.com/office/powerpoint/2010/main" val="2379752897"/>
              </p:ext>
            </p:extLst>
          </p:nvPr>
        </p:nvGraphicFramePr>
        <p:xfrm>
          <a:off x="2148371" y="4785130"/>
          <a:ext cx="1004908" cy="741680"/>
        </p:xfrm>
        <a:graphic>
          <a:graphicData uri="http://schemas.openxmlformats.org/drawingml/2006/table">
            <a:tbl>
              <a:tblPr firstRow="1" bandRow="1">
                <a:tableStyleId>{5C22544A-7EE6-4342-B048-85BDC9FD1C3A}</a:tableStyleId>
              </a:tblPr>
              <a:tblGrid>
                <a:gridCol w="502454">
                  <a:extLst>
                    <a:ext uri="{9D8B030D-6E8A-4147-A177-3AD203B41FA5}">
                      <a16:colId xmlns:a16="http://schemas.microsoft.com/office/drawing/2014/main" val="848425532"/>
                    </a:ext>
                  </a:extLst>
                </a:gridCol>
                <a:gridCol w="502454">
                  <a:extLst>
                    <a:ext uri="{9D8B030D-6E8A-4147-A177-3AD203B41FA5}">
                      <a16:colId xmlns:a16="http://schemas.microsoft.com/office/drawing/2014/main" val="1999050582"/>
                    </a:ext>
                  </a:extLst>
                </a:gridCol>
              </a:tblGrid>
              <a:tr h="370840">
                <a:tc>
                  <a:txBody>
                    <a:bodyPr/>
                    <a:lstStyle/>
                    <a:p>
                      <a:pPr algn="ctr"/>
                      <a:r>
                        <a:rPr lang="zh-CN" altLang="en-US" dirty="0"/>
                        <a:t>‘</a:t>
                      </a:r>
                      <a:r>
                        <a:rPr lang="en-US" altLang="zh-CN" dirty="0"/>
                        <a:t>l</a:t>
                      </a:r>
                      <a:r>
                        <a:rPr lang="zh-CN" altLang="en-US" dirty="0"/>
                        <a:t>’</a:t>
                      </a:r>
                    </a:p>
                  </a:txBody>
                  <a:tcPr anchor="ctr"/>
                </a:tc>
                <a:tc>
                  <a:txBody>
                    <a:bodyPr/>
                    <a:lstStyle/>
                    <a:p>
                      <a:pPr algn="ctr"/>
                      <a:r>
                        <a:rPr lang="en-US" altLang="zh-CN" dirty="0"/>
                        <a:t>‘</a:t>
                      </a:r>
                      <a:r>
                        <a:rPr lang="en-US" altLang="zh-CN" dirty="0" err="1"/>
                        <a:t>i</a:t>
                      </a:r>
                      <a:r>
                        <a:rPr lang="en-US" altLang="zh-CN" dirty="0"/>
                        <a:t>’</a:t>
                      </a:r>
                      <a:endParaRPr lang="zh-CN" altLang="en-US" dirty="0"/>
                    </a:p>
                  </a:txBody>
                  <a:tcPr anchor="ctr"/>
                </a:tc>
                <a:extLst>
                  <a:ext uri="{0D108BD9-81ED-4DB2-BD59-A6C34878D82A}">
                    <a16:rowId xmlns:a16="http://schemas.microsoft.com/office/drawing/2014/main" val="901674386"/>
                  </a:ext>
                </a:extLst>
              </a:tr>
              <a:tr h="370840">
                <a:tc>
                  <a:txBody>
                    <a:bodyPr/>
                    <a:lstStyle/>
                    <a:p>
                      <a:pPr algn="ctr"/>
                      <a:r>
                        <a:rPr lang="en-US" altLang="zh-CN" dirty="0"/>
                        <a:t>1</a:t>
                      </a:r>
                      <a:endParaRPr lang="zh-CN" altLang="en-US" dirty="0"/>
                    </a:p>
                  </a:txBody>
                  <a:tcPr anchor="ctr"/>
                </a:tc>
                <a:tc>
                  <a:txBody>
                    <a:bodyPr/>
                    <a:lstStyle/>
                    <a:p>
                      <a:pPr algn="ctr"/>
                      <a:r>
                        <a:rPr lang="en-US" altLang="zh-CN" dirty="0"/>
                        <a:t>1</a:t>
                      </a:r>
                      <a:endParaRPr lang="zh-CN" altLang="en-US" dirty="0"/>
                    </a:p>
                  </a:txBody>
                  <a:tcPr anchor="ctr"/>
                </a:tc>
                <a:extLst>
                  <a:ext uri="{0D108BD9-81ED-4DB2-BD59-A6C34878D82A}">
                    <a16:rowId xmlns:a16="http://schemas.microsoft.com/office/drawing/2014/main" val="2756670639"/>
                  </a:ext>
                </a:extLst>
              </a:tr>
            </a:tbl>
          </a:graphicData>
        </a:graphic>
      </p:graphicFrame>
      <p:sp>
        <p:nvSpPr>
          <p:cNvPr id="8" name="矩形 7">
            <a:extLst>
              <a:ext uri="{FF2B5EF4-FFF2-40B4-BE49-F238E27FC236}">
                <a16:creationId xmlns:a16="http://schemas.microsoft.com/office/drawing/2014/main" id="{8427DC37-722B-45C1-9FB9-47F1404F2CAB}"/>
              </a:ext>
            </a:extLst>
          </p:cNvPr>
          <p:cNvSpPr/>
          <p:nvPr/>
        </p:nvSpPr>
        <p:spPr>
          <a:xfrm>
            <a:off x="3070167" y="4233949"/>
            <a:ext cx="2887283" cy="29925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counts</a:t>
            </a:r>
            <a:r>
              <a:rPr lang="zh-CN" altLang="en-US" dirty="0"/>
              <a:t>中没有‘</a:t>
            </a:r>
            <a:r>
              <a:rPr lang="en-US" altLang="zh-CN" dirty="0" err="1"/>
              <a:t>i</a:t>
            </a:r>
            <a:r>
              <a:rPr lang="zh-CN" altLang="en-US" dirty="0"/>
              <a:t>’的条目</a:t>
            </a:r>
          </a:p>
        </p:txBody>
      </p:sp>
      <p:sp>
        <p:nvSpPr>
          <p:cNvPr id="16" name="矩形 15">
            <a:extLst>
              <a:ext uri="{FF2B5EF4-FFF2-40B4-BE49-F238E27FC236}">
                <a16:creationId xmlns:a16="http://schemas.microsoft.com/office/drawing/2014/main" id="{F88568A6-1ED7-4536-AF83-BCAE96C3D68C}"/>
              </a:ext>
            </a:extLst>
          </p:cNvPr>
          <p:cNvSpPr/>
          <p:nvPr/>
        </p:nvSpPr>
        <p:spPr>
          <a:xfrm>
            <a:off x="3070167" y="5652235"/>
            <a:ext cx="2887283" cy="29925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counts[‘</a:t>
            </a:r>
            <a:r>
              <a:rPr lang="en-US" altLang="zh-CN" dirty="0" err="1"/>
              <a:t>i</a:t>
            </a:r>
            <a:r>
              <a:rPr lang="en-US" altLang="zh-CN" dirty="0"/>
              <a:t>’] = </a:t>
            </a:r>
            <a:r>
              <a:rPr lang="en-US" altLang="zh-CN" dirty="0">
                <a:solidFill>
                  <a:srgbClr val="FF0000"/>
                </a:solidFill>
              </a:rPr>
              <a:t>0</a:t>
            </a:r>
            <a:r>
              <a:rPr lang="en-US" altLang="zh-CN" dirty="0"/>
              <a:t> + 1</a:t>
            </a:r>
            <a:endParaRPr lang="zh-CN" altLang="en-US" dirty="0"/>
          </a:p>
        </p:txBody>
      </p:sp>
      <p:sp>
        <p:nvSpPr>
          <p:cNvPr id="9" name="标注: 线形 8">
            <a:extLst>
              <a:ext uri="{FF2B5EF4-FFF2-40B4-BE49-F238E27FC236}">
                <a16:creationId xmlns:a16="http://schemas.microsoft.com/office/drawing/2014/main" id="{AB043A22-1E9D-4ABF-BF50-97EA092CCA4B}"/>
              </a:ext>
            </a:extLst>
          </p:cNvPr>
          <p:cNvSpPr/>
          <p:nvPr/>
        </p:nvSpPr>
        <p:spPr>
          <a:xfrm>
            <a:off x="5782886" y="4781653"/>
            <a:ext cx="3804459" cy="529474"/>
          </a:xfrm>
          <a:prstGeom prst="borderCallout1">
            <a:avLst>
              <a:gd name="adj1" fmla="val 18750"/>
              <a:gd name="adj2" fmla="val -8333"/>
              <a:gd name="adj3" fmla="val 169020"/>
              <a:gd name="adj4" fmla="val -22167"/>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accent1">
                    <a:lumMod val="50000"/>
                  </a:schemeClr>
                </a:solidFill>
              </a:rPr>
              <a:t>counts</a:t>
            </a:r>
            <a:r>
              <a:rPr lang="zh-CN" altLang="en-US" dirty="0">
                <a:solidFill>
                  <a:schemeClr val="accent1">
                    <a:lumMod val="50000"/>
                  </a:schemeClr>
                </a:solidFill>
              </a:rPr>
              <a:t>中从</a:t>
            </a:r>
            <a:r>
              <a:rPr lang="en-US" altLang="zh-CN" dirty="0">
                <a:solidFill>
                  <a:srgbClr val="FF0000"/>
                </a:solidFill>
              </a:rPr>
              <a:t>0</a:t>
            </a:r>
            <a:r>
              <a:rPr lang="zh-CN" altLang="en-US" dirty="0">
                <a:solidFill>
                  <a:schemeClr val="accent1">
                    <a:lumMod val="50000"/>
                  </a:schemeClr>
                </a:solidFill>
              </a:rPr>
              <a:t>开始为</a:t>
            </a:r>
            <a:r>
              <a:rPr lang="en-US" altLang="zh-CN" dirty="0">
                <a:solidFill>
                  <a:schemeClr val="accent1">
                    <a:lumMod val="50000"/>
                  </a:schemeClr>
                </a:solidFill>
              </a:rPr>
              <a:t>’</a:t>
            </a:r>
            <a:r>
              <a:rPr lang="en-US" altLang="zh-CN" dirty="0" err="1">
                <a:solidFill>
                  <a:schemeClr val="accent1">
                    <a:lumMod val="50000"/>
                  </a:schemeClr>
                </a:solidFill>
              </a:rPr>
              <a:t>i</a:t>
            </a:r>
            <a:r>
              <a:rPr lang="en-US" altLang="zh-CN" dirty="0">
                <a:solidFill>
                  <a:schemeClr val="accent1">
                    <a:lumMod val="50000"/>
                  </a:schemeClr>
                </a:solidFill>
              </a:rPr>
              <a:t>’</a:t>
            </a:r>
            <a:r>
              <a:rPr lang="zh-CN" altLang="en-US" dirty="0">
                <a:solidFill>
                  <a:schemeClr val="accent1">
                    <a:lumMod val="50000"/>
                  </a:schemeClr>
                </a:solidFill>
              </a:rPr>
              <a:t>计数</a:t>
            </a:r>
          </a:p>
        </p:txBody>
      </p:sp>
      <p:sp>
        <p:nvSpPr>
          <p:cNvPr id="10" name="矩形 9">
            <a:extLst>
              <a:ext uri="{FF2B5EF4-FFF2-40B4-BE49-F238E27FC236}">
                <a16:creationId xmlns:a16="http://schemas.microsoft.com/office/drawing/2014/main" id="{ECE83E60-83E7-43DA-8F85-2113DFD92ED9}"/>
              </a:ext>
            </a:extLst>
          </p:cNvPr>
          <p:cNvSpPr/>
          <p:nvPr/>
        </p:nvSpPr>
        <p:spPr>
          <a:xfrm>
            <a:off x="8700655" y="6012873"/>
            <a:ext cx="2826327" cy="63730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C00000"/>
                </a:solidFill>
              </a:rPr>
              <a:t>以此类推</a:t>
            </a:r>
            <a:r>
              <a:rPr lang="en-US" altLang="zh-CN" dirty="0">
                <a:solidFill>
                  <a:srgbClr val="C00000"/>
                </a:solidFill>
              </a:rPr>
              <a:t>……</a:t>
            </a:r>
            <a:endParaRPr lang="zh-CN" altLang="en-US" dirty="0">
              <a:solidFill>
                <a:srgbClr val="C00000"/>
              </a:solidFill>
            </a:endParaRPr>
          </a:p>
        </p:txBody>
      </p:sp>
    </p:spTree>
    <p:extLst>
      <p:ext uri="{BB962C8B-B14F-4D97-AF65-F5344CB8AC3E}">
        <p14:creationId xmlns:p14="http://schemas.microsoft.com/office/powerpoint/2010/main" val="125474949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250"/>
                                        <p:tgtEl>
                                          <p:spTgt spid="10"/>
                                        </p:tgtEl>
                                      </p:cBhvr>
                                    </p:animEffect>
                                    <p:anim calcmode="lin" valueType="num">
                                      <p:cBhvr>
                                        <p:cTn id="8" dur="250" fill="hold"/>
                                        <p:tgtEl>
                                          <p:spTgt spid="10"/>
                                        </p:tgtEl>
                                        <p:attrNameLst>
                                          <p:attrName>ppt_x</p:attrName>
                                        </p:attrNameLst>
                                      </p:cBhvr>
                                      <p:tavLst>
                                        <p:tav tm="0">
                                          <p:val>
                                            <p:strVal val="#ppt_x"/>
                                          </p:val>
                                        </p:tav>
                                        <p:tav tm="100000">
                                          <p:val>
                                            <p:strVal val="#ppt_x"/>
                                          </p:val>
                                        </p:tav>
                                      </p:tavLst>
                                    </p:anim>
                                    <p:anim calcmode="lin" valueType="num">
                                      <p:cBhvr>
                                        <p:cTn id="9" dur="25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32.xml><?xml version="1.0" encoding="utf-8"?>
<p:sld xmlns:a="http://schemas.openxmlformats.org/drawingml/2006/main" xmlns:r="http://schemas.openxmlformats.org/officeDocument/2006/relationships" xmlns:p="http://schemas.openxmlformats.org/presentationml/2006/main" showMasterSp="0">
  <p:cSld>
    <p:bg>
      <p:bgPr>
        <a:solidFill>
          <a:schemeClr val="bg1">
            <a:lumMod val="95000"/>
          </a:schemeClr>
        </a:solidFill>
        <a:effectLst/>
      </p:bgPr>
    </p:bg>
    <p:spTree>
      <p:nvGrpSpPr>
        <p:cNvPr id="1" name=""/>
        <p:cNvGrpSpPr/>
        <p:nvPr/>
      </p:nvGrpSpPr>
      <p:grpSpPr>
        <a:xfrm>
          <a:off x="0" y="0"/>
          <a:ext cx="0" cy="0"/>
          <a:chOff x="0" y="0"/>
          <a:chExt cx="0" cy="0"/>
        </a:xfrm>
      </p:grpSpPr>
      <p:grpSp>
        <p:nvGrpSpPr>
          <p:cNvPr id="32" name="组合 31">
            <a:extLst>
              <a:ext uri="{FF2B5EF4-FFF2-40B4-BE49-F238E27FC236}">
                <a16:creationId xmlns:a16="http://schemas.microsoft.com/office/drawing/2014/main" id="{032EF26F-0D58-4A0E-97C1-668713F80B14}"/>
              </a:ext>
            </a:extLst>
          </p:cNvPr>
          <p:cNvGrpSpPr/>
          <p:nvPr/>
        </p:nvGrpSpPr>
        <p:grpSpPr>
          <a:xfrm>
            <a:off x="170320" y="203448"/>
            <a:ext cx="6511833" cy="504056"/>
            <a:chOff x="169526" y="203448"/>
            <a:chExt cx="6511833" cy="504056"/>
          </a:xfrm>
        </p:grpSpPr>
        <p:sp>
          <p:nvSpPr>
            <p:cNvPr id="4" name="TextBox 3"/>
            <p:cNvSpPr txBox="1"/>
            <p:nvPr/>
          </p:nvSpPr>
          <p:spPr>
            <a:xfrm>
              <a:off x="781172" y="245839"/>
              <a:ext cx="5900187" cy="461665"/>
            </a:xfrm>
            <a:prstGeom prst="rect">
              <a:avLst/>
            </a:prstGeom>
            <a:noFill/>
          </p:spPr>
          <p:txBody>
            <a:bodyPr wrap="square" rtlCol="0">
              <a:spAutoFit/>
            </a:bodyPr>
            <a:lstStyle/>
            <a:p>
              <a:r>
                <a:rPr lang="zh-CN" altLang="en-US" sz="2400" b="1" spc="300" dirty="0">
                  <a:solidFill>
                    <a:srgbClr val="1E6787"/>
                  </a:solidFill>
                  <a:latin typeface="微软雅黑" pitchFamily="34" charset="-122"/>
                  <a:ea typeface="微软雅黑" pitchFamily="34" charset="-122"/>
                </a:rPr>
                <a:t>查找字典条目</a:t>
              </a:r>
              <a:endParaRPr lang="zh-CN" altLang="en-US" sz="2000" b="1" spc="300" dirty="0">
                <a:solidFill>
                  <a:srgbClr val="1E6787"/>
                </a:solidFill>
                <a:latin typeface="微软雅黑" pitchFamily="34" charset="-122"/>
                <a:ea typeface="微软雅黑" pitchFamily="34" charset="-122"/>
              </a:endParaRPr>
            </a:p>
          </p:txBody>
        </p:sp>
        <p:grpSp>
          <p:nvGrpSpPr>
            <p:cNvPr id="56" name="组合 55">
              <a:extLst>
                <a:ext uri="{FF2B5EF4-FFF2-40B4-BE49-F238E27FC236}">
                  <a16:creationId xmlns:a16="http://schemas.microsoft.com/office/drawing/2014/main" id="{B3ECA4EB-10D1-4B65-B604-4032302CDAF4}"/>
                </a:ext>
              </a:extLst>
            </p:cNvPr>
            <p:cNvGrpSpPr/>
            <p:nvPr/>
          </p:nvGrpSpPr>
          <p:grpSpPr>
            <a:xfrm>
              <a:off x="169526" y="203448"/>
              <a:ext cx="504056" cy="504056"/>
              <a:chOff x="11207774" y="442662"/>
              <a:chExt cx="504056" cy="504056"/>
            </a:xfrm>
            <a:effectLst>
              <a:outerShdw blurRad="50800" dist="38100" dir="5400000" algn="t" rotWithShape="0">
                <a:prstClr val="black">
                  <a:alpha val="40000"/>
                </a:prstClr>
              </a:outerShdw>
            </a:effectLst>
          </p:grpSpPr>
          <p:sp>
            <p:nvSpPr>
              <p:cNvPr id="57" name="椭圆 56">
                <a:extLst>
                  <a:ext uri="{FF2B5EF4-FFF2-40B4-BE49-F238E27FC236}">
                    <a16:creationId xmlns:a16="http://schemas.microsoft.com/office/drawing/2014/main" id="{FF372EA1-AB4F-47B1-B450-59AB8827ECD5}"/>
                  </a:ext>
                </a:extLst>
              </p:cNvPr>
              <p:cNvSpPr/>
              <p:nvPr/>
            </p:nvSpPr>
            <p:spPr>
              <a:xfrm>
                <a:off x="11351790" y="601230"/>
                <a:ext cx="216024" cy="216024"/>
              </a:xfrm>
              <a:prstGeom prst="ellipse">
                <a:avLst/>
              </a:prstGeom>
              <a:solidFill>
                <a:srgbClr val="B3DF6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Calibri"/>
                  <a:ea typeface="微软雅黑"/>
                </a:endParaRPr>
              </a:p>
            </p:txBody>
          </p:sp>
          <p:sp>
            <p:nvSpPr>
              <p:cNvPr id="58" name="椭圆 57">
                <a:extLst>
                  <a:ext uri="{FF2B5EF4-FFF2-40B4-BE49-F238E27FC236}">
                    <a16:creationId xmlns:a16="http://schemas.microsoft.com/office/drawing/2014/main" id="{0BEE7D95-9E9C-4C6D-91AA-6429F74B9F98}"/>
                  </a:ext>
                </a:extLst>
              </p:cNvPr>
              <p:cNvSpPr/>
              <p:nvPr/>
            </p:nvSpPr>
            <p:spPr>
              <a:xfrm>
                <a:off x="11207774" y="442662"/>
                <a:ext cx="504056" cy="50405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Calibri"/>
                  <a:ea typeface="微软雅黑"/>
                </a:endParaRPr>
              </a:p>
            </p:txBody>
          </p:sp>
        </p:grpSp>
        <p:cxnSp>
          <p:nvCxnSpPr>
            <p:cNvPr id="20" name="直接连接符 19">
              <a:extLst>
                <a:ext uri="{FF2B5EF4-FFF2-40B4-BE49-F238E27FC236}">
                  <a16:creationId xmlns:a16="http://schemas.microsoft.com/office/drawing/2014/main" id="{C4FBB3C1-88AA-4E76-B54C-31018E3BFAA0}"/>
                </a:ext>
              </a:extLst>
            </p:cNvPr>
            <p:cNvCxnSpPr>
              <a:cxnSpLocks/>
            </p:cNvCxnSpPr>
            <p:nvPr/>
          </p:nvCxnSpPr>
          <p:spPr>
            <a:xfrm>
              <a:off x="775303" y="707504"/>
              <a:ext cx="1833288" cy="0"/>
            </a:xfrm>
            <a:prstGeom prst="line">
              <a:avLst/>
            </a:prstGeom>
            <a:ln>
              <a:solidFill>
                <a:srgbClr val="B3DF63"/>
              </a:solidFill>
            </a:ln>
          </p:spPr>
          <p:style>
            <a:lnRef idx="1">
              <a:schemeClr val="accent1"/>
            </a:lnRef>
            <a:fillRef idx="0">
              <a:schemeClr val="accent1"/>
            </a:fillRef>
            <a:effectRef idx="0">
              <a:schemeClr val="accent1"/>
            </a:effectRef>
            <a:fontRef idx="minor">
              <a:schemeClr val="tx1"/>
            </a:fontRef>
          </p:style>
        </p:cxnSp>
      </p:grpSp>
      <p:sp>
        <p:nvSpPr>
          <p:cNvPr id="49" name="矩形 48">
            <a:extLst>
              <a:ext uri="{FF2B5EF4-FFF2-40B4-BE49-F238E27FC236}">
                <a16:creationId xmlns:a16="http://schemas.microsoft.com/office/drawing/2014/main" id="{2D834A0F-3130-4C5B-B4A3-49FE07333EE4}"/>
              </a:ext>
            </a:extLst>
          </p:cNvPr>
          <p:cNvSpPr/>
          <p:nvPr/>
        </p:nvSpPr>
        <p:spPr>
          <a:xfrm>
            <a:off x="530360" y="1160461"/>
            <a:ext cx="10996622" cy="1661993"/>
          </a:xfrm>
          <a:prstGeom prst="rect">
            <a:avLst/>
          </a:prstGeom>
        </p:spPr>
        <p:txBody>
          <a:bodyPr wrap="square">
            <a:spAutoFit/>
          </a:bodyPr>
          <a:lstStyle/>
          <a:p>
            <a:pPr marL="0" lvl="1" indent="0">
              <a:lnSpc>
                <a:spcPct val="150000"/>
              </a:lnSpc>
              <a:buNone/>
            </a:pPr>
            <a:r>
              <a:rPr lang="en-US" altLang="zh-CN" sz="2400" b="1" dirty="0">
                <a:latin typeface="+mn-ea"/>
              </a:rPr>
              <a:t>【</a:t>
            </a:r>
            <a:r>
              <a:rPr lang="zh-CN" altLang="en-US" sz="2400" b="1" dirty="0">
                <a:latin typeface="+mn-ea"/>
              </a:rPr>
              <a:t>例</a:t>
            </a:r>
            <a:r>
              <a:rPr lang="en-US" altLang="zh-CN" sz="2400" b="1" dirty="0">
                <a:latin typeface="+mn-ea"/>
              </a:rPr>
              <a:t>1】</a:t>
            </a:r>
            <a:r>
              <a:rPr lang="zh-CN" altLang="zh-CN" sz="2400" b="1" dirty="0">
                <a:latin typeface="+mn-ea"/>
              </a:rPr>
              <a:t>统计英文句子“</a:t>
            </a:r>
            <a:r>
              <a:rPr lang="en-US" altLang="zh-CN" sz="2400" b="1" dirty="0">
                <a:latin typeface="+mn-ea"/>
              </a:rPr>
              <a:t>Life is </a:t>
            </a:r>
            <a:r>
              <a:rPr lang="en-US" altLang="zh-CN" sz="2400" b="1" dirty="0" err="1">
                <a:latin typeface="+mn-ea"/>
              </a:rPr>
              <a:t>short,we</a:t>
            </a:r>
            <a:r>
              <a:rPr lang="en-US" altLang="zh-CN" sz="2400" b="1" dirty="0">
                <a:latin typeface="+mn-ea"/>
              </a:rPr>
              <a:t> need Python.</a:t>
            </a:r>
            <a:r>
              <a:rPr lang="zh-CN" altLang="zh-CN" sz="2400" b="1" dirty="0">
                <a:latin typeface="+mn-ea"/>
              </a:rPr>
              <a:t>”中各字符出现的次数</a:t>
            </a:r>
            <a:r>
              <a:rPr lang="zh-CN" altLang="zh-CN" sz="2400" b="1" dirty="0" smtClean="0">
                <a:latin typeface="+mn-ea"/>
              </a:rPr>
              <a:t>。</a:t>
            </a:r>
            <a:endParaRPr lang="en-US" altLang="zh-CN" sz="2400" b="1" dirty="0" smtClean="0">
              <a:latin typeface="+mn-ea"/>
            </a:endParaRPr>
          </a:p>
          <a:p>
            <a:pPr marL="0" lvl="1" indent="0">
              <a:lnSpc>
                <a:spcPct val="150000"/>
              </a:lnSpc>
              <a:buNone/>
            </a:pPr>
            <a:endParaRPr lang="en-US" altLang="zh-CN" sz="2400" dirty="0">
              <a:latin typeface="+mn-ea"/>
            </a:endParaRPr>
          </a:p>
          <a:p>
            <a:pPr marL="914400" lvl="1" indent="-457200">
              <a:lnSpc>
                <a:spcPct val="150000"/>
              </a:lnSpc>
              <a:buFont typeface="+mj-ea"/>
              <a:buAutoNum type="circleNumDbPlain" startAt="2"/>
            </a:pPr>
            <a:r>
              <a:rPr lang="zh-CN" altLang="en-US" sz="2000" dirty="0">
                <a:latin typeface="+mn-ea"/>
              </a:rPr>
              <a:t>为了便于统一统计，将字符串统一转换成小写后</a:t>
            </a:r>
            <a:r>
              <a:rPr lang="zh-CN" altLang="zh-CN" sz="2000" dirty="0">
                <a:latin typeface="+mn-ea"/>
              </a:rPr>
              <a:t>遍历字符串</a:t>
            </a:r>
            <a:r>
              <a:rPr lang="en-US" altLang="zh-CN" sz="2000" dirty="0">
                <a:latin typeface="+mn-ea"/>
              </a:rPr>
              <a:t>sentence:</a:t>
            </a:r>
          </a:p>
        </p:txBody>
      </p:sp>
      <p:graphicFrame>
        <p:nvGraphicFramePr>
          <p:cNvPr id="3" name="表格 2">
            <a:extLst>
              <a:ext uri="{FF2B5EF4-FFF2-40B4-BE49-F238E27FC236}">
                <a16:creationId xmlns:a16="http://schemas.microsoft.com/office/drawing/2014/main" id="{7772075B-F99B-4C71-9C61-8FB22E71E028}"/>
              </a:ext>
            </a:extLst>
          </p:cNvPr>
          <p:cNvGraphicFramePr>
            <a:graphicFrameLocks noGrp="1"/>
          </p:cNvGraphicFramePr>
          <p:nvPr/>
        </p:nvGraphicFramePr>
        <p:xfrm>
          <a:off x="2248131" y="3536728"/>
          <a:ext cx="8128004" cy="370840"/>
        </p:xfrm>
        <a:graphic>
          <a:graphicData uri="http://schemas.openxmlformats.org/drawingml/2006/table">
            <a:tbl>
              <a:tblPr firstRow="1" bandRow="1">
                <a:tableStyleId>{5C22544A-7EE6-4342-B048-85BDC9FD1C3A}</a:tableStyleId>
              </a:tblPr>
              <a:tblGrid>
                <a:gridCol w="280276">
                  <a:extLst>
                    <a:ext uri="{9D8B030D-6E8A-4147-A177-3AD203B41FA5}">
                      <a16:colId xmlns:a16="http://schemas.microsoft.com/office/drawing/2014/main" val="2691772859"/>
                    </a:ext>
                  </a:extLst>
                </a:gridCol>
                <a:gridCol w="280276">
                  <a:extLst>
                    <a:ext uri="{9D8B030D-6E8A-4147-A177-3AD203B41FA5}">
                      <a16:colId xmlns:a16="http://schemas.microsoft.com/office/drawing/2014/main" val="1826042283"/>
                    </a:ext>
                  </a:extLst>
                </a:gridCol>
                <a:gridCol w="280276">
                  <a:extLst>
                    <a:ext uri="{9D8B030D-6E8A-4147-A177-3AD203B41FA5}">
                      <a16:colId xmlns:a16="http://schemas.microsoft.com/office/drawing/2014/main" val="2589834239"/>
                    </a:ext>
                  </a:extLst>
                </a:gridCol>
                <a:gridCol w="280276">
                  <a:extLst>
                    <a:ext uri="{9D8B030D-6E8A-4147-A177-3AD203B41FA5}">
                      <a16:colId xmlns:a16="http://schemas.microsoft.com/office/drawing/2014/main" val="3145415280"/>
                    </a:ext>
                  </a:extLst>
                </a:gridCol>
                <a:gridCol w="280276">
                  <a:extLst>
                    <a:ext uri="{9D8B030D-6E8A-4147-A177-3AD203B41FA5}">
                      <a16:colId xmlns:a16="http://schemas.microsoft.com/office/drawing/2014/main" val="1476578553"/>
                    </a:ext>
                  </a:extLst>
                </a:gridCol>
                <a:gridCol w="280276">
                  <a:extLst>
                    <a:ext uri="{9D8B030D-6E8A-4147-A177-3AD203B41FA5}">
                      <a16:colId xmlns:a16="http://schemas.microsoft.com/office/drawing/2014/main" val="2219813884"/>
                    </a:ext>
                  </a:extLst>
                </a:gridCol>
                <a:gridCol w="280276">
                  <a:extLst>
                    <a:ext uri="{9D8B030D-6E8A-4147-A177-3AD203B41FA5}">
                      <a16:colId xmlns:a16="http://schemas.microsoft.com/office/drawing/2014/main" val="3196534716"/>
                    </a:ext>
                  </a:extLst>
                </a:gridCol>
                <a:gridCol w="280276">
                  <a:extLst>
                    <a:ext uri="{9D8B030D-6E8A-4147-A177-3AD203B41FA5}">
                      <a16:colId xmlns:a16="http://schemas.microsoft.com/office/drawing/2014/main" val="2144085839"/>
                    </a:ext>
                  </a:extLst>
                </a:gridCol>
                <a:gridCol w="280276">
                  <a:extLst>
                    <a:ext uri="{9D8B030D-6E8A-4147-A177-3AD203B41FA5}">
                      <a16:colId xmlns:a16="http://schemas.microsoft.com/office/drawing/2014/main" val="2399339188"/>
                    </a:ext>
                  </a:extLst>
                </a:gridCol>
                <a:gridCol w="280276">
                  <a:extLst>
                    <a:ext uri="{9D8B030D-6E8A-4147-A177-3AD203B41FA5}">
                      <a16:colId xmlns:a16="http://schemas.microsoft.com/office/drawing/2014/main" val="22915819"/>
                    </a:ext>
                  </a:extLst>
                </a:gridCol>
                <a:gridCol w="280276">
                  <a:extLst>
                    <a:ext uri="{9D8B030D-6E8A-4147-A177-3AD203B41FA5}">
                      <a16:colId xmlns:a16="http://schemas.microsoft.com/office/drawing/2014/main" val="1552475253"/>
                    </a:ext>
                  </a:extLst>
                </a:gridCol>
                <a:gridCol w="280276">
                  <a:extLst>
                    <a:ext uri="{9D8B030D-6E8A-4147-A177-3AD203B41FA5}">
                      <a16:colId xmlns:a16="http://schemas.microsoft.com/office/drawing/2014/main" val="1841851212"/>
                    </a:ext>
                  </a:extLst>
                </a:gridCol>
                <a:gridCol w="280276">
                  <a:extLst>
                    <a:ext uri="{9D8B030D-6E8A-4147-A177-3AD203B41FA5}">
                      <a16:colId xmlns:a16="http://schemas.microsoft.com/office/drawing/2014/main" val="2458808410"/>
                    </a:ext>
                  </a:extLst>
                </a:gridCol>
                <a:gridCol w="280276">
                  <a:extLst>
                    <a:ext uri="{9D8B030D-6E8A-4147-A177-3AD203B41FA5}">
                      <a16:colId xmlns:a16="http://schemas.microsoft.com/office/drawing/2014/main" val="33205611"/>
                    </a:ext>
                  </a:extLst>
                </a:gridCol>
                <a:gridCol w="280276">
                  <a:extLst>
                    <a:ext uri="{9D8B030D-6E8A-4147-A177-3AD203B41FA5}">
                      <a16:colId xmlns:a16="http://schemas.microsoft.com/office/drawing/2014/main" val="702880223"/>
                    </a:ext>
                  </a:extLst>
                </a:gridCol>
                <a:gridCol w="280276">
                  <a:extLst>
                    <a:ext uri="{9D8B030D-6E8A-4147-A177-3AD203B41FA5}">
                      <a16:colId xmlns:a16="http://schemas.microsoft.com/office/drawing/2014/main" val="4061857148"/>
                    </a:ext>
                  </a:extLst>
                </a:gridCol>
                <a:gridCol w="280276">
                  <a:extLst>
                    <a:ext uri="{9D8B030D-6E8A-4147-A177-3AD203B41FA5}">
                      <a16:colId xmlns:a16="http://schemas.microsoft.com/office/drawing/2014/main" val="2863799963"/>
                    </a:ext>
                  </a:extLst>
                </a:gridCol>
                <a:gridCol w="280276">
                  <a:extLst>
                    <a:ext uri="{9D8B030D-6E8A-4147-A177-3AD203B41FA5}">
                      <a16:colId xmlns:a16="http://schemas.microsoft.com/office/drawing/2014/main" val="1081677842"/>
                    </a:ext>
                  </a:extLst>
                </a:gridCol>
                <a:gridCol w="280276">
                  <a:extLst>
                    <a:ext uri="{9D8B030D-6E8A-4147-A177-3AD203B41FA5}">
                      <a16:colId xmlns:a16="http://schemas.microsoft.com/office/drawing/2014/main" val="2385516574"/>
                    </a:ext>
                  </a:extLst>
                </a:gridCol>
                <a:gridCol w="280276">
                  <a:extLst>
                    <a:ext uri="{9D8B030D-6E8A-4147-A177-3AD203B41FA5}">
                      <a16:colId xmlns:a16="http://schemas.microsoft.com/office/drawing/2014/main" val="1217848166"/>
                    </a:ext>
                  </a:extLst>
                </a:gridCol>
                <a:gridCol w="280276">
                  <a:extLst>
                    <a:ext uri="{9D8B030D-6E8A-4147-A177-3AD203B41FA5}">
                      <a16:colId xmlns:a16="http://schemas.microsoft.com/office/drawing/2014/main" val="1219342221"/>
                    </a:ext>
                  </a:extLst>
                </a:gridCol>
                <a:gridCol w="280276">
                  <a:extLst>
                    <a:ext uri="{9D8B030D-6E8A-4147-A177-3AD203B41FA5}">
                      <a16:colId xmlns:a16="http://schemas.microsoft.com/office/drawing/2014/main" val="3976675606"/>
                    </a:ext>
                  </a:extLst>
                </a:gridCol>
                <a:gridCol w="280276">
                  <a:extLst>
                    <a:ext uri="{9D8B030D-6E8A-4147-A177-3AD203B41FA5}">
                      <a16:colId xmlns:a16="http://schemas.microsoft.com/office/drawing/2014/main" val="2286866706"/>
                    </a:ext>
                  </a:extLst>
                </a:gridCol>
                <a:gridCol w="280276">
                  <a:extLst>
                    <a:ext uri="{9D8B030D-6E8A-4147-A177-3AD203B41FA5}">
                      <a16:colId xmlns:a16="http://schemas.microsoft.com/office/drawing/2014/main" val="2707092729"/>
                    </a:ext>
                  </a:extLst>
                </a:gridCol>
                <a:gridCol w="280276">
                  <a:extLst>
                    <a:ext uri="{9D8B030D-6E8A-4147-A177-3AD203B41FA5}">
                      <a16:colId xmlns:a16="http://schemas.microsoft.com/office/drawing/2014/main" val="2733060741"/>
                    </a:ext>
                  </a:extLst>
                </a:gridCol>
                <a:gridCol w="280276">
                  <a:extLst>
                    <a:ext uri="{9D8B030D-6E8A-4147-A177-3AD203B41FA5}">
                      <a16:colId xmlns:a16="http://schemas.microsoft.com/office/drawing/2014/main" val="5098322"/>
                    </a:ext>
                  </a:extLst>
                </a:gridCol>
                <a:gridCol w="280276">
                  <a:extLst>
                    <a:ext uri="{9D8B030D-6E8A-4147-A177-3AD203B41FA5}">
                      <a16:colId xmlns:a16="http://schemas.microsoft.com/office/drawing/2014/main" val="27939746"/>
                    </a:ext>
                  </a:extLst>
                </a:gridCol>
                <a:gridCol w="280276">
                  <a:extLst>
                    <a:ext uri="{9D8B030D-6E8A-4147-A177-3AD203B41FA5}">
                      <a16:colId xmlns:a16="http://schemas.microsoft.com/office/drawing/2014/main" val="1956375865"/>
                    </a:ext>
                  </a:extLst>
                </a:gridCol>
                <a:gridCol w="280276">
                  <a:extLst>
                    <a:ext uri="{9D8B030D-6E8A-4147-A177-3AD203B41FA5}">
                      <a16:colId xmlns:a16="http://schemas.microsoft.com/office/drawing/2014/main" val="930101995"/>
                    </a:ext>
                  </a:extLst>
                </a:gridCol>
              </a:tblGrid>
              <a:tr h="370840">
                <a:tc>
                  <a:txBody>
                    <a:bodyPr/>
                    <a:lstStyle/>
                    <a:p>
                      <a:r>
                        <a:rPr lang="en-US" altLang="zh-CN" dirty="0">
                          <a:solidFill>
                            <a:srgbClr val="FF0000"/>
                          </a:solidFill>
                        </a:rPr>
                        <a:t>l</a:t>
                      </a:r>
                      <a:endParaRPr lang="zh-CN" alt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err="1">
                          <a:solidFill>
                            <a:schemeClr val="tx1"/>
                          </a:solidFill>
                        </a:rPr>
                        <a:t>i</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a:solidFill>
                            <a:schemeClr val="tx1"/>
                          </a:solidFill>
                        </a:rPr>
                        <a:t>f</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a:solidFill>
                            <a:schemeClr val="tx1"/>
                          </a:solidFill>
                        </a:rPr>
                        <a:t>e</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err="1">
                          <a:solidFill>
                            <a:schemeClr val="tx1"/>
                          </a:solidFill>
                        </a:rPr>
                        <a:t>i</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a:solidFill>
                            <a:schemeClr val="tx1"/>
                          </a:solidFill>
                        </a:rPr>
                        <a:t>s</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a:solidFill>
                            <a:schemeClr val="tx1"/>
                          </a:solidFill>
                        </a:rPr>
                        <a:t>s</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a:solidFill>
                            <a:schemeClr val="tx1"/>
                          </a:solidFill>
                        </a:rPr>
                        <a:t>h</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a:solidFill>
                            <a:schemeClr val="tx1"/>
                          </a:solidFill>
                        </a:rPr>
                        <a:t>o</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a:solidFill>
                            <a:schemeClr val="tx1"/>
                          </a:solidFill>
                        </a:rPr>
                        <a:t>r</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a:solidFill>
                            <a:schemeClr val="tx1"/>
                          </a:solidFill>
                        </a:rPr>
                        <a:t>t</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a:solidFill>
                            <a:schemeClr val="tx1"/>
                          </a:solidFill>
                        </a:rPr>
                        <a:t>,</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a:solidFill>
                            <a:schemeClr val="tx1"/>
                          </a:solidFill>
                        </a:rPr>
                        <a:t>w</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a:solidFill>
                            <a:schemeClr val="tx1"/>
                          </a:solidFill>
                        </a:rPr>
                        <a:t>e</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a:solidFill>
                            <a:schemeClr val="tx1"/>
                          </a:solidFill>
                        </a:rPr>
                        <a:t>n</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a:solidFill>
                            <a:schemeClr val="tx1"/>
                          </a:solidFill>
                        </a:rPr>
                        <a:t>e</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a:solidFill>
                            <a:schemeClr val="tx1"/>
                          </a:solidFill>
                        </a:rPr>
                        <a:t>e</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a:solidFill>
                            <a:schemeClr val="tx1"/>
                          </a:solidFill>
                        </a:rPr>
                        <a:t>d</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a:solidFill>
                            <a:schemeClr val="tx1"/>
                          </a:solidFill>
                        </a:rPr>
                        <a:t> </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a:solidFill>
                            <a:srgbClr val="FF0000"/>
                          </a:solidFill>
                        </a:rPr>
                        <a:t>p</a:t>
                      </a:r>
                      <a:endParaRPr lang="zh-CN" alt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a:solidFill>
                            <a:schemeClr val="tx1"/>
                          </a:solidFill>
                        </a:rPr>
                        <a:t>y</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a:solidFill>
                            <a:schemeClr val="tx1"/>
                          </a:solidFill>
                        </a:rPr>
                        <a:t>t</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a:solidFill>
                            <a:schemeClr val="tx1"/>
                          </a:solidFill>
                        </a:rPr>
                        <a:t>h</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a:solidFill>
                            <a:schemeClr val="tx1"/>
                          </a:solidFill>
                        </a:rPr>
                        <a:t>o</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a:solidFill>
                            <a:schemeClr val="tx1"/>
                          </a:solidFill>
                        </a:rPr>
                        <a:t>n</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a:solidFill>
                            <a:schemeClr val="tx1"/>
                          </a:solidFill>
                        </a:rPr>
                        <a:t>.</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46117758"/>
                  </a:ext>
                </a:extLst>
              </a:tr>
            </a:tbl>
          </a:graphicData>
        </a:graphic>
      </p:graphicFrame>
      <p:sp>
        <p:nvSpPr>
          <p:cNvPr id="5" name="矩形 4">
            <a:extLst>
              <a:ext uri="{FF2B5EF4-FFF2-40B4-BE49-F238E27FC236}">
                <a16:creationId xmlns:a16="http://schemas.microsoft.com/office/drawing/2014/main" id="{5A71A638-DDE2-4B73-9923-267431C41ECA}"/>
              </a:ext>
            </a:extLst>
          </p:cNvPr>
          <p:cNvSpPr/>
          <p:nvPr/>
        </p:nvSpPr>
        <p:spPr>
          <a:xfrm>
            <a:off x="1042104" y="3493419"/>
            <a:ext cx="1133979" cy="45745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sentence</a:t>
            </a:r>
            <a:endParaRPr lang="zh-CN" altLang="en-US" dirty="0">
              <a:solidFill>
                <a:schemeClr val="tx1"/>
              </a:solidFill>
            </a:endParaRPr>
          </a:p>
        </p:txBody>
      </p:sp>
      <p:sp>
        <p:nvSpPr>
          <p:cNvPr id="12" name="矩形 11">
            <a:extLst>
              <a:ext uri="{FF2B5EF4-FFF2-40B4-BE49-F238E27FC236}">
                <a16:creationId xmlns:a16="http://schemas.microsoft.com/office/drawing/2014/main" id="{A77BCA34-2E40-4210-8ECF-38DCCFD99B83}"/>
              </a:ext>
            </a:extLst>
          </p:cNvPr>
          <p:cNvSpPr/>
          <p:nvPr/>
        </p:nvSpPr>
        <p:spPr>
          <a:xfrm>
            <a:off x="1042103" y="4659705"/>
            <a:ext cx="1133979" cy="45745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counts</a:t>
            </a:r>
            <a:endParaRPr lang="zh-CN" altLang="en-US" dirty="0">
              <a:solidFill>
                <a:schemeClr val="tx1"/>
              </a:solidFill>
            </a:endParaRPr>
          </a:p>
        </p:txBody>
      </p:sp>
      <p:cxnSp>
        <p:nvCxnSpPr>
          <p:cNvPr id="6" name="直接箭头连接符 5">
            <a:extLst>
              <a:ext uri="{FF2B5EF4-FFF2-40B4-BE49-F238E27FC236}">
                <a16:creationId xmlns:a16="http://schemas.microsoft.com/office/drawing/2014/main" id="{FE2CC0E7-D7E8-4662-8BD5-EB21667B5EC1}"/>
              </a:ext>
            </a:extLst>
          </p:cNvPr>
          <p:cNvCxnSpPr>
            <a:cxnSpLocks/>
          </p:cNvCxnSpPr>
          <p:nvPr/>
        </p:nvCxnSpPr>
        <p:spPr>
          <a:xfrm flipH="1">
            <a:off x="3081251" y="4032615"/>
            <a:ext cx="747334" cy="62709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aphicFrame>
        <p:nvGraphicFramePr>
          <p:cNvPr id="7" name="表格 6">
            <a:extLst>
              <a:ext uri="{FF2B5EF4-FFF2-40B4-BE49-F238E27FC236}">
                <a16:creationId xmlns:a16="http://schemas.microsoft.com/office/drawing/2014/main" id="{6723C8A0-FB7E-4E3A-AED8-29F8A3D218FC}"/>
              </a:ext>
            </a:extLst>
          </p:cNvPr>
          <p:cNvGraphicFramePr>
            <a:graphicFrameLocks noGrp="1"/>
          </p:cNvGraphicFramePr>
          <p:nvPr>
            <p:extLst>
              <p:ext uri="{D42A27DB-BD31-4B8C-83A1-F6EECF244321}">
                <p14:modId xmlns:p14="http://schemas.microsoft.com/office/powerpoint/2010/main" val="2414109236"/>
              </p:ext>
            </p:extLst>
          </p:nvPr>
        </p:nvGraphicFramePr>
        <p:xfrm>
          <a:off x="2148367" y="4785130"/>
          <a:ext cx="2822645" cy="741680"/>
        </p:xfrm>
        <a:graphic>
          <a:graphicData uri="http://schemas.openxmlformats.org/drawingml/2006/table">
            <a:tbl>
              <a:tblPr firstRow="1" bandRow="1">
                <a:tableStyleId>{5C22544A-7EE6-4342-B048-85BDC9FD1C3A}</a:tableStyleId>
              </a:tblPr>
              <a:tblGrid>
                <a:gridCol w="564529">
                  <a:extLst>
                    <a:ext uri="{9D8B030D-6E8A-4147-A177-3AD203B41FA5}">
                      <a16:colId xmlns:a16="http://schemas.microsoft.com/office/drawing/2014/main" val="848425532"/>
                    </a:ext>
                  </a:extLst>
                </a:gridCol>
                <a:gridCol w="564529">
                  <a:extLst>
                    <a:ext uri="{9D8B030D-6E8A-4147-A177-3AD203B41FA5}">
                      <a16:colId xmlns:a16="http://schemas.microsoft.com/office/drawing/2014/main" val="1999050582"/>
                    </a:ext>
                  </a:extLst>
                </a:gridCol>
                <a:gridCol w="564529">
                  <a:extLst>
                    <a:ext uri="{9D8B030D-6E8A-4147-A177-3AD203B41FA5}">
                      <a16:colId xmlns:a16="http://schemas.microsoft.com/office/drawing/2014/main" val="365397296"/>
                    </a:ext>
                  </a:extLst>
                </a:gridCol>
                <a:gridCol w="564529">
                  <a:extLst>
                    <a:ext uri="{9D8B030D-6E8A-4147-A177-3AD203B41FA5}">
                      <a16:colId xmlns:a16="http://schemas.microsoft.com/office/drawing/2014/main" val="2601998725"/>
                    </a:ext>
                  </a:extLst>
                </a:gridCol>
                <a:gridCol w="564529">
                  <a:extLst>
                    <a:ext uri="{9D8B030D-6E8A-4147-A177-3AD203B41FA5}">
                      <a16:colId xmlns:a16="http://schemas.microsoft.com/office/drawing/2014/main" val="1038947734"/>
                    </a:ext>
                  </a:extLst>
                </a:gridCol>
              </a:tblGrid>
              <a:tr h="370840">
                <a:tc>
                  <a:txBody>
                    <a:bodyPr/>
                    <a:lstStyle/>
                    <a:p>
                      <a:pPr algn="ctr"/>
                      <a:r>
                        <a:rPr lang="zh-CN" altLang="en-US" dirty="0"/>
                        <a:t>‘</a:t>
                      </a:r>
                      <a:r>
                        <a:rPr lang="en-US" altLang="zh-CN" dirty="0"/>
                        <a:t>l</a:t>
                      </a:r>
                      <a:r>
                        <a:rPr lang="zh-CN" altLang="en-US" dirty="0"/>
                        <a:t>’</a:t>
                      </a:r>
                    </a:p>
                  </a:txBody>
                  <a:tcPr anchor="ctr"/>
                </a:tc>
                <a:tc>
                  <a:txBody>
                    <a:bodyPr/>
                    <a:lstStyle/>
                    <a:p>
                      <a:pPr algn="ctr"/>
                      <a:r>
                        <a:rPr lang="en-US" altLang="zh-CN" dirty="0"/>
                        <a:t>‘</a:t>
                      </a:r>
                      <a:r>
                        <a:rPr lang="en-US" altLang="zh-CN" dirty="0" err="1"/>
                        <a:t>i</a:t>
                      </a:r>
                      <a:r>
                        <a:rPr lang="en-US" altLang="zh-CN" dirty="0"/>
                        <a:t>’</a:t>
                      </a:r>
                      <a:endParaRPr lang="zh-CN" altLang="en-US" dirty="0"/>
                    </a:p>
                  </a:txBody>
                  <a:tcPr anchor="ctr"/>
                </a:tc>
                <a:tc>
                  <a:txBody>
                    <a:bodyPr/>
                    <a:lstStyle/>
                    <a:p>
                      <a:pPr algn="ctr"/>
                      <a:r>
                        <a:rPr lang="zh-CN" altLang="en-US" dirty="0"/>
                        <a:t>‘</a:t>
                      </a:r>
                      <a:r>
                        <a:rPr lang="en-US" altLang="zh-CN" dirty="0"/>
                        <a:t>f</a:t>
                      </a:r>
                      <a:r>
                        <a:rPr lang="zh-CN" altLang="en-US" dirty="0"/>
                        <a:t>’</a:t>
                      </a:r>
                    </a:p>
                  </a:txBody>
                  <a:tcPr anchor="ctr"/>
                </a:tc>
                <a:tc>
                  <a:txBody>
                    <a:bodyPr/>
                    <a:lstStyle/>
                    <a:p>
                      <a:pPr algn="ctr"/>
                      <a:r>
                        <a:rPr lang="zh-CN" altLang="en-US" dirty="0"/>
                        <a:t>‘</a:t>
                      </a:r>
                      <a:r>
                        <a:rPr lang="en-US" altLang="zh-CN" dirty="0"/>
                        <a:t>e</a:t>
                      </a:r>
                      <a:r>
                        <a:rPr lang="zh-CN" altLang="en-US" dirty="0"/>
                        <a:t>’</a:t>
                      </a:r>
                    </a:p>
                  </a:txBody>
                  <a:tcPr anchor="ctr"/>
                </a:tc>
                <a:tc>
                  <a:txBody>
                    <a:bodyPr/>
                    <a:lstStyle/>
                    <a:p>
                      <a:pPr algn="ctr"/>
                      <a:r>
                        <a:rPr lang="zh-CN" altLang="en-US" dirty="0"/>
                        <a:t>‘ ’</a:t>
                      </a:r>
                    </a:p>
                  </a:txBody>
                  <a:tcPr anchor="ctr"/>
                </a:tc>
                <a:extLst>
                  <a:ext uri="{0D108BD9-81ED-4DB2-BD59-A6C34878D82A}">
                    <a16:rowId xmlns:a16="http://schemas.microsoft.com/office/drawing/2014/main" val="901674386"/>
                  </a:ext>
                </a:extLst>
              </a:tr>
              <a:tr h="370840">
                <a:tc>
                  <a:txBody>
                    <a:bodyPr/>
                    <a:lstStyle/>
                    <a:p>
                      <a:pPr algn="ctr"/>
                      <a:r>
                        <a:rPr lang="en-US" altLang="zh-CN" dirty="0"/>
                        <a:t>1</a:t>
                      </a:r>
                      <a:endParaRPr lang="zh-CN" altLang="en-US" dirty="0"/>
                    </a:p>
                  </a:txBody>
                  <a:tcPr anchor="ctr"/>
                </a:tc>
                <a:tc>
                  <a:txBody>
                    <a:bodyPr/>
                    <a:lstStyle/>
                    <a:p>
                      <a:pPr algn="ctr"/>
                      <a:r>
                        <a:rPr lang="en-US" altLang="zh-CN" dirty="0">
                          <a:solidFill>
                            <a:srgbClr val="C00000"/>
                          </a:solidFill>
                        </a:rPr>
                        <a:t>2</a:t>
                      </a:r>
                      <a:endParaRPr lang="zh-CN" altLang="en-US" dirty="0">
                        <a:solidFill>
                          <a:srgbClr val="C00000"/>
                        </a:solidFill>
                      </a:endParaRPr>
                    </a:p>
                  </a:txBody>
                  <a:tcPr anchor="ctr"/>
                </a:tc>
                <a:tc>
                  <a:txBody>
                    <a:bodyPr/>
                    <a:lstStyle/>
                    <a:p>
                      <a:pPr algn="ctr"/>
                      <a:r>
                        <a:rPr lang="en-US" altLang="zh-CN" dirty="0"/>
                        <a:t>1</a:t>
                      </a:r>
                      <a:endParaRPr lang="zh-CN" altLang="en-US" dirty="0"/>
                    </a:p>
                  </a:txBody>
                  <a:tcPr anchor="ctr"/>
                </a:tc>
                <a:tc>
                  <a:txBody>
                    <a:bodyPr/>
                    <a:lstStyle/>
                    <a:p>
                      <a:pPr algn="ctr"/>
                      <a:r>
                        <a:rPr lang="en-US" altLang="zh-CN" dirty="0"/>
                        <a:t>1</a:t>
                      </a:r>
                      <a:endParaRPr lang="zh-CN" altLang="en-US" dirty="0"/>
                    </a:p>
                  </a:txBody>
                  <a:tcPr anchor="ctr"/>
                </a:tc>
                <a:tc>
                  <a:txBody>
                    <a:bodyPr/>
                    <a:lstStyle/>
                    <a:p>
                      <a:pPr algn="ctr"/>
                      <a:r>
                        <a:rPr lang="en-US" altLang="zh-CN" dirty="0"/>
                        <a:t>1</a:t>
                      </a:r>
                      <a:endParaRPr lang="zh-CN" altLang="en-US" dirty="0"/>
                    </a:p>
                  </a:txBody>
                  <a:tcPr anchor="ctr"/>
                </a:tc>
                <a:extLst>
                  <a:ext uri="{0D108BD9-81ED-4DB2-BD59-A6C34878D82A}">
                    <a16:rowId xmlns:a16="http://schemas.microsoft.com/office/drawing/2014/main" val="2756670639"/>
                  </a:ext>
                </a:extLst>
              </a:tr>
            </a:tbl>
          </a:graphicData>
        </a:graphic>
      </p:graphicFrame>
      <p:sp>
        <p:nvSpPr>
          <p:cNvPr id="8" name="矩形 7">
            <a:extLst>
              <a:ext uri="{FF2B5EF4-FFF2-40B4-BE49-F238E27FC236}">
                <a16:creationId xmlns:a16="http://schemas.microsoft.com/office/drawing/2014/main" id="{8427DC37-722B-45C1-9FB9-47F1404F2CAB}"/>
              </a:ext>
            </a:extLst>
          </p:cNvPr>
          <p:cNvSpPr/>
          <p:nvPr/>
        </p:nvSpPr>
        <p:spPr>
          <a:xfrm>
            <a:off x="3690851" y="4237048"/>
            <a:ext cx="2887283" cy="29925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counts</a:t>
            </a:r>
            <a:r>
              <a:rPr lang="zh-CN" altLang="en-US" dirty="0"/>
              <a:t>中已有‘</a:t>
            </a:r>
            <a:r>
              <a:rPr lang="en-US" altLang="zh-CN" dirty="0" err="1"/>
              <a:t>i</a:t>
            </a:r>
            <a:r>
              <a:rPr lang="zh-CN" altLang="en-US" dirty="0"/>
              <a:t>’的条目</a:t>
            </a:r>
          </a:p>
        </p:txBody>
      </p:sp>
      <p:sp>
        <p:nvSpPr>
          <p:cNvPr id="16" name="矩形 15">
            <a:extLst>
              <a:ext uri="{FF2B5EF4-FFF2-40B4-BE49-F238E27FC236}">
                <a16:creationId xmlns:a16="http://schemas.microsoft.com/office/drawing/2014/main" id="{F88568A6-1ED7-4536-AF83-BCAE96C3D68C}"/>
              </a:ext>
            </a:extLst>
          </p:cNvPr>
          <p:cNvSpPr/>
          <p:nvPr/>
        </p:nvSpPr>
        <p:spPr>
          <a:xfrm>
            <a:off x="3690851" y="5655334"/>
            <a:ext cx="2887283" cy="29925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counts[‘</a:t>
            </a:r>
            <a:r>
              <a:rPr lang="en-US" altLang="zh-CN" dirty="0" err="1"/>
              <a:t>i</a:t>
            </a:r>
            <a:r>
              <a:rPr lang="en-US" altLang="zh-CN" dirty="0"/>
              <a:t>’] = </a:t>
            </a:r>
            <a:r>
              <a:rPr lang="en-US" altLang="zh-CN" dirty="0">
                <a:solidFill>
                  <a:srgbClr val="C00000"/>
                </a:solidFill>
              </a:rPr>
              <a:t>counts[‘</a:t>
            </a:r>
            <a:r>
              <a:rPr lang="en-US" altLang="zh-CN" dirty="0" err="1">
                <a:solidFill>
                  <a:srgbClr val="C00000"/>
                </a:solidFill>
              </a:rPr>
              <a:t>i</a:t>
            </a:r>
            <a:r>
              <a:rPr lang="en-US" altLang="zh-CN" dirty="0">
                <a:solidFill>
                  <a:srgbClr val="C00000"/>
                </a:solidFill>
              </a:rPr>
              <a:t>’]</a:t>
            </a:r>
            <a:r>
              <a:rPr lang="en-US" altLang="zh-CN" dirty="0"/>
              <a:t> + 1</a:t>
            </a:r>
            <a:endParaRPr lang="zh-CN" altLang="en-US" dirty="0"/>
          </a:p>
        </p:txBody>
      </p:sp>
      <p:sp>
        <p:nvSpPr>
          <p:cNvPr id="9" name="标注: 线形 8">
            <a:extLst>
              <a:ext uri="{FF2B5EF4-FFF2-40B4-BE49-F238E27FC236}">
                <a16:creationId xmlns:a16="http://schemas.microsoft.com/office/drawing/2014/main" id="{AB043A22-1E9D-4ABF-BF50-97EA092CCA4B}"/>
              </a:ext>
            </a:extLst>
          </p:cNvPr>
          <p:cNvSpPr/>
          <p:nvPr/>
        </p:nvSpPr>
        <p:spPr>
          <a:xfrm>
            <a:off x="6403570" y="4784752"/>
            <a:ext cx="4463935" cy="529474"/>
          </a:xfrm>
          <a:prstGeom prst="borderCallout1">
            <a:avLst>
              <a:gd name="adj1" fmla="val 18750"/>
              <a:gd name="adj2" fmla="val -8333"/>
              <a:gd name="adj3" fmla="val 169020"/>
              <a:gd name="adj4" fmla="val -22167"/>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accent1">
                    <a:lumMod val="50000"/>
                  </a:schemeClr>
                </a:solidFill>
              </a:rPr>
              <a:t>counts</a:t>
            </a:r>
            <a:r>
              <a:rPr lang="zh-CN" altLang="en-US" dirty="0">
                <a:solidFill>
                  <a:schemeClr val="accent1">
                    <a:lumMod val="50000"/>
                  </a:schemeClr>
                </a:solidFill>
              </a:rPr>
              <a:t>中在</a:t>
            </a:r>
            <a:r>
              <a:rPr lang="zh-CN" altLang="en-US" dirty="0">
                <a:solidFill>
                  <a:srgbClr val="C00000"/>
                </a:solidFill>
              </a:rPr>
              <a:t>原来计数结果</a:t>
            </a:r>
            <a:r>
              <a:rPr lang="zh-CN" altLang="en-US" dirty="0">
                <a:solidFill>
                  <a:schemeClr val="accent1">
                    <a:lumMod val="50000"/>
                  </a:schemeClr>
                </a:solidFill>
              </a:rPr>
              <a:t>上继续</a:t>
            </a:r>
            <a:r>
              <a:rPr lang="en-US" altLang="zh-CN" dirty="0">
                <a:solidFill>
                  <a:schemeClr val="accent1">
                    <a:lumMod val="50000"/>
                  </a:schemeClr>
                </a:solidFill>
              </a:rPr>
              <a:t>+1</a:t>
            </a:r>
            <a:r>
              <a:rPr lang="zh-CN" altLang="en-US" dirty="0">
                <a:solidFill>
                  <a:schemeClr val="accent1">
                    <a:lumMod val="50000"/>
                  </a:schemeClr>
                </a:solidFill>
              </a:rPr>
              <a:t>计数</a:t>
            </a:r>
          </a:p>
        </p:txBody>
      </p:sp>
      <p:sp>
        <p:nvSpPr>
          <p:cNvPr id="10" name="矩形 9">
            <a:extLst>
              <a:ext uri="{FF2B5EF4-FFF2-40B4-BE49-F238E27FC236}">
                <a16:creationId xmlns:a16="http://schemas.microsoft.com/office/drawing/2014/main" id="{ECE83E60-83E7-43DA-8F85-2113DFD92ED9}"/>
              </a:ext>
            </a:extLst>
          </p:cNvPr>
          <p:cNvSpPr/>
          <p:nvPr/>
        </p:nvSpPr>
        <p:spPr>
          <a:xfrm>
            <a:off x="8700655" y="6012873"/>
            <a:ext cx="2826327" cy="63730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C00000"/>
                </a:solidFill>
              </a:rPr>
              <a:t>以此类推</a:t>
            </a:r>
            <a:r>
              <a:rPr lang="en-US" altLang="zh-CN" dirty="0">
                <a:solidFill>
                  <a:srgbClr val="C00000"/>
                </a:solidFill>
              </a:rPr>
              <a:t>……</a:t>
            </a:r>
            <a:endParaRPr lang="zh-CN" altLang="en-US" dirty="0">
              <a:solidFill>
                <a:srgbClr val="C00000"/>
              </a:solidFill>
            </a:endParaRPr>
          </a:p>
        </p:txBody>
      </p:sp>
    </p:spTree>
    <p:extLst>
      <p:ext uri="{BB962C8B-B14F-4D97-AF65-F5344CB8AC3E}">
        <p14:creationId xmlns:p14="http://schemas.microsoft.com/office/powerpoint/2010/main" val="23979123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250"/>
                                        <p:tgtEl>
                                          <p:spTgt spid="10"/>
                                        </p:tgtEl>
                                      </p:cBhvr>
                                    </p:animEffect>
                                    <p:anim calcmode="lin" valueType="num">
                                      <p:cBhvr>
                                        <p:cTn id="8" dur="250" fill="hold"/>
                                        <p:tgtEl>
                                          <p:spTgt spid="10"/>
                                        </p:tgtEl>
                                        <p:attrNameLst>
                                          <p:attrName>ppt_x</p:attrName>
                                        </p:attrNameLst>
                                      </p:cBhvr>
                                      <p:tavLst>
                                        <p:tav tm="0">
                                          <p:val>
                                            <p:strVal val="#ppt_x"/>
                                          </p:val>
                                        </p:tav>
                                        <p:tav tm="100000">
                                          <p:val>
                                            <p:strVal val="#ppt_x"/>
                                          </p:val>
                                        </p:tav>
                                      </p:tavLst>
                                    </p:anim>
                                    <p:anim calcmode="lin" valueType="num">
                                      <p:cBhvr>
                                        <p:cTn id="9" dur="25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33.xml><?xml version="1.0" encoding="utf-8"?>
<p:sld xmlns:a="http://schemas.openxmlformats.org/drawingml/2006/main" xmlns:r="http://schemas.openxmlformats.org/officeDocument/2006/relationships" xmlns:p="http://schemas.openxmlformats.org/presentationml/2006/main" showMasterSp="0">
  <p:cSld>
    <p:bg>
      <p:bgPr>
        <a:solidFill>
          <a:schemeClr val="bg1">
            <a:lumMod val="95000"/>
          </a:schemeClr>
        </a:solidFill>
        <a:effectLst/>
      </p:bgPr>
    </p:bg>
    <p:spTree>
      <p:nvGrpSpPr>
        <p:cNvPr id="1" name=""/>
        <p:cNvGrpSpPr/>
        <p:nvPr/>
      </p:nvGrpSpPr>
      <p:grpSpPr>
        <a:xfrm>
          <a:off x="0" y="0"/>
          <a:ext cx="0" cy="0"/>
          <a:chOff x="0" y="0"/>
          <a:chExt cx="0" cy="0"/>
        </a:xfrm>
      </p:grpSpPr>
      <p:grpSp>
        <p:nvGrpSpPr>
          <p:cNvPr id="32" name="组合 31">
            <a:extLst>
              <a:ext uri="{FF2B5EF4-FFF2-40B4-BE49-F238E27FC236}">
                <a16:creationId xmlns:a16="http://schemas.microsoft.com/office/drawing/2014/main" id="{032EF26F-0D58-4A0E-97C1-668713F80B14}"/>
              </a:ext>
            </a:extLst>
          </p:cNvPr>
          <p:cNvGrpSpPr/>
          <p:nvPr/>
        </p:nvGrpSpPr>
        <p:grpSpPr>
          <a:xfrm>
            <a:off x="170320" y="203448"/>
            <a:ext cx="6511833" cy="504056"/>
            <a:chOff x="169526" y="203448"/>
            <a:chExt cx="6511833" cy="504056"/>
          </a:xfrm>
        </p:grpSpPr>
        <p:sp>
          <p:nvSpPr>
            <p:cNvPr id="4" name="TextBox 3"/>
            <p:cNvSpPr txBox="1"/>
            <p:nvPr/>
          </p:nvSpPr>
          <p:spPr>
            <a:xfrm>
              <a:off x="781172" y="245839"/>
              <a:ext cx="5900187" cy="461665"/>
            </a:xfrm>
            <a:prstGeom prst="rect">
              <a:avLst/>
            </a:prstGeom>
            <a:noFill/>
          </p:spPr>
          <p:txBody>
            <a:bodyPr wrap="square" rtlCol="0">
              <a:spAutoFit/>
            </a:bodyPr>
            <a:lstStyle/>
            <a:p>
              <a:r>
                <a:rPr lang="zh-CN" altLang="en-US" sz="2400" b="1" spc="300" dirty="0">
                  <a:solidFill>
                    <a:srgbClr val="1E6787"/>
                  </a:solidFill>
                  <a:latin typeface="微软雅黑" pitchFamily="34" charset="-122"/>
                  <a:ea typeface="微软雅黑" pitchFamily="34" charset="-122"/>
                </a:rPr>
                <a:t>查找字典条目</a:t>
              </a:r>
              <a:endParaRPr lang="zh-CN" altLang="en-US" sz="2000" b="1" spc="300" dirty="0">
                <a:solidFill>
                  <a:srgbClr val="1E6787"/>
                </a:solidFill>
                <a:latin typeface="微软雅黑" pitchFamily="34" charset="-122"/>
                <a:ea typeface="微软雅黑" pitchFamily="34" charset="-122"/>
              </a:endParaRPr>
            </a:p>
          </p:txBody>
        </p:sp>
        <p:grpSp>
          <p:nvGrpSpPr>
            <p:cNvPr id="56" name="组合 55">
              <a:extLst>
                <a:ext uri="{FF2B5EF4-FFF2-40B4-BE49-F238E27FC236}">
                  <a16:creationId xmlns:a16="http://schemas.microsoft.com/office/drawing/2014/main" id="{B3ECA4EB-10D1-4B65-B604-4032302CDAF4}"/>
                </a:ext>
              </a:extLst>
            </p:cNvPr>
            <p:cNvGrpSpPr/>
            <p:nvPr/>
          </p:nvGrpSpPr>
          <p:grpSpPr>
            <a:xfrm>
              <a:off x="169526" y="203448"/>
              <a:ext cx="504056" cy="504056"/>
              <a:chOff x="11207774" y="442662"/>
              <a:chExt cx="504056" cy="504056"/>
            </a:xfrm>
            <a:effectLst>
              <a:outerShdw blurRad="50800" dist="38100" dir="5400000" algn="t" rotWithShape="0">
                <a:prstClr val="black">
                  <a:alpha val="40000"/>
                </a:prstClr>
              </a:outerShdw>
            </a:effectLst>
          </p:grpSpPr>
          <p:sp>
            <p:nvSpPr>
              <p:cNvPr id="57" name="椭圆 56">
                <a:extLst>
                  <a:ext uri="{FF2B5EF4-FFF2-40B4-BE49-F238E27FC236}">
                    <a16:creationId xmlns:a16="http://schemas.microsoft.com/office/drawing/2014/main" id="{FF372EA1-AB4F-47B1-B450-59AB8827ECD5}"/>
                  </a:ext>
                </a:extLst>
              </p:cNvPr>
              <p:cNvSpPr/>
              <p:nvPr/>
            </p:nvSpPr>
            <p:spPr>
              <a:xfrm>
                <a:off x="11351790" y="601230"/>
                <a:ext cx="216024" cy="216024"/>
              </a:xfrm>
              <a:prstGeom prst="ellipse">
                <a:avLst/>
              </a:prstGeom>
              <a:solidFill>
                <a:srgbClr val="B3DF6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Calibri"/>
                  <a:ea typeface="微软雅黑"/>
                </a:endParaRPr>
              </a:p>
            </p:txBody>
          </p:sp>
          <p:sp>
            <p:nvSpPr>
              <p:cNvPr id="58" name="椭圆 57">
                <a:extLst>
                  <a:ext uri="{FF2B5EF4-FFF2-40B4-BE49-F238E27FC236}">
                    <a16:creationId xmlns:a16="http://schemas.microsoft.com/office/drawing/2014/main" id="{0BEE7D95-9E9C-4C6D-91AA-6429F74B9F98}"/>
                  </a:ext>
                </a:extLst>
              </p:cNvPr>
              <p:cNvSpPr/>
              <p:nvPr/>
            </p:nvSpPr>
            <p:spPr>
              <a:xfrm>
                <a:off x="11207774" y="442662"/>
                <a:ext cx="504056" cy="50405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Calibri"/>
                  <a:ea typeface="微软雅黑"/>
                </a:endParaRPr>
              </a:p>
            </p:txBody>
          </p:sp>
        </p:grpSp>
        <p:cxnSp>
          <p:nvCxnSpPr>
            <p:cNvPr id="20" name="直接连接符 19">
              <a:extLst>
                <a:ext uri="{FF2B5EF4-FFF2-40B4-BE49-F238E27FC236}">
                  <a16:creationId xmlns:a16="http://schemas.microsoft.com/office/drawing/2014/main" id="{C4FBB3C1-88AA-4E76-B54C-31018E3BFAA0}"/>
                </a:ext>
              </a:extLst>
            </p:cNvPr>
            <p:cNvCxnSpPr>
              <a:cxnSpLocks/>
            </p:cNvCxnSpPr>
            <p:nvPr/>
          </p:nvCxnSpPr>
          <p:spPr>
            <a:xfrm>
              <a:off x="775303" y="707504"/>
              <a:ext cx="1833288" cy="0"/>
            </a:xfrm>
            <a:prstGeom prst="line">
              <a:avLst/>
            </a:prstGeom>
            <a:ln>
              <a:solidFill>
                <a:srgbClr val="B3DF63"/>
              </a:solidFill>
            </a:ln>
          </p:spPr>
          <p:style>
            <a:lnRef idx="1">
              <a:schemeClr val="accent1"/>
            </a:lnRef>
            <a:fillRef idx="0">
              <a:schemeClr val="accent1"/>
            </a:fillRef>
            <a:effectRef idx="0">
              <a:schemeClr val="accent1"/>
            </a:effectRef>
            <a:fontRef idx="minor">
              <a:schemeClr val="tx1"/>
            </a:fontRef>
          </p:style>
        </p:cxnSp>
      </p:grpSp>
      <p:sp>
        <p:nvSpPr>
          <p:cNvPr id="49" name="矩形 48">
            <a:extLst>
              <a:ext uri="{FF2B5EF4-FFF2-40B4-BE49-F238E27FC236}">
                <a16:creationId xmlns:a16="http://schemas.microsoft.com/office/drawing/2014/main" id="{2D834A0F-3130-4C5B-B4A3-49FE07333EE4}"/>
              </a:ext>
            </a:extLst>
          </p:cNvPr>
          <p:cNvSpPr/>
          <p:nvPr/>
        </p:nvSpPr>
        <p:spPr>
          <a:xfrm>
            <a:off x="530360" y="1160461"/>
            <a:ext cx="10996622" cy="1661993"/>
          </a:xfrm>
          <a:prstGeom prst="rect">
            <a:avLst/>
          </a:prstGeom>
        </p:spPr>
        <p:txBody>
          <a:bodyPr wrap="square">
            <a:spAutoFit/>
          </a:bodyPr>
          <a:lstStyle/>
          <a:p>
            <a:pPr marL="0" lvl="1" indent="0">
              <a:lnSpc>
                <a:spcPct val="150000"/>
              </a:lnSpc>
              <a:buNone/>
            </a:pPr>
            <a:r>
              <a:rPr lang="en-US" altLang="zh-CN" sz="2400" b="1" dirty="0">
                <a:latin typeface="+mn-ea"/>
              </a:rPr>
              <a:t>【</a:t>
            </a:r>
            <a:r>
              <a:rPr lang="zh-CN" altLang="en-US" sz="2400" b="1" dirty="0">
                <a:latin typeface="+mn-ea"/>
              </a:rPr>
              <a:t>例</a:t>
            </a:r>
            <a:r>
              <a:rPr lang="en-US" altLang="zh-CN" sz="2400" b="1" dirty="0">
                <a:latin typeface="+mn-ea"/>
              </a:rPr>
              <a:t>1】</a:t>
            </a:r>
            <a:r>
              <a:rPr lang="zh-CN" altLang="zh-CN" sz="2400" b="1" dirty="0">
                <a:latin typeface="+mn-ea"/>
              </a:rPr>
              <a:t>统计英文句子“</a:t>
            </a:r>
            <a:r>
              <a:rPr lang="en-US" altLang="zh-CN" sz="2400" b="1" dirty="0">
                <a:latin typeface="+mn-ea"/>
              </a:rPr>
              <a:t>Life is </a:t>
            </a:r>
            <a:r>
              <a:rPr lang="en-US" altLang="zh-CN" sz="2400" b="1" dirty="0" err="1">
                <a:latin typeface="+mn-ea"/>
              </a:rPr>
              <a:t>short,we</a:t>
            </a:r>
            <a:r>
              <a:rPr lang="en-US" altLang="zh-CN" sz="2400" b="1" dirty="0">
                <a:latin typeface="+mn-ea"/>
              </a:rPr>
              <a:t> need Python.</a:t>
            </a:r>
            <a:r>
              <a:rPr lang="zh-CN" altLang="zh-CN" sz="2400" b="1" dirty="0">
                <a:latin typeface="+mn-ea"/>
              </a:rPr>
              <a:t>”中各字符出现的次数</a:t>
            </a:r>
            <a:r>
              <a:rPr lang="zh-CN" altLang="zh-CN" sz="2400" b="1" dirty="0" smtClean="0">
                <a:latin typeface="+mn-ea"/>
              </a:rPr>
              <a:t>。</a:t>
            </a:r>
            <a:endParaRPr lang="en-US" altLang="zh-CN" sz="2400" b="1" dirty="0" smtClean="0">
              <a:latin typeface="+mn-ea"/>
            </a:endParaRPr>
          </a:p>
          <a:p>
            <a:pPr marL="0" lvl="1" indent="0">
              <a:lnSpc>
                <a:spcPct val="150000"/>
              </a:lnSpc>
              <a:buNone/>
            </a:pPr>
            <a:endParaRPr lang="en-US" altLang="zh-CN" sz="2400" dirty="0">
              <a:latin typeface="+mn-ea"/>
            </a:endParaRPr>
          </a:p>
          <a:p>
            <a:pPr marL="914400" lvl="1" indent="-457200">
              <a:lnSpc>
                <a:spcPct val="150000"/>
              </a:lnSpc>
              <a:buFont typeface="+mj-ea"/>
              <a:buAutoNum type="circleNumDbPlain" startAt="2"/>
            </a:pPr>
            <a:r>
              <a:rPr lang="zh-CN" altLang="en-US" sz="2000" dirty="0">
                <a:latin typeface="+mn-ea"/>
              </a:rPr>
              <a:t>为了便于统一统计，将字符串统一转换成小写后</a:t>
            </a:r>
            <a:r>
              <a:rPr lang="zh-CN" altLang="zh-CN" sz="2000" dirty="0">
                <a:latin typeface="+mn-ea"/>
              </a:rPr>
              <a:t>遍历字符串</a:t>
            </a:r>
            <a:r>
              <a:rPr lang="en-US" altLang="zh-CN" sz="2000" dirty="0">
                <a:latin typeface="+mn-ea"/>
              </a:rPr>
              <a:t>sentence:</a:t>
            </a:r>
          </a:p>
        </p:txBody>
      </p:sp>
      <p:graphicFrame>
        <p:nvGraphicFramePr>
          <p:cNvPr id="3" name="表格 2">
            <a:extLst>
              <a:ext uri="{FF2B5EF4-FFF2-40B4-BE49-F238E27FC236}">
                <a16:creationId xmlns:a16="http://schemas.microsoft.com/office/drawing/2014/main" id="{7772075B-F99B-4C71-9C61-8FB22E71E028}"/>
              </a:ext>
            </a:extLst>
          </p:cNvPr>
          <p:cNvGraphicFramePr>
            <a:graphicFrameLocks noGrp="1"/>
          </p:cNvGraphicFramePr>
          <p:nvPr/>
        </p:nvGraphicFramePr>
        <p:xfrm>
          <a:off x="2248131" y="3536728"/>
          <a:ext cx="8128004" cy="370840"/>
        </p:xfrm>
        <a:graphic>
          <a:graphicData uri="http://schemas.openxmlformats.org/drawingml/2006/table">
            <a:tbl>
              <a:tblPr firstRow="1" bandRow="1">
                <a:tableStyleId>{5C22544A-7EE6-4342-B048-85BDC9FD1C3A}</a:tableStyleId>
              </a:tblPr>
              <a:tblGrid>
                <a:gridCol w="280276">
                  <a:extLst>
                    <a:ext uri="{9D8B030D-6E8A-4147-A177-3AD203B41FA5}">
                      <a16:colId xmlns:a16="http://schemas.microsoft.com/office/drawing/2014/main" val="2691772859"/>
                    </a:ext>
                  </a:extLst>
                </a:gridCol>
                <a:gridCol w="280276">
                  <a:extLst>
                    <a:ext uri="{9D8B030D-6E8A-4147-A177-3AD203B41FA5}">
                      <a16:colId xmlns:a16="http://schemas.microsoft.com/office/drawing/2014/main" val="1826042283"/>
                    </a:ext>
                  </a:extLst>
                </a:gridCol>
                <a:gridCol w="280276">
                  <a:extLst>
                    <a:ext uri="{9D8B030D-6E8A-4147-A177-3AD203B41FA5}">
                      <a16:colId xmlns:a16="http://schemas.microsoft.com/office/drawing/2014/main" val="2589834239"/>
                    </a:ext>
                  </a:extLst>
                </a:gridCol>
                <a:gridCol w="280276">
                  <a:extLst>
                    <a:ext uri="{9D8B030D-6E8A-4147-A177-3AD203B41FA5}">
                      <a16:colId xmlns:a16="http://schemas.microsoft.com/office/drawing/2014/main" val="3145415280"/>
                    </a:ext>
                  </a:extLst>
                </a:gridCol>
                <a:gridCol w="280276">
                  <a:extLst>
                    <a:ext uri="{9D8B030D-6E8A-4147-A177-3AD203B41FA5}">
                      <a16:colId xmlns:a16="http://schemas.microsoft.com/office/drawing/2014/main" val="1476578553"/>
                    </a:ext>
                  </a:extLst>
                </a:gridCol>
                <a:gridCol w="280276">
                  <a:extLst>
                    <a:ext uri="{9D8B030D-6E8A-4147-A177-3AD203B41FA5}">
                      <a16:colId xmlns:a16="http://schemas.microsoft.com/office/drawing/2014/main" val="2219813884"/>
                    </a:ext>
                  </a:extLst>
                </a:gridCol>
                <a:gridCol w="280276">
                  <a:extLst>
                    <a:ext uri="{9D8B030D-6E8A-4147-A177-3AD203B41FA5}">
                      <a16:colId xmlns:a16="http://schemas.microsoft.com/office/drawing/2014/main" val="3196534716"/>
                    </a:ext>
                  </a:extLst>
                </a:gridCol>
                <a:gridCol w="280276">
                  <a:extLst>
                    <a:ext uri="{9D8B030D-6E8A-4147-A177-3AD203B41FA5}">
                      <a16:colId xmlns:a16="http://schemas.microsoft.com/office/drawing/2014/main" val="2144085839"/>
                    </a:ext>
                  </a:extLst>
                </a:gridCol>
                <a:gridCol w="280276">
                  <a:extLst>
                    <a:ext uri="{9D8B030D-6E8A-4147-A177-3AD203B41FA5}">
                      <a16:colId xmlns:a16="http://schemas.microsoft.com/office/drawing/2014/main" val="2399339188"/>
                    </a:ext>
                  </a:extLst>
                </a:gridCol>
                <a:gridCol w="280276">
                  <a:extLst>
                    <a:ext uri="{9D8B030D-6E8A-4147-A177-3AD203B41FA5}">
                      <a16:colId xmlns:a16="http://schemas.microsoft.com/office/drawing/2014/main" val="22915819"/>
                    </a:ext>
                  </a:extLst>
                </a:gridCol>
                <a:gridCol w="280276">
                  <a:extLst>
                    <a:ext uri="{9D8B030D-6E8A-4147-A177-3AD203B41FA5}">
                      <a16:colId xmlns:a16="http://schemas.microsoft.com/office/drawing/2014/main" val="1552475253"/>
                    </a:ext>
                  </a:extLst>
                </a:gridCol>
                <a:gridCol w="280276">
                  <a:extLst>
                    <a:ext uri="{9D8B030D-6E8A-4147-A177-3AD203B41FA5}">
                      <a16:colId xmlns:a16="http://schemas.microsoft.com/office/drawing/2014/main" val="1841851212"/>
                    </a:ext>
                  </a:extLst>
                </a:gridCol>
                <a:gridCol w="280276">
                  <a:extLst>
                    <a:ext uri="{9D8B030D-6E8A-4147-A177-3AD203B41FA5}">
                      <a16:colId xmlns:a16="http://schemas.microsoft.com/office/drawing/2014/main" val="2458808410"/>
                    </a:ext>
                  </a:extLst>
                </a:gridCol>
                <a:gridCol w="280276">
                  <a:extLst>
                    <a:ext uri="{9D8B030D-6E8A-4147-A177-3AD203B41FA5}">
                      <a16:colId xmlns:a16="http://schemas.microsoft.com/office/drawing/2014/main" val="33205611"/>
                    </a:ext>
                  </a:extLst>
                </a:gridCol>
                <a:gridCol w="280276">
                  <a:extLst>
                    <a:ext uri="{9D8B030D-6E8A-4147-A177-3AD203B41FA5}">
                      <a16:colId xmlns:a16="http://schemas.microsoft.com/office/drawing/2014/main" val="702880223"/>
                    </a:ext>
                  </a:extLst>
                </a:gridCol>
                <a:gridCol w="280276">
                  <a:extLst>
                    <a:ext uri="{9D8B030D-6E8A-4147-A177-3AD203B41FA5}">
                      <a16:colId xmlns:a16="http://schemas.microsoft.com/office/drawing/2014/main" val="4061857148"/>
                    </a:ext>
                  </a:extLst>
                </a:gridCol>
                <a:gridCol w="280276">
                  <a:extLst>
                    <a:ext uri="{9D8B030D-6E8A-4147-A177-3AD203B41FA5}">
                      <a16:colId xmlns:a16="http://schemas.microsoft.com/office/drawing/2014/main" val="2863799963"/>
                    </a:ext>
                  </a:extLst>
                </a:gridCol>
                <a:gridCol w="280276">
                  <a:extLst>
                    <a:ext uri="{9D8B030D-6E8A-4147-A177-3AD203B41FA5}">
                      <a16:colId xmlns:a16="http://schemas.microsoft.com/office/drawing/2014/main" val="1081677842"/>
                    </a:ext>
                  </a:extLst>
                </a:gridCol>
                <a:gridCol w="280276">
                  <a:extLst>
                    <a:ext uri="{9D8B030D-6E8A-4147-A177-3AD203B41FA5}">
                      <a16:colId xmlns:a16="http://schemas.microsoft.com/office/drawing/2014/main" val="2385516574"/>
                    </a:ext>
                  </a:extLst>
                </a:gridCol>
                <a:gridCol w="280276">
                  <a:extLst>
                    <a:ext uri="{9D8B030D-6E8A-4147-A177-3AD203B41FA5}">
                      <a16:colId xmlns:a16="http://schemas.microsoft.com/office/drawing/2014/main" val="1217848166"/>
                    </a:ext>
                  </a:extLst>
                </a:gridCol>
                <a:gridCol w="280276">
                  <a:extLst>
                    <a:ext uri="{9D8B030D-6E8A-4147-A177-3AD203B41FA5}">
                      <a16:colId xmlns:a16="http://schemas.microsoft.com/office/drawing/2014/main" val="1219342221"/>
                    </a:ext>
                  </a:extLst>
                </a:gridCol>
                <a:gridCol w="280276">
                  <a:extLst>
                    <a:ext uri="{9D8B030D-6E8A-4147-A177-3AD203B41FA5}">
                      <a16:colId xmlns:a16="http://schemas.microsoft.com/office/drawing/2014/main" val="3976675606"/>
                    </a:ext>
                  </a:extLst>
                </a:gridCol>
                <a:gridCol w="280276">
                  <a:extLst>
                    <a:ext uri="{9D8B030D-6E8A-4147-A177-3AD203B41FA5}">
                      <a16:colId xmlns:a16="http://schemas.microsoft.com/office/drawing/2014/main" val="2286866706"/>
                    </a:ext>
                  </a:extLst>
                </a:gridCol>
                <a:gridCol w="280276">
                  <a:extLst>
                    <a:ext uri="{9D8B030D-6E8A-4147-A177-3AD203B41FA5}">
                      <a16:colId xmlns:a16="http://schemas.microsoft.com/office/drawing/2014/main" val="2707092729"/>
                    </a:ext>
                  </a:extLst>
                </a:gridCol>
                <a:gridCol w="280276">
                  <a:extLst>
                    <a:ext uri="{9D8B030D-6E8A-4147-A177-3AD203B41FA5}">
                      <a16:colId xmlns:a16="http://schemas.microsoft.com/office/drawing/2014/main" val="2733060741"/>
                    </a:ext>
                  </a:extLst>
                </a:gridCol>
                <a:gridCol w="280276">
                  <a:extLst>
                    <a:ext uri="{9D8B030D-6E8A-4147-A177-3AD203B41FA5}">
                      <a16:colId xmlns:a16="http://schemas.microsoft.com/office/drawing/2014/main" val="5098322"/>
                    </a:ext>
                  </a:extLst>
                </a:gridCol>
                <a:gridCol w="280276">
                  <a:extLst>
                    <a:ext uri="{9D8B030D-6E8A-4147-A177-3AD203B41FA5}">
                      <a16:colId xmlns:a16="http://schemas.microsoft.com/office/drawing/2014/main" val="27939746"/>
                    </a:ext>
                  </a:extLst>
                </a:gridCol>
                <a:gridCol w="280276">
                  <a:extLst>
                    <a:ext uri="{9D8B030D-6E8A-4147-A177-3AD203B41FA5}">
                      <a16:colId xmlns:a16="http://schemas.microsoft.com/office/drawing/2014/main" val="1956375865"/>
                    </a:ext>
                  </a:extLst>
                </a:gridCol>
                <a:gridCol w="280276">
                  <a:extLst>
                    <a:ext uri="{9D8B030D-6E8A-4147-A177-3AD203B41FA5}">
                      <a16:colId xmlns:a16="http://schemas.microsoft.com/office/drawing/2014/main" val="930101995"/>
                    </a:ext>
                  </a:extLst>
                </a:gridCol>
              </a:tblGrid>
              <a:tr h="370840">
                <a:tc>
                  <a:txBody>
                    <a:bodyPr/>
                    <a:lstStyle/>
                    <a:p>
                      <a:r>
                        <a:rPr lang="en-US" altLang="zh-CN" dirty="0">
                          <a:solidFill>
                            <a:srgbClr val="FF0000"/>
                          </a:solidFill>
                        </a:rPr>
                        <a:t>l</a:t>
                      </a:r>
                      <a:endParaRPr lang="zh-CN" alt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err="1">
                          <a:solidFill>
                            <a:schemeClr val="tx1"/>
                          </a:solidFill>
                        </a:rPr>
                        <a:t>i</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a:solidFill>
                            <a:schemeClr val="tx1"/>
                          </a:solidFill>
                        </a:rPr>
                        <a:t>f</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a:solidFill>
                            <a:schemeClr val="tx1"/>
                          </a:solidFill>
                        </a:rPr>
                        <a:t>e</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err="1">
                          <a:solidFill>
                            <a:schemeClr val="tx1"/>
                          </a:solidFill>
                        </a:rPr>
                        <a:t>i</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a:solidFill>
                            <a:schemeClr val="tx1"/>
                          </a:solidFill>
                        </a:rPr>
                        <a:t>s</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a:solidFill>
                            <a:schemeClr val="tx1"/>
                          </a:solidFill>
                        </a:rPr>
                        <a:t>s</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a:solidFill>
                            <a:schemeClr val="tx1"/>
                          </a:solidFill>
                        </a:rPr>
                        <a:t>h</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a:solidFill>
                            <a:schemeClr val="tx1"/>
                          </a:solidFill>
                        </a:rPr>
                        <a:t>o</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a:solidFill>
                            <a:schemeClr val="tx1"/>
                          </a:solidFill>
                        </a:rPr>
                        <a:t>r</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a:solidFill>
                            <a:schemeClr val="tx1"/>
                          </a:solidFill>
                        </a:rPr>
                        <a:t>t</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a:solidFill>
                            <a:schemeClr val="tx1"/>
                          </a:solidFill>
                        </a:rPr>
                        <a:t>,</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a:solidFill>
                            <a:schemeClr val="tx1"/>
                          </a:solidFill>
                        </a:rPr>
                        <a:t>w</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a:solidFill>
                            <a:schemeClr val="tx1"/>
                          </a:solidFill>
                        </a:rPr>
                        <a:t>e</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a:solidFill>
                            <a:schemeClr val="tx1"/>
                          </a:solidFill>
                        </a:rPr>
                        <a:t>n</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a:solidFill>
                            <a:schemeClr val="tx1"/>
                          </a:solidFill>
                        </a:rPr>
                        <a:t>e</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a:solidFill>
                            <a:schemeClr val="tx1"/>
                          </a:solidFill>
                        </a:rPr>
                        <a:t>e</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a:solidFill>
                            <a:schemeClr val="tx1"/>
                          </a:solidFill>
                        </a:rPr>
                        <a:t>d</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a:solidFill>
                            <a:schemeClr val="tx1"/>
                          </a:solidFill>
                        </a:rPr>
                        <a:t> </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a:solidFill>
                            <a:srgbClr val="FF0000"/>
                          </a:solidFill>
                        </a:rPr>
                        <a:t>p</a:t>
                      </a:r>
                      <a:endParaRPr lang="zh-CN" alt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a:solidFill>
                            <a:schemeClr val="tx1"/>
                          </a:solidFill>
                        </a:rPr>
                        <a:t>y</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a:solidFill>
                            <a:schemeClr val="tx1"/>
                          </a:solidFill>
                        </a:rPr>
                        <a:t>t</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a:solidFill>
                            <a:schemeClr val="tx1"/>
                          </a:solidFill>
                        </a:rPr>
                        <a:t>h</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a:solidFill>
                            <a:schemeClr val="tx1"/>
                          </a:solidFill>
                        </a:rPr>
                        <a:t>o</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a:solidFill>
                            <a:schemeClr val="tx1"/>
                          </a:solidFill>
                        </a:rPr>
                        <a:t>n</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a:solidFill>
                            <a:schemeClr val="tx1"/>
                          </a:solidFill>
                        </a:rPr>
                        <a:t>.</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46117758"/>
                  </a:ext>
                </a:extLst>
              </a:tr>
            </a:tbl>
          </a:graphicData>
        </a:graphic>
      </p:graphicFrame>
      <p:sp>
        <p:nvSpPr>
          <p:cNvPr id="5" name="矩形 4">
            <a:extLst>
              <a:ext uri="{FF2B5EF4-FFF2-40B4-BE49-F238E27FC236}">
                <a16:creationId xmlns:a16="http://schemas.microsoft.com/office/drawing/2014/main" id="{5A71A638-DDE2-4B73-9923-267431C41ECA}"/>
              </a:ext>
            </a:extLst>
          </p:cNvPr>
          <p:cNvSpPr/>
          <p:nvPr/>
        </p:nvSpPr>
        <p:spPr>
          <a:xfrm>
            <a:off x="1042104" y="3493419"/>
            <a:ext cx="1133979" cy="45745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sentence</a:t>
            </a:r>
            <a:endParaRPr lang="zh-CN" altLang="en-US" dirty="0">
              <a:solidFill>
                <a:schemeClr val="tx1"/>
              </a:solidFill>
            </a:endParaRPr>
          </a:p>
        </p:txBody>
      </p:sp>
      <p:sp>
        <p:nvSpPr>
          <p:cNvPr id="12" name="矩形 11">
            <a:extLst>
              <a:ext uri="{FF2B5EF4-FFF2-40B4-BE49-F238E27FC236}">
                <a16:creationId xmlns:a16="http://schemas.microsoft.com/office/drawing/2014/main" id="{A77BCA34-2E40-4210-8ECF-38DCCFD99B83}"/>
              </a:ext>
            </a:extLst>
          </p:cNvPr>
          <p:cNvSpPr/>
          <p:nvPr/>
        </p:nvSpPr>
        <p:spPr>
          <a:xfrm>
            <a:off x="1042103" y="4659705"/>
            <a:ext cx="1133979" cy="45745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counts</a:t>
            </a:r>
            <a:endParaRPr lang="zh-CN" altLang="en-US" dirty="0">
              <a:solidFill>
                <a:schemeClr val="tx1"/>
              </a:solidFill>
            </a:endParaRPr>
          </a:p>
        </p:txBody>
      </p:sp>
      <p:cxnSp>
        <p:nvCxnSpPr>
          <p:cNvPr id="6" name="直接箭头连接符 5">
            <a:extLst>
              <a:ext uri="{FF2B5EF4-FFF2-40B4-BE49-F238E27FC236}">
                <a16:creationId xmlns:a16="http://schemas.microsoft.com/office/drawing/2014/main" id="{FE2CC0E7-D7E8-4662-8BD5-EB21667B5EC1}"/>
              </a:ext>
            </a:extLst>
          </p:cNvPr>
          <p:cNvCxnSpPr>
            <a:cxnSpLocks/>
          </p:cNvCxnSpPr>
          <p:nvPr/>
        </p:nvCxnSpPr>
        <p:spPr>
          <a:xfrm flipH="1">
            <a:off x="3081251" y="4032615"/>
            <a:ext cx="747334" cy="62709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aphicFrame>
        <p:nvGraphicFramePr>
          <p:cNvPr id="7" name="表格 6">
            <a:extLst>
              <a:ext uri="{FF2B5EF4-FFF2-40B4-BE49-F238E27FC236}">
                <a16:creationId xmlns:a16="http://schemas.microsoft.com/office/drawing/2014/main" id="{6723C8A0-FB7E-4E3A-AED8-29F8A3D218FC}"/>
              </a:ext>
            </a:extLst>
          </p:cNvPr>
          <p:cNvGraphicFramePr>
            <a:graphicFrameLocks noGrp="1"/>
          </p:cNvGraphicFramePr>
          <p:nvPr>
            <p:extLst>
              <p:ext uri="{D42A27DB-BD31-4B8C-83A1-F6EECF244321}">
                <p14:modId xmlns:p14="http://schemas.microsoft.com/office/powerpoint/2010/main" val="968465679"/>
              </p:ext>
            </p:extLst>
          </p:nvPr>
        </p:nvGraphicFramePr>
        <p:xfrm>
          <a:off x="2148366" y="4785130"/>
          <a:ext cx="9378608" cy="741680"/>
        </p:xfrm>
        <a:graphic>
          <a:graphicData uri="http://schemas.openxmlformats.org/drawingml/2006/table">
            <a:tbl>
              <a:tblPr firstRow="1" bandRow="1">
                <a:tableStyleId>{5C22544A-7EE6-4342-B048-85BDC9FD1C3A}</a:tableStyleId>
              </a:tblPr>
              <a:tblGrid>
                <a:gridCol w="586163">
                  <a:extLst>
                    <a:ext uri="{9D8B030D-6E8A-4147-A177-3AD203B41FA5}">
                      <a16:colId xmlns:a16="http://schemas.microsoft.com/office/drawing/2014/main" val="848425532"/>
                    </a:ext>
                  </a:extLst>
                </a:gridCol>
                <a:gridCol w="586163">
                  <a:extLst>
                    <a:ext uri="{9D8B030D-6E8A-4147-A177-3AD203B41FA5}">
                      <a16:colId xmlns:a16="http://schemas.microsoft.com/office/drawing/2014/main" val="1999050582"/>
                    </a:ext>
                  </a:extLst>
                </a:gridCol>
                <a:gridCol w="586163">
                  <a:extLst>
                    <a:ext uri="{9D8B030D-6E8A-4147-A177-3AD203B41FA5}">
                      <a16:colId xmlns:a16="http://schemas.microsoft.com/office/drawing/2014/main" val="365397296"/>
                    </a:ext>
                  </a:extLst>
                </a:gridCol>
                <a:gridCol w="586163">
                  <a:extLst>
                    <a:ext uri="{9D8B030D-6E8A-4147-A177-3AD203B41FA5}">
                      <a16:colId xmlns:a16="http://schemas.microsoft.com/office/drawing/2014/main" val="2601998725"/>
                    </a:ext>
                  </a:extLst>
                </a:gridCol>
                <a:gridCol w="586163">
                  <a:extLst>
                    <a:ext uri="{9D8B030D-6E8A-4147-A177-3AD203B41FA5}">
                      <a16:colId xmlns:a16="http://schemas.microsoft.com/office/drawing/2014/main" val="1038947734"/>
                    </a:ext>
                  </a:extLst>
                </a:gridCol>
                <a:gridCol w="586163">
                  <a:extLst>
                    <a:ext uri="{9D8B030D-6E8A-4147-A177-3AD203B41FA5}">
                      <a16:colId xmlns:a16="http://schemas.microsoft.com/office/drawing/2014/main" val="728046002"/>
                    </a:ext>
                  </a:extLst>
                </a:gridCol>
                <a:gridCol w="586163">
                  <a:extLst>
                    <a:ext uri="{9D8B030D-6E8A-4147-A177-3AD203B41FA5}">
                      <a16:colId xmlns:a16="http://schemas.microsoft.com/office/drawing/2014/main" val="1187431100"/>
                    </a:ext>
                  </a:extLst>
                </a:gridCol>
                <a:gridCol w="586163">
                  <a:extLst>
                    <a:ext uri="{9D8B030D-6E8A-4147-A177-3AD203B41FA5}">
                      <a16:colId xmlns:a16="http://schemas.microsoft.com/office/drawing/2014/main" val="3149426797"/>
                    </a:ext>
                  </a:extLst>
                </a:gridCol>
                <a:gridCol w="586163">
                  <a:extLst>
                    <a:ext uri="{9D8B030D-6E8A-4147-A177-3AD203B41FA5}">
                      <a16:colId xmlns:a16="http://schemas.microsoft.com/office/drawing/2014/main" val="1654549575"/>
                    </a:ext>
                  </a:extLst>
                </a:gridCol>
                <a:gridCol w="586163">
                  <a:extLst>
                    <a:ext uri="{9D8B030D-6E8A-4147-A177-3AD203B41FA5}">
                      <a16:colId xmlns:a16="http://schemas.microsoft.com/office/drawing/2014/main" val="3536501146"/>
                    </a:ext>
                  </a:extLst>
                </a:gridCol>
                <a:gridCol w="586163">
                  <a:extLst>
                    <a:ext uri="{9D8B030D-6E8A-4147-A177-3AD203B41FA5}">
                      <a16:colId xmlns:a16="http://schemas.microsoft.com/office/drawing/2014/main" val="880676352"/>
                    </a:ext>
                  </a:extLst>
                </a:gridCol>
                <a:gridCol w="586163">
                  <a:extLst>
                    <a:ext uri="{9D8B030D-6E8A-4147-A177-3AD203B41FA5}">
                      <a16:colId xmlns:a16="http://schemas.microsoft.com/office/drawing/2014/main" val="3394688921"/>
                    </a:ext>
                  </a:extLst>
                </a:gridCol>
                <a:gridCol w="586163">
                  <a:extLst>
                    <a:ext uri="{9D8B030D-6E8A-4147-A177-3AD203B41FA5}">
                      <a16:colId xmlns:a16="http://schemas.microsoft.com/office/drawing/2014/main" val="3278798032"/>
                    </a:ext>
                  </a:extLst>
                </a:gridCol>
                <a:gridCol w="586163">
                  <a:extLst>
                    <a:ext uri="{9D8B030D-6E8A-4147-A177-3AD203B41FA5}">
                      <a16:colId xmlns:a16="http://schemas.microsoft.com/office/drawing/2014/main" val="2922648532"/>
                    </a:ext>
                  </a:extLst>
                </a:gridCol>
                <a:gridCol w="586163">
                  <a:extLst>
                    <a:ext uri="{9D8B030D-6E8A-4147-A177-3AD203B41FA5}">
                      <a16:colId xmlns:a16="http://schemas.microsoft.com/office/drawing/2014/main" val="2864166331"/>
                    </a:ext>
                  </a:extLst>
                </a:gridCol>
                <a:gridCol w="586163">
                  <a:extLst>
                    <a:ext uri="{9D8B030D-6E8A-4147-A177-3AD203B41FA5}">
                      <a16:colId xmlns:a16="http://schemas.microsoft.com/office/drawing/2014/main" val="2532066875"/>
                    </a:ext>
                  </a:extLst>
                </a:gridCol>
              </a:tblGrid>
              <a:tr h="370840">
                <a:tc>
                  <a:txBody>
                    <a:bodyPr/>
                    <a:lstStyle/>
                    <a:p>
                      <a:pPr algn="ctr"/>
                      <a:r>
                        <a:rPr lang="zh-CN" altLang="en-US" dirty="0"/>
                        <a:t>‘</a:t>
                      </a:r>
                      <a:r>
                        <a:rPr lang="en-US" altLang="zh-CN" dirty="0"/>
                        <a:t>l</a:t>
                      </a:r>
                      <a:r>
                        <a:rPr lang="zh-CN" altLang="en-US" dirty="0"/>
                        <a:t>’</a:t>
                      </a:r>
                    </a:p>
                  </a:txBody>
                  <a:tcPr anchor="ctr"/>
                </a:tc>
                <a:tc>
                  <a:txBody>
                    <a:bodyPr/>
                    <a:lstStyle/>
                    <a:p>
                      <a:pPr algn="ctr"/>
                      <a:r>
                        <a:rPr lang="en-US" altLang="zh-CN" dirty="0"/>
                        <a:t>‘</a:t>
                      </a:r>
                      <a:r>
                        <a:rPr lang="en-US" altLang="zh-CN" dirty="0" err="1"/>
                        <a:t>i</a:t>
                      </a:r>
                      <a:r>
                        <a:rPr lang="en-US" altLang="zh-CN" dirty="0"/>
                        <a:t>’</a:t>
                      </a:r>
                      <a:endParaRPr lang="zh-CN" altLang="en-US" dirty="0"/>
                    </a:p>
                  </a:txBody>
                  <a:tcPr anchor="ctr"/>
                </a:tc>
                <a:tc>
                  <a:txBody>
                    <a:bodyPr/>
                    <a:lstStyle/>
                    <a:p>
                      <a:pPr algn="ctr"/>
                      <a:r>
                        <a:rPr lang="zh-CN" altLang="en-US" dirty="0"/>
                        <a:t>‘</a:t>
                      </a:r>
                      <a:r>
                        <a:rPr lang="en-US" altLang="zh-CN" dirty="0"/>
                        <a:t>f</a:t>
                      </a:r>
                      <a:r>
                        <a:rPr lang="zh-CN" altLang="en-US" dirty="0"/>
                        <a:t>’</a:t>
                      </a:r>
                    </a:p>
                  </a:txBody>
                  <a:tcPr anchor="ctr"/>
                </a:tc>
                <a:tc>
                  <a:txBody>
                    <a:bodyPr/>
                    <a:lstStyle/>
                    <a:p>
                      <a:pPr algn="ctr"/>
                      <a:r>
                        <a:rPr lang="zh-CN" altLang="en-US" dirty="0"/>
                        <a:t>‘</a:t>
                      </a:r>
                      <a:r>
                        <a:rPr lang="en-US" altLang="zh-CN" dirty="0"/>
                        <a:t>e</a:t>
                      </a:r>
                      <a:r>
                        <a:rPr lang="zh-CN" altLang="en-US" dirty="0"/>
                        <a:t>’</a:t>
                      </a:r>
                    </a:p>
                  </a:txBody>
                  <a:tcPr anchor="ctr"/>
                </a:tc>
                <a:tc>
                  <a:txBody>
                    <a:bodyPr/>
                    <a:lstStyle/>
                    <a:p>
                      <a:pPr algn="ctr"/>
                      <a:r>
                        <a:rPr lang="zh-CN" altLang="en-US" dirty="0"/>
                        <a:t>‘ ’</a:t>
                      </a:r>
                    </a:p>
                  </a:txBody>
                  <a:tcPr anchor="ctr"/>
                </a:tc>
                <a:tc>
                  <a:txBody>
                    <a:bodyPr/>
                    <a:lstStyle/>
                    <a:p>
                      <a:pPr algn="ctr"/>
                      <a:r>
                        <a:rPr lang="zh-CN" altLang="en-US" dirty="0"/>
                        <a:t>‘</a:t>
                      </a:r>
                      <a:r>
                        <a:rPr lang="en-US" altLang="zh-CN" dirty="0"/>
                        <a:t>s</a:t>
                      </a:r>
                      <a:r>
                        <a:rPr lang="zh-CN" altLang="en-US" dirty="0"/>
                        <a:t>’</a:t>
                      </a:r>
                    </a:p>
                  </a:txBody>
                  <a:tcPr anchor="ctr"/>
                </a:tc>
                <a:tc>
                  <a:txBody>
                    <a:bodyPr/>
                    <a:lstStyle/>
                    <a:p>
                      <a:pPr algn="ctr"/>
                      <a:r>
                        <a:rPr lang="zh-CN" altLang="en-US" dirty="0"/>
                        <a:t>‘</a:t>
                      </a:r>
                      <a:r>
                        <a:rPr lang="en-US" altLang="zh-CN" dirty="0"/>
                        <a:t>h</a:t>
                      </a:r>
                      <a:r>
                        <a:rPr lang="zh-CN" altLang="en-US" dirty="0"/>
                        <a:t>’</a:t>
                      </a:r>
                    </a:p>
                  </a:txBody>
                  <a:tcPr anchor="ctr"/>
                </a:tc>
                <a:tc>
                  <a:txBody>
                    <a:bodyPr/>
                    <a:lstStyle/>
                    <a:p>
                      <a:pPr algn="ctr"/>
                      <a:r>
                        <a:rPr lang="zh-CN" altLang="en-US" dirty="0"/>
                        <a:t>‘</a:t>
                      </a:r>
                      <a:r>
                        <a:rPr lang="en-US" altLang="zh-CN" dirty="0"/>
                        <a:t>o</a:t>
                      </a:r>
                      <a:r>
                        <a:rPr lang="zh-CN" altLang="en-US" dirty="0"/>
                        <a:t>’</a:t>
                      </a:r>
                    </a:p>
                  </a:txBody>
                  <a:tcPr anchor="ctr"/>
                </a:tc>
                <a:tc>
                  <a:txBody>
                    <a:bodyPr/>
                    <a:lstStyle/>
                    <a:p>
                      <a:pPr algn="ctr"/>
                      <a:r>
                        <a:rPr lang="zh-CN" altLang="en-US" dirty="0"/>
                        <a:t>‘</a:t>
                      </a:r>
                      <a:r>
                        <a:rPr lang="en-US" altLang="zh-CN" dirty="0"/>
                        <a:t>r</a:t>
                      </a:r>
                      <a:r>
                        <a:rPr lang="zh-CN" altLang="en-US" dirty="0"/>
                        <a:t>’</a:t>
                      </a:r>
                    </a:p>
                  </a:txBody>
                  <a:tcPr anchor="ctr"/>
                </a:tc>
                <a:tc>
                  <a:txBody>
                    <a:bodyPr/>
                    <a:lstStyle/>
                    <a:p>
                      <a:pPr algn="ctr"/>
                      <a:r>
                        <a:rPr lang="zh-CN" altLang="en-US" dirty="0"/>
                        <a:t>‘</a:t>
                      </a:r>
                      <a:r>
                        <a:rPr lang="en-US" altLang="zh-CN" dirty="0"/>
                        <a:t>t</a:t>
                      </a:r>
                      <a:r>
                        <a:rPr lang="zh-CN" altLang="en-US" dirty="0"/>
                        <a:t>’</a:t>
                      </a:r>
                    </a:p>
                  </a:txBody>
                  <a:tcPr anchor="ctr"/>
                </a:tc>
                <a:tc>
                  <a:txBody>
                    <a:bodyPr/>
                    <a:lstStyle/>
                    <a:p>
                      <a:pPr algn="ctr"/>
                      <a:r>
                        <a:rPr lang="zh-CN" altLang="en-US" dirty="0"/>
                        <a:t>‘</a:t>
                      </a:r>
                      <a:r>
                        <a:rPr lang="en-US" altLang="zh-CN" dirty="0"/>
                        <a:t>w</a:t>
                      </a:r>
                      <a:r>
                        <a:rPr lang="zh-CN" altLang="en-US" dirty="0"/>
                        <a:t>’</a:t>
                      </a:r>
                    </a:p>
                  </a:txBody>
                  <a:tcPr anchor="ctr"/>
                </a:tc>
                <a:tc>
                  <a:txBody>
                    <a:bodyPr/>
                    <a:lstStyle/>
                    <a:p>
                      <a:pPr algn="ctr"/>
                      <a:r>
                        <a:rPr lang="zh-CN" altLang="en-US" dirty="0"/>
                        <a:t>‘</a:t>
                      </a:r>
                      <a:r>
                        <a:rPr lang="en-US" altLang="zh-CN" dirty="0"/>
                        <a:t>n</a:t>
                      </a:r>
                      <a:r>
                        <a:rPr lang="zh-CN" altLang="en-US" dirty="0"/>
                        <a:t>’</a:t>
                      </a:r>
                    </a:p>
                  </a:txBody>
                  <a:tcPr anchor="ctr"/>
                </a:tc>
                <a:tc>
                  <a:txBody>
                    <a:bodyPr/>
                    <a:lstStyle/>
                    <a:p>
                      <a:pPr algn="ctr"/>
                      <a:r>
                        <a:rPr lang="zh-CN" altLang="en-US" dirty="0"/>
                        <a:t>‘</a:t>
                      </a:r>
                      <a:r>
                        <a:rPr lang="en-US" altLang="zh-CN" dirty="0"/>
                        <a:t>d</a:t>
                      </a:r>
                      <a:r>
                        <a:rPr lang="zh-CN" altLang="en-US" dirty="0"/>
                        <a:t>’</a:t>
                      </a:r>
                    </a:p>
                  </a:txBody>
                  <a:tcPr anchor="ctr"/>
                </a:tc>
                <a:tc>
                  <a:txBody>
                    <a:bodyPr/>
                    <a:lstStyle/>
                    <a:p>
                      <a:pPr algn="ctr"/>
                      <a:r>
                        <a:rPr lang="zh-CN" altLang="en-US" dirty="0"/>
                        <a:t>‘</a:t>
                      </a:r>
                      <a:r>
                        <a:rPr lang="en-US" altLang="zh-CN" dirty="0"/>
                        <a:t>p</a:t>
                      </a:r>
                      <a:r>
                        <a:rPr lang="zh-CN" altLang="en-US" dirty="0"/>
                        <a:t>’</a:t>
                      </a:r>
                    </a:p>
                  </a:txBody>
                  <a:tcPr anchor="ctr"/>
                </a:tc>
                <a:tc>
                  <a:txBody>
                    <a:bodyPr/>
                    <a:lstStyle/>
                    <a:p>
                      <a:pPr algn="ctr"/>
                      <a:r>
                        <a:rPr lang="zh-CN" altLang="en-US" dirty="0"/>
                        <a:t>‘</a:t>
                      </a:r>
                      <a:r>
                        <a:rPr lang="en-US" altLang="zh-CN" dirty="0"/>
                        <a:t>y</a:t>
                      </a:r>
                      <a:r>
                        <a:rPr lang="zh-CN" altLang="en-US" dirty="0"/>
                        <a:t>’</a:t>
                      </a:r>
                    </a:p>
                  </a:txBody>
                  <a:tcPr anchor="ctr"/>
                </a:tc>
                <a:tc>
                  <a:txBody>
                    <a:bodyPr/>
                    <a:lstStyle/>
                    <a:p>
                      <a:pPr algn="ctr"/>
                      <a:r>
                        <a:rPr lang="zh-CN" altLang="en-US" dirty="0"/>
                        <a:t>‘</a:t>
                      </a:r>
                      <a:r>
                        <a:rPr lang="en-US" altLang="zh-CN" dirty="0"/>
                        <a:t>.</a:t>
                      </a:r>
                      <a:r>
                        <a:rPr lang="zh-CN" altLang="en-US" dirty="0"/>
                        <a:t>’</a:t>
                      </a:r>
                    </a:p>
                  </a:txBody>
                  <a:tcPr anchor="ctr"/>
                </a:tc>
                <a:extLst>
                  <a:ext uri="{0D108BD9-81ED-4DB2-BD59-A6C34878D82A}">
                    <a16:rowId xmlns:a16="http://schemas.microsoft.com/office/drawing/2014/main" val="901674386"/>
                  </a:ext>
                </a:extLst>
              </a:tr>
              <a:tr h="370840">
                <a:tc>
                  <a:txBody>
                    <a:bodyPr/>
                    <a:lstStyle/>
                    <a:p>
                      <a:pPr algn="ctr"/>
                      <a:r>
                        <a:rPr lang="en-US" altLang="zh-CN" dirty="0"/>
                        <a:t>1</a:t>
                      </a:r>
                      <a:endParaRPr lang="zh-CN" altLang="en-US" dirty="0"/>
                    </a:p>
                  </a:txBody>
                  <a:tcPr anchor="ctr"/>
                </a:tc>
                <a:tc>
                  <a:txBody>
                    <a:bodyPr/>
                    <a:lstStyle/>
                    <a:p>
                      <a:pPr algn="ctr"/>
                      <a:r>
                        <a:rPr lang="en-US" altLang="zh-CN" dirty="0">
                          <a:solidFill>
                            <a:schemeClr val="tx1"/>
                          </a:solidFill>
                        </a:rPr>
                        <a:t>2</a:t>
                      </a:r>
                      <a:endParaRPr lang="zh-CN" altLang="en-US" dirty="0">
                        <a:solidFill>
                          <a:schemeClr val="tx1"/>
                        </a:solidFill>
                      </a:endParaRPr>
                    </a:p>
                  </a:txBody>
                  <a:tcPr anchor="ctr"/>
                </a:tc>
                <a:tc>
                  <a:txBody>
                    <a:bodyPr/>
                    <a:lstStyle/>
                    <a:p>
                      <a:pPr algn="ctr"/>
                      <a:r>
                        <a:rPr lang="en-US" altLang="zh-CN" dirty="0"/>
                        <a:t>1</a:t>
                      </a:r>
                      <a:endParaRPr lang="zh-CN" altLang="en-US" dirty="0"/>
                    </a:p>
                  </a:txBody>
                  <a:tcPr anchor="ctr"/>
                </a:tc>
                <a:tc>
                  <a:txBody>
                    <a:bodyPr/>
                    <a:lstStyle/>
                    <a:p>
                      <a:pPr algn="ctr"/>
                      <a:r>
                        <a:rPr lang="en-US" altLang="zh-CN" dirty="0"/>
                        <a:t>4</a:t>
                      </a:r>
                      <a:endParaRPr lang="zh-CN" altLang="en-US" dirty="0"/>
                    </a:p>
                  </a:txBody>
                  <a:tcPr anchor="ctr"/>
                </a:tc>
                <a:tc>
                  <a:txBody>
                    <a:bodyPr/>
                    <a:lstStyle/>
                    <a:p>
                      <a:pPr algn="ctr"/>
                      <a:r>
                        <a:rPr lang="en-US" altLang="zh-CN" dirty="0"/>
                        <a:t>4</a:t>
                      </a:r>
                      <a:endParaRPr lang="zh-CN" altLang="en-US" dirty="0"/>
                    </a:p>
                  </a:txBody>
                  <a:tcPr anchor="ctr"/>
                </a:tc>
                <a:tc>
                  <a:txBody>
                    <a:bodyPr/>
                    <a:lstStyle/>
                    <a:p>
                      <a:pPr algn="ctr"/>
                      <a:r>
                        <a:rPr lang="en-US" altLang="zh-CN" dirty="0"/>
                        <a:t>2</a:t>
                      </a:r>
                      <a:endParaRPr lang="zh-CN" altLang="en-US" dirty="0"/>
                    </a:p>
                  </a:txBody>
                  <a:tcPr anchor="ctr"/>
                </a:tc>
                <a:tc>
                  <a:txBody>
                    <a:bodyPr/>
                    <a:lstStyle/>
                    <a:p>
                      <a:pPr algn="ctr"/>
                      <a:r>
                        <a:rPr lang="en-US" altLang="zh-CN" dirty="0"/>
                        <a:t>2</a:t>
                      </a:r>
                      <a:endParaRPr lang="zh-CN" altLang="en-US" dirty="0"/>
                    </a:p>
                  </a:txBody>
                  <a:tcPr anchor="ctr"/>
                </a:tc>
                <a:tc>
                  <a:txBody>
                    <a:bodyPr/>
                    <a:lstStyle/>
                    <a:p>
                      <a:pPr algn="ctr"/>
                      <a:r>
                        <a:rPr lang="en-US" altLang="zh-CN" dirty="0"/>
                        <a:t>2</a:t>
                      </a:r>
                      <a:endParaRPr lang="zh-CN" altLang="en-US" dirty="0"/>
                    </a:p>
                  </a:txBody>
                  <a:tcPr anchor="ctr"/>
                </a:tc>
                <a:tc>
                  <a:txBody>
                    <a:bodyPr/>
                    <a:lstStyle/>
                    <a:p>
                      <a:pPr algn="ctr"/>
                      <a:r>
                        <a:rPr lang="en-US" altLang="zh-CN" dirty="0"/>
                        <a:t>1</a:t>
                      </a:r>
                      <a:endParaRPr lang="zh-CN" altLang="en-US" dirty="0"/>
                    </a:p>
                  </a:txBody>
                  <a:tcPr anchor="ctr"/>
                </a:tc>
                <a:tc>
                  <a:txBody>
                    <a:bodyPr/>
                    <a:lstStyle/>
                    <a:p>
                      <a:pPr algn="ctr"/>
                      <a:r>
                        <a:rPr lang="en-US" altLang="zh-CN" dirty="0"/>
                        <a:t>2</a:t>
                      </a:r>
                      <a:endParaRPr lang="zh-CN" altLang="en-US" dirty="0"/>
                    </a:p>
                  </a:txBody>
                  <a:tcPr anchor="ctr"/>
                </a:tc>
                <a:tc>
                  <a:txBody>
                    <a:bodyPr/>
                    <a:lstStyle/>
                    <a:p>
                      <a:pPr algn="ctr"/>
                      <a:r>
                        <a:rPr lang="en-US" altLang="zh-CN" dirty="0"/>
                        <a:t>1</a:t>
                      </a:r>
                      <a:endParaRPr lang="zh-CN" altLang="en-US" dirty="0"/>
                    </a:p>
                  </a:txBody>
                  <a:tcPr anchor="ctr"/>
                </a:tc>
                <a:tc>
                  <a:txBody>
                    <a:bodyPr/>
                    <a:lstStyle/>
                    <a:p>
                      <a:pPr algn="ctr"/>
                      <a:r>
                        <a:rPr lang="en-US" altLang="zh-CN" dirty="0"/>
                        <a:t>2</a:t>
                      </a:r>
                      <a:endParaRPr lang="zh-CN" altLang="en-US" dirty="0"/>
                    </a:p>
                  </a:txBody>
                  <a:tcPr anchor="ctr"/>
                </a:tc>
                <a:tc>
                  <a:txBody>
                    <a:bodyPr/>
                    <a:lstStyle/>
                    <a:p>
                      <a:pPr algn="ctr"/>
                      <a:r>
                        <a:rPr lang="en-US" altLang="zh-CN" dirty="0"/>
                        <a:t>1</a:t>
                      </a:r>
                      <a:endParaRPr lang="zh-CN" altLang="en-US" dirty="0"/>
                    </a:p>
                  </a:txBody>
                  <a:tcPr anchor="ctr"/>
                </a:tc>
                <a:tc>
                  <a:txBody>
                    <a:bodyPr/>
                    <a:lstStyle/>
                    <a:p>
                      <a:pPr algn="ctr"/>
                      <a:r>
                        <a:rPr lang="en-US" altLang="zh-CN" dirty="0"/>
                        <a:t>1</a:t>
                      </a:r>
                      <a:endParaRPr lang="zh-CN" altLang="en-US" dirty="0"/>
                    </a:p>
                  </a:txBody>
                  <a:tcPr anchor="ctr"/>
                </a:tc>
                <a:tc>
                  <a:txBody>
                    <a:bodyPr/>
                    <a:lstStyle/>
                    <a:p>
                      <a:pPr algn="ctr"/>
                      <a:r>
                        <a:rPr lang="en-US" altLang="zh-CN" dirty="0"/>
                        <a:t>1</a:t>
                      </a:r>
                      <a:endParaRPr lang="zh-CN" altLang="en-US" dirty="0"/>
                    </a:p>
                  </a:txBody>
                  <a:tcPr anchor="ctr"/>
                </a:tc>
                <a:tc>
                  <a:txBody>
                    <a:bodyPr/>
                    <a:lstStyle/>
                    <a:p>
                      <a:pPr algn="ctr"/>
                      <a:r>
                        <a:rPr lang="en-US" altLang="zh-CN" dirty="0"/>
                        <a:t>1</a:t>
                      </a:r>
                      <a:endParaRPr lang="zh-CN" altLang="en-US" dirty="0"/>
                    </a:p>
                  </a:txBody>
                  <a:tcPr anchor="ctr"/>
                </a:tc>
                <a:extLst>
                  <a:ext uri="{0D108BD9-81ED-4DB2-BD59-A6C34878D82A}">
                    <a16:rowId xmlns:a16="http://schemas.microsoft.com/office/drawing/2014/main" val="2756670639"/>
                  </a:ext>
                </a:extLst>
              </a:tr>
            </a:tbl>
          </a:graphicData>
        </a:graphic>
      </p:graphicFrame>
    </p:spTree>
    <p:extLst>
      <p:ext uri="{BB962C8B-B14F-4D97-AF65-F5344CB8AC3E}">
        <p14:creationId xmlns:p14="http://schemas.microsoft.com/office/powerpoint/2010/main" val="355879701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Sp="0">
  <p:cSld>
    <p:bg>
      <p:bgPr>
        <a:solidFill>
          <a:schemeClr val="bg1">
            <a:lumMod val="95000"/>
          </a:schemeClr>
        </a:solidFill>
        <a:effectLst/>
      </p:bgPr>
    </p:bg>
    <p:spTree>
      <p:nvGrpSpPr>
        <p:cNvPr id="1" name=""/>
        <p:cNvGrpSpPr/>
        <p:nvPr/>
      </p:nvGrpSpPr>
      <p:grpSpPr>
        <a:xfrm>
          <a:off x="0" y="0"/>
          <a:ext cx="0" cy="0"/>
          <a:chOff x="0" y="0"/>
          <a:chExt cx="0" cy="0"/>
        </a:xfrm>
      </p:grpSpPr>
      <p:grpSp>
        <p:nvGrpSpPr>
          <p:cNvPr id="32" name="组合 31">
            <a:extLst>
              <a:ext uri="{FF2B5EF4-FFF2-40B4-BE49-F238E27FC236}">
                <a16:creationId xmlns:a16="http://schemas.microsoft.com/office/drawing/2014/main" id="{032EF26F-0D58-4A0E-97C1-668713F80B14}"/>
              </a:ext>
            </a:extLst>
          </p:cNvPr>
          <p:cNvGrpSpPr/>
          <p:nvPr/>
        </p:nvGrpSpPr>
        <p:grpSpPr>
          <a:xfrm>
            <a:off x="170320" y="203448"/>
            <a:ext cx="6511833" cy="504056"/>
            <a:chOff x="169526" y="203448"/>
            <a:chExt cx="6511833" cy="504056"/>
          </a:xfrm>
        </p:grpSpPr>
        <p:sp>
          <p:nvSpPr>
            <p:cNvPr id="4" name="TextBox 3"/>
            <p:cNvSpPr txBox="1"/>
            <p:nvPr/>
          </p:nvSpPr>
          <p:spPr>
            <a:xfrm>
              <a:off x="781172" y="245839"/>
              <a:ext cx="5900187" cy="461665"/>
            </a:xfrm>
            <a:prstGeom prst="rect">
              <a:avLst/>
            </a:prstGeom>
            <a:noFill/>
          </p:spPr>
          <p:txBody>
            <a:bodyPr wrap="square" rtlCol="0">
              <a:spAutoFit/>
            </a:bodyPr>
            <a:lstStyle/>
            <a:p>
              <a:r>
                <a:rPr lang="zh-CN" altLang="en-US" sz="2400" b="1" spc="300" dirty="0">
                  <a:solidFill>
                    <a:srgbClr val="1E6787"/>
                  </a:solidFill>
                  <a:latin typeface="微软雅黑" pitchFamily="34" charset="-122"/>
                  <a:ea typeface="微软雅黑" pitchFamily="34" charset="-122"/>
                </a:rPr>
                <a:t>查找字典条目</a:t>
              </a:r>
              <a:endParaRPr lang="zh-CN" altLang="en-US" sz="2000" b="1" spc="300" dirty="0">
                <a:solidFill>
                  <a:srgbClr val="1E6787"/>
                </a:solidFill>
                <a:latin typeface="微软雅黑" pitchFamily="34" charset="-122"/>
                <a:ea typeface="微软雅黑" pitchFamily="34" charset="-122"/>
              </a:endParaRPr>
            </a:p>
          </p:txBody>
        </p:sp>
        <p:grpSp>
          <p:nvGrpSpPr>
            <p:cNvPr id="56" name="组合 55">
              <a:extLst>
                <a:ext uri="{FF2B5EF4-FFF2-40B4-BE49-F238E27FC236}">
                  <a16:creationId xmlns:a16="http://schemas.microsoft.com/office/drawing/2014/main" id="{B3ECA4EB-10D1-4B65-B604-4032302CDAF4}"/>
                </a:ext>
              </a:extLst>
            </p:cNvPr>
            <p:cNvGrpSpPr/>
            <p:nvPr/>
          </p:nvGrpSpPr>
          <p:grpSpPr>
            <a:xfrm>
              <a:off x="169526" y="203448"/>
              <a:ext cx="504056" cy="504056"/>
              <a:chOff x="11207774" y="442662"/>
              <a:chExt cx="504056" cy="504056"/>
            </a:xfrm>
            <a:effectLst>
              <a:outerShdw blurRad="50800" dist="38100" dir="5400000" algn="t" rotWithShape="0">
                <a:prstClr val="black">
                  <a:alpha val="40000"/>
                </a:prstClr>
              </a:outerShdw>
            </a:effectLst>
          </p:grpSpPr>
          <p:sp>
            <p:nvSpPr>
              <p:cNvPr id="57" name="椭圆 56">
                <a:extLst>
                  <a:ext uri="{FF2B5EF4-FFF2-40B4-BE49-F238E27FC236}">
                    <a16:creationId xmlns:a16="http://schemas.microsoft.com/office/drawing/2014/main" id="{FF372EA1-AB4F-47B1-B450-59AB8827ECD5}"/>
                  </a:ext>
                </a:extLst>
              </p:cNvPr>
              <p:cNvSpPr/>
              <p:nvPr/>
            </p:nvSpPr>
            <p:spPr>
              <a:xfrm>
                <a:off x="11351790" y="601230"/>
                <a:ext cx="216024" cy="216024"/>
              </a:xfrm>
              <a:prstGeom prst="ellipse">
                <a:avLst/>
              </a:prstGeom>
              <a:solidFill>
                <a:srgbClr val="B3DF6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Calibri"/>
                  <a:ea typeface="微软雅黑"/>
                </a:endParaRPr>
              </a:p>
            </p:txBody>
          </p:sp>
          <p:sp>
            <p:nvSpPr>
              <p:cNvPr id="58" name="椭圆 57">
                <a:extLst>
                  <a:ext uri="{FF2B5EF4-FFF2-40B4-BE49-F238E27FC236}">
                    <a16:creationId xmlns:a16="http://schemas.microsoft.com/office/drawing/2014/main" id="{0BEE7D95-9E9C-4C6D-91AA-6429F74B9F98}"/>
                  </a:ext>
                </a:extLst>
              </p:cNvPr>
              <p:cNvSpPr/>
              <p:nvPr/>
            </p:nvSpPr>
            <p:spPr>
              <a:xfrm>
                <a:off x="11207774" y="442662"/>
                <a:ext cx="504056" cy="50405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Calibri"/>
                  <a:ea typeface="微软雅黑"/>
                </a:endParaRPr>
              </a:p>
            </p:txBody>
          </p:sp>
        </p:grpSp>
        <p:cxnSp>
          <p:nvCxnSpPr>
            <p:cNvPr id="20" name="直接连接符 19">
              <a:extLst>
                <a:ext uri="{FF2B5EF4-FFF2-40B4-BE49-F238E27FC236}">
                  <a16:creationId xmlns:a16="http://schemas.microsoft.com/office/drawing/2014/main" id="{C4FBB3C1-88AA-4E76-B54C-31018E3BFAA0}"/>
                </a:ext>
              </a:extLst>
            </p:cNvPr>
            <p:cNvCxnSpPr>
              <a:cxnSpLocks/>
            </p:cNvCxnSpPr>
            <p:nvPr/>
          </p:nvCxnSpPr>
          <p:spPr>
            <a:xfrm>
              <a:off x="775303" y="707504"/>
              <a:ext cx="1833288" cy="0"/>
            </a:xfrm>
            <a:prstGeom prst="line">
              <a:avLst/>
            </a:prstGeom>
            <a:ln>
              <a:solidFill>
                <a:srgbClr val="B3DF63"/>
              </a:solidFill>
            </a:ln>
          </p:spPr>
          <p:style>
            <a:lnRef idx="1">
              <a:schemeClr val="accent1"/>
            </a:lnRef>
            <a:fillRef idx="0">
              <a:schemeClr val="accent1"/>
            </a:fillRef>
            <a:effectRef idx="0">
              <a:schemeClr val="accent1"/>
            </a:effectRef>
            <a:fontRef idx="minor">
              <a:schemeClr val="tx1"/>
            </a:fontRef>
          </p:style>
        </p:cxnSp>
      </p:grpSp>
      <p:sp>
        <p:nvSpPr>
          <p:cNvPr id="49" name="矩形 48">
            <a:extLst>
              <a:ext uri="{FF2B5EF4-FFF2-40B4-BE49-F238E27FC236}">
                <a16:creationId xmlns:a16="http://schemas.microsoft.com/office/drawing/2014/main" id="{2D834A0F-3130-4C5B-B4A3-49FE07333EE4}"/>
              </a:ext>
            </a:extLst>
          </p:cNvPr>
          <p:cNvSpPr/>
          <p:nvPr/>
        </p:nvSpPr>
        <p:spPr>
          <a:xfrm>
            <a:off x="530360" y="1160461"/>
            <a:ext cx="10996622" cy="2308324"/>
          </a:xfrm>
          <a:prstGeom prst="rect">
            <a:avLst/>
          </a:prstGeom>
        </p:spPr>
        <p:txBody>
          <a:bodyPr wrap="square">
            <a:spAutoFit/>
          </a:bodyPr>
          <a:lstStyle/>
          <a:p>
            <a:pPr marL="0" lvl="1" indent="0">
              <a:lnSpc>
                <a:spcPct val="150000"/>
              </a:lnSpc>
              <a:buNone/>
            </a:pPr>
            <a:r>
              <a:rPr lang="en-US" altLang="zh-CN" sz="2400" b="1" dirty="0">
                <a:latin typeface="+mn-ea"/>
              </a:rPr>
              <a:t>【</a:t>
            </a:r>
            <a:r>
              <a:rPr lang="zh-CN" altLang="en-US" sz="2400" b="1" dirty="0">
                <a:latin typeface="+mn-ea"/>
              </a:rPr>
              <a:t>例</a:t>
            </a:r>
            <a:r>
              <a:rPr lang="en-US" altLang="zh-CN" sz="2400" b="1" dirty="0">
                <a:latin typeface="+mn-ea"/>
              </a:rPr>
              <a:t>1】</a:t>
            </a:r>
            <a:r>
              <a:rPr lang="zh-CN" altLang="zh-CN" sz="2400" b="1" dirty="0">
                <a:latin typeface="+mn-ea"/>
              </a:rPr>
              <a:t>统计英文句子“</a:t>
            </a:r>
            <a:r>
              <a:rPr lang="en-US" altLang="zh-CN" sz="2400" b="1" dirty="0">
                <a:latin typeface="+mn-ea"/>
              </a:rPr>
              <a:t>Life is </a:t>
            </a:r>
            <a:r>
              <a:rPr lang="en-US" altLang="zh-CN" sz="2400" b="1" dirty="0" err="1">
                <a:latin typeface="+mn-ea"/>
              </a:rPr>
              <a:t>short,we</a:t>
            </a:r>
            <a:r>
              <a:rPr lang="en-US" altLang="zh-CN" sz="2400" b="1" dirty="0">
                <a:latin typeface="+mn-ea"/>
              </a:rPr>
              <a:t> need Python.</a:t>
            </a:r>
            <a:r>
              <a:rPr lang="zh-CN" altLang="zh-CN" sz="2400" b="1" dirty="0">
                <a:latin typeface="+mn-ea"/>
              </a:rPr>
              <a:t>”中各字符出现的次数。</a:t>
            </a:r>
            <a:endParaRPr lang="en-US" altLang="zh-CN" sz="2400" b="1" dirty="0">
              <a:latin typeface="+mn-ea"/>
            </a:endParaRPr>
          </a:p>
          <a:p>
            <a:pPr marL="0" lvl="1" indent="0">
              <a:lnSpc>
                <a:spcPct val="150000"/>
              </a:lnSpc>
              <a:buNone/>
            </a:pPr>
            <a:endParaRPr lang="en-US" altLang="zh-CN" sz="2400" dirty="0" smtClean="0">
              <a:latin typeface="+mn-ea"/>
            </a:endParaRPr>
          </a:p>
          <a:p>
            <a:pPr marL="0" lvl="1" indent="0">
              <a:lnSpc>
                <a:spcPct val="150000"/>
              </a:lnSpc>
              <a:buNone/>
            </a:pPr>
            <a:r>
              <a:rPr lang="en-US" altLang="zh-CN" sz="2400" dirty="0" smtClean="0">
                <a:latin typeface="+mn-ea"/>
              </a:rPr>
              <a:t>	</a:t>
            </a:r>
            <a:r>
              <a:rPr lang="zh-CN" altLang="en-US" sz="2400" dirty="0" smtClean="0">
                <a:latin typeface="+mn-ea"/>
              </a:rPr>
              <a:t>遍历过程分析</a:t>
            </a:r>
            <a:endParaRPr lang="en-US" altLang="zh-CN" sz="2400" dirty="0">
              <a:latin typeface="+mn-ea"/>
            </a:endParaRPr>
          </a:p>
          <a:p>
            <a:pPr marL="0" lvl="1" indent="0">
              <a:lnSpc>
                <a:spcPct val="150000"/>
              </a:lnSpc>
              <a:buNone/>
            </a:pPr>
            <a:endParaRPr lang="en-US" altLang="zh-CN" sz="2400" dirty="0">
              <a:latin typeface="+mn-ea"/>
            </a:endParaRPr>
          </a:p>
        </p:txBody>
      </p:sp>
      <p:sp>
        <p:nvSpPr>
          <p:cNvPr id="2" name="矩形 1">
            <a:extLst>
              <a:ext uri="{FF2B5EF4-FFF2-40B4-BE49-F238E27FC236}">
                <a16:creationId xmlns:a16="http://schemas.microsoft.com/office/drawing/2014/main" id="{1DB60014-460E-40A4-852C-9EAAE65DB518}"/>
              </a:ext>
            </a:extLst>
          </p:cNvPr>
          <p:cNvSpPr/>
          <p:nvPr/>
        </p:nvSpPr>
        <p:spPr>
          <a:xfrm>
            <a:off x="1252450" y="3325091"/>
            <a:ext cx="3568931" cy="1945178"/>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t"/>
          <a:lstStyle/>
          <a:p>
            <a:pPr>
              <a:lnSpc>
                <a:spcPct val="150000"/>
              </a:lnSpc>
            </a:pPr>
            <a:r>
              <a:rPr lang="zh-CN" altLang="en-US" sz="2000" dirty="0"/>
              <a:t>如果字符</a:t>
            </a:r>
            <a:r>
              <a:rPr lang="en-US" altLang="zh-CN" sz="2000" dirty="0"/>
              <a:t>c</a:t>
            </a:r>
            <a:r>
              <a:rPr lang="zh-CN" altLang="en-US" sz="2000" dirty="0"/>
              <a:t>在字典中不存在：</a:t>
            </a:r>
            <a:endParaRPr lang="en-US" altLang="zh-CN" sz="2000" dirty="0"/>
          </a:p>
          <a:p>
            <a:pPr>
              <a:lnSpc>
                <a:spcPct val="150000"/>
              </a:lnSpc>
            </a:pPr>
            <a:r>
              <a:rPr lang="en-US" altLang="zh-CN" sz="2000" dirty="0"/>
              <a:t>	</a:t>
            </a:r>
            <a:r>
              <a:rPr lang="zh-CN" altLang="en-US" sz="2000" dirty="0"/>
              <a:t>字典中从</a:t>
            </a:r>
            <a:r>
              <a:rPr lang="en-US" altLang="zh-CN" sz="2000" dirty="0"/>
              <a:t>0</a:t>
            </a:r>
            <a:r>
              <a:rPr lang="zh-CN" altLang="en-US" sz="2000" dirty="0"/>
              <a:t>开始</a:t>
            </a:r>
            <a:r>
              <a:rPr lang="en-US" altLang="zh-CN" sz="2000" dirty="0"/>
              <a:t>+1</a:t>
            </a:r>
            <a:r>
              <a:rPr lang="zh-CN" altLang="en-US" sz="2000" dirty="0"/>
              <a:t>计数</a:t>
            </a:r>
            <a:endParaRPr lang="en-US" altLang="zh-CN" sz="2000" dirty="0"/>
          </a:p>
          <a:p>
            <a:pPr>
              <a:lnSpc>
                <a:spcPct val="150000"/>
              </a:lnSpc>
            </a:pPr>
            <a:r>
              <a:rPr lang="zh-CN" altLang="en-US" sz="2000" dirty="0"/>
              <a:t>如果字符</a:t>
            </a:r>
            <a:r>
              <a:rPr lang="en-US" altLang="zh-CN" sz="2000" dirty="0"/>
              <a:t>c</a:t>
            </a:r>
            <a:r>
              <a:rPr lang="zh-CN" altLang="en-US" sz="2000" dirty="0"/>
              <a:t>在字典中存在：</a:t>
            </a:r>
            <a:endParaRPr lang="en-US" altLang="zh-CN" sz="2000" dirty="0"/>
          </a:p>
          <a:p>
            <a:pPr>
              <a:lnSpc>
                <a:spcPct val="150000"/>
              </a:lnSpc>
            </a:pPr>
            <a:r>
              <a:rPr lang="en-US" altLang="zh-CN" sz="2000" dirty="0"/>
              <a:t>	</a:t>
            </a:r>
            <a:r>
              <a:rPr lang="zh-CN" altLang="en-US" sz="2000" dirty="0"/>
              <a:t>字典中原值</a:t>
            </a:r>
            <a:r>
              <a:rPr lang="en-US" altLang="zh-CN" sz="2000" dirty="0"/>
              <a:t>+1</a:t>
            </a:r>
            <a:r>
              <a:rPr lang="zh-CN" altLang="en-US" sz="2000" dirty="0"/>
              <a:t>计数</a:t>
            </a:r>
          </a:p>
        </p:txBody>
      </p:sp>
      <p:sp>
        <p:nvSpPr>
          <p:cNvPr id="3" name="箭头: 右 2">
            <a:extLst>
              <a:ext uri="{FF2B5EF4-FFF2-40B4-BE49-F238E27FC236}">
                <a16:creationId xmlns:a16="http://schemas.microsoft.com/office/drawing/2014/main" id="{C2DEE948-A727-4BB4-BFCE-2BEA9AF2A402}"/>
              </a:ext>
            </a:extLst>
          </p:cNvPr>
          <p:cNvSpPr/>
          <p:nvPr/>
        </p:nvSpPr>
        <p:spPr>
          <a:xfrm>
            <a:off x="5480859" y="4091295"/>
            <a:ext cx="659476" cy="315884"/>
          </a:xfrm>
          <a:prstGeom prst="rightArrow">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96629CE4-C680-44C4-B1AA-5A0EB723FDBB}"/>
              </a:ext>
            </a:extLst>
          </p:cNvPr>
          <p:cNvSpPr/>
          <p:nvPr/>
        </p:nvSpPr>
        <p:spPr>
          <a:xfrm>
            <a:off x="7079672" y="3325091"/>
            <a:ext cx="3568931" cy="1945178"/>
          </a:xfrm>
          <a:prstGeom prst="rect">
            <a:avLst/>
          </a:prstGeom>
          <a:noFill/>
          <a:ln w="12700">
            <a:solidFill>
              <a:schemeClr val="accent1"/>
            </a:solidFill>
          </a:ln>
        </p:spPr>
        <p:style>
          <a:lnRef idx="0">
            <a:scrgbClr r="0" g="0" b="0"/>
          </a:lnRef>
          <a:fillRef idx="0">
            <a:scrgbClr r="0" g="0" b="0"/>
          </a:fillRef>
          <a:effectRef idx="0">
            <a:scrgbClr r="0" g="0" b="0"/>
          </a:effectRef>
          <a:fontRef idx="minor">
            <a:schemeClr val="lt1"/>
          </a:fontRef>
        </p:style>
        <p:txBody>
          <a:bodyPr rtlCol="0" anchor="t"/>
          <a:lstStyle/>
          <a:p>
            <a:pPr>
              <a:lnSpc>
                <a:spcPct val="150000"/>
              </a:lnSpc>
            </a:pPr>
            <a:r>
              <a:rPr lang="en-US" altLang="zh-CN" sz="2000" dirty="0">
                <a:solidFill>
                  <a:schemeClr val="accent1"/>
                </a:solidFill>
              </a:rPr>
              <a:t>if c in counts:</a:t>
            </a:r>
          </a:p>
          <a:p>
            <a:pPr>
              <a:lnSpc>
                <a:spcPct val="150000"/>
              </a:lnSpc>
            </a:pPr>
            <a:r>
              <a:rPr lang="en-US" altLang="zh-CN" sz="2000" dirty="0">
                <a:solidFill>
                  <a:schemeClr val="accent1"/>
                </a:solidFill>
              </a:rPr>
              <a:t>    counts[c] = counts[c] + 1</a:t>
            </a:r>
          </a:p>
          <a:p>
            <a:pPr>
              <a:lnSpc>
                <a:spcPct val="150000"/>
              </a:lnSpc>
            </a:pPr>
            <a:r>
              <a:rPr lang="en-US" altLang="zh-CN" sz="2000" dirty="0">
                <a:solidFill>
                  <a:schemeClr val="accent1"/>
                </a:solidFill>
              </a:rPr>
              <a:t>else:</a:t>
            </a:r>
          </a:p>
          <a:p>
            <a:pPr>
              <a:lnSpc>
                <a:spcPct val="150000"/>
              </a:lnSpc>
            </a:pPr>
            <a:r>
              <a:rPr lang="en-US" altLang="zh-CN" sz="2000" dirty="0">
                <a:solidFill>
                  <a:schemeClr val="accent1"/>
                </a:solidFill>
              </a:rPr>
              <a:t>    counts[c] = 0 +1</a:t>
            </a:r>
            <a:endParaRPr lang="zh-CN" altLang="en-US" sz="2000" dirty="0">
              <a:solidFill>
                <a:schemeClr val="accent1"/>
              </a:solidFill>
            </a:endParaRPr>
          </a:p>
        </p:txBody>
      </p:sp>
      <p:sp>
        <p:nvSpPr>
          <p:cNvPr id="8" name="矩形 7">
            <a:extLst>
              <a:ext uri="{FF2B5EF4-FFF2-40B4-BE49-F238E27FC236}">
                <a16:creationId xmlns:a16="http://schemas.microsoft.com/office/drawing/2014/main" id="{5EABDEDE-6695-4954-8F8B-9129117777CE}"/>
              </a:ext>
            </a:extLst>
          </p:cNvPr>
          <p:cNvSpPr/>
          <p:nvPr/>
        </p:nvSpPr>
        <p:spPr>
          <a:xfrm>
            <a:off x="2898371" y="5757949"/>
            <a:ext cx="5552902" cy="64285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rgbClr val="C00000"/>
                </a:solidFill>
              </a:rPr>
              <a:t>counts[c] = </a:t>
            </a:r>
            <a:r>
              <a:rPr lang="en-US" altLang="zh-CN" sz="2400" dirty="0" err="1">
                <a:solidFill>
                  <a:srgbClr val="C00000"/>
                </a:solidFill>
              </a:rPr>
              <a:t>counts.get</a:t>
            </a:r>
            <a:r>
              <a:rPr lang="en-US" altLang="zh-CN" sz="2400" dirty="0">
                <a:solidFill>
                  <a:srgbClr val="C00000"/>
                </a:solidFill>
              </a:rPr>
              <a:t>(c) + 1</a:t>
            </a:r>
            <a:endParaRPr lang="zh-CN" altLang="en-US" sz="2400" dirty="0">
              <a:solidFill>
                <a:srgbClr val="C00000"/>
              </a:solidFill>
            </a:endParaRPr>
          </a:p>
        </p:txBody>
      </p:sp>
    </p:spTree>
    <p:extLst>
      <p:ext uri="{BB962C8B-B14F-4D97-AF65-F5344CB8AC3E}">
        <p14:creationId xmlns:p14="http://schemas.microsoft.com/office/powerpoint/2010/main" val="238385575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ppt_x"/>
                                          </p:val>
                                        </p:tav>
                                        <p:tav tm="100000">
                                          <p:val>
                                            <p:strVal val="#ppt_x"/>
                                          </p:val>
                                        </p:tav>
                                      </p:tavLst>
                                    </p:anim>
                                    <p:anim calcmode="lin" valueType="num">
                                      <p:cBhvr additive="base">
                                        <p:cTn id="1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ppt_x"/>
                                          </p:val>
                                        </p:tav>
                                        <p:tav tm="100000">
                                          <p:val>
                                            <p:strVal val="#ppt_x"/>
                                          </p:val>
                                        </p:tav>
                                      </p:tavLst>
                                    </p:anim>
                                    <p:anim calcmode="lin" valueType="num">
                                      <p:cBhvr additive="base">
                                        <p:cTn id="1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1" grpId="0" animBg="1"/>
      <p:bldP spid="8" grpId="0"/>
    </p:bldLst>
  </p:timing>
</p:sld>
</file>

<file path=ppt/slides/slide35.xml><?xml version="1.0" encoding="utf-8"?>
<p:sld xmlns:a="http://schemas.openxmlformats.org/drawingml/2006/main" xmlns:r="http://schemas.openxmlformats.org/officeDocument/2006/relationships" xmlns:p="http://schemas.openxmlformats.org/presentationml/2006/main" showMasterSp="0">
  <p:cSld>
    <p:bg>
      <p:bgPr>
        <a:solidFill>
          <a:schemeClr val="bg1">
            <a:lumMod val="95000"/>
          </a:schemeClr>
        </a:solidFill>
        <a:effectLst/>
      </p:bgPr>
    </p:bg>
    <p:spTree>
      <p:nvGrpSpPr>
        <p:cNvPr id="1" name=""/>
        <p:cNvGrpSpPr/>
        <p:nvPr/>
      </p:nvGrpSpPr>
      <p:grpSpPr>
        <a:xfrm>
          <a:off x="0" y="0"/>
          <a:ext cx="0" cy="0"/>
          <a:chOff x="0" y="0"/>
          <a:chExt cx="0" cy="0"/>
        </a:xfrm>
      </p:grpSpPr>
      <p:grpSp>
        <p:nvGrpSpPr>
          <p:cNvPr id="32" name="组合 31">
            <a:extLst>
              <a:ext uri="{FF2B5EF4-FFF2-40B4-BE49-F238E27FC236}">
                <a16:creationId xmlns:a16="http://schemas.microsoft.com/office/drawing/2014/main" id="{032EF26F-0D58-4A0E-97C1-668713F80B14}"/>
              </a:ext>
            </a:extLst>
          </p:cNvPr>
          <p:cNvGrpSpPr/>
          <p:nvPr/>
        </p:nvGrpSpPr>
        <p:grpSpPr>
          <a:xfrm>
            <a:off x="170320" y="203448"/>
            <a:ext cx="6511833" cy="504056"/>
            <a:chOff x="169526" y="203448"/>
            <a:chExt cx="6511833" cy="504056"/>
          </a:xfrm>
        </p:grpSpPr>
        <p:sp>
          <p:nvSpPr>
            <p:cNvPr id="4" name="TextBox 3"/>
            <p:cNvSpPr txBox="1"/>
            <p:nvPr/>
          </p:nvSpPr>
          <p:spPr>
            <a:xfrm>
              <a:off x="781172" y="245839"/>
              <a:ext cx="5900187" cy="461665"/>
            </a:xfrm>
            <a:prstGeom prst="rect">
              <a:avLst/>
            </a:prstGeom>
            <a:noFill/>
          </p:spPr>
          <p:txBody>
            <a:bodyPr wrap="square" rtlCol="0">
              <a:spAutoFit/>
            </a:bodyPr>
            <a:lstStyle/>
            <a:p>
              <a:r>
                <a:rPr lang="zh-CN" altLang="en-US" sz="2400" b="1" spc="300" dirty="0">
                  <a:solidFill>
                    <a:srgbClr val="1E6787"/>
                  </a:solidFill>
                  <a:latin typeface="微软雅黑" pitchFamily="34" charset="-122"/>
                  <a:ea typeface="微软雅黑" pitchFamily="34" charset="-122"/>
                </a:rPr>
                <a:t>查找字典条目</a:t>
              </a:r>
              <a:endParaRPr lang="zh-CN" altLang="en-US" sz="2000" b="1" spc="300" dirty="0">
                <a:solidFill>
                  <a:srgbClr val="1E6787"/>
                </a:solidFill>
                <a:latin typeface="微软雅黑" pitchFamily="34" charset="-122"/>
                <a:ea typeface="微软雅黑" pitchFamily="34" charset="-122"/>
              </a:endParaRPr>
            </a:p>
          </p:txBody>
        </p:sp>
        <p:grpSp>
          <p:nvGrpSpPr>
            <p:cNvPr id="56" name="组合 55">
              <a:extLst>
                <a:ext uri="{FF2B5EF4-FFF2-40B4-BE49-F238E27FC236}">
                  <a16:creationId xmlns:a16="http://schemas.microsoft.com/office/drawing/2014/main" id="{B3ECA4EB-10D1-4B65-B604-4032302CDAF4}"/>
                </a:ext>
              </a:extLst>
            </p:cNvPr>
            <p:cNvGrpSpPr/>
            <p:nvPr/>
          </p:nvGrpSpPr>
          <p:grpSpPr>
            <a:xfrm>
              <a:off x="169526" y="203448"/>
              <a:ext cx="504056" cy="504056"/>
              <a:chOff x="11207774" y="442662"/>
              <a:chExt cx="504056" cy="504056"/>
            </a:xfrm>
            <a:effectLst>
              <a:outerShdw blurRad="50800" dist="38100" dir="5400000" algn="t" rotWithShape="0">
                <a:prstClr val="black">
                  <a:alpha val="40000"/>
                </a:prstClr>
              </a:outerShdw>
            </a:effectLst>
          </p:grpSpPr>
          <p:sp>
            <p:nvSpPr>
              <p:cNvPr id="57" name="椭圆 56">
                <a:extLst>
                  <a:ext uri="{FF2B5EF4-FFF2-40B4-BE49-F238E27FC236}">
                    <a16:creationId xmlns:a16="http://schemas.microsoft.com/office/drawing/2014/main" id="{FF372EA1-AB4F-47B1-B450-59AB8827ECD5}"/>
                  </a:ext>
                </a:extLst>
              </p:cNvPr>
              <p:cNvSpPr/>
              <p:nvPr/>
            </p:nvSpPr>
            <p:spPr>
              <a:xfrm>
                <a:off x="11351790" y="601230"/>
                <a:ext cx="216024" cy="216024"/>
              </a:xfrm>
              <a:prstGeom prst="ellipse">
                <a:avLst/>
              </a:prstGeom>
              <a:solidFill>
                <a:srgbClr val="B3DF6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Calibri"/>
                  <a:ea typeface="微软雅黑"/>
                </a:endParaRPr>
              </a:p>
            </p:txBody>
          </p:sp>
          <p:sp>
            <p:nvSpPr>
              <p:cNvPr id="58" name="椭圆 57">
                <a:extLst>
                  <a:ext uri="{FF2B5EF4-FFF2-40B4-BE49-F238E27FC236}">
                    <a16:creationId xmlns:a16="http://schemas.microsoft.com/office/drawing/2014/main" id="{0BEE7D95-9E9C-4C6D-91AA-6429F74B9F98}"/>
                  </a:ext>
                </a:extLst>
              </p:cNvPr>
              <p:cNvSpPr/>
              <p:nvPr/>
            </p:nvSpPr>
            <p:spPr>
              <a:xfrm>
                <a:off x="11207774" y="442662"/>
                <a:ext cx="504056" cy="50405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Calibri"/>
                  <a:ea typeface="微软雅黑"/>
                </a:endParaRPr>
              </a:p>
            </p:txBody>
          </p:sp>
        </p:grpSp>
        <p:cxnSp>
          <p:nvCxnSpPr>
            <p:cNvPr id="20" name="直接连接符 19">
              <a:extLst>
                <a:ext uri="{FF2B5EF4-FFF2-40B4-BE49-F238E27FC236}">
                  <a16:creationId xmlns:a16="http://schemas.microsoft.com/office/drawing/2014/main" id="{C4FBB3C1-88AA-4E76-B54C-31018E3BFAA0}"/>
                </a:ext>
              </a:extLst>
            </p:cNvPr>
            <p:cNvCxnSpPr>
              <a:cxnSpLocks/>
            </p:cNvCxnSpPr>
            <p:nvPr/>
          </p:nvCxnSpPr>
          <p:spPr>
            <a:xfrm>
              <a:off x="775303" y="707504"/>
              <a:ext cx="1833288" cy="0"/>
            </a:xfrm>
            <a:prstGeom prst="line">
              <a:avLst/>
            </a:prstGeom>
            <a:ln>
              <a:solidFill>
                <a:srgbClr val="B3DF63"/>
              </a:solidFill>
            </a:ln>
          </p:spPr>
          <p:style>
            <a:lnRef idx="1">
              <a:schemeClr val="accent1"/>
            </a:lnRef>
            <a:fillRef idx="0">
              <a:schemeClr val="accent1"/>
            </a:fillRef>
            <a:effectRef idx="0">
              <a:schemeClr val="accent1"/>
            </a:effectRef>
            <a:fontRef idx="minor">
              <a:schemeClr val="tx1"/>
            </a:fontRef>
          </p:style>
        </p:cxnSp>
      </p:grpSp>
      <p:sp>
        <p:nvSpPr>
          <p:cNvPr id="49" name="矩形 48">
            <a:extLst>
              <a:ext uri="{FF2B5EF4-FFF2-40B4-BE49-F238E27FC236}">
                <a16:creationId xmlns:a16="http://schemas.microsoft.com/office/drawing/2014/main" id="{2D834A0F-3130-4C5B-B4A3-49FE07333EE4}"/>
              </a:ext>
            </a:extLst>
          </p:cNvPr>
          <p:cNvSpPr/>
          <p:nvPr/>
        </p:nvSpPr>
        <p:spPr>
          <a:xfrm>
            <a:off x="530360" y="1160461"/>
            <a:ext cx="10996622" cy="1135054"/>
          </a:xfrm>
          <a:prstGeom prst="rect">
            <a:avLst/>
          </a:prstGeom>
        </p:spPr>
        <p:txBody>
          <a:bodyPr wrap="square">
            <a:spAutoFit/>
          </a:bodyPr>
          <a:lstStyle/>
          <a:p>
            <a:pPr marL="0" lvl="1">
              <a:lnSpc>
                <a:spcPct val="150000"/>
              </a:lnSpc>
            </a:pPr>
            <a:r>
              <a:rPr lang="en-US" altLang="zh-CN" sz="2400" b="1" dirty="0">
                <a:latin typeface="+mn-ea"/>
              </a:rPr>
              <a:t>【</a:t>
            </a:r>
            <a:r>
              <a:rPr lang="zh-CN" altLang="en-US" sz="2400" b="1" dirty="0">
                <a:latin typeface="+mn-ea"/>
              </a:rPr>
              <a:t>例</a:t>
            </a:r>
            <a:r>
              <a:rPr lang="en-US" altLang="zh-CN" sz="2400" b="1" dirty="0">
                <a:latin typeface="+mn-ea"/>
              </a:rPr>
              <a:t>1】</a:t>
            </a:r>
            <a:r>
              <a:rPr lang="zh-CN" altLang="zh-CN" sz="2400" b="1" dirty="0">
                <a:latin typeface="+mn-ea"/>
              </a:rPr>
              <a:t>统计英文句子“</a:t>
            </a:r>
            <a:r>
              <a:rPr lang="en-US" altLang="zh-CN" sz="2400" b="1" dirty="0">
                <a:latin typeface="+mn-ea"/>
              </a:rPr>
              <a:t>Life is </a:t>
            </a:r>
            <a:r>
              <a:rPr lang="en-US" altLang="zh-CN" sz="2400" b="1" dirty="0" err="1">
                <a:latin typeface="+mn-ea"/>
              </a:rPr>
              <a:t>short,we</a:t>
            </a:r>
            <a:r>
              <a:rPr lang="en-US" altLang="zh-CN" sz="2400" b="1" dirty="0">
                <a:latin typeface="+mn-ea"/>
              </a:rPr>
              <a:t> need Python.</a:t>
            </a:r>
            <a:r>
              <a:rPr lang="zh-CN" altLang="zh-CN" sz="2400" b="1" dirty="0">
                <a:latin typeface="+mn-ea"/>
              </a:rPr>
              <a:t>”中各字符出现的次数</a:t>
            </a:r>
            <a:r>
              <a:rPr lang="zh-CN" altLang="zh-CN" sz="2400" b="1" dirty="0" smtClean="0">
                <a:latin typeface="+mn-ea"/>
              </a:rPr>
              <a:t>。</a:t>
            </a:r>
            <a:endParaRPr lang="en-US" altLang="zh-CN" sz="2400" b="1" dirty="0">
              <a:latin typeface="+mn-ea"/>
            </a:endParaRPr>
          </a:p>
          <a:p>
            <a:pPr marL="0" lvl="1" indent="0">
              <a:lnSpc>
                <a:spcPct val="150000"/>
              </a:lnSpc>
              <a:buNone/>
            </a:pPr>
            <a:endParaRPr lang="en-US" altLang="zh-CN" sz="2400" b="1" dirty="0">
              <a:latin typeface="+mn-ea"/>
            </a:endParaRPr>
          </a:p>
        </p:txBody>
      </p:sp>
      <p:pic>
        <p:nvPicPr>
          <p:cNvPr id="3" name="图片 2"/>
          <p:cNvPicPr>
            <a:picLocks noChangeAspect="1"/>
          </p:cNvPicPr>
          <p:nvPr/>
        </p:nvPicPr>
        <p:blipFill>
          <a:blip r:embed="rId3"/>
          <a:stretch>
            <a:fillRect/>
          </a:stretch>
        </p:blipFill>
        <p:spPr>
          <a:xfrm>
            <a:off x="6329683" y="2124594"/>
            <a:ext cx="5715495" cy="2645369"/>
          </a:xfrm>
          <a:prstGeom prst="rect">
            <a:avLst/>
          </a:prstGeom>
        </p:spPr>
      </p:pic>
      <p:pic>
        <p:nvPicPr>
          <p:cNvPr id="6" name="图片 5"/>
          <p:cNvPicPr>
            <a:picLocks noChangeAspect="1"/>
          </p:cNvPicPr>
          <p:nvPr/>
        </p:nvPicPr>
        <p:blipFill>
          <a:blip r:embed="rId4"/>
          <a:stretch>
            <a:fillRect/>
          </a:stretch>
        </p:blipFill>
        <p:spPr>
          <a:xfrm>
            <a:off x="170320" y="2039753"/>
            <a:ext cx="5799323" cy="3663464"/>
          </a:xfrm>
          <a:prstGeom prst="rect">
            <a:avLst/>
          </a:prstGeom>
        </p:spPr>
      </p:pic>
    </p:spTree>
    <p:extLst>
      <p:ext uri="{BB962C8B-B14F-4D97-AF65-F5344CB8AC3E}">
        <p14:creationId xmlns:p14="http://schemas.microsoft.com/office/powerpoint/2010/main" val="309557884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showMasterSp="0">
  <p:cSld>
    <p:bg>
      <p:bgPr>
        <a:solidFill>
          <a:schemeClr val="bg1">
            <a:lumMod val="95000"/>
          </a:schemeClr>
        </a:solidFill>
        <a:effectLst/>
      </p:bgPr>
    </p:bg>
    <p:spTree>
      <p:nvGrpSpPr>
        <p:cNvPr id="1" name=""/>
        <p:cNvGrpSpPr/>
        <p:nvPr/>
      </p:nvGrpSpPr>
      <p:grpSpPr>
        <a:xfrm>
          <a:off x="0" y="0"/>
          <a:ext cx="0" cy="0"/>
          <a:chOff x="0" y="0"/>
          <a:chExt cx="0" cy="0"/>
        </a:xfrm>
      </p:grpSpPr>
      <p:grpSp>
        <p:nvGrpSpPr>
          <p:cNvPr id="32" name="组合 31">
            <a:extLst>
              <a:ext uri="{FF2B5EF4-FFF2-40B4-BE49-F238E27FC236}">
                <a16:creationId xmlns:a16="http://schemas.microsoft.com/office/drawing/2014/main" id="{032EF26F-0D58-4A0E-97C1-668713F80B14}"/>
              </a:ext>
            </a:extLst>
          </p:cNvPr>
          <p:cNvGrpSpPr/>
          <p:nvPr/>
        </p:nvGrpSpPr>
        <p:grpSpPr>
          <a:xfrm>
            <a:off x="170320" y="203448"/>
            <a:ext cx="6511833" cy="504056"/>
            <a:chOff x="169526" y="203448"/>
            <a:chExt cx="6511833" cy="504056"/>
          </a:xfrm>
        </p:grpSpPr>
        <p:sp>
          <p:nvSpPr>
            <p:cNvPr id="4" name="TextBox 3"/>
            <p:cNvSpPr txBox="1"/>
            <p:nvPr/>
          </p:nvSpPr>
          <p:spPr>
            <a:xfrm>
              <a:off x="781172" y="245839"/>
              <a:ext cx="5900187" cy="461665"/>
            </a:xfrm>
            <a:prstGeom prst="rect">
              <a:avLst/>
            </a:prstGeom>
            <a:noFill/>
          </p:spPr>
          <p:txBody>
            <a:bodyPr wrap="square" rtlCol="0">
              <a:spAutoFit/>
            </a:bodyPr>
            <a:lstStyle/>
            <a:p>
              <a:r>
                <a:rPr lang="zh-CN" altLang="en-US" sz="2400" b="1" spc="300" dirty="0" smtClean="0">
                  <a:solidFill>
                    <a:srgbClr val="1E6787"/>
                  </a:solidFill>
                  <a:latin typeface="微软雅黑" pitchFamily="34" charset="-122"/>
                  <a:ea typeface="微软雅黑" pitchFamily="34" charset="-122"/>
                </a:rPr>
                <a:t>小结（</a:t>
              </a:r>
              <a:r>
                <a:rPr lang="en-US" altLang="zh-CN" sz="2400" b="1" spc="300" dirty="0" smtClean="0">
                  <a:solidFill>
                    <a:srgbClr val="1E6787"/>
                  </a:solidFill>
                  <a:latin typeface="微软雅黑" pitchFamily="34" charset="-122"/>
                  <a:ea typeface="微软雅黑" pitchFamily="34" charset="-122"/>
                </a:rPr>
                <a:t>1</a:t>
              </a:r>
              <a:r>
                <a:rPr lang="zh-CN" altLang="en-US" sz="2400" b="1" spc="300" dirty="0" smtClean="0">
                  <a:solidFill>
                    <a:srgbClr val="1E6787"/>
                  </a:solidFill>
                  <a:latin typeface="微软雅黑" pitchFamily="34" charset="-122"/>
                  <a:ea typeface="微软雅黑" pitchFamily="34" charset="-122"/>
                </a:rPr>
                <a:t>）</a:t>
              </a:r>
              <a:endParaRPr lang="zh-CN" altLang="en-US" sz="2000" b="1" spc="300" dirty="0">
                <a:solidFill>
                  <a:srgbClr val="1E6787"/>
                </a:solidFill>
                <a:latin typeface="微软雅黑" pitchFamily="34" charset="-122"/>
                <a:ea typeface="微软雅黑" pitchFamily="34" charset="-122"/>
              </a:endParaRPr>
            </a:p>
          </p:txBody>
        </p:sp>
        <p:grpSp>
          <p:nvGrpSpPr>
            <p:cNvPr id="56" name="组合 55">
              <a:extLst>
                <a:ext uri="{FF2B5EF4-FFF2-40B4-BE49-F238E27FC236}">
                  <a16:creationId xmlns:a16="http://schemas.microsoft.com/office/drawing/2014/main" id="{B3ECA4EB-10D1-4B65-B604-4032302CDAF4}"/>
                </a:ext>
              </a:extLst>
            </p:cNvPr>
            <p:cNvGrpSpPr/>
            <p:nvPr/>
          </p:nvGrpSpPr>
          <p:grpSpPr>
            <a:xfrm>
              <a:off x="169526" y="203448"/>
              <a:ext cx="504056" cy="504056"/>
              <a:chOff x="11207774" y="442662"/>
              <a:chExt cx="504056" cy="504056"/>
            </a:xfrm>
            <a:effectLst>
              <a:outerShdw blurRad="50800" dist="38100" dir="5400000" algn="t" rotWithShape="0">
                <a:prstClr val="black">
                  <a:alpha val="40000"/>
                </a:prstClr>
              </a:outerShdw>
            </a:effectLst>
          </p:grpSpPr>
          <p:sp>
            <p:nvSpPr>
              <p:cNvPr id="57" name="椭圆 56">
                <a:extLst>
                  <a:ext uri="{FF2B5EF4-FFF2-40B4-BE49-F238E27FC236}">
                    <a16:creationId xmlns:a16="http://schemas.microsoft.com/office/drawing/2014/main" id="{FF372EA1-AB4F-47B1-B450-59AB8827ECD5}"/>
                  </a:ext>
                </a:extLst>
              </p:cNvPr>
              <p:cNvSpPr/>
              <p:nvPr/>
            </p:nvSpPr>
            <p:spPr>
              <a:xfrm>
                <a:off x="11351790" y="601230"/>
                <a:ext cx="216024" cy="216024"/>
              </a:xfrm>
              <a:prstGeom prst="ellipse">
                <a:avLst/>
              </a:prstGeom>
              <a:solidFill>
                <a:srgbClr val="B3DF6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Calibri"/>
                  <a:ea typeface="微软雅黑"/>
                </a:endParaRPr>
              </a:p>
            </p:txBody>
          </p:sp>
          <p:sp>
            <p:nvSpPr>
              <p:cNvPr id="58" name="椭圆 57">
                <a:extLst>
                  <a:ext uri="{FF2B5EF4-FFF2-40B4-BE49-F238E27FC236}">
                    <a16:creationId xmlns:a16="http://schemas.microsoft.com/office/drawing/2014/main" id="{0BEE7D95-9E9C-4C6D-91AA-6429F74B9F98}"/>
                  </a:ext>
                </a:extLst>
              </p:cNvPr>
              <p:cNvSpPr/>
              <p:nvPr/>
            </p:nvSpPr>
            <p:spPr>
              <a:xfrm>
                <a:off x="11207774" y="442662"/>
                <a:ext cx="504056" cy="50405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Calibri"/>
                  <a:ea typeface="微软雅黑"/>
                </a:endParaRPr>
              </a:p>
            </p:txBody>
          </p:sp>
        </p:grpSp>
        <p:cxnSp>
          <p:nvCxnSpPr>
            <p:cNvPr id="20" name="直接连接符 19">
              <a:extLst>
                <a:ext uri="{FF2B5EF4-FFF2-40B4-BE49-F238E27FC236}">
                  <a16:creationId xmlns:a16="http://schemas.microsoft.com/office/drawing/2014/main" id="{C4FBB3C1-88AA-4E76-B54C-31018E3BFAA0}"/>
                </a:ext>
              </a:extLst>
            </p:cNvPr>
            <p:cNvCxnSpPr>
              <a:cxnSpLocks/>
            </p:cNvCxnSpPr>
            <p:nvPr/>
          </p:nvCxnSpPr>
          <p:spPr>
            <a:xfrm>
              <a:off x="775303" y="707504"/>
              <a:ext cx="1833288" cy="0"/>
            </a:xfrm>
            <a:prstGeom prst="line">
              <a:avLst/>
            </a:prstGeom>
            <a:ln>
              <a:solidFill>
                <a:srgbClr val="B3DF63"/>
              </a:solidFill>
            </a:ln>
          </p:spPr>
          <p:style>
            <a:lnRef idx="1">
              <a:schemeClr val="accent1"/>
            </a:lnRef>
            <a:fillRef idx="0">
              <a:schemeClr val="accent1"/>
            </a:fillRef>
            <a:effectRef idx="0">
              <a:schemeClr val="accent1"/>
            </a:effectRef>
            <a:fontRef idx="minor">
              <a:schemeClr val="tx1"/>
            </a:fontRef>
          </p:style>
        </p:cxnSp>
      </p:grpSp>
      <p:sp>
        <p:nvSpPr>
          <p:cNvPr id="49" name="矩形 48">
            <a:extLst>
              <a:ext uri="{FF2B5EF4-FFF2-40B4-BE49-F238E27FC236}">
                <a16:creationId xmlns:a16="http://schemas.microsoft.com/office/drawing/2014/main" id="{2D834A0F-3130-4C5B-B4A3-49FE07333EE4}"/>
              </a:ext>
            </a:extLst>
          </p:cNvPr>
          <p:cNvSpPr/>
          <p:nvPr/>
        </p:nvSpPr>
        <p:spPr>
          <a:xfrm>
            <a:off x="1209730" y="1894680"/>
            <a:ext cx="8188794" cy="1569660"/>
          </a:xfrm>
          <a:prstGeom prst="rect">
            <a:avLst/>
          </a:prstGeom>
        </p:spPr>
        <p:txBody>
          <a:bodyPr wrap="square">
            <a:spAutoFit/>
          </a:bodyPr>
          <a:lstStyle/>
          <a:p>
            <a:pPr marL="342900" indent="-342900">
              <a:lnSpc>
                <a:spcPct val="200000"/>
              </a:lnSpc>
              <a:buFont typeface="Wingdings" panose="05000000000000000000" pitchFamily="2" charset="2"/>
              <a:buChar char="u"/>
            </a:pPr>
            <a:r>
              <a:rPr lang="zh-CN" altLang="en-US" sz="2400" dirty="0" smtClean="0">
                <a:latin typeface="+mn-ea"/>
              </a:rPr>
              <a:t>字典的创建</a:t>
            </a:r>
            <a:endParaRPr lang="en-US" altLang="zh-CN" sz="2400" dirty="0">
              <a:latin typeface="+mn-ea"/>
            </a:endParaRPr>
          </a:p>
          <a:p>
            <a:pPr marL="342900" indent="-342900">
              <a:lnSpc>
                <a:spcPct val="200000"/>
              </a:lnSpc>
              <a:buFont typeface="Wingdings" panose="05000000000000000000" pitchFamily="2" charset="2"/>
              <a:buChar char="u"/>
            </a:pPr>
            <a:r>
              <a:rPr lang="zh-CN" altLang="en-US" sz="2400" dirty="0" smtClean="0">
                <a:latin typeface="+mn-ea"/>
              </a:rPr>
              <a:t>字典条目的访问，添加，修改，删除，查找</a:t>
            </a:r>
            <a:endParaRPr lang="en-US" altLang="zh-CN" sz="2400" dirty="0" smtClean="0">
              <a:latin typeface="+mn-ea"/>
            </a:endParaRPr>
          </a:p>
        </p:txBody>
      </p:sp>
    </p:spTree>
    <p:extLst>
      <p:ext uri="{BB962C8B-B14F-4D97-AF65-F5344CB8AC3E}">
        <p14:creationId xmlns:p14="http://schemas.microsoft.com/office/powerpoint/2010/main" val="346088287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Sp="0">
  <p:cSld>
    <p:bg>
      <p:bgPr>
        <a:solidFill>
          <a:schemeClr val="bg1">
            <a:lumMod val="95000"/>
          </a:schemeClr>
        </a:solidFill>
        <a:effectLst/>
      </p:bgPr>
    </p:bg>
    <p:spTree>
      <p:nvGrpSpPr>
        <p:cNvPr id="1" name=""/>
        <p:cNvGrpSpPr/>
        <p:nvPr/>
      </p:nvGrpSpPr>
      <p:grpSpPr>
        <a:xfrm>
          <a:off x="0" y="0"/>
          <a:ext cx="0" cy="0"/>
          <a:chOff x="0" y="0"/>
          <a:chExt cx="0" cy="0"/>
        </a:xfrm>
      </p:grpSpPr>
      <p:grpSp>
        <p:nvGrpSpPr>
          <p:cNvPr id="32" name="组合 31">
            <a:extLst>
              <a:ext uri="{FF2B5EF4-FFF2-40B4-BE49-F238E27FC236}">
                <a16:creationId xmlns:a16="http://schemas.microsoft.com/office/drawing/2014/main" id="{032EF26F-0D58-4A0E-97C1-668713F80B14}"/>
              </a:ext>
            </a:extLst>
          </p:cNvPr>
          <p:cNvGrpSpPr/>
          <p:nvPr/>
        </p:nvGrpSpPr>
        <p:grpSpPr>
          <a:xfrm>
            <a:off x="170320" y="203448"/>
            <a:ext cx="6511833" cy="504056"/>
            <a:chOff x="169526" y="203448"/>
            <a:chExt cx="6511833" cy="504056"/>
          </a:xfrm>
        </p:grpSpPr>
        <p:sp>
          <p:nvSpPr>
            <p:cNvPr id="4" name="TextBox 3"/>
            <p:cNvSpPr txBox="1"/>
            <p:nvPr/>
          </p:nvSpPr>
          <p:spPr>
            <a:xfrm>
              <a:off x="781172" y="245839"/>
              <a:ext cx="5900187" cy="461665"/>
            </a:xfrm>
            <a:prstGeom prst="rect">
              <a:avLst/>
            </a:prstGeom>
            <a:noFill/>
          </p:spPr>
          <p:txBody>
            <a:bodyPr wrap="square" rtlCol="0">
              <a:spAutoFit/>
            </a:bodyPr>
            <a:lstStyle/>
            <a:p>
              <a:r>
                <a:rPr lang="zh-CN" altLang="en-US" sz="2400" b="1" spc="300" dirty="0" smtClean="0">
                  <a:solidFill>
                    <a:srgbClr val="1E6787"/>
                  </a:solidFill>
                  <a:latin typeface="微软雅黑" pitchFamily="34" charset="-122"/>
                  <a:ea typeface="微软雅黑" pitchFamily="34" charset="-122"/>
                </a:rPr>
                <a:t>字典与集合作业（</a:t>
              </a:r>
              <a:r>
                <a:rPr lang="en-US" altLang="zh-CN" sz="2400" b="1" spc="300" dirty="0" smtClean="0">
                  <a:solidFill>
                    <a:srgbClr val="1E6787"/>
                  </a:solidFill>
                  <a:latin typeface="微软雅黑" pitchFamily="34" charset="-122"/>
                  <a:ea typeface="微软雅黑" pitchFamily="34" charset="-122"/>
                </a:rPr>
                <a:t>1</a:t>
              </a:r>
              <a:r>
                <a:rPr lang="zh-CN" altLang="en-US" sz="2400" b="1" spc="300" dirty="0" smtClean="0">
                  <a:solidFill>
                    <a:srgbClr val="1E6787"/>
                  </a:solidFill>
                  <a:latin typeface="微软雅黑" pitchFamily="34" charset="-122"/>
                  <a:ea typeface="微软雅黑" pitchFamily="34" charset="-122"/>
                </a:rPr>
                <a:t>）</a:t>
              </a:r>
              <a:endParaRPr lang="zh-CN" altLang="en-US" sz="2000" b="1" spc="300" dirty="0">
                <a:solidFill>
                  <a:srgbClr val="1E6787"/>
                </a:solidFill>
                <a:latin typeface="微软雅黑" pitchFamily="34" charset="-122"/>
                <a:ea typeface="微软雅黑" pitchFamily="34" charset="-122"/>
              </a:endParaRPr>
            </a:p>
          </p:txBody>
        </p:sp>
        <p:grpSp>
          <p:nvGrpSpPr>
            <p:cNvPr id="56" name="组合 55">
              <a:extLst>
                <a:ext uri="{FF2B5EF4-FFF2-40B4-BE49-F238E27FC236}">
                  <a16:creationId xmlns:a16="http://schemas.microsoft.com/office/drawing/2014/main" id="{B3ECA4EB-10D1-4B65-B604-4032302CDAF4}"/>
                </a:ext>
              </a:extLst>
            </p:cNvPr>
            <p:cNvGrpSpPr/>
            <p:nvPr/>
          </p:nvGrpSpPr>
          <p:grpSpPr>
            <a:xfrm>
              <a:off x="169526" y="203448"/>
              <a:ext cx="504056" cy="504056"/>
              <a:chOff x="11207774" y="442662"/>
              <a:chExt cx="504056" cy="504056"/>
            </a:xfrm>
            <a:effectLst>
              <a:outerShdw blurRad="50800" dist="38100" dir="5400000" algn="t" rotWithShape="0">
                <a:prstClr val="black">
                  <a:alpha val="40000"/>
                </a:prstClr>
              </a:outerShdw>
            </a:effectLst>
          </p:grpSpPr>
          <p:sp>
            <p:nvSpPr>
              <p:cNvPr id="57" name="椭圆 56">
                <a:extLst>
                  <a:ext uri="{FF2B5EF4-FFF2-40B4-BE49-F238E27FC236}">
                    <a16:creationId xmlns:a16="http://schemas.microsoft.com/office/drawing/2014/main" id="{FF372EA1-AB4F-47B1-B450-59AB8827ECD5}"/>
                  </a:ext>
                </a:extLst>
              </p:cNvPr>
              <p:cNvSpPr/>
              <p:nvPr/>
            </p:nvSpPr>
            <p:spPr>
              <a:xfrm>
                <a:off x="11351790" y="601230"/>
                <a:ext cx="216024" cy="216024"/>
              </a:xfrm>
              <a:prstGeom prst="ellipse">
                <a:avLst/>
              </a:prstGeom>
              <a:solidFill>
                <a:srgbClr val="B3DF6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Calibri"/>
                  <a:ea typeface="微软雅黑"/>
                </a:endParaRPr>
              </a:p>
            </p:txBody>
          </p:sp>
          <p:sp>
            <p:nvSpPr>
              <p:cNvPr id="58" name="椭圆 57">
                <a:extLst>
                  <a:ext uri="{FF2B5EF4-FFF2-40B4-BE49-F238E27FC236}">
                    <a16:creationId xmlns:a16="http://schemas.microsoft.com/office/drawing/2014/main" id="{0BEE7D95-9E9C-4C6D-91AA-6429F74B9F98}"/>
                  </a:ext>
                </a:extLst>
              </p:cNvPr>
              <p:cNvSpPr/>
              <p:nvPr/>
            </p:nvSpPr>
            <p:spPr>
              <a:xfrm>
                <a:off x="11207774" y="442662"/>
                <a:ext cx="504056" cy="50405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Calibri"/>
                  <a:ea typeface="微软雅黑"/>
                </a:endParaRPr>
              </a:p>
            </p:txBody>
          </p:sp>
        </p:grpSp>
        <p:cxnSp>
          <p:nvCxnSpPr>
            <p:cNvPr id="20" name="直接连接符 19">
              <a:extLst>
                <a:ext uri="{FF2B5EF4-FFF2-40B4-BE49-F238E27FC236}">
                  <a16:creationId xmlns:a16="http://schemas.microsoft.com/office/drawing/2014/main" id="{C4FBB3C1-88AA-4E76-B54C-31018E3BFAA0}"/>
                </a:ext>
              </a:extLst>
            </p:cNvPr>
            <p:cNvCxnSpPr>
              <a:cxnSpLocks/>
            </p:cNvCxnSpPr>
            <p:nvPr/>
          </p:nvCxnSpPr>
          <p:spPr>
            <a:xfrm>
              <a:off x="775303" y="707504"/>
              <a:ext cx="1833288" cy="0"/>
            </a:xfrm>
            <a:prstGeom prst="line">
              <a:avLst/>
            </a:prstGeom>
            <a:ln>
              <a:solidFill>
                <a:srgbClr val="B3DF63"/>
              </a:solidFill>
            </a:ln>
          </p:spPr>
          <p:style>
            <a:lnRef idx="1">
              <a:schemeClr val="accent1"/>
            </a:lnRef>
            <a:fillRef idx="0">
              <a:schemeClr val="accent1"/>
            </a:fillRef>
            <a:effectRef idx="0">
              <a:schemeClr val="accent1"/>
            </a:effectRef>
            <a:fontRef idx="minor">
              <a:schemeClr val="tx1"/>
            </a:fontRef>
          </p:style>
        </p:cxnSp>
      </p:grpSp>
      <p:sp>
        <p:nvSpPr>
          <p:cNvPr id="9" name="矩形 8"/>
          <p:cNvSpPr/>
          <p:nvPr/>
        </p:nvSpPr>
        <p:spPr>
          <a:xfrm>
            <a:off x="1320833" y="1716970"/>
            <a:ext cx="7419876" cy="3785652"/>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just" defTabSz="914400" rtl="0" eaLnBrk="1" fontAlgn="auto" latinLnBrk="0" hangingPunct="1">
              <a:lnSpc>
                <a:spcPct val="200000"/>
              </a:lnSpc>
              <a:spcBef>
                <a:spcPts val="0"/>
              </a:spcBef>
              <a:spcAft>
                <a:spcPts val="0"/>
              </a:spcAft>
              <a:buClrTx/>
              <a:buSzTx/>
              <a:buFontTx/>
              <a:buNone/>
              <a:defRPr/>
            </a:pPr>
            <a:r>
              <a:rPr kumimoji="0" lang="en-US" altLang="zh-CN" sz="2400" b="1" i="0" u="none" strike="noStrike" kern="1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1</a:t>
            </a:r>
            <a:r>
              <a:rPr kumimoji="0" lang="zh-CN" altLang="en-US" sz="2400" b="1" i="0" u="none" strike="noStrike" kern="1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、实践</a:t>
            </a:r>
            <a:r>
              <a:rPr kumimoji="0" lang="zh-CN" altLang="en-US" sz="2400" b="1" i="0" u="none" strike="noStrike" kern="1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教程</a:t>
            </a:r>
            <a:r>
              <a:rPr kumimoji="0" lang="en-US" altLang="zh-CN" sz="2400" b="1" i="0" u="none" strike="noStrike" kern="1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p45</a:t>
            </a:r>
            <a:r>
              <a:rPr kumimoji="0" lang="zh-CN" altLang="en-US" sz="2400" b="1" i="0" u="none" strike="noStrike" kern="1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：第</a:t>
            </a:r>
            <a:r>
              <a:rPr kumimoji="0" lang="en-US" altLang="zh-CN" sz="2400" b="1" i="0" u="none" strike="noStrike" kern="1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2</a:t>
            </a:r>
            <a:r>
              <a:rPr kumimoji="0" lang="zh-CN" altLang="en-US" sz="2400" b="1" i="0" u="none" strike="noStrike" kern="1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题</a:t>
            </a:r>
            <a:endParaRPr kumimoji="0" lang="en-US" altLang="zh-CN" sz="2400" b="1" i="0" u="none" strike="noStrike" kern="1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just" defTabSz="914400" rtl="0" eaLnBrk="1" fontAlgn="auto" latinLnBrk="0" hangingPunct="1">
              <a:lnSpc>
                <a:spcPct val="200000"/>
              </a:lnSpc>
              <a:spcBef>
                <a:spcPts val="0"/>
              </a:spcBef>
              <a:spcAft>
                <a:spcPts val="0"/>
              </a:spcAft>
              <a:buClrTx/>
              <a:buSzTx/>
              <a:buFontTx/>
              <a:buNone/>
              <a:defRPr/>
            </a:pPr>
            <a:r>
              <a:rPr kumimoji="0" lang="en-US" altLang="zh-CN" sz="2400" b="1" i="0" u="none" strike="noStrike" kern="1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2</a:t>
            </a:r>
            <a:r>
              <a:rPr kumimoji="0" lang="zh-CN" altLang="en-US" sz="2400" b="1" i="0" u="none" strike="noStrike" kern="1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r>
              <a:rPr kumimoji="0" lang="zh-CN" altLang="en-US" sz="2400" b="1" i="0" u="none" strike="noStrike" kern="1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实践教程</a:t>
            </a:r>
            <a:r>
              <a:rPr kumimoji="0" lang="en-US" altLang="zh-CN" sz="2400" b="1" i="0" u="none" strike="noStrike" kern="1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p46</a:t>
            </a:r>
            <a:r>
              <a:rPr kumimoji="0" lang="zh-CN" altLang="en-US" sz="2400" b="1" i="0" u="none" strike="noStrike" kern="1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：第</a:t>
            </a:r>
            <a:r>
              <a:rPr kumimoji="0" lang="en-US" altLang="zh-CN" sz="2400" b="1" i="0" u="none" strike="noStrike" kern="1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3</a:t>
            </a:r>
            <a:r>
              <a:rPr kumimoji="0" lang="zh-CN" altLang="en-US" sz="2400" b="1" i="0" u="none" strike="noStrike" kern="1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题</a:t>
            </a:r>
            <a:endParaRPr kumimoji="0" lang="zh-CN" altLang="zh-CN" sz="2400" b="1" i="0" u="none" strike="noStrike" kern="1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just" defTabSz="914400" rtl="0" eaLnBrk="1" fontAlgn="auto" latinLnBrk="0" hangingPunct="1">
              <a:lnSpc>
                <a:spcPct val="200000"/>
              </a:lnSpc>
              <a:spcBef>
                <a:spcPts val="0"/>
              </a:spcBef>
              <a:spcAft>
                <a:spcPts val="0"/>
              </a:spcAft>
              <a:buClrTx/>
              <a:buSzTx/>
              <a:buFontTx/>
              <a:buNone/>
              <a:defRPr/>
            </a:pPr>
            <a:r>
              <a:rPr kumimoji="0" lang="en-US" altLang="zh-CN" sz="2400" b="1" i="0" u="none" strike="noStrike" kern="1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3</a:t>
            </a:r>
            <a:r>
              <a:rPr kumimoji="0" lang="zh-CN" altLang="en-US" sz="2400" b="1" i="0" u="none" strike="noStrike" kern="1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r>
              <a:rPr kumimoji="0" lang="zh-CN" altLang="en-US" sz="2400" b="1" i="0" u="none" strike="noStrike" kern="1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实践教程</a:t>
            </a:r>
            <a:r>
              <a:rPr kumimoji="0" lang="en-US" altLang="zh-CN" sz="2400" b="1" i="0" u="none" strike="noStrike" kern="1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p46</a:t>
            </a:r>
            <a:r>
              <a:rPr kumimoji="0" lang="zh-CN" altLang="en-US" sz="2400" b="1" i="0" u="none" strike="noStrike" kern="1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：第</a:t>
            </a:r>
            <a:r>
              <a:rPr kumimoji="0" lang="en-US" altLang="zh-CN" sz="2400" b="1" i="0" u="none" strike="noStrike" kern="1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5</a:t>
            </a:r>
            <a:r>
              <a:rPr kumimoji="0" lang="zh-CN" altLang="en-US" sz="2400" b="1" i="0" u="none" strike="noStrike" kern="1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题</a:t>
            </a:r>
            <a:endParaRPr kumimoji="0" lang="zh-CN" altLang="zh-CN" sz="2400" b="1" i="0" u="none" strike="noStrike" kern="1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just" defTabSz="914400" rtl="0" eaLnBrk="1" fontAlgn="auto" latinLnBrk="0" hangingPunct="1">
              <a:lnSpc>
                <a:spcPct val="200000"/>
              </a:lnSpc>
              <a:spcBef>
                <a:spcPts val="0"/>
              </a:spcBef>
              <a:spcAft>
                <a:spcPts val="0"/>
              </a:spcAft>
              <a:buClrTx/>
              <a:buSzTx/>
              <a:buFontTx/>
              <a:buNone/>
              <a:defRPr/>
            </a:pPr>
            <a:r>
              <a:rPr kumimoji="0" lang="en-US" altLang="zh-CN" sz="2400" b="1" i="0" u="none" strike="noStrike" kern="1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4</a:t>
            </a:r>
            <a:r>
              <a:rPr kumimoji="0" lang="zh-CN" altLang="en-US" sz="2400" b="1" i="0" u="none" strike="noStrike" kern="1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、实践</a:t>
            </a:r>
            <a:r>
              <a:rPr kumimoji="0" lang="zh-CN" altLang="en-US" sz="2400" b="1" i="0" u="none" strike="noStrike" kern="1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教程</a:t>
            </a:r>
            <a:r>
              <a:rPr kumimoji="0" lang="en-US" altLang="zh-CN" sz="2400" b="1" i="0" u="none" strike="noStrike" kern="1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p47</a:t>
            </a:r>
            <a:r>
              <a:rPr kumimoji="0" lang="zh-CN" altLang="en-US" sz="2400" b="1" i="0" u="none" strike="noStrike" kern="1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：第</a:t>
            </a:r>
            <a:r>
              <a:rPr kumimoji="0" lang="en-US" altLang="zh-CN" sz="2400" b="1" i="0" u="none" strike="noStrike" kern="1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7</a:t>
            </a:r>
            <a:r>
              <a:rPr kumimoji="0" lang="zh-CN" altLang="en-US" sz="2400" b="1" i="0" u="none" strike="noStrike" kern="1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题</a:t>
            </a:r>
            <a:endParaRPr kumimoji="0" lang="en-US" altLang="zh-CN" sz="2400" b="1" i="0" u="none" strike="noStrike" kern="1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algn="just">
              <a:lnSpc>
                <a:spcPct val="200000"/>
              </a:lnSpc>
              <a:defRPr/>
            </a:pPr>
            <a:r>
              <a:rPr lang="en-US" altLang="zh-CN" sz="2400" b="1" kern="100" dirty="0" smtClean="0">
                <a:solidFill>
                  <a:prstClr val="black"/>
                </a:solidFill>
                <a:latin typeface="微软雅黑" panose="020B0503020204020204" pitchFamily="34" charset="-122"/>
                <a:ea typeface="微软雅黑" panose="020B0503020204020204" pitchFamily="34" charset="-122"/>
                <a:cs typeface="Times New Roman" panose="02020603050405020304" pitchFamily="18" charset="0"/>
              </a:rPr>
              <a:t>5</a:t>
            </a:r>
            <a:r>
              <a:rPr lang="zh-CN" altLang="en-US" sz="2400" b="1" kern="100" dirty="0" smtClean="0">
                <a:solidFill>
                  <a:prstClr val="black"/>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400" b="1" kern="100"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rPr>
              <a:t>实践教程</a:t>
            </a:r>
            <a:r>
              <a:rPr lang="en-US" altLang="zh-CN" sz="2400" b="1" kern="100" dirty="0" smtClean="0">
                <a:solidFill>
                  <a:prstClr val="black"/>
                </a:solidFill>
                <a:latin typeface="微软雅黑" panose="020B0503020204020204" pitchFamily="34" charset="-122"/>
                <a:ea typeface="微软雅黑" panose="020B0503020204020204" pitchFamily="34" charset="-122"/>
                <a:cs typeface="Times New Roman" panose="02020603050405020304" pitchFamily="18" charset="0"/>
              </a:rPr>
              <a:t>p48</a:t>
            </a:r>
            <a:r>
              <a:rPr lang="zh-CN" altLang="en-US" sz="2400" b="1" kern="100" dirty="0" smtClean="0">
                <a:solidFill>
                  <a:prstClr val="black"/>
                </a:solidFill>
                <a:latin typeface="微软雅黑" panose="020B0503020204020204" pitchFamily="34" charset="-122"/>
                <a:ea typeface="微软雅黑" panose="020B0503020204020204" pitchFamily="34" charset="-122"/>
                <a:cs typeface="Times New Roman" panose="02020603050405020304" pitchFamily="18" charset="0"/>
              </a:rPr>
              <a:t>：第</a:t>
            </a:r>
            <a:r>
              <a:rPr lang="en-US" altLang="zh-CN" sz="2400" b="1" kern="100" dirty="0" smtClean="0">
                <a:solidFill>
                  <a:prstClr val="black"/>
                </a:solidFill>
                <a:latin typeface="微软雅黑" panose="020B0503020204020204" pitchFamily="34" charset="-122"/>
                <a:ea typeface="微软雅黑" panose="020B0503020204020204" pitchFamily="34" charset="-122"/>
                <a:cs typeface="Times New Roman" panose="02020603050405020304" pitchFamily="18" charset="0"/>
              </a:rPr>
              <a:t>13</a:t>
            </a:r>
            <a:r>
              <a:rPr lang="zh-CN" altLang="en-US" sz="2400" b="1" kern="100" dirty="0" smtClean="0">
                <a:solidFill>
                  <a:prstClr val="black"/>
                </a:solidFill>
                <a:latin typeface="微软雅黑" panose="020B0503020204020204" pitchFamily="34" charset="-122"/>
                <a:ea typeface="微软雅黑" panose="020B0503020204020204" pitchFamily="34" charset="-122"/>
                <a:cs typeface="Times New Roman" panose="02020603050405020304" pitchFamily="18" charset="0"/>
              </a:rPr>
              <a:t>题</a:t>
            </a:r>
            <a:endParaRPr lang="zh-CN" altLang="zh-CN" sz="2400" b="1" kern="100"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174737041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MasterSp="0">
  <p:cSld>
    <p:bg>
      <p:bgPr>
        <a:solidFill>
          <a:schemeClr val="bg1">
            <a:lumMod val="95000"/>
          </a:schemeClr>
        </a:solidFill>
        <a:effectLst/>
      </p:bgPr>
    </p:bg>
    <p:spTree>
      <p:nvGrpSpPr>
        <p:cNvPr id="1" name=""/>
        <p:cNvGrpSpPr/>
        <p:nvPr/>
      </p:nvGrpSpPr>
      <p:grpSpPr>
        <a:xfrm>
          <a:off x="0" y="0"/>
          <a:ext cx="0" cy="0"/>
          <a:chOff x="0" y="0"/>
          <a:chExt cx="0" cy="0"/>
        </a:xfrm>
      </p:grpSpPr>
      <p:grpSp>
        <p:nvGrpSpPr>
          <p:cNvPr id="32" name="组合 31">
            <a:extLst>
              <a:ext uri="{FF2B5EF4-FFF2-40B4-BE49-F238E27FC236}">
                <a16:creationId xmlns:a16="http://schemas.microsoft.com/office/drawing/2014/main" id="{032EF26F-0D58-4A0E-97C1-668713F80B14}"/>
              </a:ext>
            </a:extLst>
          </p:cNvPr>
          <p:cNvGrpSpPr/>
          <p:nvPr/>
        </p:nvGrpSpPr>
        <p:grpSpPr>
          <a:xfrm>
            <a:off x="170320" y="203448"/>
            <a:ext cx="6511833" cy="504056"/>
            <a:chOff x="169526" y="203448"/>
            <a:chExt cx="6511833" cy="504056"/>
          </a:xfrm>
        </p:grpSpPr>
        <p:sp>
          <p:nvSpPr>
            <p:cNvPr id="4" name="TextBox 3"/>
            <p:cNvSpPr txBox="1"/>
            <p:nvPr/>
          </p:nvSpPr>
          <p:spPr>
            <a:xfrm>
              <a:off x="781172" y="245839"/>
              <a:ext cx="5900187" cy="461665"/>
            </a:xfrm>
            <a:prstGeom prst="rect">
              <a:avLst/>
            </a:prstGeom>
            <a:noFill/>
          </p:spPr>
          <p:txBody>
            <a:bodyPr wrap="square" rtlCol="0">
              <a:spAutoFit/>
            </a:bodyPr>
            <a:lstStyle/>
            <a:p>
              <a:r>
                <a:rPr lang="zh-CN" altLang="en-US" sz="2400" b="1" spc="300" dirty="0">
                  <a:solidFill>
                    <a:srgbClr val="1E6787"/>
                  </a:solidFill>
                  <a:latin typeface="微软雅黑" pitchFamily="34" charset="-122"/>
                  <a:ea typeface="微软雅黑" pitchFamily="34" charset="-122"/>
                </a:rPr>
                <a:t>字典的遍历</a:t>
              </a:r>
              <a:endParaRPr lang="zh-CN" altLang="en-US" sz="2000" b="1" spc="300" dirty="0">
                <a:solidFill>
                  <a:srgbClr val="1E6787"/>
                </a:solidFill>
                <a:latin typeface="微软雅黑" pitchFamily="34" charset="-122"/>
                <a:ea typeface="微软雅黑" pitchFamily="34" charset="-122"/>
              </a:endParaRPr>
            </a:p>
          </p:txBody>
        </p:sp>
        <p:grpSp>
          <p:nvGrpSpPr>
            <p:cNvPr id="56" name="组合 55">
              <a:extLst>
                <a:ext uri="{FF2B5EF4-FFF2-40B4-BE49-F238E27FC236}">
                  <a16:creationId xmlns:a16="http://schemas.microsoft.com/office/drawing/2014/main" id="{B3ECA4EB-10D1-4B65-B604-4032302CDAF4}"/>
                </a:ext>
              </a:extLst>
            </p:cNvPr>
            <p:cNvGrpSpPr/>
            <p:nvPr/>
          </p:nvGrpSpPr>
          <p:grpSpPr>
            <a:xfrm>
              <a:off x="169526" y="203448"/>
              <a:ext cx="504056" cy="504056"/>
              <a:chOff x="11207774" y="442662"/>
              <a:chExt cx="504056" cy="504056"/>
            </a:xfrm>
            <a:effectLst>
              <a:outerShdw blurRad="50800" dist="38100" dir="5400000" algn="t" rotWithShape="0">
                <a:prstClr val="black">
                  <a:alpha val="40000"/>
                </a:prstClr>
              </a:outerShdw>
            </a:effectLst>
          </p:grpSpPr>
          <p:sp>
            <p:nvSpPr>
              <p:cNvPr id="57" name="椭圆 56">
                <a:extLst>
                  <a:ext uri="{FF2B5EF4-FFF2-40B4-BE49-F238E27FC236}">
                    <a16:creationId xmlns:a16="http://schemas.microsoft.com/office/drawing/2014/main" id="{FF372EA1-AB4F-47B1-B450-59AB8827ECD5}"/>
                  </a:ext>
                </a:extLst>
              </p:cNvPr>
              <p:cNvSpPr/>
              <p:nvPr/>
            </p:nvSpPr>
            <p:spPr>
              <a:xfrm>
                <a:off x="11351790" y="601230"/>
                <a:ext cx="216024" cy="216024"/>
              </a:xfrm>
              <a:prstGeom prst="ellipse">
                <a:avLst/>
              </a:prstGeom>
              <a:solidFill>
                <a:srgbClr val="B3DF6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Calibri"/>
                  <a:ea typeface="微软雅黑"/>
                </a:endParaRPr>
              </a:p>
            </p:txBody>
          </p:sp>
          <p:sp>
            <p:nvSpPr>
              <p:cNvPr id="58" name="椭圆 57">
                <a:extLst>
                  <a:ext uri="{FF2B5EF4-FFF2-40B4-BE49-F238E27FC236}">
                    <a16:creationId xmlns:a16="http://schemas.microsoft.com/office/drawing/2014/main" id="{0BEE7D95-9E9C-4C6D-91AA-6429F74B9F98}"/>
                  </a:ext>
                </a:extLst>
              </p:cNvPr>
              <p:cNvSpPr/>
              <p:nvPr/>
            </p:nvSpPr>
            <p:spPr>
              <a:xfrm>
                <a:off x="11207774" y="442662"/>
                <a:ext cx="504056" cy="50405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Calibri"/>
                  <a:ea typeface="微软雅黑"/>
                </a:endParaRPr>
              </a:p>
            </p:txBody>
          </p:sp>
        </p:grpSp>
        <p:cxnSp>
          <p:nvCxnSpPr>
            <p:cNvPr id="20" name="直接连接符 19">
              <a:extLst>
                <a:ext uri="{FF2B5EF4-FFF2-40B4-BE49-F238E27FC236}">
                  <a16:creationId xmlns:a16="http://schemas.microsoft.com/office/drawing/2014/main" id="{C4FBB3C1-88AA-4E76-B54C-31018E3BFAA0}"/>
                </a:ext>
              </a:extLst>
            </p:cNvPr>
            <p:cNvCxnSpPr>
              <a:cxnSpLocks/>
            </p:cNvCxnSpPr>
            <p:nvPr/>
          </p:nvCxnSpPr>
          <p:spPr>
            <a:xfrm>
              <a:off x="775303" y="707504"/>
              <a:ext cx="1833288" cy="0"/>
            </a:xfrm>
            <a:prstGeom prst="line">
              <a:avLst/>
            </a:prstGeom>
            <a:ln>
              <a:solidFill>
                <a:srgbClr val="B3DF63"/>
              </a:solidFill>
            </a:ln>
          </p:spPr>
          <p:style>
            <a:lnRef idx="1">
              <a:schemeClr val="accent1"/>
            </a:lnRef>
            <a:fillRef idx="0">
              <a:schemeClr val="accent1"/>
            </a:fillRef>
            <a:effectRef idx="0">
              <a:schemeClr val="accent1"/>
            </a:effectRef>
            <a:fontRef idx="minor">
              <a:schemeClr val="tx1"/>
            </a:fontRef>
          </p:style>
        </p:cxnSp>
      </p:grpSp>
      <p:sp>
        <p:nvSpPr>
          <p:cNvPr id="49" name="矩形 48">
            <a:extLst>
              <a:ext uri="{FF2B5EF4-FFF2-40B4-BE49-F238E27FC236}">
                <a16:creationId xmlns:a16="http://schemas.microsoft.com/office/drawing/2014/main" id="{2D834A0F-3130-4C5B-B4A3-49FE07333EE4}"/>
              </a:ext>
            </a:extLst>
          </p:cNvPr>
          <p:cNvSpPr/>
          <p:nvPr/>
        </p:nvSpPr>
        <p:spPr>
          <a:xfrm>
            <a:off x="530360" y="1800413"/>
            <a:ext cx="10996622" cy="2805063"/>
          </a:xfrm>
          <a:prstGeom prst="rect">
            <a:avLst/>
          </a:prstGeom>
        </p:spPr>
        <p:txBody>
          <a:bodyPr wrap="square">
            <a:spAutoFit/>
          </a:bodyPr>
          <a:lstStyle/>
          <a:p>
            <a:pPr indent="457200">
              <a:lnSpc>
                <a:spcPct val="150000"/>
              </a:lnSpc>
            </a:pPr>
            <a:r>
              <a:rPr lang="zh-CN" altLang="en-US" sz="2400" dirty="0">
                <a:latin typeface="+mn-ea"/>
              </a:rPr>
              <a:t>遍历，即访问字典中所有的条目；和条目相关的有三个方法</a:t>
            </a:r>
            <a:r>
              <a:rPr lang="en-US" altLang="zh-CN" sz="2400" dirty="0">
                <a:latin typeface="+mn-ea"/>
              </a:rPr>
              <a:t>:</a:t>
            </a:r>
          </a:p>
          <a:p>
            <a:pPr marL="1371600" lvl="2" indent="-457200">
              <a:lnSpc>
                <a:spcPct val="150000"/>
              </a:lnSpc>
              <a:buFont typeface="Arial" panose="020B0604020202020204" pitchFamily="34" charset="0"/>
              <a:buChar char="•"/>
            </a:pPr>
            <a:r>
              <a:rPr lang="zh-CN" altLang="en-US" sz="2400" dirty="0">
                <a:latin typeface="+mn-ea"/>
              </a:rPr>
              <a:t>字典</a:t>
            </a:r>
            <a:r>
              <a:rPr lang="en-US" altLang="zh-CN" sz="2400" dirty="0">
                <a:latin typeface="+mn-ea"/>
              </a:rPr>
              <a:t>.items()	: </a:t>
            </a:r>
            <a:r>
              <a:rPr lang="zh-CN" altLang="en-US" sz="2400" dirty="0">
                <a:latin typeface="+mn-ea"/>
              </a:rPr>
              <a:t>提取字典所有条目</a:t>
            </a:r>
            <a:r>
              <a:rPr lang="en-US" altLang="zh-CN" sz="2400" dirty="0">
                <a:latin typeface="+mn-ea"/>
              </a:rPr>
              <a:t>,</a:t>
            </a:r>
            <a:r>
              <a:rPr lang="zh-CN" altLang="en-US" sz="2400" dirty="0">
                <a:latin typeface="+mn-ea"/>
              </a:rPr>
              <a:t>以双元素列表形式返回</a:t>
            </a:r>
            <a:endParaRPr lang="en-US" altLang="zh-CN" sz="2400" dirty="0">
              <a:latin typeface="+mn-ea"/>
            </a:endParaRPr>
          </a:p>
          <a:p>
            <a:pPr marL="1371600" lvl="2" indent="-457200">
              <a:lnSpc>
                <a:spcPct val="150000"/>
              </a:lnSpc>
              <a:buFont typeface="Arial" panose="020B0604020202020204" pitchFamily="34" charset="0"/>
              <a:buChar char="•"/>
            </a:pPr>
            <a:r>
              <a:rPr lang="zh-CN" altLang="en-US" sz="2400" dirty="0">
                <a:latin typeface="+mn-ea"/>
              </a:rPr>
              <a:t>字典</a:t>
            </a:r>
            <a:r>
              <a:rPr lang="en-US" altLang="zh-CN" sz="2400" dirty="0">
                <a:latin typeface="+mn-ea"/>
              </a:rPr>
              <a:t>.keys()	: </a:t>
            </a:r>
            <a:r>
              <a:rPr lang="zh-CN" altLang="en-US" sz="2400" dirty="0">
                <a:latin typeface="+mn-ea"/>
              </a:rPr>
              <a:t>提取字典所有键</a:t>
            </a:r>
            <a:r>
              <a:rPr lang="en-US" altLang="zh-CN" sz="2400" dirty="0">
                <a:latin typeface="+mn-ea"/>
              </a:rPr>
              <a:t>,</a:t>
            </a:r>
            <a:r>
              <a:rPr lang="zh-CN" altLang="en-US" sz="2400" dirty="0">
                <a:latin typeface="+mn-ea"/>
              </a:rPr>
              <a:t>以列表形式返回</a:t>
            </a:r>
            <a:endParaRPr lang="en-US" altLang="zh-CN" sz="2400" dirty="0">
              <a:latin typeface="+mn-ea"/>
            </a:endParaRPr>
          </a:p>
          <a:p>
            <a:pPr marL="1371600" lvl="2" indent="-457200">
              <a:lnSpc>
                <a:spcPct val="150000"/>
              </a:lnSpc>
              <a:buFont typeface="Arial" panose="020B0604020202020204" pitchFamily="34" charset="0"/>
              <a:buChar char="•"/>
            </a:pPr>
            <a:r>
              <a:rPr lang="zh-CN" altLang="en-US" sz="2400" dirty="0">
                <a:latin typeface="+mn-ea"/>
              </a:rPr>
              <a:t>字典</a:t>
            </a:r>
            <a:r>
              <a:rPr lang="en-US" altLang="zh-CN" sz="2400" dirty="0">
                <a:latin typeface="+mn-ea"/>
              </a:rPr>
              <a:t>.values()	: </a:t>
            </a:r>
            <a:r>
              <a:rPr lang="zh-CN" altLang="en-US" sz="2400" dirty="0">
                <a:latin typeface="+mn-ea"/>
              </a:rPr>
              <a:t>提取字典所有值</a:t>
            </a:r>
            <a:r>
              <a:rPr lang="en-US" altLang="zh-CN" sz="2400" dirty="0">
                <a:latin typeface="+mn-ea"/>
              </a:rPr>
              <a:t>,</a:t>
            </a:r>
            <a:r>
              <a:rPr lang="zh-CN" altLang="en-US" sz="2400" dirty="0">
                <a:latin typeface="+mn-ea"/>
              </a:rPr>
              <a:t>以列表形式返回</a:t>
            </a:r>
            <a:endParaRPr lang="en-US" altLang="zh-CN" sz="2400" dirty="0">
              <a:latin typeface="+mn-ea"/>
            </a:endParaRPr>
          </a:p>
          <a:p>
            <a:pPr marL="0" lvl="1" indent="0">
              <a:lnSpc>
                <a:spcPct val="150000"/>
              </a:lnSpc>
              <a:buNone/>
            </a:pPr>
            <a:endParaRPr lang="en-US" altLang="zh-CN" sz="2400" dirty="0">
              <a:latin typeface="+mn-ea"/>
            </a:endParaRPr>
          </a:p>
        </p:txBody>
      </p:sp>
    </p:spTree>
    <p:extLst>
      <p:ext uri="{BB962C8B-B14F-4D97-AF65-F5344CB8AC3E}">
        <p14:creationId xmlns:p14="http://schemas.microsoft.com/office/powerpoint/2010/main" val="28456016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MasterSp="0">
  <p:cSld>
    <p:bg>
      <p:bgPr>
        <a:solidFill>
          <a:schemeClr val="bg1">
            <a:lumMod val="95000"/>
          </a:schemeClr>
        </a:solidFill>
        <a:effectLst/>
      </p:bgPr>
    </p:bg>
    <p:spTree>
      <p:nvGrpSpPr>
        <p:cNvPr id="1" name=""/>
        <p:cNvGrpSpPr/>
        <p:nvPr/>
      </p:nvGrpSpPr>
      <p:grpSpPr>
        <a:xfrm>
          <a:off x="0" y="0"/>
          <a:ext cx="0" cy="0"/>
          <a:chOff x="0" y="0"/>
          <a:chExt cx="0" cy="0"/>
        </a:xfrm>
      </p:grpSpPr>
      <p:grpSp>
        <p:nvGrpSpPr>
          <p:cNvPr id="32" name="组合 31">
            <a:extLst>
              <a:ext uri="{FF2B5EF4-FFF2-40B4-BE49-F238E27FC236}">
                <a16:creationId xmlns:a16="http://schemas.microsoft.com/office/drawing/2014/main" id="{032EF26F-0D58-4A0E-97C1-668713F80B14}"/>
              </a:ext>
            </a:extLst>
          </p:cNvPr>
          <p:cNvGrpSpPr/>
          <p:nvPr/>
        </p:nvGrpSpPr>
        <p:grpSpPr>
          <a:xfrm>
            <a:off x="170320" y="203448"/>
            <a:ext cx="6511833" cy="504056"/>
            <a:chOff x="169526" y="203448"/>
            <a:chExt cx="6511833" cy="504056"/>
          </a:xfrm>
        </p:grpSpPr>
        <p:sp>
          <p:nvSpPr>
            <p:cNvPr id="4" name="TextBox 3"/>
            <p:cNvSpPr txBox="1"/>
            <p:nvPr/>
          </p:nvSpPr>
          <p:spPr>
            <a:xfrm>
              <a:off x="781172" y="245839"/>
              <a:ext cx="5900187" cy="461665"/>
            </a:xfrm>
            <a:prstGeom prst="rect">
              <a:avLst/>
            </a:prstGeom>
            <a:noFill/>
          </p:spPr>
          <p:txBody>
            <a:bodyPr wrap="square" rtlCol="0">
              <a:spAutoFit/>
            </a:bodyPr>
            <a:lstStyle/>
            <a:p>
              <a:r>
                <a:rPr lang="zh-CN" altLang="en-US" sz="2400" b="1" spc="300" dirty="0">
                  <a:solidFill>
                    <a:srgbClr val="1E6787"/>
                  </a:solidFill>
                  <a:latin typeface="微软雅黑" pitchFamily="34" charset="-122"/>
                  <a:ea typeface="微软雅黑" pitchFamily="34" charset="-122"/>
                </a:rPr>
                <a:t>字典的遍历</a:t>
              </a:r>
              <a:endParaRPr lang="zh-CN" altLang="en-US" sz="2000" b="1" spc="300" dirty="0">
                <a:solidFill>
                  <a:srgbClr val="1E6787"/>
                </a:solidFill>
                <a:latin typeface="微软雅黑" pitchFamily="34" charset="-122"/>
                <a:ea typeface="微软雅黑" pitchFamily="34" charset="-122"/>
              </a:endParaRPr>
            </a:p>
          </p:txBody>
        </p:sp>
        <p:grpSp>
          <p:nvGrpSpPr>
            <p:cNvPr id="56" name="组合 55">
              <a:extLst>
                <a:ext uri="{FF2B5EF4-FFF2-40B4-BE49-F238E27FC236}">
                  <a16:creationId xmlns:a16="http://schemas.microsoft.com/office/drawing/2014/main" id="{B3ECA4EB-10D1-4B65-B604-4032302CDAF4}"/>
                </a:ext>
              </a:extLst>
            </p:cNvPr>
            <p:cNvGrpSpPr/>
            <p:nvPr/>
          </p:nvGrpSpPr>
          <p:grpSpPr>
            <a:xfrm>
              <a:off x="169526" y="203448"/>
              <a:ext cx="504056" cy="504056"/>
              <a:chOff x="11207774" y="442662"/>
              <a:chExt cx="504056" cy="504056"/>
            </a:xfrm>
            <a:effectLst>
              <a:outerShdw blurRad="50800" dist="38100" dir="5400000" algn="t" rotWithShape="0">
                <a:prstClr val="black">
                  <a:alpha val="40000"/>
                </a:prstClr>
              </a:outerShdw>
            </a:effectLst>
          </p:grpSpPr>
          <p:sp>
            <p:nvSpPr>
              <p:cNvPr id="57" name="椭圆 56">
                <a:extLst>
                  <a:ext uri="{FF2B5EF4-FFF2-40B4-BE49-F238E27FC236}">
                    <a16:creationId xmlns:a16="http://schemas.microsoft.com/office/drawing/2014/main" id="{FF372EA1-AB4F-47B1-B450-59AB8827ECD5}"/>
                  </a:ext>
                </a:extLst>
              </p:cNvPr>
              <p:cNvSpPr/>
              <p:nvPr/>
            </p:nvSpPr>
            <p:spPr>
              <a:xfrm>
                <a:off x="11351790" y="601230"/>
                <a:ext cx="216024" cy="216024"/>
              </a:xfrm>
              <a:prstGeom prst="ellipse">
                <a:avLst/>
              </a:prstGeom>
              <a:solidFill>
                <a:srgbClr val="B3DF6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Calibri"/>
                  <a:ea typeface="微软雅黑"/>
                </a:endParaRPr>
              </a:p>
            </p:txBody>
          </p:sp>
          <p:sp>
            <p:nvSpPr>
              <p:cNvPr id="58" name="椭圆 57">
                <a:extLst>
                  <a:ext uri="{FF2B5EF4-FFF2-40B4-BE49-F238E27FC236}">
                    <a16:creationId xmlns:a16="http://schemas.microsoft.com/office/drawing/2014/main" id="{0BEE7D95-9E9C-4C6D-91AA-6429F74B9F98}"/>
                  </a:ext>
                </a:extLst>
              </p:cNvPr>
              <p:cNvSpPr/>
              <p:nvPr/>
            </p:nvSpPr>
            <p:spPr>
              <a:xfrm>
                <a:off x="11207774" y="442662"/>
                <a:ext cx="504056" cy="50405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Calibri"/>
                  <a:ea typeface="微软雅黑"/>
                </a:endParaRPr>
              </a:p>
            </p:txBody>
          </p:sp>
        </p:grpSp>
        <p:cxnSp>
          <p:nvCxnSpPr>
            <p:cNvPr id="20" name="直接连接符 19">
              <a:extLst>
                <a:ext uri="{FF2B5EF4-FFF2-40B4-BE49-F238E27FC236}">
                  <a16:creationId xmlns:a16="http://schemas.microsoft.com/office/drawing/2014/main" id="{C4FBB3C1-88AA-4E76-B54C-31018E3BFAA0}"/>
                </a:ext>
              </a:extLst>
            </p:cNvPr>
            <p:cNvCxnSpPr>
              <a:cxnSpLocks/>
            </p:cNvCxnSpPr>
            <p:nvPr/>
          </p:nvCxnSpPr>
          <p:spPr>
            <a:xfrm>
              <a:off x="775303" y="707504"/>
              <a:ext cx="1833288" cy="0"/>
            </a:xfrm>
            <a:prstGeom prst="line">
              <a:avLst/>
            </a:prstGeom>
            <a:ln>
              <a:solidFill>
                <a:srgbClr val="B3DF63"/>
              </a:solidFill>
            </a:ln>
          </p:spPr>
          <p:style>
            <a:lnRef idx="1">
              <a:schemeClr val="accent1"/>
            </a:lnRef>
            <a:fillRef idx="0">
              <a:schemeClr val="accent1"/>
            </a:fillRef>
            <a:effectRef idx="0">
              <a:schemeClr val="accent1"/>
            </a:effectRef>
            <a:fontRef idx="minor">
              <a:schemeClr val="tx1"/>
            </a:fontRef>
          </p:style>
        </p:cxnSp>
      </p:grpSp>
      <p:pic>
        <p:nvPicPr>
          <p:cNvPr id="2" name="图片 1">
            <a:extLst>
              <a:ext uri="{FF2B5EF4-FFF2-40B4-BE49-F238E27FC236}">
                <a16:creationId xmlns:a16="http://schemas.microsoft.com/office/drawing/2014/main" id="{9CF85416-C54A-4DF2-B638-F447EACC0F41}"/>
              </a:ext>
            </a:extLst>
          </p:cNvPr>
          <p:cNvPicPr>
            <a:picLocks noChangeAspect="1"/>
          </p:cNvPicPr>
          <p:nvPr/>
        </p:nvPicPr>
        <p:blipFill>
          <a:blip r:embed="rId3" cstate="print"/>
          <a:stretch>
            <a:fillRect/>
          </a:stretch>
        </p:blipFill>
        <p:spPr>
          <a:xfrm>
            <a:off x="867662" y="1778650"/>
            <a:ext cx="10456676" cy="3735457"/>
          </a:xfrm>
          <a:prstGeom prst="rect">
            <a:avLst/>
          </a:prstGeom>
        </p:spPr>
      </p:pic>
      <p:sp>
        <p:nvSpPr>
          <p:cNvPr id="3" name="标注: 线形 2">
            <a:extLst>
              <a:ext uri="{FF2B5EF4-FFF2-40B4-BE49-F238E27FC236}">
                <a16:creationId xmlns:a16="http://schemas.microsoft.com/office/drawing/2014/main" id="{384C63B5-F121-43CE-B812-B4CC4759B048}"/>
              </a:ext>
            </a:extLst>
          </p:cNvPr>
          <p:cNvSpPr/>
          <p:nvPr/>
        </p:nvSpPr>
        <p:spPr>
          <a:xfrm>
            <a:off x="5187141" y="3214255"/>
            <a:ext cx="4959927" cy="548640"/>
          </a:xfrm>
          <a:prstGeom prst="borderCallout1">
            <a:avLst>
              <a:gd name="adj1" fmla="val 18750"/>
              <a:gd name="adj2" fmla="val -8333"/>
              <a:gd name="adj3" fmla="val -27904"/>
              <a:gd name="adj4" fmla="val -28723"/>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以嵌套了双元素元组的列表返回所有条目信息</a:t>
            </a:r>
          </a:p>
        </p:txBody>
      </p:sp>
      <p:sp>
        <p:nvSpPr>
          <p:cNvPr id="11" name="标注: 线形 10">
            <a:extLst>
              <a:ext uri="{FF2B5EF4-FFF2-40B4-BE49-F238E27FC236}">
                <a16:creationId xmlns:a16="http://schemas.microsoft.com/office/drawing/2014/main" id="{A9A1383B-1CC1-4CBB-BE7E-923A9B4C8C74}"/>
              </a:ext>
            </a:extLst>
          </p:cNvPr>
          <p:cNvSpPr/>
          <p:nvPr/>
        </p:nvSpPr>
        <p:spPr>
          <a:xfrm>
            <a:off x="5187141" y="4364181"/>
            <a:ext cx="4959927" cy="548640"/>
          </a:xfrm>
          <a:prstGeom prst="borderCallout1">
            <a:avLst>
              <a:gd name="adj1" fmla="val 18750"/>
              <a:gd name="adj2" fmla="val -8333"/>
              <a:gd name="adj3" fmla="val -27904"/>
              <a:gd name="adj4" fmla="val -28723"/>
            </a:avLst>
          </a:prstGeom>
          <a:solidFill>
            <a:schemeClr val="accent6"/>
          </a:solidFill>
          <a:ln w="28575">
            <a:solidFill>
              <a:schemeClr val="accent6"/>
            </a:solid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dirty="0"/>
              <a:t>以列表形式返回条目所有“键”</a:t>
            </a:r>
          </a:p>
        </p:txBody>
      </p:sp>
      <p:sp>
        <p:nvSpPr>
          <p:cNvPr id="12" name="标注: 线形 11">
            <a:extLst>
              <a:ext uri="{FF2B5EF4-FFF2-40B4-BE49-F238E27FC236}">
                <a16:creationId xmlns:a16="http://schemas.microsoft.com/office/drawing/2014/main" id="{D3035A6A-9C4F-458A-87C7-B5D2B5DD62FF}"/>
              </a:ext>
            </a:extLst>
          </p:cNvPr>
          <p:cNvSpPr/>
          <p:nvPr/>
        </p:nvSpPr>
        <p:spPr>
          <a:xfrm>
            <a:off x="5187141" y="5674821"/>
            <a:ext cx="4959927" cy="548640"/>
          </a:xfrm>
          <a:prstGeom prst="borderCallout1">
            <a:avLst>
              <a:gd name="adj1" fmla="val 18750"/>
              <a:gd name="adj2" fmla="val -8333"/>
              <a:gd name="adj3" fmla="val -27904"/>
              <a:gd name="adj4" fmla="val -28723"/>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以列表形式返回条目所有“值”</a:t>
            </a:r>
          </a:p>
        </p:txBody>
      </p:sp>
      <p:sp>
        <p:nvSpPr>
          <p:cNvPr id="5" name="矩形 4">
            <a:extLst>
              <a:ext uri="{FF2B5EF4-FFF2-40B4-BE49-F238E27FC236}">
                <a16:creationId xmlns:a16="http://schemas.microsoft.com/office/drawing/2014/main" id="{878D844C-3496-4084-9091-CB8E84791D61}"/>
              </a:ext>
            </a:extLst>
          </p:cNvPr>
          <p:cNvSpPr/>
          <p:nvPr/>
        </p:nvSpPr>
        <p:spPr>
          <a:xfrm>
            <a:off x="2609385" y="2222133"/>
            <a:ext cx="1214470" cy="404689"/>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838A495A-290A-4CCB-9AB7-4F9EB9038803}"/>
              </a:ext>
            </a:extLst>
          </p:cNvPr>
          <p:cNvSpPr/>
          <p:nvPr/>
        </p:nvSpPr>
        <p:spPr>
          <a:xfrm>
            <a:off x="2609385" y="3417314"/>
            <a:ext cx="1214470" cy="404689"/>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id="{00E04296-17FB-44C3-B08B-718BEB53E3C0}"/>
              </a:ext>
            </a:extLst>
          </p:cNvPr>
          <p:cNvSpPr/>
          <p:nvPr/>
        </p:nvSpPr>
        <p:spPr>
          <a:xfrm>
            <a:off x="2609385" y="4638501"/>
            <a:ext cx="1258804" cy="404689"/>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29635844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bg>
      <p:bgPr>
        <a:solidFill>
          <a:schemeClr val="bg1">
            <a:lumMod val="95000"/>
          </a:schemeClr>
        </a:solidFill>
        <a:effectLst/>
      </p:bgPr>
    </p:bg>
    <p:spTree>
      <p:nvGrpSpPr>
        <p:cNvPr id="1" name=""/>
        <p:cNvGrpSpPr/>
        <p:nvPr/>
      </p:nvGrpSpPr>
      <p:grpSpPr>
        <a:xfrm>
          <a:off x="0" y="0"/>
          <a:ext cx="0" cy="0"/>
          <a:chOff x="0" y="0"/>
          <a:chExt cx="0" cy="0"/>
        </a:xfrm>
      </p:grpSpPr>
      <p:grpSp>
        <p:nvGrpSpPr>
          <p:cNvPr id="32" name="组合 31">
            <a:extLst>
              <a:ext uri="{FF2B5EF4-FFF2-40B4-BE49-F238E27FC236}">
                <a16:creationId xmlns:a16="http://schemas.microsoft.com/office/drawing/2014/main" id="{032EF26F-0D58-4A0E-97C1-668713F80B14}"/>
              </a:ext>
            </a:extLst>
          </p:cNvPr>
          <p:cNvGrpSpPr/>
          <p:nvPr/>
        </p:nvGrpSpPr>
        <p:grpSpPr>
          <a:xfrm>
            <a:off x="170320" y="203448"/>
            <a:ext cx="6511833" cy="504056"/>
            <a:chOff x="169526" y="203448"/>
            <a:chExt cx="6511833" cy="504056"/>
          </a:xfrm>
        </p:grpSpPr>
        <p:sp>
          <p:nvSpPr>
            <p:cNvPr id="4" name="TextBox 3"/>
            <p:cNvSpPr txBox="1"/>
            <p:nvPr/>
          </p:nvSpPr>
          <p:spPr>
            <a:xfrm>
              <a:off x="781172" y="245839"/>
              <a:ext cx="5900187" cy="461665"/>
            </a:xfrm>
            <a:prstGeom prst="rect">
              <a:avLst/>
            </a:prstGeom>
            <a:noFill/>
          </p:spPr>
          <p:txBody>
            <a:bodyPr wrap="square" rtlCol="0">
              <a:spAutoFit/>
            </a:bodyPr>
            <a:lstStyle/>
            <a:p>
              <a:r>
                <a:rPr lang="zh-CN" altLang="en-US" sz="2400" b="1" spc="300" dirty="0">
                  <a:solidFill>
                    <a:srgbClr val="1E6787"/>
                  </a:solidFill>
                  <a:latin typeface="微软雅黑" pitchFamily="34" charset="-122"/>
                  <a:ea typeface="微软雅黑" pitchFamily="34" charset="-122"/>
                </a:rPr>
                <a:t>字典简介</a:t>
              </a:r>
              <a:endParaRPr lang="zh-CN" altLang="en-US" sz="2000" b="1" spc="300" dirty="0">
                <a:solidFill>
                  <a:srgbClr val="1E6787"/>
                </a:solidFill>
                <a:latin typeface="微软雅黑" pitchFamily="34" charset="-122"/>
                <a:ea typeface="微软雅黑" pitchFamily="34" charset="-122"/>
              </a:endParaRPr>
            </a:p>
          </p:txBody>
        </p:sp>
        <p:grpSp>
          <p:nvGrpSpPr>
            <p:cNvPr id="56" name="组合 55">
              <a:extLst>
                <a:ext uri="{FF2B5EF4-FFF2-40B4-BE49-F238E27FC236}">
                  <a16:creationId xmlns:a16="http://schemas.microsoft.com/office/drawing/2014/main" id="{B3ECA4EB-10D1-4B65-B604-4032302CDAF4}"/>
                </a:ext>
              </a:extLst>
            </p:cNvPr>
            <p:cNvGrpSpPr/>
            <p:nvPr/>
          </p:nvGrpSpPr>
          <p:grpSpPr>
            <a:xfrm>
              <a:off x="169526" y="203448"/>
              <a:ext cx="504056" cy="504056"/>
              <a:chOff x="11207774" y="442662"/>
              <a:chExt cx="504056" cy="504056"/>
            </a:xfrm>
            <a:effectLst>
              <a:outerShdw blurRad="50800" dist="38100" dir="5400000" algn="t" rotWithShape="0">
                <a:prstClr val="black">
                  <a:alpha val="40000"/>
                </a:prstClr>
              </a:outerShdw>
            </a:effectLst>
          </p:grpSpPr>
          <p:sp>
            <p:nvSpPr>
              <p:cNvPr id="57" name="椭圆 56">
                <a:extLst>
                  <a:ext uri="{FF2B5EF4-FFF2-40B4-BE49-F238E27FC236}">
                    <a16:creationId xmlns:a16="http://schemas.microsoft.com/office/drawing/2014/main" id="{FF372EA1-AB4F-47B1-B450-59AB8827ECD5}"/>
                  </a:ext>
                </a:extLst>
              </p:cNvPr>
              <p:cNvSpPr/>
              <p:nvPr/>
            </p:nvSpPr>
            <p:spPr>
              <a:xfrm>
                <a:off x="11351790" y="601230"/>
                <a:ext cx="216024" cy="216024"/>
              </a:xfrm>
              <a:prstGeom prst="ellipse">
                <a:avLst/>
              </a:prstGeom>
              <a:solidFill>
                <a:srgbClr val="B3DF6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Calibri"/>
                  <a:ea typeface="微软雅黑"/>
                </a:endParaRPr>
              </a:p>
            </p:txBody>
          </p:sp>
          <p:sp>
            <p:nvSpPr>
              <p:cNvPr id="58" name="椭圆 57">
                <a:extLst>
                  <a:ext uri="{FF2B5EF4-FFF2-40B4-BE49-F238E27FC236}">
                    <a16:creationId xmlns:a16="http://schemas.microsoft.com/office/drawing/2014/main" id="{0BEE7D95-9E9C-4C6D-91AA-6429F74B9F98}"/>
                  </a:ext>
                </a:extLst>
              </p:cNvPr>
              <p:cNvSpPr/>
              <p:nvPr/>
            </p:nvSpPr>
            <p:spPr>
              <a:xfrm>
                <a:off x="11207774" y="442662"/>
                <a:ext cx="504056" cy="50405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Calibri"/>
                  <a:ea typeface="微软雅黑"/>
                </a:endParaRPr>
              </a:p>
            </p:txBody>
          </p:sp>
        </p:grpSp>
        <p:cxnSp>
          <p:nvCxnSpPr>
            <p:cNvPr id="20" name="直接连接符 19">
              <a:extLst>
                <a:ext uri="{FF2B5EF4-FFF2-40B4-BE49-F238E27FC236}">
                  <a16:creationId xmlns:a16="http://schemas.microsoft.com/office/drawing/2014/main" id="{C4FBB3C1-88AA-4E76-B54C-31018E3BFAA0}"/>
                </a:ext>
              </a:extLst>
            </p:cNvPr>
            <p:cNvCxnSpPr>
              <a:cxnSpLocks/>
            </p:cNvCxnSpPr>
            <p:nvPr/>
          </p:nvCxnSpPr>
          <p:spPr>
            <a:xfrm>
              <a:off x="775303" y="707504"/>
              <a:ext cx="1833288" cy="0"/>
            </a:xfrm>
            <a:prstGeom prst="line">
              <a:avLst/>
            </a:prstGeom>
            <a:ln>
              <a:solidFill>
                <a:srgbClr val="B3DF63"/>
              </a:solidFill>
            </a:ln>
          </p:spPr>
          <p:style>
            <a:lnRef idx="1">
              <a:schemeClr val="accent1"/>
            </a:lnRef>
            <a:fillRef idx="0">
              <a:schemeClr val="accent1"/>
            </a:fillRef>
            <a:effectRef idx="0">
              <a:schemeClr val="accent1"/>
            </a:effectRef>
            <a:fontRef idx="minor">
              <a:schemeClr val="tx1"/>
            </a:fontRef>
          </p:style>
        </p:cxnSp>
      </p:grpSp>
      <p:sp>
        <p:nvSpPr>
          <p:cNvPr id="49" name="矩形 48">
            <a:extLst>
              <a:ext uri="{FF2B5EF4-FFF2-40B4-BE49-F238E27FC236}">
                <a16:creationId xmlns:a16="http://schemas.microsoft.com/office/drawing/2014/main" id="{2D834A0F-3130-4C5B-B4A3-49FE07333EE4}"/>
              </a:ext>
            </a:extLst>
          </p:cNvPr>
          <p:cNvSpPr/>
          <p:nvPr/>
        </p:nvSpPr>
        <p:spPr>
          <a:xfrm>
            <a:off x="740005" y="978316"/>
            <a:ext cx="9905828" cy="4524315"/>
          </a:xfrm>
          <a:prstGeom prst="rect">
            <a:avLst/>
          </a:prstGeom>
        </p:spPr>
        <p:txBody>
          <a:bodyPr wrap="square">
            <a:spAutoFit/>
          </a:bodyPr>
          <a:lstStyle/>
          <a:p>
            <a:pPr indent="266700" algn="just">
              <a:lnSpc>
                <a:spcPct val="150000"/>
              </a:lnSpc>
              <a:spcAft>
                <a:spcPts val="0"/>
              </a:spcAft>
            </a:pPr>
            <a:r>
              <a:rPr lang="zh-CN" altLang="zh-CN" sz="2400" dirty="0">
                <a:latin typeface="+mn-ea"/>
              </a:rPr>
              <a:t>字典属于</a:t>
            </a:r>
            <a:r>
              <a:rPr lang="en-US" altLang="zh-CN" sz="2400" dirty="0">
                <a:latin typeface="+mn-ea"/>
              </a:rPr>
              <a:t>Python</a:t>
            </a:r>
            <a:r>
              <a:rPr lang="zh-CN" altLang="zh-CN" sz="2400" dirty="0">
                <a:latin typeface="+mn-ea"/>
              </a:rPr>
              <a:t>中一种基本的数据结构——映射。它通过键值对的方式存储了数据与数据之间的对应关系。</a:t>
            </a:r>
            <a:endParaRPr lang="en-US" altLang="zh-CN" sz="2400" dirty="0">
              <a:latin typeface="+mn-ea"/>
            </a:endParaRPr>
          </a:p>
          <a:p>
            <a:pPr indent="266700" algn="just">
              <a:lnSpc>
                <a:spcPct val="150000"/>
              </a:lnSpc>
              <a:spcAft>
                <a:spcPts val="0"/>
              </a:spcAft>
            </a:pPr>
            <a:endParaRPr lang="en-US" altLang="zh-CN" sz="2400" dirty="0">
              <a:latin typeface="+mn-ea"/>
            </a:endParaRPr>
          </a:p>
          <a:p>
            <a:pPr indent="266700" algn="just">
              <a:lnSpc>
                <a:spcPct val="150000"/>
              </a:lnSpc>
              <a:spcAft>
                <a:spcPts val="0"/>
              </a:spcAft>
            </a:pPr>
            <a:r>
              <a:rPr lang="en-US" altLang="zh-CN" sz="2400" dirty="0">
                <a:latin typeface="+mn-ea"/>
              </a:rPr>
              <a:t>		{ </a:t>
            </a:r>
            <a:r>
              <a:rPr lang="zh-CN" altLang="en-US" sz="2400" dirty="0">
                <a:latin typeface="+mn-ea"/>
              </a:rPr>
              <a:t>键</a:t>
            </a:r>
            <a:r>
              <a:rPr lang="en-US" altLang="zh-CN" sz="2400" dirty="0">
                <a:latin typeface="+mn-ea"/>
              </a:rPr>
              <a:t>1 : </a:t>
            </a:r>
            <a:r>
              <a:rPr lang="zh-CN" altLang="en-US" sz="2400" dirty="0">
                <a:latin typeface="+mn-ea"/>
              </a:rPr>
              <a:t>值</a:t>
            </a:r>
            <a:r>
              <a:rPr lang="en-US" altLang="zh-CN" sz="2400" dirty="0">
                <a:latin typeface="+mn-ea"/>
              </a:rPr>
              <a:t>1,  </a:t>
            </a:r>
            <a:r>
              <a:rPr lang="zh-CN" altLang="en-US" sz="2400" dirty="0">
                <a:latin typeface="+mn-ea"/>
              </a:rPr>
              <a:t>键</a:t>
            </a:r>
            <a:r>
              <a:rPr lang="en-US" altLang="zh-CN" sz="2400" dirty="0">
                <a:latin typeface="+mn-ea"/>
              </a:rPr>
              <a:t>2 : </a:t>
            </a:r>
            <a:r>
              <a:rPr lang="zh-CN" altLang="en-US" sz="2400" dirty="0">
                <a:latin typeface="+mn-ea"/>
              </a:rPr>
              <a:t>值</a:t>
            </a:r>
            <a:r>
              <a:rPr lang="en-US" altLang="zh-CN" sz="2400" dirty="0">
                <a:latin typeface="+mn-ea"/>
              </a:rPr>
              <a:t>2,  ……  }</a:t>
            </a:r>
          </a:p>
          <a:p>
            <a:pPr indent="266700" algn="just">
              <a:lnSpc>
                <a:spcPct val="150000"/>
              </a:lnSpc>
              <a:spcAft>
                <a:spcPts val="0"/>
              </a:spcAft>
            </a:pPr>
            <a:endParaRPr lang="en-US" altLang="zh-CN" sz="2400" dirty="0">
              <a:latin typeface="+mn-ea"/>
            </a:endParaRPr>
          </a:p>
          <a:p>
            <a:pPr indent="266700" algn="just">
              <a:lnSpc>
                <a:spcPct val="150000"/>
              </a:lnSpc>
              <a:spcAft>
                <a:spcPts val="0"/>
              </a:spcAft>
            </a:pPr>
            <a:endParaRPr lang="en-US" altLang="zh-CN" sz="2400" dirty="0">
              <a:latin typeface="+mn-ea"/>
            </a:endParaRPr>
          </a:p>
          <a:p>
            <a:pPr indent="266700" algn="just">
              <a:lnSpc>
                <a:spcPct val="150000"/>
              </a:lnSpc>
              <a:spcAft>
                <a:spcPts val="0"/>
              </a:spcAft>
            </a:pPr>
            <a:endParaRPr lang="en-US" altLang="zh-CN" sz="2400" dirty="0">
              <a:latin typeface="+mn-ea"/>
            </a:endParaRPr>
          </a:p>
          <a:p>
            <a:pPr indent="266700" algn="just">
              <a:lnSpc>
                <a:spcPct val="150000"/>
              </a:lnSpc>
              <a:spcAft>
                <a:spcPts val="0"/>
              </a:spcAft>
            </a:pPr>
            <a:endParaRPr lang="zh-CN" altLang="zh-CN" sz="2400" kern="100" dirty="0">
              <a:latin typeface="+mn-ea"/>
              <a:cs typeface="Times New Roman" panose="02020603050405020304" pitchFamily="18" charset="0"/>
            </a:endParaRPr>
          </a:p>
        </p:txBody>
      </p:sp>
      <p:grpSp>
        <p:nvGrpSpPr>
          <p:cNvPr id="15" name="组合 14">
            <a:extLst>
              <a:ext uri="{FF2B5EF4-FFF2-40B4-BE49-F238E27FC236}">
                <a16:creationId xmlns:a16="http://schemas.microsoft.com/office/drawing/2014/main" id="{0FA7BA56-445F-4AFD-9B1B-2AE7C039DD4A}"/>
              </a:ext>
            </a:extLst>
          </p:cNvPr>
          <p:cNvGrpSpPr/>
          <p:nvPr/>
        </p:nvGrpSpPr>
        <p:grpSpPr>
          <a:xfrm>
            <a:off x="3048000" y="3652059"/>
            <a:ext cx="1690255" cy="648394"/>
            <a:chOff x="3048000" y="2931621"/>
            <a:chExt cx="1690255" cy="648394"/>
          </a:xfrm>
        </p:grpSpPr>
        <p:cxnSp>
          <p:nvCxnSpPr>
            <p:cNvPr id="5" name="直接连接符 4">
              <a:extLst>
                <a:ext uri="{FF2B5EF4-FFF2-40B4-BE49-F238E27FC236}">
                  <a16:creationId xmlns:a16="http://schemas.microsoft.com/office/drawing/2014/main" id="{82295868-BF5D-4391-898E-6FE128433868}"/>
                </a:ext>
              </a:extLst>
            </p:cNvPr>
            <p:cNvCxnSpPr/>
            <p:nvPr/>
          </p:nvCxnSpPr>
          <p:spPr>
            <a:xfrm>
              <a:off x="3048000" y="2942705"/>
              <a:ext cx="0" cy="63731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7" name="直接连接符 6">
              <a:extLst>
                <a:ext uri="{FF2B5EF4-FFF2-40B4-BE49-F238E27FC236}">
                  <a16:creationId xmlns:a16="http://schemas.microsoft.com/office/drawing/2014/main" id="{2BBF9B44-B78E-4AF2-AF82-4C6535E344E9}"/>
                </a:ext>
              </a:extLst>
            </p:cNvPr>
            <p:cNvCxnSpPr>
              <a:cxnSpLocks/>
            </p:cNvCxnSpPr>
            <p:nvPr/>
          </p:nvCxnSpPr>
          <p:spPr>
            <a:xfrm>
              <a:off x="4738255" y="2931621"/>
              <a:ext cx="0" cy="637310"/>
            </a:xfrm>
            <a:prstGeom prst="line">
              <a:avLst/>
            </a:prstGeom>
            <a:ln w="28575"/>
          </p:spPr>
          <p:style>
            <a:lnRef idx="1">
              <a:schemeClr val="accent1"/>
            </a:lnRef>
            <a:fillRef idx="0">
              <a:schemeClr val="accent1"/>
            </a:fillRef>
            <a:effectRef idx="0">
              <a:schemeClr val="accent1"/>
            </a:effectRef>
            <a:fontRef idx="minor">
              <a:schemeClr val="tx1"/>
            </a:fontRef>
          </p:style>
        </p:cxnSp>
      </p:grpSp>
      <p:cxnSp>
        <p:nvCxnSpPr>
          <p:cNvPr id="13" name="直接箭头连接符 12">
            <a:extLst>
              <a:ext uri="{FF2B5EF4-FFF2-40B4-BE49-F238E27FC236}">
                <a16:creationId xmlns:a16="http://schemas.microsoft.com/office/drawing/2014/main" id="{3FBBB50F-DD74-43CB-B497-1004977E6032}"/>
              </a:ext>
            </a:extLst>
          </p:cNvPr>
          <p:cNvCxnSpPr>
            <a:cxnSpLocks/>
          </p:cNvCxnSpPr>
          <p:nvPr/>
        </p:nvCxnSpPr>
        <p:spPr>
          <a:xfrm flipV="1">
            <a:off x="3048000" y="4289369"/>
            <a:ext cx="4006735" cy="1108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6" name="矩形 15">
            <a:extLst>
              <a:ext uri="{FF2B5EF4-FFF2-40B4-BE49-F238E27FC236}">
                <a16:creationId xmlns:a16="http://schemas.microsoft.com/office/drawing/2014/main" id="{2C727301-5B4B-4B84-A066-850FA385F2E3}"/>
              </a:ext>
            </a:extLst>
          </p:cNvPr>
          <p:cNvSpPr/>
          <p:nvPr/>
        </p:nvSpPr>
        <p:spPr>
          <a:xfrm>
            <a:off x="7099068" y="3738765"/>
            <a:ext cx="4466706" cy="91440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sz="2400" dirty="0">
                <a:solidFill>
                  <a:schemeClr val="accent1"/>
                </a:solidFill>
              </a:rPr>
              <a:t>键</a:t>
            </a:r>
            <a:r>
              <a:rPr lang="zh-CN" altLang="en-US" sz="2400" dirty="0">
                <a:solidFill>
                  <a:schemeClr val="accent1"/>
                </a:solidFill>
              </a:rPr>
              <a:t>，</a:t>
            </a:r>
            <a:r>
              <a:rPr lang="zh-CN" altLang="zh-CN" sz="2400" dirty="0">
                <a:solidFill>
                  <a:schemeClr val="accent1"/>
                </a:solidFill>
              </a:rPr>
              <a:t>不可修改</a:t>
            </a:r>
            <a:r>
              <a:rPr lang="zh-CN" altLang="en-US" sz="2400" dirty="0">
                <a:solidFill>
                  <a:schemeClr val="accent1"/>
                </a:solidFill>
              </a:rPr>
              <a:t>；</a:t>
            </a:r>
            <a:endParaRPr lang="en-US" altLang="zh-CN" sz="2400" dirty="0">
              <a:solidFill>
                <a:schemeClr val="accent1"/>
              </a:solidFill>
            </a:endParaRPr>
          </a:p>
          <a:p>
            <a:pPr algn="ctr"/>
            <a:r>
              <a:rPr lang="zh-CN" altLang="en-US" sz="2400" dirty="0">
                <a:solidFill>
                  <a:schemeClr val="accent1"/>
                </a:solidFill>
              </a:rPr>
              <a:t>只有</a:t>
            </a:r>
            <a:r>
              <a:rPr lang="zh-CN" altLang="zh-CN" sz="2400" dirty="0">
                <a:solidFill>
                  <a:schemeClr val="accent1"/>
                </a:solidFill>
              </a:rPr>
              <a:t>不可变的数据可以充当键</a:t>
            </a:r>
            <a:endParaRPr lang="zh-CN" altLang="en-US" sz="2400" dirty="0">
              <a:solidFill>
                <a:schemeClr val="accent1"/>
              </a:solidFill>
            </a:endParaRPr>
          </a:p>
        </p:txBody>
      </p:sp>
      <p:grpSp>
        <p:nvGrpSpPr>
          <p:cNvPr id="17" name="组合 16">
            <a:extLst>
              <a:ext uri="{FF2B5EF4-FFF2-40B4-BE49-F238E27FC236}">
                <a16:creationId xmlns:a16="http://schemas.microsoft.com/office/drawing/2014/main" id="{88EA2A1B-4CC3-476F-8087-96887E31024A}"/>
              </a:ext>
            </a:extLst>
          </p:cNvPr>
          <p:cNvGrpSpPr/>
          <p:nvPr/>
        </p:nvGrpSpPr>
        <p:grpSpPr>
          <a:xfrm>
            <a:off x="3870961" y="3651250"/>
            <a:ext cx="3228107" cy="1962611"/>
            <a:chOff x="3870961" y="2858770"/>
            <a:chExt cx="3228107" cy="1962611"/>
          </a:xfrm>
        </p:grpSpPr>
        <p:grpSp>
          <p:nvGrpSpPr>
            <p:cNvPr id="28" name="组合 27">
              <a:extLst>
                <a:ext uri="{FF2B5EF4-FFF2-40B4-BE49-F238E27FC236}">
                  <a16:creationId xmlns:a16="http://schemas.microsoft.com/office/drawing/2014/main" id="{4B6C8E88-E278-4E27-B0F0-A685F8695E9C}"/>
                </a:ext>
              </a:extLst>
            </p:cNvPr>
            <p:cNvGrpSpPr/>
            <p:nvPr/>
          </p:nvGrpSpPr>
          <p:grpSpPr>
            <a:xfrm>
              <a:off x="3893127" y="2858770"/>
              <a:ext cx="1770541" cy="1962611"/>
              <a:chOff x="3048000" y="2931621"/>
              <a:chExt cx="1690255" cy="648394"/>
            </a:xfrm>
          </p:grpSpPr>
          <p:cxnSp>
            <p:nvCxnSpPr>
              <p:cNvPr id="29" name="直接连接符 28">
                <a:extLst>
                  <a:ext uri="{FF2B5EF4-FFF2-40B4-BE49-F238E27FC236}">
                    <a16:creationId xmlns:a16="http://schemas.microsoft.com/office/drawing/2014/main" id="{C31ABDBF-367D-43E4-B1A6-7588E0617FAC}"/>
                  </a:ext>
                </a:extLst>
              </p:cNvPr>
              <p:cNvCxnSpPr/>
              <p:nvPr/>
            </p:nvCxnSpPr>
            <p:spPr>
              <a:xfrm>
                <a:off x="3048000" y="2942705"/>
                <a:ext cx="0" cy="637310"/>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30" name="直接连接符 29">
                <a:extLst>
                  <a:ext uri="{FF2B5EF4-FFF2-40B4-BE49-F238E27FC236}">
                    <a16:creationId xmlns:a16="http://schemas.microsoft.com/office/drawing/2014/main" id="{06A45AD7-83BC-43E6-8BF5-CCC3999AD79F}"/>
                  </a:ext>
                </a:extLst>
              </p:cNvPr>
              <p:cNvCxnSpPr>
                <a:cxnSpLocks/>
              </p:cNvCxnSpPr>
              <p:nvPr/>
            </p:nvCxnSpPr>
            <p:spPr>
              <a:xfrm>
                <a:off x="4738255" y="2931621"/>
                <a:ext cx="0" cy="637310"/>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grpSp>
        <p:cxnSp>
          <p:nvCxnSpPr>
            <p:cNvPr id="31" name="直接箭头连接符 30">
              <a:extLst>
                <a:ext uri="{FF2B5EF4-FFF2-40B4-BE49-F238E27FC236}">
                  <a16:creationId xmlns:a16="http://schemas.microsoft.com/office/drawing/2014/main" id="{501CE06F-3438-410F-9C73-2DFDFD54B06F}"/>
                </a:ext>
              </a:extLst>
            </p:cNvPr>
            <p:cNvCxnSpPr>
              <a:cxnSpLocks/>
            </p:cNvCxnSpPr>
            <p:nvPr/>
          </p:nvCxnSpPr>
          <p:spPr>
            <a:xfrm>
              <a:off x="3870961" y="4804757"/>
              <a:ext cx="3228107" cy="0"/>
            </a:xfrm>
            <a:prstGeom prst="straightConnector1">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grpSp>
      <p:sp>
        <p:nvSpPr>
          <p:cNvPr id="34" name="矩形 33">
            <a:extLst>
              <a:ext uri="{FF2B5EF4-FFF2-40B4-BE49-F238E27FC236}">
                <a16:creationId xmlns:a16="http://schemas.microsoft.com/office/drawing/2014/main" id="{C0B6B853-1EE1-44F2-8647-67352C865871}"/>
              </a:ext>
            </a:extLst>
          </p:cNvPr>
          <p:cNvSpPr/>
          <p:nvPr/>
        </p:nvSpPr>
        <p:spPr>
          <a:xfrm>
            <a:off x="7099068" y="5156661"/>
            <a:ext cx="4466706" cy="914400"/>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rgbClr val="FFC000"/>
                </a:solidFill>
              </a:rPr>
              <a:t>值</a:t>
            </a:r>
            <a:r>
              <a:rPr lang="en-US" altLang="zh-CN" sz="2400" dirty="0">
                <a:solidFill>
                  <a:srgbClr val="FFC000"/>
                </a:solidFill>
              </a:rPr>
              <a:t>,  </a:t>
            </a:r>
            <a:r>
              <a:rPr lang="zh-CN" altLang="en-US" sz="2400" dirty="0">
                <a:solidFill>
                  <a:srgbClr val="FFC000"/>
                </a:solidFill>
              </a:rPr>
              <a:t>允许修改；</a:t>
            </a:r>
            <a:endParaRPr lang="en-US" altLang="zh-CN" sz="2400" dirty="0">
              <a:solidFill>
                <a:srgbClr val="FFC000"/>
              </a:solidFill>
            </a:endParaRPr>
          </a:p>
          <a:p>
            <a:pPr algn="ctr"/>
            <a:r>
              <a:rPr lang="zh-CN" altLang="zh-CN" sz="2400" dirty="0">
                <a:solidFill>
                  <a:srgbClr val="FFC000"/>
                </a:solidFill>
              </a:rPr>
              <a:t>任何类型的数据可以充当键</a:t>
            </a:r>
            <a:endParaRPr lang="zh-CN" altLang="en-US" sz="2400" dirty="0">
              <a:solidFill>
                <a:srgbClr val="FFC000"/>
              </a:solidFill>
            </a:endParaRPr>
          </a:p>
        </p:txBody>
      </p:sp>
    </p:spTree>
    <p:extLst>
      <p:ext uri="{BB962C8B-B14F-4D97-AF65-F5344CB8AC3E}">
        <p14:creationId xmlns:p14="http://schemas.microsoft.com/office/powerpoint/2010/main" val="141039901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Sp="0">
  <p:cSld>
    <p:bg>
      <p:bgPr>
        <a:solidFill>
          <a:schemeClr val="bg1">
            <a:lumMod val="95000"/>
          </a:schemeClr>
        </a:solidFill>
        <a:effectLst/>
      </p:bgPr>
    </p:bg>
    <p:spTree>
      <p:nvGrpSpPr>
        <p:cNvPr id="1" name=""/>
        <p:cNvGrpSpPr/>
        <p:nvPr/>
      </p:nvGrpSpPr>
      <p:grpSpPr>
        <a:xfrm>
          <a:off x="0" y="0"/>
          <a:ext cx="0" cy="0"/>
          <a:chOff x="0" y="0"/>
          <a:chExt cx="0" cy="0"/>
        </a:xfrm>
      </p:grpSpPr>
      <p:grpSp>
        <p:nvGrpSpPr>
          <p:cNvPr id="32" name="组合 31">
            <a:extLst>
              <a:ext uri="{FF2B5EF4-FFF2-40B4-BE49-F238E27FC236}">
                <a16:creationId xmlns:a16="http://schemas.microsoft.com/office/drawing/2014/main" id="{032EF26F-0D58-4A0E-97C1-668713F80B14}"/>
              </a:ext>
            </a:extLst>
          </p:cNvPr>
          <p:cNvGrpSpPr/>
          <p:nvPr/>
        </p:nvGrpSpPr>
        <p:grpSpPr>
          <a:xfrm>
            <a:off x="170320" y="203448"/>
            <a:ext cx="6511833" cy="504056"/>
            <a:chOff x="169526" y="203448"/>
            <a:chExt cx="6511833" cy="504056"/>
          </a:xfrm>
        </p:grpSpPr>
        <p:sp>
          <p:nvSpPr>
            <p:cNvPr id="4" name="TextBox 3"/>
            <p:cNvSpPr txBox="1"/>
            <p:nvPr/>
          </p:nvSpPr>
          <p:spPr>
            <a:xfrm>
              <a:off x="781172" y="245839"/>
              <a:ext cx="5900187" cy="461665"/>
            </a:xfrm>
            <a:prstGeom prst="rect">
              <a:avLst/>
            </a:prstGeom>
            <a:noFill/>
          </p:spPr>
          <p:txBody>
            <a:bodyPr wrap="square" rtlCol="0">
              <a:spAutoFit/>
            </a:bodyPr>
            <a:lstStyle/>
            <a:p>
              <a:r>
                <a:rPr lang="zh-CN" altLang="en-US" sz="2400" b="1" spc="300" dirty="0">
                  <a:solidFill>
                    <a:srgbClr val="1E6787"/>
                  </a:solidFill>
                  <a:latin typeface="微软雅黑" pitchFamily="34" charset="-122"/>
                  <a:ea typeface="微软雅黑" pitchFamily="34" charset="-122"/>
                </a:rPr>
                <a:t>字典的遍历</a:t>
              </a:r>
              <a:endParaRPr lang="zh-CN" altLang="en-US" sz="2000" b="1" spc="300" dirty="0">
                <a:solidFill>
                  <a:srgbClr val="1E6787"/>
                </a:solidFill>
                <a:latin typeface="微软雅黑" pitchFamily="34" charset="-122"/>
                <a:ea typeface="微软雅黑" pitchFamily="34" charset="-122"/>
              </a:endParaRPr>
            </a:p>
          </p:txBody>
        </p:sp>
        <p:grpSp>
          <p:nvGrpSpPr>
            <p:cNvPr id="56" name="组合 55">
              <a:extLst>
                <a:ext uri="{FF2B5EF4-FFF2-40B4-BE49-F238E27FC236}">
                  <a16:creationId xmlns:a16="http://schemas.microsoft.com/office/drawing/2014/main" id="{B3ECA4EB-10D1-4B65-B604-4032302CDAF4}"/>
                </a:ext>
              </a:extLst>
            </p:cNvPr>
            <p:cNvGrpSpPr/>
            <p:nvPr/>
          </p:nvGrpSpPr>
          <p:grpSpPr>
            <a:xfrm>
              <a:off x="169526" y="203448"/>
              <a:ext cx="504056" cy="504056"/>
              <a:chOff x="11207774" y="442662"/>
              <a:chExt cx="504056" cy="504056"/>
            </a:xfrm>
            <a:effectLst>
              <a:outerShdw blurRad="50800" dist="38100" dir="5400000" algn="t" rotWithShape="0">
                <a:prstClr val="black">
                  <a:alpha val="40000"/>
                </a:prstClr>
              </a:outerShdw>
            </a:effectLst>
          </p:grpSpPr>
          <p:sp>
            <p:nvSpPr>
              <p:cNvPr id="57" name="椭圆 56">
                <a:extLst>
                  <a:ext uri="{FF2B5EF4-FFF2-40B4-BE49-F238E27FC236}">
                    <a16:creationId xmlns:a16="http://schemas.microsoft.com/office/drawing/2014/main" id="{FF372EA1-AB4F-47B1-B450-59AB8827ECD5}"/>
                  </a:ext>
                </a:extLst>
              </p:cNvPr>
              <p:cNvSpPr/>
              <p:nvPr/>
            </p:nvSpPr>
            <p:spPr>
              <a:xfrm>
                <a:off x="11351790" y="601230"/>
                <a:ext cx="216024" cy="216024"/>
              </a:xfrm>
              <a:prstGeom prst="ellipse">
                <a:avLst/>
              </a:prstGeom>
              <a:solidFill>
                <a:srgbClr val="B3DF6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Calibri"/>
                  <a:ea typeface="微软雅黑"/>
                </a:endParaRPr>
              </a:p>
            </p:txBody>
          </p:sp>
          <p:sp>
            <p:nvSpPr>
              <p:cNvPr id="58" name="椭圆 57">
                <a:extLst>
                  <a:ext uri="{FF2B5EF4-FFF2-40B4-BE49-F238E27FC236}">
                    <a16:creationId xmlns:a16="http://schemas.microsoft.com/office/drawing/2014/main" id="{0BEE7D95-9E9C-4C6D-91AA-6429F74B9F98}"/>
                  </a:ext>
                </a:extLst>
              </p:cNvPr>
              <p:cNvSpPr/>
              <p:nvPr/>
            </p:nvSpPr>
            <p:spPr>
              <a:xfrm>
                <a:off x="11207774" y="442662"/>
                <a:ext cx="504056" cy="50405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Calibri"/>
                  <a:ea typeface="微软雅黑"/>
                </a:endParaRPr>
              </a:p>
            </p:txBody>
          </p:sp>
        </p:grpSp>
        <p:cxnSp>
          <p:nvCxnSpPr>
            <p:cNvPr id="20" name="直接连接符 19">
              <a:extLst>
                <a:ext uri="{FF2B5EF4-FFF2-40B4-BE49-F238E27FC236}">
                  <a16:creationId xmlns:a16="http://schemas.microsoft.com/office/drawing/2014/main" id="{C4FBB3C1-88AA-4E76-B54C-31018E3BFAA0}"/>
                </a:ext>
              </a:extLst>
            </p:cNvPr>
            <p:cNvCxnSpPr>
              <a:cxnSpLocks/>
            </p:cNvCxnSpPr>
            <p:nvPr/>
          </p:nvCxnSpPr>
          <p:spPr>
            <a:xfrm>
              <a:off x="775303" y="707504"/>
              <a:ext cx="1833288" cy="0"/>
            </a:xfrm>
            <a:prstGeom prst="line">
              <a:avLst/>
            </a:prstGeom>
            <a:ln>
              <a:solidFill>
                <a:srgbClr val="B3DF63"/>
              </a:solidFill>
            </a:ln>
          </p:spPr>
          <p:style>
            <a:lnRef idx="1">
              <a:schemeClr val="accent1"/>
            </a:lnRef>
            <a:fillRef idx="0">
              <a:schemeClr val="accent1"/>
            </a:fillRef>
            <a:effectRef idx="0">
              <a:schemeClr val="accent1"/>
            </a:effectRef>
            <a:fontRef idx="minor">
              <a:schemeClr val="tx1"/>
            </a:fontRef>
          </p:style>
        </p:cxnSp>
      </p:grpSp>
      <p:sp>
        <p:nvSpPr>
          <p:cNvPr id="6" name="矩形 5">
            <a:extLst>
              <a:ext uri="{FF2B5EF4-FFF2-40B4-BE49-F238E27FC236}">
                <a16:creationId xmlns:a16="http://schemas.microsoft.com/office/drawing/2014/main" id="{0373E39B-9D7A-4A79-9459-F9F028E7D9D5}"/>
              </a:ext>
            </a:extLst>
          </p:cNvPr>
          <p:cNvSpPr/>
          <p:nvPr/>
        </p:nvSpPr>
        <p:spPr>
          <a:xfrm>
            <a:off x="684058" y="1332545"/>
            <a:ext cx="10466079" cy="1964512"/>
          </a:xfrm>
          <a:prstGeom prst="rect">
            <a:avLst/>
          </a:prstGeom>
        </p:spPr>
        <p:txBody>
          <a:bodyPr wrap="square">
            <a:spAutoFit/>
          </a:bodyPr>
          <a:lstStyle/>
          <a:p>
            <a:pPr marL="514350" indent="-514350">
              <a:lnSpc>
                <a:spcPct val="150000"/>
              </a:lnSpc>
              <a:buFont typeface="+mj-lt"/>
              <a:buAutoNum type="arabicPeriod"/>
            </a:pPr>
            <a:r>
              <a:rPr lang="zh-CN" altLang="zh-CN" sz="2800" dirty="0"/>
              <a:t>遍历字典中所有的条目</a:t>
            </a:r>
            <a:endParaRPr lang="en-US" altLang="zh-CN" sz="2800" dirty="0"/>
          </a:p>
          <a:p>
            <a:pPr lvl="1">
              <a:lnSpc>
                <a:spcPct val="150000"/>
              </a:lnSpc>
            </a:pPr>
            <a:r>
              <a:rPr lang="en-US" altLang="zh-CN" sz="2800" dirty="0"/>
              <a:t>&gt;&gt;&gt; </a:t>
            </a:r>
            <a:r>
              <a:rPr lang="en-US" altLang="zh-CN" sz="2800" dirty="0" err="1"/>
              <a:t>dicAreas</a:t>
            </a:r>
            <a:r>
              <a:rPr lang="en-US" altLang="zh-CN" sz="2800" dirty="0"/>
              <a:t> = {'</a:t>
            </a:r>
            <a:r>
              <a:rPr lang="zh-CN" altLang="zh-CN" sz="2800" dirty="0"/>
              <a:t>俄罗斯</a:t>
            </a:r>
            <a:r>
              <a:rPr lang="en-US" altLang="zh-CN" sz="2800" dirty="0"/>
              <a:t>': 1707.5, '</a:t>
            </a:r>
            <a:r>
              <a:rPr lang="zh-CN" altLang="zh-CN" sz="2800" dirty="0"/>
              <a:t>加拿大</a:t>
            </a:r>
            <a:r>
              <a:rPr lang="en-US" altLang="zh-CN" sz="2800" dirty="0"/>
              <a:t>': 997.1, '</a:t>
            </a:r>
            <a:r>
              <a:rPr lang="zh-CN" altLang="zh-CN" sz="2800" dirty="0"/>
              <a:t>中国</a:t>
            </a:r>
            <a:r>
              <a:rPr lang="en-US" altLang="zh-CN" sz="2800" dirty="0"/>
              <a:t>': 960.1}</a:t>
            </a:r>
          </a:p>
          <a:p>
            <a:pPr lvl="1">
              <a:lnSpc>
                <a:spcPct val="150000"/>
              </a:lnSpc>
            </a:pPr>
            <a:endParaRPr lang="zh-CN" altLang="zh-CN" sz="2800" dirty="0"/>
          </a:p>
        </p:txBody>
      </p:sp>
      <p:sp>
        <p:nvSpPr>
          <p:cNvPr id="16" name="矩形 15">
            <a:extLst>
              <a:ext uri="{FF2B5EF4-FFF2-40B4-BE49-F238E27FC236}">
                <a16:creationId xmlns:a16="http://schemas.microsoft.com/office/drawing/2014/main" id="{C38A6DAC-8B28-4E59-83CA-DDF5CB364228}"/>
              </a:ext>
            </a:extLst>
          </p:cNvPr>
          <p:cNvSpPr/>
          <p:nvPr/>
        </p:nvSpPr>
        <p:spPr>
          <a:xfrm>
            <a:off x="638175" y="2873376"/>
            <a:ext cx="4536266" cy="29051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lnSpc>
                <a:spcPct val="150000"/>
              </a:lnSpc>
            </a:pPr>
            <a:r>
              <a:rPr lang="en-US" altLang="zh-CN" sz="2000" dirty="0"/>
              <a:t>&gt;&gt;&gt; for item in </a:t>
            </a:r>
            <a:r>
              <a:rPr lang="en-US" altLang="zh-CN" sz="2000" dirty="0" err="1"/>
              <a:t>dicAreas</a:t>
            </a:r>
            <a:r>
              <a:rPr lang="en-US" altLang="zh-CN" sz="2000" dirty="0" err="1">
                <a:solidFill>
                  <a:srgbClr val="FF0000"/>
                </a:solidFill>
              </a:rPr>
              <a:t>.items</a:t>
            </a:r>
            <a:r>
              <a:rPr lang="en-US" altLang="zh-CN" sz="2000" dirty="0"/>
              <a:t>():</a:t>
            </a:r>
            <a:endParaRPr lang="zh-CN" altLang="zh-CN" sz="2000" dirty="0"/>
          </a:p>
          <a:p>
            <a:pPr lvl="1">
              <a:lnSpc>
                <a:spcPct val="150000"/>
              </a:lnSpc>
            </a:pPr>
            <a:r>
              <a:rPr lang="en-US" altLang="zh-CN" sz="2000" dirty="0"/>
              <a:t>	     print(item)	</a:t>
            </a:r>
            <a:endParaRPr lang="zh-CN" altLang="zh-CN" sz="2000" dirty="0"/>
          </a:p>
          <a:p>
            <a:pPr lvl="1">
              <a:lnSpc>
                <a:spcPct val="150000"/>
              </a:lnSpc>
            </a:pPr>
            <a:r>
              <a:rPr lang="en-US" altLang="zh-CN" sz="2000" dirty="0"/>
              <a:t>('</a:t>
            </a:r>
            <a:r>
              <a:rPr lang="zh-CN" altLang="zh-CN" sz="2000" dirty="0"/>
              <a:t>俄罗斯</a:t>
            </a:r>
            <a:r>
              <a:rPr lang="en-US" altLang="zh-CN" sz="2000" dirty="0"/>
              <a:t>', 1707.5)</a:t>
            </a:r>
            <a:endParaRPr lang="zh-CN" altLang="zh-CN" sz="2000" dirty="0"/>
          </a:p>
          <a:p>
            <a:pPr lvl="1">
              <a:lnSpc>
                <a:spcPct val="150000"/>
              </a:lnSpc>
            </a:pPr>
            <a:r>
              <a:rPr lang="en-US" altLang="zh-CN" sz="2000" dirty="0"/>
              <a:t>('</a:t>
            </a:r>
            <a:r>
              <a:rPr lang="zh-CN" altLang="zh-CN" sz="2000" dirty="0"/>
              <a:t>加拿大</a:t>
            </a:r>
            <a:r>
              <a:rPr lang="en-US" altLang="zh-CN" sz="2000" dirty="0"/>
              <a:t>', 997.1)</a:t>
            </a:r>
            <a:endParaRPr lang="zh-CN" altLang="zh-CN" sz="2000" dirty="0"/>
          </a:p>
          <a:p>
            <a:pPr lvl="1">
              <a:lnSpc>
                <a:spcPct val="150000"/>
              </a:lnSpc>
            </a:pPr>
            <a:r>
              <a:rPr lang="en-US" altLang="zh-CN" sz="2000" dirty="0"/>
              <a:t>('</a:t>
            </a:r>
            <a:r>
              <a:rPr lang="zh-CN" altLang="zh-CN" sz="2000" dirty="0"/>
              <a:t>中国</a:t>
            </a:r>
            <a:r>
              <a:rPr lang="en-US" altLang="zh-CN" sz="2000" dirty="0"/>
              <a:t>', 960.1)</a:t>
            </a:r>
            <a:endParaRPr lang="zh-CN" altLang="zh-CN" sz="2000" dirty="0"/>
          </a:p>
          <a:p>
            <a:pPr algn="ctr">
              <a:lnSpc>
                <a:spcPct val="150000"/>
              </a:lnSpc>
            </a:pPr>
            <a:endParaRPr lang="zh-CN" altLang="en-US" sz="2000" dirty="0"/>
          </a:p>
        </p:txBody>
      </p:sp>
      <p:sp>
        <p:nvSpPr>
          <p:cNvPr id="17" name="矩形 16">
            <a:extLst>
              <a:ext uri="{FF2B5EF4-FFF2-40B4-BE49-F238E27FC236}">
                <a16:creationId xmlns:a16="http://schemas.microsoft.com/office/drawing/2014/main" id="{6514D887-B7EC-4ED9-968D-97F3888F6F82}"/>
              </a:ext>
            </a:extLst>
          </p:cNvPr>
          <p:cNvSpPr/>
          <p:nvPr/>
        </p:nvSpPr>
        <p:spPr>
          <a:xfrm>
            <a:off x="5772150" y="2873376"/>
            <a:ext cx="6164925" cy="29051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altLang="zh-CN" sz="2000" dirty="0"/>
              <a:t>&gt;&gt;&gt; for </a:t>
            </a:r>
            <a:r>
              <a:rPr lang="en-US" altLang="zh-CN" sz="2000" dirty="0" err="1"/>
              <a:t>k,v</a:t>
            </a:r>
            <a:r>
              <a:rPr lang="en-US" altLang="zh-CN" sz="2000" dirty="0"/>
              <a:t> in </a:t>
            </a:r>
            <a:r>
              <a:rPr lang="en-US" altLang="zh-CN" sz="2000" dirty="0" err="1"/>
              <a:t>dicAreas</a:t>
            </a:r>
            <a:r>
              <a:rPr lang="en-US" altLang="zh-CN" sz="2000" dirty="0" err="1">
                <a:solidFill>
                  <a:srgbClr val="FF0000"/>
                </a:solidFill>
              </a:rPr>
              <a:t>.items</a:t>
            </a:r>
            <a:r>
              <a:rPr lang="en-US" altLang="zh-CN" sz="2000" dirty="0"/>
              <a:t>():</a:t>
            </a:r>
            <a:endParaRPr lang="zh-CN" altLang="zh-CN" sz="2000" dirty="0"/>
          </a:p>
          <a:p>
            <a:pPr>
              <a:lnSpc>
                <a:spcPct val="150000"/>
              </a:lnSpc>
            </a:pPr>
            <a:r>
              <a:rPr lang="en-US" altLang="zh-CN" sz="2000" dirty="0"/>
              <a:t>	print("{}</a:t>
            </a:r>
            <a:r>
              <a:rPr lang="zh-CN" altLang="zh-CN" sz="2000" dirty="0"/>
              <a:t>的面积是</a:t>
            </a:r>
            <a:r>
              <a:rPr lang="en-US" altLang="zh-CN" sz="2000" dirty="0"/>
              <a:t>{}</a:t>
            </a:r>
            <a:r>
              <a:rPr lang="zh-CN" altLang="zh-CN" sz="2000" dirty="0"/>
              <a:t>万平方公里。</a:t>
            </a:r>
            <a:r>
              <a:rPr lang="en-US" altLang="zh-CN" sz="2000" dirty="0"/>
              <a:t>".format(</a:t>
            </a:r>
            <a:r>
              <a:rPr lang="en-US" altLang="zh-CN" sz="2000" dirty="0" err="1"/>
              <a:t>k,v</a:t>
            </a:r>
            <a:r>
              <a:rPr lang="en-US" altLang="zh-CN" sz="2000" dirty="0"/>
              <a:t>))</a:t>
            </a:r>
            <a:endParaRPr lang="zh-CN" altLang="zh-CN" sz="2000" dirty="0"/>
          </a:p>
          <a:p>
            <a:pPr>
              <a:lnSpc>
                <a:spcPct val="150000"/>
              </a:lnSpc>
            </a:pPr>
            <a:r>
              <a:rPr lang="zh-CN" altLang="zh-CN" sz="2000" dirty="0"/>
              <a:t>俄罗斯的面积是</a:t>
            </a:r>
            <a:r>
              <a:rPr lang="en-US" altLang="zh-CN" sz="2000" dirty="0"/>
              <a:t>1707.5</a:t>
            </a:r>
            <a:r>
              <a:rPr lang="zh-CN" altLang="zh-CN" sz="2000" dirty="0"/>
              <a:t>万平方公里。</a:t>
            </a:r>
          </a:p>
          <a:p>
            <a:pPr>
              <a:lnSpc>
                <a:spcPct val="150000"/>
              </a:lnSpc>
            </a:pPr>
            <a:r>
              <a:rPr lang="zh-CN" altLang="zh-CN" sz="2000" dirty="0"/>
              <a:t>加拿大的面积是</a:t>
            </a:r>
            <a:r>
              <a:rPr lang="en-US" altLang="zh-CN" sz="2000" dirty="0"/>
              <a:t>997.1</a:t>
            </a:r>
            <a:r>
              <a:rPr lang="zh-CN" altLang="zh-CN" sz="2000" dirty="0"/>
              <a:t>万平方公里。</a:t>
            </a:r>
          </a:p>
          <a:p>
            <a:pPr>
              <a:lnSpc>
                <a:spcPct val="150000"/>
              </a:lnSpc>
            </a:pPr>
            <a:r>
              <a:rPr lang="zh-CN" altLang="zh-CN" sz="2000" dirty="0"/>
              <a:t>中国的面积是</a:t>
            </a:r>
            <a:r>
              <a:rPr lang="en-US" altLang="zh-CN" sz="2000" dirty="0"/>
              <a:t>960.1</a:t>
            </a:r>
            <a:r>
              <a:rPr lang="zh-CN" altLang="zh-CN" sz="2000" dirty="0"/>
              <a:t>万平方公里。</a:t>
            </a:r>
          </a:p>
          <a:p>
            <a:pPr algn="ctr">
              <a:lnSpc>
                <a:spcPct val="150000"/>
              </a:lnSpc>
            </a:pPr>
            <a:endParaRPr lang="zh-CN" altLang="en-US" sz="2000" dirty="0"/>
          </a:p>
        </p:txBody>
      </p:sp>
      <p:sp>
        <p:nvSpPr>
          <p:cNvPr id="18" name="矩形 17">
            <a:extLst>
              <a:ext uri="{FF2B5EF4-FFF2-40B4-BE49-F238E27FC236}">
                <a16:creationId xmlns:a16="http://schemas.microsoft.com/office/drawing/2014/main" id="{7221BF2E-13DA-4B02-B483-17D8CF53975F}"/>
              </a:ext>
            </a:extLst>
          </p:cNvPr>
          <p:cNvSpPr/>
          <p:nvPr/>
        </p:nvSpPr>
        <p:spPr>
          <a:xfrm>
            <a:off x="847725" y="5958682"/>
            <a:ext cx="3619500" cy="5143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chemeClr val="tx2"/>
                </a:solidFill>
              </a:rPr>
              <a:t>遍历条目并整体访问</a:t>
            </a:r>
          </a:p>
        </p:txBody>
      </p:sp>
      <p:sp>
        <p:nvSpPr>
          <p:cNvPr id="19" name="矩形 18">
            <a:extLst>
              <a:ext uri="{FF2B5EF4-FFF2-40B4-BE49-F238E27FC236}">
                <a16:creationId xmlns:a16="http://schemas.microsoft.com/office/drawing/2014/main" id="{299A259D-1090-468B-B39D-EB3D60A2AF5A}"/>
              </a:ext>
            </a:extLst>
          </p:cNvPr>
          <p:cNvSpPr/>
          <p:nvPr/>
        </p:nvSpPr>
        <p:spPr>
          <a:xfrm>
            <a:off x="7129029" y="5954368"/>
            <a:ext cx="3619500" cy="7842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chemeClr val="tx2"/>
                </a:solidFill>
              </a:rPr>
              <a:t>遍历条目</a:t>
            </a:r>
            <a:r>
              <a:rPr lang="en-US" altLang="zh-CN" sz="2000" b="1" dirty="0">
                <a:solidFill>
                  <a:schemeClr val="tx2"/>
                </a:solidFill>
              </a:rPr>
              <a:t>,</a:t>
            </a:r>
            <a:r>
              <a:rPr lang="zh-CN" altLang="en-US" sz="2000" b="1" dirty="0">
                <a:solidFill>
                  <a:schemeClr val="tx2"/>
                </a:solidFill>
              </a:rPr>
              <a:t>分别访问键和值</a:t>
            </a:r>
            <a:endParaRPr lang="en-US" altLang="zh-CN" sz="2000" b="1" dirty="0">
              <a:solidFill>
                <a:schemeClr val="tx2"/>
              </a:solidFill>
            </a:endParaRPr>
          </a:p>
          <a:p>
            <a:pPr algn="ctr"/>
            <a:r>
              <a:rPr lang="zh-CN" altLang="en-US" sz="2000" b="1" dirty="0">
                <a:solidFill>
                  <a:schemeClr val="accent2"/>
                </a:solidFill>
              </a:rPr>
              <a:t>具有更好的灵活性</a:t>
            </a:r>
            <a:r>
              <a:rPr lang="en-US" altLang="zh-CN" sz="2000" b="1" dirty="0">
                <a:solidFill>
                  <a:schemeClr val="accent2"/>
                </a:solidFill>
              </a:rPr>
              <a:t>(</a:t>
            </a:r>
            <a:r>
              <a:rPr lang="zh-CN" altLang="en-US" sz="2000" b="1" dirty="0">
                <a:solidFill>
                  <a:schemeClr val="accent2"/>
                </a:solidFill>
              </a:rPr>
              <a:t>推荐</a:t>
            </a:r>
            <a:r>
              <a:rPr lang="en-US" altLang="zh-CN" sz="2000" b="1" dirty="0">
                <a:solidFill>
                  <a:schemeClr val="accent2"/>
                </a:solidFill>
              </a:rPr>
              <a:t>)</a:t>
            </a:r>
            <a:endParaRPr lang="zh-CN" altLang="en-US" sz="2000" b="1" dirty="0">
              <a:solidFill>
                <a:schemeClr val="accent2"/>
              </a:solidFill>
            </a:endParaRPr>
          </a:p>
        </p:txBody>
      </p:sp>
    </p:spTree>
    <p:extLst>
      <p:ext uri="{BB962C8B-B14F-4D97-AF65-F5344CB8AC3E}">
        <p14:creationId xmlns:p14="http://schemas.microsoft.com/office/powerpoint/2010/main" val="202357318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MasterSp="0">
  <p:cSld>
    <p:bg>
      <p:bgPr>
        <a:solidFill>
          <a:schemeClr val="bg1">
            <a:lumMod val="95000"/>
          </a:schemeClr>
        </a:solidFill>
        <a:effectLst/>
      </p:bgPr>
    </p:bg>
    <p:spTree>
      <p:nvGrpSpPr>
        <p:cNvPr id="1" name=""/>
        <p:cNvGrpSpPr/>
        <p:nvPr/>
      </p:nvGrpSpPr>
      <p:grpSpPr>
        <a:xfrm>
          <a:off x="0" y="0"/>
          <a:ext cx="0" cy="0"/>
          <a:chOff x="0" y="0"/>
          <a:chExt cx="0" cy="0"/>
        </a:xfrm>
      </p:grpSpPr>
      <p:grpSp>
        <p:nvGrpSpPr>
          <p:cNvPr id="32" name="组合 31">
            <a:extLst>
              <a:ext uri="{FF2B5EF4-FFF2-40B4-BE49-F238E27FC236}">
                <a16:creationId xmlns:a16="http://schemas.microsoft.com/office/drawing/2014/main" id="{032EF26F-0D58-4A0E-97C1-668713F80B14}"/>
              </a:ext>
            </a:extLst>
          </p:cNvPr>
          <p:cNvGrpSpPr/>
          <p:nvPr/>
        </p:nvGrpSpPr>
        <p:grpSpPr>
          <a:xfrm>
            <a:off x="170320" y="203448"/>
            <a:ext cx="6511833" cy="504056"/>
            <a:chOff x="169526" y="203448"/>
            <a:chExt cx="6511833" cy="504056"/>
          </a:xfrm>
        </p:grpSpPr>
        <p:sp>
          <p:nvSpPr>
            <p:cNvPr id="4" name="TextBox 3"/>
            <p:cNvSpPr txBox="1"/>
            <p:nvPr/>
          </p:nvSpPr>
          <p:spPr>
            <a:xfrm>
              <a:off x="781172" y="245839"/>
              <a:ext cx="5900187" cy="461665"/>
            </a:xfrm>
            <a:prstGeom prst="rect">
              <a:avLst/>
            </a:prstGeom>
            <a:noFill/>
          </p:spPr>
          <p:txBody>
            <a:bodyPr wrap="square" rtlCol="0">
              <a:spAutoFit/>
            </a:bodyPr>
            <a:lstStyle/>
            <a:p>
              <a:r>
                <a:rPr lang="zh-CN" altLang="en-US" sz="2400" b="1" spc="300" dirty="0">
                  <a:solidFill>
                    <a:srgbClr val="1E6787"/>
                  </a:solidFill>
                  <a:latin typeface="微软雅黑" pitchFamily="34" charset="-122"/>
                  <a:ea typeface="微软雅黑" pitchFamily="34" charset="-122"/>
                </a:rPr>
                <a:t>字典的遍历</a:t>
              </a:r>
              <a:endParaRPr lang="zh-CN" altLang="en-US" sz="2000" b="1" spc="300" dirty="0">
                <a:solidFill>
                  <a:srgbClr val="1E6787"/>
                </a:solidFill>
                <a:latin typeface="微软雅黑" pitchFamily="34" charset="-122"/>
                <a:ea typeface="微软雅黑" pitchFamily="34" charset="-122"/>
              </a:endParaRPr>
            </a:p>
          </p:txBody>
        </p:sp>
        <p:grpSp>
          <p:nvGrpSpPr>
            <p:cNvPr id="56" name="组合 55">
              <a:extLst>
                <a:ext uri="{FF2B5EF4-FFF2-40B4-BE49-F238E27FC236}">
                  <a16:creationId xmlns:a16="http://schemas.microsoft.com/office/drawing/2014/main" id="{B3ECA4EB-10D1-4B65-B604-4032302CDAF4}"/>
                </a:ext>
              </a:extLst>
            </p:cNvPr>
            <p:cNvGrpSpPr/>
            <p:nvPr/>
          </p:nvGrpSpPr>
          <p:grpSpPr>
            <a:xfrm>
              <a:off x="169526" y="203448"/>
              <a:ext cx="504056" cy="504056"/>
              <a:chOff x="11207774" y="442662"/>
              <a:chExt cx="504056" cy="504056"/>
            </a:xfrm>
            <a:effectLst>
              <a:outerShdw blurRad="50800" dist="38100" dir="5400000" algn="t" rotWithShape="0">
                <a:prstClr val="black">
                  <a:alpha val="40000"/>
                </a:prstClr>
              </a:outerShdw>
            </a:effectLst>
          </p:grpSpPr>
          <p:sp>
            <p:nvSpPr>
              <p:cNvPr id="57" name="椭圆 56">
                <a:extLst>
                  <a:ext uri="{FF2B5EF4-FFF2-40B4-BE49-F238E27FC236}">
                    <a16:creationId xmlns:a16="http://schemas.microsoft.com/office/drawing/2014/main" id="{FF372EA1-AB4F-47B1-B450-59AB8827ECD5}"/>
                  </a:ext>
                </a:extLst>
              </p:cNvPr>
              <p:cNvSpPr/>
              <p:nvPr/>
            </p:nvSpPr>
            <p:spPr>
              <a:xfrm>
                <a:off x="11351790" y="601230"/>
                <a:ext cx="216024" cy="216024"/>
              </a:xfrm>
              <a:prstGeom prst="ellipse">
                <a:avLst/>
              </a:prstGeom>
              <a:solidFill>
                <a:srgbClr val="B3DF6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Calibri"/>
                  <a:ea typeface="微软雅黑"/>
                </a:endParaRPr>
              </a:p>
            </p:txBody>
          </p:sp>
          <p:sp>
            <p:nvSpPr>
              <p:cNvPr id="58" name="椭圆 57">
                <a:extLst>
                  <a:ext uri="{FF2B5EF4-FFF2-40B4-BE49-F238E27FC236}">
                    <a16:creationId xmlns:a16="http://schemas.microsoft.com/office/drawing/2014/main" id="{0BEE7D95-9E9C-4C6D-91AA-6429F74B9F98}"/>
                  </a:ext>
                </a:extLst>
              </p:cNvPr>
              <p:cNvSpPr/>
              <p:nvPr/>
            </p:nvSpPr>
            <p:spPr>
              <a:xfrm>
                <a:off x="11207774" y="442662"/>
                <a:ext cx="504056" cy="50405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Calibri"/>
                  <a:ea typeface="微软雅黑"/>
                </a:endParaRPr>
              </a:p>
            </p:txBody>
          </p:sp>
        </p:grpSp>
        <p:cxnSp>
          <p:nvCxnSpPr>
            <p:cNvPr id="20" name="直接连接符 19">
              <a:extLst>
                <a:ext uri="{FF2B5EF4-FFF2-40B4-BE49-F238E27FC236}">
                  <a16:creationId xmlns:a16="http://schemas.microsoft.com/office/drawing/2014/main" id="{C4FBB3C1-88AA-4E76-B54C-31018E3BFAA0}"/>
                </a:ext>
              </a:extLst>
            </p:cNvPr>
            <p:cNvCxnSpPr>
              <a:cxnSpLocks/>
            </p:cNvCxnSpPr>
            <p:nvPr/>
          </p:nvCxnSpPr>
          <p:spPr>
            <a:xfrm>
              <a:off x="775303" y="707504"/>
              <a:ext cx="1833288" cy="0"/>
            </a:xfrm>
            <a:prstGeom prst="line">
              <a:avLst/>
            </a:prstGeom>
            <a:ln>
              <a:solidFill>
                <a:srgbClr val="B3DF63"/>
              </a:solidFill>
            </a:ln>
          </p:spPr>
          <p:style>
            <a:lnRef idx="1">
              <a:schemeClr val="accent1"/>
            </a:lnRef>
            <a:fillRef idx="0">
              <a:schemeClr val="accent1"/>
            </a:fillRef>
            <a:effectRef idx="0">
              <a:schemeClr val="accent1"/>
            </a:effectRef>
            <a:fontRef idx="minor">
              <a:schemeClr val="tx1"/>
            </a:fontRef>
          </p:style>
        </p:cxnSp>
      </p:grpSp>
      <p:sp>
        <p:nvSpPr>
          <p:cNvPr id="6" name="矩形 5">
            <a:extLst>
              <a:ext uri="{FF2B5EF4-FFF2-40B4-BE49-F238E27FC236}">
                <a16:creationId xmlns:a16="http://schemas.microsoft.com/office/drawing/2014/main" id="{0373E39B-9D7A-4A79-9459-F9F028E7D9D5}"/>
              </a:ext>
            </a:extLst>
          </p:cNvPr>
          <p:cNvSpPr/>
          <p:nvPr/>
        </p:nvSpPr>
        <p:spPr>
          <a:xfrm>
            <a:off x="684058" y="1332545"/>
            <a:ext cx="10466079" cy="1316194"/>
          </a:xfrm>
          <a:prstGeom prst="rect">
            <a:avLst/>
          </a:prstGeom>
        </p:spPr>
        <p:txBody>
          <a:bodyPr wrap="square">
            <a:spAutoFit/>
          </a:bodyPr>
          <a:lstStyle/>
          <a:p>
            <a:pPr marL="514350" indent="-514350">
              <a:lnSpc>
                <a:spcPct val="150000"/>
              </a:lnSpc>
              <a:buFont typeface="+mj-lt"/>
              <a:buAutoNum type="arabicPeriod" startAt="2"/>
            </a:pPr>
            <a:r>
              <a:rPr lang="zh-CN" altLang="zh-CN" sz="2800" dirty="0"/>
              <a:t>遍历字典中所有的键</a:t>
            </a:r>
            <a:endParaRPr lang="en-US" altLang="zh-CN" sz="2800" dirty="0"/>
          </a:p>
          <a:p>
            <a:pPr lvl="1">
              <a:lnSpc>
                <a:spcPct val="150000"/>
              </a:lnSpc>
            </a:pPr>
            <a:r>
              <a:rPr lang="en-US" altLang="zh-CN" sz="2800" dirty="0"/>
              <a:t>&gt;&gt;&gt; </a:t>
            </a:r>
            <a:r>
              <a:rPr lang="en-US" altLang="zh-CN" sz="2800" dirty="0" err="1"/>
              <a:t>dicAreas</a:t>
            </a:r>
            <a:r>
              <a:rPr lang="en-US" altLang="zh-CN" sz="2800" dirty="0"/>
              <a:t> = {'</a:t>
            </a:r>
            <a:r>
              <a:rPr lang="zh-CN" altLang="zh-CN" sz="2800" dirty="0"/>
              <a:t>俄罗斯</a:t>
            </a:r>
            <a:r>
              <a:rPr lang="en-US" altLang="zh-CN" sz="2800" dirty="0"/>
              <a:t>': 1707.5, '</a:t>
            </a:r>
            <a:r>
              <a:rPr lang="zh-CN" altLang="zh-CN" sz="2800" dirty="0"/>
              <a:t>加拿大</a:t>
            </a:r>
            <a:r>
              <a:rPr lang="en-US" altLang="zh-CN" sz="2800" dirty="0"/>
              <a:t>': 997.1, '</a:t>
            </a:r>
            <a:r>
              <a:rPr lang="zh-CN" altLang="zh-CN" sz="2800" dirty="0"/>
              <a:t>中国</a:t>
            </a:r>
            <a:r>
              <a:rPr lang="en-US" altLang="zh-CN" sz="2800" dirty="0"/>
              <a:t>': 960.1}</a:t>
            </a:r>
          </a:p>
        </p:txBody>
      </p:sp>
      <p:sp>
        <p:nvSpPr>
          <p:cNvPr id="13" name="矩形 12">
            <a:extLst>
              <a:ext uri="{FF2B5EF4-FFF2-40B4-BE49-F238E27FC236}">
                <a16:creationId xmlns:a16="http://schemas.microsoft.com/office/drawing/2014/main" id="{07427CE1-5212-41EC-BDE3-83481E001BBD}"/>
              </a:ext>
            </a:extLst>
          </p:cNvPr>
          <p:cNvSpPr/>
          <p:nvPr/>
        </p:nvSpPr>
        <p:spPr>
          <a:xfrm>
            <a:off x="638175" y="2806701"/>
            <a:ext cx="4324350" cy="29051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altLang="zh-CN" sz="2000" dirty="0"/>
              <a:t>&gt;&gt;&gt; for key in </a:t>
            </a:r>
            <a:r>
              <a:rPr lang="en-US" altLang="zh-CN" sz="2000" dirty="0" err="1"/>
              <a:t>dicAreas.keys</a:t>
            </a:r>
            <a:r>
              <a:rPr lang="en-US" altLang="zh-CN" sz="2000" dirty="0"/>
              <a:t>():</a:t>
            </a:r>
            <a:endParaRPr lang="zh-CN" altLang="zh-CN" sz="2000" dirty="0"/>
          </a:p>
          <a:p>
            <a:pPr>
              <a:lnSpc>
                <a:spcPct val="150000"/>
              </a:lnSpc>
            </a:pPr>
            <a:r>
              <a:rPr lang="en-US" altLang="zh-CN" sz="2000" dirty="0"/>
              <a:t>	print(key)</a:t>
            </a:r>
            <a:endParaRPr lang="zh-CN" altLang="zh-CN" sz="2000" dirty="0"/>
          </a:p>
          <a:p>
            <a:pPr>
              <a:lnSpc>
                <a:spcPct val="150000"/>
              </a:lnSpc>
            </a:pPr>
            <a:r>
              <a:rPr lang="zh-CN" altLang="zh-CN" sz="2000" dirty="0"/>
              <a:t>俄罗斯</a:t>
            </a:r>
          </a:p>
          <a:p>
            <a:pPr>
              <a:lnSpc>
                <a:spcPct val="150000"/>
              </a:lnSpc>
            </a:pPr>
            <a:r>
              <a:rPr lang="zh-CN" altLang="zh-CN" sz="2000" dirty="0"/>
              <a:t>加拿大</a:t>
            </a:r>
          </a:p>
          <a:p>
            <a:pPr>
              <a:lnSpc>
                <a:spcPct val="150000"/>
              </a:lnSpc>
            </a:pPr>
            <a:r>
              <a:rPr lang="zh-CN" altLang="zh-CN" sz="2000" dirty="0"/>
              <a:t>中国</a:t>
            </a:r>
          </a:p>
          <a:p>
            <a:pPr algn="ctr">
              <a:lnSpc>
                <a:spcPct val="150000"/>
              </a:lnSpc>
            </a:pPr>
            <a:endParaRPr lang="zh-CN" altLang="en-US" sz="2000" dirty="0"/>
          </a:p>
        </p:txBody>
      </p:sp>
      <p:sp>
        <p:nvSpPr>
          <p:cNvPr id="14" name="矩形 13">
            <a:extLst>
              <a:ext uri="{FF2B5EF4-FFF2-40B4-BE49-F238E27FC236}">
                <a16:creationId xmlns:a16="http://schemas.microsoft.com/office/drawing/2014/main" id="{6127D998-1BD8-48FC-9392-3A29ED934EE9}"/>
              </a:ext>
            </a:extLst>
          </p:cNvPr>
          <p:cNvSpPr/>
          <p:nvPr/>
        </p:nvSpPr>
        <p:spPr>
          <a:xfrm>
            <a:off x="5772151" y="2806701"/>
            <a:ext cx="5876924" cy="29051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altLang="zh-CN" sz="2000" dirty="0"/>
              <a:t>&gt;&gt;&gt; for key in </a:t>
            </a:r>
            <a:r>
              <a:rPr lang="en-US" altLang="zh-CN" sz="2000" dirty="0" err="1"/>
              <a:t>dicAreas.keys</a:t>
            </a:r>
            <a:r>
              <a:rPr lang="en-US" altLang="zh-CN" sz="2000" dirty="0"/>
              <a:t>():</a:t>
            </a:r>
            <a:endParaRPr lang="zh-CN" altLang="zh-CN" sz="2000" dirty="0"/>
          </a:p>
          <a:p>
            <a:pPr>
              <a:lnSpc>
                <a:spcPct val="150000"/>
              </a:lnSpc>
            </a:pPr>
            <a:r>
              <a:rPr lang="en-US" altLang="zh-CN" sz="2000" dirty="0"/>
              <a:t>	print(key, </a:t>
            </a:r>
            <a:r>
              <a:rPr lang="en-US" altLang="zh-CN" sz="2000" dirty="0" err="1"/>
              <a:t>dicAreas</a:t>
            </a:r>
            <a:r>
              <a:rPr lang="en-US" altLang="zh-CN" sz="2000" dirty="0"/>
              <a:t> [key])</a:t>
            </a:r>
            <a:endParaRPr lang="zh-CN" altLang="zh-CN" sz="2000" dirty="0"/>
          </a:p>
          <a:p>
            <a:pPr>
              <a:lnSpc>
                <a:spcPct val="150000"/>
              </a:lnSpc>
            </a:pPr>
            <a:r>
              <a:rPr lang="zh-CN" altLang="zh-CN" sz="2000" dirty="0"/>
              <a:t>俄罗斯</a:t>
            </a:r>
            <a:r>
              <a:rPr lang="en-US" altLang="zh-CN" sz="2000" dirty="0"/>
              <a:t> 1707.5</a:t>
            </a:r>
            <a:endParaRPr lang="zh-CN" altLang="zh-CN" sz="2000" dirty="0"/>
          </a:p>
          <a:p>
            <a:pPr>
              <a:lnSpc>
                <a:spcPct val="150000"/>
              </a:lnSpc>
            </a:pPr>
            <a:r>
              <a:rPr lang="zh-CN" altLang="zh-CN" sz="2000" dirty="0"/>
              <a:t>加拿大</a:t>
            </a:r>
            <a:r>
              <a:rPr lang="en-US" altLang="zh-CN" sz="2000" dirty="0"/>
              <a:t> 997.1</a:t>
            </a:r>
            <a:endParaRPr lang="zh-CN" altLang="zh-CN" sz="2000" dirty="0"/>
          </a:p>
          <a:p>
            <a:pPr>
              <a:lnSpc>
                <a:spcPct val="150000"/>
              </a:lnSpc>
            </a:pPr>
            <a:r>
              <a:rPr lang="zh-CN" altLang="zh-CN" sz="2000" dirty="0"/>
              <a:t>中国</a:t>
            </a:r>
            <a:r>
              <a:rPr lang="en-US" altLang="zh-CN" sz="2000" dirty="0"/>
              <a:t> 960.1</a:t>
            </a:r>
            <a:endParaRPr lang="zh-CN" altLang="zh-CN" sz="2000" dirty="0"/>
          </a:p>
          <a:p>
            <a:pPr algn="ctr">
              <a:lnSpc>
                <a:spcPct val="150000"/>
              </a:lnSpc>
            </a:pPr>
            <a:endParaRPr lang="zh-CN" altLang="en-US" sz="2000" dirty="0"/>
          </a:p>
        </p:txBody>
      </p:sp>
      <p:sp>
        <p:nvSpPr>
          <p:cNvPr id="15" name="矩形 14">
            <a:extLst>
              <a:ext uri="{FF2B5EF4-FFF2-40B4-BE49-F238E27FC236}">
                <a16:creationId xmlns:a16="http://schemas.microsoft.com/office/drawing/2014/main" id="{25A3FC9D-8D6D-4BDB-BA7E-D3448D23A6BC}"/>
              </a:ext>
            </a:extLst>
          </p:cNvPr>
          <p:cNvSpPr/>
          <p:nvPr/>
        </p:nvSpPr>
        <p:spPr>
          <a:xfrm>
            <a:off x="1533525" y="5988050"/>
            <a:ext cx="8286750" cy="5143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zh-CN" altLang="zh-CN" sz="2000" dirty="0">
                <a:solidFill>
                  <a:schemeClr val="tx2"/>
                </a:solidFill>
              </a:rPr>
              <a:t>通过</a:t>
            </a:r>
            <a:r>
              <a:rPr lang="en-US" altLang="zh-CN" sz="2000" dirty="0">
                <a:solidFill>
                  <a:schemeClr val="tx2"/>
                </a:solidFill>
              </a:rPr>
              <a:t>keys</a:t>
            </a:r>
            <a:r>
              <a:rPr lang="zh-CN" altLang="zh-CN" sz="2000" dirty="0">
                <a:solidFill>
                  <a:schemeClr val="tx2"/>
                </a:solidFill>
              </a:rPr>
              <a:t>方法可以遍历字典所有的键，也可以通过键与值的映射访问对应的值，从而遍历所有的条目信息。</a:t>
            </a:r>
            <a:endParaRPr lang="zh-CN" altLang="en-US" sz="2000" b="1" dirty="0">
              <a:solidFill>
                <a:schemeClr val="tx2"/>
              </a:solidFill>
            </a:endParaRPr>
          </a:p>
        </p:txBody>
      </p:sp>
    </p:spTree>
    <p:extLst>
      <p:ext uri="{BB962C8B-B14F-4D97-AF65-F5344CB8AC3E}">
        <p14:creationId xmlns:p14="http://schemas.microsoft.com/office/powerpoint/2010/main" val="10651353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MasterSp="0">
  <p:cSld>
    <p:bg>
      <p:bgPr>
        <a:solidFill>
          <a:schemeClr val="bg1">
            <a:lumMod val="95000"/>
          </a:schemeClr>
        </a:solidFill>
        <a:effectLst/>
      </p:bgPr>
    </p:bg>
    <p:spTree>
      <p:nvGrpSpPr>
        <p:cNvPr id="1" name=""/>
        <p:cNvGrpSpPr/>
        <p:nvPr/>
      </p:nvGrpSpPr>
      <p:grpSpPr>
        <a:xfrm>
          <a:off x="0" y="0"/>
          <a:ext cx="0" cy="0"/>
          <a:chOff x="0" y="0"/>
          <a:chExt cx="0" cy="0"/>
        </a:xfrm>
      </p:grpSpPr>
      <p:grpSp>
        <p:nvGrpSpPr>
          <p:cNvPr id="32" name="组合 31">
            <a:extLst>
              <a:ext uri="{FF2B5EF4-FFF2-40B4-BE49-F238E27FC236}">
                <a16:creationId xmlns:a16="http://schemas.microsoft.com/office/drawing/2014/main" id="{032EF26F-0D58-4A0E-97C1-668713F80B14}"/>
              </a:ext>
            </a:extLst>
          </p:cNvPr>
          <p:cNvGrpSpPr/>
          <p:nvPr/>
        </p:nvGrpSpPr>
        <p:grpSpPr>
          <a:xfrm>
            <a:off x="170320" y="203448"/>
            <a:ext cx="6511833" cy="504056"/>
            <a:chOff x="169526" y="203448"/>
            <a:chExt cx="6511833" cy="504056"/>
          </a:xfrm>
        </p:grpSpPr>
        <p:sp>
          <p:nvSpPr>
            <p:cNvPr id="4" name="TextBox 3"/>
            <p:cNvSpPr txBox="1"/>
            <p:nvPr/>
          </p:nvSpPr>
          <p:spPr>
            <a:xfrm>
              <a:off x="781172" y="245839"/>
              <a:ext cx="5900187" cy="461665"/>
            </a:xfrm>
            <a:prstGeom prst="rect">
              <a:avLst/>
            </a:prstGeom>
            <a:noFill/>
          </p:spPr>
          <p:txBody>
            <a:bodyPr wrap="square" rtlCol="0">
              <a:spAutoFit/>
            </a:bodyPr>
            <a:lstStyle/>
            <a:p>
              <a:r>
                <a:rPr lang="zh-CN" altLang="en-US" sz="2400" b="1" spc="300" dirty="0">
                  <a:solidFill>
                    <a:srgbClr val="1E6787"/>
                  </a:solidFill>
                  <a:latin typeface="微软雅黑" pitchFamily="34" charset="-122"/>
                  <a:ea typeface="微软雅黑" pitchFamily="34" charset="-122"/>
                </a:rPr>
                <a:t>字典的遍历</a:t>
              </a:r>
              <a:endParaRPr lang="zh-CN" altLang="en-US" sz="2000" b="1" spc="300" dirty="0">
                <a:solidFill>
                  <a:srgbClr val="1E6787"/>
                </a:solidFill>
                <a:latin typeface="微软雅黑" pitchFamily="34" charset="-122"/>
                <a:ea typeface="微软雅黑" pitchFamily="34" charset="-122"/>
              </a:endParaRPr>
            </a:p>
          </p:txBody>
        </p:sp>
        <p:grpSp>
          <p:nvGrpSpPr>
            <p:cNvPr id="56" name="组合 55">
              <a:extLst>
                <a:ext uri="{FF2B5EF4-FFF2-40B4-BE49-F238E27FC236}">
                  <a16:creationId xmlns:a16="http://schemas.microsoft.com/office/drawing/2014/main" id="{B3ECA4EB-10D1-4B65-B604-4032302CDAF4}"/>
                </a:ext>
              </a:extLst>
            </p:cNvPr>
            <p:cNvGrpSpPr/>
            <p:nvPr/>
          </p:nvGrpSpPr>
          <p:grpSpPr>
            <a:xfrm>
              <a:off x="169526" y="203448"/>
              <a:ext cx="504056" cy="504056"/>
              <a:chOff x="11207774" y="442662"/>
              <a:chExt cx="504056" cy="504056"/>
            </a:xfrm>
            <a:effectLst>
              <a:outerShdw blurRad="50800" dist="38100" dir="5400000" algn="t" rotWithShape="0">
                <a:prstClr val="black">
                  <a:alpha val="40000"/>
                </a:prstClr>
              </a:outerShdw>
            </a:effectLst>
          </p:grpSpPr>
          <p:sp>
            <p:nvSpPr>
              <p:cNvPr id="57" name="椭圆 56">
                <a:extLst>
                  <a:ext uri="{FF2B5EF4-FFF2-40B4-BE49-F238E27FC236}">
                    <a16:creationId xmlns:a16="http://schemas.microsoft.com/office/drawing/2014/main" id="{FF372EA1-AB4F-47B1-B450-59AB8827ECD5}"/>
                  </a:ext>
                </a:extLst>
              </p:cNvPr>
              <p:cNvSpPr/>
              <p:nvPr/>
            </p:nvSpPr>
            <p:spPr>
              <a:xfrm>
                <a:off x="11351790" y="601230"/>
                <a:ext cx="216024" cy="216024"/>
              </a:xfrm>
              <a:prstGeom prst="ellipse">
                <a:avLst/>
              </a:prstGeom>
              <a:solidFill>
                <a:srgbClr val="B3DF6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Calibri"/>
                  <a:ea typeface="微软雅黑"/>
                </a:endParaRPr>
              </a:p>
            </p:txBody>
          </p:sp>
          <p:sp>
            <p:nvSpPr>
              <p:cNvPr id="58" name="椭圆 57">
                <a:extLst>
                  <a:ext uri="{FF2B5EF4-FFF2-40B4-BE49-F238E27FC236}">
                    <a16:creationId xmlns:a16="http://schemas.microsoft.com/office/drawing/2014/main" id="{0BEE7D95-9E9C-4C6D-91AA-6429F74B9F98}"/>
                  </a:ext>
                </a:extLst>
              </p:cNvPr>
              <p:cNvSpPr/>
              <p:nvPr/>
            </p:nvSpPr>
            <p:spPr>
              <a:xfrm>
                <a:off x="11207774" y="442662"/>
                <a:ext cx="504056" cy="50405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Calibri"/>
                  <a:ea typeface="微软雅黑"/>
                </a:endParaRPr>
              </a:p>
            </p:txBody>
          </p:sp>
        </p:grpSp>
        <p:cxnSp>
          <p:nvCxnSpPr>
            <p:cNvPr id="20" name="直接连接符 19">
              <a:extLst>
                <a:ext uri="{FF2B5EF4-FFF2-40B4-BE49-F238E27FC236}">
                  <a16:creationId xmlns:a16="http://schemas.microsoft.com/office/drawing/2014/main" id="{C4FBB3C1-88AA-4E76-B54C-31018E3BFAA0}"/>
                </a:ext>
              </a:extLst>
            </p:cNvPr>
            <p:cNvCxnSpPr>
              <a:cxnSpLocks/>
            </p:cNvCxnSpPr>
            <p:nvPr/>
          </p:nvCxnSpPr>
          <p:spPr>
            <a:xfrm>
              <a:off x="775303" y="707504"/>
              <a:ext cx="1833288" cy="0"/>
            </a:xfrm>
            <a:prstGeom prst="line">
              <a:avLst/>
            </a:prstGeom>
            <a:ln>
              <a:solidFill>
                <a:srgbClr val="B3DF63"/>
              </a:solidFill>
            </a:ln>
          </p:spPr>
          <p:style>
            <a:lnRef idx="1">
              <a:schemeClr val="accent1"/>
            </a:lnRef>
            <a:fillRef idx="0">
              <a:schemeClr val="accent1"/>
            </a:fillRef>
            <a:effectRef idx="0">
              <a:schemeClr val="accent1"/>
            </a:effectRef>
            <a:fontRef idx="minor">
              <a:schemeClr val="tx1"/>
            </a:fontRef>
          </p:style>
        </p:cxnSp>
      </p:grpSp>
      <p:sp>
        <p:nvSpPr>
          <p:cNvPr id="6" name="矩形 5">
            <a:extLst>
              <a:ext uri="{FF2B5EF4-FFF2-40B4-BE49-F238E27FC236}">
                <a16:creationId xmlns:a16="http://schemas.microsoft.com/office/drawing/2014/main" id="{0373E39B-9D7A-4A79-9459-F9F028E7D9D5}"/>
              </a:ext>
            </a:extLst>
          </p:cNvPr>
          <p:cNvSpPr/>
          <p:nvPr/>
        </p:nvSpPr>
        <p:spPr>
          <a:xfrm>
            <a:off x="684058" y="1332545"/>
            <a:ext cx="10466079" cy="1316194"/>
          </a:xfrm>
          <a:prstGeom prst="rect">
            <a:avLst/>
          </a:prstGeom>
        </p:spPr>
        <p:txBody>
          <a:bodyPr wrap="square">
            <a:spAutoFit/>
          </a:bodyPr>
          <a:lstStyle/>
          <a:p>
            <a:pPr marL="514350" indent="-514350">
              <a:lnSpc>
                <a:spcPct val="150000"/>
              </a:lnSpc>
              <a:buFont typeface="+mj-lt"/>
              <a:buAutoNum type="arabicPeriod" startAt="3"/>
            </a:pPr>
            <a:r>
              <a:rPr lang="zh-CN" altLang="zh-CN" sz="2800" dirty="0"/>
              <a:t>遍历字典中所有的</a:t>
            </a:r>
            <a:r>
              <a:rPr lang="zh-CN" altLang="en-US" sz="2800" dirty="0"/>
              <a:t>值</a:t>
            </a:r>
            <a:endParaRPr lang="en-US" altLang="zh-CN" sz="2800" dirty="0"/>
          </a:p>
          <a:p>
            <a:pPr lvl="1">
              <a:lnSpc>
                <a:spcPct val="150000"/>
              </a:lnSpc>
            </a:pPr>
            <a:r>
              <a:rPr lang="en-US" altLang="zh-CN" sz="2800" dirty="0"/>
              <a:t>&gt;&gt;&gt; </a:t>
            </a:r>
            <a:r>
              <a:rPr lang="en-US" altLang="zh-CN" sz="2800" dirty="0" err="1"/>
              <a:t>dicAreas</a:t>
            </a:r>
            <a:r>
              <a:rPr lang="en-US" altLang="zh-CN" sz="2800" dirty="0"/>
              <a:t> = {'</a:t>
            </a:r>
            <a:r>
              <a:rPr lang="zh-CN" altLang="zh-CN" sz="2800" dirty="0"/>
              <a:t>俄罗斯</a:t>
            </a:r>
            <a:r>
              <a:rPr lang="en-US" altLang="zh-CN" sz="2800" dirty="0"/>
              <a:t>': 1707.5, '</a:t>
            </a:r>
            <a:r>
              <a:rPr lang="zh-CN" altLang="zh-CN" sz="2800" dirty="0"/>
              <a:t>加拿大</a:t>
            </a:r>
            <a:r>
              <a:rPr lang="en-US" altLang="zh-CN" sz="2800" dirty="0"/>
              <a:t>': 997.1, '</a:t>
            </a:r>
            <a:r>
              <a:rPr lang="zh-CN" altLang="zh-CN" sz="2800" dirty="0"/>
              <a:t>中国</a:t>
            </a:r>
            <a:r>
              <a:rPr lang="en-US" altLang="zh-CN" sz="2800" dirty="0"/>
              <a:t>': 960.1}</a:t>
            </a:r>
          </a:p>
        </p:txBody>
      </p:sp>
      <p:sp>
        <p:nvSpPr>
          <p:cNvPr id="12" name="矩形 11">
            <a:extLst>
              <a:ext uri="{FF2B5EF4-FFF2-40B4-BE49-F238E27FC236}">
                <a16:creationId xmlns:a16="http://schemas.microsoft.com/office/drawing/2014/main" id="{4D129B4E-B448-44CF-812E-63FE68ED12A4}"/>
              </a:ext>
            </a:extLst>
          </p:cNvPr>
          <p:cNvSpPr/>
          <p:nvPr/>
        </p:nvSpPr>
        <p:spPr>
          <a:xfrm>
            <a:off x="621550" y="3117043"/>
            <a:ext cx="4324350" cy="29051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endParaRPr lang="en-US" altLang="zh-CN" sz="2000" dirty="0"/>
          </a:p>
          <a:p>
            <a:pPr>
              <a:lnSpc>
                <a:spcPct val="150000"/>
              </a:lnSpc>
            </a:pPr>
            <a:r>
              <a:rPr lang="en-US" altLang="zh-CN" sz="2000" dirty="0"/>
              <a:t>&gt;&gt;&gt; for value in </a:t>
            </a:r>
            <a:r>
              <a:rPr lang="en-US" altLang="zh-CN" sz="2000" dirty="0" err="1"/>
              <a:t>dicAreas.values</a:t>
            </a:r>
            <a:r>
              <a:rPr lang="en-US" altLang="zh-CN" sz="2000" dirty="0"/>
              <a:t>():</a:t>
            </a:r>
            <a:endParaRPr lang="zh-CN" altLang="zh-CN" sz="2000" dirty="0"/>
          </a:p>
          <a:p>
            <a:pPr>
              <a:lnSpc>
                <a:spcPct val="150000"/>
              </a:lnSpc>
            </a:pPr>
            <a:r>
              <a:rPr lang="en-US" altLang="zh-CN" sz="2000" dirty="0"/>
              <a:t>	print(value)	</a:t>
            </a:r>
            <a:endParaRPr lang="zh-CN" altLang="zh-CN" sz="2000" dirty="0"/>
          </a:p>
          <a:p>
            <a:pPr>
              <a:lnSpc>
                <a:spcPct val="150000"/>
              </a:lnSpc>
            </a:pPr>
            <a:r>
              <a:rPr lang="en-US" altLang="zh-CN" sz="2000" dirty="0"/>
              <a:t>1707.5</a:t>
            </a:r>
            <a:endParaRPr lang="zh-CN" altLang="zh-CN" sz="2000" dirty="0"/>
          </a:p>
          <a:p>
            <a:pPr>
              <a:lnSpc>
                <a:spcPct val="150000"/>
              </a:lnSpc>
            </a:pPr>
            <a:r>
              <a:rPr lang="en-US" altLang="zh-CN" sz="2000" dirty="0"/>
              <a:t>997.1</a:t>
            </a:r>
            <a:endParaRPr lang="zh-CN" altLang="zh-CN" sz="2000" dirty="0"/>
          </a:p>
          <a:p>
            <a:pPr>
              <a:lnSpc>
                <a:spcPct val="150000"/>
              </a:lnSpc>
            </a:pPr>
            <a:r>
              <a:rPr lang="en-US" altLang="zh-CN" sz="2000" dirty="0"/>
              <a:t>960.1</a:t>
            </a:r>
            <a:endParaRPr lang="zh-CN" altLang="zh-CN" sz="2000" dirty="0"/>
          </a:p>
          <a:p>
            <a:pPr algn="ctr">
              <a:lnSpc>
                <a:spcPct val="150000"/>
              </a:lnSpc>
            </a:pPr>
            <a:endParaRPr lang="zh-CN" altLang="en-US" sz="2000" dirty="0"/>
          </a:p>
        </p:txBody>
      </p:sp>
      <p:sp>
        <p:nvSpPr>
          <p:cNvPr id="16" name="矩形 15">
            <a:extLst>
              <a:ext uri="{FF2B5EF4-FFF2-40B4-BE49-F238E27FC236}">
                <a16:creationId xmlns:a16="http://schemas.microsoft.com/office/drawing/2014/main" id="{F03917B7-677A-4C34-8F00-F2BDB9E53AF5}"/>
              </a:ext>
            </a:extLst>
          </p:cNvPr>
          <p:cNvSpPr/>
          <p:nvPr/>
        </p:nvSpPr>
        <p:spPr>
          <a:xfrm>
            <a:off x="5668242" y="3700549"/>
            <a:ext cx="4994215" cy="12017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zh-CN" altLang="zh-CN" sz="2000" dirty="0">
                <a:solidFill>
                  <a:schemeClr val="tx2"/>
                </a:solidFill>
              </a:rPr>
              <a:t>借助</a:t>
            </a:r>
            <a:r>
              <a:rPr lang="en-US" altLang="zh-CN" sz="2000" dirty="0">
                <a:solidFill>
                  <a:schemeClr val="tx2"/>
                </a:solidFill>
              </a:rPr>
              <a:t>values</a:t>
            </a:r>
            <a:r>
              <a:rPr lang="zh-CN" altLang="zh-CN" sz="2000" dirty="0">
                <a:solidFill>
                  <a:schemeClr val="tx2"/>
                </a:solidFill>
              </a:rPr>
              <a:t>方法虽然可以遍历找出字典中所有的值，但是值却无法映射到对应的键，无法遍历完整的条目信息。</a:t>
            </a:r>
          </a:p>
        </p:txBody>
      </p:sp>
    </p:spTree>
    <p:extLst>
      <p:ext uri="{BB962C8B-B14F-4D97-AF65-F5344CB8AC3E}">
        <p14:creationId xmlns:p14="http://schemas.microsoft.com/office/powerpoint/2010/main" val="84445430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showMasterSp="0">
  <p:cSld>
    <p:bg>
      <p:bgPr>
        <a:solidFill>
          <a:schemeClr val="bg1">
            <a:lumMod val="95000"/>
          </a:schemeClr>
        </a:solidFill>
        <a:effectLst/>
      </p:bgPr>
    </p:bg>
    <p:spTree>
      <p:nvGrpSpPr>
        <p:cNvPr id="1" name=""/>
        <p:cNvGrpSpPr/>
        <p:nvPr/>
      </p:nvGrpSpPr>
      <p:grpSpPr>
        <a:xfrm>
          <a:off x="0" y="0"/>
          <a:ext cx="0" cy="0"/>
          <a:chOff x="0" y="0"/>
          <a:chExt cx="0" cy="0"/>
        </a:xfrm>
      </p:grpSpPr>
      <p:grpSp>
        <p:nvGrpSpPr>
          <p:cNvPr id="32" name="组合 31">
            <a:extLst>
              <a:ext uri="{FF2B5EF4-FFF2-40B4-BE49-F238E27FC236}">
                <a16:creationId xmlns:a16="http://schemas.microsoft.com/office/drawing/2014/main" id="{032EF26F-0D58-4A0E-97C1-668713F80B14}"/>
              </a:ext>
            </a:extLst>
          </p:cNvPr>
          <p:cNvGrpSpPr/>
          <p:nvPr/>
        </p:nvGrpSpPr>
        <p:grpSpPr>
          <a:xfrm>
            <a:off x="170320" y="203448"/>
            <a:ext cx="6511833" cy="504056"/>
            <a:chOff x="169526" y="203448"/>
            <a:chExt cx="6511833" cy="504056"/>
          </a:xfrm>
        </p:grpSpPr>
        <p:sp>
          <p:nvSpPr>
            <p:cNvPr id="4" name="TextBox 3"/>
            <p:cNvSpPr txBox="1"/>
            <p:nvPr/>
          </p:nvSpPr>
          <p:spPr>
            <a:xfrm>
              <a:off x="781172" y="245839"/>
              <a:ext cx="5900187" cy="461665"/>
            </a:xfrm>
            <a:prstGeom prst="rect">
              <a:avLst/>
            </a:prstGeom>
            <a:noFill/>
          </p:spPr>
          <p:txBody>
            <a:bodyPr wrap="square" rtlCol="0">
              <a:spAutoFit/>
            </a:bodyPr>
            <a:lstStyle/>
            <a:p>
              <a:r>
                <a:rPr lang="zh-CN" altLang="en-US" sz="2400" b="1" spc="300" dirty="0">
                  <a:solidFill>
                    <a:srgbClr val="1E6787"/>
                  </a:solidFill>
                  <a:latin typeface="微软雅黑" pitchFamily="34" charset="-122"/>
                  <a:ea typeface="微软雅黑" pitchFamily="34" charset="-122"/>
                </a:rPr>
                <a:t>字典的排序</a:t>
              </a:r>
              <a:endParaRPr lang="zh-CN" altLang="en-US" sz="2000" b="1" spc="300" dirty="0">
                <a:solidFill>
                  <a:srgbClr val="1E6787"/>
                </a:solidFill>
                <a:latin typeface="微软雅黑" pitchFamily="34" charset="-122"/>
                <a:ea typeface="微软雅黑" pitchFamily="34" charset="-122"/>
              </a:endParaRPr>
            </a:p>
          </p:txBody>
        </p:sp>
        <p:grpSp>
          <p:nvGrpSpPr>
            <p:cNvPr id="56" name="组合 55">
              <a:extLst>
                <a:ext uri="{FF2B5EF4-FFF2-40B4-BE49-F238E27FC236}">
                  <a16:creationId xmlns:a16="http://schemas.microsoft.com/office/drawing/2014/main" id="{B3ECA4EB-10D1-4B65-B604-4032302CDAF4}"/>
                </a:ext>
              </a:extLst>
            </p:cNvPr>
            <p:cNvGrpSpPr/>
            <p:nvPr/>
          </p:nvGrpSpPr>
          <p:grpSpPr>
            <a:xfrm>
              <a:off x="169526" y="203448"/>
              <a:ext cx="504056" cy="504056"/>
              <a:chOff x="11207774" y="442662"/>
              <a:chExt cx="504056" cy="504056"/>
            </a:xfrm>
            <a:effectLst>
              <a:outerShdw blurRad="50800" dist="38100" dir="5400000" algn="t" rotWithShape="0">
                <a:prstClr val="black">
                  <a:alpha val="40000"/>
                </a:prstClr>
              </a:outerShdw>
            </a:effectLst>
          </p:grpSpPr>
          <p:sp>
            <p:nvSpPr>
              <p:cNvPr id="57" name="椭圆 56">
                <a:extLst>
                  <a:ext uri="{FF2B5EF4-FFF2-40B4-BE49-F238E27FC236}">
                    <a16:creationId xmlns:a16="http://schemas.microsoft.com/office/drawing/2014/main" id="{FF372EA1-AB4F-47B1-B450-59AB8827ECD5}"/>
                  </a:ext>
                </a:extLst>
              </p:cNvPr>
              <p:cNvSpPr/>
              <p:nvPr/>
            </p:nvSpPr>
            <p:spPr>
              <a:xfrm>
                <a:off x="11351790" y="601230"/>
                <a:ext cx="216024" cy="216024"/>
              </a:xfrm>
              <a:prstGeom prst="ellipse">
                <a:avLst/>
              </a:prstGeom>
              <a:solidFill>
                <a:srgbClr val="B3DF6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Calibri"/>
                  <a:ea typeface="微软雅黑"/>
                </a:endParaRPr>
              </a:p>
            </p:txBody>
          </p:sp>
          <p:sp>
            <p:nvSpPr>
              <p:cNvPr id="58" name="椭圆 57">
                <a:extLst>
                  <a:ext uri="{FF2B5EF4-FFF2-40B4-BE49-F238E27FC236}">
                    <a16:creationId xmlns:a16="http://schemas.microsoft.com/office/drawing/2014/main" id="{0BEE7D95-9E9C-4C6D-91AA-6429F74B9F98}"/>
                  </a:ext>
                </a:extLst>
              </p:cNvPr>
              <p:cNvSpPr/>
              <p:nvPr/>
            </p:nvSpPr>
            <p:spPr>
              <a:xfrm>
                <a:off x="11207774" y="442662"/>
                <a:ext cx="504056" cy="50405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Calibri"/>
                  <a:ea typeface="微软雅黑"/>
                </a:endParaRPr>
              </a:p>
            </p:txBody>
          </p:sp>
        </p:grpSp>
        <p:cxnSp>
          <p:nvCxnSpPr>
            <p:cNvPr id="20" name="直接连接符 19">
              <a:extLst>
                <a:ext uri="{FF2B5EF4-FFF2-40B4-BE49-F238E27FC236}">
                  <a16:creationId xmlns:a16="http://schemas.microsoft.com/office/drawing/2014/main" id="{C4FBB3C1-88AA-4E76-B54C-31018E3BFAA0}"/>
                </a:ext>
              </a:extLst>
            </p:cNvPr>
            <p:cNvCxnSpPr>
              <a:cxnSpLocks/>
            </p:cNvCxnSpPr>
            <p:nvPr/>
          </p:nvCxnSpPr>
          <p:spPr>
            <a:xfrm>
              <a:off x="775303" y="707504"/>
              <a:ext cx="1833288" cy="0"/>
            </a:xfrm>
            <a:prstGeom prst="line">
              <a:avLst/>
            </a:prstGeom>
            <a:ln>
              <a:solidFill>
                <a:srgbClr val="B3DF63"/>
              </a:solidFill>
            </a:ln>
          </p:spPr>
          <p:style>
            <a:lnRef idx="1">
              <a:schemeClr val="accent1"/>
            </a:lnRef>
            <a:fillRef idx="0">
              <a:schemeClr val="accent1"/>
            </a:fillRef>
            <a:effectRef idx="0">
              <a:schemeClr val="accent1"/>
            </a:effectRef>
            <a:fontRef idx="minor">
              <a:schemeClr val="tx1"/>
            </a:fontRef>
          </p:style>
        </p:cxnSp>
      </p:grpSp>
      <p:sp>
        <p:nvSpPr>
          <p:cNvPr id="6" name="矩形 5">
            <a:extLst>
              <a:ext uri="{FF2B5EF4-FFF2-40B4-BE49-F238E27FC236}">
                <a16:creationId xmlns:a16="http://schemas.microsoft.com/office/drawing/2014/main" id="{0373E39B-9D7A-4A79-9459-F9F028E7D9D5}"/>
              </a:ext>
            </a:extLst>
          </p:cNvPr>
          <p:cNvSpPr/>
          <p:nvPr/>
        </p:nvSpPr>
        <p:spPr>
          <a:xfrm>
            <a:off x="684058" y="1332545"/>
            <a:ext cx="10466079" cy="1316194"/>
          </a:xfrm>
          <a:prstGeom prst="rect">
            <a:avLst/>
          </a:prstGeom>
        </p:spPr>
        <p:txBody>
          <a:bodyPr wrap="square">
            <a:spAutoFit/>
          </a:bodyPr>
          <a:lstStyle/>
          <a:p>
            <a:pPr indent="457200">
              <a:lnSpc>
                <a:spcPct val="150000"/>
              </a:lnSpc>
            </a:pPr>
            <a:r>
              <a:rPr lang="zh-CN" altLang="zh-CN" sz="2800" dirty="0"/>
              <a:t>字典</a:t>
            </a:r>
            <a:r>
              <a:rPr lang="zh-CN" altLang="en-US" sz="2800" dirty="0"/>
              <a:t>是无序的</a:t>
            </a:r>
            <a:r>
              <a:rPr lang="en-US" altLang="zh-CN" sz="2800" dirty="0"/>
              <a:t>,</a:t>
            </a:r>
            <a:r>
              <a:rPr lang="zh-CN" altLang="en-US" sz="2800" dirty="0"/>
              <a:t>其</a:t>
            </a:r>
            <a:r>
              <a:rPr lang="zh-CN" altLang="zh-CN" sz="2800" dirty="0"/>
              <a:t>不支持排序</a:t>
            </a:r>
            <a:r>
              <a:rPr lang="zh-CN" altLang="en-US" sz="2800" dirty="0"/>
              <a:t>。</a:t>
            </a:r>
            <a:r>
              <a:rPr lang="zh-CN" altLang="zh-CN" sz="2800" dirty="0"/>
              <a:t>只能使用</a:t>
            </a:r>
            <a:r>
              <a:rPr lang="en-US" altLang="zh-CN" sz="2800" dirty="0"/>
              <a:t>Python</a:t>
            </a:r>
            <a:r>
              <a:rPr lang="zh-CN" altLang="zh-CN" sz="2800" dirty="0"/>
              <a:t>的内置函数</a:t>
            </a:r>
            <a:r>
              <a:rPr lang="en-US" altLang="zh-CN" sz="2800" dirty="0"/>
              <a:t>sorted</a:t>
            </a:r>
            <a:r>
              <a:rPr lang="zh-CN" altLang="zh-CN" sz="2800" dirty="0"/>
              <a:t>将字典中的条目按照希望的顺序进行显示。</a:t>
            </a:r>
            <a:endParaRPr lang="en-US" altLang="zh-CN" sz="2800" dirty="0"/>
          </a:p>
        </p:txBody>
      </p:sp>
      <p:pic>
        <p:nvPicPr>
          <p:cNvPr id="2" name="图片 1">
            <a:extLst>
              <a:ext uri="{FF2B5EF4-FFF2-40B4-BE49-F238E27FC236}">
                <a16:creationId xmlns:a16="http://schemas.microsoft.com/office/drawing/2014/main" id="{2CD59974-0AF8-48B5-A000-46690F4D48DE}"/>
              </a:ext>
            </a:extLst>
          </p:cNvPr>
          <p:cNvPicPr>
            <a:picLocks noChangeAspect="1"/>
          </p:cNvPicPr>
          <p:nvPr/>
        </p:nvPicPr>
        <p:blipFill>
          <a:blip r:embed="rId3" cstate="print"/>
          <a:stretch>
            <a:fillRect/>
          </a:stretch>
        </p:blipFill>
        <p:spPr>
          <a:xfrm>
            <a:off x="1171842" y="2992582"/>
            <a:ext cx="10053721" cy="1920491"/>
          </a:xfrm>
          <a:prstGeom prst="rect">
            <a:avLst/>
          </a:prstGeom>
        </p:spPr>
      </p:pic>
      <p:sp>
        <p:nvSpPr>
          <p:cNvPr id="3" name="标注: 线形 2">
            <a:extLst>
              <a:ext uri="{FF2B5EF4-FFF2-40B4-BE49-F238E27FC236}">
                <a16:creationId xmlns:a16="http://schemas.microsoft.com/office/drawing/2014/main" id="{DE1B9F18-AB89-4D3B-9EBC-9DEA45E60AD8}"/>
              </a:ext>
            </a:extLst>
          </p:cNvPr>
          <p:cNvSpPr/>
          <p:nvPr/>
        </p:nvSpPr>
        <p:spPr>
          <a:xfrm>
            <a:off x="5065222" y="5392190"/>
            <a:ext cx="5098472" cy="626225"/>
          </a:xfrm>
          <a:prstGeom prst="borderCallout1">
            <a:avLst>
              <a:gd name="adj1" fmla="val 18750"/>
              <a:gd name="adj2" fmla="val -8333"/>
              <a:gd name="adj3" fmla="val -88385"/>
              <a:gd name="adj4" fmla="val -18116"/>
            </a:avLst>
          </a:prstGeom>
          <a:solidFill>
            <a:schemeClr val="accent3"/>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t>排序的结果是关于键的有序列表</a:t>
            </a:r>
          </a:p>
        </p:txBody>
      </p:sp>
      <p:sp>
        <p:nvSpPr>
          <p:cNvPr id="5" name="矩形 4">
            <a:extLst>
              <a:ext uri="{FF2B5EF4-FFF2-40B4-BE49-F238E27FC236}">
                <a16:creationId xmlns:a16="http://schemas.microsoft.com/office/drawing/2014/main" id="{A5EA1387-5522-4815-B15B-A9A582C023F7}"/>
              </a:ext>
            </a:extLst>
          </p:cNvPr>
          <p:cNvSpPr/>
          <p:nvPr/>
        </p:nvSpPr>
        <p:spPr>
          <a:xfrm>
            <a:off x="577589" y="6285220"/>
            <a:ext cx="4685898" cy="369332"/>
          </a:xfrm>
          <a:prstGeom prst="rect">
            <a:avLst/>
          </a:prstGeom>
        </p:spPr>
        <p:txBody>
          <a:bodyPr wrap="none">
            <a:spAutoFit/>
          </a:bodyPr>
          <a:lstStyle/>
          <a:p>
            <a:r>
              <a:rPr lang="zh-CN" altLang="en-US" dirty="0">
                <a:solidFill>
                  <a:srgbClr val="FF0000"/>
                </a:solidFill>
              </a:rPr>
              <a:t>*中文排序和预期不同，处理复杂，暂且避开</a:t>
            </a:r>
            <a:endParaRPr lang="zh-CN" altLang="en-US" dirty="0"/>
          </a:p>
        </p:txBody>
      </p:sp>
    </p:spTree>
    <p:extLst>
      <p:ext uri="{BB962C8B-B14F-4D97-AF65-F5344CB8AC3E}">
        <p14:creationId xmlns:p14="http://schemas.microsoft.com/office/powerpoint/2010/main" val="176272422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showMasterSp="0">
  <p:cSld>
    <p:bg>
      <p:bgPr>
        <a:solidFill>
          <a:schemeClr val="bg1">
            <a:lumMod val="95000"/>
          </a:schemeClr>
        </a:solidFill>
        <a:effectLst/>
      </p:bgPr>
    </p:bg>
    <p:spTree>
      <p:nvGrpSpPr>
        <p:cNvPr id="1" name=""/>
        <p:cNvGrpSpPr/>
        <p:nvPr/>
      </p:nvGrpSpPr>
      <p:grpSpPr>
        <a:xfrm>
          <a:off x="0" y="0"/>
          <a:ext cx="0" cy="0"/>
          <a:chOff x="0" y="0"/>
          <a:chExt cx="0" cy="0"/>
        </a:xfrm>
      </p:grpSpPr>
      <p:grpSp>
        <p:nvGrpSpPr>
          <p:cNvPr id="32" name="组合 31">
            <a:extLst>
              <a:ext uri="{FF2B5EF4-FFF2-40B4-BE49-F238E27FC236}">
                <a16:creationId xmlns:a16="http://schemas.microsoft.com/office/drawing/2014/main" id="{032EF26F-0D58-4A0E-97C1-668713F80B14}"/>
              </a:ext>
            </a:extLst>
          </p:cNvPr>
          <p:cNvGrpSpPr/>
          <p:nvPr/>
        </p:nvGrpSpPr>
        <p:grpSpPr>
          <a:xfrm>
            <a:off x="170320" y="203448"/>
            <a:ext cx="6511833" cy="504056"/>
            <a:chOff x="169526" y="203448"/>
            <a:chExt cx="6511833" cy="504056"/>
          </a:xfrm>
        </p:grpSpPr>
        <p:sp>
          <p:nvSpPr>
            <p:cNvPr id="4" name="TextBox 3"/>
            <p:cNvSpPr txBox="1"/>
            <p:nvPr/>
          </p:nvSpPr>
          <p:spPr>
            <a:xfrm>
              <a:off x="781172" y="245839"/>
              <a:ext cx="5900187" cy="461665"/>
            </a:xfrm>
            <a:prstGeom prst="rect">
              <a:avLst/>
            </a:prstGeom>
            <a:noFill/>
          </p:spPr>
          <p:txBody>
            <a:bodyPr wrap="square" rtlCol="0">
              <a:spAutoFit/>
            </a:bodyPr>
            <a:lstStyle/>
            <a:p>
              <a:r>
                <a:rPr lang="zh-CN" altLang="en-US" sz="2400" b="1" spc="300" dirty="0">
                  <a:solidFill>
                    <a:srgbClr val="1E6787"/>
                  </a:solidFill>
                  <a:latin typeface="微软雅黑" pitchFamily="34" charset="-122"/>
                  <a:ea typeface="微软雅黑" pitchFamily="34" charset="-122"/>
                </a:rPr>
                <a:t>字典的排序</a:t>
              </a:r>
              <a:endParaRPr lang="zh-CN" altLang="en-US" sz="2000" b="1" spc="300" dirty="0">
                <a:solidFill>
                  <a:srgbClr val="1E6787"/>
                </a:solidFill>
                <a:latin typeface="微软雅黑" pitchFamily="34" charset="-122"/>
                <a:ea typeface="微软雅黑" pitchFamily="34" charset="-122"/>
              </a:endParaRPr>
            </a:p>
          </p:txBody>
        </p:sp>
        <p:grpSp>
          <p:nvGrpSpPr>
            <p:cNvPr id="56" name="组合 55">
              <a:extLst>
                <a:ext uri="{FF2B5EF4-FFF2-40B4-BE49-F238E27FC236}">
                  <a16:creationId xmlns:a16="http://schemas.microsoft.com/office/drawing/2014/main" id="{B3ECA4EB-10D1-4B65-B604-4032302CDAF4}"/>
                </a:ext>
              </a:extLst>
            </p:cNvPr>
            <p:cNvGrpSpPr/>
            <p:nvPr/>
          </p:nvGrpSpPr>
          <p:grpSpPr>
            <a:xfrm>
              <a:off x="169526" y="203448"/>
              <a:ext cx="504056" cy="504056"/>
              <a:chOff x="11207774" y="442662"/>
              <a:chExt cx="504056" cy="504056"/>
            </a:xfrm>
            <a:effectLst>
              <a:outerShdw blurRad="50800" dist="38100" dir="5400000" algn="t" rotWithShape="0">
                <a:prstClr val="black">
                  <a:alpha val="40000"/>
                </a:prstClr>
              </a:outerShdw>
            </a:effectLst>
          </p:grpSpPr>
          <p:sp>
            <p:nvSpPr>
              <p:cNvPr id="57" name="椭圆 56">
                <a:extLst>
                  <a:ext uri="{FF2B5EF4-FFF2-40B4-BE49-F238E27FC236}">
                    <a16:creationId xmlns:a16="http://schemas.microsoft.com/office/drawing/2014/main" id="{FF372EA1-AB4F-47B1-B450-59AB8827ECD5}"/>
                  </a:ext>
                </a:extLst>
              </p:cNvPr>
              <p:cNvSpPr/>
              <p:nvPr/>
            </p:nvSpPr>
            <p:spPr>
              <a:xfrm>
                <a:off x="11351790" y="601230"/>
                <a:ext cx="216024" cy="216024"/>
              </a:xfrm>
              <a:prstGeom prst="ellipse">
                <a:avLst/>
              </a:prstGeom>
              <a:solidFill>
                <a:srgbClr val="B3DF6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Calibri"/>
                  <a:ea typeface="微软雅黑"/>
                </a:endParaRPr>
              </a:p>
            </p:txBody>
          </p:sp>
          <p:sp>
            <p:nvSpPr>
              <p:cNvPr id="58" name="椭圆 57">
                <a:extLst>
                  <a:ext uri="{FF2B5EF4-FFF2-40B4-BE49-F238E27FC236}">
                    <a16:creationId xmlns:a16="http://schemas.microsoft.com/office/drawing/2014/main" id="{0BEE7D95-9E9C-4C6D-91AA-6429F74B9F98}"/>
                  </a:ext>
                </a:extLst>
              </p:cNvPr>
              <p:cNvSpPr/>
              <p:nvPr/>
            </p:nvSpPr>
            <p:spPr>
              <a:xfrm>
                <a:off x="11207774" y="442662"/>
                <a:ext cx="504056" cy="50405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Calibri"/>
                  <a:ea typeface="微软雅黑"/>
                </a:endParaRPr>
              </a:p>
            </p:txBody>
          </p:sp>
        </p:grpSp>
        <p:cxnSp>
          <p:nvCxnSpPr>
            <p:cNvPr id="20" name="直接连接符 19">
              <a:extLst>
                <a:ext uri="{FF2B5EF4-FFF2-40B4-BE49-F238E27FC236}">
                  <a16:creationId xmlns:a16="http://schemas.microsoft.com/office/drawing/2014/main" id="{C4FBB3C1-88AA-4E76-B54C-31018E3BFAA0}"/>
                </a:ext>
              </a:extLst>
            </p:cNvPr>
            <p:cNvCxnSpPr>
              <a:cxnSpLocks/>
            </p:cNvCxnSpPr>
            <p:nvPr/>
          </p:nvCxnSpPr>
          <p:spPr>
            <a:xfrm>
              <a:off x="775303" y="707504"/>
              <a:ext cx="1833288" cy="0"/>
            </a:xfrm>
            <a:prstGeom prst="line">
              <a:avLst/>
            </a:prstGeom>
            <a:ln>
              <a:solidFill>
                <a:srgbClr val="B3DF63"/>
              </a:solidFill>
            </a:ln>
          </p:spPr>
          <p:style>
            <a:lnRef idx="1">
              <a:schemeClr val="accent1"/>
            </a:lnRef>
            <a:fillRef idx="0">
              <a:schemeClr val="accent1"/>
            </a:fillRef>
            <a:effectRef idx="0">
              <a:schemeClr val="accent1"/>
            </a:effectRef>
            <a:fontRef idx="minor">
              <a:schemeClr val="tx1"/>
            </a:fontRef>
          </p:style>
        </p:cxnSp>
      </p:grpSp>
      <p:sp>
        <p:nvSpPr>
          <p:cNvPr id="6" name="矩形 5">
            <a:extLst>
              <a:ext uri="{FF2B5EF4-FFF2-40B4-BE49-F238E27FC236}">
                <a16:creationId xmlns:a16="http://schemas.microsoft.com/office/drawing/2014/main" id="{0373E39B-9D7A-4A79-9459-F9F028E7D9D5}"/>
              </a:ext>
            </a:extLst>
          </p:cNvPr>
          <p:cNvSpPr/>
          <p:nvPr/>
        </p:nvSpPr>
        <p:spPr>
          <a:xfrm>
            <a:off x="684058" y="1332545"/>
            <a:ext cx="10466079" cy="1316194"/>
          </a:xfrm>
          <a:prstGeom prst="rect">
            <a:avLst/>
          </a:prstGeom>
        </p:spPr>
        <p:txBody>
          <a:bodyPr wrap="square">
            <a:spAutoFit/>
          </a:bodyPr>
          <a:lstStyle/>
          <a:p>
            <a:pPr>
              <a:lnSpc>
                <a:spcPct val="150000"/>
              </a:lnSpc>
            </a:pPr>
            <a:r>
              <a:rPr lang="zh-CN" altLang="zh-CN" sz="2800" dirty="0"/>
              <a:t>【例</a:t>
            </a:r>
            <a:r>
              <a:rPr lang="en-US" altLang="zh-CN" sz="2800" dirty="0"/>
              <a:t>5-2</a:t>
            </a:r>
            <a:r>
              <a:rPr lang="zh-CN" altLang="zh-CN" sz="2800" dirty="0"/>
              <a:t>】按照国家名的升序输出</a:t>
            </a:r>
            <a:r>
              <a:rPr lang="en-US" altLang="zh-CN" sz="2800" dirty="0"/>
              <a:t>Russia</a:t>
            </a:r>
            <a:r>
              <a:rPr lang="zh-CN" altLang="zh-CN" sz="2800" dirty="0"/>
              <a:t>、</a:t>
            </a:r>
            <a:r>
              <a:rPr lang="en-US" altLang="zh-CN" sz="2800" dirty="0"/>
              <a:t>Canada</a:t>
            </a:r>
            <a:r>
              <a:rPr lang="zh-CN" altLang="zh-CN" sz="2800" dirty="0"/>
              <a:t>、</a:t>
            </a:r>
            <a:r>
              <a:rPr lang="en-US" altLang="zh-CN" sz="2800" dirty="0"/>
              <a:t>China</a:t>
            </a:r>
            <a:r>
              <a:rPr lang="zh-CN" altLang="zh-CN" sz="2800" dirty="0"/>
              <a:t>三个国家和对应的国土面积。</a:t>
            </a:r>
            <a:endParaRPr lang="en-US" altLang="zh-CN" sz="2800" dirty="0"/>
          </a:p>
        </p:txBody>
      </p:sp>
      <p:graphicFrame>
        <p:nvGraphicFramePr>
          <p:cNvPr id="12" name="表格 11">
            <a:extLst>
              <a:ext uri="{FF2B5EF4-FFF2-40B4-BE49-F238E27FC236}">
                <a16:creationId xmlns:a16="http://schemas.microsoft.com/office/drawing/2014/main" id="{78226285-475B-43F1-8FFA-4FB82B9C37CD}"/>
              </a:ext>
            </a:extLst>
          </p:cNvPr>
          <p:cNvGraphicFramePr>
            <a:graphicFrameLocks noGrp="1"/>
          </p:cNvGraphicFramePr>
          <p:nvPr>
            <p:extLst>
              <p:ext uri="{D42A27DB-BD31-4B8C-83A1-F6EECF244321}">
                <p14:modId xmlns:p14="http://schemas.microsoft.com/office/powerpoint/2010/main" val="1772593561"/>
              </p:ext>
            </p:extLst>
          </p:nvPr>
        </p:nvGraphicFramePr>
        <p:xfrm>
          <a:off x="1323801" y="2940084"/>
          <a:ext cx="8717974" cy="3333252"/>
        </p:xfrm>
        <a:graphic>
          <a:graphicData uri="http://schemas.openxmlformats.org/drawingml/2006/table">
            <a:tbl>
              <a:tblPr firstRow="1" firstCol="1" bandRow="1">
                <a:tableStyleId>{2D5ABB26-0587-4C30-8999-92F81FD0307C}</a:tableStyleId>
              </a:tblPr>
              <a:tblGrid>
                <a:gridCol w="469171">
                  <a:extLst>
                    <a:ext uri="{9D8B030D-6E8A-4147-A177-3AD203B41FA5}">
                      <a16:colId xmlns:a16="http://schemas.microsoft.com/office/drawing/2014/main" val="905856197"/>
                    </a:ext>
                  </a:extLst>
                </a:gridCol>
                <a:gridCol w="8248803">
                  <a:extLst>
                    <a:ext uri="{9D8B030D-6E8A-4147-A177-3AD203B41FA5}">
                      <a16:colId xmlns:a16="http://schemas.microsoft.com/office/drawing/2014/main" val="3254365847"/>
                    </a:ext>
                  </a:extLst>
                </a:gridCol>
              </a:tblGrid>
              <a:tr h="555542">
                <a:tc gridSpan="2">
                  <a:txBody>
                    <a:bodyPr/>
                    <a:lstStyle/>
                    <a:p>
                      <a:pPr algn="just">
                        <a:lnSpc>
                          <a:spcPts val="1200"/>
                        </a:lnSpc>
                        <a:spcAft>
                          <a:spcPts val="0"/>
                        </a:spcAft>
                      </a:pPr>
                      <a:r>
                        <a:rPr lang="en-US" sz="2000" kern="100" dirty="0">
                          <a:effectLst/>
                        </a:rPr>
                        <a:t>#</a:t>
                      </a:r>
                      <a:r>
                        <a:rPr lang="zh-CN" sz="2000" kern="100" dirty="0">
                          <a:effectLst/>
                        </a:rPr>
                        <a:t>按照国家名的升序输出三个国家和对应的国土面积</a:t>
                      </a:r>
                      <a:r>
                        <a:rPr lang="en-US" sz="2000" kern="100" dirty="0">
                          <a:effectLst/>
                        </a:rPr>
                        <a:t>   </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hMerge="1">
                  <a:txBody>
                    <a:bodyPr/>
                    <a:lstStyle/>
                    <a:p>
                      <a:endParaRPr lang="zh-CN" altLang="en-US"/>
                    </a:p>
                  </a:txBody>
                  <a:tcPr/>
                </a:tc>
                <a:extLst>
                  <a:ext uri="{0D108BD9-81ED-4DB2-BD59-A6C34878D82A}">
                    <a16:rowId xmlns:a16="http://schemas.microsoft.com/office/drawing/2014/main" val="3585825712"/>
                  </a:ext>
                </a:extLst>
              </a:tr>
              <a:tr h="555542">
                <a:tc>
                  <a:txBody>
                    <a:bodyPr/>
                    <a:lstStyle/>
                    <a:p>
                      <a:pPr algn="just">
                        <a:lnSpc>
                          <a:spcPts val="1200"/>
                        </a:lnSpc>
                        <a:spcAft>
                          <a:spcPts val="0"/>
                        </a:spcAft>
                      </a:pPr>
                      <a:r>
                        <a:rPr lang="en-US" sz="2000" kern="100" dirty="0">
                          <a:effectLst/>
                        </a:rPr>
                        <a:t>1</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R w="12700" cap="flat" cmpd="sng" algn="ctr">
                      <a:solidFill>
                        <a:schemeClr val="tx1"/>
                      </a:solidFill>
                      <a:prstDash val="solid"/>
                      <a:round/>
                      <a:headEnd type="none" w="med" len="med"/>
                      <a:tailEnd type="none" w="med" len="med"/>
                    </a:lnR>
                  </a:tcPr>
                </a:tc>
                <a:tc>
                  <a:txBody>
                    <a:bodyPr/>
                    <a:lstStyle/>
                    <a:p>
                      <a:pPr algn="just">
                        <a:lnSpc>
                          <a:spcPts val="1200"/>
                        </a:lnSpc>
                        <a:spcAft>
                          <a:spcPts val="0"/>
                        </a:spcAft>
                      </a:pPr>
                      <a:r>
                        <a:rPr lang="en-US" sz="2000" kern="100" dirty="0" err="1">
                          <a:effectLst/>
                        </a:rPr>
                        <a:t>dicAreas</a:t>
                      </a:r>
                      <a:r>
                        <a:rPr lang="en-US" sz="2000" kern="100" dirty="0">
                          <a:effectLst/>
                        </a:rPr>
                        <a:t>={'Russia': 1707.5, 'Canada': 997.1, 'China': 960.1}</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180332736"/>
                  </a:ext>
                </a:extLst>
              </a:tr>
              <a:tr h="555542">
                <a:tc>
                  <a:txBody>
                    <a:bodyPr/>
                    <a:lstStyle/>
                    <a:p>
                      <a:pPr algn="just">
                        <a:lnSpc>
                          <a:spcPts val="1200"/>
                        </a:lnSpc>
                        <a:spcAft>
                          <a:spcPts val="0"/>
                        </a:spcAft>
                      </a:pPr>
                      <a:r>
                        <a:rPr lang="en-US" sz="2000" kern="100" dirty="0">
                          <a:effectLst/>
                        </a:rPr>
                        <a:t>2</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R w="12700" cap="flat" cmpd="sng" algn="ctr">
                      <a:solidFill>
                        <a:schemeClr val="tx1"/>
                      </a:solidFill>
                      <a:prstDash val="solid"/>
                      <a:round/>
                      <a:headEnd type="none" w="med" len="med"/>
                      <a:tailEnd type="none" w="med" len="med"/>
                    </a:lnR>
                  </a:tcPr>
                </a:tc>
                <a:tc>
                  <a:txBody>
                    <a:bodyPr/>
                    <a:lstStyle/>
                    <a:p>
                      <a:pPr algn="just">
                        <a:lnSpc>
                          <a:spcPts val="1200"/>
                        </a:lnSpc>
                        <a:spcAft>
                          <a:spcPts val="0"/>
                        </a:spcAft>
                      </a:pPr>
                      <a:r>
                        <a:rPr lang="en-US" sz="2000" kern="100" dirty="0">
                          <a:effectLst/>
                        </a:rPr>
                        <a:t>ls=sorted(</a:t>
                      </a:r>
                      <a:r>
                        <a:rPr lang="en-US" sz="2000" kern="100" dirty="0" err="1">
                          <a:effectLst/>
                        </a:rPr>
                        <a:t>dicAreas</a:t>
                      </a:r>
                      <a:r>
                        <a:rPr lang="en-US" sz="2000" kern="100" dirty="0">
                          <a:effectLst/>
                        </a:rPr>
                        <a:t>)</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484145872"/>
                  </a:ext>
                </a:extLst>
              </a:tr>
              <a:tr h="555542">
                <a:tc>
                  <a:txBody>
                    <a:bodyPr/>
                    <a:lstStyle/>
                    <a:p>
                      <a:pPr algn="just">
                        <a:lnSpc>
                          <a:spcPts val="1200"/>
                        </a:lnSpc>
                        <a:spcAft>
                          <a:spcPts val="0"/>
                        </a:spcAft>
                      </a:pPr>
                      <a:r>
                        <a:rPr lang="en-US" sz="2000" kern="100" dirty="0">
                          <a:effectLst/>
                        </a:rPr>
                        <a:t>3</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R w="12700" cap="flat" cmpd="sng" algn="ctr">
                      <a:solidFill>
                        <a:schemeClr val="tx1"/>
                      </a:solidFill>
                      <a:prstDash val="solid"/>
                      <a:round/>
                      <a:headEnd type="none" w="med" len="med"/>
                      <a:tailEnd type="none" w="med" len="med"/>
                    </a:lnR>
                  </a:tcPr>
                </a:tc>
                <a:tc>
                  <a:txBody>
                    <a:bodyPr/>
                    <a:lstStyle/>
                    <a:p>
                      <a:pPr algn="just">
                        <a:lnSpc>
                          <a:spcPts val="1200"/>
                        </a:lnSpc>
                        <a:spcAft>
                          <a:spcPts val="0"/>
                        </a:spcAft>
                      </a:pPr>
                      <a:r>
                        <a:rPr lang="en-US" sz="2000" kern="100" dirty="0">
                          <a:effectLst/>
                        </a:rPr>
                        <a:t> </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550916213"/>
                  </a:ext>
                </a:extLst>
              </a:tr>
              <a:tr h="555542">
                <a:tc>
                  <a:txBody>
                    <a:bodyPr/>
                    <a:lstStyle/>
                    <a:p>
                      <a:pPr algn="just">
                        <a:lnSpc>
                          <a:spcPts val="1200"/>
                        </a:lnSpc>
                        <a:spcAft>
                          <a:spcPts val="0"/>
                        </a:spcAft>
                      </a:pPr>
                      <a:r>
                        <a:rPr lang="en-US" sz="2000" kern="100" dirty="0">
                          <a:effectLst/>
                        </a:rPr>
                        <a:t>4</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R w="12700" cap="flat" cmpd="sng" algn="ctr">
                      <a:solidFill>
                        <a:schemeClr val="tx1"/>
                      </a:solidFill>
                      <a:prstDash val="solid"/>
                      <a:round/>
                      <a:headEnd type="none" w="med" len="med"/>
                      <a:tailEnd type="none" w="med" len="med"/>
                    </a:lnR>
                  </a:tcPr>
                </a:tc>
                <a:tc>
                  <a:txBody>
                    <a:bodyPr/>
                    <a:lstStyle/>
                    <a:p>
                      <a:pPr algn="just">
                        <a:lnSpc>
                          <a:spcPts val="1200"/>
                        </a:lnSpc>
                        <a:spcAft>
                          <a:spcPts val="0"/>
                        </a:spcAft>
                      </a:pPr>
                      <a:r>
                        <a:rPr lang="en-US" sz="2000" kern="100">
                          <a:effectLst/>
                        </a:rPr>
                        <a:t>for country in ls:</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506753759"/>
                  </a:ext>
                </a:extLst>
              </a:tr>
              <a:tr h="555542">
                <a:tc>
                  <a:txBody>
                    <a:bodyPr/>
                    <a:lstStyle/>
                    <a:p>
                      <a:pPr algn="just">
                        <a:lnSpc>
                          <a:spcPts val="1200"/>
                        </a:lnSpc>
                        <a:spcAft>
                          <a:spcPts val="0"/>
                        </a:spcAft>
                      </a:pPr>
                      <a:r>
                        <a:rPr lang="en-US" sz="2000" kern="100" dirty="0">
                          <a:effectLst/>
                        </a:rPr>
                        <a:t>5</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R w="12700" cap="flat" cmpd="sng" algn="ctr">
                      <a:solidFill>
                        <a:schemeClr val="tx1"/>
                      </a:solidFill>
                      <a:prstDash val="solid"/>
                      <a:round/>
                      <a:headEnd type="none" w="med" len="med"/>
                      <a:tailEnd type="none" w="med" len="med"/>
                    </a:lnR>
                  </a:tcPr>
                </a:tc>
                <a:tc>
                  <a:txBody>
                    <a:bodyPr/>
                    <a:lstStyle/>
                    <a:p>
                      <a:pPr algn="just">
                        <a:lnSpc>
                          <a:spcPts val="1200"/>
                        </a:lnSpc>
                        <a:spcAft>
                          <a:spcPts val="0"/>
                        </a:spcAft>
                      </a:pPr>
                      <a:r>
                        <a:rPr lang="en-US" sz="2000" kern="100" dirty="0">
                          <a:effectLst/>
                        </a:rPr>
                        <a:t>    print(</a:t>
                      </a:r>
                      <a:r>
                        <a:rPr lang="en-US" sz="2000" kern="100" dirty="0" err="1">
                          <a:effectLst/>
                        </a:rPr>
                        <a:t>country,dicAreas</a:t>
                      </a:r>
                      <a:r>
                        <a:rPr lang="en-US" sz="2000" kern="100" dirty="0">
                          <a:effectLst/>
                        </a:rPr>
                        <a:t>[country])</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224514732"/>
                  </a:ext>
                </a:extLst>
              </a:tr>
            </a:tbl>
          </a:graphicData>
        </a:graphic>
      </p:graphicFrame>
    </p:spTree>
    <p:extLst>
      <p:ext uri="{BB962C8B-B14F-4D97-AF65-F5344CB8AC3E}">
        <p14:creationId xmlns:p14="http://schemas.microsoft.com/office/powerpoint/2010/main" val="39613953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showMasterSp="0">
  <p:cSld>
    <p:bg>
      <p:bgPr>
        <a:solidFill>
          <a:schemeClr val="bg1">
            <a:lumMod val="95000"/>
          </a:schemeClr>
        </a:solidFill>
        <a:effectLst/>
      </p:bgPr>
    </p:bg>
    <p:spTree>
      <p:nvGrpSpPr>
        <p:cNvPr id="1" name=""/>
        <p:cNvGrpSpPr/>
        <p:nvPr/>
      </p:nvGrpSpPr>
      <p:grpSpPr>
        <a:xfrm>
          <a:off x="0" y="0"/>
          <a:ext cx="0" cy="0"/>
          <a:chOff x="0" y="0"/>
          <a:chExt cx="0" cy="0"/>
        </a:xfrm>
      </p:grpSpPr>
      <p:grpSp>
        <p:nvGrpSpPr>
          <p:cNvPr id="32" name="组合 31">
            <a:extLst>
              <a:ext uri="{FF2B5EF4-FFF2-40B4-BE49-F238E27FC236}">
                <a16:creationId xmlns:a16="http://schemas.microsoft.com/office/drawing/2014/main" id="{032EF26F-0D58-4A0E-97C1-668713F80B14}"/>
              </a:ext>
            </a:extLst>
          </p:cNvPr>
          <p:cNvGrpSpPr/>
          <p:nvPr/>
        </p:nvGrpSpPr>
        <p:grpSpPr>
          <a:xfrm>
            <a:off x="170320" y="203448"/>
            <a:ext cx="6511833" cy="504056"/>
            <a:chOff x="169526" y="203448"/>
            <a:chExt cx="6511833" cy="504056"/>
          </a:xfrm>
        </p:grpSpPr>
        <p:sp>
          <p:nvSpPr>
            <p:cNvPr id="4" name="TextBox 3"/>
            <p:cNvSpPr txBox="1"/>
            <p:nvPr/>
          </p:nvSpPr>
          <p:spPr>
            <a:xfrm>
              <a:off x="781172" y="245839"/>
              <a:ext cx="5900187" cy="461665"/>
            </a:xfrm>
            <a:prstGeom prst="rect">
              <a:avLst/>
            </a:prstGeom>
            <a:noFill/>
          </p:spPr>
          <p:txBody>
            <a:bodyPr wrap="square" rtlCol="0">
              <a:spAutoFit/>
            </a:bodyPr>
            <a:lstStyle/>
            <a:p>
              <a:r>
                <a:rPr lang="zh-CN" altLang="en-US" sz="2400" b="1" spc="300" dirty="0">
                  <a:solidFill>
                    <a:srgbClr val="1E6787"/>
                  </a:solidFill>
                  <a:latin typeface="微软雅黑" pitchFamily="34" charset="-122"/>
                  <a:ea typeface="微软雅黑" pitchFamily="34" charset="-122"/>
                </a:rPr>
                <a:t>字典的排序</a:t>
              </a:r>
              <a:endParaRPr lang="zh-CN" altLang="en-US" sz="2000" b="1" spc="300" dirty="0">
                <a:solidFill>
                  <a:srgbClr val="1E6787"/>
                </a:solidFill>
                <a:latin typeface="微软雅黑" pitchFamily="34" charset="-122"/>
                <a:ea typeface="微软雅黑" pitchFamily="34" charset="-122"/>
              </a:endParaRPr>
            </a:p>
          </p:txBody>
        </p:sp>
        <p:grpSp>
          <p:nvGrpSpPr>
            <p:cNvPr id="56" name="组合 55">
              <a:extLst>
                <a:ext uri="{FF2B5EF4-FFF2-40B4-BE49-F238E27FC236}">
                  <a16:creationId xmlns:a16="http://schemas.microsoft.com/office/drawing/2014/main" id="{B3ECA4EB-10D1-4B65-B604-4032302CDAF4}"/>
                </a:ext>
              </a:extLst>
            </p:cNvPr>
            <p:cNvGrpSpPr/>
            <p:nvPr/>
          </p:nvGrpSpPr>
          <p:grpSpPr>
            <a:xfrm>
              <a:off x="169526" y="203448"/>
              <a:ext cx="504056" cy="504056"/>
              <a:chOff x="11207774" y="442662"/>
              <a:chExt cx="504056" cy="504056"/>
            </a:xfrm>
            <a:effectLst>
              <a:outerShdw blurRad="50800" dist="38100" dir="5400000" algn="t" rotWithShape="0">
                <a:prstClr val="black">
                  <a:alpha val="40000"/>
                </a:prstClr>
              </a:outerShdw>
            </a:effectLst>
          </p:grpSpPr>
          <p:sp>
            <p:nvSpPr>
              <p:cNvPr id="57" name="椭圆 56">
                <a:extLst>
                  <a:ext uri="{FF2B5EF4-FFF2-40B4-BE49-F238E27FC236}">
                    <a16:creationId xmlns:a16="http://schemas.microsoft.com/office/drawing/2014/main" id="{FF372EA1-AB4F-47B1-B450-59AB8827ECD5}"/>
                  </a:ext>
                </a:extLst>
              </p:cNvPr>
              <p:cNvSpPr/>
              <p:nvPr/>
            </p:nvSpPr>
            <p:spPr>
              <a:xfrm>
                <a:off x="11351790" y="601230"/>
                <a:ext cx="216024" cy="216024"/>
              </a:xfrm>
              <a:prstGeom prst="ellipse">
                <a:avLst/>
              </a:prstGeom>
              <a:solidFill>
                <a:srgbClr val="B3DF6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Calibri"/>
                  <a:ea typeface="微软雅黑"/>
                </a:endParaRPr>
              </a:p>
            </p:txBody>
          </p:sp>
          <p:sp>
            <p:nvSpPr>
              <p:cNvPr id="58" name="椭圆 57">
                <a:extLst>
                  <a:ext uri="{FF2B5EF4-FFF2-40B4-BE49-F238E27FC236}">
                    <a16:creationId xmlns:a16="http://schemas.microsoft.com/office/drawing/2014/main" id="{0BEE7D95-9E9C-4C6D-91AA-6429F74B9F98}"/>
                  </a:ext>
                </a:extLst>
              </p:cNvPr>
              <p:cNvSpPr/>
              <p:nvPr/>
            </p:nvSpPr>
            <p:spPr>
              <a:xfrm>
                <a:off x="11207774" y="442662"/>
                <a:ext cx="504056" cy="50405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Calibri"/>
                  <a:ea typeface="微软雅黑"/>
                </a:endParaRPr>
              </a:p>
            </p:txBody>
          </p:sp>
        </p:grpSp>
        <p:cxnSp>
          <p:nvCxnSpPr>
            <p:cNvPr id="20" name="直接连接符 19">
              <a:extLst>
                <a:ext uri="{FF2B5EF4-FFF2-40B4-BE49-F238E27FC236}">
                  <a16:creationId xmlns:a16="http://schemas.microsoft.com/office/drawing/2014/main" id="{C4FBB3C1-88AA-4E76-B54C-31018E3BFAA0}"/>
                </a:ext>
              </a:extLst>
            </p:cNvPr>
            <p:cNvCxnSpPr>
              <a:cxnSpLocks/>
            </p:cNvCxnSpPr>
            <p:nvPr/>
          </p:nvCxnSpPr>
          <p:spPr>
            <a:xfrm>
              <a:off x="775303" y="707504"/>
              <a:ext cx="1833288" cy="0"/>
            </a:xfrm>
            <a:prstGeom prst="line">
              <a:avLst/>
            </a:prstGeom>
            <a:ln>
              <a:solidFill>
                <a:srgbClr val="B3DF63"/>
              </a:solidFill>
            </a:ln>
          </p:spPr>
          <p:style>
            <a:lnRef idx="1">
              <a:schemeClr val="accent1"/>
            </a:lnRef>
            <a:fillRef idx="0">
              <a:schemeClr val="accent1"/>
            </a:fillRef>
            <a:effectRef idx="0">
              <a:schemeClr val="accent1"/>
            </a:effectRef>
            <a:fontRef idx="minor">
              <a:schemeClr val="tx1"/>
            </a:fontRef>
          </p:style>
        </p:cxnSp>
      </p:grpSp>
      <p:sp>
        <p:nvSpPr>
          <p:cNvPr id="6" name="矩形 5">
            <a:extLst>
              <a:ext uri="{FF2B5EF4-FFF2-40B4-BE49-F238E27FC236}">
                <a16:creationId xmlns:a16="http://schemas.microsoft.com/office/drawing/2014/main" id="{0373E39B-9D7A-4A79-9459-F9F028E7D9D5}"/>
              </a:ext>
            </a:extLst>
          </p:cNvPr>
          <p:cNvSpPr/>
          <p:nvPr/>
        </p:nvSpPr>
        <p:spPr>
          <a:xfrm>
            <a:off x="660166" y="970050"/>
            <a:ext cx="10466079" cy="1964512"/>
          </a:xfrm>
          <a:prstGeom prst="rect">
            <a:avLst/>
          </a:prstGeom>
        </p:spPr>
        <p:txBody>
          <a:bodyPr wrap="square">
            <a:spAutoFit/>
          </a:bodyPr>
          <a:lstStyle/>
          <a:p>
            <a:pPr>
              <a:lnSpc>
                <a:spcPct val="150000"/>
              </a:lnSpc>
            </a:pPr>
            <a:r>
              <a:rPr lang="zh-CN" altLang="zh-CN" sz="2800" dirty="0"/>
              <a:t>【例</a:t>
            </a:r>
            <a:r>
              <a:rPr lang="en-US" altLang="zh-CN" sz="2800" dirty="0"/>
              <a:t>5-3</a:t>
            </a:r>
            <a:r>
              <a:rPr lang="zh-CN" altLang="zh-CN" sz="2800" dirty="0"/>
              <a:t>】按照</a:t>
            </a:r>
            <a:r>
              <a:rPr lang="zh-CN" altLang="zh-CN" sz="2800" dirty="0">
                <a:solidFill>
                  <a:srgbClr val="FF0000"/>
                </a:solidFill>
              </a:rPr>
              <a:t>面积的升序</a:t>
            </a:r>
            <a:r>
              <a:rPr lang="zh-CN" altLang="zh-CN" sz="2800" dirty="0"/>
              <a:t>输出</a:t>
            </a:r>
            <a:r>
              <a:rPr lang="en-US" altLang="zh-CN" sz="2800" dirty="0"/>
              <a:t>Russia</a:t>
            </a:r>
            <a:r>
              <a:rPr lang="zh-CN" altLang="zh-CN" sz="2800" dirty="0"/>
              <a:t>、</a:t>
            </a:r>
            <a:r>
              <a:rPr lang="en-US" altLang="zh-CN" sz="2800" dirty="0"/>
              <a:t>Canada</a:t>
            </a:r>
            <a:r>
              <a:rPr lang="zh-CN" altLang="zh-CN" sz="2800" dirty="0"/>
              <a:t>、</a:t>
            </a:r>
            <a:r>
              <a:rPr lang="en-US" altLang="zh-CN" sz="2800" dirty="0"/>
              <a:t>China</a:t>
            </a:r>
            <a:r>
              <a:rPr lang="zh-CN" altLang="zh-CN" sz="2800" dirty="0"/>
              <a:t>三个国家和对应的国土面积。</a:t>
            </a:r>
          </a:p>
          <a:p>
            <a:pPr>
              <a:lnSpc>
                <a:spcPct val="150000"/>
              </a:lnSpc>
            </a:pPr>
            <a:endParaRPr lang="en-US" altLang="zh-CN" sz="2800" dirty="0"/>
          </a:p>
        </p:txBody>
      </p:sp>
      <p:graphicFrame>
        <p:nvGraphicFramePr>
          <p:cNvPr id="2" name="表格 1">
            <a:extLst>
              <a:ext uri="{FF2B5EF4-FFF2-40B4-BE49-F238E27FC236}">
                <a16:creationId xmlns:a16="http://schemas.microsoft.com/office/drawing/2014/main" id="{C89A4FFF-74F7-4994-A094-5C2E1FE140FB}"/>
              </a:ext>
            </a:extLst>
          </p:cNvPr>
          <p:cNvGraphicFramePr>
            <a:graphicFrameLocks noGrp="1"/>
          </p:cNvGraphicFramePr>
          <p:nvPr>
            <p:extLst>
              <p:ext uri="{D42A27DB-BD31-4B8C-83A1-F6EECF244321}">
                <p14:modId xmlns:p14="http://schemas.microsoft.com/office/powerpoint/2010/main" val="2499992695"/>
              </p:ext>
            </p:extLst>
          </p:nvPr>
        </p:nvGraphicFramePr>
        <p:xfrm>
          <a:off x="3472354" y="2377119"/>
          <a:ext cx="5533101" cy="741680"/>
        </p:xfrm>
        <a:graphic>
          <a:graphicData uri="http://schemas.openxmlformats.org/drawingml/2006/table">
            <a:tbl>
              <a:tblPr firstRow="1" bandRow="1">
                <a:tableStyleId>{5C22544A-7EE6-4342-B048-85BDC9FD1C3A}</a:tableStyleId>
              </a:tblPr>
              <a:tblGrid>
                <a:gridCol w="1844367">
                  <a:extLst>
                    <a:ext uri="{9D8B030D-6E8A-4147-A177-3AD203B41FA5}">
                      <a16:colId xmlns:a16="http://schemas.microsoft.com/office/drawing/2014/main" val="1310943577"/>
                    </a:ext>
                  </a:extLst>
                </a:gridCol>
                <a:gridCol w="1844367">
                  <a:extLst>
                    <a:ext uri="{9D8B030D-6E8A-4147-A177-3AD203B41FA5}">
                      <a16:colId xmlns:a16="http://schemas.microsoft.com/office/drawing/2014/main" val="4236074570"/>
                    </a:ext>
                  </a:extLst>
                </a:gridCol>
                <a:gridCol w="1844367">
                  <a:extLst>
                    <a:ext uri="{9D8B030D-6E8A-4147-A177-3AD203B41FA5}">
                      <a16:colId xmlns:a16="http://schemas.microsoft.com/office/drawing/2014/main" val="3321904395"/>
                    </a:ext>
                  </a:extLst>
                </a:gridCol>
              </a:tblGrid>
              <a:tr h="370840">
                <a:tc>
                  <a:txBody>
                    <a:bodyPr/>
                    <a:lstStyle/>
                    <a:p>
                      <a:pPr algn="ctr"/>
                      <a:r>
                        <a:rPr lang="en-US" altLang="zh-CN" sz="1800" kern="100" dirty="0">
                          <a:effectLst/>
                        </a:rPr>
                        <a:t>'Russia'</a:t>
                      </a:r>
                      <a:endParaRPr lang="zh-CN" altLang="en-US" dirty="0"/>
                    </a:p>
                  </a:txBody>
                  <a:tcPr/>
                </a:tc>
                <a:tc>
                  <a:txBody>
                    <a:bodyPr/>
                    <a:lstStyle/>
                    <a:p>
                      <a:pPr algn="ctr"/>
                      <a:r>
                        <a:rPr lang="en-US" altLang="zh-CN" sz="1800" kern="100" dirty="0">
                          <a:effectLst/>
                        </a:rPr>
                        <a:t>'Canada'</a:t>
                      </a:r>
                      <a:endParaRPr lang="zh-CN" altLang="en-US" dirty="0"/>
                    </a:p>
                  </a:txBody>
                  <a:tcPr/>
                </a:tc>
                <a:tc>
                  <a:txBody>
                    <a:bodyPr/>
                    <a:lstStyle/>
                    <a:p>
                      <a:pPr algn="ctr"/>
                      <a:r>
                        <a:rPr lang="en-US" altLang="zh-CN" sz="1800" kern="100" dirty="0">
                          <a:effectLst/>
                        </a:rPr>
                        <a:t> 'China'</a:t>
                      </a:r>
                      <a:endParaRPr lang="zh-CN" altLang="en-US" dirty="0"/>
                    </a:p>
                  </a:txBody>
                  <a:tcPr/>
                </a:tc>
                <a:extLst>
                  <a:ext uri="{0D108BD9-81ED-4DB2-BD59-A6C34878D82A}">
                    <a16:rowId xmlns:a16="http://schemas.microsoft.com/office/drawing/2014/main" val="2043052869"/>
                  </a:ext>
                </a:extLst>
              </a:tr>
              <a:tr h="370840">
                <a:tc>
                  <a:txBody>
                    <a:bodyPr/>
                    <a:lstStyle/>
                    <a:p>
                      <a:pPr algn="ctr"/>
                      <a:r>
                        <a:rPr lang="en-US" altLang="zh-CN" sz="1800" kern="100" dirty="0">
                          <a:effectLst/>
                        </a:rPr>
                        <a:t>1707.5</a:t>
                      </a:r>
                      <a:endParaRPr lang="zh-CN" altLang="en-US" dirty="0"/>
                    </a:p>
                  </a:txBody>
                  <a:tcPr/>
                </a:tc>
                <a:tc>
                  <a:txBody>
                    <a:bodyPr/>
                    <a:lstStyle/>
                    <a:p>
                      <a:pPr algn="ctr"/>
                      <a:r>
                        <a:rPr lang="en-US" altLang="zh-CN" sz="1800" kern="100" dirty="0">
                          <a:effectLst/>
                        </a:rPr>
                        <a:t>997.1</a:t>
                      </a:r>
                      <a:endParaRPr lang="zh-CN" altLang="en-US" dirty="0"/>
                    </a:p>
                  </a:txBody>
                  <a:tcPr/>
                </a:tc>
                <a:tc>
                  <a:txBody>
                    <a:bodyPr/>
                    <a:lstStyle/>
                    <a:p>
                      <a:pPr algn="ctr"/>
                      <a:r>
                        <a:rPr lang="en-US" altLang="zh-CN" sz="1800" kern="100" dirty="0">
                          <a:effectLst/>
                        </a:rPr>
                        <a:t>960.1</a:t>
                      </a:r>
                      <a:endParaRPr lang="zh-CN" altLang="en-US" dirty="0"/>
                    </a:p>
                  </a:txBody>
                  <a:tcPr/>
                </a:tc>
                <a:extLst>
                  <a:ext uri="{0D108BD9-81ED-4DB2-BD59-A6C34878D82A}">
                    <a16:rowId xmlns:a16="http://schemas.microsoft.com/office/drawing/2014/main" val="2240608478"/>
                  </a:ext>
                </a:extLst>
              </a:tr>
            </a:tbl>
          </a:graphicData>
        </a:graphic>
      </p:graphicFrame>
      <p:sp>
        <p:nvSpPr>
          <p:cNvPr id="3" name="矩形 2">
            <a:extLst>
              <a:ext uri="{FF2B5EF4-FFF2-40B4-BE49-F238E27FC236}">
                <a16:creationId xmlns:a16="http://schemas.microsoft.com/office/drawing/2014/main" id="{824A88A3-3ACC-4A96-955A-C07D70B07D77}"/>
              </a:ext>
            </a:extLst>
          </p:cNvPr>
          <p:cNvSpPr/>
          <p:nvPr/>
        </p:nvSpPr>
        <p:spPr>
          <a:xfrm>
            <a:off x="2142317" y="2563293"/>
            <a:ext cx="1075744" cy="400110"/>
          </a:xfrm>
          <a:prstGeom prst="rect">
            <a:avLst/>
          </a:prstGeom>
        </p:spPr>
        <p:txBody>
          <a:bodyPr wrap="none">
            <a:spAutoFit/>
          </a:bodyPr>
          <a:lstStyle/>
          <a:p>
            <a:r>
              <a:rPr lang="en-US" altLang="zh-CN" sz="2000" kern="100" dirty="0" err="1"/>
              <a:t>dicAreas</a:t>
            </a:r>
            <a:endParaRPr lang="zh-CN" altLang="en-US" sz="2000" dirty="0"/>
          </a:p>
        </p:txBody>
      </p:sp>
      <p:sp>
        <p:nvSpPr>
          <p:cNvPr id="5" name="箭头: 下 4">
            <a:extLst>
              <a:ext uri="{FF2B5EF4-FFF2-40B4-BE49-F238E27FC236}">
                <a16:creationId xmlns:a16="http://schemas.microsoft.com/office/drawing/2014/main" id="{C1183BEA-66A9-4ABC-9958-9E829433EA5E}"/>
              </a:ext>
            </a:extLst>
          </p:cNvPr>
          <p:cNvSpPr/>
          <p:nvPr/>
        </p:nvSpPr>
        <p:spPr>
          <a:xfrm>
            <a:off x="5791200" y="3357309"/>
            <a:ext cx="376844" cy="495455"/>
          </a:xfrm>
          <a:prstGeom prst="downArrow">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a:extLst>
              <a:ext uri="{FF2B5EF4-FFF2-40B4-BE49-F238E27FC236}">
                <a16:creationId xmlns:a16="http://schemas.microsoft.com/office/drawing/2014/main" id="{2A919D3F-CA83-41F0-9341-5E7BE9D3090F}"/>
              </a:ext>
            </a:extLst>
          </p:cNvPr>
          <p:cNvSpPr/>
          <p:nvPr/>
        </p:nvSpPr>
        <p:spPr>
          <a:xfrm>
            <a:off x="6471564" y="3357309"/>
            <a:ext cx="2301079" cy="400110"/>
          </a:xfrm>
          <a:prstGeom prst="rect">
            <a:avLst/>
          </a:prstGeom>
        </p:spPr>
        <p:txBody>
          <a:bodyPr wrap="none">
            <a:spAutoFit/>
          </a:bodyPr>
          <a:lstStyle/>
          <a:p>
            <a:r>
              <a:rPr lang="zh-CN" altLang="en-US" sz="2000" kern="100" dirty="0">
                <a:solidFill>
                  <a:schemeClr val="accent3"/>
                </a:solidFill>
              </a:rPr>
              <a:t>提取</a:t>
            </a:r>
            <a:r>
              <a:rPr lang="en-US" altLang="zh-CN" sz="2000" kern="100" dirty="0">
                <a:solidFill>
                  <a:schemeClr val="accent3"/>
                </a:solidFill>
              </a:rPr>
              <a:t>items</a:t>
            </a:r>
            <a:r>
              <a:rPr lang="zh-CN" altLang="en-US" sz="2000" kern="100" dirty="0">
                <a:solidFill>
                  <a:schemeClr val="accent3"/>
                </a:solidFill>
              </a:rPr>
              <a:t>组成列表</a:t>
            </a:r>
            <a:endParaRPr lang="zh-CN" altLang="en-US" sz="2000" dirty="0">
              <a:solidFill>
                <a:schemeClr val="accent3"/>
              </a:solidFill>
            </a:endParaRPr>
          </a:p>
        </p:txBody>
      </p:sp>
      <p:graphicFrame>
        <p:nvGraphicFramePr>
          <p:cNvPr id="7" name="表格 6">
            <a:extLst>
              <a:ext uri="{FF2B5EF4-FFF2-40B4-BE49-F238E27FC236}">
                <a16:creationId xmlns:a16="http://schemas.microsoft.com/office/drawing/2014/main" id="{D0A69E7D-3C7D-44C7-A446-9918E86A33C0}"/>
              </a:ext>
            </a:extLst>
          </p:cNvPr>
          <p:cNvGraphicFramePr>
            <a:graphicFrameLocks noGrp="1"/>
          </p:cNvGraphicFramePr>
          <p:nvPr>
            <p:extLst>
              <p:ext uri="{D42A27DB-BD31-4B8C-83A1-F6EECF244321}">
                <p14:modId xmlns:p14="http://schemas.microsoft.com/office/powerpoint/2010/main" val="588745081"/>
              </p:ext>
            </p:extLst>
          </p:nvPr>
        </p:nvGraphicFramePr>
        <p:xfrm>
          <a:off x="2530764" y="4040416"/>
          <a:ext cx="8127999" cy="37084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2582707669"/>
                    </a:ext>
                  </a:extLst>
                </a:gridCol>
                <a:gridCol w="2709333">
                  <a:extLst>
                    <a:ext uri="{9D8B030D-6E8A-4147-A177-3AD203B41FA5}">
                      <a16:colId xmlns:a16="http://schemas.microsoft.com/office/drawing/2014/main" val="1644605706"/>
                    </a:ext>
                  </a:extLst>
                </a:gridCol>
                <a:gridCol w="2709333">
                  <a:extLst>
                    <a:ext uri="{9D8B030D-6E8A-4147-A177-3AD203B41FA5}">
                      <a16:colId xmlns:a16="http://schemas.microsoft.com/office/drawing/2014/main" val="3117574557"/>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dirty="0"/>
                        <a:t>（</a:t>
                      </a:r>
                      <a:r>
                        <a:rPr lang="en-US" altLang="zh-CN" sz="1800" kern="100" dirty="0">
                          <a:effectLst/>
                        </a:rPr>
                        <a:t>‘Russia</a:t>
                      </a:r>
                      <a:r>
                        <a:rPr lang="zh-CN" altLang="en-US" sz="1800" kern="100" dirty="0">
                          <a:effectLst/>
                        </a:rPr>
                        <a:t>’，</a:t>
                      </a:r>
                      <a:r>
                        <a:rPr lang="en-US" altLang="zh-CN" dirty="0"/>
                        <a:t>1707.5</a:t>
                      </a:r>
                      <a:r>
                        <a:rPr lang="zh-CN" altLang="en-US" dirty="0"/>
                        <a: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dirty="0"/>
                        <a:t>（</a:t>
                      </a:r>
                      <a:r>
                        <a:rPr lang="en-US" altLang="zh-CN" sz="1800" kern="100" dirty="0">
                          <a:effectLst/>
                        </a:rPr>
                        <a:t>‘'Canada</a:t>
                      </a:r>
                      <a:r>
                        <a:rPr lang="zh-CN" altLang="en-US" sz="1800" kern="100" dirty="0">
                          <a:effectLst/>
                        </a:rPr>
                        <a:t>’，</a:t>
                      </a:r>
                      <a:r>
                        <a:rPr lang="en-US" altLang="zh-CN" sz="1800" kern="100" dirty="0">
                          <a:effectLst/>
                        </a:rPr>
                        <a:t>997.1</a:t>
                      </a:r>
                      <a:r>
                        <a:rPr lang="zh-CN" altLang="en-US" dirty="0"/>
                        <a: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dirty="0"/>
                        <a:t>（</a:t>
                      </a:r>
                      <a:r>
                        <a:rPr lang="en-US" altLang="zh-CN" sz="1800" kern="100" dirty="0">
                          <a:effectLst/>
                        </a:rPr>
                        <a:t>‘'China</a:t>
                      </a:r>
                      <a:r>
                        <a:rPr lang="zh-CN" altLang="en-US" sz="1800" kern="100" dirty="0">
                          <a:effectLst/>
                        </a:rPr>
                        <a:t>’，</a:t>
                      </a:r>
                      <a:r>
                        <a:rPr lang="en-US" altLang="zh-CN" sz="1800" kern="100" dirty="0">
                          <a:effectLst/>
                        </a:rPr>
                        <a:t>960.1</a:t>
                      </a:r>
                      <a:r>
                        <a:rPr lang="zh-CN" altLang="en-US" dirty="0"/>
                        <a:t>）</a:t>
                      </a:r>
                    </a:p>
                  </a:txBody>
                  <a:tcPr anchor="ctr"/>
                </a:tc>
                <a:extLst>
                  <a:ext uri="{0D108BD9-81ED-4DB2-BD59-A6C34878D82A}">
                    <a16:rowId xmlns:a16="http://schemas.microsoft.com/office/drawing/2014/main" val="462313615"/>
                  </a:ext>
                </a:extLst>
              </a:tr>
            </a:tbl>
          </a:graphicData>
        </a:graphic>
      </p:graphicFrame>
      <p:sp>
        <p:nvSpPr>
          <p:cNvPr id="15" name="箭头: 下 14">
            <a:extLst>
              <a:ext uri="{FF2B5EF4-FFF2-40B4-BE49-F238E27FC236}">
                <a16:creationId xmlns:a16="http://schemas.microsoft.com/office/drawing/2014/main" id="{3EF0C064-0BDA-4C79-BFC1-73B1D8CA8C5C}"/>
              </a:ext>
            </a:extLst>
          </p:cNvPr>
          <p:cNvSpPr/>
          <p:nvPr/>
        </p:nvSpPr>
        <p:spPr>
          <a:xfrm>
            <a:off x="5791200" y="4679036"/>
            <a:ext cx="376844" cy="495455"/>
          </a:xfrm>
          <a:prstGeom prst="downArrow">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6" name="矩形 15">
            <a:extLst>
              <a:ext uri="{FF2B5EF4-FFF2-40B4-BE49-F238E27FC236}">
                <a16:creationId xmlns:a16="http://schemas.microsoft.com/office/drawing/2014/main" id="{C154BB5A-0F68-4856-82B0-B6DDB489C2C2}"/>
              </a:ext>
            </a:extLst>
          </p:cNvPr>
          <p:cNvSpPr/>
          <p:nvPr/>
        </p:nvSpPr>
        <p:spPr>
          <a:xfrm>
            <a:off x="6471564" y="4679036"/>
            <a:ext cx="4544834" cy="400110"/>
          </a:xfrm>
          <a:prstGeom prst="rect">
            <a:avLst/>
          </a:prstGeom>
        </p:spPr>
        <p:txBody>
          <a:bodyPr wrap="none">
            <a:spAutoFit/>
          </a:bodyPr>
          <a:lstStyle/>
          <a:p>
            <a:r>
              <a:rPr lang="zh-CN" altLang="en-US" sz="2000" kern="100" dirty="0">
                <a:solidFill>
                  <a:schemeClr val="accent3"/>
                </a:solidFill>
              </a:rPr>
              <a:t>交换列表双元素元组的两个子元素位置</a:t>
            </a:r>
          </a:p>
        </p:txBody>
      </p:sp>
      <p:graphicFrame>
        <p:nvGraphicFramePr>
          <p:cNvPr id="17" name="表格 16">
            <a:extLst>
              <a:ext uri="{FF2B5EF4-FFF2-40B4-BE49-F238E27FC236}">
                <a16:creationId xmlns:a16="http://schemas.microsoft.com/office/drawing/2014/main" id="{45034627-5F80-4E69-9554-CB16BB393C5E}"/>
              </a:ext>
            </a:extLst>
          </p:cNvPr>
          <p:cNvGraphicFramePr>
            <a:graphicFrameLocks noGrp="1"/>
          </p:cNvGraphicFramePr>
          <p:nvPr>
            <p:extLst>
              <p:ext uri="{D42A27DB-BD31-4B8C-83A1-F6EECF244321}">
                <p14:modId xmlns:p14="http://schemas.microsoft.com/office/powerpoint/2010/main" val="3896699269"/>
              </p:ext>
            </p:extLst>
          </p:nvPr>
        </p:nvGraphicFramePr>
        <p:xfrm>
          <a:off x="2530763" y="5316473"/>
          <a:ext cx="8127999" cy="37084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2582707669"/>
                    </a:ext>
                  </a:extLst>
                </a:gridCol>
                <a:gridCol w="2709333">
                  <a:extLst>
                    <a:ext uri="{9D8B030D-6E8A-4147-A177-3AD203B41FA5}">
                      <a16:colId xmlns:a16="http://schemas.microsoft.com/office/drawing/2014/main" val="1644605706"/>
                    </a:ext>
                  </a:extLst>
                </a:gridCol>
                <a:gridCol w="2709333">
                  <a:extLst>
                    <a:ext uri="{9D8B030D-6E8A-4147-A177-3AD203B41FA5}">
                      <a16:colId xmlns:a16="http://schemas.microsoft.com/office/drawing/2014/main" val="3117574557"/>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dirty="0"/>
                        <a:t>（</a:t>
                      </a:r>
                      <a:r>
                        <a:rPr lang="en-US" altLang="zh-CN" dirty="0"/>
                        <a:t>1707.5</a:t>
                      </a:r>
                      <a:r>
                        <a:rPr lang="zh-CN" altLang="en-US" dirty="0"/>
                        <a:t>，</a:t>
                      </a:r>
                      <a:r>
                        <a:rPr lang="en-US" altLang="zh-CN" sz="1800" kern="100" dirty="0">
                          <a:effectLst/>
                        </a:rPr>
                        <a:t>‘Russia</a:t>
                      </a:r>
                      <a:r>
                        <a:rPr lang="zh-CN" altLang="en-US" sz="1800" kern="100" dirty="0">
                          <a:effectLst/>
                        </a:rPr>
                        <a:t>’</a:t>
                      </a:r>
                      <a:r>
                        <a:rPr lang="zh-CN" altLang="en-US" dirty="0"/>
                        <a: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dirty="0"/>
                        <a:t>（</a:t>
                      </a:r>
                      <a:r>
                        <a:rPr lang="en-US" altLang="zh-CN" sz="1800" kern="100" dirty="0">
                          <a:effectLst/>
                        </a:rPr>
                        <a:t>997.1</a:t>
                      </a:r>
                      <a:r>
                        <a:rPr lang="zh-CN" altLang="en-US" sz="1800" kern="100" dirty="0">
                          <a:effectLst/>
                        </a:rPr>
                        <a:t>，</a:t>
                      </a:r>
                      <a:r>
                        <a:rPr lang="en-US" altLang="zh-CN" sz="1800" kern="100" dirty="0">
                          <a:effectLst/>
                        </a:rPr>
                        <a:t>'Canada</a:t>
                      </a:r>
                      <a:r>
                        <a:rPr lang="zh-CN" altLang="en-US" sz="1800" kern="100" dirty="0">
                          <a:effectLst/>
                        </a:rPr>
                        <a:t>’</a:t>
                      </a:r>
                      <a:r>
                        <a:rPr lang="zh-CN" altLang="en-US" dirty="0"/>
                        <a: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dirty="0"/>
                        <a:t>（</a:t>
                      </a:r>
                      <a:r>
                        <a:rPr lang="en-US" altLang="zh-CN" sz="1800" kern="100" dirty="0">
                          <a:effectLst/>
                        </a:rPr>
                        <a:t>960.1</a:t>
                      </a:r>
                      <a:r>
                        <a:rPr lang="zh-CN" altLang="en-US" sz="1800" kern="100" dirty="0">
                          <a:effectLst/>
                        </a:rPr>
                        <a:t>，</a:t>
                      </a:r>
                      <a:r>
                        <a:rPr lang="en-US" altLang="zh-CN" sz="1800" kern="100" dirty="0">
                          <a:effectLst/>
                        </a:rPr>
                        <a:t>'China</a:t>
                      </a:r>
                      <a:r>
                        <a:rPr lang="zh-CN" altLang="en-US" sz="1800" kern="100" dirty="0">
                          <a:effectLst/>
                        </a:rPr>
                        <a:t>’</a:t>
                      </a:r>
                      <a:r>
                        <a:rPr lang="zh-CN" altLang="en-US" dirty="0"/>
                        <a:t>）</a:t>
                      </a:r>
                    </a:p>
                  </a:txBody>
                  <a:tcPr anchor="ctr"/>
                </a:tc>
                <a:extLst>
                  <a:ext uri="{0D108BD9-81ED-4DB2-BD59-A6C34878D82A}">
                    <a16:rowId xmlns:a16="http://schemas.microsoft.com/office/drawing/2014/main" val="462313615"/>
                  </a:ext>
                </a:extLst>
              </a:tr>
            </a:tbl>
          </a:graphicData>
        </a:graphic>
      </p:graphicFrame>
      <p:sp>
        <p:nvSpPr>
          <p:cNvPr id="18" name="箭头: 下 17">
            <a:extLst>
              <a:ext uri="{FF2B5EF4-FFF2-40B4-BE49-F238E27FC236}">
                <a16:creationId xmlns:a16="http://schemas.microsoft.com/office/drawing/2014/main" id="{FCC97B8A-E88E-43CD-A91A-2843B706EE92}"/>
              </a:ext>
            </a:extLst>
          </p:cNvPr>
          <p:cNvSpPr/>
          <p:nvPr/>
        </p:nvSpPr>
        <p:spPr>
          <a:xfrm>
            <a:off x="5791200" y="5887950"/>
            <a:ext cx="376844" cy="495455"/>
          </a:xfrm>
          <a:prstGeom prst="downArrow">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9" name="矩形 18">
            <a:extLst>
              <a:ext uri="{FF2B5EF4-FFF2-40B4-BE49-F238E27FC236}">
                <a16:creationId xmlns:a16="http://schemas.microsoft.com/office/drawing/2014/main" id="{3ABC71FA-C55E-4E19-9B7B-DF9F184055EC}"/>
              </a:ext>
            </a:extLst>
          </p:cNvPr>
          <p:cNvSpPr/>
          <p:nvPr/>
        </p:nvSpPr>
        <p:spPr>
          <a:xfrm>
            <a:off x="3823583" y="6383987"/>
            <a:ext cx="5314275" cy="400110"/>
          </a:xfrm>
          <a:prstGeom prst="rect">
            <a:avLst/>
          </a:prstGeom>
        </p:spPr>
        <p:txBody>
          <a:bodyPr wrap="none">
            <a:spAutoFit/>
          </a:bodyPr>
          <a:lstStyle/>
          <a:p>
            <a:r>
              <a:rPr lang="zh-CN" altLang="en-US" sz="2000" kern="100" dirty="0">
                <a:solidFill>
                  <a:schemeClr val="accent1"/>
                </a:solidFill>
              </a:rPr>
              <a:t>交换后列表排序，按“国家，面积”形式输出</a:t>
            </a:r>
            <a:endParaRPr lang="zh-CN" altLang="en-US" sz="2000" dirty="0">
              <a:solidFill>
                <a:schemeClr val="accent1"/>
              </a:solidFill>
            </a:endParaRPr>
          </a:p>
        </p:txBody>
      </p:sp>
    </p:spTree>
    <p:extLst>
      <p:ext uri="{BB962C8B-B14F-4D97-AF65-F5344CB8AC3E}">
        <p14:creationId xmlns:p14="http://schemas.microsoft.com/office/powerpoint/2010/main" val="49703244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showMasterSp="0">
  <p:cSld>
    <p:bg>
      <p:bgPr>
        <a:solidFill>
          <a:schemeClr val="bg1">
            <a:lumMod val="95000"/>
          </a:schemeClr>
        </a:solidFill>
        <a:effectLst/>
      </p:bgPr>
    </p:bg>
    <p:spTree>
      <p:nvGrpSpPr>
        <p:cNvPr id="1" name=""/>
        <p:cNvGrpSpPr/>
        <p:nvPr/>
      </p:nvGrpSpPr>
      <p:grpSpPr>
        <a:xfrm>
          <a:off x="0" y="0"/>
          <a:ext cx="0" cy="0"/>
          <a:chOff x="0" y="0"/>
          <a:chExt cx="0" cy="0"/>
        </a:xfrm>
      </p:grpSpPr>
      <p:grpSp>
        <p:nvGrpSpPr>
          <p:cNvPr id="32" name="组合 31">
            <a:extLst>
              <a:ext uri="{FF2B5EF4-FFF2-40B4-BE49-F238E27FC236}">
                <a16:creationId xmlns:a16="http://schemas.microsoft.com/office/drawing/2014/main" id="{032EF26F-0D58-4A0E-97C1-668713F80B14}"/>
              </a:ext>
            </a:extLst>
          </p:cNvPr>
          <p:cNvGrpSpPr/>
          <p:nvPr/>
        </p:nvGrpSpPr>
        <p:grpSpPr>
          <a:xfrm>
            <a:off x="170320" y="203448"/>
            <a:ext cx="6511833" cy="504056"/>
            <a:chOff x="169526" y="203448"/>
            <a:chExt cx="6511833" cy="504056"/>
          </a:xfrm>
        </p:grpSpPr>
        <p:sp>
          <p:nvSpPr>
            <p:cNvPr id="4" name="TextBox 3"/>
            <p:cNvSpPr txBox="1"/>
            <p:nvPr/>
          </p:nvSpPr>
          <p:spPr>
            <a:xfrm>
              <a:off x="781172" y="245839"/>
              <a:ext cx="5900187" cy="461665"/>
            </a:xfrm>
            <a:prstGeom prst="rect">
              <a:avLst/>
            </a:prstGeom>
            <a:noFill/>
          </p:spPr>
          <p:txBody>
            <a:bodyPr wrap="square" rtlCol="0">
              <a:spAutoFit/>
            </a:bodyPr>
            <a:lstStyle/>
            <a:p>
              <a:r>
                <a:rPr lang="zh-CN" altLang="en-US" sz="2400" b="1" spc="300" dirty="0">
                  <a:solidFill>
                    <a:srgbClr val="1E6787"/>
                  </a:solidFill>
                  <a:latin typeface="微软雅黑" pitchFamily="34" charset="-122"/>
                  <a:ea typeface="微软雅黑" pitchFamily="34" charset="-122"/>
                </a:rPr>
                <a:t>字典的排序</a:t>
              </a:r>
              <a:endParaRPr lang="zh-CN" altLang="en-US" sz="2000" b="1" spc="300" dirty="0">
                <a:solidFill>
                  <a:srgbClr val="1E6787"/>
                </a:solidFill>
                <a:latin typeface="微软雅黑" pitchFamily="34" charset="-122"/>
                <a:ea typeface="微软雅黑" pitchFamily="34" charset="-122"/>
              </a:endParaRPr>
            </a:p>
          </p:txBody>
        </p:sp>
        <p:grpSp>
          <p:nvGrpSpPr>
            <p:cNvPr id="56" name="组合 55">
              <a:extLst>
                <a:ext uri="{FF2B5EF4-FFF2-40B4-BE49-F238E27FC236}">
                  <a16:creationId xmlns:a16="http://schemas.microsoft.com/office/drawing/2014/main" id="{B3ECA4EB-10D1-4B65-B604-4032302CDAF4}"/>
                </a:ext>
              </a:extLst>
            </p:cNvPr>
            <p:cNvGrpSpPr/>
            <p:nvPr/>
          </p:nvGrpSpPr>
          <p:grpSpPr>
            <a:xfrm>
              <a:off x="169526" y="203448"/>
              <a:ext cx="504056" cy="504056"/>
              <a:chOff x="11207774" y="442662"/>
              <a:chExt cx="504056" cy="504056"/>
            </a:xfrm>
            <a:effectLst>
              <a:outerShdw blurRad="50800" dist="38100" dir="5400000" algn="t" rotWithShape="0">
                <a:prstClr val="black">
                  <a:alpha val="40000"/>
                </a:prstClr>
              </a:outerShdw>
            </a:effectLst>
          </p:grpSpPr>
          <p:sp>
            <p:nvSpPr>
              <p:cNvPr id="57" name="椭圆 56">
                <a:extLst>
                  <a:ext uri="{FF2B5EF4-FFF2-40B4-BE49-F238E27FC236}">
                    <a16:creationId xmlns:a16="http://schemas.microsoft.com/office/drawing/2014/main" id="{FF372EA1-AB4F-47B1-B450-59AB8827ECD5}"/>
                  </a:ext>
                </a:extLst>
              </p:cNvPr>
              <p:cNvSpPr/>
              <p:nvPr/>
            </p:nvSpPr>
            <p:spPr>
              <a:xfrm>
                <a:off x="11351790" y="601230"/>
                <a:ext cx="216024" cy="216024"/>
              </a:xfrm>
              <a:prstGeom prst="ellipse">
                <a:avLst/>
              </a:prstGeom>
              <a:solidFill>
                <a:srgbClr val="B3DF6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Calibri"/>
                  <a:ea typeface="微软雅黑"/>
                </a:endParaRPr>
              </a:p>
            </p:txBody>
          </p:sp>
          <p:sp>
            <p:nvSpPr>
              <p:cNvPr id="58" name="椭圆 57">
                <a:extLst>
                  <a:ext uri="{FF2B5EF4-FFF2-40B4-BE49-F238E27FC236}">
                    <a16:creationId xmlns:a16="http://schemas.microsoft.com/office/drawing/2014/main" id="{0BEE7D95-9E9C-4C6D-91AA-6429F74B9F98}"/>
                  </a:ext>
                </a:extLst>
              </p:cNvPr>
              <p:cNvSpPr/>
              <p:nvPr/>
            </p:nvSpPr>
            <p:spPr>
              <a:xfrm>
                <a:off x="11207774" y="442662"/>
                <a:ext cx="504056" cy="50405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Calibri"/>
                  <a:ea typeface="微软雅黑"/>
                </a:endParaRPr>
              </a:p>
            </p:txBody>
          </p:sp>
        </p:grpSp>
        <p:cxnSp>
          <p:nvCxnSpPr>
            <p:cNvPr id="20" name="直接连接符 19">
              <a:extLst>
                <a:ext uri="{FF2B5EF4-FFF2-40B4-BE49-F238E27FC236}">
                  <a16:creationId xmlns:a16="http://schemas.microsoft.com/office/drawing/2014/main" id="{C4FBB3C1-88AA-4E76-B54C-31018E3BFAA0}"/>
                </a:ext>
              </a:extLst>
            </p:cNvPr>
            <p:cNvCxnSpPr>
              <a:cxnSpLocks/>
            </p:cNvCxnSpPr>
            <p:nvPr/>
          </p:nvCxnSpPr>
          <p:spPr>
            <a:xfrm>
              <a:off x="775303" y="707504"/>
              <a:ext cx="1833288" cy="0"/>
            </a:xfrm>
            <a:prstGeom prst="line">
              <a:avLst/>
            </a:prstGeom>
            <a:ln>
              <a:solidFill>
                <a:srgbClr val="B3DF63"/>
              </a:solidFill>
            </a:ln>
          </p:spPr>
          <p:style>
            <a:lnRef idx="1">
              <a:schemeClr val="accent1"/>
            </a:lnRef>
            <a:fillRef idx="0">
              <a:schemeClr val="accent1"/>
            </a:fillRef>
            <a:effectRef idx="0">
              <a:schemeClr val="accent1"/>
            </a:effectRef>
            <a:fontRef idx="minor">
              <a:schemeClr val="tx1"/>
            </a:fontRef>
          </p:style>
        </p:cxnSp>
      </p:grpSp>
      <p:sp>
        <p:nvSpPr>
          <p:cNvPr id="6" name="矩形 5">
            <a:extLst>
              <a:ext uri="{FF2B5EF4-FFF2-40B4-BE49-F238E27FC236}">
                <a16:creationId xmlns:a16="http://schemas.microsoft.com/office/drawing/2014/main" id="{0373E39B-9D7A-4A79-9459-F9F028E7D9D5}"/>
              </a:ext>
            </a:extLst>
          </p:cNvPr>
          <p:cNvSpPr/>
          <p:nvPr/>
        </p:nvSpPr>
        <p:spPr>
          <a:xfrm>
            <a:off x="660166" y="970050"/>
            <a:ext cx="10466079" cy="1964512"/>
          </a:xfrm>
          <a:prstGeom prst="rect">
            <a:avLst/>
          </a:prstGeom>
        </p:spPr>
        <p:txBody>
          <a:bodyPr wrap="square">
            <a:spAutoFit/>
          </a:bodyPr>
          <a:lstStyle/>
          <a:p>
            <a:pPr>
              <a:lnSpc>
                <a:spcPct val="150000"/>
              </a:lnSpc>
            </a:pPr>
            <a:r>
              <a:rPr lang="zh-CN" altLang="zh-CN" sz="2800" dirty="0"/>
              <a:t>【例</a:t>
            </a:r>
            <a:r>
              <a:rPr lang="en-US" altLang="zh-CN" sz="2800" dirty="0"/>
              <a:t>5-3</a:t>
            </a:r>
            <a:r>
              <a:rPr lang="zh-CN" altLang="zh-CN" sz="2800" dirty="0"/>
              <a:t>】按照</a:t>
            </a:r>
            <a:r>
              <a:rPr lang="zh-CN" altLang="zh-CN" sz="2800" dirty="0">
                <a:solidFill>
                  <a:srgbClr val="FF0000"/>
                </a:solidFill>
              </a:rPr>
              <a:t>面积的升序</a:t>
            </a:r>
            <a:r>
              <a:rPr lang="zh-CN" altLang="zh-CN" sz="2800" dirty="0"/>
              <a:t>输出</a:t>
            </a:r>
            <a:r>
              <a:rPr lang="en-US" altLang="zh-CN" sz="2800" dirty="0"/>
              <a:t>Russia</a:t>
            </a:r>
            <a:r>
              <a:rPr lang="zh-CN" altLang="zh-CN" sz="2800" dirty="0"/>
              <a:t>、</a:t>
            </a:r>
            <a:r>
              <a:rPr lang="en-US" altLang="zh-CN" sz="2800" dirty="0"/>
              <a:t>Canada</a:t>
            </a:r>
            <a:r>
              <a:rPr lang="zh-CN" altLang="zh-CN" sz="2800" dirty="0"/>
              <a:t>、</a:t>
            </a:r>
            <a:r>
              <a:rPr lang="en-US" altLang="zh-CN" sz="2800" dirty="0"/>
              <a:t>China</a:t>
            </a:r>
            <a:r>
              <a:rPr lang="zh-CN" altLang="zh-CN" sz="2800" dirty="0"/>
              <a:t>三个国家和对应的国土面积。</a:t>
            </a:r>
          </a:p>
          <a:p>
            <a:pPr>
              <a:lnSpc>
                <a:spcPct val="150000"/>
              </a:lnSpc>
            </a:pPr>
            <a:endParaRPr lang="en-US" altLang="zh-CN" sz="2800" dirty="0"/>
          </a:p>
        </p:txBody>
      </p:sp>
      <p:graphicFrame>
        <p:nvGraphicFramePr>
          <p:cNvPr id="21" name="表格 20">
            <a:extLst>
              <a:ext uri="{FF2B5EF4-FFF2-40B4-BE49-F238E27FC236}">
                <a16:creationId xmlns:a16="http://schemas.microsoft.com/office/drawing/2014/main" id="{803B9EB4-413E-4936-A076-130B7E76C4A9}"/>
              </a:ext>
            </a:extLst>
          </p:cNvPr>
          <p:cNvGraphicFramePr>
            <a:graphicFrameLocks noGrp="1"/>
          </p:cNvGraphicFramePr>
          <p:nvPr>
            <p:extLst>
              <p:ext uri="{D42A27DB-BD31-4B8C-83A1-F6EECF244321}">
                <p14:modId xmlns:p14="http://schemas.microsoft.com/office/powerpoint/2010/main" val="859212711"/>
              </p:ext>
            </p:extLst>
          </p:nvPr>
        </p:nvGraphicFramePr>
        <p:xfrm>
          <a:off x="1171228" y="2301845"/>
          <a:ext cx="9784947" cy="4310316"/>
        </p:xfrm>
        <a:graphic>
          <a:graphicData uri="http://schemas.openxmlformats.org/drawingml/2006/table">
            <a:tbl>
              <a:tblPr firstRow="1" firstCol="1" bandRow="1">
                <a:tableStyleId>{2D5ABB26-0587-4C30-8999-92F81FD0307C}</a:tableStyleId>
              </a:tblPr>
              <a:tblGrid>
                <a:gridCol w="526592">
                  <a:extLst>
                    <a:ext uri="{9D8B030D-6E8A-4147-A177-3AD203B41FA5}">
                      <a16:colId xmlns:a16="http://schemas.microsoft.com/office/drawing/2014/main" val="1493451460"/>
                    </a:ext>
                  </a:extLst>
                </a:gridCol>
                <a:gridCol w="9258355">
                  <a:extLst>
                    <a:ext uri="{9D8B030D-6E8A-4147-A177-3AD203B41FA5}">
                      <a16:colId xmlns:a16="http://schemas.microsoft.com/office/drawing/2014/main" val="901473388"/>
                    </a:ext>
                  </a:extLst>
                </a:gridCol>
              </a:tblGrid>
              <a:tr h="359193">
                <a:tc gridSpan="2">
                  <a:txBody>
                    <a:bodyPr/>
                    <a:lstStyle/>
                    <a:p>
                      <a:pPr algn="just">
                        <a:lnSpc>
                          <a:spcPts val="1200"/>
                        </a:lnSpc>
                        <a:spcAft>
                          <a:spcPts val="0"/>
                        </a:spcAft>
                      </a:pPr>
                      <a:r>
                        <a:rPr lang="en-US" sz="2000" kern="100" dirty="0">
                          <a:effectLst/>
                        </a:rPr>
                        <a:t>#</a:t>
                      </a:r>
                      <a:r>
                        <a:rPr lang="zh-CN" sz="2000" kern="100" dirty="0">
                          <a:effectLst/>
                        </a:rPr>
                        <a:t>按照面积值从小到大输出三个国家和对应的国土面积</a:t>
                      </a:r>
                      <a:r>
                        <a:rPr lang="en-US" sz="2000" kern="100" dirty="0">
                          <a:effectLst/>
                        </a:rPr>
                        <a:t>  </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tc>
                <a:tc hMerge="1">
                  <a:txBody>
                    <a:bodyPr/>
                    <a:lstStyle/>
                    <a:p>
                      <a:endParaRPr lang="zh-CN" altLang="en-US"/>
                    </a:p>
                  </a:txBody>
                  <a:tcPr/>
                </a:tc>
                <a:extLst>
                  <a:ext uri="{0D108BD9-81ED-4DB2-BD59-A6C34878D82A}">
                    <a16:rowId xmlns:a16="http://schemas.microsoft.com/office/drawing/2014/main" val="4255916322"/>
                  </a:ext>
                </a:extLst>
              </a:tr>
              <a:tr h="359193">
                <a:tc>
                  <a:txBody>
                    <a:bodyPr/>
                    <a:lstStyle/>
                    <a:p>
                      <a:pPr algn="just">
                        <a:lnSpc>
                          <a:spcPts val="1200"/>
                        </a:lnSpc>
                        <a:spcAft>
                          <a:spcPts val="0"/>
                        </a:spcAft>
                      </a:pPr>
                      <a:r>
                        <a:rPr lang="en-US" sz="2000" kern="100" dirty="0">
                          <a:effectLst/>
                        </a:rPr>
                        <a:t>1</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lnR w="12700" cap="flat" cmpd="sng" algn="ctr">
                      <a:solidFill>
                        <a:schemeClr val="tx1"/>
                      </a:solidFill>
                      <a:prstDash val="solid"/>
                      <a:round/>
                      <a:headEnd type="none" w="med" len="med"/>
                      <a:tailEnd type="none" w="med" len="med"/>
                    </a:lnR>
                  </a:tcPr>
                </a:tc>
                <a:tc>
                  <a:txBody>
                    <a:bodyPr/>
                    <a:lstStyle/>
                    <a:p>
                      <a:pPr algn="just">
                        <a:lnSpc>
                          <a:spcPts val="1200"/>
                        </a:lnSpc>
                        <a:spcAft>
                          <a:spcPts val="0"/>
                        </a:spcAft>
                      </a:pPr>
                      <a:r>
                        <a:rPr lang="en-US" sz="2000" kern="100">
                          <a:effectLst/>
                        </a:rPr>
                        <a:t>dicAreas={'Russia': 1707.5, 'Canada': 997.1, 'China': 960.1}</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295641492"/>
                  </a:ext>
                </a:extLst>
              </a:tr>
              <a:tr h="359193">
                <a:tc>
                  <a:txBody>
                    <a:bodyPr/>
                    <a:lstStyle/>
                    <a:p>
                      <a:pPr algn="just">
                        <a:lnSpc>
                          <a:spcPts val="1200"/>
                        </a:lnSpc>
                        <a:spcAft>
                          <a:spcPts val="0"/>
                        </a:spcAft>
                      </a:pPr>
                      <a:r>
                        <a:rPr lang="en-US" sz="2000" kern="100" dirty="0">
                          <a:effectLst/>
                        </a:rPr>
                        <a:t>2</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lnR w="12700" cap="flat" cmpd="sng" algn="ctr">
                      <a:solidFill>
                        <a:schemeClr val="tx1"/>
                      </a:solidFill>
                      <a:prstDash val="solid"/>
                      <a:round/>
                      <a:headEnd type="none" w="med" len="med"/>
                      <a:tailEnd type="none" w="med" len="med"/>
                    </a:lnR>
                  </a:tcPr>
                </a:tc>
                <a:tc>
                  <a:txBody>
                    <a:bodyPr/>
                    <a:lstStyle/>
                    <a:p>
                      <a:pPr algn="just">
                        <a:lnSpc>
                          <a:spcPts val="1200"/>
                        </a:lnSpc>
                        <a:spcAft>
                          <a:spcPts val="0"/>
                        </a:spcAft>
                      </a:pPr>
                      <a:r>
                        <a:rPr lang="en-US" sz="2000" kern="100">
                          <a:effectLst/>
                        </a:rPr>
                        <a:t> </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78046046"/>
                  </a:ext>
                </a:extLst>
              </a:tr>
              <a:tr h="359193">
                <a:tc>
                  <a:txBody>
                    <a:bodyPr/>
                    <a:lstStyle/>
                    <a:p>
                      <a:pPr algn="just">
                        <a:lnSpc>
                          <a:spcPts val="1200"/>
                        </a:lnSpc>
                        <a:spcAft>
                          <a:spcPts val="0"/>
                        </a:spcAft>
                      </a:pPr>
                      <a:r>
                        <a:rPr lang="en-US" sz="2000" kern="100" dirty="0">
                          <a:effectLst/>
                        </a:rPr>
                        <a:t>3</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lnR w="12700" cap="flat" cmpd="sng" algn="ctr">
                      <a:solidFill>
                        <a:schemeClr val="tx1"/>
                      </a:solidFill>
                      <a:prstDash val="solid"/>
                      <a:round/>
                      <a:headEnd type="none" w="med" len="med"/>
                      <a:tailEnd type="none" w="med" len="med"/>
                    </a:lnR>
                  </a:tcPr>
                </a:tc>
                <a:tc>
                  <a:txBody>
                    <a:bodyPr/>
                    <a:lstStyle/>
                    <a:p>
                      <a:pPr algn="just">
                        <a:lnSpc>
                          <a:spcPts val="1200"/>
                        </a:lnSpc>
                        <a:spcAft>
                          <a:spcPts val="0"/>
                        </a:spcAft>
                      </a:pPr>
                      <a:r>
                        <a:rPr lang="en-US" sz="2000" kern="100">
                          <a:effectLst/>
                        </a:rPr>
                        <a:t>#</a:t>
                      </a:r>
                      <a:r>
                        <a:rPr lang="zh-CN" sz="2000" kern="100">
                          <a:effectLst/>
                        </a:rPr>
                        <a:t>使用列表生成器生成（面积，国家）元组构成的列表</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490197427"/>
                  </a:ext>
                </a:extLst>
              </a:tr>
              <a:tr h="359193">
                <a:tc>
                  <a:txBody>
                    <a:bodyPr/>
                    <a:lstStyle/>
                    <a:p>
                      <a:pPr algn="just">
                        <a:lnSpc>
                          <a:spcPts val="1200"/>
                        </a:lnSpc>
                        <a:spcAft>
                          <a:spcPts val="0"/>
                        </a:spcAft>
                      </a:pPr>
                      <a:r>
                        <a:rPr lang="en-US" sz="2000" kern="100" dirty="0">
                          <a:effectLst/>
                        </a:rPr>
                        <a:t>4</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lnR w="12700" cap="flat" cmpd="sng" algn="ctr">
                      <a:solidFill>
                        <a:schemeClr val="tx1"/>
                      </a:solidFill>
                      <a:prstDash val="solid"/>
                      <a:round/>
                      <a:headEnd type="none" w="med" len="med"/>
                      <a:tailEnd type="none" w="med" len="med"/>
                    </a:lnR>
                  </a:tcPr>
                </a:tc>
                <a:tc>
                  <a:txBody>
                    <a:bodyPr/>
                    <a:lstStyle/>
                    <a:p>
                      <a:pPr algn="just">
                        <a:lnSpc>
                          <a:spcPts val="1200"/>
                        </a:lnSpc>
                        <a:spcAft>
                          <a:spcPts val="0"/>
                        </a:spcAft>
                      </a:pPr>
                      <a:r>
                        <a:rPr lang="en-US" sz="2000" kern="100">
                          <a:effectLst/>
                        </a:rPr>
                        <a:t>lsVK=[(v,k) for k,v in dicAreas.items()]</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355969557"/>
                  </a:ext>
                </a:extLst>
              </a:tr>
              <a:tr h="359193">
                <a:tc>
                  <a:txBody>
                    <a:bodyPr/>
                    <a:lstStyle/>
                    <a:p>
                      <a:pPr algn="just">
                        <a:lnSpc>
                          <a:spcPts val="1200"/>
                        </a:lnSpc>
                        <a:spcAft>
                          <a:spcPts val="0"/>
                        </a:spcAft>
                      </a:pPr>
                      <a:r>
                        <a:rPr lang="en-US" sz="2000" kern="100" dirty="0">
                          <a:effectLst/>
                        </a:rPr>
                        <a:t>5</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lnR w="12700" cap="flat" cmpd="sng" algn="ctr">
                      <a:solidFill>
                        <a:schemeClr val="tx1"/>
                      </a:solidFill>
                      <a:prstDash val="solid"/>
                      <a:round/>
                      <a:headEnd type="none" w="med" len="med"/>
                      <a:tailEnd type="none" w="med" len="med"/>
                    </a:lnR>
                  </a:tcPr>
                </a:tc>
                <a:tc>
                  <a:txBody>
                    <a:bodyPr/>
                    <a:lstStyle/>
                    <a:p>
                      <a:pPr algn="just">
                        <a:lnSpc>
                          <a:spcPts val="1200"/>
                        </a:lnSpc>
                        <a:spcAft>
                          <a:spcPts val="0"/>
                        </a:spcAft>
                      </a:pPr>
                      <a:r>
                        <a:rPr lang="en-US" sz="2000" kern="100">
                          <a:effectLst/>
                        </a:rPr>
                        <a:t> </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421810240"/>
                  </a:ext>
                </a:extLst>
              </a:tr>
              <a:tr h="359193">
                <a:tc>
                  <a:txBody>
                    <a:bodyPr/>
                    <a:lstStyle/>
                    <a:p>
                      <a:pPr algn="just">
                        <a:lnSpc>
                          <a:spcPts val="1200"/>
                        </a:lnSpc>
                        <a:spcAft>
                          <a:spcPts val="0"/>
                        </a:spcAft>
                      </a:pPr>
                      <a:r>
                        <a:rPr lang="en-US" sz="2000" kern="100" dirty="0">
                          <a:effectLst/>
                        </a:rPr>
                        <a:t>6</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lnR w="12700" cap="flat" cmpd="sng" algn="ctr">
                      <a:solidFill>
                        <a:schemeClr val="tx1"/>
                      </a:solidFill>
                      <a:prstDash val="solid"/>
                      <a:round/>
                      <a:headEnd type="none" w="med" len="med"/>
                      <a:tailEnd type="none" w="med" len="med"/>
                    </a:lnR>
                  </a:tcPr>
                </a:tc>
                <a:tc>
                  <a:txBody>
                    <a:bodyPr/>
                    <a:lstStyle/>
                    <a:p>
                      <a:pPr algn="just">
                        <a:lnSpc>
                          <a:spcPts val="1200"/>
                        </a:lnSpc>
                        <a:spcAft>
                          <a:spcPts val="0"/>
                        </a:spcAft>
                      </a:pPr>
                      <a:r>
                        <a:rPr lang="en-US" sz="2000" kern="100">
                          <a:effectLst/>
                        </a:rPr>
                        <a:t>#</a:t>
                      </a:r>
                      <a:r>
                        <a:rPr lang="zh-CN" sz="2000" kern="100">
                          <a:effectLst/>
                        </a:rPr>
                        <a:t>对新列表按照面积排序</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381493661"/>
                  </a:ext>
                </a:extLst>
              </a:tr>
              <a:tr h="359193">
                <a:tc>
                  <a:txBody>
                    <a:bodyPr/>
                    <a:lstStyle/>
                    <a:p>
                      <a:pPr algn="just">
                        <a:lnSpc>
                          <a:spcPts val="1200"/>
                        </a:lnSpc>
                        <a:spcAft>
                          <a:spcPts val="0"/>
                        </a:spcAft>
                      </a:pPr>
                      <a:r>
                        <a:rPr lang="en-US" sz="2000" kern="100" dirty="0">
                          <a:effectLst/>
                        </a:rPr>
                        <a:t>7</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lnR w="12700" cap="flat" cmpd="sng" algn="ctr">
                      <a:solidFill>
                        <a:schemeClr val="tx1"/>
                      </a:solidFill>
                      <a:prstDash val="solid"/>
                      <a:round/>
                      <a:headEnd type="none" w="med" len="med"/>
                      <a:tailEnd type="none" w="med" len="med"/>
                    </a:lnR>
                  </a:tcPr>
                </a:tc>
                <a:tc>
                  <a:txBody>
                    <a:bodyPr/>
                    <a:lstStyle/>
                    <a:p>
                      <a:pPr algn="just">
                        <a:lnSpc>
                          <a:spcPts val="1200"/>
                        </a:lnSpc>
                        <a:spcAft>
                          <a:spcPts val="0"/>
                        </a:spcAft>
                      </a:pPr>
                      <a:r>
                        <a:rPr lang="en-US" sz="2000" kern="100">
                          <a:effectLst/>
                        </a:rPr>
                        <a:t>lsVK.sort()</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761053202"/>
                  </a:ext>
                </a:extLst>
              </a:tr>
              <a:tr h="359193">
                <a:tc>
                  <a:txBody>
                    <a:bodyPr/>
                    <a:lstStyle/>
                    <a:p>
                      <a:pPr algn="just">
                        <a:lnSpc>
                          <a:spcPts val="1200"/>
                        </a:lnSpc>
                        <a:spcAft>
                          <a:spcPts val="0"/>
                        </a:spcAft>
                      </a:pPr>
                      <a:r>
                        <a:rPr lang="en-US" sz="2000" kern="100" dirty="0">
                          <a:effectLst/>
                        </a:rPr>
                        <a:t>8</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lnR w="12700" cap="flat" cmpd="sng" algn="ctr">
                      <a:solidFill>
                        <a:schemeClr val="tx1"/>
                      </a:solidFill>
                      <a:prstDash val="solid"/>
                      <a:round/>
                      <a:headEnd type="none" w="med" len="med"/>
                      <a:tailEnd type="none" w="med" len="med"/>
                    </a:lnR>
                  </a:tcPr>
                </a:tc>
                <a:tc>
                  <a:txBody>
                    <a:bodyPr/>
                    <a:lstStyle/>
                    <a:p>
                      <a:pPr algn="just">
                        <a:lnSpc>
                          <a:spcPts val="1200"/>
                        </a:lnSpc>
                        <a:spcAft>
                          <a:spcPts val="0"/>
                        </a:spcAft>
                      </a:pPr>
                      <a:r>
                        <a:rPr lang="en-US" sz="2000" kern="100">
                          <a:effectLst/>
                        </a:rPr>
                        <a:t> </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764288705"/>
                  </a:ext>
                </a:extLst>
              </a:tr>
              <a:tr h="359193">
                <a:tc>
                  <a:txBody>
                    <a:bodyPr/>
                    <a:lstStyle/>
                    <a:p>
                      <a:pPr algn="just">
                        <a:lnSpc>
                          <a:spcPts val="1200"/>
                        </a:lnSpc>
                        <a:spcAft>
                          <a:spcPts val="0"/>
                        </a:spcAft>
                      </a:pPr>
                      <a:r>
                        <a:rPr lang="en-US" sz="2000" kern="100" dirty="0">
                          <a:effectLst/>
                        </a:rPr>
                        <a:t>9</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lnR w="12700" cap="flat" cmpd="sng" algn="ctr">
                      <a:solidFill>
                        <a:schemeClr val="tx1"/>
                      </a:solidFill>
                      <a:prstDash val="solid"/>
                      <a:round/>
                      <a:headEnd type="none" w="med" len="med"/>
                      <a:tailEnd type="none" w="med" len="med"/>
                    </a:lnR>
                  </a:tcPr>
                </a:tc>
                <a:tc>
                  <a:txBody>
                    <a:bodyPr/>
                    <a:lstStyle/>
                    <a:p>
                      <a:pPr algn="just">
                        <a:lnSpc>
                          <a:spcPts val="1200"/>
                        </a:lnSpc>
                        <a:spcAft>
                          <a:spcPts val="0"/>
                        </a:spcAft>
                      </a:pPr>
                      <a:r>
                        <a:rPr lang="en-US" sz="2000" kern="100">
                          <a:effectLst/>
                        </a:rPr>
                        <a:t>#</a:t>
                      </a:r>
                      <a:r>
                        <a:rPr lang="zh-CN" sz="2000" kern="100">
                          <a:effectLst/>
                        </a:rPr>
                        <a:t>使用列表生成器生成（国家，面积）元组构成的列表</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375661723"/>
                  </a:ext>
                </a:extLst>
              </a:tr>
              <a:tr h="359193">
                <a:tc>
                  <a:txBody>
                    <a:bodyPr/>
                    <a:lstStyle/>
                    <a:p>
                      <a:pPr algn="just">
                        <a:lnSpc>
                          <a:spcPts val="1200"/>
                        </a:lnSpc>
                        <a:spcAft>
                          <a:spcPts val="0"/>
                        </a:spcAft>
                      </a:pPr>
                      <a:r>
                        <a:rPr lang="en-US" sz="2000" kern="100" dirty="0">
                          <a:effectLst/>
                        </a:rPr>
                        <a:t>10</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lnR w="12700" cap="flat" cmpd="sng" algn="ctr">
                      <a:solidFill>
                        <a:schemeClr val="tx1"/>
                      </a:solidFill>
                      <a:prstDash val="solid"/>
                      <a:round/>
                      <a:headEnd type="none" w="med" len="med"/>
                      <a:tailEnd type="none" w="med" len="med"/>
                    </a:lnR>
                  </a:tcPr>
                </a:tc>
                <a:tc>
                  <a:txBody>
                    <a:bodyPr/>
                    <a:lstStyle/>
                    <a:p>
                      <a:pPr algn="just">
                        <a:lnSpc>
                          <a:spcPts val="1200"/>
                        </a:lnSpc>
                        <a:spcAft>
                          <a:spcPts val="0"/>
                        </a:spcAft>
                      </a:pPr>
                      <a:r>
                        <a:rPr lang="en-US" sz="2000" kern="100">
                          <a:effectLst/>
                        </a:rPr>
                        <a:t>lsKV=[(k,v) for v,k in lsVK]</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752179680"/>
                  </a:ext>
                </a:extLst>
              </a:tr>
              <a:tr h="359193">
                <a:tc>
                  <a:txBody>
                    <a:bodyPr/>
                    <a:lstStyle/>
                    <a:p>
                      <a:pPr algn="just">
                        <a:lnSpc>
                          <a:spcPts val="1200"/>
                        </a:lnSpc>
                        <a:spcAft>
                          <a:spcPts val="0"/>
                        </a:spcAft>
                      </a:pPr>
                      <a:r>
                        <a:rPr lang="en-US" sz="2000" kern="100" dirty="0">
                          <a:effectLst/>
                        </a:rPr>
                        <a:t>11</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lnR w="12700" cap="flat" cmpd="sng" algn="ctr">
                      <a:solidFill>
                        <a:schemeClr val="tx1"/>
                      </a:solidFill>
                      <a:prstDash val="solid"/>
                      <a:round/>
                      <a:headEnd type="none" w="med" len="med"/>
                      <a:tailEnd type="none" w="med" len="med"/>
                    </a:lnR>
                  </a:tcPr>
                </a:tc>
                <a:tc>
                  <a:txBody>
                    <a:bodyPr/>
                    <a:lstStyle/>
                    <a:p>
                      <a:pPr algn="just">
                        <a:lnSpc>
                          <a:spcPts val="1200"/>
                        </a:lnSpc>
                        <a:spcAft>
                          <a:spcPts val="0"/>
                        </a:spcAft>
                      </a:pPr>
                      <a:r>
                        <a:rPr lang="en-US" sz="2000" kern="100" dirty="0">
                          <a:effectLst/>
                        </a:rPr>
                        <a:t>print(</a:t>
                      </a:r>
                      <a:r>
                        <a:rPr lang="en-US" sz="2000" kern="100" dirty="0" err="1">
                          <a:effectLst/>
                        </a:rPr>
                        <a:t>lsKV</a:t>
                      </a:r>
                      <a:r>
                        <a:rPr lang="en-US" sz="2000" kern="100" dirty="0">
                          <a:effectLst/>
                        </a:rPr>
                        <a:t>)</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817680357"/>
                  </a:ext>
                </a:extLst>
              </a:tr>
            </a:tbl>
          </a:graphicData>
        </a:graphic>
      </p:graphicFrame>
    </p:spTree>
    <p:extLst>
      <p:ext uri="{BB962C8B-B14F-4D97-AF65-F5344CB8AC3E}">
        <p14:creationId xmlns:p14="http://schemas.microsoft.com/office/powerpoint/2010/main" val="403311656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showMasterSp="0">
  <p:cSld>
    <p:bg>
      <p:bgPr>
        <a:solidFill>
          <a:schemeClr val="bg1">
            <a:lumMod val="95000"/>
          </a:schemeClr>
        </a:solidFill>
        <a:effectLst/>
      </p:bgPr>
    </p:bg>
    <p:spTree>
      <p:nvGrpSpPr>
        <p:cNvPr id="1" name=""/>
        <p:cNvGrpSpPr/>
        <p:nvPr/>
      </p:nvGrpSpPr>
      <p:grpSpPr>
        <a:xfrm>
          <a:off x="0" y="0"/>
          <a:ext cx="0" cy="0"/>
          <a:chOff x="0" y="0"/>
          <a:chExt cx="0" cy="0"/>
        </a:xfrm>
      </p:grpSpPr>
      <p:grpSp>
        <p:nvGrpSpPr>
          <p:cNvPr id="32" name="组合 31">
            <a:extLst>
              <a:ext uri="{FF2B5EF4-FFF2-40B4-BE49-F238E27FC236}">
                <a16:creationId xmlns:a16="http://schemas.microsoft.com/office/drawing/2014/main" id="{032EF26F-0D58-4A0E-97C1-668713F80B14}"/>
              </a:ext>
            </a:extLst>
          </p:cNvPr>
          <p:cNvGrpSpPr/>
          <p:nvPr/>
        </p:nvGrpSpPr>
        <p:grpSpPr>
          <a:xfrm>
            <a:off x="170320" y="203448"/>
            <a:ext cx="6511833" cy="504056"/>
            <a:chOff x="169526" y="203448"/>
            <a:chExt cx="6511833" cy="504056"/>
          </a:xfrm>
        </p:grpSpPr>
        <p:sp>
          <p:nvSpPr>
            <p:cNvPr id="4" name="TextBox 3"/>
            <p:cNvSpPr txBox="1"/>
            <p:nvPr/>
          </p:nvSpPr>
          <p:spPr>
            <a:xfrm>
              <a:off x="781172" y="245839"/>
              <a:ext cx="5900187" cy="461665"/>
            </a:xfrm>
            <a:prstGeom prst="rect">
              <a:avLst/>
            </a:prstGeom>
            <a:noFill/>
          </p:spPr>
          <p:txBody>
            <a:bodyPr wrap="square" rtlCol="0">
              <a:spAutoFit/>
            </a:bodyPr>
            <a:lstStyle/>
            <a:p>
              <a:r>
                <a:rPr lang="zh-CN" altLang="en-US" sz="2400" b="1" spc="300" dirty="0">
                  <a:solidFill>
                    <a:srgbClr val="1E6787"/>
                  </a:solidFill>
                  <a:latin typeface="微软雅黑" pitchFamily="34" charset="-122"/>
                  <a:ea typeface="微软雅黑" pitchFamily="34" charset="-122"/>
                </a:rPr>
                <a:t>字典的合并</a:t>
              </a:r>
              <a:endParaRPr lang="zh-CN" altLang="en-US" sz="2000" b="1" spc="300" dirty="0">
                <a:solidFill>
                  <a:srgbClr val="1E6787"/>
                </a:solidFill>
                <a:latin typeface="微软雅黑" pitchFamily="34" charset="-122"/>
                <a:ea typeface="微软雅黑" pitchFamily="34" charset="-122"/>
              </a:endParaRPr>
            </a:p>
          </p:txBody>
        </p:sp>
        <p:grpSp>
          <p:nvGrpSpPr>
            <p:cNvPr id="56" name="组合 55">
              <a:extLst>
                <a:ext uri="{FF2B5EF4-FFF2-40B4-BE49-F238E27FC236}">
                  <a16:creationId xmlns:a16="http://schemas.microsoft.com/office/drawing/2014/main" id="{B3ECA4EB-10D1-4B65-B604-4032302CDAF4}"/>
                </a:ext>
              </a:extLst>
            </p:cNvPr>
            <p:cNvGrpSpPr/>
            <p:nvPr/>
          </p:nvGrpSpPr>
          <p:grpSpPr>
            <a:xfrm>
              <a:off x="169526" y="203448"/>
              <a:ext cx="504056" cy="504056"/>
              <a:chOff x="11207774" y="442662"/>
              <a:chExt cx="504056" cy="504056"/>
            </a:xfrm>
            <a:effectLst>
              <a:outerShdw blurRad="50800" dist="38100" dir="5400000" algn="t" rotWithShape="0">
                <a:prstClr val="black">
                  <a:alpha val="40000"/>
                </a:prstClr>
              </a:outerShdw>
            </a:effectLst>
          </p:grpSpPr>
          <p:sp>
            <p:nvSpPr>
              <p:cNvPr id="57" name="椭圆 56">
                <a:extLst>
                  <a:ext uri="{FF2B5EF4-FFF2-40B4-BE49-F238E27FC236}">
                    <a16:creationId xmlns:a16="http://schemas.microsoft.com/office/drawing/2014/main" id="{FF372EA1-AB4F-47B1-B450-59AB8827ECD5}"/>
                  </a:ext>
                </a:extLst>
              </p:cNvPr>
              <p:cNvSpPr/>
              <p:nvPr/>
            </p:nvSpPr>
            <p:spPr>
              <a:xfrm>
                <a:off x="11351790" y="601230"/>
                <a:ext cx="216024" cy="216024"/>
              </a:xfrm>
              <a:prstGeom prst="ellipse">
                <a:avLst/>
              </a:prstGeom>
              <a:solidFill>
                <a:srgbClr val="B3DF6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Calibri"/>
                  <a:ea typeface="微软雅黑"/>
                </a:endParaRPr>
              </a:p>
            </p:txBody>
          </p:sp>
          <p:sp>
            <p:nvSpPr>
              <p:cNvPr id="58" name="椭圆 57">
                <a:extLst>
                  <a:ext uri="{FF2B5EF4-FFF2-40B4-BE49-F238E27FC236}">
                    <a16:creationId xmlns:a16="http://schemas.microsoft.com/office/drawing/2014/main" id="{0BEE7D95-9E9C-4C6D-91AA-6429F74B9F98}"/>
                  </a:ext>
                </a:extLst>
              </p:cNvPr>
              <p:cNvSpPr/>
              <p:nvPr/>
            </p:nvSpPr>
            <p:spPr>
              <a:xfrm>
                <a:off x="11207774" y="442662"/>
                <a:ext cx="504056" cy="50405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Calibri"/>
                  <a:ea typeface="微软雅黑"/>
                </a:endParaRPr>
              </a:p>
            </p:txBody>
          </p:sp>
        </p:grpSp>
        <p:cxnSp>
          <p:nvCxnSpPr>
            <p:cNvPr id="20" name="直接连接符 19">
              <a:extLst>
                <a:ext uri="{FF2B5EF4-FFF2-40B4-BE49-F238E27FC236}">
                  <a16:creationId xmlns:a16="http://schemas.microsoft.com/office/drawing/2014/main" id="{C4FBB3C1-88AA-4E76-B54C-31018E3BFAA0}"/>
                </a:ext>
              </a:extLst>
            </p:cNvPr>
            <p:cNvCxnSpPr>
              <a:cxnSpLocks/>
            </p:cNvCxnSpPr>
            <p:nvPr/>
          </p:nvCxnSpPr>
          <p:spPr>
            <a:xfrm>
              <a:off x="775303" y="707504"/>
              <a:ext cx="1833288" cy="0"/>
            </a:xfrm>
            <a:prstGeom prst="line">
              <a:avLst/>
            </a:prstGeom>
            <a:ln>
              <a:solidFill>
                <a:srgbClr val="B3DF63"/>
              </a:solidFill>
            </a:ln>
          </p:spPr>
          <p:style>
            <a:lnRef idx="1">
              <a:schemeClr val="accent1"/>
            </a:lnRef>
            <a:fillRef idx="0">
              <a:schemeClr val="accent1"/>
            </a:fillRef>
            <a:effectRef idx="0">
              <a:schemeClr val="accent1"/>
            </a:effectRef>
            <a:fontRef idx="minor">
              <a:schemeClr val="tx1"/>
            </a:fontRef>
          </p:style>
        </p:cxnSp>
      </p:grpSp>
      <p:sp>
        <p:nvSpPr>
          <p:cNvPr id="6" name="矩形 5">
            <a:extLst>
              <a:ext uri="{FF2B5EF4-FFF2-40B4-BE49-F238E27FC236}">
                <a16:creationId xmlns:a16="http://schemas.microsoft.com/office/drawing/2014/main" id="{0373E39B-9D7A-4A79-9459-F9F028E7D9D5}"/>
              </a:ext>
            </a:extLst>
          </p:cNvPr>
          <p:cNvSpPr/>
          <p:nvPr/>
        </p:nvSpPr>
        <p:spPr>
          <a:xfrm>
            <a:off x="660166" y="970050"/>
            <a:ext cx="10466079" cy="3903504"/>
          </a:xfrm>
          <a:prstGeom prst="rect">
            <a:avLst/>
          </a:prstGeom>
        </p:spPr>
        <p:txBody>
          <a:bodyPr wrap="square">
            <a:spAutoFit/>
          </a:bodyPr>
          <a:lstStyle/>
          <a:p>
            <a:pPr indent="457200">
              <a:lnSpc>
                <a:spcPct val="150000"/>
              </a:lnSpc>
            </a:pPr>
            <a:r>
              <a:rPr lang="zh-CN" altLang="en-US" sz="2800" dirty="0"/>
              <a:t>字典的合并即</a:t>
            </a:r>
            <a:r>
              <a:rPr lang="zh-CN" altLang="zh-CN" sz="2800" dirty="0"/>
              <a:t>将两个字典合并成一个字典</a:t>
            </a:r>
            <a:r>
              <a:rPr lang="zh-CN" altLang="en-US" sz="2800" dirty="0"/>
              <a:t>，可以理解为字典的扩充。</a:t>
            </a:r>
            <a:endParaRPr lang="en-US" altLang="zh-CN" sz="2800" dirty="0"/>
          </a:p>
          <a:p>
            <a:pPr marL="971550" lvl="1" indent="-514350">
              <a:lnSpc>
                <a:spcPct val="150000"/>
              </a:lnSpc>
              <a:buFont typeface="+mj-lt"/>
              <a:buAutoNum type="arabicPeriod"/>
            </a:pPr>
            <a:r>
              <a:rPr lang="zh-CN" altLang="zh-CN" sz="2800" dirty="0"/>
              <a:t>使用字典的</a:t>
            </a:r>
            <a:r>
              <a:rPr lang="en-US" altLang="zh-CN" sz="2800" dirty="0"/>
              <a:t>update</a:t>
            </a:r>
            <a:r>
              <a:rPr lang="zh-CN" altLang="zh-CN" sz="2800" dirty="0"/>
              <a:t>方法</a:t>
            </a:r>
            <a:r>
              <a:rPr lang="zh-CN" altLang="en-US" sz="2800" dirty="0"/>
              <a:t>将参数字典条目合并进字典：</a:t>
            </a:r>
            <a:endParaRPr lang="en-US" altLang="zh-CN" sz="2800" dirty="0"/>
          </a:p>
          <a:p>
            <a:pPr lvl="4">
              <a:lnSpc>
                <a:spcPct val="150000"/>
              </a:lnSpc>
            </a:pPr>
            <a:r>
              <a:rPr lang="zh-CN" altLang="zh-CN" sz="2800" dirty="0"/>
              <a:t>字典名</a:t>
            </a:r>
            <a:r>
              <a:rPr lang="en-US" altLang="zh-CN" sz="2800" dirty="0"/>
              <a:t>.update(</a:t>
            </a:r>
            <a:r>
              <a:rPr lang="zh-CN" altLang="zh-CN" sz="2800" dirty="0"/>
              <a:t>参数字典名</a:t>
            </a:r>
            <a:r>
              <a:rPr lang="en-US" altLang="zh-CN" sz="2800" dirty="0"/>
              <a:t>)</a:t>
            </a:r>
          </a:p>
          <a:p>
            <a:pPr lvl="4">
              <a:lnSpc>
                <a:spcPct val="150000"/>
              </a:lnSpc>
            </a:pPr>
            <a:endParaRPr lang="en-US" altLang="zh-CN" sz="2800" dirty="0"/>
          </a:p>
          <a:p>
            <a:pPr indent="457200">
              <a:lnSpc>
                <a:spcPct val="150000"/>
              </a:lnSpc>
            </a:pPr>
            <a:endParaRPr lang="en-US" altLang="zh-CN" sz="2800" dirty="0"/>
          </a:p>
        </p:txBody>
      </p:sp>
      <p:pic>
        <p:nvPicPr>
          <p:cNvPr id="2" name="图片 1">
            <a:extLst>
              <a:ext uri="{FF2B5EF4-FFF2-40B4-BE49-F238E27FC236}">
                <a16:creationId xmlns:a16="http://schemas.microsoft.com/office/drawing/2014/main" id="{9397F46E-F40C-4615-8522-D82ADE9278A9}"/>
              </a:ext>
            </a:extLst>
          </p:cNvPr>
          <p:cNvPicPr>
            <a:picLocks noChangeAspect="1"/>
          </p:cNvPicPr>
          <p:nvPr/>
        </p:nvPicPr>
        <p:blipFill>
          <a:blip r:embed="rId3" cstate="print"/>
          <a:stretch>
            <a:fillRect/>
          </a:stretch>
        </p:blipFill>
        <p:spPr>
          <a:xfrm>
            <a:off x="1155147" y="3827561"/>
            <a:ext cx="9971098" cy="2322935"/>
          </a:xfrm>
          <a:prstGeom prst="rect">
            <a:avLst/>
          </a:prstGeom>
        </p:spPr>
      </p:pic>
      <p:sp>
        <p:nvSpPr>
          <p:cNvPr id="3" name="标注: 弯曲线形 2">
            <a:extLst>
              <a:ext uri="{FF2B5EF4-FFF2-40B4-BE49-F238E27FC236}">
                <a16:creationId xmlns:a16="http://schemas.microsoft.com/office/drawing/2014/main" id="{E1D5ABA5-5785-4339-B189-351B0BE166A1}"/>
              </a:ext>
            </a:extLst>
          </p:cNvPr>
          <p:cNvSpPr/>
          <p:nvPr/>
        </p:nvSpPr>
        <p:spPr>
          <a:xfrm>
            <a:off x="5962996" y="4499482"/>
            <a:ext cx="3718560" cy="636618"/>
          </a:xfrm>
          <a:prstGeom prst="borderCallout2">
            <a:avLst>
              <a:gd name="adj1" fmla="val 18750"/>
              <a:gd name="adj2" fmla="val -8333"/>
              <a:gd name="adj3" fmla="val 18750"/>
              <a:gd name="adj4" fmla="val -16667"/>
              <a:gd name="adj5" fmla="val 95090"/>
              <a:gd name="adj6" fmla="val -49499"/>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参数字典扩充至主调字典中</a:t>
            </a:r>
          </a:p>
        </p:txBody>
      </p:sp>
      <p:sp>
        <p:nvSpPr>
          <p:cNvPr id="12" name="标注: 弯曲线形 11">
            <a:extLst>
              <a:ext uri="{FF2B5EF4-FFF2-40B4-BE49-F238E27FC236}">
                <a16:creationId xmlns:a16="http://schemas.microsoft.com/office/drawing/2014/main" id="{4CD05B2E-3BF0-44BC-AE5B-F2ADB7644A63}"/>
              </a:ext>
            </a:extLst>
          </p:cNvPr>
          <p:cNvSpPr/>
          <p:nvPr/>
        </p:nvSpPr>
        <p:spPr>
          <a:xfrm>
            <a:off x="6442363" y="6150496"/>
            <a:ext cx="3718560" cy="636618"/>
          </a:xfrm>
          <a:prstGeom prst="borderCallout2">
            <a:avLst>
              <a:gd name="adj1" fmla="val 18750"/>
              <a:gd name="adj2" fmla="val -8333"/>
              <a:gd name="adj3" fmla="val 18750"/>
              <a:gd name="adj4" fmla="val -16667"/>
              <a:gd name="adj5" fmla="val 4557"/>
              <a:gd name="adj6" fmla="val -39812"/>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参数字典本身不变</a:t>
            </a:r>
          </a:p>
        </p:txBody>
      </p:sp>
      <p:sp>
        <p:nvSpPr>
          <p:cNvPr id="5" name="椭圆 4">
            <a:extLst>
              <a:ext uri="{FF2B5EF4-FFF2-40B4-BE49-F238E27FC236}">
                <a16:creationId xmlns:a16="http://schemas.microsoft.com/office/drawing/2014/main" id="{22ECF5A4-02DD-4210-9447-6DB5E632CCB0}"/>
              </a:ext>
            </a:extLst>
          </p:cNvPr>
          <p:cNvSpPr/>
          <p:nvPr/>
        </p:nvSpPr>
        <p:spPr>
          <a:xfrm>
            <a:off x="2726575" y="3740727"/>
            <a:ext cx="2499360" cy="825731"/>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 name="直接箭头连接符 7">
            <a:extLst>
              <a:ext uri="{FF2B5EF4-FFF2-40B4-BE49-F238E27FC236}">
                <a16:creationId xmlns:a16="http://schemas.microsoft.com/office/drawing/2014/main" id="{96707FBD-A22E-4EDA-89F7-DB706C6F30D5}"/>
              </a:ext>
            </a:extLst>
          </p:cNvPr>
          <p:cNvCxnSpPr/>
          <p:nvPr/>
        </p:nvCxnSpPr>
        <p:spPr>
          <a:xfrm flipH="1">
            <a:off x="3070167" y="4588625"/>
            <a:ext cx="903317" cy="592975"/>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9" name="椭圆 8">
            <a:extLst>
              <a:ext uri="{FF2B5EF4-FFF2-40B4-BE49-F238E27FC236}">
                <a16:creationId xmlns:a16="http://schemas.microsoft.com/office/drawing/2014/main" id="{E9AD519F-DDAA-4D73-9328-9ECD59C956D6}"/>
              </a:ext>
            </a:extLst>
          </p:cNvPr>
          <p:cNvSpPr/>
          <p:nvPr/>
        </p:nvSpPr>
        <p:spPr>
          <a:xfrm>
            <a:off x="1280160" y="5057791"/>
            <a:ext cx="2028305" cy="467402"/>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3860BD1E-CFEB-4669-ABA3-71555F657E08}"/>
              </a:ext>
            </a:extLst>
          </p:cNvPr>
          <p:cNvSpPr/>
          <p:nvPr/>
        </p:nvSpPr>
        <p:spPr>
          <a:xfrm>
            <a:off x="68950" y="4089862"/>
            <a:ext cx="1155147" cy="161266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C00000"/>
                </a:solidFill>
              </a:rPr>
              <a:t>相同“键”的条目，合并后只保留一个</a:t>
            </a:r>
          </a:p>
        </p:txBody>
      </p:sp>
    </p:spTree>
    <p:extLst>
      <p:ext uri="{BB962C8B-B14F-4D97-AF65-F5344CB8AC3E}">
        <p14:creationId xmlns:p14="http://schemas.microsoft.com/office/powerpoint/2010/main" val="112625087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showMasterSp="0">
  <p:cSld>
    <p:bg>
      <p:bgPr>
        <a:solidFill>
          <a:schemeClr val="bg1">
            <a:lumMod val="95000"/>
          </a:schemeClr>
        </a:solidFill>
        <a:effectLst/>
      </p:bgPr>
    </p:bg>
    <p:spTree>
      <p:nvGrpSpPr>
        <p:cNvPr id="1" name=""/>
        <p:cNvGrpSpPr/>
        <p:nvPr/>
      </p:nvGrpSpPr>
      <p:grpSpPr>
        <a:xfrm>
          <a:off x="0" y="0"/>
          <a:ext cx="0" cy="0"/>
          <a:chOff x="0" y="0"/>
          <a:chExt cx="0" cy="0"/>
        </a:xfrm>
      </p:grpSpPr>
      <p:grpSp>
        <p:nvGrpSpPr>
          <p:cNvPr id="32" name="组合 31">
            <a:extLst>
              <a:ext uri="{FF2B5EF4-FFF2-40B4-BE49-F238E27FC236}">
                <a16:creationId xmlns:a16="http://schemas.microsoft.com/office/drawing/2014/main" id="{032EF26F-0D58-4A0E-97C1-668713F80B14}"/>
              </a:ext>
            </a:extLst>
          </p:cNvPr>
          <p:cNvGrpSpPr/>
          <p:nvPr/>
        </p:nvGrpSpPr>
        <p:grpSpPr>
          <a:xfrm>
            <a:off x="170320" y="203448"/>
            <a:ext cx="6511833" cy="504056"/>
            <a:chOff x="169526" y="203448"/>
            <a:chExt cx="6511833" cy="504056"/>
          </a:xfrm>
        </p:grpSpPr>
        <p:sp>
          <p:nvSpPr>
            <p:cNvPr id="4" name="TextBox 3"/>
            <p:cNvSpPr txBox="1"/>
            <p:nvPr/>
          </p:nvSpPr>
          <p:spPr>
            <a:xfrm>
              <a:off x="781172" y="245839"/>
              <a:ext cx="5900187" cy="461665"/>
            </a:xfrm>
            <a:prstGeom prst="rect">
              <a:avLst/>
            </a:prstGeom>
            <a:noFill/>
          </p:spPr>
          <p:txBody>
            <a:bodyPr wrap="square" rtlCol="0">
              <a:spAutoFit/>
            </a:bodyPr>
            <a:lstStyle/>
            <a:p>
              <a:r>
                <a:rPr lang="zh-CN" altLang="en-US" sz="2400" b="1" spc="300" dirty="0">
                  <a:solidFill>
                    <a:srgbClr val="1E6787"/>
                  </a:solidFill>
                  <a:latin typeface="微软雅黑" pitchFamily="34" charset="-122"/>
                  <a:ea typeface="微软雅黑" pitchFamily="34" charset="-122"/>
                </a:rPr>
                <a:t>字典的合并</a:t>
              </a:r>
              <a:endParaRPr lang="zh-CN" altLang="en-US" sz="2000" b="1" spc="300" dirty="0">
                <a:solidFill>
                  <a:srgbClr val="1E6787"/>
                </a:solidFill>
                <a:latin typeface="微软雅黑" pitchFamily="34" charset="-122"/>
                <a:ea typeface="微软雅黑" pitchFamily="34" charset="-122"/>
              </a:endParaRPr>
            </a:p>
          </p:txBody>
        </p:sp>
        <p:grpSp>
          <p:nvGrpSpPr>
            <p:cNvPr id="56" name="组合 55">
              <a:extLst>
                <a:ext uri="{FF2B5EF4-FFF2-40B4-BE49-F238E27FC236}">
                  <a16:creationId xmlns:a16="http://schemas.microsoft.com/office/drawing/2014/main" id="{B3ECA4EB-10D1-4B65-B604-4032302CDAF4}"/>
                </a:ext>
              </a:extLst>
            </p:cNvPr>
            <p:cNvGrpSpPr/>
            <p:nvPr/>
          </p:nvGrpSpPr>
          <p:grpSpPr>
            <a:xfrm>
              <a:off x="169526" y="203448"/>
              <a:ext cx="504056" cy="504056"/>
              <a:chOff x="11207774" y="442662"/>
              <a:chExt cx="504056" cy="504056"/>
            </a:xfrm>
            <a:effectLst>
              <a:outerShdw blurRad="50800" dist="38100" dir="5400000" algn="t" rotWithShape="0">
                <a:prstClr val="black">
                  <a:alpha val="40000"/>
                </a:prstClr>
              </a:outerShdw>
            </a:effectLst>
          </p:grpSpPr>
          <p:sp>
            <p:nvSpPr>
              <p:cNvPr id="57" name="椭圆 56">
                <a:extLst>
                  <a:ext uri="{FF2B5EF4-FFF2-40B4-BE49-F238E27FC236}">
                    <a16:creationId xmlns:a16="http://schemas.microsoft.com/office/drawing/2014/main" id="{FF372EA1-AB4F-47B1-B450-59AB8827ECD5}"/>
                  </a:ext>
                </a:extLst>
              </p:cNvPr>
              <p:cNvSpPr/>
              <p:nvPr/>
            </p:nvSpPr>
            <p:spPr>
              <a:xfrm>
                <a:off x="11351790" y="601230"/>
                <a:ext cx="216024" cy="216024"/>
              </a:xfrm>
              <a:prstGeom prst="ellipse">
                <a:avLst/>
              </a:prstGeom>
              <a:solidFill>
                <a:srgbClr val="B3DF6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Calibri"/>
                  <a:ea typeface="微软雅黑"/>
                </a:endParaRPr>
              </a:p>
            </p:txBody>
          </p:sp>
          <p:sp>
            <p:nvSpPr>
              <p:cNvPr id="58" name="椭圆 57">
                <a:extLst>
                  <a:ext uri="{FF2B5EF4-FFF2-40B4-BE49-F238E27FC236}">
                    <a16:creationId xmlns:a16="http://schemas.microsoft.com/office/drawing/2014/main" id="{0BEE7D95-9E9C-4C6D-91AA-6429F74B9F98}"/>
                  </a:ext>
                </a:extLst>
              </p:cNvPr>
              <p:cNvSpPr/>
              <p:nvPr/>
            </p:nvSpPr>
            <p:spPr>
              <a:xfrm>
                <a:off x="11207774" y="442662"/>
                <a:ext cx="504056" cy="50405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Calibri"/>
                  <a:ea typeface="微软雅黑"/>
                </a:endParaRPr>
              </a:p>
            </p:txBody>
          </p:sp>
        </p:grpSp>
        <p:cxnSp>
          <p:nvCxnSpPr>
            <p:cNvPr id="20" name="直接连接符 19">
              <a:extLst>
                <a:ext uri="{FF2B5EF4-FFF2-40B4-BE49-F238E27FC236}">
                  <a16:creationId xmlns:a16="http://schemas.microsoft.com/office/drawing/2014/main" id="{C4FBB3C1-88AA-4E76-B54C-31018E3BFAA0}"/>
                </a:ext>
              </a:extLst>
            </p:cNvPr>
            <p:cNvCxnSpPr>
              <a:cxnSpLocks/>
            </p:cNvCxnSpPr>
            <p:nvPr/>
          </p:nvCxnSpPr>
          <p:spPr>
            <a:xfrm>
              <a:off x="775303" y="707504"/>
              <a:ext cx="1833288" cy="0"/>
            </a:xfrm>
            <a:prstGeom prst="line">
              <a:avLst/>
            </a:prstGeom>
            <a:ln>
              <a:solidFill>
                <a:srgbClr val="B3DF63"/>
              </a:solidFill>
            </a:ln>
          </p:spPr>
          <p:style>
            <a:lnRef idx="1">
              <a:schemeClr val="accent1"/>
            </a:lnRef>
            <a:fillRef idx="0">
              <a:schemeClr val="accent1"/>
            </a:fillRef>
            <a:effectRef idx="0">
              <a:schemeClr val="accent1"/>
            </a:effectRef>
            <a:fontRef idx="minor">
              <a:schemeClr val="tx1"/>
            </a:fontRef>
          </p:style>
        </p:cxnSp>
      </p:grpSp>
      <p:sp>
        <p:nvSpPr>
          <p:cNvPr id="6" name="矩形 5">
            <a:extLst>
              <a:ext uri="{FF2B5EF4-FFF2-40B4-BE49-F238E27FC236}">
                <a16:creationId xmlns:a16="http://schemas.microsoft.com/office/drawing/2014/main" id="{0373E39B-9D7A-4A79-9459-F9F028E7D9D5}"/>
              </a:ext>
            </a:extLst>
          </p:cNvPr>
          <p:cNvSpPr/>
          <p:nvPr/>
        </p:nvSpPr>
        <p:spPr>
          <a:xfrm>
            <a:off x="660166" y="970050"/>
            <a:ext cx="10466079" cy="1964512"/>
          </a:xfrm>
          <a:prstGeom prst="rect">
            <a:avLst/>
          </a:prstGeom>
        </p:spPr>
        <p:txBody>
          <a:bodyPr wrap="square">
            <a:spAutoFit/>
          </a:bodyPr>
          <a:lstStyle/>
          <a:p>
            <a:pPr marL="971550" lvl="1" indent="-514350">
              <a:lnSpc>
                <a:spcPct val="150000"/>
              </a:lnSpc>
              <a:buFont typeface="+mj-lt"/>
              <a:buAutoNum type="arabicPeriod" startAt="2"/>
            </a:pPr>
            <a:r>
              <a:rPr lang="zh-CN" altLang="zh-CN" sz="2800" dirty="0"/>
              <a:t>使用</a:t>
            </a:r>
            <a:r>
              <a:rPr lang="en-US" altLang="zh-CN" sz="2800" dirty="0" err="1"/>
              <a:t>dict</a:t>
            </a:r>
            <a:r>
              <a:rPr lang="zh-CN" altLang="zh-CN" sz="2800" dirty="0"/>
              <a:t>函数</a:t>
            </a:r>
            <a:r>
              <a:rPr lang="zh-CN" altLang="en-US" sz="2800" dirty="0"/>
              <a:t>将两个字典合并成新字典：</a:t>
            </a:r>
            <a:endParaRPr lang="en-US" altLang="zh-CN" sz="2800" dirty="0"/>
          </a:p>
          <a:p>
            <a:pPr lvl="4">
              <a:lnSpc>
                <a:spcPct val="150000"/>
              </a:lnSpc>
            </a:pPr>
            <a:r>
              <a:rPr lang="en-US" altLang="zh-CN" sz="2800" dirty="0" err="1"/>
              <a:t>dict</a:t>
            </a:r>
            <a:r>
              <a:rPr lang="en-US" altLang="zh-CN" sz="2800" dirty="0"/>
              <a:t>(</a:t>
            </a:r>
            <a:r>
              <a:rPr lang="zh-CN" altLang="en-US" sz="2800" dirty="0"/>
              <a:t>字典</a:t>
            </a:r>
            <a:r>
              <a:rPr lang="en-US" altLang="zh-CN" sz="2800" dirty="0"/>
              <a:t>1,**</a:t>
            </a:r>
            <a:r>
              <a:rPr lang="zh-CN" altLang="en-US" sz="2800" dirty="0"/>
              <a:t>字典</a:t>
            </a:r>
            <a:r>
              <a:rPr lang="en-US" altLang="zh-CN" sz="2800" dirty="0"/>
              <a:t>2)</a:t>
            </a:r>
          </a:p>
          <a:p>
            <a:pPr indent="457200">
              <a:lnSpc>
                <a:spcPct val="150000"/>
              </a:lnSpc>
            </a:pPr>
            <a:endParaRPr lang="en-US" altLang="zh-CN" sz="2800" dirty="0"/>
          </a:p>
        </p:txBody>
      </p:sp>
      <p:pic>
        <p:nvPicPr>
          <p:cNvPr id="5" name="图片 4">
            <a:extLst>
              <a:ext uri="{FF2B5EF4-FFF2-40B4-BE49-F238E27FC236}">
                <a16:creationId xmlns:a16="http://schemas.microsoft.com/office/drawing/2014/main" id="{DD214711-B585-4A76-A421-09AD0A574988}"/>
              </a:ext>
            </a:extLst>
          </p:cNvPr>
          <p:cNvPicPr>
            <a:picLocks noChangeAspect="1"/>
          </p:cNvPicPr>
          <p:nvPr/>
        </p:nvPicPr>
        <p:blipFill>
          <a:blip r:embed="rId3" cstate="print"/>
          <a:stretch>
            <a:fillRect/>
          </a:stretch>
        </p:blipFill>
        <p:spPr>
          <a:xfrm>
            <a:off x="1440716" y="2640201"/>
            <a:ext cx="9423938" cy="2940410"/>
          </a:xfrm>
          <a:prstGeom prst="rect">
            <a:avLst/>
          </a:prstGeom>
        </p:spPr>
      </p:pic>
      <p:sp>
        <p:nvSpPr>
          <p:cNvPr id="3" name="标注: 弯曲线形 2">
            <a:extLst>
              <a:ext uri="{FF2B5EF4-FFF2-40B4-BE49-F238E27FC236}">
                <a16:creationId xmlns:a16="http://schemas.microsoft.com/office/drawing/2014/main" id="{E1D5ABA5-5785-4339-B189-351B0BE166A1}"/>
              </a:ext>
            </a:extLst>
          </p:cNvPr>
          <p:cNvSpPr/>
          <p:nvPr/>
        </p:nvSpPr>
        <p:spPr>
          <a:xfrm>
            <a:off x="7407685" y="1872310"/>
            <a:ext cx="3718560" cy="636618"/>
          </a:xfrm>
          <a:prstGeom prst="borderCallout2">
            <a:avLst>
              <a:gd name="adj1" fmla="val 18750"/>
              <a:gd name="adj2" fmla="val -8333"/>
              <a:gd name="adj3" fmla="val 18750"/>
              <a:gd name="adj4" fmla="val -16667"/>
              <a:gd name="adj5" fmla="val 309235"/>
              <a:gd name="adj6" fmla="val -36682"/>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t>dict</a:t>
            </a:r>
            <a:r>
              <a:rPr lang="zh-CN" altLang="en-US" dirty="0"/>
              <a:t>函数将生成新的字典</a:t>
            </a:r>
          </a:p>
        </p:txBody>
      </p:sp>
      <p:sp>
        <p:nvSpPr>
          <p:cNvPr id="12" name="标注: 弯曲线形 11">
            <a:extLst>
              <a:ext uri="{FF2B5EF4-FFF2-40B4-BE49-F238E27FC236}">
                <a16:creationId xmlns:a16="http://schemas.microsoft.com/office/drawing/2014/main" id="{4CD05B2E-3BF0-44BC-AE5B-F2ADB7644A63}"/>
              </a:ext>
            </a:extLst>
          </p:cNvPr>
          <p:cNvSpPr/>
          <p:nvPr/>
        </p:nvSpPr>
        <p:spPr>
          <a:xfrm>
            <a:off x="7926644" y="5014423"/>
            <a:ext cx="3718560" cy="636618"/>
          </a:xfrm>
          <a:prstGeom prst="borderCallout2">
            <a:avLst>
              <a:gd name="adj1" fmla="val 18750"/>
              <a:gd name="adj2" fmla="val -8333"/>
              <a:gd name="adj3" fmla="val 18750"/>
              <a:gd name="adj4" fmla="val -16667"/>
              <a:gd name="adj5" fmla="val 4557"/>
              <a:gd name="adj6" fmla="val -39812"/>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函数的两个参数字典本身不变</a:t>
            </a:r>
          </a:p>
        </p:txBody>
      </p:sp>
    </p:spTree>
    <p:extLst>
      <p:ext uri="{BB962C8B-B14F-4D97-AF65-F5344CB8AC3E}">
        <p14:creationId xmlns:p14="http://schemas.microsoft.com/office/powerpoint/2010/main" val="395666923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showMasterSp="0">
  <p:cSld>
    <p:bg>
      <p:bgPr>
        <a:solidFill>
          <a:schemeClr val="bg1">
            <a:lumMod val="95000"/>
          </a:schemeClr>
        </a:solidFill>
        <a:effectLst/>
      </p:bgPr>
    </p:bg>
    <p:spTree>
      <p:nvGrpSpPr>
        <p:cNvPr id="1" name=""/>
        <p:cNvGrpSpPr/>
        <p:nvPr/>
      </p:nvGrpSpPr>
      <p:grpSpPr>
        <a:xfrm>
          <a:off x="0" y="0"/>
          <a:ext cx="0" cy="0"/>
          <a:chOff x="0" y="0"/>
          <a:chExt cx="0" cy="0"/>
        </a:xfrm>
      </p:grpSpPr>
      <p:grpSp>
        <p:nvGrpSpPr>
          <p:cNvPr id="32" name="组合 31">
            <a:extLst>
              <a:ext uri="{FF2B5EF4-FFF2-40B4-BE49-F238E27FC236}">
                <a16:creationId xmlns:a16="http://schemas.microsoft.com/office/drawing/2014/main" id="{032EF26F-0D58-4A0E-97C1-668713F80B14}"/>
              </a:ext>
            </a:extLst>
          </p:cNvPr>
          <p:cNvGrpSpPr/>
          <p:nvPr/>
        </p:nvGrpSpPr>
        <p:grpSpPr>
          <a:xfrm>
            <a:off x="170320" y="203448"/>
            <a:ext cx="6511833" cy="504056"/>
            <a:chOff x="169526" y="203448"/>
            <a:chExt cx="6511833" cy="504056"/>
          </a:xfrm>
        </p:grpSpPr>
        <p:sp>
          <p:nvSpPr>
            <p:cNvPr id="4" name="TextBox 3"/>
            <p:cNvSpPr txBox="1"/>
            <p:nvPr/>
          </p:nvSpPr>
          <p:spPr>
            <a:xfrm>
              <a:off x="781172" y="245839"/>
              <a:ext cx="5900187" cy="461665"/>
            </a:xfrm>
            <a:prstGeom prst="rect">
              <a:avLst/>
            </a:prstGeom>
            <a:noFill/>
          </p:spPr>
          <p:txBody>
            <a:bodyPr wrap="square" rtlCol="0">
              <a:spAutoFit/>
            </a:bodyPr>
            <a:lstStyle/>
            <a:p>
              <a:r>
                <a:rPr lang="zh-CN" altLang="en-US" sz="2400" b="1" spc="300" dirty="0">
                  <a:solidFill>
                    <a:srgbClr val="1E6787"/>
                  </a:solidFill>
                  <a:latin typeface="微软雅黑" pitchFamily="34" charset="-122"/>
                  <a:ea typeface="微软雅黑" pitchFamily="34" charset="-122"/>
                </a:rPr>
                <a:t>字典的合并</a:t>
              </a:r>
              <a:endParaRPr lang="zh-CN" altLang="en-US" sz="2000" b="1" spc="300" dirty="0">
                <a:solidFill>
                  <a:srgbClr val="1E6787"/>
                </a:solidFill>
                <a:latin typeface="微软雅黑" pitchFamily="34" charset="-122"/>
                <a:ea typeface="微软雅黑" pitchFamily="34" charset="-122"/>
              </a:endParaRPr>
            </a:p>
          </p:txBody>
        </p:sp>
        <p:grpSp>
          <p:nvGrpSpPr>
            <p:cNvPr id="56" name="组合 55">
              <a:extLst>
                <a:ext uri="{FF2B5EF4-FFF2-40B4-BE49-F238E27FC236}">
                  <a16:creationId xmlns:a16="http://schemas.microsoft.com/office/drawing/2014/main" id="{B3ECA4EB-10D1-4B65-B604-4032302CDAF4}"/>
                </a:ext>
              </a:extLst>
            </p:cNvPr>
            <p:cNvGrpSpPr/>
            <p:nvPr/>
          </p:nvGrpSpPr>
          <p:grpSpPr>
            <a:xfrm>
              <a:off x="169526" y="203448"/>
              <a:ext cx="504056" cy="504056"/>
              <a:chOff x="11207774" y="442662"/>
              <a:chExt cx="504056" cy="504056"/>
            </a:xfrm>
            <a:effectLst>
              <a:outerShdw blurRad="50800" dist="38100" dir="5400000" algn="t" rotWithShape="0">
                <a:prstClr val="black">
                  <a:alpha val="40000"/>
                </a:prstClr>
              </a:outerShdw>
            </a:effectLst>
          </p:grpSpPr>
          <p:sp>
            <p:nvSpPr>
              <p:cNvPr id="57" name="椭圆 56">
                <a:extLst>
                  <a:ext uri="{FF2B5EF4-FFF2-40B4-BE49-F238E27FC236}">
                    <a16:creationId xmlns:a16="http://schemas.microsoft.com/office/drawing/2014/main" id="{FF372EA1-AB4F-47B1-B450-59AB8827ECD5}"/>
                  </a:ext>
                </a:extLst>
              </p:cNvPr>
              <p:cNvSpPr/>
              <p:nvPr/>
            </p:nvSpPr>
            <p:spPr>
              <a:xfrm>
                <a:off x="11351790" y="601230"/>
                <a:ext cx="216024" cy="216024"/>
              </a:xfrm>
              <a:prstGeom prst="ellipse">
                <a:avLst/>
              </a:prstGeom>
              <a:solidFill>
                <a:srgbClr val="B3DF6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Calibri"/>
                  <a:ea typeface="微软雅黑"/>
                </a:endParaRPr>
              </a:p>
            </p:txBody>
          </p:sp>
          <p:sp>
            <p:nvSpPr>
              <p:cNvPr id="58" name="椭圆 57">
                <a:extLst>
                  <a:ext uri="{FF2B5EF4-FFF2-40B4-BE49-F238E27FC236}">
                    <a16:creationId xmlns:a16="http://schemas.microsoft.com/office/drawing/2014/main" id="{0BEE7D95-9E9C-4C6D-91AA-6429F74B9F98}"/>
                  </a:ext>
                </a:extLst>
              </p:cNvPr>
              <p:cNvSpPr/>
              <p:nvPr/>
            </p:nvSpPr>
            <p:spPr>
              <a:xfrm>
                <a:off x="11207774" y="442662"/>
                <a:ext cx="504056" cy="50405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Calibri"/>
                  <a:ea typeface="微软雅黑"/>
                </a:endParaRPr>
              </a:p>
            </p:txBody>
          </p:sp>
        </p:grpSp>
        <p:cxnSp>
          <p:nvCxnSpPr>
            <p:cNvPr id="20" name="直接连接符 19">
              <a:extLst>
                <a:ext uri="{FF2B5EF4-FFF2-40B4-BE49-F238E27FC236}">
                  <a16:creationId xmlns:a16="http://schemas.microsoft.com/office/drawing/2014/main" id="{C4FBB3C1-88AA-4E76-B54C-31018E3BFAA0}"/>
                </a:ext>
              </a:extLst>
            </p:cNvPr>
            <p:cNvCxnSpPr>
              <a:cxnSpLocks/>
            </p:cNvCxnSpPr>
            <p:nvPr/>
          </p:nvCxnSpPr>
          <p:spPr>
            <a:xfrm>
              <a:off x="775303" y="707504"/>
              <a:ext cx="1833288" cy="0"/>
            </a:xfrm>
            <a:prstGeom prst="line">
              <a:avLst/>
            </a:prstGeom>
            <a:ln>
              <a:solidFill>
                <a:srgbClr val="B3DF63"/>
              </a:solidFill>
            </a:ln>
          </p:spPr>
          <p:style>
            <a:lnRef idx="1">
              <a:schemeClr val="accent1"/>
            </a:lnRef>
            <a:fillRef idx="0">
              <a:schemeClr val="accent1"/>
            </a:fillRef>
            <a:effectRef idx="0">
              <a:schemeClr val="accent1"/>
            </a:effectRef>
            <a:fontRef idx="minor">
              <a:schemeClr val="tx1"/>
            </a:fontRef>
          </p:style>
        </p:cxnSp>
      </p:grpSp>
      <p:sp>
        <p:nvSpPr>
          <p:cNvPr id="6" name="矩形 5">
            <a:extLst>
              <a:ext uri="{FF2B5EF4-FFF2-40B4-BE49-F238E27FC236}">
                <a16:creationId xmlns:a16="http://schemas.microsoft.com/office/drawing/2014/main" id="{0373E39B-9D7A-4A79-9459-F9F028E7D9D5}"/>
              </a:ext>
            </a:extLst>
          </p:cNvPr>
          <p:cNvSpPr/>
          <p:nvPr/>
        </p:nvSpPr>
        <p:spPr>
          <a:xfrm>
            <a:off x="862960" y="1247478"/>
            <a:ext cx="10466079" cy="4465325"/>
          </a:xfrm>
          <a:prstGeom prst="rect">
            <a:avLst/>
          </a:prstGeom>
        </p:spPr>
        <p:txBody>
          <a:bodyPr wrap="square">
            <a:spAutoFit/>
          </a:bodyPr>
          <a:lstStyle/>
          <a:p>
            <a:pPr indent="457200">
              <a:lnSpc>
                <a:spcPct val="150000"/>
              </a:lnSpc>
            </a:pPr>
            <a:r>
              <a:rPr lang="en-US" altLang="zh-CN" sz="2800" dirty="0"/>
              <a:t>update</a:t>
            </a:r>
            <a:r>
              <a:rPr lang="zh-CN" altLang="en-US" sz="2800" dirty="0"/>
              <a:t>方法和</a:t>
            </a:r>
            <a:r>
              <a:rPr lang="en-US" altLang="zh-CN" sz="2800" dirty="0" err="1"/>
              <a:t>dict</a:t>
            </a:r>
            <a:r>
              <a:rPr lang="zh-CN" altLang="en-US" sz="2800" dirty="0"/>
              <a:t>函数实现的都是字典的扩充。</a:t>
            </a:r>
            <a:endParaRPr lang="en-US" altLang="zh-CN" sz="2800" dirty="0"/>
          </a:p>
          <a:p>
            <a:pPr marL="914400" lvl="1" indent="-457200">
              <a:lnSpc>
                <a:spcPct val="150000"/>
              </a:lnSpc>
              <a:buFont typeface="Arial" panose="020B0604020202020204" pitchFamily="34" charset="0"/>
              <a:buChar char="•"/>
            </a:pPr>
            <a:r>
              <a:rPr lang="en-US" altLang="zh-CN" sz="2800" dirty="0"/>
              <a:t>update</a:t>
            </a:r>
            <a:r>
              <a:rPr lang="zh-CN" altLang="en-US" sz="2800" dirty="0"/>
              <a:t>在原有字典上扩充了参数字典的条目；</a:t>
            </a:r>
            <a:endParaRPr lang="en-US" altLang="zh-CN" sz="2800" dirty="0"/>
          </a:p>
          <a:p>
            <a:pPr marL="914400" lvl="1" indent="-457200">
              <a:lnSpc>
                <a:spcPct val="150000"/>
              </a:lnSpc>
              <a:buFont typeface="Arial" panose="020B0604020202020204" pitchFamily="34" charset="0"/>
              <a:buChar char="•"/>
            </a:pPr>
            <a:r>
              <a:rPr lang="en-US" altLang="zh-CN" sz="2800" dirty="0" err="1"/>
              <a:t>dict</a:t>
            </a:r>
            <a:r>
              <a:rPr lang="zh-CN" altLang="en-US" sz="2800" dirty="0"/>
              <a:t>将两个字典内容合并扩充成了一个新的字典；</a:t>
            </a:r>
            <a:endParaRPr lang="en-US" altLang="zh-CN" sz="2800" dirty="0"/>
          </a:p>
          <a:p>
            <a:pPr marL="914400" lvl="1" indent="-457200">
              <a:lnSpc>
                <a:spcPct val="150000"/>
              </a:lnSpc>
              <a:buFont typeface="Arial" panose="020B0604020202020204" pitchFamily="34" charset="0"/>
              <a:buChar char="•"/>
            </a:pPr>
            <a:r>
              <a:rPr lang="zh-CN" altLang="en-US" sz="2800" dirty="0"/>
              <a:t>合并时，如果两个字典中包含了“键”一样的条目，合并后的字典中只会保留一个。</a:t>
            </a:r>
            <a:endParaRPr lang="en-US" altLang="zh-CN" sz="2800" dirty="0"/>
          </a:p>
          <a:p>
            <a:pPr lvl="1">
              <a:lnSpc>
                <a:spcPct val="150000"/>
              </a:lnSpc>
            </a:pPr>
            <a:endParaRPr lang="en-US" altLang="zh-CN" sz="2800" dirty="0"/>
          </a:p>
          <a:p>
            <a:pPr lvl="1">
              <a:lnSpc>
                <a:spcPct val="150000"/>
              </a:lnSpc>
            </a:pPr>
            <a:r>
              <a:rPr lang="zh-CN" altLang="en-US" sz="2400" b="1" dirty="0">
                <a:solidFill>
                  <a:srgbClr val="C00000"/>
                </a:solidFill>
              </a:rPr>
              <a:t>还有一种合并不是简单的条目扩充，而是按“键” 实现的“值合并” 。</a:t>
            </a:r>
            <a:endParaRPr lang="en-US" altLang="zh-CN" sz="2400" b="1" dirty="0">
              <a:solidFill>
                <a:srgbClr val="C00000"/>
              </a:solidFill>
            </a:endParaRPr>
          </a:p>
        </p:txBody>
      </p:sp>
    </p:spTree>
    <p:extLst>
      <p:ext uri="{BB962C8B-B14F-4D97-AF65-F5344CB8AC3E}">
        <p14:creationId xmlns:p14="http://schemas.microsoft.com/office/powerpoint/2010/main" val="98651343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showMasterSp="0">
  <p:cSld>
    <p:bg>
      <p:bgPr>
        <a:solidFill>
          <a:schemeClr val="bg1">
            <a:lumMod val="95000"/>
          </a:schemeClr>
        </a:solidFill>
        <a:effectLst/>
      </p:bgPr>
    </p:bg>
    <p:spTree>
      <p:nvGrpSpPr>
        <p:cNvPr id="1" name=""/>
        <p:cNvGrpSpPr/>
        <p:nvPr/>
      </p:nvGrpSpPr>
      <p:grpSpPr>
        <a:xfrm>
          <a:off x="0" y="0"/>
          <a:ext cx="0" cy="0"/>
          <a:chOff x="0" y="0"/>
          <a:chExt cx="0" cy="0"/>
        </a:xfrm>
      </p:grpSpPr>
      <p:grpSp>
        <p:nvGrpSpPr>
          <p:cNvPr id="32" name="组合 31">
            <a:extLst>
              <a:ext uri="{FF2B5EF4-FFF2-40B4-BE49-F238E27FC236}">
                <a16:creationId xmlns:a16="http://schemas.microsoft.com/office/drawing/2014/main" id="{032EF26F-0D58-4A0E-97C1-668713F80B14}"/>
              </a:ext>
            </a:extLst>
          </p:cNvPr>
          <p:cNvGrpSpPr/>
          <p:nvPr/>
        </p:nvGrpSpPr>
        <p:grpSpPr>
          <a:xfrm>
            <a:off x="170320" y="203448"/>
            <a:ext cx="6511833" cy="504056"/>
            <a:chOff x="169526" y="203448"/>
            <a:chExt cx="6511833" cy="504056"/>
          </a:xfrm>
        </p:grpSpPr>
        <p:sp>
          <p:nvSpPr>
            <p:cNvPr id="4" name="TextBox 3"/>
            <p:cNvSpPr txBox="1"/>
            <p:nvPr/>
          </p:nvSpPr>
          <p:spPr>
            <a:xfrm>
              <a:off x="781172" y="245839"/>
              <a:ext cx="5900187" cy="461665"/>
            </a:xfrm>
            <a:prstGeom prst="rect">
              <a:avLst/>
            </a:prstGeom>
            <a:noFill/>
          </p:spPr>
          <p:txBody>
            <a:bodyPr wrap="square" rtlCol="0">
              <a:spAutoFit/>
            </a:bodyPr>
            <a:lstStyle/>
            <a:p>
              <a:r>
                <a:rPr lang="zh-CN" altLang="en-US" sz="2400" b="1" spc="300" dirty="0" smtClean="0">
                  <a:solidFill>
                    <a:srgbClr val="1E6787"/>
                  </a:solidFill>
                  <a:latin typeface="微软雅黑" pitchFamily="34" charset="-122"/>
                  <a:ea typeface="微软雅黑" pitchFamily="34" charset="-122"/>
                </a:rPr>
                <a:t>创建字典</a:t>
              </a:r>
              <a:endParaRPr lang="zh-CN" altLang="en-US" sz="2000" b="1" spc="300" dirty="0">
                <a:solidFill>
                  <a:srgbClr val="1E6787"/>
                </a:solidFill>
                <a:latin typeface="微软雅黑" pitchFamily="34" charset="-122"/>
                <a:ea typeface="微软雅黑" pitchFamily="34" charset="-122"/>
              </a:endParaRPr>
            </a:p>
          </p:txBody>
        </p:sp>
        <p:grpSp>
          <p:nvGrpSpPr>
            <p:cNvPr id="56" name="组合 55">
              <a:extLst>
                <a:ext uri="{FF2B5EF4-FFF2-40B4-BE49-F238E27FC236}">
                  <a16:creationId xmlns:a16="http://schemas.microsoft.com/office/drawing/2014/main" id="{B3ECA4EB-10D1-4B65-B604-4032302CDAF4}"/>
                </a:ext>
              </a:extLst>
            </p:cNvPr>
            <p:cNvGrpSpPr/>
            <p:nvPr/>
          </p:nvGrpSpPr>
          <p:grpSpPr>
            <a:xfrm>
              <a:off x="169526" y="203448"/>
              <a:ext cx="504056" cy="504056"/>
              <a:chOff x="11207774" y="442662"/>
              <a:chExt cx="504056" cy="504056"/>
            </a:xfrm>
            <a:effectLst>
              <a:outerShdw blurRad="50800" dist="38100" dir="5400000" algn="t" rotWithShape="0">
                <a:prstClr val="black">
                  <a:alpha val="40000"/>
                </a:prstClr>
              </a:outerShdw>
            </a:effectLst>
          </p:grpSpPr>
          <p:sp>
            <p:nvSpPr>
              <p:cNvPr id="57" name="椭圆 56">
                <a:extLst>
                  <a:ext uri="{FF2B5EF4-FFF2-40B4-BE49-F238E27FC236}">
                    <a16:creationId xmlns:a16="http://schemas.microsoft.com/office/drawing/2014/main" id="{FF372EA1-AB4F-47B1-B450-59AB8827ECD5}"/>
                  </a:ext>
                </a:extLst>
              </p:cNvPr>
              <p:cNvSpPr/>
              <p:nvPr/>
            </p:nvSpPr>
            <p:spPr>
              <a:xfrm>
                <a:off x="11351790" y="601230"/>
                <a:ext cx="216024" cy="216024"/>
              </a:xfrm>
              <a:prstGeom prst="ellipse">
                <a:avLst/>
              </a:prstGeom>
              <a:solidFill>
                <a:srgbClr val="B3DF6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Calibri"/>
                  <a:ea typeface="微软雅黑"/>
                </a:endParaRPr>
              </a:p>
            </p:txBody>
          </p:sp>
          <p:sp>
            <p:nvSpPr>
              <p:cNvPr id="58" name="椭圆 57">
                <a:extLst>
                  <a:ext uri="{FF2B5EF4-FFF2-40B4-BE49-F238E27FC236}">
                    <a16:creationId xmlns:a16="http://schemas.microsoft.com/office/drawing/2014/main" id="{0BEE7D95-9E9C-4C6D-91AA-6429F74B9F98}"/>
                  </a:ext>
                </a:extLst>
              </p:cNvPr>
              <p:cNvSpPr/>
              <p:nvPr/>
            </p:nvSpPr>
            <p:spPr>
              <a:xfrm>
                <a:off x="11207774" y="442662"/>
                <a:ext cx="504056" cy="50405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Calibri"/>
                  <a:ea typeface="微软雅黑"/>
                </a:endParaRPr>
              </a:p>
            </p:txBody>
          </p:sp>
        </p:grpSp>
        <p:cxnSp>
          <p:nvCxnSpPr>
            <p:cNvPr id="20" name="直接连接符 19">
              <a:extLst>
                <a:ext uri="{FF2B5EF4-FFF2-40B4-BE49-F238E27FC236}">
                  <a16:creationId xmlns:a16="http://schemas.microsoft.com/office/drawing/2014/main" id="{C4FBB3C1-88AA-4E76-B54C-31018E3BFAA0}"/>
                </a:ext>
              </a:extLst>
            </p:cNvPr>
            <p:cNvCxnSpPr>
              <a:cxnSpLocks/>
            </p:cNvCxnSpPr>
            <p:nvPr/>
          </p:nvCxnSpPr>
          <p:spPr>
            <a:xfrm>
              <a:off x="775303" y="707504"/>
              <a:ext cx="1833288" cy="0"/>
            </a:xfrm>
            <a:prstGeom prst="line">
              <a:avLst/>
            </a:prstGeom>
            <a:ln>
              <a:solidFill>
                <a:srgbClr val="B3DF63"/>
              </a:solidFill>
            </a:ln>
          </p:spPr>
          <p:style>
            <a:lnRef idx="1">
              <a:schemeClr val="accent1"/>
            </a:lnRef>
            <a:fillRef idx="0">
              <a:schemeClr val="accent1"/>
            </a:fillRef>
            <a:effectRef idx="0">
              <a:schemeClr val="accent1"/>
            </a:effectRef>
            <a:fontRef idx="minor">
              <a:schemeClr val="tx1"/>
            </a:fontRef>
          </p:style>
        </p:cxnSp>
      </p:grpSp>
      <p:sp>
        <p:nvSpPr>
          <p:cNvPr id="49" name="矩形 48">
            <a:extLst>
              <a:ext uri="{FF2B5EF4-FFF2-40B4-BE49-F238E27FC236}">
                <a16:creationId xmlns:a16="http://schemas.microsoft.com/office/drawing/2014/main" id="{2D834A0F-3130-4C5B-B4A3-49FE07333EE4}"/>
              </a:ext>
            </a:extLst>
          </p:cNvPr>
          <p:cNvSpPr/>
          <p:nvPr/>
        </p:nvSpPr>
        <p:spPr>
          <a:xfrm>
            <a:off x="674376" y="1870980"/>
            <a:ext cx="9905828" cy="1107996"/>
          </a:xfrm>
          <a:prstGeom prst="rect">
            <a:avLst/>
          </a:prstGeom>
        </p:spPr>
        <p:txBody>
          <a:bodyPr wrap="square">
            <a:spAutoFit/>
          </a:bodyPr>
          <a:lstStyle/>
          <a:p>
            <a:pPr lvl="1">
              <a:lnSpc>
                <a:spcPct val="150000"/>
              </a:lnSpc>
            </a:pPr>
            <a:r>
              <a:rPr lang="zh-CN" altLang="en-US" sz="2400" b="1" dirty="0" smtClean="0">
                <a:latin typeface="+mn-ea"/>
              </a:rPr>
              <a:t>语法格式：</a:t>
            </a:r>
            <a:r>
              <a:rPr lang="en-US" altLang="zh-CN" sz="2400" b="1" dirty="0" smtClean="0">
                <a:latin typeface="+mn-ea"/>
              </a:rPr>
              <a:t>{</a:t>
            </a:r>
            <a:r>
              <a:rPr lang="zh-CN" altLang="en-US" sz="2400" b="1" dirty="0" smtClean="0">
                <a:latin typeface="+mn-ea"/>
              </a:rPr>
              <a:t>键</a:t>
            </a:r>
            <a:r>
              <a:rPr lang="en-US" altLang="zh-CN" sz="2400" b="1" dirty="0" smtClean="0">
                <a:latin typeface="+mn-ea"/>
              </a:rPr>
              <a:t>1</a:t>
            </a:r>
            <a:r>
              <a:rPr lang="zh-CN" altLang="en-US" sz="2400" b="1" dirty="0" smtClean="0">
                <a:latin typeface="+mn-ea"/>
              </a:rPr>
              <a:t>：值</a:t>
            </a:r>
            <a:r>
              <a:rPr lang="en-US" altLang="zh-CN" sz="2400" b="1" dirty="0" smtClean="0">
                <a:latin typeface="+mn-ea"/>
              </a:rPr>
              <a:t>1</a:t>
            </a:r>
            <a:r>
              <a:rPr lang="zh-CN" altLang="en-US" sz="2400" b="1" dirty="0">
                <a:latin typeface="+mn-ea"/>
              </a:rPr>
              <a:t>，</a:t>
            </a:r>
            <a:r>
              <a:rPr lang="zh-CN" altLang="en-US" sz="2400" b="1" dirty="0" smtClean="0">
                <a:latin typeface="+mn-ea"/>
              </a:rPr>
              <a:t>键</a:t>
            </a:r>
            <a:r>
              <a:rPr lang="en-US" altLang="zh-CN" sz="2400" b="1" dirty="0" smtClean="0">
                <a:latin typeface="+mn-ea"/>
              </a:rPr>
              <a:t>2</a:t>
            </a:r>
            <a:r>
              <a:rPr lang="zh-CN" altLang="en-US" sz="2400" b="1" dirty="0" smtClean="0">
                <a:latin typeface="+mn-ea"/>
              </a:rPr>
              <a:t>：值</a:t>
            </a:r>
            <a:r>
              <a:rPr lang="en-US" altLang="zh-CN" sz="2400" b="1" dirty="0" smtClean="0">
                <a:latin typeface="+mn-ea"/>
              </a:rPr>
              <a:t>2</a:t>
            </a:r>
            <a:r>
              <a:rPr lang="zh-CN" altLang="en-US" sz="2400" b="1" dirty="0" smtClean="0">
                <a:latin typeface="+mn-ea"/>
              </a:rPr>
              <a:t>，</a:t>
            </a:r>
            <a:r>
              <a:rPr lang="en-US" altLang="zh-CN" sz="2400" b="1" dirty="0" smtClean="0">
                <a:latin typeface="+mn-ea"/>
              </a:rPr>
              <a:t>……}</a:t>
            </a:r>
          </a:p>
          <a:p>
            <a:pPr lvl="1">
              <a:lnSpc>
                <a:spcPct val="150000"/>
              </a:lnSpc>
            </a:pPr>
            <a:r>
              <a:rPr lang="zh-CN" altLang="en-US" sz="2000" dirty="0" smtClean="0">
                <a:latin typeface="+mn-ea"/>
              </a:rPr>
              <a:t>        将若干组“键值对”放在一对大括号“</a:t>
            </a:r>
            <a:r>
              <a:rPr lang="en-US" altLang="zh-CN" sz="2000" dirty="0" smtClean="0">
                <a:latin typeface="+mn-ea"/>
              </a:rPr>
              <a:t>{}</a:t>
            </a:r>
            <a:r>
              <a:rPr lang="zh-CN" altLang="en-US" sz="2000" dirty="0" smtClean="0">
                <a:latin typeface="+mn-ea"/>
              </a:rPr>
              <a:t>”中即可直接创建一个字典</a:t>
            </a:r>
            <a:endParaRPr lang="zh-CN" altLang="en-US" sz="2000" dirty="0">
              <a:latin typeface="+mn-ea"/>
            </a:endParaRPr>
          </a:p>
        </p:txBody>
      </p:sp>
      <p:pic>
        <p:nvPicPr>
          <p:cNvPr id="2" name="图片 1">
            <a:extLst>
              <a:ext uri="{FF2B5EF4-FFF2-40B4-BE49-F238E27FC236}">
                <a16:creationId xmlns:a16="http://schemas.microsoft.com/office/drawing/2014/main" id="{9C1BBB1E-5E8B-44AF-A97D-571D2D32878E}"/>
              </a:ext>
            </a:extLst>
          </p:cNvPr>
          <p:cNvPicPr>
            <a:picLocks noChangeAspect="1"/>
          </p:cNvPicPr>
          <p:nvPr/>
        </p:nvPicPr>
        <p:blipFill>
          <a:blip r:embed="rId3" cstate="print"/>
          <a:stretch>
            <a:fillRect/>
          </a:stretch>
        </p:blipFill>
        <p:spPr>
          <a:xfrm>
            <a:off x="1007478" y="3684221"/>
            <a:ext cx="9239624" cy="2076271"/>
          </a:xfrm>
          <a:prstGeom prst="rect">
            <a:avLst/>
          </a:prstGeom>
        </p:spPr>
      </p:pic>
      <p:sp>
        <p:nvSpPr>
          <p:cNvPr id="12" name="矩形 11">
            <a:extLst>
              <a:ext uri="{FF2B5EF4-FFF2-40B4-BE49-F238E27FC236}">
                <a16:creationId xmlns:a16="http://schemas.microsoft.com/office/drawing/2014/main" id="{2D834A0F-3130-4C5B-B4A3-49FE07333EE4}"/>
              </a:ext>
            </a:extLst>
          </p:cNvPr>
          <p:cNvSpPr/>
          <p:nvPr/>
        </p:nvSpPr>
        <p:spPr>
          <a:xfrm>
            <a:off x="674376" y="1169169"/>
            <a:ext cx="9905828" cy="669863"/>
          </a:xfrm>
          <a:prstGeom prst="rect">
            <a:avLst/>
          </a:prstGeom>
        </p:spPr>
        <p:txBody>
          <a:bodyPr wrap="square">
            <a:spAutoFit/>
          </a:bodyPr>
          <a:lstStyle/>
          <a:p>
            <a:pPr>
              <a:lnSpc>
                <a:spcPct val="150000"/>
              </a:lnSpc>
            </a:pPr>
            <a:r>
              <a:rPr lang="en-US" altLang="zh-CN" sz="2800" dirty="0" smtClean="0"/>
              <a:t>1</a:t>
            </a:r>
            <a:r>
              <a:rPr lang="zh-CN" altLang="en-US" sz="2800" dirty="0" smtClean="0"/>
              <a:t>、直接创建</a:t>
            </a:r>
            <a:r>
              <a:rPr lang="zh-CN" altLang="zh-CN" sz="2800" dirty="0" smtClean="0"/>
              <a:t>字典</a:t>
            </a:r>
            <a:r>
              <a:rPr lang="en-US" altLang="zh-CN" sz="2800" dirty="0"/>
              <a:t>	</a:t>
            </a:r>
            <a:endParaRPr lang="zh-CN" altLang="zh-CN" sz="2800" kern="100" dirty="0">
              <a:latin typeface="+mn-ea"/>
              <a:cs typeface="Times New Roman" panose="02020603050405020304" pitchFamily="18" charset="0"/>
            </a:endParaRPr>
          </a:p>
        </p:txBody>
      </p:sp>
    </p:spTree>
    <p:extLst>
      <p:ext uri="{BB962C8B-B14F-4D97-AF65-F5344CB8AC3E}">
        <p14:creationId xmlns:p14="http://schemas.microsoft.com/office/powerpoint/2010/main" val="166289454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9">
                                            <p:txEl>
                                              <p:pRg st="1" end="1"/>
                                            </p:txEl>
                                          </p:spTgt>
                                        </p:tgtEl>
                                        <p:attrNameLst>
                                          <p:attrName>style.visibility</p:attrName>
                                        </p:attrNameLst>
                                      </p:cBhvr>
                                      <p:to>
                                        <p:strVal val="visible"/>
                                      </p:to>
                                    </p:set>
                                    <p:anim calcmode="lin" valueType="num">
                                      <p:cBhvr additive="base">
                                        <p:cTn id="7" dur="500" fill="hold"/>
                                        <p:tgtEl>
                                          <p:spTgt spid="49">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showMasterSp="0">
  <p:cSld>
    <p:bg>
      <p:bgPr>
        <a:solidFill>
          <a:schemeClr val="bg1">
            <a:lumMod val="95000"/>
          </a:schemeClr>
        </a:solidFill>
        <a:effectLst/>
      </p:bgPr>
    </p:bg>
    <p:spTree>
      <p:nvGrpSpPr>
        <p:cNvPr id="1" name=""/>
        <p:cNvGrpSpPr/>
        <p:nvPr/>
      </p:nvGrpSpPr>
      <p:grpSpPr>
        <a:xfrm>
          <a:off x="0" y="0"/>
          <a:ext cx="0" cy="0"/>
          <a:chOff x="0" y="0"/>
          <a:chExt cx="0" cy="0"/>
        </a:xfrm>
      </p:grpSpPr>
      <p:grpSp>
        <p:nvGrpSpPr>
          <p:cNvPr id="32" name="组合 31">
            <a:extLst>
              <a:ext uri="{FF2B5EF4-FFF2-40B4-BE49-F238E27FC236}">
                <a16:creationId xmlns:a16="http://schemas.microsoft.com/office/drawing/2014/main" id="{032EF26F-0D58-4A0E-97C1-668713F80B14}"/>
              </a:ext>
            </a:extLst>
          </p:cNvPr>
          <p:cNvGrpSpPr/>
          <p:nvPr/>
        </p:nvGrpSpPr>
        <p:grpSpPr>
          <a:xfrm>
            <a:off x="170320" y="203448"/>
            <a:ext cx="6511833" cy="504056"/>
            <a:chOff x="169526" y="203448"/>
            <a:chExt cx="6511833" cy="504056"/>
          </a:xfrm>
        </p:grpSpPr>
        <p:sp>
          <p:nvSpPr>
            <p:cNvPr id="4" name="TextBox 3"/>
            <p:cNvSpPr txBox="1"/>
            <p:nvPr/>
          </p:nvSpPr>
          <p:spPr>
            <a:xfrm>
              <a:off x="781172" y="245839"/>
              <a:ext cx="5900187" cy="461665"/>
            </a:xfrm>
            <a:prstGeom prst="rect">
              <a:avLst/>
            </a:prstGeom>
            <a:noFill/>
          </p:spPr>
          <p:txBody>
            <a:bodyPr wrap="square" rtlCol="0">
              <a:spAutoFit/>
            </a:bodyPr>
            <a:lstStyle/>
            <a:p>
              <a:r>
                <a:rPr lang="zh-CN" altLang="en-US" sz="2400" b="1" spc="300" dirty="0">
                  <a:solidFill>
                    <a:srgbClr val="1E6787"/>
                  </a:solidFill>
                  <a:latin typeface="微软雅黑" pitchFamily="34" charset="-122"/>
                  <a:ea typeface="微软雅黑" pitchFamily="34" charset="-122"/>
                </a:rPr>
                <a:t>字典的合并</a:t>
              </a:r>
              <a:endParaRPr lang="zh-CN" altLang="en-US" sz="2000" b="1" spc="300" dirty="0">
                <a:solidFill>
                  <a:srgbClr val="1E6787"/>
                </a:solidFill>
                <a:latin typeface="微软雅黑" pitchFamily="34" charset="-122"/>
                <a:ea typeface="微软雅黑" pitchFamily="34" charset="-122"/>
              </a:endParaRPr>
            </a:p>
          </p:txBody>
        </p:sp>
        <p:grpSp>
          <p:nvGrpSpPr>
            <p:cNvPr id="56" name="组合 55">
              <a:extLst>
                <a:ext uri="{FF2B5EF4-FFF2-40B4-BE49-F238E27FC236}">
                  <a16:creationId xmlns:a16="http://schemas.microsoft.com/office/drawing/2014/main" id="{B3ECA4EB-10D1-4B65-B604-4032302CDAF4}"/>
                </a:ext>
              </a:extLst>
            </p:cNvPr>
            <p:cNvGrpSpPr/>
            <p:nvPr/>
          </p:nvGrpSpPr>
          <p:grpSpPr>
            <a:xfrm>
              <a:off x="169526" y="203448"/>
              <a:ext cx="504056" cy="504056"/>
              <a:chOff x="11207774" y="442662"/>
              <a:chExt cx="504056" cy="504056"/>
            </a:xfrm>
            <a:effectLst>
              <a:outerShdw blurRad="50800" dist="38100" dir="5400000" algn="t" rotWithShape="0">
                <a:prstClr val="black">
                  <a:alpha val="40000"/>
                </a:prstClr>
              </a:outerShdw>
            </a:effectLst>
          </p:grpSpPr>
          <p:sp>
            <p:nvSpPr>
              <p:cNvPr id="57" name="椭圆 56">
                <a:extLst>
                  <a:ext uri="{FF2B5EF4-FFF2-40B4-BE49-F238E27FC236}">
                    <a16:creationId xmlns:a16="http://schemas.microsoft.com/office/drawing/2014/main" id="{FF372EA1-AB4F-47B1-B450-59AB8827ECD5}"/>
                  </a:ext>
                </a:extLst>
              </p:cNvPr>
              <p:cNvSpPr/>
              <p:nvPr/>
            </p:nvSpPr>
            <p:spPr>
              <a:xfrm>
                <a:off x="11351790" y="601230"/>
                <a:ext cx="216024" cy="216024"/>
              </a:xfrm>
              <a:prstGeom prst="ellipse">
                <a:avLst/>
              </a:prstGeom>
              <a:solidFill>
                <a:srgbClr val="B3DF6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Calibri"/>
                  <a:ea typeface="微软雅黑"/>
                </a:endParaRPr>
              </a:p>
            </p:txBody>
          </p:sp>
          <p:sp>
            <p:nvSpPr>
              <p:cNvPr id="58" name="椭圆 57">
                <a:extLst>
                  <a:ext uri="{FF2B5EF4-FFF2-40B4-BE49-F238E27FC236}">
                    <a16:creationId xmlns:a16="http://schemas.microsoft.com/office/drawing/2014/main" id="{0BEE7D95-9E9C-4C6D-91AA-6429F74B9F98}"/>
                  </a:ext>
                </a:extLst>
              </p:cNvPr>
              <p:cNvSpPr/>
              <p:nvPr/>
            </p:nvSpPr>
            <p:spPr>
              <a:xfrm>
                <a:off x="11207774" y="442662"/>
                <a:ext cx="504056" cy="50405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Calibri"/>
                  <a:ea typeface="微软雅黑"/>
                </a:endParaRPr>
              </a:p>
            </p:txBody>
          </p:sp>
        </p:grpSp>
        <p:cxnSp>
          <p:nvCxnSpPr>
            <p:cNvPr id="20" name="直接连接符 19">
              <a:extLst>
                <a:ext uri="{FF2B5EF4-FFF2-40B4-BE49-F238E27FC236}">
                  <a16:creationId xmlns:a16="http://schemas.microsoft.com/office/drawing/2014/main" id="{C4FBB3C1-88AA-4E76-B54C-31018E3BFAA0}"/>
                </a:ext>
              </a:extLst>
            </p:cNvPr>
            <p:cNvCxnSpPr>
              <a:cxnSpLocks/>
            </p:cNvCxnSpPr>
            <p:nvPr/>
          </p:nvCxnSpPr>
          <p:spPr>
            <a:xfrm>
              <a:off x="775303" y="707504"/>
              <a:ext cx="1833288" cy="0"/>
            </a:xfrm>
            <a:prstGeom prst="line">
              <a:avLst/>
            </a:prstGeom>
            <a:ln>
              <a:solidFill>
                <a:srgbClr val="B3DF63"/>
              </a:solidFill>
            </a:ln>
          </p:spPr>
          <p:style>
            <a:lnRef idx="1">
              <a:schemeClr val="accent1"/>
            </a:lnRef>
            <a:fillRef idx="0">
              <a:schemeClr val="accent1"/>
            </a:fillRef>
            <a:effectRef idx="0">
              <a:schemeClr val="accent1"/>
            </a:effectRef>
            <a:fontRef idx="minor">
              <a:schemeClr val="tx1"/>
            </a:fontRef>
          </p:style>
        </p:cxnSp>
      </p:grpSp>
      <p:sp>
        <p:nvSpPr>
          <p:cNvPr id="6" name="矩形 5">
            <a:extLst>
              <a:ext uri="{FF2B5EF4-FFF2-40B4-BE49-F238E27FC236}">
                <a16:creationId xmlns:a16="http://schemas.microsoft.com/office/drawing/2014/main" id="{0373E39B-9D7A-4A79-9459-F9F028E7D9D5}"/>
              </a:ext>
            </a:extLst>
          </p:cNvPr>
          <p:cNvSpPr/>
          <p:nvPr/>
        </p:nvSpPr>
        <p:spPr>
          <a:xfrm>
            <a:off x="530360" y="850677"/>
            <a:ext cx="10996529" cy="5840510"/>
          </a:xfrm>
          <a:prstGeom prst="rect">
            <a:avLst/>
          </a:prstGeom>
        </p:spPr>
        <p:txBody>
          <a:bodyPr wrap="square">
            <a:spAutoFit/>
          </a:bodyPr>
          <a:lstStyle/>
          <a:p>
            <a:pPr>
              <a:lnSpc>
                <a:spcPct val="150000"/>
              </a:lnSpc>
            </a:pPr>
            <a:r>
              <a:rPr lang="zh-CN" altLang="zh-CN" sz="2800" dirty="0"/>
              <a:t>【例</a:t>
            </a:r>
            <a:r>
              <a:rPr lang="en-US" altLang="zh-CN" sz="2800" dirty="0"/>
              <a:t>5-4</a:t>
            </a:r>
            <a:r>
              <a:rPr lang="zh-CN" altLang="zh-CN" sz="2800" dirty="0"/>
              <a:t>】地理课上除了介绍了各个国家的国土面积信息外，也介绍了各国的首都。假设俄罗斯、加拿大、中国、美国、巴西五国的首都信息已经保存成了字典</a:t>
            </a:r>
            <a:endParaRPr lang="en-US" altLang="zh-CN" sz="2800" dirty="0"/>
          </a:p>
          <a:p>
            <a:pPr>
              <a:lnSpc>
                <a:spcPct val="150000"/>
              </a:lnSpc>
            </a:pPr>
            <a:r>
              <a:rPr lang="en-US" altLang="zh-CN" sz="2800" dirty="0" err="1"/>
              <a:t>dicCapitals</a:t>
            </a:r>
            <a:r>
              <a:rPr lang="zh-CN" altLang="zh-CN" sz="2800" dirty="0"/>
              <a:t>，请编写程序</a:t>
            </a:r>
            <a:endParaRPr lang="en-US" altLang="zh-CN" sz="2800" dirty="0"/>
          </a:p>
          <a:p>
            <a:pPr>
              <a:lnSpc>
                <a:spcPct val="150000"/>
              </a:lnSpc>
            </a:pPr>
            <a:r>
              <a:rPr lang="zh-CN" altLang="zh-CN" sz="2800" dirty="0"/>
              <a:t>将</a:t>
            </a:r>
            <a:r>
              <a:rPr lang="en-US" altLang="zh-CN" sz="2800" dirty="0" err="1"/>
              <a:t>dicAreas</a:t>
            </a:r>
            <a:r>
              <a:rPr lang="zh-CN" altLang="zh-CN" sz="2800" dirty="0"/>
              <a:t>和</a:t>
            </a:r>
            <a:r>
              <a:rPr lang="en-US" altLang="zh-CN" sz="2800" dirty="0" err="1"/>
              <a:t>dicCapitals</a:t>
            </a:r>
            <a:endParaRPr lang="en-US" altLang="zh-CN" sz="2800" dirty="0"/>
          </a:p>
          <a:p>
            <a:pPr>
              <a:lnSpc>
                <a:spcPct val="150000"/>
              </a:lnSpc>
            </a:pPr>
            <a:r>
              <a:rPr lang="zh-CN" altLang="zh-CN" sz="2800" dirty="0"/>
              <a:t>合并成一个新的字典</a:t>
            </a:r>
            <a:endParaRPr lang="en-US" altLang="zh-CN" sz="2800" dirty="0"/>
          </a:p>
          <a:p>
            <a:pPr>
              <a:lnSpc>
                <a:spcPct val="150000"/>
              </a:lnSpc>
            </a:pPr>
            <a:r>
              <a:rPr lang="en-US" altLang="zh-CN" sz="2800" dirty="0" err="1"/>
              <a:t>dicCountries</a:t>
            </a:r>
            <a:r>
              <a:rPr lang="zh-CN" altLang="zh-CN" sz="2800" dirty="0"/>
              <a:t>，保存这五个</a:t>
            </a:r>
            <a:endParaRPr lang="en-US" altLang="zh-CN" sz="2800" dirty="0"/>
          </a:p>
          <a:p>
            <a:pPr>
              <a:lnSpc>
                <a:spcPct val="150000"/>
              </a:lnSpc>
            </a:pPr>
            <a:r>
              <a:rPr lang="zh-CN" altLang="zh-CN" sz="2800" dirty="0"/>
              <a:t>国家首都和国土面积的</a:t>
            </a:r>
            <a:endParaRPr lang="en-US" altLang="zh-CN" sz="2800" dirty="0"/>
          </a:p>
          <a:p>
            <a:pPr>
              <a:lnSpc>
                <a:spcPct val="150000"/>
              </a:lnSpc>
            </a:pPr>
            <a:r>
              <a:rPr lang="zh-CN" altLang="zh-CN" sz="2800" dirty="0"/>
              <a:t>信息。</a:t>
            </a:r>
          </a:p>
        </p:txBody>
      </p:sp>
      <p:pic>
        <p:nvPicPr>
          <p:cNvPr id="9" name="图片 8">
            <a:extLst>
              <a:ext uri="{FF2B5EF4-FFF2-40B4-BE49-F238E27FC236}">
                <a16:creationId xmlns:a16="http://schemas.microsoft.com/office/drawing/2014/main" id="{67FBF86D-57F4-47F5-A478-D25FD6ACEF00}"/>
              </a:ext>
            </a:extLst>
          </p:cNvPr>
          <p:cNvPicPr/>
          <p:nvPr/>
        </p:nvPicPr>
        <p:blipFill>
          <a:blip r:embed="rId3" cstate="print"/>
          <a:stretch>
            <a:fillRect/>
          </a:stretch>
        </p:blipFill>
        <p:spPr>
          <a:xfrm>
            <a:off x="4574396" y="2174045"/>
            <a:ext cx="7087244" cy="4182420"/>
          </a:xfrm>
          <a:prstGeom prst="rect">
            <a:avLst/>
          </a:prstGeom>
        </p:spPr>
      </p:pic>
    </p:spTree>
    <p:extLst>
      <p:ext uri="{BB962C8B-B14F-4D97-AF65-F5344CB8AC3E}">
        <p14:creationId xmlns:p14="http://schemas.microsoft.com/office/powerpoint/2010/main" val="344181269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showMasterSp="0">
  <p:cSld>
    <p:bg>
      <p:bgPr>
        <a:solidFill>
          <a:schemeClr val="bg1">
            <a:lumMod val="95000"/>
          </a:schemeClr>
        </a:solidFill>
        <a:effectLst/>
      </p:bgPr>
    </p:bg>
    <p:spTree>
      <p:nvGrpSpPr>
        <p:cNvPr id="1" name=""/>
        <p:cNvGrpSpPr/>
        <p:nvPr/>
      </p:nvGrpSpPr>
      <p:grpSpPr>
        <a:xfrm>
          <a:off x="0" y="0"/>
          <a:ext cx="0" cy="0"/>
          <a:chOff x="0" y="0"/>
          <a:chExt cx="0" cy="0"/>
        </a:xfrm>
      </p:grpSpPr>
      <p:grpSp>
        <p:nvGrpSpPr>
          <p:cNvPr id="32" name="组合 31">
            <a:extLst>
              <a:ext uri="{FF2B5EF4-FFF2-40B4-BE49-F238E27FC236}">
                <a16:creationId xmlns:a16="http://schemas.microsoft.com/office/drawing/2014/main" id="{032EF26F-0D58-4A0E-97C1-668713F80B14}"/>
              </a:ext>
            </a:extLst>
          </p:cNvPr>
          <p:cNvGrpSpPr/>
          <p:nvPr/>
        </p:nvGrpSpPr>
        <p:grpSpPr>
          <a:xfrm>
            <a:off x="170320" y="203448"/>
            <a:ext cx="6511833" cy="504056"/>
            <a:chOff x="169526" y="203448"/>
            <a:chExt cx="6511833" cy="504056"/>
          </a:xfrm>
        </p:grpSpPr>
        <p:sp>
          <p:nvSpPr>
            <p:cNvPr id="4" name="TextBox 3"/>
            <p:cNvSpPr txBox="1"/>
            <p:nvPr/>
          </p:nvSpPr>
          <p:spPr>
            <a:xfrm>
              <a:off x="781172" y="245839"/>
              <a:ext cx="5900187" cy="461665"/>
            </a:xfrm>
            <a:prstGeom prst="rect">
              <a:avLst/>
            </a:prstGeom>
            <a:noFill/>
          </p:spPr>
          <p:txBody>
            <a:bodyPr wrap="square" rtlCol="0">
              <a:spAutoFit/>
            </a:bodyPr>
            <a:lstStyle/>
            <a:p>
              <a:r>
                <a:rPr lang="zh-CN" altLang="en-US" sz="2400" b="1" spc="300" dirty="0">
                  <a:solidFill>
                    <a:srgbClr val="1E6787"/>
                  </a:solidFill>
                  <a:latin typeface="微软雅黑" pitchFamily="34" charset="-122"/>
                  <a:ea typeface="微软雅黑" pitchFamily="34" charset="-122"/>
                </a:rPr>
                <a:t>字典的合并</a:t>
              </a:r>
              <a:endParaRPr lang="zh-CN" altLang="en-US" sz="2000" b="1" spc="300" dirty="0">
                <a:solidFill>
                  <a:srgbClr val="1E6787"/>
                </a:solidFill>
                <a:latin typeface="微软雅黑" pitchFamily="34" charset="-122"/>
                <a:ea typeface="微软雅黑" pitchFamily="34" charset="-122"/>
              </a:endParaRPr>
            </a:p>
          </p:txBody>
        </p:sp>
        <p:grpSp>
          <p:nvGrpSpPr>
            <p:cNvPr id="56" name="组合 55">
              <a:extLst>
                <a:ext uri="{FF2B5EF4-FFF2-40B4-BE49-F238E27FC236}">
                  <a16:creationId xmlns:a16="http://schemas.microsoft.com/office/drawing/2014/main" id="{B3ECA4EB-10D1-4B65-B604-4032302CDAF4}"/>
                </a:ext>
              </a:extLst>
            </p:cNvPr>
            <p:cNvGrpSpPr/>
            <p:nvPr/>
          </p:nvGrpSpPr>
          <p:grpSpPr>
            <a:xfrm>
              <a:off x="169526" y="203448"/>
              <a:ext cx="504056" cy="504056"/>
              <a:chOff x="11207774" y="442662"/>
              <a:chExt cx="504056" cy="504056"/>
            </a:xfrm>
            <a:effectLst>
              <a:outerShdw blurRad="50800" dist="38100" dir="5400000" algn="t" rotWithShape="0">
                <a:prstClr val="black">
                  <a:alpha val="40000"/>
                </a:prstClr>
              </a:outerShdw>
            </a:effectLst>
          </p:grpSpPr>
          <p:sp>
            <p:nvSpPr>
              <p:cNvPr id="57" name="椭圆 56">
                <a:extLst>
                  <a:ext uri="{FF2B5EF4-FFF2-40B4-BE49-F238E27FC236}">
                    <a16:creationId xmlns:a16="http://schemas.microsoft.com/office/drawing/2014/main" id="{FF372EA1-AB4F-47B1-B450-59AB8827ECD5}"/>
                  </a:ext>
                </a:extLst>
              </p:cNvPr>
              <p:cNvSpPr/>
              <p:nvPr/>
            </p:nvSpPr>
            <p:spPr>
              <a:xfrm>
                <a:off x="11351790" y="601230"/>
                <a:ext cx="216024" cy="216024"/>
              </a:xfrm>
              <a:prstGeom prst="ellipse">
                <a:avLst/>
              </a:prstGeom>
              <a:solidFill>
                <a:srgbClr val="B3DF6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Calibri"/>
                  <a:ea typeface="微软雅黑"/>
                </a:endParaRPr>
              </a:p>
            </p:txBody>
          </p:sp>
          <p:sp>
            <p:nvSpPr>
              <p:cNvPr id="58" name="椭圆 57">
                <a:extLst>
                  <a:ext uri="{FF2B5EF4-FFF2-40B4-BE49-F238E27FC236}">
                    <a16:creationId xmlns:a16="http://schemas.microsoft.com/office/drawing/2014/main" id="{0BEE7D95-9E9C-4C6D-91AA-6429F74B9F98}"/>
                  </a:ext>
                </a:extLst>
              </p:cNvPr>
              <p:cNvSpPr/>
              <p:nvPr/>
            </p:nvSpPr>
            <p:spPr>
              <a:xfrm>
                <a:off x="11207774" y="442662"/>
                <a:ext cx="504056" cy="50405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Calibri"/>
                  <a:ea typeface="微软雅黑"/>
                </a:endParaRPr>
              </a:p>
            </p:txBody>
          </p:sp>
        </p:grpSp>
        <p:cxnSp>
          <p:nvCxnSpPr>
            <p:cNvPr id="20" name="直接连接符 19">
              <a:extLst>
                <a:ext uri="{FF2B5EF4-FFF2-40B4-BE49-F238E27FC236}">
                  <a16:creationId xmlns:a16="http://schemas.microsoft.com/office/drawing/2014/main" id="{C4FBB3C1-88AA-4E76-B54C-31018E3BFAA0}"/>
                </a:ext>
              </a:extLst>
            </p:cNvPr>
            <p:cNvCxnSpPr>
              <a:cxnSpLocks/>
            </p:cNvCxnSpPr>
            <p:nvPr/>
          </p:nvCxnSpPr>
          <p:spPr>
            <a:xfrm>
              <a:off x="775303" y="707504"/>
              <a:ext cx="1833288" cy="0"/>
            </a:xfrm>
            <a:prstGeom prst="line">
              <a:avLst/>
            </a:prstGeom>
            <a:ln>
              <a:solidFill>
                <a:srgbClr val="B3DF63"/>
              </a:solidFill>
            </a:ln>
          </p:spPr>
          <p:style>
            <a:lnRef idx="1">
              <a:schemeClr val="accent1"/>
            </a:lnRef>
            <a:fillRef idx="0">
              <a:schemeClr val="accent1"/>
            </a:fillRef>
            <a:effectRef idx="0">
              <a:schemeClr val="accent1"/>
            </a:effectRef>
            <a:fontRef idx="minor">
              <a:schemeClr val="tx1"/>
            </a:fontRef>
          </p:style>
        </p:cxnSp>
      </p:grpSp>
      <p:sp>
        <p:nvSpPr>
          <p:cNvPr id="2" name="矩形 1">
            <a:extLst>
              <a:ext uri="{FF2B5EF4-FFF2-40B4-BE49-F238E27FC236}">
                <a16:creationId xmlns:a16="http://schemas.microsoft.com/office/drawing/2014/main" id="{4EB6ECB8-12F5-47C6-A25A-0648A072C0F0}"/>
              </a:ext>
            </a:extLst>
          </p:cNvPr>
          <p:cNvSpPr/>
          <p:nvPr/>
        </p:nvSpPr>
        <p:spPr>
          <a:xfrm>
            <a:off x="480484" y="944381"/>
            <a:ext cx="10575444" cy="1962525"/>
          </a:xfrm>
          <a:prstGeom prst="rect">
            <a:avLst/>
          </a:prstGeom>
        </p:spPr>
        <p:txBody>
          <a:bodyPr wrap="square">
            <a:spAutoFit/>
          </a:bodyPr>
          <a:lstStyle/>
          <a:p>
            <a:pPr>
              <a:lnSpc>
                <a:spcPct val="150000"/>
              </a:lnSpc>
            </a:pPr>
            <a:r>
              <a:rPr lang="zh-CN" altLang="zh-CN" sz="2800" dirty="0"/>
              <a:t>【分析】</a:t>
            </a:r>
            <a:r>
              <a:rPr lang="zh-CN" altLang="en-US" sz="2800" dirty="0"/>
              <a:t>本题要求实现的</a:t>
            </a:r>
            <a:r>
              <a:rPr lang="zh-CN" altLang="zh-CN" sz="2800" dirty="0"/>
              <a:t>“不会增加条目数，而是合并两个字典中相同键对应的值，将原来两个</a:t>
            </a:r>
            <a:r>
              <a:rPr lang="en-US" altLang="zh-CN" sz="2800" dirty="0"/>
              <a:t>1</a:t>
            </a:r>
            <a:r>
              <a:rPr lang="zh-CN" altLang="zh-CN" sz="2800" dirty="0"/>
              <a:t>对</a:t>
            </a:r>
            <a:r>
              <a:rPr lang="en-US" altLang="zh-CN" sz="2800" dirty="0"/>
              <a:t>1</a:t>
            </a:r>
            <a:r>
              <a:rPr lang="zh-CN" altLang="zh-CN" sz="2800" dirty="0"/>
              <a:t>的映射关系合并为一个</a:t>
            </a:r>
            <a:r>
              <a:rPr lang="en-US" altLang="zh-CN" sz="2800" dirty="0"/>
              <a:t>1</a:t>
            </a:r>
            <a:r>
              <a:rPr lang="zh-CN" altLang="zh-CN" sz="2800" dirty="0"/>
              <a:t>对</a:t>
            </a:r>
            <a:r>
              <a:rPr lang="en-US" altLang="zh-CN" sz="2800" dirty="0"/>
              <a:t>2</a:t>
            </a:r>
            <a:r>
              <a:rPr lang="zh-CN" altLang="zh-CN" sz="2800" dirty="0"/>
              <a:t>的映射关系。</a:t>
            </a:r>
          </a:p>
        </p:txBody>
      </p:sp>
      <p:graphicFrame>
        <p:nvGraphicFramePr>
          <p:cNvPr id="3" name="表格 2">
            <a:extLst>
              <a:ext uri="{FF2B5EF4-FFF2-40B4-BE49-F238E27FC236}">
                <a16:creationId xmlns:a16="http://schemas.microsoft.com/office/drawing/2014/main" id="{3CF88586-5279-4EA3-9F91-A004CDA34A53}"/>
              </a:ext>
            </a:extLst>
          </p:cNvPr>
          <p:cNvGraphicFramePr>
            <a:graphicFrameLocks noGrp="1"/>
          </p:cNvGraphicFramePr>
          <p:nvPr>
            <p:extLst>
              <p:ext uri="{D42A27DB-BD31-4B8C-83A1-F6EECF244321}">
                <p14:modId xmlns:p14="http://schemas.microsoft.com/office/powerpoint/2010/main" val="3420350708"/>
              </p:ext>
            </p:extLst>
          </p:nvPr>
        </p:nvGraphicFramePr>
        <p:xfrm>
          <a:off x="2381135" y="2906906"/>
          <a:ext cx="8128000" cy="741680"/>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1747978481"/>
                    </a:ext>
                  </a:extLst>
                </a:gridCol>
                <a:gridCol w="1625600">
                  <a:extLst>
                    <a:ext uri="{9D8B030D-6E8A-4147-A177-3AD203B41FA5}">
                      <a16:colId xmlns:a16="http://schemas.microsoft.com/office/drawing/2014/main" val="2653273895"/>
                    </a:ext>
                  </a:extLst>
                </a:gridCol>
                <a:gridCol w="1625600">
                  <a:extLst>
                    <a:ext uri="{9D8B030D-6E8A-4147-A177-3AD203B41FA5}">
                      <a16:colId xmlns:a16="http://schemas.microsoft.com/office/drawing/2014/main" val="2370313696"/>
                    </a:ext>
                  </a:extLst>
                </a:gridCol>
                <a:gridCol w="1625600">
                  <a:extLst>
                    <a:ext uri="{9D8B030D-6E8A-4147-A177-3AD203B41FA5}">
                      <a16:colId xmlns:a16="http://schemas.microsoft.com/office/drawing/2014/main" val="320785156"/>
                    </a:ext>
                  </a:extLst>
                </a:gridCol>
                <a:gridCol w="1625600">
                  <a:extLst>
                    <a:ext uri="{9D8B030D-6E8A-4147-A177-3AD203B41FA5}">
                      <a16:colId xmlns:a16="http://schemas.microsoft.com/office/drawing/2014/main" val="1892304637"/>
                    </a:ext>
                  </a:extLst>
                </a:gridCol>
              </a:tblGrid>
              <a:tr h="370840">
                <a:tc>
                  <a:txBody>
                    <a:bodyPr/>
                    <a:lstStyle/>
                    <a:p>
                      <a:pPr algn="ctr"/>
                      <a:r>
                        <a:rPr lang="zh-CN" altLang="en-US" sz="1800" b="1" kern="1200" dirty="0">
                          <a:solidFill>
                            <a:schemeClr val="lt1"/>
                          </a:solidFill>
                          <a:effectLst/>
                          <a:latin typeface="+mn-lt"/>
                          <a:ea typeface="+mn-ea"/>
                          <a:cs typeface="+mn-cs"/>
                        </a:rPr>
                        <a:t>‘</a:t>
                      </a:r>
                      <a:r>
                        <a:rPr lang="zh-CN" altLang="zh-CN" sz="1800" b="1" kern="1200" dirty="0">
                          <a:solidFill>
                            <a:schemeClr val="lt1"/>
                          </a:solidFill>
                          <a:effectLst/>
                          <a:latin typeface="+mn-lt"/>
                          <a:ea typeface="+mn-ea"/>
                          <a:cs typeface="+mn-cs"/>
                        </a:rPr>
                        <a:t>俄罗斯</a:t>
                      </a:r>
                      <a:r>
                        <a:rPr lang="zh-CN" altLang="en-US" sz="1800" b="1" kern="1200" dirty="0">
                          <a:solidFill>
                            <a:schemeClr val="lt1"/>
                          </a:solidFill>
                          <a:effectLst/>
                          <a:latin typeface="+mn-lt"/>
                          <a:ea typeface="+mn-ea"/>
                          <a:cs typeface="+mn-cs"/>
                        </a:rPr>
                        <a:t>’</a:t>
                      </a:r>
                      <a:endParaRPr lang="zh-CN" altLang="en-US" dirty="0"/>
                    </a:p>
                  </a:txBody>
                  <a:tcPr anchor="ctr"/>
                </a:tc>
                <a:tc>
                  <a:txBody>
                    <a:bodyPr/>
                    <a:lstStyle/>
                    <a:p>
                      <a:pPr algn="ctr"/>
                      <a:r>
                        <a:rPr lang="zh-CN" altLang="en-US" dirty="0"/>
                        <a:t>‘</a:t>
                      </a:r>
                      <a:r>
                        <a:rPr lang="zh-CN" altLang="zh-CN" sz="1800" b="1" kern="1200" dirty="0">
                          <a:solidFill>
                            <a:schemeClr val="lt1"/>
                          </a:solidFill>
                          <a:effectLst/>
                          <a:latin typeface="+mn-lt"/>
                          <a:ea typeface="+mn-ea"/>
                          <a:cs typeface="+mn-cs"/>
                        </a:rPr>
                        <a:t>加拿大</a:t>
                      </a:r>
                      <a:r>
                        <a:rPr lang="zh-CN" altLang="en-US" dirty="0"/>
                        <a:t>’</a:t>
                      </a:r>
                    </a:p>
                  </a:txBody>
                  <a:tcPr anchor="ctr"/>
                </a:tc>
                <a:tc>
                  <a:txBody>
                    <a:bodyPr/>
                    <a:lstStyle/>
                    <a:p>
                      <a:pPr algn="ctr"/>
                      <a:r>
                        <a:rPr lang="zh-CN" altLang="en-US" dirty="0"/>
                        <a:t>‘</a:t>
                      </a:r>
                      <a:r>
                        <a:rPr lang="zh-CN" altLang="zh-CN" sz="1800" b="1" kern="1200" dirty="0">
                          <a:solidFill>
                            <a:schemeClr val="lt1"/>
                          </a:solidFill>
                          <a:effectLst/>
                          <a:latin typeface="+mn-lt"/>
                          <a:ea typeface="+mn-ea"/>
                          <a:cs typeface="+mn-cs"/>
                        </a:rPr>
                        <a:t>中国</a:t>
                      </a:r>
                      <a:r>
                        <a:rPr lang="zh-CN" altLang="en-US" dirty="0"/>
                        <a:t>’</a:t>
                      </a:r>
                    </a:p>
                  </a:txBody>
                  <a:tcPr anchor="ctr"/>
                </a:tc>
                <a:tc>
                  <a:txBody>
                    <a:bodyPr/>
                    <a:lstStyle/>
                    <a:p>
                      <a:pPr algn="ctr"/>
                      <a:r>
                        <a:rPr lang="zh-CN" altLang="en-US" dirty="0"/>
                        <a:t>‘</a:t>
                      </a:r>
                      <a:r>
                        <a:rPr lang="zh-CN" altLang="zh-CN" sz="1800" b="1" kern="1200" dirty="0">
                          <a:solidFill>
                            <a:schemeClr val="lt1"/>
                          </a:solidFill>
                          <a:effectLst/>
                          <a:latin typeface="+mn-lt"/>
                          <a:ea typeface="+mn-ea"/>
                          <a:cs typeface="+mn-cs"/>
                        </a:rPr>
                        <a:t>美国</a:t>
                      </a:r>
                      <a:r>
                        <a:rPr lang="zh-CN" altLang="en-US" dirty="0"/>
                        <a:t>’</a:t>
                      </a:r>
                    </a:p>
                  </a:txBody>
                  <a:tcPr anchor="ctr"/>
                </a:tc>
                <a:tc>
                  <a:txBody>
                    <a:bodyPr/>
                    <a:lstStyle/>
                    <a:p>
                      <a:pPr algn="ctr"/>
                      <a:r>
                        <a:rPr lang="zh-CN" altLang="en-US" dirty="0"/>
                        <a:t>‘</a:t>
                      </a:r>
                      <a:r>
                        <a:rPr lang="zh-CN" altLang="zh-CN" sz="1800" b="1" kern="1200" dirty="0">
                          <a:solidFill>
                            <a:schemeClr val="lt1"/>
                          </a:solidFill>
                          <a:effectLst/>
                          <a:latin typeface="+mn-lt"/>
                          <a:ea typeface="+mn-ea"/>
                          <a:cs typeface="+mn-cs"/>
                        </a:rPr>
                        <a:t>巴西</a:t>
                      </a:r>
                      <a:r>
                        <a:rPr lang="zh-CN" altLang="en-US" dirty="0"/>
                        <a:t>’</a:t>
                      </a:r>
                    </a:p>
                  </a:txBody>
                  <a:tcPr anchor="ctr"/>
                </a:tc>
                <a:extLst>
                  <a:ext uri="{0D108BD9-81ED-4DB2-BD59-A6C34878D82A}">
                    <a16:rowId xmlns:a16="http://schemas.microsoft.com/office/drawing/2014/main" val="1849532260"/>
                  </a:ext>
                </a:extLst>
              </a:tr>
              <a:tr h="370840">
                <a:tc>
                  <a:txBody>
                    <a:bodyPr/>
                    <a:lstStyle/>
                    <a:p>
                      <a:pPr algn="ctr"/>
                      <a:r>
                        <a:rPr lang="en-US" altLang="zh-CN" sz="1800" kern="1200" dirty="0">
                          <a:solidFill>
                            <a:schemeClr val="dk1"/>
                          </a:solidFill>
                          <a:effectLst/>
                          <a:latin typeface="+mn-lt"/>
                          <a:ea typeface="+mn-ea"/>
                          <a:cs typeface="+mn-cs"/>
                        </a:rPr>
                        <a:t>1707.5</a:t>
                      </a:r>
                      <a:endParaRPr lang="zh-CN" altLang="en-US" dirty="0"/>
                    </a:p>
                  </a:txBody>
                  <a:tcPr anchor="ctr"/>
                </a:tc>
                <a:tc>
                  <a:txBody>
                    <a:bodyPr/>
                    <a:lstStyle/>
                    <a:p>
                      <a:pPr algn="ctr"/>
                      <a:r>
                        <a:rPr lang="en-US" altLang="zh-CN" sz="1800" kern="1200" dirty="0">
                          <a:solidFill>
                            <a:schemeClr val="dk1"/>
                          </a:solidFill>
                          <a:effectLst/>
                          <a:latin typeface="+mn-lt"/>
                          <a:ea typeface="+mn-ea"/>
                          <a:cs typeface="+mn-cs"/>
                        </a:rPr>
                        <a:t>997.1</a:t>
                      </a:r>
                      <a:endParaRPr lang="zh-CN" altLang="en-US" dirty="0"/>
                    </a:p>
                  </a:txBody>
                  <a:tcPr anchor="ctr"/>
                </a:tc>
                <a:tc>
                  <a:txBody>
                    <a:bodyPr/>
                    <a:lstStyle/>
                    <a:p>
                      <a:pPr algn="ctr"/>
                      <a:r>
                        <a:rPr lang="en-US" altLang="zh-CN" sz="1800" kern="1200" dirty="0">
                          <a:solidFill>
                            <a:schemeClr val="dk1"/>
                          </a:solidFill>
                          <a:effectLst/>
                          <a:latin typeface="+mn-lt"/>
                          <a:ea typeface="+mn-ea"/>
                          <a:cs typeface="+mn-cs"/>
                        </a:rPr>
                        <a:t>960.1</a:t>
                      </a:r>
                      <a:endParaRPr lang="zh-CN" altLang="en-US" dirty="0"/>
                    </a:p>
                  </a:txBody>
                  <a:tcPr anchor="ctr"/>
                </a:tc>
                <a:tc>
                  <a:txBody>
                    <a:bodyPr/>
                    <a:lstStyle/>
                    <a:p>
                      <a:pPr algn="ctr"/>
                      <a:r>
                        <a:rPr lang="en-US" altLang="zh-CN" sz="1800" kern="1200" dirty="0">
                          <a:solidFill>
                            <a:schemeClr val="dk1"/>
                          </a:solidFill>
                          <a:effectLst/>
                          <a:latin typeface="+mn-lt"/>
                          <a:ea typeface="+mn-ea"/>
                          <a:cs typeface="+mn-cs"/>
                        </a:rPr>
                        <a:t>936.4</a:t>
                      </a:r>
                      <a:endParaRPr lang="zh-CN" altLang="en-US" dirty="0"/>
                    </a:p>
                  </a:txBody>
                  <a:tcPr anchor="ctr"/>
                </a:tc>
                <a:tc>
                  <a:txBody>
                    <a:bodyPr/>
                    <a:lstStyle/>
                    <a:p>
                      <a:pPr algn="ctr"/>
                      <a:r>
                        <a:rPr lang="en-US" altLang="zh-CN" sz="1800" kern="1200" dirty="0">
                          <a:solidFill>
                            <a:schemeClr val="dk1"/>
                          </a:solidFill>
                          <a:effectLst/>
                          <a:latin typeface="+mn-lt"/>
                          <a:ea typeface="+mn-ea"/>
                          <a:cs typeface="+mn-cs"/>
                        </a:rPr>
                        <a:t>854.7</a:t>
                      </a:r>
                      <a:endParaRPr lang="zh-CN" altLang="en-US" dirty="0"/>
                    </a:p>
                  </a:txBody>
                  <a:tcPr anchor="ctr"/>
                </a:tc>
                <a:extLst>
                  <a:ext uri="{0D108BD9-81ED-4DB2-BD59-A6C34878D82A}">
                    <a16:rowId xmlns:a16="http://schemas.microsoft.com/office/drawing/2014/main" val="1176002345"/>
                  </a:ext>
                </a:extLst>
              </a:tr>
            </a:tbl>
          </a:graphicData>
        </a:graphic>
      </p:graphicFrame>
      <p:sp>
        <p:nvSpPr>
          <p:cNvPr id="5" name="矩形 4">
            <a:extLst>
              <a:ext uri="{FF2B5EF4-FFF2-40B4-BE49-F238E27FC236}">
                <a16:creationId xmlns:a16="http://schemas.microsoft.com/office/drawing/2014/main" id="{6BC8FC41-C8D5-437A-8F93-98B9263172CA}"/>
              </a:ext>
            </a:extLst>
          </p:cNvPr>
          <p:cNvSpPr/>
          <p:nvPr/>
        </p:nvSpPr>
        <p:spPr>
          <a:xfrm>
            <a:off x="946736" y="3093080"/>
            <a:ext cx="1122359" cy="369332"/>
          </a:xfrm>
          <a:prstGeom prst="rect">
            <a:avLst/>
          </a:prstGeom>
        </p:spPr>
        <p:txBody>
          <a:bodyPr wrap="none">
            <a:spAutoFit/>
          </a:bodyPr>
          <a:lstStyle/>
          <a:p>
            <a:r>
              <a:rPr lang="en-US" altLang="zh-CN" dirty="0" err="1">
                <a:solidFill>
                  <a:srgbClr val="000000"/>
                </a:solidFill>
                <a:latin typeface="+mn-ea"/>
              </a:rPr>
              <a:t>dicAreas</a:t>
            </a:r>
            <a:endParaRPr lang="zh-CN" altLang="en-US" dirty="0">
              <a:latin typeface="+mn-ea"/>
            </a:endParaRPr>
          </a:p>
        </p:txBody>
      </p:sp>
      <p:graphicFrame>
        <p:nvGraphicFramePr>
          <p:cNvPr id="13" name="表格 12">
            <a:extLst>
              <a:ext uri="{FF2B5EF4-FFF2-40B4-BE49-F238E27FC236}">
                <a16:creationId xmlns:a16="http://schemas.microsoft.com/office/drawing/2014/main" id="{B5F51BA5-A82F-4263-BD66-33F5553624BF}"/>
              </a:ext>
            </a:extLst>
          </p:cNvPr>
          <p:cNvGraphicFramePr>
            <a:graphicFrameLocks noGrp="1"/>
          </p:cNvGraphicFramePr>
          <p:nvPr>
            <p:extLst>
              <p:ext uri="{D42A27DB-BD31-4B8C-83A1-F6EECF244321}">
                <p14:modId xmlns:p14="http://schemas.microsoft.com/office/powerpoint/2010/main" val="3042895550"/>
              </p:ext>
            </p:extLst>
          </p:nvPr>
        </p:nvGraphicFramePr>
        <p:xfrm>
          <a:off x="2381135" y="3940455"/>
          <a:ext cx="8128000" cy="741680"/>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1747978481"/>
                    </a:ext>
                  </a:extLst>
                </a:gridCol>
                <a:gridCol w="1625600">
                  <a:extLst>
                    <a:ext uri="{9D8B030D-6E8A-4147-A177-3AD203B41FA5}">
                      <a16:colId xmlns:a16="http://schemas.microsoft.com/office/drawing/2014/main" val="2653273895"/>
                    </a:ext>
                  </a:extLst>
                </a:gridCol>
                <a:gridCol w="1625600">
                  <a:extLst>
                    <a:ext uri="{9D8B030D-6E8A-4147-A177-3AD203B41FA5}">
                      <a16:colId xmlns:a16="http://schemas.microsoft.com/office/drawing/2014/main" val="2370313696"/>
                    </a:ext>
                  </a:extLst>
                </a:gridCol>
                <a:gridCol w="1625600">
                  <a:extLst>
                    <a:ext uri="{9D8B030D-6E8A-4147-A177-3AD203B41FA5}">
                      <a16:colId xmlns:a16="http://schemas.microsoft.com/office/drawing/2014/main" val="320785156"/>
                    </a:ext>
                  </a:extLst>
                </a:gridCol>
                <a:gridCol w="1625600">
                  <a:extLst>
                    <a:ext uri="{9D8B030D-6E8A-4147-A177-3AD203B41FA5}">
                      <a16:colId xmlns:a16="http://schemas.microsoft.com/office/drawing/2014/main" val="1892304637"/>
                    </a:ext>
                  </a:extLst>
                </a:gridCol>
              </a:tblGrid>
              <a:tr h="370840">
                <a:tc>
                  <a:txBody>
                    <a:bodyPr/>
                    <a:lstStyle/>
                    <a:p>
                      <a:pPr algn="ctr"/>
                      <a:r>
                        <a:rPr lang="zh-CN" altLang="en-US" sz="1800" b="1" kern="1200" dirty="0">
                          <a:solidFill>
                            <a:schemeClr val="lt1"/>
                          </a:solidFill>
                          <a:effectLst/>
                          <a:latin typeface="+mn-lt"/>
                          <a:ea typeface="+mn-ea"/>
                          <a:cs typeface="+mn-cs"/>
                        </a:rPr>
                        <a:t>‘</a:t>
                      </a:r>
                      <a:r>
                        <a:rPr lang="zh-CN" altLang="zh-CN" sz="1800" b="1" kern="1200" dirty="0">
                          <a:solidFill>
                            <a:schemeClr val="lt1"/>
                          </a:solidFill>
                          <a:effectLst/>
                          <a:latin typeface="+mn-lt"/>
                          <a:ea typeface="+mn-ea"/>
                          <a:cs typeface="+mn-cs"/>
                        </a:rPr>
                        <a:t>俄罗斯</a:t>
                      </a:r>
                      <a:r>
                        <a:rPr lang="zh-CN" altLang="en-US" sz="1800" b="1" kern="1200" dirty="0">
                          <a:solidFill>
                            <a:schemeClr val="lt1"/>
                          </a:solidFill>
                          <a:effectLst/>
                          <a:latin typeface="+mn-lt"/>
                          <a:ea typeface="+mn-ea"/>
                          <a:cs typeface="+mn-cs"/>
                        </a:rPr>
                        <a:t>’</a:t>
                      </a:r>
                      <a:endParaRPr lang="zh-CN" altLang="en-US" dirty="0"/>
                    </a:p>
                  </a:txBody>
                  <a:tcPr anchor="ctr"/>
                </a:tc>
                <a:tc>
                  <a:txBody>
                    <a:bodyPr/>
                    <a:lstStyle/>
                    <a:p>
                      <a:pPr algn="ctr"/>
                      <a:r>
                        <a:rPr lang="zh-CN" altLang="en-US" dirty="0"/>
                        <a:t>‘</a:t>
                      </a:r>
                      <a:r>
                        <a:rPr lang="zh-CN" altLang="zh-CN" sz="1800" b="1" kern="1200" dirty="0">
                          <a:solidFill>
                            <a:schemeClr val="lt1"/>
                          </a:solidFill>
                          <a:effectLst/>
                          <a:latin typeface="+mn-lt"/>
                          <a:ea typeface="+mn-ea"/>
                          <a:cs typeface="+mn-cs"/>
                        </a:rPr>
                        <a:t>加拿大</a:t>
                      </a:r>
                      <a:r>
                        <a:rPr lang="zh-CN" altLang="en-US" dirty="0"/>
                        <a:t>’</a:t>
                      </a:r>
                    </a:p>
                  </a:txBody>
                  <a:tcPr anchor="ctr"/>
                </a:tc>
                <a:tc>
                  <a:txBody>
                    <a:bodyPr/>
                    <a:lstStyle/>
                    <a:p>
                      <a:pPr algn="ctr"/>
                      <a:r>
                        <a:rPr lang="zh-CN" altLang="en-US" dirty="0"/>
                        <a:t>‘</a:t>
                      </a:r>
                      <a:r>
                        <a:rPr lang="zh-CN" altLang="zh-CN" sz="1800" b="1" kern="1200" dirty="0">
                          <a:solidFill>
                            <a:schemeClr val="lt1"/>
                          </a:solidFill>
                          <a:effectLst/>
                          <a:latin typeface="+mn-lt"/>
                          <a:ea typeface="+mn-ea"/>
                          <a:cs typeface="+mn-cs"/>
                        </a:rPr>
                        <a:t>中国</a:t>
                      </a:r>
                      <a:r>
                        <a:rPr lang="zh-CN" altLang="en-US" dirty="0"/>
                        <a:t>’</a:t>
                      </a:r>
                    </a:p>
                  </a:txBody>
                  <a:tcPr anchor="ctr"/>
                </a:tc>
                <a:tc>
                  <a:txBody>
                    <a:bodyPr/>
                    <a:lstStyle/>
                    <a:p>
                      <a:pPr algn="ctr"/>
                      <a:r>
                        <a:rPr lang="zh-CN" altLang="en-US" dirty="0"/>
                        <a:t>‘</a:t>
                      </a:r>
                      <a:r>
                        <a:rPr lang="zh-CN" altLang="zh-CN" sz="1800" b="1" kern="1200" dirty="0">
                          <a:solidFill>
                            <a:schemeClr val="lt1"/>
                          </a:solidFill>
                          <a:effectLst/>
                          <a:latin typeface="+mn-lt"/>
                          <a:ea typeface="+mn-ea"/>
                          <a:cs typeface="+mn-cs"/>
                        </a:rPr>
                        <a:t>美国</a:t>
                      </a:r>
                      <a:r>
                        <a:rPr lang="zh-CN" altLang="en-US" dirty="0"/>
                        <a:t>’</a:t>
                      </a:r>
                    </a:p>
                  </a:txBody>
                  <a:tcPr anchor="ctr"/>
                </a:tc>
                <a:tc>
                  <a:txBody>
                    <a:bodyPr/>
                    <a:lstStyle/>
                    <a:p>
                      <a:pPr algn="ctr"/>
                      <a:r>
                        <a:rPr lang="zh-CN" altLang="en-US" dirty="0"/>
                        <a:t>‘</a:t>
                      </a:r>
                      <a:r>
                        <a:rPr lang="zh-CN" altLang="zh-CN" sz="1800" b="1" kern="1200" dirty="0">
                          <a:solidFill>
                            <a:schemeClr val="lt1"/>
                          </a:solidFill>
                          <a:effectLst/>
                          <a:latin typeface="+mn-lt"/>
                          <a:ea typeface="+mn-ea"/>
                          <a:cs typeface="+mn-cs"/>
                        </a:rPr>
                        <a:t>巴西</a:t>
                      </a:r>
                      <a:r>
                        <a:rPr lang="zh-CN" altLang="en-US" dirty="0"/>
                        <a:t>’</a:t>
                      </a:r>
                    </a:p>
                  </a:txBody>
                  <a:tcPr anchor="ctr"/>
                </a:tc>
                <a:extLst>
                  <a:ext uri="{0D108BD9-81ED-4DB2-BD59-A6C34878D82A}">
                    <a16:rowId xmlns:a16="http://schemas.microsoft.com/office/drawing/2014/main" val="1849532260"/>
                  </a:ext>
                </a:extLst>
              </a:tr>
              <a:tr h="370840">
                <a:tc>
                  <a:txBody>
                    <a:bodyPr/>
                    <a:lstStyle/>
                    <a:p>
                      <a:pPr algn="ctr"/>
                      <a:r>
                        <a:rPr lang="zh-CN" altLang="en-US" sz="1800" kern="1200" dirty="0">
                          <a:solidFill>
                            <a:schemeClr val="dk1"/>
                          </a:solidFill>
                          <a:effectLst/>
                          <a:latin typeface="+mn-lt"/>
                          <a:ea typeface="+mn-ea"/>
                          <a:cs typeface="+mn-cs"/>
                        </a:rPr>
                        <a:t>‘</a:t>
                      </a:r>
                      <a:r>
                        <a:rPr lang="zh-CN" altLang="zh-CN" sz="1800" kern="1200" dirty="0">
                          <a:solidFill>
                            <a:schemeClr val="dk1"/>
                          </a:solidFill>
                          <a:effectLst/>
                          <a:latin typeface="+mn-lt"/>
                          <a:ea typeface="+mn-ea"/>
                          <a:cs typeface="+mn-cs"/>
                        </a:rPr>
                        <a:t>莫斯科</a:t>
                      </a:r>
                      <a:r>
                        <a:rPr lang="zh-CN" altLang="en-US" sz="1800" kern="1200" dirty="0">
                          <a:solidFill>
                            <a:schemeClr val="dk1"/>
                          </a:solidFill>
                          <a:effectLst/>
                          <a:latin typeface="+mn-lt"/>
                          <a:ea typeface="+mn-ea"/>
                          <a:cs typeface="+mn-cs"/>
                        </a:rPr>
                        <a:t>’</a:t>
                      </a:r>
                      <a:endParaRPr lang="zh-CN" altLang="en-US" dirty="0"/>
                    </a:p>
                  </a:txBody>
                  <a:tcPr anchor="ctr"/>
                </a:tc>
                <a:tc>
                  <a:txBody>
                    <a:bodyPr/>
                    <a:lstStyle/>
                    <a:p>
                      <a:pPr algn="ctr"/>
                      <a:r>
                        <a:rPr lang="zh-CN" altLang="en-US" sz="1800" kern="1200" dirty="0">
                          <a:solidFill>
                            <a:schemeClr val="dk1"/>
                          </a:solidFill>
                          <a:effectLst/>
                          <a:latin typeface="+mn-lt"/>
                          <a:ea typeface="+mn-ea"/>
                          <a:cs typeface="+mn-cs"/>
                        </a:rPr>
                        <a:t>‘</a:t>
                      </a:r>
                      <a:r>
                        <a:rPr lang="zh-CN" altLang="zh-CN" sz="1800" kern="1200" dirty="0">
                          <a:solidFill>
                            <a:schemeClr val="dk1"/>
                          </a:solidFill>
                          <a:effectLst/>
                          <a:latin typeface="+mn-lt"/>
                          <a:ea typeface="+mn-ea"/>
                          <a:cs typeface="+mn-cs"/>
                        </a:rPr>
                        <a:t>渥太华</a:t>
                      </a:r>
                      <a:r>
                        <a:rPr lang="zh-CN" altLang="en-US" sz="1800" kern="1200" dirty="0">
                          <a:solidFill>
                            <a:schemeClr val="dk1"/>
                          </a:solidFill>
                          <a:effectLst/>
                          <a:latin typeface="+mn-lt"/>
                          <a:ea typeface="+mn-ea"/>
                          <a:cs typeface="+mn-cs"/>
                        </a:rPr>
                        <a:t>’</a:t>
                      </a:r>
                      <a:endParaRPr lang="zh-CN" altLang="en-US" dirty="0"/>
                    </a:p>
                  </a:txBody>
                  <a:tcPr anchor="ctr"/>
                </a:tc>
                <a:tc>
                  <a:txBody>
                    <a:bodyPr/>
                    <a:lstStyle/>
                    <a:p>
                      <a:pPr algn="ctr"/>
                      <a:r>
                        <a:rPr lang="zh-CN" altLang="en-US" sz="1800" kern="1200" dirty="0">
                          <a:solidFill>
                            <a:schemeClr val="dk1"/>
                          </a:solidFill>
                          <a:effectLst/>
                          <a:latin typeface="+mn-lt"/>
                          <a:ea typeface="+mn-ea"/>
                          <a:cs typeface="+mn-cs"/>
                        </a:rPr>
                        <a:t>‘</a:t>
                      </a:r>
                      <a:r>
                        <a:rPr lang="zh-CN" altLang="zh-CN" sz="1800" kern="1200" dirty="0">
                          <a:solidFill>
                            <a:schemeClr val="dk1"/>
                          </a:solidFill>
                          <a:effectLst/>
                          <a:latin typeface="+mn-lt"/>
                          <a:ea typeface="+mn-ea"/>
                          <a:cs typeface="+mn-cs"/>
                        </a:rPr>
                        <a:t>北京</a:t>
                      </a:r>
                      <a:r>
                        <a:rPr lang="zh-CN" altLang="en-US" sz="1800" kern="1200" dirty="0">
                          <a:solidFill>
                            <a:schemeClr val="dk1"/>
                          </a:solidFill>
                          <a:effectLst/>
                          <a:latin typeface="+mn-lt"/>
                          <a:ea typeface="+mn-ea"/>
                          <a:cs typeface="+mn-cs"/>
                        </a:rPr>
                        <a:t>’</a:t>
                      </a:r>
                      <a:endParaRPr lang="zh-CN" altLang="en-US" dirty="0"/>
                    </a:p>
                  </a:txBody>
                  <a:tcPr anchor="ctr"/>
                </a:tc>
                <a:tc>
                  <a:txBody>
                    <a:bodyPr/>
                    <a:lstStyle/>
                    <a:p>
                      <a:pPr algn="ctr"/>
                      <a:r>
                        <a:rPr lang="zh-CN" altLang="en-US" sz="1800" kern="1200" dirty="0">
                          <a:solidFill>
                            <a:schemeClr val="dk1"/>
                          </a:solidFill>
                          <a:effectLst/>
                          <a:latin typeface="+mn-lt"/>
                          <a:ea typeface="+mn-ea"/>
                          <a:cs typeface="+mn-cs"/>
                        </a:rPr>
                        <a:t>‘</a:t>
                      </a:r>
                      <a:r>
                        <a:rPr lang="zh-CN" altLang="zh-CN" sz="1800" kern="1200" dirty="0">
                          <a:solidFill>
                            <a:schemeClr val="dk1"/>
                          </a:solidFill>
                          <a:effectLst/>
                          <a:latin typeface="+mn-lt"/>
                          <a:ea typeface="+mn-ea"/>
                          <a:cs typeface="+mn-cs"/>
                        </a:rPr>
                        <a:t>华盛顿</a:t>
                      </a:r>
                      <a:r>
                        <a:rPr lang="zh-CN" altLang="en-US" sz="1800" kern="1200" dirty="0">
                          <a:solidFill>
                            <a:schemeClr val="dk1"/>
                          </a:solidFill>
                          <a:effectLst/>
                          <a:latin typeface="+mn-lt"/>
                          <a:ea typeface="+mn-ea"/>
                          <a:cs typeface="+mn-cs"/>
                        </a:rPr>
                        <a:t>’</a:t>
                      </a:r>
                      <a:endParaRPr lang="zh-CN" altLang="en-US" dirty="0"/>
                    </a:p>
                  </a:txBody>
                  <a:tcPr anchor="ctr"/>
                </a:tc>
                <a:tc>
                  <a:txBody>
                    <a:bodyPr/>
                    <a:lstStyle/>
                    <a:p>
                      <a:pPr algn="ctr"/>
                      <a:r>
                        <a:rPr lang="zh-CN" altLang="en-US" sz="1800" kern="1200" dirty="0">
                          <a:solidFill>
                            <a:schemeClr val="dk1"/>
                          </a:solidFill>
                          <a:effectLst/>
                          <a:latin typeface="+mn-lt"/>
                          <a:ea typeface="+mn-ea"/>
                          <a:cs typeface="+mn-cs"/>
                        </a:rPr>
                        <a:t>‘</a:t>
                      </a:r>
                      <a:r>
                        <a:rPr lang="zh-CN" altLang="zh-CN" sz="1800" kern="1200" dirty="0">
                          <a:solidFill>
                            <a:schemeClr val="dk1"/>
                          </a:solidFill>
                          <a:effectLst/>
                          <a:latin typeface="+mn-lt"/>
                          <a:ea typeface="+mn-ea"/>
                          <a:cs typeface="+mn-cs"/>
                        </a:rPr>
                        <a:t>巴西利亚</a:t>
                      </a:r>
                      <a:r>
                        <a:rPr lang="zh-CN" altLang="en-US" sz="1800" kern="1200" dirty="0">
                          <a:solidFill>
                            <a:schemeClr val="dk1"/>
                          </a:solidFill>
                          <a:effectLst/>
                          <a:latin typeface="+mn-lt"/>
                          <a:ea typeface="+mn-ea"/>
                          <a:cs typeface="+mn-cs"/>
                        </a:rPr>
                        <a:t>’</a:t>
                      </a:r>
                      <a:endParaRPr lang="zh-CN" altLang="en-US" dirty="0"/>
                    </a:p>
                  </a:txBody>
                  <a:tcPr anchor="ctr"/>
                </a:tc>
                <a:extLst>
                  <a:ext uri="{0D108BD9-81ED-4DB2-BD59-A6C34878D82A}">
                    <a16:rowId xmlns:a16="http://schemas.microsoft.com/office/drawing/2014/main" val="1176002345"/>
                  </a:ext>
                </a:extLst>
              </a:tr>
            </a:tbl>
          </a:graphicData>
        </a:graphic>
      </p:graphicFrame>
      <p:sp>
        <p:nvSpPr>
          <p:cNvPr id="14" name="矩形 13">
            <a:extLst>
              <a:ext uri="{FF2B5EF4-FFF2-40B4-BE49-F238E27FC236}">
                <a16:creationId xmlns:a16="http://schemas.microsoft.com/office/drawing/2014/main" id="{990876DF-2F77-4AE9-A6B1-783976353C28}"/>
              </a:ext>
            </a:extLst>
          </p:cNvPr>
          <p:cNvSpPr/>
          <p:nvPr/>
        </p:nvSpPr>
        <p:spPr>
          <a:xfrm>
            <a:off x="836120" y="4126629"/>
            <a:ext cx="1382110" cy="369332"/>
          </a:xfrm>
          <a:prstGeom prst="rect">
            <a:avLst/>
          </a:prstGeom>
        </p:spPr>
        <p:txBody>
          <a:bodyPr wrap="none">
            <a:spAutoFit/>
          </a:bodyPr>
          <a:lstStyle/>
          <a:p>
            <a:r>
              <a:rPr lang="en-US" altLang="zh-CN" dirty="0" err="1">
                <a:solidFill>
                  <a:srgbClr val="000000"/>
                </a:solidFill>
                <a:latin typeface="+mn-ea"/>
              </a:rPr>
              <a:t>dicCapitals</a:t>
            </a:r>
            <a:endParaRPr lang="zh-CN" altLang="en-US" dirty="0">
              <a:solidFill>
                <a:srgbClr val="000000"/>
              </a:solidFill>
              <a:latin typeface="+mn-ea"/>
            </a:endParaRPr>
          </a:p>
        </p:txBody>
      </p:sp>
      <p:graphicFrame>
        <p:nvGraphicFramePr>
          <p:cNvPr id="15" name="表格 14">
            <a:extLst>
              <a:ext uri="{FF2B5EF4-FFF2-40B4-BE49-F238E27FC236}">
                <a16:creationId xmlns:a16="http://schemas.microsoft.com/office/drawing/2014/main" id="{5D087995-BBD7-4E18-B1E3-6F3383788E14}"/>
              </a:ext>
            </a:extLst>
          </p:cNvPr>
          <p:cNvGraphicFramePr>
            <a:graphicFrameLocks noGrp="1"/>
          </p:cNvGraphicFramePr>
          <p:nvPr>
            <p:extLst>
              <p:ext uri="{D42A27DB-BD31-4B8C-83A1-F6EECF244321}">
                <p14:modId xmlns:p14="http://schemas.microsoft.com/office/powerpoint/2010/main" val="3162047244"/>
              </p:ext>
            </p:extLst>
          </p:nvPr>
        </p:nvGraphicFramePr>
        <p:xfrm>
          <a:off x="38792" y="5408816"/>
          <a:ext cx="12020205" cy="741680"/>
        </p:xfrm>
        <a:graphic>
          <a:graphicData uri="http://schemas.openxmlformats.org/drawingml/2006/table">
            <a:tbl>
              <a:tblPr firstRow="1" bandRow="1">
                <a:tableStyleId>{5C22544A-7EE6-4342-B048-85BDC9FD1C3A}</a:tableStyleId>
              </a:tblPr>
              <a:tblGrid>
                <a:gridCol w="2404041">
                  <a:extLst>
                    <a:ext uri="{9D8B030D-6E8A-4147-A177-3AD203B41FA5}">
                      <a16:colId xmlns:a16="http://schemas.microsoft.com/office/drawing/2014/main" val="1747978481"/>
                    </a:ext>
                  </a:extLst>
                </a:gridCol>
                <a:gridCol w="2404041">
                  <a:extLst>
                    <a:ext uri="{9D8B030D-6E8A-4147-A177-3AD203B41FA5}">
                      <a16:colId xmlns:a16="http://schemas.microsoft.com/office/drawing/2014/main" val="2653273895"/>
                    </a:ext>
                  </a:extLst>
                </a:gridCol>
                <a:gridCol w="2404041">
                  <a:extLst>
                    <a:ext uri="{9D8B030D-6E8A-4147-A177-3AD203B41FA5}">
                      <a16:colId xmlns:a16="http://schemas.microsoft.com/office/drawing/2014/main" val="2370313696"/>
                    </a:ext>
                  </a:extLst>
                </a:gridCol>
                <a:gridCol w="2404041">
                  <a:extLst>
                    <a:ext uri="{9D8B030D-6E8A-4147-A177-3AD203B41FA5}">
                      <a16:colId xmlns:a16="http://schemas.microsoft.com/office/drawing/2014/main" val="320785156"/>
                    </a:ext>
                  </a:extLst>
                </a:gridCol>
                <a:gridCol w="2404041">
                  <a:extLst>
                    <a:ext uri="{9D8B030D-6E8A-4147-A177-3AD203B41FA5}">
                      <a16:colId xmlns:a16="http://schemas.microsoft.com/office/drawing/2014/main" val="1892304637"/>
                    </a:ext>
                  </a:extLst>
                </a:gridCol>
              </a:tblGrid>
              <a:tr h="370840">
                <a:tc>
                  <a:txBody>
                    <a:bodyPr/>
                    <a:lstStyle/>
                    <a:p>
                      <a:pPr algn="ctr"/>
                      <a:r>
                        <a:rPr lang="zh-CN" altLang="en-US" sz="1800" b="1" kern="1200" dirty="0">
                          <a:solidFill>
                            <a:schemeClr val="lt1"/>
                          </a:solidFill>
                          <a:effectLst/>
                          <a:latin typeface="+mn-lt"/>
                          <a:ea typeface="+mn-ea"/>
                          <a:cs typeface="+mn-cs"/>
                        </a:rPr>
                        <a:t>‘</a:t>
                      </a:r>
                      <a:r>
                        <a:rPr lang="zh-CN" altLang="zh-CN" sz="1800" b="1" kern="1200" dirty="0">
                          <a:solidFill>
                            <a:schemeClr val="lt1"/>
                          </a:solidFill>
                          <a:effectLst/>
                          <a:latin typeface="+mn-lt"/>
                          <a:ea typeface="+mn-ea"/>
                          <a:cs typeface="+mn-cs"/>
                        </a:rPr>
                        <a:t>俄罗斯</a:t>
                      </a:r>
                      <a:r>
                        <a:rPr lang="zh-CN" altLang="en-US" sz="1800" b="1" kern="1200" dirty="0">
                          <a:solidFill>
                            <a:schemeClr val="lt1"/>
                          </a:solidFill>
                          <a:effectLst/>
                          <a:latin typeface="+mn-lt"/>
                          <a:ea typeface="+mn-ea"/>
                          <a:cs typeface="+mn-cs"/>
                        </a:rPr>
                        <a:t>’</a:t>
                      </a:r>
                      <a:endParaRPr lang="zh-CN" altLang="en-US" dirty="0"/>
                    </a:p>
                  </a:txBody>
                  <a:tcPr anchor="ctr"/>
                </a:tc>
                <a:tc>
                  <a:txBody>
                    <a:bodyPr/>
                    <a:lstStyle/>
                    <a:p>
                      <a:pPr algn="ctr"/>
                      <a:r>
                        <a:rPr lang="zh-CN" altLang="en-US" dirty="0"/>
                        <a:t>‘</a:t>
                      </a:r>
                      <a:r>
                        <a:rPr lang="zh-CN" altLang="zh-CN" sz="1800" b="1" kern="1200" dirty="0">
                          <a:solidFill>
                            <a:schemeClr val="lt1"/>
                          </a:solidFill>
                          <a:effectLst/>
                          <a:latin typeface="+mn-lt"/>
                          <a:ea typeface="+mn-ea"/>
                          <a:cs typeface="+mn-cs"/>
                        </a:rPr>
                        <a:t>加拿大</a:t>
                      </a:r>
                      <a:r>
                        <a:rPr lang="zh-CN" altLang="en-US" dirty="0"/>
                        <a:t>’</a:t>
                      </a:r>
                    </a:p>
                  </a:txBody>
                  <a:tcPr anchor="ctr"/>
                </a:tc>
                <a:tc>
                  <a:txBody>
                    <a:bodyPr/>
                    <a:lstStyle/>
                    <a:p>
                      <a:pPr algn="ctr"/>
                      <a:r>
                        <a:rPr lang="zh-CN" altLang="en-US" dirty="0"/>
                        <a:t>‘</a:t>
                      </a:r>
                      <a:r>
                        <a:rPr lang="zh-CN" altLang="zh-CN" sz="1800" b="1" kern="1200" dirty="0">
                          <a:solidFill>
                            <a:schemeClr val="lt1"/>
                          </a:solidFill>
                          <a:effectLst/>
                          <a:latin typeface="+mn-lt"/>
                          <a:ea typeface="+mn-ea"/>
                          <a:cs typeface="+mn-cs"/>
                        </a:rPr>
                        <a:t>中国</a:t>
                      </a:r>
                      <a:r>
                        <a:rPr lang="zh-CN" altLang="en-US" dirty="0"/>
                        <a:t>’</a:t>
                      </a:r>
                    </a:p>
                  </a:txBody>
                  <a:tcPr anchor="ctr"/>
                </a:tc>
                <a:tc>
                  <a:txBody>
                    <a:bodyPr/>
                    <a:lstStyle/>
                    <a:p>
                      <a:pPr algn="ctr"/>
                      <a:r>
                        <a:rPr lang="zh-CN" altLang="en-US" dirty="0"/>
                        <a:t>‘</a:t>
                      </a:r>
                      <a:r>
                        <a:rPr lang="zh-CN" altLang="zh-CN" sz="1800" b="1" kern="1200" dirty="0">
                          <a:solidFill>
                            <a:schemeClr val="lt1"/>
                          </a:solidFill>
                          <a:effectLst/>
                          <a:latin typeface="+mn-lt"/>
                          <a:ea typeface="+mn-ea"/>
                          <a:cs typeface="+mn-cs"/>
                        </a:rPr>
                        <a:t>美国</a:t>
                      </a:r>
                      <a:r>
                        <a:rPr lang="zh-CN" altLang="en-US" dirty="0"/>
                        <a:t>’</a:t>
                      </a:r>
                    </a:p>
                  </a:txBody>
                  <a:tcPr anchor="ctr"/>
                </a:tc>
                <a:tc>
                  <a:txBody>
                    <a:bodyPr/>
                    <a:lstStyle/>
                    <a:p>
                      <a:pPr algn="ctr"/>
                      <a:r>
                        <a:rPr lang="zh-CN" altLang="en-US" dirty="0"/>
                        <a:t>‘</a:t>
                      </a:r>
                      <a:r>
                        <a:rPr lang="zh-CN" altLang="zh-CN" sz="1800" b="1" kern="1200" dirty="0">
                          <a:solidFill>
                            <a:schemeClr val="lt1"/>
                          </a:solidFill>
                          <a:effectLst/>
                          <a:latin typeface="+mn-lt"/>
                          <a:ea typeface="+mn-ea"/>
                          <a:cs typeface="+mn-cs"/>
                        </a:rPr>
                        <a:t>巴西</a:t>
                      </a:r>
                      <a:r>
                        <a:rPr lang="zh-CN" altLang="en-US" dirty="0"/>
                        <a:t>’</a:t>
                      </a:r>
                    </a:p>
                  </a:txBody>
                  <a:tcPr anchor="ctr"/>
                </a:tc>
                <a:extLst>
                  <a:ext uri="{0D108BD9-81ED-4DB2-BD59-A6C34878D82A}">
                    <a16:rowId xmlns:a16="http://schemas.microsoft.com/office/drawing/2014/main" val="1849532260"/>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600" kern="1200" dirty="0">
                          <a:solidFill>
                            <a:schemeClr val="dk1"/>
                          </a:solidFill>
                          <a:effectLst/>
                          <a:latin typeface="+mn-lt"/>
                          <a:ea typeface="+mn-ea"/>
                          <a:cs typeface="+mn-cs"/>
                        </a:rPr>
                        <a:t>（</a:t>
                      </a:r>
                      <a:r>
                        <a:rPr lang="en-US" altLang="zh-CN" sz="1600" kern="1200" dirty="0">
                          <a:solidFill>
                            <a:schemeClr val="dk1"/>
                          </a:solidFill>
                          <a:effectLst/>
                          <a:latin typeface="+mn-lt"/>
                          <a:ea typeface="+mn-ea"/>
                          <a:cs typeface="+mn-cs"/>
                        </a:rPr>
                        <a:t>1707.5</a:t>
                      </a:r>
                      <a:r>
                        <a:rPr lang="zh-CN" altLang="en-US" sz="1600" kern="1200" dirty="0">
                          <a:solidFill>
                            <a:schemeClr val="dk1"/>
                          </a:solidFill>
                          <a:effectLst/>
                          <a:latin typeface="+mn-lt"/>
                          <a:ea typeface="+mn-ea"/>
                          <a:cs typeface="+mn-cs"/>
                        </a:rPr>
                        <a:t>，‘</a:t>
                      </a:r>
                      <a:r>
                        <a:rPr lang="zh-CN" altLang="zh-CN" sz="1600" kern="1200" dirty="0">
                          <a:solidFill>
                            <a:schemeClr val="dk1"/>
                          </a:solidFill>
                          <a:effectLst/>
                          <a:latin typeface="+mn-lt"/>
                          <a:ea typeface="+mn-ea"/>
                          <a:cs typeface="+mn-cs"/>
                        </a:rPr>
                        <a:t>莫斯科</a:t>
                      </a:r>
                      <a:r>
                        <a:rPr lang="zh-CN" altLang="en-US" sz="1600" kern="1200" dirty="0">
                          <a:solidFill>
                            <a:schemeClr val="dk1"/>
                          </a:solidFill>
                          <a:effectLst/>
                          <a:latin typeface="+mn-lt"/>
                          <a:ea typeface="+mn-ea"/>
                          <a:cs typeface="+mn-cs"/>
                        </a:rPr>
                        <a:t>’）</a:t>
                      </a:r>
                      <a:endParaRPr lang="zh-CN" altLang="en-US" sz="1600" dirty="0"/>
                    </a:p>
                  </a:txBody>
                  <a:tcPr anchor="ctr"/>
                </a:tc>
                <a:tc>
                  <a:txBody>
                    <a:bodyPr/>
                    <a:lstStyle/>
                    <a:p>
                      <a:pPr algn="ctr"/>
                      <a:r>
                        <a:rPr lang="zh-CN" altLang="en-US" sz="1600" kern="1200" dirty="0">
                          <a:solidFill>
                            <a:schemeClr val="dk1"/>
                          </a:solidFill>
                          <a:effectLst/>
                          <a:latin typeface="+mn-lt"/>
                          <a:ea typeface="+mn-ea"/>
                          <a:cs typeface="+mn-cs"/>
                        </a:rPr>
                        <a:t>（</a:t>
                      </a:r>
                      <a:r>
                        <a:rPr lang="en-US" altLang="zh-CN" sz="1600" kern="1200" dirty="0">
                          <a:solidFill>
                            <a:schemeClr val="dk1"/>
                          </a:solidFill>
                          <a:effectLst/>
                          <a:latin typeface="+mn-lt"/>
                          <a:ea typeface="+mn-ea"/>
                          <a:cs typeface="+mn-cs"/>
                        </a:rPr>
                        <a:t>997.1</a:t>
                      </a:r>
                      <a:r>
                        <a:rPr lang="zh-CN" altLang="en-US" sz="1600" kern="1200" dirty="0">
                          <a:solidFill>
                            <a:schemeClr val="dk1"/>
                          </a:solidFill>
                          <a:effectLst/>
                          <a:latin typeface="+mn-lt"/>
                          <a:ea typeface="+mn-ea"/>
                          <a:cs typeface="+mn-cs"/>
                        </a:rPr>
                        <a:t>，‘</a:t>
                      </a:r>
                      <a:r>
                        <a:rPr lang="zh-CN" altLang="zh-CN" sz="1600" kern="1200" dirty="0">
                          <a:solidFill>
                            <a:schemeClr val="dk1"/>
                          </a:solidFill>
                          <a:effectLst/>
                          <a:latin typeface="+mn-lt"/>
                          <a:ea typeface="+mn-ea"/>
                          <a:cs typeface="+mn-cs"/>
                        </a:rPr>
                        <a:t>渥太华</a:t>
                      </a:r>
                      <a:r>
                        <a:rPr lang="zh-CN" altLang="en-US" sz="1600" kern="1200" dirty="0">
                          <a:solidFill>
                            <a:schemeClr val="dk1"/>
                          </a:solidFill>
                          <a:effectLst/>
                          <a:latin typeface="+mn-lt"/>
                          <a:ea typeface="+mn-ea"/>
                          <a:cs typeface="+mn-cs"/>
                        </a:rPr>
                        <a:t>’）</a:t>
                      </a:r>
                      <a:endParaRPr lang="zh-CN" altLang="en-US" sz="16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600" dirty="0"/>
                        <a:t>（</a:t>
                      </a:r>
                      <a:r>
                        <a:rPr lang="en-US" altLang="zh-CN" sz="1600" dirty="0"/>
                        <a:t>960.1</a:t>
                      </a:r>
                      <a:r>
                        <a:rPr lang="zh-CN" altLang="en-US" sz="1600" dirty="0"/>
                        <a:t>，</a:t>
                      </a:r>
                      <a:r>
                        <a:rPr lang="zh-CN" altLang="en-US" sz="1600" kern="1200" dirty="0">
                          <a:solidFill>
                            <a:schemeClr val="dk1"/>
                          </a:solidFill>
                          <a:effectLst/>
                          <a:latin typeface="+mn-lt"/>
                          <a:ea typeface="+mn-ea"/>
                          <a:cs typeface="+mn-cs"/>
                        </a:rPr>
                        <a:t>‘</a:t>
                      </a:r>
                      <a:r>
                        <a:rPr lang="zh-CN" altLang="zh-CN" sz="1600" kern="1200" dirty="0">
                          <a:solidFill>
                            <a:schemeClr val="dk1"/>
                          </a:solidFill>
                          <a:effectLst/>
                          <a:latin typeface="+mn-lt"/>
                          <a:ea typeface="+mn-ea"/>
                          <a:cs typeface="+mn-cs"/>
                        </a:rPr>
                        <a:t>北京</a:t>
                      </a:r>
                      <a:r>
                        <a:rPr lang="zh-CN" altLang="en-US" sz="1600" kern="1200" dirty="0">
                          <a:solidFill>
                            <a:schemeClr val="dk1"/>
                          </a:solidFill>
                          <a:effectLst/>
                          <a:latin typeface="+mn-lt"/>
                          <a:ea typeface="+mn-ea"/>
                          <a:cs typeface="+mn-cs"/>
                        </a:rPr>
                        <a:t>’</a:t>
                      </a:r>
                      <a:r>
                        <a:rPr lang="zh-CN" altLang="en-US" sz="1600" dirty="0"/>
                        <a:t>）</a:t>
                      </a:r>
                    </a:p>
                  </a:txBody>
                  <a:tcPr anchor="ctr"/>
                </a:tc>
                <a:tc>
                  <a:txBody>
                    <a:bodyPr/>
                    <a:lstStyle/>
                    <a:p>
                      <a:pPr algn="ctr"/>
                      <a:r>
                        <a:rPr lang="zh-CN" altLang="en-US" sz="1600" kern="1200" dirty="0">
                          <a:solidFill>
                            <a:schemeClr val="dk1"/>
                          </a:solidFill>
                          <a:effectLst/>
                          <a:latin typeface="+mn-lt"/>
                          <a:ea typeface="+mn-ea"/>
                          <a:cs typeface="+mn-cs"/>
                        </a:rPr>
                        <a:t>（</a:t>
                      </a:r>
                      <a:r>
                        <a:rPr lang="en-US" altLang="zh-CN" sz="1600" kern="1200" dirty="0">
                          <a:solidFill>
                            <a:schemeClr val="dk1"/>
                          </a:solidFill>
                          <a:effectLst/>
                          <a:latin typeface="+mn-lt"/>
                          <a:ea typeface="+mn-ea"/>
                          <a:cs typeface="+mn-cs"/>
                        </a:rPr>
                        <a:t>936.4</a:t>
                      </a:r>
                      <a:r>
                        <a:rPr lang="zh-CN" altLang="en-US" sz="1600" kern="1200" dirty="0">
                          <a:solidFill>
                            <a:schemeClr val="dk1"/>
                          </a:solidFill>
                          <a:effectLst/>
                          <a:latin typeface="+mn-lt"/>
                          <a:ea typeface="+mn-ea"/>
                          <a:cs typeface="+mn-cs"/>
                        </a:rPr>
                        <a:t>，‘</a:t>
                      </a:r>
                      <a:r>
                        <a:rPr lang="zh-CN" altLang="zh-CN" sz="1600" kern="1200" dirty="0">
                          <a:solidFill>
                            <a:schemeClr val="dk1"/>
                          </a:solidFill>
                          <a:effectLst/>
                          <a:latin typeface="+mn-lt"/>
                          <a:ea typeface="+mn-ea"/>
                          <a:cs typeface="+mn-cs"/>
                        </a:rPr>
                        <a:t>华盛顿</a:t>
                      </a:r>
                      <a:r>
                        <a:rPr lang="zh-CN" altLang="en-US" sz="1600" kern="1200" dirty="0">
                          <a:solidFill>
                            <a:schemeClr val="dk1"/>
                          </a:solidFill>
                          <a:effectLst/>
                          <a:latin typeface="+mn-lt"/>
                          <a:ea typeface="+mn-ea"/>
                          <a:cs typeface="+mn-cs"/>
                        </a:rPr>
                        <a:t>’）</a:t>
                      </a:r>
                      <a:endParaRPr lang="zh-CN" altLang="en-US" sz="1600" dirty="0"/>
                    </a:p>
                  </a:txBody>
                  <a:tcPr anchor="ctr"/>
                </a:tc>
                <a:tc>
                  <a:txBody>
                    <a:bodyPr/>
                    <a:lstStyle/>
                    <a:p>
                      <a:pPr algn="ctr"/>
                      <a:r>
                        <a:rPr lang="zh-CN" altLang="en-US" sz="1600" kern="1200" dirty="0">
                          <a:solidFill>
                            <a:schemeClr val="dk1"/>
                          </a:solidFill>
                          <a:effectLst/>
                          <a:latin typeface="+mn-lt"/>
                          <a:ea typeface="+mn-ea"/>
                          <a:cs typeface="+mn-cs"/>
                        </a:rPr>
                        <a:t>（</a:t>
                      </a:r>
                      <a:r>
                        <a:rPr lang="en-US" altLang="zh-CN" sz="1600" kern="1200" dirty="0">
                          <a:solidFill>
                            <a:schemeClr val="dk1"/>
                          </a:solidFill>
                          <a:effectLst/>
                          <a:latin typeface="+mn-lt"/>
                          <a:ea typeface="+mn-ea"/>
                          <a:cs typeface="+mn-cs"/>
                        </a:rPr>
                        <a:t>854.7</a:t>
                      </a:r>
                      <a:r>
                        <a:rPr lang="zh-CN" altLang="en-US" sz="1600" kern="1200" dirty="0">
                          <a:solidFill>
                            <a:schemeClr val="dk1"/>
                          </a:solidFill>
                          <a:effectLst/>
                          <a:latin typeface="+mn-lt"/>
                          <a:ea typeface="+mn-ea"/>
                          <a:cs typeface="+mn-cs"/>
                        </a:rPr>
                        <a:t>，‘</a:t>
                      </a:r>
                      <a:r>
                        <a:rPr lang="zh-CN" altLang="zh-CN" sz="1600" kern="1200" dirty="0">
                          <a:solidFill>
                            <a:schemeClr val="dk1"/>
                          </a:solidFill>
                          <a:effectLst/>
                          <a:latin typeface="+mn-lt"/>
                          <a:ea typeface="+mn-ea"/>
                          <a:cs typeface="+mn-cs"/>
                        </a:rPr>
                        <a:t>巴西利亚</a:t>
                      </a:r>
                      <a:r>
                        <a:rPr lang="zh-CN" altLang="en-US" sz="1600" kern="1200" dirty="0">
                          <a:solidFill>
                            <a:schemeClr val="dk1"/>
                          </a:solidFill>
                          <a:effectLst/>
                          <a:latin typeface="+mn-lt"/>
                          <a:ea typeface="+mn-ea"/>
                          <a:cs typeface="+mn-cs"/>
                        </a:rPr>
                        <a:t>’）</a:t>
                      </a:r>
                      <a:endParaRPr lang="zh-CN" altLang="en-US" sz="1600" dirty="0"/>
                    </a:p>
                  </a:txBody>
                  <a:tcPr anchor="ctr"/>
                </a:tc>
                <a:extLst>
                  <a:ext uri="{0D108BD9-81ED-4DB2-BD59-A6C34878D82A}">
                    <a16:rowId xmlns:a16="http://schemas.microsoft.com/office/drawing/2014/main" val="1176002345"/>
                  </a:ext>
                </a:extLst>
              </a:tr>
            </a:tbl>
          </a:graphicData>
        </a:graphic>
      </p:graphicFrame>
      <p:grpSp>
        <p:nvGrpSpPr>
          <p:cNvPr id="12" name="组合 11">
            <a:extLst>
              <a:ext uri="{FF2B5EF4-FFF2-40B4-BE49-F238E27FC236}">
                <a16:creationId xmlns:a16="http://schemas.microsoft.com/office/drawing/2014/main" id="{D5C5506F-E3F9-444D-B5A0-ED30B6866BA6}"/>
              </a:ext>
            </a:extLst>
          </p:cNvPr>
          <p:cNvGrpSpPr/>
          <p:nvPr/>
        </p:nvGrpSpPr>
        <p:grpSpPr>
          <a:xfrm>
            <a:off x="1734589" y="2820785"/>
            <a:ext cx="2283229" cy="2466110"/>
            <a:chOff x="1734589" y="2820785"/>
            <a:chExt cx="2283229" cy="2466110"/>
          </a:xfrm>
        </p:grpSpPr>
        <p:sp>
          <p:nvSpPr>
            <p:cNvPr id="7" name="矩形 6">
              <a:extLst>
                <a:ext uri="{FF2B5EF4-FFF2-40B4-BE49-F238E27FC236}">
                  <a16:creationId xmlns:a16="http://schemas.microsoft.com/office/drawing/2014/main" id="{03540824-A888-4765-8BE1-65C63F4E226C}"/>
                </a:ext>
              </a:extLst>
            </p:cNvPr>
            <p:cNvSpPr/>
            <p:nvPr/>
          </p:nvSpPr>
          <p:spPr>
            <a:xfrm>
              <a:off x="2381135" y="2820785"/>
              <a:ext cx="1636683" cy="1962525"/>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 name="直接箭头连接符 9">
              <a:extLst>
                <a:ext uri="{FF2B5EF4-FFF2-40B4-BE49-F238E27FC236}">
                  <a16:creationId xmlns:a16="http://schemas.microsoft.com/office/drawing/2014/main" id="{CDFAC297-E653-4D89-A01B-491B8340FD1D}"/>
                </a:ext>
              </a:extLst>
            </p:cNvPr>
            <p:cNvCxnSpPr>
              <a:cxnSpLocks/>
              <a:stCxn id="7" idx="2"/>
            </p:cNvCxnSpPr>
            <p:nvPr/>
          </p:nvCxnSpPr>
          <p:spPr>
            <a:xfrm flipH="1">
              <a:off x="1734589" y="4783310"/>
              <a:ext cx="1464888" cy="503585"/>
            </a:xfrm>
            <a:prstGeom prst="straightConnector1">
              <a:avLst/>
            </a:prstGeom>
            <a:ln w="28575">
              <a:solidFill>
                <a:schemeClr val="accent6"/>
              </a:solidFill>
              <a:tailEnd type="triangle"/>
            </a:ln>
          </p:spPr>
          <p:style>
            <a:lnRef idx="1">
              <a:schemeClr val="accent3"/>
            </a:lnRef>
            <a:fillRef idx="0">
              <a:schemeClr val="accent3"/>
            </a:fillRef>
            <a:effectRef idx="0">
              <a:schemeClr val="accent3"/>
            </a:effectRef>
            <a:fontRef idx="minor">
              <a:schemeClr val="tx1"/>
            </a:fontRef>
          </p:style>
        </p:cxnSp>
      </p:grpSp>
    </p:spTree>
    <p:extLst>
      <p:ext uri="{BB962C8B-B14F-4D97-AF65-F5344CB8AC3E}">
        <p14:creationId xmlns:p14="http://schemas.microsoft.com/office/powerpoint/2010/main" val="43713138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showMasterSp="0">
  <p:cSld>
    <p:bg>
      <p:bgPr>
        <a:solidFill>
          <a:schemeClr val="bg1">
            <a:lumMod val="95000"/>
          </a:schemeClr>
        </a:solidFill>
        <a:effectLst/>
      </p:bgPr>
    </p:bg>
    <p:spTree>
      <p:nvGrpSpPr>
        <p:cNvPr id="1" name=""/>
        <p:cNvGrpSpPr/>
        <p:nvPr/>
      </p:nvGrpSpPr>
      <p:grpSpPr>
        <a:xfrm>
          <a:off x="0" y="0"/>
          <a:ext cx="0" cy="0"/>
          <a:chOff x="0" y="0"/>
          <a:chExt cx="0" cy="0"/>
        </a:xfrm>
      </p:grpSpPr>
      <p:grpSp>
        <p:nvGrpSpPr>
          <p:cNvPr id="32" name="组合 31">
            <a:extLst>
              <a:ext uri="{FF2B5EF4-FFF2-40B4-BE49-F238E27FC236}">
                <a16:creationId xmlns:a16="http://schemas.microsoft.com/office/drawing/2014/main" id="{032EF26F-0D58-4A0E-97C1-668713F80B14}"/>
              </a:ext>
            </a:extLst>
          </p:cNvPr>
          <p:cNvGrpSpPr/>
          <p:nvPr/>
        </p:nvGrpSpPr>
        <p:grpSpPr>
          <a:xfrm>
            <a:off x="170320" y="203448"/>
            <a:ext cx="6511833" cy="504056"/>
            <a:chOff x="169526" y="203448"/>
            <a:chExt cx="6511833" cy="504056"/>
          </a:xfrm>
        </p:grpSpPr>
        <p:sp>
          <p:nvSpPr>
            <p:cNvPr id="4" name="TextBox 3"/>
            <p:cNvSpPr txBox="1"/>
            <p:nvPr/>
          </p:nvSpPr>
          <p:spPr>
            <a:xfrm>
              <a:off x="781172" y="245839"/>
              <a:ext cx="5900187" cy="461665"/>
            </a:xfrm>
            <a:prstGeom prst="rect">
              <a:avLst/>
            </a:prstGeom>
            <a:noFill/>
          </p:spPr>
          <p:txBody>
            <a:bodyPr wrap="square" rtlCol="0">
              <a:spAutoFit/>
            </a:bodyPr>
            <a:lstStyle/>
            <a:p>
              <a:r>
                <a:rPr lang="zh-CN" altLang="en-US" sz="2400" b="1" spc="300" dirty="0">
                  <a:solidFill>
                    <a:srgbClr val="1E6787"/>
                  </a:solidFill>
                  <a:latin typeface="微软雅黑" pitchFamily="34" charset="-122"/>
                  <a:ea typeface="微软雅黑" pitchFamily="34" charset="-122"/>
                </a:rPr>
                <a:t>字典的合并</a:t>
              </a:r>
              <a:endParaRPr lang="zh-CN" altLang="en-US" sz="2000" b="1" spc="300" dirty="0">
                <a:solidFill>
                  <a:srgbClr val="1E6787"/>
                </a:solidFill>
                <a:latin typeface="微软雅黑" pitchFamily="34" charset="-122"/>
                <a:ea typeface="微软雅黑" pitchFamily="34" charset="-122"/>
              </a:endParaRPr>
            </a:p>
          </p:txBody>
        </p:sp>
        <p:grpSp>
          <p:nvGrpSpPr>
            <p:cNvPr id="56" name="组合 55">
              <a:extLst>
                <a:ext uri="{FF2B5EF4-FFF2-40B4-BE49-F238E27FC236}">
                  <a16:creationId xmlns:a16="http://schemas.microsoft.com/office/drawing/2014/main" id="{B3ECA4EB-10D1-4B65-B604-4032302CDAF4}"/>
                </a:ext>
              </a:extLst>
            </p:cNvPr>
            <p:cNvGrpSpPr/>
            <p:nvPr/>
          </p:nvGrpSpPr>
          <p:grpSpPr>
            <a:xfrm>
              <a:off x="169526" y="203448"/>
              <a:ext cx="504056" cy="504056"/>
              <a:chOff x="11207774" y="442662"/>
              <a:chExt cx="504056" cy="504056"/>
            </a:xfrm>
            <a:effectLst>
              <a:outerShdw blurRad="50800" dist="38100" dir="5400000" algn="t" rotWithShape="0">
                <a:prstClr val="black">
                  <a:alpha val="40000"/>
                </a:prstClr>
              </a:outerShdw>
            </a:effectLst>
          </p:grpSpPr>
          <p:sp>
            <p:nvSpPr>
              <p:cNvPr id="57" name="椭圆 56">
                <a:extLst>
                  <a:ext uri="{FF2B5EF4-FFF2-40B4-BE49-F238E27FC236}">
                    <a16:creationId xmlns:a16="http://schemas.microsoft.com/office/drawing/2014/main" id="{FF372EA1-AB4F-47B1-B450-59AB8827ECD5}"/>
                  </a:ext>
                </a:extLst>
              </p:cNvPr>
              <p:cNvSpPr/>
              <p:nvPr/>
            </p:nvSpPr>
            <p:spPr>
              <a:xfrm>
                <a:off x="11351790" y="601230"/>
                <a:ext cx="216024" cy="216024"/>
              </a:xfrm>
              <a:prstGeom prst="ellipse">
                <a:avLst/>
              </a:prstGeom>
              <a:solidFill>
                <a:srgbClr val="B3DF6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Calibri"/>
                  <a:ea typeface="微软雅黑"/>
                </a:endParaRPr>
              </a:p>
            </p:txBody>
          </p:sp>
          <p:sp>
            <p:nvSpPr>
              <p:cNvPr id="58" name="椭圆 57">
                <a:extLst>
                  <a:ext uri="{FF2B5EF4-FFF2-40B4-BE49-F238E27FC236}">
                    <a16:creationId xmlns:a16="http://schemas.microsoft.com/office/drawing/2014/main" id="{0BEE7D95-9E9C-4C6D-91AA-6429F74B9F98}"/>
                  </a:ext>
                </a:extLst>
              </p:cNvPr>
              <p:cNvSpPr/>
              <p:nvPr/>
            </p:nvSpPr>
            <p:spPr>
              <a:xfrm>
                <a:off x="11207774" y="442662"/>
                <a:ext cx="504056" cy="50405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Calibri"/>
                  <a:ea typeface="微软雅黑"/>
                </a:endParaRPr>
              </a:p>
            </p:txBody>
          </p:sp>
        </p:grpSp>
        <p:cxnSp>
          <p:nvCxnSpPr>
            <p:cNvPr id="20" name="直接连接符 19">
              <a:extLst>
                <a:ext uri="{FF2B5EF4-FFF2-40B4-BE49-F238E27FC236}">
                  <a16:creationId xmlns:a16="http://schemas.microsoft.com/office/drawing/2014/main" id="{C4FBB3C1-88AA-4E76-B54C-31018E3BFAA0}"/>
                </a:ext>
              </a:extLst>
            </p:cNvPr>
            <p:cNvCxnSpPr>
              <a:cxnSpLocks/>
            </p:cNvCxnSpPr>
            <p:nvPr/>
          </p:nvCxnSpPr>
          <p:spPr>
            <a:xfrm>
              <a:off x="775303" y="707504"/>
              <a:ext cx="1833288" cy="0"/>
            </a:xfrm>
            <a:prstGeom prst="line">
              <a:avLst/>
            </a:prstGeom>
            <a:ln>
              <a:solidFill>
                <a:srgbClr val="B3DF63"/>
              </a:solidFill>
            </a:ln>
          </p:spPr>
          <p:style>
            <a:lnRef idx="1">
              <a:schemeClr val="accent1"/>
            </a:lnRef>
            <a:fillRef idx="0">
              <a:schemeClr val="accent1"/>
            </a:fillRef>
            <a:effectRef idx="0">
              <a:schemeClr val="accent1"/>
            </a:effectRef>
            <a:fontRef idx="minor">
              <a:schemeClr val="tx1"/>
            </a:fontRef>
          </p:style>
        </p:cxnSp>
      </p:grpSp>
      <p:graphicFrame>
        <p:nvGraphicFramePr>
          <p:cNvPr id="17" name="内容占位符 2">
            <a:extLst>
              <a:ext uri="{FF2B5EF4-FFF2-40B4-BE49-F238E27FC236}">
                <a16:creationId xmlns:a16="http://schemas.microsoft.com/office/drawing/2014/main" id="{DE70BB76-E50F-418B-B205-AFA82DC764FD}"/>
              </a:ext>
            </a:extLst>
          </p:cNvPr>
          <p:cNvGraphicFramePr>
            <a:graphicFrameLocks/>
          </p:cNvGraphicFramePr>
          <p:nvPr>
            <p:extLst>
              <p:ext uri="{D42A27DB-BD31-4B8C-83A1-F6EECF244321}">
                <p14:modId xmlns:p14="http://schemas.microsoft.com/office/powerpoint/2010/main" val="3632529992"/>
              </p:ext>
            </p:extLst>
          </p:nvPr>
        </p:nvGraphicFramePr>
        <p:xfrm>
          <a:off x="422348" y="1247477"/>
          <a:ext cx="11464852" cy="5064609"/>
        </p:xfrm>
        <a:graphic>
          <a:graphicData uri="http://schemas.openxmlformats.org/drawingml/2006/table">
            <a:tbl>
              <a:tblPr firstRow="1" firstCol="1" bandRow="1">
                <a:tableStyleId>{2D5ABB26-0587-4C30-8999-92F81FD0307C}</a:tableStyleId>
              </a:tblPr>
              <a:tblGrid>
                <a:gridCol w="616999">
                  <a:extLst>
                    <a:ext uri="{9D8B030D-6E8A-4147-A177-3AD203B41FA5}">
                      <a16:colId xmlns:a16="http://schemas.microsoft.com/office/drawing/2014/main" val="1211844604"/>
                    </a:ext>
                  </a:extLst>
                </a:gridCol>
                <a:gridCol w="10847853">
                  <a:extLst>
                    <a:ext uri="{9D8B030D-6E8A-4147-A177-3AD203B41FA5}">
                      <a16:colId xmlns:a16="http://schemas.microsoft.com/office/drawing/2014/main" val="4045844013"/>
                    </a:ext>
                  </a:extLst>
                </a:gridCol>
              </a:tblGrid>
              <a:tr h="460419">
                <a:tc gridSpan="2">
                  <a:txBody>
                    <a:bodyPr/>
                    <a:lstStyle/>
                    <a:p>
                      <a:pPr algn="just">
                        <a:lnSpc>
                          <a:spcPts val="1200"/>
                        </a:lnSpc>
                        <a:spcAft>
                          <a:spcPts val="0"/>
                        </a:spcAft>
                      </a:pPr>
                      <a:r>
                        <a:rPr lang="en-US" sz="2000" kern="100" dirty="0">
                          <a:effectLst/>
                        </a:rPr>
                        <a:t>#</a:t>
                      </a:r>
                      <a:r>
                        <a:rPr lang="zh-CN" sz="2000" kern="100" dirty="0">
                          <a:effectLst/>
                        </a:rPr>
                        <a:t>合并</a:t>
                      </a:r>
                      <a:r>
                        <a:rPr lang="en-US" sz="2000" kern="100" dirty="0">
                          <a:effectLst/>
                        </a:rPr>
                        <a:t>"</a:t>
                      </a:r>
                      <a:r>
                        <a:rPr lang="zh-CN" sz="2000" kern="100" dirty="0">
                          <a:effectLst/>
                        </a:rPr>
                        <a:t>国家</a:t>
                      </a:r>
                      <a:r>
                        <a:rPr lang="en-US" sz="2000" kern="100" dirty="0">
                          <a:effectLst/>
                        </a:rPr>
                        <a:t>-</a:t>
                      </a:r>
                      <a:r>
                        <a:rPr lang="zh-CN" sz="2000" kern="100" dirty="0">
                          <a:effectLst/>
                        </a:rPr>
                        <a:t>面积</a:t>
                      </a:r>
                      <a:r>
                        <a:rPr lang="en-US" sz="2000" kern="100" dirty="0">
                          <a:effectLst/>
                        </a:rPr>
                        <a:t>"</a:t>
                      </a:r>
                      <a:r>
                        <a:rPr lang="zh-CN" sz="2000" kern="100" dirty="0">
                          <a:effectLst/>
                        </a:rPr>
                        <a:t>字典</a:t>
                      </a:r>
                      <a:r>
                        <a:rPr lang="en-US" sz="2000" kern="100" dirty="0" err="1">
                          <a:effectLst/>
                        </a:rPr>
                        <a:t>dicAreas</a:t>
                      </a:r>
                      <a:r>
                        <a:rPr lang="zh-CN" sz="2000" kern="100" dirty="0">
                          <a:effectLst/>
                        </a:rPr>
                        <a:t>和</a:t>
                      </a:r>
                      <a:r>
                        <a:rPr lang="en-US" sz="2000" kern="100" dirty="0">
                          <a:effectLst/>
                        </a:rPr>
                        <a:t>"</a:t>
                      </a:r>
                      <a:r>
                        <a:rPr lang="zh-CN" sz="2000" kern="100" dirty="0">
                          <a:effectLst/>
                        </a:rPr>
                        <a:t>国家</a:t>
                      </a:r>
                      <a:r>
                        <a:rPr lang="en-US" sz="2000" kern="100" dirty="0">
                          <a:effectLst/>
                        </a:rPr>
                        <a:t>-</a:t>
                      </a:r>
                      <a:r>
                        <a:rPr lang="zh-CN" sz="2000" kern="100" dirty="0">
                          <a:effectLst/>
                        </a:rPr>
                        <a:t>首都</a:t>
                      </a:r>
                      <a:r>
                        <a:rPr lang="en-US" sz="2000" kern="100" dirty="0">
                          <a:effectLst/>
                        </a:rPr>
                        <a:t>"</a:t>
                      </a:r>
                      <a:r>
                        <a:rPr lang="zh-CN" sz="2000" kern="100" dirty="0">
                          <a:effectLst/>
                        </a:rPr>
                        <a:t>字典</a:t>
                      </a:r>
                      <a:r>
                        <a:rPr lang="en-US" sz="2000" kern="100" dirty="0" err="1">
                          <a:effectLst/>
                        </a:rPr>
                        <a:t>dicCapitals</a:t>
                      </a:r>
                      <a:r>
                        <a:rPr lang="en-US" sz="2000" kern="100" dirty="0">
                          <a:effectLst/>
                        </a:rPr>
                        <a:t>  </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tc>
                <a:tc hMerge="1">
                  <a:txBody>
                    <a:bodyPr/>
                    <a:lstStyle/>
                    <a:p>
                      <a:endParaRPr lang="zh-CN" altLang="en-US"/>
                    </a:p>
                  </a:txBody>
                  <a:tcPr/>
                </a:tc>
                <a:extLst>
                  <a:ext uri="{0D108BD9-81ED-4DB2-BD59-A6C34878D82A}">
                    <a16:rowId xmlns:a16="http://schemas.microsoft.com/office/drawing/2014/main" val="353060249"/>
                  </a:ext>
                </a:extLst>
              </a:tr>
              <a:tr h="460419">
                <a:tc>
                  <a:txBody>
                    <a:bodyPr/>
                    <a:lstStyle/>
                    <a:p>
                      <a:pPr algn="just">
                        <a:lnSpc>
                          <a:spcPts val="1200"/>
                        </a:lnSpc>
                        <a:spcAft>
                          <a:spcPts val="0"/>
                        </a:spcAft>
                      </a:pPr>
                      <a:r>
                        <a:rPr lang="en-US" sz="2000" kern="100" dirty="0">
                          <a:effectLst/>
                        </a:rPr>
                        <a:t>1</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lnR w="12700" cap="flat" cmpd="sng" algn="ctr">
                      <a:solidFill>
                        <a:schemeClr val="tx1"/>
                      </a:solidFill>
                      <a:prstDash val="solid"/>
                      <a:round/>
                      <a:headEnd type="none" w="med" len="med"/>
                      <a:tailEnd type="none" w="med" len="med"/>
                    </a:lnR>
                  </a:tcPr>
                </a:tc>
                <a:tc>
                  <a:txBody>
                    <a:bodyPr/>
                    <a:lstStyle/>
                    <a:p>
                      <a:pPr algn="just">
                        <a:lnSpc>
                          <a:spcPts val="1200"/>
                        </a:lnSpc>
                        <a:spcAft>
                          <a:spcPts val="0"/>
                        </a:spcAft>
                      </a:pPr>
                      <a:r>
                        <a:rPr lang="en-US" sz="2000" kern="100">
                          <a:effectLst/>
                        </a:rPr>
                        <a:t>dicAreas= {'</a:t>
                      </a:r>
                      <a:r>
                        <a:rPr lang="zh-CN" sz="2000" kern="100">
                          <a:effectLst/>
                        </a:rPr>
                        <a:t>俄罗斯</a:t>
                      </a:r>
                      <a:r>
                        <a:rPr lang="en-US" sz="2000" kern="100">
                          <a:effectLst/>
                        </a:rPr>
                        <a:t>': 1707.5, '</a:t>
                      </a:r>
                      <a:r>
                        <a:rPr lang="zh-CN" sz="2000" kern="100">
                          <a:effectLst/>
                        </a:rPr>
                        <a:t>加拿大</a:t>
                      </a:r>
                      <a:r>
                        <a:rPr lang="en-US" sz="2000" kern="100">
                          <a:effectLst/>
                        </a:rPr>
                        <a:t>': 997.1, '</a:t>
                      </a:r>
                      <a:r>
                        <a:rPr lang="zh-CN" sz="2000" kern="100">
                          <a:effectLst/>
                        </a:rPr>
                        <a:t>中国</a:t>
                      </a:r>
                      <a:r>
                        <a:rPr lang="en-US" sz="2000" kern="100">
                          <a:effectLst/>
                        </a:rPr>
                        <a:t>': 960.1, '</a:t>
                      </a:r>
                      <a:r>
                        <a:rPr lang="zh-CN" sz="2000" kern="100">
                          <a:effectLst/>
                        </a:rPr>
                        <a:t>美国</a:t>
                      </a:r>
                      <a:r>
                        <a:rPr lang="en-US" sz="2000" kern="100">
                          <a:effectLst/>
                        </a:rPr>
                        <a:t>': 936.4, '</a:t>
                      </a:r>
                      <a:r>
                        <a:rPr lang="zh-CN" sz="2000" kern="100">
                          <a:effectLst/>
                        </a:rPr>
                        <a:t>巴西</a:t>
                      </a:r>
                      <a:r>
                        <a:rPr lang="en-US" sz="2000" kern="100">
                          <a:effectLst/>
                        </a:rPr>
                        <a:t>': 854.7}</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11641804"/>
                  </a:ext>
                </a:extLst>
              </a:tr>
              <a:tr h="460419">
                <a:tc>
                  <a:txBody>
                    <a:bodyPr/>
                    <a:lstStyle/>
                    <a:p>
                      <a:pPr algn="just">
                        <a:lnSpc>
                          <a:spcPts val="1200"/>
                        </a:lnSpc>
                        <a:spcAft>
                          <a:spcPts val="0"/>
                        </a:spcAft>
                      </a:pPr>
                      <a:r>
                        <a:rPr lang="en-US" sz="2000" kern="100">
                          <a:effectLst/>
                        </a:rPr>
                        <a:t>2</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lnR w="12700" cap="flat" cmpd="sng" algn="ctr">
                      <a:solidFill>
                        <a:schemeClr val="tx1"/>
                      </a:solidFill>
                      <a:prstDash val="solid"/>
                      <a:round/>
                      <a:headEnd type="none" w="med" len="med"/>
                      <a:tailEnd type="none" w="med" len="med"/>
                    </a:lnR>
                  </a:tcPr>
                </a:tc>
                <a:tc>
                  <a:txBody>
                    <a:bodyPr/>
                    <a:lstStyle/>
                    <a:p>
                      <a:pPr algn="just">
                        <a:lnSpc>
                          <a:spcPts val="1200"/>
                        </a:lnSpc>
                        <a:spcAft>
                          <a:spcPts val="0"/>
                        </a:spcAft>
                      </a:pPr>
                      <a:r>
                        <a:rPr lang="en-US" sz="2000" kern="100">
                          <a:effectLst/>
                        </a:rPr>
                        <a:t>dicCapitals={'</a:t>
                      </a:r>
                      <a:r>
                        <a:rPr lang="zh-CN" sz="2000" kern="100">
                          <a:effectLst/>
                        </a:rPr>
                        <a:t>俄罗斯</a:t>
                      </a:r>
                      <a:r>
                        <a:rPr lang="en-US" sz="2000" kern="100">
                          <a:effectLst/>
                        </a:rPr>
                        <a:t>': '</a:t>
                      </a:r>
                      <a:r>
                        <a:rPr lang="zh-CN" sz="2000" kern="100">
                          <a:effectLst/>
                        </a:rPr>
                        <a:t>莫斯科</a:t>
                      </a:r>
                      <a:r>
                        <a:rPr lang="en-US" sz="2000" kern="100">
                          <a:effectLst/>
                        </a:rPr>
                        <a:t>', '</a:t>
                      </a:r>
                      <a:r>
                        <a:rPr lang="zh-CN" sz="2000" kern="100">
                          <a:effectLst/>
                        </a:rPr>
                        <a:t>加拿大</a:t>
                      </a:r>
                      <a:r>
                        <a:rPr lang="en-US" sz="2000" kern="100">
                          <a:effectLst/>
                        </a:rPr>
                        <a:t>': '</a:t>
                      </a:r>
                      <a:r>
                        <a:rPr lang="zh-CN" sz="2000" kern="100">
                          <a:effectLst/>
                        </a:rPr>
                        <a:t>渥太华</a:t>
                      </a:r>
                      <a:r>
                        <a:rPr lang="en-US" sz="2000" kern="100">
                          <a:effectLst/>
                        </a:rPr>
                        <a:t>', '</a:t>
                      </a:r>
                      <a:r>
                        <a:rPr lang="zh-CN" sz="2000" kern="100">
                          <a:effectLst/>
                        </a:rPr>
                        <a:t>中国</a:t>
                      </a:r>
                      <a:r>
                        <a:rPr lang="en-US" sz="2000" kern="100">
                          <a:effectLst/>
                        </a:rPr>
                        <a:t>': '</a:t>
                      </a:r>
                      <a:r>
                        <a:rPr lang="zh-CN" sz="2000" kern="100">
                          <a:effectLst/>
                        </a:rPr>
                        <a:t>北京</a:t>
                      </a:r>
                      <a:r>
                        <a:rPr lang="en-US" sz="2000" kern="100">
                          <a:effectLst/>
                        </a:rPr>
                        <a:t>', '</a:t>
                      </a:r>
                      <a:r>
                        <a:rPr lang="zh-CN" sz="2000" kern="100">
                          <a:effectLst/>
                        </a:rPr>
                        <a:t>美国</a:t>
                      </a:r>
                      <a:r>
                        <a:rPr lang="en-US" sz="2000" kern="100">
                          <a:effectLst/>
                        </a:rPr>
                        <a:t>': '</a:t>
                      </a:r>
                      <a:r>
                        <a:rPr lang="zh-CN" sz="2000" kern="100">
                          <a:effectLst/>
                        </a:rPr>
                        <a:t>华盛顿</a:t>
                      </a:r>
                      <a:r>
                        <a:rPr lang="en-US" sz="2000" kern="100">
                          <a:effectLst/>
                        </a:rPr>
                        <a:t>', '</a:t>
                      </a:r>
                      <a:r>
                        <a:rPr lang="zh-CN" sz="2000" kern="100">
                          <a:effectLst/>
                        </a:rPr>
                        <a:t>巴西</a:t>
                      </a:r>
                      <a:r>
                        <a:rPr lang="en-US" sz="2000" kern="100">
                          <a:effectLst/>
                        </a:rPr>
                        <a:t>': '</a:t>
                      </a:r>
                      <a:r>
                        <a:rPr lang="zh-CN" sz="2000" kern="100">
                          <a:effectLst/>
                        </a:rPr>
                        <a:t>巴西利亚</a:t>
                      </a:r>
                      <a:r>
                        <a:rPr lang="en-US" sz="2000" kern="100">
                          <a:effectLst/>
                        </a:rPr>
                        <a:t>'}</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900795098"/>
                  </a:ext>
                </a:extLst>
              </a:tr>
              <a:tr h="460419">
                <a:tc>
                  <a:txBody>
                    <a:bodyPr/>
                    <a:lstStyle/>
                    <a:p>
                      <a:pPr algn="just">
                        <a:lnSpc>
                          <a:spcPts val="1200"/>
                        </a:lnSpc>
                        <a:spcAft>
                          <a:spcPts val="0"/>
                        </a:spcAft>
                      </a:pPr>
                      <a:r>
                        <a:rPr lang="en-US" sz="2000" kern="100" dirty="0">
                          <a:effectLst/>
                        </a:rPr>
                        <a:t>3</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lnR w="12700" cap="flat" cmpd="sng" algn="ctr">
                      <a:solidFill>
                        <a:schemeClr val="tx1"/>
                      </a:solidFill>
                      <a:prstDash val="solid"/>
                      <a:round/>
                      <a:headEnd type="none" w="med" len="med"/>
                      <a:tailEnd type="none" w="med" len="med"/>
                    </a:lnR>
                  </a:tcPr>
                </a:tc>
                <a:tc>
                  <a:txBody>
                    <a:bodyPr/>
                    <a:lstStyle/>
                    <a:p>
                      <a:pPr algn="just">
                        <a:lnSpc>
                          <a:spcPts val="1200"/>
                        </a:lnSpc>
                        <a:spcAft>
                          <a:spcPts val="0"/>
                        </a:spcAft>
                      </a:pPr>
                      <a:r>
                        <a:rPr lang="en-US" sz="2000" kern="100">
                          <a:effectLst/>
                        </a:rPr>
                        <a:t> </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417162404"/>
                  </a:ext>
                </a:extLst>
              </a:tr>
              <a:tr h="460419">
                <a:tc>
                  <a:txBody>
                    <a:bodyPr/>
                    <a:lstStyle/>
                    <a:p>
                      <a:pPr algn="just">
                        <a:lnSpc>
                          <a:spcPts val="1200"/>
                        </a:lnSpc>
                        <a:spcAft>
                          <a:spcPts val="0"/>
                        </a:spcAft>
                      </a:pPr>
                      <a:r>
                        <a:rPr lang="en-US" sz="2000" kern="100">
                          <a:effectLst/>
                        </a:rPr>
                        <a:t>4</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lnR w="12700" cap="flat" cmpd="sng" algn="ctr">
                      <a:solidFill>
                        <a:schemeClr val="tx1"/>
                      </a:solidFill>
                      <a:prstDash val="solid"/>
                      <a:round/>
                      <a:headEnd type="none" w="med" len="med"/>
                      <a:tailEnd type="none" w="med" len="med"/>
                    </a:lnR>
                  </a:tcPr>
                </a:tc>
                <a:tc>
                  <a:txBody>
                    <a:bodyPr/>
                    <a:lstStyle/>
                    <a:p>
                      <a:pPr algn="just">
                        <a:lnSpc>
                          <a:spcPts val="1200"/>
                        </a:lnSpc>
                        <a:spcAft>
                          <a:spcPts val="0"/>
                        </a:spcAft>
                      </a:pPr>
                      <a:r>
                        <a:rPr lang="en-US" sz="2000" kern="100">
                          <a:effectLst/>
                        </a:rPr>
                        <a:t>dicCountries={}</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983911033"/>
                  </a:ext>
                </a:extLst>
              </a:tr>
              <a:tr h="460419">
                <a:tc>
                  <a:txBody>
                    <a:bodyPr/>
                    <a:lstStyle/>
                    <a:p>
                      <a:pPr algn="just">
                        <a:lnSpc>
                          <a:spcPts val="1200"/>
                        </a:lnSpc>
                        <a:spcAft>
                          <a:spcPts val="0"/>
                        </a:spcAft>
                      </a:pPr>
                      <a:r>
                        <a:rPr lang="en-US" sz="2000" kern="100" dirty="0">
                          <a:effectLst/>
                        </a:rPr>
                        <a:t>5</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lnR w="12700" cap="flat" cmpd="sng" algn="ctr">
                      <a:solidFill>
                        <a:schemeClr val="tx1"/>
                      </a:solidFill>
                      <a:prstDash val="solid"/>
                      <a:round/>
                      <a:headEnd type="none" w="med" len="med"/>
                      <a:tailEnd type="none" w="med" len="med"/>
                    </a:lnR>
                  </a:tcPr>
                </a:tc>
                <a:tc>
                  <a:txBody>
                    <a:bodyPr/>
                    <a:lstStyle/>
                    <a:p>
                      <a:pPr algn="just">
                        <a:lnSpc>
                          <a:spcPts val="1200"/>
                        </a:lnSpc>
                        <a:spcAft>
                          <a:spcPts val="0"/>
                        </a:spcAft>
                      </a:pPr>
                      <a:r>
                        <a:rPr lang="en-US" sz="2000" kern="100" dirty="0">
                          <a:effectLst/>
                        </a:rPr>
                        <a:t> </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894706302"/>
                  </a:ext>
                </a:extLst>
              </a:tr>
              <a:tr h="460419">
                <a:tc>
                  <a:txBody>
                    <a:bodyPr/>
                    <a:lstStyle/>
                    <a:p>
                      <a:pPr algn="just">
                        <a:lnSpc>
                          <a:spcPts val="1200"/>
                        </a:lnSpc>
                        <a:spcAft>
                          <a:spcPts val="0"/>
                        </a:spcAft>
                      </a:pPr>
                      <a:r>
                        <a:rPr lang="en-US" sz="2000" kern="100" dirty="0">
                          <a:effectLst/>
                        </a:rPr>
                        <a:t>6</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lnR w="12700" cap="flat" cmpd="sng" algn="ctr">
                      <a:solidFill>
                        <a:schemeClr val="tx1"/>
                      </a:solidFill>
                      <a:prstDash val="solid"/>
                      <a:round/>
                      <a:headEnd type="none" w="med" len="med"/>
                      <a:tailEnd type="none" w="med" len="med"/>
                    </a:lnR>
                  </a:tcPr>
                </a:tc>
                <a:tc>
                  <a:txBody>
                    <a:bodyPr/>
                    <a:lstStyle/>
                    <a:p>
                      <a:pPr algn="just">
                        <a:lnSpc>
                          <a:spcPts val="1200"/>
                        </a:lnSpc>
                        <a:spcAft>
                          <a:spcPts val="0"/>
                        </a:spcAft>
                      </a:pPr>
                      <a:r>
                        <a:rPr lang="en-US" sz="2000" kern="100">
                          <a:effectLst/>
                        </a:rPr>
                        <a:t>for key in dicAreas.keys():</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4036049973"/>
                  </a:ext>
                </a:extLst>
              </a:tr>
              <a:tr h="460419">
                <a:tc>
                  <a:txBody>
                    <a:bodyPr/>
                    <a:lstStyle/>
                    <a:p>
                      <a:pPr algn="just">
                        <a:lnSpc>
                          <a:spcPts val="1200"/>
                        </a:lnSpc>
                        <a:spcAft>
                          <a:spcPts val="0"/>
                        </a:spcAft>
                      </a:pPr>
                      <a:r>
                        <a:rPr lang="en-US" sz="2000" kern="100" dirty="0">
                          <a:effectLst/>
                        </a:rPr>
                        <a:t>7</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lnR w="12700" cap="flat" cmpd="sng" algn="ctr">
                      <a:solidFill>
                        <a:schemeClr val="tx1"/>
                      </a:solidFill>
                      <a:prstDash val="solid"/>
                      <a:round/>
                      <a:headEnd type="none" w="med" len="med"/>
                      <a:tailEnd type="none" w="med" len="med"/>
                    </a:lnR>
                  </a:tcPr>
                </a:tc>
                <a:tc>
                  <a:txBody>
                    <a:bodyPr/>
                    <a:lstStyle/>
                    <a:p>
                      <a:pPr algn="just">
                        <a:lnSpc>
                          <a:spcPts val="1200"/>
                        </a:lnSpc>
                        <a:spcAft>
                          <a:spcPts val="0"/>
                        </a:spcAft>
                      </a:pPr>
                      <a:r>
                        <a:rPr lang="en-US" sz="2000" kern="100">
                          <a:effectLst/>
                        </a:rPr>
                        <a:t>    dicCountries[key] =[ dicAreas[key] , dicCapitals[key] ]</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180148080"/>
                  </a:ext>
                </a:extLst>
              </a:tr>
              <a:tr h="460419">
                <a:tc>
                  <a:txBody>
                    <a:bodyPr/>
                    <a:lstStyle/>
                    <a:p>
                      <a:pPr algn="just">
                        <a:lnSpc>
                          <a:spcPts val="1200"/>
                        </a:lnSpc>
                        <a:spcAft>
                          <a:spcPts val="0"/>
                        </a:spcAft>
                      </a:pPr>
                      <a:r>
                        <a:rPr lang="en-US" sz="2000" kern="100" dirty="0">
                          <a:effectLst/>
                        </a:rPr>
                        <a:t>8</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lnR w="12700" cap="flat" cmpd="sng" algn="ctr">
                      <a:solidFill>
                        <a:schemeClr val="tx1"/>
                      </a:solidFill>
                      <a:prstDash val="solid"/>
                      <a:round/>
                      <a:headEnd type="none" w="med" len="med"/>
                      <a:tailEnd type="none" w="med" len="med"/>
                    </a:lnR>
                  </a:tcPr>
                </a:tc>
                <a:tc>
                  <a:txBody>
                    <a:bodyPr/>
                    <a:lstStyle/>
                    <a:p>
                      <a:pPr algn="just">
                        <a:lnSpc>
                          <a:spcPts val="1200"/>
                        </a:lnSpc>
                        <a:spcAft>
                          <a:spcPts val="0"/>
                        </a:spcAft>
                      </a:pPr>
                      <a:r>
                        <a:rPr lang="en-US" sz="2000" kern="100">
                          <a:effectLst/>
                        </a:rPr>
                        <a:t> </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922643682"/>
                  </a:ext>
                </a:extLst>
              </a:tr>
              <a:tr h="460419">
                <a:tc>
                  <a:txBody>
                    <a:bodyPr/>
                    <a:lstStyle/>
                    <a:p>
                      <a:pPr algn="just">
                        <a:lnSpc>
                          <a:spcPts val="1200"/>
                        </a:lnSpc>
                        <a:spcAft>
                          <a:spcPts val="0"/>
                        </a:spcAft>
                      </a:pPr>
                      <a:r>
                        <a:rPr lang="en-US" sz="2000" kern="100" dirty="0">
                          <a:effectLst/>
                        </a:rPr>
                        <a:t>9</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lnR w="12700" cap="flat" cmpd="sng" algn="ctr">
                      <a:solidFill>
                        <a:schemeClr val="tx1"/>
                      </a:solidFill>
                      <a:prstDash val="solid"/>
                      <a:round/>
                      <a:headEnd type="none" w="med" len="med"/>
                      <a:tailEnd type="none" w="med" len="med"/>
                    </a:lnR>
                  </a:tcPr>
                </a:tc>
                <a:tc>
                  <a:txBody>
                    <a:bodyPr/>
                    <a:lstStyle/>
                    <a:p>
                      <a:pPr algn="just">
                        <a:lnSpc>
                          <a:spcPts val="1200"/>
                        </a:lnSpc>
                        <a:spcAft>
                          <a:spcPts val="0"/>
                        </a:spcAft>
                      </a:pPr>
                      <a:r>
                        <a:rPr lang="en-US" sz="2000" kern="100">
                          <a:effectLst/>
                        </a:rPr>
                        <a:t>for item in dicCountries.items():</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516095936"/>
                  </a:ext>
                </a:extLst>
              </a:tr>
              <a:tr h="460419">
                <a:tc>
                  <a:txBody>
                    <a:bodyPr/>
                    <a:lstStyle/>
                    <a:p>
                      <a:pPr algn="just">
                        <a:lnSpc>
                          <a:spcPts val="1200"/>
                        </a:lnSpc>
                        <a:spcAft>
                          <a:spcPts val="0"/>
                        </a:spcAft>
                      </a:pPr>
                      <a:r>
                        <a:rPr lang="en-US" sz="2000" kern="100" dirty="0">
                          <a:effectLst/>
                        </a:rPr>
                        <a:t>10</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lnR w="12700" cap="flat" cmpd="sng" algn="ctr">
                      <a:solidFill>
                        <a:schemeClr val="tx1"/>
                      </a:solidFill>
                      <a:prstDash val="solid"/>
                      <a:round/>
                      <a:headEnd type="none" w="med" len="med"/>
                      <a:tailEnd type="none" w="med" len="med"/>
                    </a:lnR>
                  </a:tcPr>
                </a:tc>
                <a:tc>
                  <a:txBody>
                    <a:bodyPr/>
                    <a:lstStyle/>
                    <a:p>
                      <a:pPr algn="just">
                        <a:lnSpc>
                          <a:spcPts val="1200"/>
                        </a:lnSpc>
                        <a:spcAft>
                          <a:spcPts val="0"/>
                        </a:spcAft>
                      </a:pPr>
                      <a:r>
                        <a:rPr lang="en-US" sz="2000" kern="100" dirty="0">
                          <a:effectLst/>
                        </a:rPr>
                        <a:t>    print(item)</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340086478"/>
                  </a:ext>
                </a:extLst>
              </a:tr>
            </a:tbl>
          </a:graphicData>
        </a:graphic>
      </p:graphicFrame>
    </p:spTree>
    <p:extLst>
      <p:ext uri="{BB962C8B-B14F-4D97-AF65-F5344CB8AC3E}">
        <p14:creationId xmlns:p14="http://schemas.microsoft.com/office/powerpoint/2010/main" val="64453128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showMasterSp="0">
  <p:cSld>
    <p:bg>
      <p:bgPr>
        <a:solidFill>
          <a:schemeClr val="bg1">
            <a:lumMod val="95000"/>
          </a:schemeClr>
        </a:solidFill>
        <a:effectLst/>
      </p:bgPr>
    </p:bg>
    <p:spTree>
      <p:nvGrpSpPr>
        <p:cNvPr id="1" name=""/>
        <p:cNvGrpSpPr/>
        <p:nvPr/>
      </p:nvGrpSpPr>
      <p:grpSpPr>
        <a:xfrm>
          <a:off x="0" y="0"/>
          <a:ext cx="0" cy="0"/>
          <a:chOff x="0" y="0"/>
          <a:chExt cx="0" cy="0"/>
        </a:xfrm>
      </p:grpSpPr>
      <p:grpSp>
        <p:nvGrpSpPr>
          <p:cNvPr id="32" name="组合 31">
            <a:extLst>
              <a:ext uri="{FF2B5EF4-FFF2-40B4-BE49-F238E27FC236}">
                <a16:creationId xmlns:a16="http://schemas.microsoft.com/office/drawing/2014/main" id="{032EF26F-0D58-4A0E-97C1-668713F80B14}"/>
              </a:ext>
            </a:extLst>
          </p:cNvPr>
          <p:cNvGrpSpPr/>
          <p:nvPr/>
        </p:nvGrpSpPr>
        <p:grpSpPr>
          <a:xfrm>
            <a:off x="170320" y="203448"/>
            <a:ext cx="5190653" cy="504056"/>
            <a:chOff x="169526" y="203448"/>
            <a:chExt cx="5190653" cy="504056"/>
          </a:xfrm>
        </p:grpSpPr>
        <p:sp>
          <p:nvSpPr>
            <p:cNvPr id="4" name="TextBox 3"/>
            <p:cNvSpPr txBox="1"/>
            <p:nvPr/>
          </p:nvSpPr>
          <p:spPr>
            <a:xfrm>
              <a:off x="781173" y="245839"/>
              <a:ext cx="4579006" cy="461665"/>
            </a:xfrm>
            <a:prstGeom prst="rect">
              <a:avLst/>
            </a:prstGeom>
            <a:noFill/>
          </p:spPr>
          <p:txBody>
            <a:bodyPr wrap="square" rtlCol="0">
              <a:spAutoFit/>
            </a:bodyPr>
            <a:lstStyle/>
            <a:p>
              <a:r>
                <a:rPr lang="zh-CN" altLang="en-US" sz="2400" b="1" dirty="0">
                  <a:solidFill>
                    <a:srgbClr val="1E6787"/>
                  </a:solidFill>
                  <a:latin typeface="微软雅黑" pitchFamily="34" charset="-122"/>
                  <a:ea typeface="微软雅黑" pitchFamily="34" charset="-122"/>
                </a:rPr>
                <a:t>计 算 机 基 础</a:t>
              </a:r>
              <a:r>
                <a:rPr lang="en-US" altLang="zh-CN" sz="2400" b="1" dirty="0">
                  <a:solidFill>
                    <a:srgbClr val="1E6787"/>
                  </a:solidFill>
                  <a:latin typeface="微软雅黑" pitchFamily="34" charset="-122"/>
                  <a:ea typeface="微软雅黑" pitchFamily="34" charset="-122"/>
                </a:rPr>
                <a:t>——</a:t>
              </a:r>
              <a:r>
                <a:rPr lang="zh-CN" altLang="en-US" sz="2000" b="1" dirty="0">
                  <a:solidFill>
                    <a:srgbClr val="1E6787"/>
                  </a:solidFill>
                  <a:latin typeface="微软雅黑" pitchFamily="34" charset="-122"/>
                  <a:ea typeface="微软雅黑" pitchFamily="34" charset="-122"/>
                </a:rPr>
                <a:t>软件和程序设计 </a:t>
              </a:r>
            </a:p>
          </p:txBody>
        </p:sp>
        <p:grpSp>
          <p:nvGrpSpPr>
            <p:cNvPr id="56" name="组合 55">
              <a:extLst>
                <a:ext uri="{FF2B5EF4-FFF2-40B4-BE49-F238E27FC236}">
                  <a16:creationId xmlns:a16="http://schemas.microsoft.com/office/drawing/2014/main" id="{B3ECA4EB-10D1-4B65-B604-4032302CDAF4}"/>
                </a:ext>
              </a:extLst>
            </p:cNvPr>
            <p:cNvGrpSpPr/>
            <p:nvPr/>
          </p:nvGrpSpPr>
          <p:grpSpPr>
            <a:xfrm>
              <a:off x="169526" y="203448"/>
              <a:ext cx="504056" cy="504056"/>
              <a:chOff x="11207774" y="442662"/>
              <a:chExt cx="504056" cy="504056"/>
            </a:xfrm>
            <a:effectLst>
              <a:outerShdw blurRad="50800" dist="38100" dir="5400000" algn="t" rotWithShape="0">
                <a:prstClr val="black">
                  <a:alpha val="40000"/>
                </a:prstClr>
              </a:outerShdw>
            </a:effectLst>
          </p:grpSpPr>
          <p:sp>
            <p:nvSpPr>
              <p:cNvPr id="57" name="椭圆 56">
                <a:extLst>
                  <a:ext uri="{FF2B5EF4-FFF2-40B4-BE49-F238E27FC236}">
                    <a16:creationId xmlns:a16="http://schemas.microsoft.com/office/drawing/2014/main" id="{FF372EA1-AB4F-47B1-B450-59AB8827ECD5}"/>
                  </a:ext>
                </a:extLst>
              </p:cNvPr>
              <p:cNvSpPr/>
              <p:nvPr/>
            </p:nvSpPr>
            <p:spPr>
              <a:xfrm>
                <a:off x="11351790" y="601230"/>
                <a:ext cx="216024" cy="216024"/>
              </a:xfrm>
              <a:prstGeom prst="ellipse">
                <a:avLst/>
              </a:prstGeom>
              <a:solidFill>
                <a:srgbClr val="B3DF6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Calibri"/>
                  <a:ea typeface="微软雅黑"/>
                </a:endParaRPr>
              </a:p>
            </p:txBody>
          </p:sp>
          <p:sp>
            <p:nvSpPr>
              <p:cNvPr id="58" name="椭圆 57">
                <a:extLst>
                  <a:ext uri="{FF2B5EF4-FFF2-40B4-BE49-F238E27FC236}">
                    <a16:creationId xmlns:a16="http://schemas.microsoft.com/office/drawing/2014/main" id="{0BEE7D95-9E9C-4C6D-91AA-6429F74B9F98}"/>
                  </a:ext>
                </a:extLst>
              </p:cNvPr>
              <p:cNvSpPr/>
              <p:nvPr/>
            </p:nvSpPr>
            <p:spPr>
              <a:xfrm>
                <a:off x="11207774" y="442662"/>
                <a:ext cx="504056" cy="50405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Calibri"/>
                  <a:ea typeface="微软雅黑"/>
                </a:endParaRPr>
              </a:p>
            </p:txBody>
          </p:sp>
        </p:grpSp>
        <p:cxnSp>
          <p:nvCxnSpPr>
            <p:cNvPr id="20" name="直接连接符 19">
              <a:extLst>
                <a:ext uri="{FF2B5EF4-FFF2-40B4-BE49-F238E27FC236}">
                  <a16:creationId xmlns:a16="http://schemas.microsoft.com/office/drawing/2014/main" id="{C4FBB3C1-88AA-4E76-B54C-31018E3BFAA0}"/>
                </a:ext>
              </a:extLst>
            </p:cNvPr>
            <p:cNvCxnSpPr>
              <a:cxnSpLocks/>
            </p:cNvCxnSpPr>
            <p:nvPr/>
          </p:nvCxnSpPr>
          <p:spPr>
            <a:xfrm>
              <a:off x="775303" y="707504"/>
              <a:ext cx="1833288" cy="0"/>
            </a:xfrm>
            <a:prstGeom prst="line">
              <a:avLst/>
            </a:prstGeom>
            <a:ln>
              <a:solidFill>
                <a:srgbClr val="B3DF63"/>
              </a:solidFill>
            </a:ln>
          </p:spPr>
          <p:style>
            <a:lnRef idx="1">
              <a:schemeClr val="accent1"/>
            </a:lnRef>
            <a:fillRef idx="0">
              <a:schemeClr val="accent1"/>
            </a:fillRef>
            <a:effectRef idx="0">
              <a:schemeClr val="accent1"/>
            </a:effectRef>
            <a:fontRef idx="minor">
              <a:schemeClr val="tx1"/>
            </a:fontRef>
          </p:style>
        </p:cxnSp>
      </p:grpSp>
      <p:pic>
        <p:nvPicPr>
          <p:cNvPr id="21" name="Picture 5">
            <a:extLst>
              <a:ext uri="{FF2B5EF4-FFF2-40B4-BE49-F238E27FC236}">
                <a16:creationId xmlns:a16="http://schemas.microsoft.com/office/drawing/2014/main" id="{4951C1DE-F68A-46CF-A06C-0549899C26D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04195" y="1688601"/>
            <a:ext cx="3943246" cy="4965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内容占位符 1">
            <a:extLst>
              <a:ext uri="{FF2B5EF4-FFF2-40B4-BE49-F238E27FC236}">
                <a16:creationId xmlns:a16="http://schemas.microsoft.com/office/drawing/2014/main" id="{7C22696B-5C5C-47DE-93AA-DCF5C7EF671E}"/>
              </a:ext>
            </a:extLst>
          </p:cNvPr>
          <p:cNvSpPr txBox="1">
            <a:spLocks/>
          </p:cNvSpPr>
          <p:nvPr/>
        </p:nvSpPr>
        <p:spPr>
          <a:xfrm>
            <a:off x="314336" y="1572413"/>
            <a:ext cx="7633345" cy="489585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20000"/>
              </a:lnSpc>
              <a:buFont typeface="Arial" pitchFamily="34" charset="0"/>
              <a:buNone/>
              <a:defRPr/>
            </a:pPr>
            <a:r>
              <a:rPr lang="en-US" altLang="zh-CN" sz="4400" dirty="0">
                <a:solidFill>
                  <a:schemeClr val="tx1">
                    <a:lumMod val="65000"/>
                    <a:lumOff val="35000"/>
                  </a:schemeClr>
                </a:solidFill>
                <a:latin typeface="+mj-lt"/>
              </a:rPr>
              <a:t>	Everybody in this country should learn how to program a computer, because it teaches you how to think.</a:t>
            </a:r>
          </a:p>
          <a:p>
            <a:pPr marL="0" indent="0" algn="r">
              <a:lnSpc>
                <a:spcPct val="120000"/>
              </a:lnSpc>
              <a:buFont typeface="Arial" pitchFamily="34" charset="0"/>
              <a:buNone/>
              <a:defRPr/>
            </a:pPr>
            <a:r>
              <a:rPr lang="en-US" altLang="zh-CN" sz="4400" dirty="0">
                <a:solidFill>
                  <a:schemeClr val="tx1">
                    <a:lumMod val="65000"/>
                    <a:lumOff val="35000"/>
                  </a:schemeClr>
                </a:solidFill>
                <a:latin typeface="+mj-lt"/>
              </a:rPr>
              <a:t>                           	Steve Jobs</a:t>
            </a:r>
          </a:p>
        </p:txBody>
      </p:sp>
      <p:pic>
        <p:nvPicPr>
          <p:cNvPr id="23" name="图片 22">
            <a:extLst>
              <a:ext uri="{FF2B5EF4-FFF2-40B4-BE49-F238E27FC236}">
                <a16:creationId xmlns:a16="http://schemas.microsoft.com/office/drawing/2014/main" id="{7D5D0C4A-F2E1-440B-B0CA-4ABFBA029BD2}"/>
              </a:ext>
            </a:extLst>
          </p:cNvPr>
          <p:cNvPicPr>
            <a:picLocks noChangeAspect="1"/>
          </p:cNvPicPr>
          <p:nvPr/>
        </p:nvPicPr>
        <p:blipFill>
          <a:blip r:embed="rId4" cstate="print">
            <a:clrChange>
              <a:clrFrom>
                <a:srgbClr val="FFFDFF"/>
              </a:clrFrom>
              <a:clrTo>
                <a:srgbClr val="FFFDFF">
                  <a:alpha val="0"/>
                </a:srgbClr>
              </a:clrTo>
            </a:clrChange>
          </a:blip>
          <a:stretch>
            <a:fillRect/>
          </a:stretch>
        </p:blipFill>
        <p:spPr>
          <a:xfrm>
            <a:off x="-1" y="0"/>
            <a:ext cx="12192001" cy="6870567"/>
          </a:xfrm>
          <a:prstGeom prst="rect">
            <a:avLst/>
          </a:prstGeom>
        </p:spPr>
      </p:pic>
      <p:sp>
        <p:nvSpPr>
          <p:cNvPr id="24" name="TextBox 1">
            <a:extLst>
              <a:ext uri="{FF2B5EF4-FFF2-40B4-BE49-F238E27FC236}">
                <a16:creationId xmlns:a16="http://schemas.microsoft.com/office/drawing/2014/main" id="{6BB9B5EB-28FC-4908-A58B-44F8CDB72555}"/>
              </a:ext>
            </a:extLst>
          </p:cNvPr>
          <p:cNvSpPr txBox="1"/>
          <p:nvPr/>
        </p:nvSpPr>
        <p:spPr>
          <a:xfrm>
            <a:off x="2758231" y="2752857"/>
            <a:ext cx="4493538" cy="830997"/>
          </a:xfrm>
          <a:prstGeom prst="rect">
            <a:avLst/>
          </a:prstGeom>
          <a:noFill/>
        </p:spPr>
        <p:txBody>
          <a:bodyPr wrap="none" rtlCol="0">
            <a:spAutoFit/>
          </a:bodyPr>
          <a:lstStyle/>
          <a:p>
            <a:r>
              <a:rPr lang="zh-CN" altLang="en-US" sz="4800" b="1" dirty="0">
                <a:ln w="12700">
                  <a:noFill/>
                  <a:prstDash val="solid"/>
                </a:ln>
                <a:solidFill>
                  <a:prstClr val="white"/>
                </a:solidFill>
                <a:effectLst>
                  <a:outerShdw dist="50800" dir="4800000" algn="tl" rotWithShape="0">
                    <a:srgbClr val="000000">
                      <a:alpha val="40000"/>
                    </a:srgbClr>
                  </a:outerShdw>
                </a:effectLst>
                <a:latin typeface="造字工房尚黑（非商用）细体" pitchFamily="50" charset="-122"/>
                <a:ea typeface="造字工房尚黑（非商用）细体" pitchFamily="50" charset="-122"/>
              </a:rPr>
              <a:t>集合与集合操作</a:t>
            </a:r>
          </a:p>
        </p:txBody>
      </p:sp>
      <p:grpSp>
        <p:nvGrpSpPr>
          <p:cNvPr id="25" name="Group 5">
            <a:extLst>
              <a:ext uri="{FF2B5EF4-FFF2-40B4-BE49-F238E27FC236}">
                <a16:creationId xmlns:a16="http://schemas.microsoft.com/office/drawing/2014/main" id="{1A631B44-1BDB-4596-98A0-0721D09359DE}"/>
              </a:ext>
            </a:extLst>
          </p:cNvPr>
          <p:cNvGrpSpPr/>
          <p:nvPr/>
        </p:nvGrpSpPr>
        <p:grpSpPr>
          <a:xfrm>
            <a:off x="8825614" y="4241498"/>
            <a:ext cx="2169488" cy="2175406"/>
            <a:chOff x="5292553" y="3355717"/>
            <a:chExt cx="1711365" cy="2494000"/>
          </a:xfrm>
          <a:solidFill>
            <a:schemeClr val="bg1">
              <a:lumMod val="95000"/>
            </a:schemeClr>
          </a:solidFill>
        </p:grpSpPr>
        <p:sp>
          <p:nvSpPr>
            <p:cNvPr id="26" name="Rectangle 5">
              <a:extLst>
                <a:ext uri="{FF2B5EF4-FFF2-40B4-BE49-F238E27FC236}">
                  <a16:creationId xmlns:a16="http://schemas.microsoft.com/office/drawing/2014/main" id="{6953989D-AD6E-4471-BA7E-618200FCF0BD}"/>
                </a:ext>
              </a:extLst>
            </p:cNvPr>
            <p:cNvSpPr>
              <a:spLocks noChangeArrowheads="1"/>
            </p:cNvSpPr>
            <p:nvPr/>
          </p:nvSpPr>
          <p:spPr bwMode="auto">
            <a:xfrm>
              <a:off x="5292553" y="3573075"/>
              <a:ext cx="992082" cy="190188"/>
            </a:xfrm>
            <a:prstGeom prst="rect">
              <a:avLst/>
            </a:prstGeom>
            <a:grpFill/>
            <a:ln w="9525">
              <a:solidFill>
                <a:schemeClr val="accent1"/>
              </a:solidFill>
              <a:miter lim="800000"/>
              <a:headEnd/>
              <a:tailEnd/>
            </a:ln>
            <a:extLst/>
          </p:spPr>
          <p:txBody>
            <a:bodyPr vert="horz" wrap="square" lIns="86687" tIns="43344" rIns="86687" bIns="43344" numCol="1" anchor="t" anchorCtr="0" compatLnSpc="1">
              <a:prstTxWarp prst="textNoShape">
                <a:avLst/>
              </a:prstTxWarp>
            </a:bodyPr>
            <a:lstStyle/>
            <a:p>
              <a:endParaRPr lang="en-US" sz="1706">
                <a:solidFill>
                  <a:prstClr val="black"/>
                </a:solidFill>
                <a:latin typeface="Calibri"/>
                <a:ea typeface="微软雅黑"/>
              </a:endParaRPr>
            </a:p>
          </p:txBody>
        </p:sp>
        <p:sp>
          <p:nvSpPr>
            <p:cNvPr id="27" name="Rectangle 6">
              <a:extLst>
                <a:ext uri="{FF2B5EF4-FFF2-40B4-BE49-F238E27FC236}">
                  <a16:creationId xmlns:a16="http://schemas.microsoft.com/office/drawing/2014/main" id="{EFC47DB8-DF59-4FDE-BF61-5B9DAC274637}"/>
                </a:ext>
              </a:extLst>
            </p:cNvPr>
            <p:cNvSpPr>
              <a:spLocks noChangeArrowheads="1"/>
            </p:cNvSpPr>
            <p:nvPr/>
          </p:nvSpPr>
          <p:spPr bwMode="auto">
            <a:xfrm>
              <a:off x="5402008" y="4624848"/>
              <a:ext cx="804223" cy="291104"/>
            </a:xfrm>
            <a:prstGeom prst="rect">
              <a:avLst/>
            </a:prstGeom>
            <a:grpFill/>
            <a:ln w="9525">
              <a:solidFill>
                <a:schemeClr val="accent1"/>
              </a:solidFill>
              <a:miter lim="800000"/>
              <a:headEnd/>
              <a:tailEnd/>
            </a:ln>
            <a:extLst/>
          </p:spPr>
          <p:txBody>
            <a:bodyPr vert="horz" wrap="square" lIns="86687" tIns="43344" rIns="86687" bIns="43344" numCol="1" anchor="t" anchorCtr="0" compatLnSpc="1">
              <a:prstTxWarp prst="textNoShape">
                <a:avLst/>
              </a:prstTxWarp>
            </a:bodyPr>
            <a:lstStyle/>
            <a:p>
              <a:endParaRPr lang="en-US" sz="1706">
                <a:solidFill>
                  <a:prstClr val="black"/>
                </a:solidFill>
                <a:latin typeface="Calibri"/>
                <a:ea typeface="微软雅黑"/>
              </a:endParaRPr>
            </a:p>
          </p:txBody>
        </p:sp>
        <p:sp>
          <p:nvSpPr>
            <p:cNvPr id="28" name="Rectangle 7">
              <a:extLst>
                <a:ext uri="{FF2B5EF4-FFF2-40B4-BE49-F238E27FC236}">
                  <a16:creationId xmlns:a16="http://schemas.microsoft.com/office/drawing/2014/main" id="{42036706-6E8E-4028-A987-A5B2EEE1CB3A}"/>
                </a:ext>
              </a:extLst>
            </p:cNvPr>
            <p:cNvSpPr>
              <a:spLocks noChangeArrowheads="1"/>
            </p:cNvSpPr>
            <p:nvPr/>
          </p:nvSpPr>
          <p:spPr bwMode="auto">
            <a:xfrm>
              <a:off x="5471873" y="3355717"/>
              <a:ext cx="1124825" cy="219686"/>
            </a:xfrm>
            <a:prstGeom prst="rect">
              <a:avLst/>
            </a:prstGeom>
            <a:grpFill/>
            <a:ln w="9525">
              <a:solidFill>
                <a:schemeClr val="accent1"/>
              </a:solidFill>
              <a:miter lim="800000"/>
              <a:headEnd/>
              <a:tailEnd/>
            </a:ln>
            <a:extLst/>
          </p:spPr>
          <p:txBody>
            <a:bodyPr vert="horz" wrap="square" lIns="86687" tIns="43344" rIns="86687" bIns="43344" numCol="1" anchor="t" anchorCtr="0" compatLnSpc="1">
              <a:prstTxWarp prst="textNoShape">
                <a:avLst/>
              </a:prstTxWarp>
            </a:bodyPr>
            <a:lstStyle/>
            <a:p>
              <a:endParaRPr lang="en-US" sz="1706">
                <a:solidFill>
                  <a:prstClr val="black"/>
                </a:solidFill>
                <a:latin typeface="Calibri"/>
                <a:ea typeface="微软雅黑"/>
              </a:endParaRPr>
            </a:p>
          </p:txBody>
        </p:sp>
        <p:sp>
          <p:nvSpPr>
            <p:cNvPr id="29" name="Rectangle 8">
              <a:extLst>
                <a:ext uri="{FF2B5EF4-FFF2-40B4-BE49-F238E27FC236}">
                  <a16:creationId xmlns:a16="http://schemas.microsoft.com/office/drawing/2014/main" id="{8A474E6B-CF6F-4BE9-BB91-4D1DC02778E7}"/>
                </a:ext>
              </a:extLst>
            </p:cNvPr>
            <p:cNvSpPr>
              <a:spLocks noChangeArrowheads="1"/>
            </p:cNvSpPr>
            <p:nvPr/>
          </p:nvSpPr>
          <p:spPr bwMode="auto">
            <a:xfrm>
              <a:off x="5382601" y="3902993"/>
              <a:ext cx="1127154" cy="78404"/>
            </a:xfrm>
            <a:prstGeom prst="rect">
              <a:avLst/>
            </a:prstGeom>
            <a:grpFill/>
            <a:ln w="9525">
              <a:solidFill>
                <a:schemeClr val="accent1"/>
              </a:solidFill>
              <a:miter lim="800000"/>
              <a:headEnd/>
              <a:tailEnd/>
            </a:ln>
            <a:extLst/>
          </p:spPr>
          <p:txBody>
            <a:bodyPr vert="horz" wrap="square" lIns="86687" tIns="43344" rIns="86687" bIns="43344" numCol="1" anchor="t" anchorCtr="0" compatLnSpc="1">
              <a:prstTxWarp prst="textNoShape">
                <a:avLst/>
              </a:prstTxWarp>
            </a:bodyPr>
            <a:lstStyle/>
            <a:p>
              <a:endParaRPr lang="en-US" sz="1706">
                <a:solidFill>
                  <a:prstClr val="black"/>
                </a:solidFill>
                <a:latin typeface="Calibri"/>
                <a:ea typeface="微软雅黑"/>
              </a:endParaRPr>
            </a:p>
          </p:txBody>
        </p:sp>
        <p:sp>
          <p:nvSpPr>
            <p:cNvPr id="30" name="Rectangle 9">
              <a:extLst>
                <a:ext uri="{FF2B5EF4-FFF2-40B4-BE49-F238E27FC236}">
                  <a16:creationId xmlns:a16="http://schemas.microsoft.com/office/drawing/2014/main" id="{A7DCC5A6-C391-4473-8435-7B57358C16AB}"/>
                </a:ext>
              </a:extLst>
            </p:cNvPr>
            <p:cNvSpPr>
              <a:spLocks noChangeArrowheads="1"/>
            </p:cNvSpPr>
            <p:nvPr/>
          </p:nvSpPr>
          <p:spPr bwMode="auto">
            <a:xfrm>
              <a:off x="5592196" y="3981397"/>
              <a:ext cx="1004502" cy="114113"/>
            </a:xfrm>
            <a:prstGeom prst="rect">
              <a:avLst/>
            </a:prstGeom>
            <a:grpFill/>
            <a:ln w="9525">
              <a:solidFill>
                <a:schemeClr val="accent1"/>
              </a:solidFill>
              <a:miter lim="800000"/>
              <a:headEnd/>
              <a:tailEnd/>
            </a:ln>
            <a:extLst/>
          </p:spPr>
          <p:txBody>
            <a:bodyPr vert="horz" wrap="square" lIns="86687" tIns="43344" rIns="86687" bIns="43344" numCol="1" anchor="t" anchorCtr="0" compatLnSpc="1">
              <a:prstTxWarp prst="textNoShape">
                <a:avLst/>
              </a:prstTxWarp>
            </a:bodyPr>
            <a:lstStyle/>
            <a:p>
              <a:endParaRPr lang="en-US" sz="1706">
                <a:solidFill>
                  <a:prstClr val="black"/>
                </a:solidFill>
                <a:latin typeface="Calibri"/>
                <a:ea typeface="微软雅黑"/>
              </a:endParaRPr>
            </a:p>
          </p:txBody>
        </p:sp>
        <p:sp>
          <p:nvSpPr>
            <p:cNvPr id="31" name="Rectangle 10">
              <a:extLst>
                <a:ext uri="{FF2B5EF4-FFF2-40B4-BE49-F238E27FC236}">
                  <a16:creationId xmlns:a16="http://schemas.microsoft.com/office/drawing/2014/main" id="{F19F09D3-7364-4B1F-AF90-1D0B67765235}"/>
                </a:ext>
              </a:extLst>
            </p:cNvPr>
            <p:cNvSpPr>
              <a:spLocks noChangeArrowheads="1"/>
            </p:cNvSpPr>
            <p:nvPr/>
          </p:nvSpPr>
          <p:spPr bwMode="auto">
            <a:xfrm>
              <a:off x="5471873" y="4093379"/>
              <a:ext cx="874864" cy="73746"/>
            </a:xfrm>
            <a:prstGeom prst="rect">
              <a:avLst/>
            </a:prstGeom>
            <a:grpFill/>
            <a:ln w="9525">
              <a:solidFill>
                <a:schemeClr val="accent1"/>
              </a:solidFill>
              <a:miter lim="800000"/>
              <a:headEnd/>
              <a:tailEnd/>
            </a:ln>
            <a:extLst/>
          </p:spPr>
          <p:txBody>
            <a:bodyPr vert="horz" wrap="square" lIns="86687" tIns="43344" rIns="86687" bIns="43344" numCol="1" anchor="t" anchorCtr="0" compatLnSpc="1">
              <a:prstTxWarp prst="textNoShape">
                <a:avLst/>
              </a:prstTxWarp>
            </a:bodyPr>
            <a:lstStyle/>
            <a:p>
              <a:endParaRPr lang="en-US" sz="1706">
                <a:solidFill>
                  <a:prstClr val="black"/>
                </a:solidFill>
                <a:latin typeface="Calibri"/>
                <a:ea typeface="微软雅黑"/>
              </a:endParaRPr>
            </a:p>
          </p:txBody>
        </p:sp>
        <p:sp>
          <p:nvSpPr>
            <p:cNvPr id="33" name="Rectangle 11">
              <a:extLst>
                <a:ext uri="{FF2B5EF4-FFF2-40B4-BE49-F238E27FC236}">
                  <a16:creationId xmlns:a16="http://schemas.microsoft.com/office/drawing/2014/main" id="{ACBF43C6-A9BB-4E86-9B95-BB679676236E}"/>
                </a:ext>
              </a:extLst>
            </p:cNvPr>
            <p:cNvSpPr>
              <a:spLocks noChangeArrowheads="1"/>
            </p:cNvSpPr>
            <p:nvPr/>
          </p:nvSpPr>
          <p:spPr bwMode="auto">
            <a:xfrm>
              <a:off x="5592196" y="4166845"/>
              <a:ext cx="1026238" cy="254619"/>
            </a:xfrm>
            <a:prstGeom prst="rect">
              <a:avLst/>
            </a:prstGeom>
            <a:grpFill/>
            <a:ln w="9525">
              <a:solidFill>
                <a:schemeClr val="accent1"/>
              </a:solidFill>
              <a:miter lim="800000"/>
              <a:headEnd/>
              <a:tailEnd/>
            </a:ln>
            <a:extLst/>
          </p:spPr>
          <p:txBody>
            <a:bodyPr vert="horz" wrap="square" lIns="86687" tIns="43344" rIns="86687" bIns="43344" numCol="1" anchor="t" anchorCtr="0" compatLnSpc="1">
              <a:prstTxWarp prst="textNoShape">
                <a:avLst/>
              </a:prstTxWarp>
            </a:bodyPr>
            <a:lstStyle/>
            <a:p>
              <a:endParaRPr lang="en-US" sz="1706">
                <a:solidFill>
                  <a:prstClr val="black"/>
                </a:solidFill>
                <a:latin typeface="Calibri"/>
                <a:ea typeface="微软雅黑"/>
              </a:endParaRPr>
            </a:p>
          </p:txBody>
        </p:sp>
        <p:sp>
          <p:nvSpPr>
            <p:cNvPr id="34" name="Rectangle 12">
              <a:extLst>
                <a:ext uri="{FF2B5EF4-FFF2-40B4-BE49-F238E27FC236}">
                  <a16:creationId xmlns:a16="http://schemas.microsoft.com/office/drawing/2014/main" id="{64D6B7D7-11EE-49CB-94B9-E27FDDC59726}"/>
                </a:ext>
              </a:extLst>
            </p:cNvPr>
            <p:cNvSpPr>
              <a:spLocks noChangeArrowheads="1"/>
            </p:cNvSpPr>
            <p:nvPr/>
          </p:nvSpPr>
          <p:spPr bwMode="auto">
            <a:xfrm>
              <a:off x="5570460" y="4915952"/>
              <a:ext cx="902034" cy="52011"/>
            </a:xfrm>
            <a:prstGeom prst="rect">
              <a:avLst/>
            </a:prstGeom>
            <a:grpFill/>
            <a:ln w="9525">
              <a:solidFill>
                <a:schemeClr val="accent1"/>
              </a:solidFill>
              <a:miter lim="800000"/>
              <a:headEnd/>
              <a:tailEnd/>
            </a:ln>
            <a:extLst/>
          </p:spPr>
          <p:txBody>
            <a:bodyPr vert="horz" wrap="square" lIns="86687" tIns="43344" rIns="86687" bIns="43344" numCol="1" anchor="t" anchorCtr="0" compatLnSpc="1">
              <a:prstTxWarp prst="textNoShape">
                <a:avLst/>
              </a:prstTxWarp>
            </a:bodyPr>
            <a:lstStyle/>
            <a:p>
              <a:endParaRPr lang="en-US" sz="1706">
                <a:solidFill>
                  <a:prstClr val="black"/>
                </a:solidFill>
                <a:latin typeface="Calibri"/>
                <a:ea typeface="微软雅黑"/>
              </a:endParaRPr>
            </a:p>
          </p:txBody>
        </p:sp>
        <p:sp>
          <p:nvSpPr>
            <p:cNvPr id="35" name="Rectangle 13">
              <a:extLst>
                <a:ext uri="{FF2B5EF4-FFF2-40B4-BE49-F238E27FC236}">
                  <a16:creationId xmlns:a16="http://schemas.microsoft.com/office/drawing/2014/main" id="{C9878BAB-3C25-4F94-9637-8F1738D751D5}"/>
                </a:ext>
              </a:extLst>
            </p:cNvPr>
            <p:cNvSpPr>
              <a:spLocks noChangeArrowheads="1"/>
            </p:cNvSpPr>
            <p:nvPr/>
          </p:nvSpPr>
          <p:spPr bwMode="auto">
            <a:xfrm>
              <a:off x="5690783" y="4967962"/>
              <a:ext cx="693215" cy="141282"/>
            </a:xfrm>
            <a:prstGeom prst="rect">
              <a:avLst/>
            </a:prstGeom>
            <a:grpFill/>
            <a:ln w="9525">
              <a:solidFill>
                <a:schemeClr val="accent1"/>
              </a:solidFill>
              <a:miter lim="800000"/>
              <a:headEnd/>
              <a:tailEnd/>
            </a:ln>
            <a:extLst/>
          </p:spPr>
          <p:txBody>
            <a:bodyPr vert="horz" wrap="square" lIns="86687" tIns="43344" rIns="86687" bIns="43344" numCol="1" anchor="t" anchorCtr="0" compatLnSpc="1">
              <a:prstTxWarp prst="textNoShape">
                <a:avLst/>
              </a:prstTxWarp>
            </a:bodyPr>
            <a:lstStyle/>
            <a:p>
              <a:endParaRPr lang="en-US" sz="1706">
                <a:solidFill>
                  <a:prstClr val="black"/>
                </a:solidFill>
                <a:latin typeface="Calibri"/>
                <a:ea typeface="微软雅黑"/>
              </a:endParaRPr>
            </a:p>
          </p:txBody>
        </p:sp>
        <p:sp>
          <p:nvSpPr>
            <p:cNvPr id="36" name="Rectangle 14">
              <a:extLst>
                <a:ext uri="{FF2B5EF4-FFF2-40B4-BE49-F238E27FC236}">
                  <a16:creationId xmlns:a16="http://schemas.microsoft.com/office/drawing/2014/main" id="{82F1FAEF-F3B0-4535-A6B5-B01C8944ADBB}"/>
                </a:ext>
              </a:extLst>
            </p:cNvPr>
            <p:cNvSpPr>
              <a:spLocks noChangeArrowheads="1"/>
            </p:cNvSpPr>
            <p:nvPr/>
          </p:nvSpPr>
          <p:spPr bwMode="auto">
            <a:xfrm>
              <a:off x="5409771" y="5109245"/>
              <a:ext cx="936966" cy="234436"/>
            </a:xfrm>
            <a:prstGeom prst="rect">
              <a:avLst/>
            </a:prstGeom>
            <a:grpFill/>
            <a:ln w="9525">
              <a:solidFill>
                <a:schemeClr val="accent1"/>
              </a:solidFill>
              <a:miter lim="800000"/>
              <a:headEnd/>
              <a:tailEnd/>
            </a:ln>
            <a:extLst/>
          </p:spPr>
          <p:txBody>
            <a:bodyPr vert="horz" wrap="square" lIns="86687" tIns="43344" rIns="86687" bIns="43344" numCol="1" anchor="t" anchorCtr="0" compatLnSpc="1">
              <a:prstTxWarp prst="textNoShape">
                <a:avLst/>
              </a:prstTxWarp>
            </a:bodyPr>
            <a:lstStyle/>
            <a:p>
              <a:endParaRPr lang="en-US" sz="1706">
                <a:solidFill>
                  <a:prstClr val="black"/>
                </a:solidFill>
                <a:latin typeface="Calibri"/>
                <a:ea typeface="微软雅黑"/>
              </a:endParaRPr>
            </a:p>
          </p:txBody>
        </p:sp>
        <p:sp>
          <p:nvSpPr>
            <p:cNvPr id="37" name="Rectangle 16">
              <a:extLst>
                <a:ext uri="{FF2B5EF4-FFF2-40B4-BE49-F238E27FC236}">
                  <a16:creationId xmlns:a16="http://schemas.microsoft.com/office/drawing/2014/main" id="{4737EEC7-BDB4-4050-80B3-A5E0A9E757DF}"/>
                </a:ext>
              </a:extLst>
            </p:cNvPr>
            <p:cNvSpPr>
              <a:spLocks noChangeArrowheads="1"/>
            </p:cNvSpPr>
            <p:nvPr/>
          </p:nvSpPr>
          <p:spPr bwMode="auto">
            <a:xfrm>
              <a:off x="5632562" y="5343680"/>
              <a:ext cx="877193" cy="114113"/>
            </a:xfrm>
            <a:prstGeom prst="rect">
              <a:avLst/>
            </a:prstGeom>
            <a:grpFill/>
            <a:ln w="9525">
              <a:solidFill>
                <a:schemeClr val="accent1"/>
              </a:solidFill>
              <a:miter lim="800000"/>
              <a:headEnd/>
              <a:tailEnd/>
            </a:ln>
            <a:extLst/>
          </p:spPr>
          <p:txBody>
            <a:bodyPr vert="horz" wrap="square" lIns="86687" tIns="43344" rIns="86687" bIns="43344" numCol="1" anchor="t" anchorCtr="0" compatLnSpc="1">
              <a:prstTxWarp prst="textNoShape">
                <a:avLst/>
              </a:prstTxWarp>
            </a:bodyPr>
            <a:lstStyle/>
            <a:p>
              <a:endParaRPr lang="en-US" sz="1706">
                <a:solidFill>
                  <a:prstClr val="black"/>
                </a:solidFill>
                <a:latin typeface="Calibri"/>
                <a:ea typeface="微软雅黑"/>
              </a:endParaRPr>
            </a:p>
          </p:txBody>
        </p:sp>
        <p:sp>
          <p:nvSpPr>
            <p:cNvPr id="38" name="Rectangle 17">
              <a:extLst>
                <a:ext uri="{FF2B5EF4-FFF2-40B4-BE49-F238E27FC236}">
                  <a16:creationId xmlns:a16="http://schemas.microsoft.com/office/drawing/2014/main" id="{490624B9-8FF4-4793-8405-9326C7622B5F}"/>
                </a:ext>
              </a:extLst>
            </p:cNvPr>
            <p:cNvSpPr>
              <a:spLocks noChangeArrowheads="1"/>
            </p:cNvSpPr>
            <p:nvPr/>
          </p:nvSpPr>
          <p:spPr bwMode="auto">
            <a:xfrm>
              <a:off x="5340682" y="5458288"/>
              <a:ext cx="823630" cy="166900"/>
            </a:xfrm>
            <a:prstGeom prst="rect">
              <a:avLst/>
            </a:prstGeom>
            <a:grpFill/>
            <a:ln w="9525">
              <a:solidFill>
                <a:schemeClr val="accent1"/>
              </a:solidFill>
              <a:miter lim="800000"/>
              <a:headEnd/>
              <a:tailEnd/>
            </a:ln>
            <a:extLst/>
          </p:spPr>
          <p:txBody>
            <a:bodyPr vert="horz" wrap="square" lIns="86687" tIns="43344" rIns="86687" bIns="43344" numCol="1" anchor="t" anchorCtr="0" compatLnSpc="1">
              <a:prstTxWarp prst="textNoShape">
                <a:avLst/>
              </a:prstTxWarp>
            </a:bodyPr>
            <a:lstStyle/>
            <a:p>
              <a:endParaRPr lang="en-US" sz="1706">
                <a:solidFill>
                  <a:prstClr val="black"/>
                </a:solidFill>
                <a:latin typeface="Calibri"/>
                <a:ea typeface="微软雅黑"/>
              </a:endParaRPr>
            </a:p>
          </p:txBody>
        </p:sp>
        <p:sp>
          <p:nvSpPr>
            <p:cNvPr id="40" name="Rectangle 18">
              <a:extLst>
                <a:ext uri="{FF2B5EF4-FFF2-40B4-BE49-F238E27FC236}">
                  <a16:creationId xmlns:a16="http://schemas.microsoft.com/office/drawing/2014/main" id="{7A49789A-BD45-4E27-B1D9-A6EF25820DE0}"/>
                </a:ext>
              </a:extLst>
            </p:cNvPr>
            <p:cNvSpPr>
              <a:spLocks noChangeArrowheads="1"/>
            </p:cNvSpPr>
            <p:nvPr/>
          </p:nvSpPr>
          <p:spPr bwMode="auto">
            <a:xfrm>
              <a:off x="5536304" y="5625188"/>
              <a:ext cx="1110076" cy="224344"/>
            </a:xfrm>
            <a:prstGeom prst="rect">
              <a:avLst/>
            </a:prstGeom>
            <a:grpFill/>
            <a:ln w="9525">
              <a:solidFill>
                <a:schemeClr val="accent1"/>
              </a:solidFill>
              <a:miter lim="800000"/>
              <a:headEnd/>
              <a:tailEnd/>
            </a:ln>
            <a:extLst/>
          </p:spPr>
          <p:txBody>
            <a:bodyPr vert="horz" wrap="square" lIns="86687" tIns="43344" rIns="86687" bIns="43344" numCol="1" anchor="t" anchorCtr="0" compatLnSpc="1">
              <a:prstTxWarp prst="textNoShape">
                <a:avLst/>
              </a:prstTxWarp>
            </a:bodyPr>
            <a:lstStyle/>
            <a:p>
              <a:endParaRPr lang="en-US" sz="1706">
                <a:solidFill>
                  <a:prstClr val="black"/>
                </a:solidFill>
                <a:latin typeface="Calibri"/>
                <a:ea typeface="微软雅黑"/>
              </a:endParaRPr>
            </a:p>
          </p:txBody>
        </p:sp>
        <p:sp>
          <p:nvSpPr>
            <p:cNvPr id="42" name="Rectangle 19">
              <a:extLst>
                <a:ext uri="{FF2B5EF4-FFF2-40B4-BE49-F238E27FC236}">
                  <a16:creationId xmlns:a16="http://schemas.microsoft.com/office/drawing/2014/main" id="{6E84D08E-A82E-485A-903B-EFB62EC29579}"/>
                </a:ext>
              </a:extLst>
            </p:cNvPr>
            <p:cNvSpPr>
              <a:spLocks noChangeArrowheads="1"/>
            </p:cNvSpPr>
            <p:nvPr/>
          </p:nvSpPr>
          <p:spPr bwMode="auto">
            <a:xfrm>
              <a:off x="6411944" y="3355717"/>
              <a:ext cx="24841" cy="219686"/>
            </a:xfrm>
            <a:prstGeom prst="rect">
              <a:avLst/>
            </a:prstGeom>
            <a:grpFill/>
            <a:ln w="9525">
              <a:solidFill>
                <a:schemeClr val="accent1"/>
              </a:solidFill>
              <a:miter lim="800000"/>
              <a:headEnd/>
              <a:tailEnd/>
            </a:ln>
            <a:extLst/>
          </p:spPr>
          <p:txBody>
            <a:bodyPr vert="horz" wrap="square" lIns="86687" tIns="43344" rIns="86687" bIns="43344" numCol="1" anchor="t" anchorCtr="0" compatLnSpc="1">
              <a:prstTxWarp prst="textNoShape">
                <a:avLst/>
              </a:prstTxWarp>
            </a:bodyPr>
            <a:lstStyle/>
            <a:p>
              <a:endParaRPr lang="en-US" sz="1706">
                <a:solidFill>
                  <a:prstClr val="black"/>
                </a:solidFill>
                <a:latin typeface="Calibri"/>
                <a:ea typeface="微软雅黑"/>
              </a:endParaRPr>
            </a:p>
          </p:txBody>
        </p:sp>
        <p:sp>
          <p:nvSpPr>
            <p:cNvPr id="44" name="Rectangle 20">
              <a:extLst>
                <a:ext uri="{FF2B5EF4-FFF2-40B4-BE49-F238E27FC236}">
                  <a16:creationId xmlns:a16="http://schemas.microsoft.com/office/drawing/2014/main" id="{3D24FA27-97E7-4491-925B-787EE620ED25}"/>
                </a:ext>
              </a:extLst>
            </p:cNvPr>
            <p:cNvSpPr>
              <a:spLocks noChangeArrowheads="1"/>
            </p:cNvSpPr>
            <p:nvPr/>
          </p:nvSpPr>
          <p:spPr bwMode="auto">
            <a:xfrm>
              <a:off x="6436785" y="3575404"/>
              <a:ext cx="776" cy="776"/>
            </a:xfrm>
            <a:prstGeom prst="rect">
              <a:avLst/>
            </a:prstGeom>
            <a:grpFill/>
            <a:ln w="9525">
              <a:solidFill>
                <a:schemeClr val="accent1"/>
              </a:solidFill>
              <a:miter lim="800000"/>
              <a:headEnd/>
              <a:tailEnd/>
            </a:ln>
            <a:extLst/>
          </p:spPr>
          <p:txBody>
            <a:bodyPr vert="horz" wrap="square" lIns="86687" tIns="43344" rIns="86687" bIns="43344" numCol="1" anchor="t" anchorCtr="0" compatLnSpc="1">
              <a:prstTxWarp prst="textNoShape">
                <a:avLst/>
              </a:prstTxWarp>
            </a:bodyPr>
            <a:lstStyle/>
            <a:p>
              <a:endParaRPr lang="en-US" sz="1706">
                <a:solidFill>
                  <a:prstClr val="black"/>
                </a:solidFill>
                <a:latin typeface="Calibri"/>
                <a:ea typeface="微软雅黑"/>
              </a:endParaRPr>
            </a:p>
          </p:txBody>
        </p:sp>
        <p:sp>
          <p:nvSpPr>
            <p:cNvPr id="45" name="Rectangle 21">
              <a:extLst>
                <a:ext uri="{FF2B5EF4-FFF2-40B4-BE49-F238E27FC236}">
                  <a16:creationId xmlns:a16="http://schemas.microsoft.com/office/drawing/2014/main" id="{02B07811-CF5D-43A3-B541-79AEB67554F0}"/>
                </a:ext>
              </a:extLst>
            </p:cNvPr>
            <p:cNvSpPr>
              <a:spLocks noChangeArrowheads="1"/>
            </p:cNvSpPr>
            <p:nvPr/>
          </p:nvSpPr>
          <p:spPr bwMode="auto">
            <a:xfrm>
              <a:off x="5592196" y="3355717"/>
              <a:ext cx="40366" cy="219686"/>
            </a:xfrm>
            <a:prstGeom prst="rect">
              <a:avLst/>
            </a:prstGeom>
            <a:grpFill/>
            <a:ln w="9525">
              <a:solidFill>
                <a:schemeClr val="accent1"/>
              </a:solidFill>
              <a:miter lim="800000"/>
              <a:headEnd/>
              <a:tailEnd/>
            </a:ln>
            <a:extLst/>
          </p:spPr>
          <p:txBody>
            <a:bodyPr vert="horz" wrap="square" lIns="86687" tIns="43344" rIns="86687" bIns="43344" numCol="1" anchor="t" anchorCtr="0" compatLnSpc="1">
              <a:prstTxWarp prst="textNoShape">
                <a:avLst/>
              </a:prstTxWarp>
            </a:bodyPr>
            <a:lstStyle/>
            <a:p>
              <a:endParaRPr lang="en-US" sz="1706">
                <a:solidFill>
                  <a:prstClr val="black"/>
                </a:solidFill>
                <a:latin typeface="Calibri"/>
                <a:ea typeface="微软雅黑"/>
              </a:endParaRPr>
            </a:p>
          </p:txBody>
        </p:sp>
        <p:sp>
          <p:nvSpPr>
            <p:cNvPr id="46" name="Rectangle 22">
              <a:extLst>
                <a:ext uri="{FF2B5EF4-FFF2-40B4-BE49-F238E27FC236}">
                  <a16:creationId xmlns:a16="http://schemas.microsoft.com/office/drawing/2014/main" id="{4974E5C9-5CCB-4A9E-AB05-D598365E6015}"/>
                </a:ext>
              </a:extLst>
            </p:cNvPr>
            <p:cNvSpPr>
              <a:spLocks noChangeArrowheads="1"/>
            </p:cNvSpPr>
            <p:nvPr/>
          </p:nvSpPr>
          <p:spPr bwMode="auto">
            <a:xfrm>
              <a:off x="6509755" y="4166845"/>
              <a:ext cx="16302" cy="254619"/>
            </a:xfrm>
            <a:prstGeom prst="rect">
              <a:avLst/>
            </a:prstGeom>
            <a:grpFill/>
            <a:ln w="9525">
              <a:solidFill>
                <a:schemeClr val="accent1"/>
              </a:solidFill>
              <a:miter lim="800000"/>
              <a:headEnd/>
              <a:tailEnd/>
            </a:ln>
            <a:extLst/>
          </p:spPr>
          <p:txBody>
            <a:bodyPr vert="horz" wrap="square" lIns="86687" tIns="43344" rIns="86687" bIns="43344" numCol="1" anchor="t" anchorCtr="0" compatLnSpc="1">
              <a:prstTxWarp prst="textNoShape">
                <a:avLst/>
              </a:prstTxWarp>
            </a:bodyPr>
            <a:lstStyle/>
            <a:p>
              <a:endParaRPr lang="en-US" sz="1706">
                <a:solidFill>
                  <a:prstClr val="black"/>
                </a:solidFill>
                <a:latin typeface="Calibri"/>
                <a:ea typeface="微软雅黑"/>
              </a:endParaRPr>
            </a:p>
          </p:txBody>
        </p:sp>
        <p:sp>
          <p:nvSpPr>
            <p:cNvPr id="48" name="Rectangle 23">
              <a:extLst>
                <a:ext uri="{FF2B5EF4-FFF2-40B4-BE49-F238E27FC236}">
                  <a16:creationId xmlns:a16="http://schemas.microsoft.com/office/drawing/2014/main" id="{1441D304-82FE-489C-B83D-813E6527CBAC}"/>
                </a:ext>
              </a:extLst>
            </p:cNvPr>
            <p:cNvSpPr>
              <a:spLocks noChangeArrowheads="1"/>
            </p:cNvSpPr>
            <p:nvPr/>
          </p:nvSpPr>
          <p:spPr bwMode="auto">
            <a:xfrm>
              <a:off x="5676034" y="4166845"/>
              <a:ext cx="158360" cy="254619"/>
            </a:xfrm>
            <a:prstGeom prst="rect">
              <a:avLst/>
            </a:prstGeom>
            <a:grpFill/>
            <a:ln w="9525">
              <a:solidFill>
                <a:schemeClr val="accent1"/>
              </a:solidFill>
              <a:miter lim="800000"/>
              <a:headEnd/>
              <a:tailEnd/>
            </a:ln>
            <a:extLst/>
          </p:spPr>
          <p:txBody>
            <a:bodyPr vert="horz" wrap="square" lIns="86687" tIns="43344" rIns="86687" bIns="43344" numCol="1" anchor="t" anchorCtr="0" compatLnSpc="1">
              <a:prstTxWarp prst="textNoShape">
                <a:avLst/>
              </a:prstTxWarp>
            </a:bodyPr>
            <a:lstStyle/>
            <a:p>
              <a:endParaRPr lang="en-US" sz="1706">
                <a:solidFill>
                  <a:prstClr val="black"/>
                </a:solidFill>
                <a:latin typeface="Calibri"/>
                <a:ea typeface="微软雅黑"/>
              </a:endParaRPr>
            </a:p>
          </p:txBody>
        </p:sp>
        <p:sp>
          <p:nvSpPr>
            <p:cNvPr id="50" name="Freeform 24">
              <a:extLst>
                <a:ext uri="{FF2B5EF4-FFF2-40B4-BE49-F238E27FC236}">
                  <a16:creationId xmlns:a16="http://schemas.microsoft.com/office/drawing/2014/main" id="{86226122-640B-4F01-9129-F7BA0830977B}"/>
                </a:ext>
              </a:extLst>
            </p:cNvPr>
            <p:cNvSpPr>
              <a:spLocks/>
            </p:cNvSpPr>
            <p:nvPr/>
          </p:nvSpPr>
          <p:spPr bwMode="auto">
            <a:xfrm>
              <a:off x="6455866" y="4793204"/>
              <a:ext cx="548052" cy="1056513"/>
            </a:xfrm>
            <a:custGeom>
              <a:avLst/>
              <a:gdLst>
                <a:gd name="T0" fmla="*/ 393 w 706"/>
                <a:gd name="T1" fmla="*/ 1361 h 1361"/>
                <a:gd name="T2" fmla="*/ 0 w 706"/>
                <a:gd name="T3" fmla="*/ 98 h 1361"/>
                <a:gd name="T4" fmla="*/ 314 w 706"/>
                <a:gd name="T5" fmla="*/ 0 h 1361"/>
                <a:gd name="T6" fmla="*/ 706 w 706"/>
                <a:gd name="T7" fmla="*/ 1263 h 1361"/>
                <a:gd name="T8" fmla="*/ 393 w 706"/>
                <a:gd name="T9" fmla="*/ 1361 h 1361"/>
              </a:gdLst>
              <a:ahLst/>
              <a:cxnLst>
                <a:cxn ang="0">
                  <a:pos x="T0" y="T1"/>
                </a:cxn>
                <a:cxn ang="0">
                  <a:pos x="T2" y="T3"/>
                </a:cxn>
                <a:cxn ang="0">
                  <a:pos x="T4" y="T5"/>
                </a:cxn>
                <a:cxn ang="0">
                  <a:pos x="T6" y="T7"/>
                </a:cxn>
                <a:cxn ang="0">
                  <a:pos x="T8" y="T9"/>
                </a:cxn>
              </a:cxnLst>
              <a:rect l="0" t="0" r="r" b="b"/>
              <a:pathLst>
                <a:path w="706" h="1361">
                  <a:moveTo>
                    <a:pt x="393" y="1361"/>
                  </a:moveTo>
                  <a:lnTo>
                    <a:pt x="0" y="98"/>
                  </a:lnTo>
                  <a:lnTo>
                    <a:pt x="314" y="0"/>
                  </a:lnTo>
                  <a:lnTo>
                    <a:pt x="706" y="1263"/>
                  </a:lnTo>
                  <a:lnTo>
                    <a:pt x="393" y="1361"/>
                  </a:lnTo>
                  <a:close/>
                </a:path>
              </a:pathLst>
            </a:custGeom>
            <a:solidFill>
              <a:srgbClr val="6BE137"/>
            </a:solidFill>
            <a:ln w="9525">
              <a:solidFill>
                <a:schemeClr val="accent1"/>
              </a:solidFill>
              <a:round/>
              <a:headEnd/>
              <a:tailEnd/>
            </a:ln>
            <a:extLst/>
          </p:spPr>
          <p:txBody>
            <a:bodyPr vert="horz" wrap="square" lIns="86687" tIns="43344" rIns="86687" bIns="43344" numCol="1" anchor="t" anchorCtr="0" compatLnSpc="1">
              <a:prstTxWarp prst="textNoShape">
                <a:avLst/>
              </a:prstTxWarp>
            </a:bodyPr>
            <a:lstStyle/>
            <a:p>
              <a:endParaRPr lang="en-US" sz="1706" dirty="0">
                <a:solidFill>
                  <a:prstClr val="black"/>
                </a:solidFill>
                <a:latin typeface="Calibri"/>
                <a:ea typeface="微软雅黑"/>
              </a:endParaRPr>
            </a:p>
          </p:txBody>
        </p:sp>
        <p:sp>
          <p:nvSpPr>
            <p:cNvPr id="51" name="Freeform 25">
              <a:extLst>
                <a:ext uri="{FF2B5EF4-FFF2-40B4-BE49-F238E27FC236}">
                  <a16:creationId xmlns:a16="http://schemas.microsoft.com/office/drawing/2014/main" id="{4CA92414-0B67-400F-BACD-B4830C7CE307}"/>
                </a:ext>
              </a:extLst>
            </p:cNvPr>
            <p:cNvSpPr>
              <a:spLocks/>
            </p:cNvSpPr>
            <p:nvPr/>
          </p:nvSpPr>
          <p:spPr bwMode="auto">
            <a:xfrm>
              <a:off x="6731444" y="5683594"/>
              <a:ext cx="248409" cy="91601"/>
            </a:xfrm>
            <a:custGeom>
              <a:avLst/>
              <a:gdLst>
                <a:gd name="T0" fmla="*/ 7 w 320"/>
                <a:gd name="T1" fmla="*/ 118 h 118"/>
                <a:gd name="T2" fmla="*/ 0 w 320"/>
                <a:gd name="T3" fmla="*/ 97 h 118"/>
                <a:gd name="T4" fmla="*/ 314 w 320"/>
                <a:gd name="T5" fmla="*/ 0 h 118"/>
                <a:gd name="T6" fmla="*/ 320 w 320"/>
                <a:gd name="T7" fmla="*/ 21 h 118"/>
                <a:gd name="T8" fmla="*/ 7 w 320"/>
                <a:gd name="T9" fmla="*/ 118 h 118"/>
              </a:gdLst>
              <a:ahLst/>
              <a:cxnLst>
                <a:cxn ang="0">
                  <a:pos x="T0" y="T1"/>
                </a:cxn>
                <a:cxn ang="0">
                  <a:pos x="T2" y="T3"/>
                </a:cxn>
                <a:cxn ang="0">
                  <a:pos x="T4" y="T5"/>
                </a:cxn>
                <a:cxn ang="0">
                  <a:pos x="T6" y="T7"/>
                </a:cxn>
                <a:cxn ang="0">
                  <a:pos x="T8" y="T9"/>
                </a:cxn>
              </a:cxnLst>
              <a:rect l="0" t="0" r="r" b="b"/>
              <a:pathLst>
                <a:path w="320" h="118">
                  <a:moveTo>
                    <a:pt x="7" y="118"/>
                  </a:moveTo>
                  <a:lnTo>
                    <a:pt x="0" y="97"/>
                  </a:lnTo>
                  <a:lnTo>
                    <a:pt x="314" y="0"/>
                  </a:lnTo>
                  <a:lnTo>
                    <a:pt x="320" y="21"/>
                  </a:lnTo>
                  <a:lnTo>
                    <a:pt x="7" y="118"/>
                  </a:lnTo>
                  <a:close/>
                </a:path>
              </a:pathLst>
            </a:custGeom>
            <a:grpFill/>
            <a:ln w="9525">
              <a:solidFill>
                <a:schemeClr val="accent1"/>
              </a:solidFill>
              <a:round/>
              <a:headEnd/>
              <a:tailEnd/>
            </a:ln>
            <a:extLst/>
          </p:spPr>
          <p:txBody>
            <a:bodyPr vert="horz" wrap="square" lIns="86687" tIns="43344" rIns="86687" bIns="43344" numCol="1" anchor="t" anchorCtr="0" compatLnSpc="1">
              <a:prstTxWarp prst="textNoShape">
                <a:avLst/>
              </a:prstTxWarp>
            </a:bodyPr>
            <a:lstStyle/>
            <a:p>
              <a:endParaRPr lang="en-US" sz="1706">
                <a:solidFill>
                  <a:prstClr val="black"/>
                </a:solidFill>
                <a:latin typeface="Calibri"/>
                <a:ea typeface="微软雅黑"/>
              </a:endParaRPr>
            </a:p>
          </p:txBody>
        </p:sp>
        <p:sp>
          <p:nvSpPr>
            <p:cNvPr id="61" name="Freeform 26">
              <a:extLst>
                <a:ext uri="{FF2B5EF4-FFF2-40B4-BE49-F238E27FC236}">
                  <a16:creationId xmlns:a16="http://schemas.microsoft.com/office/drawing/2014/main" id="{32EE69E1-1CEF-49DC-ACBA-1F1119827272}"/>
                </a:ext>
              </a:extLst>
            </p:cNvPr>
            <p:cNvSpPr>
              <a:spLocks/>
            </p:cNvSpPr>
            <p:nvPr/>
          </p:nvSpPr>
          <p:spPr bwMode="auto">
            <a:xfrm>
              <a:off x="6481483" y="4874713"/>
              <a:ext cx="290328" cy="226673"/>
            </a:xfrm>
            <a:custGeom>
              <a:avLst/>
              <a:gdLst>
                <a:gd name="T0" fmla="*/ 61 w 374"/>
                <a:gd name="T1" fmla="*/ 292 h 292"/>
                <a:gd name="T2" fmla="*/ 0 w 374"/>
                <a:gd name="T3" fmla="*/ 98 h 292"/>
                <a:gd name="T4" fmla="*/ 314 w 374"/>
                <a:gd name="T5" fmla="*/ 0 h 292"/>
                <a:gd name="T6" fmla="*/ 374 w 374"/>
                <a:gd name="T7" fmla="*/ 194 h 292"/>
                <a:gd name="T8" fmla="*/ 61 w 374"/>
                <a:gd name="T9" fmla="*/ 292 h 292"/>
              </a:gdLst>
              <a:ahLst/>
              <a:cxnLst>
                <a:cxn ang="0">
                  <a:pos x="T0" y="T1"/>
                </a:cxn>
                <a:cxn ang="0">
                  <a:pos x="T2" y="T3"/>
                </a:cxn>
                <a:cxn ang="0">
                  <a:pos x="T4" y="T5"/>
                </a:cxn>
                <a:cxn ang="0">
                  <a:pos x="T6" y="T7"/>
                </a:cxn>
                <a:cxn ang="0">
                  <a:pos x="T8" y="T9"/>
                </a:cxn>
              </a:cxnLst>
              <a:rect l="0" t="0" r="r" b="b"/>
              <a:pathLst>
                <a:path w="374" h="292">
                  <a:moveTo>
                    <a:pt x="61" y="292"/>
                  </a:moveTo>
                  <a:lnTo>
                    <a:pt x="0" y="98"/>
                  </a:lnTo>
                  <a:lnTo>
                    <a:pt x="314" y="0"/>
                  </a:lnTo>
                  <a:lnTo>
                    <a:pt x="374" y="194"/>
                  </a:lnTo>
                  <a:lnTo>
                    <a:pt x="61" y="292"/>
                  </a:lnTo>
                  <a:close/>
                </a:path>
              </a:pathLst>
            </a:custGeom>
            <a:grpFill/>
            <a:ln w="9525">
              <a:solidFill>
                <a:schemeClr val="accent1"/>
              </a:solidFill>
              <a:round/>
              <a:headEnd/>
              <a:tailEnd/>
            </a:ln>
            <a:extLst/>
          </p:spPr>
          <p:txBody>
            <a:bodyPr vert="horz" wrap="square" lIns="86687" tIns="43344" rIns="86687" bIns="43344" numCol="1" anchor="t" anchorCtr="0" compatLnSpc="1">
              <a:prstTxWarp prst="textNoShape">
                <a:avLst/>
              </a:prstTxWarp>
            </a:bodyPr>
            <a:lstStyle/>
            <a:p>
              <a:endParaRPr lang="en-US" sz="1706">
                <a:solidFill>
                  <a:prstClr val="black"/>
                </a:solidFill>
                <a:latin typeface="Calibri"/>
                <a:ea typeface="微软雅黑"/>
              </a:endParaRPr>
            </a:p>
          </p:txBody>
        </p:sp>
        <p:sp>
          <p:nvSpPr>
            <p:cNvPr id="63" name="Rectangle 27">
              <a:extLst>
                <a:ext uri="{FF2B5EF4-FFF2-40B4-BE49-F238E27FC236}">
                  <a16:creationId xmlns:a16="http://schemas.microsoft.com/office/drawing/2014/main" id="{435ECC7B-61E1-4311-BBFE-35FD93F3D86A}"/>
                </a:ext>
              </a:extLst>
            </p:cNvPr>
            <p:cNvSpPr>
              <a:spLocks noChangeArrowheads="1"/>
            </p:cNvSpPr>
            <p:nvPr/>
          </p:nvSpPr>
          <p:spPr bwMode="auto">
            <a:xfrm>
              <a:off x="5306526" y="4421463"/>
              <a:ext cx="817420" cy="203385"/>
            </a:xfrm>
            <a:prstGeom prst="rect">
              <a:avLst/>
            </a:prstGeom>
            <a:grpFill/>
            <a:ln w="9525">
              <a:solidFill>
                <a:schemeClr val="accent1"/>
              </a:solidFill>
              <a:miter lim="800000"/>
              <a:headEnd/>
              <a:tailEnd/>
            </a:ln>
            <a:extLst/>
          </p:spPr>
          <p:txBody>
            <a:bodyPr vert="horz" wrap="square" lIns="86687" tIns="43344" rIns="86687" bIns="43344" numCol="1" anchor="t" anchorCtr="0" compatLnSpc="1">
              <a:prstTxWarp prst="textNoShape">
                <a:avLst/>
              </a:prstTxWarp>
            </a:bodyPr>
            <a:lstStyle/>
            <a:p>
              <a:endParaRPr lang="en-US" sz="1706">
                <a:solidFill>
                  <a:prstClr val="black"/>
                </a:solidFill>
                <a:latin typeface="Calibri"/>
                <a:ea typeface="微软雅黑"/>
              </a:endParaRPr>
            </a:p>
          </p:txBody>
        </p:sp>
        <p:sp>
          <p:nvSpPr>
            <p:cNvPr id="64" name="Rectangle 28">
              <a:extLst>
                <a:ext uri="{FF2B5EF4-FFF2-40B4-BE49-F238E27FC236}">
                  <a16:creationId xmlns:a16="http://schemas.microsoft.com/office/drawing/2014/main" id="{679A90F5-3050-4893-A62B-FB13909FCEF0}"/>
                </a:ext>
              </a:extLst>
            </p:cNvPr>
            <p:cNvSpPr>
              <a:spLocks noChangeArrowheads="1"/>
            </p:cNvSpPr>
            <p:nvPr/>
          </p:nvSpPr>
          <p:spPr bwMode="auto">
            <a:xfrm>
              <a:off x="5808001" y="4421463"/>
              <a:ext cx="60550" cy="203385"/>
            </a:xfrm>
            <a:prstGeom prst="rect">
              <a:avLst/>
            </a:prstGeom>
            <a:grpFill/>
            <a:ln w="9525">
              <a:solidFill>
                <a:schemeClr val="accent1"/>
              </a:solidFill>
              <a:miter lim="800000"/>
              <a:headEnd/>
              <a:tailEnd/>
            </a:ln>
            <a:extLst/>
          </p:spPr>
          <p:txBody>
            <a:bodyPr vert="horz" wrap="square" lIns="86687" tIns="43344" rIns="86687" bIns="43344" numCol="1" anchor="t" anchorCtr="0" compatLnSpc="1">
              <a:prstTxWarp prst="textNoShape">
                <a:avLst/>
              </a:prstTxWarp>
            </a:bodyPr>
            <a:lstStyle/>
            <a:p>
              <a:endParaRPr lang="en-US" sz="1706">
                <a:solidFill>
                  <a:prstClr val="black"/>
                </a:solidFill>
                <a:latin typeface="Calibri"/>
                <a:ea typeface="微软雅黑"/>
              </a:endParaRPr>
            </a:p>
          </p:txBody>
        </p:sp>
        <p:sp>
          <p:nvSpPr>
            <p:cNvPr id="65" name="Rectangle 29">
              <a:extLst>
                <a:ext uri="{FF2B5EF4-FFF2-40B4-BE49-F238E27FC236}">
                  <a16:creationId xmlns:a16="http://schemas.microsoft.com/office/drawing/2014/main" id="{7A160E2B-220A-4FCA-8E05-E35B1DDF31BF}"/>
                </a:ext>
              </a:extLst>
            </p:cNvPr>
            <p:cNvSpPr>
              <a:spLocks noChangeArrowheads="1"/>
            </p:cNvSpPr>
            <p:nvPr/>
          </p:nvSpPr>
          <p:spPr bwMode="auto">
            <a:xfrm>
              <a:off x="5652745" y="4421463"/>
              <a:ext cx="62102" cy="203385"/>
            </a:xfrm>
            <a:prstGeom prst="rect">
              <a:avLst/>
            </a:prstGeom>
            <a:grpFill/>
            <a:ln w="9525">
              <a:solidFill>
                <a:schemeClr val="accent1"/>
              </a:solidFill>
              <a:miter lim="800000"/>
              <a:headEnd/>
              <a:tailEnd/>
            </a:ln>
            <a:extLst/>
          </p:spPr>
          <p:txBody>
            <a:bodyPr vert="horz" wrap="square" lIns="86687" tIns="43344" rIns="86687" bIns="43344" numCol="1" anchor="t" anchorCtr="0" compatLnSpc="1">
              <a:prstTxWarp prst="textNoShape">
                <a:avLst/>
              </a:prstTxWarp>
            </a:bodyPr>
            <a:lstStyle/>
            <a:p>
              <a:endParaRPr lang="en-US" sz="1706">
                <a:solidFill>
                  <a:prstClr val="black"/>
                </a:solidFill>
                <a:latin typeface="Calibri"/>
                <a:ea typeface="微软雅黑"/>
              </a:endParaRPr>
            </a:p>
          </p:txBody>
        </p:sp>
        <p:sp>
          <p:nvSpPr>
            <p:cNvPr id="66" name="Rectangle 30">
              <a:extLst>
                <a:ext uri="{FF2B5EF4-FFF2-40B4-BE49-F238E27FC236}">
                  <a16:creationId xmlns:a16="http://schemas.microsoft.com/office/drawing/2014/main" id="{D1E1ABD7-E9DD-4AB8-8863-8422DD26F51C}"/>
                </a:ext>
              </a:extLst>
            </p:cNvPr>
            <p:cNvSpPr>
              <a:spLocks noChangeArrowheads="1"/>
            </p:cNvSpPr>
            <p:nvPr/>
          </p:nvSpPr>
          <p:spPr bwMode="auto">
            <a:xfrm>
              <a:off x="5738136" y="4624848"/>
              <a:ext cx="126533" cy="291104"/>
            </a:xfrm>
            <a:prstGeom prst="rect">
              <a:avLst/>
            </a:prstGeom>
            <a:grpFill/>
            <a:ln w="9525">
              <a:solidFill>
                <a:schemeClr val="accent1"/>
              </a:solidFill>
              <a:miter lim="800000"/>
              <a:headEnd/>
              <a:tailEnd/>
            </a:ln>
            <a:extLst/>
          </p:spPr>
          <p:txBody>
            <a:bodyPr vert="horz" wrap="square" lIns="86687" tIns="43344" rIns="86687" bIns="43344" numCol="1" anchor="t" anchorCtr="0" compatLnSpc="1">
              <a:prstTxWarp prst="textNoShape">
                <a:avLst/>
              </a:prstTxWarp>
            </a:bodyPr>
            <a:lstStyle/>
            <a:p>
              <a:endParaRPr lang="en-US" sz="1706">
                <a:solidFill>
                  <a:prstClr val="black"/>
                </a:solidFill>
                <a:latin typeface="Calibri"/>
                <a:ea typeface="微软雅黑"/>
              </a:endParaRPr>
            </a:p>
          </p:txBody>
        </p:sp>
        <p:sp>
          <p:nvSpPr>
            <p:cNvPr id="67" name="Rectangle 31">
              <a:extLst>
                <a:ext uri="{FF2B5EF4-FFF2-40B4-BE49-F238E27FC236}">
                  <a16:creationId xmlns:a16="http://schemas.microsoft.com/office/drawing/2014/main" id="{8A58992D-5794-4E93-BDA1-1E59960421A8}"/>
                </a:ext>
              </a:extLst>
            </p:cNvPr>
            <p:cNvSpPr>
              <a:spLocks noChangeArrowheads="1"/>
            </p:cNvSpPr>
            <p:nvPr/>
          </p:nvSpPr>
          <p:spPr bwMode="auto">
            <a:xfrm>
              <a:off x="5738136" y="4967962"/>
              <a:ext cx="16302" cy="141282"/>
            </a:xfrm>
            <a:prstGeom prst="rect">
              <a:avLst/>
            </a:prstGeom>
            <a:grpFill/>
            <a:ln w="9525">
              <a:solidFill>
                <a:schemeClr val="accent1"/>
              </a:solidFill>
              <a:miter lim="800000"/>
              <a:headEnd/>
              <a:tailEnd/>
            </a:ln>
            <a:extLst/>
          </p:spPr>
          <p:txBody>
            <a:bodyPr vert="horz" wrap="square" lIns="86687" tIns="43344" rIns="86687" bIns="43344" numCol="1" anchor="t" anchorCtr="0" compatLnSpc="1">
              <a:prstTxWarp prst="textNoShape">
                <a:avLst/>
              </a:prstTxWarp>
            </a:bodyPr>
            <a:lstStyle/>
            <a:p>
              <a:endParaRPr lang="en-US" sz="1706">
                <a:solidFill>
                  <a:prstClr val="black"/>
                </a:solidFill>
                <a:latin typeface="Calibri"/>
                <a:ea typeface="微软雅黑"/>
              </a:endParaRPr>
            </a:p>
          </p:txBody>
        </p:sp>
        <p:sp>
          <p:nvSpPr>
            <p:cNvPr id="68" name="Rectangle 32">
              <a:extLst>
                <a:ext uri="{FF2B5EF4-FFF2-40B4-BE49-F238E27FC236}">
                  <a16:creationId xmlns:a16="http://schemas.microsoft.com/office/drawing/2014/main" id="{595A50FC-2B9A-4A3E-BE3C-F202D2B2039B}"/>
                </a:ext>
              </a:extLst>
            </p:cNvPr>
            <p:cNvSpPr>
              <a:spLocks noChangeArrowheads="1"/>
            </p:cNvSpPr>
            <p:nvPr/>
          </p:nvSpPr>
          <p:spPr bwMode="auto">
            <a:xfrm>
              <a:off x="5772292" y="4967962"/>
              <a:ext cx="16302" cy="141282"/>
            </a:xfrm>
            <a:prstGeom prst="rect">
              <a:avLst/>
            </a:prstGeom>
            <a:grpFill/>
            <a:ln w="9525">
              <a:solidFill>
                <a:schemeClr val="accent1"/>
              </a:solidFill>
              <a:miter lim="800000"/>
              <a:headEnd/>
              <a:tailEnd/>
            </a:ln>
            <a:extLst/>
          </p:spPr>
          <p:txBody>
            <a:bodyPr vert="horz" wrap="square" lIns="86687" tIns="43344" rIns="86687" bIns="43344" numCol="1" anchor="t" anchorCtr="0" compatLnSpc="1">
              <a:prstTxWarp prst="textNoShape">
                <a:avLst/>
              </a:prstTxWarp>
            </a:bodyPr>
            <a:lstStyle/>
            <a:p>
              <a:endParaRPr lang="en-US" sz="1706">
                <a:solidFill>
                  <a:prstClr val="black"/>
                </a:solidFill>
                <a:latin typeface="Calibri"/>
                <a:ea typeface="微软雅黑"/>
              </a:endParaRPr>
            </a:p>
          </p:txBody>
        </p:sp>
        <p:sp>
          <p:nvSpPr>
            <p:cNvPr id="69" name="Rectangle 33">
              <a:extLst>
                <a:ext uri="{FF2B5EF4-FFF2-40B4-BE49-F238E27FC236}">
                  <a16:creationId xmlns:a16="http://schemas.microsoft.com/office/drawing/2014/main" id="{4EDC37D5-13E5-4BC9-8997-B699F33A43C3}"/>
                </a:ext>
              </a:extLst>
            </p:cNvPr>
            <p:cNvSpPr>
              <a:spLocks noChangeArrowheads="1"/>
            </p:cNvSpPr>
            <p:nvPr/>
          </p:nvSpPr>
          <p:spPr bwMode="auto">
            <a:xfrm>
              <a:off x="6264452" y="4967962"/>
              <a:ext cx="19407" cy="141282"/>
            </a:xfrm>
            <a:prstGeom prst="rect">
              <a:avLst/>
            </a:prstGeom>
            <a:grpFill/>
            <a:ln w="9525">
              <a:solidFill>
                <a:schemeClr val="accent1"/>
              </a:solidFill>
              <a:miter lim="800000"/>
              <a:headEnd/>
              <a:tailEnd/>
            </a:ln>
            <a:extLst/>
          </p:spPr>
          <p:txBody>
            <a:bodyPr vert="horz" wrap="square" lIns="86687" tIns="43344" rIns="86687" bIns="43344" numCol="1" anchor="t" anchorCtr="0" compatLnSpc="1">
              <a:prstTxWarp prst="textNoShape">
                <a:avLst/>
              </a:prstTxWarp>
            </a:bodyPr>
            <a:lstStyle/>
            <a:p>
              <a:endParaRPr lang="en-US" sz="1706">
                <a:solidFill>
                  <a:prstClr val="black"/>
                </a:solidFill>
                <a:latin typeface="Calibri"/>
                <a:ea typeface="微软雅黑"/>
              </a:endParaRPr>
            </a:p>
          </p:txBody>
        </p:sp>
        <p:sp>
          <p:nvSpPr>
            <p:cNvPr id="70" name="Rectangle 34">
              <a:extLst>
                <a:ext uri="{FF2B5EF4-FFF2-40B4-BE49-F238E27FC236}">
                  <a16:creationId xmlns:a16="http://schemas.microsoft.com/office/drawing/2014/main" id="{993B3E09-48CB-4958-A2F5-86C263BD63A0}"/>
                </a:ext>
              </a:extLst>
            </p:cNvPr>
            <p:cNvSpPr>
              <a:spLocks noChangeArrowheads="1"/>
            </p:cNvSpPr>
            <p:nvPr/>
          </p:nvSpPr>
          <p:spPr bwMode="auto">
            <a:xfrm>
              <a:off x="6311804" y="4967962"/>
              <a:ext cx="14749" cy="141282"/>
            </a:xfrm>
            <a:prstGeom prst="rect">
              <a:avLst/>
            </a:prstGeom>
            <a:grpFill/>
            <a:ln w="9525">
              <a:solidFill>
                <a:schemeClr val="accent1"/>
              </a:solidFill>
              <a:miter lim="800000"/>
              <a:headEnd/>
              <a:tailEnd/>
            </a:ln>
            <a:extLst/>
          </p:spPr>
          <p:txBody>
            <a:bodyPr vert="horz" wrap="square" lIns="86687" tIns="43344" rIns="86687" bIns="43344" numCol="1" anchor="t" anchorCtr="0" compatLnSpc="1">
              <a:prstTxWarp prst="textNoShape">
                <a:avLst/>
              </a:prstTxWarp>
            </a:bodyPr>
            <a:lstStyle/>
            <a:p>
              <a:endParaRPr lang="en-US" sz="1706">
                <a:solidFill>
                  <a:prstClr val="black"/>
                </a:solidFill>
                <a:latin typeface="Calibri"/>
                <a:ea typeface="微软雅黑"/>
              </a:endParaRPr>
            </a:p>
          </p:txBody>
        </p:sp>
        <p:sp>
          <p:nvSpPr>
            <p:cNvPr id="71" name="Rectangle 35">
              <a:extLst>
                <a:ext uri="{FF2B5EF4-FFF2-40B4-BE49-F238E27FC236}">
                  <a16:creationId xmlns:a16="http://schemas.microsoft.com/office/drawing/2014/main" id="{BA082040-4CE2-4A2F-B515-1DCE4C973C8B}"/>
                </a:ext>
              </a:extLst>
            </p:cNvPr>
            <p:cNvSpPr>
              <a:spLocks noChangeArrowheads="1"/>
            </p:cNvSpPr>
            <p:nvPr/>
          </p:nvSpPr>
          <p:spPr bwMode="auto">
            <a:xfrm>
              <a:off x="5690783" y="3761710"/>
              <a:ext cx="693215" cy="141282"/>
            </a:xfrm>
            <a:prstGeom prst="rect">
              <a:avLst/>
            </a:prstGeom>
            <a:grpFill/>
            <a:ln w="9525">
              <a:solidFill>
                <a:schemeClr val="accent1"/>
              </a:solidFill>
              <a:miter lim="800000"/>
              <a:headEnd/>
              <a:tailEnd/>
            </a:ln>
            <a:extLst/>
          </p:spPr>
          <p:txBody>
            <a:bodyPr vert="horz" wrap="square" lIns="86687" tIns="43344" rIns="86687" bIns="43344" numCol="1" anchor="t" anchorCtr="0" compatLnSpc="1">
              <a:prstTxWarp prst="textNoShape">
                <a:avLst/>
              </a:prstTxWarp>
            </a:bodyPr>
            <a:lstStyle/>
            <a:p>
              <a:endParaRPr lang="en-US" sz="1706">
                <a:solidFill>
                  <a:prstClr val="black"/>
                </a:solidFill>
                <a:latin typeface="Calibri"/>
                <a:ea typeface="微软雅黑"/>
              </a:endParaRPr>
            </a:p>
          </p:txBody>
        </p:sp>
        <p:sp>
          <p:nvSpPr>
            <p:cNvPr id="72" name="Rectangle 36">
              <a:extLst>
                <a:ext uri="{FF2B5EF4-FFF2-40B4-BE49-F238E27FC236}">
                  <a16:creationId xmlns:a16="http://schemas.microsoft.com/office/drawing/2014/main" id="{59A3C4C0-3AB1-43B1-AF9B-7EB1114FD023}"/>
                </a:ext>
              </a:extLst>
            </p:cNvPr>
            <p:cNvSpPr>
              <a:spLocks noChangeArrowheads="1"/>
            </p:cNvSpPr>
            <p:nvPr/>
          </p:nvSpPr>
          <p:spPr bwMode="auto">
            <a:xfrm>
              <a:off x="5738136" y="3761710"/>
              <a:ext cx="16302" cy="141282"/>
            </a:xfrm>
            <a:prstGeom prst="rect">
              <a:avLst/>
            </a:prstGeom>
            <a:grpFill/>
            <a:ln w="9525">
              <a:solidFill>
                <a:schemeClr val="accent1"/>
              </a:solidFill>
              <a:miter lim="800000"/>
              <a:headEnd/>
              <a:tailEnd/>
            </a:ln>
            <a:extLst/>
          </p:spPr>
          <p:txBody>
            <a:bodyPr vert="horz" wrap="square" lIns="86687" tIns="43344" rIns="86687" bIns="43344" numCol="1" anchor="t" anchorCtr="0" compatLnSpc="1">
              <a:prstTxWarp prst="textNoShape">
                <a:avLst/>
              </a:prstTxWarp>
            </a:bodyPr>
            <a:lstStyle/>
            <a:p>
              <a:endParaRPr lang="en-US" sz="1706">
                <a:solidFill>
                  <a:prstClr val="black"/>
                </a:solidFill>
                <a:latin typeface="Calibri"/>
                <a:ea typeface="微软雅黑"/>
              </a:endParaRPr>
            </a:p>
          </p:txBody>
        </p:sp>
        <p:sp>
          <p:nvSpPr>
            <p:cNvPr id="73" name="Rectangle 37">
              <a:extLst>
                <a:ext uri="{FF2B5EF4-FFF2-40B4-BE49-F238E27FC236}">
                  <a16:creationId xmlns:a16="http://schemas.microsoft.com/office/drawing/2014/main" id="{1BFB8A57-3CA9-4451-9561-04B5B6F699C9}"/>
                </a:ext>
              </a:extLst>
            </p:cNvPr>
            <p:cNvSpPr>
              <a:spLocks noChangeArrowheads="1"/>
            </p:cNvSpPr>
            <p:nvPr/>
          </p:nvSpPr>
          <p:spPr bwMode="auto">
            <a:xfrm>
              <a:off x="5772292" y="3761710"/>
              <a:ext cx="16302" cy="141282"/>
            </a:xfrm>
            <a:prstGeom prst="rect">
              <a:avLst/>
            </a:prstGeom>
            <a:grpFill/>
            <a:ln w="9525">
              <a:solidFill>
                <a:schemeClr val="accent1"/>
              </a:solidFill>
              <a:miter lim="800000"/>
              <a:headEnd/>
              <a:tailEnd/>
            </a:ln>
            <a:extLst/>
          </p:spPr>
          <p:txBody>
            <a:bodyPr vert="horz" wrap="square" lIns="86687" tIns="43344" rIns="86687" bIns="43344" numCol="1" anchor="t" anchorCtr="0" compatLnSpc="1">
              <a:prstTxWarp prst="textNoShape">
                <a:avLst/>
              </a:prstTxWarp>
            </a:bodyPr>
            <a:lstStyle/>
            <a:p>
              <a:endParaRPr lang="en-US" sz="1706">
                <a:solidFill>
                  <a:prstClr val="black"/>
                </a:solidFill>
                <a:latin typeface="Calibri"/>
                <a:ea typeface="微软雅黑"/>
              </a:endParaRPr>
            </a:p>
          </p:txBody>
        </p:sp>
        <p:sp>
          <p:nvSpPr>
            <p:cNvPr id="74" name="Rectangle 38">
              <a:extLst>
                <a:ext uri="{FF2B5EF4-FFF2-40B4-BE49-F238E27FC236}">
                  <a16:creationId xmlns:a16="http://schemas.microsoft.com/office/drawing/2014/main" id="{E340B715-C1AB-47F4-AF45-535CAA313778}"/>
                </a:ext>
              </a:extLst>
            </p:cNvPr>
            <p:cNvSpPr>
              <a:spLocks noChangeArrowheads="1"/>
            </p:cNvSpPr>
            <p:nvPr/>
          </p:nvSpPr>
          <p:spPr bwMode="auto">
            <a:xfrm>
              <a:off x="6264452" y="3761710"/>
              <a:ext cx="19407" cy="141282"/>
            </a:xfrm>
            <a:prstGeom prst="rect">
              <a:avLst/>
            </a:prstGeom>
            <a:grpFill/>
            <a:ln w="9525">
              <a:solidFill>
                <a:schemeClr val="accent1"/>
              </a:solidFill>
              <a:miter lim="800000"/>
              <a:headEnd/>
              <a:tailEnd/>
            </a:ln>
            <a:extLst/>
          </p:spPr>
          <p:txBody>
            <a:bodyPr vert="horz" wrap="square" lIns="86687" tIns="43344" rIns="86687" bIns="43344" numCol="1" anchor="t" anchorCtr="0" compatLnSpc="1">
              <a:prstTxWarp prst="textNoShape">
                <a:avLst/>
              </a:prstTxWarp>
            </a:bodyPr>
            <a:lstStyle/>
            <a:p>
              <a:endParaRPr lang="en-US" sz="1706">
                <a:solidFill>
                  <a:prstClr val="black"/>
                </a:solidFill>
                <a:latin typeface="Calibri"/>
                <a:ea typeface="微软雅黑"/>
              </a:endParaRPr>
            </a:p>
          </p:txBody>
        </p:sp>
        <p:sp>
          <p:nvSpPr>
            <p:cNvPr id="75" name="Rectangle 39">
              <a:extLst>
                <a:ext uri="{FF2B5EF4-FFF2-40B4-BE49-F238E27FC236}">
                  <a16:creationId xmlns:a16="http://schemas.microsoft.com/office/drawing/2014/main" id="{ADA23487-DC77-4895-AABF-FE9EFED4CD39}"/>
                </a:ext>
              </a:extLst>
            </p:cNvPr>
            <p:cNvSpPr>
              <a:spLocks noChangeArrowheads="1"/>
            </p:cNvSpPr>
            <p:nvPr/>
          </p:nvSpPr>
          <p:spPr bwMode="auto">
            <a:xfrm>
              <a:off x="6311804" y="3761710"/>
              <a:ext cx="14749" cy="141282"/>
            </a:xfrm>
            <a:prstGeom prst="rect">
              <a:avLst/>
            </a:prstGeom>
            <a:grpFill/>
            <a:ln w="9525">
              <a:solidFill>
                <a:schemeClr val="accent1"/>
              </a:solidFill>
              <a:miter lim="800000"/>
              <a:headEnd/>
              <a:tailEnd/>
            </a:ln>
            <a:extLst/>
          </p:spPr>
          <p:txBody>
            <a:bodyPr vert="horz" wrap="square" lIns="86687" tIns="43344" rIns="86687" bIns="43344" numCol="1" anchor="t" anchorCtr="0" compatLnSpc="1">
              <a:prstTxWarp prst="textNoShape">
                <a:avLst/>
              </a:prstTxWarp>
            </a:bodyPr>
            <a:lstStyle/>
            <a:p>
              <a:endParaRPr lang="en-US" sz="1706">
                <a:solidFill>
                  <a:prstClr val="black"/>
                </a:solidFill>
                <a:latin typeface="Calibri"/>
                <a:ea typeface="微软雅黑"/>
              </a:endParaRPr>
            </a:p>
          </p:txBody>
        </p:sp>
        <p:sp>
          <p:nvSpPr>
            <p:cNvPr id="76" name="Freeform 40">
              <a:extLst>
                <a:ext uri="{FF2B5EF4-FFF2-40B4-BE49-F238E27FC236}">
                  <a16:creationId xmlns:a16="http://schemas.microsoft.com/office/drawing/2014/main" id="{99B336E9-58F4-4B29-98EA-FF4E998913A1}"/>
                </a:ext>
              </a:extLst>
            </p:cNvPr>
            <p:cNvSpPr>
              <a:spLocks/>
            </p:cNvSpPr>
            <p:nvPr/>
          </p:nvSpPr>
          <p:spPr bwMode="auto">
            <a:xfrm>
              <a:off x="5604616" y="5664002"/>
              <a:ext cx="416084" cy="148269"/>
            </a:xfrm>
            <a:custGeom>
              <a:avLst/>
              <a:gdLst>
                <a:gd name="T0" fmla="*/ 328 w 328"/>
                <a:gd name="T1" fmla="*/ 90 h 117"/>
                <a:gd name="T2" fmla="*/ 301 w 328"/>
                <a:gd name="T3" fmla="*/ 117 h 117"/>
                <a:gd name="T4" fmla="*/ 27 w 328"/>
                <a:gd name="T5" fmla="*/ 117 h 117"/>
                <a:gd name="T6" fmla="*/ 0 w 328"/>
                <a:gd name="T7" fmla="*/ 90 h 117"/>
                <a:gd name="T8" fmla="*/ 0 w 328"/>
                <a:gd name="T9" fmla="*/ 27 h 117"/>
                <a:gd name="T10" fmla="*/ 27 w 328"/>
                <a:gd name="T11" fmla="*/ 0 h 117"/>
                <a:gd name="T12" fmla="*/ 301 w 328"/>
                <a:gd name="T13" fmla="*/ 0 h 117"/>
                <a:gd name="T14" fmla="*/ 328 w 328"/>
                <a:gd name="T15" fmla="*/ 27 h 117"/>
                <a:gd name="T16" fmla="*/ 328 w 328"/>
                <a:gd name="T17" fmla="*/ 9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8" h="117">
                  <a:moveTo>
                    <a:pt x="328" y="90"/>
                  </a:moveTo>
                  <a:cubicBezTo>
                    <a:pt x="328" y="105"/>
                    <a:pt x="316" y="117"/>
                    <a:pt x="301" y="117"/>
                  </a:cubicBezTo>
                  <a:cubicBezTo>
                    <a:pt x="27" y="117"/>
                    <a:pt x="27" y="117"/>
                    <a:pt x="27" y="117"/>
                  </a:cubicBezTo>
                  <a:cubicBezTo>
                    <a:pt x="12" y="117"/>
                    <a:pt x="0" y="105"/>
                    <a:pt x="0" y="90"/>
                  </a:cubicBezTo>
                  <a:cubicBezTo>
                    <a:pt x="0" y="27"/>
                    <a:pt x="0" y="27"/>
                    <a:pt x="0" y="27"/>
                  </a:cubicBezTo>
                  <a:cubicBezTo>
                    <a:pt x="0" y="12"/>
                    <a:pt x="12" y="0"/>
                    <a:pt x="27" y="0"/>
                  </a:cubicBezTo>
                  <a:cubicBezTo>
                    <a:pt x="301" y="0"/>
                    <a:pt x="301" y="0"/>
                    <a:pt x="301" y="0"/>
                  </a:cubicBezTo>
                  <a:cubicBezTo>
                    <a:pt x="316" y="0"/>
                    <a:pt x="328" y="12"/>
                    <a:pt x="328" y="27"/>
                  </a:cubicBezTo>
                  <a:lnTo>
                    <a:pt x="328" y="90"/>
                  </a:lnTo>
                  <a:close/>
                </a:path>
              </a:pathLst>
            </a:custGeom>
            <a:grpFill/>
            <a:ln w="9525">
              <a:solidFill>
                <a:schemeClr val="accent1"/>
              </a:solidFill>
              <a:round/>
              <a:headEnd/>
              <a:tailEnd/>
            </a:ln>
            <a:extLst/>
          </p:spPr>
          <p:txBody>
            <a:bodyPr vert="horz" wrap="square" lIns="86687" tIns="43344" rIns="86687" bIns="43344" numCol="1" anchor="t" anchorCtr="0" compatLnSpc="1">
              <a:prstTxWarp prst="textNoShape">
                <a:avLst/>
              </a:prstTxWarp>
            </a:bodyPr>
            <a:lstStyle/>
            <a:p>
              <a:endParaRPr lang="en-US" sz="1706">
                <a:solidFill>
                  <a:prstClr val="black"/>
                </a:solidFill>
                <a:latin typeface="Calibri"/>
                <a:ea typeface="微软雅黑"/>
              </a:endParaRPr>
            </a:p>
          </p:txBody>
        </p:sp>
        <p:sp>
          <p:nvSpPr>
            <p:cNvPr id="77" name="Freeform 41">
              <a:extLst>
                <a:ext uri="{FF2B5EF4-FFF2-40B4-BE49-F238E27FC236}">
                  <a16:creationId xmlns:a16="http://schemas.microsoft.com/office/drawing/2014/main" id="{29A30FB5-7F0C-444B-AD6E-B0CECBFF3F44}"/>
                </a:ext>
              </a:extLst>
            </p:cNvPr>
            <p:cNvSpPr>
              <a:spLocks/>
            </p:cNvSpPr>
            <p:nvPr/>
          </p:nvSpPr>
          <p:spPr bwMode="auto">
            <a:xfrm>
              <a:off x="6547793" y="5664002"/>
              <a:ext cx="40366" cy="167676"/>
            </a:xfrm>
            <a:custGeom>
              <a:avLst/>
              <a:gdLst>
                <a:gd name="T0" fmla="*/ 32 w 32"/>
                <a:gd name="T1" fmla="*/ 116 h 132"/>
                <a:gd name="T2" fmla="*/ 16 w 32"/>
                <a:gd name="T3" fmla="*/ 132 h 132"/>
                <a:gd name="T4" fmla="*/ 16 w 32"/>
                <a:gd name="T5" fmla="*/ 132 h 132"/>
                <a:gd name="T6" fmla="*/ 0 w 32"/>
                <a:gd name="T7" fmla="*/ 116 h 132"/>
                <a:gd name="T8" fmla="*/ 0 w 32"/>
                <a:gd name="T9" fmla="*/ 16 h 132"/>
                <a:gd name="T10" fmla="*/ 16 w 32"/>
                <a:gd name="T11" fmla="*/ 0 h 132"/>
                <a:gd name="T12" fmla="*/ 16 w 32"/>
                <a:gd name="T13" fmla="*/ 0 h 132"/>
                <a:gd name="T14" fmla="*/ 32 w 32"/>
                <a:gd name="T15" fmla="*/ 16 h 132"/>
                <a:gd name="T16" fmla="*/ 32 w 32"/>
                <a:gd name="T17" fmla="*/ 116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132">
                  <a:moveTo>
                    <a:pt x="32" y="116"/>
                  </a:moveTo>
                  <a:cubicBezTo>
                    <a:pt x="32" y="125"/>
                    <a:pt x="25" y="132"/>
                    <a:pt x="16" y="132"/>
                  </a:cubicBezTo>
                  <a:cubicBezTo>
                    <a:pt x="16" y="132"/>
                    <a:pt x="16" y="132"/>
                    <a:pt x="16" y="132"/>
                  </a:cubicBezTo>
                  <a:cubicBezTo>
                    <a:pt x="7" y="132"/>
                    <a:pt x="0" y="125"/>
                    <a:pt x="0" y="116"/>
                  </a:cubicBezTo>
                  <a:cubicBezTo>
                    <a:pt x="0" y="16"/>
                    <a:pt x="0" y="16"/>
                    <a:pt x="0" y="16"/>
                  </a:cubicBezTo>
                  <a:cubicBezTo>
                    <a:pt x="0" y="7"/>
                    <a:pt x="7" y="0"/>
                    <a:pt x="16" y="0"/>
                  </a:cubicBezTo>
                  <a:cubicBezTo>
                    <a:pt x="16" y="0"/>
                    <a:pt x="16" y="0"/>
                    <a:pt x="16" y="0"/>
                  </a:cubicBezTo>
                  <a:cubicBezTo>
                    <a:pt x="25" y="0"/>
                    <a:pt x="32" y="7"/>
                    <a:pt x="32" y="16"/>
                  </a:cubicBezTo>
                  <a:lnTo>
                    <a:pt x="32" y="116"/>
                  </a:lnTo>
                  <a:close/>
                </a:path>
              </a:pathLst>
            </a:custGeom>
            <a:grpFill/>
            <a:ln w="9525">
              <a:solidFill>
                <a:schemeClr val="accent1"/>
              </a:solidFill>
              <a:round/>
              <a:headEnd/>
              <a:tailEnd/>
            </a:ln>
            <a:extLst/>
          </p:spPr>
          <p:txBody>
            <a:bodyPr vert="horz" wrap="square" lIns="86687" tIns="43344" rIns="86687" bIns="43344" numCol="1" anchor="t" anchorCtr="0" compatLnSpc="1">
              <a:prstTxWarp prst="textNoShape">
                <a:avLst/>
              </a:prstTxWarp>
            </a:bodyPr>
            <a:lstStyle/>
            <a:p>
              <a:endParaRPr lang="en-US" sz="1706">
                <a:solidFill>
                  <a:prstClr val="black"/>
                </a:solidFill>
                <a:latin typeface="Calibri"/>
                <a:ea typeface="微软雅黑"/>
              </a:endParaRPr>
            </a:p>
          </p:txBody>
        </p:sp>
        <p:sp>
          <p:nvSpPr>
            <p:cNvPr id="78" name="Freeform 42">
              <a:extLst>
                <a:ext uri="{FF2B5EF4-FFF2-40B4-BE49-F238E27FC236}">
                  <a16:creationId xmlns:a16="http://schemas.microsoft.com/office/drawing/2014/main" id="{F18B6BA0-D7B2-45EE-B3CC-06957D3E88F7}"/>
                </a:ext>
              </a:extLst>
            </p:cNvPr>
            <p:cNvSpPr>
              <a:spLocks/>
            </p:cNvSpPr>
            <p:nvPr/>
          </p:nvSpPr>
          <p:spPr bwMode="auto">
            <a:xfrm>
              <a:off x="5409771" y="5514180"/>
              <a:ext cx="70641" cy="72194"/>
            </a:xfrm>
            <a:custGeom>
              <a:avLst/>
              <a:gdLst>
                <a:gd name="T0" fmla="*/ 56 w 56"/>
                <a:gd name="T1" fmla="*/ 29 h 57"/>
                <a:gd name="T2" fmla="*/ 28 w 56"/>
                <a:gd name="T3" fmla="*/ 57 h 57"/>
                <a:gd name="T4" fmla="*/ 27 w 56"/>
                <a:gd name="T5" fmla="*/ 57 h 57"/>
                <a:gd name="T6" fmla="*/ 0 w 56"/>
                <a:gd name="T7" fmla="*/ 29 h 57"/>
                <a:gd name="T8" fmla="*/ 0 w 56"/>
                <a:gd name="T9" fmla="*/ 28 h 57"/>
                <a:gd name="T10" fmla="*/ 27 w 56"/>
                <a:gd name="T11" fmla="*/ 0 h 57"/>
                <a:gd name="T12" fmla="*/ 28 w 56"/>
                <a:gd name="T13" fmla="*/ 0 h 57"/>
                <a:gd name="T14" fmla="*/ 56 w 56"/>
                <a:gd name="T15" fmla="*/ 28 h 57"/>
                <a:gd name="T16" fmla="*/ 56 w 56"/>
                <a:gd name="T17" fmla="*/ 29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 h="57">
                  <a:moveTo>
                    <a:pt x="56" y="29"/>
                  </a:moveTo>
                  <a:cubicBezTo>
                    <a:pt x="56" y="44"/>
                    <a:pt x="44" y="57"/>
                    <a:pt x="28" y="57"/>
                  </a:cubicBezTo>
                  <a:cubicBezTo>
                    <a:pt x="27" y="57"/>
                    <a:pt x="27" y="57"/>
                    <a:pt x="27" y="57"/>
                  </a:cubicBezTo>
                  <a:cubicBezTo>
                    <a:pt x="12" y="57"/>
                    <a:pt x="0" y="44"/>
                    <a:pt x="0" y="29"/>
                  </a:cubicBezTo>
                  <a:cubicBezTo>
                    <a:pt x="0" y="28"/>
                    <a:pt x="0" y="28"/>
                    <a:pt x="0" y="28"/>
                  </a:cubicBezTo>
                  <a:cubicBezTo>
                    <a:pt x="0" y="13"/>
                    <a:pt x="12" y="0"/>
                    <a:pt x="27" y="0"/>
                  </a:cubicBezTo>
                  <a:cubicBezTo>
                    <a:pt x="28" y="0"/>
                    <a:pt x="28" y="0"/>
                    <a:pt x="28" y="0"/>
                  </a:cubicBezTo>
                  <a:cubicBezTo>
                    <a:pt x="44" y="0"/>
                    <a:pt x="56" y="13"/>
                    <a:pt x="56" y="28"/>
                  </a:cubicBezTo>
                  <a:lnTo>
                    <a:pt x="56" y="29"/>
                  </a:lnTo>
                  <a:close/>
                </a:path>
              </a:pathLst>
            </a:custGeom>
            <a:grpFill/>
            <a:ln w="9525">
              <a:solidFill>
                <a:schemeClr val="accent1"/>
              </a:solidFill>
              <a:round/>
              <a:headEnd/>
              <a:tailEnd/>
            </a:ln>
            <a:extLst/>
          </p:spPr>
          <p:txBody>
            <a:bodyPr vert="horz" wrap="square" lIns="86687" tIns="43344" rIns="86687" bIns="43344" numCol="1" anchor="t" anchorCtr="0" compatLnSpc="1">
              <a:prstTxWarp prst="textNoShape">
                <a:avLst/>
              </a:prstTxWarp>
            </a:bodyPr>
            <a:lstStyle/>
            <a:p>
              <a:endParaRPr lang="en-US" sz="1706">
                <a:solidFill>
                  <a:prstClr val="black"/>
                </a:solidFill>
                <a:latin typeface="Calibri"/>
                <a:ea typeface="微软雅黑"/>
              </a:endParaRPr>
            </a:p>
          </p:txBody>
        </p:sp>
        <p:sp>
          <p:nvSpPr>
            <p:cNvPr id="79" name="Freeform 43">
              <a:extLst>
                <a:ext uri="{FF2B5EF4-FFF2-40B4-BE49-F238E27FC236}">
                  <a16:creationId xmlns:a16="http://schemas.microsoft.com/office/drawing/2014/main" id="{6FE6AE24-30BE-40DA-93D0-D900BC08BDA4}"/>
                </a:ext>
              </a:extLst>
            </p:cNvPr>
            <p:cNvSpPr>
              <a:spLocks/>
            </p:cNvSpPr>
            <p:nvPr/>
          </p:nvSpPr>
          <p:spPr bwMode="auto">
            <a:xfrm>
              <a:off x="6062620" y="5514180"/>
              <a:ext cx="71417" cy="72194"/>
            </a:xfrm>
            <a:custGeom>
              <a:avLst/>
              <a:gdLst>
                <a:gd name="T0" fmla="*/ 56 w 56"/>
                <a:gd name="T1" fmla="*/ 29 h 57"/>
                <a:gd name="T2" fmla="*/ 29 w 56"/>
                <a:gd name="T3" fmla="*/ 57 h 57"/>
                <a:gd name="T4" fmla="*/ 28 w 56"/>
                <a:gd name="T5" fmla="*/ 57 h 57"/>
                <a:gd name="T6" fmla="*/ 0 w 56"/>
                <a:gd name="T7" fmla="*/ 29 h 57"/>
                <a:gd name="T8" fmla="*/ 0 w 56"/>
                <a:gd name="T9" fmla="*/ 28 h 57"/>
                <a:gd name="T10" fmla="*/ 28 w 56"/>
                <a:gd name="T11" fmla="*/ 0 h 57"/>
                <a:gd name="T12" fmla="*/ 29 w 56"/>
                <a:gd name="T13" fmla="*/ 0 h 57"/>
                <a:gd name="T14" fmla="*/ 56 w 56"/>
                <a:gd name="T15" fmla="*/ 28 h 57"/>
                <a:gd name="T16" fmla="*/ 56 w 56"/>
                <a:gd name="T17" fmla="*/ 29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 h="57">
                  <a:moveTo>
                    <a:pt x="56" y="29"/>
                  </a:moveTo>
                  <a:cubicBezTo>
                    <a:pt x="56" y="44"/>
                    <a:pt x="44" y="57"/>
                    <a:pt x="29" y="57"/>
                  </a:cubicBezTo>
                  <a:cubicBezTo>
                    <a:pt x="28" y="57"/>
                    <a:pt x="28" y="57"/>
                    <a:pt x="28" y="57"/>
                  </a:cubicBezTo>
                  <a:cubicBezTo>
                    <a:pt x="13" y="57"/>
                    <a:pt x="0" y="44"/>
                    <a:pt x="0" y="29"/>
                  </a:cubicBezTo>
                  <a:cubicBezTo>
                    <a:pt x="0" y="28"/>
                    <a:pt x="0" y="28"/>
                    <a:pt x="0" y="28"/>
                  </a:cubicBezTo>
                  <a:cubicBezTo>
                    <a:pt x="0" y="13"/>
                    <a:pt x="13" y="0"/>
                    <a:pt x="28" y="0"/>
                  </a:cubicBezTo>
                  <a:cubicBezTo>
                    <a:pt x="29" y="0"/>
                    <a:pt x="29" y="0"/>
                    <a:pt x="29" y="0"/>
                  </a:cubicBezTo>
                  <a:cubicBezTo>
                    <a:pt x="44" y="0"/>
                    <a:pt x="56" y="13"/>
                    <a:pt x="56" y="28"/>
                  </a:cubicBezTo>
                  <a:lnTo>
                    <a:pt x="56" y="29"/>
                  </a:lnTo>
                  <a:close/>
                </a:path>
              </a:pathLst>
            </a:custGeom>
            <a:grpFill/>
            <a:ln w="9525">
              <a:solidFill>
                <a:schemeClr val="accent1"/>
              </a:solidFill>
              <a:round/>
              <a:headEnd/>
              <a:tailEnd/>
            </a:ln>
            <a:extLst/>
          </p:spPr>
          <p:txBody>
            <a:bodyPr vert="horz" wrap="square" lIns="86687" tIns="43344" rIns="86687" bIns="43344" numCol="1" anchor="t" anchorCtr="0" compatLnSpc="1">
              <a:prstTxWarp prst="textNoShape">
                <a:avLst/>
              </a:prstTxWarp>
            </a:bodyPr>
            <a:lstStyle/>
            <a:p>
              <a:endParaRPr lang="en-US" sz="1706">
                <a:solidFill>
                  <a:prstClr val="black"/>
                </a:solidFill>
                <a:latin typeface="Calibri"/>
                <a:ea typeface="微软雅黑"/>
              </a:endParaRPr>
            </a:p>
          </p:txBody>
        </p:sp>
        <p:sp>
          <p:nvSpPr>
            <p:cNvPr id="80" name="Freeform 44">
              <a:extLst>
                <a:ext uri="{FF2B5EF4-FFF2-40B4-BE49-F238E27FC236}">
                  <a16:creationId xmlns:a16="http://schemas.microsoft.com/office/drawing/2014/main" id="{D4AFF098-B462-4B41-AF80-3107AFEB58AB}"/>
                </a:ext>
              </a:extLst>
            </p:cNvPr>
            <p:cNvSpPr>
              <a:spLocks/>
            </p:cNvSpPr>
            <p:nvPr/>
          </p:nvSpPr>
          <p:spPr bwMode="auto">
            <a:xfrm>
              <a:off x="5576670" y="5179886"/>
              <a:ext cx="665269" cy="93153"/>
            </a:xfrm>
            <a:custGeom>
              <a:avLst/>
              <a:gdLst>
                <a:gd name="T0" fmla="*/ 524 w 524"/>
                <a:gd name="T1" fmla="*/ 45 h 73"/>
                <a:gd name="T2" fmla="*/ 497 w 524"/>
                <a:gd name="T3" fmla="*/ 73 h 73"/>
                <a:gd name="T4" fmla="*/ 28 w 524"/>
                <a:gd name="T5" fmla="*/ 73 h 73"/>
                <a:gd name="T6" fmla="*/ 0 w 524"/>
                <a:gd name="T7" fmla="*/ 45 h 73"/>
                <a:gd name="T8" fmla="*/ 0 w 524"/>
                <a:gd name="T9" fmla="*/ 27 h 73"/>
                <a:gd name="T10" fmla="*/ 28 w 524"/>
                <a:gd name="T11" fmla="*/ 0 h 73"/>
                <a:gd name="T12" fmla="*/ 497 w 524"/>
                <a:gd name="T13" fmla="*/ 0 h 73"/>
                <a:gd name="T14" fmla="*/ 524 w 524"/>
                <a:gd name="T15" fmla="*/ 27 h 73"/>
                <a:gd name="T16" fmla="*/ 524 w 524"/>
                <a:gd name="T17" fmla="*/ 4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4" h="73">
                  <a:moveTo>
                    <a:pt x="524" y="45"/>
                  </a:moveTo>
                  <a:cubicBezTo>
                    <a:pt x="524" y="61"/>
                    <a:pt x="512" y="73"/>
                    <a:pt x="497" y="73"/>
                  </a:cubicBezTo>
                  <a:cubicBezTo>
                    <a:pt x="28" y="73"/>
                    <a:pt x="28" y="73"/>
                    <a:pt x="28" y="73"/>
                  </a:cubicBezTo>
                  <a:cubicBezTo>
                    <a:pt x="12" y="73"/>
                    <a:pt x="0" y="61"/>
                    <a:pt x="0" y="45"/>
                  </a:cubicBezTo>
                  <a:cubicBezTo>
                    <a:pt x="0" y="27"/>
                    <a:pt x="0" y="27"/>
                    <a:pt x="0" y="27"/>
                  </a:cubicBezTo>
                  <a:cubicBezTo>
                    <a:pt x="0" y="12"/>
                    <a:pt x="12" y="0"/>
                    <a:pt x="28" y="0"/>
                  </a:cubicBezTo>
                  <a:cubicBezTo>
                    <a:pt x="497" y="0"/>
                    <a:pt x="497" y="0"/>
                    <a:pt x="497" y="0"/>
                  </a:cubicBezTo>
                  <a:cubicBezTo>
                    <a:pt x="512" y="0"/>
                    <a:pt x="524" y="12"/>
                    <a:pt x="524" y="27"/>
                  </a:cubicBezTo>
                  <a:lnTo>
                    <a:pt x="524" y="45"/>
                  </a:lnTo>
                  <a:close/>
                </a:path>
              </a:pathLst>
            </a:custGeom>
            <a:grpFill/>
            <a:ln w="9525">
              <a:solidFill>
                <a:schemeClr val="accent1"/>
              </a:solidFill>
              <a:round/>
              <a:headEnd/>
              <a:tailEnd/>
            </a:ln>
            <a:extLst/>
          </p:spPr>
          <p:txBody>
            <a:bodyPr vert="horz" wrap="square" lIns="86687" tIns="43344" rIns="86687" bIns="43344" numCol="1" anchor="t" anchorCtr="0" compatLnSpc="1">
              <a:prstTxWarp prst="textNoShape">
                <a:avLst/>
              </a:prstTxWarp>
            </a:bodyPr>
            <a:lstStyle/>
            <a:p>
              <a:endParaRPr lang="en-US" sz="1706">
                <a:solidFill>
                  <a:prstClr val="black"/>
                </a:solidFill>
                <a:latin typeface="Calibri"/>
                <a:ea typeface="微软雅黑"/>
              </a:endParaRPr>
            </a:p>
          </p:txBody>
        </p:sp>
        <p:sp>
          <p:nvSpPr>
            <p:cNvPr id="81" name="Oval 45">
              <a:extLst>
                <a:ext uri="{FF2B5EF4-FFF2-40B4-BE49-F238E27FC236}">
                  <a16:creationId xmlns:a16="http://schemas.microsoft.com/office/drawing/2014/main" id="{03845846-A75C-4689-BD7E-F1125A9F548E}"/>
                </a:ext>
              </a:extLst>
            </p:cNvPr>
            <p:cNvSpPr>
              <a:spLocks noChangeArrowheads="1"/>
            </p:cNvSpPr>
            <p:nvPr/>
          </p:nvSpPr>
          <p:spPr bwMode="auto">
            <a:xfrm>
              <a:off x="6128603" y="3612665"/>
              <a:ext cx="111784" cy="111008"/>
            </a:xfrm>
            <a:prstGeom prst="ellipse">
              <a:avLst/>
            </a:prstGeom>
            <a:grpFill/>
            <a:ln w="9525">
              <a:solidFill>
                <a:schemeClr val="accent1"/>
              </a:solidFill>
              <a:round/>
              <a:headEnd/>
              <a:tailEnd/>
            </a:ln>
            <a:extLst/>
          </p:spPr>
          <p:txBody>
            <a:bodyPr vert="horz" wrap="square" lIns="86687" tIns="43344" rIns="86687" bIns="43344" numCol="1" anchor="t" anchorCtr="0" compatLnSpc="1">
              <a:prstTxWarp prst="textNoShape">
                <a:avLst/>
              </a:prstTxWarp>
            </a:bodyPr>
            <a:lstStyle/>
            <a:p>
              <a:endParaRPr lang="en-US" sz="1706">
                <a:solidFill>
                  <a:prstClr val="black"/>
                </a:solidFill>
                <a:latin typeface="Calibri"/>
                <a:ea typeface="微软雅黑"/>
              </a:endParaRPr>
            </a:p>
          </p:txBody>
        </p:sp>
        <p:sp>
          <p:nvSpPr>
            <p:cNvPr id="82" name="Oval 46">
              <a:extLst>
                <a:ext uri="{FF2B5EF4-FFF2-40B4-BE49-F238E27FC236}">
                  <a16:creationId xmlns:a16="http://schemas.microsoft.com/office/drawing/2014/main" id="{05CEBACD-7B11-4798-845C-9FCE5325C942}"/>
                </a:ext>
              </a:extLst>
            </p:cNvPr>
            <p:cNvSpPr>
              <a:spLocks noChangeArrowheads="1"/>
            </p:cNvSpPr>
            <p:nvPr/>
          </p:nvSpPr>
          <p:spPr bwMode="auto">
            <a:xfrm>
              <a:off x="5325933" y="3617323"/>
              <a:ext cx="111784" cy="111784"/>
            </a:xfrm>
            <a:prstGeom prst="ellipse">
              <a:avLst/>
            </a:prstGeom>
            <a:grpFill/>
            <a:ln w="9525">
              <a:solidFill>
                <a:schemeClr val="accent1"/>
              </a:solidFill>
              <a:round/>
              <a:headEnd/>
              <a:tailEnd/>
            </a:ln>
            <a:extLst/>
          </p:spPr>
          <p:txBody>
            <a:bodyPr vert="horz" wrap="square" lIns="86687" tIns="43344" rIns="86687" bIns="43344" numCol="1" anchor="t" anchorCtr="0" compatLnSpc="1">
              <a:prstTxWarp prst="textNoShape">
                <a:avLst/>
              </a:prstTxWarp>
            </a:bodyPr>
            <a:lstStyle/>
            <a:p>
              <a:endParaRPr lang="en-US" sz="1706">
                <a:solidFill>
                  <a:prstClr val="black"/>
                </a:solidFill>
                <a:latin typeface="Calibri"/>
                <a:ea typeface="微软雅黑"/>
              </a:endParaRPr>
            </a:p>
          </p:txBody>
        </p:sp>
      </p:grpSp>
      <p:grpSp>
        <p:nvGrpSpPr>
          <p:cNvPr id="83" name="组合 82">
            <a:extLst>
              <a:ext uri="{FF2B5EF4-FFF2-40B4-BE49-F238E27FC236}">
                <a16:creationId xmlns:a16="http://schemas.microsoft.com/office/drawing/2014/main" id="{47873F49-A128-458E-AB41-AEA744F6B763}"/>
              </a:ext>
            </a:extLst>
          </p:cNvPr>
          <p:cNvGrpSpPr/>
          <p:nvPr/>
        </p:nvGrpSpPr>
        <p:grpSpPr>
          <a:xfrm>
            <a:off x="443983" y="1112313"/>
            <a:ext cx="1936868" cy="1936868"/>
            <a:chOff x="2572456" y="958222"/>
            <a:chExt cx="1936868" cy="1936868"/>
          </a:xfrm>
        </p:grpSpPr>
        <p:grpSp>
          <p:nvGrpSpPr>
            <p:cNvPr id="84" name="组合 83">
              <a:extLst>
                <a:ext uri="{FF2B5EF4-FFF2-40B4-BE49-F238E27FC236}">
                  <a16:creationId xmlns:a16="http://schemas.microsoft.com/office/drawing/2014/main" id="{3DE62932-BBB8-45ED-8BEB-466E9DFC6333}"/>
                </a:ext>
              </a:extLst>
            </p:cNvPr>
            <p:cNvGrpSpPr/>
            <p:nvPr/>
          </p:nvGrpSpPr>
          <p:grpSpPr>
            <a:xfrm>
              <a:off x="2572456" y="958222"/>
              <a:ext cx="1936868" cy="1936868"/>
              <a:chOff x="11207774" y="442662"/>
              <a:chExt cx="504056" cy="504056"/>
            </a:xfrm>
            <a:solidFill>
              <a:srgbClr val="B3DF63"/>
            </a:solidFill>
            <a:effectLst>
              <a:outerShdw blurRad="50800" dist="38100" dir="5400000" algn="t" rotWithShape="0">
                <a:prstClr val="black">
                  <a:alpha val="40000"/>
                </a:prstClr>
              </a:outerShdw>
            </a:effectLst>
          </p:grpSpPr>
          <p:sp>
            <p:nvSpPr>
              <p:cNvPr id="86" name="椭圆 85">
                <a:extLst>
                  <a:ext uri="{FF2B5EF4-FFF2-40B4-BE49-F238E27FC236}">
                    <a16:creationId xmlns:a16="http://schemas.microsoft.com/office/drawing/2014/main" id="{002775C9-7389-46F8-9436-5E66C602145D}"/>
                  </a:ext>
                </a:extLst>
              </p:cNvPr>
              <p:cNvSpPr/>
              <p:nvPr/>
            </p:nvSpPr>
            <p:spPr>
              <a:xfrm>
                <a:off x="11273029" y="517620"/>
                <a:ext cx="373547" cy="373547"/>
              </a:xfrm>
              <a:prstGeom prst="ellips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Calibri"/>
                  <a:ea typeface="微软雅黑"/>
                </a:endParaRPr>
              </a:p>
            </p:txBody>
          </p:sp>
          <p:sp>
            <p:nvSpPr>
              <p:cNvPr id="87" name="椭圆 86">
                <a:extLst>
                  <a:ext uri="{FF2B5EF4-FFF2-40B4-BE49-F238E27FC236}">
                    <a16:creationId xmlns:a16="http://schemas.microsoft.com/office/drawing/2014/main" id="{C124F375-F727-40F5-BE4A-243C759D47B2}"/>
                  </a:ext>
                </a:extLst>
              </p:cNvPr>
              <p:cNvSpPr/>
              <p:nvPr/>
            </p:nvSpPr>
            <p:spPr>
              <a:xfrm>
                <a:off x="11207774" y="442662"/>
                <a:ext cx="504056" cy="50405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Calibri"/>
                  <a:ea typeface="微软雅黑"/>
                </a:endParaRPr>
              </a:p>
            </p:txBody>
          </p:sp>
        </p:grpSp>
        <p:sp>
          <p:nvSpPr>
            <p:cNvPr id="85" name="TextBox 1">
              <a:extLst>
                <a:ext uri="{FF2B5EF4-FFF2-40B4-BE49-F238E27FC236}">
                  <a16:creationId xmlns:a16="http://schemas.microsoft.com/office/drawing/2014/main" id="{F41C794F-B65B-44AD-9848-D90B79487C4B}"/>
                </a:ext>
              </a:extLst>
            </p:cNvPr>
            <p:cNvSpPr txBox="1"/>
            <p:nvPr/>
          </p:nvSpPr>
          <p:spPr>
            <a:xfrm>
              <a:off x="2815371" y="1264937"/>
              <a:ext cx="1451038" cy="1323439"/>
            </a:xfrm>
            <a:prstGeom prst="rect">
              <a:avLst/>
            </a:prstGeom>
            <a:noFill/>
          </p:spPr>
          <p:txBody>
            <a:bodyPr wrap="none" rtlCol="0">
              <a:spAutoFit/>
            </a:bodyPr>
            <a:lstStyle/>
            <a:p>
              <a:r>
                <a:rPr lang="en-US" altLang="zh-CN" sz="8000" b="1" dirty="0">
                  <a:ln w="12700">
                    <a:noFill/>
                    <a:prstDash val="solid"/>
                  </a:ln>
                  <a:solidFill>
                    <a:prstClr val="white"/>
                  </a:solidFill>
                  <a:effectLst>
                    <a:outerShdw dist="50800" dir="4800000" algn="tl" rotWithShape="0">
                      <a:srgbClr val="000000">
                        <a:alpha val="40000"/>
                      </a:srgbClr>
                    </a:outerShdw>
                  </a:effectLst>
                  <a:latin typeface="造字工房尚黑（非商用）细体" pitchFamily="50" charset="-122"/>
                  <a:ea typeface="造字工房尚黑（非商用）细体" pitchFamily="50" charset="-122"/>
                </a:rPr>
                <a:t>02</a:t>
              </a:r>
              <a:endParaRPr lang="zh-CN" altLang="en-US" sz="8000" b="1" dirty="0">
                <a:ln w="12700">
                  <a:noFill/>
                  <a:prstDash val="solid"/>
                </a:ln>
                <a:solidFill>
                  <a:prstClr val="white"/>
                </a:solidFill>
                <a:effectLst>
                  <a:outerShdw dist="50800" dir="4800000" algn="tl" rotWithShape="0">
                    <a:srgbClr val="000000">
                      <a:alpha val="40000"/>
                    </a:srgbClr>
                  </a:outerShdw>
                </a:effectLst>
                <a:latin typeface="造字工房尚黑（非商用）细体" pitchFamily="50" charset="-122"/>
                <a:ea typeface="造字工房尚黑（非商用）细体" pitchFamily="50" charset="-122"/>
              </a:endParaRPr>
            </a:p>
          </p:txBody>
        </p:sp>
      </p:grpSp>
      <p:grpSp>
        <p:nvGrpSpPr>
          <p:cNvPr id="88" name="组合 87">
            <a:extLst>
              <a:ext uri="{FF2B5EF4-FFF2-40B4-BE49-F238E27FC236}">
                <a16:creationId xmlns:a16="http://schemas.microsoft.com/office/drawing/2014/main" id="{77CC22E4-D177-4006-82D8-07FB4D30AE7F}"/>
              </a:ext>
            </a:extLst>
          </p:cNvPr>
          <p:cNvGrpSpPr/>
          <p:nvPr/>
        </p:nvGrpSpPr>
        <p:grpSpPr>
          <a:xfrm rot="5400000">
            <a:off x="7939470" y="-3214903"/>
            <a:ext cx="942183" cy="7462505"/>
            <a:chOff x="-11273" y="-594773"/>
            <a:chExt cx="719786" cy="7462505"/>
          </a:xfrm>
        </p:grpSpPr>
        <p:sp>
          <p:nvSpPr>
            <p:cNvPr id="89" name="等腰三角形 88">
              <a:extLst>
                <a:ext uri="{FF2B5EF4-FFF2-40B4-BE49-F238E27FC236}">
                  <a16:creationId xmlns:a16="http://schemas.microsoft.com/office/drawing/2014/main" id="{E3628953-E275-475D-9E91-B522334540F6}"/>
                </a:ext>
              </a:extLst>
            </p:cNvPr>
            <p:cNvSpPr/>
            <p:nvPr/>
          </p:nvSpPr>
          <p:spPr>
            <a:xfrm rot="5400000">
              <a:off x="-68856" y="2776017"/>
              <a:ext cx="834952" cy="719786"/>
            </a:xfrm>
            <a:prstGeom prst="triangl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90" name="等腰三角形 89">
              <a:extLst>
                <a:ext uri="{FF2B5EF4-FFF2-40B4-BE49-F238E27FC236}">
                  <a16:creationId xmlns:a16="http://schemas.microsoft.com/office/drawing/2014/main" id="{92C32312-717E-4410-84E0-A849A101265C}"/>
                </a:ext>
              </a:extLst>
            </p:cNvPr>
            <p:cNvSpPr/>
            <p:nvPr/>
          </p:nvSpPr>
          <p:spPr>
            <a:xfrm rot="5400000">
              <a:off x="-68856" y="1958050"/>
              <a:ext cx="834952" cy="719786"/>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91" name="等腰三角形 90">
              <a:extLst>
                <a:ext uri="{FF2B5EF4-FFF2-40B4-BE49-F238E27FC236}">
                  <a16:creationId xmlns:a16="http://schemas.microsoft.com/office/drawing/2014/main" id="{22044A98-DB0A-4076-A6EA-E9569F496A3D}"/>
                </a:ext>
              </a:extLst>
            </p:cNvPr>
            <p:cNvSpPr/>
            <p:nvPr/>
          </p:nvSpPr>
          <p:spPr>
            <a:xfrm rot="5400000">
              <a:off x="-68856" y="1114606"/>
              <a:ext cx="834952" cy="719786"/>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92" name="等腰三角形 91">
              <a:extLst>
                <a:ext uri="{FF2B5EF4-FFF2-40B4-BE49-F238E27FC236}">
                  <a16:creationId xmlns:a16="http://schemas.microsoft.com/office/drawing/2014/main" id="{95495EB6-BCC2-4987-828B-E7614816AAFD}"/>
                </a:ext>
              </a:extLst>
            </p:cNvPr>
            <p:cNvSpPr/>
            <p:nvPr/>
          </p:nvSpPr>
          <p:spPr>
            <a:xfrm rot="5400000">
              <a:off x="-68856" y="296639"/>
              <a:ext cx="834952" cy="719786"/>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93" name="等腰三角形 92">
              <a:extLst>
                <a:ext uri="{FF2B5EF4-FFF2-40B4-BE49-F238E27FC236}">
                  <a16:creationId xmlns:a16="http://schemas.microsoft.com/office/drawing/2014/main" id="{F7969869-F8D4-45EE-A63A-BDCD15400420}"/>
                </a:ext>
              </a:extLst>
            </p:cNvPr>
            <p:cNvSpPr/>
            <p:nvPr/>
          </p:nvSpPr>
          <p:spPr>
            <a:xfrm rot="5400000">
              <a:off x="-68856" y="3610969"/>
              <a:ext cx="834952" cy="719786"/>
            </a:xfrm>
            <a:prstGeom prs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94" name="等腰三角形 93">
              <a:extLst>
                <a:ext uri="{FF2B5EF4-FFF2-40B4-BE49-F238E27FC236}">
                  <a16:creationId xmlns:a16="http://schemas.microsoft.com/office/drawing/2014/main" id="{383978E7-F4F1-4BBF-A304-1AA802AAFDFE}"/>
                </a:ext>
              </a:extLst>
            </p:cNvPr>
            <p:cNvSpPr/>
            <p:nvPr/>
          </p:nvSpPr>
          <p:spPr>
            <a:xfrm rot="5400000">
              <a:off x="-68856" y="4443673"/>
              <a:ext cx="834952" cy="719786"/>
            </a:xfrm>
            <a:prstGeom prst="triangle">
              <a:avLst/>
            </a:prstGeom>
            <a:solidFill>
              <a:srgbClr val="94CA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95" name="等腰三角形 94">
              <a:extLst>
                <a:ext uri="{FF2B5EF4-FFF2-40B4-BE49-F238E27FC236}">
                  <a16:creationId xmlns:a16="http://schemas.microsoft.com/office/drawing/2014/main" id="{C40CBE8F-5246-42A2-B463-B19AFD65BF61}"/>
                </a:ext>
              </a:extLst>
            </p:cNvPr>
            <p:cNvSpPr/>
            <p:nvPr/>
          </p:nvSpPr>
          <p:spPr>
            <a:xfrm rot="5400000">
              <a:off x="-68856" y="5264883"/>
              <a:ext cx="834952" cy="719786"/>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96" name="等腰三角形 95">
              <a:extLst>
                <a:ext uri="{FF2B5EF4-FFF2-40B4-BE49-F238E27FC236}">
                  <a16:creationId xmlns:a16="http://schemas.microsoft.com/office/drawing/2014/main" id="{A1B34356-4CD7-45F3-861D-E19ADAC118E4}"/>
                </a:ext>
              </a:extLst>
            </p:cNvPr>
            <p:cNvSpPr/>
            <p:nvPr/>
          </p:nvSpPr>
          <p:spPr>
            <a:xfrm rot="5400000">
              <a:off x="-68856" y="6090363"/>
              <a:ext cx="834952" cy="719786"/>
            </a:xfrm>
            <a:prstGeom prst="triangl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97" name="等腰三角形 96">
              <a:extLst>
                <a:ext uri="{FF2B5EF4-FFF2-40B4-BE49-F238E27FC236}">
                  <a16:creationId xmlns:a16="http://schemas.microsoft.com/office/drawing/2014/main" id="{9ADD3A93-6F1C-4A59-8CCE-45342AC37F02}"/>
                </a:ext>
              </a:extLst>
            </p:cNvPr>
            <p:cNvSpPr/>
            <p:nvPr/>
          </p:nvSpPr>
          <p:spPr>
            <a:xfrm rot="5400000">
              <a:off x="-68856" y="-537190"/>
              <a:ext cx="834952" cy="719786"/>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Tree>
    <p:extLst>
      <p:ext uri="{BB962C8B-B14F-4D97-AF65-F5344CB8AC3E}">
        <p14:creationId xmlns:p14="http://schemas.microsoft.com/office/powerpoint/2010/main" val="319797190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4"/>
                                        </p:tgtEl>
                                        <p:attrNameLst>
                                          <p:attrName>style.visibility</p:attrName>
                                        </p:attrNameLst>
                                      </p:cBhvr>
                                      <p:to>
                                        <p:strVal val="visible"/>
                                      </p:to>
                                    </p:set>
                                    <p:anim calcmode="lin" valueType="num">
                                      <p:cBhvr>
                                        <p:cTn id="7" dur="800" fill="hold"/>
                                        <p:tgtEl>
                                          <p:spTgt spid="24"/>
                                        </p:tgtEl>
                                        <p:attrNameLst>
                                          <p:attrName>ppt_x</p:attrName>
                                        </p:attrNameLst>
                                      </p:cBhvr>
                                      <p:tavLst>
                                        <p:tav tm="0">
                                          <p:val>
                                            <p:strVal val="#ppt_x"/>
                                          </p:val>
                                        </p:tav>
                                        <p:tav tm="50000">
                                          <p:val>
                                            <p:strVal val="#ppt_x+.1"/>
                                          </p:val>
                                        </p:tav>
                                        <p:tav tm="100000">
                                          <p:val>
                                            <p:strVal val="#ppt_x"/>
                                          </p:val>
                                        </p:tav>
                                      </p:tavLst>
                                    </p:anim>
                                    <p:anim calcmode="lin" valueType="num">
                                      <p:cBhvr>
                                        <p:cTn id="8" dur="800" fill="hold"/>
                                        <p:tgtEl>
                                          <p:spTgt spid="24"/>
                                        </p:tgtEl>
                                        <p:attrNameLst>
                                          <p:attrName>ppt_y</p:attrName>
                                        </p:attrNameLst>
                                      </p:cBhvr>
                                      <p:tavLst>
                                        <p:tav tm="0">
                                          <p:val>
                                            <p:strVal val="#ppt_y"/>
                                          </p:val>
                                        </p:tav>
                                        <p:tav tm="100000">
                                          <p:val>
                                            <p:strVal val="#ppt_y"/>
                                          </p:val>
                                        </p:tav>
                                      </p:tavLst>
                                    </p:anim>
                                    <p:anim calcmode="lin" valueType="num">
                                      <p:cBhvr>
                                        <p:cTn id="9" dur="800" fill="hold"/>
                                        <p:tgtEl>
                                          <p:spTgt spid="24"/>
                                        </p:tgtEl>
                                        <p:attrNameLst>
                                          <p:attrName>ppt_h</p:attrName>
                                        </p:attrNameLst>
                                      </p:cBhvr>
                                      <p:tavLst>
                                        <p:tav tm="0">
                                          <p:val>
                                            <p:strVal val="#ppt_h/10"/>
                                          </p:val>
                                        </p:tav>
                                        <p:tav tm="50000">
                                          <p:val>
                                            <p:strVal val="#ppt_h+.01"/>
                                          </p:val>
                                        </p:tav>
                                        <p:tav tm="100000">
                                          <p:val>
                                            <p:strVal val="#ppt_h"/>
                                          </p:val>
                                        </p:tav>
                                      </p:tavLst>
                                    </p:anim>
                                    <p:anim calcmode="lin" valueType="num">
                                      <p:cBhvr>
                                        <p:cTn id="10" dur="800" fill="hold"/>
                                        <p:tgtEl>
                                          <p:spTgt spid="2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800" tmFilter="0,0; .5, 1; 1, 1"/>
                                        <p:tgtEl>
                                          <p:spTgt spid="24"/>
                                        </p:tgtEl>
                                      </p:cBhvr>
                                    </p:animEffect>
                                  </p:childTnLst>
                                </p:cTn>
                              </p:par>
                            </p:childTnLst>
                          </p:cTn>
                        </p:par>
                        <p:par>
                          <p:cTn id="12" fill="hold">
                            <p:stCondLst>
                              <p:cond delay="1280"/>
                            </p:stCondLst>
                            <p:childTnLst>
                              <p:par>
                                <p:cTn id="13" presetID="10" presetClass="entr" presetSubtype="0" fill="hold" nodeType="afterEffect">
                                  <p:stCondLst>
                                    <p:cond delay="0"/>
                                  </p:stCondLst>
                                  <p:childTnLst>
                                    <p:set>
                                      <p:cBhvr>
                                        <p:cTn id="14" dur="1" fill="hold">
                                          <p:stCondLst>
                                            <p:cond delay="0"/>
                                          </p:stCondLst>
                                        </p:cTn>
                                        <p:tgtEl>
                                          <p:spTgt spid="25"/>
                                        </p:tgtEl>
                                        <p:attrNameLst>
                                          <p:attrName>style.visibility</p:attrName>
                                        </p:attrNameLst>
                                      </p:cBhvr>
                                      <p:to>
                                        <p:strVal val="visible"/>
                                      </p:to>
                                    </p:set>
                                    <p:animEffect transition="in" filter="fade">
                                      <p:cBhvr>
                                        <p:cTn id="15"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54.xml><?xml version="1.0" encoding="utf-8"?>
<p:sld xmlns:a="http://schemas.openxmlformats.org/drawingml/2006/main" xmlns:r="http://schemas.openxmlformats.org/officeDocument/2006/relationships" xmlns:p="http://schemas.openxmlformats.org/presentationml/2006/main" showMasterSp="0">
  <p:cSld>
    <p:bg>
      <p:bgPr>
        <a:solidFill>
          <a:schemeClr val="bg1">
            <a:lumMod val="95000"/>
          </a:schemeClr>
        </a:solidFill>
        <a:effectLst/>
      </p:bgPr>
    </p:bg>
    <p:spTree>
      <p:nvGrpSpPr>
        <p:cNvPr id="1" name=""/>
        <p:cNvGrpSpPr/>
        <p:nvPr/>
      </p:nvGrpSpPr>
      <p:grpSpPr>
        <a:xfrm>
          <a:off x="0" y="0"/>
          <a:ext cx="0" cy="0"/>
          <a:chOff x="0" y="0"/>
          <a:chExt cx="0" cy="0"/>
        </a:xfrm>
      </p:grpSpPr>
      <p:grpSp>
        <p:nvGrpSpPr>
          <p:cNvPr id="32" name="组合 31">
            <a:extLst>
              <a:ext uri="{FF2B5EF4-FFF2-40B4-BE49-F238E27FC236}">
                <a16:creationId xmlns:a16="http://schemas.microsoft.com/office/drawing/2014/main" id="{032EF26F-0D58-4A0E-97C1-668713F80B14}"/>
              </a:ext>
            </a:extLst>
          </p:cNvPr>
          <p:cNvGrpSpPr/>
          <p:nvPr/>
        </p:nvGrpSpPr>
        <p:grpSpPr>
          <a:xfrm>
            <a:off x="170320" y="203448"/>
            <a:ext cx="6511833" cy="504056"/>
            <a:chOff x="169526" y="203448"/>
            <a:chExt cx="6511833" cy="504056"/>
          </a:xfrm>
        </p:grpSpPr>
        <p:sp>
          <p:nvSpPr>
            <p:cNvPr id="4" name="TextBox 3"/>
            <p:cNvSpPr txBox="1"/>
            <p:nvPr/>
          </p:nvSpPr>
          <p:spPr>
            <a:xfrm>
              <a:off x="781172" y="245839"/>
              <a:ext cx="5900187"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400" b="1" spc="300" dirty="0">
                  <a:solidFill>
                    <a:srgbClr val="1E6787"/>
                  </a:solidFill>
                  <a:latin typeface="微软雅黑" pitchFamily="34" charset="-122"/>
                  <a:ea typeface="微软雅黑" pitchFamily="34" charset="-122"/>
                </a:rPr>
                <a:t>集合</a:t>
              </a:r>
              <a:r>
                <a:rPr kumimoji="0" lang="zh-CN" altLang="en-US" sz="2400" b="1" i="0" u="none" strike="noStrike" kern="1200" cap="none" spc="300" normalizeH="0" baseline="0" noProof="0" dirty="0">
                  <a:ln>
                    <a:noFill/>
                  </a:ln>
                  <a:solidFill>
                    <a:srgbClr val="1E6787"/>
                  </a:solidFill>
                  <a:effectLst/>
                  <a:uLnTx/>
                  <a:uFillTx/>
                  <a:latin typeface="微软雅黑" pitchFamily="34" charset="-122"/>
                  <a:ea typeface="微软雅黑" pitchFamily="34" charset="-122"/>
                  <a:cs typeface="+mn-cs"/>
                </a:rPr>
                <a:t>简介</a:t>
              </a:r>
              <a:endParaRPr kumimoji="0" lang="zh-CN" altLang="en-US" sz="2000" b="1" i="0" u="none" strike="noStrike" kern="1200" cap="none" spc="300" normalizeH="0" baseline="0" noProof="0" dirty="0">
                <a:ln>
                  <a:noFill/>
                </a:ln>
                <a:solidFill>
                  <a:srgbClr val="1E6787"/>
                </a:solidFill>
                <a:effectLst/>
                <a:uLnTx/>
                <a:uFillTx/>
                <a:latin typeface="微软雅黑" pitchFamily="34" charset="-122"/>
                <a:ea typeface="微软雅黑" pitchFamily="34" charset="-122"/>
                <a:cs typeface="+mn-cs"/>
              </a:endParaRPr>
            </a:p>
          </p:txBody>
        </p:sp>
        <p:grpSp>
          <p:nvGrpSpPr>
            <p:cNvPr id="56" name="组合 55">
              <a:extLst>
                <a:ext uri="{FF2B5EF4-FFF2-40B4-BE49-F238E27FC236}">
                  <a16:creationId xmlns:a16="http://schemas.microsoft.com/office/drawing/2014/main" id="{B3ECA4EB-10D1-4B65-B604-4032302CDAF4}"/>
                </a:ext>
              </a:extLst>
            </p:cNvPr>
            <p:cNvGrpSpPr/>
            <p:nvPr/>
          </p:nvGrpSpPr>
          <p:grpSpPr>
            <a:xfrm>
              <a:off x="169526" y="203448"/>
              <a:ext cx="504056" cy="504056"/>
              <a:chOff x="11207774" y="442662"/>
              <a:chExt cx="504056" cy="504056"/>
            </a:xfrm>
            <a:effectLst>
              <a:outerShdw blurRad="50800" dist="38100" dir="5400000" algn="t" rotWithShape="0">
                <a:prstClr val="black">
                  <a:alpha val="40000"/>
                </a:prstClr>
              </a:outerShdw>
            </a:effectLst>
          </p:grpSpPr>
          <p:sp>
            <p:nvSpPr>
              <p:cNvPr id="57" name="椭圆 56">
                <a:extLst>
                  <a:ext uri="{FF2B5EF4-FFF2-40B4-BE49-F238E27FC236}">
                    <a16:creationId xmlns:a16="http://schemas.microsoft.com/office/drawing/2014/main" id="{FF372EA1-AB4F-47B1-B450-59AB8827ECD5}"/>
                  </a:ext>
                </a:extLst>
              </p:cNvPr>
              <p:cNvSpPr/>
              <p:nvPr/>
            </p:nvSpPr>
            <p:spPr>
              <a:xfrm>
                <a:off x="11351790" y="601230"/>
                <a:ext cx="216024" cy="216024"/>
              </a:xfrm>
              <a:prstGeom prst="ellipse">
                <a:avLst/>
              </a:prstGeom>
              <a:solidFill>
                <a:srgbClr val="B3DF6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Calibri"/>
                  <a:ea typeface="微软雅黑"/>
                  <a:cs typeface="+mn-cs"/>
                </a:endParaRPr>
              </a:p>
            </p:txBody>
          </p:sp>
          <p:sp>
            <p:nvSpPr>
              <p:cNvPr id="58" name="椭圆 57">
                <a:extLst>
                  <a:ext uri="{FF2B5EF4-FFF2-40B4-BE49-F238E27FC236}">
                    <a16:creationId xmlns:a16="http://schemas.microsoft.com/office/drawing/2014/main" id="{0BEE7D95-9E9C-4C6D-91AA-6429F74B9F98}"/>
                  </a:ext>
                </a:extLst>
              </p:cNvPr>
              <p:cNvSpPr/>
              <p:nvPr/>
            </p:nvSpPr>
            <p:spPr>
              <a:xfrm>
                <a:off x="11207774" y="442662"/>
                <a:ext cx="504056" cy="50405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微软雅黑"/>
                  <a:cs typeface="+mn-cs"/>
                </a:endParaRPr>
              </a:p>
            </p:txBody>
          </p:sp>
        </p:grpSp>
        <p:cxnSp>
          <p:nvCxnSpPr>
            <p:cNvPr id="20" name="直接连接符 19">
              <a:extLst>
                <a:ext uri="{FF2B5EF4-FFF2-40B4-BE49-F238E27FC236}">
                  <a16:creationId xmlns:a16="http://schemas.microsoft.com/office/drawing/2014/main" id="{C4FBB3C1-88AA-4E76-B54C-31018E3BFAA0}"/>
                </a:ext>
              </a:extLst>
            </p:cNvPr>
            <p:cNvCxnSpPr>
              <a:cxnSpLocks/>
            </p:cNvCxnSpPr>
            <p:nvPr/>
          </p:nvCxnSpPr>
          <p:spPr>
            <a:xfrm>
              <a:off x="775303" y="707504"/>
              <a:ext cx="1833288" cy="0"/>
            </a:xfrm>
            <a:prstGeom prst="line">
              <a:avLst/>
            </a:prstGeom>
            <a:ln>
              <a:solidFill>
                <a:srgbClr val="B3DF63"/>
              </a:solidFill>
            </a:ln>
          </p:spPr>
          <p:style>
            <a:lnRef idx="1">
              <a:schemeClr val="accent1"/>
            </a:lnRef>
            <a:fillRef idx="0">
              <a:schemeClr val="accent1"/>
            </a:fillRef>
            <a:effectRef idx="0">
              <a:schemeClr val="accent1"/>
            </a:effectRef>
            <a:fontRef idx="minor">
              <a:schemeClr val="tx1"/>
            </a:fontRef>
          </p:style>
        </p:cxnSp>
      </p:grpSp>
      <p:sp>
        <p:nvSpPr>
          <p:cNvPr id="49" name="矩形 48">
            <a:extLst>
              <a:ext uri="{FF2B5EF4-FFF2-40B4-BE49-F238E27FC236}">
                <a16:creationId xmlns:a16="http://schemas.microsoft.com/office/drawing/2014/main" id="{2D834A0F-3130-4C5B-B4A3-49FE07333EE4}"/>
              </a:ext>
            </a:extLst>
          </p:cNvPr>
          <p:cNvSpPr/>
          <p:nvPr/>
        </p:nvSpPr>
        <p:spPr>
          <a:xfrm>
            <a:off x="825973" y="1765254"/>
            <a:ext cx="9905828" cy="3901517"/>
          </a:xfrm>
          <a:prstGeom prst="rect">
            <a:avLst/>
          </a:prstGeom>
        </p:spPr>
        <p:txBody>
          <a:bodyPr wrap="square">
            <a:spAutoFit/>
          </a:bodyPr>
          <a:lstStyle/>
          <a:p>
            <a:pPr indent="457200">
              <a:lnSpc>
                <a:spcPct val="150000"/>
              </a:lnSpc>
            </a:pPr>
            <a:r>
              <a:rPr lang="en-US" altLang="zh-CN" sz="2800" dirty="0"/>
              <a:t>Python</a:t>
            </a:r>
            <a:r>
              <a:rPr lang="zh-CN" altLang="zh-CN" sz="2800" dirty="0"/>
              <a:t>中的集合和数学上的集合概念很类似，用来存放一组</a:t>
            </a:r>
            <a:r>
              <a:rPr lang="zh-CN" altLang="zh-CN" sz="2800" dirty="0">
                <a:solidFill>
                  <a:srgbClr val="C00000"/>
                </a:solidFill>
              </a:rPr>
              <a:t>无序</a:t>
            </a:r>
            <a:r>
              <a:rPr lang="zh-CN" altLang="zh-CN" sz="2800" dirty="0"/>
              <a:t>且</a:t>
            </a:r>
            <a:r>
              <a:rPr lang="zh-CN" altLang="zh-CN" sz="2800" dirty="0">
                <a:solidFill>
                  <a:srgbClr val="C00000"/>
                </a:solidFill>
              </a:rPr>
              <a:t>互不相同</a:t>
            </a:r>
            <a:r>
              <a:rPr lang="zh-CN" altLang="zh-CN" sz="2800" dirty="0"/>
              <a:t>的元素。同时，组成集合的</a:t>
            </a:r>
            <a:r>
              <a:rPr lang="zh-CN" altLang="zh-CN" sz="2800" dirty="0">
                <a:solidFill>
                  <a:srgbClr val="FFC000"/>
                </a:solidFill>
              </a:rPr>
              <a:t>元素必须是不可变类型</a:t>
            </a:r>
            <a:r>
              <a:rPr lang="zh-CN" altLang="zh-CN" sz="2800" dirty="0"/>
              <a:t>。</a:t>
            </a:r>
            <a:endParaRPr lang="en-US" altLang="zh-CN" sz="2800" dirty="0"/>
          </a:p>
          <a:p>
            <a:pPr indent="457200">
              <a:lnSpc>
                <a:spcPct val="150000"/>
              </a:lnSpc>
            </a:pPr>
            <a:r>
              <a:rPr lang="zh-CN" altLang="zh-CN" sz="2800" dirty="0"/>
              <a:t>集合除了支持数学中的集合运算外，主要用来进行</a:t>
            </a:r>
            <a:r>
              <a:rPr lang="zh-CN" altLang="zh-CN" sz="2800" dirty="0">
                <a:solidFill>
                  <a:srgbClr val="C00000"/>
                </a:solidFill>
              </a:rPr>
              <a:t>关系测试</a:t>
            </a:r>
            <a:r>
              <a:rPr lang="zh-CN" altLang="zh-CN" sz="2800" dirty="0"/>
              <a:t>和</a:t>
            </a:r>
            <a:r>
              <a:rPr lang="zh-CN" altLang="zh-CN" sz="2800" dirty="0">
                <a:solidFill>
                  <a:srgbClr val="C00000"/>
                </a:solidFill>
              </a:rPr>
              <a:t>消除重复元素</a:t>
            </a:r>
            <a:r>
              <a:rPr lang="zh-CN" altLang="zh-CN" sz="2800" dirty="0"/>
              <a:t>。</a:t>
            </a:r>
            <a:endParaRPr kumimoji="0" lang="en-US" altLang="zh-CN" sz="2800" b="0" i="0" u="none" strike="noStrike" kern="1200" cap="none" spc="0" normalizeH="0" baseline="0" noProof="0" dirty="0">
              <a:ln>
                <a:noFill/>
              </a:ln>
              <a:solidFill>
                <a:prstClr val="black"/>
              </a:solidFill>
              <a:effectLst/>
              <a:uLnTx/>
              <a:uFillTx/>
              <a:latin typeface="Calibri"/>
              <a:ea typeface="微软雅黑"/>
              <a:cs typeface="+mn-cs"/>
            </a:endParaRPr>
          </a:p>
          <a:p>
            <a:pPr marL="0" marR="0" lvl="0" indent="266700" algn="just" defTabSz="914400" rtl="0" eaLnBrk="1" fontAlgn="auto" latinLnBrk="0" hangingPunct="1">
              <a:lnSpc>
                <a:spcPct val="15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prstClr val="black"/>
                </a:solidFill>
                <a:effectLst/>
                <a:uLnTx/>
                <a:uFillTx/>
                <a:latin typeface="Calibri"/>
                <a:ea typeface="微软雅黑"/>
                <a:cs typeface="+mn-cs"/>
              </a:rPr>
              <a:t>		</a:t>
            </a:r>
            <a:endParaRPr kumimoji="0" lang="zh-CN" altLang="zh-CN" sz="2800" b="0" i="0" u="none" strike="noStrike" kern="100" cap="none" spc="0" normalizeH="0" baseline="0" noProof="0" dirty="0">
              <a:ln>
                <a:noFill/>
              </a:ln>
              <a:solidFill>
                <a:prstClr val="black"/>
              </a:solidFill>
              <a:effectLst/>
              <a:uLnTx/>
              <a:uFillTx/>
              <a:latin typeface="微软雅黑"/>
              <a:ea typeface="微软雅黑"/>
              <a:cs typeface="Times New Roman" panose="02020603050405020304" pitchFamily="18" charset="0"/>
            </a:endParaRPr>
          </a:p>
        </p:txBody>
      </p:sp>
    </p:spTree>
    <p:extLst>
      <p:ext uri="{BB962C8B-B14F-4D97-AF65-F5344CB8AC3E}">
        <p14:creationId xmlns:p14="http://schemas.microsoft.com/office/powerpoint/2010/main" val="368216785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showMasterSp="0">
  <p:cSld>
    <p:bg>
      <p:bgPr>
        <a:solidFill>
          <a:schemeClr val="bg1">
            <a:lumMod val="95000"/>
          </a:schemeClr>
        </a:solidFill>
        <a:effectLst/>
      </p:bgPr>
    </p:bg>
    <p:spTree>
      <p:nvGrpSpPr>
        <p:cNvPr id="1" name=""/>
        <p:cNvGrpSpPr/>
        <p:nvPr/>
      </p:nvGrpSpPr>
      <p:grpSpPr>
        <a:xfrm>
          <a:off x="0" y="0"/>
          <a:ext cx="0" cy="0"/>
          <a:chOff x="0" y="0"/>
          <a:chExt cx="0" cy="0"/>
        </a:xfrm>
      </p:grpSpPr>
      <p:grpSp>
        <p:nvGrpSpPr>
          <p:cNvPr id="32" name="组合 31">
            <a:extLst>
              <a:ext uri="{FF2B5EF4-FFF2-40B4-BE49-F238E27FC236}">
                <a16:creationId xmlns:a16="http://schemas.microsoft.com/office/drawing/2014/main" id="{032EF26F-0D58-4A0E-97C1-668713F80B14}"/>
              </a:ext>
            </a:extLst>
          </p:cNvPr>
          <p:cNvGrpSpPr/>
          <p:nvPr/>
        </p:nvGrpSpPr>
        <p:grpSpPr>
          <a:xfrm>
            <a:off x="170320" y="203448"/>
            <a:ext cx="6511833" cy="504056"/>
            <a:chOff x="169526" y="203448"/>
            <a:chExt cx="6511833" cy="504056"/>
          </a:xfrm>
        </p:grpSpPr>
        <p:sp>
          <p:nvSpPr>
            <p:cNvPr id="4" name="TextBox 3"/>
            <p:cNvSpPr txBox="1"/>
            <p:nvPr/>
          </p:nvSpPr>
          <p:spPr>
            <a:xfrm>
              <a:off x="781172" y="245839"/>
              <a:ext cx="5900187"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400" b="1" spc="300" dirty="0">
                  <a:solidFill>
                    <a:srgbClr val="1E6787"/>
                  </a:solidFill>
                  <a:latin typeface="微软雅黑" pitchFamily="34" charset="-122"/>
                  <a:ea typeface="微软雅黑" pitchFamily="34" charset="-122"/>
                </a:rPr>
                <a:t>集合的创建与访问</a:t>
              </a:r>
              <a:endParaRPr kumimoji="0" lang="zh-CN" altLang="en-US" sz="2000" b="1" i="0" u="none" strike="noStrike" kern="1200" cap="none" spc="300" normalizeH="0" baseline="0" noProof="0" dirty="0">
                <a:ln>
                  <a:noFill/>
                </a:ln>
                <a:solidFill>
                  <a:srgbClr val="1E6787"/>
                </a:solidFill>
                <a:effectLst/>
                <a:uLnTx/>
                <a:uFillTx/>
                <a:latin typeface="微软雅黑" pitchFamily="34" charset="-122"/>
                <a:ea typeface="微软雅黑" pitchFamily="34" charset="-122"/>
                <a:cs typeface="+mn-cs"/>
              </a:endParaRPr>
            </a:p>
          </p:txBody>
        </p:sp>
        <p:grpSp>
          <p:nvGrpSpPr>
            <p:cNvPr id="56" name="组合 55">
              <a:extLst>
                <a:ext uri="{FF2B5EF4-FFF2-40B4-BE49-F238E27FC236}">
                  <a16:creationId xmlns:a16="http://schemas.microsoft.com/office/drawing/2014/main" id="{B3ECA4EB-10D1-4B65-B604-4032302CDAF4}"/>
                </a:ext>
              </a:extLst>
            </p:cNvPr>
            <p:cNvGrpSpPr/>
            <p:nvPr/>
          </p:nvGrpSpPr>
          <p:grpSpPr>
            <a:xfrm>
              <a:off x="169526" y="203448"/>
              <a:ext cx="504056" cy="504056"/>
              <a:chOff x="11207774" y="442662"/>
              <a:chExt cx="504056" cy="504056"/>
            </a:xfrm>
            <a:effectLst>
              <a:outerShdw blurRad="50800" dist="38100" dir="5400000" algn="t" rotWithShape="0">
                <a:prstClr val="black">
                  <a:alpha val="40000"/>
                </a:prstClr>
              </a:outerShdw>
            </a:effectLst>
          </p:grpSpPr>
          <p:sp>
            <p:nvSpPr>
              <p:cNvPr id="57" name="椭圆 56">
                <a:extLst>
                  <a:ext uri="{FF2B5EF4-FFF2-40B4-BE49-F238E27FC236}">
                    <a16:creationId xmlns:a16="http://schemas.microsoft.com/office/drawing/2014/main" id="{FF372EA1-AB4F-47B1-B450-59AB8827ECD5}"/>
                  </a:ext>
                </a:extLst>
              </p:cNvPr>
              <p:cNvSpPr/>
              <p:nvPr/>
            </p:nvSpPr>
            <p:spPr>
              <a:xfrm>
                <a:off x="11351790" y="601230"/>
                <a:ext cx="216024" cy="216024"/>
              </a:xfrm>
              <a:prstGeom prst="ellipse">
                <a:avLst/>
              </a:prstGeom>
              <a:solidFill>
                <a:srgbClr val="B3DF6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Calibri"/>
                  <a:ea typeface="微软雅黑"/>
                  <a:cs typeface="+mn-cs"/>
                </a:endParaRPr>
              </a:p>
            </p:txBody>
          </p:sp>
          <p:sp>
            <p:nvSpPr>
              <p:cNvPr id="58" name="椭圆 57">
                <a:extLst>
                  <a:ext uri="{FF2B5EF4-FFF2-40B4-BE49-F238E27FC236}">
                    <a16:creationId xmlns:a16="http://schemas.microsoft.com/office/drawing/2014/main" id="{0BEE7D95-9E9C-4C6D-91AA-6429F74B9F98}"/>
                  </a:ext>
                </a:extLst>
              </p:cNvPr>
              <p:cNvSpPr/>
              <p:nvPr/>
            </p:nvSpPr>
            <p:spPr>
              <a:xfrm>
                <a:off x="11207774" y="442662"/>
                <a:ext cx="504056" cy="50405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微软雅黑"/>
                  <a:cs typeface="+mn-cs"/>
                </a:endParaRPr>
              </a:p>
            </p:txBody>
          </p:sp>
        </p:grpSp>
        <p:cxnSp>
          <p:nvCxnSpPr>
            <p:cNvPr id="20" name="直接连接符 19">
              <a:extLst>
                <a:ext uri="{FF2B5EF4-FFF2-40B4-BE49-F238E27FC236}">
                  <a16:creationId xmlns:a16="http://schemas.microsoft.com/office/drawing/2014/main" id="{C4FBB3C1-88AA-4E76-B54C-31018E3BFAA0}"/>
                </a:ext>
              </a:extLst>
            </p:cNvPr>
            <p:cNvCxnSpPr>
              <a:cxnSpLocks/>
            </p:cNvCxnSpPr>
            <p:nvPr/>
          </p:nvCxnSpPr>
          <p:spPr>
            <a:xfrm>
              <a:off x="775303" y="707504"/>
              <a:ext cx="1833288" cy="0"/>
            </a:xfrm>
            <a:prstGeom prst="line">
              <a:avLst/>
            </a:prstGeom>
            <a:ln>
              <a:solidFill>
                <a:srgbClr val="B3DF63"/>
              </a:solidFill>
            </a:ln>
          </p:spPr>
          <p:style>
            <a:lnRef idx="1">
              <a:schemeClr val="accent1"/>
            </a:lnRef>
            <a:fillRef idx="0">
              <a:schemeClr val="accent1"/>
            </a:fillRef>
            <a:effectRef idx="0">
              <a:schemeClr val="accent1"/>
            </a:effectRef>
            <a:fontRef idx="minor">
              <a:schemeClr val="tx1"/>
            </a:fontRef>
          </p:style>
        </p:cxnSp>
      </p:grpSp>
      <p:sp>
        <p:nvSpPr>
          <p:cNvPr id="49" name="矩形 48">
            <a:extLst>
              <a:ext uri="{FF2B5EF4-FFF2-40B4-BE49-F238E27FC236}">
                <a16:creationId xmlns:a16="http://schemas.microsoft.com/office/drawing/2014/main" id="{2D834A0F-3130-4C5B-B4A3-49FE07333EE4}"/>
              </a:ext>
            </a:extLst>
          </p:cNvPr>
          <p:cNvSpPr/>
          <p:nvPr/>
        </p:nvSpPr>
        <p:spPr>
          <a:xfrm>
            <a:off x="842599" y="1255407"/>
            <a:ext cx="9905828" cy="2608856"/>
          </a:xfrm>
          <a:prstGeom prst="rect">
            <a:avLst/>
          </a:prstGeom>
        </p:spPr>
        <p:txBody>
          <a:bodyPr wrap="square">
            <a:spAutoFit/>
          </a:bodyPr>
          <a:lstStyle/>
          <a:p>
            <a:pPr marL="514350" indent="-514350">
              <a:lnSpc>
                <a:spcPct val="150000"/>
              </a:lnSpc>
              <a:buFont typeface="+mj-lt"/>
              <a:buAutoNum type="arabicPeriod"/>
            </a:pPr>
            <a:r>
              <a:rPr lang="zh-CN" altLang="zh-CN" sz="2800" dirty="0"/>
              <a:t>直接创建集合</a:t>
            </a:r>
            <a:r>
              <a:rPr lang="zh-CN" altLang="en-US" sz="2800" dirty="0"/>
              <a:t>，</a:t>
            </a:r>
            <a:r>
              <a:rPr lang="zh-CN" altLang="zh-CN" sz="2800" dirty="0"/>
              <a:t>直接将元素放在一对大括号“</a:t>
            </a:r>
            <a:r>
              <a:rPr lang="en-US" altLang="zh-CN" sz="2800" dirty="0"/>
              <a:t>{}</a:t>
            </a:r>
            <a:r>
              <a:rPr lang="zh-CN" altLang="zh-CN" sz="2800" dirty="0"/>
              <a:t>”中：</a:t>
            </a:r>
          </a:p>
          <a:p>
            <a:pPr>
              <a:lnSpc>
                <a:spcPct val="150000"/>
              </a:lnSpc>
            </a:pPr>
            <a:r>
              <a:rPr lang="en-US" altLang="zh-CN" sz="2800" dirty="0"/>
              <a:t>			{</a:t>
            </a:r>
            <a:r>
              <a:rPr lang="zh-CN" altLang="zh-CN" sz="2800" dirty="0"/>
              <a:t>元素</a:t>
            </a:r>
            <a:r>
              <a:rPr lang="en-US" altLang="zh-CN" sz="2800" dirty="0"/>
              <a:t>1, </a:t>
            </a:r>
            <a:r>
              <a:rPr lang="zh-CN" altLang="zh-CN" sz="2800" dirty="0"/>
              <a:t>元素</a:t>
            </a:r>
            <a:r>
              <a:rPr lang="en-US" altLang="zh-CN" sz="2800" dirty="0"/>
              <a:t>2, ……}</a:t>
            </a:r>
            <a:br>
              <a:rPr lang="en-US" altLang="zh-CN" sz="2800" dirty="0"/>
            </a:br>
            <a:r>
              <a:rPr lang="zh-CN" altLang="zh-CN" sz="2800" dirty="0"/>
              <a:t>其中元素必须是不可变的，元素与元素之间也要保证互不相同。</a:t>
            </a:r>
            <a:endParaRPr lang="zh-CN" altLang="zh-CN" sz="2400" kern="100" dirty="0">
              <a:latin typeface="+mn-ea"/>
              <a:cs typeface="Times New Roman" panose="02020603050405020304" pitchFamily="18" charset="0"/>
            </a:endParaRPr>
          </a:p>
          <a:p>
            <a:pPr marL="0" marR="0" lvl="0" indent="266700" algn="just" defTabSz="914400" rtl="0" eaLnBrk="1" fontAlgn="auto" latinLnBrk="0" hangingPunct="1">
              <a:lnSpc>
                <a:spcPct val="15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prstClr val="black"/>
                </a:solidFill>
                <a:effectLst/>
                <a:uLnTx/>
                <a:uFillTx/>
                <a:latin typeface="Calibri"/>
                <a:ea typeface="微软雅黑"/>
                <a:cs typeface="+mn-cs"/>
              </a:rPr>
              <a:t>		</a:t>
            </a:r>
            <a:endParaRPr kumimoji="0" lang="zh-CN" altLang="zh-CN" sz="2800" b="0" i="0" u="none" strike="noStrike" kern="100" cap="none" spc="0" normalizeH="0" baseline="0" noProof="0" dirty="0">
              <a:ln>
                <a:noFill/>
              </a:ln>
              <a:solidFill>
                <a:prstClr val="black"/>
              </a:solidFill>
              <a:effectLst/>
              <a:uLnTx/>
              <a:uFillTx/>
              <a:latin typeface="微软雅黑"/>
              <a:ea typeface="微软雅黑"/>
              <a:cs typeface="Times New Roman" panose="02020603050405020304" pitchFamily="18" charset="0"/>
            </a:endParaRPr>
          </a:p>
        </p:txBody>
      </p:sp>
      <p:pic>
        <p:nvPicPr>
          <p:cNvPr id="2" name="图片 1">
            <a:extLst>
              <a:ext uri="{FF2B5EF4-FFF2-40B4-BE49-F238E27FC236}">
                <a16:creationId xmlns:a16="http://schemas.microsoft.com/office/drawing/2014/main" id="{FFE1662A-6F4D-4455-9F38-B6E53B185F30}"/>
              </a:ext>
            </a:extLst>
          </p:cNvPr>
          <p:cNvPicPr>
            <a:picLocks noChangeAspect="1"/>
          </p:cNvPicPr>
          <p:nvPr/>
        </p:nvPicPr>
        <p:blipFill>
          <a:blip r:embed="rId3" cstate="print"/>
          <a:stretch>
            <a:fillRect/>
          </a:stretch>
        </p:blipFill>
        <p:spPr>
          <a:xfrm>
            <a:off x="776097" y="3387001"/>
            <a:ext cx="4613518" cy="2032897"/>
          </a:xfrm>
          <a:prstGeom prst="rect">
            <a:avLst/>
          </a:prstGeom>
        </p:spPr>
      </p:pic>
      <p:pic>
        <p:nvPicPr>
          <p:cNvPr id="3" name="图片 2">
            <a:extLst>
              <a:ext uri="{FF2B5EF4-FFF2-40B4-BE49-F238E27FC236}">
                <a16:creationId xmlns:a16="http://schemas.microsoft.com/office/drawing/2014/main" id="{377E4405-3EC3-4A13-B3F6-83BD3F38FA28}"/>
              </a:ext>
            </a:extLst>
          </p:cNvPr>
          <p:cNvPicPr>
            <a:picLocks noChangeAspect="1"/>
          </p:cNvPicPr>
          <p:nvPr/>
        </p:nvPicPr>
        <p:blipFill>
          <a:blip r:embed="rId4" cstate="print"/>
          <a:stretch>
            <a:fillRect/>
          </a:stretch>
        </p:blipFill>
        <p:spPr>
          <a:xfrm>
            <a:off x="6305916" y="3509587"/>
            <a:ext cx="5231841" cy="1644971"/>
          </a:xfrm>
          <a:prstGeom prst="rect">
            <a:avLst/>
          </a:prstGeom>
        </p:spPr>
      </p:pic>
      <p:sp>
        <p:nvSpPr>
          <p:cNvPr id="6" name="标注: 线形 5">
            <a:extLst>
              <a:ext uri="{FF2B5EF4-FFF2-40B4-BE49-F238E27FC236}">
                <a16:creationId xmlns:a16="http://schemas.microsoft.com/office/drawing/2014/main" id="{664B76A6-1A75-481A-BF41-5676D477F801}"/>
              </a:ext>
            </a:extLst>
          </p:cNvPr>
          <p:cNvSpPr/>
          <p:nvPr/>
        </p:nvSpPr>
        <p:spPr>
          <a:xfrm>
            <a:off x="3391594" y="5707682"/>
            <a:ext cx="2704406" cy="576349"/>
          </a:xfrm>
          <a:prstGeom prst="borderCallout1">
            <a:avLst>
              <a:gd name="adj1" fmla="val 18750"/>
              <a:gd name="adj2" fmla="val -8333"/>
              <a:gd name="adj3" fmla="val -246153"/>
              <a:gd name="adj4" fmla="val -41058"/>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1"/>
                </a:solidFill>
              </a:rPr>
              <a:t>有相同元素时，自动去重</a:t>
            </a:r>
          </a:p>
        </p:txBody>
      </p:sp>
      <p:sp>
        <p:nvSpPr>
          <p:cNvPr id="13" name="标注: 线形 12">
            <a:extLst>
              <a:ext uri="{FF2B5EF4-FFF2-40B4-BE49-F238E27FC236}">
                <a16:creationId xmlns:a16="http://schemas.microsoft.com/office/drawing/2014/main" id="{742CAA66-7BB9-4467-806E-23A892365DD7}"/>
              </a:ext>
            </a:extLst>
          </p:cNvPr>
          <p:cNvSpPr/>
          <p:nvPr/>
        </p:nvSpPr>
        <p:spPr>
          <a:xfrm>
            <a:off x="8329080" y="5707681"/>
            <a:ext cx="3330906" cy="576349"/>
          </a:xfrm>
          <a:prstGeom prst="borderCallout1">
            <a:avLst>
              <a:gd name="adj1" fmla="val 18750"/>
              <a:gd name="adj2" fmla="val -8333"/>
              <a:gd name="adj3" fmla="val -75961"/>
              <a:gd name="adj4" fmla="val -14419"/>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列表可变，不能充当集合元素。</a:t>
            </a:r>
          </a:p>
        </p:txBody>
      </p:sp>
    </p:spTree>
    <p:extLst>
      <p:ext uri="{BB962C8B-B14F-4D97-AF65-F5344CB8AC3E}">
        <p14:creationId xmlns:p14="http://schemas.microsoft.com/office/powerpoint/2010/main" val="9779757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showMasterSp="0">
  <p:cSld>
    <p:bg>
      <p:bgPr>
        <a:solidFill>
          <a:schemeClr val="bg1">
            <a:lumMod val="95000"/>
          </a:schemeClr>
        </a:solidFill>
        <a:effectLst/>
      </p:bgPr>
    </p:bg>
    <p:spTree>
      <p:nvGrpSpPr>
        <p:cNvPr id="1" name=""/>
        <p:cNvGrpSpPr/>
        <p:nvPr/>
      </p:nvGrpSpPr>
      <p:grpSpPr>
        <a:xfrm>
          <a:off x="0" y="0"/>
          <a:ext cx="0" cy="0"/>
          <a:chOff x="0" y="0"/>
          <a:chExt cx="0" cy="0"/>
        </a:xfrm>
      </p:grpSpPr>
      <p:grpSp>
        <p:nvGrpSpPr>
          <p:cNvPr id="32" name="组合 31">
            <a:extLst>
              <a:ext uri="{FF2B5EF4-FFF2-40B4-BE49-F238E27FC236}">
                <a16:creationId xmlns:a16="http://schemas.microsoft.com/office/drawing/2014/main" id="{032EF26F-0D58-4A0E-97C1-668713F80B14}"/>
              </a:ext>
            </a:extLst>
          </p:cNvPr>
          <p:cNvGrpSpPr/>
          <p:nvPr/>
        </p:nvGrpSpPr>
        <p:grpSpPr>
          <a:xfrm>
            <a:off x="170320" y="203448"/>
            <a:ext cx="6511833" cy="504056"/>
            <a:chOff x="169526" y="203448"/>
            <a:chExt cx="6511833" cy="504056"/>
          </a:xfrm>
        </p:grpSpPr>
        <p:sp>
          <p:nvSpPr>
            <p:cNvPr id="4" name="TextBox 3"/>
            <p:cNvSpPr txBox="1"/>
            <p:nvPr/>
          </p:nvSpPr>
          <p:spPr>
            <a:xfrm>
              <a:off x="781172" y="245839"/>
              <a:ext cx="5900187"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400" b="1" spc="300" dirty="0">
                  <a:solidFill>
                    <a:srgbClr val="1E6787"/>
                  </a:solidFill>
                  <a:latin typeface="微软雅黑" pitchFamily="34" charset="-122"/>
                  <a:ea typeface="微软雅黑" pitchFamily="34" charset="-122"/>
                </a:rPr>
                <a:t>集合的创建与访问</a:t>
              </a:r>
              <a:endParaRPr kumimoji="0" lang="zh-CN" altLang="en-US" sz="2000" b="1" i="0" u="none" strike="noStrike" kern="1200" cap="none" spc="300" normalizeH="0" baseline="0" noProof="0" dirty="0">
                <a:ln>
                  <a:noFill/>
                </a:ln>
                <a:solidFill>
                  <a:srgbClr val="1E6787"/>
                </a:solidFill>
                <a:effectLst/>
                <a:uLnTx/>
                <a:uFillTx/>
                <a:latin typeface="微软雅黑" pitchFamily="34" charset="-122"/>
                <a:ea typeface="微软雅黑" pitchFamily="34" charset="-122"/>
                <a:cs typeface="+mn-cs"/>
              </a:endParaRPr>
            </a:p>
          </p:txBody>
        </p:sp>
        <p:grpSp>
          <p:nvGrpSpPr>
            <p:cNvPr id="56" name="组合 55">
              <a:extLst>
                <a:ext uri="{FF2B5EF4-FFF2-40B4-BE49-F238E27FC236}">
                  <a16:creationId xmlns:a16="http://schemas.microsoft.com/office/drawing/2014/main" id="{B3ECA4EB-10D1-4B65-B604-4032302CDAF4}"/>
                </a:ext>
              </a:extLst>
            </p:cNvPr>
            <p:cNvGrpSpPr/>
            <p:nvPr/>
          </p:nvGrpSpPr>
          <p:grpSpPr>
            <a:xfrm>
              <a:off x="169526" y="203448"/>
              <a:ext cx="504056" cy="504056"/>
              <a:chOff x="11207774" y="442662"/>
              <a:chExt cx="504056" cy="504056"/>
            </a:xfrm>
            <a:effectLst>
              <a:outerShdw blurRad="50800" dist="38100" dir="5400000" algn="t" rotWithShape="0">
                <a:prstClr val="black">
                  <a:alpha val="40000"/>
                </a:prstClr>
              </a:outerShdw>
            </a:effectLst>
          </p:grpSpPr>
          <p:sp>
            <p:nvSpPr>
              <p:cNvPr id="57" name="椭圆 56">
                <a:extLst>
                  <a:ext uri="{FF2B5EF4-FFF2-40B4-BE49-F238E27FC236}">
                    <a16:creationId xmlns:a16="http://schemas.microsoft.com/office/drawing/2014/main" id="{FF372EA1-AB4F-47B1-B450-59AB8827ECD5}"/>
                  </a:ext>
                </a:extLst>
              </p:cNvPr>
              <p:cNvSpPr/>
              <p:nvPr/>
            </p:nvSpPr>
            <p:spPr>
              <a:xfrm>
                <a:off x="11351790" y="601230"/>
                <a:ext cx="216024" cy="216024"/>
              </a:xfrm>
              <a:prstGeom prst="ellipse">
                <a:avLst/>
              </a:prstGeom>
              <a:solidFill>
                <a:srgbClr val="B3DF6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Calibri"/>
                  <a:ea typeface="微软雅黑"/>
                  <a:cs typeface="+mn-cs"/>
                </a:endParaRPr>
              </a:p>
            </p:txBody>
          </p:sp>
          <p:sp>
            <p:nvSpPr>
              <p:cNvPr id="58" name="椭圆 57">
                <a:extLst>
                  <a:ext uri="{FF2B5EF4-FFF2-40B4-BE49-F238E27FC236}">
                    <a16:creationId xmlns:a16="http://schemas.microsoft.com/office/drawing/2014/main" id="{0BEE7D95-9E9C-4C6D-91AA-6429F74B9F98}"/>
                  </a:ext>
                </a:extLst>
              </p:cNvPr>
              <p:cNvSpPr/>
              <p:nvPr/>
            </p:nvSpPr>
            <p:spPr>
              <a:xfrm>
                <a:off x="11207774" y="442662"/>
                <a:ext cx="504056" cy="50405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微软雅黑"/>
                  <a:cs typeface="+mn-cs"/>
                </a:endParaRPr>
              </a:p>
            </p:txBody>
          </p:sp>
        </p:grpSp>
        <p:cxnSp>
          <p:nvCxnSpPr>
            <p:cNvPr id="20" name="直接连接符 19">
              <a:extLst>
                <a:ext uri="{FF2B5EF4-FFF2-40B4-BE49-F238E27FC236}">
                  <a16:creationId xmlns:a16="http://schemas.microsoft.com/office/drawing/2014/main" id="{C4FBB3C1-88AA-4E76-B54C-31018E3BFAA0}"/>
                </a:ext>
              </a:extLst>
            </p:cNvPr>
            <p:cNvCxnSpPr>
              <a:cxnSpLocks/>
            </p:cNvCxnSpPr>
            <p:nvPr/>
          </p:nvCxnSpPr>
          <p:spPr>
            <a:xfrm>
              <a:off x="775303" y="707504"/>
              <a:ext cx="1833288" cy="0"/>
            </a:xfrm>
            <a:prstGeom prst="line">
              <a:avLst/>
            </a:prstGeom>
            <a:ln>
              <a:solidFill>
                <a:srgbClr val="B3DF63"/>
              </a:solidFill>
            </a:ln>
          </p:spPr>
          <p:style>
            <a:lnRef idx="1">
              <a:schemeClr val="accent1"/>
            </a:lnRef>
            <a:fillRef idx="0">
              <a:schemeClr val="accent1"/>
            </a:fillRef>
            <a:effectRef idx="0">
              <a:schemeClr val="accent1"/>
            </a:effectRef>
            <a:fontRef idx="minor">
              <a:schemeClr val="tx1"/>
            </a:fontRef>
          </p:style>
        </p:cxnSp>
      </p:grpSp>
      <p:sp>
        <p:nvSpPr>
          <p:cNvPr id="49" name="矩形 48">
            <a:extLst>
              <a:ext uri="{FF2B5EF4-FFF2-40B4-BE49-F238E27FC236}">
                <a16:creationId xmlns:a16="http://schemas.microsoft.com/office/drawing/2014/main" id="{2D834A0F-3130-4C5B-B4A3-49FE07333EE4}"/>
              </a:ext>
            </a:extLst>
          </p:cNvPr>
          <p:cNvSpPr/>
          <p:nvPr/>
        </p:nvSpPr>
        <p:spPr>
          <a:xfrm>
            <a:off x="842599" y="1255407"/>
            <a:ext cx="9905828" cy="1316194"/>
          </a:xfrm>
          <a:prstGeom prst="rect">
            <a:avLst/>
          </a:prstGeom>
        </p:spPr>
        <p:txBody>
          <a:bodyPr wrap="square">
            <a:spAutoFit/>
          </a:bodyPr>
          <a:lstStyle/>
          <a:p>
            <a:pPr marL="514350" indent="-514350">
              <a:lnSpc>
                <a:spcPct val="150000"/>
              </a:lnSpc>
              <a:buFont typeface="+mj-lt"/>
              <a:buAutoNum type="arabicPeriod" startAt="2"/>
            </a:pPr>
            <a:r>
              <a:rPr lang="zh-CN" altLang="zh-CN" sz="2800" dirty="0"/>
              <a:t>使用</a:t>
            </a:r>
            <a:r>
              <a:rPr lang="en-US" altLang="zh-CN" sz="2800" dirty="0"/>
              <a:t>set</a:t>
            </a:r>
            <a:r>
              <a:rPr lang="zh-CN" altLang="zh-CN" sz="2800" dirty="0"/>
              <a:t>函数创建集合</a:t>
            </a:r>
            <a:r>
              <a:rPr lang="zh-CN" altLang="en-US" sz="2800" dirty="0"/>
              <a:t>，</a:t>
            </a:r>
            <a:r>
              <a:rPr lang="zh-CN" altLang="zh-CN" sz="2800" dirty="0"/>
              <a:t>将</a:t>
            </a:r>
            <a:r>
              <a:rPr lang="zh-CN" altLang="zh-CN" sz="2800" dirty="0">
                <a:solidFill>
                  <a:srgbClr val="FF0000"/>
                </a:solidFill>
              </a:rPr>
              <a:t>序列</a:t>
            </a:r>
            <a:r>
              <a:rPr lang="zh-CN" altLang="zh-CN" sz="2800" dirty="0"/>
              <a:t>转换为集合：</a:t>
            </a:r>
            <a:endParaRPr lang="en-US" altLang="zh-CN" sz="2800" dirty="0"/>
          </a:p>
          <a:p>
            <a:pPr marL="0" marR="0" lvl="0" indent="266700" algn="just" defTabSz="914400" rtl="0" eaLnBrk="1" fontAlgn="auto" latinLnBrk="0" hangingPunct="1">
              <a:lnSpc>
                <a:spcPct val="15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prstClr val="black"/>
                </a:solidFill>
                <a:effectLst/>
                <a:uLnTx/>
                <a:uFillTx/>
                <a:latin typeface="Calibri"/>
                <a:ea typeface="微软雅黑"/>
                <a:cs typeface="+mn-cs"/>
              </a:rPr>
              <a:t>		</a:t>
            </a:r>
            <a:endParaRPr kumimoji="0" lang="zh-CN" altLang="zh-CN" sz="2800" b="0" i="0" u="none" strike="noStrike" kern="100" cap="none" spc="0" normalizeH="0" baseline="0" noProof="0" dirty="0">
              <a:ln>
                <a:noFill/>
              </a:ln>
              <a:solidFill>
                <a:prstClr val="black"/>
              </a:solidFill>
              <a:effectLst/>
              <a:uLnTx/>
              <a:uFillTx/>
              <a:latin typeface="微软雅黑"/>
              <a:ea typeface="微软雅黑"/>
              <a:cs typeface="Times New Roman" panose="02020603050405020304" pitchFamily="18" charset="0"/>
            </a:endParaRPr>
          </a:p>
        </p:txBody>
      </p:sp>
      <p:pic>
        <p:nvPicPr>
          <p:cNvPr id="5" name="图片 4">
            <a:extLst>
              <a:ext uri="{FF2B5EF4-FFF2-40B4-BE49-F238E27FC236}">
                <a16:creationId xmlns:a16="http://schemas.microsoft.com/office/drawing/2014/main" id="{6EC2E781-2042-476D-ACDE-0127B69DBA80}"/>
              </a:ext>
            </a:extLst>
          </p:cNvPr>
          <p:cNvPicPr>
            <a:picLocks noChangeAspect="1"/>
          </p:cNvPicPr>
          <p:nvPr/>
        </p:nvPicPr>
        <p:blipFill>
          <a:blip r:embed="rId3" cstate="print"/>
          <a:stretch>
            <a:fillRect/>
          </a:stretch>
        </p:blipFill>
        <p:spPr>
          <a:xfrm>
            <a:off x="920184" y="2775841"/>
            <a:ext cx="4742806" cy="2505511"/>
          </a:xfrm>
          <a:prstGeom prst="rect">
            <a:avLst/>
          </a:prstGeom>
        </p:spPr>
      </p:pic>
      <p:pic>
        <p:nvPicPr>
          <p:cNvPr id="7" name="图片 6">
            <a:extLst>
              <a:ext uri="{FF2B5EF4-FFF2-40B4-BE49-F238E27FC236}">
                <a16:creationId xmlns:a16="http://schemas.microsoft.com/office/drawing/2014/main" id="{00B89FF3-A5FE-4810-8617-43AE9A614FF5}"/>
              </a:ext>
            </a:extLst>
          </p:cNvPr>
          <p:cNvPicPr>
            <a:picLocks noChangeAspect="1"/>
          </p:cNvPicPr>
          <p:nvPr/>
        </p:nvPicPr>
        <p:blipFill>
          <a:blip r:embed="rId4" cstate="print"/>
          <a:stretch>
            <a:fillRect/>
          </a:stretch>
        </p:blipFill>
        <p:spPr>
          <a:xfrm>
            <a:off x="6354351" y="3045039"/>
            <a:ext cx="5543933" cy="1776343"/>
          </a:xfrm>
          <a:prstGeom prst="rect">
            <a:avLst/>
          </a:prstGeom>
        </p:spPr>
      </p:pic>
      <p:sp>
        <p:nvSpPr>
          <p:cNvPr id="13" name="标注: 线形 12">
            <a:extLst>
              <a:ext uri="{FF2B5EF4-FFF2-40B4-BE49-F238E27FC236}">
                <a16:creationId xmlns:a16="http://schemas.microsoft.com/office/drawing/2014/main" id="{742CAA66-7BB9-4467-806E-23A892365DD7}"/>
              </a:ext>
            </a:extLst>
          </p:cNvPr>
          <p:cNvSpPr/>
          <p:nvPr/>
        </p:nvSpPr>
        <p:spPr>
          <a:xfrm>
            <a:off x="7420222" y="5214461"/>
            <a:ext cx="4267472" cy="576349"/>
          </a:xfrm>
          <a:prstGeom prst="borderCallout1">
            <a:avLst>
              <a:gd name="adj1" fmla="val 18750"/>
              <a:gd name="adj2" fmla="val -8333"/>
              <a:gd name="adj3" fmla="val -75961"/>
              <a:gd name="adj4" fmla="val -14419"/>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int</a:t>
            </a:r>
            <a:r>
              <a:rPr lang="zh-CN" altLang="en-US" dirty="0"/>
              <a:t>对象不是序列</a:t>
            </a:r>
            <a:r>
              <a:rPr lang="en-US" altLang="zh-CN" dirty="0"/>
              <a:t>,</a:t>
            </a:r>
            <a:r>
              <a:rPr lang="zh-CN" altLang="en-US" dirty="0"/>
              <a:t>不能作为</a:t>
            </a:r>
            <a:r>
              <a:rPr lang="en-US" altLang="zh-CN" dirty="0"/>
              <a:t>set</a:t>
            </a:r>
            <a:r>
              <a:rPr lang="zh-CN" altLang="en-US" dirty="0"/>
              <a:t>函数的参数。</a:t>
            </a:r>
            <a:endParaRPr lang="en-US" altLang="zh-CN" dirty="0"/>
          </a:p>
        </p:txBody>
      </p:sp>
      <p:sp>
        <p:nvSpPr>
          <p:cNvPr id="15" name="标注: 线形 14">
            <a:extLst>
              <a:ext uri="{FF2B5EF4-FFF2-40B4-BE49-F238E27FC236}">
                <a16:creationId xmlns:a16="http://schemas.microsoft.com/office/drawing/2014/main" id="{9B7FC437-87C4-4CC6-A66A-375A4AFA4CBA}"/>
              </a:ext>
            </a:extLst>
          </p:cNvPr>
          <p:cNvSpPr/>
          <p:nvPr/>
        </p:nvSpPr>
        <p:spPr>
          <a:xfrm>
            <a:off x="2898373" y="5602593"/>
            <a:ext cx="2704406" cy="576349"/>
          </a:xfrm>
          <a:prstGeom prst="borderCallout1">
            <a:avLst>
              <a:gd name="adj1" fmla="val 18750"/>
              <a:gd name="adj2" fmla="val -8333"/>
              <a:gd name="adj3" fmla="val -90384"/>
              <a:gd name="adj4" fmla="val -19542"/>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1"/>
                </a:solidFill>
              </a:rPr>
              <a:t>有相同元素时，自动去重</a:t>
            </a:r>
          </a:p>
        </p:txBody>
      </p:sp>
    </p:spTree>
    <p:extLst>
      <p:ext uri="{BB962C8B-B14F-4D97-AF65-F5344CB8AC3E}">
        <p14:creationId xmlns:p14="http://schemas.microsoft.com/office/powerpoint/2010/main" val="336961852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showMasterSp="0">
  <p:cSld>
    <p:bg>
      <p:bgPr>
        <a:solidFill>
          <a:schemeClr val="bg1">
            <a:lumMod val="95000"/>
          </a:schemeClr>
        </a:solidFill>
        <a:effectLst/>
      </p:bgPr>
    </p:bg>
    <p:spTree>
      <p:nvGrpSpPr>
        <p:cNvPr id="1" name=""/>
        <p:cNvGrpSpPr/>
        <p:nvPr/>
      </p:nvGrpSpPr>
      <p:grpSpPr>
        <a:xfrm>
          <a:off x="0" y="0"/>
          <a:ext cx="0" cy="0"/>
          <a:chOff x="0" y="0"/>
          <a:chExt cx="0" cy="0"/>
        </a:xfrm>
      </p:grpSpPr>
      <p:grpSp>
        <p:nvGrpSpPr>
          <p:cNvPr id="32" name="组合 31">
            <a:extLst>
              <a:ext uri="{FF2B5EF4-FFF2-40B4-BE49-F238E27FC236}">
                <a16:creationId xmlns:a16="http://schemas.microsoft.com/office/drawing/2014/main" id="{032EF26F-0D58-4A0E-97C1-668713F80B14}"/>
              </a:ext>
            </a:extLst>
          </p:cNvPr>
          <p:cNvGrpSpPr/>
          <p:nvPr/>
        </p:nvGrpSpPr>
        <p:grpSpPr>
          <a:xfrm>
            <a:off x="170320" y="203448"/>
            <a:ext cx="6511833" cy="504056"/>
            <a:chOff x="169526" y="203448"/>
            <a:chExt cx="6511833" cy="504056"/>
          </a:xfrm>
        </p:grpSpPr>
        <p:sp>
          <p:nvSpPr>
            <p:cNvPr id="4" name="TextBox 3"/>
            <p:cNvSpPr txBox="1"/>
            <p:nvPr/>
          </p:nvSpPr>
          <p:spPr>
            <a:xfrm>
              <a:off x="781172" y="245839"/>
              <a:ext cx="5900187"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400" b="1" spc="300" dirty="0">
                  <a:solidFill>
                    <a:srgbClr val="1E6787"/>
                  </a:solidFill>
                  <a:latin typeface="微软雅黑" pitchFamily="34" charset="-122"/>
                  <a:ea typeface="微软雅黑" pitchFamily="34" charset="-122"/>
                </a:rPr>
                <a:t>集合的创建与访问</a:t>
              </a:r>
              <a:endParaRPr kumimoji="0" lang="zh-CN" altLang="en-US" sz="2000" b="1" i="0" u="none" strike="noStrike" kern="1200" cap="none" spc="300" normalizeH="0" baseline="0" noProof="0" dirty="0">
                <a:ln>
                  <a:noFill/>
                </a:ln>
                <a:solidFill>
                  <a:srgbClr val="1E6787"/>
                </a:solidFill>
                <a:effectLst/>
                <a:uLnTx/>
                <a:uFillTx/>
                <a:latin typeface="微软雅黑" pitchFamily="34" charset="-122"/>
                <a:ea typeface="微软雅黑" pitchFamily="34" charset="-122"/>
                <a:cs typeface="+mn-cs"/>
              </a:endParaRPr>
            </a:p>
          </p:txBody>
        </p:sp>
        <p:grpSp>
          <p:nvGrpSpPr>
            <p:cNvPr id="56" name="组合 55">
              <a:extLst>
                <a:ext uri="{FF2B5EF4-FFF2-40B4-BE49-F238E27FC236}">
                  <a16:creationId xmlns:a16="http://schemas.microsoft.com/office/drawing/2014/main" id="{B3ECA4EB-10D1-4B65-B604-4032302CDAF4}"/>
                </a:ext>
              </a:extLst>
            </p:cNvPr>
            <p:cNvGrpSpPr/>
            <p:nvPr/>
          </p:nvGrpSpPr>
          <p:grpSpPr>
            <a:xfrm>
              <a:off x="169526" y="203448"/>
              <a:ext cx="504056" cy="504056"/>
              <a:chOff x="11207774" y="442662"/>
              <a:chExt cx="504056" cy="504056"/>
            </a:xfrm>
            <a:effectLst>
              <a:outerShdw blurRad="50800" dist="38100" dir="5400000" algn="t" rotWithShape="0">
                <a:prstClr val="black">
                  <a:alpha val="40000"/>
                </a:prstClr>
              </a:outerShdw>
            </a:effectLst>
          </p:grpSpPr>
          <p:sp>
            <p:nvSpPr>
              <p:cNvPr id="57" name="椭圆 56">
                <a:extLst>
                  <a:ext uri="{FF2B5EF4-FFF2-40B4-BE49-F238E27FC236}">
                    <a16:creationId xmlns:a16="http://schemas.microsoft.com/office/drawing/2014/main" id="{FF372EA1-AB4F-47B1-B450-59AB8827ECD5}"/>
                  </a:ext>
                </a:extLst>
              </p:cNvPr>
              <p:cNvSpPr/>
              <p:nvPr/>
            </p:nvSpPr>
            <p:spPr>
              <a:xfrm>
                <a:off x="11351790" y="601230"/>
                <a:ext cx="216024" cy="216024"/>
              </a:xfrm>
              <a:prstGeom prst="ellipse">
                <a:avLst/>
              </a:prstGeom>
              <a:solidFill>
                <a:srgbClr val="B3DF6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Calibri"/>
                  <a:ea typeface="微软雅黑"/>
                  <a:cs typeface="+mn-cs"/>
                </a:endParaRPr>
              </a:p>
            </p:txBody>
          </p:sp>
          <p:sp>
            <p:nvSpPr>
              <p:cNvPr id="58" name="椭圆 57">
                <a:extLst>
                  <a:ext uri="{FF2B5EF4-FFF2-40B4-BE49-F238E27FC236}">
                    <a16:creationId xmlns:a16="http://schemas.microsoft.com/office/drawing/2014/main" id="{0BEE7D95-9E9C-4C6D-91AA-6429F74B9F98}"/>
                  </a:ext>
                </a:extLst>
              </p:cNvPr>
              <p:cNvSpPr/>
              <p:nvPr/>
            </p:nvSpPr>
            <p:spPr>
              <a:xfrm>
                <a:off x="11207774" y="442662"/>
                <a:ext cx="504056" cy="50405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微软雅黑"/>
                  <a:cs typeface="+mn-cs"/>
                </a:endParaRPr>
              </a:p>
            </p:txBody>
          </p:sp>
        </p:grpSp>
        <p:cxnSp>
          <p:nvCxnSpPr>
            <p:cNvPr id="20" name="直接连接符 19">
              <a:extLst>
                <a:ext uri="{FF2B5EF4-FFF2-40B4-BE49-F238E27FC236}">
                  <a16:creationId xmlns:a16="http://schemas.microsoft.com/office/drawing/2014/main" id="{C4FBB3C1-88AA-4E76-B54C-31018E3BFAA0}"/>
                </a:ext>
              </a:extLst>
            </p:cNvPr>
            <p:cNvCxnSpPr>
              <a:cxnSpLocks/>
            </p:cNvCxnSpPr>
            <p:nvPr/>
          </p:nvCxnSpPr>
          <p:spPr>
            <a:xfrm>
              <a:off x="775303" y="707504"/>
              <a:ext cx="1833288" cy="0"/>
            </a:xfrm>
            <a:prstGeom prst="line">
              <a:avLst/>
            </a:prstGeom>
            <a:ln>
              <a:solidFill>
                <a:srgbClr val="B3DF63"/>
              </a:solidFill>
            </a:ln>
          </p:spPr>
          <p:style>
            <a:lnRef idx="1">
              <a:schemeClr val="accent1"/>
            </a:lnRef>
            <a:fillRef idx="0">
              <a:schemeClr val="accent1"/>
            </a:fillRef>
            <a:effectRef idx="0">
              <a:schemeClr val="accent1"/>
            </a:effectRef>
            <a:fontRef idx="minor">
              <a:schemeClr val="tx1"/>
            </a:fontRef>
          </p:style>
        </p:cxnSp>
      </p:grpSp>
      <p:sp>
        <p:nvSpPr>
          <p:cNvPr id="49" name="矩形 48">
            <a:extLst>
              <a:ext uri="{FF2B5EF4-FFF2-40B4-BE49-F238E27FC236}">
                <a16:creationId xmlns:a16="http://schemas.microsoft.com/office/drawing/2014/main" id="{2D834A0F-3130-4C5B-B4A3-49FE07333EE4}"/>
              </a:ext>
            </a:extLst>
          </p:cNvPr>
          <p:cNvSpPr/>
          <p:nvPr/>
        </p:nvSpPr>
        <p:spPr>
          <a:xfrm>
            <a:off x="884736" y="1169169"/>
            <a:ext cx="9905828" cy="1962525"/>
          </a:xfrm>
          <a:prstGeom prst="rect">
            <a:avLst/>
          </a:prstGeom>
        </p:spPr>
        <p:txBody>
          <a:bodyPr wrap="square">
            <a:spAutoFit/>
          </a:bodyPr>
          <a:lstStyle/>
          <a:p>
            <a:pPr marL="514350" indent="-514350">
              <a:lnSpc>
                <a:spcPct val="150000"/>
              </a:lnSpc>
              <a:buFont typeface="+mj-lt"/>
              <a:buAutoNum type="arabicPeriod" startAt="3"/>
            </a:pPr>
            <a:r>
              <a:rPr lang="zh-CN" altLang="zh-CN" sz="2800" dirty="0"/>
              <a:t>创建空集合</a:t>
            </a:r>
            <a:r>
              <a:rPr lang="zh-CN" altLang="en-US" sz="2800" dirty="0"/>
              <a:t>，</a:t>
            </a:r>
            <a:r>
              <a:rPr lang="zh-CN" altLang="zh-CN" sz="2800" dirty="0"/>
              <a:t>不能用一对空括号“</a:t>
            </a:r>
            <a:r>
              <a:rPr lang="en-US" altLang="zh-CN" sz="2800" dirty="0"/>
              <a:t>{}</a:t>
            </a:r>
            <a:r>
              <a:rPr lang="zh-CN" altLang="zh-CN" sz="2800" dirty="0"/>
              <a:t>”，而是要用不带参数的</a:t>
            </a:r>
            <a:r>
              <a:rPr lang="en-US" altLang="zh-CN" sz="2800" dirty="0"/>
              <a:t>set</a:t>
            </a:r>
            <a:r>
              <a:rPr lang="zh-CN" altLang="zh-CN" sz="2800" dirty="0"/>
              <a:t>函数。</a:t>
            </a:r>
            <a:endParaRPr lang="en-US" altLang="zh-CN" sz="2800" dirty="0"/>
          </a:p>
          <a:p>
            <a:pPr marL="0" marR="0" lvl="0" indent="266700" algn="just" defTabSz="914400" rtl="0" eaLnBrk="1" fontAlgn="auto" latinLnBrk="0" hangingPunct="1">
              <a:lnSpc>
                <a:spcPct val="15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prstClr val="black"/>
                </a:solidFill>
                <a:effectLst/>
                <a:uLnTx/>
                <a:uFillTx/>
                <a:latin typeface="Calibri"/>
                <a:ea typeface="微软雅黑"/>
                <a:cs typeface="+mn-cs"/>
              </a:rPr>
              <a:t>		</a:t>
            </a:r>
            <a:endParaRPr kumimoji="0" lang="zh-CN" altLang="zh-CN" sz="2800" b="0" i="0" u="none" strike="noStrike" kern="100" cap="none" spc="0" normalizeH="0" baseline="0" noProof="0" dirty="0">
              <a:ln>
                <a:noFill/>
              </a:ln>
              <a:solidFill>
                <a:prstClr val="black"/>
              </a:solidFill>
              <a:effectLst/>
              <a:uLnTx/>
              <a:uFillTx/>
              <a:latin typeface="微软雅黑"/>
              <a:ea typeface="微软雅黑"/>
              <a:cs typeface="Times New Roman" panose="02020603050405020304" pitchFamily="18" charset="0"/>
            </a:endParaRPr>
          </a:p>
        </p:txBody>
      </p:sp>
      <p:pic>
        <p:nvPicPr>
          <p:cNvPr id="2" name="图片 1">
            <a:extLst>
              <a:ext uri="{FF2B5EF4-FFF2-40B4-BE49-F238E27FC236}">
                <a16:creationId xmlns:a16="http://schemas.microsoft.com/office/drawing/2014/main" id="{72C7FAEC-7532-479E-ABDB-97E794E44B9A}"/>
              </a:ext>
            </a:extLst>
          </p:cNvPr>
          <p:cNvPicPr>
            <a:picLocks noChangeAspect="1"/>
          </p:cNvPicPr>
          <p:nvPr/>
        </p:nvPicPr>
        <p:blipFill>
          <a:blip r:embed="rId3" cstate="print"/>
          <a:stretch>
            <a:fillRect/>
          </a:stretch>
        </p:blipFill>
        <p:spPr>
          <a:xfrm>
            <a:off x="1312766" y="3178403"/>
            <a:ext cx="3541867" cy="1404264"/>
          </a:xfrm>
          <a:prstGeom prst="rect">
            <a:avLst/>
          </a:prstGeom>
        </p:spPr>
      </p:pic>
      <p:sp>
        <p:nvSpPr>
          <p:cNvPr id="15" name="标注: 线形 14">
            <a:extLst>
              <a:ext uri="{FF2B5EF4-FFF2-40B4-BE49-F238E27FC236}">
                <a16:creationId xmlns:a16="http://schemas.microsoft.com/office/drawing/2014/main" id="{9B7FC437-87C4-4CC6-A66A-375A4AFA4CBA}"/>
              </a:ext>
            </a:extLst>
          </p:cNvPr>
          <p:cNvSpPr/>
          <p:nvPr/>
        </p:nvSpPr>
        <p:spPr>
          <a:xfrm>
            <a:off x="2493820" y="5112482"/>
            <a:ext cx="3064623" cy="576349"/>
          </a:xfrm>
          <a:prstGeom prst="borderCallout1">
            <a:avLst>
              <a:gd name="adj1" fmla="val 18750"/>
              <a:gd name="adj2" fmla="val -8333"/>
              <a:gd name="adj3" fmla="val -90384"/>
              <a:gd name="adj4" fmla="val -19542"/>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一对空括号创建的是空字典</a:t>
            </a:r>
            <a:endParaRPr lang="zh-CN" altLang="en-US" dirty="0">
              <a:solidFill>
                <a:schemeClr val="bg1"/>
              </a:solidFill>
            </a:endParaRPr>
          </a:p>
        </p:txBody>
      </p:sp>
      <p:pic>
        <p:nvPicPr>
          <p:cNvPr id="3" name="图片 2">
            <a:extLst>
              <a:ext uri="{FF2B5EF4-FFF2-40B4-BE49-F238E27FC236}">
                <a16:creationId xmlns:a16="http://schemas.microsoft.com/office/drawing/2014/main" id="{69F13D1A-DBDF-4977-B3E0-D8D266A726D1}"/>
              </a:ext>
            </a:extLst>
          </p:cNvPr>
          <p:cNvPicPr>
            <a:picLocks noChangeAspect="1"/>
          </p:cNvPicPr>
          <p:nvPr/>
        </p:nvPicPr>
        <p:blipFill>
          <a:blip r:embed="rId4" cstate="print"/>
          <a:stretch>
            <a:fillRect/>
          </a:stretch>
        </p:blipFill>
        <p:spPr>
          <a:xfrm>
            <a:off x="7032302" y="3233821"/>
            <a:ext cx="3624614" cy="1286604"/>
          </a:xfrm>
          <a:prstGeom prst="rect">
            <a:avLst/>
          </a:prstGeom>
        </p:spPr>
      </p:pic>
    </p:spTree>
    <p:extLst>
      <p:ext uri="{BB962C8B-B14F-4D97-AF65-F5344CB8AC3E}">
        <p14:creationId xmlns:p14="http://schemas.microsoft.com/office/powerpoint/2010/main" val="6892421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showMasterSp="0">
  <p:cSld>
    <p:bg>
      <p:bgPr>
        <a:solidFill>
          <a:schemeClr val="bg1">
            <a:lumMod val="95000"/>
          </a:schemeClr>
        </a:solidFill>
        <a:effectLst/>
      </p:bgPr>
    </p:bg>
    <p:spTree>
      <p:nvGrpSpPr>
        <p:cNvPr id="1" name=""/>
        <p:cNvGrpSpPr/>
        <p:nvPr/>
      </p:nvGrpSpPr>
      <p:grpSpPr>
        <a:xfrm>
          <a:off x="0" y="0"/>
          <a:ext cx="0" cy="0"/>
          <a:chOff x="0" y="0"/>
          <a:chExt cx="0" cy="0"/>
        </a:xfrm>
      </p:grpSpPr>
      <p:grpSp>
        <p:nvGrpSpPr>
          <p:cNvPr id="32" name="组合 31">
            <a:extLst>
              <a:ext uri="{FF2B5EF4-FFF2-40B4-BE49-F238E27FC236}">
                <a16:creationId xmlns:a16="http://schemas.microsoft.com/office/drawing/2014/main" id="{032EF26F-0D58-4A0E-97C1-668713F80B14}"/>
              </a:ext>
            </a:extLst>
          </p:cNvPr>
          <p:cNvGrpSpPr/>
          <p:nvPr/>
        </p:nvGrpSpPr>
        <p:grpSpPr>
          <a:xfrm>
            <a:off x="170320" y="203448"/>
            <a:ext cx="6511833" cy="504056"/>
            <a:chOff x="169526" y="203448"/>
            <a:chExt cx="6511833" cy="504056"/>
          </a:xfrm>
        </p:grpSpPr>
        <p:sp>
          <p:nvSpPr>
            <p:cNvPr id="4" name="TextBox 3"/>
            <p:cNvSpPr txBox="1"/>
            <p:nvPr/>
          </p:nvSpPr>
          <p:spPr>
            <a:xfrm>
              <a:off x="781172" y="245839"/>
              <a:ext cx="5900187"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400" b="1" spc="300" dirty="0">
                  <a:solidFill>
                    <a:srgbClr val="1E6787"/>
                  </a:solidFill>
                  <a:latin typeface="微软雅黑" pitchFamily="34" charset="-122"/>
                  <a:ea typeface="微软雅黑" pitchFamily="34" charset="-122"/>
                </a:rPr>
                <a:t>集合的创建与访问</a:t>
              </a:r>
              <a:endParaRPr kumimoji="0" lang="zh-CN" altLang="en-US" sz="2000" b="1" i="0" u="none" strike="noStrike" kern="1200" cap="none" spc="300" normalizeH="0" baseline="0" noProof="0" dirty="0">
                <a:ln>
                  <a:noFill/>
                </a:ln>
                <a:solidFill>
                  <a:srgbClr val="1E6787"/>
                </a:solidFill>
                <a:effectLst/>
                <a:uLnTx/>
                <a:uFillTx/>
                <a:latin typeface="微软雅黑" pitchFamily="34" charset="-122"/>
                <a:ea typeface="微软雅黑" pitchFamily="34" charset="-122"/>
                <a:cs typeface="+mn-cs"/>
              </a:endParaRPr>
            </a:p>
          </p:txBody>
        </p:sp>
        <p:grpSp>
          <p:nvGrpSpPr>
            <p:cNvPr id="56" name="组合 55">
              <a:extLst>
                <a:ext uri="{FF2B5EF4-FFF2-40B4-BE49-F238E27FC236}">
                  <a16:creationId xmlns:a16="http://schemas.microsoft.com/office/drawing/2014/main" id="{B3ECA4EB-10D1-4B65-B604-4032302CDAF4}"/>
                </a:ext>
              </a:extLst>
            </p:cNvPr>
            <p:cNvGrpSpPr/>
            <p:nvPr/>
          </p:nvGrpSpPr>
          <p:grpSpPr>
            <a:xfrm>
              <a:off x="169526" y="203448"/>
              <a:ext cx="504056" cy="504056"/>
              <a:chOff x="11207774" y="442662"/>
              <a:chExt cx="504056" cy="504056"/>
            </a:xfrm>
            <a:effectLst>
              <a:outerShdw blurRad="50800" dist="38100" dir="5400000" algn="t" rotWithShape="0">
                <a:prstClr val="black">
                  <a:alpha val="40000"/>
                </a:prstClr>
              </a:outerShdw>
            </a:effectLst>
          </p:grpSpPr>
          <p:sp>
            <p:nvSpPr>
              <p:cNvPr id="57" name="椭圆 56">
                <a:extLst>
                  <a:ext uri="{FF2B5EF4-FFF2-40B4-BE49-F238E27FC236}">
                    <a16:creationId xmlns:a16="http://schemas.microsoft.com/office/drawing/2014/main" id="{FF372EA1-AB4F-47B1-B450-59AB8827ECD5}"/>
                  </a:ext>
                </a:extLst>
              </p:cNvPr>
              <p:cNvSpPr/>
              <p:nvPr/>
            </p:nvSpPr>
            <p:spPr>
              <a:xfrm>
                <a:off x="11351790" y="601230"/>
                <a:ext cx="216024" cy="216024"/>
              </a:xfrm>
              <a:prstGeom prst="ellipse">
                <a:avLst/>
              </a:prstGeom>
              <a:solidFill>
                <a:srgbClr val="B3DF6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Calibri"/>
                  <a:ea typeface="微软雅黑"/>
                  <a:cs typeface="+mn-cs"/>
                </a:endParaRPr>
              </a:p>
            </p:txBody>
          </p:sp>
          <p:sp>
            <p:nvSpPr>
              <p:cNvPr id="58" name="椭圆 57">
                <a:extLst>
                  <a:ext uri="{FF2B5EF4-FFF2-40B4-BE49-F238E27FC236}">
                    <a16:creationId xmlns:a16="http://schemas.microsoft.com/office/drawing/2014/main" id="{0BEE7D95-9E9C-4C6D-91AA-6429F74B9F98}"/>
                  </a:ext>
                </a:extLst>
              </p:cNvPr>
              <p:cNvSpPr/>
              <p:nvPr/>
            </p:nvSpPr>
            <p:spPr>
              <a:xfrm>
                <a:off x="11207774" y="442662"/>
                <a:ext cx="504056" cy="50405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微软雅黑"/>
                  <a:cs typeface="+mn-cs"/>
                </a:endParaRPr>
              </a:p>
            </p:txBody>
          </p:sp>
        </p:grpSp>
        <p:cxnSp>
          <p:nvCxnSpPr>
            <p:cNvPr id="20" name="直接连接符 19">
              <a:extLst>
                <a:ext uri="{FF2B5EF4-FFF2-40B4-BE49-F238E27FC236}">
                  <a16:creationId xmlns:a16="http://schemas.microsoft.com/office/drawing/2014/main" id="{C4FBB3C1-88AA-4E76-B54C-31018E3BFAA0}"/>
                </a:ext>
              </a:extLst>
            </p:cNvPr>
            <p:cNvCxnSpPr>
              <a:cxnSpLocks/>
            </p:cNvCxnSpPr>
            <p:nvPr/>
          </p:nvCxnSpPr>
          <p:spPr>
            <a:xfrm>
              <a:off x="775303" y="707504"/>
              <a:ext cx="1833288" cy="0"/>
            </a:xfrm>
            <a:prstGeom prst="line">
              <a:avLst/>
            </a:prstGeom>
            <a:ln>
              <a:solidFill>
                <a:srgbClr val="B3DF63"/>
              </a:solidFill>
            </a:ln>
          </p:spPr>
          <p:style>
            <a:lnRef idx="1">
              <a:schemeClr val="accent1"/>
            </a:lnRef>
            <a:fillRef idx="0">
              <a:schemeClr val="accent1"/>
            </a:fillRef>
            <a:effectRef idx="0">
              <a:schemeClr val="accent1"/>
            </a:effectRef>
            <a:fontRef idx="minor">
              <a:schemeClr val="tx1"/>
            </a:fontRef>
          </p:style>
        </p:cxnSp>
      </p:grpSp>
      <p:sp>
        <p:nvSpPr>
          <p:cNvPr id="49" name="矩形 48">
            <a:extLst>
              <a:ext uri="{FF2B5EF4-FFF2-40B4-BE49-F238E27FC236}">
                <a16:creationId xmlns:a16="http://schemas.microsoft.com/office/drawing/2014/main" id="{2D834A0F-3130-4C5B-B4A3-49FE07333EE4}"/>
              </a:ext>
            </a:extLst>
          </p:cNvPr>
          <p:cNvSpPr/>
          <p:nvPr/>
        </p:nvSpPr>
        <p:spPr>
          <a:xfrm>
            <a:off x="674376" y="1313257"/>
            <a:ext cx="9905828" cy="2608856"/>
          </a:xfrm>
          <a:prstGeom prst="rect">
            <a:avLst/>
          </a:prstGeom>
        </p:spPr>
        <p:txBody>
          <a:bodyPr wrap="square">
            <a:spAutoFit/>
          </a:bodyPr>
          <a:lstStyle/>
          <a:p>
            <a:pPr indent="457200">
              <a:lnSpc>
                <a:spcPct val="150000"/>
              </a:lnSpc>
            </a:pPr>
            <a:r>
              <a:rPr lang="zh-CN" altLang="zh-CN" sz="2800" dirty="0"/>
              <a:t>集合的元素是无序的，也没有键和值的概念，所以集合元素的访问要么通过集合名作整体输出，要么通过</a:t>
            </a:r>
            <a:r>
              <a:rPr lang="en-US" altLang="zh-CN" sz="2800" dirty="0"/>
              <a:t>for</a:t>
            </a:r>
            <a:r>
              <a:rPr lang="zh-CN" altLang="zh-CN" sz="2800" dirty="0"/>
              <a:t>循环实现元素遍历。</a:t>
            </a:r>
            <a:endParaRPr lang="en-US" altLang="zh-CN" sz="2800" dirty="0"/>
          </a:p>
          <a:p>
            <a:pPr marL="0" marR="0" lvl="0" indent="266700" algn="just" defTabSz="914400" rtl="0" eaLnBrk="1" fontAlgn="auto" latinLnBrk="0" hangingPunct="1">
              <a:lnSpc>
                <a:spcPct val="15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prstClr val="black"/>
                </a:solidFill>
                <a:effectLst/>
                <a:uLnTx/>
                <a:uFillTx/>
                <a:latin typeface="Calibri"/>
                <a:ea typeface="微软雅黑"/>
                <a:cs typeface="+mn-cs"/>
              </a:rPr>
              <a:t>		</a:t>
            </a:r>
            <a:endParaRPr kumimoji="0" lang="zh-CN" altLang="zh-CN" sz="2800" b="0" i="0" u="none" strike="noStrike" kern="100" cap="none" spc="0" normalizeH="0" baseline="0" noProof="0" dirty="0">
              <a:ln>
                <a:noFill/>
              </a:ln>
              <a:solidFill>
                <a:prstClr val="black"/>
              </a:solidFill>
              <a:effectLst/>
              <a:uLnTx/>
              <a:uFillTx/>
              <a:latin typeface="微软雅黑"/>
              <a:ea typeface="微软雅黑"/>
              <a:cs typeface="Times New Roman" panose="02020603050405020304" pitchFamily="18" charset="0"/>
            </a:endParaRPr>
          </a:p>
        </p:txBody>
      </p:sp>
      <p:pic>
        <p:nvPicPr>
          <p:cNvPr id="5" name="图片 4">
            <a:extLst>
              <a:ext uri="{FF2B5EF4-FFF2-40B4-BE49-F238E27FC236}">
                <a16:creationId xmlns:a16="http://schemas.microsoft.com/office/drawing/2014/main" id="{5C81684A-C5B0-4CC6-B17F-E02DDF924582}"/>
              </a:ext>
            </a:extLst>
          </p:cNvPr>
          <p:cNvPicPr>
            <a:picLocks noChangeAspect="1"/>
          </p:cNvPicPr>
          <p:nvPr/>
        </p:nvPicPr>
        <p:blipFill>
          <a:blip r:embed="rId3" cstate="print"/>
          <a:stretch>
            <a:fillRect/>
          </a:stretch>
        </p:blipFill>
        <p:spPr>
          <a:xfrm>
            <a:off x="927566" y="3922113"/>
            <a:ext cx="4440669" cy="1298280"/>
          </a:xfrm>
          <a:prstGeom prst="rect">
            <a:avLst/>
          </a:prstGeom>
        </p:spPr>
      </p:pic>
      <p:pic>
        <p:nvPicPr>
          <p:cNvPr id="6" name="图片 5">
            <a:extLst>
              <a:ext uri="{FF2B5EF4-FFF2-40B4-BE49-F238E27FC236}">
                <a16:creationId xmlns:a16="http://schemas.microsoft.com/office/drawing/2014/main" id="{439C9AC3-4CE6-4234-B184-183428CF11FF}"/>
              </a:ext>
            </a:extLst>
          </p:cNvPr>
          <p:cNvPicPr>
            <a:picLocks noChangeAspect="1"/>
          </p:cNvPicPr>
          <p:nvPr/>
        </p:nvPicPr>
        <p:blipFill>
          <a:blip r:embed="rId4" cstate="print"/>
          <a:stretch>
            <a:fillRect/>
          </a:stretch>
        </p:blipFill>
        <p:spPr>
          <a:xfrm>
            <a:off x="6222708" y="3661647"/>
            <a:ext cx="4673745" cy="2035341"/>
          </a:xfrm>
          <a:prstGeom prst="rect">
            <a:avLst/>
          </a:prstGeom>
        </p:spPr>
      </p:pic>
    </p:spTree>
    <p:extLst>
      <p:ext uri="{BB962C8B-B14F-4D97-AF65-F5344CB8AC3E}">
        <p14:creationId xmlns:p14="http://schemas.microsoft.com/office/powerpoint/2010/main" val="317645189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showMasterSp="0">
  <p:cSld>
    <p:bg>
      <p:bgPr>
        <a:solidFill>
          <a:schemeClr val="bg1">
            <a:lumMod val="95000"/>
          </a:schemeClr>
        </a:solidFill>
        <a:effectLst/>
      </p:bgPr>
    </p:bg>
    <p:spTree>
      <p:nvGrpSpPr>
        <p:cNvPr id="1" name=""/>
        <p:cNvGrpSpPr/>
        <p:nvPr/>
      </p:nvGrpSpPr>
      <p:grpSpPr>
        <a:xfrm>
          <a:off x="0" y="0"/>
          <a:ext cx="0" cy="0"/>
          <a:chOff x="0" y="0"/>
          <a:chExt cx="0" cy="0"/>
        </a:xfrm>
      </p:grpSpPr>
      <p:grpSp>
        <p:nvGrpSpPr>
          <p:cNvPr id="32" name="组合 31">
            <a:extLst>
              <a:ext uri="{FF2B5EF4-FFF2-40B4-BE49-F238E27FC236}">
                <a16:creationId xmlns:a16="http://schemas.microsoft.com/office/drawing/2014/main" id="{032EF26F-0D58-4A0E-97C1-668713F80B14}"/>
              </a:ext>
            </a:extLst>
          </p:cNvPr>
          <p:cNvGrpSpPr/>
          <p:nvPr/>
        </p:nvGrpSpPr>
        <p:grpSpPr>
          <a:xfrm>
            <a:off x="170320" y="203448"/>
            <a:ext cx="6511833" cy="504056"/>
            <a:chOff x="169526" y="203448"/>
            <a:chExt cx="6511833" cy="504056"/>
          </a:xfrm>
        </p:grpSpPr>
        <p:sp>
          <p:nvSpPr>
            <p:cNvPr id="4" name="TextBox 3"/>
            <p:cNvSpPr txBox="1"/>
            <p:nvPr/>
          </p:nvSpPr>
          <p:spPr>
            <a:xfrm>
              <a:off x="781172" y="245839"/>
              <a:ext cx="5900187"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400" b="1" spc="300" dirty="0">
                  <a:solidFill>
                    <a:srgbClr val="1E6787"/>
                  </a:solidFill>
                  <a:latin typeface="微软雅黑" pitchFamily="34" charset="-122"/>
                  <a:ea typeface="微软雅黑" pitchFamily="34" charset="-122"/>
                </a:rPr>
                <a:t>集合的创建与访问</a:t>
              </a:r>
              <a:endParaRPr kumimoji="0" lang="zh-CN" altLang="en-US" sz="2000" b="1" i="0" u="none" strike="noStrike" kern="1200" cap="none" spc="300" normalizeH="0" baseline="0" noProof="0" dirty="0">
                <a:ln>
                  <a:noFill/>
                </a:ln>
                <a:solidFill>
                  <a:srgbClr val="1E6787"/>
                </a:solidFill>
                <a:effectLst/>
                <a:uLnTx/>
                <a:uFillTx/>
                <a:latin typeface="微软雅黑" pitchFamily="34" charset="-122"/>
                <a:ea typeface="微软雅黑" pitchFamily="34" charset="-122"/>
                <a:cs typeface="+mn-cs"/>
              </a:endParaRPr>
            </a:p>
          </p:txBody>
        </p:sp>
        <p:grpSp>
          <p:nvGrpSpPr>
            <p:cNvPr id="56" name="组合 55">
              <a:extLst>
                <a:ext uri="{FF2B5EF4-FFF2-40B4-BE49-F238E27FC236}">
                  <a16:creationId xmlns:a16="http://schemas.microsoft.com/office/drawing/2014/main" id="{B3ECA4EB-10D1-4B65-B604-4032302CDAF4}"/>
                </a:ext>
              </a:extLst>
            </p:cNvPr>
            <p:cNvGrpSpPr/>
            <p:nvPr/>
          </p:nvGrpSpPr>
          <p:grpSpPr>
            <a:xfrm>
              <a:off x="169526" y="203448"/>
              <a:ext cx="504056" cy="504056"/>
              <a:chOff x="11207774" y="442662"/>
              <a:chExt cx="504056" cy="504056"/>
            </a:xfrm>
            <a:effectLst>
              <a:outerShdw blurRad="50800" dist="38100" dir="5400000" algn="t" rotWithShape="0">
                <a:prstClr val="black">
                  <a:alpha val="40000"/>
                </a:prstClr>
              </a:outerShdw>
            </a:effectLst>
          </p:grpSpPr>
          <p:sp>
            <p:nvSpPr>
              <p:cNvPr id="57" name="椭圆 56">
                <a:extLst>
                  <a:ext uri="{FF2B5EF4-FFF2-40B4-BE49-F238E27FC236}">
                    <a16:creationId xmlns:a16="http://schemas.microsoft.com/office/drawing/2014/main" id="{FF372EA1-AB4F-47B1-B450-59AB8827ECD5}"/>
                  </a:ext>
                </a:extLst>
              </p:cNvPr>
              <p:cNvSpPr/>
              <p:nvPr/>
            </p:nvSpPr>
            <p:spPr>
              <a:xfrm>
                <a:off x="11351790" y="601230"/>
                <a:ext cx="216024" cy="216024"/>
              </a:xfrm>
              <a:prstGeom prst="ellipse">
                <a:avLst/>
              </a:prstGeom>
              <a:solidFill>
                <a:srgbClr val="B3DF6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Calibri"/>
                  <a:ea typeface="微软雅黑"/>
                  <a:cs typeface="+mn-cs"/>
                </a:endParaRPr>
              </a:p>
            </p:txBody>
          </p:sp>
          <p:sp>
            <p:nvSpPr>
              <p:cNvPr id="58" name="椭圆 57">
                <a:extLst>
                  <a:ext uri="{FF2B5EF4-FFF2-40B4-BE49-F238E27FC236}">
                    <a16:creationId xmlns:a16="http://schemas.microsoft.com/office/drawing/2014/main" id="{0BEE7D95-9E9C-4C6D-91AA-6429F74B9F98}"/>
                  </a:ext>
                </a:extLst>
              </p:cNvPr>
              <p:cNvSpPr/>
              <p:nvPr/>
            </p:nvSpPr>
            <p:spPr>
              <a:xfrm>
                <a:off x="11207774" y="442662"/>
                <a:ext cx="504056" cy="50405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微软雅黑"/>
                  <a:cs typeface="+mn-cs"/>
                </a:endParaRPr>
              </a:p>
            </p:txBody>
          </p:sp>
        </p:grpSp>
        <p:cxnSp>
          <p:nvCxnSpPr>
            <p:cNvPr id="20" name="直接连接符 19">
              <a:extLst>
                <a:ext uri="{FF2B5EF4-FFF2-40B4-BE49-F238E27FC236}">
                  <a16:creationId xmlns:a16="http://schemas.microsoft.com/office/drawing/2014/main" id="{C4FBB3C1-88AA-4E76-B54C-31018E3BFAA0}"/>
                </a:ext>
              </a:extLst>
            </p:cNvPr>
            <p:cNvCxnSpPr>
              <a:cxnSpLocks/>
            </p:cNvCxnSpPr>
            <p:nvPr/>
          </p:nvCxnSpPr>
          <p:spPr>
            <a:xfrm>
              <a:off x="775303" y="707504"/>
              <a:ext cx="1833288" cy="0"/>
            </a:xfrm>
            <a:prstGeom prst="line">
              <a:avLst/>
            </a:prstGeom>
            <a:ln>
              <a:solidFill>
                <a:srgbClr val="B3DF63"/>
              </a:solidFill>
            </a:ln>
          </p:spPr>
          <p:style>
            <a:lnRef idx="1">
              <a:schemeClr val="accent1"/>
            </a:lnRef>
            <a:fillRef idx="0">
              <a:schemeClr val="accent1"/>
            </a:fillRef>
            <a:effectRef idx="0">
              <a:schemeClr val="accent1"/>
            </a:effectRef>
            <a:fontRef idx="minor">
              <a:schemeClr val="tx1"/>
            </a:fontRef>
          </p:style>
        </p:cxnSp>
      </p:grpSp>
      <p:sp>
        <p:nvSpPr>
          <p:cNvPr id="49" name="矩形 48">
            <a:extLst>
              <a:ext uri="{FF2B5EF4-FFF2-40B4-BE49-F238E27FC236}">
                <a16:creationId xmlns:a16="http://schemas.microsoft.com/office/drawing/2014/main" id="{2D834A0F-3130-4C5B-B4A3-49FE07333EE4}"/>
              </a:ext>
            </a:extLst>
          </p:cNvPr>
          <p:cNvSpPr/>
          <p:nvPr/>
        </p:nvSpPr>
        <p:spPr>
          <a:xfrm>
            <a:off x="674376" y="1313257"/>
            <a:ext cx="9905828" cy="669863"/>
          </a:xfrm>
          <a:prstGeom prst="rect">
            <a:avLst/>
          </a:prstGeom>
        </p:spPr>
        <p:txBody>
          <a:bodyPr wrap="square">
            <a:spAutoFit/>
          </a:bodyPr>
          <a:lstStyle/>
          <a:p>
            <a:pPr>
              <a:lnSpc>
                <a:spcPct val="150000"/>
              </a:lnSpc>
            </a:pPr>
            <a:r>
              <a:rPr lang="en-US" altLang="zh-CN" sz="2800" dirty="0"/>
              <a:t>【</a:t>
            </a:r>
            <a:r>
              <a:rPr lang="zh-CN" altLang="en-US" sz="2800" dirty="0"/>
              <a:t>例</a:t>
            </a:r>
            <a:r>
              <a:rPr lang="en-US" altLang="zh-CN" sz="2800" dirty="0"/>
              <a:t>5-5】</a:t>
            </a:r>
            <a:r>
              <a:rPr lang="zh-CN" altLang="zh-CN" sz="2800" dirty="0"/>
              <a:t>生成</a:t>
            </a:r>
            <a:r>
              <a:rPr lang="en-US" altLang="zh-CN" sz="2800" dirty="0"/>
              <a:t>20</a:t>
            </a:r>
            <a:r>
              <a:rPr lang="zh-CN" altLang="zh-CN" sz="2800" dirty="0"/>
              <a:t>个</a:t>
            </a:r>
            <a:r>
              <a:rPr lang="en-US" altLang="zh-CN" sz="2800" dirty="0"/>
              <a:t>0~20</a:t>
            </a:r>
            <a:r>
              <a:rPr lang="zh-CN" altLang="zh-CN" sz="2800" dirty="0"/>
              <a:t>的随机数并输出其中互不相同的数。</a:t>
            </a:r>
            <a:endParaRPr lang="en-US" altLang="zh-CN" sz="2800" dirty="0"/>
          </a:p>
        </p:txBody>
      </p:sp>
      <p:sp>
        <p:nvSpPr>
          <p:cNvPr id="2" name="矩形 1">
            <a:extLst>
              <a:ext uri="{FF2B5EF4-FFF2-40B4-BE49-F238E27FC236}">
                <a16:creationId xmlns:a16="http://schemas.microsoft.com/office/drawing/2014/main" id="{6798532B-759A-4E25-B889-E17372CD6757}"/>
              </a:ext>
            </a:extLst>
          </p:cNvPr>
          <p:cNvSpPr/>
          <p:nvPr/>
        </p:nvSpPr>
        <p:spPr>
          <a:xfrm>
            <a:off x="3125586" y="2790460"/>
            <a:ext cx="5009804" cy="809105"/>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000" dirty="0"/>
              <a:t>使用</a:t>
            </a:r>
            <a:r>
              <a:rPr lang="en-US" altLang="zh-CN" sz="2000" dirty="0"/>
              <a:t>range</a:t>
            </a:r>
            <a:r>
              <a:rPr lang="zh-CN" altLang="en-US" sz="2000" dirty="0"/>
              <a:t>函数生成</a:t>
            </a:r>
            <a:r>
              <a:rPr lang="en-US" altLang="zh-CN" sz="2000" dirty="0"/>
              <a:t>20</a:t>
            </a:r>
            <a:r>
              <a:rPr lang="zh-CN" altLang="en-US" sz="2000" dirty="0"/>
              <a:t>个随机数</a:t>
            </a:r>
          </a:p>
        </p:txBody>
      </p:sp>
      <p:sp>
        <p:nvSpPr>
          <p:cNvPr id="3" name="箭头: 下 2">
            <a:extLst>
              <a:ext uri="{FF2B5EF4-FFF2-40B4-BE49-F238E27FC236}">
                <a16:creationId xmlns:a16="http://schemas.microsoft.com/office/drawing/2014/main" id="{FB6E9422-4460-4D81-9A6E-0AD64042BA8C}"/>
              </a:ext>
            </a:extLst>
          </p:cNvPr>
          <p:cNvSpPr/>
          <p:nvPr/>
        </p:nvSpPr>
        <p:spPr>
          <a:xfrm>
            <a:off x="5439295" y="3793687"/>
            <a:ext cx="459971" cy="500149"/>
          </a:xfrm>
          <a:prstGeom prst="downArrow">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13" name="矩形 12">
            <a:extLst>
              <a:ext uri="{FF2B5EF4-FFF2-40B4-BE49-F238E27FC236}">
                <a16:creationId xmlns:a16="http://schemas.microsoft.com/office/drawing/2014/main" id="{43B404F2-7AC5-4FAC-88FE-CF446EE7BAC2}"/>
              </a:ext>
            </a:extLst>
          </p:cNvPr>
          <p:cNvSpPr/>
          <p:nvPr/>
        </p:nvSpPr>
        <p:spPr>
          <a:xfrm>
            <a:off x="3164378" y="4583238"/>
            <a:ext cx="5009804" cy="961505"/>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lnSpc>
                <a:spcPct val="150000"/>
              </a:lnSpc>
            </a:pPr>
            <a:r>
              <a:rPr lang="zh-CN" altLang="en-US" sz="2000" dirty="0"/>
              <a:t>使用</a:t>
            </a:r>
            <a:r>
              <a:rPr lang="en-US" altLang="zh-CN" sz="2000" dirty="0"/>
              <a:t>set</a:t>
            </a:r>
            <a:r>
              <a:rPr lang="zh-CN" altLang="en-US" sz="2000" dirty="0"/>
              <a:t>函数将列表转换成集合，</a:t>
            </a:r>
            <a:endParaRPr lang="en-US" altLang="zh-CN" sz="2000" dirty="0"/>
          </a:p>
          <a:p>
            <a:pPr algn="ctr">
              <a:lnSpc>
                <a:spcPct val="150000"/>
              </a:lnSpc>
            </a:pPr>
            <a:r>
              <a:rPr lang="zh-CN" altLang="en-US" sz="2000" dirty="0"/>
              <a:t>利用集合的“去重”特性找出互不相同的数</a:t>
            </a:r>
          </a:p>
        </p:txBody>
      </p:sp>
    </p:spTree>
    <p:extLst>
      <p:ext uri="{BB962C8B-B14F-4D97-AF65-F5344CB8AC3E}">
        <p14:creationId xmlns:p14="http://schemas.microsoft.com/office/powerpoint/2010/main" val="353822983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showMasterSp="0">
  <p:cSld>
    <p:bg>
      <p:bgPr>
        <a:solidFill>
          <a:schemeClr val="bg1">
            <a:lumMod val="95000"/>
          </a:schemeClr>
        </a:solidFill>
        <a:effectLst/>
      </p:bgPr>
    </p:bg>
    <p:spTree>
      <p:nvGrpSpPr>
        <p:cNvPr id="1" name=""/>
        <p:cNvGrpSpPr/>
        <p:nvPr/>
      </p:nvGrpSpPr>
      <p:grpSpPr>
        <a:xfrm>
          <a:off x="0" y="0"/>
          <a:ext cx="0" cy="0"/>
          <a:chOff x="0" y="0"/>
          <a:chExt cx="0" cy="0"/>
        </a:xfrm>
      </p:grpSpPr>
      <p:grpSp>
        <p:nvGrpSpPr>
          <p:cNvPr id="32" name="组合 31">
            <a:extLst>
              <a:ext uri="{FF2B5EF4-FFF2-40B4-BE49-F238E27FC236}">
                <a16:creationId xmlns:a16="http://schemas.microsoft.com/office/drawing/2014/main" id="{032EF26F-0D58-4A0E-97C1-668713F80B14}"/>
              </a:ext>
            </a:extLst>
          </p:cNvPr>
          <p:cNvGrpSpPr/>
          <p:nvPr/>
        </p:nvGrpSpPr>
        <p:grpSpPr>
          <a:xfrm>
            <a:off x="170320" y="203448"/>
            <a:ext cx="6511833" cy="504056"/>
            <a:chOff x="169526" y="203448"/>
            <a:chExt cx="6511833" cy="504056"/>
          </a:xfrm>
        </p:grpSpPr>
        <p:sp>
          <p:nvSpPr>
            <p:cNvPr id="4" name="TextBox 3"/>
            <p:cNvSpPr txBox="1"/>
            <p:nvPr/>
          </p:nvSpPr>
          <p:spPr>
            <a:xfrm>
              <a:off x="781172" y="245839"/>
              <a:ext cx="5900187" cy="461665"/>
            </a:xfrm>
            <a:prstGeom prst="rect">
              <a:avLst/>
            </a:prstGeom>
            <a:noFill/>
          </p:spPr>
          <p:txBody>
            <a:bodyPr wrap="square" rtlCol="0">
              <a:spAutoFit/>
            </a:bodyPr>
            <a:lstStyle/>
            <a:p>
              <a:r>
                <a:rPr lang="zh-CN" altLang="en-US" sz="2400" b="1" spc="300" dirty="0">
                  <a:solidFill>
                    <a:srgbClr val="1E6787"/>
                  </a:solidFill>
                  <a:latin typeface="微软雅黑" pitchFamily="34" charset="-122"/>
                  <a:ea typeface="微软雅黑" pitchFamily="34" charset="-122"/>
                </a:rPr>
                <a:t>创建</a:t>
              </a:r>
              <a:r>
                <a:rPr lang="zh-CN" altLang="en-US" sz="2400" b="1" spc="300" dirty="0" smtClean="0">
                  <a:solidFill>
                    <a:srgbClr val="1E6787"/>
                  </a:solidFill>
                  <a:latin typeface="微软雅黑" pitchFamily="34" charset="-122"/>
                  <a:ea typeface="微软雅黑" pitchFamily="34" charset="-122"/>
                </a:rPr>
                <a:t>字典</a:t>
              </a:r>
              <a:endParaRPr lang="zh-CN" altLang="en-US" sz="2000" b="1" spc="300" dirty="0">
                <a:solidFill>
                  <a:srgbClr val="1E6787"/>
                </a:solidFill>
                <a:latin typeface="微软雅黑" pitchFamily="34" charset="-122"/>
                <a:ea typeface="微软雅黑" pitchFamily="34" charset="-122"/>
              </a:endParaRPr>
            </a:p>
          </p:txBody>
        </p:sp>
        <p:grpSp>
          <p:nvGrpSpPr>
            <p:cNvPr id="56" name="组合 55">
              <a:extLst>
                <a:ext uri="{FF2B5EF4-FFF2-40B4-BE49-F238E27FC236}">
                  <a16:creationId xmlns:a16="http://schemas.microsoft.com/office/drawing/2014/main" id="{B3ECA4EB-10D1-4B65-B604-4032302CDAF4}"/>
                </a:ext>
              </a:extLst>
            </p:cNvPr>
            <p:cNvGrpSpPr/>
            <p:nvPr/>
          </p:nvGrpSpPr>
          <p:grpSpPr>
            <a:xfrm>
              <a:off x="169526" y="203448"/>
              <a:ext cx="504056" cy="504056"/>
              <a:chOff x="11207774" y="442662"/>
              <a:chExt cx="504056" cy="504056"/>
            </a:xfrm>
            <a:effectLst>
              <a:outerShdw blurRad="50800" dist="38100" dir="5400000" algn="t" rotWithShape="0">
                <a:prstClr val="black">
                  <a:alpha val="40000"/>
                </a:prstClr>
              </a:outerShdw>
            </a:effectLst>
          </p:grpSpPr>
          <p:sp>
            <p:nvSpPr>
              <p:cNvPr id="57" name="椭圆 56">
                <a:extLst>
                  <a:ext uri="{FF2B5EF4-FFF2-40B4-BE49-F238E27FC236}">
                    <a16:creationId xmlns:a16="http://schemas.microsoft.com/office/drawing/2014/main" id="{FF372EA1-AB4F-47B1-B450-59AB8827ECD5}"/>
                  </a:ext>
                </a:extLst>
              </p:cNvPr>
              <p:cNvSpPr/>
              <p:nvPr/>
            </p:nvSpPr>
            <p:spPr>
              <a:xfrm>
                <a:off x="11351790" y="601230"/>
                <a:ext cx="216024" cy="216024"/>
              </a:xfrm>
              <a:prstGeom prst="ellipse">
                <a:avLst/>
              </a:prstGeom>
              <a:solidFill>
                <a:srgbClr val="B3DF6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Calibri"/>
                  <a:ea typeface="微软雅黑"/>
                </a:endParaRPr>
              </a:p>
            </p:txBody>
          </p:sp>
          <p:sp>
            <p:nvSpPr>
              <p:cNvPr id="58" name="椭圆 57">
                <a:extLst>
                  <a:ext uri="{FF2B5EF4-FFF2-40B4-BE49-F238E27FC236}">
                    <a16:creationId xmlns:a16="http://schemas.microsoft.com/office/drawing/2014/main" id="{0BEE7D95-9E9C-4C6D-91AA-6429F74B9F98}"/>
                  </a:ext>
                </a:extLst>
              </p:cNvPr>
              <p:cNvSpPr/>
              <p:nvPr/>
            </p:nvSpPr>
            <p:spPr>
              <a:xfrm>
                <a:off x="11207774" y="442662"/>
                <a:ext cx="504056" cy="50405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Calibri"/>
                  <a:ea typeface="微软雅黑"/>
                </a:endParaRPr>
              </a:p>
            </p:txBody>
          </p:sp>
        </p:grpSp>
        <p:cxnSp>
          <p:nvCxnSpPr>
            <p:cNvPr id="20" name="直接连接符 19">
              <a:extLst>
                <a:ext uri="{FF2B5EF4-FFF2-40B4-BE49-F238E27FC236}">
                  <a16:creationId xmlns:a16="http://schemas.microsoft.com/office/drawing/2014/main" id="{C4FBB3C1-88AA-4E76-B54C-31018E3BFAA0}"/>
                </a:ext>
              </a:extLst>
            </p:cNvPr>
            <p:cNvCxnSpPr>
              <a:cxnSpLocks/>
            </p:cNvCxnSpPr>
            <p:nvPr/>
          </p:nvCxnSpPr>
          <p:spPr>
            <a:xfrm>
              <a:off x="775303" y="707504"/>
              <a:ext cx="1833288" cy="0"/>
            </a:xfrm>
            <a:prstGeom prst="line">
              <a:avLst/>
            </a:prstGeom>
            <a:ln>
              <a:solidFill>
                <a:srgbClr val="B3DF63"/>
              </a:solidFill>
            </a:ln>
          </p:spPr>
          <p:style>
            <a:lnRef idx="1">
              <a:schemeClr val="accent1"/>
            </a:lnRef>
            <a:fillRef idx="0">
              <a:schemeClr val="accent1"/>
            </a:fillRef>
            <a:effectRef idx="0">
              <a:schemeClr val="accent1"/>
            </a:effectRef>
            <a:fontRef idx="minor">
              <a:schemeClr val="tx1"/>
            </a:fontRef>
          </p:style>
        </p:cxnSp>
      </p:grpSp>
      <p:sp>
        <p:nvSpPr>
          <p:cNvPr id="49" name="矩形 48">
            <a:extLst>
              <a:ext uri="{FF2B5EF4-FFF2-40B4-BE49-F238E27FC236}">
                <a16:creationId xmlns:a16="http://schemas.microsoft.com/office/drawing/2014/main" id="{2D834A0F-3130-4C5B-B4A3-49FE07333EE4}"/>
              </a:ext>
            </a:extLst>
          </p:cNvPr>
          <p:cNvSpPr/>
          <p:nvPr/>
        </p:nvSpPr>
        <p:spPr>
          <a:xfrm>
            <a:off x="674376" y="1169169"/>
            <a:ext cx="9905828" cy="1292662"/>
          </a:xfrm>
          <a:prstGeom prst="rect">
            <a:avLst/>
          </a:prstGeom>
        </p:spPr>
        <p:txBody>
          <a:bodyPr wrap="square">
            <a:spAutoFit/>
          </a:bodyPr>
          <a:lstStyle/>
          <a:p>
            <a:pPr>
              <a:lnSpc>
                <a:spcPct val="150000"/>
              </a:lnSpc>
            </a:pPr>
            <a:r>
              <a:rPr lang="en-US" altLang="zh-CN" sz="2800" dirty="0" smtClean="0"/>
              <a:t>2</a:t>
            </a:r>
            <a:r>
              <a:rPr lang="zh-CN" altLang="en-US" sz="2800" dirty="0" smtClean="0"/>
              <a:t>、</a:t>
            </a:r>
            <a:r>
              <a:rPr lang="zh-CN" altLang="zh-CN" sz="2800" dirty="0" smtClean="0"/>
              <a:t>使用</a:t>
            </a:r>
            <a:r>
              <a:rPr lang="zh-CN" altLang="zh-CN" sz="2800" dirty="0"/>
              <a:t>内置函数</a:t>
            </a:r>
            <a:r>
              <a:rPr lang="en-US" altLang="zh-CN" sz="2800" dirty="0" err="1"/>
              <a:t>dict</a:t>
            </a:r>
            <a:r>
              <a:rPr lang="zh-CN" altLang="zh-CN" sz="2800" dirty="0"/>
              <a:t>创建字典</a:t>
            </a:r>
            <a:r>
              <a:rPr lang="en-US" altLang="zh-CN" sz="2800" dirty="0"/>
              <a:t>	</a:t>
            </a:r>
          </a:p>
          <a:p>
            <a:pPr lvl="2">
              <a:lnSpc>
                <a:spcPct val="150000"/>
              </a:lnSpc>
            </a:pPr>
            <a:r>
              <a:rPr lang="en-US" altLang="zh-CN" sz="2400" dirty="0">
                <a:latin typeface="+mn-ea"/>
              </a:rPr>
              <a:t>Python</a:t>
            </a:r>
            <a:r>
              <a:rPr lang="zh-CN" altLang="zh-CN" sz="2400" dirty="0">
                <a:latin typeface="+mn-ea"/>
              </a:rPr>
              <a:t>也支持将一组</a:t>
            </a:r>
            <a:r>
              <a:rPr lang="zh-CN" altLang="zh-CN" sz="2400" dirty="0">
                <a:solidFill>
                  <a:srgbClr val="FF0000"/>
                </a:solidFill>
                <a:latin typeface="+mn-ea"/>
              </a:rPr>
              <a:t>双元素序列</a:t>
            </a:r>
            <a:r>
              <a:rPr lang="zh-CN" altLang="zh-CN" sz="2400" dirty="0">
                <a:latin typeface="+mn-ea"/>
              </a:rPr>
              <a:t>转换为</a:t>
            </a:r>
            <a:r>
              <a:rPr lang="zh-CN" altLang="zh-CN" sz="2400" dirty="0" smtClean="0">
                <a:latin typeface="+mn-ea"/>
              </a:rPr>
              <a:t>字典</a:t>
            </a:r>
            <a:endParaRPr lang="en-US" altLang="zh-CN" sz="2400" dirty="0">
              <a:latin typeface="+mn-ea"/>
            </a:endParaRPr>
          </a:p>
        </p:txBody>
      </p:sp>
      <p:pic>
        <p:nvPicPr>
          <p:cNvPr id="3" name="图片 2">
            <a:extLst>
              <a:ext uri="{FF2B5EF4-FFF2-40B4-BE49-F238E27FC236}">
                <a16:creationId xmlns:a16="http://schemas.microsoft.com/office/drawing/2014/main" id="{7EED3498-144E-492C-861F-2D73EC4C2C39}"/>
              </a:ext>
            </a:extLst>
          </p:cNvPr>
          <p:cNvPicPr>
            <a:picLocks noChangeAspect="1"/>
          </p:cNvPicPr>
          <p:nvPr/>
        </p:nvPicPr>
        <p:blipFill>
          <a:blip r:embed="rId3" cstate="print"/>
          <a:stretch>
            <a:fillRect/>
          </a:stretch>
        </p:blipFill>
        <p:spPr>
          <a:xfrm>
            <a:off x="776097" y="3334605"/>
            <a:ext cx="10069527" cy="1875310"/>
          </a:xfrm>
          <a:prstGeom prst="rect">
            <a:avLst/>
          </a:prstGeom>
        </p:spPr>
      </p:pic>
      <p:cxnSp>
        <p:nvCxnSpPr>
          <p:cNvPr id="12" name="直接箭头连接符 11">
            <a:extLst>
              <a:ext uri="{FF2B5EF4-FFF2-40B4-BE49-F238E27FC236}">
                <a16:creationId xmlns:a16="http://schemas.microsoft.com/office/drawing/2014/main" id="{B1643158-1FF1-411A-BC00-57AEF503D4BE}"/>
              </a:ext>
            </a:extLst>
          </p:cNvPr>
          <p:cNvCxnSpPr>
            <a:cxnSpLocks/>
          </p:cNvCxnSpPr>
          <p:nvPr/>
        </p:nvCxnSpPr>
        <p:spPr>
          <a:xfrm>
            <a:off x="8994371" y="3873731"/>
            <a:ext cx="709466" cy="1676016"/>
          </a:xfrm>
          <a:prstGeom prst="straightConnector1">
            <a:avLst/>
          </a:prstGeom>
          <a:ln w="28575">
            <a:solidFill>
              <a:srgbClr val="C0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3" name="矩形 12">
            <a:extLst>
              <a:ext uri="{FF2B5EF4-FFF2-40B4-BE49-F238E27FC236}">
                <a16:creationId xmlns:a16="http://schemas.microsoft.com/office/drawing/2014/main" id="{1C1A7DBE-09C8-4F02-875D-41BA33C1D99B}"/>
              </a:ext>
            </a:extLst>
          </p:cNvPr>
          <p:cNvSpPr/>
          <p:nvPr/>
        </p:nvSpPr>
        <p:spPr>
          <a:xfrm>
            <a:off x="7524301" y="5549747"/>
            <a:ext cx="3718561" cy="60562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a:solidFill>
                  <a:srgbClr val="C00000"/>
                </a:solidFill>
              </a:rPr>
              <a:t>序列元素必须包含</a:t>
            </a:r>
            <a:r>
              <a:rPr lang="zh-CN" altLang="en-US" sz="2400" b="1" dirty="0">
                <a:solidFill>
                  <a:srgbClr val="C00000"/>
                </a:solidFill>
              </a:rPr>
              <a:t>两个</a:t>
            </a:r>
            <a:r>
              <a:rPr lang="zh-CN" altLang="en-US" sz="2000" dirty="0">
                <a:solidFill>
                  <a:srgbClr val="C00000"/>
                </a:solidFill>
              </a:rPr>
              <a:t>子</a:t>
            </a:r>
            <a:r>
              <a:rPr lang="zh-CN" altLang="en-US" sz="2000" dirty="0" smtClean="0">
                <a:solidFill>
                  <a:srgbClr val="C00000"/>
                </a:solidFill>
              </a:rPr>
              <a:t>元素</a:t>
            </a:r>
            <a:endParaRPr lang="en-US" altLang="zh-CN" sz="2000" dirty="0" smtClean="0">
              <a:solidFill>
                <a:srgbClr val="C00000"/>
              </a:solidFill>
            </a:endParaRPr>
          </a:p>
          <a:p>
            <a:r>
              <a:rPr lang="zh-CN" altLang="en-US" sz="2000" dirty="0">
                <a:solidFill>
                  <a:srgbClr val="FF0000"/>
                </a:solidFill>
              </a:rPr>
              <a:t>可以</a:t>
            </a:r>
            <a:r>
              <a:rPr lang="zh-CN" altLang="en-US" sz="2000" dirty="0" smtClean="0">
                <a:solidFill>
                  <a:srgbClr val="FF0000"/>
                </a:solidFill>
              </a:rPr>
              <a:t>是元组，也可以是列表</a:t>
            </a:r>
            <a:endParaRPr lang="zh-CN" altLang="en-US" sz="2000" dirty="0">
              <a:solidFill>
                <a:srgbClr val="FF0000"/>
              </a:solidFill>
            </a:endParaRPr>
          </a:p>
        </p:txBody>
      </p:sp>
      <p:cxnSp>
        <p:nvCxnSpPr>
          <p:cNvPr id="7" name="直接连接符 6">
            <a:extLst>
              <a:ext uri="{FF2B5EF4-FFF2-40B4-BE49-F238E27FC236}">
                <a16:creationId xmlns:a16="http://schemas.microsoft.com/office/drawing/2014/main" id="{4ED0BC45-8C24-4037-A998-0BB944D04D99}"/>
              </a:ext>
            </a:extLst>
          </p:cNvPr>
          <p:cNvCxnSpPr/>
          <p:nvPr/>
        </p:nvCxnSpPr>
        <p:spPr>
          <a:xfrm>
            <a:off x="8174182" y="3768436"/>
            <a:ext cx="1956262" cy="0"/>
          </a:xfrm>
          <a:prstGeom prst="line">
            <a:avLst/>
          </a:prstGeom>
          <a:ln w="28575">
            <a:solidFill>
              <a:srgbClr val="C00000"/>
            </a:solidFill>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96116851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9">
                                            <p:txEl>
                                              <p:pRg st="1" end="1"/>
                                            </p:txEl>
                                          </p:spTgt>
                                        </p:tgtEl>
                                        <p:attrNameLst>
                                          <p:attrName>style.visibility</p:attrName>
                                        </p:attrNameLst>
                                      </p:cBhvr>
                                      <p:to>
                                        <p:strVal val="visible"/>
                                      </p:to>
                                    </p:set>
                                    <p:anim calcmode="lin" valueType="num">
                                      <p:cBhvr additive="base">
                                        <p:cTn id="7" dur="500" fill="hold"/>
                                        <p:tgtEl>
                                          <p:spTgt spid="49">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2"/>
                                        </p:tgtEl>
                                        <p:attrNameLst>
                                          <p:attrName>style.visibility</p:attrName>
                                        </p:attrNameLst>
                                      </p:cBhvr>
                                      <p:to>
                                        <p:strVal val="visible"/>
                                      </p:to>
                                    </p:set>
                                    <p:anim calcmode="lin" valueType="num">
                                      <p:cBhvr additive="base">
                                        <p:cTn id="23" dur="500" fill="hold"/>
                                        <p:tgtEl>
                                          <p:spTgt spid="12"/>
                                        </p:tgtEl>
                                        <p:attrNameLst>
                                          <p:attrName>ppt_x</p:attrName>
                                        </p:attrNameLst>
                                      </p:cBhvr>
                                      <p:tavLst>
                                        <p:tav tm="0">
                                          <p:val>
                                            <p:strVal val="#ppt_x"/>
                                          </p:val>
                                        </p:tav>
                                        <p:tav tm="100000">
                                          <p:val>
                                            <p:strVal val="#ppt_x"/>
                                          </p:val>
                                        </p:tav>
                                      </p:tavLst>
                                    </p:anim>
                                    <p:anim calcmode="lin" valueType="num">
                                      <p:cBhvr additive="base">
                                        <p:cTn id="24" dur="500" fill="hold"/>
                                        <p:tgtEl>
                                          <p:spTgt spid="12"/>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anim calcmode="lin" valueType="num">
                                      <p:cBhvr additive="base">
                                        <p:cTn id="27" dur="500" fill="hold"/>
                                        <p:tgtEl>
                                          <p:spTgt spid="13"/>
                                        </p:tgtEl>
                                        <p:attrNameLst>
                                          <p:attrName>ppt_x</p:attrName>
                                        </p:attrNameLst>
                                      </p:cBhvr>
                                      <p:tavLst>
                                        <p:tav tm="0">
                                          <p:val>
                                            <p:strVal val="#ppt_x"/>
                                          </p:val>
                                        </p:tav>
                                        <p:tav tm="100000">
                                          <p:val>
                                            <p:strVal val="#ppt_x"/>
                                          </p:val>
                                        </p:tav>
                                      </p:tavLst>
                                    </p:anim>
                                    <p:anim calcmode="lin" valueType="num">
                                      <p:cBhvr additive="base">
                                        <p:cTn id="2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60.xml><?xml version="1.0" encoding="utf-8"?>
<p:sld xmlns:a="http://schemas.openxmlformats.org/drawingml/2006/main" xmlns:r="http://schemas.openxmlformats.org/officeDocument/2006/relationships" xmlns:p="http://schemas.openxmlformats.org/presentationml/2006/main" showMasterSp="0">
  <p:cSld>
    <p:bg>
      <p:bgPr>
        <a:solidFill>
          <a:schemeClr val="bg1">
            <a:lumMod val="95000"/>
          </a:schemeClr>
        </a:solidFill>
        <a:effectLst/>
      </p:bgPr>
    </p:bg>
    <p:spTree>
      <p:nvGrpSpPr>
        <p:cNvPr id="1" name=""/>
        <p:cNvGrpSpPr/>
        <p:nvPr/>
      </p:nvGrpSpPr>
      <p:grpSpPr>
        <a:xfrm>
          <a:off x="0" y="0"/>
          <a:ext cx="0" cy="0"/>
          <a:chOff x="0" y="0"/>
          <a:chExt cx="0" cy="0"/>
        </a:xfrm>
      </p:grpSpPr>
      <p:grpSp>
        <p:nvGrpSpPr>
          <p:cNvPr id="32" name="组合 31">
            <a:extLst>
              <a:ext uri="{FF2B5EF4-FFF2-40B4-BE49-F238E27FC236}">
                <a16:creationId xmlns:a16="http://schemas.microsoft.com/office/drawing/2014/main" id="{032EF26F-0D58-4A0E-97C1-668713F80B14}"/>
              </a:ext>
            </a:extLst>
          </p:cNvPr>
          <p:cNvGrpSpPr/>
          <p:nvPr/>
        </p:nvGrpSpPr>
        <p:grpSpPr>
          <a:xfrm>
            <a:off x="170320" y="203448"/>
            <a:ext cx="6511833" cy="504056"/>
            <a:chOff x="169526" y="203448"/>
            <a:chExt cx="6511833" cy="504056"/>
          </a:xfrm>
        </p:grpSpPr>
        <p:sp>
          <p:nvSpPr>
            <p:cNvPr id="4" name="TextBox 3"/>
            <p:cNvSpPr txBox="1"/>
            <p:nvPr/>
          </p:nvSpPr>
          <p:spPr>
            <a:xfrm>
              <a:off x="781172" y="245839"/>
              <a:ext cx="5900187"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400" b="1" spc="300" dirty="0">
                  <a:solidFill>
                    <a:srgbClr val="1E6787"/>
                  </a:solidFill>
                  <a:latin typeface="微软雅黑" pitchFamily="34" charset="-122"/>
                  <a:ea typeface="微软雅黑" pitchFamily="34" charset="-122"/>
                </a:rPr>
                <a:t>集合的创建与访问</a:t>
              </a:r>
              <a:endParaRPr kumimoji="0" lang="zh-CN" altLang="en-US" sz="2000" b="1" i="0" u="none" strike="noStrike" kern="1200" cap="none" spc="300" normalizeH="0" baseline="0" noProof="0" dirty="0">
                <a:ln>
                  <a:noFill/>
                </a:ln>
                <a:solidFill>
                  <a:srgbClr val="1E6787"/>
                </a:solidFill>
                <a:effectLst/>
                <a:uLnTx/>
                <a:uFillTx/>
                <a:latin typeface="微软雅黑" pitchFamily="34" charset="-122"/>
                <a:ea typeface="微软雅黑" pitchFamily="34" charset="-122"/>
                <a:cs typeface="+mn-cs"/>
              </a:endParaRPr>
            </a:p>
          </p:txBody>
        </p:sp>
        <p:grpSp>
          <p:nvGrpSpPr>
            <p:cNvPr id="56" name="组合 55">
              <a:extLst>
                <a:ext uri="{FF2B5EF4-FFF2-40B4-BE49-F238E27FC236}">
                  <a16:creationId xmlns:a16="http://schemas.microsoft.com/office/drawing/2014/main" id="{B3ECA4EB-10D1-4B65-B604-4032302CDAF4}"/>
                </a:ext>
              </a:extLst>
            </p:cNvPr>
            <p:cNvGrpSpPr/>
            <p:nvPr/>
          </p:nvGrpSpPr>
          <p:grpSpPr>
            <a:xfrm>
              <a:off x="169526" y="203448"/>
              <a:ext cx="504056" cy="504056"/>
              <a:chOff x="11207774" y="442662"/>
              <a:chExt cx="504056" cy="504056"/>
            </a:xfrm>
            <a:effectLst>
              <a:outerShdw blurRad="50800" dist="38100" dir="5400000" algn="t" rotWithShape="0">
                <a:prstClr val="black">
                  <a:alpha val="40000"/>
                </a:prstClr>
              </a:outerShdw>
            </a:effectLst>
          </p:grpSpPr>
          <p:sp>
            <p:nvSpPr>
              <p:cNvPr id="57" name="椭圆 56">
                <a:extLst>
                  <a:ext uri="{FF2B5EF4-FFF2-40B4-BE49-F238E27FC236}">
                    <a16:creationId xmlns:a16="http://schemas.microsoft.com/office/drawing/2014/main" id="{FF372EA1-AB4F-47B1-B450-59AB8827ECD5}"/>
                  </a:ext>
                </a:extLst>
              </p:cNvPr>
              <p:cNvSpPr/>
              <p:nvPr/>
            </p:nvSpPr>
            <p:spPr>
              <a:xfrm>
                <a:off x="11351790" y="601230"/>
                <a:ext cx="216024" cy="216024"/>
              </a:xfrm>
              <a:prstGeom prst="ellipse">
                <a:avLst/>
              </a:prstGeom>
              <a:solidFill>
                <a:srgbClr val="B3DF6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Calibri"/>
                  <a:ea typeface="微软雅黑"/>
                  <a:cs typeface="+mn-cs"/>
                </a:endParaRPr>
              </a:p>
            </p:txBody>
          </p:sp>
          <p:sp>
            <p:nvSpPr>
              <p:cNvPr id="58" name="椭圆 57">
                <a:extLst>
                  <a:ext uri="{FF2B5EF4-FFF2-40B4-BE49-F238E27FC236}">
                    <a16:creationId xmlns:a16="http://schemas.microsoft.com/office/drawing/2014/main" id="{0BEE7D95-9E9C-4C6D-91AA-6429F74B9F98}"/>
                  </a:ext>
                </a:extLst>
              </p:cNvPr>
              <p:cNvSpPr/>
              <p:nvPr/>
            </p:nvSpPr>
            <p:spPr>
              <a:xfrm>
                <a:off x="11207774" y="442662"/>
                <a:ext cx="504056" cy="50405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微软雅黑"/>
                  <a:cs typeface="+mn-cs"/>
                </a:endParaRPr>
              </a:p>
            </p:txBody>
          </p:sp>
        </p:grpSp>
        <p:cxnSp>
          <p:nvCxnSpPr>
            <p:cNvPr id="20" name="直接连接符 19">
              <a:extLst>
                <a:ext uri="{FF2B5EF4-FFF2-40B4-BE49-F238E27FC236}">
                  <a16:creationId xmlns:a16="http://schemas.microsoft.com/office/drawing/2014/main" id="{C4FBB3C1-88AA-4E76-B54C-31018E3BFAA0}"/>
                </a:ext>
              </a:extLst>
            </p:cNvPr>
            <p:cNvCxnSpPr>
              <a:cxnSpLocks/>
            </p:cNvCxnSpPr>
            <p:nvPr/>
          </p:nvCxnSpPr>
          <p:spPr>
            <a:xfrm>
              <a:off x="775303" y="707504"/>
              <a:ext cx="1833288" cy="0"/>
            </a:xfrm>
            <a:prstGeom prst="line">
              <a:avLst/>
            </a:prstGeom>
            <a:ln>
              <a:solidFill>
                <a:srgbClr val="B3DF63"/>
              </a:solidFill>
            </a:ln>
          </p:spPr>
          <p:style>
            <a:lnRef idx="1">
              <a:schemeClr val="accent1"/>
            </a:lnRef>
            <a:fillRef idx="0">
              <a:schemeClr val="accent1"/>
            </a:fillRef>
            <a:effectRef idx="0">
              <a:schemeClr val="accent1"/>
            </a:effectRef>
            <a:fontRef idx="minor">
              <a:schemeClr val="tx1"/>
            </a:fontRef>
          </p:style>
        </p:cxnSp>
      </p:grpSp>
      <p:sp>
        <p:nvSpPr>
          <p:cNvPr id="49" name="矩形 48">
            <a:extLst>
              <a:ext uri="{FF2B5EF4-FFF2-40B4-BE49-F238E27FC236}">
                <a16:creationId xmlns:a16="http://schemas.microsoft.com/office/drawing/2014/main" id="{2D834A0F-3130-4C5B-B4A3-49FE07333EE4}"/>
              </a:ext>
            </a:extLst>
          </p:cNvPr>
          <p:cNvSpPr/>
          <p:nvPr/>
        </p:nvSpPr>
        <p:spPr>
          <a:xfrm>
            <a:off x="674376" y="1313257"/>
            <a:ext cx="9905828" cy="669863"/>
          </a:xfrm>
          <a:prstGeom prst="rect">
            <a:avLst/>
          </a:prstGeom>
        </p:spPr>
        <p:txBody>
          <a:bodyPr wrap="square">
            <a:spAutoFit/>
          </a:bodyPr>
          <a:lstStyle/>
          <a:p>
            <a:pPr>
              <a:lnSpc>
                <a:spcPct val="150000"/>
              </a:lnSpc>
            </a:pPr>
            <a:r>
              <a:rPr lang="en-US" altLang="zh-CN" sz="2800" dirty="0"/>
              <a:t>【</a:t>
            </a:r>
            <a:r>
              <a:rPr lang="zh-CN" altLang="en-US" sz="2800" dirty="0"/>
              <a:t>例</a:t>
            </a:r>
            <a:r>
              <a:rPr lang="en-US" altLang="zh-CN" sz="2800" dirty="0"/>
              <a:t>5-5】</a:t>
            </a:r>
            <a:r>
              <a:rPr lang="zh-CN" altLang="zh-CN" sz="2800" dirty="0"/>
              <a:t>生成</a:t>
            </a:r>
            <a:r>
              <a:rPr lang="en-US" altLang="zh-CN" sz="2800" dirty="0"/>
              <a:t>20</a:t>
            </a:r>
            <a:r>
              <a:rPr lang="zh-CN" altLang="zh-CN" sz="2800" dirty="0"/>
              <a:t>个</a:t>
            </a:r>
            <a:r>
              <a:rPr lang="en-US" altLang="zh-CN" sz="2800" dirty="0"/>
              <a:t>0~20</a:t>
            </a:r>
            <a:r>
              <a:rPr lang="zh-CN" altLang="zh-CN" sz="2800" dirty="0"/>
              <a:t>的随机数并输出其中互不相同的数。</a:t>
            </a:r>
            <a:endParaRPr lang="en-US" altLang="zh-CN" sz="2800" dirty="0"/>
          </a:p>
        </p:txBody>
      </p:sp>
      <p:graphicFrame>
        <p:nvGraphicFramePr>
          <p:cNvPr id="5" name="表格 4">
            <a:extLst>
              <a:ext uri="{FF2B5EF4-FFF2-40B4-BE49-F238E27FC236}">
                <a16:creationId xmlns:a16="http://schemas.microsoft.com/office/drawing/2014/main" id="{205B9BD6-E935-4671-BF34-C23B162884E1}"/>
              </a:ext>
            </a:extLst>
          </p:cNvPr>
          <p:cNvGraphicFramePr>
            <a:graphicFrameLocks noGrp="1"/>
          </p:cNvGraphicFramePr>
          <p:nvPr>
            <p:extLst>
              <p:ext uri="{D42A27DB-BD31-4B8C-83A1-F6EECF244321}">
                <p14:modId xmlns:p14="http://schemas.microsoft.com/office/powerpoint/2010/main" val="1223593140"/>
              </p:ext>
            </p:extLst>
          </p:nvPr>
        </p:nvGraphicFramePr>
        <p:xfrm>
          <a:off x="1070320" y="2180719"/>
          <a:ext cx="9658640" cy="4370477"/>
        </p:xfrm>
        <a:graphic>
          <a:graphicData uri="http://schemas.openxmlformats.org/drawingml/2006/table">
            <a:tbl>
              <a:tblPr firstRow="1" firstCol="1" bandRow="1">
                <a:tableStyleId>{5C22544A-7EE6-4342-B048-85BDC9FD1C3A}</a:tableStyleId>
              </a:tblPr>
              <a:tblGrid>
                <a:gridCol w="519794">
                  <a:extLst>
                    <a:ext uri="{9D8B030D-6E8A-4147-A177-3AD203B41FA5}">
                      <a16:colId xmlns:a16="http://schemas.microsoft.com/office/drawing/2014/main" val="2700303831"/>
                    </a:ext>
                  </a:extLst>
                </a:gridCol>
                <a:gridCol w="9138846">
                  <a:extLst>
                    <a:ext uri="{9D8B030D-6E8A-4147-A177-3AD203B41FA5}">
                      <a16:colId xmlns:a16="http://schemas.microsoft.com/office/drawing/2014/main" val="1053435764"/>
                    </a:ext>
                  </a:extLst>
                </a:gridCol>
              </a:tblGrid>
              <a:tr h="310902">
                <a:tc gridSpan="2">
                  <a:txBody>
                    <a:bodyPr/>
                    <a:lstStyle/>
                    <a:p>
                      <a:pPr algn="just">
                        <a:lnSpc>
                          <a:spcPts val="1200"/>
                        </a:lnSpc>
                        <a:spcAft>
                          <a:spcPts val="0"/>
                        </a:spcAft>
                      </a:pPr>
                      <a:r>
                        <a:rPr lang="en-US" sz="1800" kern="100">
                          <a:effectLst/>
                        </a:rPr>
                        <a:t>#</a:t>
                      </a:r>
                      <a:r>
                        <a:rPr lang="zh-CN" sz="1800" kern="100">
                          <a:effectLst/>
                        </a:rPr>
                        <a:t>生成</a:t>
                      </a:r>
                      <a:r>
                        <a:rPr lang="en-US" sz="1800" kern="100">
                          <a:effectLst/>
                        </a:rPr>
                        <a:t>20</a:t>
                      </a:r>
                      <a:r>
                        <a:rPr lang="zh-CN" sz="1800" kern="100">
                          <a:effectLst/>
                        </a:rPr>
                        <a:t>个</a:t>
                      </a:r>
                      <a:r>
                        <a:rPr lang="en-US" sz="1800" kern="100">
                          <a:effectLst/>
                        </a:rPr>
                        <a:t>0~20</a:t>
                      </a:r>
                      <a:r>
                        <a:rPr lang="zh-CN" sz="1800" kern="100">
                          <a:effectLst/>
                        </a:rPr>
                        <a:t>的随机数并输出其中互不相同的数</a:t>
                      </a:r>
                      <a:r>
                        <a:rPr lang="en-US" sz="1800" kern="100">
                          <a:effectLst/>
                        </a:rPr>
                        <a:t>  5-5.py</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tc>
                <a:tc hMerge="1">
                  <a:txBody>
                    <a:bodyPr/>
                    <a:lstStyle/>
                    <a:p>
                      <a:endParaRPr lang="zh-CN" altLang="en-US"/>
                    </a:p>
                  </a:txBody>
                  <a:tcPr/>
                </a:tc>
                <a:extLst>
                  <a:ext uri="{0D108BD9-81ED-4DB2-BD59-A6C34878D82A}">
                    <a16:rowId xmlns:a16="http://schemas.microsoft.com/office/drawing/2014/main" val="636518513"/>
                  </a:ext>
                </a:extLst>
              </a:tr>
              <a:tr h="312275">
                <a:tc>
                  <a:txBody>
                    <a:bodyPr/>
                    <a:lstStyle/>
                    <a:p>
                      <a:pPr algn="just">
                        <a:lnSpc>
                          <a:spcPts val="1200"/>
                        </a:lnSpc>
                        <a:spcAft>
                          <a:spcPts val="0"/>
                        </a:spcAft>
                      </a:pPr>
                      <a:r>
                        <a:rPr lang="en-US" sz="1800" kern="100">
                          <a:effectLst/>
                        </a:rPr>
                        <a:t>1</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tc>
                <a:tc>
                  <a:txBody>
                    <a:bodyPr/>
                    <a:lstStyle/>
                    <a:p>
                      <a:pPr algn="just">
                        <a:lnSpc>
                          <a:spcPts val="1200"/>
                        </a:lnSpc>
                        <a:spcAft>
                          <a:spcPts val="0"/>
                        </a:spcAft>
                      </a:pPr>
                      <a:r>
                        <a:rPr lang="en-US" sz="1800" kern="100">
                          <a:effectLst/>
                        </a:rPr>
                        <a:t>import random</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tc>
                <a:extLst>
                  <a:ext uri="{0D108BD9-81ED-4DB2-BD59-A6C34878D82A}">
                    <a16:rowId xmlns:a16="http://schemas.microsoft.com/office/drawing/2014/main" val="548470476"/>
                  </a:ext>
                </a:extLst>
              </a:tr>
              <a:tr h="312275">
                <a:tc>
                  <a:txBody>
                    <a:bodyPr/>
                    <a:lstStyle/>
                    <a:p>
                      <a:pPr algn="just">
                        <a:lnSpc>
                          <a:spcPts val="1200"/>
                        </a:lnSpc>
                        <a:spcAft>
                          <a:spcPts val="0"/>
                        </a:spcAft>
                      </a:pPr>
                      <a:r>
                        <a:rPr lang="en-US" sz="1800" kern="100">
                          <a:effectLst/>
                        </a:rPr>
                        <a:t>2</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tc>
                <a:tc>
                  <a:txBody>
                    <a:bodyPr/>
                    <a:lstStyle/>
                    <a:p>
                      <a:pPr algn="just">
                        <a:lnSpc>
                          <a:spcPts val="1200"/>
                        </a:lnSpc>
                        <a:spcAft>
                          <a:spcPts val="0"/>
                        </a:spcAft>
                      </a:pPr>
                      <a:r>
                        <a:rPr lang="en-US" sz="1800" kern="100">
                          <a:effectLst/>
                        </a:rPr>
                        <a:t> </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tc>
                <a:extLst>
                  <a:ext uri="{0D108BD9-81ED-4DB2-BD59-A6C34878D82A}">
                    <a16:rowId xmlns:a16="http://schemas.microsoft.com/office/drawing/2014/main" val="783963879"/>
                  </a:ext>
                </a:extLst>
              </a:tr>
              <a:tr h="312275">
                <a:tc>
                  <a:txBody>
                    <a:bodyPr/>
                    <a:lstStyle/>
                    <a:p>
                      <a:pPr algn="just">
                        <a:lnSpc>
                          <a:spcPts val="1200"/>
                        </a:lnSpc>
                        <a:spcAft>
                          <a:spcPts val="0"/>
                        </a:spcAft>
                      </a:pPr>
                      <a:r>
                        <a:rPr lang="en-US" sz="1800" kern="100">
                          <a:effectLst/>
                        </a:rPr>
                        <a:t>3</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tc>
                <a:tc>
                  <a:txBody>
                    <a:bodyPr/>
                    <a:lstStyle/>
                    <a:p>
                      <a:pPr algn="just">
                        <a:lnSpc>
                          <a:spcPts val="1200"/>
                        </a:lnSpc>
                        <a:spcAft>
                          <a:spcPts val="0"/>
                        </a:spcAft>
                      </a:pPr>
                      <a:r>
                        <a:rPr lang="en-US" sz="1800" kern="100">
                          <a:effectLst/>
                        </a:rPr>
                        <a:t>ls=[]</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tc>
                <a:extLst>
                  <a:ext uri="{0D108BD9-81ED-4DB2-BD59-A6C34878D82A}">
                    <a16:rowId xmlns:a16="http://schemas.microsoft.com/office/drawing/2014/main" val="783806968"/>
                  </a:ext>
                </a:extLst>
              </a:tr>
              <a:tr h="312275">
                <a:tc>
                  <a:txBody>
                    <a:bodyPr/>
                    <a:lstStyle/>
                    <a:p>
                      <a:pPr algn="just">
                        <a:lnSpc>
                          <a:spcPts val="1200"/>
                        </a:lnSpc>
                        <a:spcAft>
                          <a:spcPts val="0"/>
                        </a:spcAft>
                      </a:pPr>
                      <a:r>
                        <a:rPr lang="en-US" sz="1800" kern="100">
                          <a:effectLst/>
                        </a:rPr>
                        <a:t>4</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tc>
                <a:tc>
                  <a:txBody>
                    <a:bodyPr/>
                    <a:lstStyle/>
                    <a:p>
                      <a:pPr algn="just">
                        <a:lnSpc>
                          <a:spcPts val="1200"/>
                        </a:lnSpc>
                        <a:spcAft>
                          <a:spcPts val="0"/>
                        </a:spcAft>
                      </a:pPr>
                      <a:r>
                        <a:rPr lang="en-US" sz="1800" kern="100">
                          <a:effectLst/>
                        </a:rPr>
                        <a:t>for i in range(20):</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tc>
                <a:extLst>
                  <a:ext uri="{0D108BD9-81ED-4DB2-BD59-A6C34878D82A}">
                    <a16:rowId xmlns:a16="http://schemas.microsoft.com/office/drawing/2014/main" val="1545335173"/>
                  </a:ext>
                </a:extLst>
              </a:tr>
              <a:tr h="312275">
                <a:tc>
                  <a:txBody>
                    <a:bodyPr/>
                    <a:lstStyle/>
                    <a:p>
                      <a:pPr algn="just">
                        <a:lnSpc>
                          <a:spcPts val="1200"/>
                        </a:lnSpc>
                        <a:spcAft>
                          <a:spcPts val="0"/>
                        </a:spcAft>
                      </a:pPr>
                      <a:r>
                        <a:rPr lang="en-US" sz="1800" kern="100">
                          <a:effectLst/>
                        </a:rPr>
                        <a:t>5</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tc>
                <a:tc>
                  <a:txBody>
                    <a:bodyPr/>
                    <a:lstStyle/>
                    <a:p>
                      <a:pPr algn="just">
                        <a:lnSpc>
                          <a:spcPts val="1200"/>
                        </a:lnSpc>
                        <a:spcAft>
                          <a:spcPts val="0"/>
                        </a:spcAft>
                      </a:pPr>
                      <a:r>
                        <a:rPr lang="en-US" sz="1800" kern="100" dirty="0">
                          <a:effectLst/>
                        </a:rPr>
                        <a:t>    </a:t>
                      </a:r>
                      <a:r>
                        <a:rPr lang="en-US" sz="1800" kern="100" dirty="0" err="1">
                          <a:effectLst/>
                        </a:rPr>
                        <a:t>ls.append</a:t>
                      </a:r>
                      <a:r>
                        <a:rPr lang="en-US" sz="1800" kern="100" dirty="0">
                          <a:effectLst/>
                        </a:rPr>
                        <a:t>(</a:t>
                      </a:r>
                      <a:r>
                        <a:rPr lang="en-US" sz="1800" kern="100" dirty="0" err="1">
                          <a:effectLst/>
                        </a:rPr>
                        <a:t>random.randint</a:t>
                      </a:r>
                      <a:r>
                        <a:rPr lang="en-US" sz="1800" kern="100" dirty="0">
                          <a:effectLst/>
                        </a:rPr>
                        <a:t>(0,20))</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tc>
                <a:extLst>
                  <a:ext uri="{0D108BD9-81ED-4DB2-BD59-A6C34878D82A}">
                    <a16:rowId xmlns:a16="http://schemas.microsoft.com/office/drawing/2014/main" val="3611912456"/>
                  </a:ext>
                </a:extLst>
              </a:tr>
              <a:tr h="312275">
                <a:tc>
                  <a:txBody>
                    <a:bodyPr/>
                    <a:lstStyle/>
                    <a:p>
                      <a:pPr algn="just">
                        <a:lnSpc>
                          <a:spcPts val="1200"/>
                        </a:lnSpc>
                        <a:spcAft>
                          <a:spcPts val="0"/>
                        </a:spcAft>
                      </a:pPr>
                      <a:r>
                        <a:rPr lang="en-US" sz="1800" kern="100">
                          <a:effectLst/>
                        </a:rPr>
                        <a:t>6</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tc>
                <a:tc>
                  <a:txBody>
                    <a:bodyPr/>
                    <a:lstStyle/>
                    <a:p>
                      <a:pPr algn="just">
                        <a:lnSpc>
                          <a:spcPts val="1200"/>
                        </a:lnSpc>
                        <a:spcAft>
                          <a:spcPts val="0"/>
                        </a:spcAft>
                      </a:pPr>
                      <a:r>
                        <a:rPr lang="en-US" sz="1800" kern="100">
                          <a:effectLst/>
                        </a:rPr>
                        <a:t> </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tc>
                <a:extLst>
                  <a:ext uri="{0D108BD9-81ED-4DB2-BD59-A6C34878D82A}">
                    <a16:rowId xmlns:a16="http://schemas.microsoft.com/office/drawing/2014/main" val="2279260249"/>
                  </a:ext>
                </a:extLst>
              </a:tr>
              <a:tr h="312275">
                <a:tc>
                  <a:txBody>
                    <a:bodyPr/>
                    <a:lstStyle/>
                    <a:p>
                      <a:pPr algn="just">
                        <a:lnSpc>
                          <a:spcPts val="1200"/>
                        </a:lnSpc>
                        <a:spcAft>
                          <a:spcPts val="0"/>
                        </a:spcAft>
                      </a:pPr>
                      <a:r>
                        <a:rPr lang="en-US" sz="1800" kern="100">
                          <a:effectLst/>
                        </a:rPr>
                        <a:t>7</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tc>
                <a:tc>
                  <a:txBody>
                    <a:bodyPr/>
                    <a:lstStyle/>
                    <a:p>
                      <a:pPr algn="just">
                        <a:lnSpc>
                          <a:spcPts val="1200"/>
                        </a:lnSpc>
                        <a:spcAft>
                          <a:spcPts val="0"/>
                        </a:spcAft>
                      </a:pPr>
                      <a:r>
                        <a:rPr lang="en-US" sz="1800" kern="100" dirty="0">
                          <a:effectLst/>
                        </a:rPr>
                        <a:t>s=set(ls)</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tc>
                <a:extLst>
                  <a:ext uri="{0D108BD9-81ED-4DB2-BD59-A6C34878D82A}">
                    <a16:rowId xmlns:a16="http://schemas.microsoft.com/office/drawing/2014/main" val="292626821"/>
                  </a:ext>
                </a:extLst>
              </a:tr>
              <a:tr h="312275">
                <a:tc>
                  <a:txBody>
                    <a:bodyPr/>
                    <a:lstStyle/>
                    <a:p>
                      <a:pPr algn="just">
                        <a:lnSpc>
                          <a:spcPts val="1200"/>
                        </a:lnSpc>
                        <a:spcAft>
                          <a:spcPts val="0"/>
                        </a:spcAft>
                      </a:pPr>
                      <a:r>
                        <a:rPr lang="en-US" sz="1800" kern="100">
                          <a:effectLst/>
                        </a:rPr>
                        <a:t>8</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tc>
                <a:tc>
                  <a:txBody>
                    <a:bodyPr/>
                    <a:lstStyle/>
                    <a:p>
                      <a:pPr algn="just">
                        <a:lnSpc>
                          <a:spcPts val="1200"/>
                        </a:lnSpc>
                        <a:spcAft>
                          <a:spcPts val="0"/>
                        </a:spcAft>
                      </a:pPr>
                      <a:r>
                        <a:rPr lang="en-US" sz="1800" kern="100">
                          <a:effectLst/>
                        </a:rPr>
                        <a:t> </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tc>
                <a:extLst>
                  <a:ext uri="{0D108BD9-81ED-4DB2-BD59-A6C34878D82A}">
                    <a16:rowId xmlns:a16="http://schemas.microsoft.com/office/drawing/2014/main" val="736719249"/>
                  </a:ext>
                </a:extLst>
              </a:tr>
              <a:tr h="312275">
                <a:tc>
                  <a:txBody>
                    <a:bodyPr/>
                    <a:lstStyle/>
                    <a:p>
                      <a:pPr algn="just">
                        <a:lnSpc>
                          <a:spcPts val="1200"/>
                        </a:lnSpc>
                        <a:spcAft>
                          <a:spcPts val="0"/>
                        </a:spcAft>
                      </a:pPr>
                      <a:r>
                        <a:rPr lang="en-US" sz="1800" kern="100">
                          <a:effectLst/>
                        </a:rPr>
                        <a:t>9</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tc>
                <a:tc>
                  <a:txBody>
                    <a:bodyPr/>
                    <a:lstStyle/>
                    <a:p>
                      <a:pPr algn="just">
                        <a:lnSpc>
                          <a:spcPts val="1200"/>
                        </a:lnSpc>
                        <a:spcAft>
                          <a:spcPts val="0"/>
                        </a:spcAft>
                      </a:pPr>
                      <a:r>
                        <a:rPr lang="en-US" sz="1800" kern="100">
                          <a:effectLst/>
                        </a:rPr>
                        <a:t>print("</a:t>
                      </a:r>
                      <a:r>
                        <a:rPr lang="zh-CN" sz="1800" kern="100">
                          <a:effectLst/>
                        </a:rPr>
                        <a:t>生成的</a:t>
                      </a:r>
                      <a:r>
                        <a:rPr lang="en-US" sz="1800" kern="100">
                          <a:effectLst/>
                        </a:rPr>
                        <a:t>20</a:t>
                      </a:r>
                      <a:r>
                        <a:rPr lang="zh-CN" sz="1800" kern="100">
                          <a:effectLst/>
                        </a:rPr>
                        <a:t>个</a:t>
                      </a:r>
                      <a:r>
                        <a:rPr lang="en-US" sz="1800" kern="100">
                          <a:effectLst/>
                        </a:rPr>
                        <a:t>0~20</a:t>
                      </a:r>
                      <a:r>
                        <a:rPr lang="zh-CN" sz="1800" kern="100">
                          <a:effectLst/>
                        </a:rPr>
                        <a:t>随机数为：</a:t>
                      </a:r>
                      <a:r>
                        <a:rPr lang="en-US" sz="1800" kern="100">
                          <a:effectLst/>
                        </a:rPr>
                        <a:t>")</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tc>
                <a:extLst>
                  <a:ext uri="{0D108BD9-81ED-4DB2-BD59-A6C34878D82A}">
                    <a16:rowId xmlns:a16="http://schemas.microsoft.com/office/drawing/2014/main" val="2763215420"/>
                  </a:ext>
                </a:extLst>
              </a:tr>
              <a:tr h="312275">
                <a:tc>
                  <a:txBody>
                    <a:bodyPr/>
                    <a:lstStyle/>
                    <a:p>
                      <a:pPr algn="just">
                        <a:lnSpc>
                          <a:spcPts val="1200"/>
                        </a:lnSpc>
                        <a:spcAft>
                          <a:spcPts val="0"/>
                        </a:spcAft>
                      </a:pPr>
                      <a:r>
                        <a:rPr lang="en-US" sz="1800" kern="100">
                          <a:effectLst/>
                        </a:rPr>
                        <a:t>10</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tc>
                <a:tc>
                  <a:txBody>
                    <a:bodyPr/>
                    <a:lstStyle/>
                    <a:p>
                      <a:pPr algn="just">
                        <a:lnSpc>
                          <a:spcPts val="1200"/>
                        </a:lnSpc>
                        <a:spcAft>
                          <a:spcPts val="0"/>
                        </a:spcAft>
                      </a:pPr>
                      <a:r>
                        <a:rPr lang="en-US" sz="1800" kern="100">
                          <a:effectLst/>
                        </a:rPr>
                        <a:t>print(ls)</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tc>
                <a:extLst>
                  <a:ext uri="{0D108BD9-81ED-4DB2-BD59-A6C34878D82A}">
                    <a16:rowId xmlns:a16="http://schemas.microsoft.com/office/drawing/2014/main" val="3199085155"/>
                  </a:ext>
                </a:extLst>
              </a:tr>
              <a:tr h="312275">
                <a:tc>
                  <a:txBody>
                    <a:bodyPr/>
                    <a:lstStyle/>
                    <a:p>
                      <a:pPr algn="just">
                        <a:lnSpc>
                          <a:spcPts val="1200"/>
                        </a:lnSpc>
                        <a:spcAft>
                          <a:spcPts val="0"/>
                        </a:spcAft>
                      </a:pPr>
                      <a:r>
                        <a:rPr lang="en-US" sz="1800" kern="100">
                          <a:effectLst/>
                        </a:rPr>
                        <a:t>11</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tc>
                <a:tc>
                  <a:txBody>
                    <a:bodyPr/>
                    <a:lstStyle/>
                    <a:p>
                      <a:pPr algn="just">
                        <a:lnSpc>
                          <a:spcPts val="1200"/>
                        </a:lnSpc>
                        <a:spcAft>
                          <a:spcPts val="0"/>
                        </a:spcAft>
                      </a:pPr>
                      <a:r>
                        <a:rPr lang="en-US" sz="1800" kern="100">
                          <a:effectLst/>
                        </a:rPr>
                        <a:t> </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tc>
                <a:extLst>
                  <a:ext uri="{0D108BD9-81ED-4DB2-BD59-A6C34878D82A}">
                    <a16:rowId xmlns:a16="http://schemas.microsoft.com/office/drawing/2014/main" val="925323171"/>
                  </a:ext>
                </a:extLst>
              </a:tr>
              <a:tr h="312275">
                <a:tc>
                  <a:txBody>
                    <a:bodyPr/>
                    <a:lstStyle/>
                    <a:p>
                      <a:pPr algn="just">
                        <a:lnSpc>
                          <a:spcPts val="1200"/>
                        </a:lnSpc>
                        <a:spcAft>
                          <a:spcPts val="0"/>
                        </a:spcAft>
                      </a:pPr>
                      <a:r>
                        <a:rPr lang="en-US" sz="1800" kern="100">
                          <a:effectLst/>
                        </a:rPr>
                        <a:t>12</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tc>
                <a:tc>
                  <a:txBody>
                    <a:bodyPr/>
                    <a:lstStyle/>
                    <a:p>
                      <a:pPr algn="just">
                        <a:lnSpc>
                          <a:spcPts val="1200"/>
                        </a:lnSpc>
                        <a:spcAft>
                          <a:spcPts val="0"/>
                        </a:spcAft>
                      </a:pPr>
                      <a:r>
                        <a:rPr lang="en-US" sz="1800" kern="100">
                          <a:effectLst/>
                        </a:rPr>
                        <a:t>print("</a:t>
                      </a:r>
                      <a:r>
                        <a:rPr lang="zh-CN" sz="1800" kern="100">
                          <a:effectLst/>
                        </a:rPr>
                        <a:t>其中互不相同的数为：</a:t>
                      </a:r>
                      <a:r>
                        <a:rPr lang="en-US" sz="1800" kern="100">
                          <a:effectLst/>
                        </a:rPr>
                        <a:t>")</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tc>
                <a:extLst>
                  <a:ext uri="{0D108BD9-81ED-4DB2-BD59-A6C34878D82A}">
                    <a16:rowId xmlns:a16="http://schemas.microsoft.com/office/drawing/2014/main" val="1205846830"/>
                  </a:ext>
                </a:extLst>
              </a:tr>
              <a:tr h="312275">
                <a:tc>
                  <a:txBody>
                    <a:bodyPr/>
                    <a:lstStyle/>
                    <a:p>
                      <a:pPr algn="just">
                        <a:lnSpc>
                          <a:spcPts val="1200"/>
                        </a:lnSpc>
                        <a:spcAft>
                          <a:spcPts val="0"/>
                        </a:spcAft>
                      </a:pPr>
                      <a:r>
                        <a:rPr lang="en-US" sz="1800" kern="100">
                          <a:effectLst/>
                        </a:rPr>
                        <a:t>13</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tc>
                <a:tc>
                  <a:txBody>
                    <a:bodyPr/>
                    <a:lstStyle/>
                    <a:p>
                      <a:pPr algn="just">
                        <a:lnSpc>
                          <a:spcPts val="1200"/>
                        </a:lnSpc>
                        <a:spcAft>
                          <a:spcPts val="0"/>
                        </a:spcAft>
                      </a:pPr>
                      <a:r>
                        <a:rPr lang="en-US" sz="1800" kern="100" dirty="0">
                          <a:effectLst/>
                        </a:rPr>
                        <a:t>print(s)</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tc>
                <a:extLst>
                  <a:ext uri="{0D108BD9-81ED-4DB2-BD59-A6C34878D82A}">
                    <a16:rowId xmlns:a16="http://schemas.microsoft.com/office/drawing/2014/main" val="2231755996"/>
                  </a:ext>
                </a:extLst>
              </a:tr>
            </a:tbl>
          </a:graphicData>
        </a:graphic>
      </p:graphicFrame>
      <p:grpSp>
        <p:nvGrpSpPr>
          <p:cNvPr id="9" name="组合 8">
            <a:extLst>
              <a:ext uri="{FF2B5EF4-FFF2-40B4-BE49-F238E27FC236}">
                <a16:creationId xmlns:a16="http://schemas.microsoft.com/office/drawing/2014/main" id="{4A2ABB13-64E6-4999-92D0-5B8F538D0E0B}"/>
              </a:ext>
            </a:extLst>
          </p:cNvPr>
          <p:cNvGrpSpPr/>
          <p:nvPr/>
        </p:nvGrpSpPr>
        <p:grpSpPr>
          <a:xfrm>
            <a:off x="5547360" y="3230880"/>
            <a:ext cx="2959331" cy="770313"/>
            <a:chOff x="5547360" y="3230880"/>
            <a:chExt cx="2959331" cy="770313"/>
          </a:xfrm>
        </p:grpSpPr>
        <p:sp>
          <p:nvSpPr>
            <p:cNvPr id="6" name="右大括号 5">
              <a:extLst>
                <a:ext uri="{FF2B5EF4-FFF2-40B4-BE49-F238E27FC236}">
                  <a16:creationId xmlns:a16="http://schemas.microsoft.com/office/drawing/2014/main" id="{6FBDBA9A-8CCF-45A9-AE89-49F8B4C7D082}"/>
                </a:ext>
              </a:extLst>
            </p:cNvPr>
            <p:cNvSpPr/>
            <p:nvPr/>
          </p:nvSpPr>
          <p:spPr>
            <a:xfrm>
              <a:off x="5547360" y="3230880"/>
              <a:ext cx="133004" cy="770313"/>
            </a:xfrm>
            <a:prstGeom prst="rightBrace">
              <a:avLst/>
            </a:prstGeom>
            <a:ln w="28575">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4C3A73EA-C366-4F3C-914A-8238739ACE2E}"/>
                </a:ext>
              </a:extLst>
            </p:cNvPr>
            <p:cNvSpPr/>
            <p:nvPr/>
          </p:nvSpPr>
          <p:spPr>
            <a:xfrm>
              <a:off x="5680364" y="3341023"/>
              <a:ext cx="2826327" cy="5500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C00000"/>
                  </a:solidFill>
                </a:rPr>
                <a:t>该如何改写成列表生成式？</a:t>
              </a:r>
            </a:p>
          </p:txBody>
        </p:sp>
      </p:grpSp>
    </p:spTree>
    <p:extLst>
      <p:ext uri="{BB962C8B-B14F-4D97-AF65-F5344CB8AC3E}">
        <p14:creationId xmlns:p14="http://schemas.microsoft.com/office/powerpoint/2010/main" val="98641148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showMasterSp="0">
  <p:cSld>
    <p:bg>
      <p:bgPr>
        <a:solidFill>
          <a:schemeClr val="bg1">
            <a:lumMod val="95000"/>
          </a:schemeClr>
        </a:solidFill>
        <a:effectLst/>
      </p:bgPr>
    </p:bg>
    <p:spTree>
      <p:nvGrpSpPr>
        <p:cNvPr id="1" name=""/>
        <p:cNvGrpSpPr/>
        <p:nvPr/>
      </p:nvGrpSpPr>
      <p:grpSpPr>
        <a:xfrm>
          <a:off x="0" y="0"/>
          <a:ext cx="0" cy="0"/>
          <a:chOff x="0" y="0"/>
          <a:chExt cx="0" cy="0"/>
        </a:xfrm>
      </p:grpSpPr>
      <p:grpSp>
        <p:nvGrpSpPr>
          <p:cNvPr id="32" name="组合 31">
            <a:extLst>
              <a:ext uri="{FF2B5EF4-FFF2-40B4-BE49-F238E27FC236}">
                <a16:creationId xmlns:a16="http://schemas.microsoft.com/office/drawing/2014/main" id="{032EF26F-0D58-4A0E-97C1-668713F80B14}"/>
              </a:ext>
            </a:extLst>
          </p:cNvPr>
          <p:cNvGrpSpPr/>
          <p:nvPr/>
        </p:nvGrpSpPr>
        <p:grpSpPr>
          <a:xfrm>
            <a:off x="170320" y="203448"/>
            <a:ext cx="6511833" cy="504056"/>
            <a:chOff x="169526" y="203448"/>
            <a:chExt cx="6511833" cy="504056"/>
          </a:xfrm>
        </p:grpSpPr>
        <p:sp>
          <p:nvSpPr>
            <p:cNvPr id="4" name="TextBox 3"/>
            <p:cNvSpPr txBox="1"/>
            <p:nvPr/>
          </p:nvSpPr>
          <p:spPr>
            <a:xfrm>
              <a:off x="781172" y="245839"/>
              <a:ext cx="5900187"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400" b="1" spc="300" dirty="0">
                  <a:solidFill>
                    <a:srgbClr val="1E6787"/>
                  </a:solidFill>
                  <a:latin typeface="微软雅黑" pitchFamily="34" charset="-122"/>
                  <a:ea typeface="微软雅黑" pitchFamily="34" charset="-122"/>
                </a:rPr>
                <a:t>集合的基本操作</a:t>
              </a:r>
              <a:endParaRPr kumimoji="0" lang="zh-CN" altLang="en-US" sz="2000" b="1" i="0" u="none" strike="noStrike" kern="1200" cap="none" spc="300" normalizeH="0" baseline="0" noProof="0" dirty="0">
                <a:ln>
                  <a:noFill/>
                </a:ln>
                <a:solidFill>
                  <a:srgbClr val="1E6787"/>
                </a:solidFill>
                <a:effectLst/>
                <a:uLnTx/>
                <a:uFillTx/>
                <a:latin typeface="微软雅黑" pitchFamily="34" charset="-122"/>
                <a:ea typeface="微软雅黑" pitchFamily="34" charset="-122"/>
                <a:cs typeface="+mn-cs"/>
              </a:endParaRPr>
            </a:p>
          </p:txBody>
        </p:sp>
        <p:grpSp>
          <p:nvGrpSpPr>
            <p:cNvPr id="56" name="组合 55">
              <a:extLst>
                <a:ext uri="{FF2B5EF4-FFF2-40B4-BE49-F238E27FC236}">
                  <a16:creationId xmlns:a16="http://schemas.microsoft.com/office/drawing/2014/main" id="{B3ECA4EB-10D1-4B65-B604-4032302CDAF4}"/>
                </a:ext>
              </a:extLst>
            </p:cNvPr>
            <p:cNvGrpSpPr/>
            <p:nvPr/>
          </p:nvGrpSpPr>
          <p:grpSpPr>
            <a:xfrm>
              <a:off x="169526" y="203448"/>
              <a:ext cx="504056" cy="504056"/>
              <a:chOff x="11207774" y="442662"/>
              <a:chExt cx="504056" cy="504056"/>
            </a:xfrm>
            <a:effectLst>
              <a:outerShdw blurRad="50800" dist="38100" dir="5400000" algn="t" rotWithShape="0">
                <a:prstClr val="black">
                  <a:alpha val="40000"/>
                </a:prstClr>
              </a:outerShdw>
            </a:effectLst>
          </p:grpSpPr>
          <p:sp>
            <p:nvSpPr>
              <p:cNvPr id="57" name="椭圆 56">
                <a:extLst>
                  <a:ext uri="{FF2B5EF4-FFF2-40B4-BE49-F238E27FC236}">
                    <a16:creationId xmlns:a16="http://schemas.microsoft.com/office/drawing/2014/main" id="{FF372EA1-AB4F-47B1-B450-59AB8827ECD5}"/>
                  </a:ext>
                </a:extLst>
              </p:cNvPr>
              <p:cNvSpPr/>
              <p:nvPr/>
            </p:nvSpPr>
            <p:spPr>
              <a:xfrm>
                <a:off x="11351790" y="601230"/>
                <a:ext cx="216024" cy="216024"/>
              </a:xfrm>
              <a:prstGeom prst="ellipse">
                <a:avLst/>
              </a:prstGeom>
              <a:solidFill>
                <a:srgbClr val="B3DF6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Calibri"/>
                  <a:ea typeface="微软雅黑"/>
                  <a:cs typeface="+mn-cs"/>
                </a:endParaRPr>
              </a:p>
            </p:txBody>
          </p:sp>
          <p:sp>
            <p:nvSpPr>
              <p:cNvPr id="58" name="椭圆 57">
                <a:extLst>
                  <a:ext uri="{FF2B5EF4-FFF2-40B4-BE49-F238E27FC236}">
                    <a16:creationId xmlns:a16="http://schemas.microsoft.com/office/drawing/2014/main" id="{0BEE7D95-9E9C-4C6D-91AA-6429F74B9F98}"/>
                  </a:ext>
                </a:extLst>
              </p:cNvPr>
              <p:cNvSpPr/>
              <p:nvPr/>
            </p:nvSpPr>
            <p:spPr>
              <a:xfrm>
                <a:off x="11207774" y="442662"/>
                <a:ext cx="504056" cy="50405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微软雅黑"/>
                  <a:cs typeface="+mn-cs"/>
                </a:endParaRPr>
              </a:p>
            </p:txBody>
          </p:sp>
        </p:grpSp>
        <p:cxnSp>
          <p:nvCxnSpPr>
            <p:cNvPr id="20" name="直接连接符 19">
              <a:extLst>
                <a:ext uri="{FF2B5EF4-FFF2-40B4-BE49-F238E27FC236}">
                  <a16:creationId xmlns:a16="http://schemas.microsoft.com/office/drawing/2014/main" id="{C4FBB3C1-88AA-4E76-B54C-31018E3BFAA0}"/>
                </a:ext>
              </a:extLst>
            </p:cNvPr>
            <p:cNvCxnSpPr>
              <a:cxnSpLocks/>
            </p:cNvCxnSpPr>
            <p:nvPr/>
          </p:nvCxnSpPr>
          <p:spPr>
            <a:xfrm>
              <a:off x="775303" y="707504"/>
              <a:ext cx="1833288" cy="0"/>
            </a:xfrm>
            <a:prstGeom prst="line">
              <a:avLst/>
            </a:prstGeom>
            <a:ln>
              <a:solidFill>
                <a:srgbClr val="B3DF63"/>
              </a:solidFill>
            </a:ln>
          </p:spPr>
          <p:style>
            <a:lnRef idx="1">
              <a:schemeClr val="accent1"/>
            </a:lnRef>
            <a:fillRef idx="0">
              <a:schemeClr val="accent1"/>
            </a:fillRef>
            <a:effectRef idx="0">
              <a:schemeClr val="accent1"/>
            </a:effectRef>
            <a:fontRef idx="minor">
              <a:schemeClr val="tx1"/>
            </a:fontRef>
          </p:style>
        </p:cxnSp>
      </p:grpSp>
      <p:graphicFrame>
        <p:nvGraphicFramePr>
          <p:cNvPr id="11" name="内容占位符 4">
            <a:extLst>
              <a:ext uri="{FF2B5EF4-FFF2-40B4-BE49-F238E27FC236}">
                <a16:creationId xmlns:a16="http://schemas.microsoft.com/office/drawing/2014/main" id="{5EC94E98-6DF1-4298-B80F-1C936A510DEB}"/>
              </a:ext>
            </a:extLst>
          </p:cNvPr>
          <p:cNvGraphicFramePr>
            <a:graphicFrameLocks/>
          </p:cNvGraphicFramePr>
          <p:nvPr>
            <p:extLst>
              <p:ext uri="{D42A27DB-BD31-4B8C-83A1-F6EECF244321}">
                <p14:modId xmlns:p14="http://schemas.microsoft.com/office/powerpoint/2010/main" val="2839308103"/>
              </p:ext>
            </p:extLst>
          </p:nvPr>
        </p:nvGraphicFramePr>
        <p:xfrm>
          <a:off x="530360" y="1169169"/>
          <a:ext cx="10877550" cy="5248385"/>
        </p:xfrm>
        <a:graphic>
          <a:graphicData uri="http://schemas.openxmlformats.org/drawingml/2006/table">
            <a:tbl>
              <a:tblPr firstRow="1" firstCol="1" bandRow="1">
                <a:tableStyleId>{5C22544A-7EE6-4342-B048-85BDC9FD1C3A}</a:tableStyleId>
              </a:tblPr>
              <a:tblGrid>
                <a:gridCol w="1502698">
                  <a:extLst>
                    <a:ext uri="{9D8B030D-6E8A-4147-A177-3AD203B41FA5}">
                      <a16:colId xmlns:a16="http://schemas.microsoft.com/office/drawing/2014/main" val="2506840573"/>
                    </a:ext>
                  </a:extLst>
                </a:gridCol>
                <a:gridCol w="3392382">
                  <a:extLst>
                    <a:ext uri="{9D8B030D-6E8A-4147-A177-3AD203B41FA5}">
                      <a16:colId xmlns:a16="http://schemas.microsoft.com/office/drawing/2014/main" val="4257762080"/>
                    </a:ext>
                  </a:extLst>
                </a:gridCol>
                <a:gridCol w="5982470">
                  <a:extLst>
                    <a:ext uri="{9D8B030D-6E8A-4147-A177-3AD203B41FA5}">
                      <a16:colId xmlns:a16="http://schemas.microsoft.com/office/drawing/2014/main" val="2813928448"/>
                    </a:ext>
                  </a:extLst>
                </a:gridCol>
              </a:tblGrid>
              <a:tr h="354123">
                <a:tc>
                  <a:txBody>
                    <a:bodyPr/>
                    <a:lstStyle/>
                    <a:p>
                      <a:pPr algn="ctr">
                        <a:lnSpc>
                          <a:spcPts val="1200"/>
                        </a:lnSpc>
                        <a:spcAft>
                          <a:spcPts val="0"/>
                        </a:spcAft>
                      </a:pPr>
                      <a:r>
                        <a:rPr lang="zh-CN" sz="2000" kern="100" dirty="0">
                          <a:effectLst/>
                        </a:rPr>
                        <a:t>功能</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575" marR="4575" marT="0" marB="0" anchor="b"/>
                </a:tc>
                <a:tc>
                  <a:txBody>
                    <a:bodyPr/>
                    <a:lstStyle/>
                    <a:p>
                      <a:pPr algn="ctr">
                        <a:lnSpc>
                          <a:spcPts val="1200"/>
                        </a:lnSpc>
                        <a:spcAft>
                          <a:spcPts val="0"/>
                        </a:spcAft>
                      </a:pPr>
                      <a:r>
                        <a:rPr lang="zh-CN" sz="2000" kern="100" dirty="0">
                          <a:effectLst/>
                        </a:rPr>
                        <a:t>函数或方法</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575" marR="4575" marT="0" marB="0" anchor="b"/>
                </a:tc>
                <a:tc>
                  <a:txBody>
                    <a:bodyPr/>
                    <a:lstStyle/>
                    <a:p>
                      <a:pPr algn="ctr">
                        <a:lnSpc>
                          <a:spcPts val="1200"/>
                        </a:lnSpc>
                        <a:spcAft>
                          <a:spcPts val="0"/>
                        </a:spcAft>
                      </a:pPr>
                      <a:r>
                        <a:rPr lang="zh-CN" sz="2000" kern="100" dirty="0">
                          <a:effectLst/>
                        </a:rPr>
                        <a:t>描述</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575" marR="4575" marT="0" marB="0" anchor="b"/>
                </a:tc>
                <a:extLst>
                  <a:ext uri="{0D108BD9-81ED-4DB2-BD59-A6C34878D82A}">
                    <a16:rowId xmlns:a16="http://schemas.microsoft.com/office/drawing/2014/main" val="3660665010"/>
                  </a:ext>
                </a:extLst>
              </a:tr>
              <a:tr h="706169">
                <a:tc rowSpan="2">
                  <a:txBody>
                    <a:bodyPr/>
                    <a:lstStyle/>
                    <a:p>
                      <a:pPr algn="ctr">
                        <a:lnSpc>
                          <a:spcPts val="1200"/>
                        </a:lnSpc>
                        <a:spcAft>
                          <a:spcPts val="0"/>
                        </a:spcAft>
                      </a:pPr>
                      <a:r>
                        <a:rPr lang="zh-CN" altLang="en-US" sz="2000" kern="100" dirty="0">
                          <a:effectLst/>
                          <a:latin typeface="Calibri" panose="020F0502020204030204" pitchFamily="34" charset="0"/>
                          <a:ea typeface="宋体" panose="02010600030101010101" pitchFamily="2" charset="-122"/>
                          <a:cs typeface="Times New Roman" panose="02020603050405020304" pitchFamily="18" charset="0"/>
                        </a:rPr>
                        <a:t>添加元素</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575" marR="4575" marT="0" marB="0" anchor="ctr"/>
                </a:tc>
                <a:tc>
                  <a:txBody>
                    <a:bodyPr/>
                    <a:lstStyle/>
                    <a:p>
                      <a:pPr algn="just">
                        <a:lnSpc>
                          <a:spcPts val="1200"/>
                        </a:lnSpc>
                        <a:spcAft>
                          <a:spcPts val="0"/>
                        </a:spcAft>
                      </a:pPr>
                      <a:r>
                        <a:rPr lang="en-US" sz="2000" kern="100" dirty="0" err="1">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S.add</a:t>
                      </a:r>
                      <a:r>
                        <a:rPr lang="zh-CN" sz="20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r>
                        <a:rPr lang="en-US" sz="20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item</a:t>
                      </a:r>
                      <a:r>
                        <a:rPr lang="zh-CN" sz="20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lnSpc>
                          <a:spcPct val="100000"/>
                        </a:lnSpc>
                        <a:spcAft>
                          <a:spcPts val="0"/>
                        </a:spcAft>
                      </a:pPr>
                      <a:r>
                        <a:rPr 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将参数</a:t>
                      </a:r>
                      <a:r>
                        <a:rPr lang="en-US"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item</a:t>
                      </a:r>
                      <a:r>
                        <a:rPr 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作为元素添加到集合</a:t>
                      </a:r>
                      <a:r>
                        <a:rPr lang="en-US"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S</a:t>
                      </a:r>
                      <a:r>
                        <a:rPr 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中，如果</a:t>
                      </a:r>
                      <a:r>
                        <a:rPr lang="en-US"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item</a:t>
                      </a:r>
                      <a:r>
                        <a:rPr 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是序列，则将其作为一个元素整体加入集合。</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a:lnSpc>
                          <a:spcPct val="100000"/>
                        </a:lnSpc>
                        <a:spcAft>
                          <a:spcPts val="0"/>
                        </a:spcAft>
                      </a:pPr>
                      <a:r>
                        <a:rPr lang="en-US" sz="1800" b="1"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r>
                        <a:rPr lang="zh-CN" sz="1800" b="1"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作为参数的</a:t>
                      </a:r>
                      <a:r>
                        <a:rPr lang="en-US" sz="1800" b="1"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item</a:t>
                      </a:r>
                      <a:r>
                        <a:rPr lang="zh-CN" sz="1800" b="1"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只能是不可变的数据。</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tc>
                <a:extLst>
                  <a:ext uri="{0D108BD9-81ED-4DB2-BD59-A6C34878D82A}">
                    <a16:rowId xmlns:a16="http://schemas.microsoft.com/office/drawing/2014/main" val="2213245863"/>
                  </a:ext>
                </a:extLst>
              </a:tr>
              <a:tr h="662167">
                <a:tc vMerge="1">
                  <a:txBody>
                    <a:bodyPr/>
                    <a:lstStyle/>
                    <a:p>
                      <a:pPr algn="just">
                        <a:lnSpc>
                          <a:spcPts val="1200"/>
                        </a:lnSpc>
                        <a:spcAft>
                          <a:spcPts val="0"/>
                        </a:spcAft>
                      </a:pP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575" marR="4575" marT="0" marB="0" anchor="ctr"/>
                </a:tc>
                <a:tc>
                  <a:txBody>
                    <a:bodyPr/>
                    <a:lstStyle/>
                    <a:p>
                      <a:pPr algn="just">
                        <a:lnSpc>
                          <a:spcPts val="1200"/>
                        </a:lnSpc>
                        <a:spcAft>
                          <a:spcPts val="0"/>
                        </a:spcAft>
                      </a:pPr>
                      <a:r>
                        <a:rPr lang="en-US" sz="2000" kern="100" dirty="0" err="1">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S.update</a:t>
                      </a:r>
                      <a:r>
                        <a:rPr lang="zh-CN" sz="20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r>
                        <a:rPr lang="en-US" sz="20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items</a:t>
                      </a:r>
                      <a:r>
                        <a:rPr lang="zh-CN" sz="20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lnSpc>
                          <a:spcPct val="100000"/>
                        </a:lnSpc>
                        <a:spcAft>
                          <a:spcPts val="0"/>
                        </a:spcAft>
                      </a:pPr>
                      <a:r>
                        <a:rPr 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将参数序列</a:t>
                      </a:r>
                      <a:r>
                        <a:rPr lang="en-US"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items</a:t>
                      </a:r>
                      <a:r>
                        <a:rPr 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中的元素拆分去重后加入集合。</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a:lnSpc>
                          <a:spcPct val="100000"/>
                        </a:lnSpc>
                        <a:spcAft>
                          <a:spcPts val="0"/>
                        </a:spcAft>
                      </a:pPr>
                      <a:r>
                        <a:rPr lang="en-US" sz="1800" b="1"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r>
                        <a:rPr lang="zh-CN" sz="1800" b="1"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参数</a:t>
                      </a:r>
                      <a:r>
                        <a:rPr lang="en-US" sz="1800" b="1"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items</a:t>
                      </a:r>
                      <a:r>
                        <a:rPr lang="zh-CN" sz="1800" b="1"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可以是可变数据。</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tc>
                <a:extLst>
                  <a:ext uri="{0D108BD9-81ED-4DB2-BD59-A6C34878D82A}">
                    <a16:rowId xmlns:a16="http://schemas.microsoft.com/office/drawing/2014/main" val="3900541902"/>
                  </a:ext>
                </a:extLst>
              </a:tr>
              <a:tr h="662167">
                <a:tc rowSpan="4">
                  <a:txBody>
                    <a:bodyPr/>
                    <a:lstStyle/>
                    <a:p>
                      <a:pPr algn="ctr">
                        <a:lnSpc>
                          <a:spcPts val="1200"/>
                        </a:lnSpc>
                        <a:spcAft>
                          <a:spcPts val="0"/>
                        </a:spcAft>
                      </a:pPr>
                      <a:r>
                        <a:rPr lang="zh-CN" sz="2000" kern="100" dirty="0">
                          <a:effectLst/>
                        </a:rPr>
                        <a:t>删除元素</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575" marR="4575" marT="0" marB="0" anchor="ctr"/>
                </a:tc>
                <a:tc>
                  <a:txBody>
                    <a:bodyPr/>
                    <a:lstStyle/>
                    <a:p>
                      <a:pPr algn="just">
                        <a:lnSpc>
                          <a:spcPts val="1200"/>
                        </a:lnSpc>
                        <a:spcAft>
                          <a:spcPts val="0"/>
                        </a:spcAft>
                      </a:pPr>
                      <a:r>
                        <a:rPr lang="en-US" sz="2000" kern="100" dirty="0" err="1">
                          <a:effectLst/>
                        </a:rPr>
                        <a:t>S.remove</a:t>
                      </a:r>
                      <a:r>
                        <a:rPr lang="zh-CN" sz="2000" kern="100" dirty="0">
                          <a:effectLst/>
                        </a:rPr>
                        <a:t>（</a:t>
                      </a:r>
                      <a:r>
                        <a:rPr lang="en-US" sz="2000" kern="100" dirty="0">
                          <a:effectLst/>
                        </a:rPr>
                        <a:t>item</a:t>
                      </a:r>
                      <a:r>
                        <a:rPr lang="zh-CN" sz="2000" kern="100" dirty="0">
                          <a:effectLst/>
                        </a:rPr>
                        <a:t>）</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575" marR="4575" marT="0" marB="0" anchor="ctr"/>
                </a:tc>
                <a:tc>
                  <a:txBody>
                    <a:bodyPr/>
                    <a:lstStyle/>
                    <a:p>
                      <a:pPr algn="just">
                        <a:lnSpc>
                          <a:spcPct val="100000"/>
                        </a:lnSpc>
                        <a:spcAft>
                          <a:spcPts val="0"/>
                        </a:spcAft>
                      </a:pPr>
                      <a:r>
                        <a:rPr lang="zh-CN" altLang="en-US"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将指定元素</a:t>
                      </a:r>
                      <a:r>
                        <a:rPr lang="en-US"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item</a:t>
                      </a:r>
                      <a:r>
                        <a:rPr lang="zh-CN" altLang="en-US"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从集合</a:t>
                      </a:r>
                      <a:r>
                        <a:rPr lang="en-US"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S</a:t>
                      </a:r>
                      <a:r>
                        <a:rPr lang="zh-CN" altLang="en-US"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中删除。如果</a:t>
                      </a:r>
                      <a:r>
                        <a:rPr lang="en-US"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item</a:t>
                      </a:r>
                      <a:r>
                        <a:rPr lang="zh-CN" altLang="en-US"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在集合中不存在，系统报错。</a:t>
                      </a:r>
                    </a:p>
                  </a:txBody>
                  <a:tcPr marL="4575" marR="4575" marT="0" marB="0" anchor="b"/>
                </a:tc>
                <a:extLst>
                  <a:ext uri="{0D108BD9-81ED-4DB2-BD59-A6C34878D82A}">
                    <a16:rowId xmlns:a16="http://schemas.microsoft.com/office/drawing/2014/main" val="182306634"/>
                  </a:ext>
                </a:extLst>
              </a:tr>
              <a:tr h="654761">
                <a:tc vMerge="1">
                  <a:txBody>
                    <a:bodyPr/>
                    <a:lstStyle/>
                    <a:p>
                      <a:endParaRPr lang="zh-CN" altLang="en-US"/>
                    </a:p>
                  </a:txBody>
                  <a:tcPr/>
                </a:tc>
                <a:tc>
                  <a:txBody>
                    <a:bodyPr/>
                    <a:lstStyle/>
                    <a:p>
                      <a:pPr algn="just">
                        <a:lnSpc>
                          <a:spcPts val="1200"/>
                        </a:lnSpc>
                        <a:spcAft>
                          <a:spcPts val="0"/>
                        </a:spcAft>
                      </a:pPr>
                      <a:r>
                        <a:rPr lang="en-US" sz="2000" kern="100" dirty="0" err="1">
                          <a:effectLst/>
                        </a:rPr>
                        <a:t>S.discard</a:t>
                      </a:r>
                      <a:r>
                        <a:rPr lang="zh-CN" sz="2000" kern="100" dirty="0">
                          <a:effectLst/>
                        </a:rPr>
                        <a:t>（</a:t>
                      </a:r>
                      <a:r>
                        <a:rPr lang="en-US" sz="2000" kern="100" dirty="0">
                          <a:effectLst/>
                        </a:rPr>
                        <a:t>item</a:t>
                      </a:r>
                      <a:r>
                        <a:rPr lang="zh-CN" sz="2000" kern="100" dirty="0">
                          <a:effectLst/>
                        </a:rPr>
                        <a:t>）</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575" marR="4575" marT="0" marB="0" anchor="ctr"/>
                </a:tc>
                <a:tc>
                  <a:txBody>
                    <a:bodyPr/>
                    <a:lstStyle/>
                    <a:p>
                      <a:pPr algn="just">
                        <a:lnSpc>
                          <a:spcPct val="100000"/>
                        </a:lnSpc>
                        <a:spcAft>
                          <a:spcPts val="0"/>
                        </a:spcAft>
                      </a:pPr>
                      <a:r>
                        <a:rPr lang="zh-CN" altLang="en-US"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将指定元素</a:t>
                      </a:r>
                      <a:r>
                        <a:rPr lang="en-US"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item</a:t>
                      </a:r>
                      <a:r>
                        <a:rPr lang="zh-CN" altLang="en-US"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从集合</a:t>
                      </a:r>
                      <a:r>
                        <a:rPr lang="en-US"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S</a:t>
                      </a:r>
                      <a:r>
                        <a:rPr lang="zh-CN" altLang="en-US"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中删除。如果</a:t>
                      </a:r>
                      <a:r>
                        <a:rPr lang="en-US"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item</a:t>
                      </a:r>
                      <a:r>
                        <a:rPr lang="zh-CN" altLang="en-US"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在集合中不存在，系统正常执行，无任何输出。</a:t>
                      </a:r>
                    </a:p>
                  </a:txBody>
                  <a:tcPr marL="4575" marR="4575" marT="0" marB="0" anchor="b"/>
                </a:tc>
                <a:extLst>
                  <a:ext uri="{0D108BD9-81ED-4DB2-BD59-A6C34878D82A}">
                    <a16:rowId xmlns:a16="http://schemas.microsoft.com/office/drawing/2014/main" val="3468200682"/>
                  </a:ext>
                </a:extLst>
              </a:tr>
              <a:tr h="627978">
                <a:tc vMerge="1">
                  <a:txBody>
                    <a:bodyPr/>
                    <a:lstStyle/>
                    <a:p>
                      <a:endParaRPr lang="zh-CN" altLang="en-US"/>
                    </a:p>
                  </a:txBody>
                  <a:tcPr/>
                </a:tc>
                <a:tc>
                  <a:txBody>
                    <a:bodyPr/>
                    <a:lstStyle/>
                    <a:p>
                      <a:pPr algn="just">
                        <a:lnSpc>
                          <a:spcPts val="1200"/>
                        </a:lnSpc>
                        <a:spcAft>
                          <a:spcPts val="0"/>
                        </a:spcAft>
                      </a:pPr>
                      <a:r>
                        <a:rPr lang="en-US" sz="2000" kern="100" dirty="0" err="1">
                          <a:effectLst/>
                        </a:rPr>
                        <a:t>S.pop</a:t>
                      </a:r>
                      <a:r>
                        <a:rPr lang="zh-CN" sz="2000" kern="100" dirty="0">
                          <a:effectLst/>
                        </a:rPr>
                        <a:t>（）</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575" marR="4575" marT="0" marB="0" anchor="ctr"/>
                </a:tc>
                <a:tc>
                  <a:txBody>
                    <a:bodyPr/>
                    <a:lstStyle/>
                    <a:p>
                      <a:pPr algn="just">
                        <a:lnSpc>
                          <a:spcPct val="100000"/>
                        </a:lnSpc>
                        <a:spcAft>
                          <a:spcPts val="0"/>
                        </a:spcAft>
                      </a:pPr>
                      <a:r>
                        <a:rPr lang="zh-CN" altLang="en-US"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从集合</a:t>
                      </a:r>
                      <a:r>
                        <a:rPr lang="en-US"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S</a:t>
                      </a:r>
                      <a:r>
                        <a:rPr lang="zh-CN" altLang="en-US"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中随机删除并返回一个元素。</a:t>
                      </a:r>
                    </a:p>
                  </a:txBody>
                  <a:tcPr marL="4575" marR="4575" marT="0" marB="0" anchor="b"/>
                </a:tc>
                <a:extLst>
                  <a:ext uri="{0D108BD9-81ED-4DB2-BD59-A6C34878D82A}">
                    <a16:rowId xmlns:a16="http://schemas.microsoft.com/office/drawing/2014/main" val="1533588885"/>
                  </a:ext>
                </a:extLst>
              </a:tr>
              <a:tr h="666750">
                <a:tc vMerge="1">
                  <a:txBody>
                    <a:bodyPr/>
                    <a:lstStyle/>
                    <a:p>
                      <a:endParaRPr lang="zh-CN" altLang="en-US"/>
                    </a:p>
                  </a:txBody>
                  <a:tcPr/>
                </a:tc>
                <a:tc>
                  <a:txBody>
                    <a:bodyPr/>
                    <a:lstStyle/>
                    <a:p>
                      <a:pPr algn="just">
                        <a:lnSpc>
                          <a:spcPts val="1200"/>
                        </a:lnSpc>
                        <a:spcAft>
                          <a:spcPts val="0"/>
                        </a:spcAft>
                      </a:pPr>
                      <a:r>
                        <a:rPr lang="en-US" sz="2000" kern="100" dirty="0" err="1">
                          <a:effectLst/>
                        </a:rPr>
                        <a:t>S.clear</a:t>
                      </a:r>
                      <a:r>
                        <a:rPr lang="en-US" sz="2000" kern="100" dirty="0">
                          <a:effectLst/>
                        </a:rPr>
                        <a:t>()</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575" marR="4575" marT="0" marB="0" anchor="ctr"/>
                </a:tc>
                <a:tc>
                  <a:txBody>
                    <a:bodyPr/>
                    <a:lstStyle/>
                    <a:p>
                      <a:pPr algn="just">
                        <a:lnSpc>
                          <a:spcPct val="100000"/>
                        </a:lnSpc>
                        <a:spcAft>
                          <a:spcPts val="0"/>
                        </a:spcAft>
                      </a:pPr>
                      <a:r>
                        <a:rPr lang="zh-CN" altLang="en-US"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清空集合中所有的元素。</a:t>
                      </a:r>
                    </a:p>
                  </a:txBody>
                  <a:tcPr marL="4575" marR="4575" marT="0" marB="0" anchor="b"/>
                </a:tc>
                <a:extLst>
                  <a:ext uri="{0D108BD9-81ED-4DB2-BD59-A6C34878D82A}">
                    <a16:rowId xmlns:a16="http://schemas.microsoft.com/office/drawing/2014/main" val="3094481480"/>
                  </a:ext>
                </a:extLst>
              </a:tr>
              <a:tr h="797479">
                <a:tc>
                  <a:txBody>
                    <a:bodyPr/>
                    <a:lstStyle/>
                    <a:p>
                      <a:pPr algn="ctr">
                        <a:lnSpc>
                          <a:spcPts val="1200"/>
                        </a:lnSpc>
                        <a:spcAft>
                          <a:spcPts val="0"/>
                        </a:spcAft>
                      </a:pPr>
                      <a:r>
                        <a:rPr lang="zh-CN" sz="2000" kern="100" dirty="0">
                          <a:effectLst/>
                        </a:rPr>
                        <a:t>成员判断</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575" marR="4575" marT="0" marB="0" anchor="ctr"/>
                </a:tc>
                <a:tc>
                  <a:txBody>
                    <a:bodyPr/>
                    <a:lstStyle/>
                    <a:p>
                      <a:pPr algn="just">
                        <a:lnSpc>
                          <a:spcPts val="1200"/>
                        </a:lnSpc>
                        <a:spcAft>
                          <a:spcPts val="0"/>
                        </a:spcAft>
                      </a:pPr>
                      <a:r>
                        <a:rPr lang="en-US" sz="2000" kern="100" dirty="0">
                          <a:effectLst/>
                        </a:rPr>
                        <a:t>item in S</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575" marR="4575" marT="0" marB="0" anchor="ctr"/>
                </a:tc>
                <a:tc>
                  <a:txBody>
                    <a:bodyPr/>
                    <a:lstStyle/>
                    <a:p>
                      <a:pPr algn="just">
                        <a:lnSpc>
                          <a:spcPct val="100000"/>
                        </a:lnSpc>
                        <a:spcAft>
                          <a:spcPts val="0"/>
                        </a:spcAft>
                      </a:pPr>
                      <a:r>
                        <a:rPr lang="zh-CN" altLang="en-US"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判断元素</a:t>
                      </a:r>
                      <a:r>
                        <a:rPr lang="en-US"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item</a:t>
                      </a:r>
                      <a:r>
                        <a:rPr lang="zh-CN" altLang="en-US"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是否在集合</a:t>
                      </a:r>
                      <a:r>
                        <a:rPr lang="en-US"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S</a:t>
                      </a:r>
                      <a:r>
                        <a:rPr lang="zh-CN" altLang="en-US"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中，在，返回</a:t>
                      </a:r>
                      <a:r>
                        <a:rPr lang="en-US"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True</a:t>
                      </a:r>
                      <a:r>
                        <a:rPr lang="zh-CN" altLang="en-US"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；不在，返回</a:t>
                      </a:r>
                      <a:r>
                        <a:rPr lang="en-US"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False</a:t>
                      </a:r>
                      <a:r>
                        <a:rPr lang="zh-CN" altLang="en-US"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。可配合</a:t>
                      </a:r>
                      <a:r>
                        <a:rPr lang="en-US"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pop</a:t>
                      </a:r>
                      <a:r>
                        <a:rPr lang="zh-CN" altLang="en-US"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实现集合的清空操作。</a:t>
                      </a:r>
                    </a:p>
                  </a:txBody>
                  <a:tcPr marL="4575" marR="4575" marT="0" marB="0" anchor="b"/>
                </a:tc>
                <a:extLst>
                  <a:ext uri="{0D108BD9-81ED-4DB2-BD59-A6C34878D82A}">
                    <a16:rowId xmlns:a16="http://schemas.microsoft.com/office/drawing/2014/main" val="1093229545"/>
                  </a:ext>
                </a:extLst>
              </a:tr>
            </a:tbl>
          </a:graphicData>
        </a:graphic>
      </p:graphicFrame>
    </p:spTree>
    <p:extLst>
      <p:ext uri="{BB962C8B-B14F-4D97-AF65-F5344CB8AC3E}">
        <p14:creationId xmlns:p14="http://schemas.microsoft.com/office/powerpoint/2010/main" val="422934820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showMasterSp="0">
  <p:cSld>
    <p:bg>
      <p:bgPr>
        <a:solidFill>
          <a:schemeClr val="bg1">
            <a:lumMod val="95000"/>
          </a:schemeClr>
        </a:solidFill>
        <a:effectLst/>
      </p:bgPr>
    </p:bg>
    <p:spTree>
      <p:nvGrpSpPr>
        <p:cNvPr id="1" name=""/>
        <p:cNvGrpSpPr/>
        <p:nvPr/>
      </p:nvGrpSpPr>
      <p:grpSpPr>
        <a:xfrm>
          <a:off x="0" y="0"/>
          <a:ext cx="0" cy="0"/>
          <a:chOff x="0" y="0"/>
          <a:chExt cx="0" cy="0"/>
        </a:xfrm>
      </p:grpSpPr>
      <p:grpSp>
        <p:nvGrpSpPr>
          <p:cNvPr id="32" name="组合 31">
            <a:extLst>
              <a:ext uri="{FF2B5EF4-FFF2-40B4-BE49-F238E27FC236}">
                <a16:creationId xmlns:a16="http://schemas.microsoft.com/office/drawing/2014/main" id="{032EF26F-0D58-4A0E-97C1-668713F80B14}"/>
              </a:ext>
            </a:extLst>
          </p:cNvPr>
          <p:cNvGrpSpPr/>
          <p:nvPr/>
        </p:nvGrpSpPr>
        <p:grpSpPr>
          <a:xfrm>
            <a:off x="170320" y="203448"/>
            <a:ext cx="6511833" cy="504056"/>
            <a:chOff x="169526" y="203448"/>
            <a:chExt cx="6511833" cy="504056"/>
          </a:xfrm>
        </p:grpSpPr>
        <p:sp>
          <p:nvSpPr>
            <p:cNvPr id="4" name="TextBox 3"/>
            <p:cNvSpPr txBox="1"/>
            <p:nvPr/>
          </p:nvSpPr>
          <p:spPr>
            <a:xfrm>
              <a:off x="781172" y="245839"/>
              <a:ext cx="5900187"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400" b="1" spc="300" dirty="0">
                  <a:solidFill>
                    <a:srgbClr val="1E6787"/>
                  </a:solidFill>
                  <a:latin typeface="微软雅黑" pitchFamily="34" charset="-122"/>
                  <a:ea typeface="微软雅黑" pitchFamily="34" charset="-122"/>
                </a:rPr>
                <a:t>集合的数学运算</a:t>
              </a:r>
              <a:endParaRPr kumimoji="0" lang="zh-CN" altLang="en-US" sz="2000" b="1" i="0" u="none" strike="noStrike" kern="1200" cap="none" spc="300" normalizeH="0" baseline="0" noProof="0" dirty="0">
                <a:ln>
                  <a:noFill/>
                </a:ln>
                <a:solidFill>
                  <a:srgbClr val="1E6787"/>
                </a:solidFill>
                <a:effectLst/>
                <a:uLnTx/>
                <a:uFillTx/>
                <a:latin typeface="微软雅黑" pitchFamily="34" charset="-122"/>
                <a:ea typeface="微软雅黑" pitchFamily="34" charset="-122"/>
                <a:cs typeface="+mn-cs"/>
              </a:endParaRPr>
            </a:p>
          </p:txBody>
        </p:sp>
        <p:grpSp>
          <p:nvGrpSpPr>
            <p:cNvPr id="56" name="组合 55">
              <a:extLst>
                <a:ext uri="{FF2B5EF4-FFF2-40B4-BE49-F238E27FC236}">
                  <a16:creationId xmlns:a16="http://schemas.microsoft.com/office/drawing/2014/main" id="{B3ECA4EB-10D1-4B65-B604-4032302CDAF4}"/>
                </a:ext>
              </a:extLst>
            </p:cNvPr>
            <p:cNvGrpSpPr/>
            <p:nvPr/>
          </p:nvGrpSpPr>
          <p:grpSpPr>
            <a:xfrm>
              <a:off x="169526" y="203448"/>
              <a:ext cx="504056" cy="504056"/>
              <a:chOff x="11207774" y="442662"/>
              <a:chExt cx="504056" cy="504056"/>
            </a:xfrm>
            <a:effectLst>
              <a:outerShdw blurRad="50800" dist="38100" dir="5400000" algn="t" rotWithShape="0">
                <a:prstClr val="black">
                  <a:alpha val="40000"/>
                </a:prstClr>
              </a:outerShdw>
            </a:effectLst>
          </p:grpSpPr>
          <p:sp>
            <p:nvSpPr>
              <p:cNvPr id="57" name="椭圆 56">
                <a:extLst>
                  <a:ext uri="{FF2B5EF4-FFF2-40B4-BE49-F238E27FC236}">
                    <a16:creationId xmlns:a16="http://schemas.microsoft.com/office/drawing/2014/main" id="{FF372EA1-AB4F-47B1-B450-59AB8827ECD5}"/>
                  </a:ext>
                </a:extLst>
              </p:cNvPr>
              <p:cNvSpPr/>
              <p:nvPr/>
            </p:nvSpPr>
            <p:spPr>
              <a:xfrm>
                <a:off x="11351790" y="601230"/>
                <a:ext cx="216024" cy="216024"/>
              </a:xfrm>
              <a:prstGeom prst="ellipse">
                <a:avLst/>
              </a:prstGeom>
              <a:solidFill>
                <a:srgbClr val="B3DF6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Calibri"/>
                  <a:ea typeface="微软雅黑"/>
                  <a:cs typeface="+mn-cs"/>
                </a:endParaRPr>
              </a:p>
            </p:txBody>
          </p:sp>
          <p:sp>
            <p:nvSpPr>
              <p:cNvPr id="58" name="椭圆 57">
                <a:extLst>
                  <a:ext uri="{FF2B5EF4-FFF2-40B4-BE49-F238E27FC236}">
                    <a16:creationId xmlns:a16="http://schemas.microsoft.com/office/drawing/2014/main" id="{0BEE7D95-9E9C-4C6D-91AA-6429F74B9F98}"/>
                  </a:ext>
                </a:extLst>
              </p:cNvPr>
              <p:cNvSpPr/>
              <p:nvPr/>
            </p:nvSpPr>
            <p:spPr>
              <a:xfrm>
                <a:off x="11207774" y="442662"/>
                <a:ext cx="504056" cy="50405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微软雅黑"/>
                  <a:cs typeface="+mn-cs"/>
                </a:endParaRPr>
              </a:p>
            </p:txBody>
          </p:sp>
        </p:grpSp>
        <p:cxnSp>
          <p:nvCxnSpPr>
            <p:cNvPr id="20" name="直接连接符 19">
              <a:extLst>
                <a:ext uri="{FF2B5EF4-FFF2-40B4-BE49-F238E27FC236}">
                  <a16:creationId xmlns:a16="http://schemas.microsoft.com/office/drawing/2014/main" id="{C4FBB3C1-88AA-4E76-B54C-31018E3BFAA0}"/>
                </a:ext>
              </a:extLst>
            </p:cNvPr>
            <p:cNvCxnSpPr>
              <a:cxnSpLocks/>
            </p:cNvCxnSpPr>
            <p:nvPr/>
          </p:nvCxnSpPr>
          <p:spPr>
            <a:xfrm>
              <a:off x="775303" y="707504"/>
              <a:ext cx="1833288" cy="0"/>
            </a:xfrm>
            <a:prstGeom prst="line">
              <a:avLst/>
            </a:prstGeom>
            <a:ln>
              <a:solidFill>
                <a:srgbClr val="B3DF63"/>
              </a:solidFill>
            </a:ln>
          </p:spPr>
          <p:style>
            <a:lnRef idx="1">
              <a:schemeClr val="accent1"/>
            </a:lnRef>
            <a:fillRef idx="0">
              <a:schemeClr val="accent1"/>
            </a:fillRef>
            <a:effectRef idx="0">
              <a:schemeClr val="accent1"/>
            </a:effectRef>
            <a:fontRef idx="minor">
              <a:schemeClr val="tx1"/>
            </a:fontRef>
          </p:style>
        </p:cxnSp>
      </p:grpSp>
      <p:pic>
        <p:nvPicPr>
          <p:cNvPr id="9" name="图片 8">
            <a:extLst>
              <a:ext uri="{FF2B5EF4-FFF2-40B4-BE49-F238E27FC236}">
                <a16:creationId xmlns:a16="http://schemas.microsoft.com/office/drawing/2014/main" id="{B15B7D45-AB3D-4BC8-994D-B37637923512}"/>
              </a:ext>
            </a:extLst>
          </p:cNvPr>
          <p:cNvPicPr>
            <a:picLocks noChangeAspect="1"/>
          </p:cNvPicPr>
          <p:nvPr/>
        </p:nvPicPr>
        <p:blipFill>
          <a:blip r:embed="rId3" cstate="print"/>
          <a:stretch>
            <a:fillRect/>
          </a:stretch>
        </p:blipFill>
        <p:spPr>
          <a:xfrm>
            <a:off x="1945805" y="1799519"/>
            <a:ext cx="7505420" cy="3370073"/>
          </a:xfrm>
          <a:prstGeom prst="rect">
            <a:avLst/>
          </a:prstGeom>
        </p:spPr>
      </p:pic>
      <p:sp>
        <p:nvSpPr>
          <p:cNvPr id="2" name="矩形 1">
            <a:extLst>
              <a:ext uri="{FF2B5EF4-FFF2-40B4-BE49-F238E27FC236}">
                <a16:creationId xmlns:a16="http://schemas.microsoft.com/office/drawing/2014/main" id="{E90B9E41-CC3C-4F18-895E-21DA8378145C}"/>
              </a:ext>
            </a:extLst>
          </p:cNvPr>
          <p:cNvSpPr/>
          <p:nvPr/>
        </p:nvSpPr>
        <p:spPr>
          <a:xfrm>
            <a:off x="2609385" y="5370022"/>
            <a:ext cx="6412695" cy="61514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accent4"/>
                </a:solidFill>
              </a:rPr>
              <a:t>集合数学运算对应</a:t>
            </a:r>
            <a:r>
              <a:rPr lang="zh-CN" altLang="zh-CN" dirty="0">
                <a:solidFill>
                  <a:schemeClr val="accent4"/>
                </a:solidFill>
              </a:rPr>
              <a:t>韦恩（</a:t>
            </a:r>
            <a:r>
              <a:rPr lang="en-US" altLang="zh-CN" dirty="0">
                <a:solidFill>
                  <a:schemeClr val="accent4"/>
                </a:solidFill>
              </a:rPr>
              <a:t>Venn</a:t>
            </a:r>
            <a:r>
              <a:rPr lang="zh-CN" altLang="zh-CN" dirty="0">
                <a:solidFill>
                  <a:schemeClr val="accent4"/>
                </a:solidFill>
              </a:rPr>
              <a:t>）图</a:t>
            </a:r>
            <a:endParaRPr lang="zh-CN" altLang="en-US" dirty="0">
              <a:solidFill>
                <a:schemeClr val="accent4"/>
              </a:solidFill>
            </a:endParaRPr>
          </a:p>
        </p:txBody>
      </p:sp>
    </p:spTree>
    <p:extLst>
      <p:ext uri="{BB962C8B-B14F-4D97-AF65-F5344CB8AC3E}">
        <p14:creationId xmlns:p14="http://schemas.microsoft.com/office/powerpoint/2010/main" val="365703502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showMasterSp="0">
  <p:cSld>
    <p:bg>
      <p:bgPr>
        <a:solidFill>
          <a:schemeClr val="bg1">
            <a:lumMod val="95000"/>
          </a:schemeClr>
        </a:solidFill>
        <a:effectLst/>
      </p:bgPr>
    </p:bg>
    <p:spTree>
      <p:nvGrpSpPr>
        <p:cNvPr id="1" name=""/>
        <p:cNvGrpSpPr/>
        <p:nvPr/>
      </p:nvGrpSpPr>
      <p:grpSpPr>
        <a:xfrm>
          <a:off x="0" y="0"/>
          <a:ext cx="0" cy="0"/>
          <a:chOff x="0" y="0"/>
          <a:chExt cx="0" cy="0"/>
        </a:xfrm>
      </p:grpSpPr>
      <p:grpSp>
        <p:nvGrpSpPr>
          <p:cNvPr id="32" name="组合 31">
            <a:extLst>
              <a:ext uri="{FF2B5EF4-FFF2-40B4-BE49-F238E27FC236}">
                <a16:creationId xmlns:a16="http://schemas.microsoft.com/office/drawing/2014/main" id="{032EF26F-0D58-4A0E-97C1-668713F80B14}"/>
              </a:ext>
            </a:extLst>
          </p:cNvPr>
          <p:cNvGrpSpPr/>
          <p:nvPr/>
        </p:nvGrpSpPr>
        <p:grpSpPr>
          <a:xfrm>
            <a:off x="170320" y="203448"/>
            <a:ext cx="6511833" cy="504056"/>
            <a:chOff x="169526" y="203448"/>
            <a:chExt cx="6511833" cy="504056"/>
          </a:xfrm>
        </p:grpSpPr>
        <p:sp>
          <p:nvSpPr>
            <p:cNvPr id="4" name="TextBox 3"/>
            <p:cNvSpPr txBox="1"/>
            <p:nvPr/>
          </p:nvSpPr>
          <p:spPr>
            <a:xfrm>
              <a:off x="781172" y="245839"/>
              <a:ext cx="5900187"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400" b="1" spc="300" dirty="0">
                  <a:solidFill>
                    <a:srgbClr val="1E6787"/>
                  </a:solidFill>
                  <a:latin typeface="微软雅黑" pitchFamily="34" charset="-122"/>
                  <a:ea typeface="微软雅黑" pitchFamily="34" charset="-122"/>
                </a:rPr>
                <a:t>集合的数学运算</a:t>
              </a:r>
              <a:endParaRPr kumimoji="0" lang="zh-CN" altLang="en-US" sz="2000" b="1" i="0" u="none" strike="noStrike" kern="1200" cap="none" spc="300" normalizeH="0" baseline="0" noProof="0" dirty="0">
                <a:ln>
                  <a:noFill/>
                </a:ln>
                <a:solidFill>
                  <a:srgbClr val="1E6787"/>
                </a:solidFill>
                <a:effectLst/>
                <a:uLnTx/>
                <a:uFillTx/>
                <a:latin typeface="微软雅黑" pitchFamily="34" charset="-122"/>
                <a:ea typeface="微软雅黑" pitchFamily="34" charset="-122"/>
                <a:cs typeface="+mn-cs"/>
              </a:endParaRPr>
            </a:p>
          </p:txBody>
        </p:sp>
        <p:grpSp>
          <p:nvGrpSpPr>
            <p:cNvPr id="56" name="组合 55">
              <a:extLst>
                <a:ext uri="{FF2B5EF4-FFF2-40B4-BE49-F238E27FC236}">
                  <a16:creationId xmlns:a16="http://schemas.microsoft.com/office/drawing/2014/main" id="{B3ECA4EB-10D1-4B65-B604-4032302CDAF4}"/>
                </a:ext>
              </a:extLst>
            </p:cNvPr>
            <p:cNvGrpSpPr/>
            <p:nvPr/>
          </p:nvGrpSpPr>
          <p:grpSpPr>
            <a:xfrm>
              <a:off x="169526" y="203448"/>
              <a:ext cx="504056" cy="504056"/>
              <a:chOff x="11207774" y="442662"/>
              <a:chExt cx="504056" cy="504056"/>
            </a:xfrm>
            <a:effectLst>
              <a:outerShdw blurRad="50800" dist="38100" dir="5400000" algn="t" rotWithShape="0">
                <a:prstClr val="black">
                  <a:alpha val="40000"/>
                </a:prstClr>
              </a:outerShdw>
            </a:effectLst>
          </p:grpSpPr>
          <p:sp>
            <p:nvSpPr>
              <p:cNvPr id="57" name="椭圆 56">
                <a:extLst>
                  <a:ext uri="{FF2B5EF4-FFF2-40B4-BE49-F238E27FC236}">
                    <a16:creationId xmlns:a16="http://schemas.microsoft.com/office/drawing/2014/main" id="{FF372EA1-AB4F-47B1-B450-59AB8827ECD5}"/>
                  </a:ext>
                </a:extLst>
              </p:cNvPr>
              <p:cNvSpPr/>
              <p:nvPr/>
            </p:nvSpPr>
            <p:spPr>
              <a:xfrm>
                <a:off x="11351790" y="601230"/>
                <a:ext cx="216024" cy="216024"/>
              </a:xfrm>
              <a:prstGeom prst="ellipse">
                <a:avLst/>
              </a:prstGeom>
              <a:solidFill>
                <a:srgbClr val="B3DF6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Calibri"/>
                  <a:ea typeface="微软雅黑"/>
                  <a:cs typeface="+mn-cs"/>
                </a:endParaRPr>
              </a:p>
            </p:txBody>
          </p:sp>
          <p:sp>
            <p:nvSpPr>
              <p:cNvPr id="58" name="椭圆 57">
                <a:extLst>
                  <a:ext uri="{FF2B5EF4-FFF2-40B4-BE49-F238E27FC236}">
                    <a16:creationId xmlns:a16="http://schemas.microsoft.com/office/drawing/2014/main" id="{0BEE7D95-9E9C-4C6D-91AA-6429F74B9F98}"/>
                  </a:ext>
                </a:extLst>
              </p:cNvPr>
              <p:cNvSpPr/>
              <p:nvPr/>
            </p:nvSpPr>
            <p:spPr>
              <a:xfrm>
                <a:off x="11207774" y="442662"/>
                <a:ext cx="504056" cy="50405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微软雅黑"/>
                  <a:cs typeface="+mn-cs"/>
                </a:endParaRPr>
              </a:p>
            </p:txBody>
          </p:sp>
        </p:grpSp>
        <p:cxnSp>
          <p:nvCxnSpPr>
            <p:cNvPr id="20" name="直接连接符 19">
              <a:extLst>
                <a:ext uri="{FF2B5EF4-FFF2-40B4-BE49-F238E27FC236}">
                  <a16:creationId xmlns:a16="http://schemas.microsoft.com/office/drawing/2014/main" id="{C4FBB3C1-88AA-4E76-B54C-31018E3BFAA0}"/>
                </a:ext>
              </a:extLst>
            </p:cNvPr>
            <p:cNvCxnSpPr>
              <a:cxnSpLocks/>
            </p:cNvCxnSpPr>
            <p:nvPr/>
          </p:nvCxnSpPr>
          <p:spPr>
            <a:xfrm>
              <a:off x="775303" y="707504"/>
              <a:ext cx="1833288" cy="0"/>
            </a:xfrm>
            <a:prstGeom prst="line">
              <a:avLst/>
            </a:prstGeom>
            <a:ln>
              <a:solidFill>
                <a:srgbClr val="B3DF63"/>
              </a:solidFill>
            </a:ln>
          </p:spPr>
          <p:style>
            <a:lnRef idx="1">
              <a:schemeClr val="accent1"/>
            </a:lnRef>
            <a:fillRef idx="0">
              <a:schemeClr val="accent1"/>
            </a:fillRef>
            <a:effectRef idx="0">
              <a:schemeClr val="accent1"/>
            </a:effectRef>
            <a:fontRef idx="minor">
              <a:schemeClr val="tx1"/>
            </a:fontRef>
          </p:style>
        </p:cxnSp>
      </p:grpSp>
      <p:graphicFrame>
        <p:nvGraphicFramePr>
          <p:cNvPr id="10" name="表格 9">
            <a:extLst>
              <a:ext uri="{FF2B5EF4-FFF2-40B4-BE49-F238E27FC236}">
                <a16:creationId xmlns:a16="http://schemas.microsoft.com/office/drawing/2014/main" id="{FD8EC9F7-69C0-42A4-8CA3-637F40B28549}"/>
              </a:ext>
            </a:extLst>
          </p:cNvPr>
          <p:cNvGraphicFramePr>
            <a:graphicFrameLocks noGrp="1"/>
          </p:cNvGraphicFramePr>
          <p:nvPr>
            <p:extLst>
              <p:ext uri="{D42A27DB-BD31-4B8C-83A1-F6EECF244321}">
                <p14:modId xmlns:p14="http://schemas.microsoft.com/office/powerpoint/2010/main" val="1155016950"/>
              </p:ext>
            </p:extLst>
          </p:nvPr>
        </p:nvGraphicFramePr>
        <p:xfrm>
          <a:off x="530360" y="1235370"/>
          <a:ext cx="10935733" cy="5143221"/>
        </p:xfrm>
        <a:graphic>
          <a:graphicData uri="http://schemas.openxmlformats.org/drawingml/2006/table">
            <a:tbl>
              <a:tblPr firstRow="1" firstCol="1" bandRow="1">
                <a:tableStyleId>{5C22544A-7EE6-4342-B048-85BDC9FD1C3A}</a:tableStyleId>
              </a:tblPr>
              <a:tblGrid>
                <a:gridCol w="2782550">
                  <a:extLst>
                    <a:ext uri="{9D8B030D-6E8A-4147-A177-3AD203B41FA5}">
                      <a16:colId xmlns:a16="http://schemas.microsoft.com/office/drawing/2014/main" val="845672870"/>
                    </a:ext>
                  </a:extLst>
                </a:gridCol>
                <a:gridCol w="3943218">
                  <a:extLst>
                    <a:ext uri="{9D8B030D-6E8A-4147-A177-3AD203B41FA5}">
                      <a16:colId xmlns:a16="http://schemas.microsoft.com/office/drawing/2014/main" val="2304137807"/>
                    </a:ext>
                  </a:extLst>
                </a:gridCol>
                <a:gridCol w="4209965">
                  <a:extLst>
                    <a:ext uri="{9D8B030D-6E8A-4147-A177-3AD203B41FA5}">
                      <a16:colId xmlns:a16="http://schemas.microsoft.com/office/drawing/2014/main" val="3534317930"/>
                    </a:ext>
                  </a:extLst>
                </a:gridCol>
              </a:tblGrid>
              <a:tr h="547975">
                <a:tc>
                  <a:txBody>
                    <a:bodyPr/>
                    <a:lstStyle/>
                    <a:p>
                      <a:pPr algn="ctr">
                        <a:lnSpc>
                          <a:spcPts val="1200"/>
                        </a:lnSpc>
                        <a:spcAft>
                          <a:spcPts val="0"/>
                        </a:spcAft>
                      </a:pPr>
                      <a:r>
                        <a:rPr lang="zh-CN" sz="2000" kern="100" dirty="0">
                          <a:effectLst/>
                        </a:rPr>
                        <a:t>功能</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4949" marR="64949" marT="0" marB="0" anchor="b"/>
                </a:tc>
                <a:tc>
                  <a:txBody>
                    <a:bodyPr/>
                    <a:lstStyle/>
                    <a:p>
                      <a:pPr algn="ctr">
                        <a:lnSpc>
                          <a:spcPts val="1200"/>
                        </a:lnSpc>
                        <a:spcAft>
                          <a:spcPts val="0"/>
                        </a:spcAft>
                      </a:pPr>
                      <a:r>
                        <a:rPr lang="zh-CN" sz="2000" kern="100" dirty="0">
                          <a:effectLst/>
                        </a:rPr>
                        <a:t>运算符</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4949" marR="64949" marT="0" marB="0" anchor="b"/>
                </a:tc>
                <a:tc>
                  <a:txBody>
                    <a:bodyPr/>
                    <a:lstStyle/>
                    <a:p>
                      <a:pPr algn="ctr">
                        <a:lnSpc>
                          <a:spcPts val="1200"/>
                        </a:lnSpc>
                        <a:spcAft>
                          <a:spcPts val="0"/>
                        </a:spcAft>
                      </a:pPr>
                      <a:r>
                        <a:rPr lang="zh-CN" sz="2000" kern="100" dirty="0">
                          <a:effectLst/>
                        </a:rPr>
                        <a:t>方法</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4949" marR="64949" marT="0" marB="0" anchor="b"/>
                </a:tc>
                <a:extLst>
                  <a:ext uri="{0D108BD9-81ED-4DB2-BD59-A6C34878D82A}">
                    <a16:rowId xmlns:a16="http://schemas.microsoft.com/office/drawing/2014/main" val="723633345"/>
                  </a:ext>
                </a:extLst>
              </a:tr>
              <a:tr h="320148">
                <a:tc rowSpan="2">
                  <a:txBody>
                    <a:bodyPr/>
                    <a:lstStyle/>
                    <a:p>
                      <a:pPr algn="ctr">
                        <a:lnSpc>
                          <a:spcPts val="1200"/>
                        </a:lnSpc>
                        <a:spcAft>
                          <a:spcPts val="0"/>
                        </a:spcAft>
                      </a:pPr>
                      <a:r>
                        <a:rPr lang="zh-CN" sz="1800" kern="100" dirty="0">
                          <a:effectLst/>
                        </a:rPr>
                        <a:t>求并集</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4949" marR="64949" marT="0" marB="0" anchor="ctr"/>
                </a:tc>
                <a:tc>
                  <a:txBody>
                    <a:bodyPr/>
                    <a:lstStyle/>
                    <a:p>
                      <a:pPr algn="just">
                        <a:lnSpc>
                          <a:spcPts val="1200"/>
                        </a:lnSpc>
                        <a:spcAft>
                          <a:spcPts val="0"/>
                        </a:spcAft>
                      </a:pPr>
                      <a:r>
                        <a:rPr lang="en-US" sz="1800" kern="100">
                          <a:effectLst/>
                        </a:rPr>
                        <a:t>A | B</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4949" marR="64949" marT="0" marB="0" anchor="ctr"/>
                </a:tc>
                <a:tc>
                  <a:txBody>
                    <a:bodyPr/>
                    <a:lstStyle/>
                    <a:p>
                      <a:pPr algn="just">
                        <a:lnSpc>
                          <a:spcPts val="1200"/>
                        </a:lnSpc>
                        <a:spcAft>
                          <a:spcPts val="0"/>
                        </a:spcAft>
                      </a:pPr>
                      <a:r>
                        <a:rPr lang="en-US" sz="1800" kern="100">
                          <a:effectLst/>
                        </a:rPr>
                        <a:t>A.union</a:t>
                      </a:r>
                      <a:r>
                        <a:rPr lang="zh-CN" sz="1800" kern="100">
                          <a:effectLst/>
                        </a:rPr>
                        <a:t>（</a:t>
                      </a:r>
                      <a:r>
                        <a:rPr lang="en-US" sz="1800" kern="100">
                          <a:effectLst/>
                        </a:rPr>
                        <a:t>B</a:t>
                      </a:r>
                      <a:r>
                        <a:rPr lang="zh-CN" sz="1800" kern="100">
                          <a:effectLst/>
                        </a:rPr>
                        <a:t>）</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4949" marR="64949" marT="0" marB="0" anchor="ctr"/>
                </a:tc>
                <a:extLst>
                  <a:ext uri="{0D108BD9-81ED-4DB2-BD59-A6C34878D82A}">
                    <a16:rowId xmlns:a16="http://schemas.microsoft.com/office/drawing/2014/main" val="2391471895"/>
                  </a:ext>
                </a:extLst>
              </a:tr>
              <a:tr h="1977475">
                <a:tc vMerge="1">
                  <a:txBody>
                    <a:bodyPr/>
                    <a:lstStyle/>
                    <a:p>
                      <a:endParaRPr lang="zh-CN" altLang="en-US"/>
                    </a:p>
                  </a:txBody>
                  <a:tcPr/>
                </a:tc>
                <a:tc>
                  <a:txBody>
                    <a:bodyPr/>
                    <a:lstStyle/>
                    <a:p>
                      <a:pPr algn="just">
                        <a:lnSpc>
                          <a:spcPct val="100000"/>
                        </a:lnSpc>
                        <a:spcAft>
                          <a:spcPts val="0"/>
                        </a:spcAft>
                      </a:pPr>
                      <a:r>
                        <a:rPr lang="en-US" sz="1800" kern="100" dirty="0">
                          <a:effectLst/>
                        </a:rPr>
                        <a:t>&gt;&gt;&gt; A|B</a:t>
                      </a:r>
                      <a:endParaRPr lang="zh-CN" sz="1800" kern="100" dirty="0">
                        <a:effectLst/>
                      </a:endParaRPr>
                    </a:p>
                    <a:p>
                      <a:pPr algn="just">
                        <a:lnSpc>
                          <a:spcPct val="100000"/>
                        </a:lnSpc>
                        <a:spcAft>
                          <a:spcPts val="0"/>
                        </a:spcAft>
                      </a:pPr>
                      <a:r>
                        <a:rPr lang="en-US" sz="1800" kern="100" dirty="0">
                          <a:effectLst/>
                        </a:rPr>
                        <a:t>{1, 2, 3, 4, 5, 6, 7, 8}</a:t>
                      </a:r>
                      <a:endParaRPr lang="zh-CN" sz="1800" kern="100" dirty="0">
                        <a:effectLst/>
                      </a:endParaRPr>
                    </a:p>
                    <a:p>
                      <a:pPr algn="just">
                        <a:lnSpc>
                          <a:spcPct val="100000"/>
                        </a:lnSpc>
                        <a:spcAft>
                          <a:spcPts val="0"/>
                        </a:spcAft>
                      </a:pPr>
                      <a:r>
                        <a:rPr lang="en-US" sz="1800" kern="100" dirty="0">
                          <a:effectLst/>
                        </a:rPr>
                        <a:t>&gt;&gt;&gt; A</a:t>
                      </a:r>
                      <a:endParaRPr lang="zh-CN" sz="1800" kern="100" dirty="0">
                        <a:effectLst/>
                      </a:endParaRPr>
                    </a:p>
                    <a:p>
                      <a:pPr algn="just">
                        <a:lnSpc>
                          <a:spcPct val="100000"/>
                        </a:lnSpc>
                        <a:spcAft>
                          <a:spcPts val="0"/>
                        </a:spcAft>
                      </a:pPr>
                      <a:r>
                        <a:rPr lang="en-US" sz="1800" kern="100" dirty="0">
                          <a:effectLst/>
                        </a:rPr>
                        <a:t>{1, 2, 3, 4, 5}</a:t>
                      </a:r>
                      <a:endParaRPr lang="zh-CN" sz="1800" kern="100" dirty="0">
                        <a:effectLst/>
                      </a:endParaRPr>
                    </a:p>
                    <a:p>
                      <a:pPr algn="just">
                        <a:lnSpc>
                          <a:spcPct val="100000"/>
                        </a:lnSpc>
                        <a:spcAft>
                          <a:spcPts val="0"/>
                        </a:spcAft>
                      </a:pPr>
                      <a:r>
                        <a:rPr lang="en-US" sz="1800" kern="100" dirty="0">
                          <a:effectLst/>
                        </a:rPr>
                        <a:t>&gt;&gt;&gt; B</a:t>
                      </a:r>
                      <a:endParaRPr lang="zh-CN" sz="1800" kern="100" dirty="0">
                        <a:effectLst/>
                      </a:endParaRPr>
                    </a:p>
                    <a:p>
                      <a:pPr algn="just">
                        <a:lnSpc>
                          <a:spcPct val="100000"/>
                        </a:lnSpc>
                        <a:spcAft>
                          <a:spcPts val="0"/>
                        </a:spcAft>
                      </a:pPr>
                      <a:r>
                        <a:rPr lang="en-US" sz="1800" kern="100" dirty="0">
                          <a:effectLst/>
                        </a:rPr>
                        <a:t>{4, 5, 6, 7, 8}</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4949" marR="64949" marT="0" marB="0" anchor="ctr"/>
                </a:tc>
                <a:tc>
                  <a:txBody>
                    <a:bodyPr/>
                    <a:lstStyle/>
                    <a:p>
                      <a:pPr algn="just">
                        <a:lnSpc>
                          <a:spcPct val="100000"/>
                        </a:lnSpc>
                        <a:spcAft>
                          <a:spcPts val="0"/>
                        </a:spcAft>
                      </a:pPr>
                      <a:r>
                        <a:rPr lang="en-US" sz="1800" kern="100" dirty="0">
                          <a:effectLst/>
                        </a:rPr>
                        <a:t>&gt;&gt;&gt; </a:t>
                      </a:r>
                      <a:r>
                        <a:rPr lang="en-US" sz="1800" kern="100" dirty="0" err="1">
                          <a:effectLst/>
                        </a:rPr>
                        <a:t>A.union</a:t>
                      </a:r>
                      <a:r>
                        <a:rPr lang="en-US" sz="1800" kern="100" dirty="0">
                          <a:effectLst/>
                        </a:rPr>
                        <a:t>(B)</a:t>
                      </a:r>
                      <a:endParaRPr lang="zh-CN" sz="1800" kern="100" dirty="0">
                        <a:effectLst/>
                      </a:endParaRPr>
                    </a:p>
                    <a:p>
                      <a:pPr algn="just">
                        <a:lnSpc>
                          <a:spcPct val="100000"/>
                        </a:lnSpc>
                        <a:spcAft>
                          <a:spcPts val="0"/>
                        </a:spcAft>
                      </a:pPr>
                      <a:r>
                        <a:rPr lang="en-US" sz="1800" kern="100" dirty="0">
                          <a:effectLst/>
                        </a:rPr>
                        <a:t>{1, 2, 3, 4, 5, 6, 7, 8}</a:t>
                      </a:r>
                      <a:endParaRPr lang="zh-CN" sz="1800" kern="100" dirty="0">
                        <a:effectLst/>
                      </a:endParaRPr>
                    </a:p>
                    <a:p>
                      <a:pPr algn="just">
                        <a:lnSpc>
                          <a:spcPct val="100000"/>
                        </a:lnSpc>
                        <a:spcAft>
                          <a:spcPts val="0"/>
                        </a:spcAft>
                      </a:pPr>
                      <a:r>
                        <a:rPr lang="en-US" sz="1800" kern="100" dirty="0">
                          <a:effectLst/>
                        </a:rPr>
                        <a:t>&gt;&gt;&gt; A</a:t>
                      </a:r>
                      <a:endParaRPr lang="zh-CN" sz="1800" kern="100" dirty="0">
                        <a:effectLst/>
                      </a:endParaRPr>
                    </a:p>
                    <a:p>
                      <a:pPr algn="just">
                        <a:lnSpc>
                          <a:spcPct val="100000"/>
                        </a:lnSpc>
                        <a:spcAft>
                          <a:spcPts val="0"/>
                        </a:spcAft>
                      </a:pPr>
                      <a:r>
                        <a:rPr lang="en-US" sz="1800" kern="100" dirty="0">
                          <a:effectLst/>
                        </a:rPr>
                        <a:t>{1, 2, 3, 4, 5}</a:t>
                      </a:r>
                      <a:endParaRPr lang="zh-CN" sz="1800" kern="100" dirty="0">
                        <a:effectLst/>
                      </a:endParaRPr>
                    </a:p>
                    <a:p>
                      <a:pPr algn="just">
                        <a:lnSpc>
                          <a:spcPct val="100000"/>
                        </a:lnSpc>
                        <a:spcAft>
                          <a:spcPts val="0"/>
                        </a:spcAft>
                      </a:pPr>
                      <a:r>
                        <a:rPr lang="en-US" sz="1800" kern="100" dirty="0">
                          <a:effectLst/>
                        </a:rPr>
                        <a:t>&gt;&gt;&gt; B</a:t>
                      </a:r>
                      <a:endParaRPr lang="zh-CN" sz="1800" kern="100" dirty="0">
                        <a:effectLst/>
                      </a:endParaRPr>
                    </a:p>
                    <a:p>
                      <a:pPr algn="just">
                        <a:lnSpc>
                          <a:spcPct val="100000"/>
                        </a:lnSpc>
                        <a:spcAft>
                          <a:spcPts val="0"/>
                        </a:spcAft>
                      </a:pPr>
                      <a:r>
                        <a:rPr lang="en-US" sz="1800" kern="100" dirty="0">
                          <a:effectLst/>
                        </a:rPr>
                        <a:t>{4, 5, 6, 7, 8}</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4949" marR="64949" marT="0" marB="0" anchor="ctr"/>
                </a:tc>
                <a:extLst>
                  <a:ext uri="{0D108BD9-81ED-4DB2-BD59-A6C34878D82A}">
                    <a16:rowId xmlns:a16="http://schemas.microsoft.com/office/drawing/2014/main" val="1560244289"/>
                  </a:ext>
                </a:extLst>
              </a:tr>
              <a:tr h="320148">
                <a:tc rowSpan="2">
                  <a:txBody>
                    <a:bodyPr/>
                    <a:lstStyle/>
                    <a:p>
                      <a:pPr algn="ctr">
                        <a:lnSpc>
                          <a:spcPts val="1200"/>
                        </a:lnSpc>
                        <a:spcAft>
                          <a:spcPts val="0"/>
                        </a:spcAft>
                      </a:pPr>
                      <a:r>
                        <a:rPr lang="zh-CN" sz="1800" kern="100" dirty="0">
                          <a:effectLst/>
                        </a:rPr>
                        <a:t>求交集</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4949" marR="64949" marT="0" marB="0" anchor="ctr"/>
                </a:tc>
                <a:tc>
                  <a:txBody>
                    <a:bodyPr/>
                    <a:lstStyle/>
                    <a:p>
                      <a:pPr algn="just">
                        <a:lnSpc>
                          <a:spcPts val="1200"/>
                        </a:lnSpc>
                        <a:spcAft>
                          <a:spcPts val="0"/>
                        </a:spcAft>
                      </a:pPr>
                      <a:r>
                        <a:rPr lang="en-US" sz="1800" kern="100">
                          <a:effectLst/>
                        </a:rPr>
                        <a:t>A &amp; B</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4949" marR="64949" marT="0" marB="0" anchor="ctr"/>
                </a:tc>
                <a:tc>
                  <a:txBody>
                    <a:bodyPr/>
                    <a:lstStyle/>
                    <a:p>
                      <a:pPr algn="just">
                        <a:lnSpc>
                          <a:spcPts val="1200"/>
                        </a:lnSpc>
                        <a:spcAft>
                          <a:spcPts val="0"/>
                        </a:spcAft>
                      </a:pPr>
                      <a:r>
                        <a:rPr lang="en-US" sz="1800" kern="100">
                          <a:effectLst/>
                        </a:rPr>
                        <a:t>A.intersection(B)</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4949" marR="64949" marT="0" marB="0" anchor="ctr"/>
                </a:tc>
                <a:extLst>
                  <a:ext uri="{0D108BD9-81ED-4DB2-BD59-A6C34878D82A}">
                    <a16:rowId xmlns:a16="http://schemas.microsoft.com/office/drawing/2014/main" val="2990599362"/>
                  </a:ext>
                </a:extLst>
              </a:tr>
              <a:tr h="1977475">
                <a:tc vMerge="1">
                  <a:txBody>
                    <a:bodyPr/>
                    <a:lstStyle/>
                    <a:p>
                      <a:endParaRPr lang="zh-CN" altLang="en-US"/>
                    </a:p>
                  </a:txBody>
                  <a:tcPr/>
                </a:tc>
                <a:tc>
                  <a:txBody>
                    <a:bodyPr/>
                    <a:lstStyle/>
                    <a:p>
                      <a:pPr algn="just">
                        <a:lnSpc>
                          <a:spcPct val="100000"/>
                        </a:lnSpc>
                        <a:spcAft>
                          <a:spcPts val="0"/>
                        </a:spcAft>
                      </a:pPr>
                      <a:r>
                        <a:rPr lang="en-US" sz="1800" kern="100" dirty="0">
                          <a:effectLst/>
                        </a:rPr>
                        <a:t>&gt;&gt;&gt; A &amp; B</a:t>
                      </a:r>
                      <a:endParaRPr lang="zh-CN" sz="1800" kern="100" dirty="0">
                        <a:effectLst/>
                      </a:endParaRPr>
                    </a:p>
                    <a:p>
                      <a:pPr algn="just">
                        <a:lnSpc>
                          <a:spcPct val="100000"/>
                        </a:lnSpc>
                        <a:spcAft>
                          <a:spcPts val="0"/>
                        </a:spcAft>
                      </a:pPr>
                      <a:r>
                        <a:rPr lang="en-US" sz="1800" kern="100" dirty="0">
                          <a:effectLst/>
                        </a:rPr>
                        <a:t>{4, 5}</a:t>
                      </a:r>
                      <a:endParaRPr lang="zh-CN" sz="1800" kern="100" dirty="0">
                        <a:effectLst/>
                      </a:endParaRPr>
                    </a:p>
                    <a:p>
                      <a:pPr algn="just">
                        <a:lnSpc>
                          <a:spcPct val="100000"/>
                        </a:lnSpc>
                        <a:spcAft>
                          <a:spcPts val="0"/>
                        </a:spcAft>
                      </a:pPr>
                      <a:r>
                        <a:rPr lang="en-US" sz="1800" kern="100" dirty="0">
                          <a:effectLst/>
                        </a:rPr>
                        <a:t>&gt;&gt;&gt; A</a:t>
                      </a:r>
                      <a:endParaRPr lang="zh-CN" sz="1800" kern="100" dirty="0">
                        <a:effectLst/>
                      </a:endParaRPr>
                    </a:p>
                    <a:p>
                      <a:pPr algn="just">
                        <a:lnSpc>
                          <a:spcPct val="100000"/>
                        </a:lnSpc>
                        <a:spcAft>
                          <a:spcPts val="0"/>
                        </a:spcAft>
                      </a:pPr>
                      <a:r>
                        <a:rPr lang="en-US" sz="1800" kern="100" dirty="0">
                          <a:effectLst/>
                        </a:rPr>
                        <a:t>{1, 2, 3, 4, 5}</a:t>
                      </a:r>
                      <a:endParaRPr lang="zh-CN" sz="1800" kern="100" dirty="0">
                        <a:effectLst/>
                      </a:endParaRPr>
                    </a:p>
                    <a:p>
                      <a:pPr algn="just">
                        <a:lnSpc>
                          <a:spcPct val="100000"/>
                        </a:lnSpc>
                        <a:spcAft>
                          <a:spcPts val="0"/>
                        </a:spcAft>
                      </a:pPr>
                      <a:r>
                        <a:rPr lang="en-US" sz="1800" kern="100" dirty="0">
                          <a:effectLst/>
                        </a:rPr>
                        <a:t>&gt;&gt;&gt; B</a:t>
                      </a:r>
                      <a:endParaRPr lang="zh-CN" sz="1800" kern="100" dirty="0">
                        <a:effectLst/>
                      </a:endParaRPr>
                    </a:p>
                    <a:p>
                      <a:pPr algn="just">
                        <a:lnSpc>
                          <a:spcPct val="100000"/>
                        </a:lnSpc>
                        <a:spcAft>
                          <a:spcPts val="0"/>
                        </a:spcAft>
                      </a:pPr>
                      <a:r>
                        <a:rPr lang="en-US" sz="1800" kern="100" dirty="0">
                          <a:effectLst/>
                        </a:rPr>
                        <a:t>{4, 5, 6, 7, 8}</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4949" marR="64949" marT="0" marB="0" anchor="ctr"/>
                </a:tc>
                <a:tc>
                  <a:txBody>
                    <a:bodyPr/>
                    <a:lstStyle/>
                    <a:p>
                      <a:pPr algn="just">
                        <a:lnSpc>
                          <a:spcPct val="100000"/>
                        </a:lnSpc>
                        <a:spcAft>
                          <a:spcPts val="0"/>
                        </a:spcAft>
                      </a:pPr>
                      <a:r>
                        <a:rPr lang="en-US" sz="1800" kern="100" dirty="0">
                          <a:effectLst/>
                        </a:rPr>
                        <a:t>&gt;&gt;&gt; </a:t>
                      </a:r>
                      <a:r>
                        <a:rPr lang="en-US" sz="1800" kern="100" dirty="0" err="1">
                          <a:effectLst/>
                        </a:rPr>
                        <a:t>A.intersection</a:t>
                      </a:r>
                      <a:r>
                        <a:rPr lang="en-US" sz="1800" kern="100" dirty="0">
                          <a:effectLst/>
                        </a:rPr>
                        <a:t>(B)</a:t>
                      </a:r>
                      <a:endParaRPr lang="zh-CN" sz="1800" kern="100" dirty="0">
                        <a:effectLst/>
                      </a:endParaRPr>
                    </a:p>
                    <a:p>
                      <a:pPr algn="just">
                        <a:lnSpc>
                          <a:spcPct val="100000"/>
                        </a:lnSpc>
                        <a:spcAft>
                          <a:spcPts val="0"/>
                        </a:spcAft>
                      </a:pPr>
                      <a:r>
                        <a:rPr lang="en-US" sz="1800" kern="100" dirty="0">
                          <a:effectLst/>
                        </a:rPr>
                        <a:t>{4, 5}</a:t>
                      </a:r>
                      <a:endParaRPr lang="zh-CN" sz="1800" kern="100" dirty="0">
                        <a:effectLst/>
                      </a:endParaRPr>
                    </a:p>
                    <a:p>
                      <a:pPr algn="just">
                        <a:lnSpc>
                          <a:spcPct val="100000"/>
                        </a:lnSpc>
                        <a:spcAft>
                          <a:spcPts val="0"/>
                        </a:spcAft>
                      </a:pPr>
                      <a:r>
                        <a:rPr lang="en-US" sz="1800" kern="100" dirty="0">
                          <a:effectLst/>
                        </a:rPr>
                        <a:t>&gt;&gt;&gt; A</a:t>
                      </a:r>
                      <a:endParaRPr lang="zh-CN" sz="1800" kern="100" dirty="0">
                        <a:effectLst/>
                      </a:endParaRPr>
                    </a:p>
                    <a:p>
                      <a:pPr algn="just">
                        <a:lnSpc>
                          <a:spcPct val="100000"/>
                        </a:lnSpc>
                        <a:spcAft>
                          <a:spcPts val="0"/>
                        </a:spcAft>
                      </a:pPr>
                      <a:r>
                        <a:rPr lang="en-US" sz="1800" kern="100" dirty="0">
                          <a:effectLst/>
                        </a:rPr>
                        <a:t>{1, 2, 3, 4, 5}</a:t>
                      </a:r>
                      <a:endParaRPr lang="zh-CN" sz="1800" kern="100" dirty="0">
                        <a:effectLst/>
                      </a:endParaRPr>
                    </a:p>
                    <a:p>
                      <a:pPr algn="just">
                        <a:lnSpc>
                          <a:spcPct val="100000"/>
                        </a:lnSpc>
                        <a:spcAft>
                          <a:spcPts val="0"/>
                        </a:spcAft>
                      </a:pPr>
                      <a:r>
                        <a:rPr lang="en-US" sz="1800" kern="100" dirty="0">
                          <a:effectLst/>
                        </a:rPr>
                        <a:t>&gt;&gt;&gt; B</a:t>
                      </a:r>
                      <a:endParaRPr lang="zh-CN" sz="1800" kern="100" dirty="0">
                        <a:effectLst/>
                      </a:endParaRPr>
                    </a:p>
                    <a:p>
                      <a:pPr algn="just">
                        <a:lnSpc>
                          <a:spcPct val="100000"/>
                        </a:lnSpc>
                        <a:spcAft>
                          <a:spcPts val="0"/>
                        </a:spcAft>
                      </a:pPr>
                      <a:r>
                        <a:rPr lang="en-US" sz="1800" kern="100" dirty="0">
                          <a:effectLst/>
                        </a:rPr>
                        <a:t>{4, 5, 6, 7, 8}</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4949" marR="64949" marT="0" marB="0" anchor="ctr"/>
                </a:tc>
                <a:extLst>
                  <a:ext uri="{0D108BD9-81ED-4DB2-BD59-A6C34878D82A}">
                    <a16:rowId xmlns:a16="http://schemas.microsoft.com/office/drawing/2014/main" val="680608127"/>
                  </a:ext>
                </a:extLst>
              </a:tr>
            </a:tbl>
          </a:graphicData>
        </a:graphic>
      </p:graphicFrame>
    </p:spTree>
    <p:extLst>
      <p:ext uri="{BB962C8B-B14F-4D97-AF65-F5344CB8AC3E}">
        <p14:creationId xmlns:p14="http://schemas.microsoft.com/office/powerpoint/2010/main" val="294874648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showMasterSp="0">
  <p:cSld>
    <p:bg>
      <p:bgPr>
        <a:solidFill>
          <a:schemeClr val="bg1">
            <a:lumMod val="95000"/>
          </a:schemeClr>
        </a:solidFill>
        <a:effectLst/>
      </p:bgPr>
    </p:bg>
    <p:spTree>
      <p:nvGrpSpPr>
        <p:cNvPr id="1" name=""/>
        <p:cNvGrpSpPr/>
        <p:nvPr/>
      </p:nvGrpSpPr>
      <p:grpSpPr>
        <a:xfrm>
          <a:off x="0" y="0"/>
          <a:ext cx="0" cy="0"/>
          <a:chOff x="0" y="0"/>
          <a:chExt cx="0" cy="0"/>
        </a:xfrm>
      </p:grpSpPr>
      <p:grpSp>
        <p:nvGrpSpPr>
          <p:cNvPr id="32" name="组合 31">
            <a:extLst>
              <a:ext uri="{FF2B5EF4-FFF2-40B4-BE49-F238E27FC236}">
                <a16:creationId xmlns:a16="http://schemas.microsoft.com/office/drawing/2014/main" id="{032EF26F-0D58-4A0E-97C1-668713F80B14}"/>
              </a:ext>
            </a:extLst>
          </p:cNvPr>
          <p:cNvGrpSpPr/>
          <p:nvPr/>
        </p:nvGrpSpPr>
        <p:grpSpPr>
          <a:xfrm>
            <a:off x="170320" y="203448"/>
            <a:ext cx="6511833" cy="504056"/>
            <a:chOff x="169526" y="203448"/>
            <a:chExt cx="6511833" cy="504056"/>
          </a:xfrm>
        </p:grpSpPr>
        <p:sp>
          <p:nvSpPr>
            <p:cNvPr id="4" name="TextBox 3"/>
            <p:cNvSpPr txBox="1"/>
            <p:nvPr/>
          </p:nvSpPr>
          <p:spPr>
            <a:xfrm>
              <a:off x="781172" y="245839"/>
              <a:ext cx="5900187"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400" b="1" spc="300" dirty="0">
                  <a:solidFill>
                    <a:srgbClr val="1E6787"/>
                  </a:solidFill>
                  <a:latin typeface="微软雅黑" pitchFamily="34" charset="-122"/>
                  <a:ea typeface="微软雅黑" pitchFamily="34" charset="-122"/>
                </a:rPr>
                <a:t>集合的数学运算</a:t>
              </a:r>
              <a:endParaRPr kumimoji="0" lang="zh-CN" altLang="en-US" sz="2000" b="1" i="0" u="none" strike="noStrike" kern="1200" cap="none" spc="300" normalizeH="0" baseline="0" noProof="0" dirty="0">
                <a:ln>
                  <a:noFill/>
                </a:ln>
                <a:solidFill>
                  <a:srgbClr val="1E6787"/>
                </a:solidFill>
                <a:effectLst/>
                <a:uLnTx/>
                <a:uFillTx/>
                <a:latin typeface="微软雅黑" pitchFamily="34" charset="-122"/>
                <a:ea typeface="微软雅黑" pitchFamily="34" charset="-122"/>
                <a:cs typeface="+mn-cs"/>
              </a:endParaRPr>
            </a:p>
          </p:txBody>
        </p:sp>
        <p:grpSp>
          <p:nvGrpSpPr>
            <p:cNvPr id="56" name="组合 55">
              <a:extLst>
                <a:ext uri="{FF2B5EF4-FFF2-40B4-BE49-F238E27FC236}">
                  <a16:creationId xmlns:a16="http://schemas.microsoft.com/office/drawing/2014/main" id="{B3ECA4EB-10D1-4B65-B604-4032302CDAF4}"/>
                </a:ext>
              </a:extLst>
            </p:cNvPr>
            <p:cNvGrpSpPr/>
            <p:nvPr/>
          </p:nvGrpSpPr>
          <p:grpSpPr>
            <a:xfrm>
              <a:off x="169526" y="203448"/>
              <a:ext cx="504056" cy="504056"/>
              <a:chOff x="11207774" y="442662"/>
              <a:chExt cx="504056" cy="504056"/>
            </a:xfrm>
            <a:effectLst>
              <a:outerShdw blurRad="50800" dist="38100" dir="5400000" algn="t" rotWithShape="0">
                <a:prstClr val="black">
                  <a:alpha val="40000"/>
                </a:prstClr>
              </a:outerShdw>
            </a:effectLst>
          </p:grpSpPr>
          <p:sp>
            <p:nvSpPr>
              <p:cNvPr id="57" name="椭圆 56">
                <a:extLst>
                  <a:ext uri="{FF2B5EF4-FFF2-40B4-BE49-F238E27FC236}">
                    <a16:creationId xmlns:a16="http://schemas.microsoft.com/office/drawing/2014/main" id="{FF372EA1-AB4F-47B1-B450-59AB8827ECD5}"/>
                  </a:ext>
                </a:extLst>
              </p:cNvPr>
              <p:cNvSpPr/>
              <p:nvPr/>
            </p:nvSpPr>
            <p:spPr>
              <a:xfrm>
                <a:off x="11351790" y="601230"/>
                <a:ext cx="216024" cy="216024"/>
              </a:xfrm>
              <a:prstGeom prst="ellipse">
                <a:avLst/>
              </a:prstGeom>
              <a:solidFill>
                <a:srgbClr val="B3DF6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Calibri"/>
                  <a:ea typeface="微软雅黑"/>
                  <a:cs typeface="+mn-cs"/>
                </a:endParaRPr>
              </a:p>
            </p:txBody>
          </p:sp>
          <p:sp>
            <p:nvSpPr>
              <p:cNvPr id="58" name="椭圆 57">
                <a:extLst>
                  <a:ext uri="{FF2B5EF4-FFF2-40B4-BE49-F238E27FC236}">
                    <a16:creationId xmlns:a16="http://schemas.microsoft.com/office/drawing/2014/main" id="{0BEE7D95-9E9C-4C6D-91AA-6429F74B9F98}"/>
                  </a:ext>
                </a:extLst>
              </p:cNvPr>
              <p:cNvSpPr/>
              <p:nvPr/>
            </p:nvSpPr>
            <p:spPr>
              <a:xfrm>
                <a:off x="11207774" y="442662"/>
                <a:ext cx="504056" cy="50405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微软雅黑"/>
                  <a:cs typeface="+mn-cs"/>
                </a:endParaRPr>
              </a:p>
            </p:txBody>
          </p:sp>
        </p:grpSp>
        <p:cxnSp>
          <p:nvCxnSpPr>
            <p:cNvPr id="20" name="直接连接符 19">
              <a:extLst>
                <a:ext uri="{FF2B5EF4-FFF2-40B4-BE49-F238E27FC236}">
                  <a16:creationId xmlns:a16="http://schemas.microsoft.com/office/drawing/2014/main" id="{C4FBB3C1-88AA-4E76-B54C-31018E3BFAA0}"/>
                </a:ext>
              </a:extLst>
            </p:cNvPr>
            <p:cNvCxnSpPr>
              <a:cxnSpLocks/>
            </p:cNvCxnSpPr>
            <p:nvPr/>
          </p:nvCxnSpPr>
          <p:spPr>
            <a:xfrm>
              <a:off x="775303" y="707504"/>
              <a:ext cx="1833288" cy="0"/>
            </a:xfrm>
            <a:prstGeom prst="line">
              <a:avLst/>
            </a:prstGeom>
            <a:ln>
              <a:solidFill>
                <a:srgbClr val="B3DF63"/>
              </a:solidFill>
            </a:ln>
          </p:spPr>
          <p:style>
            <a:lnRef idx="1">
              <a:schemeClr val="accent1"/>
            </a:lnRef>
            <a:fillRef idx="0">
              <a:schemeClr val="accent1"/>
            </a:fillRef>
            <a:effectRef idx="0">
              <a:schemeClr val="accent1"/>
            </a:effectRef>
            <a:fontRef idx="minor">
              <a:schemeClr val="tx1"/>
            </a:fontRef>
          </p:style>
        </p:cxnSp>
      </p:grpSp>
      <p:graphicFrame>
        <p:nvGraphicFramePr>
          <p:cNvPr id="10" name="表格 9">
            <a:extLst>
              <a:ext uri="{FF2B5EF4-FFF2-40B4-BE49-F238E27FC236}">
                <a16:creationId xmlns:a16="http://schemas.microsoft.com/office/drawing/2014/main" id="{FD8EC9F7-69C0-42A4-8CA3-637F40B28549}"/>
              </a:ext>
            </a:extLst>
          </p:cNvPr>
          <p:cNvGraphicFramePr>
            <a:graphicFrameLocks noGrp="1"/>
          </p:cNvGraphicFramePr>
          <p:nvPr>
            <p:extLst>
              <p:ext uri="{D42A27DB-BD31-4B8C-83A1-F6EECF244321}">
                <p14:modId xmlns:p14="http://schemas.microsoft.com/office/powerpoint/2010/main" val="1017460124"/>
              </p:ext>
            </p:extLst>
          </p:nvPr>
        </p:nvGraphicFramePr>
        <p:xfrm>
          <a:off x="630113" y="1396085"/>
          <a:ext cx="11002163" cy="5216076"/>
        </p:xfrm>
        <a:graphic>
          <a:graphicData uri="http://schemas.openxmlformats.org/drawingml/2006/table">
            <a:tbl>
              <a:tblPr firstRow="1" firstCol="1" bandRow="1">
                <a:tableStyleId>{5C22544A-7EE6-4342-B048-85BDC9FD1C3A}</a:tableStyleId>
              </a:tblPr>
              <a:tblGrid>
                <a:gridCol w="2799453">
                  <a:extLst>
                    <a:ext uri="{9D8B030D-6E8A-4147-A177-3AD203B41FA5}">
                      <a16:colId xmlns:a16="http://schemas.microsoft.com/office/drawing/2014/main" val="845672870"/>
                    </a:ext>
                  </a:extLst>
                </a:gridCol>
                <a:gridCol w="3967172">
                  <a:extLst>
                    <a:ext uri="{9D8B030D-6E8A-4147-A177-3AD203B41FA5}">
                      <a16:colId xmlns:a16="http://schemas.microsoft.com/office/drawing/2014/main" val="2304137807"/>
                    </a:ext>
                  </a:extLst>
                </a:gridCol>
                <a:gridCol w="4235538">
                  <a:extLst>
                    <a:ext uri="{9D8B030D-6E8A-4147-A177-3AD203B41FA5}">
                      <a16:colId xmlns:a16="http://schemas.microsoft.com/office/drawing/2014/main" val="3534317930"/>
                    </a:ext>
                  </a:extLst>
                </a:gridCol>
              </a:tblGrid>
              <a:tr h="555738">
                <a:tc>
                  <a:txBody>
                    <a:bodyPr/>
                    <a:lstStyle/>
                    <a:p>
                      <a:pPr algn="ctr">
                        <a:lnSpc>
                          <a:spcPts val="1200"/>
                        </a:lnSpc>
                        <a:spcAft>
                          <a:spcPts val="0"/>
                        </a:spcAft>
                      </a:pPr>
                      <a:r>
                        <a:rPr lang="zh-CN" sz="2000" kern="100" dirty="0">
                          <a:effectLst/>
                        </a:rPr>
                        <a:t>功能</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4949" marR="64949" marT="0" marB="0" anchor="ctr"/>
                </a:tc>
                <a:tc>
                  <a:txBody>
                    <a:bodyPr/>
                    <a:lstStyle/>
                    <a:p>
                      <a:pPr algn="ctr">
                        <a:lnSpc>
                          <a:spcPts val="1200"/>
                        </a:lnSpc>
                        <a:spcAft>
                          <a:spcPts val="0"/>
                        </a:spcAft>
                      </a:pPr>
                      <a:r>
                        <a:rPr lang="zh-CN" sz="2000" kern="100" dirty="0">
                          <a:effectLst/>
                        </a:rPr>
                        <a:t>运算符</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4949" marR="64949" marT="0" marB="0" anchor="ctr"/>
                </a:tc>
                <a:tc>
                  <a:txBody>
                    <a:bodyPr/>
                    <a:lstStyle/>
                    <a:p>
                      <a:pPr algn="ctr">
                        <a:lnSpc>
                          <a:spcPts val="1200"/>
                        </a:lnSpc>
                        <a:spcAft>
                          <a:spcPts val="0"/>
                        </a:spcAft>
                      </a:pPr>
                      <a:r>
                        <a:rPr lang="zh-CN" sz="2000" kern="100" dirty="0">
                          <a:effectLst/>
                        </a:rPr>
                        <a:t>方法</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4949" marR="64949" marT="0" marB="0" anchor="ctr"/>
                </a:tc>
                <a:extLst>
                  <a:ext uri="{0D108BD9-81ED-4DB2-BD59-A6C34878D82A}">
                    <a16:rowId xmlns:a16="http://schemas.microsoft.com/office/drawing/2014/main" val="723633345"/>
                  </a:ext>
                </a:extLst>
              </a:tr>
              <a:tr h="324683">
                <a:tc rowSpan="2">
                  <a:txBody>
                    <a:bodyPr/>
                    <a:lstStyle/>
                    <a:p>
                      <a:pPr algn="ctr">
                        <a:lnSpc>
                          <a:spcPts val="1200"/>
                        </a:lnSpc>
                        <a:spcAft>
                          <a:spcPts val="0"/>
                        </a:spcAft>
                      </a:pPr>
                      <a:r>
                        <a:rPr lang="zh-CN" sz="1800" kern="100" dirty="0">
                          <a:effectLst/>
                        </a:rPr>
                        <a:t>求差集</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4949" marR="64949" marT="0" marB="0" anchor="ctr"/>
                </a:tc>
                <a:tc>
                  <a:txBody>
                    <a:bodyPr/>
                    <a:lstStyle/>
                    <a:p>
                      <a:pPr algn="just">
                        <a:lnSpc>
                          <a:spcPts val="1200"/>
                        </a:lnSpc>
                        <a:spcAft>
                          <a:spcPts val="0"/>
                        </a:spcAft>
                      </a:pPr>
                      <a:r>
                        <a:rPr lang="en-US" sz="1800" kern="100">
                          <a:effectLst/>
                        </a:rPr>
                        <a:t>A - B</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4949" marR="64949" marT="0" marB="0" anchor="ctr"/>
                </a:tc>
                <a:tc>
                  <a:txBody>
                    <a:bodyPr/>
                    <a:lstStyle/>
                    <a:p>
                      <a:pPr algn="just">
                        <a:lnSpc>
                          <a:spcPts val="1200"/>
                        </a:lnSpc>
                        <a:spcAft>
                          <a:spcPts val="0"/>
                        </a:spcAft>
                      </a:pPr>
                      <a:r>
                        <a:rPr lang="en-US" sz="1800" kern="100" dirty="0" err="1">
                          <a:effectLst/>
                        </a:rPr>
                        <a:t>A.difference</a:t>
                      </a:r>
                      <a:r>
                        <a:rPr lang="en-US" sz="1800" kern="100" dirty="0">
                          <a:effectLst/>
                        </a:rPr>
                        <a:t>(B)</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4949" marR="64949" marT="0" marB="0" anchor="ctr"/>
                </a:tc>
                <a:extLst>
                  <a:ext uri="{0D108BD9-81ED-4DB2-BD59-A6C34878D82A}">
                    <a16:rowId xmlns:a16="http://schemas.microsoft.com/office/drawing/2014/main" val="1272213235"/>
                  </a:ext>
                </a:extLst>
              </a:tr>
              <a:tr h="2005486">
                <a:tc vMerge="1">
                  <a:txBody>
                    <a:bodyPr/>
                    <a:lstStyle/>
                    <a:p>
                      <a:endParaRPr lang="zh-CN" altLang="en-US"/>
                    </a:p>
                  </a:txBody>
                  <a:tcPr/>
                </a:tc>
                <a:tc>
                  <a:txBody>
                    <a:bodyPr/>
                    <a:lstStyle/>
                    <a:p>
                      <a:pPr algn="just">
                        <a:lnSpc>
                          <a:spcPct val="100000"/>
                        </a:lnSpc>
                        <a:spcAft>
                          <a:spcPts val="0"/>
                        </a:spcAft>
                      </a:pPr>
                      <a:r>
                        <a:rPr lang="en-US" sz="1800" kern="100" dirty="0">
                          <a:effectLst/>
                        </a:rPr>
                        <a:t>&gt;&gt;&gt; A-B</a:t>
                      </a:r>
                      <a:endParaRPr lang="zh-CN" sz="1800" kern="100" dirty="0">
                        <a:effectLst/>
                      </a:endParaRPr>
                    </a:p>
                    <a:p>
                      <a:pPr algn="just">
                        <a:lnSpc>
                          <a:spcPct val="100000"/>
                        </a:lnSpc>
                        <a:spcAft>
                          <a:spcPts val="0"/>
                        </a:spcAft>
                      </a:pPr>
                      <a:r>
                        <a:rPr lang="en-US" sz="1800" kern="100" dirty="0">
                          <a:effectLst/>
                        </a:rPr>
                        <a:t>{1, 2, 3}</a:t>
                      </a:r>
                      <a:endParaRPr lang="zh-CN" sz="1800" kern="100" dirty="0">
                        <a:effectLst/>
                      </a:endParaRPr>
                    </a:p>
                    <a:p>
                      <a:pPr algn="just">
                        <a:lnSpc>
                          <a:spcPct val="100000"/>
                        </a:lnSpc>
                        <a:spcAft>
                          <a:spcPts val="0"/>
                        </a:spcAft>
                      </a:pPr>
                      <a:r>
                        <a:rPr lang="en-US" sz="1800" kern="100" dirty="0">
                          <a:effectLst/>
                        </a:rPr>
                        <a:t>&gt;&gt;&gt; A</a:t>
                      </a:r>
                      <a:endParaRPr lang="zh-CN" sz="1800" kern="100" dirty="0">
                        <a:effectLst/>
                      </a:endParaRPr>
                    </a:p>
                    <a:p>
                      <a:pPr algn="just">
                        <a:lnSpc>
                          <a:spcPct val="100000"/>
                        </a:lnSpc>
                        <a:spcAft>
                          <a:spcPts val="0"/>
                        </a:spcAft>
                      </a:pPr>
                      <a:r>
                        <a:rPr lang="en-US" sz="1800" kern="100" dirty="0">
                          <a:effectLst/>
                        </a:rPr>
                        <a:t>{1, 2, 3, 4, 5}</a:t>
                      </a:r>
                      <a:endParaRPr lang="zh-CN" sz="1800" kern="100" dirty="0">
                        <a:effectLst/>
                      </a:endParaRPr>
                    </a:p>
                    <a:p>
                      <a:pPr algn="just">
                        <a:lnSpc>
                          <a:spcPct val="100000"/>
                        </a:lnSpc>
                        <a:spcAft>
                          <a:spcPts val="0"/>
                        </a:spcAft>
                      </a:pPr>
                      <a:r>
                        <a:rPr lang="en-US" sz="1800" kern="100" dirty="0">
                          <a:effectLst/>
                        </a:rPr>
                        <a:t>&gt;&gt;&gt; B</a:t>
                      </a:r>
                      <a:endParaRPr lang="zh-CN" sz="1800" kern="100" dirty="0">
                        <a:effectLst/>
                      </a:endParaRPr>
                    </a:p>
                    <a:p>
                      <a:pPr algn="just">
                        <a:lnSpc>
                          <a:spcPct val="100000"/>
                        </a:lnSpc>
                        <a:spcAft>
                          <a:spcPts val="0"/>
                        </a:spcAft>
                      </a:pPr>
                      <a:r>
                        <a:rPr lang="en-US" sz="1800" kern="100" dirty="0">
                          <a:effectLst/>
                        </a:rPr>
                        <a:t>{4, 5, 6, 7, 8}</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4949" marR="64949" marT="0" marB="0" anchor="ctr"/>
                </a:tc>
                <a:tc>
                  <a:txBody>
                    <a:bodyPr/>
                    <a:lstStyle/>
                    <a:p>
                      <a:pPr algn="just">
                        <a:lnSpc>
                          <a:spcPct val="100000"/>
                        </a:lnSpc>
                        <a:spcAft>
                          <a:spcPts val="0"/>
                        </a:spcAft>
                      </a:pPr>
                      <a:r>
                        <a:rPr lang="en-US" sz="1800" kern="100" dirty="0">
                          <a:effectLst/>
                        </a:rPr>
                        <a:t>&gt;&gt;&gt; </a:t>
                      </a:r>
                      <a:r>
                        <a:rPr lang="en-US" sz="1800" kern="100" dirty="0" err="1">
                          <a:effectLst/>
                        </a:rPr>
                        <a:t>A.difference</a:t>
                      </a:r>
                      <a:r>
                        <a:rPr lang="en-US" sz="1800" kern="100" dirty="0">
                          <a:effectLst/>
                        </a:rPr>
                        <a:t>(B)</a:t>
                      </a:r>
                      <a:endParaRPr lang="zh-CN" sz="1800" kern="100" dirty="0">
                        <a:effectLst/>
                      </a:endParaRPr>
                    </a:p>
                    <a:p>
                      <a:pPr algn="just">
                        <a:lnSpc>
                          <a:spcPct val="100000"/>
                        </a:lnSpc>
                        <a:spcAft>
                          <a:spcPts val="0"/>
                        </a:spcAft>
                      </a:pPr>
                      <a:r>
                        <a:rPr lang="en-US" sz="1800" kern="100" dirty="0">
                          <a:effectLst/>
                        </a:rPr>
                        <a:t>{1, 2, 3}</a:t>
                      </a:r>
                      <a:endParaRPr lang="zh-CN" sz="1800" kern="100" dirty="0">
                        <a:effectLst/>
                      </a:endParaRPr>
                    </a:p>
                    <a:p>
                      <a:pPr algn="just">
                        <a:lnSpc>
                          <a:spcPct val="100000"/>
                        </a:lnSpc>
                        <a:spcAft>
                          <a:spcPts val="0"/>
                        </a:spcAft>
                      </a:pPr>
                      <a:r>
                        <a:rPr lang="en-US" sz="1800" kern="100" dirty="0">
                          <a:effectLst/>
                        </a:rPr>
                        <a:t>&gt;&gt;&gt; A</a:t>
                      </a:r>
                      <a:endParaRPr lang="zh-CN" sz="1800" kern="100" dirty="0">
                        <a:effectLst/>
                      </a:endParaRPr>
                    </a:p>
                    <a:p>
                      <a:pPr algn="just">
                        <a:lnSpc>
                          <a:spcPct val="100000"/>
                        </a:lnSpc>
                        <a:spcAft>
                          <a:spcPts val="0"/>
                        </a:spcAft>
                      </a:pPr>
                      <a:r>
                        <a:rPr lang="en-US" sz="1800" kern="100" dirty="0">
                          <a:effectLst/>
                        </a:rPr>
                        <a:t>{1, 2, 3, 4, 5}</a:t>
                      </a:r>
                      <a:endParaRPr lang="zh-CN" sz="1800" kern="100" dirty="0">
                        <a:effectLst/>
                      </a:endParaRPr>
                    </a:p>
                    <a:p>
                      <a:pPr algn="just">
                        <a:lnSpc>
                          <a:spcPct val="100000"/>
                        </a:lnSpc>
                        <a:spcAft>
                          <a:spcPts val="0"/>
                        </a:spcAft>
                      </a:pPr>
                      <a:r>
                        <a:rPr lang="en-US" sz="1800" kern="100" dirty="0">
                          <a:effectLst/>
                        </a:rPr>
                        <a:t>&gt;&gt;&gt; B</a:t>
                      </a:r>
                      <a:endParaRPr lang="zh-CN" sz="1800" kern="100" dirty="0">
                        <a:effectLst/>
                      </a:endParaRPr>
                    </a:p>
                    <a:p>
                      <a:pPr algn="just">
                        <a:lnSpc>
                          <a:spcPct val="100000"/>
                        </a:lnSpc>
                        <a:spcAft>
                          <a:spcPts val="0"/>
                        </a:spcAft>
                      </a:pPr>
                      <a:r>
                        <a:rPr lang="en-US" sz="1800" kern="100" dirty="0">
                          <a:effectLst/>
                        </a:rPr>
                        <a:t>{4, 5, 6, 7, 8}</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4949" marR="64949" marT="0" marB="0" anchor="ctr"/>
                </a:tc>
                <a:extLst>
                  <a:ext uri="{0D108BD9-81ED-4DB2-BD59-A6C34878D82A}">
                    <a16:rowId xmlns:a16="http://schemas.microsoft.com/office/drawing/2014/main" val="408152525"/>
                  </a:ext>
                </a:extLst>
              </a:tr>
              <a:tr h="324683">
                <a:tc rowSpan="2">
                  <a:txBody>
                    <a:bodyPr/>
                    <a:lstStyle/>
                    <a:p>
                      <a:pPr algn="ctr">
                        <a:lnSpc>
                          <a:spcPts val="1200"/>
                        </a:lnSpc>
                        <a:spcAft>
                          <a:spcPts val="0"/>
                        </a:spcAft>
                      </a:pPr>
                      <a:r>
                        <a:rPr lang="zh-CN" sz="1800" kern="100" dirty="0">
                          <a:effectLst/>
                        </a:rPr>
                        <a:t>求对称差集</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4949" marR="64949" marT="0" marB="0" anchor="ctr"/>
                </a:tc>
                <a:tc>
                  <a:txBody>
                    <a:bodyPr/>
                    <a:lstStyle/>
                    <a:p>
                      <a:pPr algn="just">
                        <a:lnSpc>
                          <a:spcPts val="1200"/>
                        </a:lnSpc>
                        <a:spcAft>
                          <a:spcPts val="0"/>
                        </a:spcAft>
                      </a:pPr>
                      <a:r>
                        <a:rPr lang="en-US" sz="1800" kern="100">
                          <a:effectLst/>
                        </a:rPr>
                        <a:t>A ^ B</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4949" marR="64949" marT="0" marB="0" anchor="ctr"/>
                </a:tc>
                <a:tc>
                  <a:txBody>
                    <a:bodyPr/>
                    <a:lstStyle/>
                    <a:p>
                      <a:pPr algn="just">
                        <a:lnSpc>
                          <a:spcPts val="1200"/>
                        </a:lnSpc>
                        <a:spcAft>
                          <a:spcPts val="0"/>
                        </a:spcAft>
                      </a:pPr>
                      <a:r>
                        <a:rPr lang="en-US" sz="1800" kern="100" dirty="0" err="1">
                          <a:effectLst/>
                        </a:rPr>
                        <a:t>A.symmetric_difference</a:t>
                      </a:r>
                      <a:r>
                        <a:rPr lang="en-US" sz="1800" kern="100" dirty="0">
                          <a:effectLst/>
                        </a:rPr>
                        <a:t>(B)</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4949" marR="64949" marT="0" marB="0" anchor="ctr"/>
                </a:tc>
                <a:extLst>
                  <a:ext uri="{0D108BD9-81ED-4DB2-BD59-A6C34878D82A}">
                    <a16:rowId xmlns:a16="http://schemas.microsoft.com/office/drawing/2014/main" val="2182944618"/>
                  </a:ext>
                </a:extLst>
              </a:tr>
              <a:tr h="2005486">
                <a:tc vMerge="1">
                  <a:txBody>
                    <a:bodyPr/>
                    <a:lstStyle/>
                    <a:p>
                      <a:endParaRPr lang="zh-CN" altLang="en-US"/>
                    </a:p>
                  </a:txBody>
                  <a:tcPr/>
                </a:tc>
                <a:tc>
                  <a:txBody>
                    <a:bodyPr/>
                    <a:lstStyle/>
                    <a:p>
                      <a:pPr algn="just">
                        <a:lnSpc>
                          <a:spcPct val="100000"/>
                        </a:lnSpc>
                        <a:spcAft>
                          <a:spcPts val="0"/>
                        </a:spcAft>
                      </a:pPr>
                      <a:r>
                        <a:rPr lang="en-US" sz="1800" kern="100" dirty="0">
                          <a:effectLst/>
                        </a:rPr>
                        <a:t>&gt;&gt;&gt; A^B</a:t>
                      </a:r>
                      <a:endParaRPr lang="zh-CN" sz="1800" kern="100" dirty="0">
                        <a:effectLst/>
                      </a:endParaRPr>
                    </a:p>
                    <a:p>
                      <a:pPr algn="just">
                        <a:lnSpc>
                          <a:spcPct val="100000"/>
                        </a:lnSpc>
                        <a:spcAft>
                          <a:spcPts val="0"/>
                        </a:spcAft>
                      </a:pPr>
                      <a:r>
                        <a:rPr lang="en-US" sz="1800" kern="100" dirty="0">
                          <a:effectLst/>
                        </a:rPr>
                        <a:t>{1, 2, 3, 6, 7, 8}</a:t>
                      </a:r>
                      <a:endParaRPr lang="zh-CN" sz="1800" kern="100" dirty="0">
                        <a:effectLst/>
                      </a:endParaRPr>
                    </a:p>
                    <a:p>
                      <a:pPr algn="just">
                        <a:lnSpc>
                          <a:spcPct val="100000"/>
                        </a:lnSpc>
                        <a:spcAft>
                          <a:spcPts val="0"/>
                        </a:spcAft>
                      </a:pPr>
                      <a:r>
                        <a:rPr lang="en-US" sz="1800" kern="100" dirty="0">
                          <a:effectLst/>
                        </a:rPr>
                        <a:t>&gt;&gt;&gt; A</a:t>
                      </a:r>
                      <a:endParaRPr lang="zh-CN" sz="1800" kern="100" dirty="0">
                        <a:effectLst/>
                      </a:endParaRPr>
                    </a:p>
                    <a:p>
                      <a:pPr algn="just">
                        <a:lnSpc>
                          <a:spcPct val="100000"/>
                        </a:lnSpc>
                        <a:spcAft>
                          <a:spcPts val="0"/>
                        </a:spcAft>
                      </a:pPr>
                      <a:r>
                        <a:rPr lang="en-US" sz="1800" kern="100" dirty="0">
                          <a:effectLst/>
                        </a:rPr>
                        <a:t>{1, 2, 3, 4, 5}</a:t>
                      </a:r>
                      <a:endParaRPr lang="zh-CN" sz="1800" kern="100" dirty="0">
                        <a:effectLst/>
                      </a:endParaRPr>
                    </a:p>
                    <a:p>
                      <a:pPr algn="just">
                        <a:lnSpc>
                          <a:spcPct val="100000"/>
                        </a:lnSpc>
                        <a:spcAft>
                          <a:spcPts val="0"/>
                        </a:spcAft>
                      </a:pPr>
                      <a:r>
                        <a:rPr lang="en-US" sz="1800" kern="100" dirty="0">
                          <a:effectLst/>
                        </a:rPr>
                        <a:t>&gt;&gt;&gt; B</a:t>
                      </a:r>
                      <a:endParaRPr lang="zh-CN" sz="1800" kern="100" dirty="0">
                        <a:effectLst/>
                      </a:endParaRPr>
                    </a:p>
                    <a:p>
                      <a:pPr algn="just">
                        <a:lnSpc>
                          <a:spcPct val="100000"/>
                        </a:lnSpc>
                        <a:spcAft>
                          <a:spcPts val="0"/>
                        </a:spcAft>
                      </a:pPr>
                      <a:r>
                        <a:rPr lang="en-US" sz="1800" kern="100" dirty="0">
                          <a:effectLst/>
                        </a:rPr>
                        <a:t>{4, 5, 6, 7, 8}</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4949" marR="64949" marT="0" marB="0" anchor="ctr"/>
                </a:tc>
                <a:tc>
                  <a:txBody>
                    <a:bodyPr/>
                    <a:lstStyle/>
                    <a:p>
                      <a:pPr algn="just">
                        <a:lnSpc>
                          <a:spcPct val="100000"/>
                        </a:lnSpc>
                        <a:spcAft>
                          <a:spcPts val="0"/>
                        </a:spcAft>
                      </a:pPr>
                      <a:r>
                        <a:rPr lang="en-US" sz="1800" kern="100" dirty="0">
                          <a:effectLst/>
                        </a:rPr>
                        <a:t>&gt;&gt;&gt; </a:t>
                      </a:r>
                      <a:r>
                        <a:rPr lang="en-US" sz="1800" kern="100" dirty="0" err="1">
                          <a:effectLst/>
                        </a:rPr>
                        <a:t>A.symmetric_difference</a:t>
                      </a:r>
                      <a:r>
                        <a:rPr lang="en-US" sz="1800" kern="100" dirty="0">
                          <a:effectLst/>
                        </a:rPr>
                        <a:t>(B)</a:t>
                      </a:r>
                      <a:endParaRPr lang="zh-CN" sz="1800" kern="100" dirty="0">
                        <a:effectLst/>
                      </a:endParaRPr>
                    </a:p>
                    <a:p>
                      <a:pPr algn="just">
                        <a:lnSpc>
                          <a:spcPct val="100000"/>
                        </a:lnSpc>
                        <a:spcAft>
                          <a:spcPts val="0"/>
                        </a:spcAft>
                      </a:pPr>
                      <a:r>
                        <a:rPr lang="en-US" sz="1800" kern="100" dirty="0">
                          <a:effectLst/>
                        </a:rPr>
                        <a:t>{1, 2, 3, 6, 7, 8}</a:t>
                      </a:r>
                      <a:endParaRPr lang="zh-CN" sz="1800" kern="100" dirty="0">
                        <a:effectLst/>
                      </a:endParaRPr>
                    </a:p>
                    <a:p>
                      <a:pPr algn="just">
                        <a:lnSpc>
                          <a:spcPct val="100000"/>
                        </a:lnSpc>
                        <a:spcAft>
                          <a:spcPts val="0"/>
                        </a:spcAft>
                      </a:pPr>
                      <a:r>
                        <a:rPr lang="en-US" sz="1800" kern="100" dirty="0">
                          <a:effectLst/>
                        </a:rPr>
                        <a:t>&gt;&gt;&gt; A</a:t>
                      </a:r>
                      <a:endParaRPr lang="zh-CN" sz="1800" kern="100" dirty="0">
                        <a:effectLst/>
                      </a:endParaRPr>
                    </a:p>
                    <a:p>
                      <a:pPr algn="just">
                        <a:lnSpc>
                          <a:spcPct val="100000"/>
                        </a:lnSpc>
                        <a:spcAft>
                          <a:spcPts val="0"/>
                        </a:spcAft>
                      </a:pPr>
                      <a:r>
                        <a:rPr lang="en-US" sz="1800" kern="100" dirty="0">
                          <a:effectLst/>
                        </a:rPr>
                        <a:t>{1, 2, 3, 4, 5}</a:t>
                      </a:r>
                      <a:endParaRPr lang="zh-CN" sz="1800" kern="100" dirty="0">
                        <a:effectLst/>
                      </a:endParaRPr>
                    </a:p>
                    <a:p>
                      <a:pPr algn="just">
                        <a:lnSpc>
                          <a:spcPct val="100000"/>
                        </a:lnSpc>
                        <a:spcAft>
                          <a:spcPts val="0"/>
                        </a:spcAft>
                      </a:pPr>
                      <a:r>
                        <a:rPr lang="en-US" sz="1800" kern="100" dirty="0">
                          <a:effectLst/>
                        </a:rPr>
                        <a:t>&gt;&gt;&gt; B</a:t>
                      </a:r>
                      <a:endParaRPr lang="zh-CN" sz="1800" kern="100" dirty="0">
                        <a:effectLst/>
                      </a:endParaRPr>
                    </a:p>
                    <a:p>
                      <a:pPr algn="just">
                        <a:lnSpc>
                          <a:spcPct val="100000"/>
                        </a:lnSpc>
                        <a:spcAft>
                          <a:spcPts val="0"/>
                        </a:spcAft>
                      </a:pPr>
                      <a:r>
                        <a:rPr lang="en-US" sz="1800" kern="100" dirty="0">
                          <a:effectLst/>
                        </a:rPr>
                        <a:t>{4, 5, 6, 7, 8}</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4949" marR="64949" marT="0" marB="0" anchor="ctr"/>
                </a:tc>
                <a:extLst>
                  <a:ext uri="{0D108BD9-81ED-4DB2-BD59-A6C34878D82A}">
                    <a16:rowId xmlns:a16="http://schemas.microsoft.com/office/drawing/2014/main" val="1603547077"/>
                  </a:ext>
                </a:extLst>
              </a:tr>
            </a:tbl>
          </a:graphicData>
        </a:graphic>
      </p:graphicFrame>
    </p:spTree>
    <p:extLst>
      <p:ext uri="{BB962C8B-B14F-4D97-AF65-F5344CB8AC3E}">
        <p14:creationId xmlns:p14="http://schemas.microsoft.com/office/powerpoint/2010/main" val="198611460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showMasterSp="0">
  <p:cSld>
    <p:bg>
      <p:bgPr>
        <a:solidFill>
          <a:schemeClr val="bg1">
            <a:lumMod val="95000"/>
          </a:schemeClr>
        </a:solidFill>
        <a:effectLst/>
      </p:bgPr>
    </p:bg>
    <p:spTree>
      <p:nvGrpSpPr>
        <p:cNvPr id="1" name=""/>
        <p:cNvGrpSpPr/>
        <p:nvPr/>
      </p:nvGrpSpPr>
      <p:grpSpPr>
        <a:xfrm>
          <a:off x="0" y="0"/>
          <a:ext cx="0" cy="0"/>
          <a:chOff x="0" y="0"/>
          <a:chExt cx="0" cy="0"/>
        </a:xfrm>
      </p:grpSpPr>
      <p:grpSp>
        <p:nvGrpSpPr>
          <p:cNvPr id="32" name="组合 31">
            <a:extLst>
              <a:ext uri="{FF2B5EF4-FFF2-40B4-BE49-F238E27FC236}">
                <a16:creationId xmlns:a16="http://schemas.microsoft.com/office/drawing/2014/main" id="{032EF26F-0D58-4A0E-97C1-668713F80B14}"/>
              </a:ext>
            </a:extLst>
          </p:cNvPr>
          <p:cNvGrpSpPr/>
          <p:nvPr/>
        </p:nvGrpSpPr>
        <p:grpSpPr>
          <a:xfrm>
            <a:off x="170320" y="203448"/>
            <a:ext cx="6511833" cy="504056"/>
            <a:chOff x="169526" y="203448"/>
            <a:chExt cx="6511833" cy="504056"/>
          </a:xfrm>
        </p:grpSpPr>
        <p:sp>
          <p:nvSpPr>
            <p:cNvPr id="4" name="TextBox 3"/>
            <p:cNvSpPr txBox="1"/>
            <p:nvPr/>
          </p:nvSpPr>
          <p:spPr>
            <a:xfrm>
              <a:off x="781172" y="245839"/>
              <a:ext cx="5900187"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400" b="1" spc="300" dirty="0">
                  <a:solidFill>
                    <a:srgbClr val="1E6787"/>
                  </a:solidFill>
                  <a:latin typeface="微软雅黑" pitchFamily="34" charset="-122"/>
                  <a:ea typeface="微软雅黑" pitchFamily="34" charset="-122"/>
                </a:rPr>
                <a:t>集合的数学运算</a:t>
              </a:r>
              <a:endParaRPr kumimoji="0" lang="zh-CN" altLang="en-US" sz="2000" b="1" i="0" u="none" strike="noStrike" kern="1200" cap="none" spc="300" normalizeH="0" baseline="0" noProof="0" dirty="0">
                <a:ln>
                  <a:noFill/>
                </a:ln>
                <a:solidFill>
                  <a:srgbClr val="1E6787"/>
                </a:solidFill>
                <a:effectLst/>
                <a:uLnTx/>
                <a:uFillTx/>
                <a:latin typeface="微软雅黑" pitchFamily="34" charset="-122"/>
                <a:ea typeface="微软雅黑" pitchFamily="34" charset="-122"/>
                <a:cs typeface="+mn-cs"/>
              </a:endParaRPr>
            </a:p>
          </p:txBody>
        </p:sp>
        <p:grpSp>
          <p:nvGrpSpPr>
            <p:cNvPr id="56" name="组合 55">
              <a:extLst>
                <a:ext uri="{FF2B5EF4-FFF2-40B4-BE49-F238E27FC236}">
                  <a16:creationId xmlns:a16="http://schemas.microsoft.com/office/drawing/2014/main" id="{B3ECA4EB-10D1-4B65-B604-4032302CDAF4}"/>
                </a:ext>
              </a:extLst>
            </p:cNvPr>
            <p:cNvGrpSpPr/>
            <p:nvPr/>
          </p:nvGrpSpPr>
          <p:grpSpPr>
            <a:xfrm>
              <a:off x="169526" y="203448"/>
              <a:ext cx="504056" cy="504056"/>
              <a:chOff x="11207774" y="442662"/>
              <a:chExt cx="504056" cy="504056"/>
            </a:xfrm>
            <a:effectLst>
              <a:outerShdw blurRad="50800" dist="38100" dir="5400000" algn="t" rotWithShape="0">
                <a:prstClr val="black">
                  <a:alpha val="40000"/>
                </a:prstClr>
              </a:outerShdw>
            </a:effectLst>
          </p:grpSpPr>
          <p:sp>
            <p:nvSpPr>
              <p:cNvPr id="57" name="椭圆 56">
                <a:extLst>
                  <a:ext uri="{FF2B5EF4-FFF2-40B4-BE49-F238E27FC236}">
                    <a16:creationId xmlns:a16="http://schemas.microsoft.com/office/drawing/2014/main" id="{FF372EA1-AB4F-47B1-B450-59AB8827ECD5}"/>
                  </a:ext>
                </a:extLst>
              </p:cNvPr>
              <p:cNvSpPr/>
              <p:nvPr/>
            </p:nvSpPr>
            <p:spPr>
              <a:xfrm>
                <a:off x="11351790" y="601230"/>
                <a:ext cx="216024" cy="216024"/>
              </a:xfrm>
              <a:prstGeom prst="ellipse">
                <a:avLst/>
              </a:prstGeom>
              <a:solidFill>
                <a:srgbClr val="B3DF6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Calibri"/>
                  <a:ea typeface="微软雅黑"/>
                  <a:cs typeface="+mn-cs"/>
                </a:endParaRPr>
              </a:p>
            </p:txBody>
          </p:sp>
          <p:sp>
            <p:nvSpPr>
              <p:cNvPr id="58" name="椭圆 57">
                <a:extLst>
                  <a:ext uri="{FF2B5EF4-FFF2-40B4-BE49-F238E27FC236}">
                    <a16:creationId xmlns:a16="http://schemas.microsoft.com/office/drawing/2014/main" id="{0BEE7D95-9E9C-4C6D-91AA-6429F74B9F98}"/>
                  </a:ext>
                </a:extLst>
              </p:cNvPr>
              <p:cNvSpPr/>
              <p:nvPr/>
            </p:nvSpPr>
            <p:spPr>
              <a:xfrm>
                <a:off x="11207774" y="442662"/>
                <a:ext cx="504056" cy="50405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微软雅黑"/>
                  <a:cs typeface="+mn-cs"/>
                </a:endParaRPr>
              </a:p>
            </p:txBody>
          </p:sp>
        </p:grpSp>
        <p:cxnSp>
          <p:nvCxnSpPr>
            <p:cNvPr id="20" name="直接连接符 19">
              <a:extLst>
                <a:ext uri="{FF2B5EF4-FFF2-40B4-BE49-F238E27FC236}">
                  <a16:creationId xmlns:a16="http://schemas.microsoft.com/office/drawing/2014/main" id="{C4FBB3C1-88AA-4E76-B54C-31018E3BFAA0}"/>
                </a:ext>
              </a:extLst>
            </p:cNvPr>
            <p:cNvCxnSpPr>
              <a:cxnSpLocks/>
            </p:cNvCxnSpPr>
            <p:nvPr/>
          </p:nvCxnSpPr>
          <p:spPr>
            <a:xfrm>
              <a:off x="775303" y="707504"/>
              <a:ext cx="1833288" cy="0"/>
            </a:xfrm>
            <a:prstGeom prst="line">
              <a:avLst/>
            </a:prstGeom>
            <a:ln>
              <a:solidFill>
                <a:srgbClr val="B3DF63"/>
              </a:solidFill>
            </a:ln>
          </p:spPr>
          <p:style>
            <a:lnRef idx="1">
              <a:schemeClr val="accent1"/>
            </a:lnRef>
            <a:fillRef idx="0">
              <a:schemeClr val="accent1"/>
            </a:fillRef>
            <a:effectRef idx="0">
              <a:schemeClr val="accent1"/>
            </a:effectRef>
            <a:fontRef idx="minor">
              <a:schemeClr val="tx1"/>
            </a:fontRef>
          </p:style>
        </p:cxnSp>
      </p:grpSp>
      <p:sp>
        <p:nvSpPr>
          <p:cNvPr id="2" name="矩形 1">
            <a:extLst>
              <a:ext uri="{FF2B5EF4-FFF2-40B4-BE49-F238E27FC236}">
                <a16:creationId xmlns:a16="http://schemas.microsoft.com/office/drawing/2014/main" id="{B5FD1151-DA44-4177-936F-3F2BC50EC0D1}"/>
              </a:ext>
            </a:extLst>
          </p:cNvPr>
          <p:cNvSpPr/>
          <p:nvPr/>
        </p:nvSpPr>
        <p:spPr>
          <a:xfrm>
            <a:off x="933796" y="1108429"/>
            <a:ext cx="10324408" cy="5194179"/>
          </a:xfrm>
          <a:prstGeom prst="rect">
            <a:avLst/>
          </a:prstGeom>
        </p:spPr>
        <p:txBody>
          <a:bodyPr wrap="square">
            <a:spAutoFit/>
          </a:bodyPr>
          <a:lstStyle/>
          <a:p>
            <a:pPr>
              <a:lnSpc>
                <a:spcPct val="150000"/>
              </a:lnSpc>
            </a:pPr>
            <a:r>
              <a:rPr lang="en-US" altLang="zh-CN" sz="2800" dirty="0"/>
              <a:t>【</a:t>
            </a:r>
            <a:r>
              <a:rPr lang="zh-CN" altLang="en-US" sz="2800" dirty="0"/>
              <a:t>例</a:t>
            </a:r>
            <a:r>
              <a:rPr lang="en-US" altLang="zh-CN" sz="2800" dirty="0"/>
              <a:t>5-6】IEEE</a:t>
            </a:r>
            <a:r>
              <a:rPr lang="zh-CN" altLang="zh-CN" sz="2800" dirty="0"/>
              <a:t>和</a:t>
            </a:r>
            <a:r>
              <a:rPr lang="en-US" altLang="zh-CN" sz="2800" dirty="0"/>
              <a:t>TIOBE</a:t>
            </a:r>
            <a:r>
              <a:rPr lang="zh-CN" altLang="zh-CN" sz="2800" dirty="0"/>
              <a:t>是两大热门编程语言排行榜。截止</a:t>
            </a:r>
            <a:r>
              <a:rPr lang="en-US" altLang="zh-CN" sz="2800" dirty="0"/>
              <a:t>2018</a:t>
            </a:r>
            <a:r>
              <a:rPr lang="zh-CN" altLang="zh-CN" sz="2800" dirty="0"/>
              <a:t>年</a:t>
            </a:r>
            <a:r>
              <a:rPr lang="en-US" altLang="zh-CN" sz="2800" dirty="0"/>
              <a:t>12</a:t>
            </a:r>
            <a:r>
              <a:rPr lang="zh-CN" altLang="zh-CN" sz="2800" dirty="0"/>
              <a:t>月，</a:t>
            </a:r>
            <a:r>
              <a:rPr lang="en-US" altLang="zh-CN" sz="2800" dirty="0"/>
              <a:t>IEEE</a:t>
            </a:r>
            <a:r>
              <a:rPr lang="zh-CN" altLang="zh-CN" sz="2800" dirty="0"/>
              <a:t>榜排名前五的编程语言分别是：</a:t>
            </a:r>
            <a:r>
              <a:rPr lang="en-US" altLang="zh-CN" sz="2800" dirty="0"/>
              <a:t>Python</a:t>
            </a:r>
            <a:r>
              <a:rPr lang="zh-CN" altLang="zh-CN" sz="2800" dirty="0"/>
              <a:t>、</a:t>
            </a:r>
            <a:r>
              <a:rPr lang="en-US" altLang="zh-CN" sz="2800" dirty="0"/>
              <a:t>C++</a:t>
            </a:r>
            <a:r>
              <a:rPr lang="zh-CN" altLang="zh-CN" sz="2800" dirty="0"/>
              <a:t>、</a:t>
            </a:r>
            <a:r>
              <a:rPr lang="en-US" altLang="zh-CN" sz="2800" dirty="0"/>
              <a:t>C</a:t>
            </a:r>
            <a:r>
              <a:rPr lang="zh-CN" altLang="zh-CN" sz="2800" dirty="0"/>
              <a:t>、</a:t>
            </a:r>
            <a:r>
              <a:rPr lang="en-US" altLang="zh-CN" sz="2800" dirty="0"/>
              <a:t>Java</a:t>
            </a:r>
            <a:r>
              <a:rPr lang="zh-CN" altLang="zh-CN" sz="2800" dirty="0"/>
              <a:t>和</a:t>
            </a:r>
            <a:r>
              <a:rPr lang="en-US" altLang="zh-CN" sz="2800" dirty="0"/>
              <a:t>C#</a:t>
            </a:r>
            <a:r>
              <a:rPr lang="zh-CN" altLang="zh-CN" sz="2800" dirty="0"/>
              <a:t>；</a:t>
            </a:r>
            <a:r>
              <a:rPr lang="en-US" altLang="zh-CN" sz="2800" dirty="0"/>
              <a:t>TIOBE</a:t>
            </a:r>
            <a:r>
              <a:rPr lang="zh-CN" altLang="zh-CN" sz="2800" dirty="0"/>
              <a:t>榜排名前五的编程语言是：</a:t>
            </a:r>
            <a:r>
              <a:rPr lang="en-US" altLang="zh-CN" sz="2800" dirty="0"/>
              <a:t>Java</a:t>
            </a:r>
            <a:r>
              <a:rPr lang="zh-CN" altLang="zh-CN" sz="2800" dirty="0"/>
              <a:t>、</a:t>
            </a:r>
            <a:r>
              <a:rPr lang="en-US" altLang="zh-CN" sz="2800" dirty="0"/>
              <a:t>C</a:t>
            </a:r>
            <a:r>
              <a:rPr lang="zh-CN" altLang="zh-CN" sz="2800" dirty="0"/>
              <a:t>、</a:t>
            </a:r>
            <a:r>
              <a:rPr lang="en-US" altLang="zh-CN" sz="2800" dirty="0"/>
              <a:t>Python</a:t>
            </a:r>
            <a:r>
              <a:rPr lang="zh-CN" altLang="zh-CN" sz="2800" dirty="0"/>
              <a:t>、</a:t>
            </a:r>
            <a:r>
              <a:rPr lang="en-US" altLang="zh-CN" sz="2800" dirty="0"/>
              <a:t>C++</a:t>
            </a:r>
            <a:r>
              <a:rPr lang="zh-CN" altLang="zh-CN" sz="2800" dirty="0"/>
              <a:t>、</a:t>
            </a:r>
            <a:r>
              <a:rPr lang="en-US" altLang="zh-CN" sz="2800" dirty="0"/>
              <a:t>VB.NET</a:t>
            </a:r>
            <a:r>
              <a:rPr lang="zh-CN" altLang="zh-CN" sz="2800" dirty="0"/>
              <a:t>。请编写程序求出：</a:t>
            </a:r>
          </a:p>
          <a:p>
            <a:pPr marL="914400" lvl="1" indent="-457200">
              <a:lnSpc>
                <a:spcPct val="150000"/>
              </a:lnSpc>
              <a:buFont typeface="+mj-ea"/>
              <a:buAutoNum type="circleNumDbPlain"/>
            </a:pPr>
            <a:r>
              <a:rPr lang="zh-CN" altLang="zh-CN" sz="2800" dirty="0"/>
              <a:t>上榜的所有语言；</a:t>
            </a:r>
          </a:p>
          <a:p>
            <a:pPr marL="914400" lvl="1" indent="-457200">
              <a:lnSpc>
                <a:spcPct val="150000"/>
              </a:lnSpc>
              <a:buFont typeface="+mj-ea"/>
              <a:buAutoNum type="circleNumDbPlain"/>
            </a:pPr>
            <a:r>
              <a:rPr lang="zh-CN" altLang="zh-CN" sz="2800" dirty="0"/>
              <a:t>在两个榜单同时进前五的语言；</a:t>
            </a:r>
          </a:p>
          <a:p>
            <a:pPr marL="914400" lvl="1" indent="-457200">
              <a:lnSpc>
                <a:spcPct val="150000"/>
              </a:lnSpc>
              <a:buFont typeface="+mj-ea"/>
              <a:buAutoNum type="circleNumDbPlain"/>
            </a:pPr>
            <a:r>
              <a:rPr lang="zh-CN" altLang="zh-CN" sz="2800" dirty="0"/>
              <a:t>只在</a:t>
            </a:r>
            <a:r>
              <a:rPr lang="en-US" altLang="zh-CN" sz="2800" dirty="0"/>
              <a:t>IEEE</a:t>
            </a:r>
            <a:r>
              <a:rPr lang="zh-CN" altLang="zh-CN" sz="2800" dirty="0"/>
              <a:t>榜排进前五的语言；</a:t>
            </a:r>
          </a:p>
          <a:p>
            <a:pPr marL="914400" lvl="1" indent="-457200">
              <a:lnSpc>
                <a:spcPct val="150000"/>
              </a:lnSpc>
              <a:buFont typeface="+mj-ea"/>
              <a:buAutoNum type="circleNumDbPlain"/>
            </a:pPr>
            <a:r>
              <a:rPr lang="zh-CN" altLang="zh-CN" sz="2800" dirty="0"/>
              <a:t>只在一个榜单进前五的语言。</a:t>
            </a:r>
          </a:p>
        </p:txBody>
      </p:sp>
      <p:sp>
        <p:nvSpPr>
          <p:cNvPr id="3" name="矩形 2">
            <a:extLst>
              <a:ext uri="{FF2B5EF4-FFF2-40B4-BE49-F238E27FC236}">
                <a16:creationId xmlns:a16="http://schemas.microsoft.com/office/drawing/2014/main" id="{BB24E9AC-13B3-41E8-9567-65769D71EC49}"/>
              </a:ext>
            </a:extLst>
          </p:cNvPr>
          <p:cNvSpPr/>
          <p:nvPr/>
        </p:nvSpPr>
        <p:spPr>
          <a:xfrm>
            <a:off x="7215443" y="3623874"/>
            <a:ext cx="3341717" cy="626225"/>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两个集合求并集</a:t>
            </a:r>
          </a:p>
        </p:txBody>
      </p:sp>
      <p:sp>
        <p:nvSpPr>
          <p:cNvPr id="11" name="矩形 10">
            <a:extLst>
              <a:ext uri="{FF2B5EF4-FFF2-40B4-BE49-F238E27FC236}">
                <a16:creationId xmlns:a16="http://schemas.microsoft.com/office/drawing/2014/main" id="{1B14904D-4718-413C-966B-069A3F1E51D5}"/>
              </a:ext>
            </a:extLst>
          </p:cNvPr>
          <p:cNvSpPr/>
          <p:nvPr/>
        </p:nvSpPr>
        <p:spPr>
          <a:xfrm>
            <a:off x="7215443" y="4337910"/>
            <a:ext cx="3341717" cy="626225"/>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两个集合求交集</a:t>
            </a:r>
          </a:p>
        </p:txBody>
      </p:sp>
      <p:sp>
        <p:nvSpPr>
          <p:cNvPr id="12" name="矩形 11">
            <a:extLst>
              <a:ext uri="{FF2B5EF4-FFF2-40B4-BE49-F238E27FC236}">
                <a16:creationId xmlns:a16="http://schemas.microsoft.com/office/drawing/2014/main" id="{B105EF29-8BF1-4E3D-A958-FCE15039729A}"/>
              </a:ext>
            </a:extLst>
          </p:cNvPr>
          <p:cNvSpPr/>
          <p:nvPr/>
        </p:nvSpPr>
        <p:spPr>
          <a:xfrm>
            <a:off x="7215443" y="5094981"/>
            <a:ext cx="3341717" cy="626225"/>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两个集合求差集</a:t>
            </a:r>
          </a:p>
        </p:txBody>
      </p:sp>
      <p:sp>
        <p:nvSpPr>
          <p:cNvPr id="13" name="矩形 12">
            <a:extLst>
              <a:ext uri="{FF2B5EF4-FFF2-40B4-BE49-F238E27FC236}">
                <a16:creationId xmlns:a16="http://schemas.microsoft.com/office/drawing/2014/main" id="{217B4F38-CE55-4A1D-8AAC-6024AF662CAD}"/>
              </a:ext>
            </a:extLst>
          </p:cNvPr>
          <p:cNvSpPr/>
          <p:nvPr/>
        </p:nvSpPr>
        <p:spPr>
          <a:xfrm>
            <a:off x="7215444" y="5873082"/>
            <a:ext cx="3341717" cy="626225"/>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两个集合求对称差集</a:t>
            </a:r>
          </a:p>
        </p:txBody>
      </p:sp>
    </p:spTree>
    <p:extLst>
      <p:ext uri="{BB962C8B-B14F-4D97-AF65-F5344CB8AC3E}">
        <p14:creationId xmlns:p14="http://schemas.microsoft.com/office/powerpoint/2010/main" val="109589256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showMasterSp="0">
  <p:cSld>
    <p:bg>
      <p:bgPr>
        <a:solidFill>
          <a:schemeClr val="bg1">
            <a:lumMod val="95000"/>
          </a:schemeClr>
        </a:solidFill>
        <a:effectLst/>
      </p:bgPr>
    </p:bg>
    <p:spTree>
      <p:nvGrpSpPr>
        <p:cNvPr id="1" name=""/>
        <p:cNvGrpSpPr/>
        <p:nvPr/>
      </p:nvGrpSpPr>
      <p:grpSpPr>
        <a:xfrm>
          <a:off x="0" y="0"/>
          <a:ext cx="0" cy="0"/>
          <a:chOff x="0" y="0"/>
          <a:chExt cx="0" cy="0"/>
        </a:xfrm>
      </p:grpSpPr>
      <p:grpSp>
        <p:nvGrpSpPr>
          <p:cNvPr id="32" name="组合 31">
            <a:extLst>
              <a:ext uri="{FF2B5EF4-FFF2-40B4-BE49-F238E27FC236}">
                <a16:creationId xmlns:a16="http://schemas.microsoft.com/office/drawing/2014/main" id="{032EF26F-0D58-4A0E-97C1-668713F80B14}"/>
              </a:ext>
            </a:extLst>
          </p:cNvPr>
          <p:cNvGrpSpPr/>
          <p:nvPr/>
        </p:nvGrpSpPr>
        <p:grpSpPr>
          <a:xfrm>
            <a:off x="170320" y="203448"/>
            <a:ext cx="6511833" cy="504056"/>
            <a:chOff x="169526" y="203448"/>
            <a:chExt cx="6511833" cy="504056"/>
          </a:xfrm>
        </p:grpSpPr>
        <p:sp>
          <p:nvSpPr>
            <p:cNvPr id="4" name="TextBox 3"/>
            <p:cNvSpPr txBox="1"/>
            <p:nvPr/>
          </p:nvSpPr>
          <p:spPr>
            <a:xfrm>
              <a:off x="781172" y="245839"/>
              <a:ext cx="5900187"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400" b="1" spc="300" dirty="0">
                  <a:solidFill>
                    <a:srgbClr val="1E6787"/>
                  </a:solidFill>
                  <a:latin typeface="微软雅黑" pitchFamily="34" charset="-122"/>
                  <a:ea typeface="微软雅黑" pitchFamily="34" charset="-122"/>
                </a:rPr>
                <a:t>集合的数学运算</a:t>
              </a:r>
              <a:endParaRPr kumimoji="0" lang="zh-CN" altLang="en-US" sz="2000" b="1" i="0" u="none" strike="noStrike" kern="1200" cap="none" spc="300" normalizeH="0" baseline="0" noProof="0" dirty="0">
                <a:ln>
                  <a:noFill/>
                </a:ln>
                <a:solidFill>
                  <a:srgbClr val="1E6787"/>
                </a:solidFill>
                <a:effectLst/>
                <a:uLnTx/>
                <a:uFillTx/>
                <a:latin typeface="微软雅黑" pitchFamily="34" charset="-122"/>
                <a:ea typeface="微软雅黑" pitchFamily="34" charset="-122"/>
                <a:cs typeface="+mn-cs"/>
              </a:endParaRPr>
            </a:p>
          </p:txBody>
        </p:sp>
        <p:grpSp>
          <p:nvGrpSpPr>
            <p:cNvPr id="56" name="组合 55">
              <a:extLst>
                <a:ext uri="{FF2B5EF4-FFF2-40B4-BE49-F238E27FC236}">
                  <a16:creationId xmlns:a16="http://schemas.microsoft.com/office/drawing/2014/main" id="{B3ECA4EB-10D1-4B65-B604-4032302CDAF4}"/>
                </a:ext>
              </a:extLst>
            </p:cNvPr>
            <p:cNvGrpSpPr/>
            <p:nvPr/>
          </p:nvGrpSpPr>
          <p:grpSpPr>
            <a:xfrm>
              <a:off x="169526" y="203448"/>
              <a:ext cx="504056" cy="504056"/>
              <a:chOff x="11207774" y="442662"/>
              <a:chExt cx="504056" cy="504056"/>
            </a:xfrm>
            <a:effectLst>
              <a:outerShdw blurRad="50800" dist="38100" dir="5400000" algn="t" rotWithShape="0">
                <a:prstClr val="black">
                  <a:alpha val="40000"/>
                </a:prstClr>
              </a:outerShdw>
            </a:effectLst>
          </p:grpSpPr>
          <p:sp>
            <p:nvSpPr>
              <p:cNvPr id="57" name="椭圆 56">
                <a:extLst>
                  <a:ext uri="{FF2B5EF4-FFF2-40B4-BE49-F238E27FC236}">
                    <a16:creationId xmlns:a16="http://schemas.microsoft.com/office/drawing/2014/main" id="{FF372EA1-AB4F-47B1-B450-59AB8827ECD5}"/>
                  </a:ext>
                </a:extLst>
              </p:cNvPr>
              <p:cNvSpPr/>
              <p:nvPr/>
            </p:nvSpPr>
            <p:spPr>
              <a:xfrm>
                <a:off x="11351790" y="601230"/>
                <a:ext cx="216024" cy="216024"/>
              </a:xfrm>
              <a:prstGeom prst="ellipse">
                <a:avLst/>
              </a:prstGeom>
              <a:solidFill>
                <a:srgbClr val="B3DF6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Calibri"/>
                  <a:ea typeface="微软雅黑"/>
                  <a:cs typeface="+mn-cs"/>
                </a:endParaRPr>
              </a:p>
            </p:txBody>
          </p:sp>
          <p:sp>
            <p:nvSpPr>
              <p:cNvPr id="58" name="椭圆 57">
                <a:extLst>
                  <a:ext uri="{FF2B5EF4-FFF2-40B4-BE49-F238E27FC236}">
                    <a16:creationId xmlns:a16="http://schemas.microsoft.com/office/drawing/2014/main" id="{0BEE7D95-9E9C-4C6D-91AA-6429F74B9F98}"/>
                  </a:ext>
                </a:extLst>
              </p:cNvPr>
              <p:cNvSpPr/>
              <p:nvPr/>
            </p:nvSpPr>
            <p:spPr>
              <a:xfrm>
                <a:off x="11207774" y="442662"/>
                <a:ext cx="504056" cy="50405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微软雅黑"/>
                  <a:cs typeface="+mn-cs"/>
                </a:endParaRPr>
              </a:p>
            </p:txBody>
          </p:sp>
        </p:grpSp>
        <p:cxnSp>
          <p:nvCxnSpPr>
            <p:cNvPr id="20" name="直接连接符 19">
              <a:extLst>
                <a:ext uri="{FF2B5EF4-FFF2-40B4-BE49-F238E27FC236}">
                  <a16:creationId xmlns:a16="http://schemas.microsoft.com/office/drawing/2014/main" id="{C4FBB3C1-88AA-4E76-B54C-31018E3BFAA0}"/>
                </a:ext>
              </a:extLst>
            </p:cNvPr>
            <p:cNvCxnSpPr>
              <a:cxnSpLocks/>
            </p:cNvCxnSpPr>
            <p:nvPr/>
          </p:nvCxnSpPr>
          <p:spPr>
            <a:xfrm>
              <a:off x="775303" y="707504"/>
              <a:ext cx="1833288" cy="0"/>
            </a:xfrm>
            <a:prstGeom prst="line">
              <a:avLst/>
            </a:prstGeom>
            <a:ln>
              <a:solidFill>
                <a:srgbClr val="B3DF63"/>
              </a:solidFill>
            </a:ln>
          </p:spPr>
          <p:style>
            <a:lnRef idx="1">
              <a:schemeClr val="accent1"/>
            </a:lnRef>
            <a:fillRef idx="0">
              <a:schemeClr val="accent1"/>
            </a:fillRef>
            <a:effectRef idx="0">
              <a:schemeClr val="accent1"/>
            </a:effectRef>
            <a:fontRef idx="minor">
              <a:schemeClr val="tx1"/>
            </a:fontRef>
          </p:style>
        </p:cxnSp>
      </p:grpSp>
      <p:graphicFrame>
        <p:nvGraphicFramePr>
          <p:cNvPr id="5" name="表格 4">
            <a:extLst>
              <a:ext uri="{FF2B5EF4-FFF2-40B4-BE49-F238E27FC236}">
                <a16:creationId xmlns:a16="http://schemas.microsoft.com/office/drawing/2014/main" id="{E081A9A3-C716-4D82-81D7-237DCA21BAFA}"/>
              </a:ext>
            </a:extLst>
          </p:cNvPr>
          <p:cNvGraphicFramePr>
            <a:graphicFrameLocks noGrp="1"/>
          </p:cNvGraphicFramePr>
          <p:nvPr>
            <p:extLst>
              <p:ext uri="{D42A27DB-BD31-4B8C-83A1-F6EECF244321}">
                <p14:modId xmlns:p14="http://schemas.microsoft.com/office/powerpoint/2010/main" val="3519233828"/>
              </p:ext>
            </p:extLst>
          </p:nvPr>
        </p:nvGraphicFramePr>
        <p:xfrm>
          <a:off x="620684" y="964290"/>
          <a:ext cx="10834253" cy="5760720"/>
        </p:xfrm>
        <a:graphic>
          <a:graphicData uri="http://schemas.openxmlformats.org/drawingml/2006/table">
            <a:tbl>
              <a:tblPr firstRow="1" firstCol="1" bandRow="1">
                <a:tableStyleId>{2D5ABB26-0587-4C30-8999-92F81FD0307C}</a:tableStyleId>
              </a:tblPr>
              <a:tblGrid>
                <a:gridCol w="583062">
                  <a:extLst>
                    <a:ext uri="{9D8B030D-6E8A-4147-A177-3AD203B41FA5}">
                      <a16:colId xmlns:a16="http://schemas.microsoft.com/office/drawing/2014/main" val="3187835535"/>
                    </a:ext>
                  </a:extLst>
                </a:gridCol>
                <a:gridCol w="10251191">
                  <a:extLst>
                    <a:ext uri="{9D8B030D-6E8A-4147-A177-3AD203B41FA5}">
                      <a16:colId xmlns:a16="http://schemas.microsoft.com/office/drawing/2014/main" val="730322753"/>
                    </a:ext>
                  </a:extLst>
                </a:gridCol>
              </a:tblGrid>
              <a:tr h="272775">
                <a:tc gridSpan="2">
                  <a:txBody>
                    <a:bodyPr/>
                    <a:lstStyle/>
                    <a:p>
                      <a:pPr algn="just">
                        <a:lnSpc>
                          <a:spcPct val="100000"/>
                        </a:lnSpc>
                        <a:spcAft>
                          <a:spcPts val="0"/>
                        </a:spcAft>
                      </a:pPr>
                      <a:r>
                        <a:rPr lang="en-US" sz="1800" kern="100">
                          <a:effectLst/>
                        </a:rPr>
                        <a:t>#IEEE</a:t>
                      </a:r>
                      <a:r>
                        <a:rPr lang="zh-CN" sz="1800" kern="100">
                          <a:effectLst/>
                        </a:rPr>
                        <a:t>和</a:t>
                      </a:r>
                      <a:r>
                        <a:rPr lang="en-US" sz="1800" kern="100">
                          <a:effectLst/>
                        </a:rPr>
                        <a:t>TIOBE</a:t>
                      </a:r>
                      <a:r>
                        <a:rPr lang="zh-CN" sz="1800" kern="100">
                          <a:effectLst/>
                        </a:rPr>
                        <a:t>榜单前五编程语言讨论 </a:t>
                      </a:r>
                      <a:r>
                        <a:rPr lang="en-US" sz="1800" kern="100">
                          <a:effectLst/>
                        </a:rPr>
                        <a:t>       5-6.py</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tc>
                <a:tc hMerge="1">
                  <a:txBody>
                    <a:bodyPr/>
                    <a:lstStyle/>
                    <a:p>
                      <a:endParaRPr lang="zh-CN" altLang="en-US"/>
                    </a:p>
                  </a:txBody>
                  <a:tcPr/>
                </a:tc>
                <a:extLst>
                  <a:ext uri="{0D108BD9-81ED-4DB2-BD59-A6C34878D82A}">
                    <a16:rowId xmlns:a16="http://schemas.microsoft.com/office/drawing/2014/main" val="4063111819"/>
                  </a:ext>
                </a:extLst>
              </a:tr>
              <a:tr h="273979">
                <a:tc>
                  <a:txBody>
                    <a:bodyPr/>
                    <a:lstStyle/>
                    <a:p>
                      <a:pPr algn="just">
                        <a:lnSpc>
                          <a:spcPct val="100000"/>
                        </a:lnSpc>
                        <a:spcAft>
                          <a:spcPts val="0"/>
                        </a:spcAft>
                      </a:pPr>
                      <a:r>
                        <a:rPr lang="en-US" sz="1800" kern="100" dirty="0">
                          <a:effectLst/>
                        </a:rPr>
                        <a:t>1</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lnR w="12700" cap="flat" cmpd="sng" algn="ctr">
                      <a:solidFill>
                        <a:schemeClr val="tx1"/>
                      </a:solidFill>
                      <a:prstDash val="solid"/>
                      <a:round/>
                      <a:headEnd type="none" w="med" len="med"/>
                      <a:tailEnd type="none" w="med" len="med"/>
                    </a:lnR>
                  </a:tcPr>
                </a:tc>
                <a:tc>
                  <a:txBody>
                    <a:bodyPr/>
                    <a:lstStyle/>
                    <a:p>
                      <a:pPr algn="just">
                        <a:lnSpc>
                          <a:spcPct val="100000"/>
                        </a:lnSpc>
                        <a:spcAft>
                          <a:spcPts val="0"/>
                        </a:spcAft>
                      </a:pPr>
                      <a:r>
                        <a:rPr lang="en-US" sz="1800" kern="100">
                          <a:effectLst/>
                        </a:rPr>
                        <a:t>setI={'Python','C++','C','Java','C#'}</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277809357"/>
                  </a:ext>
                </a:extLst>
              </a:tr>
              <a:tr h="273979">
                <a:tc>
                  <a:txBody>
                    <a:bodyPr/>
                    <a:lstStyle/>
                    <a:p>
                      <a:pPr algn="just">
                        <a:lnSpc>
                          <a:spcPct val="100000"/>
                        </a:lnSpc>
                        <a:spcAft>
                          <a:spcPts val="0"/>
                        </a:spcAft>
                      </a:pPr>
                      <a:r>
                        <a:rPr lang="en-US" sz="1800" kern="100" dirty="0">
                          <a:effectLst/>
                        </a:rPr>
                        <a:t>2</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lnR w="12700" cap="flat" cmpd="sng" algn="ctr">
                      <a:solidFill>
                        <a:schemeClr val="tx1"/>
                      </a:solidFill>
                      <a:prstDash val="solid"/>
                      <a:round/>
                      <a:headEnd type="none" w="med" len="med"/>
                      <a:tailEnd type="none" w="med" len="med"/>
                    </a:lnR>
                  </a:tcPr>
                </a:tc>
                <a:tc>
                  <a:txBody>
                    <a:bodyPr/>
                    <a:lstStyle/>
                    <a:p>
                      <a:pPr algn="just">
                        <a:lnSpc>
                          <a:spcPct val="100000"/>
                        </a:lnSpc>
                        <a:spcAft>
                          <a:spcPts val="0"/>
                        </a:spcAft>
                      </a:pPr>
                      <a:r>
                        <a:rPr lang="en-US" sz="1800" kern="100">
                          <a:effectLst/>
                        </a:rPr>
                        <a:t>setT={'Java','C','Python', 'C++','VB.NET'}</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515794428"/>
                  </a:ext>
                </a:extLst>
              </a:tr>
              <a:tr h="273979">
                <a:tc>
                  <a:txBody>
                    <a:bodyPr/>
                    <a:lstStyle/>
                    <a:p>
                      <a:pPr algn="just">
                        <a:lnSpc>
                          <a:spcPct val="100000"/>
                        </a:lnSpc>
                        <a:spcAft>
                          <a:spcPts val="0"/>
                        </a:spcAft>
                      </a:pPr>
                      <a:r>
                        <a:rPr lang="en-US" sz="1800" kern="100" dirty="0">
                          <a:effectLst/>
                        </a:rPr>
                        <a:t>3</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lnR w="12700" cap="flat" cmpd="sng" algn="ctr">
                      <a:solidFill>
                        <a:schemeClr val="tx1"/>
                      </a:solidFill>
                      <a:prstDash val="solid"/>
                      <a:round/>
                      <a:headEnd type="none" w="med" len="med"/>
                      <a:tailEnd type="none" w="med" len="med"/>
                    </a:lnR>
                  </a:tcPr>
                </a:tc>
                <a:tc>
                  <a:txBody>
                    <a:bodyPr/>
                    <a:lstStyle/>
                    <a:p>
                      <a:pPr algn="just">
                        <a:lnSpc>
                          <a:spcPct val="100000"/>
                        </a:lnSpc>
                        <a:spcAft>
                          <a:spcPts val="0"/>
                        </a:spcAft>
                      </a:pPr>
                      <a:r>
                        <a:rPr lang="en-US" sz="1800" kern="100">
                          <a:effectLst/>
                        </a:rPr>
                        <a:t> </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541861891"/>
                  </a:ext>
                </a:extLst>
              </a:tr>
              <a:tr h="273979">
                <a:tc>
                  <a:txBody>
                    <a:bodyPr/>
                    <a:lstStyle/>
                    <a:p>
                      <a:pPr algn="just">
                        <a:lnSpc>
                          <a:spcPct val="100000"/>
                        </a:lnSpc>
                        <a:spcAft>
                          <a:spcPts val="0"/>
                        </a:spcAft>
                      </a:pPr>
                      <a:r>
                        <a:rPr lang="en-US" sz="1800" kern="100" dirty="0">
                          <a:effectLst/>
                        </a:rPr>
                        <a:t>4</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lnR w="12700" cap="flat" cmpd="sng" algn="ctr">
                      <a:solidFill>
                        <a:schemeClr val="tx1"/>
                      </a:solidFill>
                      <a:prstDash val="solid"/>
                      <a:round/>
                      <a:headEnd type="none" w="med" len="med"/>
                      <a:tailEnd type="none" w="med" len="med"/>
                    </a:lnR>
                  </a:tcPr>
                </a:tc>
                <a:tc>
                  <a:txBody>
                    <a:bodyPr/>
                    <a:lstStyle/>
                    <a:p>
                      <a:pPr algn="just">
                        <a:lnSpc>
                          <a:spcPct val="100000"/>
                        </a:lnSpc>
                        <a:spcAft>
                          <a:spcPts val="0"/>
                        </a:spcAft>
                      </a:pPr>
                      <a:r>
                        <a:rPr lang="en-US" sz="1800" kern="100">
                          <a:effectLst/>
                        </a:rPr>
                        <a:t>print("IEEE2018</a:t>
                      </a:r>
                      <a:r>
                        <a:rPr lang="zh-CN" sz="1800" kern="100">
                          <a:effectLst/>
                        </a:rPr>
                        <a:t>排行榜前五的编程语言有</a:t>
                      </a:r>
                      <a:r>
                        <a:rPr lang="en-US" sz="1800" kern="100">
                          <a:effectLst/>
                        </a:rPr>
                        <a:t>:")</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285544590"/>
                  </a:ext>
                </a:extLst>
              </a:tr>
              <a:tr h="273979">
                <a:tc>
                  <a:txBody>
                    <a:bodyPr/>
                    <a:lstStyle/>
                    <a:p>
                      <a:pPr algn="just">
                        <a:lnSpc>
                          <a:spcPct val="100000"/>
                        </a:lnSpc>
                        <a:spcAft>
                          <a:spcPts val="0"/>
                        </a:spcAft>
                      </a:pPr>
                      <a:r>
                        <a:rPr lang="en-US" sz="1800" kern="100" dirty="0">
                          <a:effectLst/>
                        </a:rPr>
                        <a:t>5</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lnR w="12700" cap="flat" cmpd="sng" algn="ctr">
                      <a:solidFill>
                        <a:schemeClr val="tx1"/>
                      </a:solidFill>
                      <a:prstDash val="solid"/>
                      <a:round/>
                      <a:headEnd type="none" w="med" len="med"/>
                      <a:tailEnd type="none" w="med" len="med"/>
                    </a:lnR>
                  </a:tcPr>
                </a:tc>
                <a:tc>
                  <a:txBody>
                    <a:bodyPr/>
                    <a:lstStyle/>
                    <a:p>
                      <a:pPr algn="just">
                        <a:lnSpc>
                          <a:spcPct val="100000"/>
                        </a:lnSpc>
                        <a:spcAft>
                          <a:spcPts val="0"/>
                        </a:spcAft>
                      </a:pPr>
                      <a:r>
                        <a:rPr lang="en-US" sz="1800" kern="100">
                          <a:effectLst/>
                        </a:rPr>
                        <a:t>print(setI)</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607723040"/>
                  </a:ext>
                </a:extLst>
              </a:tr>
              <a:tr h="273979">
                <a:tc>
                  <a:txBody>
                    <a:bodyPr/>
                    <a:lstStyle/>
                    <a:p>
                      <a:pPr algn="just">
                        <a:lnSpc>
                          <a:spcPct val="100000"/>
                        </a:lnSpc>
                        <a:spcAft>
                          <a:spcPts val="0"/>
                        </a:spcAft>
                      </a:pPr>
                      <a:r>
                        <a:rPr lang="en-US" sz="1800" kern="100" dirty="0">
                          <a:effectLst/>
                        </a:rPr>
                        <a:t>6</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lnR w="12700" cap="flat" cmpd="sng" algn="ctr">
                      <a:solidFill>
                        <a:schemeClr val="tx1"/>
                      </a:solidFill>
                      <a:prstDash val="solid"/>
                      <a:round/>
                      <a:headEnd type="none" w="med" len="med"/>
                      <a:tailEnd type="none" w="med" len="med"/>
                    </a:lnR>
                  </a:tcPr>
                </a:tc>
                <a:tc>
                  <a:txBody>
                    <a:bodyPr/>
                    <a:lstStyle/>
                    <a:p>
                      <a:pPr algn="just">
                        <a:lnSpc>
                          <a:spcPct val="100000"/>
                        </a:lnSpc>
                        <a:spcAft>
                          <a:spcPts val="0"/>
                        </a:spcAft>
                      </a:pPr>
                      <a:r>
                        <a:rPr lang="en-US" sz="1800" kern="100">
                          <a:effectLst/>
                        </a:rPr>
                        <a:t> </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566720797"/>
                  </a:ext>
                </a:extLst>
              </a:tr>
              <a:tr h="273979">
                <a:tc>
                  <a:txBody>
                    <a:bodyPr/>
                    <a:lstStyle/>
                    <a:p>
                      <a:pPr algn="just">
                        <a:lnSpc>
                          <a:spcPct val="100000"/>
                        </a:lnSpc>
                        <a:spcAft>
                          <a:spcPts val="0"/>
                        </a:spcAft>
                      </a:pPr>
                      <a:r>
                        <a:rPr lang="en-US" sz="1800" kern="100" dirty="0">
                          <a:effectLst/>
                        </a:rPr>
                        <a:t>7</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lnR w="12700" cap="flat" cmpd="sng" algn="ctr">
                      <a:solidFill>
                        <a:schemeClr val="tx1"/>
                      </a:solidFill>
                      <a:prstDash val="solid"/>
                      <a:round/>
                      <a:headEnd type="none" w="med" len="med"/>
                      <a:tailEnd type="none" w="med" len="med"/>
                    </a:lnR>
                  </a:tcPr>
                </a:tc>
                <a:tc>
                  <a:txBody>
                    <a:bodyPr/>
                    <a:lstStyle/>
                    <a:p>
                      <a:pPr algn="just">
                        <a:lnSpc>
                          <a:spcPct val="100000"/>
                        </a:lnSpc>
                        <a:spcAft>
                          <a:spcPts val="0"/>
                        </a:spcAft>
                      </a:pPr>
                      <a:r>
                        <a:rPr lang="en-US" sz="1800" kern="100">
                          <a:effectLst/>
                        </a:rPr>
                        <a:t>print("TIOBE2018</a:t>
                      </a:r>
                      <a:r>
                        <a:rPr lang="zh-CN" sz="1800" kern="100">
                          <a:effectLst/>
                        </a:rPr>
                        <a:t>排行榜前五的编程语言有</a:t>
                      </a:r>
                      <a:r>
                        <a:rPr lang="en-US" sz="1800" kern="100">
                          <a:effectLst/>
                        </a:rPr>
                        <a:t>:")</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88295817"/>
                  </a:ext>
                </a:extLst>
              </a:tr>
              <a:tr h="273979">
                <a:tc>
                  <a:txBody>
                    <a:bodyPr/>
                    <a:lstStyle/>
                    <a:p>
                      <a:pPr algn="just">
                        <a:lnSpc>
                          <a:spcPct val="100000"/>
                        </a:lnSpc>
                        <a:spcAft>
                          <a:spcPts val="0"/>
                        </a:spcAft>
                      </a:pPr>
                      <a:r>
                        <a:rPr lang="en-US" sz="1800" kern="100" dirty="0">
                          <a:effectLst/>
                        </a:rPr>
                        <a:t>8</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lnR w="12700" cap="flat" cmpd="sng" algn="ctr">
                      <a:solidFill>
                        <a:schemeClr val="tx1"/>
                      </a:solidFill>
                      <a:prstDash val="solid"/>
                      <a:round/>
                      <a:headEnd type="none" w="med" len="med"/>
                      <a:tailEnd type="none" w="med" len="med"/>
                    </a:lnR>
                  </a:tcPr>
                </a:tc>
                <a:tc>
                  <a:txBody>
                    <a:bodyPr/>
                    <a:lstStyle/>
                    <a:p>
                      <a:pPr algn="just">
                        <a:lnSpc>
                          <a:spcPct val="100000"/>
                        </a:lnSpc>
                        <a:spcAft>
                          <a:spcPts val="0"/>
                        </a:spcAft>
                      </a:pPr>
                      <a:r>
                        <a:rPr lang="en-US" sz="1800" kern="100">
                          <a:effectLst/>
                        </a:rPr>
                        <a:t>print(setT)</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963850941"/>
                  </a:ext>
                </a:extLst>
              </a:tr>
              <a:tr h="273979">
                <a:tc>
                  <a:txBody>
                    <a:bodyPr/>
                    <a:lstStyle/>
                    <a:p>
                      <a:pPr algn="just">
                        <a:lnSpc>
                          <a:spcPct val="100000"/>
                        </a:lnSpc>
                        <a:spcAft>
                          <a:spcPts val="0"/>
                        </a:spcAft>
                      </a:pPr>
                      <a:r>
                        <a:rPr lang="en-US" sz="1800" kern="100" dirty="0">
                          <a:effectLst/>
                        </a:rPr>
                        <a:t>9</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lnR w="12700" cap="flat" cmpd="sng" algn="ctr">
                      <a:solidFill>
                        <a:schemeClr val="tx1"/>
                      </a:solidFill>
                      <a:prstDash val="solid"/>
                      <a:round/>
                      <a:headEnd type="none" w="med" len="med"/>
                      <a:tailEnd type="none" w="med" len="med"/>
                    </a:lnR>
                  </a:tcPr>
                </a:tc>
                <a:tc>
                  <a:txBody>
                    <a:bodyPr/>
                    <a:lstStyle/>
                    <a:p>
                      <a:pPr algn="just">
                        <a:lnSpc>
                          <a:spcPct val="100000"/>
                        </a:lnSpc>
                        <a:spcAft>
                          <a:spcPts val="0"/>
                        </a:spcAft>
                      </a:pPr>
                      <a:r>
                        <a:rPr lang="en-US" sz="1800" kern="100">
                          <a:effectLst/>
                        </a:rPr>
                        <a:t> </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371041765"/>
                  </a:ext>
                </a:extLst>
              </a:tr>
              <a:tr h="273979">
                <a:tc>
                  <a:txBody>
                    <a:bodyPr/>
                    <a:lstStyle/>
                    <a:p>
                      <a:pPr algn="just">
                        <a:lnSpc>
                          <a:spcPct val="100000"/>
                        </a:lnSpc>
                        <a:spcAft>
                          <a:spcPts val="0"/>
                        </a:spcAft>
                      </a:pPr>
                      <a:r>
                        <a:rPr lang="en-US" sz="1800" kern="100" dirty="0">
                          <a:effectLst/>
                        </a:rPr>
                        <a:t>10</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lnR w="12700" cap="flat" cmpd="sng" algn="ctr">
                      <a:solidFill>
                        <a:schemeClr val="tx1"/>
                      </a:solidFill>
                      <a:prstDash val="solid"/>
                      <a:round/>
                      <a:headEnd type="none" w="med" len="med"/>
                      <a:tailEnd type="none" w="med" len="med"/>
                    </a:lnR>
                  </a:tcPr>
                </a:tc>
                <a:tc>
                  <a:txBody>
                    <a:bodyPr/>
                    <a:lstStyle/>
                    <a:p>
                      <a:pPr algn="just">
                        <a:lnSpc>
                          <a:spcPct val="100000"/>
                        </a:lnSpc>
                        <a:spcAft>
                          <a:spcPts val="0"/>
                        </a:spcAft>
                      </a:pPr>
                      <a:r>
                        <a:rPr lang="en-US" sz="1800" kern="100">
                          <a:effectLst/>
                        </a:rPr>
                        <a:t>print("</a:t>
                      </a:r>
                      <a:r>
                        <a:rPr lang="zh-CN" sz="1800" kern="100">
                          <a:effectLst/>
                        </a:rPr>
                        <a:t>前五名上榜的所有语言有</a:t>
                      </a:r>
                      <a:r>
                        <a:rPr lang="en-US" sz="1800" kern="100">
                          <a:effectLst/>
                        </a:rPr>
                        <a:t>:")</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750229253"/>
                  </a:ext>
                </a:extLst>
              </a:tr>
              <a:tr h="273979">
                <a:tc>
                  <a:txBody>
                    <a:bodyPr/>
                    <a:lstStyle/>
                    <a:p>
                      <a:pPr algn="just">
                        <a:lnSpc>
                          <a:spcPct val="100000"/>
                        </a:lnSpc>
                        <a:spcAft>
                          <a:spcPts val="0"/>
                        </a:spcAft>
                      </a:pPr>
                      <a:r>
                        <a:rPr lang="en-US" sz="1800" kern="100" dirty="0">
                          <a:effectLst/>
                        </a:rPr>
                        <a:t>11</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lnR w="12700" cap="flat" cmpd="sng" algn="ctr">
                      <a:solidFill>
                        <a:schemeClr val="tx1"/>
                      </a:solidFill>
                      <a:prstDash val="solid"/>
                      <a:round/>
                      <a:headEnd type="none" w="med" len="med"/>
                      <a:tailEnd type="none" w="med" len="med"/>
                    </a:lnR>
                  </a:tcPr>
                </a:tc>
                <a:tc>
                  <a:txBody>
                    <a:bodyPr/>
                    <a:lstStyle/>
                    <a:p>
                      <a:pPr algn="just">
                        <a:lnSpc>
                          <a:spcPct val="100000"/>
                        </a:lnSpc>
                        <a:spcAft>
                          <a:spcPts val="0"/>
                        </a:spcAft>
                      </a:pPr>
                      <a:r>
                        <a:rPr lang="en-US" sz="1800" kern="100">
                          <a:effectLst/>
                        </a:rPr>
                        <a:t>print(setI | setT)</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785907619"/>
                  </a:ext>
                </a:extLst>
              </a:tr>
              <a:tr h="273979">
                <a:tc>
                  <a:txBody>
                    <a:bodyPr/>
                    <a:lstStyle/>
                    <a:p>
                      <a:pPr algn="just">
                        <a:lnSpc>
                          <a:spcPct val="100000"/>
                        </a:lnSpc>
                        <a:spcAft>
                          <a:spcPts val="0"/>
                        </a:spcAft>
                      </a:pPr>
                      <a:r>
                        <a:rPr lang="en-US" sz="1800" kern="100" dirty="0">
                          <a:effectLst/>
                        </a:rPr>
                        <a:t>12</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lnR w="12700" cap="flat" cmpd="sng" algn="ctr">
                      <a:solidFill>
                        <a:schemeClr val="tx1"/>
                      </a:solidFill>
                      <a:prstDash val="solid"/>
                      <a:round/>
                      <a:headEnd type="none" w="med" len="med"/>
                      <a:tailEnd type="none" w="med" len="med"/>
                    </a:lnR>
                  </a:tcPr>
                </a:tc>
                <a:tc>
                  <a:txBody>
                    <a:bodyPr/>
                    <a:lstStyle/>
                    <a:p>
                      <a:pPr algn="just">
                        <a:lnSpc>
                          <a:spcPct val="100000"/>
                        </a:lnSpc>
                        <a:spcAft>
                          <a:spcPts val="0"/>
                        </a:spcAft>
                      </a:pPr>
                      <a:r>
                        <a:rPr lang="en-US" sz="1800" kern="100">
                          <a:effectLst/>
                        </a:rPr>
                        <a:t> </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517081556"/>
                  </a:ext>
                </a:extLst>
              </a:tr>
              <a:tr h="273979">
                <a:tc>
                  <a:txBody>
                    <a:bodyPr/>
                    <a:lstStyle/>
                    <a:p>
                      <a:pPr algn="just">
                        <a:lnSpc>
                          <a:spcPct val="100000"/>
                        </a:lnSpc>
                        <a:spcAft>
                          <a:spcPts val="0"/>
                        </a:spcAft>
                      </a:pPr>
                      <a:r>
                        <a:rPr lang="en-US" sz="1800" kern="100" dirty="0">
                          <a:effectLst/>
                        </a:rPr>
                        <a:t>13</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lnR w="12700" cap="flat" cmpd="sng" algn="ctr">
                      <a:solidFill>
                        <a:schemeClr val="tx1"/>
                      </a:solidFill>
                      <a:prstDash val="solid"/>
                      <a:round/>
                      <a:headEnd type="none" w="med" len="med"/>
                      <a:tailEnd type="none" w="med" len="med"/>
                    </a:lnR>
                  </a:tcPr>
                </a:tc>
                <a:tc>
                  <a:txBody>
                    <a:bodyPr/>
                    <a:lstStyle/>
                    <a:p>
                      <a:pPr algn="just">
                        <a:lnSpc>
                          <a:spcPct val="100000"/>
                        </a:lnSpc>
                        <a:spcAft>
                          <a:spcPts val="0"/>
                        </a:spcAft>
                      </a:pPr>
                      <a:r>
                        <a:rPr lang="en-US" sz="1800" kern="100">
                          <a:effectLst/>
                        </a:rPr>
                        <a:t>print("</a:t>
                      </a:r>
                      <a:r>
                        <a:rPr lang="zh-CN" sz="1800" kern="100">
                          <a:effectLst/>
                        </a:rPr>
                        <a:t>在两个榜单同时进前五的语言有</a:t>
                      </a:r>
                      <a:r>
                        <a:rPr lang="en-US" sz="1800" kern="100">
                          <a:effectLst/>
                        </a:rPr>
                        <a:t>:")</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765679681"/>
                  </a:ext>
                </a:extLst>
              </a:tr>
              <a:tr h="273979">
                <a:tc>
                  <a:txBody>
                    <a:bodyPr/>
                    <a:lstStyle/>
                    <a:p>
                      <a:pPr algn="just">
                        <a:lnSpc>
                          <a:spcPct val="100000"/>
                        </a:lnSpc>
                        <a:spcAft>
                          <a:spcPts val="0"/>
                        </a:spcAft>
                      </a:pPr>
                      <a:r>
                        <a:rPr lang="en-US" sz="1800" kern="100" dirty="0">
                          <a:effectLst/>
                        </a:rPr>
                        <a:t>14</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lnR w="12700" cap="flat" cmpd="sng" algn="ctr">
                      <a:solidFill>
                        <a:schemeClr val="tx1"/>
                      </a:solidFill>
                      <a:prstDash val="solid"/>
                      <a:round/>
                      <a:headEnd type="none" w="med" len="med"/>
                      <a:tailEnd type="none" w="med" len="med"/>
                    </a:lnR>
                  </a:tcPr>
                </a:tc>
                <a:tc>
                  <a:txBody>
                    <a:bodyPr/>
                    <a:lstStyle/>
                    <a:p>
                      <a:pPr algn="just">
                        <a:lnSpc>
                          <a:spcPct val="100000"/>
                        </a:lnSpc>
                        <a:spcAft>
                          <a:spcPts val="0"/>
                        </a:spcAft>
                      </a:pPr>
                      <a:r>
                        <a:rPr lang="en-US" sz="1800" kern="100">
                          <a:effectLst/>
                        </a:rPr>
                        <a:t>print(setI &amp; setT)</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187169022"/>
                  </a:ext>
                </a:extLst>
              </a:tr>
              <a:tr h="273979">
                <a:tc>
                  <a:txBody>
                    <a:bodyPr/>
                    <a:lstStyle/>
                    <a:p>
                      <a:pPr algn="just">
                        <a:lnSpc>
                          <a:spcPct val="100000"/>
                        </a:lnSpc>
                        <a:spcAft>
                          <a:spcPts val="0"/>
                        </a:spcAft>
                      </a:pPr>
                      <a:r>
                        <a:rPr lang="en-US" sz="1800" kern="100" dirty="0">
                          <a:effectLst/>
                        </a:rPr>
                        <a:t>15</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lnR w="12700" cap="flat" cmpd="sng" algn="ctr">
                      <a:solidFill>
                        <a:schemeClr val="tx1"/>
                      </a:solidFill>
                      <a:prstDash val="solid"/>
                      <a:round/>
                      <a:headEnd type="none" w="med" len="med"/>
                      <a:tailEnd type="none" w="med" len="med"/>
                    </a:lnR>
                  </a:tcPr>
                </a:tc>
                <a:tc>
                  <a:txBody>
                    <a:bodyPr/>
                    <a:lstStyle/>
                    <a:p>
                      <a:pPr algn="just">
                        <a:lnSpc>
                          <a:spcPct val="100000"/>
                        </a:lnSpc>
                        <a:spcAft>
                          <a:spcPts val="0"/>
                        </a:spcAft>
                      </a:pPr>
                      <a:r>
                        <a:rPr lang="en-US" sz="1800" kern="100">
                          <a:effectLst/>
                        </a:rPr>
                        <a:t> </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461401702"/>
                  </a:ext>
                </a:extLst>
              </a:tr>
              <a:tr h="273979">
                <a:tc>
                  <a:txBody>
                    <a:bodyPr/>
                    <a:lstStyle/>
                    <a:p>
                      <a:pPr algn="just">
                        <a:lnSpc>
                          <a:spcPct val="100000"/>
                        </a:lnSpc>
                        <a:spcAft>
                          <a:spcPts val="0"/>
                        </a:spcAft>
                      </a:pPr>
                      <a:r>
                        <a:rPr lang="en-US" sz="1800" kern="100" dirty="0">
                          <a:effectLst/>
                        </a:rPr>
                        <a:t>16</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lnR w="12700" cap="flat" cmpd="sng" algn="ctr">
                      <a:solidFill>
                        <a:schemeClr val="tx1"/>
                      </a:solidFill>
                      <a:prstDash val="solid"/>
                      <a:round/>
                      <a:headEnd type="none" w="med" len="med"/>
                      <a:tailEnd type="none" w="med" len="med"/>
                    </a:lnR>
                  </a:tcPr>
                </a:tc>
                <a:tc>
                  <a:txBody>
                    <a:bodyPr/>
                    <a:lstStyle/>
                    <a:p>
                      <a:pPr algn="just">
                        <a:lnSpc>
                          <a:spcPct val="100000"/>
                        </a:lnSpc>
                        <a:spcAft>
                          <a:spcPts val="0"/>
                        </a:spcAft>
                      </a:pPr>
                      <a:r>
                        <a:rPr lang="en-US" sz="1800" kern="100">
                          <a:effectLst/>
                        </a:rPr>
                        <a:t>print("</a:t>
                      </a:r>
                      <a:r>
                        <a:rPr lang="zh-CN" sz="1800" kern="100">
                          <a:effectLst/>
                        </a:rPr>
                        <a:t>只在</a:t>
                      </a:r>
                      <a:r>
                        <a:rPr lang="en-US" sz="1800" kern="100">
                          <a:effectLst/>
                        </a:rPr>
                        <a:t>IEEE</a:t>
                      </a:r>
                      <a:r>
                        <a:rPr lang="zh-CN" sz="1800" kern="100">
                          <a:effectLst/>
                        </a:rPr>
                        <a:t>榜进前五的语言有</a:t>
                      </a:r>
                      <a:r>
                        <a:rPr lang="en-US" sz="1800" kern="100">
                          <a:effectLst/>
                        </a:rPr>
                        <a:t>:")</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681395266"/>
                  </a:ext>
                </a:extLst>
              </a:tr>
              <a:tr h="273979">
                <a:tc>
                  <a:txBody>
                    <a:bodyPr/>
                    <a:lstStyle/>
                    <a:p>
                      <a:pPr algn="just">
                        <a:lnSpc>
                          <a:spcPct val="100000"/>
                        </a:lnSpc>
                        <a:spcAft>
                          <a:spcPts val="0"/>
                        </a:spcAft>
                      </a:pPr>
                      <a:r>
                        <a:rPr lang="en-US" sz="1800" kern="100" dirty="0">
                          <a:effectLst/>
                        </a:rPr>
                        <a:t>17</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lnR w="12700" cap="flat" cmpd="sng" algn="ctr">
                      <a:solidFill>
                        <a:schemeClr val="tx1"/>
                      </a:solidFill>
                      <a:prstDash val="solid"/>
                      <a:round/>
                      <a:headEnd type="none" w="med" len="med"/>
                      <a:tailEnd type="none" w="med" len="med"/>
                    </a:lnR>
                  </a:tcPr>
                </a:tc>
                <a:tc>
                  <a:txBody>
                    <a:bodyPr/>
                    <a:lstStyle/>
                    <a:p>
                      <a:pPr algn="just">
                        <a:lnSpc>
                          <a:spcPct val="100000"/>
                        </a:lnSpc>
                        <a:spcAft>
                          <a:spcPts val="0"/>
                        </a:spcAft>
                      </a:pPr>
                      <a:r>
                        <a:rPr lang="en-US" sz="1800" kern="100">
                          <a:effectLst/>
                        </a:rPr>
                        <a:t>print(setI - setT)</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0524785"/>
                  </a:ext>
                </a:extLst>
              </a:tr>
              <a:tr h="273979">
                <a:tc>
                  <a:txBody>
                    <a:bodyPr/>
                    <a:lstStyle/>
                    <a:p>
                      <a:pPr algn="just">
                        <a:lnSpc>
                          <a:spcPct val="100000"/>
                        </a:lnSpc>
                        <a:spcAft>
                          <a:spcPts val="0"/>
                        </a:spcAft>
                      </a:pPr>
                      <a:r>
                        <a:rPr lang="en-US" sz="1800" kern="100" dirty="0">
                          <a:effectLst/>
                        </a:rPr>
                        <a:t>18</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lnR w="12700" cap="flat" cmpd="sng" algn="ctr">
                      <a:solidFill>
                        <a:schemeClr val="tx1"/>
                      </a:solidFill>
                      <a:prstDash val="solid"/>
                      <a:round/>
                      <a:headEnd type="none" w="med" len="med"/>
                      <a:tailEnd type="none" w="med" len="med"/>
                    </a:lnR>
                  </a:tcPr>
                </a:tc>
                <a:tc>
                  <a:txBody>
                    <a:bodyPr/>
                    <a:lstStyle/>
                    <a:p>
                      <a:pPr algn="just">
                        <a:lnSpc>
                          <a:spcPct val="100000"/>
                        </a:lnSpc>
                        <a:spcAft>
                          <a:spcPts val="0"/>
                        </a:spcAft>
                      </a:pPr>
                      <a:r>
                        <a:rPr lang="en-US" sz="1800" kern="100">
                          <a:effectLst/>
                        </a:rPr>
                        <a:t> </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338957439"/>
                  </a:ext>
                </a:extLst>
              </a:tr>
              <a:tr h="273979">
                <a:tc>
                  <a:txBody>
                    <a:bodyPr/>
                    <a:lstStyle/>
                    <a:p>
                      <a:pPr algn="just">
                        <a:lnSpc>
                          <a:spcPct val="100000"/>
                        </a:lnSpc>
                        <a:spcAft>
                          <a:spcPts val="0"/>
                        </a:spcAft>
                      </a:pPr>
                      <a:r>
                        <a:rPr lang="en-US" sz="1800" kern="100" dirty="0">
                          <a:effectLst/>
                        </a:rPr>
                        <a:t>19</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lnR w="12700" cap="flat" cmpd="sng" algn="ctr">
                      <a:solidFill>
                        <a:schemeClr val="tx1"/>
                      </a:solidFill>
                      <a:prstDash val="solid"/>
                      <a:round/>
                      <a:headEnd type="none" w="med" len="med"/>
                      <a:tailEnd type="none" w="med" len="med"/>
                    </a:lnR>
                  </a:tcPr>
                </a:tc>
                <a:tc>
                  <a:txBody>
                    <a:bodyPr/>
                    <a:lstStyle/>
                    <a:p>
                      <a:pPr algn="just">
                        <a:lnSpc>
                          <a:spcPct val="100000"/>
                        </a:lnSpc>
                        <a:spcAft>
                          <a:spcPts val="0"/>
                        </a:spcAft>
                      </a:pPr>
                      <a:r>
                        <a:rPr lang="en-US" sz="1800" kern="100">
                          <a:effectLst/>
                        </a:rPr>
                        <a:t>print("</a:t>
                      </a:r>
                      <a:r>
                        <a:rPr lang="zh-CN" sz="1800" kern="100">
                          <a:effectLst/>
                        </a:rPr>
                        <a:t>只在一个榜单进前五的语言</a:t>
                      </a:r>
                      <a:r>
                        <a:rPr lang="en-US" sz="1800" kern="100">
                          <a:effectLst/>
                        </a:rPr>
                        <a:t>:")</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328239133"/>
                  </a:ext>
                </a:extLst>
              </a:tr>
              <a:tr h="273979">
                <a:tc>
                  <a:txBody>
                    <a:bodyPr/>
                    <a:lstStyle/>
                    <a:p>
                      <a:pPr algn="just">
                        <a:lnSpc>
                          <a:spcPct val="100000"/>
                        </a:lnSpc>
                        <a:spcAft>
                          <a:spcPts val="0"/>
                        </a:spcAft>
                      </a:pPr>
                      <a:r>
                        <a:rPr lang="en-US" sz="1800" kern="100" dirty="0">
                          <a:effectLst/>
                        </a:rPr>
                        <a:t>20</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lnR w="12700" cap="flat" cmpd="sng" algn="ctr">
                      <a:solidFill>
                        <a:schemeClr val="tx1"/>
                      </a:solidFill>
                      <a:prstDash val="solid"/>
                      <a:round/>
                      <a:headEnd type="none" w="med" len="med"/>
                      <a:tailEnd type="none" w="med" len="med"/>
                    </a:lnR>
                  </a:tcPr>
                </a:tc>
                <a:tc>
                  <a:txBody>
                    <a:bodyPr/>
                    <a:lstStyle/>
                    <a:p>
                      <a:pPr algn="just">
                        <a:lnSpc>
                          <a:spcPct val="100000"/>
                        </a:lnSpc>
                        <a:spcAft>
                          <a:spcPts val="0"/>
                        </a:spcAft>
                      </a:pPr>
                      <a:r>
                        <a:rPr lang="en-US" sz="1800" kern="100" dirty="0">
                          <a:effectLst/>
                        </a:rPr>
                        <a:t>print(</a:t>
                      </a:r>
                      <a:r>
                        <a:rPr lang="en-US" sz="1800" kern="100" dirty="0" err="1">
                          <a:effectLst/>
                        </a:rPr>
                        <a:t>setI</a:t>
                      </a:r>
                      <a:r>
                        <a:rPr lang="en-US" sz="1800" kern="100" dirty="0">
                          <a:effectLst/>
                        </a:rPr>
                        <a:t> ^ </a:t>
                      </a:r>
                      <a:r>
                        <a:rPr lang="en-US" sz="1800" kern="100" dirty="0" err="1">
                          <a:effectLst/>
                        </a:rPr>
                        <a:t>setT</a:t>
                      </a:r>
                      <a:r>
                        <a:rPr lang="en-US" sz="1800" kern="100" dirty="0">
                          <a:effectLst/>
                        </a:rPr>
                        <a:t>)</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4091284402"/>
                  </a:ext>
                </a:extLst>
              </a:tr>
            </a:tbl>
          </a:graphicData>
        </a:graphic>
      </p:graphicFrame>
    </p:spTree>
    <p:extLst>
      <p:ext uri="{BB962C8B-B14F-4D97-AF65-F5344CB8AC3E}">
        <p14:creationId xmlns:p14="http://schemas.microsoft.com/office/powerpoint/2010/main" val="386517183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showMasterSp="0">
  <p:cSld>
    <p:bg>
      <p:bgPr>
        <a:solidFill>
          <a:schemeClr val="bg1">
            <a:lumMod val="95000"/>
          </a:schemeClr>
        </a:solidFill>
        <a:effectLst/>
      </p:bgPr>
    </p:bg>
    <p:spTree>
      <p:nvGrpSpPr>
        <p:cNvPr id="1" name=""/>
        <p:cNvGrpSpPr/>
        <p:nvPr/>
      </p:nvGrpSpPr>
      <p:grpSpPr>
        <a:xfrm>
          <a:off x="0" y="0"/>
          <a:ext cx="0" cy="0"/>
          <a:chOff x="0" y="0"/>
          <a:chExt cx="0" cy="0"/>
        </a:xfrm>
      </p:grpSpPr>
      <p:grpSp>
        <p:nvGrpSpPr>
          <p:cNvPr id="32" name="组合 31">
            <a:extLst>
              <a:ext uri="{FF2B5EF4-FFF2-40B4-BE49-F238E27FC236}">
                <a16:creationId xmlns:a16="http://schemas.microsoft.com/office/drawing/2014/main" id="{032EF26F-0D58-4A0E-97C1-668713F80B14}"/>
              </a:ext>
            </a:extLst>
          </p:cNvPr>
          <p:cNvGrpSpPr/>
          <p:nvPr/>
        </p:nvGrpSpPr>
        <p:grpSpPr>
          <a:xfrm>
            <a:off x="170320" y="203448"/>
            <a:ext cx="6511833" cy="504056"/>
            <a:chOff x="169526" y="203448"/>
            <a:chExt cx="6511833" cy="504056"/>
          </a:xfrm>
        </p:grpSpPr>
        <p:sp>
          <p:nvSpPr>
            <p:cNvPr id="4" name="TextBox 3"/>
            <p:cNvSpPr txBox="1"/>
            <p:nvPr/>
          </p:nvSpPr>
          <p:spPr>
            <a:xfrm>
              <a:off x="781172" y="245839"/>
              <a:ext cx="5900187" cy="461665"/>
            </a:xfrm>
            <a:prstGeom prst="rect">
              <a:avLst/>
            </a:prstGeom>
            <a:noFill/>
          </p:spPr>
          <p:txBody>
            <a:bodyPr wrap="square" rtlCol="0">
              <a:spAutoFit/>
            </a:bodyPr>
            <a:lstStyle/>
            <a:p>
              <a:r>
                <a:rPr lang="zh-CN" altLang="en-US" sz="2400" b="1" spc="300" dirty="0">
                  <a:solidFill>
                    <a:srgbClr val="1E6787"/>
                  </a:solidFill>
                  <a:latin typeface="微软雅黑" pitchFamily="34" charset="-122"/>
                  <a:ea typeface="微软雅黑" pitchFamily="34" charset="-122"/>
                </a:rPr>
                <a:t>创建</a:t>
              </a:r>
              <a:r>
                <a:rPr lang="zh-CN" altLang="en-US" sz="2400" b="1" spc="300" dirty="0" smtClean="0">
                  <a:solidFill>
                    <a:srgbClr val="1E6787"/>
                  </a:solidFill>
                  <a:latin typeface="微软雅黑" pitchFamily="34" charset="-122"/>
                  <a:ea typeface="微软雅黑" pitchFamily="34" charset="-122"/>
                </a:rPr>
                <a:t>字典</a:t>
              </a:r>
              <a:endParaRPr lang="zh-CN" altLang="en-US" sz="2000" b="1" spc="300" dirty="0">
                <a:solidFill>
                  <a:srgbClr val="1E6787"/>
                </a:solidFill>
                <a:latin typeface="微软雅黑" pitchFamily="34" charset="-122"/>
                <a:ea typeface="微软雅黑" pitchFamily="34" charset="-122"/>
              </a:endParaRPr>
            </a:p>
          </p:txBody>
        </p:sp>
        <p:grpSp>
          <p:nvGrpSpPr>
            <p:cNvPr id="56" name="组合 55">
              <a:extLst>
                <a:ext uri="{FF2B5EF4-FFF2-40B4-BE49-F238E27FC236}">
                  <a16:creationId xmlns:a16="http://schemas.microsoft.com/office/drawing/2014/main" id="{B3ECA4EB-10D1-4B65-B604-4032302CDAF4}"/>
                </a:ext>
              </a:extLst>
            </p:cNvPr>
            <p:cNvGrpSpPr/>
            <p:nvPr/>
          </p:nvGrpSpPr>
          <p:grpSpPr>
            <a:xfrm>
              <a:off x="169526" y="203448"/>
              <a:ext cx="504056" cy="504056"/>
              <a:chOff x="11207774" y="442662"/>
              <a:chExt cx="504056" cy="504056"/>
            </a:xfrm>
            <a:effectLst>
              <a:outerShdw blurRad="50800" dist="38100" dir="5400000" algn="t" rotWithShape="0">
                <a:prstClr val="black">
                  <a:alpha val="40000"/>
                </a:prstClr>
              </a:outerShdw>
            </a:effectLst>
          </p:grpSpPr>
          <p:sp>
            <p:nvSpPr>
              <p:cNvPr id="57" name="椭圆 56">
                <a:extLst>
                  <a:ext uri="{FF2B5EF4-FFF2-40B4-BE49-F238E27FC236}">
                    <a16:creationId xmlns:a16="http://schemas.microsoft.com/office/drawing/2014/main" id="{FF372EA1-AB4F-47B1-B450-59AB8827ECD5}"/>
                  </a:ext>
                </a:extLst>
              </p:cNvPr>
              <p:cNvSpPr/>
              <p:nvPr/>
            </p:nvSpPr>
            <p:spPr>
              <a:xfrm>
                <a:off x="11351790" y="601230"/>
                <a:ext cx="216024" cy="216024"/>
              </a:xfrm>
              <a:prstGeom prst="ellipse">
                <a:avLst/>
              </a:prstGeom>
              <a:solidFill>
                <a:srgbClr val="B3DF6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Calibri"/>
                  <a:ea typeface="微软雅黑"/>
                </a:endParaRPr>
              </a:p>
            </p:txBody>
          </p:sp>
          <p:sp>
            <p:nvSpPr>
              <p:cNvPr id="58" name="椭圆 57">
                <a:extLst>
                  <a:ext uri="{FF2B5EF4-FFF2-40B4-BE49-F238E27FC236}">
                    <a16:creationId xmlns:a16="http://schemas.microsoft.com/office/drawing/2014/main" id="{0BEE7D95-9E9C-4C6D-91AA-6429F74B9F98}"/>
                  </a:ext>
                </a:extLst>
              </p:cNvPr>
              <p:cNvSpPr/>
              <p:nvPr/>
            </p:nvSpPr>
            <p:spPr>
              <a:xfrm>
                <a:off x="11207774" y="442662"/>
                <a:ext cx="504056" cy="50405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Calibri"/>
                  <a:ea typeface="微软雅黑"/>
                </a:endParaRPr>
              </a:p>
            </p:txBody>
          </p:sp>
        </p:grpSp>
        <p:cxnSp>
          <p:nvCxnSpPr>
            <p:cNvPr id="20" name="直接连接符 19">
              <a:extLst>
                <a:ext uri="{FF2B5EF4-FFF2-40B4-BE49-F238E27FC236}">
                  <a16:creationId xmlns:a16="http://schemas.microsoft.com/office/drawing/2014/main" id="{C4FBB3C1-88AA-4E76-B54C-31018E3BFAA0}"/>
                </a:ext>
              </a:extLst>
            </p:cNvPr>
            <p:cNvCxnSpPr>
              <a:cxnSpLocks/>
            </p:cNvCxnSpPr>
            <p:nvPr/>
          </p:nvCxnSpPr>
          <p:spPr>
            <a:xfrm>
              <a:off x="775303" y="707504"/>
              <a:ext cx="1833288" cy="0"/>
            </a:xfrm>
            <a:prstGeom prst="line">
              <a:avLst/>
            </a:prstGeom>
            <a:ln>
              <a:solidFill>
                <a:srgbClr val="B3DF63"/>
              </a:solidFill>
            </a:ln>
          </p:spPr>
          <p:style>
            <a:lnRef idx="1">
              <a:schemeClr val="accent1"/>
            </a:lnRef>
            <a:fillRef idx="0">
              <a:schemeClr val="accent1"/>
            </a:fillRef>
            <a:effectRef idx="0">
              <a:schemeClr val="accent1"/>
            </a:effectRef>
            <a:fontRef idx="minor">
              <a:schemeClr val="tx1"/>
            </a:fontRef>
          </p:style>
        </p:cxnSp>
      </p:grpSp>
      <p:sp>
        <p:nvSpPr>
          <p:cNvPr id="49" name="矩形 48">
            <a:extLst>
              <a:ext uri="{FF2B5EF4-FFF2-40B4-BE49-F238E27FC236}">
                <a16:creationId xmlns:a16="http://schemas.microsoft.com/office/drawing/2014/main" id="{2D834A0F-3130-4C5B-B4A3-49FE07333EE4}"/>
              </a:ext>
            </a:extLst>
          </p:cNvPr>
          <p:cNvSpPr/>
          <p:nvPr/>
        </p:nvSpPr>
        <p:spPr>
          <a:xfrm>
            <a:off x="674375" y="1363133"/>
            <a:ext cx="10215297" cy="1754326"/>
          </a:xfrm>
          <a:prstGeom prst="rect">
            <a:avLst/>
          </a:prstGeom>
        </p:spPr>
        <p:txBody>
          <a:bodyPr wrap="square">
            <a:spAutoFit/>
          </a:bodyPr>
          <a:lstStyle/>
          <a:p>
            <a:pPr>
              <a:lnSpc>
                <a:spcPct val="150000"/>
              </a:lnSpc>
            </a:pPr>
            <a:r>
              <a:rPr lang="zh-CN" altLang="en-US" sz="2400" dirty="0">
                <a:latin typeface="+mn-ea"/>
              </a:rPr>
              <a:t>关于字典的键与值，需要强调以下几点：</a:t>
            </a:r>
            <a:endParaRPr lang="en-US" altLang="zh-CN" sz="2400" dirty="0">
              <a:latin typeface="+mn-ea"/>
            </a:endParaRPr>
          </a:p>
          <a:p>
            <a:pPr lvl="1">
              <a:lnSpc>
                <a:spcPct val="150000"/>
              </a:lnSpc>
            </a:pPr>
            <a:r>
              <a:rPr lang="zh-CN" altLang="en-US" sz="2400" dirty="0" smtClean="0">
                <a:latin typeface="+mn-ea"/>
              </a:rPr>
              <a:t>（</a:t>
            </a:r>
            <a:r>
              <a:rPr lang="en-US" altLang="zh-CN" sz="2400" dirty="0">
                <a:latin typeface="+mn-ea"/>
              </a:rPr>
              <a:t>1</a:t>
            </a:r>
            <a:r>
              <a:rPr lang="zh-CN" altLang="en-US" sz="2400" dirty="0" smtClean="0">
                <a:latin typeface="+mn-ea"/>
              </a:rPr>
              <a:t>）</a:t>
            </a:r>
            <a:r>
              <a:rPr lang="zh-CN" altLang="zh-CN" sz="2400" dirty="0" smtClean="0">
                <a:solidFill>
                  <a:srgbClr val="C00000"/>
                </a:solidFill>
                <a:latin typeface="+mn-ea"/>
              </a:rPr>
              <a:t>键</a:t>
            </a:r>
            <a:r>
              <a:rPr lang="zh-CN" altLang="zh-CN" sz="2400" dirty="0">
                <a:latin typeface="+mn-ea"/>
              </a:rPr>
              <a:t>具有</a:t>
            </a:r>
            <a:r>
              <a:rPr lang="zh-CN" altLang="zh-CN" sz="2400" dirty="0">
                <a:solidFill>
                  <a:srgbClr val="C00000"/>
                </a:solidFill>
                <a:latin typeface="+mn-ea"/>
              </a:rPr>
              <a:t>唯一性</a:t>
            </a:r>
            <a:r>
              <a:rPr lang="zh-CN" altLang="zh-CN" sz="2400" dirty="0">
                <a:latin typeface="+mn-ea"/>
              </a:rPr>
              <a:t>，字典中不允许出现相同的键，但是不同的键允许对应相同的值</a:t>
            </a:r>
            <a:r>
              <a:rPr lang="zh-CN" altLang="zh-CN" sz="2400" dirty="0" smtClean="0">
                <a:latin typeface="+mn-ea"/>
              </a:rPr>
              <a:t>。</a:t>
            </a:r>
            <a:endParaRPr lang="en-US" altLang="zh-CN" sz="2400" dirty="0">
              <a:latin typeface="+mn-ea"/>
            </a:endParaRPr>
          </a:p>
        </p:txBody>
      </p:sp>
      <p:pic>
        <p:nvPicPr>
          <p:cNvPr id="2" name="图片 1"/>
          <p:cNvPicPr>
            <a:picLocks noChangeAspect="1"/>
          </p:cNvPicPr>
          <p:nvPr/>
        </p:nvPicPr>
        <p:blipFill>
          <a:blip r:embed="rId3"/>
          <a:stretch>
            <a:fillRect/>
          </a:stretch>
        </p:blipFill>
        <p:spPr>
          <a:xfrm>
            <a:off x="1163708" y="3678933"/>
            <a:ext cx="9622480" cy="1667508"/>
          </a:xfrm>
          <a:prstGeom prst="rect">
            <a:avLst/>
          </a:prstGeom>
        </p:spPr>
      </p:pic>
      <p:grpSp>
        <p:nvGrpSpPr>
          <p:cNvPr id="16" name="组合 15"/>
          <p:cNvGrpSpPr/>
          <p:nvPr/>
        </p:nvGrpSpPr>
        <p:grpSpPr>
          <a:xfrm>
            <a:off x="2748009" y="4115401"/>
            <a:ext cx="7812129" cy="869865"/>
            <a:chOff x="2748009" y="4115401"/>
            <a:chExt cx="7812129" cy="869865"/>
          </a:xfrm>
        </p:grpSpPr>
        <p:sp>
          <p:nvSpPr>
            <p:cNvPr id="3" name="矩形 2"/>
            <p:cNvSpPr/>
            <p:nvPr/>
          </p:nvSpPr>
          <p:spPr>
            <a:xfrm>
              <a:off x="6682153" y="4615934"/>
              <a:ext cx="3877985" cy="369332"/>
            </a:xfrm>
            <a:prstGeom prst="rect">
              <a:avLst/>
            </a:prstGeom>
          </p:spPr>
          <p:style>
            <a:lnRef idx="2">
              <a:schemeClr val="accent6"/>
            </a:lnRef>
            <a:fillRef idx="1">
              <a:schemeClr val="lt1"/>
            </a:fillRef>
            <a:effectRef idx="0">
              <a:schemeClr val="accent6"/>
            </a:effectRef>
            <a:fontRef idx="minor">
              <a:schemeClr val="dk1"/>
            </a:fontRef>
          </p:style>
          <p:txBody>
            <a:bodyPr wrap="none">
              <a:spAutoFit/>
            </a:bodyPr>
            <a:lstStyle/>
            <a:p>
              <a:r>
                <a:rPr lang="zh-CN" altLang="en-US" dirty="0" smtClean="0">
                  <a:solidFill>
                    <a:srgbClr val="FF0000"/>
                  </a:solidFill>
                </a:rPr>
                <a:t>列表中有两个关于“俄罗斯”的元组</a:t>
              </a:r>
              <a:endParaRPr lang="zh-CN" altLang="en-US" dirty="0">
                <a:solidFill>
                  <a:srgbClr val="FF0000"/>
                </a:solidFill>
              </a:endParaRPr>
            </a:p>
          </p:txBody>
        </p:sp>
        <p:cxnSp>
          <p:nvCxnSpPr>
            <p:cNvPr id="11" name="直接箭头连接符 10">
              <a:extLst>
                <a:ext uri="{FF2B5EF4-FFF2-40B4-BE49-F238E27FC236}">
                  <a16:creationId xmlns:a16="http://schemas.microsoft.com/office/drawing/2014/main" id="{B1643158-1FF1-411A-BC00-57AEF503D4BE}"/>
                </a:ext>
              </a:extLst>
            </p:cNvPr>
            <p:cNvCxnSpPr>
              <a:cxnSpLocks/>
            </p:cNvCxnSpPr>
            <p:nvPr/>
          </p:nvCxnSpPr>
          <p:spPr>
            <a:xfrm flipH="1" flipV="1">
              <a:off x="4338734" y="4125242"/>
              <a:ext cx="2343419" cy="596741"/>
            </a:xfrm>
            <a:prstGeom prst="straightConnector1">
              <a:avLst/>
            </a:prstGeom>
            <a:ln w="28575">
              <a:solidFill>
                <a:srgbClr val="C0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4ED0BC45-8C24-4037-A998-0BB944D04D99}"/>
                </a:ext>
              </a:extLst>
            </p:cNvPr>
            <p:cNvCxnSpPr/>
            <p:nvPr/>
          </p:nvCxnSpPr>
          <p:spPr>
            <a:xfrm>
              <a:off x="2748009" y="4115401"/>
              <a:ext cx="1956262" cy="0"/>
            </a:xfrm>
            <a:prstGeom prst="line">
              <a:avLst/>
            </a:prstGeom>
            <a:ln w="28575">
              <a:solidFill>
                <a:srgbClr val="C00000"/>
              </a:solidFill>
            </a:ln>
          </p:spPr>
          <p:style>
            <a:lnRef idx="1">
              <a:schemeClr val="accent6"/>
            </a:lnRef>
            <a:fillRef idx="0">
              <a:schemeClr val="accent6"/>
            </a:fillRef>
            <a:effectRef idx="0">
              <a:schemeClr val="accent6"/>
            </a:effectRef>
            <a:fontRef idx="minor">
              <a:schemeClr val="tx1"/>
            </a:fontRef>
          </p:style>
        </p:cxnSp>
        <p:cxnSp>
          <p:nvCxnSpPr>
            <p:cNvPr id="13" name="直接连接符 12">
              <a:extLst>
                <a:ext uri="{FF2B5EF4-FFF2-40B4-BE49-F238E27FC236}">
                  <a16:creationId xmlns:a16="http://schemas.microsoft.com/office/drawing/2014/main" id="{4ED0BC45-8C24-4037-A998-0BB944D04D99}"/>
                </a:ext>
              </a:extLst>
            </p:cNvPr>
            <p:cNvCxnSpPr/>
            <p:nvPr/>
          </p:nvCxnSpPr>
          <p:spPr>
            <a:xfrm>
              <a:off x="8523658" y="4115401"/>
              <a:ext cx="1674701" cy="0"/>
            </a:xfrm>
            <a:prstGeom prst="line">
              <a:avLst/>
            </a:prstGeom>
            <a:ln w="28575">
              <a:solidFill>
                <a:srgbClr val="C00000"/>
              </a:solidFill>
            </a:ln>
          </p:spPr>
          <p:style>
            <a:lnRef idx="1">
              <a:schemeClr val="accent6"/>
            </a:lnRef>
            <a:fillRef idx="0">
              <a:schemeClr val="accent6"/>
            </a:fillRef>
            <a:effectRef idx="0">
              <a:schemeClr val="accent6"/>
            </a:effectRef>
            <a:fontRef idx="minor">
              <a:schemeClr val="tx1"/>
            </a:fontRef>
          </p:style>
        </p:cxnSp>
        <p:cxnSp>
          <p:nvCxnSpPr>
            <p:cNvPr id="17" name="直接箭头连接符 16">
              <a:extLst>
                <a:ext uri="{FF2B5EF4-FFF2-40B4-BE49-F238E27FC236}">
                  <a16:creationId xmlns:a16="http://schemas.microsoft.com/office/drawing/2014/main" id="{B1643158-1FF1-411A-BC00-57AEF503D4BE}"/>
                </a:ext>
              </a:extLst>
            </p:cNvPr>
            <p:cNvCxnSpPr>
              <a:cxnSpLocks/>
            </p:cNvCxnSpPr>
            <p:nvPr/>
          </p:nvCxnSpPr>
          <p:spPr>
            <a:xfrm flipV="1">
              <a:off x="8285584" y="4115402"/>
              <a:ext cx="1034981" cy="500532"/>
            </a:xfrm>
            <a:prstGeom prst="straightConnector1">
              <a:avLst/>
            </a:prstGeom>
            <a:ln w="28575">
              <a:solidFill>
                <a:srgbClr val="C0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8" name="组合 17"/>
          <p:cNvGrpSpPr/>
          <p:nvPr/>
        </p:nvGrpSpPr>
        <p:grpSpPr>
          <a:xfrm>
            <a:off x="1367079" y="5346441"/>
            <a:ext cx="4876609" cy="834419"/>
            <a:chOff x="1367079" y="5346441"/>
            <a:chExt cx="4876609" cy="834419"/>
          </a:xfrm>
        </p:grpSpPr>
        <p:cxnSp>
          <p:nvCxnSpPr>
            <p:cNvPr id="21" name="直接箭头连接符 20">
              <a:extLst>
                <a:ext uri="{FF2B5EF4-FFF2-40B4-BE49-F238E27FC236}">
                  <a16:creationId xmlns:a16="http://schemas.microsoft.com/office/drawing/2014/main" id="{B1643158-1FF1-411A-BC00-57AEF503D4BE}"/>
                </a:ext>
              </a:extLst>
            </p:cNvPr>
            <p:cNvCxnSpPr>
              <a:cxnSpLocks/>
            </p:cNvCxnSpPr>
            <p:nvPr/>
          </p:nvCxnSpPr>
          <p:spPr>
            <a:xfrm flipH="1" flipV="1">
              <a:off x="1995316" y="5365220"/>
              <a:ext cx="1083786" cy="427530"/>
            </a:xfrm>
            <a:prstGeom prst="straightConnector1">
              <a:avLst/>
            </a:prstGeom>
            <a:ln w="28575">
              <a:solidFill>
                <a:srgbClr val="C0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23" name="矩形 22"/>
            <p:cNvSpPr/>
            <p:nvPr/>
          </p:nvSpPr>
          <p:spPr>
            <a:xfrm>
              <a:off x="1904038" y="5811528"/>
              <a:ext cx="4339650" cy="369332"/>
            </a:xfrm>
            <a:prstGeom prst="rect">
              <a:avLst/>
            </a:prstGeom>
          </p:spPr>
          <p:style>
            <a:lnRef idx="2">
              <a:schemeClr val="accent6"/>
            </a:lnRef>
            <a:fillRef idx="1">
              <a:schemeClr val="lt1"/>
            </a:fillRef>
            <a:effectRef idx="0">
              <a:schemeClr val="accent6"/>
            </a:effectRef>
            <a:fontRef idx="minor">
              <a:schemeClr val="dk1"/>
            </a:fontRef>
          </p:style>
          <p:txBody>
            <a:bodyPr wrap="none">
              <a:spAutoFit/>
            </a:bodyPr>
            <a:lstStyle/>
            <a:p>
              <a:r>
                <a:rPr lang="zh-CN" altLang="en-US" dirty="0" smtClean="0">
                  <a:solidFill>
                    <a:srgbClr val="FF0000"/>
                  </a:solidFill>
                </a:rPr>
                <a:t>只能将其中一个转换为条目保存在字典中</a:t>
              </a:r>
              <a:endParaRPr lang="zh-CN" altLang="en-US" dirty="0">
                <a:solidFill>
                  <a:srgbClr val="FF0000"/>
                </a:solidFill>
              </a:endParaRPr>
            </a:p>
          </p:txBody>
        </p:sp>
        <p:cxnSp>
          <p:nvCxnSpPr>
            <p:cNvPr id="25" name="直接连接符 24">
              <a:extLst>
                <a:ext uri="{FF2B5EF4-FFF2-40B4-BE49-F238E27FC236}">
                  <a16:creationId xmlns:a16="http://schemas.microsoft.com/office/drawing/2014/main" id="{4ED0BC45-8C24-4037-A998-0BB944D04D99}"/>
                </a:ext>
              </a:extLst>
            </p:cNvPr>
            <p:cNvCxnSpPr/>
            <p:nvPr/>
          </p:nvCxnSpPr>
          <p:spPr>
            <a:xfrm>
              <a:off x="1367079" y="5346441"/>
              <a:ext cx="1380930" cy="0"/>
            </a:xfrm>
            <a:prstGeom prst="line">
              <a:avLst/>
            </a:prstGeom>
            <a:ln w="28575">
              <a:solidFill>
                <a:srgbClr val="C00000"/>
              </a:solidFill>
            </a:ln>
          </p:spPr>
          <p:style>
            <a:lnRef idx="1">
              <a:schemeClr val="accent6"/>
            </a:lnRef>
            <a:fillRef idx="0">
              <a:schemeClr val="accent6"/>
            </a:fillRef>
            <a:effectRef idx="0">
              <a:schemeClr val="accent6"/>
            </a:effectRef>
            <a:fontRef idx="minor">
              <a:schemeClr val="tx1"/>
            </a:fontRef>
          </p:style>
        </p:cxnSp>
      </p:grpSp>
    </p:spTree>
    <p:extLst>
      <p:ext uri="{BB962C8B-B14F-4D97-AF65-F5344CB8AC3E}">
        <p14:creationId xmlns:p14="http://schemas.microsoft.com/office/powerpoint/2010/main" val="230716128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6"/>
                                        </p:tgtEl>
                                        <p:attrNameLst>
                                          <p:attrName>style.visibility</p:attrName>
                                        </p:attrNameLst>
                                      </p:cBhvr>
                                      <p:to>
                                        <p:strVal val="visible"/>
                                      </p:to>
                                    </p:set>
                                    <p:anim calcmode="lin" valueType="num">
                                      <p:cBhvr additive="base">
                                        <p:cTn id="13" dur="500" fill="hold"/>
                                        <p:tgtEl>
                                          <p:spTgt spid="16"/>
                                        </p:tgtEl>
                                        <p:attrNameLst>
                                          <p:attrName>ppt_x</p:attrName>
                                        </p:attrNameLst>
                                      </p:cBhvr>
                                      <p:tavLst>
                                        <p:tav tm="0">
                                          <p:val>
                                            <p:strVal val="#ppt_x"/>
                                          </p:val>
                                        </p:tav>
                                        <p:tav tm="100000">
                                          <p:val>
                                            <p:strVal val="#ppt_x"/>
                                          </p:val>
                                        </p:tav>
                                      </p:tavLst>
                                    </p:anim>
                                    <p:anim calcmode="lin" valueType="num">
                                      <p:cBhvr additive="base">
                                        <p:cTn id="14"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cBhvr additive="base">
                                        <p:cTn id="19" dur="500" fill="hold"/>
                                        <p:tgtEl>
                                          <p:spTgt spid="18"/>
                                        </p:tgtEl>
                                        <p:attrNameLst>
                                          <p:attrName>ppt_x</p:attrName>
                                        </p:attrNameLst>
                                      </p:cBhvr>
                                      <p:tavLst>
                                        <p:tav tm="0">
                                          <p:val>
                                            <p:strVal val="#ppt_x"/>
                                          </p:val>
                                        </p:tav>
                                        <p:tav tm="100000">
                                          <p:val>
                                            <p:strVal val="#ppt_x"/>
                                          </p:val>
                                        </p:tav>
                                      </p:tavLst>
                                    </p:anim>
                                    <p:anim calcmode="lin" valueType="num">
                                      <p:cBhvr additive="base">
                                        <p:cTn id="20"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bg>
      <p:bgPr>
        <a:solidFill>
          <a:schemeClr val="bg1">
            <a:lumMod val="95000"/>
          </a:schemeClr>
        </a:solidFill>
        <a:effectLst/>
      </p:bgPr>
    </p:bg>
    <p:spTree>
      <p:nvGrpSpPr>
        <p:cNvPr id="1" name=""/>
        <p:cNvGrpSpPr/>
        <p:nvPr/>
      </p:nvGrpSpPr>
      <p:grpSpPr>
        <a:xfrm>
          <a:off x="0" y="0"/>
          <a:ext cx="0" cy="0"/>
          <a:chOff x="0" y="0"/>
          <a:chExt cx="0" cy="0"/>
        </a:xfrm>
      </p:grpSpPr>
      <p:grpSp>
        <p:nvGrpSpPr>
          <p:cNvPr id="32" name="组合 31">
            <a:extLst>
              <a:ext uri="{FF2B5EF4-FFF2-40B4-BE49-F238E27FC236}">
                <a16:creationId xmlns:a16="http://schemas.microsoft.com/office/drawing/2014/main" id="{032EF26F-0D58-4A0E-97C1-668713F80B14}"/>
              </a:ext>
            </a:extLst>
          </p:cNvPr>
          <p:cNvGrpSpPr/>
          <p:nvPr/>
        </p:nvGrpSpPr>
        <p:grpSpPr>
          <a:xfrm>
            <a:off x="170320" y="203448"/>
            <a:ext cx="6511833" cy="504056"/>
            <a:chOff x="169526" y="203448"/>
            <a:chExt cx="6511833" cy="504056"/>
          </a:xfrm>
        </p:grpSpPr>
        <p:sp>
          <p:nvSpPr>
            <p:cNvPr id="4" name="TextBox 3"/>
            <p:cNvSpPr txBox="1"/>
            <p:nvPr/>
          </p:nvSpPr>
          <p:spPr>
            <a:xfrm>
              <a:off x="781172" y="245839"/>
              <a:ext cx="5900187" cy="461665"/>
            </a:xfrm>
            <a:prstGeom prst="rect">
              <a:avLst/>
            </a:prstGeom>
            <a:noFill/>
          </p:spPr>
          <p:txBody>
            <a:bodyPr wrap="square" rtlCol="0">
              <a:spAutoFit/>
            </a:bodyPr>
            <a:lstStyle/>
            <a:p>
              <a:r>
                <a:rPr lang="zh-CN" altLang="en-US" sz="2400" b="1" spc="300" dirty="0">
                  <a:solidFill>
                    <a:srgbClr val="1E6787"/>
                  </a:solidFill>
                  <a:latin typeface="微软雅黑" pitchFamily="34" charset="-122"/>
                  <a:ea typeface="微软雅黑" pitchFamily="34" charset="-122"/>
                </a:rPr>
                <a:t>创建</a:t>
              </a:r>
              <a:r>
                <a:rPr lang="zh-CN" altLang="en-US" sz="2400" b="1" spc="300" dirty="0" smtClean="0">
                  <a:solidFill>
                    <a:srgbClr val="1E6787"/>
                  </a:solidFill>
                  <a:latin typeface="微软雅黑" pitchFamily="34" charset="-122"/>
                  <a:ea typeface="微软雅黑" pitchFamily="34" charset="-122"/>
                </a:rPr>
                <a:t>字典</a:t>
              </a:r>
              <a:endParaRPr lang="zh-CN" altLang="en-US" sz="2000" b="1" spc="300" dirty="0">
                <a:solidFill>
                  <a:srgbClr val="1E6787"/>
                </a:solidFill>
                <a:latin typeface="微软雅黑" pitchFamily="34" charset="-122"/>
                <a:ea typeface="微软雅黑" pitchFamily="34" charset="-122"/>
              </a:endParaRPr>
            </a:p>
          </p:txBody>
        </p:sp>
        <p:grpSp>
          <p:nvGrpSpPr>
            <p:cNvPr id="56" name="组合 55">
              <a:extLst>
                <a:ext uri="{FF2B5EF4-FFF2-40B4-BE49-F238E27FC236}">
                  <a16:creationId xmlns:a16="http://schemas.microsoft.com/office/drawing/2014/main" id="{B3ECA4EB-10D1-4B65-B604-4032302CDAF4}"/>
                </a:ext>
              </a:extLst>
            </p:cNvPr>
            <p:cNvGrpSpPr/>
            <p:nvPr/>
          </p:nvGrpSpPr>
          <p:grpSpPr>
            <a:xfrm>
              <a:off x="169526" y="203448"/>
              <a:ext cx="504056" cy="504056"/>
              <a:chOff x="11207774" y="442662"/>
              <a:chExt cx="504056" cy="504056"/>
            </a:xfrm>
            <a:effectLst>
              <a:outerShdw blurRad="50800" dist="38100" dir="5400000" algn="t" rotWithShape="0">
                <a:prstClr val="black">
                  <a:alpha val="40000"/>
                </a:prstClr>
              </a:outerShdw>
            </a:effectLst>
          </p:grpSpPr>
          <p:sp>
            <p:nvSpPr>
              <p:cNvPr id="57" name="椭圆 56">
                <a:extLst>
                  <a:ext uri="{FF2B5EF4-FFF2-40B4-BE49-F238E27FC236}">
                    <a16:creationId xmlns:a16="http://schemas.microsoft.com/office/drawing/2014/main" id="{FF372EA1-AB4F-47B1-B450-59AB8827ECD5}"/>
                  </a:ext>
                </a:extLst>
              </p:cNvPr>
              <p:cNvSpPr/>
              <p:nvPr/>
            </p:nvSpPr>
            <p:spPr>
              <a:xfrm>
                <a:off x="11351790" y="601230"/>
                <a:ext cx="216024" cy="216024"/>
              </a:xfrm>
              <a:prstGeom prst="ellipse">
                <a:avLst/>
              </a:prstGeom>
              <a:solidFill>
                <a:srgbClr val="B3DF6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Calibri"/>
                  <a:ea typeface="微软雅黑"/>
                </a:endParaRPr>
              </a:p>
            </p:txBody>
          </p:sp>
          <p:sp>
            <p:nvSpPr>
              <p:cNvPr id="58" name="椭圆 57">
                <a:extLst>
                  <a:ext uri="{FF2B5EF4-FFF2-40B4-BE49-F238E27FC236}">
                    <a16:creationId xmlns:a16="http://schemas.microsoft.com/office/drawing/2014/main" id="{0BEE7D95-9E9C-4C6D-91AA-6429F74B9F98}"/>
                  </a:ext>
                </a:extLst>
              </p:cNvPr>
              <p:cNvSpPr/>
              <p:nvPr/>
            </p:nvSpPr>
            <p:spPr>
              <a:xfrm>
                <a:off x="11207774" y="442662"/>
                <a:ext cx="504056" cy="50405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Calibri"/>
                  <a:ea typeface="微软雅黑"/>
                </a:endParaRPr>
              </a:p>
            </p:txBody>
          </p:sp>
        </p:grpSp>
        <p:cxnSp>
          <p:nvCxnSpPr>
            <p:cNvPr id="20" name="直接连接符 19">
              <a:extLst>
                <a:ext uri="{FF2B5EF4-FFF2-40B4-BE49-F238E27FC236}">
                  <a16:creationId xmlns:a16="http://schemas.microsoft.com/office/drawing/2014/main" id="{C4FBB3C1-88AA-4E76-B54C-31018E3BFAA0}"/>
                </a:ext>
              </a:extLst>
            </p:cNvPr>
            <p:cNvCxnSpPr>
              <a:cxnSpLocks/>
            </p:cNvCxnSpPr>
            <p:nvPr/>
          </p:nvCxnSpPr>
          <p:spPr>
            <a:xfrm>
              <a:off x="775303" y="707504"/>
              <a:ext cx="1833288" cy="0"/>
            </a:xfrm>
            <a:prstGeom prst="line">
              <a:avLst/>
            </a:prstGeom>
            <a:ln>
              <a:solidFill>
                <a:srgbClr val="B3DF63"/>
              </a:solidFill>
            </a:ln>
          </p:spPr>
          <p:style>
            <a:lnRef idx="1">
              <a:schemeClr val="accent1"/>
            </a:lnRef>
            <a:fillRef idx="0">
              <a:schemeClr val="accent1"/>
            </a:fillRef>
            <a:effectRef idx="0">
              <a:schemeClr val="accent1"/>
            </a:effectRef>
            <a:fontRef idx="minor">
              <a:schemeClr val="tx1"/>
            </a:fontRef>
          </p:style>
        </p:cxnSp>
      </p:grpSp>
      <p:sp>
        <p:nvSpPr>
          <p:cNvPr id="49" name="矩形 48">
            <a:extLst>
              <a:ext uri="{FF2B5EF4-FFF2-40B4-BE49-F238E27FC236}">
                <a16:creationId xmlns:a16="http://schemas.microsoft.com/office/drawing/2014/main" id="{2D834A0F-3130-4C5B-B4A3-49FE07333EE4}"/>
              </a:ext>
            </a:extLst>
          </p:cNvPr>
          <p:cNvSpPr/>
          <p:nvPr/>
        </p:nvSpPr>
        <p:spPr>
          <a:xfrm>
            <a:off x="674375" y="1363133"/>
            <a:ext cx="10215297" cy="1754326"/>
          </a:xfrm>
          <a:prstGeom prst="rect">
            <a:avLst/>
          </a:prstGeom>
        </p:spPr>
        <p:txBody>
          <a:bodyPr wrap="square">
            <a:spAutoFit/>
          </a:bodyPr>
          <a:lstStyle/>
          <a:p>
            <a:pPr>
              <a:lnSpc>
                <a:spcPct val="150000"/>
              </a:lnSpc>
            </a:pPr>
            <a:r>
              <a:rPr lang="zh-CN" altLang="en-US" sz="2400" dirty="0">
                <a:latin typeface="+mn-ea"/>
              </a:rPr>
              <a:t>关于字典的键与值，需要强调以下几点：</a:t>
            </a:r>
            <a:endParaRPr lang="en-US" altLang="zh-CN" sz="2400" dirty="0">
              <a:latin typeface="+mn-ea"/>
            </a:endParaRPr>
          </a:p>
          <a:p>
            <a:pPr lvl="1">
              <a:lnSpc>
                <a:spcPct val="150000"/>
              </a:lnSpc>
            </a:pPr>
            <a:r>
              <a:rPr lang="zh-CN" altLang="en-US" sz="2400" dirty="0" smtClean="0">
                <a:latin typeface="+mn-ea"/>
              </a:rPr>
              <a:t>（</a:t>
            </a:r>
            <a:r>
              <a:rPr lang="en-US" altLang="zh-CN" sz="2400" dirty="0" smtClean="0">
                <a:latin typeface="+mn-ea"/>
              </a:rPr>
              <a:t>2</a:t>
            </a:r>
            <a:r>
              <a:rPr lang="zh-CN" altLang="en-US" sz="2400" dirty="0" smtClean="0">
                <a:latin typeface="+mn-ea"/>
              </a:rPr>
              <a:t>）</a:t>
            </a:r>
            <a:r>
              <a:rPr lang="zh-CN" altLang="zh-CN" sz="2400" dirty="0" smtClean="0">
                <a:latin typeface="+mn-ea"/>
              </a:rPr>
              <a:t>字典</a:t>
            </a:r>
            <a:r>
              <a:rPr lang="zh-CN" altLang="zh-CN" sz="2400" dirty="0">
                <a:latin typeface="+mn-ea"/>
              </a:rPr>
              <a:t>中的</a:t>
            </a:r>
            <a:r>
              <a:rPr lang="zh-CN" altLang="zh-CN" sz="2400" dirty="0">
                <a:solidFill>
                  <a:srgbClr val="C00000"/>
                </a:solidFill>
                <a:latin typeface="+mn-ea"/>
              </a:rPr>
              <a:t>键</a:t>
            </a:r>
            <a:r>
              <a:rPr lang="zh-CN" altLang="zh-CN" sz="2400" dirty="0">
                <a:latin typeface="+mn-ea"/>
              </a:rPr>
              <a:t>必须是</a:t>
            </a:r>
            <a:r>
              <a:rPr lang="zh-CN" altLang="zh-CN" sz="2400" dirty="0">
                <a:solidFill>
                  <a:srgbClr val="C00000"/>
                </a:solidFill>
                <a:latin typeface="+mn-ea"/>
              </a:rPr>
              <a:t>不可变的类型</a:t>
            </a:r>
            <a:r>
              <a:rPr lang="zh-CN" altLang="zh-CN" sz="2400" dirty="0">
                <a:latin typeface="+mn-ea"/>
              </a:rPr>
              <a:t>，一般是字符串、数字或者元组；而值却可以是任何数据类型</a:t>
            </a:r>
            <a:r>
              <a:rPr lang="zh-CN" altLang="zh-CN" sz="2400" dirty="0" smtClean="0">
                <a:latin typeface="+mn-ea"/>
              </a:rPr>
              <a:t>。</a:t>
            </a:r>
            <a:endParaRPr lang="en-US" altLang="zh-CN" sz="2400" dirty="0">
              <a:latin typeface="+mn-ea"/>
            </a:endParaRPr>
          </a:p>
        </p:txBody>
      </p:sp>
      <p:pic>
        <p:nvPicPr>
          <p:cNvPr id="2" name="图片 1"/>
          <p:cNvPicPr>
            <a:picLocks noChangeAspect="1"/>
          </p:cNvPicPr>
          <p:nvPr/>
        </p:nvPicPr>
        <p:blipFill>
          <a:blip r:embed="rId3"/>
          <a:stretch>
            <a:fillRect/>
          </a:stretch>
        </p:blipFill>
        <p:spPr>
          <a:xfrm>
            <a:off x="962002" y="3771629"/>
            <a:ext cx="10840356" cy="1318845"/>
          </a:xfrm>
          <a:prstGeom prst="rect">
            <a:avLst/>
          </a:prstGeom>
        </p:spPr>
      </p:pic>
    </p:spTree>
    <p:extLst>
      <p:ext uri="{BB962C8B-B14F-4D97-AF65-F5344CB8AC3E}">
        <p14:creationId xmlns:p14="http://schemas.microsoft.com/office/powerpoint/2010/main" val="31374674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bg>
      <p:bgPr>
        <a:solidFill>
          <a:schemeClr val="bg1">
            <a:lumMod val="95000"/>
          </a:schemeClr>
        </a:solidFill>
        <a:effectLst/>
      </p:bgPr>
    </p:bg>
    <p:spTree>
      <p:nvGrpSpPr>
        <p:cNvPr id="1" name=""/>
        <p:cNvGrpSpPr/>
        <p:nvPr/>
      </p:nvGrpSpPr>
      <p:grpSpPr>
        <a:xfrm>
          <a:off x="0" y="0"/>
          <a:ext cx="0" cy="0"/>
          <a:chOff x="0" y="0"/>
          <a:chExt cx="0" cy="0"/>
        </a:xfrm>
      </p:grpSpPr>
      <p:grpSp>
        <p:nvGrpSpPr>
          <p:cNvPr id="32" name="组合 31">
            <a:extLst>
              <a:ext uri="{FF2B5EF4-FFF2-40B4-BE49-F238E27FC236}">
                <a16:creationId xmlns:a16="http://schemas.microsoft.com/office/drawing/2014/main" id="{032EF26F-0D58-4A0E-97C1-668713F80B14}"/>
              </a:ext>
            </a:extLst>
          </p:cNvPr>
          <p:cNvGrpSpPr/>
          <p:nvPr/>
        </p:nvGrpSpPr>
        <p:grpSpPr>
          <a:xfrm>
            <a:off x="170320" y="203448"/>
            <a:ext cx="6511833" cy="504056"/>
            <a:chOff x="169526" y="203448"/>
            <a:chExt cx="6511833" cy="504056"/>
          </a:xfrm>
        </p:grpSpPr>
        <p:sp>
          <p:nvSpPr>
            <p:cNvPr id="4" name="TextBox 3"/>
            <p:cNvSpPr txBox="1"/>
            <p:nvPr/>
          </p:nvSpPr>
          <p:spPr>
            <a:xfrm>
              <a:off x="781172" y="245839"/>
              <a:ext cx="5900187" cy="461665"/>
            </a:xfrm>
            <a:prstGeom prst="rect">
              <a:avLst/>
            </a:prstGeom>
            <a:noFill/>
          </p:spPr>
          <p:txBody>
            <a:bodyPr wrap="square" rtlCol="0">
              <a:spAutoFit/>
            </a:bodyPr>
            <a:lstStyle/>
            <a:p>
              <a:r>
                <a:rPr lang="zh-CN" altLang="en-US" sz="2400" b="1" spc="300" dirty="0">
                  <a:solidFill>
                    <a:srgbClr val="1E6787"/>
                  </a:solidFill>
                  <a:latin typeface="微软雅黑" pitchFamily="34" charset="-122"/>
                  <a:ea typeface="微软雅黑" pitchFamily="34" charset="-122"/>
                </a:rPr>
                <a:t>创建</a:t>
              </a:r>
              <a:r>
                <a:rPr lang="zh-CN" altLang="en-US" sz="2400" b="1" spc="300" dirty="0" smtClean="0">
                  <a:solidFill>
                    <a:srgbClr val="1E6787"/>
                  </a:solidFill>
                  <a:latin typeface="微软雅黑" pitchFamily="34" charset="-122"/>
                  <a:ea typeface="微软雅黑" pitchFamily="34" charset="-122"/>
                </a:rPr>
                <a:t>字典</a:t>
              </a:r>
              <a:endParaRPr lang="zh-CN" altLang="en-US" sz="2000" b="1" spc="300" dirty="0">
                <a:solidFill>
                  <a:srgbClr val="1E6787"/>
                </a:solidFill>
                <a:latin typeface="微软雅黑" pitchFamily="34" charset="-122"/>
                <a:ea typeface="微软雅黑" pitchFamily="34" charset="-122"/>
              </a:endParaRPr>
            </a:p>
          </p:txBody>
        </p:sp>
        <p:grpSp>
          <p:nvGrpSpPr>
            <p:cNvPr id="56" name="组合 55">
              <a:extLst>
                <a:ext uri="{FF2B5EF4-FFF2-40B4-BE49-F238E27FC236}">
                  <a16:creationId xmlns:a16="http://schemas.microsoft.com/office/drawing/2014/main" id="{B3ECA4EB-10D1-4B65-B604-4032302CDAF4}"/>
                </a:ext>
              </a:extLst>
            </p:cNvPr>
            <p:cNvGrpSpPr/>
            <p:nvPr/>
          </p:nvGrpSpPr>
          <p:grpSpPr>
            <a:xfrm>
              <a:off x="169526" y="203448"/>
              <a:ext cx="504056" cy="504056"/>
              <a:chOff x="11207774" y="442662"/>
              <a:chExt cx="504056" cy="504056"/>
            </a:xfrm>
            <a:effectLst>
              <a:outerShdw blurRad="50800" dist="38100" dir="5400000" algn="t" rotWithShape="0">
                <a:prstClr val="black">
                  <a:alpha val="40000"/>
                </a:prstClr>
              </a:outerShdw>
            </a:effectLst>
          </p:grpSpPr>
          <p:sp>
            <p:nvSpPr>
              <p:cNvPr id="57" name="椭圆 56">
                <a:extLst>
                  <a:ext uri="{FF2B5EF4-FFF2-40B4-BE49-F238E27FC236}">
                    <a16:creationId xmlns:a16="http://schemas.microsoft.com/office/drawing/2014/main" id="{FF372EA1-AB4F-47B1-B450-59AB8827ECD5}"/>
                  </a:ext>
                </a:extLst>
              </p:cNvPr>
              <p:cNvSpPr/>
              <p:nvPr/>
            </p:nvSpPr>
            <p:spPr>
              <a:xfrm>
                <a:off x="11351790" y="601230"/>
                <a:ext cx="216024" cy="216024"/>
              </a:xfrm>
              <a:prstGeom prst="ellipse">
                <a:avLst/>
              </a:prstGeom>
              <a:solidFill>
                <a:srgbClr val="B3DF6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Calibri"/>
                  <a:ea typeface="微软雅黑"/>
                </a:endParaRPr>
              </a:p>
            </p:txBody>
          </p:sp>
          <p:sp>
            <p:nvSpPr>
              <p:cNvPr id="58" name="椭圆 57">
                <a:extLst>
                  <a:ext uri="{FF2B5EF4-FFF2-40B4-BE49-F238E27FC236}">
                    <a16:creationId xmlns:a16="http://schemas.microsoft.com/office/drawing/2014/main" id="{0BEE7D95-9E9C-4C6D-91AA-6429F74B9F98}"/>
                  </a:ext>
                </a:extLst>
              </p:cNvPr>
              <p:cNvSpPr/>
              <p:nvPr/>
            </p:nvSpPr>
            <p:spPr>
              <a:xfrm>
                <a:off x="11207774" y="442662"/>
                <a:ext cx="504056" cy="50405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Calibri"/>
                  <a:ea typeface="微软雅黑"/>
                </a:endParaRPr>
              </a:p>
            </p:txBody>
          </p:sp>
        </p:grpSp>
        <p:cxnSp>
          <p:nvCxnSpPr>
            <p:cNvPr id="20" name="直接连接符 19">
              <a:extLst>
                <a:ext uri="{FF2B5EF4-FFF2-40B4-BE49-F238E27FC236}">
                  <a16:creationId xmlns:a16="http://schemas.microsoft.com/office/drawing/2014/main" id="{C4FBB3C1-88AA-4E76-B54C-31018E3BFAA0}"/>
                </a:ext>
              </a:extLst>
            </p:cNvPr>
            <p:cNvCxnSpPr>
              <a:cxnSpLocks/>
            </p:cNvCxnSpPr>
            <p:nvPr/>
          </p:nvCxnSpPr>
          <p:spPr>
            <a:xfrm>
              <a:off x="775303" y="707504"/>
              <a:ext cx="1833288" cy="0"/>
            </a:xfrm>
            <a:prstGeom prst="line">
              <a:avLst/>
            </a:prstGeom>
            <a:ln>
              <a:solidFill>
                <a:srgbClr val="B3DF63"/>
              </a:solidFill>
            </a:ln>
          </p:spPr>
          <p:style>
            <a:lnRef idx="1">
              <a:schemeClr val="accent1"/>
            </a:lnRef>
            <a:fillRef idx="0">
              <a:schemeClr val="accent1"/>
            </a:fillRef>
            <a:effectRef idx="0">
              <a:schemeClr val="accent1"/>
            </a:effectRef>
            <a:fontRef idx="minor">
              <a:schemeClr val="tx1"/>
            </a:fontRef>
          </p:style>
        </p:cxnSp>
      </p:grpSp>
      <p:sp>
        <p:nvSpPr>
          <p:cNvPr id="49" name="矩形 48">
            <a:extLst>
              <a:ext uri="{FF2B5EF4-FFF2-40B4-BE49-F238E27FC236}">
                <a16:creationId xmlns:a16="http://schemas.microsoft.com/office/drawing/2014/main" id="{2D834A0F-3130-4C5B-B4A3-49FE07333EE4}"/>
              </a:ext>
            </a:extLst>
          </p:cNvPr>
          <p:cNvSpPr/>
          <p:nvPr/>
        </p:nvSpPr>
        <p:spPr>
          <a:xfrm>
            <a:off x="674375" y="1363133"/>
            <a:ext cx="10215297" cy="1695336"/>
          </a:xfrm>
          <a:prstGeom prst="rect">
            <a:avLst/>
          </a:prstGeom>
        </p:spPr>
        <p:txBody>
          <a:bodyPr wrap="square">
            <a:spAutoFit/>
          </a:bodyPr>
          <a:lstStyle/>
          <a:p>
            <a:pPr>
              <a:lnSpc>
                <a:spcPct val="150000"/>
              </a:lnSpc>
            </a:pPr>
            <a:r>
              <a:rPr lang="zh-CN" altLang="en-US" sz="2400" dirty="0">
                <a:latin typeface="+mn-ea"/>
              </a:rPr>
              <a:t>关于字典的键与值，需要强调以下几点：</a:t>
            </a:r>
            <a:endParaRPr lang="en-US" altLang="zh-CN" sz="2400" dirty="0">
              <a:latin typeface="+mn-ea"/>
            </a:endParaRPr>
          </a:p>
          <a:p>
            <a:pPr lvl="1">
              <a:lnSpc>
                <a:spcPct val="150000"/>
              </a:lnSpc>
            </a:pPr>
            <a:r>
              <a:rPr lang="zh-CN" altLang="en-US" sz="2400" dirty="0" smtClean="0">
                <a:latin typeface="+mn-ea"/>
              </a:rPr>
              <a:t>（</a:t>
            </a:r>
            <a:r>
              <a:rPr lang="en-US" altLang="zh-CN" sz="2400" dirty="0" smtClean="0">
                <a:latin typeface="+mn-ea"/>
              </a:rPr>
              <a:t>3</a:t>
            </a:r>
            <a:r>
              <a:rPr lang="zh-CN" altLang="en-US" sz="2400" dirty="0" smtClean="0">
                <a:latin typeface="+mn-ea"/>
              </a:rPr>
              <a:t>）</a:t>
            </a:r>
            <a:r>
              <a:rPr lang="zh-CN" altLang="zh-CN" sz="2400" dirty="0" smtClean="0">
                <a:latin typeface="+mn-ea"/>
              </a:rPr>
              <a:t>如果</a:t>
            </a:r>
            <a:r>
              <a:rPr lang="zh-CN" altLang="zh-CN" sz="2400" dirty="0">
                <a:latin typeface="+mn-ea"/>
              </a:rPr>
              <a:t>在字典的定义中确实需要使用多个子元素联合充当键，</a:t>
            </a:r>
            <a:r>
              <a:rPr lang="zh-CN" altLang="en-US" sz="2400" dirty="0">
                <a:latin typeface="+mn-ea"/>
              </a:rPr>
              <a:t>需要</a:t>
            </a:r>
            <a:r>
              <a:rPr lang="zh-CN" altLang="zh-CN" sz="2400" dirty="0">
                <a:latin typeface="+mn-ea"/>
              </a:rPr>
              <a:t>使用元组。</a:t>
            </a:r>
            <a:endParaRPr lang="en-US" altLang="zh-CN" sz="2400" dirty="0">
              <a:latin typeface="+mn-ea"/>
            </a:endParaRPr>
          </a:p>
        </p:txBody>
      </p:sp>
      <p:pic>
        <p:nvPicPr>
          <p:cNvPr id="2" name="图片 1"/>
          <p:cNvPicPr>
            <a:picLocks noChangeAspect="1"/>
          </p:cNvPicPr>
          <p:nvPr/>
        </p:nvPicPr>
        <p:blipFill>
          <a:blip r:embed="rId3"/>
          <a:stretch>
            <a:fillRect/>
          </a:stretch>
        </p:blipFill>
        <p:spPr>
          <a:xfrm>
            <a:off x="983678" y="3024427"/>
            <a:ext cx="9523200" cy="1379340"/>
          </a:xfrm>
          <a:prstGeom prst="rect">
            <a:avLst/>
          </a:prstGeom>
        </p:spPr>
      </p:pic>
      <p:pic>
        <p:nvPicPr>
          <p:cNvPr id="3" name="图片 2"/>
          <p:cNvPicPr>
            <a:picLocks noChangeAspect="1"/>
          </p:cNvPicPr>
          <p:nvPr/>
        </p:nvPicPr>
        <p:blipFill>
          <a:blip r:embed="rId4"/>
          <a:stretch>
            <a:fillRect/>
          </a:stretch>
        </p:blipFill>
        <p:spPr>
          <a:xfrm>
            <a:off x="977139" y="4897722"/>
            <a:ext cx="9659184" cy="1092801"/>
          </a:xfrm>
          <a:prstGeom prst="rect">
            <a:avLst/>
          </a:prstGeom>
        </p:spPr>
      </p:pic>
      <p:grpSp>
        <p:nvGrpSpPr>
          <p:cNvPr id="10" name="组合 9"/>
          <p:cNvGrpSpPr/>
          <p:nvPr/>
        </p:nvGrpSpPr>
        <p:grpSpPr>
          <a:xfrm>
            <a:off x="2928852" y="3265960"/>
            <a:ext cx="6638199" cy="1362601"/>
            <a:chOff x="2894221" y="3483130"/>
            <a:chExt cx="6638199" cy="1560283"/>
          </a:xfrm>
        </p:grpSpPr>
        <p:cxnSp>
          <p:nvCxnSpPr>
            <p:cNvPr id="19" name="直接箭头连接符 18">
              <a:extLst>
                <a:ext uri="{FF2B5EF4-FFF2-40B4-BE49-F238E27FC236}">
                  <a16:creationId xmlns:a16="http://schemas.microsoft.com/office/drawing/2014/main" id="{B1643158-1FF1-411A-BC00-57AEF503D4BE}"/>
                </a:ext>
              </a:extLst>
            </p:cNvPr>
            <p:cNvCxnSpPr>
              <a:cxnSpLocks/>
            </p:cNvCxnSpPr>
            <p:nvPr/>
          </p:nvCxnSpPr>
          <p:spPr>
            <a:xfrm flipH="1" flipV="1">
              <a:off x="6010450" y="3511869"/>
              <a:ext cx="151217" cy="1111209"/>
            </a:xfrm>
            <a:prstGeom prst="straightConnector1">
              <a:avLst/>
            </a:prstGeom>
            <a:ln w="28575">
              <a:solidFill>
                <a:srgbClr val="C0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9" name="组合 8"/>
            <p:cNvGrpSpPr/>
            <p:nvPr/>
          </p:nvGrpSpPr>
          <p:grpSpPr>
            <a:xfrm>
              <a:off x="2894221" y="3483130"/>
              <a:ext cx="6638199" cy="1560283"/>
              <a:chOff x="2894221" y="3483130"/>
              <a:chExt cx="6638199" cy="1560283"/>
            </a:xfrm>
          </p:grpSpPr>
          <p:cxnSp>
            <p:nvCxnSpPr>
              <p:cNvPr id="12" name="直接箭头连接符 11">
                <a:extLst>
                  <a:ext uri="{FF2B5EF4-FFF2-40B4-BE49-F238E27FC236}">
                    <a16:creationId xmlns:a16="http://schemas.microsoft.com/office/drawing/2014/main" id="{B1643158-1FF1-411A-BC00-57AEF503D4BE}"/>
                  </a:ext>
                </a:extLst>
              </p:cNvPr>
              <p:cNvCxnSpPr>
                <a:cxnSpLocks/>
              </p:cNvCxnSpPr>
              <p:nvPr/>
            </p:nvCxnSpPr>
            <p:spPr>
              <a:xfrm flipH="1" flipV="1">
                <a:off x="4119513" y="3530412"/>
                <a:ext cx="2042154" cy="1124891"/>
              </a:xfrm>
              <a:prstGeom prst="straightConnector1">
                <a:avLst/>
              </a:prstGeom>
              <a:ln w="28575">
                <a:solidFill>
                  <a:srgbClr val="C0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4986603" y="4674081"/>
                <a:ext cx="3185487" cy="369332"/>
              </a:xfrm>
              <a:prstGeom prst="rect">
                <a:avLst/>
              </a:prstGeom>
            </p:spPr>
            <p:style>
              <a:lnRef idx="2">
                <a:schemeClr val="accent6"/>
              </a:lnRef>
              <a:fillRef idx="1">
                <a:schemeClr val="lt1"/>
              </a:fillRef>
              <a:effectRef idx="0">
                <a:schemeClr val="accent6"/>
              </a:effectRef>
              <a:fontRef idx="minor">
                <a:schemeClr val="dk1"/>
              </a:fontRef>
            </p:style>
            <p:txBody>
              <a:bodyPr wrap="none">
                <a:spAutoFit/>
              </a:bodyPr>
              <a:lstStyle/>
              <a:p>
                <a:r>
                  <a:rPr lang="zh-CN" altLang="en-US" dirty="0" smtClean="0">
                    <a:solidFill>
                      <a:srgbClr val="FF0000"/>
                    </a:solidFill>
                  </a:rPr>
                  <a:t>列表是可变类型，不能充当键</a:t>
                </a:r>
                <a:endParaRPr lang="zh-CN" altLang="en-US" dirty="0">
                  <a:solidFill>
                    <a:srgbClr val="FF0000"/>
                  </a:solidFill>
                </a:endParaRPr>
              </a:p>
            </p:txBody>
          </p:sp>
          <p:cxnSp>
            <p:nvCxnSpPr>
              <p:cNvPr id="14" name="直接连接符 13">
                <a:extLst>
                  <a:ext uri="{FF2B5EF4-FFF2-40B4-BE49-F238E27FC236}">
                    <a16:creationId xmlns:a16="http://schemas.microsoft.com/office/drawing/2014/main" id="{4ED0BC45-8C24-4037-A998-0BB944D04D99}"/>
                  </a:ext>
                </a:extLst>
              </p:cNvPr>
              <p:cNvCxnSpPr/>
              <p:nvPr/>
            </p:nvCxnSpPr>
            <p:spPr>
              <a:xfrm>
                <a:off x="2894221" y="3483130"/>
                <a:ext cx="1479816" cy="23641"/>
              </a:xfrm>
              <a:prstGeom prst="line">
                <a:avLst/>
              </a:prstGeom>
              <a:ln w="28575">
                <a:solidFill>
                  <a:srgbClr val="C00000"/>
                </a:solidFill>
              </a:ln>
            </p:spPr>
            <p:style>
              <a:lnRef idx="1">
                <a:schemeClr val="accent6"/>
              </a:lnRef>
              <a:fillRef idx="0">
                <a:schemeClr val="accent6"/>
              </a:fillRef>
              <a:effectRef idx="0">
                <a:schemeClr val="accent6"/>
              </a:effectRef>
              <a:fontRef idx="minor">
                <a:schemeClr val="tx1"/>
              </a:fontRef>
            </p:style>
          </p:cxnSp>
          <p:cxnSp>
            <p:nvCxnSpPr>
              <p:cNvPr id="16" name="直接连接符 15">
                <a:extLst>
                  <a:ext uri="{FF2B5EF4-FFF2-40B4-BE49-F238E27FC236}">
                    <a16:creationId xmlns:a16="http://schemas.microsoft.com/office/drawing/2014/main" id="{4ED0BC45-8C24-4037-A998-0BB944D04D99}"/>
                  </a:ext>
                </a:extLst>
              </p:cNvPr>
              <p:cNvCxnSpPr/>
              <p:nvPr/>
            </p:nvCxnSpPr>
            <p:spPr>
              <a:xfrm>
                <a:off x="5544672" y="3506771"/>
                <a:ext cx="1479816" cy="23641"/>
              </a:xfrm>
              <a:prstGeom prst="line">
                <a:avLst/>
              </a:prstGeom>
              <a:ln w="28575">
                <a:solidFill>
                  <a:srgbClr val="C00000"/>
                </a:solidFill>
              </a:ln>
            </p:spPr>
            <p:style>
              <a:lnRef idx="1">
                <a:schemeClr val="accent6"/>
              </a:lnRef>
              <a:fillRef idx="0">
                <a:schemeClr val="accent6"/>
              </a:fillRef>
              <a:effectRef idx="0">
                <a:schemeClr val="accent6"/>
              </a:effectRef>
              <a:fontRef idx="minor">
                <a:schemeClr val="tx1"/>
              </a:fontRef>
            </p:style>
          </p:cxnSp>
          <p:cxnSp>
            <p:nvCxnSpPr>
              <p:cNvPr id="17" name="直接连接符 16">
                <a:extLst>
                  <a:ext uri="{FF2B5EF4-FFF2-40B4-BE49-F238E27FC236}">
                    <a16:creationId xmlns:a16="http://schemas.microsoft.com/office/drawing/2014/main" id="{4ED0BC45-8C24-4037-A998-0BB944D04D99}"/>
                  </a:ext>
                </a:extLst>
              </p:cNvPr>
              <p:cNvCxnSpPr/>
              <p:nvPr/>
            </p:nvCxnSpPr>
            <p:spPr>
              <a:xfrm>
                <a:off x="8052604" y="3497343"/>
                <a:ext cx="1479816" cy="23641"/>
              </a:xfrm>
              <a:prstGeom prst="line">
                <a:avLst/>
              </a:prstGeom>
              <a:ln w="28575">
                <a:solidFill>
                  <a:srgbClr val="C00000"/>
                </a:solidFill>
              </a:ln>
            </p:spPr>
            <p:style>
              <a:lnRef idx="1">
                <a:schemeClr val="accent6"/>
              </a:lnRef>
              <a:fillRef idx="0">
                <a:schemeClr val="accent6"/>
              </a:fillRef>
              <a:effectRef idx="0">
                <a:schemeClr val="accent6"/>
              </a:effectRef>
              <a:fontRef idx="minor">
                <a:schemeClr val="tx1"/>
              </a:fontRef>
            </p:style>
          </p:cxnSp>
          <p:cxnSp>
            <p:nvCxnSpPr>
              <p:cNvPr id="21" name="直接箭头连接符 20">
                <a:extLst>
                  <a:ext uri="{FF2B5EF4-FFF2-40B4-BE49-F238E27FC236}">
                    <a16:creationId xmlns:a16="http://schemas.microsoft.com/office/drawing/2014/main" id="{B1643158-1FF1-411A-BC00-57AEF503D4BE}"/>
                  </a:ext>
                </a:extLst>
              </p:cNvPr>
              <p:cNvCxnSpPr>
                <a:cxnSpLocks/>
              </p:cNvCxnSpPr>
              <p:nvPr/>
            </p:nvCxnSpPr>
            <p:spPr>
              <a:xfrm flipV="1">
                <a:off x="6161667" y="3522573"/>
                <a:ext cx="2630845" cy="1124890"/>
              </a:xfrm>
              <a:prstGeom prst="straightConnector1">
                <a:avLst/>
              </a:prstGeom>
              <a:ln w="28575">
                <a:solidFill>
                  <a:srgbClr val="C0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grpSp>
      <p:grpSp>
        <p:nvGrpSpPr>
          <p:cNvPr id="24" name="组合 23"/>
          <p:cNvGrpSpPr/>
          <p:nvPr/>
        </p:nvGrpSpPr>
        <p:grpSpPr>
          <a:xfrm>
            <a:off x="2889222" y="5206185"/>
            <a:ext cx="6462934" cy="1278293"/>
            <a:chOff x="2992151" y="5533607"/>
            <a:chExt cx="6462934" cy="1426385"/>
          </a:xfrm>
        </p:grpSpPr>
        <p:cxnSp>
          <p:nvCxnSpPr>
            <p:cNvPr id="26" name="直接箭头连接符 25">
              <a:extLst>
                <a:ext uri="{FF2B5EF4-FFF2-40B4-BE49-F238E27FC236}">
                  <a16:creationId xmlns:a16="http://schemas.microsoft.com/office/drawing/2014/main" id="{B1643158-1FF1-411A-BC00-57AEF503D4BE}"/>
                </a:ext>
              </a:extLst>
            </p:cNvPr>
            <p:cNvCxnSpPr>
              <a:cxnSpLocks/>
            </p:cNvCxnSpPr>
            <p:nvPr/>
          </p:nvCxnSpPr>
          <p:spPr>
            <a:xfrm flipH="1" flipV="1">
              <a:off x="6133000" y="5573984"/>
              <a:ext cx="114952" cy="940574"/>
            </a:xfrm>
            <a:prstGeom prst="straightConnector1">
              <a:avLst/>
            </a:prstGeom>
            <a:ln w="28575">
              <a:solidFill>
                <a:srgbClr val="C0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直接箭头连接符 27">
              <a:extLst>
                <a:ext uri="{FF2B5EF4-FFF2-40B4-BE49-F238E27FC236}">
                  <a16:creationId xmlns:a16="http://schemas.microsoft.com/office/drawing/2014/main" id="{B1643158-1FF1-411A-BC00-57AEF503D4BE}"/>
                </a:ext>
              </a:extLst>
            </p:cNvPr>
            <p:cNvCxnSpPr>
              <a:cxnSpLocks/>
            </p:cNvCxnSpPr>
            <p:nvPr/>
          </p:nvCxnSpPr>
          <p:spPr>
            <a:xfrm flipH="1" flipV="1">
              <a:off x="4242062" y="5592527"/>
              <a:ext cx="1919605" cy="922031"/>
            </a:xfrm>
            <a:prstGeom prst="straightConnector1">
              <a:avLst/>
            </a:prstGeom>
            <a:ln w="28575">
              <a:solidFill>
                <a:srgbClr val="C0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29" name="矩形 28"/>
            <p:cNvSpPr/>
            <p:nvPr/>
          </p:nvSpPr>
          <p:spPr>
            <a:xfrm>
              <a:off x="4986603" y="6547872"/>
              <a:ext cx="3416320" cy="412120"/>
            </a:xfrm>
            <a:prstGeom prst="rect">
              <a:avLst/>
            </a:prstGeom>
          </p:spPr>
          <p:style>
            <a:lnRef idx="2">
              <a:schemeClr val="accent6"/>
            </a:lnRef>
            <a:fillRef idx="1">
              <a:schemeClr val="lt1"/>
            </a:fillRef>
            <a:effectRef idx="0">
              <a:schemeClr val="accent6"/>
            </a:effectRef>
            <a:fontRef idx="minor">
              <a:schemeClr val="dk1"/>
            </a:fontRef>
          </p:style>
          <p:txBody>
            <a:bodyPr wrap="none">
              <a:spAutoFit/>
            </a:bodyPr>
            <a:lstStyle/>
            <a:p>
              <a:r>
                <a:rPr lang="zh-CN" altLang="en-US" dirty="0">
                  <a:solidFill>
                    <a:srgbClr val="FF0000"/>
                  </a:solidFill>
                </a:rPr>
                <a:t>元组</a:t>
              </a:r>
              <a:r>
                <a:rPr lang="zh-CN" altLang="en-US" dirty="0" smtClean="0">
                  <a:solidFill>
                    <a:srgbClr val="FF0000"/>
                  </a:solidFill>
                </a:rPr>
                <a:t>是不可变类型，可以充当键</a:t>
              </a:r>
              <a:endParaRPr lang="zh-CN" altLang="en-US" dirty="0">
                <a:solidFill>
                  <a:srgbClr val="FF0000"/>
                </a:solidFill>
              </a:endParaRPr>
            </a:p>
          </p:txBody>
        </p:sp>
        <p:cxnSp>
          <p:nvCxnSpPr>
            <p:cNvPr id="30" name="直接连接符 29">
              <a:extLst>
                <a:ext uri="{FF2B5EF4-FFF2-40B4-BE49-F238E27FC236}">
                  <a16:creationId xmlns:a16="http://schemas.microsoft.com/office/drawing/2014/main" id="{4ED0BC45-8C24-4037-A998-0BB944D04D99}"/>
                </a:ext>
              </a:extLst>
            </p:cNvPr>
            <p:cNvCxnSpPr/>
            <p:nvPr/>
          </p:nvCxnSpPr>
          <p:spPr>
            <a:xfrm>
              <a:off x="2992151" y="5533607"/>
              <a:ext cx="1479816" cy="23641"/>
            </a:xfrm>
            <a:prstGeom prst="line">
              <a:avLst/>
            </a:prstGeom>
            <a:ln w="28575">
              <a:solidFill>
                <a:srgbClr val="C00000"/>
              </a:solidFill>
            </a:ln>
          </p:spPr>
          <p:style>
            <a:lnRef idx="1">
              <a:schemeClr val="accent6"/>
            </a:lnRef>
            <a:fillRef idx="0">
              <a:schemeClr val="accent6"/>
            </a:fillRef>
            <a:effectRef idx="0">
              <a:schemeClr val="accent6"/>
            </a:effectRef>
            <a:fontRef idx="minor">
              <a:schemeClr val="tx1"/>
            </a:fontRef>
          </p:style>
        </p:cxnSp>
        <p:cxnSp>
          <p:nvCxnSpPr>
            <p:cNvPr id="31" name="直接连接符 30">
              <a:extLst>
                <a:ext uri="{FF2B5EF4-FFF2-40B4-BE49-F238E27FC236}">
                  <a16:creationId xmlns:a16="http://schemas.microsoft.com/office/drawing/2014/main" id="{4ED0BC45-8C24-4037-A998-0BB944D04D99}"/>
                </a:ext>
              </a:extLst>
            </p:cNvPr>
            <p:cNvCxnSpPr/>
            <p:nvPr/>
          </p:nvCxnSpPr>
          <p:spPr>
            <a:xfrm>
              <a:off x="5667221" y="5568885"/>
              <a:ext cx="1479816" cy="23641"/>
            </a:xfrm>
            <a:prstGeom prst="line">
              <a:avLst/>
            </a:prstGeom>
            <a:ln w="28575">
              <a:solidFill>
                <a:srgbClr val="C00000"/>
              </a:solidFill>
            </a:ln>
          </p:spPr>
          <p:style>
            <a:lnRef idx="1">
              <a:schemeClr val="accent6"/>
            </a:lnRef>
            <a:fillRef idx="0">
              <a:schemeClr val="accent6"/>
            </a:fillRef>
            <a:effectRef idx="0">
              <a:schemeClr val="accent6"/>
            </a:effectRef>
            <a:fontRef idx="minor">
              <a:schemeClr val="tx1"/>
            </a:fontRef>
          </p:style>
        </p:cxnSp>
        <p:cxnSp>
          <p:nvCxnSpPr>
            <p:cNvPr id="33" name="直接连接符 32">
              <a:extLst>
                <a:ext uri="{FF2B5EF4-FFF2-40B4-BE49-F238E27FC236}">
                  <a16:creationId xmlns:a16="http://schemas.microsoft.com/office/drawing/2014/main" id="{4ED0BC45-8C24-4037-A998-0BB944D04D99}"/>
                </a:ext>
              </a:extLst>
            </p:cNvPr>
            <p:cNvCxnSpPr/>
            <p:nvPr/>
          </p:nvCxnSpPr>
          <p:spPr>
            <a:xfrm>
              <a:off x="8175153" y="5559457"/>
              <a:ext cx="1279932" cy="14526"/>
            </a:xfrm>
            <a:prstGeom prst="line">
              <a:avLst/>
            </a:prstGeom>
            <a:ln w="28575">
              <a:solidFill>
                <a:srgbClr val="C00000"/>
              </a:solidFill>
            </a:ln>
          </p:spPr>
          <p:style>
            <a:lnRef idx="1">
              <a:schemeClr val="accent6"/>
            </a:lnRef>
            <a:fillRef idx="0">
              <a:schemeClr val="accent6"/>
            </a:fillRef>
            <a:effectRef idx="0">
              <a:schemeClr val="accent6"/>
            </a:effectRef>
            <a:fontRef idx="minor">
              <a:schemeClr val="tx1"/>
            </a:fontRef>
          </p:style>
        </p:cxnSp>
        <p:cxnSp>
          <p:nvCxnSpPr>
            <p:cNvPr id="34" name="直接箭头连接符 33">
              <a:extLst>
                <a:ext uri="{FF2B5EF4-FFF2-40B4-BE49-F238E27FC236}">
                  <a16:creationId xmlns:a16="http://schemas.microsoft.com/office/drawing/2014/main" id="{B1643158-1FF1-411A-BC00-57AEF503D4BE}"/>
                </a:ext>
              </a:extLst>
            </p:cNvPr>
            <p:cNvCxnSpPr>
              <a:cxnSpLocks/>
            </p:cNvCxnSpPr>
            <p:nvPr/>
          </p:nvCxnSpPr>
          <p:spPr>
            <a:xfrm flipV="1">
              <a:off x="6345673" y="5584687"/>
              <a:ext cx="2569388" cy="929871"/>
            </a:xfrm>
            <a:prstGeom prst="straightConnector1">
              <a:avLst/>
            </a:prstGeom>
            <a:ln w="28575">
              <a:solidFill>
                <a:srgbClr val="C0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6748451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4"/>
                                        </p:tgtEl>
                                        <p:attrNameLst>
                                          <p:attrName>style.visibility</p:attrName>
                                        </p:attrNameLst>
                                      </p:cBhvr>
                                      <p:to>
                                        <p:strVal val="visible"/>
                                      </p:to>
                                    </p:set>
                                    <p:anim calcmode="lin" valueType="num">
                                      <p:cBhvr additive="base">
                                        <p:cTn id="13" dur="500" fill="hold"/>
                                        <p:tgtEl>
                                          <p:spTgt spid="24"/>
                                        </p:tgtEl>
                                        <p:attrNameLst>
                                          <p:attrName>ppt_x</p:attrName>
                                        </p:attrNameLst>
                                      </p:cBhvr>
                                      <p:tavLst>
                                        <p:tav tm="0">
                                          <p:val>
                                            <p:strVal val="#ppt_x"/>
                                          </p:val>
                                        </p:tav>
                                        <p:tav tm="100000">
                                          <p:val>
                                            <p:strVal val="#ppt_x"/>
                                          </p:val>
                                        </p:tav>
                                      </p:tavLst>
                                    </p:anim>
                                    <p:anim calcmode="lin" valueType="num">
                                      <p:cBhvr additive="base">
                                        <p:cTn id="14"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1_Office 主题​​">
  <a:themeElements>
    <a:clrScheme name="自定义 222">
      <a:dk1>
        <a:sysClr val="windowText" lastClr="000000"/>
      </a:dk1>
      <a:lt1>
        <a:sysClr val="window" lastClr="FFFFFF"/>
      </a:lt1>
      <a:dk2>
        <a:srgbClr val="435258"/>
      </a:dk2>
      <a:lt2>
        <a:srgbClr val="EEECE1"/>
      </a:lt2>
      <a:accent1>
        <a:srgbClr val="2A8FBD"/>
      </a:accent1>
      <a:accent2>
        <a:srgbClr val="00B0F0"/>
      </a:accent2>
      <a:accent3>
        <a:srgbClr val="435258"/>
      </a:accent3>
      <a:accent4>
        <a:srgbClr val="1E6787"/>
      </a:accent4>
      <a:accent5>
        <a:srgbClr val="2A8FBD"/>
      </a:accent5>
      <a:accent6>
        <a:srgbClr val="E44860"/>
      </a:accent6>
      <a:hlink>
        <a:srgbClr val="E44860"/>
      </a:hlink>
      <a:folHlink>
        <a:srgbClr val="435258"/>
      </a:folHlink>
    </a:clrScheme>
    <a:fontScheme name="自定义 1">
      <a:majorFont>
        <a:latin typeface="Calibri"/>
        <a:ea typeface="微软雅黑"/>
        <a:cs typeface=""/>
      </a:majorFont>
      <a:minorFont>
        <a:latin typeface="Calibri"/>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6754</TotalTime>
  <Words>4765</Words>
  <Application>Microsoft Office PowerPoint</Application>
  <PresentationFormat>宽屏</PresentationFormat>
  <Paragraphs>868</Paragraphs>
  <Slides>66</Slides>
  <Notes>64</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66</vt:i4>
      </vt:variant>
    </vt:vector>
  </HeadingPairs>
  <TitlesOfParts>
    <vt:vector size="80" baseType="lpstr">
      <vt:lpstr>Arial Unicode MS</vt:lpstr>
      <vt:lpstr>Helvetica Light</vt:lpstr>
      <vt:lpstr>Impact MT Std</vt:lpstr>
      <vt:lpstr>等线</vt:lpstr>
      <vt:lpstr>宋体</vt:lpstr>
      <vt:lpstr>微软雅黑</vt:lpstr>
      <vt:lpstr>造字工房尚黑（非商用）细体</vt:lpstr>
      <vt:lpstr>Arial</vt:lpstr>
      <vt:lpstr>Calibri</vt:lpstr>
      <vt:lpstr>Gill Sans MT Condensed</vt:lpstr>
      <vt:lpstr>Gill Sans Ultra Bold</vt:lpstr>
      <vt:lpstr>Times New Roman</vt:lpstr>
      <vt:lpstr>Wingdings</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ZhaoLu</dc:creator>
  <cp:lastModifiedBy>happytime</cp:lastModifiedBy>
  <cp:revision>139</cp:revision>
  <dcterms:created xsi:type="dcterms:W3CDTF">2019-01-13T07:44:05Z</dcterms:created>
  <dcterms:modified xsi:type="dcterms:W3CDTF">2021-04-26T14:09:09Z</dcterms:modified>
</cp:coreProperties>
</file>