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1" r:id="rId6"/>
    <p:sldId id="259" r:id="rId7"/>
    <p:sldId id="260" r:id="rId8"/>
    <p:sldId id="262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7ACD-D719-4402-8E33-8EC058DF2FC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2F4B-14E4-43F9-A0FD-B88E44568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58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7ACD-D719-4402-8E33-8EC058DF2FC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2F4B-14E4-43F9-A0FD-B88E44568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4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7ACD-D719-4402-8E33-8EC058DF2FC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2F4B-14E4-43F9-A0FD-B88E44568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12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7ACD-D719-4402-8E33-8EC058DF2FC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2F4B-14E4-43F9-A0FD-B88E44568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1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7ACD-D719-4402-8E33-8EC058DF2FC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2F4B-14E4-43F9-A0FD-B88E44568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80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7ACD-D719-4402-8E33-8EC058DF2FC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2F4B-14E4-43F9-A0FD-B88E44568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514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7ACD-D719-4402-8E33-8EC058DF2FC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2F4B-14E4-43F9-A0FD-B88E44568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8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7ACD-D719-4402-8E33-8EC058DF2FC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2F4B-14E4-43F9-A0FD-B88E44568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42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7ACD-D719-4402-8E33-8EC058DF2FC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2F4B-14E4-43F9-A0FD-B88E44568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97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7ACD-D719-4402-8E33-8EC058DF2FC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2F4B-14E4-43F9-A0FD-B88E44568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94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7ACD-D719-4402-8E33-8EC058DF2FC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2F4B-14E4-43F9-A0FD-B88E44568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42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27ACD-D719-4402-8E33-8EC058DF2FC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02F4B-14E4-43F9-A0FD-B88E44568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43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2586633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FF"/>
              </a:buClr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turtle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库 </a:t>
            </a:r>
          </a:p>
        </p:txBody>
      </p:sp>
    </p:spTree>
    <p:extLst>
      <p:ext uri="{BB962C8B-B14F-4D97-AF65-F5344CB8AC3E}">
        <p14:creationId xmlns:p14="http://schemas.microsoft.com/office/powerpoint/2010/main" val="85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535577"/>
            <a:ext cx="10630989" cy="5641386"/>
          </a:xfrm>
        </p:spPr>
        <p:txBody>
          <a:bodyPr>
            <a:norm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goto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x,y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zh-CN" altLang="en-US" dirty="0" smtClean="0"/>
              <a:t>移动画笔到指定坐标位置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circle(radius,[</a:t>
            </a:r>
            <a:r>
              <a:rPr lang="en-US" altLang="zh-CN" b="1" dirty="0" err="1" smtClean="0">
                <a:solidFill>
                  <a:srgbClr val="FF0000"/>
                </a:solidFill>
              </a:rPr>
              <a:t>extent,steps</a:t>
            </a:r>
            <a:r>
              <a:rPr lang="en-US" altLang="zh-CN" b="1" dirty="0" smtClean="0">
                <a:solidFill>
                  <a:srgbClr val="FF0000"/>
                </a:solidFill>
              </a:rPr>
              <a:t>])</a:t>
            </a:r>
          </a:p>
          <a:p>
            <a:pPr marL="0" indent="0">
              <a:buNone/>
            </a:pPr>
            <a:r>
              <a:rPr lang="zh-CN" altLang="en-US" dirty="0" smtClean="0"/>
              <a:t>绘制半径为</a:t>
            </a:r>
            <a:r>
              <a:rPr lang="en-US" altLang="zh-CN" dirty="0" smtClean="0"/>
              <a:t>radius</a:t>
            </a:r>
            <a:r>
              <a:rPr lang="zh-CN" altLang="en-US" dirty="0" smtClean="0"/>
              <a:t>的圆形。</a:t>
            </a:r>
            <a:r>
              <a:rPr lang="en-US" altLang="zh-CN" dirty="0" smtClean="0"/>
              <a:t>radius</a:t>
            </a:r>
            <a:r>
              <a:rPr lang="zh-CN" altLang="en-US" dirty="0" smtClean="0"/>
              <a:t>为正（负），圆心在画笔方向左（右）侧，</a:t>
            </a:r>
            <a:r>
              <a:rPr lang="en-US" altLang="zh-CN" dirty="0" smtClean="0"/>
              <a:t>extent</a:t>
            </a:r>
            <a:r>
              <a:rPr lang="zh-CN" altLang="en-US" dirty="0" smtClean="0"/>
              <a:t>表示弧度，</a:t>
            </a:r>
            <a:r>
              <a:rPr lang="en-US" altLang="zh-CN" dirty="0" smtClean="0"/>
              <a:t>steps</a:t>
            </a:r>
            <a:r>
              <a:rPr lang="zh-CN" altLang="en-US" dirty="0" smtClean="0"/>
              <a:t>表示弧形内切边数。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例如： 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41079" t="24477" r="39543" b="43993"/>
          <a:stretch/>
        </p:blipFill>
        <p:spPr>
          <a:xfrm>
            <a:off x="1828801" y="3501159"/>
            <a:ext cx="2521326" cy="230647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30327" t="13865" r="27429" b="44857"/>
          <a:stretch/>
        </p:blipFill>
        <p:spPr>
          <a:xfrm>
            <a:off x="4970246" y="3501159"/>
            <a:ext cx="2756264" cy="239050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88582" y="5985692"/>
            <a:ext cx="2863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turtle.circle</a:t>
            </a:r>
            <a:r>
              <a:rPr lang="zh-CN" altLang="en-US" dirty="0"/>
              <a:t>（</a:t>
            </a:r>
            <a:r>
              <a:rPr lang="en-US" altLang="zh-CN" dirty="0"/>
              <a:t>100</a:t>
            </a:r>
            <a:r>
              <a:rPr lang="zh-CN" altLang="en-US" dirty="0"/>
              <a:t>，</a:t>
            </a:r>
            <a:r>
              <a:rPr lang="en-US" altLang="zh-CN" dirty="0"/>
              <a:t>270,5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744384" y="5906431"/>
            <a:ext cx="2690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turtle.circle</a:t>
            </a:r>
            <a:r>
              <a:rPr lang="zh-CN" altLang="en-US" dirty="0"/>
              <a:t>（</a:t>
            </a:r>
            <a:r>
              <a:rPr lang="en-US" altLang="zh-CN" dirty="0"/>
              <a:t>100</a:t>
            </a:r>
            <a:r>
              <a:rPr lang="zh-CN" altLang="en-US" dirty="0"/>
              <a:t>，</a:t>
            </a:r>
            <a:r>
              <a:rPr lang="en-US" altLang="zh-CN" dirty="0"/>
              <a:t>270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l="33049" t="46955" r="32115" b="14248"/>
          <a:stretch/>
        </p:blipFill>
        <p:spPr>
          <a:xfrm>
            <a:off x="8647074" y="3573004"/>
            <a:ext cx="2272938" cy="224681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605904" y="5985692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turtle.circle</a:t>
            </a:r>
            <a:r>
              <a:rPr lang="en-US" altLang="zh-CN" dirty="0"/>
              <a:t>(-100,steps=5)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62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18903"/>
            <a:ext cx="10515600" cy="5158060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color(</a:t>
            </a:r>
            <a:r>
              <a:rPr lang="en-US" altLang="zh-CN" b="1" dirty="0" err="1">
                <a:solidFill>
                  <a:srgbClr val="FF0000"/>
                </a:solidFill>
              </a:rPr>
              <a:t>pencolor,fillcolor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zh-CN" altLang="en-US" dirty="0"/>
              <a:t>设置画笔颜色与填充颜色</a:t>
            </a:r>
            <a:endParaRPr lang="en-US" altLang="zh-CN" dirty="0"/>
          </a:p>
          <a:p>
            <a:r>
              <a:rPr lang="en-US" altLang="zh-CN" b="1" dirty="0" err="1">
                <a:solidFill>
                  <a:srgbClr val="FF0000"/>
                </a:solidFill>
              </a:rPr>
              <a:t>begin_fill</a:t>
            </a:r>
            <a:r>
              <a:rPr lang="en-US" altLang="zh-CN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zh-CN" altLang="en-US" dirty="0"/>
              <a:t>以当前位置为起点，开始填充图形</a:t>
            </a:r>
            <a:endParaRPr lang="en-US" altLang="zh-CN" dirty="0"/>
          </a:p>
          <a:p>
            <a:r>
              <a:rPr lang="en-US" altLang="zh-CN" b="1" dirty="0" err="1">
                <a:solidFill>
                  <a:srgbClr val="FF0000"/>
                </a:solidFill>
              </a:rPr>
              <a:t>end_fill</a:t>
            </a:r>
            <a:r>
              <a:rPr lang="en-US" altLang="zh-CN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zh-CN" altLang="en-US" dirty="0"/>
              <a:t>以当前位置为终点，结束填充图形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350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41157"/>
            <a:ext cx="10515600" cy="1113518"/>
          </a:xfrm>
        </p:spPr>
        <p:txBody>
          <a:bodyPr>
            <a:normAutofit/>
          </a:bodyPr>
          <a:lstStyle/>
          <a:p>
            <a:r>
              <a:rPr lang="zh-CN" altLang="zh-CN" dirty="0"/>
              <a:t>题目：使用</a:t>
            </a:r>
            <a:r>
              <a:rPr lang="en-US" altLang="zh-CN" dirty="0"/>
              <a:t> turtle </a:t>
            </a:r>
            <a:r>
              <a:rPr lang="zh-CN" altLang="zh-CN" dirty="0"/>
              <a:t>库绘制红色五角星图形，效果如样张</a:t>
            </a:r>
            <a:r>
              <a:rPr lang="en-US" altLang="zh-CN" dirty="0"/>
              <a:t>1</a:t>
            </a:r>
            <a:r>
              <a:rPr lang="zh-CN" altLang="zh-CN" dirty="0"/>
              <a:t>所示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1180011" y="1503964"/>
            <a:ext cx="2856412" cy="36933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(____①____)</a:t>
            </a:r>
            <a:endParaRPr lang="zh-CN" altLang="zh-CN" dirty="0"/>
          </a:p>
          <a:p>
            <a:r>
              <a:rPr lang="en-US" altLang="zh-CN" dirty="0"/>
              <a:t>setup(400,400)</a:t>
            </a:r>
            <a:endParaRPr lang="zh-CN" altLang="zh-CN" dirty="0"/>
          </a:p>
          <a:p>
            <a:r>
              <a:rPr lang="en-US" altLang="zh-CN" dirty="0" err="1"/>
              <a:t>penup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 err="1"/>
              <a:t>goto</a:t>
            </a:r>
            <a:r>
              <a:rPr lang="en-US" altLang="zh-CN" dirty="0"/>
              <a:t>(-100,50)</a:t>
            </a:r>
            <a:endParaRPr lang="zh-CN" altLang="zh-CN" dirty="0"/>
          </a:p>
          <a:p>
            <a:r>
              <a:rPr lang="en-US" altLang="zh-CN" dirty="0" err="1"/>
              <a:t>pendown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color("red")</a:t>
            </a:r>
            <a:endParaRPr lang="zh-CN" altLang="zh-CN" dirty="0"/>
          </a:p>
          <a:p>
            <a:r>
              <a:rPr lang="en-US" altLang="zh-CN" dirty="0" err="1"/>
              <a:t>begin_fill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range(5):</a:t>
            </a:r>
            <a:endParaRPr lang="zh-CN" altLang="zh-CN" dirty="0"/>
          </a:p>
          <a:p>
            <a:r>
              <a:rPr lang="en-US" altLang="zh-CN" dirty="0"/>
              <a:t>    forward(200)</a:t>
            </a:r>
            <a:endParaRPr lang="zh-CN" altLang="zh-CN" dirty="0"/>
          </a:p>
          <a:p>
            <a:r>
              <a:rPr lang="en-US" altLang="zh-CN" dirty="0"/>
              <a:t>     (____②____)</a:t>
            </a:r>
            <a:endParaRPr lang="zh-CN" altLang="zh-CN" dirty="0"/>
          </a:p>
          <a:p>
            <a:r>
              <a:rPr lang="en-US" altLang="zh-CN" dirty="0" err="1"/>
              <a:t>end_fill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 err="1"/>
              <a:t>hideturtle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done()</a:t>
            </a:r>
            <a:endParaRPr lang="zh-CN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3400" t="12413" r="18710" b="22508"/>
          <a:stretch/>
        </p:blipFill>
        <p:spPr>
          <a:xfrm>
            <a:off x="6779623" y="1503964"/>
            <a:ext cx="3540034" cy="36467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17812" y="5579576"/>
            <a:ext cx="27665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答案：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from turtle import 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</a:p>
          <a:p>
            <a:r>
              <a:rPr lang="en-US" altLang="zh-CN" dirty="0"/>
              <a:t>right(144</a:t>
            </a:r>
            <a:r>
              <a:rPr lang="en-US" altLang="zh-CN" dirty="0" smtClean="0"/>
              <a:t>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7617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zh-CN" sz="2800" dirty="0"/>
              <a:t>题目：使用</a:t>
            </a:r>
            <a:r>
              <a:rPr lang="en-US" altLang="zh-CN" sz="2800" dirty="0"/>
              <a:t> turtle </a:t>
            </a:r>
            <a:r>
              <a:rPr lang="zh-CN" altLang="zh-CN" sz="2800" dirty="0"/>
              <a:t>库绘制轮廓颜色为红色（</a:t>
            </a:r>
            <a:r>
              <a:rPr lang="en-US" altLang="zh-CN" sz="2800" dirty="0"/>
              <a:t>red</a:t>
            </a:r>
            <a:r>
              <a:rPr lang="zh-CN" altLang="zh-CN" sz="2800" dirty="0"/>
              <a:t>）</a:t>
            </a:r>
            <a:r>
              <a:rPr lang="zh-CN" altLang="zh-CN" sz="2800" dirty="0" smtClean="0"/>
              <a:t>、填充</a:t>
            </a:r>
            <a:r>
              <a:rPr lang="zh-CN" altLang="zh-CN" sz="2800" dirty="0"/>
              <a:t>颜色为粉红色（</a:t>
            </a:r>
            <a:r>
              <a:rPr lang="en-US" altLang="zh-CN" sz="2800" dirty="0"/>
              <a:t>pink</a:t>
            </a:r>
            <a:r>
              <a:rPr lang="zh-CN" altLang="zh-CN" sz="2800" dirty="0"/>
              <a:t>）的心形图形，</a:t>
            </a:r>
            <a:r>
              <a:rPr lang="zh-CN" altLang="zh-CN" sz="2800" dirty="0" smtClean="0"/>
              <a:t>效果如</a:t>
            </a:r>
            <a:r>
              <a:rPr lang="zh-CN" altLang="zh-CN" sz="2800" dirty="0"/>
              <a:t>样张</a:t>
            </a:r>
            <a:r>
              <a:rPr lang="en-US" altLang="zh-CN" sz="2800" dirty="0"/>
              <a:t>1</a:t>
            </a:r>
            <a:r>
              <a:rPr lang="zh-CN" altLang="zh-CN" sz="2800" dirty="0"/>
              <a:t>所示。阅读程序框架，补充横线处代码</a:t>
            </a:r>
            <a:r>
              <a:rPr lang="zh-CN" altLang="zh-CN" sz="2800" dirty="0" smtClean="0"/>
              <a:t>。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1010194" y="1690688"/>
            <a:ext cx="3997904" cy="45243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from turtle import *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#**********Program**********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color('red', ____①____)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(____②____)</a:t>
            </a:r>
            <a:endParaRPr lang="zh-CN" altLang="zh-CN" sz="20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#**********  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End  **********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left(135)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fd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(100)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right(180)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circle(50, -180)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left(90)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circle(50, -180)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right(180)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fd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(100)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end_fill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30065" t="18356" r="26758" b="39179"/>
          <a:stretch/>
        </p:blipFill>
        <p:spPr>
          <a:xfrm>
            <a:off x="7014754" y="2181497"/>
            <a:ext cx="3606423" cy="314814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559083" y="58204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答案：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color('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red','pink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')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begin_fill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80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/>
              <a:t>题目：使用</a:t>
            </a:r>
            <a:r>
              <a:rPr lang="en-US" altLang="zh-CN" sz="2800" dirty="0"/>
              <a:t> turtle </a:t>
            </a:r>
            <a:r>
              <a:rPr lang="zh-CN" altLang="zh-CN" sz="2800" dirty="0"/>
              <a:t>库绘制正方形螺旋线，效果如样张</a:t>
            </a:r>
            <a:r>
              <a:rPr lang="en-US" altLang="zh-CN" sz="2800" dirty="0"/>
              <a:t>1</a:t>
            </a:r>
            <a:r>
              <a:rPr lang="zh-CN" altLang="zh-CN" sz="2800" dirty="0"/>
              <a:t>所示。</a:t>
            </a:r>
            <a:br>
              <a:rPr lang="zh-CN" altLang="zh-CN" sz="2800" dirty="0"/>
            </a:br>
            <a:r>
              <a:rPr lang="en-US" altLang="zh-CN" sz="2800" dirty="0"/>
              <a:t>      </a:t>
            </a:r>
            <a:r>
              <a:rPr lang="zh-CN" altLang="zh-CN" sz="2800" dirty="0"/>
              <a:t>阅读程序框架，补充横线处代码</a:t>
            </a:r>
            <a:r>
              <a:rPr lang="zh-CN" altLang="zh-CN" sz="2800" dirty="0" smtClean="0"/>
              <a:t>。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1166949" y="2394917"/>
            <a:ext cx="4854023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import turtle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 = 10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in range(1,10,1):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for j in [90,180,-90,0]: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#**********Program**********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turtle.seth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(____①____)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turtle.fd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(____②____)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#**********  End  **********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n += 5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27721" t="34254" r="32992" b="25908"/>
          <a:stretch/>
        </p:blipFill>
        <p:spPr>
          <a:xfrm>
            <a:off x="7468939" y="2394917"/>
            <a:ext cx="3425483" cy="30830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93960" y="59153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答案：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turtle.seth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(j)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turtle.fd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(n)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77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题目：使用</a:t>
            </a:r>
            <a:r>
              <a:rPr lang="en-US" altLang="zh-CN" sz="2400" dirty="0"/>
              <a:t> turtle </a:t>
            </a:r>
            <a:r>
              <a:rPr lang="zh-CN" altLang="zh-CN" sz="2400" dirty="0"/>
              <a:t>库绘制叠加等边三角形，效果如样张</a:t>
            </a:r>
            <a:r>
              <a:rPr lang="en-US" altLang="zh-CN" sz="2400" dirty="0"/>
              <a:t>1</a:t>
            </a:r>
            <a:r>
              <a:rPr lang="zh-CN" altLang="zh-CN" sz="2400" dirty="0"/>
              <a:t>所示。</a:t>
            </a:r>
            <a:br>
              <a:rPr lang="zh-CN" altLang="zh-CN" sz="2400" dirty="0"/>
            </a:br>
            <a:r>
              <a:rPr lang="en-US" altLang="zh-CN" sz="2400" dirty="0"/>
              <a:t>      </a:t>
            </a:r>
            <a:r>
              <a:rPr lang="zh-CN" altLang="zh-CN" sz="2400" dirty="0"/>
              <a:t>阅读程序框架，补充横线处代码</a:t>
            </a:r>
            <a:r>
              <a:rPr lang="zh-CN" altLang="zh-CN" sz="2400" dirty="0" smtClean="0"/>
              <a:t>。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931817" y="1378196"/>
            <a:ext cx="4878140" cy="50167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6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turtle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(____①____)    #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设置画笔宽度为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像素</a:t>
            </a:r>
          </a:p>
          <a:p>
            <a:r>
              <a:rPr lang="en-US" altLang="zh-CN" sz="1600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turtle.color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('red')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(____②____)    #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向当前行进方向前进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160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像素</a:t>
            </a:r>
          </a:p>
          <a:p>
            <a:r>
              <a:rPr lang="en-US" altLang="zh-CN" sz="1600" kern="100" dirty="0" err="1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turtle.seth</a:t>
            </a:r>
            <a:r>
              <a:rPr lang="en-US" altLang="zh-CN" sz="16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(120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turtle.fd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(160)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turtle.seth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(-120)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turtle.fd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(160)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turtle.penup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turtle.seth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(0)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turtle.fd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(80)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turtle.pendown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turtle.seth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(60)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turtle.fd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(80)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turtle.seth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(180)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turtle.fd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(80)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turtle.seth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(-60)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turtle.fd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(80)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turtle.hideturtle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turtle.done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41415" t="22055" r="17943" b="38245"/>
          <a:stretch/>
        </p:blipFill>
        <p:spPr>
          <a:xfrm>
            <a:off x="7040881" y="1881051"/>
            <a:ext cx="4068040" cy="352697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326777" y="5136721"/>
            <a:ext cx="40190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答案：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turtle.pensize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(2) 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 err="1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turtle.fd</a:t>
            </a:r>
            <a:r>
              <a:rPr lang="en-US" altLang="zh-CN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(160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1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实践教程</a:t>
            </a:r>
            <a:r>
              <a:rPr lang="en-US" altLang="zh-CN" dirty="0" smtClean="0"/>
              <a:t>p5</a:t>
            </a:r>
            <a:r>
              <a:rPr lang="zh-CN" altLang="en-US" dirty="0" smtClean="0"/>
              <a:t>：第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</a:t>
            </a:r>
            <a:r>
              <a:rPr lang="zh-CN" altLang="en-US" dirty="0" smtClean="0"/>
              <a:t>题</a:t>
            </a:r>
            <a:endParaRPr lang="en-US" altLang="zh-CN" dirty="0" smtClean="0"/>
          </a:p>
          <a:p>
            <a:r>
              <a:rPr lang="zh-CN" altLang="en-US" dirty="0" smtClean="0"/>
              <a:t>考试系统：试卷练习</a:t>
            </a:r>
            <a:r>
              <a:rPr lang="en-US" altLang="zh-CN" dirty="0" smtClean="0"/>
              <a:t>turtle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40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19749" y="210519"/>
            <a:ext cx="2736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FF"/>
              </a:buClr>
            </a:pP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turtle</a:t>
            </a:r>
            <a:r>
              <a:rPr lang="zh-CN" altLang="en-US" sz="3600" dirty="0">
                <a:latin typeface="Times New Roman" pitchFamily="18" charset="0"/>
                <a:cs typeface="Times New Roman" pitchFamily="18" charset="0"/>
              </a:rPr>
              <a:t>库 </a:t>
            </a:r>
          </a:p>
        </p:txBody>
      </p:sp>
      <p:sp>
        <p:nvSpPr>
          <p:cNvPr id="6" name="矩形 5"/>
          <p:cNvSpPr/>
          <p:nvPr/>
        </p:nvSpPr>
        <p:spPr>
          <a:xfrm>
            <a:off x="992777" y="1183421"/>
            <a:ext cx="1050253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Turtle</a:t>
            </a:r>
            <a:r>
              <a:rPr lang="zh-CN" altLang="en-US" sz="2800" dirty="0" smtClean="0"/>
              <a:t>库是</a:t>
            </a:r>
            <a:r>
              <a:rPr lang="en-US" altLang="zh-CN" sz="2800" dirty="0" smtClean="0"/>
              <a:t>Python</a:t>
            </a:r>
            <a:r>
              <a:rPr lang="zh-CN" altLang="en-US" sz="2800" dirty="0" smtClean="0"/>
              <a:t>语言中一个很流行的</a:t>
            </a:r>
            <a:r>
              <a:rPr lang="zh-CN" altLang="en-US" sz="2800" b="1" dirty="0" smtClean="0"/>
              <a:t>图形绘制函数库，也是标准库</a:t>
            </a:r>
            <a:r>
              <a:rPr lang="zh-CN" altLang="en-US" sz="2800" b="1" dirty="0"/>
              <a:t>。</a:t>
            </a:r>
            <a:endParaRPr lang="en-US" altLang="zh-CN" sz="2800" b="1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使用</a:t>
            </a:r>
            <a:r>
              <a:rPr lang="en-US" altLang="zh-CN" sz="2800" dirty="0" smtClean="0"/>
              <a:t>turtle</a:t>
            </a:r>
            <a:r>
              <a:rPr lang="zh-CN" altLang="en-US" sz="2800" dirty="0" smtClean="0"/>
              <a:t>库时： </a:t>
            </a:r>
            <a:endParaRPr lang="en-US" altLang="zh-CN" sz="2800" dirty="0" smtClean="0"/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想象一个小乌龟，在一个横轴为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、纵轴为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的坐标系原点， </a:t>
            </a:r>
            <a:r>
              <a:rPr lang="en-US" altLang="zh-CN" sz="2800" dirty="0" smtClean="0"/>
              <a:t>(0,0)</a:t>
            </a:r>
            <a:r>
              <a:rPr lang="zh-CN" altLang="en-US" sz="2800" dirty="0" smtClean="0"/>
              <a:t>位置开始</a:t>
            </a:r>
            <a:endParaRPr lang="en-US" altLang="zh-CN" sz="2800" dirty="0" smtClean="0"/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它根据一组函数指令的控制，在这个平面坐标系中移动，从 而在它爬行的路径上绘制了图形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27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110A40DE-2B2F-462F-AAB7-9952E210C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9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9F60201B-E390-4488-8B27-C966EA55E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765176"/>
            <a:ext cx="414087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40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zh-CN" altLang="en-US" sz="40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的引用方式</a:t>
            </a:r>
            <a:endParaRPr lang="zh-CN" altLang="en-US" sz="4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6" name="TextBox 2"/>
          <p:cNvSpPr txBox="1">
            <a:spLocks noChangeArrowheads="1"/>
          </p:cNvSpPr>
          <p:nvPr/>
        </p:nvSpPr>
        <p:spPr bwMode="auto">
          <a:xfrm>
            <a:off x="888273" y="1973263"/>
            <a:ext cx="1004533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</a:p>
          <a:p>
            <a:pPr lvl="1" algn="just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turtle as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别名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from turtle import *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02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12073" y="2415758"/>
            <a:ext cx="101476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turtle.screensize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width, height,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bg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设置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画布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sz="2400" dirty="0">
                <a:latin typeface="Times New Roman" pitchFamily="18" charset="0"/>
                <a:cs typeface="Times New Roman" pitchFamily="18" charset="0"/>
              </a:rPr>
              <a:t>大小和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背景色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。参数分别为宽、高（单位为像素）、背景颜色。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默认画布大小（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400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300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），白色背景。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3196" y="4580392"/>
            <a:ext cx="55419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例如：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turtle.screensize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(800, 600, "green")</a:t>
            </a:r>
          </a:p>
        </p:txBody>
      </p:sp>
      <p:sp>
        <p:nvSpPr>
          <p:cNvPr id="5" name="矩形 4"/>
          <p:cNvSpPr/>
          <p:nvPr/>
        </p:nvSpPr>
        <p:spPr>
          <a:xfrm>
            <a:off x="883196" y="1699534"/>
            <a:ext cx="10719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画布时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turtle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是用于绘图的区域，可以设置它的大小和所在屏幕的初始位置。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画布属性设置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7897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画布属性设置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3698" y="1513878"/>
            <a:ext cx="10515600" cy="266799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/>
              <a:t>(2)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turtle.setup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(width, height,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startx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,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starty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/>
              <a:t>设置画布显示窗口大小、位置。参数。</a:t>
            </a:r>
            <a:r>
              <a:rPr lang="en-US" altLang="zh-CN" sz="2400" dirty="0" smtClean="0"/>
              <a:t>width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 height</a:t>
            </a:r>
            <a:r>
              <a:rPr lang="zh-CN" altLang="en-US" sz="2400" dirty="0" smtClean="0"/>
              <a:t>表示窗口的宽度和高度（整数表示像素，小数表示占据屏幕的比例），</a:t>
            </a:r>
            <a:r>
              <a:rPr lang="en-US" altLang="zh-CN" sz="2400" dirty="0" err="1" smtClean="0"/>
              <a:t>startx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starty</a:t>
            </a:r>
            <a:r>
              <a:rPr lang="zh-CN" altLang="en-US" sz="2400" dirty="0" smtClean="0"/>
              <a:t>表示窗口左上角在屏幕中的坐标位置，如果为空，表示窗口位于屏幕中心。显示窗口大小设置若小于画布，窗口会显示滚动条。</a:t>
            </a:r>
            <a:endParaRPr lang="zh-CN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804" y="4005064"/>
            <a:ext cx="5173604" cy="2852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733698" y="4632643"/>
            <a:ext cx="5226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例如：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turtle.setup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(800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600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100)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3697" y="5200699"/>
            <a:ext cx="38411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例如：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turtle.setup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(0.6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0.6)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01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1154" y="2671990"/>
            <a:ext cx="10006148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turtle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pensize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(width )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功能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设置画笔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的宽度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例如：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turtle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pensize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(10)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turtle.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pencolor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colorstring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功能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设置画笔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颜色。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colorstring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可以是“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green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”red”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”blue”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等也可以是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RGB3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元组。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例如：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turtle.pencolor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("brown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turtle.pencolor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(255.0.0)</a:t>
            </a:r>
          </a:p>
          <a:p>
            <a:pPr>
              <a:lnSpc>
                <a:spcPct val="120000"/>
              </a:lnSpc>
            </a:pP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97066" y="165080"/>
            <a:ext cx="362802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</a:rPr>
              <a:t>画笔属性设置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1154" y="1078442"/>
            <a:ext cx="11090503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在画布上，默认有一个左边原点为画布中心的坐标轴，坐标原点上有一只面朝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轴正方向的小乌龟（画笔）。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画笔属性包括画笔的颜色、画线的宽度、画笔的移动速度等。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19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93223" y="977610"/>
            <a:ext cx="9051249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(3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turtle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speed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(speed)</a:t>
            </a:r>
            <a:endParaRPr lang="en-US" altLang="zh-C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功能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：设置画笔移动速度。</a:t>
            </a: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参数说明：参数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speed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范围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[0,10]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，需为整数，数字越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大画笔移动速度就越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快，为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时表示不延迟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97066" y="165080"/>
            <a:ext cx="362802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</a:rPr>
              <a:t>画笔属性设置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97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60223" y="156119"/>
            <a:ext cx="3459480" cy="1325563"/>
          </a:xfrm>
        </p:spPr>
        <p:txBody>
          <a:bodyPr/>
          <a:lstStyle/>
          <a:p>
            <a:r>
              <a:rPr lang="zh-CN" altLang="en-US" b="1" dirty="0" smtClean="0"/>
              <a:t>绘图命令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954" y="1368423"/>
            <a:ext cx="5963577" cy="520219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forward(distance)/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fd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</a:rPr>
              <a:t>distance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 smtClean="0"/>
              <a:t>表示画笔向前移动</a:t>
            </a:r>
            <a:r>
              <a:rPr lang="en-US" altLang="zh-CN" sz="2400" dirty="0" smtClean="0"/>
              <a:t>distance</a:t>
            </a:r>
            <a:r>
              <a:rPr lang="zh-CN" altLang="en-US" sz="2400" dirty="0" smtClean="0"/>
              <a:t>像素距离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en-US" altLang="zh-CN" sz="2400" b="1" dirty="0" err="1" smtClean="0">
                <a:solidFill>
                  <a:srgbClr val="FF0000"/>
                </a:solidFill>
              </a:rPr>
              <a:t>backword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</a:rPr>
              <a:t>distance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)/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bk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</a:rPr>
              <a:t>distance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/>
              <a:t>表示画笔</a:t>
            </a:r>
            <a:r>
              <a:rPr lang="zh-CN" altLang="en-US" sz="2400" dirty="0" smtClean="0"/>
              <a:t>向相反方向移动</a:t>
            </a:r>
            <a:r>
              <a:rPr lang="en-US" altLang="zh-CN" sz="2400" dirty="0"/>
              <a:t>distance</a:t>
            </a:r>
            <a:r>
              <a:rPr lang="zh-CN" altLang="en-US" sz="2400" dirty="0"/>
              <a:t>像素</a:t>
            </a:r>
            <a:r>
              <a:rPr lang="zh-CN" altLang="en-US" sz="2400" dirty="0" smtClean="0"/>
              <a:t>距离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b="1" dirty="0" err="1" smtClean="0">
                <a:solidFill>
                  <a:srgbClr val="FF0000"/>
                </a:solidFill>
              </a:rPr>
              <a:t>penup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()/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pu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()/up()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 smtClean="0"/>
              <a:t>提起画笔，此时移动画笔不绘图，用于重新设置画笔位置。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en-US" altLang="zh-CN" sz="2400" b="1" dirty="0" err="1" smtClean="0">
                <a:solidFill>
                  <a:srgbClr val="FF0000"/>
                </a:solidFill>
              </a:rPr>
              <a:t>pendown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()/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pd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()/down()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 smtClean="0"/>
              <a:t>画笔移动时绘制图形</a:t>
            </a: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4" t="27999" r="3439" b="13334"/>
          <a:stretch/>
        </p:blipFill>
        <p:spPr>
          <a:xfrm>
            <a:off x="6577531" y="1481682"/>
            <a:ext cx="5401110" cy="453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9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0034"/>
            <a:ext cx="5562600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right(angle)/</a:t>
            </a:r>
            <a:r>
              <a:rPr lang="en-US" altLang="zh-CN" sz="2400" b="1" dirty="0" err="1">
                <a:solidFill>
                  <a:srgbClr val="FF0000"/>
                </a:solidFill>
              </a:rPr>
              <a:t>rt</a:t>
            </a:r>
            <a:r>
              <a:rPr lang="en-US" altLang="zh-CN" sz="2400" b="1" dirty="0">
                <a:solidFill>
                  <a:srgbClr val="FF0000"/>
                </a:solidFill>
              </a:rPr>
              <a:t>(angle)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/>
              <a:t>画笔顺时针移动</a:t>
            </a:r>
            <a:r>
              <a:rPr lang="en-US" altLang="zh-CN" sz="2400" dirty="0"/>
              <a:t>angle</a:t>
            </a:r>
            <a:r>
              <a:rPr lang="zh-CN" altLang="en-US" sz="2400" dirty="0"/>
              <a:t>角度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left(angle)/</a:t>
            </a:r>
            <a:r>
              <a:rPr lang="en-US" altLang="zh-CN" sz="2400" b="1" dirty="0" err="1">
                <a:solidFill>
                  <a:srgbClr val="FF0000"/>
                </a:solidFill>
              </a:rPr>
              <a:t>lt</a:t>
            </a:r>
            <a:r>
              <a:rPr lang="en-US" altLang="zh-CN" sz="2400" b="1" dirty="0">
                <a:solidFill>
                  <a:srgbClr val="FF0000"/>
                </a:solidFill>
              </a:rPr>
              <a:t>(angle)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/>
              <a:t>画笔逆时针移动</a:t>
            </a:r>
            <a:r>
              <a:rPr lang="en-US" altLang="zh-CN" sz="2400" dirty="0"/>
              <a:t>angle</a:t>
            </a:r>
            <a:r>
              <a:rPr lang="zh-CN" altLang="en-US" sz="2400" dirty="0"/>
              <a:t>角度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b="1" dirty="0" err="1">
                <a:solidFill>
                  <a:srgbClr val="FF0000"/>
                </a:solidFill>
              </a:rPr>
              <a:t>setheading</a:t>
            </a:r>
            <a:r>
              <a:rPr lang="en-US" altLang="zh-CN" sz="2400" b="1" dirty="0">
                <a:solidFill>
                  <a:srgbClr val="FF0000"/>
                </a:solidFill>
              </a:rPr>
              <a:t>(angle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)/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seth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(angle)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/>
              <a:t>表示小乌龟启动</a:t>
            </a:r>
            <a:r>
              <a:rPr lang="zh-CN" altLang="en-US" sz="2400" dirty="0" smtClean="0"/>
              <a:t>时运动</a:t>
            </a:r>
            <a:r>
              <a:rPr lang="zh-CN" altLang="en-US" sz="2400" dirty="0"/>
              <a:t>的方向</a:t>
            </a:r>
            <a:r>
              <a:rPr lang="zh-CN" altLang="en-US" sz="2400" dirty="0" smtClean="0"/>
              <a:t>。参数</a:t>
            </a:r>
            <a:r>
              <a:rPr lang="en-US" altLang="zh-CN" sz="2400" b="1" dirty="0" smtClean="0"/>
              <a:t>angle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角度</a:t>
            </a:r>
            <a:r>
              <a:rPr lang="zh-CN" altLang="en-US" sz="2400" dirty="0" smtClean="0"/>
              <a:t>值</a:t>
            </a:r>
            <a:r>
              <a:rPr lang="zh-CN" altLang="en-US" sz="2400" dirty="0"/>
              <a:t>。</a:t>
            </a:r>
            <a:r>
              <a:rPr lang="zh-CN" altLang="en-US" sz="2400" dirty="0" smtClean="0"/>
              <a:t>其中</a:t>
            </a:r>
            <a:r>
              <a:rPr lang="zh-CN" altLang="en-US" sz="2400" dirty="0"/>
              <a:t>，</a:t>
            </a:r>
            <a:r>
              <a:rPr lang="en-US" altLang="zh-CN" sz="2400" dirty="0"/>
              <a:t>0</a:t>
            </a:r>
            <a:r>
              <a:rPr lang="zh-CN" altLang="en-US" sz="2400" dirty="0"/>
              <a:t>表示向东，</a:t>
            </a:r>
            <a:r>
              <a:rPr lang="en-US" altLang="zh-CN" sz="2400" dirty="0"/>
              <a:t>90</a:t>
            </a:r>
            <a:r>
              <a:rPr lang="zh-CN" altLang="en-US" sz="2400" dirty="0"/>
              <a:t>度向北，</a:t>
            </a:r>
            <a:r>
              <a:rPr lang="en-US" altLang="zh-CN" sz="2400" dirty="0"/>
              <a:t>180</a:t>
            </a:r>
            <a:r>
              <a:rPr lang="zh-CN" altLang="en-US" sz="2400" dirty="0"/>
              <a:t>度向西，</a:t>
            </a:r>
            <a:r>
              <a:rPr lang="en-US" altLang="zh-CN" sz="2400" dirty="0"/>
              <a:t>270</a:t>
            </a:r>
            <a:r>
              <a:rPr lang="zh-CN" altLang="en-US" sz="2400" dirty="0"/>
              <a:t>度向 南；负值表示相反方向。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绘图命令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4" t="27999" r="3439" b="13334"/>
          <a:stretch/>
        </p:blipFill>
        <p:spPr>
          <a:xfrm>
            <a:off x="6603656" y="1027906"/>
            <a:ext cx="5401110" cy="453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0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1013</Words>
  <Application>Microsoft Office PowerPoint</Application>
  <PresentationFormat>宽屏</PresentationFormat>
  <Paragraphs>140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等线 Light</vt:lpstr>
      <vt:lpstr>宋体</vt:lpstr>
      <vt:lpstr>微软雅黑</vt:lpstr>
      <vt:lpstr>Arial</vt:lpstr>
      <vt:lpstr>Calibri</vt:lpstr>
      <vt:lpstr>Times New Roman</vt:lpstr>
      <vt:lpstr>Wingdings</vt:lpstr>
      <vt:lpstr>Office 主题​​</vt:lpstr>
      <vt:lpstr>turtle库 </vt:lpstr>
      <vt:lpstr>PowerPoint 演示文稿</vt:lpstr>
      <vt:lpstr>PowerPoint 演示文稿</vt:lpstr>
      <vt:lpstr>画布属性设置</vt:lpstr>
      <vt:lpstr>画布属性设置</vt:lpstr>
      <vt:lpstr>PowerPoint 演示文稿</vt:lpstr>
      <vt:lpstr>PowerPoint 演示文稿</vt:lpstr>
      <vt:lpstr>绘图命令</vt:lpstr>
      <vt:lpstr>绘图命令</vt:lpstr>
      <vt:lpstr>PowerPoint 演示文稿</vt:lpstr>
      <vt:lpstr>PowerPoint 演示文稿</vt:lpstr>
      <vt:lpstr>PowerPoint 演示文稿</vt:lpstr>
      <vt:lpstr>题目：使用 turtle 库绘制轮廓颜色为红色（red）、填充颜色为粉红色（pink）的心形图形，效果如样张1所示。阅读程序框架，补充横线处代码。</vt:lpstr>
      <vt:lpstr>题目：使用 turtle 库绘制正方形螺旋线，效果如样张1所示。       阅读程序框架，补充横线处代码。</vt:lpstr>
      <vt:lpstr>题目：使用 turtle 库绘制叠加等边三角形，效果如样张1所示。       阅读程序框架，补充横线处代码。</vt:lpstr>
      <vt:lpstr>作业</vt:lpstr>
    </vt:vector>
  </TitlesOfParts>
  <Company>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ccc</dc:creator>
  <cp:lastModifiedBy>ccc</cp:lastModifiedBy>
  <cp:revision>50</cp:revision>
  <dcterms:created xsi:type="dcterms:W3CDTF">2021-02-03T05:56:04Z</dcterms:created>
  <dcterms:modified xsi:type="dcterms:W3CDTF">2021-04-19T02:43:17Z</dcterms:modified>
</cp:coreProperties>
</file>