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2" r:id="rId6"/>
    <p:sldId id="263" r:id="rId7"/>
    <p:sldId id="264" r:id="rId8"/>
    <p:sldId id="265" r:id="rId9"/>
    <p:sldId id="266" r:id="rId10"/>
    <p:sldId id="267" r:id="rId11"/>
    <p:sldId id="268" r:id="rId12"/>
    <p:sldId id="269" r:id="rId13"/>
    <p:sldId id="307" r:id="rId14"/>
    <p:sldId id="270" r:id="rId15"/>
    <p:sldId id="308" r:id="rId16"/>
    <p:sldId id="309"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48"/>
  </p:normalViewPr>
  <p:slideViewPr>
    <p:cSldViewPr snapToGrid="0" snapToObjects="1">
      <p:cViewPr varScale="1">
        <p:scale>
          <a:sx n="86" d="100"/>
          <a:sy n="86" d="100"/>
        </p:scale>
        <p:origin x="232"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EA9B4-9EB3-994A-8EE6-85CC77B9F8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20C75E-DBA1-884B-9F03-CD607DEB3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5EE649E-23DF-D745-BA65-2BD54EB3CE24}"/>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616BA02E-83E3-8C40-8DA2-5C18E68FC5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788EA6-74B2-9141-9A34-7814B4F39852}"/>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12774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C4491-FDBA-B649-A99E-A37112C3576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A441B2-E04A-114A-97DF-AFE0ACDB81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5F7C79-7CC6-DB4D-80B0-0BFFFF73AD4C}"/>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C96B43A8-35E9-704F-9DD3-4D47589A70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EBA83F-AB8F-B840-BBD9-0194BD4B4A37}"/>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50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43CAE28-1A37-AB43-A12D-2E21C46716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79D833-F0A8-EF4F-9366-C7BA0640E11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B3D71C-8DBA-264A-84BA-CA95D867B1D6}"/>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78E9DC15-8137-CB42-B216-68A4CA275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5A044A-811F-3246-AFE0-1469F2935FE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48656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83484-F289-F541-B4D3-84645A0855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066800-C7C5-4043-A954-E8C06D0866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AEF58-4C56-064F-9E1F-CF6E13D12E5B}"/>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495F2EEB-0044-664F-A644-24F3C54455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1BB587-FFEB-3448-A6DB-C85E08B3B80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32444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BF2B2-A8AD-4543-A455-B316B6E0D8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8C3BE0-7EF6-194F-9FA5-169940569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9CA8E2-80E9-9A4A-9741-715F512BB66D}"/>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47A1838D-5681-8A43-8324-055EDB51C9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F277C-A6F4-EE48-B114-FAB27BB93BA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55595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97962-207B-FC47-A986-E1752CBC12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96776D-3EC5-E04B-BAFF-3E6F4F5CC12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6E102A5-06FC-EA41-8585-BDD17A4727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B972367-545A-9041-AA6B-CE25ED6DFE04}"/>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BE009829-857E-404E-855A-9F40370E17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FD3E54-C093-3A4B-B43F-6C006DC77504}"/>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128370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D95B2-A912-5547-9632-2967C92474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314AA-10CD-C748-88C7-E6602A87C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002334-FB59-3849-B00B-4C6F969D8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6DA4B2-505B-BC49-9E53-CA9EA254A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8B7A9C-817D-814F-961D-C646BF44DF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CCBFC2-6BD2-D249-8F0B-C6BF45DF3CB0}"/>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8" name="フッター プレースホルダー 7">
            <a:extLst>
              <a:ext uri="{FF2B5EF4-FFF2-40B4-BE49-F238E27FC236}">
                <a16:creationId xmlns:a16="http://schemas.microsoft.com/office/drawing/2014/main" id="{1D638C0B-E18D-D244-858D-1C0B1F68BE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133441-1340-6643-83C3-71044108DB96}"/>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62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1B1D0-4E35-5640-A513-9562B3AFF9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8D2D1B-7602-2B45-87BA-E0C8C87148F8}"/>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4" name="フッター プレースホルダー 3">
            <a:extLst>
              <a:ext uri="{FF2B5EF4-FFF2-40B4-BE49-F238E27FC236}">
                <a16:creationId xmlns:a16="http://schemas.microsoft.com/office/drawing/2014/main" id="{9F90C0ED-8794-054B-A1A8-EBE64F151D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01F94C-D02E-DC4E-B54C-2B114B6DAB7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6647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B3E68A-B180-4E47-971C-0A6BFD144FA0}"/>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37D47D38-906C-C045-926E-D41287A614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0CB9DA-6198-554C-B36F-578A7E86FE4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60757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8A541-0AED-9D4A-A593-C00D62193B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090C52-557F-5446-939B-252D87F75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C1C967-AD10-0247-8800-FDEB60985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12D433-B17C-C04B-B22E-4BC47465C0E6}"/>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F2D81C29-86E6-224F-8CDC-C6529121C9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9B36B-844E-6A49-A45A-BAE36B1C9539}"/>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92788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9EA1B8-FF63-104B-8001-166040F167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FE0026-0AFB-B640-B8AD-11A0D8656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7331BB-DA17-214A-A3F5-3C4A99CEF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771317-9F10-8F4C-B917-25229BB28CC7}"/>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8EFD77A5-E234-D54D-BD1F-64E3556244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6CBD64-4C0E-6847-9CAD-55B793E6F07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90560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7A7C35-E652-F141-B212-F52F976C4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5CC05A-929A-904B-BB17-E654196ED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35C73-67B4-FC43-A45C-F1FF5C243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BC5CCE5D-43BC-8148-AB1F-693D87BFE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7404FC-25D9-7845-93C5-21E3BB51D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78567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B9781-BF54-F447-B8C5-508AF955C0A6}"/>
              </a:ext>
            </a:extLst>
          </p:cNvPr>
          <p:cNvSpPr>
            <a:spLocks noGrp="1"/>
          </p:cNvSpPr>
          <p:nvPr>
            <p:ph type="ctrTitle"/>
          </p:nvPr>
        </p:nvSpPr>
        <p:spPr/>
        <p:txBody>
          <a:bodyPr/>
          <a:lstStyle/>
          <a:p>
            <a:r>
              <a:rPr kumimoji="1" lang="ja-JP" altLang="en-US"/>
              <a:t>プログラミングで○</a:t>
            </a:r>
            <a:r>
              <a:rPr kumimoji="1" lang="en-US" altLang="ja-JP" dirty="0"/>
              <a:t>×</a:t>
            </a:r>
            <a:r>
              <a:rPr kumimoji="1" lang="ja-JP" altLang="en-US"/>
              <a:t>ゲームを作ってみよう</a:t>
            </a:r>
          </a:p>
        </p:txBody>
      </p:sp>
      <p:sp>
        <p:nvSpPr>
          <p:cNvPr id="3" name="字幕 2">
            <a:extLst>
              <a:ext uri="{FF2B5EF4-FFF2-40B4-BE49-F238E27FC236}">
                <a16:creationId xmlns:a16="http://schemas.microsoft.com/office/drawing/2014/main" id="{E198B78D-C9D5-324C-9AE7-B54EB94BCD2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7359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F541603-BE77-4642-BF35-569FB1A42578}"/>
              </a:ext>
            </a:extLst>
          </p:cNvPr>
          <p:cNvSpPr>
            <a:spLocks noGrp="1"/>
          </p:cNvSpPr>
          <p:nvPr>
            <p:ph idx="1"/>
          </p:nvPr>
        </p:nvSpPr>
        <p:spPr>
          <a:xfrm>
            <a:off x="838200" y="449705"/>
            <a:ext cx="10515600" cy="5727258"/>
          </a:xfrm>
        </p:spPr>
        <p:txBody>
          <a:bodyPr/>
          <a:lstStyle/>
          <a:p>
            <a:r>
              <a:rPr kumimoji="1" lang="ja-JP" altLang="en-US"/>
              <a:t>繰り返し分</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lang="en-US" altLang="ja-JP" dirty="0"/>
              <a:t>f</a:t>
            </a:r>
            <a:r>
              <a:rPr kumimoji="1" lang="en-US" altLang="ja-JP" dirty="0"/>
              <a:t>or</a:t>
            </a:r>
            <a:r>
              <a:rPr kumimoji="1" lang="ja-JP" altLang="en-US"/>
              <a:t>文では処理を繰り返す．</a:t>
            </a:r>
            <a:endParaRPr kumimoji="1" lang="en-US" altLang="ja-JP" dirty="0"/>
          </a:p>
          <a:p>
            <a:pPr marL="0" indent="0">
              <a:buNone/>
            </a:pPr>
            <a:r>
              <a:rPr kumimoji="1" lang="ja-JP" altLang="en-US"/>
              <a:t>括弧の中身がわかりにくい人は，</a:t>
            </a:r>
            <a:endParaRPr kumimoji="1" lang="en-US" altLang="ja-JP" dirty="0"/>
          </a:p>
          <a:p>
            <a:pPr marL="0" indent="0">
              <a:buNone/>
            </a:pPr>
            <a:r>
              <a:rPr lang="en-US" altLang="ja-JP" dirty="0"/>
              <a:t>for(let </a:t>
            </a:r>
            <a:r>
              <a:rPr lang="en-US" altLang="ja-JP" dirty="0" err="1"/>
              <a:t>i</a:t>
            </a:r>
            <a:r>
              <a:rPr lang="en-US" altLang="ja-JP" dirty="0"/>
              <a:t>=0 ; </a:t>
            </a:r>
            <a:r>
              <a:rPr lang="en-US" altLang="ja-JP" dirty="0" err="1"/>
              <a:t>i</a:t>
            </a:r>
            <a:r>
              <a:rPr lang="en-US" altLang="ja-JP" dirty="0"/>
              <a:t>&lt; </a:t>
            </a:r>
            <a:r>
              <a:rPr lang="ja-JP" altLang="en-US"/>
              <a:t>繰り返したい回数を入れる</a:t>
            </a:r>
            <a:r>
              <a:rPr lang="en-US" altLang="ja-JP" dirty="0"/>
              <a:t> ;</a:t>
            </a:r>
            <a:r>
              <a:rPr lang="en-US" altLang="ja-JP" dirty="0" err="1"/>
              <a:t>i</a:t>
            </a:r>
            <a:r>
              <a:rPr lang="en-US" altLang="ja-JP" dirty="0"/>
              <a:t>++)</a:t>
            </a:r>
          </a:p>
          <a:p>
            <a:pPr marL="0" indent="0">
              <a:buNone/>
            </a:pPr>
            <a:r>
              <a:rPr kumimoji="1" lang="ja-JP" altLang="en-US"/>
              <a:t>で覚えてしまおう</a:t>
            </a:r>
            <a:r>
              <a:rPr kumimoji="1" lang="en-US" altLang="ja-JP" dirty="0"/>
              <a:t>!</a:t>
            </a:r>
          </a:p>
          <a:p>
            <a:pPr marL="0" indent="0">
              <a:buNone/>
            </a:pPr>
            <a:r>
              <a:rPr lang="ja-JP" altLang="en-US"/>
              <a:t>「</a:t>
            </a:r>
            <a:r>
              <a:rPr lang="en-US" altLang="ja-JP" dirty="0"/>
              <a:t>;</a:t>
            </a:r>
            <a:r>
              <a:rPr lang="ja-JP" altLang="en-US"/>
              <a:t>」を忘れずに</a:t>
            </a:r>
            <a:r>
              <a:rPr lang="en-US" altLang="ja-JP" dirty="0"/>
              <a:t>!</a:t>
            </a:r>
            <a:endParaRPr kumimoji="1" lang="en-US" altLang="ja-JP" dirty="0"/>
          </a:p>
        </p:txBody>
      </p:sp>
      <p:pic>
        <p:nvPicPr>
          <p:cNvPr id="5" name="図 4" descr="黒い背景に白い文字がある&#10;&#10;低い精度で自動的に生成された説明">
            <a:extLst>
              <a:ext uri="{FF2B5EF4-FFF2-40B4-BE49-F238E27FC236}">
                <a16:creationId xmlns:a16="http://schemas.microsoft.com/office/drawing/2014/main" id="{38EDE421-7AE7-FA46-BF77-88665B975E60}"/>
              </a:ext>
            </a:extLst>
          </p:cNvPr>
          <p:cNvPicPr>
            <a:picLocks noChangeAspect="1"/>
          </p:cNvPicPr>
          <p:nvPr/>
        </p:nvPicPr>
        <p:blipFill>
          <a:blip r:embed="rId2"/>
          <a:stretch>
            <a:fillRect/>
          </a:stretch>
        </p:blipFill>
        <p:spPr>
          <a:xfrm>
            <a:off x="838200" y="1166422"/>
            <a:ext cx="5705567" cy="1876582"/>
          </a:xfrm>
          <a:prstGeom prst="rect">
            <a:avLst/>
          </a:prstGeom>
        </p:spPr>
      </p:pic>
      <p:sp>
        <p:nvSpPr>
          <p:cNvPr id="6" name="四角形吹き出し 5">
            <a:extLst>
              <a:ext uri="{FF2B5EF4-FFF2-40B4-BE49-F238E27FC236}">
                <a16:creationId xmlns:a16="http://schemas.microsoft.com/office/drawing/2014/main" id="{D56EB957-81A2-AD4B-A0A7-81B2B173300B}"/>
              </a:ext>
            </a:extLst>
          </p:cNvPr>
          <p:cNvSpPr/>
          <p:nvPr/>
        </p:nvSpPr>
        <p:spPr>
          <a:xfrm>
            <a:off x="7159085" y="1012554"/>
            <a:ext cx="4781862" cy="3177915"/>
          </a:xfrm>
          <a:prstGeom prst="wedgeRectCallout">
            <a:avLst>
              <a:gd name="adj1" fmla="val -60856"/>
              <a:gd name="adj2" fmla="val -15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t>i</a:t>
            </a:r>
            <a:r>
              <a:rPr lang="ja-JP" altLang="en-US"/>
              <a:t>が</a:t>
            </a:r>
            <a:r>
              <a:rPr lang="en-US" altLang="ja-JP" dirty="0"/>
              <a:t>0</a:t>
            </a:r>
            <a:r>
              <a:rPr lang="ja-JP" altLang="en-US"/>
              <a:t>の時</a:t>
            </a:r>
            <a:endParaRPr lang="en-US" altLang="ja-JP" dirty="0"/>
          </a:p>
          <a:p>
            <a:r>
              <a:rPr lang="en-US" altLang="ja-JP" dirty="0" err="1"/>
              <a:t>i</a:t>
            </a:r>
            <a:r>
              <a:rPr lang="ja-JP" altLang="en-US"/>
              <a:t>が</a:t>
            </a:r>
            <a:r>
              <a:rPr lang="en-US" altLang="ja-JP" dirty="0"/>
              <a:t>1</a:t>
            </a:r>
            <a:r>
              <a:rPr lang="ja-JP" altLang="en-US"/>
              <a:t>の時</a:t>
            </a:r>
            <a:endParaRPr lang="en-US" altLang="ja-JP" dirty="0"/>
          </a:p>
          <a:p>
            <a:r>
              <a:rPr lang="en-US" altLang="ja-JP" dirty="0" err="1"/>
              <a:t>i</a:t>
            </a:r>
            <a:r>
              <a:rPr lang="ja-JP" altLang="en-US"/>
              <a:t>が</a:t>
            </a:r>
            <a:r>
              <a:rPr lang="en-US" altLang="ja-JP" dirty="0"/>
              <a:t>2</a:t>
            </a:r>
            <a:r>
              <a:rPr lang="ja-JP" altLang="en-US"/>
              <a:t>の時</a:t>
            </a:r>
            <a:endParaRPr lang="en-US" altLang="ja-JP" dirty="0"/>
          </a:p>
          <a:p>
            <a:r>
              <a:rPr lang="ja-JP" altLang="en-US"/>
              <a:t>の処理を繰り返してくれる</a:t>
            </a:r>
            <a:r>
              <a:rPr lang="en-US" altLang="ja-JP" dirty="0"/>
              <a:t>!</a:t>
            </a:r>
          </a:p>
          <a:p>
            <a:endParaRPr lang="en-US" altLang="ja-JP" dirty="0"/>
          </a:p>
          <a:p>
            <a:r>
              <a:rPr lang="en-US" altLang="ja-JP" dirty="0"/>
              <a:t>for</a:t>
            </a:r>
            <a:r>
              <a:rPr lang="ja-JP" altLang="en-US"/>
              <a:t>の括弧の中を説明すると</a:t>
            </a:r>
            <a:endParaRPr lang="en-US" altLang="ja-JP" dirty="0"/>
          </a:p>
          <a:p>
            <a:r>
              <a:rPr lang="en-US" altLang="ja-JP" dirty="0" err="1"/>
              <a:t>i</a:t>
            </a:r>
            <a:r>
              <a:rPr lang="ja-JP" altLang="en-US"/>
              <a:t>という変数を宣言して</a:t>
            </a:r>
            <a:r>
              <a:rPr lang="en-US" altLang="ja-JP" dirty="0"/>
              <a:t>,0</a:t>
            </a:r>
            <a:r>
              <a:rPr lang="ja-JP" altLang="en-US"/>
              <a:t>を代入</a:t>
            </a:r>
            <a:endParaRPr lang="en-US" altLang="ja-JP" dirty="0"/>
          </a:p>
          <a:p>
            <a:r>
              <a:rPr lang="en-US" altLang="ja-JP" dirty="0" err="1"/>
              <a:t>i</a:t>
            </a:r>
            <a:r>
              <a:rPr lang="ja-JP" altLang="en-US"/>
              <a:t>が任意の条件になるまで</a:t>
            </a:r>
            <a:endParaRPr lang="en-US" altLang="ja-JP" dirty="0"/>
          </a:p>
          <a:p>
            <a:r>
              <a:rPr lang="en-US" altLang="ja-JP" dirty="0" err="1"/>
              <a:t>i</a:t>
            </a:r>
            <a:r>
              <a:rPr lang="ja-JP" altLang="en-US"/>
              <a:t>をプラス</a:t>
            </a:r>
            <a:r>
              <a:rPr lang="en-US" altLang="ja-JP" dirty="0"/>
              <a:t>1</a:t>
            </a:r>
            <a:r>
              <a:rPr lang="ja-JP" altLang="en-US"/>
              <a:t>していく</a:t>
            </a:r>
            <a:endParaRPr lang="en-US" altLang="ja-JP" dirty="0"/>
          </a:p>
          <a:p>
            <a:pPr algn="ctr"/>
            <a:endParaRPr kumimoji="1" lang="ja-JP" altLang="en-US"/>
          </a:p>
        </p:txBody>
      </p:sp>
    </p:spTree>
    <p:extLst>
      <p:ext uri="{BB962C8B-B14F-4D97-AF65-F5344CB8AC3E}">
        <p14:creationId xmlns:p14="http://schemas.microsoft.com/office/powerpoint/2010/main" val="22883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9B5DB4-754F-D74B-9325-FC48F9A02A95}"/>
              </a:ext>
            </a:extLst>
          </p:cNvPr>
          <p:cNvSpPr>
            <a:spLocks noGrp="1"/>
          </p:cNvSpPr>
          <p:nvPr>
            <p:ph idx="1"/>
          </p:nvPr>
        </p:nvSpPr>
        <p:spPr>
          <a:xfrm>
            <a:off x="838200" y="946298"/>
            <a:ext cx="10515600" cy="5230665"/>
          </a:xfrm>
        </p:spPr>
        <p:txBody>
          <a:bodyPr/>
          <a:lstStyle/>
          <a:p>
            <a:r>
              <a:rPr kumimoji="1" lang="ja-JP" altLang="en-US"/>
              <a:t>配列</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r>
              <a:rPr lang="ja-JP" altLang="en-US"/>
              <a:t>配列は複数の値を格納したい時に使う</a:t>
            </a:r>
            <a:endParaRPr lang="en-US" altLang="ja-JP" dirty="0"/>
          </a:p>
          <a:p>
            <a:pPr marL="0" indent="0">
              <a:buNone/>
            </a:pPr>
            <a:r>
              <a:rPr lang="ja-JP" altLang="en-US"/>
              <a:t>変数宣言では格納できる値が</a:t>
            </a:r>
            <a:r>
              <a:rPr lang="en-US" altLang="ja-JP" dirty="0"/>
              <a:t>1</a:t>
            </a:r>
            <a:r>
              <a:rPr lang="ja-JP" altLang="en-US"/>
              <a:t>つだけだった．</a:t>
            </a:r>
            <a:endParaRPr lang="en-US" altLang="ja-JP" dirty="0"/>
          </a:p>
          <a:p>
            <a:pPr marL="0" indent="0">
              <a:buNone/>
            </a:pPr>
            <a:r>
              <a:rPr lang="ja-JP" altLang="en-US"/>
              <a:t>変数と少し違うのは格納方法．</a:t>
            </a:r>
            <a:endParaRPr lang="en-US" altLang="ja-JP" dirty="0"/>
          </a:p>
          <a:p>
            <a:pPr marL="0" indent="0">
              <a:buNone/>
            </a:pPr>
            <a:r>
              <a:rPr lang="ja-JP" altLang="en-US"/>
              <a:t>何番目に格納するかを指定する</a:t>
            </a:r>
            <a:r>
              <a:rPr lang="en-US" altLang="ja-JP" dirty="0"/>
              <a:t>!</a:t>
            </a:r>
          </a:p>
          <a:p>
            <a:pPr marL="0" indent="0">
              <a:buNone/>
            </a:pPr>
            <a:endParaRPr lang="ja-JP" altLang="en-US"/>
          </a:p>
          <a:p>
            <a:endParaRPr kumimoji="1" lang="en-US" altLang="ja-JP" dirty="0"/>
          </a:p>
          <a:p>
            <a:endParaRPr kumimoji="1" lang="ja-JP" altLang="en-US"/>
          </a:p>
        </p:txBody>
      </p:sp>
      <p:pic>
        <p:nvPicPr>
          <p:cNvPr id="5" name="図 4" descr="テキスト&#10;&#10;自動的に生成された説明">
            <a:extLst>
              <a:ext uri="{FF2B5EF4-FFF2-40B4-BE49-F238E27FC236}">
                <a16:creationId xmlns:a16="http://schemas.microsoft.com/office/drawing/2014/main" id="{9123C729-CB7B-C149-9FB5-A29F36B184AB}"/>
              </a:ext>
            </a:extLst>
          </p:cNvPr>
          <p:cNvPicPr>
            <a:picLocks noChangeAspect="1"/>
          </p:cNvPicPr>
          <p:nvPr/>
        </p:nvPicPr>
        <p:blipFill>
          <a:blip r:embed="rId2"/>
          <a:stretch>
            <a:fillRect/>
          </a:stretch>
        </p:blipFill>
        <p:spPr>
          <a:xfrm>
            <a:off x="838199" y="1522670"/>
            <a:ext cx="4381801" cy="1801407"/>
          </a:xfrm>
          <a:prstGeom prst="rect">
            <a:avLst/>
          </a:prstGeom>
        </p:spPr>
      </p:pic>
      <p:sp>
        <p:nvSpPr>
          <p:cNvPr id="7" name="四角形吹き出し 6">
            <a:extLst>
              <a:ext uri="{FF2B5EF4-FFF2-40B4-BE49-F238E27FC236}">
                <a16:creationId xmlns:a16="http://schemas.microsoft.com/office/drawing/2014/main" id="{15694B5A-2D78-C54E-AB2C-4829C05587E4}"/>
              </a:ext>
            </a:extLst>
          </p:cNvPr>
          <p:cNvSpPr/>
          <p:nvPr/>
        </p:nvSpPr>
        <p:spPr>
          <a:xfrm>
            <a:off x="6972002" y="918130"/>
            <a:ext cx="4381802" cy="3010486"/>
          </a:xfrm>
          <a:prstGeom prst="wedgeRectCallout">
            <a:avLst>
              <a:gd name="adj1" fmla="val -84408"/>
              <a:gd name="adj2" fmla="val -18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a:t>行目の</a:t>
            </a:r>
            <a:r>
              <a:rPr kumimoji="1" lang="en-US" altLang="ja-JP" dirty="0"/>
              <a:t> new Array(3)</a:t>
            </a:r>
            <a:r>
              <a:rPr kumimoji="1" lang="ja-JP" altLang="en-US"/>
              <a:t>は</a:t>
            </a:r>
            <a:r>
              <a:rPr kumimoji="1" lang="en-US" altLang="ja-JP" dirty="0"/>
              <a:t>3</a:t>
            </a:r>
            <a:r>
              <a:rPr kumimoji="1" lang="ja-JP" altLang="en-US"/>
              <a:t>つの箱を準備するという宣言．</a:t>
            </a:r>
            <a:endParaRPr kumimoji="1" lang="en-US" altLang="ja-JP" dirty="0"/>
          </a:p>
          <a:p>
            <a:pPr algn="ctr"/>
            <a:r>
              <a:rPr lang="ja-JP" altLang="en-US"/>
              <a:t>今回は宣言の部分は使わないので，格納方法だけ覚えておこう</a:t>
            </a:r>
            <a:endParaRPr kumimoji="1" lang="ja-JP" altLang="en-US"/>
          </a:p>
        </p:txBody>
      </p:sp>
    </p:spTree>
    <p:extLst>
      <p:ext uri="{BB962C8B-B14F-4D97-AF65-F5344CB8AC3E}">
        <p14:creationId xmlns:p14="http://schemas.microsoft.com/office/powerpoint/2010/main" val="100679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19D77-F87E-2F4E-9281-CD490F56070A}"/>
              </a:ext>
            </a:extLst>
          </p:cNvPr>
          <p:cNvSpPr>
            <a:spLocks noGrp="1"/>
          </p:cNvSpPr>
          <p:nvPr>
            <p:ph type="title"/>
          </p:nvPr>
        </p:nvSpPr>
        <p:spPr/>
        <p:txBody>
          <a:bodyPr/>
          <a:lstStyle/>
          <a:p>
            <a:r>
              <a:rPr kumimoji="1" lang="ja-JP" altLang="en-US"/>
              <a:t>○</a:t>
            </a:r>
            <a:r>
              <a:rPr kumimoji="1" lang="en-US" altLang="ja-JP" dirty="0"/>
              <a:t>×</a:t>
            </a:r>
            <a:r>
              <a:rPr kumimoji="1" lang="ja-JP" altLang="en-US"/>
              <a:t>ゲームを作成しよう</a:t>
            </a:r>
          </a:p>
        </p:txBody>
      </p:sp>
      <p:pic>
        <p:nvPicPr>
          <p:cNvPr id="5" name="コンテンツ プレースホルダー 4" descr="図形&#10;&#10;自動的に生成された説明">
            <a:extLst>
              <a:ext uri="{FF2B5EF4-FFF2-40B4-BE49-F238E27FC236}">
                <a16:creationId xmlns:a16="http://schemas.microsoft.com/office/drawing/2014/main" id="{D4DDD01D-3E43-8547-8B6B-0D9619029941}"/>
              </a:ext>
            </a:extLst>
          </p:cNvPr>
          <p:cNvPicPr>
            <a:picLocks noGrp="1" noChangeAspect="1"/>
          </p:cNvPicPr>
          <p:nvPr>
            <p:ph idx="1"/>
          </p:nvPr>
        </p:nvPicPr>
        <p:blipFill>
          <a:blip r:embed="rId2"/>
          <a:stretch>
            <a:fillRect/>
          </a:stretch>
        </p:blipFill>
        <p:spPr>
          <a:xfrm>
            <a:off x="3507970" y="1853760"/>
            <a:ext cx="4782163" cy="4351338"/>
          </a:xfrm>
        </p:spPr>
      </p:pic>
    </p:spTree>
    <p:extLst>
      <p:ext uri="{BB962C8B-B14F-4D97-AF65-F5344CB8AC3E}">
        <p14:creationId xmlns:p14="http://schemas.microsoft.com/office/powerpoint/2010/main" val="157918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C0D0-D15F-634A-B3E0-2DB2B13C138F}"/>
              </a:ext>
            </a:extLst>
          </p:cNvPr>
          <p:cNvSpPr>
            <a:spLocks noGrp="1"/>
          </p:cNvSpPr>
          <p:nvPr>
            <p:ph type="title"/>
          </p:nvPr>
        </p:nvSpPr>
        <p:spPr/>
        <p:txBody>
          <a:bodyPr/>
          <a:lstStyle/>
          <a:p>
            <a:r>
              <a:rPr kumimoji="1" lang="en-US" altLang="ja-JP" dirty="0"/>
              <a:t>GitHub</a:t>
            </a:r>
            <a:r>
              <a:rPr kumimoji="1" lang="ja-JP" altLang="en-US"/>
              <a:t>から雛形をダウンロードしよう</a:t>
            </a:r>
          </a:p>
        </p:txBody>
      </p:sp>
      <p:sp>
        <p:nvSpPr>
          <p:cNvPr id="3" name="コンテンツ プレースホルダー 2">
            <a:extLst>
              <a:ext uri="{FF2B5EF4-FFF2-40B4-BE49-F238E27FC236}">
                <a16:creationId xmlns:a16="http://schemas.microsoft.com/office/drawing/2014/main" id="{97BBF658-2168-9A4D-8781-48723FC266D8}"/>
              </a:ext>
            </a:extLst>
          </p:cNvPr>
          <p:cNvSpPr>
            <a:spLocks noGrp="1"/>
          </p:cNvSpPr>
          <p:nvPr>
            <p:ph idx="1"/>
          </p:nvPr>
        </p:nvSpPr>
        <p:spPr>
          <a:xfrm>
            <a:off x="644577" y="5387237"/>
            <a:ext cx="10709223" cy="789726"/>
          </a:xfrm>
        </p:spPr>
        <p:txBody>
          <a:bodyPr/>
          <a:lstStyle/>
          <a:p>
            <a:endParaRPr kumimoji="1" lang="en-US" altLang="ja-JP" dirty="0"/>
          </a:p>
          <a:p>
            <a:endParaRPr kumimoji="1" lang="ja-JP" altLang="en-US"/>
          </a:p>
        </p:txBody>
      </p:sp>
      <p:sp>
        <p:nvSpPr>
          <p:cNvPr id="4" name="テキスト ボックス 3">
            <a:extLst>
              <a:ext uri="{FF2B5EF4-FFF2-40B4-BE49-F238E27FC236}">
                <a16:creationId xmlns:a16="http://schemas.microsoft.com/office/drawing/2014/main" id="{9F00357A-B71F-4E4E-A9E1-700118D326FA}"/>
              </a:ext>
            </a:extLst>
          </p:cNvPr>
          <p:cNvSpPr txBox="1"/>
          <p:nvPr/>
        </p:nvSpPr>
        <p:spPr>
          <a:xfrm>
            <a:off x="1192696" y="2345635"/>
            <a:ext cx="2272160" cy="369332"/>
          </a:xfrm>
          <a:prstGeom prst="rect">
            <a:avLst/>
          </a:prstGeom>
          <a:noFill/>
        </p:spPr>
        <p:txBody>
          <a:bodyPr wrap="none" rtlCol="0">
            <a:spAutoFit/>
          </a:bodyPr>
          <a:lstStyle/>
          <a:p>
            <a:r>
              <a:rPr kumimoji="1" lang="en-US" altLang="ja-JP" dirty="0" err="1"/>
              <a:t>Paiza</a:t>
            </a:r>
            <a:r>
              <a:rPr kumimoji="1" lang="en-US" altLang="ja-JP" dirty="0"/>
              <a:t> cloud</a:t>
            </a:r>
            <a:r>
              <a:rPr kumimoji="1" lang="ja-JP" altLang="en-US"/>
              <a:t>を開いて</a:t>
            </a:r>
          </a:p>
        </p:txBody>
      </p:sp>
      <p:pic>
        <p:nvPicPr>
          <p:cNvPr id="6" name="図 5" descr="白いバックグラウンドのスクリーンショット&#10;&#10;自動的に生成された説明">
            <a:extLst>
              <a:ext uri="{FF2B5EF4-FFF2-40B4-BE49-F238E27FC236}">
                <a16:creationId xmlns:a16="http://schemas.microsoft.com/office/drawing/2014/main" id="{0AD0B685-0E0E-AD4C-9C95-609C7B55611F}"/>
              </a:ext>
            </a:extLst>
          </p:cNvPr>
          <p:cNvPicPr>
            <a:picLocks noChangeAspect="1"/>
          </p:cNvPicPr>
          <p:nvPr/>
        </p:nvPicPr>
        <p:blipFill>
          <a:blip r:embed="rId2"/>
          <a:stretch>
            <a:fillRect/>
          </a:stretch>
        </p:blipFill>
        <p:spPr>
          <a:xfrm>
            <a:off x="3629035" y="1470763"/>
            <a:ext cx="8203134" cy="3631324"/>
          </a:xfrm>
          <a:prstGeom prst="rect">
            <a:avLst/>
          </a:prstGeom>
        </p:spPr>
      </p:pic>
      <p:sp>
        <p:nvSpPr>
          <p:cNvPr id="7" name="円/楕円 6">
            <a:extLst>
              <a:ext uri="{FF2B5EF4-FFF2-40B4-BE49-F238E27FC236}">
                <a16:creationId xmlns:a16="http://schemas.microsoft.com/office/drawing/2014/main" id="{738CBD24-F47F-BC47-A084-C17BE6D3AB38}"/>
              </a:ext>
            </a:extLst>
          </p:cNvPr>
          <p:cNvSpPr/>
          <p:nvPr/>
        </p:nvSpPr>
        <p:spPr>
          <a:xfrm>
            <a:off x="3629035" y="2537355"/>
            <a:ext cx="702365" cy="63696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a:extLst>
              <a:ext uri="{FF2B5EF4-FFF2-40B4-BE49-F238E27FC236}">
                <a16:creationId xmlns:a16="http://schemas.microsoft.com/office/drawing/2014/main" id="{9039E106-747D-284F-994B-0BD6FE0B5F0B}"/>
              </a:ext>
            </a:extLst>
          </p:cNvPr>
          <p:cNvSpPr/>
          <p:nvPr/>
        </p:nvSpPr>
        <p:spPr>
          <a:xfrm>
            <a:off x="2994991" y="2714967"/>
            <a:ext cx="469865" cy="333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FF91B1B-9EAF-C14B-9D14-7D8E5FE33569}"/>
              </a:ext>
            </a:extLst>
          </p:cNvPr>
          <p:cNvSpPr txBox="1"/>
          <p:nvPr/>
        </p:nvSpPr>
        <p:spPr>
          <a:xfrm>
            <a:off x="806113" y="2715347"/>
            <a:ext cx="2031325" cy="369332"/>
          </a:xfrm>
          <a:prstGeom prst="rect">
            <a:avLst/>
          </a:prstGeom>
          <a:noFill/>
        </p:spPr>
        <p:txBody>
          <a:bodyPr wrap="none" rtlCol="0">
            <a:spAutoFit/>
          </a:bodyPr>
          <a:lstStyle/>
          <a:p>
            <a:r>
              <a:rPr kumimoji="1" lang="ja-JP" altLang="en-US"/>
              <a:t>ターミナルを選択</a:t>
            </a:r>
          </a:p>
        </p:txBody>
      </p:sp>
      <p:sp>
        <p:nvSpPr>
          <p:cNvPr id="5" name="テキスト ボックス 4">
            <a:extLst>
              <a:ext uri="{FF2B5EF4-FFF2-40B4-BE49-F238E27FC236}">
                <a16:creationId xmlns:a16="http://schemas.microsoft.com/office/drawing/2014/main" id="{A29CFB21-2D0C-8A40-86A8-4B85CC2F8831}"/>
              </a:ext>
            </a:extLst>
          </p:cNvPr>
          <p:cNvSpPr txBox="1"/>
          <p:nvPr/>
        </p:nvSpPr>
        <p:spPr>
          <a:xfrm>
            <a:off x="1192696" y="5253633"/>
            <a:ext cx="5785558" cy="1477328"/>
          </a:xfrm>
          <a:prstGeom prst="rect">
            <a:avLst/>
          </a:prstGeom>
          <a:noFill/>
        </p:spPr>
        <p:txBody>
          <a:bodyPr wrap="none" rtlCol="0">
            <a:spAutoFit/>
          </a:bodyPr>
          <a:lstStyle/>
          <a:p>
            <a:r>
              <a:rPr kumimoji="1" lang="ja-JP" altLang="en-US"/>
              <a:t>ターミナルで</a:t>
            </a:r>
            <a:endParaRPr kumimoji="1" lang="en-US" altLang="ja-JP" dirty="0"/>
          </a:p>
          <a:p>
            <a:r>
              <a:rPr lang="en" altLang="ja-JP" dirty="0"/>
              <a:t>git clone https://</a:t>
            </a:r>
            <a:r>
              <a:rPr lang="en" altLang="ja-JP" dirty="0" err="1"/>
              <a:t>github.com</a:t>
            </a:r>
            <a:r>
              <a:rPr lang="en" altLang="ja-JP" dirty="0"/>
              <a:t>/</a:t>
            </a:r>
            <a:r>
              <a:rPr lang="en" altLang="ja-JP" dirty="0" err="1"/>
              <a:t>moyuta</a:t>
            </a:r>
            <a:r>
              <a:rPr lang="en" altLang="ja-JP" dirty="0"/>
              <a:t>/game-</a:t>
            </a:r>
            <a:r>
              <a:rPr lang="en" altLang="ja-JP" dirty="0" err="1"/>
              <a:t>event.git</a:t>
            </a:r>
            <a:endParaRPr lang="en" altLang="ja-JP" dirty="0"/>
          </a:p>
          <a:p>
            <a:r>
              <a:rPr kumimoji="1" lang="ja-JP" altLang="en-US"/>
              <a:t>を入力し，</a:t>
            </a:r>
            <a:r>
              <a:rPr kumimoji="1" lang="en-US" altLang="ja-JP" dirty="0"/>
              <a:t>enter</a:t>
            </a:r>
          </a:p>
          <a:p>
            <a:r>
              <a:rPr lang="ja-JP" altLang="en-US"/>
              <a:t>その後，</a:t>
            </a:r>
            <a:r>
              <a:rPr lang="en-US" altLang="ja-JP" dirty="0"/>
              <a:t>cd game-event</a:t>
            </a:r>
          </a:p>
          <a:p>
            <a:r>
              <a:rPr lang="en-US" altLang="ja-JP" dirty="0"/>
              <a:t>node server </a:t>
            </a:r>
            <a:r>
              <a:rPr lang="ja-JP" altLang="en-US"/>
              <a:t>を入力</a:t>
            </a:r>
            <a:endParaRPr lang="en-US" altLang="ja-JP" dirty="0"/>
          </a:p>
        </p:txBody>
      </p:sp>
    </p:spTree>
    <p:extLst>
      <p:ext uri="{BB962C8B-B14F-4D97-AF65-F5344CB8AC3E}">
        <p14:creationId xmlns:p14="http://schemas.microsoft.com/office/powerpoint/2010/main" val="419288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10;&#10;自動的に生成された説明">
            <a:extLst>
              <a:ext uri="{FF2B5EF4-FFF2-40B4-BE49-F238E27FC236}">
                <a16:creationId xmlns:a16="http://schemas.microsoft.com/office/drawing/2014/main" id="{AA9801C2-7F7B-4B47-A859-B75334BD7829}"/>
              </a:ext>
            </a:extLst>
          </p:cNvPr>
          <p:cNvPicPr>
            <a:picLocks noGrp="1" noChangeAspect="1"/>
          </p:cNvPicPr>
          <p:nvPr>
            <p:ph idx="1"/>
          </p:nvPr>
        </p:nvPicPr>
        <p:blipFill>
          <a:blip r:embed="rId2"/>
          <a:stretch>
            <a:fillRect/>
          </a:stretch>
        </p:blipFill>
        <p:spPr>
          <a:xfrm>
            <a:off x="793230" y="1026097"/>
            <a:ext cx="2336800" cy="2527300"/>
          </a:xfrm>
        </p:spPr>
      </p:pic>
      <p:sp>
        <p:nvSpPr>
          <p:cNvPr id="6" name="テキスト ボックス 5">
            <a:extLst>
              <a:ext uri="{FF2B5EF4-FFF2-40B4-BE49-F238E27FC236}">
                <a16:creationId xmlns:a16="http://schemas.microsoft.com/office/drawing/2014/main" id="{05B05A6B-D57A-B64B-8D83-DFB70A2CEA25}"/>
              </a:ext>
            </a:extLst>
          </p:cNvPr>
          <p:cNvSpPr txBox="1"/>
          <p:nvPr/>
        </p:nvSpPr>
        <p:spPr>
          <a:xfrm>
            <a:off x="4032354" y="1454046"/>
            <a:ext cx="6159058" cy="923330"/>
          </a:xfrm>
          <a:prstGeom prst="rect">
            <a:avLst/>
          </a:prstGeom>
          <a:noFill/>
        </p:spPr>
        <p:txBody>
          <a:bodyPr wrap="none" rtlCol="0">
            <a:spAutoFit/>
          </a:bodyPr>
          <a:lstStyle/>
          <a:p>
            <a:r>
              <a:rPr kumimoji="1" lang="ja-JP" altLang="en-US"/>
              <a:t>皆さんが変更するファイルは，</a:t>
            </a:r>
            <a:r>
              <a:rPr kumimoji="1" lang="en-US" altLang="ja-JP" dirty="0" err="1"/>
              <a:t>l</a:t>
            </a:r>
            <a:r>
              <a:rPr lang="en-US" altLang="ja-JP" dirty="0" err="1"/>
              <a:t>ogic.js</a:t>
            </a:r>
            <a:r>
              <a:rPr lang="ja-JP" altLang="en-US"/>
              <a:t>のみです．</a:t>
            </a:r>
            <a:endParaRPr lang="en-US" altLang="ja-JP" dirty="0"/>
          </a:p>
          <a:p>
            <a:r>
              <a:rPr lang="en-US" altLang="ja-JP" dirty="0"/>
              <a:t>game-event</a:t>
            </a:r>
            <a:r>
              <a:rPr lang="ja-JP" altLang="en-US"/>
              <a:t>をクリックした後，</a:t>
            </a:r>
            <a:r>
              <a:rPr lang="en-US" altLang="ja-JP" dirty="0" err="1"/>
              <a:t>logic.js</a:t>
            </a:r>
            <a:r>
              <a:rPr lang="ja-JP" altLang="en-US"/>
              <a:t>が出現するので，</a:t>
            </a:r>
            <a:endParaRPr lang="en-US" altLang="ja-JP" dirty="0"/>
          </a:p>
          <a:p>
            <a:r>
              <a:rPr lang="ja-JP" altLang="en-US"/>
              <a:t>ダブルクリック</a:t>
            </a:r>
            <a:r>
              <a:rPr lang="en-US" altLang="ja-JP" dirty="0"/>
              <a:t>!</a:t>
            </a:r>
          </a:p>
        </p:txBody>
      </p:sp>
    </p:spTree>
    <p:extLst>
      <p:ext uri="{BB962C8B-B14F-4D97-AF65-F5344CB8AC3E}">
        <p14:creationId xmlns:p14="http://schemas.microsoft.com/office/powerpoint/2010/main" val="122045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障子, クロスワードパズル, 建物 が含まれている画像&#10;&#10;自動的に生成された説明">
            <a:extLst>
              <a:ext uri="{FF2B5EF4-FFF2-40B4-BE49-F238E27FC236}">
                <a16:creationId xmlns:a16="http://schemas.microsoft.com/office/drawing/2014/main" id="{8B39665B-CAF2-AC4A-A9BA-A317C54AAFD2}"/>
              </a:ext>
            </a:extLst>
          </p:cNvPr>
          <p:cNvPicPr>
            <a:picLocks noGrp="1" noChangeAspect="1"/>
          </p:cNvPicPr>
          <p:nvPr>
            <p:ph idx="1"/>
          </p:nvPr>
        </p:nvPicPr>
        <p:blipFill>
          <a:blip r:embed="rId2"/>
          <a:stretch>
            <a:fillRect/>
          </a:stretch>
        </p:blipFill>
        <p:spPr>
          <a:xfrm>
            <a:off x="838200" y="1827304"/>
            <a:ext cx="5127885" cy="3006002"/>
          </a:xfrm>
        </p:spPr>
      </p:pic>
      <p:sp>
        <p:nvSpPr>
          <p:cNvPr id="7" name="四角形吹き出し 6">
            <a:extLst>
              <a:ext uri="{FF2B5EF4-FFF2-40B4-BE49-F238E27FC236}">
                <a16:creationId xmlns:a16="http://schemas.microsoft.com/office/drawing/2014/main" id="{200656D9-2C82-8C46-8B67-0BB4DA519EEA}"/>
              </a:ext>
            </a:extLst>
          </p:cNvPr>
          <p:cNvSpPr/>
          <p:nvPr/>
        </p:nvSpPr>
        <p:spPr>
          <a:xfrm>
            <a:off x="6225917" y="1808566"/>
            <a:ext cx="5556352" cy="1484026"/>
          </a:xfrm>
          <a:prstGeom prst="wedgeRectCallout">
            <a:avLst>
              <a:gd name="adj1" fmla="val -70473"/>
              <a:gd name="adj2" fmla="val 24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CEFBBDF-5CEB-B24F-A9D3-F0D3BC7A48B0}"/>
              </a:ext>
            </a:extLst>
          </p:cNvPr>
          <p:cNvSpPr>
            <a:spLocks noGrp="1"/>
          </p:cNvSpPr>
          <p:nvPr>
            <p:ph type="title"/>
          </p:nvPr>
        </p:nvSpPr>
        <p:spPr/>
        <p:txBody>
          <a:bodyPr/>
          <a:lstStyle/>
          <a:p>
            <a:r>
              <a:rPr kumimoji="1" lang="ja-JP" altLang="en-US"/>
              <a:t>問題</a:t>
            </a:r>
            <a:r>
              <a:rPr kumimoji="1" lang="en-US" altLang="ja-JP" dirty="0"/>
              <a:t>1 </a:t>
            </a:r>
            <a:r>
              <a:rPr lang="en-US" altLang="ja-JP" dirty="0"/>
              <a:t>○</a:t>
            </a:r>
            <a:r>
              <a:rPr kumimoji="1" lang="ja-JP" altLang="en-US"/>
              <a:t>と</a:t>
            </a:r>
            <a:r>
              <a:rPr kumimoji="1" lang="en-US" altLang="ja-JP" dirty="0"/>
              <a:t>×</a:t>
            </a:r>
            <a:r>
              <a:rPr kumimoji="1" lang="ja-JP" altLang="en-US"/>
              <a:t>が交互に置けるようにしよう</a:t>
            </a:r>
          </a:p>
        </p:txBody>
      </p:sp>
      <p:sp>
        <p:nvSpPr>
          <p:cNvPr id="6" name="テキスト ボックス 5">
            <a:extLst>
              <a:ext uri="{FF2B5EF4-FFF2-40B4-BE49-F238E27FC236}">
                <a16:creationId xmlns:a16="http://schemas.microsoft.com/office/drawing/2014/main" id="{F86F57A4-C871-B542-9576-60EAF9DD287E}"/>
              </a:ext>
            </a:extLst>
          </p:cNvPr>
          <p:cNvSpPr txBox="1"/>
          <p:nvPr/>
        </p:nvSpPr>
        <p:spPr>
          <a:xfrm>
            <a:off x="7030386" y="2365080"/>
            <a:ext cx="3657601" cy="1200329"/>
          </a:xfrm>
          <a:prstGeom prst="rect">
            <a:avLst/>
          </a:prstGeom>
          <a:noFill/>
        </p:spPr>
        <p:txBody>
          <a:bodyPr wrap="square" rtlCol="0">
            <a:spAutoFit/>
          </a:bodyPr>
          <a:lstStyle/>
          <a:p>
            <a:r>
              <a:rPr kumimoji="1" lang="ja-JP" altLang="en-US" sz="2400">
                <a:solidFill>
                  <a:schemeClr val="bg1"/>
                </a:solidFill>
              </a:rPr>
              <a:t>現状，丸のみ置かれる．</a:t>
            </a:r>
            <a:endParaRPr kumimoji="1" lang="en-US" altLang="ja-JP" sz="2400" dirty="0">
              <a:solidFill>
                <a:schemeClr val="bg1"/>
              </a:solidFill>
            </a:endParaRPr>
          </a:p>
          <a:p>
            <a:endParaRPr lang="en-US" altLang="ja-JP" sz="2400" dirty="0"/>
          </a:p>
          <a:p>
            <a:endParaRPr kumimoji="1" lang="ja-JP" altLang="en-US" sz="2400"/>
          </a:p>
        </p:txBody>
      </p:sp>
      <p:sp>
        <p:nvSpPr>
          <p:cNvPr id="8" name="テキスト ボックス 7">
            <a:extLst>
              <a:ext uri="{FF2B5EF4-FFF2-40B4-BE49-F238E27FC236}">
                <a16:creationId xmlns:a16="http://schemas.microsoft.com/office/drawing/2014/main" id="{7F8DD646-75DC-014C-8754-46ECC1B786ED}"/>
              </a:ext>
            </a:extLst>
          </p:cNvPr>
          <p:cNvSpPr txBox="1"/>
          <p:nvPr/>
        </p:nvSpPr>
        <p:spPr>
          <a:xfrm>
            <a:off x="1124262" y="5516380"/>
            <a:ext cx="7996100" cy="1384995"/>
          </a:xfrm>
          <a:prstGeom prst="rect">
            <a:avLst/>
          </a:prstGeom>
          <a:noFill/>
        </p:spPr>
        <p:txBody>
          <a:bodyPr wrap="none" rtlCol="0">
            <a:spAutoFit/>
          </a:bodyPr>
          <a:lstStyle/>
          <a:p>
            <a:r>
              <a:rPr lang="en-US" altLang="ja-JP" sz="2800" dirty="0"/>
              <a:t>t</a:t>
            </a:r>
            <a:r>
              <a:rPr kumimoji="1" lang="en-US" altLang="ja-JP" sz="2800" dirty="0"/>
              <a:t>urn</a:t>
            </a:r>
            <a:r>
              <a:rPr kumimoji="1" lang="ja-JP" altLang="en-US" sz="2800"/>
              <a:t>を</a:t>
            </a:r>
            <a:r>
              <a:rPr kumimoji="1" lang="en-US" altLang="ja-JP" sz="2800" dirty="0"/>
              <a:t>1</a:t>
            </a:r>
            <a:r>
              <a:rPr kumimoji="1" lang="ja-JP" altLang="en-US" sz="2800"/>
              <a:t>と</a:t>
            </a:r>
            <a:r>
              <a:rPr kumimoji="1" lang="en-US" altLang="ja-JP" sz="2800" dirty="0"/>
              <a:t>-1</a:t>
            </a:r>
            <a:r>
              <a:rPr kumimoji="1" lang="ja-JP" altLang="en-US" sz="2800"/>
              <a:t>が交互で置かれるように工夫しよう</a:t>
            </a:r>
            <a:r>
              <a:rPr kumimoji="1" lang="en-US" altLang="ja-JP" sz="2800" dirty="0"/>
              <a:t>!</a:t>
            </a:r>
          </a:p>
          <a:p>
            <a:r>
              <a:rPr lang="ja-JP" altLang="en-US" sz="2800"/>
              <a:t>ヒント</a:t>
            </a:r>
            <a:r>
              <a:rPr lang="en-US" altLang="ja-JP" sz="2800" dirty="0"/>
              <a:t>: turn = turn * ???</a:t>
            </a:r>
          </a:p>
          <a:p>
            <a:r>
              <a:rPr kumimoji="1" lang="ja-JP" altLang="en-US" sz="2800"/>
              <a:t>を挿入</a:t>
            </a:r>
          </a:p>
        </p:txBody>
      </p:sp>
    </p:spTree>
    <p:extLst>
      <p:ext uri="{BB962C8B-B14F-4D97-AF65-F5344CB8AC3E}">
        <p14:creationId xmlns:p14="http://schemas.microsoft.com/office/powerpoint/2010/main" val="247652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B8D8D-4C6B-8F45-8D08-DD4BB9A1D001}"/>
              </a:ext>
            </a:extLst>
          </p:cNvPr>
          <p:cNvSpPr>
            <a:spLocks noGrp="1"/>
          </p:cNvSpPr>
          <p:nvPr>
            <p:ph type="title"/>
          </p:nvPr>
        </p:nvSpPr>
        <p:spPr/>
        <p:txBody>
          <a:bodyPr/>
          <a:lstStyle/>
          <a:p>
            <a:r>
              <a:rPr kumimoji="1" lang="ja-JP" altLang="en-US"/>
              <a:t>問題</a:t>
            </a:r>
            <a:r>
              <a:rPr kumimoji="1" lang="en-US" altLang="ja-JP" dirty="0"/>
              <a:t>2. </a:t>
            </a:r>
            <a:r>
              <a:rPr lang="ja-JP" altLang="en-US"/>
              <a:t>引き分けのパターンを考えよう</a:t>
            </a:r>
            <a:endParaRPr kumimoji="1" lang="ja-JP" altLang="en-US"/>
          </a:p>
        </p:txBody>
      </p:sp>
      <p:sp>
        <p:nvSpPr>
          <p:cNvPr id="3" name="コンテンツ プレースホルダー 2">
            <a:extLst>
              <a:ext uri="{FF2B5EF4-FFF2-40B4-BE49-F238E27FC236}">
                <a16:creationId xmlns:a16="http://schemas.microsoft.com/office/drawing/2014/main" id="{E958D338-8C78-A34C-96BA-8296F9FA66C8}"/>
              </a:ext>
            </a:extLst>
          </p:cNvPr>
          <p:cNvSpPr>
            <a:spLocks noGrp="1"/>
          </p:cNvSpPr>
          <p:nvPr>
            <p:ph idx="1"/>
          </p:nvPr>
        </p:nvSpPr>
        <p:spPr/>
        <p:txBody>
          <a:bodyPr/>
          <a:lstStyle/>
          <a:p>
            <a:pPr marL="0" indent="0">
              <a:buNone/>
            </a:pPr>
            <a:r>
              <a:rPr kumimoji="1" lang="ja-JP" altLang="en-US"/>
              <a:t>○</a:t>
            </a:r>
            <a:r>
              <a:rPr kumimoji="1" lang="en-US" altLang="ja-JP" dirty="0"/>
              <a:t>×</a:t>
            </a:r>
            <a:r>
              <a:rPr kumimoji="1" lang="ja-JP" altLang="en-US"/>
              <a:t>ゲームにおいてどうなったら引き分けになるのか</a:t>
            </a:r>
            <a:r>
              <a:rPr kumimoji="1" lang="en-US" altLang="ja-JP" dirty="0"/>
              <a:t>?</a:t>
            </a:r>
          </a:p>
          <a:p>
            <a:pPr marL="0" indent="0">
              <a:buNone/>
            </a:pPr>
            <a:endParaRPr kumimoji="1" lang="en-US" altLang="ja-JP" dirty="0"/>
          </a:p>
          <a:p>
            <a:pPr marL="0" indent="0">
              <a:buNone/>
            </a:pPr>
            <a:r>
              <a:rPr lang="ja-JP" altLang="en-US"/>
              <a:t>ヒント</a:t>
            </a:r>
            <a:r>
              <a:rPr lang="en-US" altLang="ja-JP" dirty="0"/>
              <a:t>: count</a:t>
            </a:r>
            <a:r>
              <a:rPr lang="ja-JP" altLang="en-US"/>
              <a:t>の数が</a:t>
            </a:r>
            <a:r>
              <a:rPr lang="en-US" altLang="ja-JP" dirty="0"/>
              <a:t>?</a:t>
            </a:r>
            <a:r>
              <a:rPr lang="ja-JP" altLang="en-US"/>
              <a:t>個になったら引き分け</a:t>
            </a:r>
            <a:endParaRPr lang="en-US" altLang="ja-JP" dirty="0"/>
          </a:p>
          <a:p>
            <a:pPr marL="0" indent="0">
              <a:buNone/>
            </a:pPr>
            <a:endParaRPr kumimoji="1" lang="en-US" altLang="ja-JP" dirty="0"/>
          </a:p>
          <a:p>
            <a:pPr marL="0" indent="0">
              <a:buNone/>
            </a:pPr>
            <a:endParaRPr kumimoji="1" lang="ja-JP" altLang="en-US"/>
          </a:p>
        </p:txBody>
      </p:sp>
      <p:pic>
        <p:nvPicPr>
          <p:cNvPr id="5" name="図 4" descr="クロスワードパズル, 時計, 挿絵 が含まれている画像&#10;&#10;自動的に生成された説明">
            <a:extLst>
              <a:ext uri="{FF2B5EF4-FFF2-40B4-BE49-F238E27FC236}">
                <a16:creationId xmlns:a16="http://schemas.microsoft.com/office/drawing/2014/main" id="{7BAE1C85-78F0-C24D-8A21-73497ECFB80F}"/>
              </a:ext>
            </a:extLst>
          </p:cNvPr>
          <p:cNvPicPr>
            <a:picLocks noChangeAspect="1"/>
          </p:cNvPicPr>
          <p:nvPr/>
        </p:nvPicPr>
        <p:blipFill>
          <a:blip r:embed="rId2"/>
          <a:stretch>
            <a:fillRect/>
          </a:stretch>
        </p:blipFill>
        <p:spPr>
          <a:xfrm>
            <a:off x="442210" y="3429000"/>
            <a:ext cx="4474563" cy="3208733"/>
          </a:xfrm>
          <a:prstGeom prst="rect">
            <a:avLst/>
          </a:prstGeom>
        </p:spPr>
      </p:pic>
    </p:spTree>
    <p:extLst>
      <p:ext uri="{BB962C8B-B14F-4D97-AF65-F5344CB8AC3E}">
        <p14:creationId xmlns:p14="http://schemas.microsoft.com/office/powerpoint/2010/main" val="217634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E54FC-B6F3-724C-AA1E-92E8CBA05837}"/>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501A2EFD-FCF3-794A-BCBB-2AB9773D79EF}"/>
              </a:ext>
            </a:extLst>
          </p:cNvPr>
          <p:cNvSpPr>
            <a:spLocks noGrp="1"/>
          </p:cNvSpPr>
          <p:nvPr>
            <p:ph idx="1"/>
          </p:nvPr>
        </p:nvSpPr>
        <p:spPr/>
        <p:txBody>
          <a:bodyPr/>
          <a:lstStyle/>
          <a:p>
            <a:r>
              <a:rPr lang="ja-JP" altLang="en-US"/>
              <a:t>本講義の目的</a:t>
            </a:r>
            <a:r>
              <a:rPr lang="en-US" altLang="ja-JP" dirty="0"/>
              <a:t>(5min)</a:t>
            </a:r>
          </a:p>
          <a:p>
            <a:endParaRPr kumimoji="1" lang="en-US" altLang="ja-JP" dirty="0"/>
          </a:p>
          <a:p>
            <a:r>
              <a:rPr lang="ja-JP" altLang="en-US"/>
              <a:t>システムの構成について</a:t>
            </a:r>
            <a:r>
              <a:rPr lang="en-US" altLang="ja-JP" dirty="0"/>
              <a:t>(10min)</a:t>
            </a:r>
          </a:p>
          <a:p>
            <a:endParaRPr kumimoji="1" lang="en-US" altLang="ja-JP" dirty="0"/>
          </a:p>
          <a:p>
            <a:r>
              <a:rPr lang="en-US" altLang="ja-JP" dirty="0"/>
              <a:t>JavaScript</a:t>
            </a:r>
            <a:r>
              <a:rPr lang="ja-JP" altLang="en-US"/>
              <a:t>を学んでみよう</a:t>
            </a:r>
            <a:r>
              <a:rPr lang="en-US" altLang="ja-JP" dirty="0"/>
              <a:t>(30min)</a:t>
            </a:r>
          </a:p>
          <a:p>
            <a:endParaRPr kumimoji="1" lang="en-US" altLang="ja-JP" dirty="0"/>
          </a:p>
          <a:p>
            <a:r>
              <a:rPr lang="ja-JP" altLang="en-US"/>
              <a:t>○</a:t>
            </a:r>
            <a:r>
              <a:rPr lang="en-US" altLang="ja-JP" dirty="0"/>
              <a:t>×</a:t>
            </a:r>
            <a:r>
              <a:rPr lang="ja-JP" altLang="en-US"/>
              <a:t>ゲームを作成しよう</a:t>
            </a:r>
            <a:r>
              <a:rPr lang="en-US" altLang="ja-JP" dirty="0"/>
              <a:t>(45min)</a:t>
            </a:r>
            <a:endParaRPr kumimoji="1" lang="ja-JP" altLang="en-US"/>
          </a:p>
        </p:txBody>
      </p:sp>
    </p:spTree>
    <p:extLst>
      <p:ext uri="{BB962C8B-B14F-4D97-AF65-F5344CB8AC3E}">
        <p14:creationId xmlns:p14="http://schemas.microsoft.com/office/powerpoint/2010/main" val="406424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DDBFF-3407-004E-8A34-F731C0ED8759}"/>
              </a:ext>
            </a:extLst>
          </p:cNvPr>
          <p:cNvSpPr>
            <a:spLocks noGrp="1"/>
          </p:cNvSpPr>
          <p:nvPr>
            <p:ph type="title"/>
          </p:nvPr>
        </p:nvSpPr>
        <p:spPr/>
        <p:txBody>
          <a:bodyPr/>
          <a:lstStyle/>
          <a:p>
            <a:r>
              <a:rPr lang="ja-JP" altLang="en-US"/>
              <a:t>目的</a:t>
            </a:r>
            <a:endParaRPr kumimoji="1" lang="ja-JP" altLang="en-US"/>
          </a:p>
        </p:txBody>
      </p:sp>
      <p:sp>
        <p:nvSpPr>
          <p:cNvPr id="3" name="コンテンツ プレースホルダー 2">
            <a:extLst>
              <a:ext uri="{FF2B5EF4-FFF2-40B4-BE49-F238E27FC236}">
                <a16:creationId xmlns:a16="http://schemas.microsoft.com/office/drawing/2014/main" id="{76423A15-42FC-0142-8F8F-050104D8D757}"/>
              </a:ext>
            </a:extLst>
          </p:cNvPr>
          <p:cNvSpPr>
            <a:spLocks noGrp="1"/>
          </p:cNvSpPr>
          <p:nvPr>
            <p:ph idx="1"/>
          </p:nvPr>
        </p:nvSpPr>
        <p:spPr/>
        <p:txBody>
          <a:bodyPr>
            <a:normAutofit/>
          </a:bodyPr>
          <a:lstStyle/>
          <a:p>
            <a:pPr marL="514350" indent="-514350">
              <a:buAutoNum type="arabicPeriod"/>
            </a:pPr>
            <a:r>
              <a:rPr kumimoji="1" lang="en-US" altLang="ja-JP" dirty="0"/>
              <a:t>SE</a:t>
            </a:r>
            <a:r>
              <a:rPr kumimoji="1" lang="ja-JP" altLang="en-US"/>
              <a:t>になる選択肢を広げてもらう</a:t>
            </a:r>
            <a:r>
              <a:rPr lang="en-US" altLang="ja-JP" dirty="0"/>
              <a:t>-&gt; </a:t>
            </a:r>
            <a:r>
              <a:rPr lang="ja-JP" altLang="en-US"/>
              <a:t>実際の</a:t>
            </a:r>
            <a:r>
              <a:rPr lang="en-US" altLang="ja-JP" dirty="0"/>
              <a:t>Web</a:t>
            </a:r>
            <a:r>
              <a:rPr lang="ja-JP" altLang="en-US"/>
              <a:t>制作現場でも同じような工程が発生し，頭を使って実装を進め思い通りに動いた時の楽しさを味わってもらいたい．</a:t>
            </a:r>
            <a:endParaRPr kumimoji="1" lang="en-US" altLang="ja-JP" dirty="0"/>
          </a:p>
          <a:p>
            <a:pPr marL="0" indent="0">
              <a:buNone/>
            </a:pPr>
            <a:endParaRPr kumimoji="1" lang="en-US" altLang="ja-JP" dirty="0"/>
          </a:p>
          <a:p>
            <a:pPr marL="0" indent="0">
              <a:buNone/>
            </a:pPr>
            <a:r>
              <a:rPr lang="en-US" altLang="ja-JP" dirty="0"/>
              <a:t>2.</a:t>
            </a:r>
            <a:r>
              <a:rPr lang="ja-JP" altLang="en-US"/>
              <a:t> 就活で実際に活用して欲しい</a:t>
            </a:r>
            <a:r>
              <a:rPr lang="en-US" altLang="ja-JP" dirty="0"/>
              <a:t>-&gt;</a:t>
            </a:r>
            <a:r>
              <a:rPr lang="ja-JP" altLang="en-US"/>
              <a:t>本講座でプログラミング言語を学んで他の学生には無い力をつける事が出来る．</a:t>
            </a:r>
            <a:endParaRPr lang="en-US" altLang="ja-JP" dirty="0"/>
          </a:p>
          <a:p>
            <a:pPr marL="0" indent="0">
              <a:buNone/>
            </a:pPr>
            <a:r>
              <a:rPr lang="ja-JP" altLang="en-US"/>
              <a:t>大学生で</a:t>
            </a:r>
            <a:r>
              <a:rPr lang="en-US" altLang="ja-JP" dirty="0"/>
              <a:t>JavaScript</a:t>
            </a:r>
            <a:r>
              <a:rPr lang="ja-JP" altLang="en-US"/>
              <a:t>を使ってアプリを作った経験があるだけでどの業界でも加点になる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54310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A4798-5479-DB49-B2BA-17518229FA7B}"/>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34400ECB-92E5-F04A-AA7F-C46C39EB2B79}"/>
              </a:ext>
            </a:extLst>
          </p:cNvPr>
          <p:cNvSpPr>
            <a:spLocks noGrp="1"/>
          </p:cNvSpPr>
          <p:nvPr>
            <p:ph idx="1"/>
          </p:nvPr>
        </p:nvSpPr>
        <p:spPr/>
        <p:txBody>
          <a:bodyPr>
            <a:normAutofit/>
          </a:bodyPr>
          <a:lstStyle/>
          <a:p>
            <a:r>
              <a:rPr kumimoji="1" lang="ja-JP" altLang="en-US"/>
              <a:t>実際の</a:t>
            </a:r>
            <a:r>
              <a:rPr kumimoji="1" lang="en-US" altLang="ja-JP"/>
              <a:t>Web</a:t>
            </a:r>
            <a:r>
              <a:rPr kumimoji="1" lang="ja-JP" altLang="en-US"/>
              <a:t>制作現場では一人で作るわけではなく，チームで作る事が多い．</a:t>
            </a:r>
            <a:endParaRPr kumimoji="1" lang="en-US" altLang="ja-JP"/>
          </a:p>
          <a:p>
            <a:pPr marL="0" indent="0">
              <a:buNone/>
            </a:pPr>
            <a:r>
              <a:rPr lang="ja-JP" altLang="en-US"/>
              <a:t>例</a:t>
            </a:r>
            <a:endParaRPr lang="en-US" altLang="ja-JP"/>
          </a:p>
          <a:p>
            <a:pPr marL="0" indent="0">
              <a:buNone/>
            </a:pPr>
            <a:r>
              <a:rPr lang="ja-JP" altLang="en-US"/>
              <a:t>ディレクター</a:t>
            </a:r>
            <a:r>
              <a:rPr lang="en-US" altLang="ja-JP"/>
              <a:t> 1</a:t>
            </a:r>
            <a:r>
              <a:rPr lang="ja-JP" altLang="en-US"/>
              <a:t>名</a:t>
            </a:r>
            <a:r>
              <a:rPr lang="en-US" altLang="ja-JP"/>
              <a:t> (</a:t>
            </a:r>
            <a:r>
              <a:rPr lang="ja-JP" altLang="en-US"/>
              <a:t>ビジネス戦略を考える</a:t>
            </a:r>
            <a:r>
              <a:rPr lang="en-US" altLang="ja-JP"/>
              <a:t>)</a:t>
            </a:r>
          </a:p>
          <a:p>
            <a:pPr marL="0" indent="0">
              <a:buNone/>
            </a:pPr>
            <a:r>
              <a:rPr lang="ja-JP" altLang="en-US"/>
              <a:t>プロダクトマネージャー</a:t>
            </a:r>
            <a:r>
              <a:rPr lang="en-US" altLang="ja-JP"/>
              <a:t> 1</a:t>
            </a:r>
            <a:r>
              <a:rPr lang="ja-JP" altLang="en-US"/>
              <a:t>名</a:t>
            </a:r>
            <a:r>
              <a:rPr lang="en-US" altLang="ja-JP"/>
              <a:t>(</a:t>
            </a:r>
            <a:r>
              <a:rPr lang="ja-JP" altLang="en-US"/>
              <a:t>制作チームをまとめる</a:t>
            </a:r>
            <a:r>
              <a:rPr lang="en-US" altLang="ja-JP"/>
              <a:t>)</a:t>
            </a:r>
          </a:p>
          <a:p>
            <a:pPr marL="0" indent="0">
              <a:buNone/>
            </a:pPr>
            <a:r>
              <a:rPr lang="ja-JP" altLang="en-US"/>
              <a:t>サーバーサイドエンジニア</a:t>
            </a:r>
            <a:r>
              <a:rPr lang="en-US" altLang="ja-JP"/>
              <a:t> 3</a:t>
            </a:r>
            <a:r>
              <a:rPr lang="ja-JP" altLang="en-US"/>
              <a:t>名</a:t>
            </a:r>
            <a:endParaRPr lang="en-US" altLang="ja-JP"/>
          </a:p>
          <a:p>
            <a:pPr marL="0" indent="0">
              <a:buNone/>
            </a:pPr>
            <a:r>
              <a:rPr lang="ja-JP" altLang="en-US"/>
              <a:t>フロントサイドエンジニア</a:t>
            </a:r>
            <a:r>
              <a:rPr lang="en-US" altLang="ja-JP"/>
              <a:t> 3</a:t>
            </a:r>
            <a:r>
              <a:rPr lang="ja-JP" altLang="en-US"/>
              <a:t>名</a:t>
            </a:r>
            <a:endParaRPr lang="en-US" altLang="ja-JP"/>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65071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60E4C-8A96-8F47-AC5C-EE5483042D28}"/>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1AA847D1-C7D4-064E-92D0-28A97F87CF4A}"/>
              </a:ext>
            </a:extLst>
          </p:cNvPr>
          <p:cNvSpPr>
            <a:spLocks noGrp="1"/>
          </p:cNvSpPr>
          <p:nvPr>
            <p:ph idx="1"/>
          </p:nvPr>
        </p:nvSpPr>
        <p:spPr/>
        <p:txBody>
          <a:bodyPr>
            <a:normAutofit lnSpcReduction="10000"/>
          </a:bodyPr>
          <a:lstStyle/>
          <a:p>
            <a:r>
              <a:rPr kumimoji="1" lang="ja-JP" altLang="en-US"/>
              <a:t>今回</a:t>
            </a:r>
            <a:r>
              <a:rPr lang="ja-JP" altLang="en-US"/>
              <a:t>皆さんに体験していただくのは，サーバーサイドエンジニアの分野です．</a:t>
            </a:r>
            <a:endParaRPr lang="en-US" altLang="ja-JP" dirty="0"/>
          </a:p>
          <a:p>
            <a:endParaRPr lang="en-US" altLang="ja-JP" dirty="0"/>
          </a:p>
          <a:p>
            <a:pPr marL="0" indent="0">
              <a:buNone/>
            </a:pPr>
            <a:r>
              <a:rPr lang="ja-JP" altLang="en-US" b="1"/>
              <a:t>フロントサイドと何が違うのか</a:t>
            </a:r>
            <a:r>
              <a:rPr lang="en-US" altLang="ja-JP" b="1" dirty="0"/>
              <a:t>?</a:t>
            </a:r>
          </a:p>
          <a:p>
            <a:pPr marL="0" indent="0">
              <a:buNone/>
            </a:pPr>
            <a:endParaRPr lang="en-US" altLang="ja-JP" b="1" dirty="0"/>
          </a:p>
          <a:p>
            <a:pPr marL="0" indent="0">
              <a:buNone/>
            </a:pPr>
            <a:r>
              <a:rPr lang="ja-JP" altLang="en-US"/>
              <a:t>サーバーサイドはユーザーから見えない部分を作成</a:t>
            </a:r>
            <a:endParaRPr lang="en-US" altLang="ja-JP" dirty="0"/>
          </a:p>
          <a:p>
            <a:pPr marL="0" indent="0">
              <a:buNone/>
            </a:pPr>
            <a:r>
              <a:rPr lang="ja-JP" altLang="en-US"/>
              <a:t>フロントサイドはユーザーから見える部分を作成</a:t>
            </a:r>
            <a:endParaRPr lang="en-US" altLang="ja-JP" dirty="0"/>
          </a:p>
          <a:p>
            <a:pPr marL="0" indent="0">
              <a:buNone/>
            </a:pPr>
            <a:endParaRPr lang="en-US" altLang="ja-JP" dirty="0"/>
          </a:p>
          <a:p>
            <a:pPr marL="0" indent="0">
              <a:buNone/>
            </a:pPr>
            <a:r>
              <a:rPr lang="en-US" altLang="ja-JP" dirty="0"/>
              <a:t>※</a:t>
            </a:r>
            <a:r>
              <a:rPr lang="ja-JP" altLang="en-US"/>
              <a:t>給料や技術難易度はほとんど変わりません</a:t>
            </a:r>
            <a:endParaRPr lang="en-US" altLang="ja-JP" dirty="0"/>
          </a:p>
        </p:txBody>
      </p:sp>
    </p:spTree>
    <p:extLst>
      <p:ext uri="{BB962C8B-B14F-4D97-AF65-F5344CB8AC3E}">
        <p14:creationId xmlns:p14="http://schemas.microsoft.com/office/powerpoint/2010/main" val="15804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6BCC9-BF79-164D-A22D-54BA0909152F}"/>
              </a:ext>
            </a:extLst>
          </p:cNvPr>
          <p:cNvSpPr>
            <a:spLocks noGrp="1"/>
          </p:cNvSpPr>
          <p:nvPr>
            <p:ph type="title"/>
          </p:nvPr>
        </p:nvSpPr>
        <p:spPr/>
        <p:txBody>
          <a:bodyPr/>
          <a:lstStyle/>
          <a:p>
            <a:r>
              <a:rPr kumimoji="1" lang="ja-JP" altLang="en-US"/>
              <a:t>具体的に見えない部分って</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4E7C90AB-2C8B-7C4F-9C3A-7EAEB5AA3A7D}"/>
              </a:ext>
            </a:extLst>
          </p:cNvPr>
          <p:cNvSpPr>
            <a:spLocks noGrp="1"/>
          </p:cNvSpPr>
          <p:nvPr>
            <p:ph idx="1"/>
          </p:nvPr>
        </p:nvSpPr>
        <p:spPr/>
        <p:txBody>
          <a:bodyPr>
            <a:normAutofit/>
          </a:bodyPr>
          <a:lstStyle/>
          <a:p>
            <a:pPr marL="0" indent="0">
              <a:buNone/>
            </a:pPr>
            <a:r>
              <a:rPr kumimoji="1" lang="ja-JP" altLang="en-US"/>
              <a:t>システムが動いているロジックを</a:t>
            </a:r>
            <a:r>
              <a:rPr lang="ja-JP" altLang="en-US"/>
              <a:t>頭を使って作成していく．</a:t>
            </a:r>
            <a:endParaRPr lang="en-US" altLang="ja-JP" dirty="0"/>
          </a:p>
          <a:p>
            <a:pPr marL="0" indent="0">
              <a:buNone/>
            </a:pPr>
            <a:r>
              <a:rPr kumimoji="1" lang="ja-JP" altLang="en-US"/>
              <a:t>サーバーサイドのプログラミング言語の例</a:t>
            </a:r>
            <a:endParaRPr kumimoji="1" lang="en-US" altLang="ja-JP" dirty="0"/>
          </a:p>
          <a:p>
            <a:pPr marL="0" indent="0">
              <a:buNone/>
            </a:pPr>
            <a:r>
              <a:rPr lang="en-US" altLang="ja-JP" dirty="0"/>
              <a:t>Java</a:t>
            </a:r>
          </a:p>
          <a:p>
            <a:pPr marL="0" indent="0">
              <a:buNone/>
            </a:pPr>
            <a:r>
              <a:rPr lang="en-US" altLang="ja-JP" dirty="0"/>
              <a:t>C</a:t>
            </a:r>
            <a:r>
              <a:rPr lang="ja-JP" altLang="en-US"/>
              <a:t>言語</a:t>
            </a:r>
            <a:endParaRPr lang="en-US" altLang="ja-JP" dirty="0"/>
          </a:p>
          <a:p>
            <a:pPr marL="0" indent="0">
              <a:buNone/>
            </a:pPr>
            <a:r>
              <a:rPr lang="en-US" altLang="ja-JP" dirty="0"/>
              <a:t>Node.js(JavaScript</a:t>
            </a:r>
            <a:r>
              <a:rPr lang="ja-JP" altLang="en-US"/>
              <a:t>のサーバーサイド</a:t>
            </a:r>
            <a:r>
              <a:rPr lang="en-US" altLang="ja-JP" dirty="0"/>
              <a:t>)</a:t>
            </a:r>
          </a:p>
          <a:p>
            <a:pPr marL="0" indent="0">
              <a:buNone/>
            </a:pPr>
            <a:r>
              <a:rPr kumimoji="1" lang="en-US" altLang="ja-JP" dirty="0"/>
              <a:t>Python</a:t>
            </a:r>
          </a:p>
          <a:p>
            <a:pPr marL="0" indent="0">
              <a:buNone/>
            </a:pPr>
            <a:r>
              <a:rPr lang="en-US" altLang="ja-JP" dirty="0"/>
              <a:t>Go</a:t>
            </a:r>
          </a:p>
          <a:p>
            <a:pPr marL="0" indent="0">
              <a:buNone/>
            </a:pPr>
            <a:r>
              <a:rPr kumimoji="1" lang="ja-JP" altLang="en-US"/>
              <a:t>などを使う</a:t>
            </a:r>
            <a:r>
              <a:rPr kumimoji="1" lang="en-US" altLang="ja-JP" dirty="0"/>
              <a:t>…</a:t>
            </a:r>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42477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50894-6E48-0845-9510-95988EF7493D}"/>
              </a:ext>
            </a:extLst>
          </p:cNvPr>
          <p:cNvSpPr>
            <a:spLocks noGrp="1"/>
          </p:cNvSpPr>
          <p:nvPr>
            <p:ph type="title"/>
          </p:nvPr>
        </p:nvSpPr>
        <p:spPr/>
        <p:txBody>
          <a:bodyPr/>
          <a:lstStyle/>
          <a:p>
            <a:r>
              <a:rPr kumimoji="1" lang="en-US" altLang="ja-JP" dirty="0"/>
              <a:t>JavaScript</a:t>
            </a:r>
            <a:r>
              <a:rPr kumimoji="1" lang="ja-JP" altLang="en-US"/>
              <a:t>を学んでみよう</a:t>
            </a:r>
          </a:p>
        </p:txBody>
      </p:sp>
      <p:pic>
        <p:nvPicPr>
          <p:cNvPr id="5" name="コンテンツ プレースホルダー 4" descr="テキスト&#10;&#10;自動的に生成された説明">
            <a:extLst>
              <a:ext uri="{FF2B5EF4-FFF2-40B4-BE49-F238E27FC236}">
                <a16:creationId xmlns:a16="http://schemas.microsoft.com/office/drawing/2014/main" id="{EA5C7B45-E2ED-7046-B257-04D438E8E0E2}"/>
              </a:ext>
            </a:extLst>
          </p:cNvPr>
          <p:cNvPicPr>
            <a:picLocks noGrp="1" noChangeAspect="1"/>
          </p:cNvPicPr>
          <p:nvPr>
            <p:ph idx="1"/>
          </p:nvPr>
        </p:nvPicPr>
        <p:blipFill>
          <a:blip r:embed="rId2"/>
          <a:stretch>
            <a:fillRect/>
          </a:stretch>
        </p:blipFill>
        <p:spPr>
          <a:xfrm>
            <a:off x="2367801" y="1855606"/>
            <a:ext cx="6527007" cy="4351338"/>
          </a:xfrm>
        </p:spPr>
      </p:pic>
    </p:spTree>
    <p:extLst>
      <p:ext uri="{BB962C8B-B14F-4D97-AF65-F5344CB8AC3E}">
        <p14:creationId xmlns:p14="http://schemas.microsoft.com/office/powerpoint/2010/main" val="281401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DEF58A-F0F3-8440-A8BC-5DCDB6466F2E}"/>
              </a:ext>
            </a:extLst>
          </p:cNvPr>
          <p:cNvSpPr>
            <a:spLocks noGrp="1"/>
          </p:cNvSpPr>
          <p:nvPr>
            <p:ph idx="1"/>
          </p:nvPr>
        </p:nvSpPr>
        <p:spPr>
          <a:xfrm>
            <a:off x="838200" y="569626"/>
            <a:ext cx="10515600" cy="5607337"/>
          </a:xfrm>
        </p:spPr>
        <p:txBody>
          <a:bodyPr/>
          <a:lstStyle/>
          <a:p>
            <a:r>
              <a:rPr lang="ja-JP" altLang="en-US"/>
              <a:t>変数宣言</a:t>
            </a:r>
            <a:endParaRPr lang="en-US" altLang="ja-JP" dirty="0"/>
          </a:p>
          <a:p>
            <a:endParaRPr lang="en-US" altLang="ja-JP" dirty="0"/>
          </a:p>
          <a:p>
            <a:endParaRPr lang="en-US" altLang="ja-JP" dirty="0"/>
          </a:p>
          <a:p>
            <a:pPr marL="0" indent="0">
              <a:buNone/>
            </a:pPr>
            <a:r>
              <a:rPr lang="en-US" altLang="ja-JP" dirty="0"/>
              <a:t>let </a:t>
            </a:r>
            <a:r>
              <a:rPr lang="ja-JP" altLang="en-US"/>
              <a:t>任意の変数名</a:t>
            </a:r>
            <a:endParaRPr lang="en-US" altLang="ja-JP" dirty="0"/>
          </a:p>
          <a:p>
            <a:pPr marL="0" indent="0">
              <a:buNone/>
            </a:pPr>
            <a:r>
              <a:rPr lang="ja-JP" altLang="en-US"/>
              <a:t>変数名の中に，文字や数字を格納できるぞ</a:t>
            </a:r>
            <a:r>
              <a:rPr lang="en-US" altLang="ja-JP" dirty="0"/>
              <a:t>!</a:t>
            </a:r>
          </a:p>
          <a:p>
            <a:pPr marL="0" indent="0">
              <a:buNone/>
            </a:pPr>
            <a:r>
              <a:rPr lang="ja-JP" altLang="en-US"/>
              <a:t>足し算や引き算，掛け算も出来る</a:t>
            </a:r>
            <a:r>
              <a:rPr lang="en-US" altLang="ja-JP" dirty="0"/>
              <a:t>!</a:t>
            </a:r>
          </a:p>
          <a:p>
            <a:pPr marL="0" indent="0">
              <a:buNone/>
            </a:pPr>
            <a:endParaRPr lang="en-US" altLang="ja-JP" dirty="0"/>
          </a:p>
          <a:p>
            <a:pPr marL="0" indent="0">
              <a:buNone/>
            </a:pPr>
            <a:endParaRPr lang="en-US" altLang="ja-JP" dirty="0"/>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54ECEA7E-F3CD-5D42-9DF7-9C230470A651}"/>
              </a:ext>
            </a:extLst>
          </p:cNvPr>
          <p:cNvPicPr>
            <a:picLocks noChangeAspect="1"/>
          </p:cNvPicPr>
          <p:nvPr/>
        </p:nvPicPr>
        <p:blipFill>
          <a:blip r:embed="rId2"/>
          <a:stretch>
            <a:fillRect/>
          </a:stretch>
        </p:blipFill>
        <p:spPr>
          <a:xfrm>
            <a:off x="838200" y="1073358"/>
            <a:ext cx="2054902" cy="907980"/>
          </a:xfrm>
          <a:prstGeom prst="rect">
            <a:avLst/>
          </a:prstGeom>
        </p:spPr>
      </p:pic>
      <p:sp>
        <p:nvSpPr>
          <p:cNvPr id="8" name="四角形吹き出し 7">
            <a:extLst>
              <a:ext uri="{FF2B5EF4-FFF2-40B4-BE49-F238E27FC236}">
                <a16:creationId xmlns:a16="http://schemas.microsoft.com/office/drawing/2014/main" id="{64157C3D-028F-6248-A91E-2D8E1372D347}"/>
              </a:ext>
            </a:extLst>
          </p:cNvPr>
          <p:cNvSpPr/>
          <p:nvPr/>
        </p:nvSpPr>
        <p:spPr>
          <a:xfrm>
            <a:off x="5816184" y="734518"/>
            <a:ext cx="5831173" cy="1738859"/>
          </a:xfrm>
          <a:prstGeom prst="wedgeRectCallout">
            <a:avLst>
              <a:gd name="adj1" fmla="val -81131"/>
              <a:gd name="adj2" fmla="val -1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箱を用意するイメージ</a:t>
            </a:r>
            <a:r>
              <a:rPr kumimoji="1" lang="en-US" altLang="ja-JP" dirty="0"/>
              <a:t>!</a:t>
            </a:r>
          </a:p>
          <a:p>
            <a:pPr algn="ctr"/>
            <a:r>
              <a:rPr kumimoji="1" lang="ja-JP" altLang="en-US"/>
              <a:t>箱の中に物を入れる</a:t>
            </a:r>
          </a:p>
        </p:txBody>
      </p:sp>
      <p:pic>
        <p:nvPicPr>
          <p:cNvPr id="10" name="図 9" descr="グラフィカル ユーザー インターフェイス, テキスト&#10;&#10;中程度の精度で自動的に生成された説明">
            <a:extLst>
              <a:ext uri="{FF2B5EF4-FFF2-40B4-BE49-F238E27FC236}">
                <a16:creationId xmlns:a16="http://schemas.microsoft.com/office/drawing/2014/main" id="{D355A8BD-8359-4048-9BAF-EB25AD7588DE}"/>
              </a:ext>
            </a:extLst>
          </p:cNvPr>
          <p:cNvPicPr>
            <a:picLocks noChangeAspect="1"/>
          </p:cNvPicPr>
          <p:nvPr/>
        </p:nvPicPr>
        <p:blipFill>
          <a:blip r:embed="rId3"/>
          <a:stretch>
            <a:fillRect/>
          </a:stretch>
        </p:blipFill>
        <p:spPr>
          <a:xfrm>
            <a:off x="973111" y="3783214"/>
            <a:ext cx="4590316" cy="1643226"/>
          </a:xfrm>
          <a:prstGeom prst="rect">
            <a:avLst/>
          </a:prstGeom>
        </p:spPr>
      </p:pic>
      <p:sp>
        <p:nvSpPr>
          <p:cNvPr id="11" name="テキスト ボックス 10">
            <a:extLst>
              <a:ext uri="{FF2B5EF4-FFF2-40B4-BE49-F238E27FC236}">
                <a16:creationId xmlns:a16="http://schemas.microsoft.com/office/drawing/2014/main" id="{EC30AC12-F85D-9D4B-975A-6BE9EC31B2E5}"/>
              </a:ext>
            </a:extLst>
          </p:cNvPr>
          <p:cNvSpPr txBox="1"/>
          <p:nvPr/>
        </p:nvSpPr>
        <p:spPr>
          <a:xfrm>
            <a:off x="1184223" y="5816184"/>
            <a:ext cx="3897221" cy="369332"/>
          </a:xfrm>
          <a:prstGeom prst="rect">
            <a:avLst/>
          </a:prstGeom>
          <a:noFill/>
        </p:spPr>
        <p:txBody>
          <a:bodyPr wrap="none" rtlCol="0">
            <a:spAutoFit/>
          </a:bodyPr>
          <a:lstStyle/>
          <a:p>
            <a:r>
              <a:rPr kumimoji="1" lang="en-US" altLang="ja-JP" dirty="0"/>
              <a:t>3</a:t>
            </a:r>
            <a:r>
              <a:rPr kumimoji="1" lang="ja-JP" altLang="en-US"/>
              <a:t>行目で</a:t>
            </a:r>
            <a:r>
              <a:rPr lang="en-US" altLang="ja-JP" dirty="0"/>
              <a:t>number</a:t>
            </a:r>
            <a:r>
              <a:rPr lang="ja-JP" altLang="en-US"/>
              <a:t>の中身を上書きした</a:t>
            </a:r>
            <a:endParaRPr kumimoji="1" lang="ja-JP" altLang="en-US"/>
          </a:p>
        </p:txBody>
      </p:sp>
    </p:spTree>
    <p:extLst>
      <p:ext uri="{BB962C8B-B14F-4D97-AF65-F5344CB8AC3E}">
        <p14:creationId xmlns:p14="http://schemas.microsoft.com/office/powerpoint/2010/main" val="314829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0DB34D7-356F-5142-A789-0F7667EEED06}"/>
              </a:ext>
            </a:extLst>
          </p:cNvPr>
          <p:cNvSpPr>
            <a:spLocks noGrp="1"/>
          </p:cNvSpPr>
          <p:nvPr>
            <p:ph idx="1"/>
          </p:nvPr>
        </p:nvSpPr>
        <p:spPr>
          <a:xfrm>
            <a:off x="838200" y="794479"/>
            <a:ext cx="10515600" cy="5382484"/>
          </a:xfrm>
        </p:spPr>
        <p:txBody>
          <a:bodyPr/>
          <a:lstStyle/>
          <a:p>
            <a:r>
              <a:rPr kumimoji="1" lang="ja-JP" altLang="en-US"/>
              <a:t>条件分岐</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i</a:t>
            </a:r>
            <a:r>
              <a:rPr kumimoji="1" lang="en-US" altLang="ja-JP" dirty="0"/>
              <a:t>f(</a:t>
            </a:r>
            <a:r>
              <a:rPr kumimoji="1" lang="ja-JP" altLang="en-US"/>
              <a:t>条件</a:t>
            </a:r>
            <a:r>
              <a:rPr kumimoji="1" lang="en-US" altLang="ja-JP" dirty="0"/>
              <a:t>){</a:t>
            </a:r>
          </a:p>
          <a:p>
            <a:pPr marL="0" indent="0">
              <a:buNone/>
            </a:pPr>
            <a:r>
              <a:rPr lang="en-US" altLang="ja-JP" dirty="0"/>
              <a:t>  </a:t>
            </a:r>
            <a:r>
              <a:rPr lang="ja-JP" altLang="en-US"/>
              <a:t>条件が成立した時だけ実行</a:t>
            </a:r>
            <a:endParaRPr lang="en-US" altLang="ja-JP" dirty="0"/>
          </a:p>
          <a:p>
            <a:pPr marL="0" indent="0">
              <a:buNone/>
            </a:pPr>
            <a:r>
              <a:rPr kumimoji="1" lang="en-US" altLang="ja-JP" dirty="0"/>
              <a:t>}</a:t>
            </a:r>
            <a:endParaRPr kumimoji="1" lang="ja-JP" altLang="en-US"/>
          </a:p>
        </p:txBody>
      </p:sp>
      <p:pic>
        <p:nvPicPr>
          <p:cNvPr id="5" name="図 4" descr="グラフィカル ユーザー インターフェイス&#10;&#10;中程度の精度で自動的に生成された説明">
            <a:extLst>
              <a:ext uri="{FF2B5EF4-FFF2-40B4-BE49-F238E27FC236}">
                <a16:creationId xmlns:a16="http://schemas.microsoft.com/office/drawing/2014/main" id="{92171318-323A-FE45-84CB-A1977BBCBB5B}"/>
              </a:ext>
            </a:extLst>
          </p:cNvPr>
          <p:cNvPicPr>
            <a:picLocks noChangeAspect="1"/>
          </p:cNvPicPr>
          <p:nvPr/>
        </p:nvPicPr>
        <p:blipFill>
          <a:blip r:embed="rId2"/>
          <a:stretch>
            <a:fillRect/>
          </a:stretch>
        </p:blipFill>
        <p:spPr>
          <a:xfrm>
            <a:off x="838199" y="1434475"/>
            <a:ext cx="3495455" cy="1608528"/>
          </a:xfrm>
          <a:prstGeom prst="rect">
            <a:avLst/>
          </a:prstGeom>
        </p:spPr>
      </p:pic>
      <p:sp>
        <p:nvSpPr>
          <p:cNvPr id="6" name="四角形吹き出し 5">
            <a:extLst>
              <a:ext uri="{FF2B5EF4-FFF2-40B4-BE49-F238E27FC236}">
                <a16:creationId xmlns:a16="http://schemas.microsoft.com/office/drawing/2014/main" id="{4A17F134-7059-1144-A9AF-C552247FBE8B}"/>
              </a:ext>
            </a:extLst>
          </p:cNvPr>
          <p:cNvSpPr/>
          <p:nvPr/>
        </p:nvSpPr>
        <p:spPr>
          <a:xfrm>
            <a:off x="6096000" y="882129"/>
            <a:ext cx="5784240" cy="2329157"/>
          </a:xfrm>
          <a:prstGeom prst="wedgeRectCallout">
            <a:avLst>
              <a:gd name="adj1" fmla="val -75613"/>
              <a:gd name="adj2" fmla="val -22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ja-JP" altLang="en-US"/>
              <a:t>先程の変数宣言では</a:t>
            </a:r>
            <a:r>
              <a:rPr kumimoji="1" lang="en-US" altLang="ja-JP" dirty="0"/>
              <a:t> = </a:t>
            </a:r>
            <a:r>
              <a:rPr kumimoji="1" lang="ja-JP" altLang="en-US"/>
              <a:t>が一つだった．</a:t>
            </a:r>
            <a:endParaRPr kumimoji="1" lang="en-US" altLang="ja-JP" dirty="0"/>
          </a:p>
          <a:p>
            <a:pPr algn="ctr"/>
            <a:r>
              <a:rPr lang="ja-JP" altLang="en-US"/>
              <a:t>プログラミングでは，</a:t>
            </a:r>
            <a:r>
              <a:rPr lang="en-US" altLang="ja-JP" dirty="0"/>
              <a:t> = </a:t>
            </a:r>
            <a:r>
              <a:rPr lang="ja-JP" altLang="en-US"/>
              <a:t>は代入の意味</a:t>
            </a:r>
            <a:endParaRPr lang="en-US" altLang="ja-JP" dirty="0"/>
          </a:p>
          <a:p>
            <a:pPr algn="ctr"/>
            <a:endParaRPr kumimoji="1" lang="en-US" altLang="ja-JP" dirty="0"/>
          </a:p>
          <a:p>
            <a:pPr algn="ctr"/>
            <a:r>
              <a:rPr lang="en-US" altLang="ja-JP" dirty="0"/>
              <a:t>==</a:t>
            </a:r>
            <a:r>
              <a:rPr lang="ja-JP" altLang="en-US"/>
              <a:t>で同等という意味になる</a:t>
            </a:r>
            <a:r>
              <a:rPr lang="en-US" altLang="ja-JP" dirty="0"/>
              <a:t>!</a:t>
            </a:r>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pic>
        <p:nvPicPr>
          <p:cNvPr id="8" name="図 7" descr="テキスト&#10;&#10;中程度の精度で自動的に生成された説明">
            <a:extLst>
              <a:ext uri="{FF2B5EF4-FFF2-40B4-BE49-F238E27FC236}">
                <a16:creationId xmlns:a16="http://schemas.microsoft.com/office/drawing/2014/main" id="{0D4D36A1-2066-4948-9A46-2C7A09BCFACE}"/>
              </a:ext>
            </a:extLst>
          </p:cNvPr>
          <p:cNvPicPr>
            <a:picLocks noChangeAspect="1"/>
          </p:cNvPicPr>
          <p:nvPr/>
        </p:nvPicPr>
        <p:blipFill>
          <a:blip r:embed="rId3"/>
          <a:stretch>
            <a:fillRect/>
          </a:stretch>
        </p:blipFill>
        <p:spPr>
          <a:xfrm>
            <a:off x="838199" y="4975678"/>
            <a:ext cx="3937000" cy="1587500"/>
          </a:xfrm>
          <a:prstGeom prst="rect">
            <a:avLst/>
          </a:prstGeom>
        </p:spPr>
      </p:pic>
      <p:sp>
        <p:nvSpPr>
          <p:cNvPr id="9" name="四角形吹き出し 8">
            <a:extLst>
              <a:ext uri="{FF2B5EF4-FFF2-40B4-BE49-F238E27FC236}">
                <a16:creationId xmlns:a16="http://schemas.microsoft.com/office/drawing/2014/main" id="{C410CFAB-4785-2345-AEA3-D8A2D8D8DCB7}"/>
              </a:ext>
            </a:extLst>
          </p:cNvPr>
          <p:cNvSpPr/>
          <p:nvPr/>
        </p:nvSpPr>
        <p:spPr>
          <a:xfrm>
            <a:off x="6096000" y="4234021"/>
            <a:ext cx="5784240" cy="2329157"/>
          </a:xfrm>
          <a:prstGeom prst="wedgeRectCallout">
            <a:avLst>
              <a:gd name="adj1" fmla="val -70689"/>
              <a:gd name="adj2" fmla="val 9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en-US" altLang="ja-JP" dirty="0"/>
              <a:t>2</a:t>
            </a:r>
            <a:r>
              <a:rPr kumimoji="1" lang="ja-JP" altLang="en-US"/>
              <a:t>つ以上の条件を入れたいときは</a:t>
            </a:r>
            <a:endParaRPr kumimoji="1" lang="en-US" altLang="ja-JP" dirty="0"/>
          </a:p>
          <a:p>
            <a:pPr algn="ctr"/>
            <a:r>
              <a:rPr lang="en-US" altLang="ja-JP" dirty="0"/>
              <a:t>&amp;</a:t>
            </a:r>
            <a:r>
              <a:rPr lang="ja-JP" altLang="en-US"/>
              <a:t>を二つつけて</a:t>
            </a:r>
            <a:endParaRPr lang="en-US" altLang="ja-JP" dirty="0"/>
          </a:p>
          <a:p>
            <a:pPr algn="ctr"/>
            <a:r>
              <a:rPr kumimoji="1" lang="ja-JP" altLang="en-US"/>
              <a:t>「かつ」という使い方も出来る</a:t>
            </a: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spTree>
    <p:extLst>
      <p:ext uri="{BB962C8B-B14F-4D97-AF65-F5344CB8AC3E}">
        <p14:creationId xmlns:p14="http://schemas.microsoft.com/office/powerpoint/2010/main" val="959388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2671</TotalTime>
  <Words>715</Words>
  <Application>Microsoft Macintosh PowerPoint</Application>
  <PresentationFormat>ワイド画面</PresentationFormat>
  <Paragraphs>138</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プログラミングで○×ゲームを作ってみよう</vt:lpstr>
      <vt:lpstr>目次</vt:lpstr>
      <vt:lpstr>目的</vt:lpstr>
      <vt:lpstr>システムの構成について</vt:lpstr>
      <vt:lpstr>システムの構成について</vt:lpstr>
      <vt:lpstr>具体的に見えない部分って?</vt:lpstr>
      <vt:lpstr>JavaScriptを学んでみよう</vt:lpstr>
      <vt:lpstr>PowerPoint プレゼンテーション</vt:lpstr>
      <vt:lpstr>PowerPoint プレゼンテーション</vt:lpstr>
      <vt:lpstr>PowerPoint プレゼンテーション</vt:lpstr>
      <vt:lpstr>PowerPoint プレゼンテーション</vt:lpstr>
      <vt:lpstr>○×ゲームを作成しよう</vt:lpstr>
      <vt:lpstr>GitHubから雛形をダウンロードしよう</vt:lpstr>
      <vt:lpstr>PowerPoint プレゼンテーション</vt:lpstr>
      <vt:lpstr>問題1 ○と×が交互に置けるようにしよう</vt:lpstr>
      <vt:lpstr>問題2. 引き分けのパターンを考えよう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プログラミングで○×ゲームを作ってみよう</dc:title>
  <dc:creator>橋本　拓弥</dc:creator>
  <cp:lastModifiedBy>橋本　拓弥</cp:lastModifiedBy>
  <cp:revision>8</cp:revision>
  <dcterms:created xsi:type="dcterms:W3CDTF">2021-06-23T10:24:15Z</dcterms:created>
  <dcterms:modified xsi:type="dcterms:W3CDTF">2021-06-25T06:55:55Z</dcterms:modified>
</cp:coreProperties>
</file>