
<file path=[Content_Types].xml><?xml version="1.0" encoding="utf-8"?>
<Types xmlns="http://schemas.openxmlformats.org/package/2006/content-types">
  <Default Extension="png" ContentType="image/png"/>
  <Default Extension="tmp"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0B2D-B11E-4DCC-8C10-E3EE37903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99AB6D-29FB-4C9C-8605-EFC9AF259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633F4-214B-434C-92DC-0F6B612DAC8F}"/>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1480D6AF-FDB5-4E88-8DDB-169F8A5EF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3F393-49FA-403C-BE0E-B049F7C4D995}"/>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428244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A889-7660-4A25-A7F1-4267299F3E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1FF41-7A21-4234-8F29-D5090EB47F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6233B-D866-46E4-83EC-07F12E8ABCA4}"/>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541D4E22-527D-483E-81BC-FBB5A1BD6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A4FBF-7ABB-4FCE-82CF-D22622446776}"/>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3846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26F2-7B1E-47DC-A7CB-A16F4E228E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6650E-7925-4618-953E-634C647EB9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54B93-268E-4BAA-81B7-11370F0F1204}"/>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431FED80-7E25-40E5-B685-3C9D4D663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E1A3C-6004-4114-B62D-DEAAE0632292}"/>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1226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7CD1-FDC9-471E-AAEC-8DCCCB0A1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D8E0C-B730-4FFD-B52F-9D5977C11C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7944A-E013-4174-BA09-CD5844520D1F}"/>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A53CC8A2-FF49-4FF5-87F5-0D9B6762C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6BF43-9491-43F1-9A5D-F8439BA3149F}"/>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2075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6EAA-8B4B-4EA9-8F6A-949DBD0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162118-2984-4CD4-9543-DF4F6880F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462689-6183-4B89-92F4-EA0773A7ABC8}"/>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F389CE6E-A4B5-4BA8-BDE1-6D61AB9EF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723A2-8D5A-48CC-A050-AE4469261DD8}"/>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424861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E87B-38E8-4474-A66A-97BB5ECA8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0A9AD-BFDC-407B-977A-F439056CC6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0C2D4-6DCF-420E-A4A4-0B4816FFE4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977AD-0D9C-43DD-B093-61BC13E2F510}"/>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6" name="Footer Placeholder 5">
            <a:extLst>
              <a:ext uri="{FF2B5EF4-FFF2-40B4-BE49-F238E27FC236}">
                <a16:creationId xmlns:a16="http://schemas.microsoft.com/office/drawing/2014/main" id="{8EE7548E-45A7-4331-8CE7-B0B685888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988F0-1F86-4B35-9A40-CD2A04FB9A2A}"/>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65715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9C17-2755-4321-9E57-4957FD06B9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BD399-5968-487B-9F86-4D5851843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18969D-8651-479B-8ECF-869FCDE3A0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42ED8-92AF-47FA-ACB9-84A8BF980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56172-C15E-405C-89F8-3106BFB6E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9ACDD-F0D8-42F5-A4D7-D4B83D044F1A}"/>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8" name="Footer Placeholder 7">
            <a:extLst>
              <a:ext uri="{FF2B5EF4-FFF2-40B4-BE49-F238E27FC236}">
                <a16:creationId xmlns:a16="http://schemas.microsoft.com/office/drawing/2014/main" id="{13AEAC73-B972-4D6F-86D0-81D347559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927EAF-C3DC-48E5-9E11-E1E8216C6EAB}"/>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200711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139-7FAF-4A4E-927E-09EFBF016E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8C2CF7-3587-4AD9-A802-1DD06D7EA5D0}"/>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4" name="Footer Placeholder 3">
            <a:extLst>
              <a:ext uri="{FF2B5EF4-FFF2-40B4-BE49-F238E27FC236}">
                <a16:creationId xmlns:a16="http://schemas.microsoft.com/office/drawing/2014/main" id="{E2802806-E17F-47E7-B6A1-22895EADB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D3A8F-8511-4B66-8EFF-0C66AE2A2CB9}"/>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187077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45DD-0A8B-464E-8C1D-A347BAC38AD7}"/>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3" name="Footer Placeholder 2">
            <a:extLst>
              <a:ext uri="{FF2B5EF4-FFF2-40B4-BE49-F238E27FC236}">
                <a16:creationId xmlns:a16="http://schemas.microsoft.com/office/drawing/2014/main" id="{4D9A29D8-3B83-492F-8FFD-DCDFE6E1F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A8555-3F95-44FE-A63F-5C39F9D061AB}"/>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425689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B287-5265-4B41-868B-3E79CFBF1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276CC-3D43-45F7-907F-17FA87A46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84BEB-C04A-4B2E-A626-4E7140BBC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05D1F-7CA5-402F-9350-BBB0D6CB01AE}"/>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6" name="Footer Placeholder 5">
            <a:extLst>
              <a:ext uri="{FF2B5EF4-FFF2-40B4-BE49-F238E27FC236}">
                <a16:creationId xmlns:a16="http://schemas.microsoft.com/office/drawing/2014/main" id="{650E5741-F53A-4867-ABB4-64FF143F6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7E981-E2A6-4ECA-B646-AEB01C7EF1F7}"/>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137890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B0A3-26EB-4CA2-82AA-1C3E9650F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27A5E-11AF-40A0-B7C1-21638A8AE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CABBE-FDDB-4C1D-8ED6-631A8E719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F06E01-3798-4CA1-B502-7F5BBFCA8BF3}"/>
              </a:ext>
            </a:extLst>
          </p:cNvPr>
          <p:cNvSpPr>
            <a:spLocks noGrp="1"/>
          </p:cNvSpPr>
          <p:nvPr>
            <p:ph type="dt" sz="half" idx="10"/>
          </p:nvPr>
        </p:nvSpPr>
        <p:spPr/>
        <p:txBody>
          <a:bodyPr/>
          <a:lstStyle/>
          <a:p>
            <a:fld id="{2A559F48-0F30-4B7E-A081-4B466993EA3A}" type="datetimeFigureOut">
              <a:rPr lang="en-US" smtClean="0"/>
              <a:t>15-May-24</a:t>
            </a:fld>
            <a:endParaRPr lang="en-US"/>
          </a:p>
        </p:txBody>
      </p:sp>
      <p:sp>
        <p:nvSpPr>
          <p:cNvPr id="6" name="Footer Placeholder 5">
            <a:extLst>
              <a:ext uri="{FF2B5EF4-FFF2-40B4-BE49-F238E27FC236}">
                <a16:creationId xmlns:a16="http://schemas.microsoft.com/office/drawing/2014/main" id="{967C37DD-6A6E-41B4-9B80-E7379ACF8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ED1FC-AED8-4408-88B6-60FF672AAB15}"/>
              </a:ext>
            </a:extLst>
          </p:cNvPr>
          <p:cNvSpPr>
            <a:spLocks noGrp="1"/>
          </p:cNvSpPr>
          <p:nvPr>
            <p:ph type="sldNum" sz="quarter" idx="12"/>
          </p:nvPr>
        </p:nvSpPr>
        <p:spPr/>
        <p:txBody>
          <a:bodyPr/>
          <a:lstStyle/>
          <a:p>
            <a:fld id="{DF1FA399-FD5E-41DB-8ED0-250427C7A801}" type="slidenum">
              <a:rPr lang="en-US" smtClean="0"/>
              <a:t>‹#›</a:t>
            </a:fld>
            <a:endParaRPr lang="en-US"/>
          </a:p>
        </p:txBody>
      </p:sp>
    </p:spTree>
    <p:extLst>
      <p:ext uri="{BB962C8B-B14F-4D97-AF65-F5344CB8AC3E}">
        <p14:creationId xmlns:p14="http://schemas.microsoft.com/office/powerpoint/2010/main" val="251712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908AF-8AC4-4999-AB6B-6C7A234FF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8274BD-F08F-47B0-9C62-9A9BEEB44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9CFE-5791-4D3F-A338-DCF1AA411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59F48-0F30-4B7E-A081-4B466993EA3A}" type="datetimeFigureOut">
              <a:rPr lang="en-US" smtClean="0"/>
              <a:t>15-May-24</a:t>
            </a:fld>
            <a:endParaRPr lang="en-US"/>
          </a:p>
        </p:txBody>
      </p:sp>
      <p:sp>
        <p:nvSpPr>
          <p:cNvPr id="5" name="Footer Placeholder 4">
            <a:extLst>
              <a:ext uri="{FF2B5EF4-FFF2-40B4-BE49-F238E27FC236}">
                <a16:creationId xmlns:a16="http://schemas.microsoft.com/office/drawing/2014/main" id="{D9F9F035-F66B-40FA-9932-F0F57B541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4C37A-9DFC-49AB-B882-3F2FBA39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FA399-FD5E-41DB-8ED0-250427C7A801}" type="slidenum">
              <a:rPr lang="en-US" smtClean="0"/>
              <a:t>‹#›</a:t>
            </a:fld>
            <a:endParaRPr lang="en-US"/>
          </a:p>
        </p:txBody>
      </p:sp>
    </p:spTree>
    <p:extLst>
      <p:ext uri="{BB962C8B-B14F-4D97-AF65-F5344CB8AC3E}">
        <p14:creationId xmlns:p14="http://schemas.microsoft.com/office/powerpoint/2010/main" val="82553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8546-612A-4F2F-B7DC-AEA64DEB66CF}"/>
              </a:ext>
            </a:extLst>
          </p:cNvPr>
          <p:cNvSpPr>
            <a:spLocks noGrp="1"/>
          </p:cNvSpPr>
          <p:nvPr>
            <p:ph type="ctrTitle"/>
          </p:nvPr>
        </p:nvSpPr>
        <p:spPr/>
        <p:txBody>
          <a:bodyPr/>
          <a:lstStyle/>
          <a:p>
            <a:r>
              <a:rPr lang="en-US" b="1" dirty="0">
                <a:solidFill>
                  <a:schemeClr val="bg1">
                    <a:lumMod val="85000"/>
                  </a:schemeClr>
                </a:solidFill>
              </a:rPr>
              <a:t>Hotel Aggregator</a:t>
            </a:r>
            <a:br>
              <a:rPr lang="en-US" b="1" dirty="0">
                <a:solidFill>
                  <a:schemeClr val="bg1">
                    <a:lumMod val="85000"/>
                  </a:schemeClr>
                </a:solidFill>
              </a:rPr>
            </a:br>
            <a:r>
              <a:rPr lang="en-US" b="1" dirty="0">
                <a:solidFill>
                  <a:schemeClr val="bg1">
                    <a:lumMod val="85000"/>
                  </a:schemeClr>
                </a:solidFill>
              </a:rPr>
              <a:t>Power BI </a:t>
            </a:r>
            <a:r>
              <a:rPr lang="en-US" b="1" dirty="0" err="1">
                <a:solidFill>
                  <a:schemeClr val="bg1">
                    <a:lumMod val="85000"/>
                  </a:schemeClr>
                </a:solidFill>
              </a:rPr>
              <a:t>Visulatiozation</a:t>
            </a:r>
            <a:endParaRPr lang="en-US" b="1" dirty="0">
              <a:solidFill>
                <a:schemeClr val="bg1">
                  <a:lumMod val="85000"/>
                </a:schemeClr>
              </a:solidFill>
            </a:endParaRPr>
          </a:p>
        </p:txBody>
      </p:sp>
      <p:sp>
        <p:nvSpPr>
          <p:cNvPr id="3" name="Subtitle 2">
            <a:extLst>
              <a:ext uri="{FF2B5EF4-FFF2-40B4-BE49-F238E27FC236}">
                <a16:creationId xmlns:a16="http://schemas.microsoft.com/office/drawing/2014/main" id="{99EF9F95-7C53-4FF4-B280-5C817493BCF2}"/>
              </a:ext>
            </a:extLst>
          </p:cNvPr>
          <p:cNvSpPr>
            <a:spLocks noGrp="1"/>
          </p:cNvSpPr>
          <p:nvPr>
            <p:ph type="subTitle" idx="1"/>
          </p:nvPr>
        </p:nvSpPr>
        <p:spPr/>
        <p:txBody>
          <a:bodyPr/>
          <a:lstStyle/>
          <a:p>
            <a:r>
              <a:rPr lang="en-US" dirty="0">
                <a:solidFill>
                  <a:schemeClr val="bg1">
                    <a:lumMod val="85000"/>
                  </a:schemeClr>
                </a:solidFill>
              </a:rPr>
              <a:t>Created by </a:t>
            </a:r>
            <a:r>
              <a:rPr lang="en-US" dirty="0" err="1">
                <a:solidFill>
                  <a:schemeClr val="bg1">
                    <a:lumMod val="85000"/>
                  </a:schemeClr>
                </a:solidFill>
              </a:rPr>
              <a:t>Mozadded</a:t>
            </a:r>
            <a:r>
              <a:rPr lang="en-US" dirty="0">
                <a:solidFill>
                  <a:schemeClr val="bg1">
                    <a:lumMod val="85000"/>
                  </a:schemeClr>
                </a:solidFill>
              </a:rPr>
              <a:t> Ul Islam</a:t>
            </a:r>
          </a:p>
          <a:p>
            <a:r>
              <a:rPr lang="en-US" dirty="0">
                <a:solidFill>
                  <a:schemeClr val="bg1">
                    <a:lumMod val="85000"/>
                  </a:schemeClr>
                </a:solidFill>
              </a:rPr>
              <a:t>Internship Task by </a:t>
            </a:r>
            <a:r>
              <a:rPr lang="en-US" b="1" dirty="0" err="1">
                <a:solidFill>
                  <a:schemeClr val="bg1">
                    <a:lumMod val="85000"/>
                  </a:schemeClr>
                </a:solidFill>
              </a:rPr>
              <a:t>Mentorness</a:t>
            </a:r>
            <a:endParaRPr lang="en-US" b="1" dirty="0">
              <a:solidFill>
                <a:schemeClr val="bg1">
                  <a:lumMod val="85000"/>
                </a:schemeClr>
              </a:solidFill>
            </a:endParaRPr>
          </a:p>
        </p:txBody>
      </p:sp>
      <p:pic>
        <p:nvPicPr>
          <p:cNvPr id="4" name="Audio 3">
            <a:hlinkClick r:id="" action="ppaction://media"/>
            <a:extLst>
              <a:ext uri="{FF2B5EF4-FFF2-40B4-BE49-F238E27FC236}">
                <a16:creationId xmlns:a16="http://schemas.microsoft.com/office/drawing/2014/main" id="{6BC5D5C9-A858-470F-A8DE-76E9C98AA2A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311965064"/>
      </p:ext>
    </p:extLst>
  </p:cSld>
  <p:clrMapOvr>
    <a:masterClrMapping/>
  </p:clrMapOvr>
  <mc:AlternateContent xmlns:mc="http://schemas.openxmlformats.org/markup-compatibility/2006">
    <mc:Choice xmlns:p14="http://schemas.microsoft.com/office/powerpoint/2010/main" Requires="p14">
      <p:transition spd="slow" p14:dur="2000" advTm="8407"/>
    </mc:Choice>
    <mc:Fallback>
      <p:transition spd="slow" advTm="8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BFD3-4FB6-4ABB-B8FC-543D2B3AAC9D}"/>
              </a:ext>
            </a:extLst>
          </p:cNvPr>
          <p:cNvSpPr>
            <a:spLocks noGrp="1"/>
          </p:cNvSpPr>
          <p:nvPr>
            <p:ph type="title"/>
          </p:nvPr>
        </p:nvSpPr>
        <p:spPr/>
        <p:txBody>
          <a:bodyPr/>
          <a:lstStyle/>
          <a:p>
            <a:r>
              <a:rPr lang="en-US" b="1" dirty="0">
                <a:solidFill>
                  <a:schemeClr val="bg1">
                    <a:lumMod val="85000"/>
                  </a:schemeClr>
                </a:solidFill>
              </a:rPr>
              <a:t>Recommendation</a:t>
            </a:r>
          </a:p>
        </p:txBody>
      </p:sp>
      <p:sp>
        <p:nvSpPr>
          <p:cNvPr id="3" name="Content Placeholder 2">
            <a:extLst>
              <a:ext uri="{FF2B5EF4-FFF2-40B4-BE49-F238E27FC236}">
                <a16:creationId xmlns:a16="http://schemas.microsoft.com/office/drawing/2014/main" id="{550D527F-9D29-4224-B947-79D081A7B6F2}"/>
              </a:ext>
            </a:extLst>
          </p:cNvPr>
          <p:cNvSpPr>
            <a:spLocks noGrp="1"/>
          </p:cNvSpPr>
          <p:nvPr>
            <p:ph idx="1"/>
          </p:nvPr>
        </p:nvSpPr>
        <p:spPr/>
        <p:txBody>
          <a:bodyPr>
            <a:normAutofit fontScale="85000" lnSpcReduction="10000"/>
          </a:bodyPr>
          <a:lstStyle/>
          <a:p>
            <a:pPr marL="0" indent="0">
              <a:buNone/>
            </a:pPr>
            <a:r>
              <a:rPr lang="en-US" i="1" dirty="0">
                <a:solidFill>
                  <a:schemeClr val="bg1">
                    <a:lumMod val="85000"/>
                  </a:schemeClr>
                </a:solidFill>
              </a:rPr>
              <a:t>Host Performance Optimization:</a:t>
            </a:r>
          </a:p>
          <a:p>
            <a:r>
              <a:rPr lang="en-US" dirty="0">
                <a:solidFill>
                  <a:schemeClr val="bg1">
                    <a:lumMod val="85000"/>
                  </a:schemeClr>
                </a:solidFill>
              </a:rPr>
              <a:t>Encourage hosts to maintain quick response times to enhance guest satisfaction.</a:t>
            </a:r>
          </a:p>
          <a:p>
            <a:r>
              <a:rPr lang="en-US" dirty="0">
                <a:solidFill>
                  <a:schemeClr val="bg1">
                    <a:lumMod val="85000"/>
                  </a:schemeClr>
                </a:solidFill>
              </a:rPr>
              <a:t>Promote the use of multiple verification methods to build trust with guests.</a:t>
            </a:r>
          </a:p>
          <a:p>
            <a:r>
              <a:rPr lang="en-US" dirty="0">
                <a:solidFill>
                  <a:schemeClr val="bg1">
                    <a:lumMod val="85000"/>
                  </a:schemeClr>
                </a:solidFill>
              </a:rPr>
              <a:t>Consider the benefits of achieving super host status for improved credibility.</a:t>
            </a:r>
          </a:p>
          <a:p>
            <a:pPr marL="0" indent="0">
              <a:buNone/>
            </a:pPr>
            <a:endParaRPr lang="en-US" dirty="0">
              <a:solidFill>
                <a:schemeClr val="bg1">
                  <a:lumMod val="85000"/>
                </a:schemeClr>
              </a:solidFill>
            </a:endParaRPr>
          </a:p>
          <a:p>
            <a:pPr marL="0" indent="0">
              <a:buNone/>
            </a:pPr>
            <a:r>
              <a:rPr lang="en-US" i="1" dirty="0">
                <a:solidFill>
                  <a:schemeClr val="bg1">
                    <a:lumMod val="85000"/>
                  </a:schemeClr>
                </a:solidFill>
              </a:rPr>
              <a:t>Pricing and Availability Strategies:</a:t>
            </a:r>
          </a:p>
          <a:p>
            <a:r>
              <a:rPr lang="en-US" dirty="0">
                <a:solidFill>
                  <a:schemeClr val="bg1">
                    <a:lumMod val="85000"/>
                  </a:schemeClr>
                </a:solidFill>
              </a:rPr>
              <a:t>Analyze pricing trends for different property and room types to set competitive rates. Adjust pricing based on accommodates to maximize revenue and occupancy.</a:t>
            </a:r>
          </a:p>
          <a:p>
            <a:r>
              <a:rPr lang="en-US" dirty="0">
                <a:solidFill>
                  <a:schemeClr val="bg1">
                    <a:lumMod val="85000"/>
                  </a:schemeClr>
                </a:solidFill>
              </a:rPr>
              <a:t>Monitor availability to capitalize on high-demand periods and adjust pricing accordingly.</a:t>
            </a:r>
          </a:p>
        </p:txBody>
      </p:sp>
      <p:pic>
        <p:nvPicPr>
          <p:cNvPr id="4" name="Audio 3">
            <a:hlinkClick r:id="" action="ppaction://media"/>
            <a:extLst>
              <a:ext uri="{FF2B5EF4-FFF2-40B4-BE49-F238E27FC236}">
                <a16:creationId xmlns:a16="http://schemas.microsoft.com/office/drawing/2014/main" id="{BCE02C93-A92C-4699-8BB3-EC7C2DE92B0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309391995"/>
      </p:ext>
    </p:extLst>
  </p:cSld>
  <p:clrMapOvr>
    <a:masterClrMapping/>
  </p:clrMapOvr>
  <mc:AlternateContent xmlns:mc="http://schemas.openxmlformats.org/markup-compatibility/2006">
    <mc:Choice xmlns:p14="http://schemas.microsoft.com/office/powerpoint/2010/main" Requires="p14">
      <p:transition spd="slow" p14:dur="2000" advTm="13357"/>
    </mc:Choice>
    <mc:Fallback>
      <p:transition spd="slow" advTm="133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BFD3-4FB6-4ABB-B8FC-543D2B3AAC9D}"/>
              </a:ext>
            </a:extLst>
          </p:cNvPr>
          <p:cNvSpPr>
            <a:spLocks noGrp="1"/>
          </p:cNvSpPr>
          <p:nvPr>
            <p:ph type="title"/>
          </p:nvPr>
        </p:nvSpPr>
        <p:spPr/>
        <p:txBody>
          <a:bodyPr/>
          <a:lstStyle/>
          <a:p>
            <a:r>
              <a:rPr lang="en-US" b="1" dirty="0">
                <a:solidFill>
                  <a:schemeClr val="bg1">
                    <a:lumMod val="85000"/>
                  </a:schemeClr>
                </a:solidFill>
              </a:rPr>
              <a:t>Recommendation</a:t>
            </a:r>
          </a:p>
        </p:txBody>
      </p:sp>
      <p:sp>
        <p:nvSpPr>
          <p:cNvPr id="3" name="Content Placeholder 2">
            <a:extLst>
              <a:ext uri="{FF2B5EF4-FFF2-40B4-BE49-F238E27FC236}">
                <a16:creationId xmlns:a16="http://schemas.microsoft.com/office/drawing/2014/main" id="{550D527F-9D29-4224-B947-79D081A7B6F2}"/>
              </a:ext>
            </a:extLst>
          </p:cNvPr>
          <p:cNvSpPr>
            <a:spLocks noGrp="1"/>
          </p:cNvSpPr>
          <p:nvPr>
            <p:ph idx="1"/>
          </p:nvPr>
        </p:nvSpPr>
        <p:spPr/>
        <p:txBody>
          <a:bodyPr>
            <a:normAutofit fontScale="85000" lnSpcReduction="20000"/>
          </a:bodyPr>
          <a:lstStyle/>
          <a:p>
            <a:pPr marL="0" indent="0">
              <a:buNone/>
            </a:pPr>
            <a:r>
              <a:rPr lang="en-US" i="1" dirty="0">
                <a:solidFill>
                  <a:schemeClr val="bg1">
                    <a:lumMod val="85000"/>
                  </a:schemeClr>
                </a:solidFill>
              </a:rPr>
              <a:t>Guest Satisfaction Enhancement:</a:t>
            </a:r>
          </a:p>
          <a:p>
            <a:r>
              <a:rPr lang="en-US" dirty="0">
                <a:solidFill>
                  <a:schemeClr val="bg1">
                    <a:lumMod val="85000"/>
                  </a:schemeClr>
                </a:solidFill>
              </a:rPr>
              <a:t>Focus on improving review scores by providing exceptional service and amenities.</a:t>
            </a:r>
          </a:p>
          <a:p>
            <a:r>
              <a:rPr lang="en-US" dirty="0">
                <a:solidFill>
                  <a:schemeClr val="bg1">
                    <a:lumMod val="85000"/>
                  </a:schemeClr>
                </a:solidFill>
              </a:rPr>
              <a:t>Track guest satisfaction levels over time to identify areas for improvement.</a:t>
            </a:r>
          </a:p>
          <a:p>
            <a:r>
              <a:rPr lang="en-US" dirty="0">
                <a:solidFill>
                  <a:schemeClr val="bg1">
                    <a:lumMod val="85000"/>
                  </a:schemeClr>
                </a:solidFill>
              </a:rPr>
              <a:t>Tailor property and room offerings to meet guest preferences and enhance satisfaction.</a:t>
            </a:r>
          </a:p>
          <a:p>
            <a:pPr marL="0" indent="0">
              <a:buNone/>
            </a:pPr>
            <a:endParaRPr lang="en-US" i="1" dirty="0">
              <a:solidFill>
                <a:schemeClr val="bg1">
                  <a:lumMod val="85000"/>
                </a:schemeClr>
              </a:solidFill>
            </a:endParaRPr>
          </a:p>
          <a:p>
            <a:pPr marL="0" indent="0">
              <a:buNone/>
            </a:pPr>
            <a:r>
              <a:rPr lang="en-US" i="1" dirty="0">
                <a:solidFill>
                  <a:schemeClr val="bg1">
                    <a:lumMod val="85000"/>
                  </a:schemeClr>
                </a:solidFill>
              </a:rPr>
              <a:t>Property and Room Type Management:</a:t>
            </a:r>
          </a:p>
          <a:p>
            <a:r>
              <a:rPr lang="en-US" dirty="0">
                <a:solidFill>
                  <a:schemeClr val="bg1">
                    <a:lumMod val="85000"/>
                  </a:schemeClr>
                </a:solidFill>
              </a:rPr>
              <a:t>Understand the popularity of different property and room types to optimize inventory. Diversify offerings based on demand for specific accommodation options.</a:t>
            </a:r>
          </a:p>
          <a:p>
            <a:r>
              <a:rPr lang="en-US" dirty="0">
                <a:solidFill>
                  <a:schemeClr val="bg1">
                    <a:lumMod val="85000"/>
                  </a:schemeClr>
                </a:solidFill>
              </a:rPr>
              <a:t>Utilize insights to enhance marketing strategies and target relevant customer segments.</a:t>
            </a:r>
          </a:p>
        </p:txBody>
      </p:sp>
      <p:pic>
        <p:nvPicPr>
          <p:cNvPr id="4" name="Audio 3">
            <a:hlinkClick r:id="" action="ppaction://media"/>
            <a:extLst>
              <a:ext uri="{FF2B5EF4-FFF2-40B4-BE49-F238E27FC236}">
                <a16:creationId xmlns:a16="http://schemas.microsoft.com/office/drawing/2014/main" id="{1C41D5D2-4D92-4E5D-B7A9-C001940CFE8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742186283"/>
      </p:ext>
    </p:extLst>
  </p:cSld>
  <p:clrMapOvr>
    <a:masterClrMapping/>
  </p:clrMapOvr>
  <mc:AlternateContent xmlns:mc="http://schemas.openxmlformats.org/markup-compatibility/2006">
    <mc:Choice xmlns:p14="http://schemas.microsoft.com/office/powerpoint/2010/main" Requires="p14">
      <p:transition spd="slow" p14:dur="2000" advTm="9106"/>
    </mc:Choice>
    <mc:Fallback>
      <p:transition spd="slow" advTm="91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9EAE29-AD75-4251-8823-CC09F355751C}"/>
              </a:ext>
            </a:extLst>
          </p:cNvPr>
          <p:cNvSpPr txBox="1"/>
          <p:nvPr/>
        </p:nvSpPr>
        <p:spPr>
          <a:xfrm>
            <a:off x="2941835" y="2644170"/>
            <a:ext cx="6308330" cy="1569660"/>
          </a:xfrm>
          <a:prstGeom prst="rect">
            <a:avLst/>
          </a:prstGeom>
          <a:noFill/>
        </p:spPr>
        <p:txBody>
          <a:bodyPr wrap="none" rtlCol="0">
            <a:spAutoFit/>
          </a:bodyPr>
          <a:lstStyle/>
          <a:p>
            <a:r>
              <a:rPr lang="en-US" sz="9600" b="1" dirty="0">
                <a:solidFill>
                  <a:schemeClr val="bg1">
                    <a:lumMod val="85000"/>
                  </a:schemeClr>
                </a:solidFill>
                <a:effectLst>
                  <a:outerShdw blurRad="38100" dist="38100" dir="2700000" algn="tl">
                    <a:srgbClr val="000000">
                      <a:alpha val="43137"/>
                    </a:srgbClr>
                  </a:outerShdw>
                </a:effectLst>
              </a:rPr>
              <a:t>THANK YOU</a:t>
            </a:r>
          </a:p>
        </p:txBody>
      </p:sp>
      <p:pic>
        <p:nvPicPr>
          <p:cNvPr id="5" name="Audio 4">
            <a:hlinkClick r:id="" action="ppaction://media"/>
            <a:extLst>
              <a:ext uri="{FF2B5EF4-FFF2-40B4-BE49-F238E27FC236}">
                <a16:creationId xmlns:a16="http://schemas.microsoft.com/office/drawing/2014/main" id="{303402F9-7A7C-4AC6-904E-B8E18F1C248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852531997"/>
      </p:ext>
    </p:extLst>
  </p:cSld>
  <p:clrMapOvr>
    <a:masterClrMapping/>
  </p:clrMapOvr>
  <mc:AlternateContent xmlns:mc="http://schemas.openxmlformats.org/markup-compatibility/2006">
    <mc:Choice xmlns:p14="http://schemas.microsoft.com/office/powerpoint/2010/main" Requires="p14">
      <p:transition spd="slow" p14:dur="2000" advTm="3731"/>
    </mc:Choice>
    <mc:Fallback>
      <p:transition spd="slow" advTm="37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1109-DE72-4E0F-8F1C-2A61D97F1F37}"/>
              </a:ext>
            </a:extLst>
          </p:cNvPr>
          <p:cNvSpPr>
            <a:spLocks noGrp="1"/>
          </p:cNvSpPr>
          <p:nvPr>
            <p:ph type="title"/>
          </p:nvPr>
        </p:nvSpPr>
        <p:spPr/>
        <p:txBody>
          <a:bodyPr/>
          <a:lstStyle/>
          <a:p>
            <a:r>
              <a:rPr lang="en-US" b="1" dirty="0">
                <a:solidFill>
                  <a:schemeClr val="bg1">
                    <a:lumMod val="85000"/>
                  </a:schemeClr>
                </a:solidFill>
              </a:rPr>
              <a:t>Table of Contents</a:t>
            </a:r>
          </a:p>
        </p:txBody>
      </p:sp>
      <p:sp>
        <p:nvSpPr>
          <p:cNvPr id="3" name="Content Placeholder 2">
            <a:extLst>
              <a:ext uri="{FF2B5EF4-FFF2-40B4-BE49-F238E27FC236}">
                <a16:creationId xmlns:a16="http://schemas.microsoft.com/office/drawing/2014/main" id="{6313E3F1-47A2-4F72-9BF9-1010D14CDD70}"/>
              </a:ext>
            </a:extLst>
          </p:cNvPr>
          <p:cNvSpPr>
            <a:spLocks noGrp="1"/>
          </p:cNvSpPr>
          <p:nvPr>
            <p:ph idx="1"/>
          </p:nvPr>
        </p:nvSpPr>
        <p:spPr>
          <a:xfrm>
            <a:off x="1266998" y="2881342"/>
            <a:ext cx="9658004" cy="1325563"/>
          </a:xfrm>
        </p:spPr>
        <p:txBody>
          <a:bodyPr>
            <a:normAutofit fontScale="92500" lnSpcReduction="10000"/>
          </a:bodyPr>
          <a:lstStyle/>
          <a:p>
            <a:pPr marL="514350" indent="-514350">
              <a:buAutoNum type="arabicPeriod"/>
            </a:pPr>
            <a:r>
              <a:rPr lang="en-US" dirty="0">
                <a:solidFill>
                  <a:schemeClr val="bg1">
                    <a:lumMod val="85000"/>
                  </a:schemeClr>
                </a:solidFill>
              </a:rPr>
              <a:t>Problem Statement				2. Project Objectives</a:t>
            </a:r>
          </a:p>
          <a:p>
            <a:pPr marL="0" indent="0">
              <a:buNone/>
            </a:pPr>
            <a:endParaRPr lang="en-US" dirty="0">
              <a:solidFill>
                <a:schemeClr val="bg1">
                  <a:lumMod val="85000"/>
                </a:schemeClr>
              </a:solidFill>
            </a:endParaRPr>
          </a:p>
          <a:p>
            <a:pPr marL="0" indent="0">
              <a:buNone/>
            </a:pPr>
            <a:r>
              <a:rPr lang="en-US" dirty="0">
                <a:solidFill>
                  <a:schemeClr val="bg1">
                    <a:lumMod val="85000"/>
                  </a:schemeClr>
                </a:solidFill>
              </a:rPr>
              <a:t>3.   Key Insights					4. Recommendations</a:t>
            </a:r>
          </a:p>
        </p:txBody>
      </p:sp>
      <p:pic>
        <p:nvPicPr>
          <p:cNvPr id="4" name="Audio 3">
            <a:hlinkClick r:id="" action="ppaction://media"/>
            <a:extLst>
              <a:ext uri="{FF2B5EF4-FFF2-40B4-BE49-F238E27FC236}">
                <a16:creationId xmlns:a16="http://schemas.microsoft.com/office/drawing/2014/main" id="{D76C7831-D216-473A-A072-52B824E78C8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375827093"/>
      </p:ext>
    </p:extLst>
  </p:cSld>
  <p:clrMapOvr>
    <a:masterClrMapping/>
  </p:clrMapOvr>
  <mc:AlternateContent xmlns:mc="http://schemas.openxmlformats.org/markup-compatibility/2006">
    <mc:Choice xmlns:p14="http://schemas.microsoft.com/office/powerpoint/2010/main" Requires="p14">
      <p:transition spd="slow" p14:dur="2000" advTm="7709"/>
    </mc:Choice>
    <mc:Fallback>
      <p:transition spd="slow" advTm="77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4401-F4B3-4B3F-96D2-0A87A38D7267}"/>
              </a:ext>
            </a:extLst>
          </p:cNvPr>
          <p:cNvSpPr>
            <a:spLocks noGrp="1"/>
          </p:cNvSpPr>
          <p:nvPr>
            <p:ph type="title"/>
          </p:nvPr>
        </p:nvSpPr>
        <p:spPr/>
        <p:txBody>
          <a:bodyPr/>
          <a:lstStyle/>
          <a:p>
            <a:r>
              <a:rPr lang="en-US" b="1" dirty="0">
                <a:solidFill>
                  <a:schemeClr val="bg1">
                    <a:lumMod val="85000"/>
                  </a:schemeClr>
                </a:solidFill>
              </a:rPr>
              <a:t>Problem Statement</a:t>
            </a:r>
          </a:p>
        </p:txBody>
      </p:sp>
      <p:sp>
        <p:nvSpPr>
          <p:cNvPr id="3" name="Content Placeholder 2">
            <a:extLst>
              <a:ext uri="{FF2B5EF4-FFF2-40B4-BE49-F238E27FC236}">
                <a16:creationId xmlns:a16="http://schemas.microsoft.com/office/drawing/2014/main" id="{9303863B-5FF2-4129-B2FF-C916E72049F1}"/>
              </a:ext>
            </a:extLst>
          </p:cNvPr>
          <p:cNvSpPr>
            <a:spLocks noGrp="1"/>
          </p:cNvSpPr>
          <p:nvPr>
            <p:ph idx="1"/>
          </p:nvPr>
        </p:nvSpPr>
        <p:spPr/>
        <p:txBody>
          <a:bodyPr/>
          <a:lstStyle/>
          <a:p>
            <a:pPr marL="0" indent="0">
              <a:buNone/>
            </a:pPr>
            <a:r>
              <a:rPr lang="en-US" dirty="0">
                <a:solidFill>
                  <a:schemeClr val="bg1">
                    <a:lumMod val="85000"/>
                  </a:schemeClr>
                </a:solidFill>
              </a:rPr>
              <a:t>This projects aims to analyze a dataset of hotel aggregator listings using of Power BI. The dataset comprise various attributes related to listings, hosts, reviews, and availability. The objective is create comprehensive visualizations and insights that shed light on trends, patterns, and factors influencing the performance of listings.</a:t>
            </a:r>
          </a:p>
        </p:txBody>
      </p:sp>
      <p:pic>
        <p:nvPicPr>
          <p:cNvPr id="4" name="Audio 3">
            <a:hlinkClick r:id="" action="ppaction://media"/>
            <a:extLst>
              <a:ext uri="{FF2B5EF4-FFF2-40B4-BE49-F238E27FC236}">
                <a16:creationId xmlns:a16="http://schemas.microsoft.com/office/drawing/2014/main" id="{36796DE1-D3EF-43A7-8FE4-A2A0B499D29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599754063"/>
      </p:ext>
    </p:extLst>
  </p:cSld>
  <p:clrMapOvr>
    <a:masterClrMapping/>
  </p:clrMapOvr>
  <mc:AlternateContent xmlns:mc="http://schemas.openxmlformats.org/markup-compatibility/2006">
    <mc:Choice xmlns:p14="http://schemas.microsoft.com/office/powerpoint/2010/main" Requires="p14">
      <p:transition spd="slow" p14:dur="2000" advTm="18065"/>
    </mc:Choice>
    <mc:Fallback>
      <p:transition spd="slow" advTm="180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09C5-D07E-435C-875E-DB815751A7B0}"/>
              </a:ext>
            </a:extLst>
          </p:cNvPr>
          <p:cNvSpPr>
            <a:spLocks noGrp="1"/>
          </p:cNvSpPr>
          <p:nvPr>
            <p:ph type="title"/>
          </p:nvPr>
        </p:nvSpPr>
        <p:spPr/>
        <p:txBody>
          <a:bodyPr/>
          <a:lstStyle/>
          <a:p>
            <a:r>
              <a:rPr lang="en-US" b="1" dirty="0">
                <a:solidFill>
                  <a:schemeClr val="bg1">
                    <a:lumMod val="85000"/>
                  </a:schemeClr>
                </a:solidFill>
              </a:rPr>
              <a:t>Project Objectives</a:t>
            </a:r>
          </a:p>
        </p:txBody>
      </p:sp>
      <p:sp>
        <p:nvSpPr>
          <p:cNvPr id="3" name="Content Placeholder 2">
            <a:extLst>
              <a:ext uri="{FF2B5EF4-FFF2-40B4-BE49-F238E27FC236}">
                <a16:creationId xmlns:a16="http://schemas.microsoft.com/office/drawing/2014/main" id="{B06D6F2F-CD3A-4E26-886C-2C4F5985EAFB}"/>
              </a:ext>
            </a:extLst>
          </p:cNvPr>
          <p:cNvSpPr>
            <a:spLocks noGrp="1"/>
          </p:cNvSpPr>
          <p:nvPr>
            <p:ph idx="1"/>
          </p:nvPr>
        </p:nvSpPr>
        <p:spPr/>
        <p:txBody>
          <a:bodyPr/>
          <a:lstStyle/>
          <a:p>
            <a:pPr marL="0" indent="0">
              <a:buNone/>
            </a:pPr>
            <a:r>
              <a:rPr lang="en-US" dirty="0">
                <a:solidFill>
                  <a:schemeClr val="bg1">
                    <a:lumMod val="85000"/>
                  </a:schemeClr>
                </a:solidFill>
              </a:rPr>
              <a:t>1. Visualize the distribution of listings on map to identify popular neighborhood.</a:t>
            </a:r>
          </a:p>
          <a:p>
            <a:pPr marL="0" indent="0">
              <a:buNone/>
            </a:pPr>
            <a:r>
              <a:rPr lang="en-US" dirty="0">
                <a:solidFill>
                  <a:schemeClr val="bg1">
                    <a:lumMod val="85000"/>
                  </a:schemeClr>
                </a:solidFill>
              </a:rPr>
              <a:t>2. Analyze pricing trends based on property types, room types, and accommodation capacity.</a:t>
            </a:r>
          </a:p>
          <a:p>
            <a:pPr marL="0" indent="0">
              <a:buNone/>
            </a:pPr>
            <a:r>
              <a:rPr lang="en-US" dirty="0">
                <a:solidFill>
                  <a:schemeClr val="bg1">
                    <a:lumMod val="85000"/>
                  </a:schemeClr>
                </a:solidFill>
              </a:rPr>
              <a:t>3. Evaluate Host Characteristics, including super host status, response times, and verification methods.</a:t>
            </a:r>
          </a:p>
          <a:p>
            <a:pPr marL="0" indent="0">
              <a:buNone/>
            </a:pPr>
            <a:r>
              <a:rPr lang="en-US" dirty="0">
                <a:solidFill>
                  <a:schemeClr val="bg1">
                    <a:lumMod val="85000"/>
                  </a:schemeClr>
                </a:solidFill>
              </a:rPr>
              <a:t>4. Review Scores and Guest Satisfaction and their impact on overall performance.</a:t>
            </a:r>
          </a:p>
          <a:p>
            <a:pPr marL="0" indent="0">
              <a:buNone/>
            </a:pPr>
            <a:r>
              <a:rPr lang="en-US" dirty="0">
                <a:solidFill>
                  <a:schemeClr val="bg1">
                    <a:lumMod val="85000"/>
                  </a:schemeClr>
                </a:solidFill>
              </a:rPr>
              <a:t>5. Analyze the property types and trends. </a:t>
            </a:r>
          </a:p>
        </p:txBody>
      </p:sp>
      <p:pic>
        <p:nvPicPr>
          <p:cNvPr id="4" name="Audio 3">
            <a:hlinkClick r:id="" action="ppaction://media"/>
            <a:extLst>
              <a:ext uri="{FF2B5EF4-FFF2-40B4-BE49-F238E27FC236}">
                <a16:creationId xmlns:a16="http://schemas.microsoft.com/office/drawing/2014/main" id="{78CC4F95-2359-44F6-B758-83086C7ACA2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971626471"/>
      </p:ext>
    </p:extLst>
  </p:cSld>
  <p:clrMapOvr>
    <a:masterClrMapping/>
  </p:clrMapOvr>
  <mc:AlternateContent xmlns:mc="http://schemas.openxmlformats.org/markup-compatibility/2006">
    <mc:Choice xmlns:p14="http://schemas.microsoft.com/office/powerpoint/2010/main" Requires="p14">
      <p:transition spd="slow" p14:dur="2000" advTm="25672"/>
    </mc:Choice>
    <mc:Fallback>
      <p:transition spd="slow" advTm="25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0F3716-9CBF-4752-9109-B0BC1570446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340823"/>
            <a:ext cx="10515599" cy="6152052"/>
          </a:xfrm>
        </p:spPr>
      </p:pic>
      <p:pic>
        <p:nvPicPr>
          <p:cNvPr id="8" name="Audio 7">
            <a:hlinkClick r:id="" action="ppaction://media"/>
            <a:extLst>
              <a:ext uri="{FF2B5EF4-FFF2-40B4-BE49-F238E27FC236}">
                <a16:creationId xmlns:a16="http://schemas.microsoft.com/office/drawing/2014/main" id="{A5CB08E1-FB22-491E-878A-888257D8CD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901573794"/>
      </p:ext>
    </p:extLst>
  </p:cSld>
  <p:clrMapOvr>
    <a:masterClrMapping/>
  </p:clrMapOvr>
  <mc:AlternateContent xmlns:mc="http://schemas.openxmlformats.org/markup-compatibility/2006">
    <mc:Choice xmlns:p14="http://schemas.microsoft.com/office/powerpoint/2010/main" Requires="p14">
      <p:transition spd="slow" p14:dur="2000" advTm="9798"/>
    </mc:Choice>
    <mc:Fallback>
      <p:transition spd="slow" advTm="97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6387DC-4478-4846-9A17-F5C04FE3E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99" y="126898"/>
            <a:ext cx="11917719" cy="6700521"/>
          </a:xfrm>
          <a:prstGeom prst="rect">
            <a:avLst/>
          </a:prstGeom>
        </p:spPr>
      </p:pic>
      <p:pic>
        <p:nvPicPr>
          <p:cNvPr id="7" name="Audio 6">
            <a:hlinkClick r:id="" action="ppaction://media"/>
            <a:extLst>
              <a:ext uri="{FF2B5EF4-FFF2-40B4-BE49-F238E27FC236}">
                <a16:creationId xmlns:a16="http://schemas.microsoft.com/office/drawing/2014/main" id="{43285702-417A-42C9-8A9B-80F8D53DBFC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88421188"/>
      </p:ext>
    </p:extLst>
  </p:cSld>
  <p:clrMapOvr>
    <a:masterClrMapping/>
  </p:clrMapOvr>
  <mc:AlternateContent xmlns:mc="http://schemas.openxmlformats.org/markup-compatibility/2006">
    <mc:Choice xmlns:p14="http://schemas.microsoft.com/office/powerpoint/2010/main" Requires="p14">
      <p:transition spd="slow" p14:dur="2000" advTm="8755"/>
    </mc:Choice>
    <mc:Fallback>
      <p:transition spd="slow" advTm="87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F9CB7-ACFB-4440-9596-5EB8BC7CC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04" y="118586"/>
            <a:ext cx="11811038" cy="6663420"/>
          </a:xfrm>
          <a:prstGeom prst="rect">
            <a:avLst/>
          </a:prstGeom>
        </p:spPr>
      </p:pic>
      <p:pic>
        <p:nvPicPr>
          <p:cNvPr id="4" name="Audio 3">
            <a:hlinkClick r:id="" action="ppaction://media"/>
            <a:extLst>
              <a:ext uri="{FF2B5EF4-FFF2-40B4-BE49-F238E27FC236}">
                <a16:creationId xmlns:a16="http://schemas.microsoft.com/office/drawing/2014/main" id="{BFD495A1-DCD2-4D10-9F3E-29C07850B4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06120644"/>
      </p:ext>
    </p:extLst>
  </p:cSld>
  <p:clrMapOvr>
    <a:masterClrMapping/>
  </p:clrMapOvr>
  <mc:AlternateContent xmlns:mc="http://schemas.openxmlformats.org/markup-compatibility/2006">
    <mc:Choice xmlns:p14="http://schemas.microsoft.com/office/powerpoint/2010/main" Requires="p14">
      <p:transition spd="slow" p14:dur="2000" advTm="13191"/>
    </mc:Choice>
    <mc:Fallback>
      <p:transition spd="slow" advTm="131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0776A3-A0DD-4BF2-86EB-A569F79B2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31" y="105772"/>
            <a:ext cx="11959974" cy="6677413"/>
          </a:xfrm>
          <a:prstGeom prst="rect">
            <a:avLst/>
          </a:prstGeom>
        </p:spPr>
      </p:pic>
      <p:pic>
        <p:nvPicPr>
          <p:cNvPr id="5" name="Audio 4">
            <a:hlinkClick r:id="" action="ppaction://media"/>
            <a:extLst>
              <a:ext uri="{FF2B5EF4-FFF2-40B4-BE49-F238E27FC236}">
                <a16:creationId xmlns:a16="http://schemas.microsoft.com/office/drawing/2014/main" id="{BC83DA55-5ED3-4E2F-BDE9-84EAF9313E5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04763164"/>
      </p:ext>
    </p:extLst>
  </p:cSld>
  <p:clrMapOvr>
    <a:masterClrMapping/>
  </p:clrMapOvr>
  <mc:AlternateContent xmlns:mc="http://schemas.openxmlformats.org/markup-compatibility/2006">
    <mc:Choice xmlns:p14="http://schemas.microsoft.com/office/powerpoint/2010/main" Requires="p14">
      <p:transition spd="slow" p14:dur="2000" advTm="8471"/>
    </mc:Choice>
    <mc:Fallback>
      <p:transition spd="slow" advTm="84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BFD3-4FB6-4ABB-B8FC-543D2B3AAC9D}"/>
              </a:ext>
            </a:extLst>
          </p:cNvPr>
          <p:cNvSpPr>
            <a:spLocks noGrp="1"/>
          </p:cNvSpPr>
          <p:nvPr>
            <p:ph type="title"/>
          </p:nvPr>
        </p:nvSpPr>
        <p:spPr/>
        <p:txBody>
          <a:bodyPr/>
          <a:lstStyle/>
          <a:p>
            <a:r>
              <a:rPr lang="en-US" b="1" dirty="0">
                <a:solidFill>
                  <a:schemeClr val="bg1">
                    <a:lumMod val="85000"/>
                  </a:schemeClr>
                </a:solidFill>
              </a:rPr>
              <a:t>Key Insights</a:t>
            </a:r>
          </a:p>
        </p:txBody>
      </p:sp>
      <p:sp>
        <p:nvSpPr>
          <p:cNvPr id="3" name="Content Placeholder 2">
            <a:extLst>
              <a:ext uri="{FF2B5EF4-FFF2-40B4-BE49-F238E27FC236}">
                <a16:creationId xmlns:a16="http://schemas.microsoft.com/office/drawing/2014/main" id="{550D527F-9D29-4224-B947-79D081A7B6F2}"/>
              </a:ext>
            </a:extLst>
          </p:cNvPr>
          <p:cNvSpPr>
            <a:spLocks noGrp="1"/>
          </p:cNvSpPr>
          <p:nvPr>
            <p:ph idx="1"/>
          </p:nvPr>
        </p:nvSpPr>
        <p:spPr/>
        <p:txBody>
          <a:bodyPr/>
          <a:lstStyle/>
          <a:p>
            <a:r>
              <a:rPr lang="en-US" dirty="0">
                <a:solidFill>
                  <a:schemeClr val="bg1">
                    <a:lumMod val="85000"/>
                  </a:schemeClr>
                </a:solidFill>
              </a:rPr>
              <a:t>Geographical Insights provide about the distributions of listings in popular neighborhoods, host locations, concentration of areas and popularity among them.</a:t>
            </a:r>
          </a:p>
          <a:p>
            <a:r>
              <a:rPr lang="en-US" dirty="0">
                <a:solidFill>
                  <a:schemeClr val="bg1">
                    <a:lumMod val="85000"/>
                  </a:schemeClr>
                </a:solidFill>
              </a:rPr>
              <a:t>Pricing and availability analysis showcased average pricing among the variety of room facilities.</a:t>
            </a:r>
          </a:p>
          <a:p>
            <a:r>
              <a:rPr lang="en-US" dirty="0">
                <a:solidFill>
                  <a:schemeClr val="bg1">
                    <a:lumMod val="85000"/>
                  </a:schemeClr>
                </a:solidFill>
              </a:rPr>
              <a:t>Host performance demonstrates hosts’ methods and it’s results.</a:t>
            </a:r>
          </a:p>
          <a:p>
            <a:r>
              <a:rPr lang="en-US" dirty="0">
                <a:solidFill>
                  <a:schemeClr val="bg1">
                    <a:lumMod val="85000"/>
                  </a:schemeClr>
                </a:solidFill>
              </a:rPr>
              <a:t>Review and guest satisfactions provides insights about the relationship between host listing counts and values among them.</a:t>
            </a:r>
          </a:p>
          <a:p>
            <a:r>
              <a:rPr lang="en-US" dirty="0">
                <a:solidFill>
                  <a:schemeClr val="bg1">
                    <a:lumMod val="85000"/>
                  </a:schemeClr>
                </a:solidFill>
              </a:rPr>
              <a:t>Property type shows how many types are available.</a:t>
            </a:r>
          </a:p>
        </p:txBody>
      </p:sp>
      <p:pic>
        <p:nvPicPr>
          <p:cNvPr id="4" name="Audio 3">
            <a:hlinkClick r:id="" action="ppaction://media"/>
            <a:extLst>
              <a:ext uri="{FF2B5EF4-FFF2-40B4-BE49-F238E27FC236}">
                <a16:creationId xmlns:a16="http://schemas.microsoft.com/office/drawing/2014/main" id="{532E66C1-FB12-4303-B1D1-B091BC33DCA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084071234"/>
      </p:ext>
    </p:extLst>
  </p:cSld>
  <p:clrMapOvr>
    <a:masterClrMapping/>
  </p:clrMapOvr>
  <mc:AlternateContent xmlns:mc="http://schemas.openxmlformats.org/markup-compatibility/2006">
    <mc:Choice xmlns:p14="http://schemas.microsoft.com/office/powerpoint/2010/main" Requires="p14">
      <p:transition spd="slow" p14:dur="2000" advTm="13847"/>
    </mc:Choice>
    <mc:Fallback>
      <p:transition spd="slow" advTm="138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417</Words>
  <Application>Microsoft Office PowerPoint</Application>
  <PresentationFormat>Widescreen</PresentationFormat>
  <Paragraphs>40</Paragraphs>
  <Slides>12</Slides>
  <Notes>0</Notes>
  <HiddenSlides>0</HiddenSlides>
  <MMClips>12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Hotel Aggregator Power BI Visulatiozation</vt:lpstr>
      <vt:lpstr>Table of Contents</vt:lpstr>
      <vt:lpstr>Problem Statement</vt:lpstr>
      <vt:lpstr>Project Objectives</vt:lpstr>
      <vt:lpstr>PowerPoint Presentation</vt:lpstr>
      <vt:lpstr>PowerPoint Presentation</vt:lpstr>
      <vt:lpstr>PowerPoint Presentation</vt:lpstr>
      <vt:lpstr>PowerPoint Presentation</vt:lpstr>
      <vt:lpstr>Key Insights</vt:lpstr>
      <vt:lpstr>Recommendation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Power BI Visulatiozation</dc:title>
  <dc:creator>NOOR</dc:creator>
  <cp:lastModifiedBy>NOOR</cp:lastModifiedBy>
  <cp:revision>5</cp:revision>
  <dcterms:created xsi:type="dcterms:W3CDTF">2024-05-15T13:38:35Z</dcterms:created>
  <dcterms:modified xsi:type="dcterms:W3CDTF">2024-05-15T14:45:55Z</dcterms:modified>
</cp:coreProperties>
</file>