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Inter"/>
      <p:regular r:id="rId28"/>
      <p:bold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Anaheim"/>
      <p:regular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9A3F69-2507-4E48-B79F-1CA1E63230EC}">
  <a:tblStyle styleId="{BF9A3F69-2507-4E48-B79F-1CA1E63230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Inter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Anaheim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704785cd1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704785cd1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704785cd1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704785cd1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704785cd1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704785cd1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704785cd1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704785cd1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704785cd1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704785cd1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704785cd1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704785cd1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704785cd1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704785cd1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704785cd1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704785cd1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704785cd1c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704785cd1c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04785cd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704785cd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704785cd1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704785cd1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704785cd1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704785cd1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704785cd1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704785cd1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704785cd1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704785cd1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704785cd1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704785cd1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911150" y="1642425"/>
            <a:ext cx="7321800" cy="13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"/>
              <a:buNone/>
              <a:defRPr sz="72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911150" y="3025275"/>
            <a:ext cx="7321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14" name="Google Shape;14;p2"/>
          <p:cNvCxnSpPr/>
          <p:nvPr/>
        </p:nvCxnSpPr>
        <p:spPr>
          <a:xfrm rot="10800000">
            <a:off x="7617625" y="538550"/>
            <a:ext cx="819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1284000" y="1728450"/>
            <a:ext cx="65760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Font typeface="Inter"/>
              <a:buNone/>
              <a:defRPr sz="6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1284000" y="2773650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2" type="title"/>
          </p:nvPr>
        </p:nvSpPr>
        <p:spPr>
          <a:xfrm>
            <a:off x="720000" y="1504570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hasCustomPrompt="1" idx="3" type="title"/>
          </p:nvPr>
        </p:nvSpPr>
        <p:spPr>
          <a:xfrm>
            <a:off x="720000" y="3177441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hasCustomPrompt="1" idx="4" type="title"/>
          </p:nvPr>
        </p:nvSpPr>
        <p:spPr>
          <a:xfrm>
            <a:off x="3341033" y="1504570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hasCustomPrompt="1" idx="5" type="title"/>
          </p:nvPr>
        </p:nvSpPr>
        <p:spPr>
          <a:xfrm>
            <a:off x="3341033" y="3177441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hasCustomPrompt="1" idx="6" type="title"/>
          </p:nvPr>
        </p:nvSpPr>
        <p:spPr>
          <a:xfrm>
            <a:off x="5962074" y="1504570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hasCustomPrompt="1" idx="7" type="title"/>
          </p:nvPr>
        </p:nvSpPr>
        <p:spPr>
          <a:xfrm>
            <a:off x="5962074" y="3177441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720000" y="1873788"/>
            <a:ext cx="2468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8" type="subTitle"/>
          </p:nvPr>
        </p:nvSpPr>
        <p:spPr>
          <a:xfrm>
            <a:off x="3341038" y="1873788"/>
            <a:ext cx="2468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9" type="subTitle"/>
          </p:nvPr>
        </p:nvSpPr>
        <p:spPr>
          <a:xfrm>
            <a:off x="5962075" y="1873788"/>
            <a:ext cx="2468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3" type="subTitle"/>
          </p:nvPr>
        </p:nvSpPr>
        <p:spPr>
          <a:xfrm>
            <a:off x="720000" y="3521401"/>
            <a:ext cx="2468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4" type="subTitle"/>
          </p:nvPr>
        </p:nvSpPr>
        <p:spPr>
          <a:xfrm>
            <a:off x="3341038" y="3521401"/>
            <a:ext cx="2468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5" type="subTitle"/>
          </p:nvPr>
        </p:nvSpPr>
        <p:spPr>
          <a:xfrm>
            <a:off x="5962075" y="3521401"/>
            <a:ext cx="2468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16" type="subTitle"/>
          </p:nvPr>
        </p:nvSpPr>
        <p:spPr>
          <a:xfrm>
            <a:off x="720000" y="2321400"/>
            <a:ext cx="246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7" type="subTitle"/>
          </p:nvPr>
        </p:nvSpPr>
        <p:spPr>
          <a:xfrm>
            <a:off x="3341042" y="2321400"/>
            <a:ext cx="246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8" type="subTitle"/>
          </p:nvPr>
        </p:nvSpPr>
        <p:spPr>
          <a:xfrm>
            <a:off x="5962096" y="2321400"/>
            <a:ext cx="246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9" type="subTitle"/>
          </p:nvPr>
        </p:nvSpPr>
        <p:spPr>
          <a:xfrm>
            <a:off x="720000" y="3981175"/>
            <a:ext cx="246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20" type="subTitle"/>
          </p:nvPr>
        </p:nvSpPr>
        <p:spPr>
          <a:xfrm>
            <a:off x="3341042" y="3981175"/>
            <a:ext cx="246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21" type="subTitle"/>
          </p:nvPr>
        </p:nvSpPr>
        <p:spPr>
          <a:xfrm>
            <a:off x="5962096" y="3981175"/>
            <a:ext cx="246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/>
          <p:nvPr/>
        </p:nvSpPr>
        <p:spPr>
          <a:xfrm>
            <a:off x="713250" y="1255950"/>
            <a:ext cx="7717500" cy="2631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1882800" y="3085138"/>
            <a:ext cx="53784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1065325" y="1646013"/>
            <a:ext cx="6852300" cy="13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sz="25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720000" y="1093600"/>
            <a:ext cx="3519600" cy="16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720000" y="3047550"/>
            <a:ext cx="35196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4" name="Google Shape;84;p15"/>
          <p:cNvSpPr/>
          <p:nvPr>
            <p:ph idx="2" type="pic"/>
          </p:nvPr>
        </p:nvSpPr>
        <p:spPr>
          <a:xfrm>
            <a:off x="5212800" y="1093600"/>
            <a:ext cx="39312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type="title"/>
          </p:nvPr>
        </p:nvSpPr>
        <p:spPr>
          <a:xfrm>
            <a:off x="720000" y="1876150"/>
            <a:ext cx="38610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720000" y="2462175"/>
            <a:ext cx="38610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subTitle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1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type="title"/>
          </p:nvPr>
        </p:nvSpPr>
        <p:spPr>
          <a:xfrm>
            <a:off x="713225" y="950125"/>
            <a:ext cx="3423000" cy="1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6" name="Google Shape;96;p18"/>
          <p:cNvSpPr/>
          <p:nvPr>
            <p:ph idx="2" type="pic"/>
          </p:nvPr>
        </p:nvSpPr>
        <p:spPr>
          <a:xfrm>
            <a:off x="5374900" y="-5800"/>
            <a:ext cx="3099600" cy="18267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8"/>
          <p:cNvSpPr/>
          <p:nvPr>
            <p:ph idx="3" type="pic"/>
          </p:nvPr>
        </p:nvSpPr>
        <p:spPr>
          <a:xfrm>
            <a:off x="5374900" y="1957800"/>
            <a:ext cx="3099600" cy="31857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713225" y="2460888"/>
            <a:ext cx="3423000" cy="13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4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type="title"/>
          </p:nvPr>
        </p:nvSpPr>
        <p:spPr>
          <a:xfrm>
            <a:off x="713225" y="822431"/>
            <a:ext cx="3423000" cy="10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" type="subTitle"/>
          </p:nvPr>
        </p:nvSpPr>
        <p:spPr>
          <a:xfrm>
            <a:off x="713225" y="2278238"/>
            <a:ext cx="3423000" cy="13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6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/>
          <p:nvPr>
            <p:ph idx="2" type="pic"/>
          </p:nvPr>
        </p:nvSpPr>
        <p:spPr>
          <a:xfrm>
            <a:off x="5006000" y="1550375"/>
            <a:ext cx="1617600" cy="36018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0"/>
          <p:cNvSpPr/>
          <p:nvPr>
            <p:ph idx="3" type="pic"/>
          </p:nvPr>
        </p:nvSpPr>
        <p:spPr>
          <a:xfrm>
            <a:off x="6813175" y="0"/>
            <a:ext cx="1617600" cy="36018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713225" y="821144"/>
            <a:ext cx="3423000" cy="1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713225" y="2278238"/>
            <a:ext cx="3423000" cy="13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713225" y="2208525"/>
            <a:ext cx="4164900" cy="15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713225" y="1012925"/>
            <a:ext cx="1652100" cy="915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>
            <p:ph idx="3" type="pic"/>
          </p:nvPr>
        </p:nvSpPr>
        <p:spPr>
          <a:xfrm>
            <a:off x="4993500" y="1012925"/>
            <a:ext cx="3437400" cy="4130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/>
          <p:nvPr/>
        </p:nvSpPr>
        <p:spPr>
          <a:xfrm>
            <a:off x="713225" y="1425975"/>
            <a:ext cx="7704000" cy="2716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5331300" y="2263725"/>
            <a:ext cx="2764800" cy="15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2" type="subTitle"/>
          </p:nvPr>
        </p:nvSpPr>
        <p:spPr>
          <a:xfrm>
            <a:off x="1580900" y="2263725"/>
            <a:ext cx="2764800" cy="15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3" type="subTitle"/>
          </p:nvPr>
        </p:nvSpPr>
        <p:spPr>
          <a:xfrm>
            <a:off x="1580900" y="1704825"/>
            <a:ext cx="27648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4" type="subTitle"/>
          </p:nvPr>
        </p:nvSpPr>
        <p:spPr>
          <a:xfrm>
            <a:off x="5331325" y="1704825"/>
            <a:ext cx="27648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5147100" y="1667625"/>
            <a:ext cx="3276900" cy="24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1" name="Google Shape;121;p22"/>
          <p:cNvSpPr txBox="1"/>
          <p:nvPr>
            <p:ph idx="2" type="subTitle"/>
          </p:nvPr>
        </p:nvSpPr>
        <p:spPr>
          <a:xfrm>
            <a:off x="720000" y="1667625"/>
            <a:ext cx="3276900" cy="24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0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>
            <p:ph type="title"/>
          </p:nvPr>
        </p:nvSpPr>
        <p:spPr>
          <a:xfrm>
            <a:off x="713225" y="751200"/>
            <a:ext cx="436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5" name="Google Shape;125;p23"/>
          <p:cNvSpPr/>
          <p:nvPr>
            <p:ph idx="2" type="pic"/>
          </p:nvPr>
        </p:nvSpPr>
        <p:spPr>
          <a:xfrm>
            <a:off x="5352100" y="-5675"/>
            <a:ext cx="3078600" cy="42297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3"/>
          <p:cNvSpPr txBox="1"/>
          <p:nvPr>
            <p:ph idx="1" type="subTitle"/>
          </p:nvPr>
        </p:nvSpPr>
        <p:spPr>
          <a:xfrm>
            <a:off x="711077" y="1840300"/>
            <a:ext cx="2479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7" name="Google Shape;127;p23"/>
          <p:cNvSpPr txBox="1"/>
          <p:nvPr>
            <p:ph idx="3" type="subTitle"/>
          </p:nvPr>
        </p:nvSpPr>
        <p:spPr>
          <a:xfrm>
            <a:off x="719875" y="2299475"/>
            <a:ext cx="4362300" cy="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8" name="Google Shape;128;p23"/>
          <p:cNvSpPr txBox="1"/>
          <p:nvPr>
            <p:ph idx="4" type="subTitle"/>
          </p:nvPr>
        </p:nvSpPr>
        <p:spPr>
          <a:xfrm>
            <a:off x="711077" y="3105575"/>
            <a:ext cx="2479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9" name="Google Shape;129;p23"/>
          <p:cNvSpPr txBox="1"/>
          <p:nvPr>
            <p:ph idx="5" type="subTitle"/>
          </p:nvPr>
        </p:nvSpPr>
        <p:spPr>
          <a:xfrm>
            <a:off x="719875" y="3564750"/>
            <a:ext cx="4362300" cy="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/>
          <p:nvPr/>
        </p:nvSpPr>
        <p:spPr>
          <a:xfrm>
            <a:off x="713225" y="1425975"/>
            <a:ext cx="7704000" cy="2716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4" name="Google Shape;134;p24"/>
          <p:cNvSpPr txBox="1"/>
          <p:nvPr>
            <p:ph idx="1" type="subTitle"/>
          </p:nvPr>
        </p:nvSpPr>
        <p:spPr>
          <a:xfrm>
            <a:off x="937625" y="2234477"/>
            <a:ext cx="21753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5" name="Google Shape;135;p24"/>
          <p:cNvSpPr txBox="1"/>
          <p:nvPr>
            <p:ph idx="2" type="subTitle"/>
          </p:nvPr>
        </p:nvSpPr>
        <p:spPr>
          <a:xfrm>
            <a:off x="3484347" y="2234477"/>
            <a:ext cx="21753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6" name="Google Shape;136;p24"/>
          <p:cNvSpPr txBox="1"/>
          <p:nvPr>
            <p:ph idx="3" type="subTitle"/>
          </p:nvPr>
        </p:nvSpPr>
        <p:spPr>
          <a:xfrm>
            <a:off x="6031075" y="2234477"/>
            <a:ext cx="21753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7" name="Google Shape;137;p24"/>
          <p:cNvSpPr txBox="1"/>
          <p:nvPr>
            <p:ph idx="4" type="subTitle"/>
          </p:nvPr>
        </p:nvSpPr>
        <p:spPr>
          <a:xfrm>
            <a:off x="937625" y="1820772"/>
            <a:ext cx="21753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5" type="subTitle"/>
          </p:nvPr>
        </p:nvSpPr>
        <p:spPr>
          <a:xfrm>
            <a:off x="3484350" y="1820772"/>
            <a:ext cx="21753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6" type="subTitle"/>
          </p:nvPr>
        </p:nvSpPr>
        <p:spPr>
          <a:xfrm>
            <a:off x="6031075" y="1820772"/>
            <a:ext cx="21753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3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/>
          <p:nvPr/>
        </p:nvSpPr>
        <p:spPr>
          <a:xfrm>
            <a:off x="713225" y="1370025"/>
            <a:ext cx="7717500" cy="3050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" name="Google Shape;144;p25"/>
          <p:cNvSpPr/>
          <p:nvPr>
            <p:ph idx="2" type="pic"/>
          </p:nvPr>
        </p:nvSpPr>
        <p:spPr>
          <a:xfrm>
            <a:off x="1197850" y="1722975"/>
            <a:ext cx="2027700" cy="117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25"/>
          <p:cNvSpPr/>
          <p:nvPr>
            <p:ph idx="3" type="pic"/>
          </p:nvPr>
        </p:nvSpPr>
        <p:spPr>
          <a:xfrm>
            <a:off x="3562050" y="1722975"/>
            <a:ext cx="2027700" cy="117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25"/>
          <p:cNvSpPr/>
          <p:nvPr>
            <p:ph idx="4" type="pic"/>
          </p:nvPr>
        </p:nvSpPr>
        <p:spPr>
          <a:xfrm>
            <a:off x="5926250" y="1722975"/>
            <a:ext cx="2027700" cy="117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5"/>
          <p:cNvSpPr txBox="1"/>
          <p:nvPr>
            <p:ph idx="1" type="subTitle"/>
          </p:nvPr>
        </p:nvSpPr>
        <p:spPr>
          <a:xfrm>
            <a:off x="1095875" y="3101275"/>
            <a:ext cx="2197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5" type="subTitle"/>
          </p:nvPr>
        </p:nvSpPr>
        <p:spPr>
          <a:xfrm>
            <a:off x="1103672" y="3560450"/>
            <a:ext cx="219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6" type="subTitle"/>
          </p:nvPr>
        </p:nvSpPr>
        <p:spPr>
          <a:xfrm>
            <a:off x="3469350" y="3101275"/>
            <a:ext cx="2197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7" type="subTitle"/>
          </p:nvPr>
        </p:nvSpPr>
        <p:spPr>
          <a:xfrm>
            <a:off x="3477147" y="3560450"/>
            <a:ext cx="219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8" type="subTitle"/>
          </p:nvPr>
        </p:nvSpPr>
        <p:spPr>
          <a:xfrm>
            <a:off x="5842825" y="3101275"/>
            <a:ext cx="2197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9" type="subTitle"/>
          </p:nvPr>
        </p:nvSpPr>
        <p:spPr>
          <a:xfrm>
            <a:off x="5850622" y="3560450"/>
            <a:ext cx="219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/>
          <p:nvPr/>
        </p:nvSpPr>
        <p:spPr>
          <a:xfrm>
            <a:off x="713225" y="1194650"/>
            <a:ext cx="7704000" cy="29478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1049125" y="1724800"/>
            <a:ext cx="30537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8" name="Google Shape;158;p26"/>
          <p:cNvSpPr txBox="1"/>
          <p:nvPr>
            <p:ph idx="2" type="subTitle"/>
          </p:nvPr>
        </p:nvSpPr>
        <p:spPr>
          <a:xfrm>
            <a:off x="5079775" y="1724800"/>
            <a:ext cx="30537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3" type="subTitle"/>
          </p:nvPr>
        </p:nvSpPr>
        <p:spPr>
          <a:xfrm>
            <a:off x="1049125" y="3099000"/>
            <a:ext cx="30537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4" type="subTitle"/>
          </p:nvPr>
        </p:nvSpPr>
        <p:spPr>
          <a:xfrm>
            <a:off x="5079775" y="3099000"/>
            <a:ext cx="30537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5" type="subTitle"/>
          </p:nvPr>
        </p:nvSpPr>
        <p:spPr>
          <a:xfrm>
            <a:off x="1049125" y="1355250"/>
            <a:ext cx="30537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2" name="Google Shape;162;p26"/>
          <p:cNvSpPr txBox="1"/>
          <p:nvPr>
            <p:ph idx="6" type="subTitle"/>
          </p:nvPr>
        </p:nvSpPr>
        <p:spPr>
          <a:xfrm>
            <a:off x="1049125" y="2721900"/>
            <a:ext cx="30537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7" type="subTitle"/>
          </p:nvPr>
        </p:nvSpPr>
        <p:spPr>
          <a:xfrm>
            <a:off x="5079750" y="1355250"/>
            <a:ext cx="30537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8" type="subTitle"/>
          </p:nvPr>
        </p:nvSpPr>
        <p:spPr>
          <a:xfrm>
            <a:off x="5079750" y="2721900"/>
            <a:ext cx="30537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5_1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7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8" name="Google Shape;168;p27"/>
          <p:cNvSpPr txBox="1"/>
          <p:nvPr>
            <p:ph idx="1" type="subTitle"/>
          </p:nvPr>
        </p:nvSpPr>
        <p:spPr>
          <a:xfrm>
            <a:off x="713225" y="1606025"/>
            <a:ext cx="1820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9" name="Google Shape;169;p27"/>
          <p:cNvSpPr txBox="1"/>
          <p:nvPr>
            <p:ph idx="2" type="subTitle"/>
          </p:nvPr>
        </p:nvSpPr>
        <p:spPr>
          <a:xfrm>
            <a:off x="719675" y="2065200"/>
            <a:ext cx="18204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0" name="Google Shape;170;p27"/>
          <p:cNvSpPr txBox="1"/>
          <p:nvPr>
            <p:ph idx="3" type="subTitle"/>
          </p:nvPr>
        </p:nvSpPr>
        <p:spPr>
          <a:xfrm>
            <a:off x="713225" y="3002150"/>
            <a:ext cx="1820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4" type="subTitle"/>
          </p:nvPr>
        </p:nvSpPr>
        <p:spPr>
          <a:xfrm>
            <a:off x="719675" y="3461325"/>
            <a:ext cx="18204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5" type="subTitle"/>
          </p:nvPr>
        </p:nvSpPr>
        <p:spPr>
          <a:xfrm>
            <a:off x="6603875" y="1606025"/>
            <a:ext cx="1820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6" type="subTitle"/>
          </p:nvPr>
        </p:nvSpPr>
        <p:spPr>
          <a:xfrm>
            <a:off x="6610325" y="2065200"/>
            <a:ext cx="18204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4" name="Google Shape;174;p27"/>
          <p:cNvSpPr txBox="1"/>
          <p:nvPr>
            <p:ph idx="7" type="subTitle"/>
          </p:nvPr>
        </p:nvSpPr>
        <p:spPr>
          <a:xfrm>
            <a:off x="6603875" y="3002150"/>
            <a:ext cx="1820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5" name="Google Shape;175;p27"/>
          <p:cNvSpPr txBox="1"/>
          <p:nvPr>
            <p:ph idx="8" type="subTitle"/>
          </p:nvPr>
        </p:nvSpPr>
        <p:spPr>
          <a:xfrm>
            <a:off x="6610325" y="3461325"/>
            <a:ext cx="18204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2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8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>
            <p:ph type="title"/>
          </p:nvPr>
        </p:nvSpPr>
        <p:spPr>
          <a:xfrm>
            <a:off x="713225" y="445025"/>
            <a:ext cx="705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9" name="Google Shape;179;p28"/>
          <p:cNvSpPr/>
          <p:nvPr/>
        </p:nvSpPr>
        <p:spPr>
          <a:xfrm>
            <a:off x="713225" y="1370025"/>
            <a:ext cx="7717500" cy="3050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944125" y="2641200"/>
            <a:ext cx="1820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2" type="subTitle"/>
          </p:nvPr>
        </p:nvSpPr>
        <p:spPr>
          <a:xfrm>
            <a:off x="950575" y="3100375"/>
            <a:ext cx="18204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3" type="subTitle"/>
          </p:nvPr>
        </p:nvSpPr>
        <p:spPr>
          <a:xfrm>
            <a:off x="2770975" y="2641200"/>
            <a:ext cx="1820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4" type="subTitle"/>
          </p:nvPr>
        </p:nvSpPr>
        <p:spPr>
          <a:xfrm>
            <a:off x="2777425" y="3100375"/>
            <a:ext cx="18204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5" type="subTitle"/>
          </p:nvPr>
        </p:nvSpPr>
        <p:spPr>
          <a:xfrm>
            <a:off x="4597825" y="2641200"/>
            <a:ext cx="1820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6" type="subTitle"/>
          </p:nvPr>
        </p:nvSpPr>
        <p:spPr>
          <a:xfrm>
            <a:off x="4604275" y="3100375"/>
            <a:ext cx="18204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7" type="subTitle"/>
          </p:nvPr>
        </p:nvSpPr>
        <p:spPr>
          <a:xfrm>
            <a:off x="6424675" y="2641200"/>
            <a:ext cx="1820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8" type="subTitle"/>
          </p:nvPr>
        </p:nvSpPr>
        <p:spPr>
          <a:xfrm>
            <a:off x="6431125" y="3100375"/>
            <a:ext cx="18204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9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/>
          <p:nvPr/>
        </p:nvSpPr>
        <p:spPr>
          <a:xfrm>
            <a:off x="713225" y="1194650"/>
            <a:ext cx="7704000" cy="3182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1" type="subTitle"/>
          </p:nvPr>
        </p:nvSpPr>
        <p:spPr>
          <a:xfrm>
            <a:off x="796900" y="1773988"/>
            <a:ext cx="25167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2" type="subTitle"/>
          </p:nvPr>
        </p:nvSpPr>
        <p:spPr>
          <a:xfrm>
            <a:off x="3313627" y="1773988"/>
            <a:ext cx="25167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4" name="Google Shape;194;p29"/>
          <p:cNvSpPr txBox="1"/>
          <p:nvPr>
            <p:ph idx="3" type="subTitle"/>
          </p:nvPr>
        </p:nvSpPr>
        <p:spPr>
          <a:xfrm>
            <a:off x="796900" y="3161188"/>
            <a:ext cx="25167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4" type="subTitle"/>
          </p:nvPr>
        </p:nvSpPr>
        <p:spPr>
          <a:xfrm>
            <a:off x="3313625" y="3161188"/>
            <a:ext cx="25167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6" name="Google Shape;196;p29"/>
          <p:cNvSpPr txBox="1"/>
          <p:nvPr>
            <p:ph idx="5" type="subTitle"/>
          </p:nvPr>
        </p:nvSpPr>
        <p:spPr>
          <a:xfrm>
            <a:off x="5830400" y="1773988"/>
            <a:ext cx="25167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7" name="Google Shape;197;p29"/>
          <p:cNvSpPr txBox="1"/>
          <p:nvPr>
            <p:ph idx="6" type="subTitle"/>
          </p:nvPr>
        </p:nvSpPr>
        <p:spPr>
          <a:xfrm>
            <a:off x="5830400" y="3161188"/>
            <a:ext cx="25167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8" name="Google Shape;198;p29"/>
          <p:cNvSpPr txBox="1"/>
          <p:nvPr>
            <p:ph idx="7" type="subTitle"/>
          </p:nvPr>
        </p:nvSpPr>
        <p:spPr>
          <a:xfrm>
            <a:off x="796900" y="1400113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99" name="Google Shape;199;p29"/>
          <p:cNvSpPr txBox="1"/>
          <p:nvPr>
            <p:ph idx="8" type="subTitle"/>
          </p:nvPr>
        </p:nvSpPr>
        <p:spPr>
          <a:xfrm>
            <a:off x="3313638" y="1400113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0" name="Google Shape;200;p29"/>
          <p:cNvSpPr txBox="1"/>
          <p:nvPr>
            <p:ph idx="9" type="subTitle"/>
          </p:nvPr>
        </p:nvSpPr>
        <p:spPr>
          <a:xfrm>
            <a:off x="5830397" y="1400113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1" name="Google Shape;201;p29"/>
          <p:cNvSpPr txBox="1"/>
          <p:nvPr>
            <p:ph idx="13" type="subTitle"/>
          </p:nvPr>
        </p:nvSpPr>
        <p:spPr>
          <a:xfrm>
            <a:off x="796900" y="2784090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2" name="Google Shape;202;p29"/>
          <p:cNvSpPr txBox="1"/>
          <p:nvPr>
            <p:ph idx="14" type="subTitle"/>
          </p:nvPr>
        </p:nvSpPr>
        <p:spPr>
          <a:xfrm>
            <a:off x="3313638" y="2784090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3" name="Google Shape;203;p29"/>
          <p:cNvSpPr txBox="1"/>
          <p:nvPr>
            <p:ph idx="15" type="subTitle"/>
          </p:nvPr>
        </p:nvSpPr>
        <p:spPr>
          <a:xfrm>
            <a:off x="5830397" y="2784090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0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/>
          <p:nvPr/>
        </p:nvSpPr>
        <p:spPr>
          <a:xfrm>
            <a:off x="1870375" y="618400"/>
            <a:ext cx="5403300" cy="3906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30"/>
          <p:cNvSpPr txBox="1"/>
          <p:nvPr>
            <p:ph hasCustomPrompt="1" type="title"/>
          </p:nvPr>
        </p:nvSpPr>
        <p:spPr>
          <a:xfrm>
            <a:off x="2223600" y="671888"/>
            <a:ext cx="4696800" cy="738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30"/>
          <p:cNvSpPr txBox="1"/>
          <p:nvPr>
            <p:ph idx="1" type="subTitle"/>
          </p:nvPr>
        </p:nvSpPr>
        <p:spPr>
          <a:xfrm>
            <a:off x="2223600" y="1409888"/>
            <a:ext cx="46968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9" name="Google Shape;209;p30"/>
          <p:cNvSpPr txBox="1"/>
          <p:nvPr>
            <p:ph hasCustomPrompt="1" idx="2" type="title"/>
          </p:nvPr>
        </p:nvSpPr>
        <p:spPr>
          <a:xfrm>
            <a:off x="2223600" y="1969596"/>
            <a:ext cx="4696800" cy="738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30"/>
          <p:cNvSpPr txBox="1"/>
          <p:nvPr>
            <p:ph idx="3" type="subTitle"/>
          </p:nvPr>
        </p:nvSpPr>
        <p:spPr>
          <a:xfrm>
            <a:off x="2223600" y="2707602"/>
            <a:ext cx="46968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1" name="Google Shape;211;p30"/>
          <p:cNvSpPr txBox="1"/>
          <p:nvPr>
            <p:ph hasCustomPrompt="1" idx="4" type="title"/>
          </p:nvPr>
        </p:nvSpPr>
        <p:spPr>
          <a:xfrm>
            <a:off x="2223600" y="3267304"/>
            <a:ext cx="4696800" cy="738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30"/>
          <p:cNvSpPr txBox="1"/>
          <p:nvPr>
            <p:ph idx="5" type="subTitle"/>
          </p:nvPr>
        </p:nvSpPr>
        <p:spPr>
          <a:xfrm>
            <a:off x="2223600" y="4005310"/>
            <a:ext cx="46968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1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/>
          <p:nvPr>
            <p:ph type="title"/>
          </p:nvPr>
        </p:nvSpPr>
        <p:spPr>
          <a:xfrm>
            <a:off x="2347938" y="838575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Font typeface="Inter"/>
              <a:buNone/>
              <a:defRPr sz="6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6" name="Google Shape;216;p31"/>
          <p:cNvSpPr txBox="1"/>
          <p:nvPr>
            <p:ph idx="1" type="subTitle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7" name="Google Shape;217;p31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0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2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3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/>
          <p:nvPr/>
        </p:nvSpPr>
        <p:spPr>
          <a:xfrm>
            <a:off x="713225" y="980700"/>
            <a:ext cx="7704000" cy="3182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5055284" y="36952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583300" y="36952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/>
          <p:nvPr>
            <p:ph type="title"/>
          </p:nvPr>
        </p:nvSpPr>
        <p:spPr>
          <a:xfrm>
            <a:off x="720000" y="445025"/>
            <a:ext cx="66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713225" y="1762625"/>
            <a:ext cx="4294800" cy="19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Montserrat Ligh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Montserrat Ligh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Montserrat Ligh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Montserrat Ligh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 Ligh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Montserrat Ligh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Montserrat Ligh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 Ligh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" name="Google Shape;38;p7"/>
          <p:cNvSpPr/>
          <p:nvPr>
            <p:ph idx="2" type="pic"/>
          </p:nvPr>
        </p:nvSpPr>
        <p:spPr>
          <a:xfrm>
            <a:off x="5376000" y="1551275"/>
            <a:ext cx="3768000" cy="2517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60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/>
          <p:nvPr>
            <p:ph type="title"/>
          </p:nvPr>
        </p:nvSpPr>
        <p:spPr>
          <a:xfrm>
            <a:off x="1622550" y="1727263"/>
            <a:ext cx="5867700" cy="9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6000"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1622575" y="2745138"/>
            <a:ext cx="58677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2500"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cxnSp>
        <p:nvCxnSpPr>
          <p:cNvPr id="8" name="Google Shape;8;p1"/>
          <p:cNvCxnSpPr/>
          <p:nvPr/>
        </p:nvCxnSpPr>
        <p:spPr>
          <a:xfrm rot="10800000">
            <a:off x="7617625" y="538550"/>
            <a:ext cx="819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" name="Google Shape;9;p1"/>
          <p:cNvCxnSpPr/>
          <p:nvPr/>
        </p:nvCxnSpPr>
        <p:spPr>
          <a:xfrm rot="10800000">
            <a:off x="720025" y="4604000"/>
            <a:ext cx="7755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ctrTitle"/>
          </p:nvPr>
        </p:nvSpPr>
        <p:spPr>
          <a:xfrm>
            <a:off x="911150" y="1642425"/>
            <a:ext cx="7321800" cy="13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Corona Virus Analysis</a:t>
            </a:r>
            <a:endParaRPr sz="5000"/>
          </a:p>
        </p:txBody>
      </p:sp>
      <p:sp>
        <p:nvSpPr>
          <p:cNvPr id="228" name="Google Shape;228;p34"/>
          <p:cNvSpPr txBox="1"/>
          <p:nvPr>
            <p:ph idx="1" type="subTitle"/>
          </p:nvPr>
        </p:nvSpPr>
        <p:spPr>
          <a:xfrm>
            <a:off x="911150" y="3025275"/>
            <a:ext cx="73218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Mentorness Internship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Mozadded-Ul-Islam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/>
          <p:nvPr>
            <p:ph type="title"/>
          </p:nvPr>
        </p:nvSpPr>
        <p:spPr>
          <a:xfrm>
            <a:off x="716550" y="290550"/>
            <a:ext cx="77109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Analysis (Queries)</a:t>
            </a:r>
            <a:endParaRPr/>
          </a:p>
        </p:txBody>
      </p:sp>
      <p:sp>
        <p:nvSpPr>
          <p:cNvPr id="299" name="Google Shape;299;p43"/>
          <p:cNvSpPr txBox="1"/>
          <p:nvPr>
            <p:ph idx="1" type="subTitle"/>
          </p:nvPr>
        </p:nvSpPr>
        <p:spPr>
          <a:xfrm>
            <a:off x="2265600" y="1023575"/>
            <a:ext cx="49374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Find maximum values of confirmed, deaths, recovered per year</a:t>
            </a:r>
            <a:endParaRPr sz="1100"/>
          </a:p>
        </p:txBody>
      </p:sp>
      <p:pic>
        <p:nvPicPr>
          <p:cNvPr id="300" name="Google Shape;300;p4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2565" l="0" r="15881" t="10355"/>
          <a:stretch/>
        </p:blipFill>
        <p:spPr>
          <a:xfrm>
            <a:off x="5135600" y="2465675"/>
            <a:ext cx="3368050" cy="542175"/>
          </a:xfrm>
          <a:prstGeom prst="rect">
            <a:avLst/>
          </a:prstGeom>
        </p:spPr>
      </p:pic>
      <p:pic>
        <p:nvPicPr>
          <p:cNvPr id="301" name="Google Shape;301;p43"/>
          <p:cNvPicPr preferRelativeResize="0"/>
          <p:nvPr/>
        </p:nvPicPr>
        <p:blipFill rotWithShape="1">
          <a:blip r:embed="rId4">
            <a:alphaModFix/>
          </a:blip>
          <a:srcRect b="28587" l="0" r="29913" t="8499"/>
          <a:stretch/>
        </p:blipFill>
        <p:spPr>
          <a:xfrm>
            <a:off x="550150" y="1993900"/>
            <a:ext cx="3895926" cy="15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type="title"/>
          </p:nvPr>
        </p:nvSpPr>
        <p:spPr>
          <a:xfrm>
            <a:off x="716550" y="290550"/>
            <a:ext cx="77109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Analysis (Queries)</a:t>
            </a:r>
            <a:endParaRPr/>
          </a:p>
        </p:txBody>
      </p:sp>
      <p:sp>
        <p:nvSpPr>
          <p:cNvPr id="307" name="Google Shape;307;p44"/>
          <p:cNvSpPr txBox="1"/>
          <p:nvPr>
            <p:ph idx="1" type="subTitle"/>
          </p:nvPr>
        </p:nvSpPr>
        <p:spPr>
          <a:xfrm>
            <a:off x="1573050" y="992763"/>
            <a:ext cx="59979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total number of case of confirmed, deaths, recovered each month</a:t>
            </a:r>
            <a:endParaRPr b="1"/>
          </a:p>
        </p:txBody>
      </p:sp>
      <p:pic>
        <p:nvPicPr>
          <p:cNvPr id="308" name="Google Shape;308;p4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995" l="0" r="0" t="6623"/>
          <a:stretch/>
        </p:blipFill>
        <p:spPr>
          <a:xfrm>
            <a:off x="4907000" y="1408050"/>
            <a:ext cx="4003775" cy="3145800"/>
          </a:xfrm>
          <a:prstGeom prst="rect">
            <a:avLst/>
          </a:prstGeom>
        </p:spPr>
      </p:pic>
      <p:pic>
        <p:nvPicPr>
          <p:cNvPr id="309" name="Google Shape;309;p44"/>
          <p:cNvPicPr preferRelativeResize="0"/>
          <p:nvPr/>
        </p:nvPicPr>
        <p:blipFill rotWithShape="1">
          <a:blip r:embed="rId4">
            <a:alphaModFix/>
          </a:blip>
          <a:srcRect b="7247" l="0" r="16742" t="5954"/>
          <a:stretch/>
        </p:blipFill>
        <p:spPr>
          <a:xfrm>
            <a:off x="421025" y="1777275"/>
            <a:ext cx="4335350" cy="21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type="title"/>
          </p:nvPr>
        </p:nvSpPr>
        <p:spPr>
          <a:xfrm>
            <a:off x="716550" y="290550"/>
            <a:ext cx="77109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Analysis (Queries)</a:t>
            </a:r>
            <a:endParaRPr/>
          </a:p>
        </p:txBody>
      </p:sp>
      <p:sp>
        <p:nvSpPr>
          <p:cNvPr id="315" name="Google Shape;315;p45"/>
          <p:cNvSpPr txBox="1"/>
          <p:nvPr>
            <p:ph idx="1" type="subTitle"/>
          </p:nvPr>
        </p:nvSpPr>
        <p:spPr>
          <a:xfrm>
            <a:off x="1770150" y="992763"/>
            <a:ext cx="56037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Check how corona virus spread out with respect to confirmed case</a:t>
            </a:r>
            <a:endParaRPr sz="1100"/>
          </a:p>
        </p:txBody>
      </p:sp>
      <p:pic>
        <p:nvPicPr>
          <p:cNvPr id="316" name="Google Shape;316;p4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3175" l="0" r="31096" t="9753"/>
          <a:stretch/>
        </p:blipFill>
        <p:spPr>
          <a:xfrm>
            <a:off x="5167425" y="1721875"/>
            <a:ext cx="3336226" cy="2227100"/>
          </a:xfrm>
          <a:prstGeom prst="rect">
            <a:avLst/>
          </a:prstGeom>
        </p:spPr>
      </p:pic>
      <p:pic>
        <p:nvPicPr>
          <p:cNvPr id="317" name="Google Shape;317;p45"/>
          <p:cNvPicPr preferRelativeResize="0"/>
          <p:nvPr/>
        </p:nvPicPr>
        <p:blipFill rotWithShape="1">
          <a:blip r:embed="rId4">
            <a:alphaModFix/>
          </a:blip>
          <a:srcRect b="51687" l="0" r="13058" t="1384"/>
          <a:stretch/>
        </p:blipFill>
        <p:spPr>
          <a:xfrm>
            <a:off x="457200" y="1721875"/>
            <a:ext cx="4199800" cy="222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type="title"/>
          </p:nvPr>
        </p:nvSpPr>
        <p:spPr>
          <a:xfrm>
            <a:off x="716550" y="290550"/>
            <a:ext cx="77109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Analysis (Queries)</a:t>
            </a:r>
            <a:endParaRPr/>
          </a:p>
        </p:txBody>
      </p:sp>
      <p:sp>
        <p:nvSpPr>
          <p:cNvPr id="323" name="Google Shape;323;p46"/>
          <p:cNvSpPr txBox="1"/>
          <p:nvPr>
            <p:ph idx="1" type="subTitle"/>
          </p:nvPr>
        </p:nvSpPr>
        <p:spPr>
          <a:xfrm>
            <a:off x="1507050" y="1013650"/>
            <a:ext cx="61299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Check how corona virus spread out with respect to death case per month</a:t>
            </a:r>
            <a:endParaRPr sz="1100"/>
          </a:p>
        </p:txBody>
      </p:sp>
      <p:pic>
        <p:nvPicPr>
          <p:cNvPr id="324" name="Google Shape;324;p4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2806" l="9302" r="17854" t="16281"/>
          <a:stretch/>
        </p:blipFill>
        <p:spPr>
          <a:xfrm>
            <a:off x="5127150" y="1593050"/>
            <a:ext cx="3372450" cy="2774149"/>
          </a:xfrm>
          <a:prstGeom prst="rect">
            <a:avLst/>
          </a:prstGeom>
        </p:spPr>
      </p:pic>
      <p:pic>
        <p:nvPicPr>
          <p:cNvPr id="325" name="Google Shape;325;p46"/>
          <p:cNvPicPr preferRelativeResize="0"/>
          <p:nvPr/>
        </p:nvPicPr>
        <p:blipFill rotWithShape="1">
          <a:blip r:embed="rId4">
            <a:alphaModFix/>
          </a:blip>
          <a:srcRect b="34257" l="4515" r="17892" t="11252"/>
          <a:stretch/>
        </p:blipFill>
        <p:spPr>
          <a:xfrm>
            <a:off x="599000" y="1593050"/>
            <a:ext cx="3929551" cy="27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716550" y="290550"/>
            <a:ext cx="77109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Analysis (Queries)</a:t>
            </a:r>
            <a:endParaRPr/>
          </a:p>
        </p:txBody>
      </p:sp>
      <p:sp>
        <p:nvSpPr>
          <p:cNvPr id="331" name="Google Shape;331;p47"/>
          <p:cNvSpPr txBox="1"/>
          <p:nvPr>
            <p:ph idx="1" type="subTitle"/>
          </p:nvPr>
        </p:nvSpPr>
        <p:spPr>
          <a:xfrm>
            <a:off x="1832850" y="1011000"/>
            <a:ext cx="54783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Check how corona virus spread out with respect to recovered case</a:t>
            </a:r>
            <a:endParaRPr sz="1100"/>
          </a:p>
        </p:txBody>
      </p:sp>
      <p:pic>
        <p:nvPicPr>
          <p:cNvPr id="332" name="Google Shape;332;p4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5507" l="8692" r="10296" t="18417"/>
          <a:stretch/>
        </p:blipFill>
        <p:spPr>
          <a:xfrm>
            <a:off x="4798087" y="1587750"/>
            <a:ext cx="3437075" cy="2774150"/>
          </a:xfrm>
          <a:prstGeom prst="rect">
            <a:avLst/>
          </a:prstGeom>
        </p:spPr>
      </p:pic>
      <p:pic>
        <p:nvPicPr>
          <p:cNvPr id="333" name="Google Shape;333;p47"/>
          <p:cNvPicPr preferRelativeResize="0"/>
          <p:nvPr/>
        </p:nvPicPr>
        <p:blipFill rotWithShape="1">
          <a:blip r:embed="rId4">
            <a:alphaModFix/>
          </a:blip>
          <a:srcRect b="35368" l="16662" r="17217" t="18613"/>
          <a:stretch/>
        </p:blipFill>
        <p:spPr>
          <a:xfrm>
            <a:off x="832638" y="1587750"/>
            <a:ext cx="3437074" cy="27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"/>
          <p:cNvSpPr txBox="1"/>
          <p:nvPr>
            <p:ph type="title"/>
          </p:nvPr>
        </p:nvSpPr>
        <p:spPr>
          <a:xfrm>
            <a:off x="716550" y="290550"/>
            <a:ext cx="77109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Analysis (Queries)</a:t>
            </a:r>
            <a:endParaRPr/>
          </a:p>
        </p:txBody>
      </p:sp>
      <p:sp>
        <p:nvSpPr>
          <p:cNvPr id="339" name="Google Shape;339;p48"/>
          <p:cNvSpPr txBox="1"/>
          <p:nvPr/>
        </p:nvSpPr>
        <p:spPr>
          <a:xfrm>
            <a:off x="808125" y="1276850"/>
            <a:ext cx="30543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Find Country having highest number of the Confirmed case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40" name="Google Shape;340;p48"/>
          <p:cNvPicPr preferRelativeResize="0"/>
          <p:nvPr/>
        </p:nvPicPr>
        <p:blipFill rotWithShape="1">
          <a:blip r:embed="rId3">
            <a:alphaModFix/>
          </a:blip>
          <a:srcRect b="53310" l="25393" r="24101" t="16838"/>
          <a:stretch/>
        </p:blipFill>
        <p:spPr>
          <a:xfrm>
            <a:off x="829338" y="2102088"/>
            <a:ext cx="2333124" cy="117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8"/>
          <p:cNvPicPr preferRelativeResize="0"/>
          <p:nvPr/>
        </p:nvPicPr>
        <p:blipFill rotWithShape="1">
          <a:blip r:embed="rId4">
            <a:alphaModFix/>
          </a:blip>
          <a:srcRect b="46409" l="9935" r="39986" t="35805"/>
          <a:stretch/>
        </p:blipFill>
        <p:spPr>
          <a:xfrm>
            <a:off x="808125" y="3652400"/>
            <a:ext cx="2375550" cy="5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8"/>
          <p:cNvSpPr txBox="1"/>
          <p:nvPr/>
        </p:nvSpPr>
        <p:spPr>
          <a:xfrm>
            <a:off x="5373150" y="1248388"/>
            <a:ext cx="30543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Find Country having lowest number of the death case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43" name="Google Shape;343;p48"/>
          <p:cNvPicPr preferRelativeResize="0"/>
          <p:nvPr/>
        </p:nvPicPr>
        <p:blipFill rotWithShape="1">
          <a:blip r:embed="rId5">
            <a:alphaModFix/>
          </a:blip>
          <a:srcRect b="45303" l="16611" r="25205" t="18884"/>
          <a:stretch/>
        </p:blipFill>
        <p:spPr>
          <a:xfrm>
            <a:off x="5373150" y="2102100"/>
            <a:ext cx="2331720" cy="117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8"/>
          <p:cNvPicPr preferRelativeResize="0"/>
          <p:nvPr/>
        </p:nvPicPr>
        <p:blipFill rotWithShape="1">
          <a:blip r:embed="rId5">
            <a:alphaModFix/>
          </a:blip>
          <a:srcRect b="0" l="9167" r="36810" t="71199"/>
          <a:stretch/>
        </p:blipFill>
        <p:spPr>
          <a:xfrm>
            <a:off x="5406925" y="3505325"/>
            <a:ext cx="237744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9"/>
          <p:cNvSpPr txBox="1"/>
          <p:nvPr>
            <p:ph type="title"/>
          </p:nvPr>
        </p:nvSpPr>
        <p:spPr>
          <a:xfrm>
            <a:off x="716550" y="290550"/>
            <a:ext cx="77109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Analysis (Queries)</a:t>
            </a:r>
            <a:endParaRPr/>
          </a:p>
        </p:txBody>
      </p:sp>
      <p:sp>
        <p:nvSpPr>
          <p:cNvPr id="350" name="Google Shape;350;p49"/>
          <p:cNvSpPr txBox="1"/>
          <p:nvPr>
            <p:ph idx="1" type="subTitle"/>
          </p:nvPr>
        </p:nvSpPr>
        <p:spPr>
          <a:xfrm>
            <a:off x="2607150" y="1013650"/>
            <a:ext cx="39297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Find top 5 countries having highest recovered case</a:t>
            </a:r>
            <a:endParaRPr b="1" sz="1100"/>
          </a:p>
        </p:txBody>
      </p:sp>
      <p:pic>
        <p:nvPicPr>
          <p:cNvPr id="351" name="Google Shape;351;p4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9271" l="5328" r="8023" t="22242"/>
          <a:stretch/>
        </p:blipFill>
        <p:spPr>
          <a:xfrm>
            <a:off x="4965325" y="1866575"/>
            <a:ext cx="3605750" cy="2050975"/>
          </a:xfrm>
          <a:prstGeom prst="rect">
            <a:avLst/>
          </a:prstGeom>
        </p:spPr>
      </p:pic>
      <p:pic>
        <p:nvPicPr>
          <p:cNvPr id="352" name="Google Shape;352;p49"/>
          <p:cNvPicPr preferRelativeResize="0"/>
          <p:nvPr/>
        </p:nvPicPr>
        <p:blipFill rotWithShape="1">
          <a:blip r:embed="rId4">
            <a:alphaModFix/>
          </a:blip>
          <a:srcRect b="10468" l="4421" r="7859" t="9248"/>
          <a:stretch/>
        </p:blipFill>
        <p:spPr>
          <a:xfrm>
            <a:off x="415700" y="1866575"/>
            <a:ext cx="4114825" cy="20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 Summary</a:t>
            </a:r>
            <a:endParaRPr/>
          </a:p>
        </p:txBody>
      </p:sp>
      <p:sp>
        <p:nvSpPr>
          <p:cNvPr id="358" name="Google Shape;358;p50"/>
          <p:cNvSpPr txBox="1"/>
          <p:nvPr>
            <p:ph idx="1" type="body"/>
          </p:nvPr>
        </p:nvSpPr>
        <p:spPr>
          <a:xfrm>
            <a:off x="720000" y="1901550"/>
            <a:ext cx="7704000" cy="20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b="1" lang="en"/>
              <a:t>Total number of confirmed cases are </a:t>
            </a:r>
            <a:r>
              <a:rPr b="1" lang="en"/>
              <a:t>169,065,144.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b="1" lang="en"/>
              <a:t>Total number of</a:t>
            </a:r>
            <a:r>
              <a:rPr b="1" lang="en"/>
              <a:t> deaths are 3,647,894, and recovered are 113,089,548.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b="1" lang="en"/>
              <a:t>The </a:t>
            </a:r>
            <a:r>
              <a:rPr b="1" lang="en"/>
              <a:t>percentage</a:t>
            </a:r>
            <a:r>
              <a:rPr b="1" lang="en"/>
              <a:t> of recovery is almost 66.9%~67%.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b="1" lang="en"/>
              <a:t>In terms of at least one death case, Bhutan has the least death case of only 1 from 1813 confirmed cases.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b="1" lang="en"/>
              <a:t>Marshall Island has 5, Samoa has 3, Kiribati has 2 and Dominica has 189 of confirmed cases but no record of deaths.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b="1" lang="en"/>
              <a:t>US has the most number of confirmed cases and deaths which are 33,461,982 and 599,769.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b="1" lang="en"/>
              <a:t>India has the most number of recovered cases, which are 28,089,649.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1"/>
          <p:cNvSpPr txBox="1"/>
          <p:nvPr/>
        </p:nvSpPr>
        <p:spPr>
          <a:xfrm>
            <a:off x="2864550" y="2110500"/>
            <a:ext cx="34149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 sz="5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234" name="Google Shape;234;p35"/>
          <p:cNvSpPr txBox="1"/>
          <p:nvPr>
            <p:ph idx="2" type="title"/>
          </p:nvPr>
        </p:nvSpPr>
        <p:spPr>
          <a:xfrm>
            <a:off x="2027125" y="1483370"/>
            <a:ext cx="734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5" name="Google Shape;235;p35"/>
          <p:cNvSpPr txBox="1"/>
          <p:nvPr>
            <p:ph idx="3" type="title"/>
          </p:nvPr>
        </p:nvSpPr>
        <p:spPr>
          <a:xfrm>
            <a:off x="2027113" y="3008041"/>
            <a:ext cx="734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6" name="Google Shape;236;p35"/>
          <p:cNvSpPr txBox="1"/>
          <p:nvPr>
            <p:ph idx="4" type="title"/>
          </p:nvPr>
        </p:nvSpPr>
        <p:spPr>
          <a:xfrm>
            <a:off x="4648158" y="1483370"/>
            <a:ext cx="734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7" name="Google Shape;237;p35"/>
          <p:cNvSpPr txBox="1"/>
          <p:nvPr>
            <p:ph idx="6" type="title"/>
          </p:nvPr>
        </p:nvSpPr>
        <p:spPr>
          <a:xfrm>
            <a:off x="4648161" y="3008058"/>
            <a:ext cx="734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8" name="Google Shape;238;p35"/>
          <p:cNvSpPr txBox="1"/>
          <p:nvPr>
            <p:ph idx="1" type="subTitle"/>
          </p:nvPr>
        </p:nvSpPr>
        <p:spPr>
          <a:xfrm>
            <a:off x="2027125" y="1852588"/>
            <a:ext cx="2468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239" name="Google Shape;239;p35"/>
          <p:cNvSpPr txBox="1"/>
          <p:nvPr>
            <p:ph idx="8" type="subTitle"/>
          </p:nvPr>
        </p:nvSpPr>
        <p:spPr>
          <a:xfrm>
            <a:off x="4648138" y="1852588"/>
            <a:ext cx="2468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240" name="Google Shape;240;p35"/>
          <p:cNvSpPr txBox="1"/>
          <p:nvPr>
            <p:ph idx="9" type="subTitle"/>
          </p:nvPr>
        </p:nvSpPr>
        <p:spPr>
          <a:xfrm>
            <a:off x="4648163" y="3377275"/>
            <a:ext cx="2468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41" name="Google Shape;241;p35"/>
          <p:cNvSpPr txBox="1"/>
          <p:nvPr>
            <p:ph idx="13" type="subTitle"/>
          </p:nvPr>
        </p:nvSpPr>
        <p:spPr>
          <a:xfrm>
            <a:off x="2027113" y="3377276"/>
            <a:ext cx="2468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(Queries)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Project Overview</a:t>
            </a:r>
            <a:endParaRPr/>
          </a:p>
        </p:txBody>
      </p:sp>
      <p:sp>
        <p:nvSpPr>
          <p:cNvPr id="247" name="Google Shape;247;p36"/>
          <p:cNvSpPr txBox="1"/>
          <p:nvPr>
            <p:ph idx="1" type="subTitle"/>
          </p:nvPr>
        </p:nvSpPr>
        <p:spPr>
          <a:xfrm>
            <a:off x="713225" y="1762625"/>
            <a:ext cx="4294800" cy="25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Corona Virus has an extreme impact on public health all around the world during 2020 and 2021 and has created an urgent need for data-driven insights to understand the spread of the virus.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Data Analyst, I analysed the dataset to derive meaningful insights and here I am presenting my findings.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Application Used: Microsoft SQL Server Management Studio 2022, Excel.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Language: SQL.</a:t>
            </a:r>
            <a:endParaRPr/>
          </a:p>
        </p:txBody>
      </p:sp>
      <p:pic>
        <p:nvPicPr>
          <p:cNvPr id="248" name="Google Shape;248;p3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9062" l="0" r="0" t="13937"/>
          <a:stretch/>
        </p:blipFill>
        <p:spPr>
          <a:xfrm>
            <a:off x="5323950" y="1853475"/>
            <a:ext cx="3743851" cy="23672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720000" y="2164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 Dataset Description</a:t>
            </a:r>
            <a:endParaRPr/>
          </a:p>
        </p:txBody>
      </p:sp>
      <p:graphicFrame>
        <p:nvGraphicFramePr>
          <p:cNvPr id="254" name="Google Shape;254;p37"/>
          <p:cNvGraphicFramePr/>
          <p:nvPr/>
        </p:nvGraphicFramePr>
        <p:xfrm>
          <a:off x="952500" y="103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{BF9A3F69-2507-4E48-B79F-1CA1E63230EC}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Column Name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Province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Geographic subdivision within a country/region.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Country_Region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Geographic entity where data is recorded.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Latitude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North-south position on Earth's surface.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Longitude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East-west position on Earth's surface.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Date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Recorded date of Corona Virus data.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Confirmed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Number of diagnosed Corona Virus cases.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Deaths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Number of Corona Virus related deaths.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Recovered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Number of recovered Corona Virus cases.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720000" y="445025"/>
            <a:ext cx="66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Analysis (Queries)</a:t>
            </a:r>
            <a:endParaRPr/>
          </a:p>
        </p:txBody>
      </p:sp>
      <p:sp>
        <p:nvSpPr>
          <p:cNvPr id="260" name="Google Shape;260;p38"/>
          <p:cNvSpPr txBox="1"/>
          <p:nvPr/>
        </p:nvSpPr>
        <p:spPr>
          <a:xfrm>
            <a:off x="720000" y="1302000"/>
            <a:ext cx="3852900" cy="17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Write a code to check NULL values.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select * from dataset.dbo.coronavirusdataset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where Province is null or Country_Region is null or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Latitude is null or Longitude is null or 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Date is null or Confirmed is null or 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Deaths is null or Recovered is null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4572975" y="1302000"/>
            <a:ext cx="38922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NULL values are present, update them with zeros for all columns.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Select * from dataset.dbo.coronavirusdataset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Update dataset.dbo.coronavirusdataset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SET 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Province = Coalesce(Province, '0'),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Country_Region =    Coalesce(Country_Region, '0'),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Latitude = Coalesce(Latitude, '0'),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Longitude = Coalesce(Longitude, '0'),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Date = Coalesce(Date, '0'),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Confirmed = Coalesce(Confirmed, '0'),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Deaths = Coalesce(Deaths, '0'),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Recovered = Coalesce(Recovered, '0');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38"/>
          <p:cNvSpPr txBox="1"/>
          <p:nvPr/>
        </p:nvSpPr>
        <p:spPr>
          <a:xfrm>
            <a:off x="720000" y="2872200"/>
            <a:ext cx="38529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Check total number of rows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Select COUNT(*) as totalRows from dataset.dbo.coronavirusdataset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78,386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Analysis (Queries)</a:t>
            </a:r>
            <a:endParaRPr/>
          </a:p>
        </p:txBody>
      </p:sp>
      <p:sp>
        <p:nvSpPr>
          <p:cNvPr id="268" name="Google Shape;268;p39"/>
          <p:cNvSpPr txBox="1"/>
          <p:nvPr>
            <p:ph idx="1" type="subTitle"/>
          </p:nvPr>
        </p:nvSpPr>
        <p:spPr>
          <a:xfrm>
            <a:off x="5147100" y="1667625"/>
            <a:ext cx="3276900" cy="24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Number of month present in dataset.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select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COUNT(DISTINCT CONCAT(YEAR(TRY_CONVERT(date, Date, 105)), '-', 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MONTH(TRY_CONVERT(date,</a:t>
            </a:r>
            <a:r>
              <a:rPr lang="en" sz="1100"/>
              <a:t> </a:t>
            </a:r>
            <a:r>
              <a:rPr lang="en" sz="1100"/>
              <a:t>Date, 105)))) 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AS numberOfMonths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from dataset.dbo.coronavirusdataset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18 months.</a:t>
            </a:r>
            <a:endParaRPr/>
          </a:p>
        </p:txBody>
      </p:sp>
      <p:sp>
        <p:nvSpPr>
          <p:cNvPr id="269" name="Google Shape;269;p39"/>
          <p:cNvSpPr txBox="1"/>
          <p:nvPr>
            <p:ph idx="2" type="subTitle"/>
          </p:nvPr>
        </p:nvSpPr>
        <p:spPr>
          <a:xfrm>
            <a:off x="720000" y="1667625"/>
            <a:ext cx="3276900" cy="24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Check what is start_date and end_date.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select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MIN(TRY_CONVERT(date, Date, 103)) as startDate,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MAX(TRY_CONVERT(date, Date, 103)) as endDate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from dataset.dbo.coronavirusdataset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22-01-2020 &amp; 13-06-2021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716550" y="290550"/>
            <a:ext cx="77109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Analysis (Queries)</a:t>
            </a:r>
            <a:endParaRPr/>
          </a:p>
        </p:txBody>
      </p:sp>
      <p:sp>
        <p:nvSpPr>
          <p:cNvPr id="275" name="Google Shape;275;p40"/>
          <p:cNvSpPr txBox="1"/>
          <p:nvPr>
            <p:ph idx="1" type="subTitle"/>
          </p:nvPr>
        </p:nvSpPr>
        <p:spPr>
          <a:xfrm>
            <a:off x="2265600" y="1023575"/>
            <a:ext cx="46128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Find monthly average for confirmed, deaths, recovered</a:t>
            </a:r>
            <a:endParaRPr sz="1100"/>
          </a:p>
        </p:txBody>
      </p:sp>
      <p:pic>
        <p:nvPicPr>
          <p:cNvPr id="276" name="Google Shape;276;p4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9400" y="1551275"/>
            <a:ext cx="4003775" cy="2517000"/>
          </a:xfrm>
          <a:prstGeom prst="rect">
            <a:avLst/>
          </a:prstGeom>
        </p:spPr>
      </p:pic>
      <p:pic>
        <p:nvPicPr>
          <p:cNvPr id="277" name="Google Shape;27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551275"/>
            <a:ext cx="4830800" cy="25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type="title"/>
          </p:nvPr>
        </p:nvSpPr>
        <p:spPr>
          <a:xfrm>
            <a:off x="716550" y="61950"/>
            <a:ext cx="77109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Analysis (Queries)</a:t>
            </a:r>
            <a:endParaRPr/>
          </a:p>
        </p:txBody>
      </p:sp>
      <p:sp>
        <p:nvSpPr>
          <p:cNvPr id="283" name="Google Shape;283;p41"/>
          <p:cNvSpPr txBox="1"/>
          <p:nvPr>
            <p:ph idx="1" type="subTitle"/>
          </p:nvPr>
        </p:nvSpPr>
        <p:spPr>
          <a:xfrm>
            <a:off x="804750" y="593538"/>
            <a:ext cx="75345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Find most frequent value for confirmed, deaths, recovered each month</a:t>
            </a:r>
            <a:endParaRPr sz="1100"/>
          </a:p>
        </p:txBody>
      </p:sp>
      <p:pic>
        <p:nvPicPr>
          <p:cNvPr id="284" name="Google Shape;284;p4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1471" l="0" r="0" t="0"/>
          <a:stretch/>
        </p:blipFill>
        <p:spPr>
          <a:xfrm>
            <a:off x="5059400" y="1133825"/>
            <a:ext cx="4003775" cy="3710300"/>
          </a:xfrm>
          <a:prstGeom prst="rect">
            <a:avLst/>
          </a:prstGeom>
        </p:spPr>
      </p:pic>
      <p:pic>
        <p:nvPicPr>
          <p:cNvPr id="285" name="Google Shape;285;p41"/>
          <p:cNvPicPr preferRelativeResize="0"/>
          <p:nvPr/>
        </p:nvPicPr>
        <p:blipFill rotWithShape="1">
          <a:blip r:embed="rId4">
            <a:alphaModFix/>
          </a:blip>
          <a:srcRect b="3559" l="880" r="-880" t="-3560"/>
          <a:stretch/>
        </p:blipFill>
        <p:spPr>
          <a:xfrm>
            <a:off x="78150" y="774350"/>
            <a:ext cx="4830799" cy="42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title"/>
          </p:nvPr>
        </p:nvSpPr>
        <p:spPr>
          <a:xfrm>
            <a:off x="716550" y="290550"/>
            <a:ext cx="77109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Analysis (Queries)</a:t>
            </a:r>
            <a:endParaRPr/>
          </a:p>
        </p:txBody>
      </p:sp>
      <p:sp>
        <p:nvSpPr>
          <p:cNvPr id="291" name="Google Shape;291;p42"/>
          <p:cNvSpPr txBox="1"/>
          <p:nvPr>
            <p:ph idx="1" type="subTitle"/>
          </p:nvPr>
        </p:nvSpPr>
        <p:spPr>
          <a:xfrm>
            <a:off x="2265600" y="1023575"/>
            <a:ext cx="46128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Find monthly average for confirmed, deaths, recovered</a:t>
            </a:r>
            <a:endParaRPr sz="1100"/>
          </a:p>
        </p:txBody>
      </p:sp>
      <p:pic>
        <p:nvPicPr>
          <p:cNvPr id="292" name="Google Shape;292;p4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1746" l="0" r="23792" t="5157"/>
          <a:stretch/>
        </p:blipFill>
        <p:spPr>
          <a:xfrm>
            <a:off x="5752300" y="2485663"/>
            <a:ext cx="2864351" cy="648225"/>
          </a:xfrm>
          <a:prstGeom prst="rect">
            <a:avLst/>
          </a:prstGeom>
        </p:spPr>
      </p:pic>
      <p:pic>
        <p:nvPicPr>
          <p:cNvPr id="293" name="Google Shape;29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425" y="1551275"/>
            <a:ext cx="5246124" cy="25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bovirus by Slidesgo">
  <a:themeElements>
    <a:clrScheme name="Simple Light">
      <a:dk1>
        <a:srgbClr val="FFFFFF"/>
      </a:dk1>
      <a:lt1>
        <a:srgbClr val="030303"/>
      </a:lt1>
      <a:dk2>
        <a:srgbClr val="595959"/>
      </a:dk2>
      <a:lt2>
        <a:srgbClr val="E2E2E2"/>
      </a:lt2>
      <a:accent1>
        <a:srgbClr val="ADADAD"/>
      </a:accent1>
      <a:accent2>
        <a:srgbClr val="393939"/>
      </a:accent2>
      <a:accent3>
        <a:srgbClr val="6A6A6A"/>
      </a:accent3>
      <a:accent4>
        <a:srgbClr val="7D7D7D"/>
      </a:accent4>
      <a:accent5>
        <a:srgbClr val="969696"/>
      </a:accent5>
      <a:accent6>
        <a:srgbClr val="202020"/>
      </a:accent6>
      <a:hlink>
        <a:srgbClr val="FFFDF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