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301" r:id="rId4"/>
    <p:sldId id="260" r:id="rId5"/>
    <p:sldId id="262" r:id="rId6"/>
    <p:sldId id="263" r:id="rId7"/>
    <p:sldId id="275" r:id="rId8"/>
    <p:sldId id="270" r:id="rId9"/>
    <p:sldId id="265" r:id="rId10"/>
    <p:sldId id="267" r:id="rId11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Lucida Fax" panose="02060602050505020204" pitchFamily="18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93734-AC70-4F71-9F61-3F0A913ADE54}">
  <a:tblStyle styleId="{A5993734-AC70-4F71-9F61-3F0A913AD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f76a5452_0_12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3f76a5452_0_12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daf6a34a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daf6a34a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3f76a5452_0_12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3f76a5452_0_12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07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daf6a34a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daf6a34a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08f92c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08f92c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daf6a34a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daf6a34a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3f76a5452_0_12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3f76a5452_0_12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3f76a5452_0_12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3f76a5452_0_12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7171786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07171786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87075" y="781525"/>
            <a:ext cx="3437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87075" y="2834125"/>
            <a:ext cx="251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TITLE_AND_DESCRIPTION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31750" y="-39675"/>
            <a:ext cx="6127800" cy="518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74850" y="1698650"/>
            <a:ext cx="4129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1656850" y="3108204"/>
            <a:ext cx="3247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2" hasCustomPrompt="1"/>
          </p:nvPr>
        </p:nvSpPr>
        <p:spPr>
          <a:xfrm>
            <a:off x="3149350" y="1367754"/>
            <a:ext cx="17547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 idx="2"/>
          </p:nvPr>
        </p:nvSpPr>
        <p:spPr>
          <a:xfrm>
            <a:off x="848400" y="30135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848400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 idx="3"/>
          </p:nvPr>
        </p:nvSpPr>
        <p:spPr>
          <a:xfrm>
            <a:off x="2765499" y="30135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4"/>
          </p:nvPr>
        </p:nvSpPr>
        <p:spPr>
          <a:xfrm>
            <a:off x="2765499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 idx="5"/>
          </p:nvPr>
        </p:nvSpPr>
        <p:spPr>
          <a:xfrm>
            <a:off x="4682598" y="30135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6"/>
          </p:nvPr>
        </p:nvSpPr>
        <p:spPr>
          <a:xfrm>
            <a:off x="4682598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7"/>
          </p:nvPr>
        </p:nvSpPr>
        <p:spPr>
          <a:xfrm>
            <a:off x="6599697" y="30135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8"/>
          </p:nvPr>
        </p:nvSpPr>
        <p:spPr>
          <a:xfrm>
            <a:off x="6599697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85975" y="2203400"/>
            <a:ext cx="3366900" cy="21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791124" y="2203400"/>
            <a:ext cx="3366900" cy="21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985975" y="1640473"/>
            <a:ext cx="336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4791125" y="1640473"/>
            <a:ext cx="336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417700" y="1859620"/>
            <a:ext cx="4308600" cy="11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2799450" y="3211100"/>
            <a:ext cx="35451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title" idx="2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2" hasCustomPrompt="1"/>
          </p:nvPr>
        </p:nvSpPr>
        <p:spPr>
          <a:xfrm>
            <a:off x="848400" y="20194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/>
          </p:nvPr>
        </p:nvSpPr>
        <p:spPr>
          <a:xfrm>
            <a:off x="848400" y="28611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848400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2765499" y="20194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2765499" y="28611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2765499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 hasCustomPrompt="1"/>
          </p:nvPr>
        </p:nvSpPr>
        <p:spPr>
          <a:xfrm>
            <a:off x="4682598" y="20194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8"/>
          </p:nvPr>
        </p:nvSpPr>
        <p:spPr>
          <a:xfrm>
            <a:off x="4682598" y="28611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9"/>
          </p:nvPr>
        </p:nvSpPr>
        <p:spPr>
          <a:xfrm>
            <a:off x="4682598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3" hasCustomPrompt="1"/>
          </p:nvPr>
        </p:nvSpPr>
        <p:spPr>
          <a:xfrm>
            <a:off x="6599697" y="20194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599697" y="28611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599697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786451" y="3831950"/>
            <a:ext cx="2522400" cy="7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818250" y="459775"/>
            <a:ext cx="4579200" cy="24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SECTION_TITLE_AND_DESCRIPTION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674202" y="1469300"/>
            <a:ext cx="3795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1277050" y="3033233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1277050" y="3365450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3"/>
          </p:nvPr>
        </p:nvSpPr>
        <p:spPr>
          <a:xfrm>
            <a:off x="3634348" y="3033233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4"/>
          </p:nvPr>
        </p:nvSpPr>
        <p:spPr>
          <a:xfrm>
            <a:off x="3634348" y="3365450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5"/>
          </p:nvPr>
        </p:nvSpPr>
        <p:spPr>
          <a:xfrm>
            <a:off x="5991647" y="3033233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6"/>
          </p:nvPr>
        </p:nvSpPr>
        <p:spPr>
          <a:xfrm>
            <a:off x="5991647" y="3365450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  <a:defRPr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>
            <a:off x="4987075" y="781525"/>
            <a:ext cx="3437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Lucida Fax" panose="02060602050505020204" pitchFamily="18" charset="0"/>
              </a:rPr>
              <a:t>Automated Detection of Pneumonia</a:t>
            </a:r>
            <a:endParaRPr dirty="0">
              <a:latin typeface="Lucida Fax" panose="02060602050505020204" pitchFamily="18" charset="0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4987074" y="2834125"/>
            <a:ext cx="430932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100" dirty="0">
                <a:latin typeface="Book Antiqua" panose="02040602050305030304" pitchFamily="18" charset="0"/>
              </a:rPr>
              <a:t>By Turki  </a:t>
            </a:r>
            <a:r>
              <a:rPr lang="en-US" sz="1100" dirty="0" err="1">
                <a:latin typeface="Book Antiqua" panose="02040602050305030304" pitchFamily="18" charset="0"/>
              </a:rPr>
              <a:t>Almuarik</a:t>
            </a:r>
            <a:r>
              <a:rPr lang="en-US" sz="1100" dirty="0">
                <a:latin typeface="Book Antiqua" panose="02040602050305030304" pitchFamily="18" charset="0"/>
              </a:rPr>
              <a:t> &amp;  Mozah Alkhaldi</a:t>
            </a:r>
          </a:p>
        </p:txBody>
      </p:sp>
      <p:pic>
        <p:nvPicPr>
          <p:cNvPr id="4" name="Picture 2" descr="Artificial Intelligence System Analyzes Chest X-Rays in 10 Seconds">
            <a:extLst>
              <a:ext uri="{FF2B5EF4-FFF2-40B4-BE49-F238E27FC236}">
                <a16:creationId xmlns:a16="http://schemas.microsoft.com/office/drawing/2014/main" id="{FEF0D043-309A-44DF-9989-98B69E18E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653" r="18659" b="-1"/>
          <a:stretch/>
        </p:blipFill>
        <p:spPr bwMode="auto">
          <a:xfrm>
            <a:off x="1" y="0"/>
            <a:ext cx="4724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>
            <a:spLocks noGrp="1"/>
          </p:cNvSpPr>
          <p:nvPr>
            <p:ph type="title"/>
          </p:nvPr>
        </p:nvSpPr>
        <p:spPr>
          <a:xfrm>
            <a:off x="879122" y="1139389"/>
            <a:ext cx="6403993" cy="1432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Thank You for listening </a:t>
            </a:r>
            <a:endParaRPr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30"/>
          <p:cNvCxnSpPr/>
          <p:nvPr/>
        </p:nvCxnSpPr>
        <p:spPr>
          <a:xfrm>
            <a:off x="-14700" y="2271925"/>
            <a:ext cx="9173400" cy="0"/>
          </a:xfrm>
          <a:prstGeom prst="straightConnector1">
            <a:avLst/>
          </a:prstGeom>
          <a:noFill/>
          <a:ln w="19050" cap="flat" cmpd="sng">
            <a:solidFill>
              <a:srgbClr val="FBD7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30"/>
          <p:cNvSpPr/>
          <p:nvPr/>
        </p:nvSpPr>
        <p:spPr>
          <a:xfrm>
            <a:off x="627201" y="1873625"/>
            <a:ext cx="735300" cy="735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3677585" y="1883826"/>
            <a:ext cx="735300" cy="735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5319276" y="1904275"/>
            <a:ext cx="735300" cy="735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30"/>
          <p:cNvSpPr/>
          <p:nvPr/>
        </p:nvSpPr>
        <p:spPr>
          <a:xfrm>
            <a:off x="7080000" y="1904275"/>
            <a:ext cx="735300" cy="735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05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 idx="2"/>
          </p:nvPr>
        </p:nvSpPr>
        <p:spPr>
          <a:xfrm>
            <a:off x="146901" y="1977663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3"/>
          </p:nvPr>
        </p:nvSpPr>
        <p:spPr>
          <a:xfrm>
            <a:off x="146901" y="2764018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Introduction &amp; Project Scope</a:t>
            </a:r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 idx="5"/>
          </p:nvPr>
        </p:nvSpPr>
        <p:spPr>
          <a:xfrm>
            <a:off x="1753460" y="2811435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Tools</a:t>
            </a:r>
            <a:br>
              <a:rPr lang="en-US" sz="1400" dirty="0"/>
            </a:br>
            <a:r>
              <a:rPr lang="en-US" sz="1400" dirty="0"/>
              <a:t>Data &amp; EDA</a:t>
            </a:r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7"/>
          </p:nvPr>
        </p:nvSpPr>
        <p:spPr>
          <a:xfrm>
            <a:off x="3197972" y="2004443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 idx="8"/>
          </p:nvPr>
        </p:nvSpPr>
        <p:spPr>
          <a:xfrm>
            <a:off x="3297238" y="2764018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Image Augmentation </a:t>
            </a: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9"/>
          </p:nvPr>
        </p:nvSpPr>
        <p:spPr>
          <a:xfrm>
            <a:off x="6168189" y="2723846"/>
            <a:ext cx="235910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Conclusion &amp; Future work  </a:t>
            </a:r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 idx="13"/>
          </p:nvPr>
        </p:nvSpPr>
        <p:spPr>
          <a:xfrm>
            <a:off x="4838976" y="2013072"/>
            <a:ext cx="16959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 idx="14"/>
          </p:nvPr>
        </p:nvSpPr>
        <p:spPr>
          <a:xfrm>
            <a:off x="4751675" y="2833796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Models</a:t>
            </a:r>
          </a:p>
        </p:txBody>
      </p:sp>
      <p:cxnSp>
        <p:nvCxnSpPr>
          <p:cNvPr id="172" name="Google Shape;172;p30"/>
          <p:cNvCxnSpPr/>
          <p:nvPr/>
        </p:nvCxnSpPr>
        <p:spPr>
          <a:xfrm>
            <a:off x="916600" y="962050"/>
            <a:ext cx="36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55;p30">
            <a:extLst>
              <a:ext uri="{FF2B5EF4-FFF2-40B4-BE49-F238E27FC236}">
                <a16:creationId xmlns:a16="http://schemas.microsoft.com/office/drawing/2014/main" id="{E0219878-3749-49AA-8BED-0B3212B8FDC4}"/>
              </a:ext>
            </a:extLst>
          </p:cNvPr>
          <p:cNvSpPr/>
          <p:nvPr/>
        </p:nvSpPr>
        <p:spPr>
          <a:xfrm>
            <a:off x="2221764" y="1862463"/>
            <a:ext cx="735300" cy="735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cxnSp>
        <p:nvCxnSpPr>
          <p:cNvPr id="331" name="Google Shape;331;p40"/>
          <p:cNvCxnSpPr/>
          <p:nvPr/>
        </p:nvCxnSpPr>
        <p:spPr>
          <a:xfrm>
            <a:off x="916600" y="962050"/>
            <a:ext cx="2803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Content Placeholder 16" descr="Logo, company name&#10;&#10;Description automatically generated">
            <a:extLst>
              <a:ext uri="{FF2B5EF4-FFF2-40B4-BE49-F238E27FC236}">
                <a16:creationId xmlns:a16="http://schemas.microsoft.com/office/drawing/2014/main" id="{2900E9E6-6434-44B5-AF0F-9F3F7401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00" y="1215060"/>
            <a:ext cx="1339658" cy="54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 descr="Logo&#10;&#10;Description automatically generated">
            <a:extLst>
              <a:ext uri="{FF2B5EF4-FFF2-40B4-BE49-F238E27FC236}">
                <a16:creationId xmlns:a16="http://schemas.microsoft.com/office/drawing/2014/main" id="{DD86A986-97ED-45C2-9ADC-BB04E2C7B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848" y="2116736"/>
            <a:ext cx="1674572" cy="901478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0EB9A390-34B4-4651-B422-A3FC3631C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226" y="3762677"/>
            <a:ext cx="1698988" cy="679595"/>
          </a:xfrm>
          <a:prstGeom prst="rect">
            <a:avLst/>
          </a:prstGeom>
        </p:spPr>
      </p:pic>
      <p:pic>
        <p:nvPicPr>
          <p:cNvPr id="51" name="Picture 5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D722006-D86C-4326-AEEC-3C076354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68" y="1163312"/>
            <a:ext cx="1117313" cy="798523"/>
          </a:xfrm>
          <a:prstGeom prst="rect">
            <a:avLst/>
          </a:prstGeom>
        </p:spPr>
      </p:pic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06DA426E-81A9-4808-941E-D67043F1E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0767" y="3674221"/>
            <a:ext cx="903713" cy="861986"/>
          </a:xfrm>
          <a:prstGeom prst="rect">
            <a:avLst/>
          </a:prstGeom>
        </p:spPr>
      </p:pic>
      <p:pic>
        <p:nvPicPr>
          <p:cNvPr id="53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CACD923B-66BD-41DC-94A8-DD7EFF8E2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968" y="2116736"/>
            <a:ext cx="1117313" cy="1222724"/>
          </a:xfrm>
          <a:prstGeom prst="rect">
            <a:avLst/>
          </a:prstGeom>
        </p:spPr>
      </p:pic>
      <p:pic>
        <p:nvPicPr>
          <p:cNvPr id="54" name="Picture 2" descr="TensorFlow New Logo Vector (SVG, PDF, Ai, EPS, CDR) Free Download -  Logowik.com">
            <a:extLst>
              <a:ext uri="{FF2B5EF4-FFF2-40B4-BE49-F238E27FC236}">
                <a16:creationId xmlns:a16="http://schemas.microsoft.com/office/drawing/2014/main" id="{0B3A3848-0DBC-4AA1-B3AF-BB2BC1AE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87" y="1163312"/>
            <a:ext cx="1427761" cy="106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Logo, company name&#10;&#10;Description automatically generated">
            <a:extLst>
              <a:ext uri="{FF2B5EF4-FFF2-40B4-BE49-F238E27FC236}">
                <a16:creationId xmlns:a16="http://schemas.microsoft.com/office/drawing/2014/main" id="{57FE434E-8EEB-496C-95F9-A1AF095F87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078" y="2805809"/>
            <a:ext cx="1263577" cy="6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0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1443450" y="794400"/>
            <a:ext cx="6257100" cy="35547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 idx="2"/>
          </p:nvPr>
        </p:nvSpPr>
        <p:spPr>
          <a:xfrm>
            <a:off x="818250" y="459775"/>
            <a:ext cx="3689582" cy="1625699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Introduction &amp; Project Scope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A4764-A5D9-4D1D-9D92-20CDE8481C0F}"/>
              </a:ext>
            </a:extLst>
          </p:cNvPr>
          <p:cNvSpPr txBox="1"/>
          <p:nvPr/>
        </p:nvSpPr>
        <p:spPr>
          <a:xfrm>
            <a:off x="1880937" y="1663808"/>
            <a:ext cx="559468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What is Pneumonia?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 is one of the most common respiratory infections, affecting yearly around 450 million people worldwide. Pneumonia can lead to a serious health effect when left undiagnosed or misdiagnosed.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 to automatically predict whether a patient is suffering from pneumonia or not by looking at chest X-ray image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/>
          <p:nvPr/>
        </p:nvSpPr>
        <p:spPr>
          <a:xfrm>
            <a:off x="2080200" y="240000"/>
            <a:ext cx="4983600" cy="4663500"/>
          </a:xfrm>
          <a:prstGeom prst="rect">
            <a:avLst/>
          </a:prstGeom>
          <a:noFill/>
          <a:ln w="19050" cap="flat" cmpd="sng">
            <a:solidFill>
              <a:srgbClr val="FBD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660918" y="91584"/>
            <a:ext cx="4320156" cy="8260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 &amp; EDA</a:t>
            </a:r>
            <a:endParaRPr sz="3600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54C99864-8A0C-4C91-9C1E-3954874C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9731" y="917604"/>
            <a:ext cx="1673591" cy="17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C06C8AC-CFBF-4C41-B951-DD48D1587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766" y="917605"/>
            <a:ext cx="1673590" cy="170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3754BFE-420D-4B1A-83D3-2D69F11B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7539" y="2790822"/>
            <a:ext cx="3344360" cy="21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/>
          <p:nvPr/>
        </p:nvSpPr>
        <p:spPr>
          <a:xfrm>
            <a:off x="4312376" y="1463235"/>
            <a:ext cx="863700" cy="863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5"/>
          <p:cNvSpPr/>
          <p:nvPr/>
        </p:nvSpPr>
        <p:spPr>
          <a:xfrm>
            <a:off x="729821" y="1534750"/>
            <a:ext cx="863700" cy="863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Image Augmentation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4398215" y="3003135"/>
            <a:ext cx="822625" cy="792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2"/>
          </p:nvPr>
        </p:nvSpPr>
        <p:spPr>
          <a:xfrm>
            <a:off x="1366763" y="1755800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800" dirty="0"/>
              <a:t>Scale</a:t>
            </a: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3"/>
          </p:nvPr>
        </p:nvSpPr>
        <p:spPr>
          <a:xfrm>
            <a:off x="5095648" y="1653542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Rotation</a:t>
            </a:r>
            <a:endParaRPr sz="1800" dirty="0"/>
          </a:p>
        </p:txBody>
      </p:sp>
      <p:sp>
        <p:nvSpPr>
          <p:cNvPr id="214" name="Google Shape;214;p35"/>
          <p:cNvSpPr txBox="1">
            <a:spLocks noGrp="1"/>
          </p:cNvSpPr>
          <p:nvPr>
            <p:ph type="subTitle" idx="4"/>
          </p:nvPr>
        </p:nvSpPr>
        <p:spPr>
          <a:xfrm>
            <a:off x="1237052" y="3121775"/>
            <a:ext cx="200501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</a:rPr>
              <a:t>Skew</a:t>
            </a:r>
            <a:endParaRPr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title" idx="5"/>
          </p:nvPr>
        </p:nvSpPr>
        <p:spPr>
          <a:xfrm>
            <a:off x="4738163" y="3166014"/>
            <a:ext cx="2159280" cy="70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Flip</a:t>
            </a:r>
            <a:endParaRPr sz="1800" dirty="0"/>
          </a:p>
        </p:txBody>
      </p:sp>
      <p:cxnSp>
        <p:nvCxnSpPr>
          <p:cNvPr id="217" name="Google Shape;217;p35"/>
          <p:cNvCxnSpPr/>
          <p:nvPr/>
        </p:nvCxnSpPr>
        <p:spPr>
          <a:xfrm>
            <a:off x="916600" y="962050"/>
            <a:ext cx="3379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Rectangle 30" descr="Scale">
            <a:extLst>
              <a:ext uri="{FF2B5EF4-FFF2-40B4-BE49-F238E27FC236}">
                <a16:creationId xmlns:a16="http://schemas.microsoft.com/office/drawing/2014/main" id="{03779B75-9B41-4D4F-96B0-E9B77BA0118B}"/>
              </a:ext>
            </a:extLst>
          </p:cNvPr>
          <p:cNvSpPr/>
          <p:nvPr/>
        </p:nvSpPr>
        <p:spPr>
          <a:xfrm>
            <a:off x="759897" y="1606264"/>
            <a:ext cx="803548" cy="72067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Google Shape;208;p35">
            <a:extLst>
              <a:ext uri="{FF2B5EF4-FFF2-40B4-BE49-F238E27FC236}">
                <a16:creationId xmlns:a16="http://schemas.microsoft.com/office/drawing/2014/main" id="{B28C4041-2DA6-4E26-ABF1-E375304C4343}"/>
              </a:ext>
            </a:extLst>
          </p:cNvPr>
          <p:cNvSpPr/>
          <p:nvPr/>
        </p:nvSpPr>
        <p:spPr>
          <a:xfrm>
            <a:off x="729821" y="2932035"/>
            <a:ext cx="863700" cy="863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Rectangle 32" descr="Repeat">
            <a:extLst>
              <a:ext uri="{FF2B5EF4-FFF2-40B4-BE49-F238E27FC236}">
                <a16:creationId xmlns:a16="http://schemas.microsoft.com/office/drawing/2014/main" id="{C8E01758-E847-42AA-8244-829E9DB59E40}"/>
              </a:ext>
            </a:extLst>
          </p:cNvPr>
          <p:cNvSpPr/>
          <p:nvPr/>
        </p:nvSpPr>
        <p:spPr>
          <a:xfrm>
            <a:off x="4353451" y="1497633"/>
            <a:ext cx="822625" cy="84887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-485121"/>
              <a:satOff val="-27976"/>
              <a:lumOff val="2876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Rectangle 34" descr="LogarithmicGraph">
            <a:extLst>
              <a:ext uri="{FF2B5EF4-FFF2-40B4-BE49-F238E27FC236}">
                <a16:creationId xmlns:a16="http://schemas.microsoft.com/office/drawing/2014/main" id="{2F6F933F-7AB1-4D59-A7BA-A66A47C92130}"/>
              </a:ext>
            </a:extLst>
          </p:cNvPr>
          <p:cNvSpPr/>
          <p:nvPr/>
        </p:nvSpPr>
        <p:spPr>
          <a:xfrm>
            <a:off x="855703" y="3050260"/>
            <a:ext cx="628191" cy="57917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PREDICTED RESULTS</a:t>
            </a:r>
            <a:endParaRPr dirty="0"/>
          </a:p>
        </p:txBody>
      </p:sp>
      <p:graphicFrame>
        <p:nvGraphicFramePr>
          <p:cNvPr id="424" name="Google Shape;424;p47"/>
          <p:cNvGraphicFramePr/>
          <p:nvPr>
            <p:extLst>
              <p:ext uri="{D42A27DB-BD31-4B8C-83A1-F6EECF244321}">
                <p14:modId xmlns:p14="http://schemas.microsoft.com/office/powerpoint/2010/main" val="3949935025"/>
              </p:ext>
            </p:extLst>
          </p:nvPr>
        </p:nvGraphicFramePr>
        <p:xfrm>
          <a:off x="1235244" y="1293854"/>
          <a:ext cx="5847345" cy="3538862"/>
        </p:xfrm>
        <a:graphic>
          <a:graphicData uri="http://schemas.openxmlformats.org/drawingml/2006/table">
            <a:tbl>
              <a:tblPr>
                <a:noFill/>
                <a:tableStyleId>{A5993734-AC70-4F71-9F61-3F0A913ADE54}</a:tableStyleId>
              </a:tblPr>
              <a:tblGrid>
                <a:gridCol w="194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0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Train Accuracy %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Validation Accuracy %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NN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74.25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73.93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0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CNN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Image Augmentation</a:t>
                      </a:r>
                      <a:endParaRPr sz="1200" b="1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96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CNN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92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4881"/>
                  </a:ext>
                </a:extLst>
              </a:tr>
            </a:tbl>
          </a:graphicData>
        </a:graphic>
      </p:graphicFrame>
      <p:cxnSp>
        <p:nvCxnSpPr>
          <p:cNvPr id="425" name="Google Shape;425;p47"/>
          <p:cNvCxnSpPr>
            <a:endCxn id="426" idx="1"/>
          </p:cNvCxnSpPr>
          <p:nvPr/>
        </p:nvCxnSpPr>
        <p:spPr>
          <a:xfrm>
            <a:off x="916650" y="962050"/>
            <a:ext cx="362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>
            <a:spLocks noGrp="1"/>
          </p:cNvSpPr>
          <p:nvPr>
            <p:ph type="body" idx="1"/>
          </p:nvPr>
        </p:nvSpPr>
        <p:spPr>
          <a:xfrm>
            <a:off x="985975" y="2203400"/>
            <a:ext cx="3366900" cy="21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endParaRPr dirty="0"/>
          </a:p>
        </p:txBody>
      </p:sp>
      <p:sp>
        <p:nvSpPr>
          <p:cNvPr id="360" name="Google Shape;360;p42"/>
          <p:cNvSpPr txBox="1">
            <a:spLocks noGrp="1"/>
          </p:cNvSpPr>
          <p:nvPr>
            <p:ph type="body" idx="2"/>
          </p:nvPr>
        </p:nvSpPr>
        <p:spPr>
          <a:xfrm>
            <a:off x="4791124" y="2203400"/>
            <a:ext cx="3366900" cy="21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endParaRPr dirty="0"/>
          </a:p>
        </p:txBody>
      </p:sp>
      <p:sp>
        <p:nvSpPr>
          <p:cNvPr id="361" name="Google Shape;361;p42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Graphs</a:t>
            </a:r>
            <a:endParaRPr dirty="0"/>
          </a:p>
        </p:txBody>
      </p:sp>
      <p:sp>
        <p:nvSpPr>
          <p:cNvPr id="362" name="Google Shape;362;p42"/>
          <p:cNvSpPr txBox="1">
            <a:spLocks noGrp="1"/>
          </p:cNvSpPr>
          <p:nvPr>
            <p:ph type="title" idx="3"/>
          </p:nvPr>
        </p:nvSpPr>
        <p:spPr>
          <a:xfrm>
            <a:off x="985975" y="1640473"/>
            <a:ext cx="336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THESES</a:t>
            </a:r>
            <a:endParaRPr/>
          </a:p>
        </p:txBody>
      </p:sp>
      <p:sp>
        <p:nvSpPr>
          <p:cNvPr id="363" name="Google Shape;363;p42"/>
          <p:cNvSpPr txBox="1">
            <a:spLocks noGrp="1"/>
          </p:cNvSpPr>
          <p:nvPr>
            <p:ph type="title" idx="4"/>
          </p:nvPr>
        </p:nvSpPr>
        <p:spPr>
          <a:xfrm>
            <a:off x="4791125" y="1640473"/>
            <a:ext cx="336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PROJECTS</a:t>
            </a:r>
            <a:endParaRPr/>
          </a:p>
        </p:txBody>
      </p:sp>
      <p:cxnSp>
        <p:nvCxnSpPr>
          <p:cNvPr id="364" name="Google Shape;364;p42"/>
          <p:cNvCxnSpPr/>
          <p:nvPr/>
        </p:nvCxnSpPr>
        <p:spPr>
          <a:xfrm>
            <a:off x="916600" y="962050"/>
            <a:ext cx="1419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1475965" y="1358700"/>
            <a:ext cx="5879289" cy="37848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 idx="2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Conclusion &amp; Future work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>
            <a:off x="916600" y="962050"/>
            <a:ext cx="1483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7"/>
          <p:cNvSpPr txBox="1">
            <a:spLocks noGrp="1"/>
          </p:cNvSpPr>
          <p:nvPr>
            <p:ph type="subTitle" idx="1"/>
          </p:nvPr>
        </p:nvSpPr>
        <p:spPr>
          <a:xfrm>
            <a:off x="1475965" y="1659094"/>
            <a:ext cx="5566509" cy="2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We conclude that our NN baseline is the best model with 74%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Since the accuracy score is less than accepted in the medical field ,we recommend to use the model only for nonemergency cases.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Increasing the accuracy by designing CNN model on a high computing power PC or cloud services.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ursing Capston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F7444"/>
      </a:accent1>
      <a:accent2>
        <a:srgbClr val="434343"/>
      </a:accent2>
      <a:accent3>
        <a:srgbClr val="FBD76D"/>
      </a:accent3>
      <a:accent4>
        <a:srgbClr val="DA3030"/>
      </a:accent4>
      <a:accent5>
        <a:srgbClr val="52AC79"/>
      </a:accent5>
      <a:accent6>
        <a:srgbClr val="E0B945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193</Words>
  <Application>Microsoft Office PowerPoint</Application>
  <PresentationFormat>On-screen Show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Fax</vt:lpstr>
      <vt:lpstr>Book Antiqua</vt:lpstr>
      <vt:lpstr>Montserrat</vt:lpstr>
      <vt:lpstr>Times New Roman</vt:lpstr>
      <vt:lpstr>Nursing Capstone</vt:lpstr>
      <vt:lpstr>Automated Detection of Pneumonia</vt:lpstr>
      <vt:lpstr>Outline</vt:lpstr>
      <vt:lpstr>Tools</vt:lpstr>
      <vt:lpstr>Introduction &amp; Project Scope</vt:lpstr>
      <vt:lpstr>Data &amp; EDA</vt:lpstr>
      <vt:lpstr>Image Augmentation</vt:lpstr>
      <vt:lpstr>PREDICTED RESULTS</vt:lpstr>
      <vt:lpstr>Graphs</vt:lpstr>
      <vt:lpstr>Conclusion &amp; Future work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Detection of Pneumonia</dc:title>
  <cp:lastModifiedBy>mozah alkhaldi</cp:lastModifiedBy>
  <cp:revision>3</cp:revision>
  <dcterms:modified xsi:type="dcterms:W3CDTF">2021-12-09T13:21:39Z</dcterms:modified>
</cp:coreProperties>
</file>