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9861" autoAdjust="0"/>
  </p:normalViewPr>
  <p:slideViewPr>
    <p:cSldViewPr>
      <p:cViewPr varScale="1">
        <p:scale>
          <a:sx n="21" d="100"/>
          <a:sy n="21" d="100"/>
        </p:scale>
        <p:origin x="1004" y="2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4/21/2020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medallion-watermark-cut.eps"/>
          <p:cNvPicPr>
            <a:picLocks noChangeAspect="1"/>
          </p:cNvPicPr>
          <p:nvPr/>
        </p:nvPicPr>
        <p:blipFill>
          <a:blip r:embed="rId2"/>
          <a:stretch>
            <a:fillRect/>
          </a:stretch>
        </p:blipFill>
        <p:spPr>
          <a:xfrm>
            <a:off x="16459200" y="11565527"/>
            <a:ext cx="27965400" cy="22572073"/>
          </a:xfrm>
          <a:prstGeom prst="rect">
            <a:avLst/>
          </a:prstGeom>
        </p:spPr>
      </p:pic>
      <p:sp>
        <p:nvSpPr>
          <p:cNvPr id="29" name="Rectangle 28"/>
          <p:cNvSpPr/>
          <p:nvPr/>
        </p:nvSpPr>
        <p:spPr>
          <a:xfrm>
            <a:off x="0" y="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636000" y="1383149"/>
            <a:ext cx="26619200" cy="2339102"/>
          </a:xfrm>
          <a:prstGeom prst="rect">
            <a:avLst/>
          </a:prstGeom>
          <a:noFill/>
          <a:ln>
            <a:noFill/>
            <a:prstDash val="dash"/>
          </a:ln>
        </p:spPr>
        <p:txBody>
          <a:bodyPr wrap="square" rtlCol="0">
            <a:spAutoFit/>
          </a:bodyPr>
          <a:lstStyle/>
          <a:p>
            <a:pPr algn="ctr"/>
            <a:r>
              <a:rPr lang="en-US" b="1" dirty="0"/>
              <a:t>Data Mining Meteorological Data to Predict Forest Fires</a:t>
            </a:r>
          </a:p>
          <a:p>
            <a:pPr algn="ctr"/>
            <a:r>
              <a:rPr lang="en-US" sz="6000" b="1" dirty="0"/>
              <a:t>Christopher de Freitas, Pranav Rajan</a:t>
            </a:r>
          </a:p>
        </p:txBody>
      </p:sp>
      <p:sp>
        <p:nvSpPr>
          <p:cNvPr id="16" name="TextBox 15"/>
          <p:cNvSpPr txBox="1"/>
          <p:nvPr/>
        </p:nvSpPr>
        <p:spPr>
          <a:xfrm>
            <a:off x="736599" y="5991225"/>
            <a:ext cx="12446000" cy="830997"/>
          </a:xfrm>
          <a:prstGeom prst="rect">
            <a:avLst/>
          </a:prstGeom>
          <a:noFill/>
          <a:ln>
            <a:noFill/>
          </a:ln>
        </p:spPr>
        <p:txBody>
          <a:bodyPr wrap="square" rtlCol="0">
            <a:spAutoFit/>
          </a:bodyPr>
          <a:lstStyle/>
          <a:p>
            <a:pPr algn="ctr"/>
            <a:r>
              <a:rPr lang="en-US" sz="4800" b="1" dirty="0"/>
              <a:t>Background</a:t>
            </a:r>
          </a:p>
        </p:txBody>
      </p:sp>
      <p:sp>
        <p:nvSpPr>
          <p:cNvPr id="4" name="TextBox 3"/>
          <p:cNvSpPr txBox="1"/>
          <p:nvPr/>
        </p:nvSpPr>
        <p:spPr>
          <a:xfrm>
            <a:off x="482601" y="6923545"/>
            <a:ext cx="13271499" cy="433965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One major environmental cause of climate change is the rising frequency of forest fires</a:t>
            </a:r>
          </a:p>
          <a:p>
            <a:pPr marL="571500" indent="-571500">
              <a:buFont typeface="Arial"/>
              <a:buChar char="•"/>
            </a:pPr>
            <a:r>
              <a:rPr lang="en-US" sz="3600" b="1" dirty="0"/>
              <a:t>Recent forest fires  exacerbated by climate change include the 2019-2020 Australia Bushfires, the Amazon Fires of 2019-2020 and crop burning fires in Indonesia</a:t>
            </a:r>
          </a:p>
          <a:p>
            <a:pPr marL="571500" indent="-571500">
              <a:buFont typeface="Arial"/>
              <a:buChar char="•"/>
            </a:pPr>
            <a:r>
              <a:rPr lang="en-US" sz="3600" b="1" dirty="0"/>
              <a:t>Goal: Determine which two factors are most important for predicting forest fires</a:t>
            </a:r>
            <a:endParaRPr lang="en-US" sz="1200" b="1" dirty="0"/>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260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4528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43732" y="12766765"/>
            <a:ext cx="12446000" cy="830997"/>
          </a:xfrm>
          <a:prstGeom prst="rect">
            <a:avLst/>
          </a:prstGeom>
          <a:noFill/>
          <a:ln>
            <a:noFill/>
          </a:ln>
        </p:spPr>
        <p:txBody>
          <a:bodyPr wrap="square" rtlCol="0">
            <a:spAutoFit/>
          </a:bodyPr>
          <a:lstStyle/>
          <a:p>
            <a:pPr algn="ctr"/>
            <a:r>
              <a:rPr lang="en-US" sz="4800" b="1" dirty="0"/>
              <a:t>Data</a:t>
            </a:r>
          </a:p>
        </p:txBody>
      </p:sp>
      <p:sp>
        <p:nvSpPr>
          <p:cNvPr id="37" name="TextBox 36"/>
          <p:cNvSpPr txBox="1"/>
          <p:nvPr/>
        </p:nvSpPr>
        <p:spPr>
          <a:xfrm>
            <a:off x="564299" y="13690620"/>
            <a:ext cx="13727429" cy="6186309"/>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517 distinct forest fires occurring between January 2000-December 2003</a:t>
            </a:r>
          </a:p>
          <a:p>
            <a:pPr marL="571500" indent="-571500">
              <a:buFont typeface="Arial"/>
              <a:buChar char="•"/>
            </a:pPr>
            <a:r>
              <a:rPr lang="en-US" sz="3600" b="1" dirty="0"/>
              <a:t>Data Features: Location, Time, Natural Weather Features, Burn Area, Canadian Fire Weather Index components</a:t>
            </a:r>
          </a:p>
          <a:p>
            <a:pPr marL="571500" indent="-571500">
              <a:buFont typeface="Arial"/>
              <a:buChar char="•"/>
            </a:pPr>
            <a:r>
              <a:rPr lang="en-US" sz="3600" b="1" dirty="0"/>
              <a:t>Slice 1: Full normalized data using Cortez et. al preprocessing methods</a:t>
            </a:r>
          </a:p>
          <a:p>
            <a:pPr marL="571500" indent="-571500">
              <a:buFont typeface="Arial"/>
              <a:buChar char="•"/>
            </a:pPr>
            <a:r>
              <a:rPr lang="en-US" sz="3600" b="1" dirty="0"/>
              <a:t>Slice 2: Full dataset without normalized burn area</a:t>
            </a:r>
          </a:p>
          <a:p>
            <a:pPr marL="571500" indent="-571500">
              <a:buFont typeface="Arial"/>
              <a:buChar char="•"/>
            </a:pPr>
            <a:r>
              <a:rPr lang="en-US" sz="3600" b="1" dirty="0"/>
              <a:t>Slice 3: Normalized burn area on the days fires occurred</a:t>
            </a:r>
          </a:p>
          <a:p>
            <a:pPr marL="571500" indent="-571500">
              <a:buFont typeface="Arial"/>
              <a:buChar char="•"/>
            </a:pPr>
            <a:r>
              <a:rPr lang="en-US" sz="3600" b="1" dirty="0"/>
              <a:t>Slice 4: Sub-slice of Slice 3 of fires between June-October</a:t>
            </a:r>
          </a:p>
          <a:p>
            <a:pPr marL="571500" indent="-571500">
              <a:buFont typeface="Arial"/>
              <a:buChar char="•"/>
            </a:pPr>
            <a:endParaRPr lang="en-US" sz="3600" b="1" dirty="0"/>
          </a:p>
        </p:txBody>
      </p:sp>
      <p:sp>
        <p:nvSpPr>
          <p:cNvPr id="38" name="TextBox 37"/>
          <p:cNvSpPr txBox="1"/>
          <p:nvPr/>
        </p:nvSpPr>
        <p:spPr>
          <a:xfrm>
            <a:off x="15697200" y="5655946"/>
            <a:ext cx="12446000" cy="830997"/>
          </a:xfrm>
          <a:prstGeom prst="rect">
            <a:avLst/>
          </a:prstGeom>
          <a:noFill/>
          <a:ln>
            <a:noFill/>
          </a:ln>
        </p:spPr>
        <p:txBody>
          <a:bodyPr wrap="square" rtlCol="0">
            <a:spAutoFit/>
          </a:bodyPr>
          <a:lstStyle/>
          <a:p>
            <a:pPr algn="ctr"/>
            <a:r>
              <a:rPr lang="en-US" sz="4800" b="1" dirty="0"/>
              <a:t>Preprocessing and Modeling</a:t>
            </a:r>
          </a:p>
        </p:txBody>
      </p:sp>
      <p:sp>
        <p:nvSpPr>
          <p:cNvPr id="39" name="TextBox 38"/>
          <p:cNvSpPr txBox="1"/>
          <p:nvPr/>
        </p:nvSpPr>
        <p:spPr>
          <a:xfrm>
            <a:off x="15039169" y="6646545"/>
            <a:ext cx="13624730" cy="2862322"/>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Natural Weather Features were used for preprocessing</a:t>
            </a:r>
          </a:p>
          <a:p>
            <a:pPr marL="571500" indent="-571500">
              <a:buFont typeface="Arial"/>
              <a:buChar char="•"/>
            </a:pPr>
            <a:r>
              <a:rPr lang="en-US" sz="3600" b="1" dirty="0"/>
              <a:t>Burn area normalized with </a:t>
            </a:r>
            <a:r>
              <a:rPr lang="en-US" sz="3600" b="1" i="1" dirty="0"/>
              <a:t>ln(y + 1)</a:t>
            </a:r>
          </a:p>
          <a:p>
            <a:pPr marL="571500" indent="-571500">
              <a:buFont typeface="Arial"/>
              <a:buChar char="•"/>
            </a:pPr>
            <a:r>
              <a:rPr lang="en-US" sz="3600" b="1" dirty="0"/>
              <a:t>Removed days with no fires for training</a:t>
            </a:r>
          </a:p>
          <a:p>
            <a:pPr marL="571500" indent="-571500">
              <a:buFont typeface="Arial"/>
              <a:buChar char="•"/>
            </a:pPr>
            <a:r>
              <a:rPr lang="en-US" sz="3600" b="1" dirty="0"/>
              <a:t>Time attribute standardized into scalar values between 0 and 1</a:t>
            </a:r>
          </a:p>
        </p:txBody>
      </p:sp>
      <p:sp>
        <p:nvSpPr>
          <p:cNvPr id="40" name="TextBox 39"/>
          <p:cNvSpPr txBox="1"/>
          <p:nvPr/>
        </p:nvSpPr>
        <p:spPr>
          <a:xfrm>
            <a:off x="29571819" y="20799039"/>
            <a:ext cx="14033498" cy="323165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Collinearity and non-linear relationships in data affected model</a:t>
            </a:r>
          </a:p>
          <a:p>
            <a:pPr marL="571500" indent="-571500">
              <a:buFont typeface="Arial"/>
              <a:buChar char="•"/>
            </a:pPr>
            <a:r>
              <a:rPr lang="en-US" sz="3600" b="1" dirty="0"/>
              <a:t>Difficult to determine the importance of different weather features</a:t>
            </a:r>
          </a:p>
          <a:p>
            <a:pPr marL="571500" indent="-571500">
              <a:buFont typeface="Arial"/>
              <a:buChar char="•"/>
            </a:pPr>
            <a:r>
              <a:rPr lang="en-US" sz="3600" b="1" dirty="0"/>
              <a:t>Normalizing data for PCA affected relationships between features</a:t>
            </a:r>
          </a:p>
          <a:p>
            <a:pPr marL="571500" indent="-571500">
              <a:buFont typeface="Arial"/>
              <a:buChar char="•"/>
            </a:pPr>
            <a:r>
              <a:rPr lang="en-US" sz="3600" b="1" dirty="0"/>
              <a:t>Other techniques such as PC Regression may produce a better model</a:t>
            </a:r>
          </a:p>
        </p:txBody>
      </p:sp>
      <p:sp>
        <p:nvSpPr>
          <p:cNvPr id="44" name="TextBox 43"/>
          <p:cNvSpPr txBox="1"/>
          <p:nvPr/>
        </p:nvSpPr>
        <p:spPr>
          <a:xfrm>
            <a:off x="29941584" y="19925883"/>
            <a:ext cx="12446000" cy="830997"/>
          </a:xfrm>
          <a:prstGeom prst="rect">
            <a:avLst/>
          </a:prstGeom>
          <a:noFill/>
          <a:ln>
            <a:noFill/>
          </a:ln>
        </p:spPr>
        <p:txBody>
          <a:bodyPr wrap="square" rtlCol="0">
            <a:spAutoFit/>
          </a:bodyPr>
          <a:lstStyle/>
          <a:p>
            <a:pPr algn="ctr"/>
            <a:r>
              <a:rPr lang="en-US" sz="4800" b="1" dirty="0"/>
              <a:t>CONCLUSIONS</a:t>
            </a:r>
          </a:p>
        </p:txBody>
      </p:sp>
      <p:sp>
        <p:nvSpPr>
          <p:cNvPr id="45" name="TextBox 44"/>
          <p:cNvSpPr txBox="1"/>
          <p:nvPr/>
        </p:nvSpPr>
        <p:spPr>
          <a:xfrm>
            <a:off x="29781499" y="6399033"/>
            <a:ext cx="13953896" cy="2677656"/>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Project 5 features: Temperature,  Humidity, Rain and Burn Area to 2 and 3 dimensions</a:t>
            </a:r>
          </a:p>
          <a:p>
            <a:pPr marL="571500" indent="-571500">
              <a:buFont typeface="Arial"/>
              <a:buChar char="•"/>
            </a:pPr>
            <a:r>
              <a:rPr lang="en-US" sz="3600" b="1" dirty="0"/>
              <a:t>PCA used on all the data and the days fires occurred</a:t>
            </a:r>
          </a:p>
          <a:p>
            <a:pPr marL="571500" indent="-571500">
              <a:buFont typeface="Arial"/>
              <a:buChar char="•"/>
            </a:pPr>
            <a:r>
              <a:rPr lang="en-US" sz="3600" b="1" dirty="0"/>
              <a:t>Revealed a negative correlation between PC 2 and Burn Area Size</a:t>
            </a:r>
          </a:p>
        </p:txBody>
      </p:sp>
      <p:sp>
        <p:nvSpPr>
          <p:cNvPr id="46" name="TextBox 45"/>
          <p:cNvSpPr txBox="1"/>
          <p:nvPr/>
        </p:nvSpPr>
        <p:spPr>
          <a:xfrm>
            <a:off x="29887106" y="25438742"/>
            <a:ext cx="12446000" cy="830997"/>
          </a:xfrm>
          <a:prstGeom prst="rect">
            <a:avLst/>
          </a:prstGeom>
          <a:noFill/>
          <a:ln>
            <a:noFill/>
          </a:ln>
        </p:spPr>
        <p:txBody>
          <a:bodyPr wrap="square" rtlCol="0">
            <a:spAutoFit/>
          </a:bodyPr>
          <a:lstStyle/>
          <a:p>
            <a:pPr algn="ctr"/>
            <a:r>
              <a:rPr lang="en-US" sz="4800" b="1" dirty="0"/>
              <a:t>REFERENCES</a:t>
            </a:r>
          </a:p>
        </p:txBody>
      </p:sp>
      <p:sp>
        <p:nvSpPr>
          <p:cNvPr id="47" name="TextBox 46"/>
          <p:cNvSpPr txBox="1"/>
          <p:nvPr/>
        </p:nvSpPr>
        <p:spPr>
          <a:xfrm>
            <a:off x="29571818" y="26513780"/>
            <a:ext cx="14033498" cy="3785652"/>
          </a:xfrm>
          <a:prstGeom prst="rect">
            <a:avLst/>
          </a:prstGeom>
          <a:solidFill>
            <a:schemeClr val="accent1">
              <a:lumMod val="20000"/>
              <a:lumOff val="80000"/>
            </a:schemeClr>
          </a:solidFill>
          <a:ln w="25400">
            <a:solidFill>
              <a:schemeClr val="tx1"/>
            </a:solidFill>
          </a:ln>
        </p:spPr>
        <p:txBody>
          <a:bodyPr wrap="square" lIns="274320" tIns="182880" rIns="182880" bIns="274320" rtlCol="0">
            <a:spAutoFit/>
          </a:bodyPr>
          <a:lstStyle/>
          <a:p>
            <a:r>
              <a:rPr lang="en-US" sz="3600" dirty="0"/>
              <a:t>[Cortez and </a:t>
            </a:r>
            <a:r>
              <a:rPr lang="en-US" sz="3600" dirty="0" err="1"/>
              <a:t>Morais</a:t>
            </a:r>
            <a:r>
              <a:rPr lang="en-US" sz="3600" dirty="0"/>
              <a:t>, 2007] P. Cortez and A. </a:t>
            </a:r>
            <a:r>
              <a:rPr lang="en-US" sz="3600" dirty="0" err="1"/>
              <a:t>Morais</a:t>
            </a:r>
            <a:r>
              <a:rPr lang="en-US" sz="3600" dirty="0"/>
              <a:t>. A Data Mining Approach to Predict Forest Fires using Meteorological Data. In J. Neves, M. F. Santos and J. Machado Eds., New Trends in Artificial Intelligence, Proceedings of the 13th EPIA 2007 - Portuguese Conference on Artificial Intelligence, December, </a:t>
            </a:r>
            <a:r>
              <a:rPr lang="en-US" sz="3600" dirty="0" err="1"/>
              <a:t>Guimarães</a:t>
            </a:r>
            <a:r>
              <a:rPr lang="en-US" sz="3600" dirty="0"/>
              <a:t>, Portugal, pp. 512-523, 2007. APPIA, ISBN-13 978-989-95618-0-9</a:t>
            </a:r>
            <a:endParaRPr lang="en-US" sz="3600" b="1" dirty="0"/>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62000"/>
            <a:ext cx="5309862" cy="3653367"/>
          </a:xfrm>
          <a:prstGeom prst="rect">
            <a:avLst/>
          </a:prstGeom>
        </p:spPr>
      </p:pic>
      <p:pic>
        <p:nvPicPr>
          <p:cNvPr id="1026" name="Picture 2">
            <a:extLst>
              <a:ext uri="{FF2B5EF4-FFF2-40B4-BE49-F238E27FC236}">
                <a16:creationId xmlns:a16="http://schemas.microsoft.com/office/drawing/2014/main" id="{81FA1E5B-67C2-4DDB-BA50-A741D0BF5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58" y="21926343"/>
            <a:ext cx="13867325" cy="868679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A8A34A16-B7EC-40B5-BABD-350CC288CF14}"/>
              </a:ext>
            </a:extLst>
          </p:cNvPr>
          <p:cNvSpPr txBox="1"/>
          <p:nvPr/>
        </p:nvSpPr>
        <p:spPr>
          <a:xfrm>
            <a:off x="736599" y="20726400"/>
            <a:ext cx="12446000" cy="830997"/>
          </a:xfrm>
          <a:prstGeom prst="rect">
            <a:avLst/>
          </a:prstGeom>
          <a:noFill/>
          <a:ln>
            <a:noFill/>
          </a:ln>
        </p:spPr>
        <p:txBody>
          <a:bodyPr wrap="square" rtlCol="0">
            <a:spAutoFit/>
          </a:bodyPr>
          <a:lstStyle/>
          <a:p>
            <a:pPr algn="ctr"/>
            <a:r>
              <a:rPr lang="en-US" sz="4800" b="1" dirty="0"/>
              <a:t>Grid Based Map of fire data collected</a:t>
            </a:r>
          </a:p>
        </p:txBody>
      </p:sp>
      <p:sp>
        <p:nvSpPr>
          <p:cNvPr id="31" name="TextBox 30">
            <a:extLst>
              <a:ext uri="{FF2B5EF4-FFF2-40B4-BE49-F238E27FC236}">
                <a16:creationId xmlns:a16="http://schemas.microsoft.com/office/drawing/2014/main" id="{885FE752-EBCF-4665-822B-1ADF842D392D}"/>
              </a:ext>
            </a:extLst>
          </p:cNvPr>
          <p:cNvSpPr txBox="1"/>
          <p:nvPr/>
        </p:nvSpPr>
        <p:spPr>
          <a:xfrm>
            <a:off x="15140942" y="9936491"/>
            <a:ext cx="12446000" cy="830997"/>
          </a:xfrm>
          <a:prstGeom prst="rect">
            <a:avLst/>
          </a:prstGeom>
          <a:noFill/>
          <a:ln>
            <a:noFill/>
          </a:ln>
        </p:spPr>
        <p:txBody>
          <a:bodyPr wrap="square" rtlCol="0">
            <a:spAutoFit/>
          </a:bodyPr>
          <a:lstStyle/>
          <a:p>
            <a:pPr algn="ctr"/>
            <a:r>
              <a:rPr lang="en-US" sz="4800" b="1" dirty="0"/>
              <a:t>Technique I: Regression</a:t>
            </a:r>
          </a:p>
        </p:txBody>
      </p:sp>
      <p:sp>
        <p:nvSpPr>
          <p:cNvPr id="42" name="TextBox 41">
            <a:extLst>
              <a:ext uri="{FF2B5EF4-FFF2-40B4-BE49-F238E27FC236}">
                <a16:creationId xmlns:a16="http://schemas.microsoft.com/office/drawing/2014/main" id="{E35C40B1-6EEE-43AA-9A59-C4612F8AE4B8}"/>
              </a:ext>
            </a:extLst>
          </p:cNvPr>
          <p:cNvSpPr txBox="1"/>
          <p:nvPr/>
        </p:nvSpPr>
        <p:spPr>
          <a:xfrm>
            <a:off x="15035598" y="10872864"/>
            <a:ext cx="13624730" cy="230832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Polynomial Regression</a:t>
            </a:r>
          </a:p>
          <a:p>
            <a:pPr marL="571500" indent="-571500">
              <a:buFont typeface="Arial"/>
              <a:buChar char="•"/>
            </a:pPr>
            <a:r>
              <a:rPr lang="en-US" sz="3600" b="1" dirty="0"/>
              <a:t>Cross-Validation with 70-30 random split</a:t>
            </a:r>
          </a:p>
          <a:p>
            <a:pPr marL="571500" indent="-571500">
              <a:buFont typeface="Arial"/>
              <a:buChar char="•"/>
            </a:pPr>
            <a:r>
              <a:rPr lang="en-US" sz="3600" b="1" dirty="0"/>
              <a:t>Error Metric: MAD(Mean Average Deviation)</a:t>
            </a:r>
          </a:p>
        </p:txBody>
      </p:sp>
      <p:pic>
        <p:nvPicPr>
          <p:cNvPr id="1028" name="Picture 4">
            <a:extLst>
              <a:ext uri="{FF2B5EF4-FFF2-40B4-BE49-F238E27FC236}">
                <a16:creationId xmlns:a16="http://schemas.microsoft.com/office/drawing/2014/main" id="{6CF36AF3-B463-456C-8E2A-AFB0DA6AA2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6457" y="13758353"/>
            <a:ext cx="13898947" cy="84343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CDBD58C-84FE-4B7E-88F4-8CF07DAFAA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4197" y="22402801"/>
            <a:ext cx="13791190" cy="1027176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886D56B-FAE5-4870-B168-D3976FC5D08A}"/>
              </a:ext>
            </a:extLst>
          </p:cNvPr>
          <p:cNvSpPr txBox="1"/>
          <p:nvPr/>
        </p:nvSpPr>
        <p:spPr>
          <a:xfrm>
            <a:off x="30353000" y="5324385"/>
            <a:ext cx="12446000" cy="830997"/>
          </a:xfrm>
          <a:prstGeom prst="rect">
            <a:avLst/>
          </a:prstGeom>
          <a:noFill/>
          <a:ln>
            <a:noFill/>
          </a:ln>
        </p:spPr>
        <p:txBody>
          <a:bodyPr wrap="square" rtlCol="0">
            <a:spAutoFit/>
          </a:bodyPr>
          <a:lstStyle/>
          <a:p>
            <a:pPr algn="ctr"/>
            <a:r>
              <a:rPr lang="en-US" sz="4800" b="1" dirty="0"/>
              <a:t>Technique II: Dimensionality Reduction</a:t>
            </a:r>
          </a:p>
        </p:txBody>
      </p:sp>
      <p:pic>
        <p:nvPicPr>
          <p:cNvPr id="1032" name="Picture 8">
            <a:extLst>
              <a:ext uri="{FF2B5EF4-FFF2-40B4-BE49-F238E27FC236}">
                <a16:creationId xmlns:a16="http://schemas.microsoft.com/office/drawing/2014/main" id="{AB308A05-3A15-4FED-9387-287B09D019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82785" y="10494731"/>
            <a:ext cx="13997220" cy="7994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Props1.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2.xml><?xml version="1.0" encoding="utf-8"?>
<ds:datastoreItem xmlns:ds="http://schemas.openxmlformats.org/officeDocument/2006/customXml" ds:itemID="{CA62BF48-A576-4D85-A587-1744F931CE21}">
  <ds:schemaRefs>
    <ds:schemaRef ds:uri="http://schemas.microsoft.com/sharepoint/events"/>
  </ds:schemaRefs>
</ds:datastoreItem>
</file>

<file path=customXml/itemProps3.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docProps/app.xml><?xml version="1.0" encoding="utf-8"?>
<Properties xmlns="http://schemas.openxmlformats.org/officeDocument/2006/extended-properties" xmlns:vt="http://schemas.openxmlformats.org/officeDocument/2006/docPropsVTypes">
  <TotalTime>939</TotalTime>
  <Words>449</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rajan</cp:lastModifiedBy>
  <cp:revision>73</cp:revision>
  <cp:lastPrinted>2012-09-24T20:01:25Z</cp:lastPrinted>
  <dcterms:created xsi:type="dcterms:W3CDTF">2012-09-24T21:07:13Z</dcterms:created>
  <dcterms:modified xsi:type="dcterms:W3CDTF">2020-04-21T20:17:03Z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