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9861" autoAdjust="0"/>
  </p:normalViewPr>
  <p:slideViewPr>
    <p:cSldViewPr>
      <p:cViewPr>
        <p:scale>
          <a:sx n="20" d="100"/>
          <a:sy n="20" d="100"/>
        </p:scale>
        <p:origin x="1196" y="13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4CEA9A-37A9-48AB-B3C1-DBCDC4B264FB}"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0321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64201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48873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7103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CEA9A-37A9-48AB-B3C1-DBCDC4B264FB}"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99420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4CEA9A-37A9-48AB-B3C1-DBCDC4B264FB}" type="datetimeFigureOut">
              <a:rPr lang="en-US" smtClean="0"/>
              <a:pPr/>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1586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3"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3"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4CEA9A-37A9-48AB-B3C1-DBCDC4B264FB}" type="datetimeFigureOut">
              <a:rPr lang="en-US" smtClean="0"/>
              <a:pPr/>
              <a:t>4/18/2020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45255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4CEA9A-37A9-48AB-B3C1-DBCDC4B264FB}" type="datetimeFigureOut">
              <a:rPr lang="en-US" smtClean="0"/>
              <a:pPr/>
              <a:t>4/18/2020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6776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CEA9A-37A9-48AB-B3C1-DBCDC4B264FB}" type="datetimeFigureOut">
              <a:rPr lang="en-US" smtClean="0"/>
              <a:pPr/>
              <a:t>4/18/2020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34462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4"/>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6049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02963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4"/>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E4CEA9A-37A9-48AB-B3C1-DBCDC4B264FB}" type="datetimeFigureOut">
              <a:rPr lang="en-US" smtClean="0"/>
              <a:pPr/>
              <a:t>4/18/2020</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C84982F-5447-4FC4-AFCE-5F7174C58C3A}" type="slidenum">
              <a:rPr lang="en-US" smtClean="0"/>
              <a:pPr/>
              <a:t>‹#›</a:t>
            </a:fld>
            <a:endParaRPr lang="en-US"/>
          </a:p>
        </p:txBody>
      </p:sp>
    </p:spTree>
    <p:extLst>
      <p:ext uri="{BB962C8B-B14F-4D97-AF65-F5344CB8AC3E}">
        <p14:creationId xmlns:p14="http://schemas.microsoft.com/office/powerpoint/2010/main" val="230160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medallion-watermark-cut.eps"/>
          <p:cNvPicPr>
            <a:picLocks noChangeAspect="1"/>
          </p:cNvPicPr>
          <p:nvPr/>
        </p:nvPicPr>
        <p:blipFill>
          <a:blip r:embed="rId2"/>
          <a:stretch>
            <a:fillRect/>
          </a:stretch>
        </p:blipFill>
        <p:spPr>
          <a:xfrm>
            <a:off x="16459200" y="11565527"/>
            <a:ext cx="27965400" cy="22572073"/>
          </a:xfrm>
          <a:prstGeom prst="rect">
            <a:avLst/>
          </a:prstGeom>
        </p:spPr>
      </p:pic>
      <p:sp>
        <p:nvSpPr>
          <p:cNvPr id="29" name="Rectangle 28"/>
          <p:cNvSpPr/>
          <p:nvPr/>
        </p:nvSpPr>
        <p:spPr>
          <a:xfrm>
            <a:off x="0" y="0"/>
            <a:ext cx="43891200" cy="5105400"/>
          </a:xfrm>
          <a:prstGeom prst="rect">
            <a:avLst/>
          </a:prstGeom>
          <a:solidFill>
            <a:srgbClr val="EEEE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8636000" y="1383149"/>
            <a:ext cx="26619200" cy="2339102"/>
          </a:xfrm>
          <a:prstGeom prst="rect">
            <a:avLst/>
          </a:prstGeom>
          <a:noFill/>
          <a:ln>
            <a:noFill/>
            <a:prstDash val="dash"/>
          </a:ln>
        </p:spPr>
        <p:txBody>
          <a:bodyPr wrap="square" rtlCol="0">
            <a:spAutoFit/>
          </a:bodyPr>
          <a:lstStyle/>
          <a:p>
            <a:pPr algn="ctr"/>
            <a:r>
              <a:rPr lang="en-US" b="1" dirty="0"/>
              <a:t>Data Mining Meteorological Data to Predict Forest Fires</a:t>
            </a:r>
          </a:p>
          <a:p>
            <a:pPr algn="ctr"/>
            <a:r>
              <a:rPr lang="en-US" sz="6000" b="1" dirty="0"/>
              <a:t>Christopher de Freitas, Pranav Rajan</a:t>
            </a:r>
          </a:p>
        </p:txBody>
      </p:sp>
      <p:sp>
        <p:nvSpPr>
          <p:cNvPr id="16" name="TextBox 15"/>
          <p:cNvSpPr txBox="1"/>
          <p:nvPr/>
        </p:nvSpPr>
        <p:spPr>
          <a:xfrm>
            <a:off x="736599" y="5991225"/>
            <a:ext cx="12446000" cy="830997"/>
          </a:xfrm>
          <a:prstGeom prst="rect">
            <a:avLst/>
          </a:prstGeom>
          <a:noFill/>
          <a:ln>
            <a:noFill/>
          </a:ln>
        </p:spPr>
        <p:txBody>
          <a:bodyPr wrap="square" rtlCol="0">
            <a:spAutoFit/>
          </a:bodyPr>
          <a:lstStyle/>
          <a:p>
            <a:pPr algn="ctr"/>
            <a:r>
              <a:rPr lang="en-US" sz="4800" b="1" dirty="0"/>
              <a:t>Background</a:t>
            </a:r>
          </a:p>
        </p:txBody>
      </p:sp>
      <p:sp>
        <p:nvSpPr>
          <p:cNvPr id="4" name="TextBox 3"/>
          <p:cNvSpPr txBox="1"/>
          <p:nvPr/>
        </p:nvSpPr>
        <p:spPr>
          <a:xfrm>
            <a:off x="482601" y="6923545"/>
            <a:ext cx="13271499" cy="840230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3600" b="1" dirty="0"/>
              <a:t>One major environmental cause of climate change is the rising frequency of forest fires</a:t>
            </a:r>
          </a:p>
          <a:p>
            <a:pPr marL="571500" indent="-571500">
              <a:buFont typeface="Arial"/>
              <a:buChar char="•"/>
            </a:pPr>
            <a:r>
              <a:rPr lang="en-US" sz="3600" b="1" dirty="0"/>
              <a:t>Recent forest fires  exacerbated by climate change include the 2019-2020 Australia Bushfires, the Amazon Fires of 2019-2020 and crop burning fires in Indonesia</a:t>
            </a:r>
          </a:p>
          <a:p>
            <a:pPr marL="571500" indent="-571500">
              <a:buFont typeface="Arial"/>
              <a:buChar char="•"/>
            </a:pPr>
            <a:r>
              <a:rPr lang="en-US" sz="3600" b="1" dirty="0"/>
              <a:t>To understand the nature of such fires, we analyzed data from </a:t>
            </a:r>
            <a:r>
              <a:rPr lang="en-US" sz="3600" b="1" i="1" dirty="0" err="1"/>
              <a:t>Montesino</a:t>
            </a:r>
            <a:r>
              <a:rPr lang="en-US" sz="3600" b="1" i="1" dirty="0"/>
              <a:t> Natural Park</a:t>
            </a:r>
            <a:r>
              <a:rPr lang="en-US" sz="3600" b="1" dirty="0"/>
              <a:t> located in the </a:t>
            </a:r>
            <a:r>
              <a:rPr lang="en-US" sz="3600" b="1" dirty="0" err="1"/>
              <a:t>Tras</a:t>
            </a:r>
            <a:r>
              <a:rPr lang="en-US" sz="3600" b="1" dirty="0"/>
              <a:t>-</a:t>
            </a:r>
            <a:r>
              <a:rPr lang="en-US" sz="3600" b="1" dirty="0" err="1"/>
              <a:t>os</a:t>
            </a:r>
            <a:r>
              <a:rPr lang="en-US" sz="3600" b="1" dirty="0"/>
              <a:t>-Montes region in Northeastern Portugal</a:t>
            </a:r>
          </a:p>
          <a:p>
            <a:pPr marL="571500" indent="-571500">
              <a:buFont typeface="Arial"/>
              <a:buChar char="•"/>
            </a:pPr>
            <a:r>
              <a:rPr lang="en-US" sz="3600" b="1" dirty="0"/>
              <a:t>In our project we attempt to figure out which two factors are most important for determining forest fires using dimensionality reduction and regression</a:t>
            </a:r>
          </a:p>
          <a:p>
            <a:pPr marL="571500" indent="-571500">
              <a:buFont typeface="Arial"/>
              <a:buChar char="•"/>
            </a:pPr>
            <a:r>
              <a:rPr lang="en-US" sz="3600" b="1" dirty="0"/>
              <a:t>With this information, firefighters and first responders can take precautionary measures earlier thus preserving resources and saving lives</a:t>
            </a:r>
          </a:p>
          <a:p>
            <a:endParaRPr lang="en-US" sz="1200" b="1" dirty="0"/>
          </a:p>
        </p:txBody>
      </p:sp>
      <p:cxnSp>
        <p:nvCxnSpPr>
          <p:cNvPr id="11" name="Straight Connector 10"/>
          <p:cNvCxnSpPr/>
          <p:nvPr/>
        </p:nvCxnSpPr>
        <p:spPr>
          <a:xfrm>
            <a:off x="0" y="5105400"/>
            <a:ext cx="43891200"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92608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45288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939801" y="15647496"/>
            <a:ext cx="12446000" cy="830997"/>
          </a:xfrm>
          <a:prstGeom prst="rect">
            <a:avLst/>
          </a:prstGeom>
          <a:noFill/>
          <a:ln>
            <a:noFill/>
          </a:ln>
        </p:spPr>
        <p:txBody>
          <a:bodyPr wrap="square" rtlCol="0">
            <a:spAutoFit/>
          </a:bodyPr>
          <a:lstStyle/>
          <a:p>
            <a:pPr algn="ctr"/>
            <a:r>
              <a:rPr lang="en-US" sz="4800" b="1" dirty="0"/>
              <a:t>Data</a:t>
            </a:r>
          </a:p>
        </p:txBody>
      </p:sp>
      <p:sp>
        <p:nvSpPr>
          <p:cNvPr id="37" name="TextBox 36"/>
          <p:cNvSpPr txBox="1"/>
          <p:nvPr/>
        </p:nvSpPr>
        <p:spPr>
          <a:xfrm>
            <a:off x="443403" y="16589332"/>
            <a:ext cx="13727429" cy="7294305"/>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1200" b="1" dirty="0"/>
              <a:t> </a:t>
            </a:r>
          </a:p>
          <a:p>
            <a:pPr marL="571500" indent="-571500">
              <a:buFont typeface="Arial"/>
              <a:buChar char="•"/>
            </a:pPr>
            <a:r>
              <a:rPr lang="en-US" sz="3600" b="1" dirty="0"/>
              <a:t>The data was collected between January 2000 and December 2003 by researchers Paulo Cortez and Anibal </a:t>
            </a:r>
            <a:r>
              <a:rPr lang="en-US" sz="3600" b="1" dirty="0" err="1"/>
              <a:t>Morais</a:t>
            </a:r>
            <a:r>
              <a:rPr lang="en-US" sz="3600" b="1" dirty="0"/>
              <a:t> and published in 2007 alongside their paper </a:t>
            </a:r>
            <a:r>
              <a:rPr lang="en-US" sz="3600" b="1" i="1" dirty="0"/>
              <a:t>A Data Mining Approach to Predict Forest Fires using Meteorological Data</a:t>
            </a:r>
            <a:endParaRPr lang="en-US" sz="3600" b="1" dirty="0"/>
          </a:p>
          <a:p>
            <a:pPr marL="571500" indent="-571500">
              <a:buFont typeface="Arial"/>
              <a:buChar char="•"/>
            </a:pPr>
            <a:r>
              <a:rPr lang="en-US" sz="3600" b="1" dirty="0"/>
              <a:t>Portugal suffered particularly forest fires between 1980-2005 with over 2.7 million hectares destroyed making the region an important region for studying forest fires</a:t>
            </a:r>
          </a:p>
          <a:p>
            <a:pPr marL="571500" indent="-571500">
              <a:buFont typeface="Arial"/>
              <a:buChar char="•"/>
            </a:pPr>
            <a:r>
              <a:rPr lang="en-US" sz="3600" b="1" dirty="0"/>
              <a:t>The data consists of 517 rows representing 517 distinct forest fire observations over time</a:t>
            </a:r>
          </a:p>
          <a:p>
            <a:pPr marL="571500" indent="-571500">
              <a:buFont typeface="Arial"/>
              <a:buChar char="•"/>
            </a:pPr>
            <a:r>
              <a:rPr lang="en-US" sz="3600" b="1" dirty="0"/>
              <a:t>13 columns represent 13 distinct features of each individual fire observation: location, time, natural weather features, burn area, and Canadian Fire Weather Index observations of the fire</a:t>
            </a:r>
          </a:p>
        </p:txBody>
      </p:sp>
      <p:sp>
        <p:nvSpPr>
          <p:cNvPr id="38" name="TextBox 37"/>
          <p:cNvSpPr txBox="1"/>
          <p:nvPr/>
        </p:nvSpPr>
        <p:spPr>
          <a:xfrm>
            <a:off x="15697200" y="5655946"/>
            <a:ext cx="12446000" cy="830997"/>
          </a:xfrm>
          <a:prstGeom prst="rect">
            <a:avLst/>
          </a:prstGeom>
          <a:noFill/>
          <a:ln>
            <a:noFill/>
          </a:ln>
        </p:spPr>
        <p:txBody>
          <a:bodyPr wrap="square" rtlCol="0">
            <a:spAutoFit/>
          </a:bodyPr>
          <a:lstStyle/>
          <a:p>
            <a:pPr algn="ctr"/>
            <a:r>
              <a:rPr lang="en-US" sz="4800" b="1" dirty="0"/>
              <a:t>Preprocessing and Modeling</a:t>
            </a:r>
          </a:p>
        </p:txBody>
      </p:sp>
      <p:sp>
        <p:nvSpPr>
          <p:cNvPr id="39" name="TextBox 38"/>
          <p:cNvSpPr txBox="1"/>
          <p:nvPr/>
        </p:nvSpPr>
        <p:spPr>
          <a:xfrm>
            <a:off x="15039169" y="6646545"/>
            <a:ext cx="13624730" cy="5632311"/>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1200" b="1" dirty="0"/>
              <a:t> </a:t>
            </a:r>
          </a:p>
          <a:p>
            <a:pPr marL="571500" indent="-571500">
              <a:buFont typeface="Arial"/>
              <a:buChar char="•"/>
            </a:pPr>
            <a:r>
              <a:rPr lang="en-US" sz="3600" b="1" dirty="0"/>
              <a:t>For our project we used the natural weather features given their interpretability</a:t>
            </a:r>
          </a:p>
          <a:p>
            <a:pPr marL="571500" indent="-571500">
              <a:buFont typeface="Arial"/>
              <a:buChar char="•"/>
            </a:pPr>
            <a:r>
              <a:rPr lang="en-US" sz="3600" b="1" dirty="0"/>
              <a:t>Given the right skew of the burn area we normalized the burn area with the function </a:t>
            </a:r>
            <a:r>
              <a:rPr lang="en-US" sz="3600" b="1" i="1" dirty="0"/>
              <a:t>ln(y + 1)</a:t>
            </a:r>
            <a:r>
              <a:rPr lang="en-US" sz="3600" b="1" dirty="0"/>
              <a:t> like Cortez et. al</a:t>
            </a:r>
          </a:p>
          <a:p>
            <a:pPr marL="571500" indent="-571500">
              <a:buFont typeface="Arial"/>
              <a:buChar char="•"/>
            </a:pPr>
            <a:r>
              <a:rPr lang="en-US" sz="3600" b="1" dirty="0"/>
              <a:t>We excluded data points where no fires occurred when training our model</a:t>
            </a:r>
          </a:p>
          <a:p>
            <a:pPr marL="571500" indent="-571500">
              <a:buFont typeface="Arial"/>
              <a:buChar char="•"/>
            </a:pPr>
            <a:r>
              <a:rPr lang="en-US" sz="3600" b="1" dirty="0"/>
              <a:t>We standardized the time [day, month] into scalar values ranging from 0 to 1</a:t>
            </a:r>
          </a:p>
          <a:p>
            <a:pPr marL="571500" indent="-571500">
              <a:buFont typeface="Arial"/>
              <a:buChar char="•"/>
            </a:pPr>
            <a:endParaRPr lang="en-US" sz="3600" b="1" dirty="0"/>
          </a:p>
        </p:txBody>
      </p:sp>
      <p:sp>
        <p:nvSpPr>
          <p:cNvPr id="40" name="TextBox 39"/>
          <p:cNvSpPr txBox="1"/>
          <p:nvPr/>
        </p:nvSpPr>
        <p:spPr>
          <a:xfrm>
            <a:off x="29857702" y="23013497"/>
            <a:ext cx="14033498" cy="6555641"/>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3600" b="1" dirty="0"/>
              <a:t>Our work did not result in a robust model for predicting forest fire behaviors</a:t>
            </a:r>
          </a:p>
          <a:p>
            <a:pPr marL="571500" indent="-571500">
              <a:buFont typeface="Arial"/>
              <a:buChar char="•"/>
            </a:pPr>
            <a:r>
              <a:rPr lang="en-US" sz="3600" b="1" dirty="0"/>
              <a:t>Cortez et. al skipped linear classifiers and used neural nets and random forest models for their paper and work</a:t>
            </a:r>
          </a:p>
          <a:p>
            <a:pPr marL="571500" indent="-571500">
              <a:buFont typeface="Arial"/>
              <a:buChar char="•"/>
            </a:pPr>
            <a:r>
              <a:rPr lang="en-US" sz="3600" b="1" dirty="0"/>
              <a:t>Dimensionality Reduction was uninterpretable because the natural features had to be normalized for PCA and made it difficult to establish a relationship between principal component 2 and the size of the burn area</a:t>
            </a:r>
          </a:p>
          <a:p>
            <a:pPr marL="571500" indent="-571500">
              <a:buFont typeface="Arial"/>
              <a:buChar char="•"/>
            </a:pPr>
            <a:r>
              <a:rPr lang="en-US" sz="3600" b="1" dirty="0"/>
              <a:t>Collinearity and non-linear relationships in the data affected the capacity of our models to predict forest fire behavior</a:t>
            </a:r>
          </a:p>
          <a:p>
            <a:pPr marL="571500" indent="-571500">
              <a:buFont typeface="Arial"/>
              <a:buChar char="•"/>
            </a:pPr>
            <a:endParaRPr lang="en-US" sz="3600" b="1" dirty="0"/>
          </a:p>
        </p:txBody>
      </p:sp>
      <p:sp>
        <p:nvSpPr>
          <p:cNvPr id="44" name="TextBox 43"/>
          <p:cNvSpPr txBox="1"/>
          <p:nvPr/>
        </p:nvSpPr>
        <p:spPr>
          <a:xfrm>
            <a:off x="29721073" y="22182500"/>
            <a:ext cx="12446000" cy="830997"/>
          </a:xfrm>
          <a:prstGeom prst="rect">
            <a:avLst/>
          </a:prstGeom>
          <a:noFill/>
          <a:ln>
            <a:noFill/>
          </a:ln>
        </p:spPr>
        <p:txBody>
          <a:bodyPr wrap="square" rtlCol="0">
            <a:spAutoFit/>
          </a:bodyPr>
          <a:lstStyle/>
          <a:p>
            <a:pPr algn="ctr"/>
            <a:r>
              <a:rPr lang="en-US" sz="4800" b="1" dirty="0"/>
              <a:t>CONCLUSIONS</a:t>
            </a:r>
          </a:p>
        </p:txBody>
      </p:sp>
      <p:sp>
        <p:nvSpPr>
          <p:cNvPr id="45" name="TextBox 44"/>
          <p:cNvSpPr txBox="1"/>
          <p:nvPr/>
        </p:nvSpPr>
        <p:spPr>
          <a:xfrm>
            <a:off x="29690705" y="13710018"/>
            <a:ext cx="13953896" cy="3231654"/>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3600" b="1" dirty="0"/>
              <a:t>We did dimensionality reduction to project 5 natural features: temperature,  humidity, rain and burn area to 2 and 3 dimensions</a:t>
            </a:r>
          </a:p>
          <a:p>
            <a:pPr marL="571500" indent="-571500">
              <a:buFont typeface="Arial"/>
              <a:buChar char="•"/>
            </a:pPr>
            <a:r>
              <a:rPr lang="en-US" sz="3600" b="1" dirty="0"/>
              <a:t>PCA was used on all the data and the days that fires occurred </a:t>
            </a:r>
          </a:p>
          <a:p>
            <a:pPr marL="571500" indent="-571500">
              <a:buFont typeface="Arial"/>
              <a:buChar char="•"/>
            </a:pPr>
            <a:r>
              <a:rPr lang="en-US" sz="3600" b="1" dirty="0"/>
              <a:t>PCA revealed a highly negative correlation between principal component 2 and the amount of area burned</a:t>
            </a:r>
          </a:p>
        </p:txBody>
      </p:sp>
      <p:sp>
        <p:nvSpPr>
          <p:cNvPr id="46" name="TextBox 45"/>
          <p:cNvSpPr txBox="1"/>
          <p:nvPr/>
        </p:nvSpPr>
        <p:spPr>
          <a:xfrm>
            <a:off x="30619700" y="29637377"/>
            <a:ext cx="12446000" cy="830997"/>
          </a:xfrm>
          <a:prstGeom prst="rect">
            <a:avLst/>
          </a:prstGeom>
          <a:noFill/>
          <a:ln>
            <a:noFill/>
          </a:ln>
        </p:spPr>
        <p:txBody>
          <a:bodyPr wrap="square" rtlCol="0">
            <a:spAutoFit/>
          </a:bodyPr>
          <a:lstStyle/>
          <a:p>
            <a:pPr algn="ctr"/>
            <a:r>
              <a:rPr lang="en-US" sz="4800" b="1" dirty="0"/>
              <a:t>REFERENCES</a:t>
            </a:r>
          </a:p>
        </p:txBody>
      </p:sp>
      <p:sp>
        <p:nvSpPr>
          <p:cNvPr id="47" name="TextBox 46"/>
          <p:cNvSpPr txBox="1"/>
          <p:nvPr/>
        </p:nvSpPr>
        <p:spPr>
          <a:xfrm>
            <a:off x="30441900" y="30400135"/>
            <a:ext cx="13059213" cy="2769989"/>
          </a:xfrm>
          <a:prstGeom prst="rect">
            <a:avLst/>
          </a:prstGeom>
          <a:solidFill>
            <a:schemeClr val="accent1">
              <a:lumMod val="20000"/>
              <a:lumOff val="80000"/>
            </a:schemeClr>
          </a:solidFill>
          <a:ln w="25400">
            <a:solidFill>
              <a:schemeClr val="tx1"/>
            </a:solidFill>
          </a:ln>
        </p:spPr>
        <p:txBody>
          <a:bodyPr wrap="square" lIns="274320" tIns="182880" rIns="182880" bIns="274320" rtlCol="0">
            <a:spAutoFit/>
          </a:bodyPr>
          <a:lstStyle/>
          <a:p>
            <a:r>
              <a:rPr lang="en-US" sz="3000" dirty="0"/>
              <a:t>[Cortez and </a:t>
            </a:r>
            <a:r>
              <a:rPr lang="en-US" sz="3000" dirty="0" err="1"/>
              <a:t>Morais</a:t>
            </a:r>
            <a:r>
              <a:rPr lang="en-US" sz="3000" dirty="0"/>
              <a:t>, 2007] P. Cortez and A. </a:t>
            </a:r>
            <a:r>
              <a:rPr lang="en-US" sz="3000" dirty="0" err="1"/>
              <a:t>Morais</a:t>
            </a:r>
            <a:r>
              <a:rPr lang="en-US" sz="3000" dirty="0"/>
              <a:t>. A Data Mining Approach to Predict Forest Fires using Meteorological Data. In J. Neves, M. F. Santos and J. Machado Eds., New Trends in Artificial Intelligence, Proceedings of the 13th EPIA 2007 - Portuguese Conference on Artificial Intelligence, December, </a:t>
            </a:r>
            <a:r>
              <a:rPr lang="en-US" sz="3000" dirty="0" err="1"/>
              <a:t>Guimarães</a:t>
            </a:r>
            <a:r>
              <a:rPr lang="en-US" sz="3000" dirty="0"/>
              <a:t>, Portugal, pp. 512-523, 2007. APPIA, ISBN-13 978-989-95618-0-9</a:t>
            </a:r>
            <a:endParaRPr lang="en-US" sz="3000" b="1" dirty="0"/>
          </a:p>
        </p:txBody>
      </p:sp>
      <p:sp>
        <p:nvSpPr>
          <p:cNvPr id="32" name="TextBox 31"/>
          <p:cNvSpPr txBox="1"/>
          <p:nvPr/>
        </p:nvSpPr>
        <p:spPr>
          <a:xfrm>
            <a:off x="-5943600" y="0"/>
            <a:ext cx="5562600" cy="10618291"/>
          </a:xfrm>
          <a:prstGeom prst="rect">
            <a:avLst/>
          </a:prstGeom>
          <a:solidFill>
            <a:schemeClr val="bg1"/>
          </a:solidFill>
          <a:ln w="25400">
            <a:solidFill>
              <a:schemeClr val="tx1"/>
            </a:solidFill>
          </a:ln>
        </p:spPr>
        <p:txBody>
          <a:bodyPr wrap="square" rtlCol="0">
            <a:spAutoFit/>
          </a:bodyPr>
          <a:lstStyle/>
          <a:p>
            <a:r>
              <a:rPr lang="en-US" sz="3600" dirty="0"/>
              <a:t>Preparing your poster for printing:</a:t>
            </a:r>
          </a:p>
          <a:p>
            <a:pPr marL="742950" indent="-742950">
              <a:buFont typeface="+mj-lt"/>
              <a:buAutoNum type="arabicPeriod"/>
            </a:pPr>
            <a:endParaRPr lang="en-US" sz="3600" dirty="0"/>
          </a:p>
          <a:p>
            <a:pPr marL="742950" indent="-742950">
              <a:buFont typeface="+mj-lt"/>
              <a:buAutoNum type="arabicPeriod"/>
            </a:pPr>
            <a:r>
              <a:rPr lang="en-US" sz="3600" dirty="0"/>
              <a:t>Go to File &gt; Save As. Under Save as type (Windows) or Format (OS X), select PDF.</a:t>
            </a:r>
          </a:p>
          <a:p>
            <a:pPr marL="742950" indent="-742950">
              <a:buFont typeface="+mj-lt"/>
              <a:buAutoNum type="arabicPeriod"/>
            </a:pPr>
            <a:r>
              <a:rPr lang="en-US" sz="3600" dirty="0"/>
              <a:t>Open the PDF in Adobe Photoshop. Go to File &gt; Save As. Under Format, select JPEG or TIFF. Choose a location and file name for your file and click Save. Click OK on the default save settings.</a:t>
            </a:r>
          </a:p>
          <a:p>
            <a:pPr marL="742950" indent="-742950">
              <a:buFont typeface="+mj-lt"/>
              <a:buAutoNum type="arabicPeriod"/>
            </a:pPr>
            <a:endParaRPr lang="en-US" sz="3600" dirty="0"/>
          </a:p>
          <a:p>
            <a:r>
              <a:rPr lang="en-US" sz="3600" dirty="0"/>
              <a:t>DO NOT SAVE TO A JPEG OR TIFF FROM POWERPOINT!</a:t>
            </a:r>
          </a:p>
        </p:txBody>
      </p:sp>
      <p:pic>
        <p:nvPicPr>
          <p:cNvPr id="34" name="Picture 33" descr="Ulogo_cmy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762000"/>
            <a:ext cx="5309862" cy="3653367"/>
          </a:xfrm>
          <a:prstGeom prst="rect">
            <a:avLst/>
          </a:prstGeom>
        </p:spPr>
      </p:pic>
      <p:pic>
        <p:nvPicPr>
          <p:cNvPr id="1026" name="Picture 2">
            <a:extLst>
              <a:ext uri="{FF2B5EF4-FFF2-40B4-BE49-F238E27FC236}">
                <a16:creationId xmlns:a16="http://schemas.microsoft.com/office/drawing/2014/main" id="{81FA1E5B-67C2-4DDB-BA50-A741D0BF5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451" y="25158010"/>
            <a:ext cx="12115797" cy="699839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A8A34A16-B7EC-40B5-BABD-350CC288CF14}"/>
              </a:ext>
            </a:extLst>
          </p:cNvPr>
          <p:cNvSpPr txBox="1"/>
          <p:nvPr/>
        </p:nvSpPr>
        <p:spPr>
          <a:xfrm>
            <a:off x="895350" y="24294356"/>
            <a:ext cx="12446000" cy="830997"/>
          </a:xfrm>
          <a:prstGeom prst="rect">
            <a:avLst/>
          </a:prstGeom>
          <a:noFill/>
          <a:ln>
            <a:noFill/>
          </a:ln>
        </p:spPr>
        <p:txBody>
          <a:bodyPr wrap="square" rtlCol="0">
            <a:spAutoFit/>
          </a:bodyPr>
          <a:lstStyle/>
          <a:p>
            <a:pPr algn="ctr"/>
            <a:r>
              <a:rPr lang="en-US" sz="4800" b="1" dirty="0"/>
              <a:t>Grid Based Map of fire data collected</a:t>
            </a:r>
          </a:p>
        </p:txBody>
      </p:sp>
      <p:sp>
        <p:nvSpPr>
          <p:cNvPr id="31" name="TextBox 30">
            <a:extLst>
              <a:ext uri="{FF2B5EF4-FFF2-40B4-BE49-F238E27FC236}">
                <a16:creationId xmlns:a16="http://schemas.microsoft.com/office/drawing/2014/main" id="{885FE752-EBCF-4665-822B-1ADF842D392D}"/>
              </a:ext>
            </a:extLst>
          </p:cNvPr>
          <p:cNvSpPr txBox="1"/>
          <p:nvPr/>
        </p:nvSpPr>
        <p:spPr>
          <a:xfrm>
            <a:off x="15174131" y="12755509"/>
            <a:ext cx="12446000" cy="830997"/>
          </a:xfrm>
          <a:prstGeom prst="rect">
            <a:avLst/>
          </a:prstGeom>
          <a:noFill/>
          <a:ln>
            <a:noFill/>
          </a:ln>
        </p:spPr>
        <p:txBody>
          <a:bodyPr wrap="square" rtlCol="0">
            <a:spAutoFit/>
          </a:bodyPr>
          <a:lstStyle/>
          <a:p>
            <a:pPr algn="ctr"/>
            <a:r>
              <a:rPr lang="en-US" sz="4800" b="1" dirty="0"/>
              <a:t>Technique I: Regression</a:t>
            </a:r>
          </a:p>
        </p:txBody>
      </p:sp>
      <p:sp>
        <p:nvSpPr>
          <p:cNvPr id="42" name="TextBox 41">
            <a:extLst>
              <a:ext uri="{FF2B5EF4-FFF2-40B4-BE49-F238E27FC236}">
                <a16:creationId xmlns:a16="http://schemas.microsoft.com/office/drawing/2014/main" id="{E35C40B1-6EEE-43AA-9A59-C4612F8AE4B8}"/>
              </a:ext>
            </a:extLst>
          </p:cNvPr>
          <p:cNvSpPr txBox="1"/>
          <p:nvPr/>
        </p:nvSpPr>
        <p:spPr>
          <a:xfrm>
            <a:off x="15036801" y="13575035"/>
            <a:ext cx="13624730" cy="10064294"/>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1200" b="1" dirty="0"/>
              <a:t> </a:t>
            </a:r>
          </a:p>
          <a:p>
            <a:pPr marL="571500" indent="-571500">
              <a:buFont typeface="Arial"/>
              <a:buChar char="•"/>
            </a:pPr>
            <a:r>
              <a:rPr lang="en-US" sz="3600" b="1" dirty="0"/>
              <a:t>Based on our work, we found that the relationship between natural weather phenomena and burn area are non-linear so we used polynomial regression</a:t>
            </a:r>
          </a:p>
          <a:p>
            <a:pPr marL="571500" indent="-571500">
              <a:buFont typeface="Arial"/>
              <a:buChar char="•"/>
            </a:pPr>
            <a:r>
              <a:rPr lang="en-US" sz="3600" b="1" dirty="0"/>
              <a:t>Multiple models were built predicting the total burn area a fire will have given the month and week day a fire occurs</a:t>
            </a:r>
          </a:p>
          <a:p>
            <a:pPr marL="571500" indent="-571500">
              <a:buFont typeface="Arial"/>
              <a:buChar char="•"/>
            </a:pPr>
            <a:r>
              <a:rPr lang="en-US" sz="3600" b="1" dirty="0"/>
              <a:t>The data was sliced in the following way: </a:t>
            </a:r>
          </a:p>
          <a:p>
            <a:pPr marL="2766060" lvl="1" indent="-571500">
              <a:buFont typeface="Arial"/>
              <a:buChar char="•"/>
            </a:pPr>
            <a:r>
              <a:rPr lang="en-US" sz="3600" b="1" dirty="0"/>
              <a:t>Slice 1: The full dataset normalized using the preprocessing methods</a:t>
            </a:r>
          </a:p>
          <a:p>
            <a:pPr marL="2766060" lvl="1" indent="-571500">
              <a:buFont typeface="Arial"/>
              <a:buChar char="•"/>
            </a:pPr>
            <a:r>
              <a:rPr lang="en-US" sz="3600" b="1" dirty="0"/>
              <a:t>Slice 2: The full dataset without normalized burn area</a:t>
            </a:r>
          </a:p>
          <a:p>
            <a:pPr marL="2766060" lvl="1" indent="-571500">
              <a:buFont typeface="Arial"/>
              <a:buChar char="•"/>
            </a:pPr>
            <a:r>
              <a:rPr lang="en-US" sz="3600" b="1" dirty="0"/>
              <a:t>Slice 3: Normalized burn area containing on the days fire occurred</a:t>
            </a:r>
          </a:p>
          <a:p>
            <a:pPr marL="2766060" lvl="1" indent="-571500">
              <a:buFont typeface="Arial"/>
              <a:buChar char="•"/>
            </a:pPr>
            <a:r>
              <a:rPr lang="en-US" sz="3600" b="1" dirty="0"/>
              <a:t>Slice 4: Sub-slice of Slice 3 analyzing fires between June-October</a:t>
            </a:r>
          </a:p>
          <a:p>
            <a:pPr marL="571500" indent="-571500">
              <a:buFont typeface="Arial"/>
              <a:buChar char="•"/>
            </a:pPr>
            <a:r>
              <a:rPr lang="en-US" sz="3600" b="1" dirty="0"/>
              <a:t>Cross-Validation with 70-30 random split was used to determine the polynomial degree of best fit</a:t>
            </a:r>
          </a:p>
          <a:p>
            <a:pPr marL="571500" indent="-571500">
              <a:buFont typeface="Arial"/>
              <a:buChar char="•"/>
            </a:pPr>
            <a:r>
              <a:rPr lang="en-US" sz="3600" b="1" dirty="0"/>
              <a:t>Mean average deviation (MAD) was used as the error metric since it was used by Cortez et. al in their paper and is sensitive to error</a:t>
            </a:r>
          </a:p>
        </p:txBody>
      </p:sp>
      <p:pic>
        <p:nvPicPr>
          <p:cNvPr id="1028" name="Picture 4">
            <a:extLst>
              <a:ext uri="{FF2B5EF4-FFF2-40B4-BE49-F238E27FC236}">
                <a16:creationId xmlns:a16="http://schemas.microsoft.com/office/drawing/2014/main" id="{6CF36AF3-B463-456C-8E2A-AFB0DA6AA2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26100" y="24458856"/>
            <a:ext cx="11438999" cy="77932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CDBD58C-84FE-4B7E-88F4-8CF07DAFAA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51603" y="5447874"/>
            <a:ext cx="10535150" cy="7411749"/>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7886D56B-FAE5-4870-B168-D3976FC5D08A}"/>
              </a:ext>
            </a:extLst>
          </p:cNvPr>
          <p:cNvSpPr txBox="1"/>
          <p:nvPr/>
        </p:nvSpPr>
        <p:spPr>
          <a:xfrm>
            <a:off x="30487258" y="12859623"/>
            <a:ext cx="12446000" cy="830997"/>
          </a:xfrm>
          <a:prstGeom prst="rect">
            <a:avLst/>
          </a:prstGeom>
          <a:noFill/>
          <a:ln>
            <a:noFill/>
          </a:ln>
        </p:spPr>
        <p:txBody>
          <a:bodyPr wrap="square" rtlCol="0">
            <a:spAutoFit/>
          </a:bodyPr>
          <a:lstStyle/>
          <a:p>
            <a:pPr algn="ctr"/>
            <a:r>
              <a:rPr lang="en-US" sz="4800" b="1" dirty="0"/>
              <a:t>Technique II: Dimensionality Reduction</a:t>
            </a:r>
          </a:p>
        </p:txBody>
      </p:sp>
      <p:pic>
        <p:nvPicPr>
          <p:cNvPr id="1032" name="Picture 8">
            <a:extLst>
              <a:ext uri="{FF2B5EF4-FFF2-40B4-BE49-F238E27FC236}">
                <a16:creationId xmlns:a16="http://schemas.microsoft.com/office/drawing/2014/main" id="{AB308A05-3A15-4FED-9387-287B09D019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19235" y="17310565"/>
            <a:ext cx="13567865" cy="501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827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8492E96F6ACC44BBBEB5EFA434EED1" ma:contentTypeVersion="1" ma:contentTypeDescription="Create a new document." ma:contentTypeScope="" ma:versionID="cf296b60bf990032323d1c6d41ae543b">
  <xsd:schema xmlns:xsd="http://www.w3.org/2001/XMLSchema" xmlns:xs="http://www.w3.org/2001/XMLSchema" xmlns:p="http://schemas.microsoft.com/office/2006/metadata/properties" xmlns:ns2="db534a5e-1222-4db9-a6da-47c142019016" targetNamespace="http://schemas.microsoft.com/office/2006/metadata/properties" ma:root="true" ma:fieldsID="491b76b6be48514c30ba3200299e7b7f" ns2:_="">
    <xsd:import namespace="db534a5e-1222-4db9-a6da-47c14201901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34a5e-1222-4db9-a6da-47c1420190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db534a5e-1222-4db9-a6da-47c142019016">RUP43XDAYXKA-2-4395</_dlc_DocId>
    <_dlc_DocIdUrl xmlns="db534a5e-1222-4db9-a6da-47c142019016">
      <Url>https://staffnet.library.utah.edu/personal/u0031319/_layouts/DocIdRedir.aspx?ID=RUP43XDAYXKA-2-4395</Url>
      <Description>RUP43XDAYXKA-2-4395</Description>
    </_dlc_DocIdUrl>
  </documentManagement>
</p:properties>
</file>

<file path=customXml/itemProps1.xml><?xml version="1.0" encoding="utf-8"?>
<ds:datastoreItem xmlns:ds="http://schemas.openxmlformats.org/officeDocument/2006/customXml" ds:itemID="{081FD53D-2ABA-4B69-925F-BDB723FA0A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34a5e-1222-4db9-a6da-47c1420190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62BF48-A576-4D85-A587-1744F931CE21}">
  <ds:schemaRefs>
    <ds:schemaRef ds:uri="http://schemas.microsoft.com/sharepoint/events"/>
  </ds:schemaRefs>
</ds:datastoreItem>
</file>

<file path=customXml/itemProps3.xml><?xml version="1.0" encoding="utf-8"?>
<ds:datastoreItem xmlns:ds="http://schemas.openxmlformats.org/officeDocument/2006/customXml" ds:itemID="{507C3C16-BC59-4883-ABE4-0911E3FE1B90}">
  <ds:schemaRefs>
    <ds:schemaRef ds:uri="http://schemas.microsoft.com/sharepoint/v3/contenttype/forms"/>
  </ds:schemaRefs>
</ds:datastoreItem>
</file>

<file path=customXml/itemProps4.xml><?xml version="1.0" encoding="utf-8"?>
<ds:datastoreItem xmlns:ds="http://schemas.openxmlformats.org/officeDocument/2006/customXml" ds:itemID="{188DB492-5879-4998-90FC-E865BEF428C1}">
  <ds:schemaRefs>
    <ds:schemaRef ds:uri="http://schemas.microsoft.com/office/2006/metadata/properties"/>
    <ds:schemaRef ds:uri="http://schemas.microsoft.com/office/infopath/2007/PartnerControls"/>
    <ds:schemaRef ds:uri="db534a5e-1222-4db9-a6da-47c142019016"/>
  </ds:schemaRefs>
</ds:datastoreItem>
</file>

<file path=docProps/app.xml><?xml version="1.0" encoding="utf-8"?>
<Properties xmlns="http://schemas.openxmlformats.org/officeDocument/2006/extended-properties" xmlns:vt="http://schemas.openxmlformats.org/officeDocument/2006/docPropsVTypes">
  <TotalTime>878</TotalTime>
  <Words>756</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Daureen Nesdill</dc:creator>
  <cp:lastModifiedBy>rajan</cp:lastModifiedBy>
  <cp:revision>66</cp:revision>
  <cp:lastPrinted>2012-09-24T20:01:25Z</cp:lastPrinted>
  <dcterms:created xsi:type="dcterms:W3CDTF">2012-09-24T21:07:13Z</dcterms:created>
  <dcterms:modified xsi:type="dcterms:W3CDTF">2020-04-18T21:51:37Z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a5f5662c-f3dc-4072-b087-e23b30a21571</vt:lpwstr>
  </property>
  <property fmtid="{D5CDD505-2E9C-101B-9397-08002B2CF9AE}" pid="3" name="ContentTypeId">
    <vt:lpwstr>0x010100198492E96F6ACC44BBBEB5EFA434EED1</vt:lpwstr>
  </property>
</Properties>
</file>