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71" r:id="rId4"/>
    <p:sldId id="274" r:id="rId5"/>
    <p:sldId id="275" r:id="rId6"/>
    <p:sldId id="276" r:id="rId7"/>
    <p:sldId id="277" r:id="rId8"/>
    <p:sldId id="270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91" autoAdjust="0"/>
  </p:normalViewPr>
  <p:slideViewPr>
    <p:cSldViewPr snapToGrid="0">
      <p:cViewPr varScale="1">
        <p:scale>
          <a:sx n="75" d="100"/>
          <a:sy n="75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94119-55D2-401E-B88D-0ACEDF853CC9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877C1-3539-4D5B-B708-663AA896F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8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know a variety of projects touch on some ethical principles in data visualization and I’m definitely interested to see how we can combine our efforts and create excellent instruction around them. But I was looking at the ethics of data visualization broadly, and trying to identify what those principles should be.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had a chance to read my position statement, you may see the themes across that here, but this is going to be a bit different. A colleague pointed out that the way I was talking about ethics in the position statement was more of a guiding document, the kind of thing that helps you make ethical decisions. What I’m going to present here is the higher level – what are the ethical principles we should follow</a:t>
            </a:r>
            <a:r>
              <a:rPr lang="en-US" baseline="0" dirty="0" smtClean="0"/>
              <a:t>? And I have some visuals that I hope will help show what I mean – sometimes negatively, </a:t>
            </a:r>
            <a:r>
              <a:rPr lang="en-US" baseline="0" smtClean="0"/>
              <a:t>sometimes positively.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877C1-3539-4D5B-B708-663AA896F0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Be accurate.</a:t>
            </a:r>
          </a:p>
          <a:p>
            <a:endParaRPr lang="en-US" dirty="0" smtClean="0"/>
          </a:p>
          <a:p>
            <a:r>
              <a:rPr lang="en-US" dirty="0" smtClean="0"/>
              <a:t>This wasn’t even intentionally</a:t>
            </a:r>
            <a:r>
              <a:rPr lang="en-US" baseline="0" dirty="0" smtClean="0"/>
              <a:t> misleading, but it caused a whole lot of upset.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877C1-3539-4D5B-B708-663AA896F0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99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Make visualizations understandable to the broadest audience possible.</a:t>
            </a:r>
          </a:p>
          <a:p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JunkCharts</a:t>
            </a:r>
            <a:r>
              <a:rPr lang="en-US" dirty="0" smtClean="0"/>
              <a:t>: “We faced a number of hurdles in understanding this chart as there is so much going on. … It would help to have a legend explaining the sizes, shapes and colors. These were explained within the text. … The vertical axis presents another challenge. It shows the disease conditions being investigated. As a lay-person, I cannot comprehend the logic of the order. With over 800 conditions, it became impossible to find a particular condition. The search function on my browser skipped over the entire graphic.”</a:t>
            </a:r>
          </a:p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Make visualizations accessible to as many types of people with varying abilities as possible. [small text,</a:t>
            </a:r>
            <a:r>
              <a:rPr lang="en-US" sz="1200" baseline="0" dirty="0" smtClean="0">
                <a:solidFill>
                  <a:prstClr val="black"/>
                </a:solidFill>
              </a:rPr>
              <a:t> possible color blindness issues, text not actually text!]</a:t>
            </a:r>
            <a:endParaRPr lang="en-US" sz="1200" dirty="0" smtClean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877C1-3539-4D5B-B708-663AA896F0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0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Honor the people whose bodies and labor made your visualizations possible.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prstClr val="black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For once, a positive example of the ethical principle at stake. It’s humanizing</a:t>
            </a:r>
            <a:r>
              <a:rPr lang="en-US" sz="1200" baseline="0" dirty="0" smtClean="0">
                <a:solidFill>
                  <a:prstClr val="black"/>
                </a:solidFill>
              </a:rPr>
              <a:t> the situation rather than taking the people out. This may be called “</a:t>
            </a:r>
            <a:r>
              <a:rPr lang="en-US" sz="1200" baseline="0" dirty="0" err="1" smtClean="0">
                <a:solidFill>
                  <a:prstClr val="black"/>
                </a:solidFill>
              </a:rPr>
              <a:t>photovisualization</a:t>
            </a:r>
            <a:r>
              <a:rPr lang="en-US" sz="1200" baseline="0" dirty="0" smtClean="0">
                <a:solidFill>
                  <a:prstClr val="black"/>
                </a:solidFill>
              </a:rPr>
              <a:t>,” specifically, but it’s still a great example.</a:t>
            </a:r>
            <a:endParaRPr lang="en-US" sz="12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877C1-3539-4D5B-B708-663AA896F0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2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Don’t create visualizations you know will be used to harm others.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/>
              <a:t>These words are from the cartographer Denis Wood. </a:t>
            </a:r>
            <a:r>
              <a:rPr lang="en-US" dirty="0" smtClean="0"/>
              <a:t>For some context, university-trained mapmakers were helping the U.S. Armed Forces bomb Vietnam.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877C1-3539-4D5B-B708-663AA896F0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72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 clear about your subjectivity and attempts to mitigate your biases.</a:t>
            </a:r>
          </a:p>
          <a:p>
            <a:r>
              <a:rPr lang="en-US" dirty="0" smtClean="0"/>
              <a:t>Make your decisions transparent, both for reproducibility and so that a conversation about truth is possible.</a:t>
            </a:r>
          </a:p>
          <a:p>
            <a:endParaRPr lang="en-US" dirty="0" smtClean="0"/>
          </a:p>
          <a:p>
            <a:r>
              <a:rPr lang="en-US" dirty="0" smtClean="0"/>
              <a:t>They explain the sources of the data they used, questions to ask about those sources and the analysis, caveats to their mapping.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877C1-3539-4D5B-B708-663AA896F0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1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</a:rPr>
              <a:t>Be open to feedback and constructive criticism.</a:t>
            </a:r>
          </a:p>
          <a:p>
            <a:endParaRPr lang="en-US" dirty="0" smtClean="0"/>
          </a:p>
          <a:p>
            <a:r>
              <a:rPr lang="en-US" dirty="0" smtClean="0"/>
              <a:t>…hopefully before your chart shows up on this blog.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877C1-3539-4D5B-B708-663AA896F0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19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sum…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1877C1-3539-4D5B-B708-663AA896F0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8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796C-F881-48BF-B5B7-B25AC6215EA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F392-6D94-4B90-9533-D04C2E60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796C-F881-48BF-B5B7-B25AC6215EA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F392-6D94-4B90-9533-D04C2E60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7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796C-F881-48BF-B5B7-B25AC6215EA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F392-6D94-4B90-9533-D04C2E60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6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796C-F881-48BF-B5B7-B25AC6215EA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F392-6D94-4B90-9533-D04C2E60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796C-F881-48BF-B5B7-B25AC6215EA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F392-6D94-4B90-9533-D04C2E60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1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796C-F881-48BF-B5B7-B25AC6215EA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F392-6D94-4B90-9533-D04C2E60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3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796C-F881-48BF-B5B7-B25AC6215EA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F392-6D94-4B90-9533-D04C2E60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7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796C-F881-48BF-B5B7-B25AC6215EA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F392-6D94-4B90-9533-D04C2E60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9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796C-F881-48BF-B5B7-B25AC6215EA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F392-6D94-4B90-9533-D04C2E60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796C-F881-48BF-B5B7-B25AC6215EA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F392-6D94-4B90-9533-D04C2E60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9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0796C-F881-48BF-B5B7-B25AC6215EA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F392-6D94-4B90-9533-D04C2E60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91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0796C-F881-48BF-B5B7-B25AC6215EAF}" type="datetimeFigureOut">
              <a:rPr lang="en-US" smtClean="0"/>
              <a:t>8/5/2019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9F392-6D94-4B90-9533-D04C2E608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9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erodatalab.org/birds-eye-view-of-research-landscape" TargetMode="External"/><Relationship Id="rId2" Type="http://schemas.openxmlformats.org/officeDocument/2006/relationships/hyperlink" Target="https://twitter.com/YouGov/status/83872098999122329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unkcharts.typepad.com/junk_charts/" TargetMode="External"/><Relationship Id="rId5" Type="http://schemas.openxmlformats.org/officeDocument/2006/relationships/hyperlink" Target="http://www.monroeworktoday.org/explore" TargetMode="External"/><Relationship Id="rId4" Type="http://schemas.openxmlformats.org/officeDocument/2006/relationships/hyperlink" Target="https://www.nytimes.com/interactive/2019/07/22/world/asia/hong-kong-housing-inequalit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231" y="1122363"/>
            <a:ext cx="10463538" cy="2387600"/>
          </a:xfrm>
        </p:spPr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The ethics of data visualization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adugi" panose="020B0502040204020203" pitchFamily="34" charset="0"/>
              </a:rPr>
              <a:t>Megan Ozeran, University of Illinois</a:t>
            </a:r>
          </a:p>
          <a:p>
            <a:r>
              <a:rPr lang="en-US" dirty="0" smtClean="0">
                <a:latin typeface="Gadugi" panose="020B0502040204020203" pitchFamily="34" charset="0"/>
              </a:rPr>
              <a:t>Visualizing the Future, August 2019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9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871" y="0"/>
            <a:ext cx="5936257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77968" y="6488668"/>
            <a:ext cx="914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smtClean="0">
                <a:latin typeface="Gadugi" panose="020B0502040204020203" pitchFamily="34" charset="0"/>
              </a:rPr>
              <a:t>Image 1</a:t>
            </a:r>
            <a:endParaRPr lang="en-US" sz="16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10446"/>
            <a:ext cx="10172700" cy="655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16666" y="0"/>
            <a:ext cx="79586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Gadugi" panose="020B0502040204020203" pitchFamily="34" charset="0"/>
              </a:rPr>
              <a:t>A Bird’s Eye View of Pharmaceutical Research and </a:t>
            </a:r>
            <a:r>
              <a:rPr lang="en-US" sz="1600" b="1" dirty="0" smtClean="0">
                <a:latin typeface="Gadugi" panose="020B0502040204020203" pitchFamily="34" charset="0"/>
              </a:rPr>
              <a:t>Development – Aero Data Lab</a:t>
            </a:r>
            <a:endParaRPr lang="en-US" sz="1600" b="1" dirty="0">
              <a:effectLst/>
              <a:latin typeface="Gadug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77967" y="6488668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adugi" panose="020B0502040204020203" pitchFamily="34" charset="0"/>
              </a:rPr>
              <a:t>Image </a:t>
            </a:r>
            <a:r>
              <a:rPr lang="en-US" sz="1600" dirty="0" smtClean="0">
                <a:latin typeface="Gadugi" panose="020B0502040204020203" pitchFamily="34" charset="0"/>
              </a:rPr>
              <a:t>2</a:t>
            </a:r>
            <a:endParaRPr lang="en-US" sz="16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8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912" y="0"/>
            <a:ext cx="10171289" cy="6849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77967" y="6488668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adugi" panose="020B0502040204020203" pitchFamily="34" charset="0"/>
              </a:rPr>
              <a:t>Image </a:t>
            </a:r>
            <a:r>
              <a:rPr lang="en-US" sz="1600" dirty="0" smtClean="0">
                <a:latin typeface="Gadugi" panose="020B0502040204020203" pitchFamily="34" charset="0"/>
              </a:rPr>
              <a:t>3</a:t>
            </a:r>
            <a:endParaRPr lang="en-US" sz="16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43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0;p14"/>
          <p:cNvSpPr txBox="1">
            <a:spLocks/>
          </p:cNvSpPr>
          <p:nvPr/>
        </p:nvSpPr>
        <p:spPr>
          <a:xfrm>
            <a:off x="1524000" y="1151400"/>
            <a:ext cx="9144000" cy="455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4000" dirty="0" smtClean="0">
                <a:solidFill>
                  <a:schemeClr val="dk1"/>
                </a:solidFill>
                <a:latin typeface="Gadugi" panose="020B0502040204020203" pitchFamily="34" charset="0"/>
              </a:rPr>
              <a:t>“mapmaking through which </a:t>
            </a: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4000" dirty="0" smtClean="0">
                <a:solidFill>
                  <a:schemeClr val="dk1"/>
                </a:solidFill>
                <a:latin typeface="Gadugi" panose="020B0502040204020203" pitchFamily="34" charset="0"/>
              </a:rPr>
              <a:t>millions were repeatedly killed”</a:t>
            </a: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3200" dirty="0" smtClean="0">
                <a:solidFill>
                  <a:schemeClr val="dk1"/>
                </a:solidFill>
                <a:latin typeface="Gadugi" panose="020B0502040204020203" pitchFamily="34" charset="0"/>
              </a:rPr>
              <a:t>(Denis Wood)</a:t>
            </a:r>
            <a:endParaRPr lang="en-US" dirty="0">
              <a:latin typeface="Gadug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3777" y="6447118"/>
            <a:ext cx="10724445" cy="351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sz="1600" dirty="0">
                <a:latin typeface="Gadugi" panose="020B0502040204020203" pitchFamily="34" charset="0"/>
              </a:rPr>
              <a:t>Wood, D</a:t>
            </a:r>
            <a:r>
              <a:rPr lang="en-US" sz="1600" dirty="0" smtClean="0">
                <a:latin typeface="Gadugi" panose="020B0502040204020203" pitchFamily="34" charset="0"/>
              </a:rPr>
              <a:t>., </a:t>
            </a:r>
            <a:r>
              <a:rPr lang="en-US" sz="1600" dirty="0">
                <a:latin typeface="Gadugi" panose="020B0502040204020203" pitchFamily="34" charset="0"/>
              </a:rPr>
              <a:t>(2010</a:t>
            </a:r>
            <a:r>
              <a:rPr lang="en-US" sz="1600" dirty="0" smtClean="0">
                <a:latin typeface="Gadugi" panose="020B0502040204020203" pitchFamily="34" charset="0"/>
              </a:rPr>
              <a:t>), </a:t>
            </a:r>
            <a:r>
              <a:rPr lang="en-US" sz="1600" i="1" dirty="0">
                <a:latin typeface="Gadugi" panose="020B0502040204020203" pitchFamily="34" charset="0"/>
              </a:rPr>
              <a:t>Everything sings: Maps for a narrative </a:t>
            </a:r>
            <a:r>
              <a:rPr lang="en-US" sz="1600" i="1" dirty="0" smtClean="0">
                <a:latin typeface="Gadugi" panose="020B0502040204020203" pitchFamily="34" charset="0"/>
              </a:rPr>
              <a:t>atlas</a:t>
            </a:r>
            <a:r>
              <a:rPr lang="en-US" sz="1600" dirty="0" smtClean="0">
                <a:latin typeface="Gadugi" panose="020B0502040204020203" pitchFamily="34" charset="0"/>
              </a:rPr>
              <a:t>, </a:t>
            </a:r>
            <a:r>
              <a:rPr lang="en-US" sz="1600" dirty="0">
                <a:latin typeface="Gadugi" panose="020B0502040204020203" pitchFamily="34" charset="0"/>
              </a:rPr>
              <a:t>Los Angeles, CA: </a:t>
            </a:r>
            <a:r>
              <a:rPr lang="en-US" sz="1600" dirty="0" err="1">
                <a:latin typeface="Gadugi" panose="020B0502040204020203" pitchFamily="34" charset="0"/>
              </a:rPr>
              <a:t>Siglio</a:t>
            </a:r>
            <a:r>
              <a:rPr lang="en-US" sz="1600" dirty="0">
                <a:latin typeface="Gadugi" panose="020B0502040204020203" pitchFamily="34" charset="0"/>
              </a:rPr>
              <a:t> </a:t>
            </a:r>
            <a:r>
              <a:rPr lang="en-US" sz="1600" dirty="0" smtClean="0">
                <a:latin typeface="Gadugi" panose="020B0502040204020203" pitchFamily="34" charset="0"/>
              </a:rPr>
              <a:t>Press</a:t>
            </a:r>
            <a:r>
              <a:rPr lang="en-US" sz="1600" dirty="0">
                <a:latin typeface="Gadugi" panose="020B0502040204020203" pitchFamily="34" charset="0"/>
              </a:rPr>
              <a:t>,</a:t>
            </a:r>
            <a:r>
              <a:rPr lang="en-US" sz="1600" dirty="0" smtClean="0">
                <a:latin typeface="Gadugi" panose="020B0502040204020203" pitchFamily="34" charset="0"/>
              </a:rPr>
              <a:t> p. 13. </a:t>
            </a:r>
            <a:endParaRPr lang="en-US" sz="16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3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16611"/>
          <a:stretch/>
        </p:blipFill>
        <p:spPr>
          <a:xfrm>
            <a:off x="0" y="4236863"/>
            <a:ext cx="7381875" cy="26211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7217" b="1162"/>
          <a:stretch/>
        </p:blipFill>
        <p:spPr>
          <a:xfrm>
            <a:off x="5467350" y="1"/>
            <a:ext cx="6724650" cy="47300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277967" y="6488668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adugi" panose="020B0502040204020203" pitchFamily="34" charset="0"/>
              </a:rPr>
              <a:t>Image </a:t>
            </a:r>
            <a:r>
              <a:rPr lang="en-US" sz="1600" dirty="0" smtClean="0">
                <a:latin typeface="Gadugi" panose="020B0502040204020203" pitchFamily="34" charset="0"/>
              </a:rPr>
              <a:t>4</a:t>
            </a:r>
            <a:endParaRPr lang="en-US" sz="1600" dirty="0">
              <a:latin typeface="Gadug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720" y="3420535"/>
            <a:ext cx="5271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>
                <a:latin typeface="Gadugi" panose="020B0502040204020203" pitchFamily="34" charset="0"/>
              </a:rPr>
              <a:t>“Map </a:t>
            </a:r>
            <a:r>
              <a:rPr lang="en-US" dirty="0">
                <a:latin typeface="Gadugi" panose="020B0502040204020203" pitchFamily="34" charset="0"/>
              </a:rPr>
              <a:t>of White Supremacy mob </a:t>
            </a:r>
            <a:r>
              <a:rPr lang="en-US" dirty="0" smtClean="0">
                <a:latin typeface="Gadugi" panose="020B0502040204020203" pitchFamily="34" charset="0"/>
              </a:rPr>
              <a:t>violence”</a:t>
            </a:r>
          </a:p>
          <a:p>
            <a:pPr algn="r"/>
            <a:r>
              <a:rPr lang="en-US" dirty="0" smtClean="0">
                <a:latin typeface="Gadugi" panose="020B0502040204020203" pitchFamily="34" charset="0"/>
              </a:rPr>
              <a:t>by </a:t>
            </a:r>
            <a:r>
              <a:rPr lang="en-US" dirty="0" err="1" smtClean="0">
                <a:latin typeface="Gadugi" panose="020B0502040204020203" pitchFamily="34" charset="0"/>
              </a:rPr>
              <a:t>auut</a:t>
            </a:r>
            <a:r>
              <a:rPr lang="en-US" dirty="0" smtClean="0">
                <a:latin typeface="Gadugi" panose="020B0502040204020203" pitchFamily="34" charset="0"/>
              </a:rPr>
              <a:t> studio</a:t>
            </a:r>
            <a:endParaRPr lang="en-US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77967" y="6488668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Gadugi" panose="020B0502040204020203" pitchFamily="34" charset="0"/>
              </a:rPr>
              <a:t>Image </a:t>
            </a:r>
            <a:r>
              <a:rPr lang="en-US" sz="1600" dirty="0" smtClean="0">
                <a:latin typeface="Gadugi" panose="020B0502040204020203" pitchFamily="34" charset="0"/>
              </a:rPr>
              <a:t>5</a:t>
            </a:r>
            <a:endParaRPr lang="en-US" sz="1600" dirty="0">
              <a:latin typeface="Gadug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16894" y="4886855"/>
            <a:ext cx="8558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Gadugi" panose="020B0502040204020203" pitchFamily="34" charset="0"/>
              </a:rPr>
              <a:t>“Kaiser </a:t>
            </a:r>
            <a:r>
              <a:rPr lang="en-US" dirty="0">
                <a:latin typeface="Gadugi" panose="020B0502040204020203" pitchFamily="34" charset="0"/>
              </a:rPr>
              <a:t>Fung's blog. Recycling </a:t>
            </a:r>
            <a:r>
              <a:rPr lang="en-US" dirty="0" err="1">
                <a:latin typeface="Gadugi" panose="020B0502040204020203" pitchFamily="34" charset="0"/>
              </a:rPr>
              <a:t>chartjunk</a:t>
            </a:r>
            <a:r>
              <a:rPr lang="en-US" dirty="0">
                <a:latin typeface="Gadugi" panose="020B0502040204020203" pitchFamily="34" charset="0"/>
              </a:rPr>
              <a:t> as junk art. Data visualization criticism</a:t>
            </a:r>
            <a:r>
              <a:rPr lang="en-US" dirty="0" smtClean="0">
                <a:latin typeface="Gadugi" panose="020B0502040204020203" pitchFamily="34" charset="0"/>
              </a:rPr>
              <a:t>.”</a:t>
            </a:r>
            <a:endParaRPr lang="en-US" dirty="0">
              <a:latin typeface="Gadug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r="277"/>
          <a:stretch/>
        </p:blipFill>
        <p:spPr>
          <a:xfrm>
            <a:off x="1816894" y="2005013"/>
            <a:ext cx="8558213" cy="2847975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07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84417" y="941221"/>
            <a:ext cx="10102897" cy="564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Gadugi" panose="020B0502040204020203" pitchFamily="34" charset="0"/>
              </a:rPr>
              <a:t>Be accurate.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Gadugi" panose="020B0502040204020203" pitchFamily="34" charset="0"/>
              </a:rPr>
              <a:t>Make visualizations understandable to the broadest audience possible.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Gadugi" panose="020B0502040204020203" pitchFamily="34" charset="0"/>
              </a:rPr>
              <a:t>Make visualizations accessible to as many types of people with varying abilities as possible.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Gadugi" panose="020B0502040204020203" pitchFamily="34" charset="0"/>
              </a:rPr>
              <a:t>Honor the people whose bodies and labor made </a:t>
            </a:r>
            <a:r>
              <a:rPr lang="en-US" sz="2200" dirty="0" smtClean="0">
                <a:solidFill>
                  <a:prstClr val="black"/>
                </a:solidFill>
                <a:latin typeface="Gadugi" panose="020B0502040204020203" pitchFamily="34" charset="0"/>
              </a:rPr>
              <a:t>your visualizations possible.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Gadugi" panose="020B0502040204020203" pitchFamily="34" charset="0"/>
              </a:rPr>
              <a:t>Don’t </a:t>
            </a:r>
            <a:r>
              <a:rPr lang="en-US" sz="2200" dirty="0">
                <a:solidFill>
                  <a:prstClr val="black"/>
                </a:solidFill>
                <a:latin typeface="Gadugi" panose="020B0502040204020203" pitchFamily="34" charset="0"/>
              </a:rPr>
              <a:t>create visualizations </a:t>
            </a:r>
            <a:r>
              <a:rPr lang="en-US" sz="2200" dirty="0" smtClean="0">
                <a:solidFill>
                  <a:prstClr val="black"/>
                </a:solidFill>
                <a:latin typeface="Gadugi" panose="020B0502040204020203" pitchFamily="34" charset="0"/>
              </a:rPr>
              <a:t>you </a:t>
            </a:r>
            <a:r>
              <a:rPr lang="en-US" sz="2200" dirty="0">
                <a:solidFill>
                  <a:prstClr val="black"/>
                </a:solidFill>
                <a:latin typeface="Gadugi" panose="020B0502040204020203" pitchFamily="34" charset="0"/>
              </a:rPr>
              <a:t>know will be used to harm others.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Gadugi" panose="020B0502040204020203" pitchFamily="34" charset="0"/>
              </a:rPr>
              <a:t>Be clear about </a:t>
            </a:r>
            <a:r>
              <a:rPr lang="en-US" sz="2200" dirty="0" smtClean="0">
                <a:solidFill>
                  <a:prstClr val="black"/>
                </a:solidFill>
                <a:latin typeface="Gadugi" panose="020B0502040204020203" pitchFamily="34" charset="0"/>
              </a:rPr>
              <a:t>your </a:t>
            </a:r>
            <a:r>
              <a:rPr lang="en-US" sz="2200" dirty="0">
                <a:solidFill>
                  <a:prstClr val="black"/>
                </a:solidFill>
                <a:latin typeface="Gadugi" panose="020B0502040204020203" pitchFamily="34" charset="0"/>
              </a:rPr>
              <a:t>subjectivity and attempts to mitigate </a:t>
            </a:r>
            <a:r>
              <a:rPr lang="en-US" sz="2200" dirty="0" smtClean="0">
                <a:solidFill>
                  <a:prstClr val="black"/>
                </a:solidFill>
                <a:latin typeface="Gadugi" panose="020B0502040204020203" pitchFamily="34" charset="0"/>
              </a:rPr>
              <a:t>your biases.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prstClr val="black"/>
                </a:solidFill>
                <a:latin typeface="Gadugi" panose="020B0502040204020203" pitchFamily="34" charset="0"/>
              </a:rPr>
              <a:t>Make your </a:t>
            </a:r>
            <a:r>
              <a:rPr lang="en-US" sz="2200" dirty="0">
                <a:solidFill>
                  <a:prstClr val="black"/>
                </a:solidFill>
                <a:latin typeface="Gadugi" panose="020B0502040204020203" pitchFamily="34" charset="0"/>
              </a:rPr>
              <a:t>decisions transparent, both for reproducibility and so that a conversation about truth is possible</a:t>
            </a:r>
            <a:r>
              <a:rPr lang="en-US" sz="2200" dirty="0" smtClean="0">
                <a:solidFill>
                  <a:prstClr val="black"/>
                </a:solidFill>
                <a:latin typeface="Gadugi" panose="020B0502040204020203" pitchFamily="34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Gadugi" panose="020B0502040204020203" pitchFamily="34" charset="0"/>
              </a:rPr>
              <a:t>Be open to feedback and constructive criticism.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84417" y="90311"/>
            <a:ext cx="10515600" cy="80892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Gadugi" panose="020B0502040204020203" pitchFamily="34" charset="0"/>
              </a:rPr>
              <a:t>In sum:</a:t>
            </a:r>
            <a:endParaRPr lang="en-US" sz="36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0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Gadugi" panose="020B0502040204020203" pitchFamily="34" charset="0"/>
              </a:rPr>
              <a:t>Image sources</a:t>
            </a:r>
            <a:endParaRPr lang="en-US" sz="4000" dirty="0">
              <a:latin typeface="Gadug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29800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Gadugi" panose="020B0502040204020203" pitchFamily="34" charset="0"/>
              </a:rPr>
              <a:t>@</a:t>
            </a:r>
            <a:r>
              <a:rPr lang="en-US" sz="2400" dirty="0" err="1" smtClean="0">
                <a:latin typeface="Gadugi" panose="020B0502040204020203" pitchFamily="34" charset="0"/>
              </a:rPr>
              <a:t>YouGov</a:t>
            </a:r>
            <a:r>
              <a:rPr lang="en-US" sz="2400" dirty="0" smtClean="0">
                <a:latin typeface="Gadugi" panose="020B0502040204020203" pitchFamily="34" charset="0"/>
              </a:rPr>
              <a:t>, “Mushroom is the UK’s most liked </a:t>
            </a:r>
            <a:r>
              <a:rPr lang="en-US" sz="2400" dirty="0">
                <a:latin typeface="Gadugi" panose="020B0502040204020203" pitchFamily="34" charset="0"/>
              </a:rPr>
              <a:t>pizza topping”, </a:t>
            </a:r>
            <a:r>
              <a:rPr lang="en-US" sz="2400" dirty="0">
                <a:latin typeface="Gadugi" panose="020B0502040204020203" pitchFamily="34" charset="0"/>
                <a:hlinkClick r:id="rId2"/>
              </a:rPr>
              <a:t>https://</a:t>
            </a:r>
            <a:r>
              <a:rPr lang="en-US" sz="2400" dirty="0" smtClean="0">
                <a:latin typeface="Gadugi" panose="020B0502040204020203" pitchFamily="34" charset="0"/>
                <a:hlinkClick r:id="rId2"/>
              </a:rPr>
              <a:t>twitter.com/YouGov/status/838720989991223297</a:t>
            </a:r>
            <a:r>
              <a:rPr lang="en-US" sz="2400" dirty="0" smtClean="0">
                <a:latin typeface="Gadugi" panose="020B0502040204020203" pitchFamily="34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Gadugi" panose="020B0502040204020203" pitchFamily="34" charset="0"/>
              </a:rPr>
              <a:t>Aero Data Lab, “A </a:t>
            </a:r>
            <a:r>
              <a:rPr lang="en-US" sz="2400" dirty="0">
                <a:latin typeface="Gadugi" panose="020B0502040204020203" pitchFamily="34" charset="0"/>
              </a:rPr>
              <a:t>Bird’s Eye View of Pharmaceutical Research and Development”, </a:t>
            </a:r>
            <a:r>
              <a:rPr lang="en-US" sz="2400" dirty="0">
                <a:latin typeface="Gadugi" panose="020B0502040204020203" pitchFamily="34" charset="0"/>
                <a:hlinkClick r:id="rId3"/>
              </a:rPr>
              <a:t>https://</a:t>
            </a:r>
            <a:r>
              <a:rPr lang="en-US" sz="2400" dirty="0" smtClean="0">
                <a:latin typeface="Gadugi" panose="020B0502040204020203" pitchFamily="34" charset="0"/>
                <a:hlinkClick r:id="rId3"/>
              </a:rPr>
              <a:t>www.aerodatalab.org/birds-eye-view-of-research-landscape</a:t>
            </a:r>
            <a:endParaRPr lang="en-US" sz="2400" dirty="0" smtClean="0">
              <a:latin typeface="Gadugi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Gadugi" panose="020B0502040204020203" pitchFamily="34" charset="0"/>
              </a:rPr>
              <a:t>Jin Wu and Tyrone Siu, “A </a:t>
            </a:r>
            <a:r>
              <a:rPr lang="en-US" sz="2400" dirty="0">
                <a:latin typeface="Gadugi" panose="020B0502040204020203" pitchFamily="34" charset="0"/>
              </a:rPr>
              <a:t>typical subdivided flat in Hong Kong”, </a:t>
            </a:r>
            <a:r>
              <a:rPr lang="en-US" sz="2400" dirty="0" smtClean="0">
                <a:latin typeface="Gadugi" panose="020B0502040204020203" pitchFamily="34" charset="0"/>
              </a:rPr>
              <a:t>in </a:t>
            </a:r>
            <a:r>
              <a:rPr lang="en-US" sz="2400" dirty="0">
                <a:latin typeface="Gadugi" panose="020B0502040204020203" pitchFamily="34" charset="0"/>
              </a:rPr>
              <a:t>“Tiny Apartments and Punishing Work Hours</a:t>
            </a:r>
            <a:r>
              <a:rPr lang="en-US" sz="2400" dirty="0" smtClean="0">
                <a:latin typeface="Gadugi" panose="020B0502040204020203" pitchFamily="34" charset="0"/>
              </a:rPr>
              <a:t>: The </a:t>
            </a:r>
            <a:r>
              <a:rPr lang="en-US" sz="2400" dirty="0">
                <a:latin typeface="Gadugi" panose="020B0502040204020203" pitchFamily="34" charset="0"/>
              </a:rPr>
              <a:t>Economic Roots of Hong Kong’s </a:t>
            </a:r>
            <a:r>
              <a:rPr lang="en-US" sz="2400" dirty="0" smtClean="0">
                <a:latin typeface="Gadugi" panose="020B0502040204020203" pitchFamily="34" charset="0"/>
              </a:rPr>
              <a:t>Protests”, </a:t>
            </a:r>
            <a:r>
              <a:rPr lang="en-US" sz="2400" i="1" dirty="0" smtClean="0">
                <a:latin typeface="Gadugi" panose="020B0502040204020203" pitchFamily="34" charset="0"/>
              </a:rPr>
              <a:t>New York Times</a:t>
            </a:r>
            <a:r>
              <a:rPr lang="en-US" sz="2400" dirty="0">
                <a:latin typeface="Gadugi" panose="020B0502040204020203" pitchFamily="34" charset="0"/>
              </a:rPr>
              <a:t>, </a:t>
            </a:r>
            <a:r>
              <a:rPr lang="en-US" sz="2400" dirty="0">
                <a:latin typeface="Gadugi" panose="020B0502040204020203" pitchFamily="34" charset="0"/>
                <a:hlinkClick r:id="rId4"/>
              </a:rPr>
              <a:t>https://</a:t>
            </a:r>
            <a:r>
              <a:rPr lang="en-US" sz="2400" dirty="0" smtClean="0">
                <a:latin typeface="Gadugi" panose="020B0502040204020203" pitchFamily="34" charset="0"/>
                <a:hlinkClick r:id="rId4"/>
              </a:rPr>
              <a:t>www.nytimes.com/interactive/2019/07/22/world/asia/hong-kong-housing-inequality.html</a:t>
            </a:r>
            <a:endParaRPr lang="en-US" sz="2400" dirty="0" smtClean="0">
              <a:latin typeface="Gadugi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Gadugi" panose="020B0502040204020203" pitchFamily="34" charset="0"/>
              </a:rPr>
              <a:t>auut</a:t>
            </a:r>
            <a:r>
              <a:rPr lang="en-US" sz="2400" dirty="0">
                <a:latin typeface="Gadugi" panose="020B0502040204020203" pitchFamily="34" charset="0"/>
              </a:rPr>
              <a:t> studio, “Map of White Supremacy mob </a:t>
            </a:r>
            <a:r>
              <a:rPr lang="en-US" sz="2400" dirty="0" smtClean="0">
                <a:latin typeface="Gadugi" panose="020B0502040204020203" pitchFamily="34" charset="0"/>
              </a:rPr>
              <a:t>violence”, </a:t>
            </a:r>
            <a:r>
              <a:rPr lang="en-US" sz="2400" dirty="0">
                <a:latin typeface="Gadugi" panose="020B0502040204020203" pitchFamily="34" charset="0"/>
              </a:rPr>
              <a:t>on </a:t>
            </a:r>
            <a:r>
              <a:rPr lang="en-US" sz="2400" dirty="0" err="1" smtClean="0">
                <a:latin typeface="Gadugi" panose="020B0502040204020203" pitchFamily="34" charset="0"/>
              </a:rPr>
              <a:t>MonroeWorkToday</a:t>
            </a:r>
            <a:r>
              <a:rPr lang="en-US" sz="2400" dirty="0">
                <a:latin typeface="Gadugi" panose="020B0502040204020203" pitchFamily="34" charset="0"/>
              </a:rPr>
              <a:t>, </a:t>
            </a:r>
            <a:r>
              <a:rPr lang="en-US" sz="2400" dirty="0">
                <a:latin typeface="Gadugi" panose="020B0502040204020203" pitchFamily="34" charset="0"/>
                <a:hlinkClick r:id="rId5"/>
              </a:rPr>
              <a:t>http://</a:t>
            </a:r>
            <a:r>
              <a:rPr lang="en-US" sz="2400" dirty="0" smtClean="0">
                <a:latin typeface="Gadugi" panose="020B0502040204020203" pitchFamily="34" charset="0"/>
                <a:hlinkClick r:id="rId5"/>
              </a:rPr>
              <a:t>www.monroeworktoday.org/explore</a:t>
            </a:r>
            <a:r>
              <a:rPr lang="en-US" sz="2400" dirty="0" smtClean="0">
                <a:latin typeface="Gadugi" panose="020B0502040204020203" pitchFamily="34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Gadugi" panose="020B0502040204020203" pitchFamily="34" charset="0"/>
              </a:rPr>
              <a:t>Kaiser Fung, header image for </a:t>
            </a:r>
            <a:r>
              <a:rPr lang="en-US" sz="2400" i="1" dirty="0" smtClean="0">
                <a:latin typeface="Gadugi" panose="020B0502040204020203" pitchFamily="34" charset="0"/>
              </a:rPr>
              <a:t>Junk Charts</a:t>
            </a:r>
            <a:r>
              <a:rPr lang="en-US" sz="2400" dirty="0">
                <a:latin typeface="Gadugi" panose="020B0502040204020203" pitchFamily="34" charset="0"/>
              </a:rPr>
              <a:t>, </a:t>
            </a:r>
            <a:r>
              <a:rPr lang="en-US" sz="2400" dirty="0">
                <a:latin typeface="Gadugi" panose="020B0502040204020203" pitchFamily="34" charset="0"/>
                <a:hlinkClick r:id="rId6"/>
              </a:rPr>
              <a:t>https://junkcharts.typepad.com/junk_charts</a:t>
            </a:r>
            <a:r>
              <a:rPr lang="en-US" sz="2400" dirty="0" smtClean="0">
                <a:latin typeface="Gadugi" panose="020B0502040204020203" pitchFamily="34" charset="0"/>
                <a:hlinkClick r:id="rId6"/>
              </a:rPr>
              <a:t>/</a:t>
            </a:r>
            <a:r>
              <a:rPr lang="en-US" sz="2400" dirty="0" smtClean="0">
                <a:latin typeface="Gadugi" panose="020B0502040204020203" pitchFamily="34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2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794</Words>
  <Application>Microsoft Office PowerPoint</Application>
  <PresentationFormat>Widescreen</PresentationFormat>
  <Paragraphs>64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Gadugi</vt:lpstr>
      <vt:lpstr>Office Theme</vt:lpstr>
      <vt:lpstr>The ethics of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sum:</vt:lpstr>
      <vt:lpstr>Image sources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of data visualization</dc:title>
  <dc:creator>Ozeran, Megan</dc:creator>
  <cp:lastModifiedBy>Ozeran, Megan</cp:lastModifiedBy>
  <cp:revision>26</cp:revision>
  <dcterms:created xsi:type="dcterms:W3CDTF">2019-07-24T15:31:58Z</dcterms:created>
  <dcterms:modified xsi:type="dcterms:W3CDTF">2019-08-05T20:42:58Z</dcterms:modified>
</cp:coreProperties>
</file>