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Arial Narrow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ArialNarrow-bold.fntdata"/><Relationship Id="rId10" Type="http://schemas.openxmlformats.org/officeDocument/2006/relationships/slide" Target="slides/slide5.xml"/><Relationship Id="rId12" Type="http://schemas.openxmlformats.org/officeDocument/2006/relationships/font" Target="fonts/ArialNarrow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f4bf7b9a3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f4bf7b9a3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f4bf7b9a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f4bf7b9a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f4bf7b9a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f4bf7b9a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f4bf7b9a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f4bf7b9a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>
  <p:cSld name="SECTION_HEADER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722313" y="3305176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 Narrow"/>
              <a:buNone/>
              <a:defRPr b="1" sz="3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600"/>
              </a:spcBef>
              <a:spcAft>
                <a:spcPts val="160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57200" y="113173"/>
            <a:ext cx="6458100" cy="4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  <a:defRPr b="1" i="0" sz="4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3810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556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429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429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429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 and Chart" type="txAndChart">
  <p:cSld name="TEXT_AND_CHAR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56625" y="205135"/>
            <a:ext cx="82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  <a:defRPr b="1" i="0" sz="4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6624" y="1203821"/>
            <a:ext cx="4044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6"/>
          <p:cNvSpPr/>
          <p:nvPr>
            <p:ph idx="2" type="chart"/>
          </p:nvPr>
        </p:nvSpPr>
        <p:spPr>
          <a:xfrm>
            <a:off x="4639702" y="1203821"/>
            <a:ext cx="4044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456625" y="4685725"/>
            <a:ext cx="2129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3127225" y="4685725"/>
            <a:ext cx="2896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6555505" y="4685725"/>
            <a:ext cx="2129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, Text, and 2 Content" type="txAndTwoObj">
  <p:cSld name="TEXT_AND_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/>
          <p:nvPr>
            <p:ph type="title"/>
          </p:nvPr>
        </p:nvSpPr>
        <p:spPr>
          <a:xfrm>
            <a:off x="456625" y="205135"/>
            <a:ext cx="8227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 Narrow"/>
              <a:buNone/>
              <a:defRPr b="1" i="0" sz="40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56624" y="1203821"/>
            <a:ext cx="4044900" cy="29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39702" y="1203821"/>
            <a:ext cx="40449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3" type="body"/>
          </p:nvPr>
        </p:nvSpPr>
        <p:spPr>
          <a:xfrm>
            <a:off x="4639702" y="2746655"/>
            <a:ext cx="4044900" cy="14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rgbClr val="17365D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indent="-4064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indent="-381000" lvl="2" marL="13716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indent="-355600" lvl="3" marL="18288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indent="-355600" lvl="4" marL="2286000" marR="0" rtl="0" algn="l">
              <a:spcBef>
                <a:spcPts val="16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17365D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indent="-3556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456625" y="4685725"/>
            <a:ext cx="2129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3127225" y="4685725"/>
            <a:ext cx="28968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6555505" y="4685725"/>
            <a:ext cx="21291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450" lIns="82925" spcFirstLastPara="1" rIns="82925" wrap="square" tIns="4145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6406298" y="4786303"/>
            <a:ext cx="2705776" cy="26143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1"/>
          <p:cNvSpPr/>
          <p:nvPr/>
        </p:nvSpPr>
        <p:spPr>
          <a:xfrm>
            <a:off x="-15900" y="5095625"/>
            <a:ext cx="9175800" cy="71700"/>
          </a:xfrm>
          <a:prstGeom prst="rect">
            <a:avLst/>
          </a:prstGeom>
          <a:solidFill>
            <a:srgbClr val="9FC5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project-ukko.net/map.html" TargetMode="External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Representing </a:t>
            </a:r>
            <a:r>
              <a:rPr lang="en"/>
              <a:t>Uncertainty</a:t>
            </a:r>
            <a:r>
              <a:rPr lang="en"/>
              <a:t> in Geospatial Visualizations</a:t>
            </a:r>
            <a:endParaRPr/>
          </a:p>
        </p:txBody>
      </p:sp>
      <p:sp>
        <p:nvSpPr>
          <p:cNvPr id="84" name="Google Shape;84;p18"/>
          <p:cNvSpPr txBox="1"/>
          <p:nvPr>
            <p:ph idx="1" type="subTitle"/>
          </p:nvPr>
        </p:nvSpPr>
        <p:spPr>
          <a:xfrm>
            <a:off x="311700" y="3097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Matthew L. Sisk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GIS / Anthropology Librarian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Navari Family Center for Digital Scholarship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Eck Institute for Global Health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uncertainty</a:t>
            </a:r>
            <a:r>
              <a:rPr lang="en"/>
              <a:t>?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 state of being uncertain”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Anything that renders a measurement less than absolutely accurate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Measurement error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Measurement bias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Missing components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Ambiguously defined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Geospatial </a:t>
            </a:r>
            <a:r>
              <a:rPr lang="en"/>
              <a:t>uncertainty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Positional </a:t>
            </a:r>
            <a:r>
              <a:rPr lang="en"/>
              <a:t>accuracy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Geometry choices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Model error terms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Different scales of measurement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Administrative differences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250" y="266700"/>
            <a:ext cx="89535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represent </a:t>
            </a:r>
            <a:r>
              <a:rPr lang="en"/>
              <a:t>uncertainty</a:t>
            </a:r>
            <a:r>
              <a:rPr lang="en"/>
              <a:t>?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Positional </a:t>
            </a:r>
            <a:r>
              <a:rPr lang="en"/>
              <a:t>uncertainty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Size or color of point locations represents the uncertainty of the 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GPS or geocoding error term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Fuzzyness / Opacity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Opacity is used to represent an error term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http://project-ukko.net/map.html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Uncertainty</a:t>
            </a:r>
            <a:r>
              <a:rPr lang="en"/>
              <a:t> in statistical measures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e.g. American Community Survey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8850" y="3404825"/>
            <a:ext cx="5656100" cy="169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we teach people it is important?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</a:t>
            </a:r>
            <a:r>
              <a:rPr lang="en"/>
              <a:t> into early GIS workshops / guest lectures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tools for instructors / </a:t>
            </a:r>
            <a:r>
              <a:rPr lang="en"/>
              <a:t>independent</a:t>
            </a:r>
            <a:r>
              <a:rPr lang="en"/>
              <a:t> learners to understand </a:t>
            </a:r>
            <a:r>
              <a:rPr lang="en"/>
              <a:t>and effectively visualize </a:t>
            </a:r>
            <a:r>
              <a:rPr lang="en"/>
              <a:t>the </a:t>
            </a:r>
            <a:r>
              <a:rPr lang="en"/>
              <a:t>uncertainty</a:t>
            </a:r>
            <a:r>
              <a:rPr lang="en"/>
              <a:t> in their data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Libguide / github page of examples and techniques in major geospatial software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