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66430-5EE0-4936-93DF-07C82F29083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60762-74C5-46B1-B534-24AB41CE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7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60762-74C5-46B1-B534-24AB41CE5C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0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0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4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5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11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61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06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28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2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1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8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1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6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5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A61FD-A079-20CA-C391-5DFFC964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31645"/>
            <a:ext cx="12192000" cy="777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5AF2AB-AA35-FCDB-AA48-2EE37D24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635583" y="6278756"/>
            <a:ext cx="806656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</a:schemeClr>
                </a:solidFill>
              </a:rPr>
              <a:t> IFN712 Research in IT Practice</a:t>
            </a:r>
          </a:p>
          <a:p>
            <a:r>
              <a:rPr lang="en-AU" sz="1100" b="0" dirty="0">
                <a:solidFill>
                  <a:schemeClr val="tx1">
                    <a:lumMod val="95000"/>
                  </a:schemeClr>
                </a:solidFill>
              </a:rPr>
              <a:t>School of Information Systems, Faculty of Science</a:t>
            </a:r>
          </a:p>
        </p:txBody>
      </p:sp>
    </p:spTree>
    <p:extLst>
      <p:ext uri="{BB962C8B-B14F-4D97-AF65-F5344CB8AC3E}">
        <p14:creationId xmlns:p14="http://schemas.microsoft.com/office/powerpoint/2010/main" val="385595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2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7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1D420C-4E93-45AA-6B29-603A5310D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31645"/>
            <a:ext cx="12192000" cy="7779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5CD86C-B4A2-C3F7-2651-45E2EEBEE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635583" y="6278756"/>
            <a:ext cx="806656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</a:schemeClr>
                </a:solidFill>
              </a:rPr>
              <a:t> IFN712 Research in IT Practice</a:t>
            </a:r>
          </a:p>
          <a:p>
            <a:r>
              <a:rPr lang="en-AU" sz="1100" b="0" dirty="0">
                <a:solidFill>
                  <a:schemeClr val="tx1">
                    <a:lumMod val="95000"/>
                  </a:schemeClr>
                </a:solidFill>
              </a:rPr>
              <a:t>School of Information Systems, Faculty of Science</a:t>
            </a:r>
          </a:p>
        </p:txBody>
      </p:sp>
    </p:spTree>
    <p:extLst>
      <p:ext uri="{BB962C8B-B14F-4D97-AF65-F5344CB8AC3E}">
        <p14:creationId xmlns:p14="http://schemas.microsoft.com/office/powerpoint/2010/main" val="270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0037" y="270063"/>
            <a:ext cx="100985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1">
                <a:solidFill>
                  <a:srgbClr val="333333"/>
                </a:solidFill>
              </a:defRPr>
            </a:pPr>
            <a:r>
              <a:rPr sz="3200" dirty="0">
                <a:solidFill>
                  <a:schemeClr val="tx1">
                    <a:lumMod val="95000"/>
                  </a:schemeClr>
                </a:solidFill>
              </a:rPr>
              <a:t>Benchmarking Generative AI Token Use in Cybersecurity 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46086" y="1890914"/>
            <a:ext cx="63930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4ECDC4"/>
                </a:solidFill>
              </a:defRPr>
            </a:pPr>
            <a:r>
              <a:rPr lang="en-US" sz="2000" dirty="0"/>
              <a:t>Assignment 2C Presenting new results and findings</a:t>
            </a:r>
            <a:endParaRPr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651052" y="2439865"/>
            <a:ext cx="5912047" cy="307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r>
              <a:rPr sz="2000" dirty="0">
                <a:solidFill>
                  <a:schemeClr val="tx1">
                    <a:lumMod val="95000"/>
                  </a:schemeClr>
                </a:solidFill>
              </a:rPr>
              <a:t>Mohamed Zeyada </a:t>
            </a:r>
            <a:r>
              <a:rPr lang="en-AU" sz="2000" dirty="0">
                <a:solidFill>
                  <a:schemeClr val="tx1">
                    <a:lumMod val="9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sz="2000" dirty="0">
                <a:solidFill>
                  <a:schemeClr val="tx1">
                    <a:lumMod val="95000"/>
                  </a:schemeClr>
                </a:solidFill>
              </a:rPr>
              <a:t>1693860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000" dirty="0"/>
              <a:t>Networks and Security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000" dirty="0" err="1"/>
              <a:t>Supervisor:Dr</a:t>
            </a:r>
            <a:r>
              <a:rPr sz="2000" dirty="0"/>
              <a:t>. Gowri</a:t>
            </a:r>
            <a:r>
              <a:rPr lang="en-US" sz="2000" dirty="0"/>
              <a:t> </a:t>
            </a:r>
            <a:r>
              <a:rPr sz="2000" dirty="0"/>
              <a:t>Ramachandran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000" dirty="0"/>
              <a:t>Cluster 8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000" dirty="0"/>
              <a:t>IFN712 Research in IT Practice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949" y="104696"/>
            <a:ext cx="8072925" cy="1217107"/>
          </a:xfrm>
        </p:spPr>
        <p:txBody>
          <a:bodyPr>
            <a:normAutofit/>
          </a:bodyPr>
          <a:lstStyle/>
          <a:p>
            <a:r>
              <a:rPr sz="2400" b="1" dirty="0"/>
              <a:t>Research Question (Original and Revised)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999" y="1488142"/>
            <a:ext cx="7511472" cy="4314964"/>
          </a:xfrm>
        </p:spPr>
        <p:txBody>
          <a:bodyPr>
            <a:norm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Original Research Question (RQ1):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"How does prompt length influence LLM output quality and cost efficiency in SOC/GRC tasks?"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endParaRPr sz="12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6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Revised Research Question: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No change - The research question remains the same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endParaRPr sz="12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6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Explanation of Refinement: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v3 Issue: Different tasks for S/M/L variants (introduced confounding variables)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v4 Fix: Identical tasks across all lengths, only context detail varies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This ensures RQ1 can properly measure "where quality gains plateau"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endParaRPr sz="12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6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Why No Change?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The question accurately captures the core research objective. The refinement was methodological, not conceptual - ensuring scientific rigor in experimental design.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356" y="156183"/>
            <a:ext cx="7511473" cy="848652"/>
          </a:xfrm>
        </p:spPr>
        <p:txBody>
          <a:bodyPr>
            <a:normAutofit/>
          </a:bodyPr>
          <a:lstStyle/>
          <a:p>
            <a:pPr algn="ctr"/>
            <a:r>
              <a:rPr sz="2000" b="1" dirty="0"/>
              <a:t>Completed Experiments and Data Collection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5899"/>
            <a:ext cx="6621864" cy="5325626"/>
          </a:xfrm>
        </p:spPr>
        <p:txBody>
          <a:bodyPr>
            <a:noAutofit/>
          </a:bodyPr>
          <a:lstStyle/>
          <a:p>
            <a:pPr marL="0" indent="0">
              <a:buNone/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Dataset Development (COMPLETE )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Generated 300 academic-grade prompts using controlled experiment design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100 base scenarios × 3 length variants (S/M/L)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Token ranges: S (150-250), M (450-550), L (800-1000)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endParaRPr sz="12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Data Collection Methodology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BOTSv3 Integration: Real ransomware families (243), DDNS providers (50), event codes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Scenario Coverage: 150 SOC, 90 GRC, 60 CTI prompts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Controlled Variables: Task requirements identical across S/M/L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Independent Variable: Only prompt length varies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endParaRPr sz="12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Validation (COMPLETE )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Automated methodology validation: 100% task consistency verified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Token distribution: 95.3% within target ranges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Academic integrity: Peer-reviewed data sources integrated</a:t>
            </a:r>
          </a:p>
          <a:p>
            <a:pPr marL="0" indent="0">
              <a:buNone/>
              <a:defRPr sz="1400">
                <a:solidFill>
                  <a:srgbClr val="333333"/>
                </a:solidFill>
              </a:defRPr>
            </a:pPr>
            <a:endParaRPr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89B13B-4DE6-9C6A-FE22-75E30416190E}"/>
              </a:ext>
            </a:extLst>
          </p:cNvPr>
          <p:cNvSpPr txBox="1">
            <a:spLocks/>
          </p:cNvSpPr>
          <p:nvPr/>
        </p:nvSpPr>
        <p:spPr>
          <a:xfrm>
            <a:off x="6314908" y="783771"/>
            <a:ext cx="5755179" cy="5225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400">
                <a:solidFill>
                  <a:srgbClr val="333333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Platform Implementation (COMPLETE )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• Web-based benchmarking interface deployed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• MongoDB database with 300 prompts loaded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• API endpoints functional for experiment execution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endParaRPr lang="en-US" sz="14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400">
                <a:solidFill>
                  <a:srgbClr val="333333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Experimental Runs (COMPLETED )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• 122 runs with multi-judge 7-dimension rubric scoring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• Real LLM evaluations across multiple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0566" y="-50632"/>
            <a:ext cx="5010868" cy="683092"/>
          </a:xfrm>
        </p:spPr>
        <p:txBody>
          <a:bodyPr>
            <a:normAutofit/>
          </a:bodyPr>
          <a:lstStyle/>
          <a:p>
            <a:pPr algn="ctr"/>
            <a:r>
              <a:rPr sz="2000" b="1" dirty="0"/>
              <a:t>Dataset Development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490" y="2617931"/>
            <a:ext cx="4114800" cy="3413760"/>
          </a:xfrm>
        </p:spPr>
        <p:txBody>
          <a:bodyPr>
            <a:normAutofit fontScale="85000" lnSpcReduction="20000"/>
          </a:bodyPr>
          <a:lstStyle/>
          <a:p>
            <a:pPr>
              <a:defRPr sz="1200">
                <a:solidFill>
                  <a:srgbClr val="333333"/>
                </a:solidFill>
              </a:defRPr>
            </a:pP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200">
                <a:solidFill>
                  <a:srgbClr val="333333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Token Distribution by Length Variant: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• S: 150-195 tokens (avg 165)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• M: 324-550 tokens (avg 471) 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• L: 510-891 tokens (avg 798)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• Clear separation confirms controlled experiment design</a:t>
            </a:r>
          </a:p>
          <a:p>
            <a:pPr marL="0" indent="0">
              <a:buNone/>
              <a:defRPr sz="1200">
                <a:solidFill>
                  <a:srgbClr val="333333"/>
                </a:solidFill>
              </a:defRPr>
            </a:pP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200">
                <a:solidFill>
                  <a:srgbClr val="333333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Key Achievement: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Controlled experiment validation: 0 task consistency errors across all 100 base scenarios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endParaRPr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200">
                <a:solidFill>
                  <a:srgbClr val="333333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Scenario Distribution: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• SOC Incident Response: 50% (150 prompts)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• GRC Compliance Mapping: 30% (90 prompts)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• CTI Threat Intelligence: 20% (60 prompts)</a:t>
            </a:r>
          </a:p>
        </p:txBody>
      </p:sp>
      <p:pic>
        <p:nvPicPr>
          <p:cNvPr id="4" name="Picture 3" descr="token_distribution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252" y="1152426"/>
            <a:ext cx="2377258" cy="1782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04559" y="738554"/>
            <a:ext cx="328006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ECDC4"/>
                </a:solidFill>
              </a:defRPr>
            </a:pPr>
            <a:r>
              <a:rPr sz="1400" dirty="0"/>
              <a:t>Token Distribution by Length Variant</a:t>
            </a:r>
          </a:p>
        </p:txBody>
      </p:sp>
      <p:pic>
        <p:nvPicPr>
          <p:cNvPr id="6" name="Picture 5" descr="scenario_distribution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897" y="3614853"/>
            <a:ext cx="2831968" cy="21239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69806" y="3121223"/>
            <a:ext cx="194957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ECDC4"/>
                </a:solidFill>
              </a:defRPr>
            </a:pPr>
            <a:r>
              <a:rPr sz="1400" dirty="0"/>
              <a:t>Scenario Distribution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47C663-592C-BD87-045F-821FF1148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00564"/>
              </p:ext>
            </p:extLst>
          </p:nvPr>
        </p:nvGraphicFramePr>
        <p:xfrm>
          <a:off x="1035985" y="826309"/>
          <a:ext cx="3738748" cy="171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468">
                  <a:extLst>
                    <a:ext uri="{9D8B030D-6E8A-4147-A177-3AD203B41FA5}">
                      <a16:colId xmlns:a16="http://schemas.microsoft.com/office/drawing/2014/main" val="2225243162"/>
                    </a:ext>
                  </a:extLst>
                </a:gridCol>
                <a:gridCol w="611280">
                  <a:extLst>
                    <a:ext uri="{9D8B030D-6E8A-4147-A177-3AD203B41FA5}">
                      <a16:colId xmlns:a16="http://schemas.microsoft.com/office/drawing/2014/main" val="80974921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2503879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54841751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Scenario Type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Base Prompts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Total Prompts 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Categories │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36141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SOC_INCIDENT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50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150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5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62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│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GRC_MAPPING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30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90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30743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CTI_SUMMARY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20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60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3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591085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Total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100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300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11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8720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264" y="1"/>
            <a:ext cx="7511473" cy="776993"/>
          </a:xfrm>
        </p:spPr>
        <p:txBody>
          <a:bodyPr>
            <a:normAutofit/>
          </a:bodyPr>
          <a:lstStyle/>
          <a:p>
            <a:pPr algn="ctr"/>
            <a:r>
              <a:rPr sz="2000" b="1" dirty="0"/>
              <a:t>Experimental Results (ACTUAL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73" y="1296548"/>
            <a:ext cx="3445497" cy="4015818"/>
          </a:xfrm>
        </p:spPr>
        <p:txBody>
          <a:bodyPr>
            <a:noAutofit/>
          </a:bodyPr>
          <a:lstStyle/>
          <a:p>
            <a:pPr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122 Completed Runs with Multi-Judge 7-Dimension Rubric Scoring</a:t>
            </a: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400">
                <a:solidFill>
                  <a:srgbClr val="333333"/>
                </a:solidFill>
              </a:defRPr>
            </a:pP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Models Tested: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GPT-4o: 48 runs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Claude-3.5-Sonnet: 36 runs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Llama-3.3-70B: 36 runs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Gemini-2.5-Pro: 2 runs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endParaRPr sz="12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Balanced Length Distribution: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S: 41 runs | M: 42 runs | L: 39 runs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endParaRPr sz="12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Scenario Coverage: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CTI_SUMMARY: 60 runs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SOC_INCIDENT: 38 runs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• GRC_MAPPING: 24 runs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endParaRPr sz="12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400">
                <a:solidFill>
                  <a:srgbClr val="333333"/>
                </a:solidFill>
              </a:defRPr>
            </a:pPr>
            <a:endParaRPr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0499" y="5382706"/>
            <a:ext cx="8757501" cy="646331"/>
          </a:xfrm>
          <a:prstGeom prst="rect">
            <a:avLst/>
          </a:prstGeom>
          <a:noFill/>
          <a:ln w="25400">
            <a:solidFill>
              <a:srgbClr val="FF6B6B"/>
            </a:solidFill>
          </a:ln>
        </p:spPr>
        <p:txBody>
          <a:bodyPr wrap="square">
            <a:spAutoFit/>
          </a:bodyPr>
          <a:lstStyle/>
          <a:p>
            <a:pPr algn="ctr">
              <a:defRPr sz="1400" b="1">
                <a:solidFill>
                  <a:srgbClr val="FF6B6B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KEY FINDING: Quality Plateau Effect Confirmed</a:t>
            </a:r>
          </a:p>
          <a:p>
            <a:pPr algn="ctr">
              <a:defRPr sz="1400" b="1">
                <a:solidFill>
                  <a:srgbClr val="FF6B6B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Quality remains consistent (4.84-4.89/5) across all prompt lengths, but cost increases 35% from </a:t>
            </a:r>
            <a:r>
              <a:rPr sz="1200" dirty="0" err="1">
                <a:solidFill>
                  <a:schemeClr val="tx1">
                    <a:lumMod val="95000"/>
                  </a:schemeClr>
                </a:solidFill>
              </a:rPr>
              <a:t>Short→Long</a:t>
            </a:r>
            <a:endParaRPr sz="1200" dirty="0">
              <a:solidFill>
                <a:schemeClr val="tx1">
                  <a:lumMod val="95000"/>
                </a:schemeClr>
              </a:solidFill>
            </a:endParaRPr>
          </a:p>
          <a:p>
            <a:pPr algn="ctr">
              <a:defRPr sz="1400" b="1">
                <a:solidFill>
                  <a:srgbClr val="FF6B6B"/>
                </a:solidFill>
              </a:defRPr>
            </a:pPr>
            <a:r>
              <a:rPr sz="1200" dirty="0">
                <a:solidFill>
                  <a:schemeClr val="tx1">
                    <a:lumMod val="95000"/>
                  </a:schemeClr>
                </a:solidFill>
              </a:rPr>
              <a:t>RECOMMENDATION: Use Short prompts for optimal cost-effectiveness in SOC/GRC operations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D0CA4E-6011-87FF-8E1F-597FB747189A}"/>
              </a:ext>
            </a:extLst>
          </p:cNvPr>
          <p:cNvSpPr txBox="1">
            <a:spLocks/>
          </p:cNvSpPr>
          <p:nvPr/>
        </p:nvSpPr>
        <p:spPr>
          <a:xfrm>
            <a:off x="6406240" y="928053"/>
            <a:ext cx="3445497" cy="4015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400">
                <a:solidFill>
                  <a:srgbClr val="333333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Overall Performance: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• Average Quality: 4.87/5.0 across all dimensions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Quality and Cost by Prompt Length: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• Short (S): Quality 4.89/5, Cost $0.0052 per run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• Medium (M): Quality 4.84/5, Cost $0.0065 per run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</a:schemeClr>
                </a:solidFill>
              </a:rPr>
              <a:t>• Long (L): Quality 4.88/5, Cost $0.0070 per run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0264" y="186443"/>
            <a:ext cx="7511473" cy="788247"/>
          </a:xfrm>
        </p:spPr>
        <p:txBody>
          <a:bodyPr>
            <a:normAutofit/>
          </a:bodyPr>
          <a:lstStyle/>
          <a:p>
            <a:pPr algn="ctr"/>
            <a:r>
              <a:rPr sz="2000" b="1" dirty="0"/>
              <a:t>Main Findings and Relation to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436" y="992423"/>
            <a:ext cx="3553627" cy="5101902"/>
          </a:xfrm>
        </p:spPr>
        <p:txBody>
          <a:bodyPr>
            <a:noAutofit/>
          </a:bodyPr>
          <a:lstStyle/>
          <a:p>
            <a:pPr marL="0" indent="0">
              <a:buNone/>
              <a:defRPr sz="1300">
                <a:solidFill>
                  <a:srgbClr val="333333"/>
                </a:solidFill>
              </a:defRPr>
            </a:pPr>
            <a:r>
              <a:rPr sz="1050" dirty="0">
                <a:solidFill>
                  <a:schemeClr val="tx1">
                    <a:lumMod val="95000"/>
                  </a:schemeClr>
                </a:solidFill>
              </a:rPr>
              <a:t>KEY FINDING - Quality Plateau Effect Confirmed:</a:t>
            </a:r>
          </a:p>
          <a:p>
            <a:pPr>
              <a:defRPr sz="1300">
                <a:solidFill>
                  <a:srgbClr val="333333"/>
                </a:solidFill>
              </a:defRPr>
            </a:pPr>
            <a:endParaRPr sz="105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300">
                <a:solidFill>
                  <a:srgbClr val="333333"/>
                </a:solidFill>
              </a:defRPr>
            </a:pPr>
            <a:r>
              <a:rPr sz="1050" dirty="0">
                <a:solidFill>
                  <a:schemeClr val="tx1">
                    <a:lumMod val="95000"/>
                  </a:schemeClr>
                </a:solidFill>
              </a:rPr>
              <a:t>Quality remains consistent (~4.85-4.89) across all prompt lengths, but cost increases 35% from S→L</a:t>
            </a:r>
          </a:p>
          <a:p>
            <a:pPr>
              <a:defRPr sz="1300">
                <a:solidFill>
                  <a:srgbClr val="333333"/>
                </a:solidFill>
              </a:defRPr>
            </a:pPr>
            <a:endParaRPr sz="105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300">
                <a:solidFill>
                  <a:srgbClr val="333333"/>
                </a:solidFill>
              </a:defRPr>
            </a:pPr>
            <a:r>
              <a:rPr sz="1050" dirty="0">
                <a:solidFill>
                  <a:schemeClr val="tx1">
                    <a:lumMod val="95000"/>
                  </a:schemeClr>
                </a:solidFill>
              </a:rPr>
              <a:t>Detailed Results:</a:t>
            </a:r>
          </a:p>
          <a:p>
            <a:pPr>
              <a:defRPr sz="1300">
                <a:solidFill>
                  <a:srgbClr val="333333"/>
                </a:solidFill>
              </a:defRPr>
            </a:pPr>
            <a:r>
              <a:rPr sz="1050" dirty="0">
                <a:solidFill>
                  <a:schemeClr val="tx1">
                    <a:lumMod val="95000"/>
                  </a:schemeClr>
                </a:solidFill>
              </a:rPr>
              <a:t>• Short (S): Quality 4.89/5, Cost $0.0052 per run</a:t>
            </a:r>
          </a:p>
          <a:p>
            <a:pPr>
              <a:defRPr sz="1300">
                <a:solidFill>
                  <a:srgbClr val="333333"/>
                </a:solidFill>
              </a:defRPr>
            </a:pPr>
            <a:r>
              <a:rPr sz="1050" dirty="0">
                <a:solidFill>
                  <a:schemeClr val="tx1">
                    <a:lumMod val="95000"/>
                  </a:schemeClr>
                </a:solidFill>
              </a:rPr>
              <a:t>• Medium (M): Quality 4.84/5, Cost $0.0065 per run  </a:t>
            </a:r>
          </a:p>
          <a:p>
            <a:pPr>
              <a:defRPr sz="1300">
                <a:solidFill>
                  <a:srgbClr val="333333"/>
                </a:solidFill>
              </a:defRPr>
            </a:pPr>
            <a:r>
              <a:rPr sz="1050" dirty="0">
                <a:solidFill>
                  <a:schemeClr val="tx1">
                    <a:lumMod val="95000"/>
                  </a:schemeClr>
                </a:solidFill>
              </a:rPr>
              <a:t>• Long (L): Quality 4.88/5, Cost $0.0070 per run</a:t>
            </a:r>
          </a:p>
          <a:p>
            <a:pPr>
              <a:defRPr sz="1300">
                <a:solidFill>
                  <a:srgbClr val="333333"/>
                </a:solidFill>
              </a:defRPr>
            </a:pPr>
            <a:endParaRPr sz="105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300">
                <a:solidFill>
                  <a:srgbClr val="333333"/>
                </a:solidFill>
              </a:defRPr>
            </a:pPr>
            <a:r>
              <a:rPr sz="1050" dirty="0">
                <a:solidFill>
                  <a:schemeClr val="tx1">
                    <a:lumMod val="95000"/>
                  </a:schemeClr>
                </a:solidFill>
              </a:rPr>
              <a:t>Answer to RQ1:</a:t>
            </a:r>
          </a:p>
          <a:p>
            <a:pPr>
              <a:defRPr sz="1300">
                <a:solidFill>
                  <a:srgbClr val="333333"/>
                </a:solidFill>
              </a:defRPr>
            </a:pPr>
            <a:r>
              <a:rPr sz="1050" dirty="0">
                <a:solidFill>
                  <a:schemeClr val="tx1">
                    <a:lumMod val="95000"/>
                  </a:schemeClr>
                </a:solidFill>
              </a:rPr>
              <a:t>"How does prompt length influence LLM output quality and cost efficiency in SOC/GRC tasks?"</a:t>
            </a:r>
          </a:p>
          <a:p>
            <a:pPr>
              <a:defRPr sz="1300">
                <a:solidFill>
                  <a:srgbClr val="333333"/>
                </a:solidFill>
              </a:defRPr>
            </a:pPr>
            <a:endParaRPr sz="105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300">
                <a:solidFill>
                  <a:srgbClr val="333333"/>
                </a:solidFill>
              </a:defRPr>
            </a:pPr>
            <a:r>
              <a:rPr sz="1050" dirty="0">
                <a:solidFill>
                  <a:schemeClr val="tx1">
                    <a:lumMod val="95000"/>
                  </a:schemeClr>
                </a:solidFill>
              </a:rPr>
              <a:t>RECOMMENDATION: Short prompts (S) are most cost-effective - deliver equivalent quality at lowest cost</a:t>
            </a:r>
          </a:p>
          <a:p>
            <a:pPr>
              <a:defRPr sz="1300">
                <a:solidFill>
                  <a:srgbClr val="333333"/>
                </a:solidFill>
              </a:defRPr>
            </a:pPr>
            <a:endParaRPr sz="105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AA0DC6-87AA-3363-F9BC-7698CD723EBC}"/>
              </a:ext>
            </a:extLst>
          </p:cNvPr>
          <p:cNvSpPr txBox="1">
            <a:spLocks/>
          </p:cNvSpPr>
          <p:nvPr/>
        </p:nvSpPr>
        <p:spPr>
          <a:xfrm>
            <a:off x="6504728" y="1106443"/>
            <a:ext cx="3553627" cy="48738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300">
                <a:solidFill>
                  <a:srgbClr val="333333"/>
                </a:solidFill>
              </a:defRPr>
            </a:pPr>
            <a:r>
              <a:rPr lang="en-US" sz="1050" dirty="0">
                <a:solidFill>
                  <a:schemeClr val="tx1">
                    <a:lumMod val="95000"/>
                  </a:schemeClr>
                </a:solidFill>
              </a:rPr>
              <a:t>Validation:</a:t>
            </a:r>
          </a:p>
          <a:p>
            <a:pPr>
              <a:defRPr sz="1300">
                <a:solidFill>
                  <a:srgbClr val="333333"/>
                </a:solidFill>
              </a:defRPr>
            </a:pPr>
            <a:r>
              <a:rPr lang="en-US" sz="1050" dirty="0">
                <a:solidFill>
                  <a:schemeClr val="tx1">
                    <a:lumMod val="95000"/>
                  </a:schemeClr>
                </a:solidFill>
              </a:rPr>
              <a:t>• Controlled experiment with 100% task consistency</a:t>
            </a:r>
          </a:p>
          <a:p>
            <a:pPr>
              <a:defRPr sz="1300">
                <a:solidFill>
                  <a:srgbClr val="333333"/>
                </a:solidFill>
              </a:defRPr>
            </a:pPr>
            <a:r>
              <a:rPr lang="en-US" sz="1050" dirty="0">
                <a:solidFill>
                  <a:schemeClr val="tx1">
                    <a:lumMod val="95000"/>
                  </a:schemeClr>
                </a:solidFill>
              </a:rPr>
              <a:t>• BOTSv3 operational realism with real ransomware families</a:t>
            </a:r>
          </a:p>
          <a:p>
            <a:pPr>
              <a:defRPr sz="1300">
                <a:solidFill>
                  <a:srgbClr val="333333"/>
                </a:solidFill>
              </a:defRPr>
            </a:pPr>
            <a:r>
              <a:rPr lang="en-US" sz="1050" dirty="0">
                <a:solidFill>
                  <a:schemeClr val="tx1">
                    <a:lumMod val="95000"/>
                  </a:schemeClr>
                </a:solidFill>
              </a:rPr>
              <a:t>• 40+ peer-reviewed citations supporting methodology</a:t>
            </a:r>
          </a:p>
          <a:p>
            <a:pPr>
              <a:defRPr sz="1300">
                <a:solidFill>
                  <a:srgbClr val="333333"/>
                </a:solidFill>
              </a:defRPr>
            </a:pPr>
            <a:r>
              <a:rPr lang="en-US" sz="1050" dirty="0">
                <a:solidFill>
                  <a:schemeClr val="tx1">
                    <a:lumMod val="95000"/>
                  </a:schemeClr>
                </a:solidFill>
              </a:rPr>
              <a:t>• Platform capabilities: Experiment tracking, FSP bias mitigation, statistical analysis</a:t>
            </a:r>
          </a:p>
          <a:p>
            <a:pPr>
              <a:defRPr sz="1300">
                <a:solidFill>
                  <a:srgbClr val="333333"/>
                </a:solidFill>
              </a:defRPr>
            </a:pPr>
            <a:endParaRPr lang="en-US" sz="105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300">
                <a:solidFill>
                  <a:srgbClr val="333333"/>
                </a:solidFill>
              </a:defRPr>
            </a:pPr>
            <a:r>
              <a:rPr lang="en-US" sz="1050" dirty="0">
                <a:solidFill>
                  <a:schemeClr val="tx1">
                    <a:lumMod val="95000"/>
                  </a:schemeClr>
                </a:solidFill>
              </a:rPr>
              <a:t>Platform Achievements:</a:t>
            </a:r>
          </a:p>
          <a:p>
            <a:pPr>
              <a:defRPr sz="1300">
                <a:solidFill>
                  <a:srgbClr val="333333"/>
                </a:solidFill>
              </a:defRPr>
            </a:pPr>
            <a:r>
              <a:rPr lang="en-US" sz="1050" dirty="0">
                <a:solidFill>
                  <a:schemeClr val="tx1">
                    <a:lumMod val="95000"/>
                  </a:schemeClr>
                </a:solidFill>
              </a:rPr>
              <a:t>• Full reproducibility with experiment tracking</a:t>
            </a:r>
          </a:p>
          <a:p>
            <a:pPr>
              <a:defRPr sz="1300">
                <a:solidFill>
                  <a:srgbClr val="333333"/>
                </a:solidFill>
              </a:defRPr>
            </a:pPr>
            <a:r>
              <a:rPr lang="en-US" sz="1050" dirty="0">
                <a:solidFill>
                  <a:schemeClr val="tx1">
                    <a:lumMod val="95000"/>
                  </a:schemeClr>
                </a:solidFill>
              </a:rPr>
              <a:t>• Cost-quality analytics with interactive visualizations</a:t>
            </a:r>
          </a:p>
          <a:p>
            <a:pPr>
              <a:defRPr sz="1300">
                <a:solidFill>
                  <a:srgbClr val="333333"/>
                </a:solidFill>
              </a:defRPr>
            </a:pPr>
            <a:r>
              <a:rPr lang="en-US" sz="1050" dirty="0">
                <a:solidFill>
                  <a:schemeClr val="tx1">
                    <a:lumMod val="95000"/>
                  </a:schemeClr>
                </a:solidFill>
              </a:rPr>
              <a:t>• 7-dimension SOC/GRC rubric scoring system</a:t>
            </a:r>
          </a:p>
          <a:p>
            <a:pPr>
              <a:defRPr sz="1300">
                <a:solidFill>
                  <a:srgbClr val="333333"/>
                </a:solidFill>
              </a:defRPr>
            </a:pPr>
            <a:r>
              <a:rPr lang="en-US" sz="1050" dirty="0">
                <a:solidFill>
                  <a:schemeClr val="tx1">
                    <a:lumMod val="95000"/>
                  </a:schemeClr>
                </a:solidFill>
              </a:rPr>
              <a:t>• Research workflows: RQ1 (length analysis), RQ2 (adaptive benchmarking)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523" y="220356"/>
            <a:ext cx="8058954" cy="65175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Summary Remarks and Remaining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75148"/>
            <a:ext cx="4686300" cy="4130352"/>
          </a:xfrm>
        </p:spPr>
        <p:txBody>
          <a:bodyPr>
            <a:noAutofit/>
          </a:bodyPr>
          <a:lstStyle/>
          <a:p>
            <a:pPr marL="0" indent="0">
              <a:buNone/>
              <a:defRPr sz="1200">
                <a:solidFill>
                  <a:srgbClr val="333333"/>
                </a:solidFill>
              </a:defRPr>
            </a:pPr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Work Completed </a:t>
            </a:r>
          </a:p>
          <a:p>
            <a:pPr marL="0" indent="0">
              <a:buNone/>
              <a:defRPr sz="1200">
                <a:solidFill>
                  <a:srgbClr val="333333"/>
                </a:solidFill>
              </a:defRPr>
            </a:pPr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Academic-Grade Dataset: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• 300 prompts with controlled experiment design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• Validated methodology (0 task consistency errors)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• BOTSv3 integration (authentic cybersecurity data)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endParaRPr lang="en-US" sz="10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200">
                <a:solidFill>
                  <a:srgbClr val="333333"/>
                </a:solidFill>
              </a:defRPr>
            </a:pPr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Platform Implementation: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• Web interface, database, API infrastructure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• Automated validation framework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• Cost tracking and quality assessment ready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endParaRPr lang="en-US" sz="10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  <a:defRPr sz="1200">
                <a:solidFill>
                  <a:srgbClr val="333333"/>
                </a:solidFill>
              </a:defRPr>
            </a:pPr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Experimental Results: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• 122 runs with real LLM evaluations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• Preliminary RQ1 findings: Quality plateau confirmed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• Multi-model comparison (GPT-4o, Claude, Llama, Gemini)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endParaRPr lang="en-US" sz="10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Theoretical Foundation: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• 40+ peer-reviewed citations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• Industry standards alignment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• Reproducible methodology</a:t>
            </a:r>
          </a:p>
          <a:p>
            <a:pPr marL="0" indent="0">
              <a:buNone/>
              <a:defRPr sz="1200">
                <a:solidFill>
                  <a:srgbClr val="333333"/>
                </a:solidFill>
              </a:defRPr>
            </a:pPr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Remaining Work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000" dirty="0">
                <a:solidFill>
                  <a:schemeClr val="tx1">
                    <a:lumMod val="95000"/>
                  </a:schemeClr>
                </a:solidFill>
              </a:rPr>
              <a:t>• Reproducible benchmarking framework for practitioners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CDC666-4995-6E3E-A021-99A8235862E1}"/>
              </a:ext>
            </a:extLst>
          </p:cNvPr>
          <p:cNvSpPr txBox="1">
            <a:spLocks/>
          </p:cNvSpPr>
          <p:nvPr/>
        </p:nvSpPr>
        <p:spPr>
          <a:xfrm>
            <a:off x="6372225" y="2060898"/>
            <a:ext cx="4295775" cy="4130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Immediate (Weeks 11-12):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• Complete systematic LLM evaluation runs (expand to more models/scenarios)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• Statistical significance testing (confidence intervals, p-values)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• Generate publication-ready visualizations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Assignment 3A Preparation (Due Oct 18):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• Compile research outputs report with experimental data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• Document experimental procedures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• Create data analysis visualizations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• Prepare statistical analysis report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endParaRPr lang="en-US" sz="12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Expected Contributions: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• Evidence-based prompt optimization for cybersecurity operations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• First controlled study of prompt length effects in SOC/GRC contexts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65</TotalTime>
  <Words>1034</Words>
  <Application>Microsoft Office PowerPoint</Application>
  <PresentationFormat>Widescreen</PresentationFormat>
  <Paragraphs>170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Century Gothic</vt:lpstr>
      <vt:lpstr>Mesh</vt:lpstr>
      <vt:lpstr>PowerPoint Presentation</vt:lpstr>
      <vt:lpstr>Research Question (Original and Revised)</vt:lpstr>
      <vt:lpstr>Completed Experiments and Data Collection Work</vt:lpstr>
      <vt:lpstr>Dataset Development Results</vt:lpstr>
      <vt:lpstr>Experimental Results (ACTUAL DATA)</vt:lpstr>
      <vt:lpstr>Main Findings and Relation to Research Question</vt:lpstr>
      <vt:lpstr>Summary Remarks and Remaining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 Zeyada</cp:lastModifiedBy>
  <cp:revision>12</cp:revision>
  <dcterms:created xsi:type="dcterms:W3CDTF">2013-01-27T09:14:16Z</dcterms:created>
  <dcterms:modified xsi:type="dcterms:W3CDTF">2025-10-06T19:10:29Z</dcterms:modified>
  <cp:category/>
</cp:coreProperties>
</file>