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745" autoAdjust="0"/>
  </p:normalViewPr>
  <p:slideViewPr>
    <p:cSldViewPr snapToGrid="0" snapToObjects="1">
      <p:cViewPr varScale="1">
        <p:scale>
          <a:sx n="65" d="100"/>
          <a:sy n="65" d="100"/>
        </p:scale>
        <p:origin x="701" y="3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title>
      <c:tx>
        <c:rich>
          <a:bodyPr/>
          <a:lstStyle/>
          <a:p>
            <a:pPr>
              <a:defRPr sz="1400" b="1"/>
            </a:pPr>
            <a:r>
              <a:rPr lang="en-US"/>
              <a:t>Quality Scores by Prompt Length</a:t>
            </a:r>
          </a:p>
        </c:rich>
      </c:tx>
      <c:overlay val="0"/>
    </c:title>
    <c:autoTitleDeleted val="0"/>
    <c:plotArea>
      <c:layout/>
      <c:barChart>
        <c:barDir val="col"/>
        <c:grouping val="clustered"/>
        <c:varyColors val="1"/>
        <c:ser>
          <c:idx val="0"/>
          <c:order val="0"/>
          <c:tx>
            <c:strRef>
              <c:f>Sheet1!$B$1</c:f>
              <c:strCache>
                <c:ptCount val="1"/>
                <c:pt idx="0">
                  <c:v>Quality Score</c:v>
                </c:pt>
              </c:strCache>
            </c:strRef>
          </c:tx>
          <c:invertIfNegative val="1"/>
          <c:cat>
            <c:strRef>
              <c:f>Sheet1!$A$2:$A$4</c:f>
              <c:strCache>
                <c:ptCount val="3"/>
                <c:pt idx="0">
                  <c:v>Short
(150-200)</c:v>
                </c:pt>
                <c:pt idx="1">
                  <c:v>Medium
(400-500)</c:v>
                </c:pt>
                <c:pt idx="2">
                  <c:v>Long
(750-850)</c:v>
                </c:pt>
              </c:strCache>
            </c:strRef>
          </c:cat>
          <c:val>
            <c:numRef>
              <c:f>Sheet1!$B$2:$B$4</c:f>
              <c:numCache>
                <c:formatCode>General</c:formatCode>
                <c:ptCount val="3"/>
                <c:pt idx="0">
                  <c:v>4.5380000000000003</c:v>
                </c:pt>
                <c:pt idx="1">
                  <c:v>4.5990000000000002</c:v>
                </c:pt>
                <c:pt idx="2">
                  <c:v>4.6239999999999997</c:v>
                </c:pt>
              </c:numCache>
            </c:numRef>
          </c:val>
          <c:extLst>
            <c:ext xmlns:c16="http://schemas.microsoft.com/office/drawing/2014/chart" uri="{C3380CC4-5D6E-409C-BE32-E72D297353CC}">
              <c16:uniqueId val="{00000000-B39C-4238-8E1B-171CFEAF1E3C}"/>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468E71-C793-4086-B0F6-04826CD9ED74}" type="datetimeFigureOut">
              <a:rPr lang="en-US" smtClean="0"/>
              <a:t>10/21/2025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41305F-1266-4B10-8C39-922398627AB1}" type="slidenum">
              <a:rPr lang="en-US" smtClean="0"/>
              <a:t>‹#›</a:t>
            </a:fld>
            <a:endParaRPr lang="en-US"/>
          </a:p>
        </p:txBody>
      </p:sp>
    </p:spTree>
    <p:extLst>
      <p:ext uri="{BB962C8B-B14F-4D97-AF65-F5344CB8AC3E}">
        <p14:creationId xmlns:p14="http://schemas.microsoft.com/office/powerpoint/2010/main" val="42016120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Good. I'm Mohamed Zeyada from Queensland University of Technology. Today I'm presenting research on Benchmarking Generative AI Token Use in Cybersecurity Operations—a controlled experimental study examining how prompt length affects quality and efficiency in cybersecurity AI deployment.</a:t>
            </a:r>
          </a:p>
          <a:p>
            <a:endParaRPr lang="en-US" dirty="0"/>
          </a:p>
        </p:txBody>
      </p:sp>
      <p:sp>
        <p:nvSpPr>
          <p:cNvPr id="4" name="Slide Number Placeholder 3"/>
          <p:cNvSpPr>
            <a:spLocks noGrp="1"/>
          </p:cNvSpPr>
          <p:nvPr>
            <p:ph type="sldNum" sz="quarter" idx="5"/>
          </p:nvPr>
        </p:nvSpPr>
        <p:spPr/>
        <p:txBody>
          <a:bodyPr/>
          <a:lstStyle/>
          <a:p>
            <a:fld id="{1C41305F-1266-4B10-8C39-922398627AB1}" type="slidenum">
              <a:rPr lang="en-US" smtClean="0"/>
              <a:t>1</a:t>
            </a:fld>
            <a:endParaRPr lang="en-US"/>
          </a:p>
        </p:txBody>
      </p:sp>
    </p:spTree>
    <p:extLst>
      <p:ext uri="{BB962C8B-B14F-4D97-AF65-F5344CB8AC3E}">
        <p14:creationId xmlns:p14="http://schemas.microsoft.com/office/powerpoint/2010/main" val="27955920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Let's discuss the implications.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Theoretically, we challenge Brown and colleagues' 2020 and Wei and colleagues' 2022 assumptions. Our finding: context-dependent patterns. Evidence: GRC plateaus at 0.18%, CTI shows negative returns at minus 0.90%, SOC has a 15.7-to-1 cost-to-quality ratio. This opens research into information overload mechanisms.</a:t>
            </a:r>
          </a:p>
          <a:p>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Practically, the impact is immediate: $8,400 to $84,000 annual savings. That's 67% token reduction with 99.7% quality retention. The strategy: GRC and CTI use SHORT prompts, SOC uses MEDIUM. This is quality-first optimization.</a:t>
            </a:r>
          </a:p>
          <a:p>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Methodologically, our controlled experimental design with three-judge ensemble and FSP provides rigorous evidence. The seven-dimension framework captures domain-specific quality. This is a replicable template for high-stakes domains.</a:t>
            </a:r>
          </a:p>
          <a:p>
            <a:endParaRPr lang="en-US" dirty="0"/>
          </a:p>
        </p:txBody>
      </p:sp>
      <p:sp>
        <p:nvSpPr>
          <p:cNvPr id="4" name="Slide Number Placeholder 3"/>
          <p:cNvSpPr>
            <a:spLocks noGrp="1"/>
          </p:cNvSpPr>
          <p:nvPr>
            <p:ph type="sldNum" sz="quarter" idx="5"/>
          </p:nvPr>
        </p:nvSpPr>
        <p:spPr/>
        <p:txBody>
          <a:bodyPr/>
          <a:lstStyle/>
          <a:p>
            <a:fld id="{1C41305F-1266-4B10-8C39-922398627AB1}" type="slidenum">
              <a:rPr lang="en-US" smtClean="0"/>
              <a:t>10</a:t>
            </a:fld>
            <a:endParaRPr lang="en-US"/>
          </a:p>
        </p:txBody>
      </p:sp>
    </p:spTree>
    <p:extLst>
      <p:ext uri="{BB962C8B-B14F-4D97-AF65-F5344CB8AC3E}">
        <p14:creationId xmlns:p14="http://schemas.microsoft.com/office/powerpoint/2010/main" val="16608367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This represents a paradigm shift: from assumption-driven to evidence-based optimization.</a:t>
            </a:r>
          </a:p>
          <a:p>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Our key contributions: First, this is the first controlled experimental study in cybersecurity prompt optimization. Second, we deliver 67% token reduction with 99.7% quality retention—challenging foundational assumptions. Third, we provide a context-dependent framework: match complexity to task structure. Fourth, we provide first empirical evidence of LLM information overload.</a:t>
            </a:r>
          </a:p>
          <a:p>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Our research outputs: The </a:t>
            </a:r>
            <a:r>
              <a:rPr lang="en-US" sz="1200" b="0" kern="1200" dirty="0" err="1">
                <a:solidFill>
                  <a:schemeClr val="tx1"/>
                </a:solidFill>
                <a:effectLst/>
                <a:latin typeface="+mn-lt"/>
                <a:ea typeface="+mn-ea"/>
                <a:cs typeface="+mn-cs"/>
              </a:rPr>
              <a:t>CyberPrompt</a:t>
            </a:r>
            <a:r>
              <a:rPr lang="en-US" sz="1200" b="0" kern="1200" dirty="0">
                <a:solidFill>
                  <a:schemeClr val="tx1"/>
                </a:solidFill>
                <a:effectLst/>
                <a:latin typeface="+mn-lt"/>
                <a:ea typeface="+mn-ea"/>
                <a:cs typeface="+mn-cs"/>
              </a:rPr>
              <a:t> platform is open-source. Our 300-prompt dataset integrates BOTSv3 data. The seven-dimension rubric is validated. The optimization framework provides actionable guidance.</a:t>
            </a:r>
          </a:p>
          <a:p>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Future research should investigate information overload mechanisms, dynamic prompt adaptation, individual differences, and operational validation with industry partners.</a:t>
            </a:r>
          </a:p>
          <a:p>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This empowers cybersecurity professionals to deploy AI as a precision tool where context guides prompt design.</a:t>
            </a:r>
          </a:p>
          <a:p>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1C41305F-1266-4B10-8C39-922398627AB1}" type="slidenum">
              <a:rPr lang="en-US" smtClean="0"/>
              <a:t>11</a:t>
            </a:fld>
            <a:endParaRPr lang="en-US"/>
          </a:p>
        </p:txBody>
      </p:sp>
    </p:spTree>
    <p:extLst>
      <p:ext uri="{BB962C8B-B14F-4D97-AF65-F5344CB8AC3E}">
        <p14:creationId xmlns:p14="http://schemas.microsoft.com/office/powerpoint/2010/main" val="25815613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C41305F-1266-4B10-8C39-922398627AB1}" type="slidenum">
              <a:rPr lang="en-US" smtClean="0"/>
              <a:t>12</a:t>
            </a:fld>
            <a:endParaRPr lang="en-US"/>
          </a:p>
        </p:txBody>
      </p:sp>
    </p:spTree>
    <p:extLst>
      <p:ext uri="{BB962C8B-B14F-4D97-AF65-F5344CB8AC3E}">
        <p14:creationId xmlns:p14="http://schemas.microsoft.com/office/powerpoint/2010/main" val="1787278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Let me start with a critical question: AI is revolutionizing cybersecurity—but are we using it efficiently?</a:t>
            </a:r>
          </a:p>
          <a:p>
            <a:br>
              <a:rPr lang="en-US" dirty="0"/>
            </a:br>
            <a:r>
              <a:rPr lang="en-US" sz="1200" b="0" kern="1200" dirty="0">
                <a:solidFill>
                  <a:schemeClr val="tx1"/>
                </a:solidFill>
                <a:effectLst/>
                <a:latin typeface="+mn-lt"/>
                <a:ea typeface="+mn-ea"/>
                <a:cs typeface="+mn-cs"/>
              </a:rPr>
              <a:t>Large language models like GPT-4, Claude, and Gemini are now deeply integrated into Security Operations Centers and GRC workflows. We've seen explosive growth—</a:t>
            </a:r>
            <a:r>
              <a:rPr lang="en-US" sz="1200" b="0" kern="1200" dirty="0" err="1">
                <a:solidFill>
                  <a:schemeClr val="tx1"/>
                </a:solidFill>
                <a:effectLst/>
                <a:latin typeface="+mn-lt"/>
                <a:ea typeface="+mn-ea"/>
                <a:cs typeface="+mn-cs"/>
              </a:rPr>
              <a:t>CySecBench</a:t>
            </a:r>
            <a:r>
              <a:rPr lang="en-US" sz="1200" b="0" kern="1200" dirty="0">
                <a:solidFill>
                  <a:schemeClr val="tx1"/>
                </a:solidFill>
                <a:effectLst/>
                <a:latin typeface="+mn-lt"/>
                <a:ea typeface="+mn-ea"/>
                <a:cs typeface="+mn-cs"/>
              </a:rPr>
              <a:t> released 12,662 cybersecurity prompts in 2025. The industry operates on this assumption from Brown and colleagues in 2020 and Wei and colleagues in 2022: 'Longer prompts equal better outputs.</a:t>
            </a:r>
            <a:br>
              <a:rPr lang="en-US" sz="1200" b="0" kern="1200" dirty="0">
                <a:solidFill>
                  <a:schemeClr val="tx1"/>
                </a:solidFill>
                <a:effectLst/>
                <a:latin typeface="+mn-lt"/>
                <a:ea typeface="+mn-ea"/>
                <a:cs typeface="+mn-cs"/>
              </a:rPr>
            </a:br>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But here's the problem: There's no empirical optimization guidance for cybersecurity contexts. Current research assumes strategies generalize across domains. Zhou and colleagues showed in 2023 that research emphasizes measurement over optimization. And critically—this assumption has NOT been tested in cybersecurity operations!</a:t>
            </a:r>
            <a:br>
              <a:rPr lang="en-US" sz="1200" b="0" kern="1200" dirty="0">
                <a:solidFill>
                  <a:schemeClr val="tx1"/>
                </a:solidFill>
                <a:effectLst/>
                <a:latin typeface="+mn-lt"/>
                <a:ea typeface="+mn-ea"/>
                <a:cs typeface="+mn-cs"/>
              </a:rPr>
            </a:br>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his brings us to our research question: How does prompt length influence LLM output quality across different SOC and GRC operational contexts, and how can we achieve maximum quality with optimal efficiency?</a:t>
            </a:r>
          </a:p>
          <a:p>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Our scope covers three operational contexts: SOC incident response, GRC compliance, and CTI analysis. This is the first controlled experimental study providing evidence-based optimization for cybersecurity AI deployment.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br>
              <a:rPr lang="en-US" sz="1200" b="0" kern="1200" dirty="0">
                <a:solidFill>
                  <a:schemeClr val="tx1"/>
                </a:solidFill>
                <a:effectLst/>
                <a:latin typeface="+mn-lt"/>
                <a:ea typeface="+mn-ea"/>
                <a:cs typeface="+mn-cs"/>
              </a:rPr>
            </a:br>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1C41305F-1266-4B10-8C39-922398627AB1}" type="slidenum">
              <a:rPr lang="en-US" smtClean="0"/>
              <a:t>2</a:t>
            </a:fld>
            <a:endParaRPr lang="en-US"/>
          </a:p>
        </p:txBody>
      </p:sp>
    </p:spTree>
    <p:extLst>
      <p:ext uri="{BB962C8B-B14F-4D97-AF65-F5344CB8AC3E}">
        <p14:creationId xmlns:p14="http://schemas.microsoft.com/office/powerpoint/2010/main" val="25276662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AI Evaluation (25 sec)</a:t>
            </a:r>
          </a:p>
          <a:p>
            <a:r>
              <a:rPr lang="en-US" sz="1200" b="0" kern="1200" dirty="0">
                <a:solidFill>
                  <a:schemeClr val="tx1"/>
                </a:solidFill>
                <a:effectLst/>
                <a:latin typeface="+mn-lt"/>
                <a:ea typeface="+mn-ea"/>
                <a:cs typeface="+mn-cs"/>
              </a:rPr>
              <a:t>"First, AI evaluation frameworks. Wang and colleagues established in 2018 through the GLUE benchmark that single-metric evaluation is insufficient for capturing AI performance across diverse tasks.</a:t>
            </a:r>
          </a:p>
          <a:p>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Lin and colleagues at Microsoft Research extended this in 2024 with their SPUR framework, demonstrating that domain-specific evaluation rubrics outperform generic metrics for conversational AI systems.</a:t>
            </a:r>
          </a:p>
          <a:p>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**The gap: these frameworks measure quality but don't guide optimization—they assess what quality you achieved, not how to improve it through input design.**"</a:t>
            </a:r>
          </a:p>
          <a:p>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a:t>
            </a:r>
          </a:p>
          <a:p>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 Panel 2: Prompt Engineering (30 sec)</a:t>
            </a:r>
          </a:p>
          <a:p>
            <a:r>
              <a:rPr lang="en-US" sz="1200" b="0" kern="1200" dirty="0">
                <a:solidFill>
                  <a:schemeClr val="tx1"/>
                </a:solidFill>
                <a:effectLst/>
                <a:latin typeface="+mn-lt"/>
                <a:ea typeface="+mn-ea"/>
                <a:cs typeface="+mn-cs"/>
              </a:rPr>
              <a:t>"Second, prompt engineering. Brown and the OpenAI team introduced few-shot prompting with GPT-3 in 2020, establishing that 'prompts are programs'—prompt design critically affects performance.</a:t>
            </a:r>
          </a:p>
          <a:p>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Wei and colleagues extended this in 2022 with Chain-of-Thought prompting, showing longer, more detailed prompts generally produce better outputs, establishing the industry assumption: 'more context equals better results.'</a:t>
            </a:r>
          </a:p>
          <a:p>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However, Han and colleagues challenged this in 2024 with their TALE framework, achieving 67% token reduction while maintaining competitive performance.</a:t>
            </a:r>
          </a:p>
          <a:p>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**The gap: all these studies assume domain-agnostic strategies—they don't investigate whether optimal approaches vary by task type or domain.**"</a:t>
            </a:r>
          </a:p>
          <a:p>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a:t>
            </a:r>
          </a:p>
          <a:p>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 Panel 3: Cybersecurity AI (25 sec)</a:t>
            </a:r>
          </a:p>
          <a:p>
            <a:r>
              <a:rPr lang="en-US" sz="1200" b="0" kern="1200" dirty="0">
                <a:solidFill>
                  <a:schemeClr val="tx1"/>
                </a:solidFill>
                <a:effectLst/>
                <a:latin typeface="+mn-lt"/>
                <a:ea typeface="+mn-ea"/>
                <a:cs typeface="+mn-cs"/>
              </a:rPr>
              <a:t>"Third, cybersecurity AI applications. Steinke and colleagues' 2015 research established that incident response requires structured information processing under time pressure—demands differing from general AI tasks.</a:t>
            </a:r>
          </a:p>
          <a:p>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Recent benchmarks accelerated: </a:t>
            </a:r>
            <a:r>
              <a:rPr lang="en-US" sz="1200" b="0" kern="1200" dirty="0" err="1">
                <a:solidFill>
                  <a:schemeClr val="tx1"/>
                </a:solidFill>
                <a:effectLst/>
                <a:latin typeface="+mn-lt"/>
                <a:ea typeface="+mn-ea"/>
                <a:cs typeface="+mn-cs"/>
              </a:rPr>
              <a:t>Wahréus</a:t>
            </a:r>
            <a:r>
              <a:rPr lang="en-US" sz="1200" b="0" kern="1200" dirty="0">
                <a:solidFill>
                  <a:schemeClr val="tx1"/>
                </a:solidFill>
                <a:effectLst/>
                <a:latin typeface="+mn-lt"/>
                <a:ea typeface="+mn-ea"/>
                <a:cs typeface="+mn-cs"/>
              </a:rPr>
              <a:t> and colleagues released </a:t>
            </a:r>
            <a:r>
              <a:rPr lang="en-US" sz="1200" b="0" kern="1200" dirty="0" err="1">
                <a:solidFill>
                  <a:schemeClr val="tx1"/>
                </a:solidFill>
                <a:effectLst/>
                <a:latin typeface="+mn-lt"/>
                <a:ea typeface="+mn-ea"/>
                <a:cs typeface="+mn-cs"/>
              </a:rPr>
              <a:t>CySecBench</a:t>
            </a:r>
            <a:r>
              <a:rPr lang="en-US" sz="1200" b="0" kern="1200" dirty="0">
                <a:solidFill>
                  <a:schemeClr val="tx1"/>
                </a:solidFill>
                <a:effectLst/>
                <a:latin typeface="+mn-lt"/>
                <a:ea typeface="+mn-ea"/>
                <a:cs typeface="+mn-cs"/>
              </a:rPr>
              <a:t> in 2025 with 12,662 cybersecurity prompts. Zhang and colleagues developed </a:t>
            </a:r>
            <a:r>
              <a:rPr lang="en-US" sz="1200" b="0" kern="1200" dirty="0" err="1">
                <a:solidFill>
                  <a:schemeClr val="tx1"/>
                </a:solidFill>
                <a:effectLst/>
                <a:latin typeface="+mn-lt"/>
                <a:ea typeface="+mn-ea"/>
                <a:cs typeface="+mn-cs"/>
              </a:rPr>
              <a:t>DefenderBench</a:t>
            </a:r>
            <a:r>
              <a:rPr lang="en-US" sz="1200" b="0" kern="1200" dirty="0">
                <a:solidFill>
                  <a:schemeClr val="tx1"/>
                </a:solidFill>
                <a:effectLst/>
                <a:latin typeface="+mn-lt"/>
                <a:ea typeface="+mn-ea"/>
                <a:cs typeface="+mn-cs"/>
              </a:rPr>
              <a:t> for multi-task evaluation.</a:t>
            </a:r>
          </a:p>
          <a:p>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**The gap: while these benchmarks assess AI performance, none provide optimization frameworks specific to different contexts—SOC, GRC, or CTI. The assumption that single strategies work across all cybersecurity tasks remains untested.**"</a:t>
            </a:r>
          </a:p>
          <a:p>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a:t>
            </a:r>
          </a:p>
          <a:p>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 Conclusion (10 sec)</a:t>
            </a:r>
          </a:p>
          <a:p>
            <a:r>
              <a:rPr lang="en-US" sz="1200" b="0" kern="1200" dirty="0">
                <a:solidFill>
                  <a:schemeClr val="tx1"/>
                </a:solidFill>
                <a:effectLst/>
                <a:latin typeface="+mn-lt"/>
                <a:ea typeface="+mn-ea"/>
                <a:cs typeface="+mn-cs"/>
              </a:rPr>
              <a:t>"This three-part gap reveals the missing link: sophisticated evaluation but no optimization guidance, domain-agnostic prompt strategies, and no context-dependent cybersecurity research.</a:t>
            </a:r>
          </a:p>
          <a:p>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**Our study asks: Do different cybersecurity contexts require different prompt strategies? This is the first controlled experiment investigating context-dependent optimization.**"</a:t>
            </a:r>
          </a:p>
        </p:txBody>
      </p:sp>
      <p:sp>
        <p:nvSpPr>
          <p:cNvPr id="4" name="Slide Number Placeholder 3"/>
          <p:cNvSpPr>
            <a:spLocks noGrp="1"/>
          </p:cNvSpPr>
          <p:nvPr>
            <p:ph type="sldNum" sz="quarter" idx="5"/>
          </p:nvPr>
        </p:nvSpPr>
        <p:spPr/>
        <p:txBody>
          <a:bodyPr/>
          <a:lstStyle/>
          <a:p>
            <a:fld id="{1C41305F-1266-4B10-8C39-922398627AB1}" type="slidenum">
              <a:rPr lang="en-US" smtClean="0"/>
              <a:t>3</a:t>
            </a:fld>
            <a:endParaRPr lang="en-US"/>
          </a:p>
        </p:txBody>
      </p:sp>
    </p:spTree>
    <p:extLst>
      <p:ext uri="{BB962C8B-B14F-4D97-AF65-F5344CB8AC3E}">
        <p14:creationId xmlns:p14="http://schemas.microsoft.com/office/powerpoint/2010/main" val="21038566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Our research has four clear objectives.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We address this research question: How does prompt length influence LLM output quality across SOC and GRC contexts, and how can we achieve maximum quality with optimal efficiency?</a:t>
            </a:r>
          </a:p>
          <a:p>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First, establish experimental evidence for context-dependent optimization, do different cybersecurity tasks need different strategies?</a:t>
            </a:r>
          </a:p>
          <a:p>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Second, develop a systematic optimization framework practitioners can use.</a:t>
            </a:r>
          </a:p>
          <a:p>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Third, provide actionable recommendations using a quality-first approach—we prioritize maximum quality while optimizing efficiency.</a:t>
            </a:r>
          </a:p>
          <a:p>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Fourth, challenge the 'longer equals better' assumption from Brown and colleagues that's never been validated in domain-specific contexts."</a:t>
            </a:r>
          </a:p>
          <a:p>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1C41305F-1266-4B10-8C39-922398627AB1}" type="slidenum">
              <a:rPr lang="en-US" smtClean="0"/>
              <a:t>4</a:t>
            </a:fld>
            <a:endParaRPr lang="en-US"/>
          </a:p>
        </p:txBody>
      </p:sp>
    </p:spTree>
    <p:extLst>
      <p:ext uri="{BB962C8B-B14F-4D97-AF65-F5344CB8AC3E}">
        <p14:creationId xmlns:p14="http://schemas.microsoft.com/office/powerpoint/2010/main" val="1541816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Our methodology uses rigorous controlled experimental design.</a:t>
            </a:r>
          </a:p>
          <a:p>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We started with 100 base cybersecurity prompts, expanded each into three length variants, giving us 300 experimental runs. Each run was evaluated by a three-judge ensemble using a seven-dimension quality rubric.</a:t>
            </a:r>
          </a:p>
          <a:p>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The three length conditions: Short prompts at 150 to 200 tokens—100 runs. Medium prompts at 400 to 500 tokens—100 runs. Long prompts at 750 to 850 tokens—100 runs. You can see the visual size difference representing the token count.</a:t>
            </a:r>
          </a:p>
          <a:p>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Within each length condition, we maintained domain balance: approximately 33 SOC scenarios, 34 GRC scenarios, and 33 CTI scenarios per length.</a:t>
            </a:r>
          </a:p>
          <a:p>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Our dataset integrates authentic data: BOTSv3 with real ransomware and threat actors, NIST SP 800-53 controls, and actual Windows event codes. This ensures real-world operational realism."</a:t>
            </a:r>
          </a:p>
          <a:p>
            <a:endParaRPr lang="en-US" dirty="0"/>
          </a:p>
        </p:txBody>
      </p:sp>
      <p:sp>
        <p:nvSpPr>
          <p:cNvPr id="4" name="Slide Number Placeholder 3"/>
          <p:cNvSpPr>
            <a:spLocks noGrp="1"/>
          </p:cNvSpPr>
          <p:nvPr>
            <p:ph type="sldNum" sz="quarter" idx="5"/>
          </p:nvPr>
        </p:nvSpPr>
        <p:spPr/>
        <p:txBody>
          <a:bodyPr/>
          <a:lstStyle/>
          <a:p>
            <a:fld id="{1C41305F-1266-4B10-8C39-922398627AB1}" type="slidenum">
              <a:rPr lang="en-US" smtClean="0"/>
              <a:t>5</a:t>
            </a:fld>
            <a:endParaRPr lang="en-US"/>
          </a:p>
        </p:txBody>
      </p:sp>
    </p:spTree>
    <p:extLst>
      <p:ext uri="{BB962C8B-B14F-4D97-AF65-F5344CB8AC3E}">
        <p14:creationId xmlns:p14="http://schemas.microsoft.com/office/powerpoint/2010/main" val="1929573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Our evaluation framework ensures robust quality assessment.</a:t>
            </a:r>
          </a:p>
          <a:p>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We developed a seven-dimension quality rubric for cybersecurity: Technical Accuracy, Actionability, Completeness, Compliance Alignment, Risk Awareness, Relevance, and Clarity.</a:t>
            </a:r>
          </a:p>
          <a:p>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We use a three-judge ensemble: Claude-3.5-Haiku as primary judge, GPT-4-Turbo as secondary, and Llama-3.3-70B as tertiary. Each evaluates independently using the same rubric.</a:t>
            </a:r>
          </a:p>
          <a:p>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We ensure reliability through Pearson correlation for inter-judge agreement and Fleiss' kappa for consistency. Critically, we use Focus Sentence Prompting—FSP—to mitigate length bias, ensuring longer outputs aren't artificially favored."</a:t>
            </a:r>
          </a:p>
          <a:p>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1C41305F-1266-4B10-8C39-922398627AB1}" type="slidenum">
              <a:rPr lang="en-US" smtClean="0"/>
              <a:t>6</a:t>
            </a:fld>
            <a:endParaRPr lang="en-US"/>
          </a:p>
        </p:txBody>
      </p:sp>
    </p:spTree>
    <p:extLst>
      <p:ext uri="{BB962C8B-B14F-4D97-AF65-F5344CB8AC3E}">
        <p14:creationId xmlns:p14="http://schemas.microsoft.com/office/powerpoint/2010/main" val="19198930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present our overall quality findings.</a:t>
            </a:r>
          </a:p>
          <a:p>
            <a:endParaRPr lang="en-US" dirty="0"/>
          </a:p>
          <a:p>
            <a:r>
              <a:rPr lang="en-US" dirty="0"/>
              <a:t>Short prompts achieved 4.538 out of 5 across 100 runs. Medium prompts achieved 4.599. Long prompts achieved 4.624.</a:t>
            </a:r>
          </a:p>
          <a:p>
            <a:endParaRPr lang="en-US" dirty="0"/>
          </a:p>
          <a:p>
            <a:r>
              <a:rPr lang="en-US" dirty="0"/>
              <a:t>The key finding? Modest quality differences. Short to Medium gives only 1.36% improvement. Medium to Long gives only 0.53% improvement. Total from Short to Long is just 1.89%.</a:t>
            </a:r>
          </a:p>
          <a:p>
            <a:endParaRPr lang="en-US" dirty="0"/>
          </a:p>
          <a:p>
            <a:r>
              <a:rPr lang="en-US" dirty="0"/>
              <a:t>These are statistically significant—ANOVA shows p less than 0.001—but the effect size is modest at eta-squared 0.08.</a:t>
            </a:r>
          </a:p>
          <a:p>
            <a:endParaRPr lang="en-US" dirty="0"/>
          </a:p>
          <a:p>
            <a:r>
              <a:rPr lang="en-US" dirty="0"/>
              <a:t>The interpretation? Less than 2% quality improvement across the entire range. This sets up our breakthrough finding."</a:t>
            </a:r>
          </a:p>
        </p:txBody>
      </p:sp>
      <p:sp>
        <p:nvSpPr>
          <p:cNvPr id="4" name="Slide Number Placeholder 3"/>
          <p:cNvSpPr>
            <a:spLocks noGrp="1"/>
          </p:cNvSpPr>
          <p:nvPr>
            <p:ph type="sldNum" sz="quarter" idx="5"/>
          </p:nvPr>
        </p:nvSpPr>
        <p:spPr/>
        <p:txBody>
          <a:bodyPr/>
          <a:lstStyle/>
          <a:p>
            <a:fld id="{1C41305F-1266-4B10-8C39-922398627AB1}" type="slidenum">
              <a:rPr lang="en-US" smtClean="0"/>
              <a:t>7</a:t>
            </a:fld>
            <a:endParaRPr lang="en-US"/>
          </a:p>
        </p:txBody>
      </p:sp>
    </p:spTree>
    <p:extLst>
      <p:ext uri="{BB962C8B-B14F-4D97-AF65-F5344CB8AC3E}">
        <p14:creationId xmlns:p14="http://schemas.microsoft.com/office/powerpoint/2010/main" val="3526511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Here's the breakthrough: 67% token reduction with 99.7% quality retained!</a:t>
            </a:r>
          </a:p>
          <a:p>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We've reduced from an average of 859 tokens down to 291 tokens per query. How?</a:t>
            </a:r>
          </a:p>
          <a:p>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Match prompt length to task structure, not importance.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GRC Compliance—34% of tasks. Optimal strategy: SHORT prompts at just 180 tokens. That's 79% token reduction. And quality? 4.703 versus 4.712—99.8% retention! The improvement is only 0.18%. Why does this work? Regulatory frameworks provide inherent structure.</a:t>
            </a:r>
          </a:p>
          <a:p>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CTI Analysis—33% of tasks. Also optimal at SHORT, 180 tokens, 79% reduction. But here's what's remarkable: Short prompts OUTPERFORM Long! 4.491 versus 4.451—Short is actually better! Why? Information overload. LLMs struggle to prioritize critical threat indicators in verbose prompts.</a:t>
            </a:r>
          </a:p>
          <a:p>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SOC Incident Response—33% of tasks. Optimal at MEDIUM, 514 tokens, 40% reduction. Quality is 98.5% retained: 4.633 versus 4.703. SOC benefits from context, but beyond Medium we hit severe diminishing returns.</a:t>
            </a:r>
          </a:p>
          <a:p>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The real-world impact? For 1,000 daily queries: $8,400 annual savings. For large SOCs with 10,000 queries: $84,000 annual savings!"</a:t>
            </a:r>
          </a:p>
          <a:p>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67% TOKEN REDUCTION" "99.7% quality" (emphasize), "SHORT OUTPERFORMS" (raise voice), "$84,000"</a:t>
            </a:r>
          </a:p>
          <a:p>
            <a:endParaRPr lang="en-US" dirty="0"/>
          </a:p>
        </p:txBody>
      </p:sp>
      <p:sp>
        <p:nvSpPr>
          <p:cNvPr id="4" name="Slide Number Placeholder 3"/>
          <p:cNvSpPr>
            <a:spLocks noGrp="1"/>
          </p:cNvSpPr>
          <p:nvPr>
            <p:ph type="sldNum" sz="quarter" idx="5"/>
          </p:nvPr>
        </p:nvSpPr>
        <p:spPr/>
        <p:txBody>
          <a:bodyPr/>
          <a:lstStyle/>
          <a:p>
            <a:fld id="{1C41305F-1266-4B10-8C39-922398627AB1}" type="slidenum">
              <a:rPr lang="en-US" smtClean="0"/>
              <a:t>8</a:t>
            </a:fld>
            <a:endParaRPr lang="en-US"/>
          </a:p>
        </p:txBody>
      </p:sp>
    </p:spTree>
    <p:extLst>
      <p:ext uri="{BB962C8B-B14F-4D97-AF65-F5344CB8AC3E}">
        <p14:creationId xmlns:p14="http://schemas.microsoft.com/office/powerpoint/2010/main" val="29270696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Our analysis reveals actionable guidance: Match prompt complexity to task structure, not importance.</a:t>
            </a:r>
          </a:p>
          <a:p>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For GRC Compliance, use SHORT prompts. What's essential? Standard reference like NIST SP 800-53, specific question, and deadline context. What's non-essential? Implementation roadmaps, stakeholder coordination, regulatory history. Finding: Only 0.18% improvement—regulatory structure makes extras redundant.</a:t>
            </a:r>
          </a:p>
          <a:p>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For CTI Analysis, also SHORT. Essential: Threat actor like APT29, specific IOCs or TTPs, focused objective. Non-essential: Extensive timelines, stakeholder impacts, geopolitical context. Finding: Negative 0.90%—information overload degrades precision!</a:t>
            </a:r>
          </a:p>
          <a:p>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For SOC Response, use MEDIUM. Essential: Incident details with event IDs, attack timeline, resource constraints. Diminishing returns from: stakeholder management, legal obligations, post-incident reporting. Finding: 1.5% improvement costs 67% more tokens.</a:t>
            </a:r>
          </a:p>
          <a:p>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The insight: High-structure tasks need minimal prompting. Medium-structure tasks benefit from moderate context. Only low-structure tasks justify long prompts.</a:t>
            </a:r>
          </a:p>
          <a:p>
            <a:endParaRPr lang="en-US" dirty="0"/>
          </a:p>
        </p:txBody>
      </p:sp>
      <p:sp>
        <p:nvSpPr>
          <p:cNvPr id="4" name="Slide Number Placeholder 3"/>
          <p:cNvSpPr>
            <a:spLocks noGrp="1"/>
          </p:cNvSpPr>
          <p:nvPr>
            <p:ph type="sldNum" sz="quarter" idx="5"/>
          </p:nvPr>
        </p:nvSpPr>
        <p:spPr/>
        <p:txBody>
          <a:bodyPr/>
          <a:lstStyle/>
          <a:p>
            <a:fld id="{1C41305F-1266-4B10-8C39-922398627AB1}" type="slidenum">
              <a:rPr lang="en-US" smtClean="0"/>
              <a:t>9</a:t>
            </a:fld>
            <a:endParaRPr lang="en-US"/>
          </a:p>
        </p:txBody>
      </p:sp>
    </p:spTree>
    <p:extLst>
      <p:ext uri="{BB962C8B-B14F-4D97-AF65-F5344CB8AC3E}">
        <p14:creationId xmlns:p14="http://schemas.microsoft.com/office/powerpoint/2010/main" val="4232135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10/21/2025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10/21/2025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10/21/2025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10/21/2025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10/21/2025</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pic>
        <p:nvPicPr>
          <p:cNvPr id="5" name="Picture 4">
            <a:extLst>
              <a:ext uri="{FF2B5EF4-FFF2-40B4-BE49-F238E27FC236}">
                <a16:creationId xmlns:a16="http://schemas.microsoft.com/office/drawing/2014/main" id="{B6805472-5AF4-B079-03DE-659C385AC776}"/>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6131645"/>
            <a:ext cx="12192000" cy="777956"/>
          </a:xfrm>
          <a:prstGeom prst="rect">
            <a:avLst/>
          </a:prstGeom>
        </p:spPr>
      </p:pic>
      <p:sp>
        <p:nvSpPr>
          <p:cNvPr id="6" name="TextBox 5">
            <a:extLst>
              <a:ext uri="{FF2B5EF4-FFF2-40B4-BE49-F238E27FC236}">
                <a16:creationId xmlns:a16="http://schemas.microsoft.com/office/drawing/2014/main" id="{D0A664A8-1375-6AD4-6EEB-CBCDC4152344}"/>
              </a:ext>
              <a:ext uri="{C183D7F6-B498-43B3-948B-1728B52AA6E4}">
                <adec:decorative xmlns:adec="http://schemas.microsoft.com/office/drawing/2017/decorative" val="1"/>
              </a:ext>
            </a:extLst>
          </p:cNvPr>
          <p:cNvSpPr txBox="1"/>
          <p:nvPr userDrawn="1"/>
        </p:nvSpPr>
        <p:spPr>
          <a:xfrm>
            <a:off x="635583" y="6278756"/>
            <a:ext cx="8066567" cy="446276"/>
          </a:xfrm>
          <a:prstGeom prst="rect">
            <a:avLst/>
          </a:prstGeom>
          <a:noFill/>
        </p:spPr>
        <p:txBody>
          <a:bodyPr wrap="square" rtlCol="0">
            <a:spAutoFit/>
          </a:bodyPr>
          <a:lstStyle/>
          <a:p>
            <a:r>
              <a:rPr lang="en-US" sz="1200" b="1" dirty="0">
                <a:solidFill>
                  <a:prstClr val="white">
                    <a:lumMod val="95000"/>
                  </a:prstClr>
                </a:solidFill>
                <a:latin typeface="Century Gothic" panose="020B0502020202020204"/>
              </a:rPr>
              <a:t> IFN712 Research in IT Practice</a:t>
            </a:r>
          </a:p>
          <a:p>
            <a:r>
              <a:rPr lang="en-AU" sz="1100" dirty="0">
                <a:solidFill>
                  <a:prstClr val="white">
                    <a:lumMod val="95000"/>
                  </a:prstClr>
                </a:solidFill>
                <a:latin typeface="Century Gothic" panose="020B0502020202020204"/>
              </a:rPr>
              <a:t>School of Information Systems, Faculty of Science</a:t>
            </a:r>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10/21/2025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1695" cy="6858000"/>
          </a:xfrm>
          <a:prstGeom prst="rect">
            <a:avLst/>
          </a:prstGeom>
          <a:solidFill>
            <a:srgbClr val="F5F5F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3" name="Rectangle 2"/>
          <p:cNvSpPr/>
          <p:nvPr/>
        </p:nvSpPr>
        <p:spPr>
          <a:xfrm>
            <a:off x="0" y="457200"/>
            <a:ext cx="12191695" cy="2286000"/>
          </a:xfrm>
          <a:prstGeom prst="rect">
            <a:avLst/>
          </a:prstGeom>
          <a:solidFill>
            <a:srgbClr val="003C7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TextBox 3"/>
          <p:cNvSpPr txBox="1"/>
          <p:nvPr/>
        </p:nvSpPr>
        <p:spPr>
          <a:xfrm>
            <a:off x="457200" y="640080"/>
            <a:ext cx="11247120" cy="2011680"/>
          </a:xfrm>
          <a:prstGeom prst="rect">
            <a:avLst/>
          </a:prstGeom>
          <a:noFill/>
        </p:spPr>
        <p:txBody>
          <a:bodyPr wrap="square">
            <a:spAutoFit/>
          </a:bodyPr>
          <a:lstStyle/>
          <a:p>
            <a:pPr algn="ctr">
              <a:defRPr sz="3600" b="1">
                <a:solidFill>
                  <a:srgbClr val="FFFFFF"/>
                </a:solidFill>
              </a:defRPr>
            </a:pPr>
            <a:r>
              <a:t>Benchmarking Generative AI Token Use in Cybersecurity Operations</a:t>
            </a:r>
          </a:p>
          <a:p>
            <a:pPr algn="ctr">
              <a:spcBef>
                <a:spcPts val="1000"/>
              </a:spcBef>
              <a:defRPr sz="2400">
                <a:solidFill>
                  <a:srgbClr val="FFFFFF"/>
                </a:solidFill>
              </a:defRPr>
            </a:pPr>
            <a:r>
              <a:t>A Controlled Experimental Study of Prompt Length Optimization</a:t>
            </a:r>
          </a:p>
        </p:txBody>
      </p:sp>
      <p:sp>
        <p:nvSpPr>
          <p:cNvPr id="5" name="TextBox 4"/>
          <p:cNvSpPr txBox="1"/>
          <p:nvPr/>
        </p:nvSpPr>
        <p:spPr>
          <a:xfrm>
            <a:off x="893379" y="3200400"/>
            <a:ext cx="9439341" cy="2308324"/>
          </a:xfrm>
          <a:prstGeom prst="rect">
            <a:avLst/>
          </a:prstGeom>
          <a:noFill/>
        </p:spPr>
        <p:txBody>
          <a:bodyPr wrap="square">
            <a:spAutoFit/>
          </a:bodyPr>
          <a:lstStyle/>
          <a:p>
            <a:pPr algn="ctr">
              <a:defRPr sz="2000" b="1">
                <a:solidFill>
                  <a:srgbClr val="003C71"/>
                </a:solidFill>
              </a:defRPr>
            </a:pPr>
            <a:r>
              <a:rPr sz="2400" dirty="0"/>
              <a:t>Mohamed Zeyada</a:t>
            </a:r>
          </a:p>
          <a:p>
            <a:pPr algn="ctr">
              <a:defRPr sz="1400">
                <a:solidFill>
                  <a:srgbClr val="333333"/>
                </a:solidFill>
              </a:defRPr>
            </a:pPr>
            <a:r>
              <a:rPr sz="2400" dirty="0"/>
              <a:t>School of Information Systems, Queensland University of Technology</a:t>
            </a:r>
          </a:p>
          <a:p>
            <a:pPr algn="ctr">
              <a:defRPr sz="1200">
                <a:solidFill>
                  <a:srgbClr val="0066B3"/>
                </a:solidFill>
              </a:defRPr>
            </a:pPr>
            <a:r>
              <a:rPr lang="en-US" sz="2400" dirty="0"/>
              <a:t>mohamed.zeyada@connect.qut.edu.au</a:t>
            </a:r>
          </a:p>
          <a:p>
            <a:pPr algn="ctr">
              <a:defRPr sz="1200">
                <a:solidFill>
                  <a:srgbClr val="333333"/>
                </a:solidFill>
              </a:defRPr>
            </a:pPr>
            <a:r>
              <a:rPr sz="2400" dirty="0"/>
              <a:t>Cluster 8 | Supervisor: Dr. Gowri Ramachandran</a:t>
            </a:r>
          </a:p>
          <a:p>
            <a:pPr algn="ctr">
              <a:defRPr sz="1200">
                <a:solidFill>
                  <a:srgbClr val="333333"/>
                </a:solidFill>
              </a:defRPr>
            </a:pPr>
            <a:r>
              <a:rPr sz="2400" dirty="0"/>
              <a:t>The 5th Conference on Research in IT Practice</a:t>
            </a:r>
          </a:p>
          <a:p>
            <a:pPr algn="ctr">
              <a:defRPr sz="1200">
                <a:solidFill>
                  <a:srgbClr val="333333"/>
                </a:solidFill>
              </a:defRPr>
            </a:pPr>
            <a:r>
              <a:rPr sz="2400" dirty="0"/>
              <a:t>22-25 October 2024, Brisbane</a:t>
            </a:r>
          </a:p>
        </p:txBody>
      </p:sp>
      <p:pic>
        <p:nvPicPr>
          <p:cNvPr id="6" name="Picture 5">
            <a:extLst>
              <a:ext uri="{FF2B5EF4-FFF2-40B4-BE49-F238E27FC236}">
                <a16:creationId xmlns:a16="http://schemas.microsoft.com/office/drawing/2014/main" id="{447ED6AE-5CD6-138A-3A70-06BAB09901A1}"/>
              </a:ex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6131645"/>
            <a:ext cx="12192000" cy="777956"/>
          </a:xfrm>
          <a:prstGeom prst="rect">
            <a:avLst/>
          </a:prstGeom>
        </p:spPr>
      </p:pic>
      <p:sp>
        <p:nvSpPr>
          <p:cNvPr id="7" name="TextBox 6">
            <a:extLst>
              <a:ext uri="{FF2B5EF4-FFF2-40B4-BE49-F238E27FC236}">
                <a16:creationId xmlns:a16="http://schemas.microsoft.com/office/drawing/2014/main" id="{2F55809D-884E-B098-A7AB-98197434CF72}"/>
              </a:ext>
              <a:ext uri="{C183D7F6-B498-43B3-948B-1728B52AA6E4}">
                <adec:decorative xmlns:adec="http://schemas.microsoft.com/office/drawing/2017/decorative" val="1"/>
              </a:ext>
            </a:extLst>
          </p:cNvPr>
          <p:cNvSpPr txBox="1"/>
          <p:nvPr/>
        </p:nvSpPr>
        <p:spPr>
          <a:xfrm>
            <a:off x="635583" y="6278756"/>
            <a:ext cx="8066567" cy="446276"/>
          </a:xfrm>
          <a:prstGeom prst="rect">
            <a:avLst/>
          </a:prstGeom>
          <a:noFill/>
        </p:spPr>
        <p:txBody>
          <a:bodyPr wrap="square" rtlCol="0">
            <a:spAutoFit/>
          </a:bodyPr>
          <a:lstStyle/>
          <a:p>
            <a:r>
              <a:rPr lang="en-US" sz="1200" b="1" dirty="0">
                <a:solidFill>
                  <a:schemeClr val="bg1"/>
                </a:solidFill>
              </a:rPr>
              <a:t> IFN712 Research in IT Practice</a:t>
            </a:r>
          </a:p>
          <a:p>
            <a:r>
              <a:rPr lang="en-AU" sz="1100" b="0" dirty="0">
                <a:solidFill>
                  <a:schemeClr val="bg1"/>
                </a:solidFill>
              </a:rPr>
              <a:t>School of Information Systems, Faculty of Science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74320"/>
            <a:ext cx="11247120" cy="640080"/>
          </a:xfrm>
          <a:prstGeom prst="rect">
            <a:avLst/>
          </a:prstGeom>
          <a:noFill/>
        </p:spPr>
        <p:txBody>
          <a:bodyPr wrap="none">
            <a:spAutoFit/>
          </a:bodyPr>
          <a:lstStyle/>
          <a:p>
            <a:pPr>
              <a:defRPr sz="3200" b="1">
                <a:solidFill>
                  <a:srgbClr val="003C71"/>
                </a:solidFill>
              </a:defRPr>
            </a:pPr>
            <a:r>
              <a:t>Discussion: Challenging Assumptions</a:t>
            </a:r>
          </a:p>
        </p:txBody>
      </p:sp>
      <p:sp>
        <p:nvSpPr>
          <p:cNvPr id="3" name="Rounded Rectangle 2"/>
          <p:cNvSpPr/>
          <p:nvPr/>
        </p:nvSpPr>
        <p:spPr>
          <a:xfrm>
            <a:off x="457200" y="1371600"/>
            <a:ext cx="3474720" cy="4572000"/>
          </a:xfrm>
          <a:prstGeom prst="roundRect">
            <a:avLst/>
          </a:prstGeom>
          <a:solidFill>
            <a:srgbClr val="F0F0F0"/>
          </a:solidFill>
          <a:ln w="25400">
            <a:solidFill>
              <a:srgbClr val="003C71"/>
            </a:solidFill>
          </a:ln>
        </p:spPr>
        <p:style>
          <a:lnRef idx="1">
            <a:schemeClr val="accent1"/>
          </a:lnRef>
          <a:fillRef idx="3">
            <a:schemeClr val="accent1"/>
          </a:fillRef>
          <a:effectRef idx="2">
            <a:schemeClr val="accent1"/>
          </a:effectRef>
          <a:fontRef idx="minor">
            <a:schemeClr val="lt1"/>
          </a:fontRef>
        </p:style>
        <p:txBody>
          <a:bodyPr wrap="square" lIns="137160" tIns="109728" rIns="137160" rtlCol="0" anchor="ctr"/>
          <a:lstStyle/>
          <a:p>
            <a:pPr algn="ctr">
              <a:defRPr sz="1400" b="1">
                <a:solidFill>
                  <a:srgbClr val="003C71"/>
                </a:solidFill>
              </a:defRPr>
            </a:pPr>
            <a:r>
              <a:rPr sz="1600"/>
              <a:t>Theoretical Impact</a:t>
            </a:r>
          </a:p>
          <a:p>
            <a:pPr>
              <a:spcBef>
                <a:spcPts val="800"/>
              </a:spcBef>
              <a:defRPr sz="1000" b="1">
                <a:solidFill>
                  <a:srgbClr val="333333"/>
                </a:solidFill>
              </a:defRPr>
            </a:pPr>
            <a:r>
              <a:rPr sz="1600"/>
              <a:t>Challenges:</a:t>
            </a:r>
          </a:p>
          <a:p>
            <a:pPr lvl="1">
              <a:defRPr sz="900">
                <a:solidFill>
                  <a:srgbClr val="333333"/>
                </a:solidFill>
              </a:defRPr>
            </a:pPr>
            <a:r>
              <a:rPr sz="1600"/>
              <a:t>Brown (2020) &amp; Wei (2022)</a:t>
            </a:r>
          </a:p>
          <a:p>
            <a:pPr>
              <a:spcBef>
                <a:spcPts val="800"/>
              </a:spcBef>
              <a:defRPr sz="1000" b="1">
                <a:solidFill>
                  <a:srgbClr val="333333"/>
                </a:solidFill>
              </a:defRPr>
            </a:pPr>
            <a:r>
              <a:rPr sz="1600"/>
              <a:t>Finding:</a:t>
            </a:r>
          </a:p>
          <a:p>
            <a:pPr lvl="1">
              <a:defRPr sz="900">
                <a:solidFill>
                  <a:srgbClr val="333333"/>
                </a:solidFill>
              </a:defRPr>
            </a:pPr>
            <a:r>
              <a:rPr sz="1600"/>
              <a:t>Context-dependent patterns</a:t>
            </a:r>
          </a:p>
          <a:p>
            <a:pPr>
              <a:spcBef>
                <a:spcPts val="800"/>
              </a:spcBef>
              <a:defRPr sz="1000" b="1">
                <a:solidFill>
                  <a:srgbClr val="333333"/>
                </a:solidFill>
              </a:defRPr>
            </a:pPr>
            <a:r>
              <a:rPr sz="1600"/>
              <a:t>Evidence:</a:t>
            </a:r>
          </a:p>
          <a:p>
            <a:pPr lvl="1">
              <a:defRPr sz="900">
                <a:solidFill>
                  <a:srgbClr val="333333"/>
                </a:solidFill>
              </a:defRPr>
            </a:pPr>
            <a:r>
              <a:rPr sz="1600"/>
              <a:t>GRC +0.18%, CTI -0.90%, SOC 15.7:1</a:t>
            </a:r>
          </a:p>
          <a:p>
            <a:pPr>
              <a:spcBef>
                <a:spcPts val="800"/>
              </a:spcBef>
              <a:defRPr sz="1000" b="1">
                <a:solidFill>
                  <a:srgbClr val="333333"/>
                </a:solidFill>
              </a:defRPr>
            </a:pPr>
            <a:r>
              <a:rPr sz="1600"/>
              <a:t>Opens:</a:t>
            </a:r>
          </a:p>
          <a:p>
            <a:pPr lvl="1">
              <a:defRPr sz="900">
                <a:solidFill>
                  <a:srgbClr val="333333"/>
                </a:solidFill>
              </a:defRPr>
            </a:pPr>
            <a:r>
              <a:rPr sz="1600"/>
              <a:t>Information overload research</a:t>
            </a:r>
          </a:p>
        </p:txBody>
      </p:sp>
      <p:sp>
        <p:nvSpPr>
          <p:cNvPr id="4" name="Rounded Rectangle 3"/>
          <p:cNvSpPr/>
          <p:nvPr/>
        </p:nvSpPr>
        <p:spPr>
          <a:xfrm>
            <a:off x="4297680" y="1371600"/>
            <a:ext cx="3474720" cy="4572000"/>
          </a:xfrm>
          <a:prstGeom prst="roundRect">
            <a:avLst/>
          </a:prstGeom>
          <a:solidFill>
            <a:srgbClr val="F0F0F0"/>
          </a:solidFill>
          <a:ln w="25400">
            <a:solidFill>
              <a:srgbClr val="FFC107"/>
            </a:solidFill>
          </a:ln>
        </p:spPr>
        <p:style>
          <a:lnRef idx="1">
            <a:schemeClr val="accent1"/>
          </a:lnRef>
          <a:fillRef idx="3">
            <a:schemeClr val="accent1"/>
          </a:fillRef>
          <a:effectRef idx="2">
            <a:schemeClr val="accent1"/>
          </a:effectRef>
          <a:fontRef idx="minor">
            <a:schemeClr val="lt1"/>
          </a:fontRef>
        </p:style>
        <p:txBody>
          <a:bodyPr wrap="square" lIns="137160" tIns="109728" rIns="137160" rtlCol="0" anchor="ctr"/>
          <a:lstStyle/>
          <a:p>
            <a:pPr algn="ctr">
              <a:defRPr sz="1400" b="1">
                <a:solidFill>
                  <a:srgbClr val="FFC107"/>
                </a:solidFill>
              </a:defRPr>
            </a:pPr>
            <a:r>
              <a:rPr sz="1600"/>
              <a:t>Practical Impact</a:t>
            </a:r>
          </a:p>
          <a:p>
            <a:pPr>
              <a:spcBef>
                <a:spcPts val="800"/>
              </a:spcBef>
              <a:defRPr sz="1000" b="1">
                <a:solidFill>
                  <a:srgbClr val="333333"/>
                </a:solidFill>
              </a:defRPr>
            </a:pPr>
            <a:r>
              <a:rPr sz="1600"/>
              <a:t>Savings:</a:t>
            </a:r>
          </a:p>
          <a:p>
            <a:pPr lvl="1">
              <a:defRPr sz="900">
                <a:solidFill>
                  <a:srgbClr val="333333"/>
                </a:solidFill>
              </a:defRPr>
            </a:pPr>
            <a:r>
              <a:rPr sz="1600"/>
              <a:t>$8.4K - $84K annually</a:t>
            </a:r>
          </a:p>
          <a:p>
            <a:pPr>
              <a:spcBef>
                <a:spcPts val="800"/>
              </a:spcBef>
              <a:defRPr sz="1000" b="1">
                <a:solidFill>
                  <a:srgbClr val="333333"/>
                </a:solidFill>
              </a:defRPr>
            </a:pPr>
            <a:r>
              <a:rPr sz="1600"/>
              <a:t>Reduction:</a:t>
            </a:r>
          </a:p>
          <a:p>
            <a:pPr lvl="1">
              <a:defRPr sz="900">
                <a:solidFill>
                  <a:srgbClr val="333333"/>
                </a:solidFill>
              </a:defRPr>
            </a:pPr>
            <a:r>
              <a:rPr sz="1600"/>
              <a:t>67% tokens, 99.7% quality</a:t>
            </a:r>
          </a:p>
          <a:p>
            <a:pPr>
              <a:spcBef>
                <a:spcPts val="800"/>
              </a:spcBef>
              <a:defRPr sz="1000" b="1">
                <a:solidFill>
                  <a:srgbClr val="333333"/>
                </a:solidFill>
              </a:defRPr>
            </a:pPr>
            <a:r>
              <a:rPr sz="1600"/>
              <a:t>Strategy:</a:t>
            </a:r>
          </a:p>
          <a:p>
            <a:pPr lvl="1">
              <a:defRPr sz="900">
                <a:solidFill>
                  <a:srgbClr val="333333"/>
                </a:solidFill>
              </a:defRPr>
            </a:pPr>
            <a:r>
              <a:rPr sz="1600"/>
              <a:t>GRC/CTI→SHORT, SOC→MEDIUM</a:t>
            </a:r>
          </a:p>
          <a:p>
            <a:pPr>
              <a:spcBef>
                <a:spcPts val="800"/>
              </a:spcBef>
              <a:defRPr sz="1000" b="1">
                <a:solidFill>
                  <a:srgbClr val="333333"/>
                </a:solidFill>
              </a:defRPr>
            </a:pPr>
            <a:r>
              <a:rPr sz="1600"/>
              <a:t>Framework:</a:t>
            </a:r>
          </a:p>
          <a:p>
            <a:pPr lvl="1">
              <a:defRPr sz="900">
                <a:solidFill>
                  <a:srgbClr val="333333"/>
                </a:solidFill>
              </a:defRPr>
            </a:pPr>
            <a:r>
              <a:rPr sz="1600"/>
              <a:t>Quality-first optimization</a:t>
            </a:r>
          </a:p>
        </p:txBody>
      </p:sp>
      <p:sp>
        <p:nvSpPr>
          <p:cNvPr id="5" name="Rounded Rectangle 4"/>
          <p:cNvSpPr/>
          <p:nvPr/>
        </p:nvSpPr>
        <p:spPr>
          <a:xfrm>
            <a:off x="8138160" y="1371600"/>
            <a:ext cx="3474720" cy="4572000"/>
          </a:xfrm>
          <a:prstGeom prst="roundRect">
            <a:avLst/>
          </a:prstGeom>
          <a:solidFill>
            <a:srgbClr val="F0F0F0"/>
          </a:solidFill>
          <a:ln w="25400">
            <a:solidFill>
              <a:srgbClr val="4CAF50"/>
            </a:solidFill>
          </a:ln>
        </p:spPr>
        <p:style>
          <a:lnRef idx="1">
            <a:schemeClr val="accent1"/>
          </a:lnRef>
          <a:fillRef idx="3">
            <a:schemeClr val="accent1"/>
          </a:fillRef>
          <a:effectRef idx="2">
            <a:schemeClr val="accent1"/>
          </a:effectRef>
          <a:fontRef idx="minor">
            <a:schemeClr val="lt1"/>
          </a:fontRef>
        </p:style>
        <p:txBody>
          <a:bodyPr wrap="square" lIns="137160" tIns="109728" rIns="137160" rtlCol="0" anchor="ctr"/>
          <a:lstStyle/>
          <a:p>
            <a:pPr algn="ctr">
              <a:defRPr sz="1400" b="1">
                <a:solidFill>
                  <a:srgbClr val="4CAF50"/>
                </a:solidFill>
              </a:defRPr>
            </a:pPr>
            <a:r>
              <a:rPr sz="1600"/>
              <a:t>Methodological</a:t>
            </a:r>
          </a:p>
          <a:p>
            <a:pPr>
              <a:spcBef>
                <a:spcPts val="800"/>
              </a:spcBef>
              <a:defRPr sz="1000" b="1">
                <a:solidFill>
                  <a:srgbClr val="333333"/>
                </a:solidFill>
              </a:defRPr>
            </a:pPr>
            <a:r>
              <a:rPr sz="1600"/>
              <a:t>Design:</a:t>
            </a:r>
          </a:p>
          <a:p>
            <a:pPr lvl="1">
              <a:defRPr sz="900">
                <a:solidFill>
                  <a:srgbClr val="333333"/>
                </a:solidFill>
              </a:defRPr>
            </a:pPr>
            <a:r>
              <a:rPr sz="1600"/>
              <a:t>Controlled experimental</a:t>
            </a:r>
          </a:p>
          <a:p>
            <a:pPr>
              <a:spcBef>
                <a:spcPts val="800"/>
              </a:spcBef>
              <a:defRPr sz="1000" b="1">
                <a:solidFill>
                  <a:srgbClr val="333333"/>
                </a:solidFill>
              </a:defRPr>
            </a:pPr>
            <a:r>
              <a:rPr sz="1600"/>
              <a:t>Evaluation:</a:t>
            </a:r>
          </a:p>
          <a:p>
            <a:pPr lvl="1">
              <a:defRPr sz="900">
                <a:solidFill>
                  <a:srgbClr val="333333"/>
                </a:solidFill>
              </a:defRPr>
            </a:pPr>
            <a:r>
              <a:rPr sz="1600"/>
              <a:t>3-judge ensemble + FSP</a:t>
            </a:r>
          </a:p>
          <a:p>
            <a:pPr>
              <a:spcBef>
                <a:spcPts val="800"/>
              </a:spcBef>
              <a:defRPr sz="1000" b="1">
                <a:solidFill>
                  <a:srgbClr val="333333"/>
                </a:solidFill>
              </a:defRPr>
            </a:pPr>
            <a:r>
              <a:rPr sz="1600"/>
              <a:t>Rubric:</a:t>
            </a:r>
          </a:p>
          <a:p>
            <a:pPr lvl="1">
              <a:defRPr sz="900">
                <a:solidFill>
                  <a:srgbClr val="333333"/>
                </a:solidFill>
              </a:defRPr>
            </a:pPr>
            <a:r>
              <a:rPr sz="1600"/>
              <a:t>7-dimension framework</a:t>
            </a:r>
          </a:p>
          <a:p>
            <a:pPr>
              <a:spcBef>
                <a:spcPts val="800"/>
              </a:spcBef>
              <a:defRPr sz="1000" b="1">
                <a:solidFill>
                  <a:srgbClr val="333333"/>
                </a:solidFill>
              </a:defRPr>
            </a:pPr>
            <a:r>
              <a:rPr sz="1600"/>
              <a:t>Template:</a:t>
            </a:r>
          </a:p>
          <a:p>
            <a:pPr lvl="1">
              <a:defRPr sz="900">
                <a:solidFill>
                  <a:srgbClr val="333333"/>
                </a:solidFill>
              </a:defRPr>
            </a:pPr>
            <a:r>
              <a:rPr sz="1600"/>
              <a:t>Replicable methodology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74320"/>
            <a:ext cx="11247120" cy="640080"/>
          </a:xfrm>
          <a:prstGeom prst="rect">
            <a:avLst/>
          </a:prstGeom>
          <a:noFill/>
        </p:spPr>
        <p:txBody>
          <a:bodyPr wrap="none">
            <a:spAutoFit/>
          </a:bodyPr>
          <a:lstStyle/>
          <a:p>
            <a:pPr>
              <a:defRPr sz="3200" b="1">
                <a:solidFill>
                  <a:srgbClr val="003C71"/>
                </a:solidFill>
              </a:defRPr>
            </a:pPr>
            <a:r>
              <a:rPr dirty="0"/>
              <a:t>Conclusions &amp; Research Outputs</a:t>
            </a:r>
          </a:p>
        </p:txBody>
      </p:sp>
      <p:sp>
        <p:nvSpPr>
          <p:cNvPr id="3" name="Rounded Rectangle 2"/>
          <p:cNvSpPr/>
          <p:nvPr/>
        </p:nvSpPr>
        <p:spPr>
          <a:xfrm>
            <a:off x="457200" y="1097280"/>
            <a:ext cx="11247120" cy="822960"/>
          </a:xfrm>
          <a:prstGeom prst="roundRect">
            <a:avLst/>
          </a:prstGeom>
          <a:solidFill>
            <a:srgbClr val="FFC10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defRPr sz="2000" b="1">
                <a:solidFill>
                  <a:srgbClr val="FFFFFF"/>
                </a:solidFill>
              </a:defRPr>
            </a:pPr>
            <a:r>
              <a:rPr dirty="0"/>
              <a:t>A Paradigm Shift: From Assumption to Evidence-Based Optimization</a:t>
            </a:r>
          </a:p>
        </p:txBody>
      </p:sp>
      <p:sp>
        <p:nvSpPr>
          <p:cNvPr id="4" name="TextBox 3"/>
          <p:cNvSpPr txBox="1"/>
          <p:nvPr/>
        </p:nvSpPr>
        <p:spPr>
          <a:xfrm>
            <a:off x="457200" y="2103120"/>
            <a:ext cx="5486400" cy="1733808"/>
          </a:xfrm>
          <a:prstGeom prst="rect">
            <a:avLst/>
          </a:prstGeom>
          <a:noFill/>
        </p:spPr>
        <p:txBody>
          <a:bodyPr wrap="square">
            <a:spAutoFit/>
          </a:bodyPr>
          <a:lstStyle/>
          <a:p>
            <a:pPr>
              <a:defRPr sz="1600" b="1">
                <a:solidFill>
                  <a:srgbClr val="003C71"/>
                </a:solidFill>
              </a:defRPr>
            </a:pPr>
            <a:r>
              <a:rPr sz="1600" dirty="0"/>
              <a:t>Key Contributions</a:t>
            </a:r>
          </a:p>
          <a:p>
            <a:pPr>
              <a:spcBef>
                <a:spcPts val="800"/>
              </a:spcBef>
              <a:defRPr sz="1100">
                <a:solidFill>
                  <a:srgbClr val="333333"/>
                </a:solidFill>
              </a:defRPr>
            </a:pPr>
            <a:r>
              <a:rPr sz="1600" dirty="0"/>
              <a:t>1. First controlled experimental study</a:t>
            </a:r>
          </a:p>
          <a:p>
            <a:pPr>
              <a:spcBef>
                <a:spcPts val="800"/>
              </a:spcBef>
              <a:defRPr sz="1100">
                <a:solidFill>
                  <a:srgbClr val="333333"/>
                </a:solidFill>
              </a:defRPr>
            </a:pPr>
            <a:r>
              <a:rPr sz="1600" dirty="0"/>
              <a:t>2. 67% reduction, 99.7% quality</a:t>
            </a:r>
          </a:p>
          <a:p>
            <a:pPr>
              <a:spcBef>
                <a:spcPts val="800"/>
              </a:spcBef>
              <a:defRPr sz="1100">
                <a:solidFill>
                  <a:srgbClr val="333333"/>
                </a:solidFill>
              </a:defRPr>
            </a:pPr>
            <a:r>
              <a:rPr sz="1600" dirty="0"/>
              <a:t>3. Context-dependent framework</a:t>
            </a:r>
          </a:p>
          <a:p>
            <a:pPr>
              <a:spcBef>
                <a:spcPts val="800"/>
              </a:spcBef>
              <a:defRPr sz="1100">
                <a:solidFill>
                  <a:srgbClr val="333333"/>
                </a:solidFill>
              </a:defRPr>
            </a:pPr>
            <a:r>
              <a:rPr sz="1600" dirty="0"/>
              <a:t>4. LLM information overload evidence</a:t>
            </a:r>
          </a:p>
        </p:txBody>
      </p:sp>
      <p:sp>
        <p:nvSpPr>
          <p:cNvPr id="5" name="TextBox 4"/>
          <p:cNvSpPr txBox="1"/>
          <p:nvPr/>
        </p:nvSpPr>
        <p:spPr>
          <a:xfrm>
            <a:off x="6217920" y="2103120"/>
            <a:ext cx="5486400" cy="3272691"/>
          </a:xfrm>
          <a:prstGeom prst="rect">
            <a:avLst/>
          </a:prstGeom>
          <a:noFill/>
        </p:spPr>
        <p:txBody>
          <a:bodyPr wrap="square">
            <a:spAutoFit/>
          </a:bodyPr>
          <a:lstStyle/>
          <a:p>
            <a:pPr>
              <a:defRPr sz="1600" b="1">
                <a:solidFill>
                  <a:srgbClr val="4CAF50"/>
                </a:solidFill>
              </a:defRPr>
            </a:pPr>
            <a:r>
              <a:rPr sz="1600"/>
              <a:t>Research Outputs</a:t>
            </a:r>
          </a:p>
          <a:p>
            <a:pPr>
              <a:spcBef>
                <a:spcPts val="1000"/>
              </a:spcBef>
              <a:defRPr sz="1200" b="1">
                <a:solidFill>
                  <a:srgbClr val="4CAF50"/>
                </a:solidFill>
              </a:defRPr>
            </a:pPr>
            <a:r>
              <a:rPr sz="1600"/>
              <a:t>✓ CyberPrompt platform (open-source)</a:t>
            </a:r>
          </a:p>
          <a:p>
            <a:pPr>
              <a:spcBef>
                <a:spcPts val="1000"/>
              </a:spcBef>
              <a:defRPr sz="1200" b="1">
                <a:solidFill>
                  <a:srgbClr val="4CAF50"/>
                </a:solidFill>
              </a:defRPr>
            </a:pPr>
            <a:r>
              <a:rPr sz="1600"/>
              <a:t>✓ 300-prompt dataset (BOTSv3)</a:t>
            </a:r>
          </a:p>
          <a:p>
            <a:pPr>
              <a:spcBef>
                <a:spcPts val="1000"/>
              </a:spcBef>
              <a:defRPr sz="1200" b="1">
                <a:solidFill>
                  <a:srgbClr val="4CAF50"/>
                </a:solidFill>
              </a:defRPr>
            </a:pPr>
            <a:r>
              <a:rPr sz="1600"/>
              <a:t>✓ 7-dimension quality rubric</a:t>
            </a:r>
          </a:p>
          <a:p>
            <a:pPr>
              <a:spcBef>
                <a:spcPts val="1000"/>
              </a:spcBef>
              <a:defRPr sz="1200" b="1">
                <a:solidFill>
                  <a:srgbClr val="4CAF50"/>
                </a:solidFill>
              </a:defRPr>
            </a:pPr>
            <a:r>
              <a:rPr sz="1600"/>
              <a:t>✓ Optimization framework</a:t>
            </a:r>
          </a:p>
          <a:p>
            <a:pPr>
              <a:spcBef>
                <a:spcPts val="1600"/>
              </a:spcBef>
              <a:defRPr sz="1200" b="1">
                <a:solidFill>
                  <a:srgbClr val="0066B3"/>
                </a:solidFill>
              </a:defRPr>
            </a:pPr>
            <a:r>
              <a:rPr sz="1600"/>
              <a:t>Future Research:</a:t>
            </a:r>
          </a:p>
          <a:p>
            <a:pPr>
              <a:defRPr sz="1000">
                <a:solidFill>
                  <a:srgbClr val="333333"/>
                </a:solidFill>
              </a:defRPr>
            </a:pPr>
            <a:r>
              <a:rPr sz="1600"/>
              <a:t>• Information overload mechanisms</a:t>
            </a:r>
          </a:p>
          <a:p>
            <a:pPr>
              <a:defRPr sz="1000">
                <a:solidFill>
                  <a:srgbClr val="333333"/>
                </a:solidFill>
              </a:defRPr>
            </a:pPr>
            <a:r>
              <a:rPr sz="1600"/>
              <a:t>• Dynamic prompt adaptation</a:t>
            </a:r>
          </a:p>
          <a:p>
            <a:pPr>
              <a:defRPr sz="1000">
                <a:solidFill>
                  <a:srgbClr val="333333"/>
                </a:solidFill>
              </a:defRPr>
            </a:pPr>
            <a:r>
              <a:rPr sz="1600"/>
              <a:t>• Individual differences</a:t>
            </a:r>
          </a:p>
          <a:p>
            <a:pPr>
              <a:defRPr sz="1000">
                <a:solidFill>
                  <a:srgbClr val="333333"/>
                </a:solidFill>
              </a:defRPr>
            </a:pPr>
            <a:r>
              <a:rPr sz="1600"/>
              <a:t>• Operational validation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74320"/>
            <a:ext cx="11247120" cy="640080"/>
          </a:xfrm>
          <a:prstGeom prst="rect">
            <a:avLst/>
          </a:prstGeom>
          <a:noFill/>
        </p:spPr>
        <p:txBody>
          <a:bodyPr wrap="none">
            <a:spAutoFit/>
          </a:bodyPr>
          <a:lstStyle/>
          <a:p>
            <a:pPr>
              <a:defRPr sz="3200" b="1">
                <a:solidFill>
                  <a:srgbClr val="003C71"/>
                </a:solidFill>
              </a:defRPr>
            </a:pPr>
            <a:r>
              <a:t>Acknowledgements &amp; References</a:t>
            </a:r>
          </a:p>
        </p:txBody>
      </p:sp>
      <p:sp>
        <p:nvSpPr>
          <p:cNvPr id="3" name="TextBox 2"/>
          <p:cNvSpPr txBox="1"/>
          <p:nvPr/>
        </p:nvSpPr>
        <p:spPr>
          <a:xfrm>
            <a:off x="457200" y="1371600"/>
            <a:ext cx="5486400" cy="3621504"/>
          </a:xfrm>
          <a:prstGeom prst="rect">
            <a:avLst/>
          </a:prstGeom>
          <a:noFill/>
        </p:spPr>
        <p:txBody>
          <a:bodyPr wrap="square">
            <a:spAutoFit/>
          </a:bodyPr>
          <a:lstStyle/>
          <a:p>
            <a:pPr>
              <a:defRPr sz="1800" b="1">
                <a:solidFill>
                  <a:srgbClr val="003C71"/>
                </a:solidFill>
              </a:defRPr>
            </a:pPr>
            <a:r>
              <a:rPr sz="1600" dirty="0"/>
              <a:t>Acknowledgements</a:t>
            </a:r>
          </a:p>
          <a:p>
            <a:pPr>
              <a:spcBef>
                <a:spcPts val="1200"/>
              </a:spcBef>
              <a:defRPr sz="1200" b="1">
                <a:solidFill>
                  <a:srgbClr val="333333"/>
                </a:solidFill>
              </a:defRPr>
            </a:pPr>
            <a:r>
              <a:rPr sz="1600" dirty="0"/>
              <a:t>Supervisor:</a:t>
            </a:r>
          </a:p>
          <a:p>
            <a:pPr lvl="1">
              <a:defRPr sz="1100">
                <a:solidFill>
                  <a:srgbClr val="333333"/>
                </a:solidFill>
              </a:defRPr>
            </a:pPr>
            <a:r>
              <a:rPr sz="1600" dirty="0"/>
              <a:t>Dr. Gowri Ramachandran, QUT</a:t>
            </a:r>
          </a:p>
          <a:p>
            <a:pPr>
              <a:spcBef>
                <a:spcPts val="1200"/>
              </a:spcBef>
              <a:defRPr sz="1200" b="1">
                <a:solidFill>
                  <a:srgbClr val="333333"/>
                </a:solidFill>
              </a:defRPr>
            </a:pPr>
            <a:r>
              <a:rPr sz="1600" dirty="0"/>
              <a:t>Cluster 8:</a:t>
            </a:r>
          </a:p>
          <a:p>
            <a:pPr lvl="1">
              <a:defRPr sz="1100">
                <a:solidFill>
                  <a:srgbClr val="333333"/>
                </a:solidFill>
              </a:defRPr>
            </a:pPr>
            <a:r>
              <a:rPr sz="1600" dirty="0"/>
              <a:t>Participants for feedback</a:t>
            </a:r>
          </a:p>
          <a:p>
            <a:pPr>
              <a:spcBef>
                <a:spcPts val="1200"/>
              </a:spcBef>
              <a:defRPr sz="1200" b="1">
                <a:solidFill>
                  <a:srgbClr val="333333"/>
                </a:solidFill>
              </a:defRPr>
            </a:pPr>
            <a:r>
              <a:rPr sz="1600" dirty="0"/>
              <a:t>QUT:</a:t>
            </a:r>
          </a:p>
          <a:p>
            <a:pPr lvl="1">
              <a:defRPr sz="1100">
                <a:solidFill>
                  <a:srgbClr val="333333"/>
                </a:solidFill>
              </a:defRPr>
            </a:pPr>
            <a:r>
              <a:rPr sz="1600" dirty="0"/>
              <a:t>School of Information Systems</a:t>
            </a:r>
          </a:p>
          <a:p>
            <a:pPr>
              <a:spcBef>
                <a:spcPts val="1200"/>
              </a:spcBef>
              <a:defRPr sz="1200" b="1">
                <a:solidFill>
                  <a:srgbClr val="333333"/>
                </a:solidFill>
              </a:defRPr>
            </a:pPr>
            <a:r>
              <a:rPr sz="1600" dirty="0"/>
              <a:t>Experts:</a:t>
            </a:r>
          </a:p>
          <a:p>
            <a:pPr lvl="1">
              <a:defRPr sz="1100">
                <a:solidFill>
                  <a:srgbClr val="333333"/>
                </a:solidFill>
              </a:defRPr>
            </a:pPr>
            <a:r>
              <a:rPr sz="1600" dirty="0"/>
              <a:t>Cybersecurity professionals</a:t>
            </a:r>
          </a:p>
          <a:p>
            <a:pPr>
              <a:spcBef>
                <a:spcPts val="1600"/>
              </a:spcBef>
              <a:defRPr sz="1200" b="1">
                <a:solidFill>
                  <a:srgbClr val="0066B3"/>
                </a:solidFill>
              </a:defRPr>
            </a:pPr>
            <a:r>
              <a:rPr sz="1600" dirty="0"/>
              <a:t>Contact:</a:t>
            </a:r>
          </a:p>
          <a:p>
            <a:pPr lvl="1">
              <a:defRPr sz="1100">
                <a:solidFill>
                  <a:srgbClr val="0066B3"/>
                </a:solidFill>
              </a:defRPr>
            </a:pPr>
            <a:r>
              <a:rPr lang="en-US" sz="1600" dirty="0"/>
              <a:t>mohamed.zeyada@connect.qut.edu.au</a:t>
            </a:r>
          </a:p>
        </p:txBody>
      </p:sp>
      <p:sp>
        <p:nvSpPr>
          <p:cNvPr id="4" name="TextBox 3"/>
          <p:cNvSpPr txBox="1"/>
          <p:nvPr/>
        </p:nvSpPr>
        <p:spPr>
          <a:xfrm>
            <a:off x="6217920" y="1371600"/>
            <a:ext cx="5486400" cy="2728952"/>
          </a:xfrm>
          <a:prstGeom prst="rect">
            <a:avLst/>
          </a:prstGeom>
          <a:noFill/>
        </p:spPr>
        <p:txBody>
          <a:bodyPr wrap="square">
            <a:spAutoFit/>
          </a:bodyPr>
          <a:lstStyle/>
          <a:p>
            <a:pPr>
              <a:defRPr sz="1600" b="1">
                <a:solidFill>
                  <a:srgbClr val="003C71"/>
                </a:solidFill>
              </a:defRPr>
            </a:pPr>
            <a:r>
              <a:rPr sz="1600" dirty="0"/>
              <a:t>Key References (</a:t>
            </a:r>
            <a:r>
              <a:rPr lang="en-AU" sz="1600" dirty="0"/>
              <a:t>6</a:t>
            </a:r>
            <a:r>
              <a:rPr sz="1600" dirty="0"/>
              <a:t> of 21 total)</a:t>
            </a:r>
          </a:p>
          <a:p>
            <a:pPr>
              <a:spcBef>
                <a:spcPts val="600"/>
              </a:spcBef>
              <a:defRPr sz="1000">
                <a:solidFill>
                  <a:srgbClr val="333333"/>
                </a:solidFill>
              </a:defRPr>
            </a:pPr>
            <a:r>
              <a:rPr sz="1600" dirty="0"/>
              <a:t> Brown et al. (2020) - Few-shot learning</a:t>
            </a:r>
          </a:p>
          <a:p>
            <a:pPr>
              <a:spcBef>
                <a:spcPts val="600"/>
              </a:spcBef>
              <a:defRPr sz="1000">
                <a:solidFill>
                  <a:srgbClr val="333333"/>
                </a:solidFill>
              </a:defRPr>
            </a:pPr>
            <a:r>
              <a:rPr sz="1600" dirty="0"/>
              <a:t> Wei et al. (2022) - Chain-of-Thought</a:t>
            </a:r>
          </a:p>
          <a:p>
            <a:pPr>
              <a:spcBef>
                <a:spcPts val="600"/>
              </a:spcBef>
              <a:defRPr sz="1000">
                <a:solidFill>
                  <a:srgbClr val="333333"/>
                </a:solidFill>
              </a:defRPr>
            </a:pPr>
            <a:r>
              <a:rPr sz="1600" dirty="0"/>
              <a:t>Han et al. (2024) - TALE framework</a:t>
            </a:r>
          </a:p>
          <a:p>
            <a:pPr>
              <a:spcBef>
                <a:spcPts val="600"/>
              </a:spcBef>
              <a:defRPr sz="1000">
                <a:solidFill>
                  <a:srgbClr val="333333"/>
                </a:solidFill>
              </a:defRPr>
            </a:pPr>
            <a:r>
              <a:rPr sz="1600" dirty="0"/>
              <a:t> </a:t>
            </a:r>
            <a:r>
              <a:rPr sz="1600" dirty="0" err="1"/>
              <a:t>Wahréus</a:t>
            </a:r>
            <a:r>
              <a:rPr sz="1600" dirty="0"/>
              <a:t> et al. (2025) - </a:t>
            </a:r>
            <a:r>
              <a:rPr sz="1600" dirty="0" err="1"/>
              <a:t>CySecBench</a:t>
            </a:r>
            <a:endParaRPr sz="1600" dirty="0"/>
          </a:p>
          <a:p>
            <a:pPr>
              <a:spcBef>
                <a:spcPts val="600"/>
              </a:spcBef>
              <a:defRPr sz="1000">
                <a:solidFill>
                  <a:srgbClr val="333333"/>
                </a:solidFill>
              </a:defRPr>
            </a:pPr>
            <a:r>
              <a:rPr sz="1600" dirty="0"/>
              <a:t> Zhang et al. (2025) </a:t>
            </a:r>
            <a:r>
              <a:rPr lang="en-US" sz="1600" dirty="0"/>
              <a:t>–</a:t>
            </a:r>
            <a:r>
              <a:rPr sz="1600" dirty="0"/>
              <a:t> </a:t>
            </a:r>
            <a:r>
              <a:rPr sz="1600" dirty="0" err="1"/>
              <a:t>DefenderBench</a:t>
            </a:r>
            <a:endParaRPr lang="en-AU" sz="1600" dirty="0"/>
          </a:p>
          <a:p>
            <a:pPr>
              <a:spcBef>
                <a:spcPts val="600"/>
              </a:spcBef>
              <a:defRPr sz="1000">
                <a:solidFill>
                  <a:srgbClr val="333333"/>
                </a:solidFill>
              </a:defRPr>
            </a:pPr>
            <a:r>
              <a:rPr lang="en-US" sz="1600" dirty="0"/>
              <a:t>Li et al. (2025) - Automatic prompt engineering</a:t>
            </a:r>
            <a:endParaRPr sz="1600" dirty="0"/>
          </a:p>
          <a:p>
            <a:pPr>
              <a:spcBef>
                <a:spcPts val="1600"/>
              </a:spcBef>
              <a:defRPr sz="900" i="1">
                <a:solidFill>
                  <a:srgbClr val="0066B3"/>
                </a:solidFill>
              </a:defRPr>
            </a:pPr>
            <a:r>
              <a:rPr sz="1600" dirty="0"/>
              <a:t>Full paper: 21-reference bibliography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74320"/>
            <a:ext cx="11247120" cy="640080"/>
          </a:xfrm>
          <a:prstGeom prst="rect">
            <a:avLst/>
          </a:prstGeom>
          <a:noFill/>
        </p:spPr>
        <p:txBody>
          <a:bodyPr wrap="none">
            <a:spAutoFit/>
          </a:bodyPr>
          <a:lstStyle/>
          <a:p>
            <a:pPr>
              <a:defRPr sz="3200" b="1">
                <a:solidFill>
                  <a:srgbClr val="003C71"/>
                </a:solidFill>
              </a:defRPr>
            </a:pPr>
            <a:r>
              <a:t>Introduction: The Problem</a:t>
            </a:r>
          </a:p>
        </p:txBody>
      </p:sp>
      <p:sp>
        <p:nvSpPr>
          <p:cNvPr id="3" name="Rounded Rectangle 2"/>
          <p:cNvSpPr/>
          <p:nvPr/>
        </p:nvSpPr>
        <p:spPr>
          <a:xfrm>
            <a:off x="457200" y="1097280"/>
            <a:ext cx="11247120" cy="731520"/>
          </a:xfrm>
          <a:prstGeom prst="roundRect">
            <a:avLst/>
          </a:prstGeom>
          <a:solidFill>
            <a:srgbClr val="FF99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defRPr sz="2200" b="1">
                <a:solidFill>
                  <a:srgbClr val="FFFFFF"/>
                </a:solidFill>
              </a:defRPr>
            </a:pPr>
            <a:r>
              <a:t>AI is revolutionizing cybersecurity—but are we using it efficiently?</a:t>
            </a:r>
          </a:p>
        </p:txBody>
      </p:sp>
      <p:sp>
        <p:nvSpPr>
          <p:cNvPr id="4" name="Rounded Rectangle 3"/>
          <p:cNvSpPr/>
          <p:nvPr/>
        </p:nvSpPr>
        <p:spPr>
          <a:xfrm>
            <a:off x="457200" y="2103120"/>
            <a:ext cx="3474720" cy="3840480"/>
          </a:xfrm>
          <a:prstGeom prst="roundRect">
            <a:avLst/>
          </a:prstGeom>
          <a:solidFill>
            <a:srgbClr val="E6F5FF"/>
          </a:solidFill>
          <a:ln w="25400">
            <a:solidFill>
              <a:srgbClr val="0066B3"/>
            </a:solidFill>
          </a:ln>
        </p:spPr>
        <p:style>
          <a:lnRef idx="1">
            <a:schemeClr val="accent1"/>
          </a:lnRef>
          <a:fillRef idx="3">
            <a:schemeClr val="accent1"/>
          </a:fillRef>
          <a:effectRef idx="2">
            <a:schemeClr val="accent1"/>
          </a:effectRef>
          <a:fontRef idx="minor">
            <a:schemeClr val="lt1"/>
          </a:fontRef>
        </p:style>
        <p:txBody>
          <a:bodyPr wrap="square" lIns="137160" tIns="137160" rIns="137160" rtlCol="0" anchor="ctr"/>
          <a:lstStyle/>
          <a:p>
            <a:pPr algn="ctr">
              <a:defRPr sz="1600" b="1">
                <a:solidFill>
                  <a:srgbClr val="0066B3"/>
                </a:solidFill>
              </a:defRPr>
            </a:pPr>
            <a:r>
              <a:rPr sz="1600" dirty="0"/>
              <a:t>Background</a:t>
            </a:r>
          </a:p>
          <a:p>
            <a:pPr>
              <a:spcBef>
                <a:spcPts val="400"/>
              </a:spcBef>
              <a:defRPr sz="1100">
                <a:solidFill>
                  <a:srgbClr val="333333"/>
                </a:solidFill>
              </a:defRPr>
            </a:pPr>
            <a:r>
              <a:rPr sz="1600" dirty="0"/>
              <a:t>• LLMs (GPT-4, Claude, Gemini) process security scenarios</a:t>
            </a:r>
          </a:p>
          <a:p>
            <a:pPr>
              <a:spcBef>
                <a:spcPts val="400"/>
              </a:spcBef>
              <a:defRPr sz="1100">
                <a:solidFill>
                  <a:srgbClr val="333333"/>
                </a:solidFill>
              </a:defRPr>
            </a:pPr>
            <a:r>
              <a:rPr sz="1600" dirty="0"/>
              <a:t>• </a:t>
            </a:r>
            <a:r>
              <a:rPr sz="1600" dirty="0" err="1"/>
              <a:t>CySecBench</a:t>
            </a:r>
            <a:r>
              <a:rPr sz="1600" dirty="0"/>
              <a:t>: 12,662 prompts (</a:t>
            </a:r>
            <a:r>
              <a:rPr sz="1600" dirty="0" err="1"/>
              <a:t>Wahréus</a:t>
            </a:r>
            <a:r>
              <a:rPr sz="1600" dirty="0"/>
              <a:t> 2025)</a:t>
            </a:r>
          </a:p>
          <a:p>
            <a:pPr>
              <a:spcBef>
                <a:spcPts val="400"/>
              </a:spcBef>
              <a:defRPr sz="1100">
                <a:solidFill>
                  <a:srgbClr val="333333"/>
                </a:solidFill>
              </a:defRPr>
            </a:pPr>
            <a:r>
              <a:rPr sz="1600" dirty="0"/>
              <a:t>• Industry: "Longer = better" (Brown 2020, Wei 2022)</a:t>
            </a:r>
          </a:p>
        </p:txBody>
      </p:sp>
      <p:sp>
        <p:nvSpPr>
          <p:cNvPr id="5" name="Rounded Rectangle 4"/>
          <p:cNvSpPr/>
          <p:nvPr/>
        </p:nvSpPr>
        <p:spPr>
          <a:xfrm>
            <a:off x="4297680" y="2103120"/>
            <a:ext cx="3474720" cy="3840480"/>
          </a:xfrm>
          <a:prstGeom prst="roundRect">
            <a:avLst/>
          </a:prstGeom>
          <a:solidFill>
            <a:srgbClr val="FFF5E6"/>
          </a:solidFill>
          <a:ln w="25400">
            <a:solidFill>
              <a:srgbClr val="FFC107"/>
            </a:solidFill>
          </a:ln>
        </p:spPr>
        <p:style>
          <a:lnRef idx="1">
            <a:schemeClr val="accent1"/>
          </a:lnRef>
          <a:fillRef idx="3">
            <a:schemeClr val="accent1"/>
          </a:fillRef>
          <a:effectRef idx="2">
            <a:schemeClr val="accent1"/>
          </a:effectRef>
          <a:fontRef idx="minor">
            <a:schemeClr val="lt1"/>
          </a:fontRef>
        </p:style>
        <p:txBody>
          <a:bodyPr wrap="square" lIns="137160" tIns="137160" rIns="137160" rtlCol="0" anchor="ctr"/>
          <a:lstStyle/>
          <a:p>
            <a:pPr algn="ctr">
              <a:defRPr sz="1600" b="1">
                <a:solidFill>
                  <a:srgbClr val="FFC107"/>
                </a:solidFill>
              </a:defRPr>
            </a:pPr>
            <a:r>
              <a:rPr sz="1600" dirty="0"/>
              <a:t>Knowledge Gap</a:t>
            </a:r>
          </a:p>
          <a:p>
            <a:pPr>
              <a:spcBef>
                <a:spcPts val="400"/>
              </a:spcBef>
              <a:defRPr sz="1100">
                <a:solidFill>
                  <a:srgbClr val="333333"/>
                </a:solidFill>
              </a:defRPr>
            </a:pPr>
            <a:r>
              <a:rPr sz="1600" dirty="0"/>
              <a:t>• No experimental optimization guidance</a:t>
            </a:r>
          </a:p>
          <a:p>
            <a:pPr>
              <a:spcBef>
                <a:spcPts val="400"/>
              </a:spcBef>
              <a:defRPr sz="1100">
                <a:solidFill>
                  <a:srgbClr val="333333"/>
                </a:solidFill>
              </a:defRPr>
            </a:pPr>
            <a:r>
              <a:rPr lang="fr-FR" sz="1600" dirty="0"/>
              <a:t>• Assumes </a:t>
            </a:r>
            <a:r>
              <a:rPr lang="fr-FR" sz="1600" dirty="0" err="1"/>
              <a:t>domain-agnostic</a:t>
            </a:r>
            <a:r>
              <a:rPr lang="fr-FR" sz="1600" dirty="0"/>
              <a:t> </a:t>
            </a:r>
            <a:r>
              <a:rPr lang="fr-FR" sz="1600" dirty="0" err="1"/>
              <a:t>strategies</a:t>
            </a:r>
            <a:r>
              <a:rPr lang="fr-FR" sz="1600" dirty="0"/>
              <a:t> (Li et al. 2025)</a:t>
            </a:r>
          </a:p>
          <a:p>
            <a:pPr>
              <a:spcBef>
                <a:spcPts val="400"/>
              </a:spcBef>
              <a:defRPr sz="1100">
                <a:solidFill>
                  <a:srgbClr val="333333"/>
                </a:solidFill>
              </a:defRPr>
            </a:pPr>
            <a:endParaRPr lang="en-AU" sz="1600" dirty="0"/>
          </a:p>
          <a:p>
            <a:pPr>
              <a:spcBef>
                <a:spcPts val="400"/>
              </a:spcBef>
              <a:defRPr sz="1100">
                <a:solidFill>
                  <a:srgbClr val="333333"/>
                </a:solidFill>
              </a:defRPr>
            </a:pPr>
            <a:r>
              <a:rPr sz="1600" dirty="0"/>
              <a:t> NOT TESTED in cybersecurity!</a:t>
            </a:r>
          </a:p>
        </p:txBody>
      </p:sp>
      <p:sp>
        <p:nvSpPr>
          <p:cNvPr id="6" name="Rounded Rectangle 5"/>
          <p:cNvSpPr/>
          <p:nvPr/>
        </p:nvSpPr>
        <p:spPr>
          <a:xfrm>
            <a:off x="8138160" y="2103120"/>
            <a:ext cx="3474720" cy="3840480"/>
          </a:xfrm>
          <a:prstGeom prst="roundRect">
            <a:avLst/>
          </a:prstGeom>
          <a:solidFill>
            <a:srgbClr val="E6FFE6"/>
          </a:solidFill>
          <a:ln w="25400">
            <a:solidFill>
              <a:srgbClr val="4CAF50"/>
            </a:solidFill>
          </a:ln>
        </p:spPr>
        <p:style>
          <a:lnRef idx="1">
            <a:schemeClr val="accent1"/>
          </a:lnRef>
          <a:fillRef idx="3">
            <a:schemeClr val="accent1"/>
          </a:fillRef>
          <a:effectRef idx="2">
            <a:schemeClr val="accent1"/>
          </a:effectRef>
          <a:fontRef idx="minor">
            <a:schemeClr val="lt1"/>
          </a:fontRef>
        </p:style>
        <p:txBody>
          <a:bodyPr wrap="square" lIns="137160" tIns="137160" rIns="137160" rtlCol="0" anchor="ctr"/>
          <a:lstStyle/>
          <a:p>
            <a:pPr algn="ctr">
              <a:defRPr sz="1600" b="1">
                <a:solidFill>
                  <a:srgbClr val="4CAF50"/>
                </a:solidFill>
              </a:defRPr>
            </a:pPr>
            <a:r>
              <a:rPr sz="1600" dirty="0"/>
              <a:t>Our Research</a:t>
            </a:r>
          </a:p>
          <a:p>
            <a:pPr>
              <a:spcBef>
                <a:spcPts val="400"/>
              </a:spcBef>
              <a:defRPr sz="1100">
                <a:solidFill>
                  <a:srgbClr val="333333"/>
                </a:solidFill>
              </a:defRPr>
            </a:pPr>
            <a:r>
              <a:rPr sz="1600" dirty="0"/>
              <a:t>RQ: How does prompt length influence</a:t>
            </a:r>
          </a:p>
          <a:p>
            <a:pPr>
              <a:spcBef>
                <a:spcPts val="400"/>
              </a:spcBef>
              <a:defRPr sz="1100">
                <a:solidFill>
                  <a:srgbClr val="333333"/>
                </a:solidFill>
              </a:defRPr>
            </a:pPr>
            <a:r>
              <a:rPr sz="1600" dirty="0"/>
              <a:t>quality across SOC/GRC contexts?</a:t>
            </a:r>
          </a:p>
          <a:p>
            <a:pPr>
              <a:spcBef>
                <a:spcPts val="400"/>
              </a:spcBef>
              <a:defRPr sz="1100">
                <a:solidFill>
                  <a:srgbClr val="333333"/>
                </a:solidFill>
              </a:defRPr>
            </a:pPr>
            <a:endParaRPr sz="1600" dirty="0"/>
          </a:p>
          <a:p>
            <a:pPr>
              <a:spcBef>
                <a:spcPts val="400"/>
              </a:spcBef>
              <a:defRPr sz="1100">
                <a:solidFill>
                  <a:srgbClr val="333333"/>
                </a:solidFill>
              </a:defRPr>
            </a:pPr>
            <a:r>
              <a:rPr sz="1600" dirty="0"/>
              <a:t>Scope:  SOC | GRC |  CTI</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79764"/>
            <a:ext cx="11247120" cy="640080"/>
          </a:xfrm>
          <a:prstGeom prst="rect">
            <a:avLst/>
          </a:prstGeom>
          <a:noFill/>
        </p:spPr>
        <p:txBody>
          <a:bodyPr wrap="none">
            <a:spAutoFit/>
          </a:bodyPr>
          <a:lstStyle/>
          <a:p>
            <a:pPr>
              <a:defRPr sz="3200" b="1">
                <a:solidFill>
                  <a:srgbClr val="003C71"/>
                </a:solidFill>
              </a:defRPr>
            </a:pPr>
            <a:r>
              <a:rPr dirty="0"/>
              <a:t>Literature Review: The Gap</a:t>
            </a:r>
          </a:p>
        </p:txBody>
      </p:sp>
      <p:sp>
        <p:nvSpPr>
          <p:cNvPr id="3" name="Rounded Rectangle 2"/>
          <p:cNvSpPr/>
          <p:nvPr/>
        </p:nvSpPr>
        <p:spPr>
          <a:xfrm>
            <a:off x="457200" y="994164"/>
            <a:ext cx="3474720" cy="5029200"/>
          </a:xfrm>
          <a:prstGeom prst="roundRect">
            <a:avLst/>
          </a:prstGeom>
          <a:solidFill>
            <a:srgbClr val="F0F0F0"/>
          </a:solidFill>
          <a:ln w="12700">
            <a:solidFill>
              <a:srgbClr val="003C71"/>
            </a:solidFill>
          </a:ln>
        </p:spPr>
        <p:style>
          <a:lnRef idx="1">
            <a:schemeClr val="accent1"/>
          </a:lnRef>
          <a:fillRef idx="3">
            <a:schemeClr val="accent1"/>
          </a:fillRef>
          <a:effectRef idx="2">
            <a:schemeClr val="accent1"/>
          </a:effectRef>
          <a:fontRef idx="minor">
            <a:schemeClr val="lt1"/>
          </a:fontRef>
        </p:style>
        <p:txBody>
          <a:bodyPr wrap="square" lIns="137160" tIns="91440" rIns="137160" rtlCol="0" anchor="ctr"/>
          <a:lstStyle/>
          <a:p>
            <a:pPr algn="ctr">
              <a:defRPr sz="1400" b="1">
                <a:solidFill>
                  <a:srgbClr val="003C71"/>
                </a:solidFill>
              </a:defRPr>
            </a:pPr>
            <a:r>
              <a:rPr sz="1600" dirty="0"/>
              <a:t>AI Evaluation</a:t>
            </a:r>
          </a:p>
          <a:p>
            <a:pPr>
              <a:spcBef>
                <a:spcPts val="800"/>
              </a:spcBef>
              <a:defRPr sz="1000" b="1">
                <a:solidFill>
                  <a:srgbClr val="333333"/>
                </a:solidFill>
              </a:defRPr>
            </a:pPr>
            <a:r>
              <a:rPr sz="1600" dirty="0"/>
              <a:t> 2018: Wang et al. (GLUE)</a:t>
            </a:r>
          </a:p>
          <a:p>
            <a:pPr lvl="1">
              <a:defRPr sz="900">
                <a:solidFill>
                  <a:srgbClr val="333333"/>
                </a:solidFill>
              </a:defRPr>
            </a:pPr>
            <a:r>
              <a:rPr sz="1600" dirty="0"/>
              <a:t>Single-metric insufficient</a:t>
            </a:r>
          </a:p>
          <a:p>
            <a:pPr>
              <a:spcBef>
                <a:spcPts val="800"/>
              </a:spcBef>
              <a:defRPr sz="1000" b="1">
                <a:solidFill>
                  <a:srgbClr val="333333"/>
                </a:solidFill>
              </a:defRPr>
            </a:pPr>
            <a:r>
              <a:rPr lang="en-US" sz="1600" dirty="0"/>
              <a:t> </a:t>
            </a:r>
            <a:r>
              <a:rPr lang="it-IT" sz="1600" dirty="0"/>
              <a:t>Lin et al. (RUBICON/SPUR)</a:t>
            </a:r>
            <a:endParaRPr sz="1600" dirty="0"/>
          </a:p>
          <a:p>
            <a:pPr lvl="1">
              <a:defRPr sz="900">
                <a:solidFill>
                  <a:srgbClr val="333333"/>
                </a:solidFill>
              </a:defRPr>
            </a:pPr>
            <a:r>
              <a:rPr sz="1600" dirty="0"/>
              <a:t>Domain-specific rubrics</a:t>
            </a:r>
          </a:p>
          <a:p>
            <a:pPr>
              <a:spcBef>
                <a:spcPts val="1200"/>
              </a:spcBef>
              <a:defRPr sz="1000" b="1">
                <a:solidFill>
                  <a:srgbClr val="F44336"/>
                </a:solidFill>
              </a:defRPr>
            </a:pPr>
            <a:r>
              <a:rPr sz="1600" dirty="0"/>
              <a:t> GAP: Measurement over optimization</a:t>
            </a:r>
          </a:p>
        </p:txBody>
      </p:sp>
      <p:sp>
        <p:nvSpPr>
          <p:cNvPr id="4" name="Rounded Rectangle 3"/>
          <p:cNvSpPr/>
          <p:nvPr/>
        </p:nvSpPr>
        <p:spPr>
          <a:xfrm>
            <a:off x="4297680" y="994164"/>
            <a:ext cx="3474720" cy="5029200"/>
          </a:xfrm>
          <a:prstGeom prst="roundRect">
            <a:avLst/>
          </a:prstGeom>
          <a:solidFill>
            <a:srgbClr val="F0F0F0"/>
          </a:solidFill>
          <a:ln w="12700">
            <a:solidFill>
              <a:srgbClr val="0066B3"/>
            </a:solidFill>
          </a:ln>
        </p:spPr>
        <p:style>
          <a:lnRef idx="1">
            <a:schemeClr val="accent1"/>
          </a:lnRef>
          <a:fillRef idx="3">
            <a:schemeClr val="accent1"/>
          </a:fillRef>
          <a:effectRef idx="2">
            <a:schemeClr val="accent1"/>
          </a:effectRef>
          <a:fontRef idx="minor">
            <a:schemeClr val="lt1"/>
          </a:fontRef>
        </p:style>
        <p:txBody>
          <a:bodyPr wrap="square" lIns="137160" tIns="91440" rIns="137160" rtlCol="0" anchor="ctr"/>
          <a:lstStyle/>
          <a:p>
            <a:pPr algn="ctr">
              <a:defRPr sz="1400" b="1">
                <a:solidFill>
                  <a:srgbClr val="0066B3"/>
                </a:solidFill>
              </a:defRPr>
            </a:pPr>
            <a:r>
              <a:rPr sz="1600" dirty="0"/>
              <a:t>Prompt Engineering</a:t>
            </a:r>
          </a:p>
          <a:p>
            <a:pPr>
              <a:spcBef>
                <a:spcPts val="800"/>
              </a:spcBef>
              <a:defRPr sz="1000" b="1">
                <a:solidFill>
                  <a:srgbClr val="333333"/>
                </a:solidFill>
              </a:defRPr>
            </a:pPr>
            <a:r>
              <a:rPr sz="1600" dirty="0"/>
              <a:t>2020: Brown et al.</a:t>
            </a:r>
          </a:p>
          <a:p>
            <a:pPr lvl="1">
              <a:defRPr sz="900">
                <a:solidFill>
                  <a:srgbClr val="333333"/>
                </a:solidFill>
              </a:defRPr>
            </a:pPr>
            <a:r>
              <a:rPr sz="1600" dirty="0"/>
              <a:t>"Prompts are programs"</a:t>
            </a:r>
          </a:p>
          <a:p>
            <a:pPr>
              <a:spcBef>
                <a:spcPts val="800"/>
              </a:spcBef>
              <a:defRPr sz="1000" b="1">
                <a:solidFill>
                  <a:srgbClr val="333333"/>
                </a:solidFill>
              </a:defRPr>
            </a:pPr>
            <a:r>
              <a:rPr sz="1600" dirty="0"/>
              <a:t> 2022: Wei et al. (</a:t>
            </a:r>
            <a:r>
              <a:rPr sz="1600" dirty="0" err="1"/>
              <a:t>CoT</a:t>
            </a:r>
            <a:r>
              <a:rPr sz="1600" dirty="0"/>
              <a:t>)</a:t>
            </a:r>
          </a:p>
          <a:p>
            <a:pPr lvl="1">
              <a:defRPr sz="900">
                <a:solidFill>
                  <a:srgbClr val="333333"/>
                </a:solidFill>
              </a:defRPr>
            </a:pPr>
            <a:r>
              <a:rPr sz="1600" dirty="0"/>
              <a:t>Longer = better</a:t>
            </a:r>
          </a:p>
          <a:p>
            <a:pPr>
              <a:spcBef>
                <a:spcPts val="800"/>
              </a:spcBef>
              <a:defRPr sz="1000" b="1">
                <a:solidFill>
                  <a:srgbClr val="333333"/>
                </a:solidFill>
              </a:defRPr>
            </a:pPr>
            <a:r>
              <a:rPr sz="1600" dirty="0"/>
              <a:t>2024: Han et al. (TALE)</a:t>
            </a:r>
          </a:p>
          <a:p>
            <a:pPr lvl="1">
              <a:defRPr sz="900">
                <a:solidFill>
                  <a:srgbClr val="333333"/>
                </a:solidFill>
              </a:defRPr>
            </a:pPr>
            <a:r>
              <a:rPr sz="1600" dirty="0"/>
              <a:t>6</a:t>
            </a:r>
            <a:r>
              <a:rPr lang="en-AU" sz="1600" dirty="0"/>
              <a:t>7</a:t>
            </a:r>
            <a:r>
              <a:rPr sz="1600" dirty="0"/>
              <a:t>% token reduction</a:t>
            </a:r>
          </a:p>
          <a:p>
            <a:pPr>
              <a:spcBef>
                <a:spcPts val="1200"/>
              </a:spcBef>
              <a:defRPr sz="1000" b="1">
                <a:solidFill>
                  <a:srgbClr val="F44336"/>
                </a:solidFill>
              </a:defRPr>
            </a:pPr>
            <a:r>
              <a:rPr sz="1600" dirty="0"/>
              <a:t> GAP: Domain-agnostic strategies</a:t>
            </a:r>
          </a:p>
        </p:txBody>
      </p:sp>
      <p:sp>
        <p:nvSpPr>
          <p:cNvPr id="5" name="Rounded Rectangle 4"/>
          <p:cNvSpPr/>
          <p:nvPr/>
        </p:nvSpPr>
        <p:spPr>
          <a:xfrm>
            <a:off x="8138160" y="994164"/>
            <a:ext cx="3474720" cy="5029200"/>
          </a:xfrm>
          <a:prstGeom prst="roundRect">
            <a:avLst/>
          </a:prstGeom>
          <a:solidFill>
            <a:srgbClr val="F0F0F0"/>
          </a:solidFill>
          <a:ln w="12700">
            <a:solidFill>
              <a:srgbClr val="4CAF50"/>
            </a:solidFill>
          </a:ln>
        </p:spPr>
        <p:style>
          <a:lnRef idx="1">
            <a:schemeClr val="accent1"/>
          </a:lnRef>
          <a:fillRef idx="3">
            <a:schemeClr val="accent1"/>
          </a:fillRef>
          <a:effectRef idx="2">
            <a:schemeClr val="accent1"/>
          </a:effectRef>
          <a:fontRef idx="minor">
            <a:schemeClr val="lt1"/>
          </a:fontRef>
        </p:style>
        <p:txBody>
          <a:bodyPr wrap="square" lIns="137160" tIns="91440" rIns="137160" rtlCol="0" anchor="ctr"/>
          <a:lstStyle/>
          <a:p>
            <a:pPr algn="ctr">
              <a:defRPr sz="1400" b="1">
                <a:solidFill>
                  <a:srgbClr val="4CAF50"/>
                </a:solidFill>
              </a:defRPr>
            </a:pPr>
            <a:r>
              <a:rPr sz="1600" dirty="0"/>
              <a:t>Cybersecurity AI</a:t>
            </a:r>
          </a:p>
          <a:p>
            <a:pPr>
              <a:spcBef>
                <a:spcPts val="800"/>
              </a:spcBef>
              <a:defRPr sz="1000" b="1">
                <a:solidFill>
                  <a:srgbClr val="333333"/>
                </a:solidFill>
              </a:defRPr>
            </a:pPr>
            <a:r>
              <a:rPr sz="1600" dirty="0"/>
              <a:t> </a:t>
            </a:r>
            <a:r>
              <a:rPr lang="en-US" sz="1600" dirty="0"/>
              <a:t>2015: Steinke et al.</a:t>
            </a:r>
          </a:p>
          <a:p>
            <a:pPr lvl="1">
              <a:defRPr sz="900">
                <a:solidFill>
                  <a:srgbClr val="333333"/>
                </a:solidFill>
              </a:defRPr>
            </a:pPr>
            <a:r>
              <a:rPr lang="en-US" sz="1600" dirty="0"/>
              <a:t>CSIRT effectiveness</a:t>
            </a:r>
          </a:p>
          <a:p>
            <a:pPr>
              <a:spcBef>
                <a:spcPts val="800"/>
              </a:spcBef>
              <a:defRPr sz="1000" b="1">
                <a:solidFill>
                  <a:srgbClr val="333333"/>
                </a:solidFill>
              </a:defRPr>
            </a:pPr>
            <a:r>
              <a:rPr lang="en-US" sz="1600" dirty="0"/>
              <a:t> 2025: </a:t>
            </a:r>
            <a:r>
              <a:rPr lang="en-US" sz="1600" dirty="0" err="1"/>
              <a:t>Wahréus</a:t>
            </a:r>
            <a:r>
              <a:rPr lang="en-US" sz="1600" dirty="0"/>
              <a:t> et al.</a:t>
            </a:r>
          </a:p>
          <a:p>
            <a:pPr lvl="1">
              <a:defRPr sz="900">
                <a:solidFill>
                  <a:srgbClr val="333333"/>
                </a:solidFill>
              </a:defRPr>
            </a:pPr>
            <a:r>
              <a:rPr lang="en-US" sz="1600" dirty="0" err="1"/>
              <a:t>CySecBench</a:t>
            </a:r>
            <a:r>
              <a:rPr lang="en-US" sz="1600" dirty="0"/>
              <a:t>: </a:t>
            </a:r>
          </a:p>
          <a:p>
            <a:pPr lvl="1">
              <a:defRPr sz="900">
                <a:solidFill>
                  <a:srgbClr val="333333"/>
                </a:solidFill>
              </a:defRPr>
            </a:pPr>
            <a:r>
              <a:rPr sz="1600" dirty="0"/>
              <a:t>12,662 prompts</a:t>
            </a:r>
          </a:p>
          <a:p>
            <a:pPr>
              <a:spcBef>
                <a:spcPts val="800"/>
              </a:spcBef>
              <a:defRPr sz="1000" b="1">
                <a:solidFill>
                  <a:srgbClr val="333333"/>
                </a:solidFill>
              </a:defRPr>
            </a:pPr>
            <a:r>
              <a:rPr sz="1600" dirty="0"/>
              <a:t> 2025: Zhang et al</a:t>
            </a:r>
            <a:r>
              <a:rPr lang="en-AU" sz="1600" dirty="0"/>
              <a:t>.</a:t>
            </a:r>
            <a:endParaRPr sz="1600" dirty="0"/>
          </a:p>
          <a:p>
            <a:pPr lvl="1">
              <a:defRPr sz="900">
                <a:solidFill>
                  <a:srgbClr val="333333"/>
                </a:solidFill>
              </a:defRPr>
            </a:pPr>
            <a:r>
              <a:rPr sz="1600" dirty="0" err="1"/>
              <a:t>DefenderBench</a:t>
            </a:r>
            <a:endParaRPr lang="en-US" sz="1600" dirty="0"/>
          </a:p>
          <a:p>
            <a:pPr>
              <a:spcBef>
                <a:spcPts val="1200"/>
              </a:spcBef>
              <a:defRPr sz="1000" b="1">
                <a:solidFill>
                  <a:srgbClr val="F44336"/>
                </a:solidFill>
              </a:defRPr>
            </a:pPr>
            <a:r>
              <a:rPr lang="en-US" sz="1600" dirty="0"/>
              <a:t> GAP: No context-dependent optimization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8705"/>
            <a:ext cx="11247120" cy="640080"/>
          </a:xfrm>
          <a:prstGeom prst="rect">
            <a:avLst/>
          </a:prstGeom>
          <a:noFill/>
        </p:spPr>
        <p:txBody>
          <a:bodyPr wrap="none">
            <a:spAutoFit/>
          </a:bodyPr>
          <a:lstStyle/>
          <a:p>
            <a:pPr>
              <a:defRPr sz="3200" b="1">
                <a:solidFill>
                  <a:srgbClr val="003C71"/>
                </a:solidFill>
              </a:defRPr>
            </a:pPr>
            <a:r>
              <a:rPr dirty="0"/>
              <a:t>Research Objectives</a:t>
            </a:r>
          </a:p>
        </p:txBody>
      </p:sp>
      <p:sp>
        <p:nvSpPr>
          <p:cNvPr id="3" name="Rounded Rectangle 2"/>
          <p:cNvSpPr/>
          <p:nvPr/>
        </p:nvSpPr>
        <p:spPr>
          <a:xfrm>
            <a:off x="914400" y="831372"/>
            <a:ext cx="10332720" cy="1097280"/>
          </a:xfrm>
          <a:prstGeom prst="roundRect">
            <a:avLst/>
          </a:prstGeom>
          <a:solidFill>
            <a:srgbClr val="003C71"/>
          </a:solidFill>
          <a:ln>
            <a:noFill/>
          </a:ln>
        </p:spPr>
        <p:style>
          <a:lnRef idx="1">
            <a:schemeClr val="accent1"/>
          </a:lnRef>
          <a:fillRef idx="3">
            <a:schemeClr val="accent1"/>
          </a:fillRef>
          <a:effectRef idx="2">
            <a:schemeClr val="accent1"/>
          </a:effectRef>
          <a:fontRef idx="minor">
            <a:schemeClr val="lt1"/>
          </a:fontRef>
        </p:style>
        <p:txBody>
          <a:bodyPr wrap="square" rtlCol="0" anchor="ctr"/>
          <a:lstStyle/>
          <a:p>
            <a:pPr algn="ctr">
              <a:defRPr sz="1400" b="1">
                <a:solidFill>
                  <a:srgbClr val="FFFFFF"/>
                </a:solidFill>
              </a:defRPr>
            </a:pPr>
            <a:r>
              <a:rPr dirty="0"/>
              <a:t>Research Question:</a:t>
            </a:r>
          </a:p>
          <a:p>
            <a:pPr algn="ctr">
              <a:spcBef>
                <a:spcPts val="800"/>
              </a:spcBef>
              <a:defRPr sz="1600">
                <a:solidFill>
                  <a:srgbClr val="FFFFFF"/>
                </a:solidFill>
              </a:defRPr>
            </a:pPr>
            <a:r>
              <a:rPr dirty="0"/>
              <a:t>How does prompt length influence LLM output quality across different SOC/GRC operational contexts, and how can we achieve maximum quality with optimal efficiency?</a:t>
            </a:r>
          </a:p>
        </p:txBody>
      </p:sp>
      <p:sp>
        <p:nvSpPr>
          <p:cNvPr id="4" name="Rounded Rectangle 3"/>
          <p:cNvSpPr/>
          <p:nvPr/>
        </p:nvSpPr>
        <p:spPr>
          <a:xfrm>
            <a:off x="1371600" y="2207179"/>
            <a:ext cx="9418320" cy="822960"/>
          </a:xfrm>
          <a:prstGeom prst="roundRect">
            <a:avLst/>
          </a:prstGeom>
          <a:solidFill>
            <a:srgbClr val="F0F0F0"/>
          </a:solidFill>
          <a:ln w="38100">
            <a:solidFill>
              <a:srgbClr val="4CAF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5" name="Oval 4"/>
          <p:cNvSpPr/>
          <p:nvPr/>
        </p:nvSpPr>
        <p:spPr>
          <a:xfrm>
            <a:off x="1554480" y="2390059"/>
            <a:ext cx="457200" cy="457200"/>
          </a:xfrm>
          <a:prstGeom prst="ellipse">
            <a:avLst/>
          </a:prstGeom>
          <a:solidFill>
            <a:srgbClr val="4CAF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800" b="1">
                <a:solidFill>
                  <a:srgbClr val="FFFFFF"/>
                </a:solidFill>
              </a:defRPr>
            </a:pPr>
            <a:r>
              <a:t>1</a:t>
            </a:r>
          </a:p>
        </p:txBody>
      </p:sp>
      <p:sp>
        <p:nvSpPr>
          <p:cNvPr id="6" name="TextBox 5"/>
          <p:cNvSpPr txBox="1"/>
          <p:nvPr/>
        </p:nvSpPr>
        <p:spPr>
          <a:xfrm>
            <a:off x="2194560" y="2298619"/>
            <a:ext cx="8229600" cy="640080"/>
          </a:xfrm>
          <a:prstGeom prst="rect">
            <a:avLst/>
          </a:prstGeom>
          <a:noFill/>
        </p:spPr>
        <p:txBody>
          <a:bodyPr wrap="square" anchor="ctr">
            <a:spAutoFit/>
          </a:bodyPr>
          <a:lstStyle/>
          <a:p>
            <a:pPr>
              <a:defRPr sz="1400">
                <a:solidFill>
                  <a:srgbClr val="333333"/>
                </a:solidFill>
              </a:defRPr>
            </a:pPr>
            <a:r>
              <a:rPr dirty="0"/>
              <a:t>Establish empirical evidence for context-dependent optimization</a:t>
            </a:r>
          </a:p>
        </p:txBody>
      </p:sp>
      <p:sp>
        <p:nvSpPr>
          <p:cNvPr id="7" name="Rounded Rectangle 6"/>
          <p:cNvSpPr/>
          <p:nvPr/>
        </p:nvSpPr>
        <p:spPr>
          <a:xfrm>
            <a:off x="1371600" y="3213018"/>
            <a:ext cx="9418320" cy="822960"/>
          </a:xfrm>
          <a:prstGeom prst="roundRect">
            <a:avLst/>
          </a:prstGeom>
          <a:solidFill>
            <a:srgbClr val="F0F0F0"/>
          </a:solidFill>
          <a:ln w="38100">
            <a:solidFill>
              <a:srgbClr val="0066B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8" name="Oval 7"/>
          <p:cNvSpPr/>
          <p:nvPr/>
        </p:nvSpPr>
        <p:spPr>
          <a:xfrm>
            <a:off x="1554480" y="3395899"/>
            <a:ext cx="457200" cy="457200"/>
          </a:xfrm>
          <a:prstGeom prst="ellipse">
            <a:avLst/>
          </a:prstGeom>
          <a:solidFill>
            <a:srgbClr val="0066B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800" b="1">
                <a:solidFill>
                  <a:srgbClr val="FFFFFF"/>
                </a:solidFill>
              </a:defRPr>
            </a:pPr>
            <a:r>
              <a:t>2</a:t>
            </a:r>
          </a:p>
        </p:txBody>
      </p:sp>
      <p:sp>
        <p:nvSpPr>
          <p:cNvPr id="9" name="TextBox 8"/>
          <p:cNvSpPr txBox="1"/>
          <p:nvPr/>
        </p:nvSpPr>
        <p:spPr>
          <a:xfrm>
            <a:off x="2194560" y="3304458"/>
            <a:ext cx="8229600" cy="640080"/>
          </a:xfrm>
          <a:prstGeom prst="rect">
            <a:avLst/>
          </a:prstGeom>
          <a:noFill/>
        </p:spPr>
        <p:txBody>
          <a:bodyPr wrap="square" anchor="ctr">
            <a:spAutoFit/>
          </a:bodyPr>
          <a:lstStyle/>
          <a:p>
            <a:pPr>
              <a:defRPr sz="1400">
                <a:solidFill>
                  <a:srgbClr val="333333"/>
                </a:solidFill>
              </a:defRPr>
            </a:pPr>
            <a:r>
              <a:rPr dirty="0"/>
              <a:t>Develop systematic optimization framework</a:t>
            </a:r>
          </a:p>
        </p:txBody>
      </p:sp>
      <p:sp>
        <p:nvSpPr>
          <p:cNvPr id="10" name="Rounded Rectangle 9"/>
          <p:cNvSpPr/>
          <p:nvPr/>
        </p:nvSpPr>
        <p:spPr>
          <a:xfrm>
            <a:off x="1371600" y="4218859"/>
            <a:ext cx="9418320" cy="822960"/>
          </a:xfrm>
          <a:prstGeom prst="roundRect">
            <a:avLst/>
          </a:prstGeom>
          <a:solidFill>
            <a:srgbClr val="F0F0F0"/>
          </a:solidFill>
          <a:ln w="38100">
            <a:solidFill>
              <a:srgbClr val="FF99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1" name="Oval 10"/>
          <p:cNvSpPr/>
          <p:nvPr/>
        </p:nvSpPr>
        <p:spPr>
          <a:xfrm>
            <a:off x="1554480" y="4401739"/>
            <a:ext cx="457200" cy="457200"/>
          </a:xfrm>
          <a:prstGeom prst="ellipse">
            <a:avLst/>
          </a:prstGeom>
          <a:solidFill>
            <a:srgbClr val="FF99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800" b="1">
                <a:solidFill>
                  <a:srgbClr val="FFFFFF"/>
                </a:solidFill>
              </a:defRPr>
            </a:pPr>
            <a:r>
              <a:t>3</a:t>
            </a:r>
          </a:p>
        </p:txBody>
      </p:sp>
      <p:sp>
        <p:nvSpPr>
          <p:cNvPr id="12" name="TextBox 11"/>
          <p:cNvSpPr txBox="1"/>
          <p:nvPr/>
        </p:nvSpPr>
        <p:spPr>
          <a:xfrm>
            <a:off x="2194560" y="4310299"/>
            <a:ext cx="8229600" cy="640080"/>
          </a:xfrm>
          <a:prstGeom prst="rect">
            <a:avLst/>
          </a:prstGeom>
          <a:noFill/>
        </p:spPr>
        <p:txBody>
          <a:bodyPr wrap="square" anchor="ctr">
            <a:spAutoFit/>
          </a:bodyPr>
          <a:lstStyle/>
          <a:p>
            <a:pPr>
              <a:defRPr sz="1400">
                <a:solidFill>
                  <a:srgbClr val="333333"/>
                </a:solidFill>
              </a:defRPr>
            </a:pPr>
            <a:r>
              <a:t>Provide actionable recommendations (quality-first approach)</a:t>
            </a:r>
          </a:p>
        </p:txBody>
      </p:sp>
      <p:sp>
        <p:nvSpPr>
          <p:cNvPr id="13" name="Rounded Rectangle 12"/>
          <p:cNvSpPr/>
          <p:nvPr/>
        </p:nvSpPr>
        <p:spPr>
          <a:xfrm>
            <a:off x="1371600" y="5224699"/>
            <a:ext cx="9418320" cy="822960"/>
          </a:xfrm>
          <a:prstGeom prst="roundRect">
            <a:avLst/>
          </a:prstGeom>
          <a:solidFill>
            <a:srgbClr val="F0F0F0"/>
          </a:solidFill>
          <a:ln w="38100">
            <a:solidFill>
              <a:srgbClr val="F4433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4" name="Oval 13"/>
          <p:cNvSpPr/>
          <p:nvPr/>
        </p:nvSpPr>
        <p:spPr>
          <a:xfrm>
            <a:off x="1554480" y="5407579"/>
            <a:ext cx="457200" cy="457200"/>
          </a:xfrm>
          <a:prstGeom prst="ellipse">
            <a:avLst/>
          </a:prstGeom>
          <a:solidFill>
            <a:srgbClr val="F4433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800" b="1">
                <a:solidFill>
                  <a:srgbClr val="FFFFFF"/>
                </a:solidFill>
              </a:defRPr>
            </a:pPr>
            <a:r>
              <a:t>4</a:t>
            </a:r>
          </a:p>
        </p:txBody>
      </p:sp>
      <p:sp>
        <p:nvSpPr>
          <p:cNvPr id="15" name="TextBox 14"/>
          <p:cNvSpPr txBox="1"/>
          <p:nvPr/>
        </p:nvSpPr>
        <p:spPr>
          <a:xfrm>
            <a:off x="2194560" y="5316139"/>
            <a:ext cx="8229600" cy="640080"/>
          </a:xfrm>
          <a:prstGeom prst="rect">
            <a:avLst/>
          </a:prstGeom>
          <a:noFill/>
        </p:spPr>
        <p:txBody>
          <a:bodyPr wrap="square" anchor="ctr">
            <a:spAutoFit/>
          </a:bodyPr>
          <a:lstStyle/>
          <a:p>
            <a:pPr>
              <a:defRPr sz="1400">
                <a:solidFill>
                  <a:srgbClr val="333333"/>
                </a:solidFill>
              </a:defRPr>
            </a:pPr>
            <a:r>
              <a:t>Challenge "longer = better" assumption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74320"/>
            <a:ext cx="11247120" cy="640080"/>
          </a:xfrm>
          <a:prstGeom prst="rect">
            <a:avLst/>
          </a:prstGeom>
          <a:noFill/>
        </p:spPr>
        <p:txBody>
          <a:bodyPr wrap="none">
            <a:spAutoFit/>
          </a:bodyPr>
          <a:lstStyle/>
          <a:p>
            <a:pPr>
              <a:defRPr sz="3200" b="1">
                <a:solidFill>
                  <a:srgbClr val="003C71"/>
                </a:solidFill>
              </a:defRPr>
            </a:pPr>
            <a:r>
              <a:t>Methodology &amp; Dataset</a:t>
            </a:r>
          </a:p>
        </p:txBody>
      </p:sp>
      <p:sp>
        <p:nvSpPr>
          <p:cNvPr id="3" name="Rounded Rectangle 2"/>
          <p:cNvSpPr/>
          <p:nvPr/>
        </p:nvSpPr>
        <p:spPr>
          <a:xfrm>
            <a:off x="731520" y="1188720"/>
            <a:ext cx="1828800" cy="731520"/>
          </a:xfrm>
          <a:prstGeom prst="roundRect">
            <a:avLst/>
          </a:prstGeom>
          <a:solidFill>
            <a:srgbClr val="003C7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200" b="1">
                <a:solidFill>
                  <a:srgbClr val="FFFFFF"/>
                </a:solidFill>
              </a:defRPr>
            </a:pPr>
            <a:r>
              <a:t>100 Base</a:t>
            </a:r>
            <a:br/>
            <a:r>
              <a:t>Prompts</a:t>
            </a:r>
          </a:p>
        </p:txBody>
      </p:sp>
      <p:sp>
        <p:nvSpPr>
          <p:cNvPr id="4" name="Right Arrow 3"/>
          <p:cNvSpPr/>
          <p:nvPr/>
        </p:nvSpPr>
        <p:spPr>
          <a:xfrm>
            <a:off x="2651760" y="1463040"/>
            <a:ext cx="274320" cy="182880"/>
          </a:xfrm>
          <a:prstGeom prst="rightArrow">
            <a:avLst/>
          </a:prstGeom>
          <a:solidFill>
            <a:srgbClr val="33333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5" name="Rounded Rectangle 4"/>
          <p:cNvSpPr/>
          <p:nvPr/>
        </p:nvSpPr>
        <p:spPr>
          <a:xfrm>
            <a:off x="2926080" y="1188720"/>
            <a:ext cx="1828800" cy="731520"/>
          </a:xfrm>
          <a:prstGeom prst="roundRect">
            <a:avLst/>
          </a:prstGeom>
          <a:solidFill>
            <a:srgbClr val="0066B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200" b="1">
                <a:solidFill>
                  <a:srgbClr val="FFFFFF"/>
                </a:solidFill>
              </a:defRPr>
            </a:pPr>
            <a:r>
              <a:t>3 Length</a:t>
            </a:r>
            <a:br/>
            <a:r>
              <a:t>Variants</a:t>
            </a:r>
          </a:p>
        </p:txBody>
      </p:sp>
      <p:sp>
        <p:nvSpPr>
          <p:cNvPr id="6" name="Right Arrow 5"/>
          <p:cNvSpPr/>
          <p:nvPr/>
        </p:nvSpPr>
        <p:spPr>
          <a:xfrm>
            <a:off x="4846320" y="1463040"/>
            <a:ext cx="274320" cy="182880"/>
          </a:xfrm>
          <a:prstGeom prst="rightArrow">
            <a:avLst/>
          </a:prstGeom>
          <a:solidFill>
            <a:srgbClr val="33333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Rounded Rectangle 6"/>
          <p:cNvSpPr/>
          <p:nvPr/>
        </p:nvSpPr>
        <p:spPr>
          <a:xfrm>
            <a:off x="5120640" y="1188720"/>
            <a:ext cx="1828800" cy="731520"/>
          </a:xfrm>
          <a:prstGeom prst="roundRect">
            <a:avLst/>
          </a:prstGeom>
          <a:solidFill>
            <a:srgbClr val="4CAF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200" b="1">
                <a:solidFill>
                  <a:srgbClr val="FFFFFF"/>
                </a:solidFill>
              </a:defRPr>
            </a:pPr>
            <a:r>
              <a:t>300</a:t>
            </a:r>
            <a:br/>
            <a:r>
              <a:t>Runs</a:t>
            </a:r>
          </a:p>
        </p:txBody>
      </p:sp>
      <p:sp>
        <p:nvSpPr>
          <p:cNvPr id="8" name="Right Arrow 7"/>
          <p:cNvSpPr/>
          <p:nvPr/>
        </p:nvSpPr>
        <p:spPr>
          <a:xfrm>
            <a:off x="7040879" y="1463040"/>
            <a:ext cx="274320" cy="182880"/>
          </a:xfrm>
          <a:prstGeom prst="rightArrow">
            <a:avLst/>
          </a:prstGeom>
          <a:solidFill>
            <a:srgbClr val="33333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Rounded Rectangle 8"/>
          <p:cNvSpPr/>
          <p:nvPr/>
        </p:nvSpPr>
        <p:spPr>
          <a:xfrm>
            <a:off x="7315199" y="1188720"/>
            <a:ext cx="1828800" cy="731520"/>
          </a:xfrm>
          <a:prstGeom prst="roundRect">
            <a:avLst/>
          </a:prstGeom>
          <a:solidFill>
            <a:srgbClr val="FF99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200" b="1">
                <a:solidFill>
                  <a:srgbClr val="FFFFFF"/>
                </a:solidFill>
              </a:defRPr>
            </a:pPr>
            <a:r>
              <a:t>3-Judge</a:t>
            </a:r>
            <a:br/>
            <a:r>
              <a:t>Ensemble</a:t>
            </a:r>
          </a:p>
        </p:txBody>
      </p:sp>
      <p:sp>
        <p:nvSpPr>
          <p:cNvPr id="10" name="Right Arrow 9"/>
          <p:cNvSpPr/>
          <p:nvPr/>
        </p:nvSpPr>
        <p:spPr>
          <a:xfrm>
            <a:off x="9235440" y="1463040"/>
            <a:ext cx="274320" cy="182880"/>
          </a:xfrm>
          <a:prstGeom prst="rightArrow">
            <a:avLst/>
          </a:prstGeom>
          <a:solidFill>
            <a:srgbClr val="33333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1" name="Rounded Rectangle 10"/>
          <p:cNvSpPr/>
          <p:nvPr/>
        </p:nvSpPr>
        <p:spPr>
          <a:xfrm>
            <a:off x="9509760" y="1188720"/>
            <a:ext cx="1828800" cy="731520"/>
          </a:xfrm>
          <a:prstGeom prst="roundRect">
            <a:avLst/>
          </a:prstGeom>
          <a:solidFill>
            <a:srgbClr val="F4433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200" b="1">
                <a:solidFill>
                  <a:srgbClr val="FFFFFF"/>
                </a:solidFill>
              </a:defRPr>
            </a:pPr>
            <a:r>
              <a:t>7-Dimension</a:t>
            </a:r>
            <a:br/>
            <a:r>
              <a:t>Scoring</a:t>
            </a:r>
          </a:p>
        </p:txBody>
      </p:sp>
      <p:sp>
        <p:nvSpPr>
          <p:cNvPr id="12" name="Rounded Rectangle 11"/>
          <p:cNvSpPr/>
          <p:nvPr/>
        </p:nvSpPr>
        <p:spPr>
          <a:xfrm>
            <a:off x="731520" y="2286000"/>
            <a:ext cx="3200400" cy="1371600"/>
          </a:xfrm>
          <a:prstGeom prst="roundRect">
            <a:avLst/>
          </a:prstGeom>
          <a:solidFill>
            <a:srgbClr val="4CAF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800" b="1">
                <a:solidFill>
                  <a:srgbClr val="FFFFFF"/>
                </a:solidFill>
              </a:defRPr>
            </a:pPr>
            <a:r>
              <a:t>SHORT</a:t>
            </a:r>
          </a:p>
          <a:p>
            <a:pPr algn="ctr">
              <a:defRPr sz="1400">
                <a:solidFill>
                  <a:srgbClr val="FFFFFF"/>
                </a:solidFill>
              </a:defRPr>
            </a:pPr>
            <a:r>
              <a:t>150-200</a:t>
            </a:r>
            <a:br/>
            <a:r>
              <a:t>tokens</a:t>
            </a:r>
          </a:p>
          <a:p>
            <a:pPr algn="ctr">
              <a:defRPr sz="1600" b="1">
                <a:solidFill>
                  <a:srgbClr val="FFFFFF"/>
                </a:solidFill>
              </a:defRPr>
            </a:pPr>
            <a:r>
              <a:t>n=100</a:t>
            </a:r>
          </a:p>
        </p:txBody>
      </p:sp>
      <p:sp>
        <p:nvSpPr>
          <p:cNvPr id="13" name="Rounded Rectangle 12"/>
          <p:cNvSpPr/>
          <p:nvPr/>
        </p:nvSpPr>
        <p:spPr>
          <a:xfrm>
            <a:off x="4389120" y="2286000"/>
            <a:ext cx="3200400" cy="1645920"/>
          </a:xfrm>
          <a:prstGeom prst="roundRect">
            <a:avLst/>
          </a:prstGeom>
          <a:solidFill>
            <a:srgbClr val="0066B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800" b="1">
                <a:solidFill>
                  <a:srgbClr val="FFFFFF"/>
                </a:solidFill>
              </a:defRPr>
            </a:pPr>
            <a:r>
              <a:t>MEDIUM</a:t>
            </a:r>
          </a:p>
          <a:p>
            <a:pPr algn="ctr">
              <a:defRPr sz="1400">
                <a:solidFill>
                  <a:srgbClr val="FFFFFF"/>
                </a:solidFill>
              </a:defRPr>
            </a:pPr>
            <a:r>
              <a:t>400-500</a:t>
            </a:r>
            <a:br/>
            <a:r>
              <a:t>tokens</a:t>
            </a:r>
          </a:p>
          <a:p>
            <a:pPr algn="ctr">
              <a:defRPr sz="1600" b="1">
                <a:solidFill>
                  <a:srgbClr val="FFFFFF"/>
                </a:solidFill>
              </a:defRPr>
            </a:pPr>
            <a:r>
              <a:t>n=100</a:t>
            </a:r>
          </a:p>
        </p:txBody>
      </p:sp>
      <p:sp>
        <p:nvSpPr>
          <p:cNvPr id="14" name="Rounded Rectangle 13"/>
          <p:cNvSpPr/>
          <p:nvPr/>
        </p:nvSpPr>
        <p:spPr>
          <a:xfrm>
            <a:off x="8046720" y="2286000"/>
            <a:ext cx="3200400" cy="1920240"/>
          </a:xfrm>
          <a:prstGeom prst="roundRect">
            <a:avLst/>
          </a:prstGeom>
          <a:solidFill>
            <a:srgbClr val="F4433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800" b="1">
                <a:solidFill>
                  <a:srgbClr val="FFFFFF"/>
                </a:solidFill>
              </a:defRPr>
            </a:pPr>
            <a:r>
              <a:t>LONG</a:t>
            </a:r>
          </a:p>
          <a:p>
            <a:pPr algn="ctr">
              <a:defRPr sz="1400">
                <a:solidFill>
                  <a:srgbClr val="FFFFFF"/>
                </a:solidFill>
              </a:defRPr>
            </a:pPr>
            <a:r>
              <a:t>750-850</a:t>
            </a:r>
            <a:br/>
            <a:r>
              <a:t>tokens</a:t>
            </a:r>
          </a:p>
          <a:p>
            <a:pPr algn="ctr">
              <a:defRPr sz="1600" b="1">
                <a:solidFill>
                  <a:srgbClr val="FFFFFF"/>
                </a:solidFill>
              </a:defRPr>
            </a:pPr>
            <a:r>
              <a:t>n=100</a:t>
            </a:r>
          </a:p>
        </p:txBody>
      </p:sp>
      <p:sp>
        <p:nvSpPr>
          <p:cNvPr id="15" name="TextBox 14"/>
          <p:cNvSpPr txBox="1"/>
          <p:nvPr/>
        </p:nvSpPr>
        <p:spPr>
          <a:xfrm>
            <a:off x="731520" y="4572000"/>
            <a:ext cx="10515600" cy="815608"/>
          </a:xfrm>
          <a:prstGeom prst="rect">
            <a:avLst/>
          </a:prstGeom>
          <a:noFill/>
        </p:spPr>
        <p:txBody>
          <a:bodyPr wrap="square">
            <a:spAutoFit/>
          </a:bodyPr>
          <a:lstStyle/>
          <a:p>
            <a:pPr>
              <a:defRPr sz="1400" b="1">
                <a:solidFill>
                  <a:srgbClr val="003C71"/>
                </a:solidFill>
              </a:defRPr>
            </a:pPr>
            <a:r>
              <a:rPr dirty="0"/>
              <a:t>Domain Coverage (within each length):</a:t>
            </a:r>
          </a:p>
          <a:p>
            <a:pPr>
              <a:spcBef>
                <a:spcPts val="600"/>
              </a:spcBef>
              <a:defRPr sz="1200">
                <a:solidFill>
                  <a:srgbClr val="333333"/>
                </a:solidFill>
              </a:defRPr>
            </a:pPr>
            <a:r>
              <a:rPr dirty="0"/>
              <a:t>SOC: ~33 scenarios per length (100 total) | ✓ GRC: ~34 per length (102 total) | 🔍 CTI: ~33 per length (98 total)</a:t>
            </a:r>
          </a:p>
          <a:p>
            <a:pPr>
              <a:spcBef>
                <a:spcPts val="600"/>
              </a:spcBef>
              <a:defRPr sz="1100">
                <a:solidFill>
                  <a:srgbClr val="0066B3"/>
                </a:solidFill>
              </a:defRPr>
            </a:pPr>
            <a:r>
              <a:rPr dirty="0"/>
              <a:t>Authentic Data: BOTSv3 (real ransomware, threat actors) + NIST SP 800-53 + Windows event codes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74320"/>
            <a:ext cx="11247120" cy="640080"/>
          </a:xfrm>
          <a:prstGeom prst="rect">
            <a:avLst/>
          </a:prstGeom>
          <a:noFill/>
        </p:spPr>
        <p:txBody>
          <a:bodyPr wrap="none">
            <a:spAutoFit/>
          </a:bodyPr>
          <a:lstStyle/>
          <a:p>
            <a:pPr>
              <a:defRPr sz="3200" b="1">
                <a:solidFill>
                  <a:srgbClr val="003C71"/>
                </a:solidFill>
              </a:defRPr>
            </a:pPr>
            <a:r>
              <a:t>Evaluation Framework</a:t>
            </a:r>
          </a:p>
        </p:txBody>
      </p:sp>
      <p:sp>
        <p:nvSpPr>
          <p:cNvPr id="3" name="Rounded Rectangle 2"/>
          <p:cNvSpPr/>
          <p:nvPr/>
        </p:nvSpPr>
        <p:spPr>
          <a:xfrm>
            <a:off x="2743200" y="1554480"/>
            <a:ext cx="914400" cy="548640"/>
          </a:xfrm>
          <a:prstGeom prst="roundRect">
            <a:avLst/>
          </a:prstGeom>
          <a:solidFill>
            <a:srgbClr val="0066B3"/>
          </a:solidFill>
          <a:ln>
            <a:noFill/>
          </a:ln>
        </p:spPr>
        <p:style>
          <a:lnRef idx="1">
            <a:schemeClr val="accent1"/>
          </a:lnRef>
          <a:fillRef idx="3">
            <a:schemeClr val="accent1"/>
          </a:fillRef>
          <a:effectRef idx="2">
            <a:schemeClr val="accent1"/>
          </a:effectRef>
          <a:fontRef idx="minor">
            <a:schemeClr val="lt1"/>
          </a:fontRef>
        </p:style>
        <p:txBody>
          <a:bodyPr wrap="square" rtlCol="0" anchor="ctr"/>
          <a:lstStyle/>
          <a:p>
            <a:pPr algn="ctr">
              <a:defRPr sz="800" b="1">
                <a:solidFill>
                  <a:srgbClr val="FFFFFF"/>
                </a:solidFill>
              </a:defRPr>
            </a:pPr>
            <a:r>
              <a:t>Technical</a:t>
            </a:r>
            <a:br/>
            <a:r>
              <a:t>Accuracy</a:t>
            </a:r>
          </a:p>
        </p:txBody>
      </p:sp>
      <p:sp>
        <p:nvSpPr>
          <p:cNvPr id="4" name="Rounded Rectangle 3"/>
          <p:cNvSpPr/>
          <p:nvPr/>
        </p:nvSpPr>
        <p:spPr>
          <a:xfrm>
            <a:off x="4173013" y="2243041"/>
            <a:ext cx="914400" cy="548640"/>
          </a:xfrm>
          <a:prstGeom prst="roundRect">
            <a:avLst/>
          </a:prstGeom>
          <a:solidFill>
            <a:srgbClr val="0066B3"/>
          </a:solidFill>
          <a:ln>
            <a:noFill/>
          </a:ln>
        </p:spPr>
        <p:style>
          <a:lnRef idx="1">
            <a:schemeClr val="accent1"/>
          </a:lnRef>
          <a:fillRef idx="3">
            <a:schemeClr val="accent1"/>
          </a:fillRef>
          <a:effectRef idx="2">
            <a:schemeClr val="accent1"/>
          </a:effectRef>
          <a:fontRef idx="minor">
            <a:schemeClr val="lt1"/>
          </a:fontRef>
        </p:style>
        <p:txBody>
          <a:bodyPr wrap="square" rtlCol="0" anchor="ctr"/>
          <a:lstStyle/>
          <a:p>
            <a:pPr algn="ctr">
              <a:defRPr sz="800" b="1">
                <a:solidFill>
                  <a:srgbClr val="FFFFFF"/>
                </a:solidFill>
              </a:defRPr>
            </a:pPr>
            <a:r>
              <a:t>Actionability</a:t>
            </a:r>
          </a:p>
        </p:txBody>
      </p:sp>
      <p:sp>
        <p:nvSpPr>
          <p:cNvPr id="5" name="Rounded Rectangle 4"/>
          <p:cNvSpPr/>
          <p:nvPr/>
        </p:nvSpPr>
        <p:spPr>
          <a:xfrm>
            <a:off x="4526148" y="3790226"/>
            <a:ext cx="914400" cy="548640"/>
          </a:xfrm>
          <a:prstGeom prst="roundRect">
            <a:avLst/>
          </a:prstGeom>
          <a:solidFill>
            <a:srgbClr val="0066B3"/>
          </a:solidFill>
          <a:ln>
            <a:noFill/>
          </a:ln>
        </p:spPr>
        <p:style>
          <a:lnRef idx="1">
            <a:schemeClr val="accent1"/>
          </a:lnRef>
          <a:fillRef idx="3">
            <a:schemeClr val="accent1"/>
          </a:fillRef>
          <a:effectRef idx="2">
            <a:schemeClr val="accent1"/>
          </a:effectRef>
          <a:fontRef idx="minor">
            <a:schemeClr val="lt1"/>
          </a:fontRef>
        </p:style>
        <p:txBody>
          <a:bodyPr wrap="square" rtlCol="0" anchor="ctr"/>
          <a:lstStyle/>
          <a:p>
            <a:pPr algn="ctr">
              <a:defRPr sz="800" b="1">
                <a:solidFill>
                  <a:srgbClr val="FFFFFF"/>
                </a:solidFill>
              </a:defRPr>
            </a:pPr>
            <a:r>
              <a:t>Completeness</a:t>
            </a:r>
          </a:p>
        </p:txBody>
      </p:sp>
      <p:sp>
        <p:nvSpPr>
          <p:cNvPr id="6" name="Rounded Rectangle 5"/>
          <p:cNvSpPr/>
          <p:nvPr/>
        </p:nvSpPr>
        <p:spPr>
          <a:xfrm>
            <a:off x="3536686" y="5030971"/>
            <a:ext cx="914400" cy="548640"/>
          </a:xfrm>
          <a:prstGeom prst="roundRect">
            <a:avLst/>
          </a:prstGeom>
          <a:solidFill>
            <a:srgbClr val="0066B3"/>
          </a:solidFill>
          <a:ln>
            <a:noFill/>
          </a:ln>
        </p:spPr>
        <p:style>
          <a:lnRef idx="1">
            <a:schemeClr val="accent1"/>
          </a:lnRef>
          <a:fillRef idx="3">
            <a:schemeClr val="accent1"/>
          </a:fillRef>
          <a:effectRef idx="2">
            <a:schemeClr val="accent1"/>
          </a:effectRef>
          <a:fontRef idx="minor">
            <a:schemeClr val="lt1"/>
          </a:fontRef>
        </p:style>
        <p:txBody>
          <a:bodyPr wrap="square" rtlCol="0" anchor="ctr"/>
          <a:lstStyle/>
          <a:p>
            <a:pPr algn="ctr">
              <a:defRPr sz="800" b="1">
                <a:solidFill>
                  <a:srgbClr val="FFFFFF"/>
                </a:solidFill>
              </a:defRPr>
            </a:pPr>
            <a:r>
              <a:t>Compliance</a:t>
            </a:r>
            <a:br/>
            <a:r>
              <a:t>Alignment</a:t>
            </a:r>
          </a:p>
        </p:txBody>
      </p:sp>
      <p:sp>
        <p:nvSpPr>
          <p:cNvPr id="7" name="Rounded Rectangle 6"/>
          <p:cNvSpPr/>
          <p:nvPr/>
        </p:nvSpPr>
        <p:spPr>
          <a:xfrm>
            <a:off x="1949713" y="5030971"/>
            <a:ext cx="914400" cy="548640"/>
          </a:xfrm>
          <a:prstGeom prst="roundRect">
            <a:avLst/>
          </a:prstGeom>
          <a:solidFill>
            <a:srgbClr val="0066B3"/>
          </a:solidFill>
          <a:ln>
            <a:noFill/>
          </a:ln>
        </p:spPr>
        <p:style>
          <a:lnRef idx="1">
            <a:schemeClr val="accent1"/>
          </a:lnRef>
          <a:fillRef idx="3">
            <a:schemeClr val="accent1"/>
          </a:fillRef>
          <a:effectRef idx="2">
            <a:schemeClr val="accent1"/>
          </a:effectRef>
          <a:fontRef idx="minor">
            <a:schemeClr val="lt1"/>
          </a:fontRef>
        </p:style>
        <p:txBody>
          <a:bodyPr wrap="square" rtlCol="0" anchor="ctr"/>
          <a:lstStyle/>
          <a:p>
            <a:pPr algn="ctr">
              <a:defRPr sz="800" b="1">
                <a:solidFill>
                  <a:srgbClr val="FFFFFF"/>
                </a:solidFill>
              </a:defRPr>
            </a:pPr>
            <a:r>
              <a:t>Risk</a:t>
            </a:r>
            <a:br/>
            <a:r>
              <a:t>Awareness</a:t>
            </a:r>
          </a:p>
        </p:txBody>
      </p:sp>
      <p:sp>
        <p:nvSpPr>
          <p:cNvPr id="8" name="Rounded Rectangle 7"/>
          <p:cNvSpPr/>
          <p:nvPr/>
        </p:nvSpPr>
        <p:spPr>
          <a:xfrm>
            <a:off x="960251" y="3790226"/>
            <a:ext cx="914400" cy="548640"/>
          </a:xfrm>
          <a:prstGeom prst="roundRect">
            <a:avLst/>
          </a:prstGeom>
          <a:solidFill>
            <a:srgbClr val="0066B3"/>
          </a:solidFill>
          <a:ln>
            <a:noFill/>
          </a:ln>
        </p:spPr>
        <p:style>
          <a:lnRef idx="1">
            <a:schemeClr val="accent1"/>
          </a:lnRef>
          <a:fillRef idx="3">
            <a:schemeClr val="accent1"/>
          </a:fillRef>
          <a:effectRef idx="2">
            <a:schemeClr val="accent1"/>
          </a:effectRef>
          <a:fontRef idx="minor">
            <a:schemeClr val="lt1"/>
          </a:fontRef>
        </p:style>
        <p:txBody>
          <a:bodyPr wrap="square" rtlCol="0" anchor="ctr"/>
          <a:lstStyle/>
          <a:p>
            <a:pPr algn="ctr">
              <a:defRPr sz="800" b="1">
                <a:solidFill>
                  <a:srgbClr val="FFFFFF"/>
                </a:solidFill>
              </a:defRPr>
            </a:pPr>
            <a:r>
              <a:t>Relevance</a:t>
            </a:r>
          </a:p>
        </p:txBody>
      </p:sp>
      <p:sp>
        <p:nvSpPr>
          <p:cNvPr id="9" name="Rounded Rectangle 8"/>
          <p:cNvSpPr/>
          <p:nvPr/>
        </p:nvSpPr>
        <p:spPr>
          <a:xfrm>
            <a:off x="1313386" y="2243041"/>
            <a:ext cx="914400" cy="548640"/>
          </a:xfrm>
          <a:prstGeom prst="roundRect">
            <a:avLst/>
          </a:prstGeom>
          <a:solidFill>
            <a:srgbClr val="0066B3"/>
          </a:solidFill>
          <a:ln>
            <a:noFill/>
          </a:ln>
        </p:spPr>
        <p:style>
          <a:lnRef idx="1">
            <a:schemeClr val="accent1"/>
          </a:lnRef>
          <a:fillRef idx="3">
            <a:schemeClr val="accent1"/>
          </a:fillRef>
          <a:effectRef idx="2">
            <a:schemeClr val="accent1"/>
          </a:effectRef>
          <a:fontRef idx="minor">
            <a:schemeClr val="lt1"/>
          </a:fontRef>
        </p:style>
        <p:txBody>
          <a:bodyPr wrap="square" rtlCol="0" anchor="ctr"/>
          <a:lstStyle/>
          <a:p>
            <a:pPr algn="ctr">
              <a:defRPr sz="800" b="1">
                <a:solidFill>
                  <a:srgbClr val="FFFFFF"/>
                </a:solidFill>
              </a:defRPr>
            </a:pPr>
            <a:r>
              <a:t>Clarity</a:t>
            </a:r>
          </a:p>
        </p:txBody>
      </p:sp>
      <p:sp>
        <p:nvSpPr>
          <p:cNvPr id="10" name="Oval 9"/>
          <p:cNvSpPr/>
          <p:nvPr/>
        </p:nvSpPr>
        <p:spPr>
          <a:xfrm>
            <a:off x="2651760" y="3108960"/>
            <a:ext cx="1097280" cy="1097280"/>
          </a:xfrm>
          <a:prstGeom prst="ellipse">
            <a:avLst/>
          </a:prstGeom>
          <a:solidFill>
            <a:srgbClr val="003C7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000" b="1">
                <a:solidFill>
                  <a:srgbClr val="FFFFFF"/>
                </a:solidFill>
              </a:defRPr>
            </a:pPr>
            <a:r>
              <a:rPr dirty="0"/>
              <a:t>7-Dimension</a:t>
            </a:r>
            <a:br>
              <a:rPr dirty="0"/>
            </a:br>
            <a:r>
              <a:rPr dirty="0"/>
              <a:t>Quality</a:t>
            </a:r>
            <a:br>
              <a:rPr dirty="0"/>
            </a:br>
            <a:r>
              <a:rPr dirty="0"/>
              <a:t>Rubric</a:t>
            </a:r>
          </a:p>
        </p:txBody>
      </p:sp>
      <p:sp>
        <p:nvSpPr>
          <p:cNvPr id="11" name="TextBox 10"/>
          <p:cNvSpPr txBox="1"/>
          <p:nvPr/>
        </p:nvSpPr>
        <p:spPr>
          <a:xfrm>
            <a:off x="6858000" y="1371600"/>
            <a:ext cx="2658100" cy="2123658"/>
          </a:xfrm>
          <a:prstGeom prst="rect">
            <a:avLst/>
          </a:prstGeom>
          <a:noFill/>
        </p:spPr>
        <p:txBody>
          <a:bodyPr wrap="none">
            <a:spAutoFit/>
          </a:bodyPr>
          <a:lstStyle/>
          <a:p>
            <a:pPr>
              <a:defRPr sz="1600" b="1">
                <a:solidFill>
                  <a:srgbClr val="003C71"/>
                </a:solidFill>
              </a:defRPr>
            </a:pPr>
            <a:r>
              <a:rPr sz="1600" dirty="0"/>
              <a:t>3-Judge Ensemble Evaluation</a:t>
            </a:r>
          </a:p>
          <a:p>
            <a:pPr>
              <a:spcBef>
                <a:spcPts val="800"/>
              </a:spcBef>
              <a:defRPr sz="1200" b="1">
                <a:solidFill>
                  <a:srgbClr val="333333"/>
                </a:solidFill>
              </a:defRPr>
            </a:pPr>
            <a:r>
              <a:rPr sz="1600" dirty="0"/>
              <a:t> Claude-3.5-Haiku</a:t>
            </a:r>
          </a:p>
          <a:p>
            <a:pPr lvl="1">
              <a:defRPr sz="1000">
                <a:solidFill>
                  <a:srgbClr val="0066B3"/>
                </a:solidFill>
              </a:defRPr>
            </a:pPr>
            <a:r>
              <a:rPr sz="1600" dirty="0"/>
              <a:t>Primary Judge</a:t>
            </a:r>
          </a:p>
          <a:p>
            <a:pPr>
              <a:spcBef>
                <a:spcPts val="800"/>
              </a:spcBef>
              <a:defRPr sz="1200" b="1">
                <a:solidFill>
                  <a:srgbClr val="333333"/>
                </a:solidFill>
              </a:defRPr>
            </a:pPr>
            <a:r>
              <a:rPr sz="1600" dirty="0"/>
              <a:t> GPT-4-Turbo</a:t>
            </a:r>
          </a:p>
          <a:p>
            <a:pPr lvl="1">
              <a:defRPr sz="1000">
                <a:solidFill>
                  <a:srgbClr val="0066B3"/>
                </a:solidFill>
              </a:defRPr>
            </a:pPr>
            <a:r>
              <a:rPr sz="1600" dirty="0"/>
              <a:t>Secondary Judge</a:t>
            </a:r>
          </a:p>
          <a:p>
            <a:pPr>
              <a:spcBef>
                <a:spcPts val="800"/>
              </a:spcBef>
              <a:defRPr sz="1200" b="1">
                <a:solidFill>
                  <a:srgbClr val="333333"/>
                </a:solidFill>
              </a:defRPr>
            </a:pPr>
            <a:r>
              <a:rPr sz="1600" dirty="0"/>
              <a:t> Llama-3.3-70B</a:t>
            </a:r>
          </a:p>
          <a:p>
            <a:pPr lvl="1">
              <a:defRPr sz="1000">
                <a:solidFill>
                  <a:srgbClr val="0066B3"/>
                </a:solidFill>
              </a:defRPr>
            </a:pPr>
            <a:r>
              <a:rPr sz="1600" dirty="0"/>
              <a:t>Tertiary Judge</a:t>
            </a:r>
          </a:p>
        </p:txBody>
      </p:sp>
      <p:sp>
        <p:nvSpPr>
          <p:cNvPr id="12" name="TextBox 11"/>
          <p:cNvSpPr txBox="1"/>
          <p:nvPr/>
        </p:nvSpPr>
        <p:spPr>
          <a:xfrm>
            <a:off x="6400537" y="3765197"/>
            <a:ext cx="5381601" cy="1154162"/>
          </a:xfrm>
          <a:prstGeom prst="rect">
            <a:avLst/>
          </a:prstGeom>
          <a:noFill/>
        </p:spPr>
        <p:txBody>
          <a:bodyPr wrap="none">
            <a:spAutoFit/>
          </a:bodyPr>
          <a:lstStyle/>
          <a:p>
            <a:pPr>
              <a:defRPr sz="1400" b="1">
                <a:solidFill>
                  <a:srgbClr val="003C71"/>
                </a:solidFill>
              </a:defRPr>
            </a:pPr>
            <a:r>
              <a:rPr sz="1600" dirty="0"/>
              <a:t>Reliability &amp; Bias Mitigation</a:t>
            </a:r>
          </a:p>
          <a:p>
            <a:pPr>
              <a:spcBef>
                <a:spcPts val="600"/>
              </a:spcBef>
              <a:defRPr sz="1100">
                <a:solidFill>
                  <a:srgbClr val="333333"/>
                </a:solidFill>
              </a:defRPr>
            </a:pPr>
            <a:r>
              <a:rPr sz="1600" dirty="0"/>
              <a:t>✓ Inter-judge agreement (Pearson correlation)</a:t>
            </a:r>
          </a:p>
          <a:p>
            <a:pPr>
              <a:defRPr sz="1100">
                <a:solidFill>
                  <a:srgbClr val="333333"/>
                </a:solidFill>
              </a:defRPr>
            </a:pPr>
            <a:r>
              <a:rPr sz="1600" dirty="0"/>
              <a:t>✓ Fleiss' kappa for consistency</a:t>
            </a:r>
          </a:p>
          <a:p>
            <a:pPr>
              <a:defRPr sz="1100">
                <a:solidFill>
                  <a:srgbClr val="333333"/>
                </a:solidFill>
              </a:defRPr>
            </a:pPr>
            <a:r>
              <a:rPr sz="1600" dirty="0"/>
              <a:t>✓ Focus Sentence Prompting (FSP) for length-invariant scoring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74320"/>
            <a:ext cx="11247120" cy="640080"/>
          </a:xfrm>
          <a:prstGeom prst="rect">
            <a:avLst/>
          </a:prstGeom>
          <a:noFill/>
        </p:spPr>
        <p:txBody>
          <a:bodyPr wrap="none">
            <a:spAutoFit/>
          </a:bodyPr>
          <a:lstStyle/>
          <a:p>
            <a:pPr>
              <a:defRPr sz="3200" b="1">
                <a:solidFill>
                  <a:srgbClr val="003C71"/>
                </a:solidFill>
              </a:defRPr>
            </a:pPr>
            <a:r>
              <a:t>Results: Overall Quality Findings</a:t>
            </a:r>
          </a:p>
        </p:txBody>
      </p:sp>
      <p:graphicFrame>
        <p:nvGraphicFramePr>
          <p:cNvPr id="3" name="Chart 2"/>
          <p:cNvGraphicFramePr>
            <a:graphicFrameLocks noGrp="1"/>
          </p:cNvGraphicFramePr>
          <p:nvPr/>
        </p:nvGraphicFramePr>
        <p:xfrm>
          <a:off x="914400" y="1371600"/>
          <a:ext cx="5486400" cy="4114800"/>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p:cNvSpPr txBox="1"/>
          <p:nvPr/>
        </p:nvSpPr>
        <p:spPr>
          <a:xfrm>
            <a:off x="6858000" y="1371600"/>
            <a:ext cx="4846320" cy="4572000"/>
          </a:xfrm>
          <a:prstGeom prst="rect">
            <a:avLst/>
          </a:prstGeom>
          <a:noFill/>
        </p:spPr>
        <p:txBody>
          <a:bodyPr wrap="none">
            <a:spAutoFit/>
          </a:bodyPr>
          <a:lstStyle/>
          <a:p>
            <a:pPr>
              <a:defRPr sz="1800" b="1">
                <a:solidFill>
                  <a:srgbClr val="003C71"/>
                </a:solidFill>
              </a:defRPr>
            </a:pPr>
            <a:r>
              <a:t>Key Findings</a:t>
            </a:r>
          </a:p>
          <a:p>
            <a:pPr>
              <a:spcBef>
                <a:spcPts val="1000"/>
              </a:spcBef>
              <a:defRPr sz="1200" b="1">
                <a:solidFill>
                  <a:srgbClr val="333333"/>
                </a:solidFill>
              </a:defRPr>
            </a:pPr>
            <a:r>
              <a:t>Short → Medium:</a:t>
            </a:r>
          </a:p>
          <a:p>
            <a:pPr lvl="1">
              <a:defRPr sz="1400" b="1">
                <a:solidFill>
                  <a:srgbClr val="4CAF50"/>
                </a:solidFill>
              </a:defRPr>
            </a:pPr>
            <a:r>
              <a:t>+1.36% improvement</a:t>
            </a:r>
          </a:p>
          <a:p>
            <a:pPr>
              <a:spcBef>
                <a:spcPts val="1000"/>
              </a:spcBef>
              <a:defRPr sz="1200" b="1">
                <a:solidFill>
                  <a:srgbClr val="333333"/>
                </a:solidFill>
              </a:defRPr>
            </a:pPr>
            <a:r>
              <a:t>Medium → Long:</a:t>
            </a:r>
          </a:p>
          <a:p>
            <a:pPr lvl="1">
              <a:defRPr sz="1400" b="1">
                <a:solidFill>
                  <a:srgbClr val="FFC107"/>
                </a:solidFill>
              </a:defRPr>
            </a:pPr>
            <a:r>
              <a:t>+0.53% improvement</a:t>
            </a:r>
          </a:p>
          <a:p>
            <a:pPr>
              <a:spcBef>
                <a:spcPts val="1000"/>
              </a:spcBef>
              <a:defRPr sz="1200" b="1">
                <a:solidFill>
                  <a:srgbClr val="333333"/>
                </a:solidFill>
              </a:defRPr>
            </a:pPr>
            <a:r>
              <a:t>Short → Long:</a:t>
            </a:r>
          </a:p>
          <a:p>
            <a:pPr lvl="1">
              <a:defRPr sz="1400" b="1">
                <a:solidFill>
                  <a:srgbClr val="0066B3"/>
                </a:solidFill>
              </a:defRPr>
            </a:pPr>
            <a:r>
              <a:t>+1.89% total</a:t>
            </a:r>
          </a:p>
          <a:p>
            <a:pPr>
              <a:spcBef>
                <a:spcPts val="1200"/>
              </a:spcBef>
              <a:defRPr sz="1200" b="1">
                <a:solidFill>
                  <a:srgbClr val="333333"/>
                </a:solidFill>
              </a:defRPr>
            </a:pPr>
            <a:r>
              <a:t>Interpretation:</a:t>
            </a:r>
          </a:p>
          <a:p>
            <a:pPr lvl="1">
              <a:defRPr sz="1100" i="1">
                <a:solidFill>
                  <a:srgbClr val="333333"/>
                </a:solidFill>
              </a:defRPr>
            </a:pPr>
            <a:r>
              <a:t>Statistically significant but practically modest differences</a:t>
            </a:r>
          </a:p>
          <a:p>
            <a:pPr lvl="1">
              <a:defRPr sz="900">
                <a:solidFill>
                  <a:srgbClr val="0066B3"/>
                </a:solidFill>
              </a:defRPr>
            </a:pPr>
            <a:r>
              <a:t>ANOVA F(2,297)=12.7, p&lt;0.001, η²=0.08</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48200"/>
            <a:ext cx="11247120" cy="640080"/>
          </a:xfrm>
          <a:prstGeom prst="rect">
            <a:avLst/>
          </a:prstGeom>
          <a:noFill/>
        </p:spPr>
        <p:txBody>
          <a:bodyPr wrap="none">
            <a:spAutoFit/>
          </a:bodyPr>
          <a:lstStyle/>
          <a:p>
            <a:pPr>
              <a:defRPr sz="3200" b="1">
                <a:solidFill>
                  <a:srgbClr val="003C71"/>
                </a:solidFill>
              </a:defRPr>
            </a:pPr>
            <a:r>
              <a:t>The Optimization Breakthrough</a:t>
            </a:r>
          </a:p>
        </p:txBody>
      </p:sp>
      <p:sp>
        <p:nvSpPr>
          <p:cNvPr id="3" name="Rounded Rectangle 2"/>
          <p:cNvSpPr/>
          <p:nvPr/>
        </p:nvSpPr>
        <p:spPr>
          <a:xfrm>
            <a:off x="457200" y="971160"/>
            <a:ext cx="11247120" cy="914400"/>
          </a:xfrm>
          <a:prstGeom prst="roundRect">
            <a:avLst/>
          </a:prstGeom>
          <a:solidFill>
            <a:srgbClr val="FFC10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defRPr sz="3200" b="1">
                <a:solidFill>
                  <a:srgbClr val="FFFFFF"/>
                </a:solidFill>
              </a:defRPr>
            </a:pPr>
            <a:r>
              <a:t>67% TOKEN REDUCTION • 99.7% QUALITY RETAINED</a:t>
            </a:r>
          </a:p>
        </p:txBody>
      </p:sp>
      <p:sp>
        <p:nvSpPr>
          <p:cNvPr id="4" name="TextBox 3"/>
          <p:cNvSpPr txBox="1"/>
          <p:nvPr/>
        </p:nvSpPr>
        <p:spPr>
          <a:xfrm>
            <a:off x="457200" y="1977000"/>
            <a:ext cx="11247120" cy="365760"/>
          </a:xfrm>
          <a:prstGeom prst="rect">
            <a:avLst/>
          </a:prstGeom>
          <a:noFill/>
        </p:spPr>
        <p:txBody>
          <a:bodyPr wrap="none">
            <a:spAutoFit/>
          </a:bodyPr>
          <a:lstStyle/>
          <a:p>
            <a:pPr algn="ctr">
              <a:defRPr sz="1800" b="1">
                <a:solidFill>
                  <a:srgbClr val="0066B3"/>
                </a:solidFill>
              </a:defRPr>
            </a:pPr>
            <a:r>
              <a:t>From 859 → 291 average tokens per query</a:t>
            </a:r>
          </a:p>
        </p:txBody>
      </p:sp>
      <p:sp>
        <p:nvSpPr>
          <p:cNvPr id="5" name="Rounded Rectangle 4"/>
          <p:cNvSpPr/>
          <p:nvPr/>
        </p:nvSpPr>
        <p:spPr>
          <a:xfrm>
            <a:off x="731520" y="2525640"/>
            <a:ext cx="3200400" cy="2743200"/>
          </a:xfrm>
          <a:prstGeom prst="roundRect">
            <a:avLst/>
          </a:prstGeom>
          <a:solidFill>
            <a:srgbClr val="F0F0F0"/>
          </a:solidFill>
          <a:ln w="38100">
            <a:solidFill>
              <a:srgbClr val="4CAF50"/>
            </a:solidFill>
          </a:ln>
        </p:spPr>
        <p:style>
          <a:lnRef idx="1">
            <a:schemeClr val="accent1"/>
          </a:lnRef>
          <a:fillRef idx="3">
            <a:schemeClr val="accent1"/>
          </a:fillRef>
          <a:effectRef idx="2">
            <a:schemeClr val="accent1"/>
          </a:effectRef>
          <a:fontRef idx="minor">
            <a:schemeClr val="lt1"/>
          </a:fontRef>
        </p:style>
        <p:txBody>
          <a:bodyPr wrap="square" lIns="137160" tIns="137160" rIns="137160" rtlCol="0" anchor="ctr"/>
          <a:lstStyle/>
          <a:p>
            <a:pPr algn="ctr">
              <a:defRPr sz="1400" b="1">
                <a:solidFill>
                  <a:srgbClr val="4CAF50"/>
                </a:solidFill>
              </a:defRPr>
            </a:pPr>
            <a:r>
              <a:rPr dirty="0"/>
              <a:t>GRC Compliance</a:t>
            </a:r>
          </a:p>
          <a:p>
            <a:pPr algn="ctr">
              <a:defRPr sz="900">
                <a:solidFill>
                  <a:srgbClr val="333333"/>
                </a:solidFill>
              </a:defRPr>
            </a:pPr>
            <a:r>
              <a:rPr dirty="0"/>
              <a:t>34% of tasks</a:t>
            </a:r>
          </a:p>
          <a:p>
            <a:pPr algn="ctr">
              <a:spcBef>
                <a:spcPts val="400"/>
              </a:spcBef>
              <a:defRPr sz="1200" b="1">
                <a:solidFill>
                  <a:srgbClr val="333333"/>
                </a:solidFill>
              </a:defRPr>
            </a:pPr>
            <a:r>
              <a:rPr dirty="0"/>
              <a:t>SHORT: 180 tokens</a:t>
            </a:r>
          </a:p>
          <a:p>
            <a:pPr algn="ctr">
              <a:spcBef>
                <a:spcPts val="400"/>
              </a:spcBef>
              <a:defRPr sz="1600" b="1">
                <a:solidFill>
                  <a:srgbClr val="333333"/>
                </a:solidFill>
              </a:defRPr>
            </a:pPr>
            <a:r>
              <a:rPr dirty="0"/>
              <a:t>79% reduction</a:t>
            </a:r>
          </a:p>
          <a:p>
            <a:pPr algn="ctr">
              <a:spcBef>
                <a:spcPts val="400"/>
              </a:spcBef>
              <a:defRPr sz="1400" b="1">
                <a:solidFill>
                  <a:srgbClr val="333333"/>
                </a:solidFill>
              </a:defRPr>
            </a:pPr>
            <a:r>
              <a:rPr dirty="0"/>
              <a:t>99.8% quality</a:t>
            </a:r>
          </a:p>
          <a:p>
            <a:pPr algn="ctr">
              <a:spcBef>
                <a:spcPts val="400"/>
              </a:spcBef>
              <a:defRPr sz="1000" b="0">
                <a:solidFill>
                  <a:srgbClr val="333333"/>
                </a:solidFill>
              </a:defRPr>
            </a:pPr>
            <a:r>
              <a:rPr dirty="0"/>
              <a:t>4.703 vs 4.712</a:t>
            </a:r>
          </a:p>
          <a:p>
            <a:pPr algn="ctr">
              <a:spcBef>
                <a:spcPts val="400"/>
              </a:spcBef>
              <a:defRPr sz="900" b="0">
                <a:solidFill>
                  <a:srgbClr val="333333"/>
                </a:solidFill>
              </a:defRPr>
            </a:pPr>
            <a:r>
              <a:rPr dirty="0"/>
              <a:t>Why: Regulatory scaffolding</a:t>
            </a:r>
          </a:p>
        </p:txBody>
      </p:sp>
      <p:sp>
        <p:nvSpPr>
          <p:cNvPr id="6" name="Rounded Rectangle 5"/>
          <p:cNvSpPr/>
          <p:nvPr/>
        </p:nvSpPr>
        <p:spPr>
          <a:xfrm>
            <a:off x="4389120" y="2525640"/>
            <a:ext cx="3200400" cy="2743200"/>
          </a:xfrm>
          <a:prstGeom prst="roundRect">
            <a:avLst/>
          </a:prstGeom>
          <a:solidFill>
            <a:srgbClr val="F0F0F0"/>
          </a:solidFill>
          <a:ln w="38100">
            <a:solidFill>
              <a:srgbClr val="F44336"/>
            </a:solidFill>
          </a:ln>
        </p:spPr>
        <p:style>
          <a:lnRef idx="1">
            <a:schemeClr val="accent1"/>
          </a:lnRef>
          <a:fillRef idx="3">
            <a:schemeClr val="accent1"/>
          </a:fillRef>
          <a:effectRef idx="2">
            <a:schemeClr val="accent1"/>
          </a:effectRef>
          <a:fontRef idx="minor">
            <a:schemeClr val="lt1"/>
          </a:fontRef>
        </p:style>
        <p:txBody>
          <a:bodyPr wrap="square" lIns="137160" tIns="137160" rIns="137160" rtlCol="0" anchor="ctr"/>
          <a:lstStyle/>
          <a:p>
            <a:pPr algn="ctr">
              <a:defRPr sz="1400" b="1">
                <a:solidFill>
                  <a:srgbClr val="F44336"/>
                </a:solidFill>
              </a:defRPr>
            </a:pPr>
            <a:r>
              <a:rPr dirty="0"/>
              <a:t>CTI Analysis</a:t>
            </a:r>
          </a:p>
          <a:p>
            <a:pPr algn="ctr">
              <a:defRPr sz="900">
                <a:solidFill>
                  <a:srgbClr val="333333"/>
                </a:solidFill>
              </a:defRPr>
            </a:pPr>
            <a:r>
              <a:rPr dirty="0"/>
              <a:t>33% of tasks</a:t>
            </a:r>
          </a:p>
          <a:p>
            <a:pPr algn="ctr">
              <a:spcBef>
                <a:spcPts val="400"/>
              </a:spcBef>
              <a:defRPr sz="1200" b="1">
                <a:solidFill>
                  <a:srgbClr val="333333"/>
                </a:solidFill>
              </a:defRPr>
            </a:pPr>
            <a:r>
              <a:rPr dirty="0"/>
              <a:t>SHORT: 180 tokens</a:t>
            </a:r>
          </a:p>
          <a:p>
            <a:pPr algn="ctr">
              <a:spcBef>
                <a:spcPts val="400"/>
              </a:spcBef>
              <a:defRPr sz="1600" b="1">
                <a:solidFill>
                  <a:srgbClr val="333333"/>
                </a:solidFill>
              </a:defRPr>
            </a:pPr>
            <a:r>
              <a:rPr dirty="0"/>
              <a:t>79% reduction</a:t>
            </a:r>
          </a:p>
          <a:p>
            <a:pPr algn="ctr">
              <a:spcBef>
                <a:spcPts val="400"/>
              </a:spcBef>
              <a:defRPr sz="1400" b="1">
                <a:solidFill>
                  <a:srgbClr val="333333"/>
                </a:solidFill>
              </a:defRPr>
            </a:pPr>
            <a:r>
              <a:rPr dirty="0"/>
              <a:t>SHORT OUTPERFORMS!</a:t>
            </a:r>
          </a:p>
          <a:p>
            <a:pPr algn="ctr">
              <a:spcBef>
                <a:spcPts val="400"/>
              </a:spcBef>
              <a:defRPr sz="1000" b="0">
                <a:solidFill>
                  <a:srgbClr val="333333"/>
                </a:solidFill>
              </a:defRPr>
            </a:pPr>
            <a:r>
              <a:rPr dirty="0"/>
              <a:t>4.491 &gt; 4.451</a:t>
            </a:r>
          </a:p>
          <a:p>
            <a:pPr algn="ctr">
              <a:spcBef>
                <a:spcPts val="400"/>
              </a:spcBef>
              <a:defRPr sz="900" b="0">
                <a:solidFill>
                  <a:srgbClr val="333333"/>
                </a:solidFill>
              </a:defRPr>
            </a:pPr>
            <a:r>
              <a:rPr dirty="0"/>
              <a:t>Why: Information overload</a:t>
            </a:r>
          </a:p>
        </p:txBody>
      </p:sp>
      <p:sp>
        <p:nvSpPr>
          <p:cNvPr id="7" name="Rounded Rectangle 6"/>
          <p:cNvSpPr/>
          <p:nvPr/>
        </p:nvSpPr>
        <p:spPr>
          <a:xfrm>
            <a:off x="8046720" y="2525640"/>
            <a:ext cx="3200400" cy="2743200"/>
          </a:xfrm>
          <a:prstGeom prst="roundRect">
            <a:avLst/>
          </a:prstGeom>
          <a:solidFill>
            <a:srgbClr val="F0F0F0"/>
          </a:solidFill>
          <a:ln w="38100">
            <a:solidFill>
              <a:srgbClr val="0066B3"/>
            </a:solidFill>
          </a:ln>
        </p:spPr>
        <p:style>
          <a:lnRef idx="1">
            <a:schemeClr val="accent1"/>
          </a:lnRef>
          <a:fillRef idx="3">
            <a:schemeClr val="accent1"/>
          </a:fillRef>
          <a:effectRef idx="2">
            <a:schemeClr val="accent1"/>
          </a:effectRef>
          <a:fontRef idx="minor">
            <a:schemeClr val="lt1"/>
          </a:fontRef>
        </p:style>
        <p:txBody>
          <a:bodyPr wrap="square" lIns="137160" tIns="137160" rIns="137160" rtlCol="0" anchor="ctr"/>
          <a:lstStyle/>
          <a:p>
            <a:pPr algn="ctr">
              <a:defRPr sz="1400" b="1">
                <a:solidFill>
                  <a:srgbClr val="0066B3"/>
                </a:solidFill>
              </a:defRPr>
            </a:pPr>
            <a:r>
              <a:t>SOC Response</a:t>
            </a:r>
          </a:p>
          <a:p>
            <a:pPr algn="ctr">
              <a:defRPr sz="900">
                <a:solidFill>
                  <a:srgbClr val="333333"/>
                </a:solidFill>
              </a:defRPr>
            </a:pPr>
            <a:r>
              <a:t>33% of tasks</a:t>
            </a:r>
          </a:p>
          <a:p>
            <a:pPr algn="ctr">
              <a:spcBef>
                <a:spcPts val="400"/>
              </a:spcBef>
              <a:defRPr sz="1200" b="1">
                <a:solidFill>
                  <a:srgbClr val="333333"/>
                </a:solidFill>
              </a:defRPr>
            </a:pPr>
            <a:r>
              <a:t>MEDIUM: 514 tokens</a:t>
            </a:r>
          </a:p>
          <a:p>
            <a:pPr algn="ctr">
              <a:spcBef>
                <a:spcPts val="400"/>
              </a:spcBef>
              <a:defRPr sz="1600" b="1">
                <a:solidFill>
                  <a:srgbClr val="333333"/>
                </a:solidFill>
              </a:defRPr>
            </a:pPr>
            <a:r>
              <a:t>40% reduction</a:t>
            </a:r>
          </a:p>
          <a:p>
            <a:pPr algn="ctr">
              <a:spcBef>
                <a:spcPts val="400"/>
              </a:spcBef>
              <a:defRPr sz="1400" b="1">
                <a:solidFill>
                  <a:srgbClr val="333333"/>
                </a:solidFill>
              </a:defRPr>
            </a:pPr>
            <a:r>
              <a:t>98.5% quality</a:t>
            </a:r>
          </a:p>
          <a:p>
            <a:pPr algn="ctr">
              <a:spcBef>
                <a:spcPts val="400"/>
              </a:spcBef>
              <a:defRPr sz="1000" b="0">
                <a:solidFill>
                  <a:srgbClr val="333333"/>
                </a:solidFill>
              </a:defRPr>
            </a:pPr>
            <a:r>
              <a:t>4.633 vs 4.703</a:t>
            </a:r>
          </a:p>
          <a:p>
            <a:pPr algn="ctr">
              <a:spcBef>
                <a:spcPts val="400"/>
              </a:spcBef>
              <a:defRPr sz="900" b="0">
                <a:solidFill>
                  <a:srgbClr val="333333"/>
                </a:solidFill>
              </a:defRPr>
            </a:pPr>
            <a:r>
              <a:t>Why: Diminishing returns</a:t>
            </a:r>
          </a:p>
        </p:txBody>
      </p:sp>
      <p:sp>
        <p:nvSpPr>
          <p:cNvPr id="8" name="Rounded Rectangle 7"/>
          <p:cNvSpPr/>
          <p:nvPr/>
        </p:nvSpPr>
        <p:spPr>
          <a:xfrm>
            <a:off x="731520" y="5399168"/>
            <a:ext cx="10515600" cy="822960"/>
          </a:xfrm>
          <a:prstGeom prst="roundRect">
            <a:avLst/>
          </a:prstGeom>
          <a:solidFill>
            <a:srgbClr val="003C7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800" b="1">
                <a:solidFill>
                  <a:srgbClr val="FFFFFF"/>
                </a:solidFill>
              </a:defRPr>
            </a:pPr>
            <a:r>
              <a:rPr dirty="0"/>
              <a:t>💰 Real-World Impact: $8,400/year (1K queries/day) → $84,000/year (10K queries/day)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74320"/>
            <a:ext cx="11247120" cy="640080"/>
          </a:xfrm>
          <a:prstGeom prst="rect">
            <a:avLst/>
          </a:prstGeom>
          <a:noFill/>
        </p:spPr>
        <p:txBody>
          <a:bodyPr wrap="none">
            <a:spAutoFit/>
          </a:bodyPr>
          <a:lstStyle/>
          <a:p>
            <a:pPr>
              <a:defRPr sz="3200" b="1">
                <a:solidFill>
                  <a:srgbClr val="003C71"/>
                </a:solidFill>
              </a:defRPr>
            </a:pPr>
            <a:r>
              <a:t>Prompt Engineering Insights</a:t>
            </a:r>
          </a:p>
        </p:txBody>
      </p:sp>
      <p:sp>
        <p:nvSpPr>
          <p:cNvPr id="3" name="TextBox 2"/>
          <p:cNvSpPr txBox="1"/>
          <p:nvPr/>
        </p:nvSpPr>
        <p:spPr>
          <a:xfrm>
            <a:off x="457200" y="1005840"/>
            <a:ext cx="11247120" cy="457200"/>
          </a:xfrm>
          <a:prstGeom prst="rect">
            <a:avLst/>
          </a:prstGeom>
          <a:noFill/>
        </p:spPr>
        <p:txBody>
          <a:bodyPr wrap="none">
            <a:spAutoFit/>
          </a:bodyPr>
          <a:lstStyle/>
          <a:p>
            <a:pPr algn="ctr">
              <a:defRPr sz="2000" b="1">
                <a:solidFill>
                  <a:srgbClr val="FF9900"/>
                </a:solidFill>
              </a:defRPr>
            </a:pPr>
            <a:r>
              <a:rPr dirty="0"/>
              <a:t>Match Prompt Complexity to Task Structure, Not Importance</a:t>
            </a:r>
          </a:p>
        </p:txBody>
      </p:sp>
      <p:sp>
        <p:nvSpPr>
          <p:cNvPr id="4" name="Rounded Rectangle 3"/>
          <p:cNvSpPr/>
          <p:nvPr/>
        </p:nvSpPr>
        <p:spPr>
          <a:xfrm>
            <a:off x="457200" y="1645920"/>
            <a:ext cx="3474720" cy="4297680"/>
          </a:xfrm>
          <a:prstGeom prst="roundRect">
            <a:avLst/>
          </a:prstGeom>
          <a:solidFill>
            <a:srgbClr val="F0F0F0"/>
          </a:solidFill>
          <a:ln w="25400">
            <a:solidFill>
              <a:srgbClr val="4CAF50"/>
            </a:solidFill>
          </a:ln>
        </p:spPr>
        <p:style>
          <a:lnRef idx="1">
            <a:schemeClr val="accent1"/>
          </a:lnRef>
          <a:fillRef idx="3">
            <a:schemeClr val="accent1"/>
          </a:fillRef>
          <a:effectRef idx="2">
            <a:schemeClr val="accent1"/>
          </a:effectRef>
          <a:fontRef idx="minor">
            <a:schemeClr val="lt1"/>
          </a:fontRef>
        </p:style>
        <p:txBody>
          <a:bodyPr wrap="square" lIns="109728" tIns="91440" rIns="109728" rtlCol="0" anchor="ctr"/>
          <a:lstStyle/>
          <a:p>
            <a:pPr algn="ctr">
              <a:defRPr sz="1200" b="1">
                <a:solidFill>
                  <a:srgbClr val="4CAF50"/>
                </a:solidFill>
              </a:defRPr>
            </a:pPr>
            <a:r>
              <a:rPr sz="1600" dirty="0"/>
              <a:t>GRC Compliance → SHORT</a:t>
            </a:r>
          </a:p>
          <a:p>
            <a:pPr>
              <a:spcBef>
                <a:spcPts val="800"/>
              </a:spcBef>
              <a:defRPr sz="1000" b="1">
                <a:solidFill>
                  <a:srgbClr val="4CAF50"/>
                </a:solidFill>
              </a:defRPr>
            </a:pPr>
            <a:r>
              <a:rPr sz="1600" dirty="0"/>
              <a:t>ESSENTIAL:</a:t>
            </a:r>
          </a:p>
          <a:p>
            <a:pPr>
              <a:defRPr sz="900">
                <a:solidFill>
                  <a:srgbClr val="333333"/>
                </a:solidFill>
              </a:defRPr>
            </a:pPr>
            <a:r>
              <a:rPr sz="1600" dirty="0"/>
              <a:t>✓ Standard reference (NIST SP 800-53)</a:t>
            </a:r>
          </a:p>
          <a:p>
            <a:pPr>
              <a:defRPr sz="900">
                <a:solidFill>
                  <a:srgbClr val="333333"/>
                </a:solidFill>
              </a:defRPr>
            </a:pPr>
            <a:r>
              <a:rPr sz="1600" dirty="0"/>
              <a:t>✓ Specific question</a:t>
            </a:r>
          </a:p>
          <a:p>
            <a:pPr>
              <a:defRPr sz="900">
                <a:solidFill>
                  <a:srgbClr val="333333"/>
                </a:solidFill>
              </a:defRPr>
            </a:pPr>
            <a:r>
              <a:rPr sz="1600" dirty="0"/>
              <a:t>✓ Deadline context</a:t>
            </a:r>
          </a:p>
          <a:p>
            <a:pPr>
              <a:spcBef>
                <a:spcPts val="800"/>
              </a:spcBef>
              <a:defRPr sz="1000" b="1">
                <a:solidFill>
                  <a:srgbClr val="F44336"/>
                </a:solidFill>
              </a:defRPr>
            </a:pPr>
            <a:r>
              <a:rPr sz="1600" dirty="0"/>
              <a:t>NON-ESSENTIAL:</a:t>
            </a:r>
          </a:p>
          <a:p>
            <a:pPr>
              <a:defRPr sz="900">
                <a:solidFill>
                  <a:srgbClr val="333333"/>
                </a:solidFill>
              </a:defRPr>
            </a:pPr>
            <a:r>
              <a:rPr sz="1600" dirty="0"/>
              <a:t>✗ Implementation roadmaps</a:t>
            </a:r>
          </a:p>
          <a:p>
            <a:pPr>
              <a:defRPr sz="900">
                <a:solidFill>
                  <a:srgbClr val="333333"/>
                </a:solidFill>
              </a:defRPr>
            </a:pPr>
            <a:r>
              <a:rPr sz="1600" dirty="0"/>
              <a:t>✗ Stakeholder coordination</a:t>
            </a:r>
          </a:p>
          <a:p>
            <a:pPr>
              <a:defRPr sz="900">
                <a:solidFill>
                  <a:srgbClr val="333333"/>
                </a:solidFill>
              </a:defRPr>
            </a:pPr>
            <a:r>
              <a:rPr sz="1600" dirty="0"/>
              <a:t>✗ Regulatory history</a:t>
            </a:r>
          </a:p>
          <a:p>
            <a:pPr>
              <a:spcBef>
                <a:spcPts val="1000"/>
              </a:spcBef>
              <a:defRPr sz="900" b="1">
                <a:solidFill>
                  <a:srgbClr val="4CAF50"/>
                </a:solidFill>
              </a:defRPr>
            </a:pPr>
            <a:r>
              <a:rPr sz="1600" dirty="0"/>
              <a:t>+0.18%: Regulatory scaffolding</a:t>
            </a:r>
          </a:p>
        </p:txBody>
      </p:sp>
      <p:sp>
        <p:nvSpPr>
          <p:cNvPr id="5" name="Rounded Rectangle 4"/>
          <p:cNvSpPr/>
          <p:nvPr/>
        </p:nvSpPr>
        <p:spPr>
          <a:xfrm>
            <a:off x="4297680" y="1645920"/>
            <a:ext cx="3474720" cy="4297680"/>
          </a:xfrm>
          <a:prstGeom prst="roundRect">
            <a:avLst/>
          </a:prstGeom>
          <a:solidFill>
            <a:srgbClr val="F0F0F0"/>
          </a:solidFill>
          <a:ln w="25400">
            <a:solidFill>
              <a:srgbClr val="F44336"/>
            </a:solidFill>
          </a:ln>
        </p:spPr>
        <p:style>
          <a:lnRef idx="1">
            <a:schemeClr val="accent1"/>
          </a:lnRef>
          <a:fillRef idx="3">
            <a:schemeClr val="accent1"/>
          </a:fillRef>
          <a:effectRef idx="2">
            <a:schemeClr val="accent1"/>
          </a:effectRef>
          <a:fontRef idx="minor">
            <a:schemeClr val="lt1"/>
          </a:fontRef>
        </p:style>
        <p:txBody>
          <a:bodyPr wrap="square" lIns="109728" tIns="91440" rIns="109728" rtlCol="0" anchor="ctr"/>
          <a:lstStyle/>
          <a:p>
            <a:pPr algn="ctr">
              <a:defRPr sz="1200" b="1">
                <a:solidFill>
                  <a:srgbClr val="F44336"/>
                </a:solidFill>
              </a:defRPr>
            </a:pPr>
            <a:r>
              <a:rPr sz="1600"/>
              <a:t>CTI Analysis → SHORT</a:t>
            </a:r>
          </a:p>
          <a:p>
            <a:pPr>
              <a:spcBef>
                <a:spcPts val="800"/>
              </a:spcBef>
              <a:defRPr sz="1000" b="1">
                <a:solidFill>
                  <a:srgbClr val="4CAF50"/>
                </a:solidFill>
              </a:defRPr>
            </a:pPr>
            <a:r>
              <a:rPr sz="1600"/>
              <a:t>ESSENTIAL:</a:t>
            </a:r>
          </a:p>
          <a:p>
            <a:pPr>
              <a:defRPr sz="900">
                <a:solidFill>
                  <a:srgbClr val="333333"/>
                </a:solidFill>
              </a:defRPr>
            </a:pPr>
            <a:r>
              <a:rPr sz="1600"/>
              <a:t>✓ Threat actor (e.g., APT29)</a:t>
            </a:r>
          </a:p>
          <a:p>
            <a:pPr>
              <a:defRPr sz="900">
                <a:solidFill>
                  <a:srgbClr val="333333"/>
                </a:solidFill>
              </a:defRPr>
            </a:pPr>
            <a:r>
              <a:rPr sz="1600"/>
              <a:t>✓ Specific IOCs/TTPs</a:t>
            </a:r>
          </a:p>
          <a:p>
            <a:pPr>
              <a:defRPr sz="900">
                <a:solidFill>
                  <a:srgbClr val="333333"/>
                </a:solidFill>
              </a:defRPr>
            </a:pPr>
            <a:r>
              <a:rPr sz="1600"/>
              <a:t>✓ Focused objective</a:t>
            </a:r>
          </a:p>
          <a:p>
            <a:pPr>
              <a:spcBef>
                <a:spcPts val="800"/>
              </a:spcBef>
              <a:defRPr sz="1000" b="1">
                <a:solidFill>
                  <a:srgbClr val="F44336"/>
                </a:solidFill>
              </a:defRPr>
            </a:pPr>
            <a:r>
              <a:rPr sz="1600"/>
              <a:t>NON-ESSENTIAL:</a:t>
            </a:r>
          </a:p>
          <a:p>
            <a:pPr>
              <a:defRPr sz="900">
                <a:solidFill>
                  <a:srgbClr val="333333"/>
                </a:solidFill>
              </a:defRPr>
            </a:pPr>
            <a:r>
              <a:rPr sz="1600"/>
              <a:t>✗ Extensive timelines</a:t>
            </a:r>
          </a:p>
          <a:p>
            <a:pPr>
              <a:defRPr sz="900">
                <a:solidFill>
                  <a:srgbClr val="333333"/>
                </a:solidFill>
              </a:defRPr>
            </a:pPr>
            <a:r>
              <a:rPr sz="1600"/>
              <a:t>✗ Stakeholder impacts</a:t>
            </a:r>
          </a:p>
          <a:p>
            <a:pPr>
              <a:defRPr sz="900">
                <a:solidFill>
                  <a:srgbClr val="333333"/>
                </a:solidFill>
              </a:defRPr>
            </a:pPr>
            <a:r>
              <a:rPr sz="1600"/>
              <a:t>✗ Geopolitical context</a:t>
            </a:r>
          </a:p>
          <a:p>
            <a:pPr>
              <a:spcBef>
                <a:spcPts val="1000"/>
              </a:spcBef>
              <a:defRPr sz="900" b="1">
                <a:solidFill>
                  <a:srgbClr val="F44336"/>
                </a:solidFill>
              </a:defRPr>
            </a:pPr>
            <a:r>
              <a:rPr sz="1600"/>
              <a:t>-0.90%: Information overload!</a:t>
            </a:r>
          </a:p>
        </p:txBody>
      </p:sp>
      <p:sp>
        <p:nvSpPr>
          <p:cNvPr id="6" name="Rounded Rectangle 5"/>
          <p:cNvSpPr/>
          <p:nvPr/>
        </p:nvSpPr>
        <p:spPr>
          <a:xfrm>
            <a:off x="8138160" y="1645920"/>
            <a:ext cx="3474720" cy="4297680"/>
          </a:xfrm>
          <a:prstGeom prst="roundRect">
            <a:avLst/>
          </a:prstGeom>
          <a:solidFill>
            <a:srgbClr val="F0F0F0"/>
          </a:solidFill>
          <a:ln w="25400">
            <a:solidFill>
              <a:srgbClr val="0066B3"/>
            </a:solidFill>
          </a:ln>
        </p:spPr>
        <p:style>
          <a:lnRef idx="1">
            <a:schemeClr val="accent1"/>
          </a:lnRef>
          <a:fillRef idx="3">
            <a:schemeClr val="accent1"/>
          </a:fillRef>
          <a:effectRef idx="2">
            <a:schemeClr val="accent1"/>
          </a:effectRef>
          <a:fontRef idx="minor">
            <a:schemeClr val="lt1"/>
          </a:fontRef>
        </p:style>
        <p:txBody>
          <a:bodyPr wrap="square" lIns="109728" tIns="91440" rIns="109728" rtlCol="0" anchor="ctr"/>
          <a:lstStyle/>
          <a:p>
            <a:pPr algn="ctr">
              <a:defRPr sz="1200" b="1">
                <a:solidFill>
                  <a:srgbClr val="0066B3"/>
                </a:solidFill>
              </a:defRPr>
            </a:pPr>
            <a:r>
              <a:rPr sz="1600"/>
              <a:t>SOC Response → MEDIUM</a:t>
            </a:r>
          </a:p>
          <a:p>
            <a:pPr>
              <a:spcBef>
                <a:spcPts val="800"/>
              </a:spcBef>
              <a:defRPr sz="1000" b="1">
                <a:solidFill>
                  <a:srgbClr val="4CAF50"/>
                </a:solidFill>
              </a:defRPr>
            </a:pPr>
            <a:r>
              <a:rPr sz="1600"/>
              <a:t>ESSENTIAL:</a:t>
            </a:r>
          </a:p>
          <a:p>
            <a:pPr>
              <a:defRPr sz="900">
                <a:solidFill>
                  <a:srgbClr val="333333"/>
                </a:solidFill>
              </a:defRPr>
            </a:pPr>
            <a:r>
              <a:rPr sz="1600"/>
              <a:t>✓ Incident details (Event IDs)</a:t>
            </a:r>
          </a:p>
          <a:p>
            <a:pPr>
              <a:defRPr sz="900">
                <a:solidFill>
                  <a:srgbClr val="333333"/>
                </a:solidFill>
              </a:defRPr>
            </a:pPr>
            <a:r>
              <a:rPr sz="1600"/>
              <a:t>✓ Attack timeline</a:t>
            </a:r>
          </a:p>
          <a:p>
            <a:pPr>
              <a:defRPr sz="900">
                <a:solidFill>
                  <a:srgbClr val="333333"/>
                </a:solidFill>
              </a:defRPr>
            </a:pPr>
            <a:r>
              <a:rPr sz="1600"/>
              <a:t>✓ Resource constraints</a:t>
            </a:r>
          </a:p>
          <a:p>
            <a:pPr>
              <a:spcBef>
                <a:spcPts val="800"/>
              </a:spcBef>
              <a:defRPr sz="1000" b="1">
                <a:solidFill>
                  <a:srgbClr val="FFC107"/>
                </a:solidFill>
              </a:defRPr>
            </a:pPr>
            <a:r>
              <a:rPr sz="1600"/>
              <a:t>DIMINISHING:</a:t>
            </a:r>
          </a:p>
          <a:p>
            <a:pPr>
              <a:defRPr sz="900">
                <a:solidFill>
                  <a:srgbClr val="333333"/>
                </a:solidFill>
              </a:defRPr>
            </a:pPr>
            <a:r>
              <a:rPr sz="1600"/>
              <a:t>⚠ Stakeholder management</a:t>
            </a:r>
          </a:p>
          <a:p>
            <a:pPr>
              <a:defRPr sz="900">
                <a:solidFill>
                  <a:srgbClr val="333333"/>
                </a:solidFill>
              </a:defRPr>
            </a:pPr>
            <a:r>
              <a:rPr sz="1600"/>
              <a:t>⚠ Legal obligations</a:t>
            </a:r>
          </a:p>
          <a:p>
            <a:pPr>
              <a:defRPr sz="900">
                <a:solidFill>
                  <a:srgbClr val="333333"/>
                </a:solidFill>
              </a:defRPr>
            </a:pPr>
            <a:r>
              <a:rPr sz="1600"/>
              <a:t>⚠ Post-incident reporting</a:t>
            </a:r>
          </a:p>
          <a:p>
            <a:pPr>
              <a:spcBef>
                <a:spcPts val="1000"/>
              </a:spcBef>
              <a:defRPr sz="900" b="1">
                <a:solidFill>
                  <a:srgbClr val="0066B3"/>
                </a:solidFill>
              </a:defRPr>
            </a:pPr>
            <a:r>
              <a:rPr sz="1600"/>
              <a:t>+1.5% for +67% tokens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213</TotalTime>
  <Words>2940</Words>
  <Application>Microsoft Office PowerPoint</Application>
  <PresentationFormat>Widescreen</PresentationFormat>
  <Paragraphs>360</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Aptos</vt:lpstr>
      <vt:lpstr>Arial</vt:lpstr>
      <vt:lpstr>Calibri</vt:lpstr>
      <vt:lpstr>Century Gothic</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Mo Zeyada</cp:lastModifiedBy>
  <cp:revision>14</cp:revision>
  <dcterms:created xsi:type="dcterms:W3CDTF">2013-01-27T09:14:16Z</dcterms:created>
  <dcterms:modified xsi:type="dcterms:W3CDTF">2025-10-21T06:39:38Z</dcterms:modified>
  <cp:category/>
</cp:coreProperties>
</file>