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e34196c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e34196c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most of the stores are located in exurban and light suburban.</a:t>
            </a:r>
            <a:endParaRPr/>
          </a:p>
          <a:p>
            <a:pPr indent="0" lvl="0" marL="0" rtl="0" algn="l">
              <a:spcBef>
                <a:spcPts val="0"/>
              </a:spcBef>
              <a:spcAft>
                <a:spcPts val="0"/>
              </a:spcAft>
              <a:buNone/>
            </a:pPr>
            <a:r>
              <a:rPr lang="en"/>
              <a:t>As the diagram shown on the right, it shows the area size for each level of the store density.</a:t>
            </a:r>
            <a:endParaRPr/>
          </a:p>
          <a:p>
            <a:pPr indent="0" lvl="0" marL="0" rtl="0" algn="l">
              <a:spcBef>
                <a:spcPts val="0"/>
              </a:spcBef>
              <a:spcAft>
                <a:spcPts val="0"/>
              </a:spcAft>
              <a:buNone/>
            </a:pPr>
            <a:r>
              <a:rPr lang="en"/>
              <a:t>The only </a:t>
            </a:r>
            <a:r>
              <a:rPr lang="en"/>
              <a:t>category</a:t>
            </a:r>
            <a:r>
              <a:rPr lang="en"/>
              <a:t> has the store density of light urban is other. The </a:t>
            </a:r>
            <a:r>
              <a:rPr lang="en"/>
              <a:t>reason</a:t>
            </a:r>
            <a:r>
              <a:rPr lang="en"/>
              <a:t> is that the other category contain church, which mostly located in light urban areas.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daaea3af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daaea3af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Smoothie King, there are over one thousand features for surrounding population demographic, consumer behaviour, and store information for the 796 US store locations.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Among these features, many of them are highly correlated to one another. Therefore, it is important to start with feature selection and dimensionality reduction process. Other than manually analyzing the data columns, we are planning to use Principal Component Analysis (PCA) to reduce the dimension and Recursive Feature Elimination method to select the most important features.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With the data and the supervised classification objective, we propose to use an LGBMClassifier as it effectively trains high-dimensional datasets and usually leads to relatively high accuracy for the multi-class problems.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With the labelt , the result will be evaluated through the model accuracy score. The accuracy would indicate how many stores are classified correctly into the designated category where higher accuracy suggests better model performance. The result can be interpreted through SHAP (SHapley Additive exPlanations) plots which should be able to tell the story of which features drive the decision of a particular category assignment for a certain store.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daaea3af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daaea3af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a30798403_1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a30798403_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018"/>
              <a:buFont typeface="Arial"/>
              <a:buNone/>
            </a:pPr>
            <a:r>
              <a:rPr lang="en" sz="1180">
                <a:solidFill>
                  <a:srgbClr val="595959"/>
                </a:solidFill>
                <a:latin typeface="Lato"/>
                <a:ea typeface="Lato"/>
                <a:cs typeface="Lato"/>
                <a:sym typeface="Lato"/>
              </a:rPr>
              <a:t>x-axis: gen Z population %</a:t>
            </a:r>
            <a:endParaRPr sz="1180">
              <a:solidFill>
                <a:srgbClr val="595959"/>
              </a:solidFill>
              <a:latin typeface="Lato"/>
              <a:ea typeface="Lato"/>
              <a:cs typeface="Lato"/>
              <a:sym typeface="Lato"/>
            </a:endParaRPr>
          </a:p>
          <a:p>
            <a:pPr indent="0" lvl="0" marL="0" rtl="0" algn="l">
              <a:spcBef>
                <a:spcPts val="0"/>
              </a:spcBef>
              <a:spcAft>
                <a:spcPts val="0"/>
              </a:spcAft>
              <a:buNone/>
            </a:pPr>
            <a:r>
              <a:rPr lang="en" sz="1180">
                <a:solidFill>
                  <a:srgbClr val="595959"/>
                </a:solidFill>
                <a:latin typeface="Lato"/>
                <a:ea typeface="Lato"/>
                <a:cs typeface="Lato"/>
                <a:sym typeface="Lato"/>
              </a:rPr>
              <a:t>y-axis: amount spent on dinner (10 million USD)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ca989ced0_0_3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ca989ced0_0_3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daaea3af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daaea3af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daaea3a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daaea3a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Subway Canada, the corresponding dataset has relatively fewer features (53 features combined with similar information as mentioned above for Smoothie King, for approximately 1800 stores in Canada) in comparison to the other 2 restaurant chains. The implementation of PCA is optional. We will take a similar approach to Subway US and evaluate the result.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the performance is not ideal, consider removing the PCA step and running clustering to evaluate the result again with the Silhouette Coefficient score and check Google Maps.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196019e4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196019e4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ca989ced0_0_3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ca989ced0_0_3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daaea3af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daaea3a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a3079840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a3079840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ca989ced0_0_3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ca989ced0_0_3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ca989ced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ca989ced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problem for our project is determining what factors drive traffic to an area, given that there could be different factors for drivers to different locations. For example, in a predominantly shopping area the main </a:t>
            </a:r>
            <a:r>
              <a:rPr lang="en"/>
              <a:t>drivers of traffic could be young people, while the drivers for an area with a lot of office buildings could be people at work. Our goal is to identify clusters of similar restaurant locations by various features and use those features to determine the main factors that drive traffic to a location. This can help stores identify their main marketing audience and expand their business successfully.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196019e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196019e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d193371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d193371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196019e4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196019e4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daaea3af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daaea3af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smoothies knig’s data is </a:t>
            </a:r>
            <a:r>
              <a:rPr lang="en"/>
              <a:t>collected from </a:t>
            </a:r>
            <a:r>
              <a:rPr lang="en" sz="1300">
                <a:solidFill>
                  <a:srgbClr val="595959"/>
                </a:solidFill>
                <a:latin typeface="Lato"/>
                <a:ea typeface="Lato"/>
                <a:cs typeface="Lato"/>
                <a:sym typeface="Lato"/>
              </a:rPr>
              <a:t>Mobile devices tracking through </a:t>
            </a:r>
            <a:r>
              <a:rPr b="1" lang="en" sz="1300">
                <a:solidFill>
                  <a:srgbClr val="595959"/>
                </a:solidFill>
                <a:latin typeface="Lato"/>
                <a:ea typeface="Lato"/>
                <a:cs typeface="Lato"/>
                <a:sym typeface="Lato"/>
              </a:rPr>
              <a:t>geo fencing</a:t>
            </a:r>
            <a:r>
              <a:rPr lang="en" sz="1300">
                <a:solidFill>
                  <a:srgbClr val="595959"/>
                </a:solidFill>
                <a:latin typeface="Lato"/>
                <a:ea typeface="Lato"/>
                <a:cs typeface="Lato"/>
                <a:sym typeface="Lato"/>
              </a:rPr>
              <a:t> over 12 months.</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If you are not familiar with geo fencing.</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Geo fencing is to set up a visual boundary, and then track the mobile devices’ information that enter the boundary.</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Since we have our target</a:t>
            </a:r>
            <a:r>
              <a:rPr lang="en">
                <a:solidFill>
                  <a:schemeClr val="dk1"/>
                </a:solidFill>
              </a:rPr>
              <a:t> column named “category”.</a:t>
            </a:r>
            <a:endParaRPr>
              <a:solidFill>
                <a:schemeClr val="dk1"/>
              </a:solidFill>
            </a:endParaRPr>
          </a:p>
          <a:p>
            <a:pPr indent="0" lvl="0" marL="0" rtl="0" algn="l">
              <a:spcBef>
                <a:spcPts val="0"/>
              </a:spcBef>
              <a:spcAft>
                <a:spcPts val="0"/>
              </a:spcAft>
              <a:buNone/>
            </a:pPr>
            <a:r>
              <a:rPr lang="en">
                <a:solidFill>
                  <a:schemeClr val="dk1"/>
                </a:solidFill>
              </a:rPr>
              <a:t>We use the bar chart to visualize it.</a:t>
            </a:r>
            <a:endParaRPr>
              <a:solidFill>
                <a:schemeClr val="dk1"/>
              </a:solidFill>
            </a:endParaRPr>
          </a:p>
          <a:p>
            <a:pPr indent="0" lvl="0" marL="0" rtl="0" algn="l">
              <a:spcBef>
                <a:spcPts val="0"/>
              </a:spcBef>
              <a:spcAft>
                <a:spcPts val="0"/>
              </a:spcAft>
              <a:buNone/>
            </a:pPr>
            <a:r>
              <a:rPr lang="en" sz="1300">
                <a:solidFill>
                  <a:srgbClr val="595959"/>
                </a:solidFill>
                <a:latin typeface="Lato"/>
                <a:ea typeface="Lato"/>
                <a:cs typeface="Lato"/>
                <a:sym typeface="Lato"/>
              </a:rPr>
              <a:t>The home category has the largest counts.</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e34196c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e34196c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The highest portion among categories are very large metro.</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Home has a high percentage of </a:t>
            </a:r>
            <a:r>
              <a:rPr b="1" lang="en" sz="1400">
                <a:solidFill>
                  <a:schemeClr val="dk1"/>
                </a:solidFill>
                <a:latin typeface="Lato"/>
                <a:ea typeface="Lato"/>
                <a:cs typeface="Lato"/>
                <a:sym typeface="Lato"/>
              </a:rPr>
              <a:t>very large metro</a:t>
            </a:r>
            <a:r>
              <a:rPr lang="en" sz="1400">
                <a:solidFill>
                  <a:schemeClr val="dk1"/>
                </a:solidFill>
                <a:latin typeface="Lato"/>
                <a:ea typeface="Lato"/>
                <a:cs typeface="Lato"/>
                <a:sym typeface="Lato"/>
              </a:rPr>
              <a:t>.</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Travel has a high percentage of </a:t>
            </a:r>
            <a:r>
              <a:rPr b="1" lang="en" sz="1400">
                <a:solidFill>
                  <a:schemeClr val="dk1"/>
                </a:solidFill>
                <a:latin typeface="Lato"/>
                <a:ea typeface="Lato"/>
                <a:cs typeface="Lato"/>
                <a:sym typeface="Lato"/>
              </a:rPr>
              <a:t>small city.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Restaurant Segmentation Analysis</a:t>
            </a:r>
            <a:endParaRPr/>
          </a:p>
        </p:txBody>
      </p:sp>
      <p:sp>
        <p:nvSpPr>
          <p:cNvPr id="87" name="Google Shape;87;p13"/>
          <p:cNvSpPr txBox="1"/>
          <p:nvPr>
            <p:ph idx="1" type="subTitle"/>
          </p:nvPr>
        </p:nvSpPr>
        <p:spPr>
          <a:xfrm>
            <a:off x="729625" y="3654225"/>
            <a:ext cx="7688100" cy="7158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Presentors: Eric Tsai, Xinru Lu, Morris Zhao, Chen Lin</a:t>
            </a:r>
            <a:endParaRPr/>
          </a:p>
          <a:p>
            <a:pPr indent="0" lvl="0" marL="0" rtl="0" algn="r">
              <a:spcBef>
                <a:spcPts val="0"/>
              </a:spcBef>
              <a:spcAft>
                <a:spcPts val="0"/>
              </a:spcAft>
              <a:buNone/>
            </a:pPr>
            <a:r>
              <a:rPr lang="en"/>
              <a:t>May 5th,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Visualize Category and Store Density</a:t>
            </a:r>
            <a:endParaRPr/>
          </a:p>
        </p:txBody>
      </p:sp>
      <p:pic>
        <p:nvPicPr>
          <p:cNvPr id="143" name="Google Shape;143;p22"/>
          <p:cNvPicPr preferRelativeResize="0"/>
          <p:nvPr/>
        </p:nvPicPr>
        <p:blipFill rotWithShape="1">
          <a:blip r:embed="rId3">
            <a:alphaModFix/>
          </a:blip>
          <a:srcRect b="0" l="1095" r="1095" t="0"/>
          <a:stretch/>
        </p:blipFill>
        <p:spPr>
          <a:xfrm>
            <a:off x="729450" y="1864913"/>
            <a:ext cx="4581374" cy="3185150"/>
          </a:xfrm>
          <a:prstGeom prst="rect">
            <a:avLst/>
          </a:prstGeom>
          <a:noFill/>
          <a:ln>
            <a:noFill/>
          </a:ln>
        </p:spPr>
      </p:pic>
      <p:grpSp>
        <p:nvGrpSpPr>
          <p:cNvPr id="144" name="Google Shape;144;p22"/>
          <p:cNvGrpSpPr/>
          <p:nvPr/>
        </p:nvGrpSpPr>
        <p:grpSpPr>
          <a:xfrm>
            <a:off x="5390512" y="1913310"/>
            <a:ext cx="3608786" cy="3002715"/>
            <a:chOff x="5074800" y="1979425"/>
            <a:chExt cx="3924300" cy="2937215"/>
          </a:xfrm>
        </p:grpSpPr>
        <p:sp>
          <p:nvSpPr>
            <p:cNvPr id="145" name="Google Shape;145;p22"/>
            <p:cNvSpPr/>
            <p:nvPr/>
          </p:nvSpPr>
          <p:spPr>
            <a:xfrm>
              <a:off x="5074800" y="1979425"/>
              <a:ext cx="3924300" cy="2906400"/>
            </a:xfrm>
            <a:prstGeom prst="ellipse">
              <a:avLst/>
            </a:prstGeom>
            <a:solidFill>
              <a:srgbClr val="D6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5220775" y="2438650"/>
              <a:ext cx="3666600" cy="2436600"/>
            </a:xfrm>
            <a:prstGeom prst="ellipse">
              <a:avLst/>
            </a:prstGeom>
            <a:solidFill>
              <a:srgbClr val="1F77B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410675" y="2878575"/>
              <a:ext cx="3286800" cy="2007000"/>
            </a:xfrm>
            <a:prstGeom prst="ellipse">
              <a:avLst/>
            </a:prstGeom>
            <a:solidFill>
              <a:srgbClr val="9467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5608350" y="3381800"/>
              <a:ext cx="2857200" cy="1528500"/>
            </a:xfrm>
            <a:prstGeom prst="ellipse">
              <a:avLst/>
            </a:prstGeom>
            <a:solidFill>
              <a:srgbClr val="FF7F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5817600" y="3876925"/>
              <a:ext cx="2532300" cy="1030200"/>
            </a:xfrm>
            <a:prstGeom prst="ellipse">
              <a:avLst/>
            </a:prstGeom>
            <a:solidFill>
              <a:srgbClr val="2BA0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6157825" y="4249400"/>
              <a:ext cx="1922400" cy="657900"/>
            </a:xfrm>
            <a:prstGeom prst="ellipse">
              <a:avLst/>
            </a:prstGeom>
            <a:solidFill>
              <a:srgbClr val="E377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6312400" y="4535350"/>
              <a:ext cx="1544400" cy="371100"/>
            </a:xfrm>
            <a:prstGeom prst="ellipse">
              <a:avLst/>
            </a:prstGeom>
            <a:solidFill>
              <a:srgbClr val="8C564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nvSpPr>
          <p:spPr>
            <a:xfrm>
              <a:off x="6749145" y="1984206"/>
              <a:ext cx="7440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Rural</a:t>
              </a:r>
              <a:endParaRPr b="1">
                <a:solidFill>
                  <a:schemeClr val="lt1"/>
                </a:solidFill>
                <a:latin typeface="Lato"/>
                <a:ea typeface="Lato"/>
                <a:cs typeface="Lato"/>
                <a:sym typeface="Lato"/>
              </a:endParaRPr>
            </a:p>
          </p:txBody>
        </p:sp>
        <p:sp>
          <p:nvSpPr>
            <p:cNvPr id="153" name="Google Shape;153;p22"/>
            <p:cNvSpPr txBox="1"/>
            <p:nvPr/>
          </p:nvSpPr>
          <p:spPr>
            <a:xfrm>
              <a:off x="6656866" y="2449090"/>
              <a:ext cx="9243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Exurban</a:t>
              </a:r>
              <a:endParaRPr b="1">
                <a:solidFill>
                  <a:schemeClr val="lt1"/>
                </a:solidFill>
                <a:latin typeface="Lato"/>
                <a:ea typeface="Lato"/>
                <a:cs typeface="Lato"/>
                <a:sym typeface="Lato"/>
              </a:endParaRPr>
            </a:p>
          </p:txBody>
        </p:sp>
        <p:sp>
          <p:nvSpPr>
            <p:cNvPr id="154" name="Google Shape;154;p22"/>
            <p:cNvSpPr txBox="1"/>
            <p:nvPr/>
          </p:nvSpPr>
          <p:spPr>
            <a:xfrm>
              <a:off x="6603201" y="2912101"/>
              <a:ext cx="10359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Suburban</a:t>
              </a:r>
              <a:endParaRPr b="1">
                <a:solidFill>
                  <a:schemeClr val="lt1"/>
                </a:solidFill>
                <a:latin typeface="Lato"/>
                <a:ea typeface="Lato"/>
                <a:cs typeface="Lato"/>
                <a:sym typeface="Lato"/>
              </a:endParaRPr>
            </a:p>
          </p:txBody>
        </p:sp>
        <p:sp>
          <p:nvSpPr>
            <p:cNvPr id="155" name="Google Shape;155;p22"/>
            <p:cNvSpPr txBox="1"/>
            <p:nvPr/>
          </p:nvSpPr>
          <p:spPr>
            <a:xfrm>
              <a:off x="6370379" y="3461196"/>
              <a:ext cx="15978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Light Suburban</a:t>
              </a:r>
              <a:endParaRPr b="1">
                <a:solidFill>
                  <a:schemeClr val="lt1"/>
                </a:solidFill>
                <a:latin typeface="Lato"/>
                <a:ea typeface="Lato"/>
                <a:cs typeface="Lato"/>
                <a:sym typeface="Lato"/>
              </a:endParaRPr>
            </a:p>
          </p:txBody>
        </p:sp>
        <p:sp>
          <p:nvSpPr>
            <p:cNvPr id="156" name="Google Shape;156;p22"/>
            <p:cNvSpPr txBox="1"/>
            <p:nvPr/>
          </p:nvSpPr>
          <p:spPr>
            <a:xfrm>
              <a:off x="6519644" y="3876921"/>
              <a:ext cx="14973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Light Urban</a:t>
              </a:r>
              <a:endParaRPr b="1">
                <a:solidFill>
                  <a:schemeClr val="lt1"/>
                </a:solidFill>
                <a:latin typeface="Lato"/>
                <a:ea typeface="Lato"/>
                <a:cs typeface="Lato"/>
                <a:sym typeface="Lato"/>
              </a:endParaRPr>
            </a:p>
          </p:txBody>
        </p:sp>
        <p:sp>
          <p:nvSpPr>
            <p:cNvPr id="157" name="Google Shape;157;p22"/>
            <p:cNvSpPr txBox="1"/>
            <p:nvPr/>
          </p:nvSpPr>
          <p:spPr>
            <a:xfrm>
              <a:off x="6712605" y="4196278"/>
              <a:ext cx="7440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Urban</a:t>
              </a:r>
              <a:r>
                <a:rPr lang="en">
                  <a:latin typeface="Lato"/>
                  <a:ea typeface="Lato"/>
                  <a:cs typeface="Lato"/>
                  <a:sym typeface="Lato"/>
                </a:rPr>
                <a:t> </a:t>
              </a:r>
              <a:endParaRPr>
                <a:latin typeface="Lato"/>
                <a:ea typeface="Lato"/>
                <a:cs typeface="Lato"/>
                <a:sym typeface="Lato"/>
              </a:endParaRPr>
            </a:p>
          </p:txBody>
        </p:sp>
        <p:sp>
          <p:nvSpPr>
            <p:cNvPr id="158" name="Google Shape;158;p22"/>
            <p:cNvSpPr txBox="1"/>
            <p:nvPr/>
          </p:nvSpPr>
          <p:spPr>
            <a:xfrm>
              <a:off x="6463848" y="4525140"/>
              <a:ext cx="13146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Super Urban</a:t>
              </a:r>
              <a:endParaRPr b="1">
                <a:solidFill>
                  <a:schemeClr val="lt1"/>
                </a:solidFill>
                <a:latin typeface="Lato"/>
                <a:ea typeface="Lato"/>
                <a:cs typeface="Lato"/>
                <a:sym typeface="La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Data Science Techniques</a:t>
            </a:r>
            <a:endParaRPr/>
          </a:p>
        </p:txBody>
      </p:sp>
      <p:sp>
        <p:nvSpPr>
          <p:cNvPr id="164" name="Google Shape;164;p23"/>
          <p:cNvSpPr txBox="1"/>
          <p:nvPr>
            <p:ph idx="1" type="body"/>
          </p:nvPr>
        </p:nvSpPr>
        <p:spPr>
          <a:xfrm>
            <a:off x="729450" y="2002675"/>
            <a:ext cx="7688700" cy="325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00000"/>
              </a:buClr>
              <a:buSzPts val="1300"/>
              <a:buChar char="●"/>
            </a:pPr>
            <a:r>
              <a:rPr lang="en">
                <a:solidFill>
                  <a:srgbClr val="000000"/>
                </a:solidFill>
              </a:rPr>
              <a:t>Over 1100 features with goal of predicting store location category </a:t>
            </a:r>
            <a:endParaRPr>
              <a:solidFill>
                <a:srgbClr val="000000"/>
              </a:solidFill>
            </a:endParaRPr>
          </a:p>
          <a:p>
            <a:pPr indent="0" lvl="0" marL="457200" rtl="0" algn="l">
              <a:spcBef>
                <a:spcPts val="0"/>
              </a:spcBef>
              <a:spcAft>
                <a:spcPts val="0"/>
              </a:spcAft>
              <a:buNone/>
            </a:pPr>
            <a:r>
              <a:rPr lang="en">
                <a:solidFill>
                  <a:srgbClr val="000000"/>
                </a:solidFill>
              </a:rPr>
              <a:t>(Home, Shopping, Work, Travel, Other)</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Possible reduce dimension approaches: </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latin typeface="Arial"/>
                <a:ea typeface="Arial"/>
                <a:cs typeface="Arial"/>
                <a:sym typeface="Arial"/>
              </a:rPr>
              <a:t>Principal Component Analysis(</a:t>
            </a:r>
            <a:r>
              <a:rPr b="1" lang="en">
                <a:solidFill>
                  <a:srgbClr val="000000"/>
                </a:solidFill>
              </a:rPr>
              <a:t>PCA</a:t>
            </a:r>
            <a:r>
              <a:rPr lang="en">
                <a:solidFill>
                  <a:srgbClr val="000000"/>
                </a:solidFill>
              </a:rPr>
              <a:t>)</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Recursive Feature Elimination (</a:t>
            </a:r>
            <a:r>
              <a:rPr b="1" lang="en">
                <a:solidFill>
                  <a:srgbClr val="000000"/>
                </a:solidFill>
              </a:rPr>
              <a:t>RFE</a:t>
            </a:r>
            <a:r>
              <a:rPr lang="en">
                <a:solidFill>
                  <a:srgbClr val="000000"/>
                </a:solidFill>
              </a:rPr>
              <a:t>)</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Use LGBMClassifier</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Handles multi-class prediction</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Performs well on high-dimension data</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Fast</a:t>
            </a:r>
            <a:endParaRPr>
              <a:solidFill>
                <a:srgbClr val="000000"/>
              </a:solidFill>
            </a:endParaRPr>
          </a:p>
          <a:p>
            <a:pPr indent="0" lvl="0" marL="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Evaluate result using </a:t>
            </a:r>
            <a:r>
              <a:rPr b="1" lang="en">
                <a:solidFill>
                  <a:srgbClr val="000000"/>
                </a:solidFill>
              </a:rPr>
              <a:t>accuracy</a:t>
            </a:r>
            <a:r>
              <a:rPr lang="en">
                <a:solidFill>
                  <a:srgbClr val="000000"/>
                </a:solidFill>
              </a:rPr>
              <a:t> score</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Use </a:t>
            </a:r>
            <a:r>
              <a:rPr b="1" lang="en">
                <a:solidFill>
                  <a:srgbClr val="000000"/>
                </a:solidFill>
              </a:rPr>
              <a:t>SHAP</a:t>
            </a:r>
            <a:r>
              <a:rPr lang="en">
                <a:solidFill>
                  <a:srgbClr val="000000"/>
                </a:solidFill>
              </a:rPr>
              <a:t> to interpret results</a:t>
            </a:r>
            <a:endParaRPr>
              <a:solidFill>
                <a:srgbClr val="000000"/>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4"/>
          <p:cNvPicPr preferRelativeResize="0"/>
          <p:nvPr/>
        </p:nvPicPr>
        <p:blipFill>
          <a:blip r:embed="rId3">
            <a:alphaModFix/>
          </a:blip>
          <a:stretch>
            <a:fillRect/>
          </a:stretch>
        </p:blipFill>
        <p:spPr>
          <a:xfrm>
            <a:off x="1117162" y="2127750"/>
            <a:ext cx="6566374" cy="1888475"/>
          </a:xfrm>
          <a:prstGeom prst="rect">
            <a:avLst/>
          </a:prstGeom>
          <a:noFill/>
          <a:ln>
            <a:noFill/>
          </a:ln>
        </p:spPr>
      </p:pic>
      <p:sp>
        <p:nvSpPr>
          <p:cNvPr id="170" name="Google Shape;170;p24"/>
          <p:cNvSpPr txBox="1"/>
          <p:nvPr/>
        </p:nvSpPr>
        <p:spPr>
          <a:xfrm>
            <a:off x="7040325" y="3015725"/>
            <a:ext cx="30000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300"/>
              <a:t>🇺🇸</a:t>
            </a:r>
            <a:endParaRPr sz="5300"/>
          </a:p>
        </p:txBody>
      </p:sp>
      <p:sp>
        <p:nvSpPr>
          <p:cNvPr id="171" name="Google Shape;17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Subway USA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730000" y="1318650"/>
            <a:ext cx="2644800" cy="277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77" u="sng"/>
              <a:t>Gen Z Population Percentage</a:t>
            </a:r>
            <a:r>
              <a:rPr lang="en" sz="2377"/>
              <a:t> </a:t>
            </a:r>
            <a:endParaRPr sz="2377"/>
          </a:p>
          <a:p>
            <a:pPr indent="0" lvl="0" marL="0" rtl="0" algn="l">
              <a:spcBef>
                <a:spcPts val="0"/>
              </a:spcBef>
              <a:spcAft>
                <a:spcPts val="0"/>
              </a:spcAft>
              <a:buNone/>
            </a:pPr>
            <a:r>
              <a:rPr lang="en" sz="2377"/>
              <a:t>VS </a:t>
            </a:r>
            <a:endParaRPr sz="2377"/>
          </a:p>
          <a:p>
            <a:pPr indent="0" lvl="0" marL="0" rtl="0" algn="l">
              <a:spcBef>
                <a:spcPts val="0"/>
              </a:spcBef>
              <a:spcAft>
                <a:spcPts val="0"/>
              </a:spcAft>
              <a:buNone/>
            </a:pPr>
            <a:r>
              <a:rPr lang="en" sz="2377" u="sng"/>
              <a:t>Amount spent on dinner</a:t>
            </a:r>
            <a:r>
              <a:rPr lang="en" sz="2377"/>
              <a:t> </a:t>
            </a:r>
            <a:endParaRPr sz="2377"/>
          </a:p>
          <a:p>
            <a:pPr indent="0" lvl="0" marL="0" rtl="0" algn="l">
              <a:spcBef>
                <a:spcPts val="0"/>
              </a:spcBef>
              <a:spcAft>
                <a:spcPts val="0"/>
              </a:spcAft>
              <a:buNone/>
            </a:pPr>
            <a:r>
              <a:t/>
            </a:r>
            <a:endParaRPr sz="2377"/>
          </a:p>
          <a:p>
            <a:pPr indent="0" lvl="0" marL="0" rtl="0" algn="l">
              <a:spcBef>
                <a:spcPts val="0"/>
              </a:spcBef>
              <a:spcAft>
                <a:spcPts val="0"/>
              </a:spcAft>
              <a:buNone/>
            </a:pPr>
            <a:r>
              <a:rPr lang="en" sz="2377"/>
              <a:t>(1 mile radius)</a:t>
            </a:r>
            <a:r>
              <a:rPr lang="en"/>
              <a:t> </a:t>
            </a:r>
            <a:endParaRPr/>
          </a:p>
          <a:p>
            <a:pPr indent="0" lvl="0" marL="0" rtl="0" algn="l">
              <a:spcBef>
                <a:spcPts val="0"/>
              </a:spcBef>
              <a:spcAft>
                <a:spcPts val="0"/>
              </a:spcAft>
              <a:buNone/>
            </a:pPr>
            <a:r>
              <a:t/>
            </a:r>
            <a:endParaRPr/>
          </a:p>
        </p:txBody>
      </p:sp>
      <p:pic>
        <p:nvPicPr>
          <p:cNvPr id="177" name="Google Shape;177;p25"/>
          <p:cNvPicPr preferRelativeResize="0"/>
          <p:nvPr/>
        </p:nvPicPr>
        <p:blipFill rotWithShape="1">
          <a:blip r:embed="rId3">
            <a:alphaModFix/>
          </a:blip>
          <a:srcRect b="0" l="0" r="0" t="7952"/>
          <a:stretch/>
        </p:blipFill>
        <p:spPr>
          <a:xfrm>
            <a:off x="4920925" y="23175"/>
            <a:ext cx="4173476" cy="5097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Science Techniques</a:t>
            </a:r>
            <a:endParaRPr/>
          </a:p>
        </p:txBody>
      </p:sp>
      <p:sp>
        <p:nvSpPr>
          <p:cNvPr id="183" name="Google Shape;183;p26"/>
          <p:cNvSpPr txBox="1"/>
          <p:nvPr>
            <p:ph idx="1" type="body"/>
          </p:nvPr>
        </p:nvSpPr>
        <p:spPr>
          <a:xfrm>
            <a:off x="729450" y="2078875"/>
            <a:ext cx="7688700" cy="2818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00000"/>
              </a:buClr>
              <a:buSzPts val="1300"/>
              <a:buChar char="●"/>
            </a:pPr>
            <a:r>
              <a:rPr lang="en">
                <a:solidFill>
                  <a:srgbClr val="000000"/>
                </a:solidFill>
              </a:rPr>
              <a:t>890 features combined with similar information as the Smoothie King, </a:t>
            </a:r>
            <a:endParaRPr>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For approximately 14,000 stores across the US.</a:t>
            </a:r>
            <a:endParaRPr sz="1300">
              <a:solidFill>
                <a:srgbClr val="000000"/>
              </a:solidFill>
            </a:endParaRPr>
          </a:p>
          <a:p>
            <a:pPr indent="0" lvl="0" marL="9144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Main Goal: Cluster the stores into different clusters </a:t>
            </a:r>
            <a:endParaRPr>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Stores share similar features within the same cluster.</a:t>
            </a:r>
            <a:endParaRPr sz="1300">
              <a:solidFill>
                <a:srgbClr val="000000"/>
              </a:solidFill>
            </a:endParaRPr>
          </a:p>
          <a:p>
            <a:pPr indent="0" lvl="0" marL="9144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Perform </a:t>
            </a:r>
            <a:r>
              <a:rPr b="1" lang="en" sz="1300">
                <a:solidFill>
                  <a:srgbClr val="000000"/>
                </a:solidFill>
              </a:rPr>
              <a:t>PCA</a:t>
            </a:r>
            <a:r>
              <a:rPr lang="en">
                <a:solidFill>
                  <a:srgbClr val="000000"/>
                </a:solidFill>
              </a:rPr>
              <a:t>/</a:t>
            </a:r>
            <a:r>
              <a:rPr b="1" lang="en">
                <a:solidFill>
                  <a:srgbClr val="000000"/>
                </a:solidFill>
              </a:rPr>
              <a:t>RFE</a:t>
            </a:r>
            <a:r>
              <a:rPr lang="en">
                <a:solidFill>
                  <a:srgbClr val="000000"/>
                </a:solidFill>
              </a:rPr>
              <a:t> </a:t>
            </a:r>
            <a:r>
              <a:rPr lang="en" sz="1300">
                <a:solidFill>
                  <a:srgbClr val="000000"/>
                </a:solidFill>
              </a:rPr>
              <a:t>in advance for dimensionality reduction. </a:t>
            </a:r>
            <a:endParaRPr>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Perform a </a:t>
            </a:r>
            <a:r>
              <a:rPr b="1" lang="en" sz="1300">
                <a:solidFill>
                  <a:srgbClr val="000000"/>
                </a:solidFill>
              </a:rPr>
              <a:t>Hierarchical clustering </a:t>
            </a:r>
            <a:endParaRPr b="1" sz="1300">
              <a:solidFill>
                <a:srgbClr val="000000"/>
              </a:solidFill>
            </a:endParaRPr>
          </a:p>
          <a:p>
            <a:pPr indent="0" lvl="0" marL="457200" rtl="0" algn="l">
              <a:spcBef>
                <a:spcPts val="0"/>
              </a:spcBef>
              <a:spcAft>
                <a:spcPts val="0"/>
              </a:spcAft>
              <a:buNone/>
            </a:pPr>
            <a:r>
              <a:t/>
            </a:r>
            <a:endParaRPr b="1">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Evaluate result </a:t>
            </a:r>
            <a:endParaRPr>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Silhouette Coefficient score</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Check Google Maps/Sitewise Internal App to visualize store locations information cluster by cluster</a:t>
            </a:r>
            <a:endParaRPr sz="13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Subway Canada</a:t>
            </a:r>
            <a:endParaRPr/>
          </a:p>
        </p:txBody>
      </p:sp>
      <p:pic>
        <p:nvPicPr>
          <p:cNvPr id="189" name="Google Shape;189;p27"/>
          <p:cNvPicPr preferRelativeResize="0"/>
          <p:nvPr/>
        </p:nvPicPr>
        <p:blipFill>
          <a:blip r:embed="rId3">
            <a:alphaModFix/>
          </a:blip>
          <a:stretch>
            <a:fillRect/>
          </a:stretch>
        </p:blipFill>
        <p:spPr>
          <a:xfrm>
            <a:off x="995100" y="2329963"/>
            <a:ext cx="6601098" cy="1898475"/>
          </a:xfrm>
          <a:prstGeom prst="rect">
            <a:avLst/>
          </a:prstGeom>
          <a:noFill/>
          <a:ln>
            <a:noFill/>
          </a:ln>
        </p:spPr>
      </p:pic>
      <p:sp>
        <p:nvSpPr>
          <p:cNvPr id="190" name="Google Shape;190;p27"/>
          <p:cNvSpPr txBox="1"/>
          <p:nvPr/>
        </p:nvSpPr>
        <p:spPr>
          <a:xfrm>
            <a:off x="6913950" y="3227950"/>
            <a:ext cx="30000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300"/>
              <a:t>🇨🇦</a:t>
            </a:r>
            <a:endParaRPr sz="5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Science Techniques</a:t>
            </a:r>
            <a:endParaRPr/>
          </a:p>
        </p:txBody>
      </p:sp>
      <p:sp>
        <p:nvSpPr>
          <p:cNvPr id="196" name="Google Shape;196;p28"/>
          <p:cNvSpPr txBox="1"/>
          <p:nvPr>
            <p:ph idx="1" type="body"/>
          </p:nvPr>
        </p:nvSpPr>
        <p:spPr>
          <a:xfrm>
            <a:off x="729450" y="2078875"/>
            <a:ext cx="7688700" cy="2853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Only 53 features, contain similar information to the other datasets. </a:t>
            </a:r>
            <a:endParaRPr>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For a</a:t>
            </a:r>
            <a:r>
              <a:rPr lang="en" sz="1300">
                <a:solidFill>
                  <a:srgbClr val="000000"/>
                </a:solidFill>
              </a:rPr>
              <a:t>pproximately 1800 stores across Canada</a:t>
            </a:r>
            <a:endParaRPr sz="1300">
              <a:solidFill>
                <a:srgbClr val="000000"/>
              </a:solidFill>
            </a:endParaRPr>
          </a:p>
          <a:p>
            <a:pPr indent="0" lvl="0" marL="9144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b="1" lang="en">
                <a:solidFill>
                  <a:srgbClr val="000000"/>
                </a:solidFill>
              </a:rPr>
              <a:t>PCA</a:t>
            </a:r>
            <a:r>
              <a:rPr lang="en">
                <a:solidFill>
                  <a:srgbClr val="000000"/>
                </a:solidFill>
              </a:rPr>
              <a:t>/</a:t>
            </a:r>
            <a:r>
              <a:rPr b="1" lang="en">
                <a:solidFill>
                  <a:srgbClr val="000000"/>
                </a:solidFill>
              </a:rPr>
              <a:t>RFE</a:t>
            </a:r>
            <a:r>
              <a:rPr lang="en">
                <a:solidFill>
                  <a:srgbClr val="000000"/>
                </a:solidFill>
              </a:rPr>
              <a:t> may not be necessary</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Evaluate result </a:t>
            </a:r>
            <a:endParaRPr>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Silhouette Coefficient score</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Check Google Maps to visualize store locations information cluster by cluster</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730000" y="1318650"/>
            <a:ext cx="3300900" cy="16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a:t>
            </a:r>
            <a:endParaRPr/>
          </a:p>
          <a:p>
            <a:pPr indent="0" lvl="0" marL="0" rtl="0" algn="l">
              <a:spcBef>
                <a:spcPts val="0"/>
              </a:spcBef>
              <a:spcAft>
                <a:spcPts val="0"/>
              </a:spcAft>
              <a:buNone/>
            </a:pPr>
            <a:r>
              <a:rPr lang="en"/>
              <a:t>Result </a:t>
            </a:r>
            <a:endParaRPr/>
          </a:p>
          <a:p>
            <a:pPr indent="0" lvl="0" marL="0" rtl="0" algn="l">
              <a:spcBef>
                <a:spcPts val="0"/>
              </a:spcBef>
              <a:spcAft>
                <a:spcPts val="0"/>
              </a:spcAft>
              <a:buNone/>
            </a:pPr>
            <a:r>
              <a:rPr lang="en"/>
              <a:t>Validation</a:t>
            </a:r>
            <a:endParaRPr/>
          </a:p>
          <a:p>
            <a:pPr indent="0" lvl="0" marL="0" rtl="0" algn="l">
              <a:spcBef>
                <a:spcPts val="0"/>
              </a:spcBef>
              <a:spcAft>
                <a:spcPts val="0"/>
              </a:spcAft>
              <a:buNone/>
            </a:pPr>
            <a:r>
              <a:t/>
            </a:r>
            <a:endParaRPr/>
          </a:p>
        </p:txBody>
      </p:sp>
      <p:pic>
        <p:nvPicPr>
          <p:cNvPr id="202" name="Google Shape;202;p29"/>
          <p:cNvPicPr preferRelativeResize="0"/>
          <p:nvPr/>
        </p:nvPicPr>
        <p:blipFill>
          <a:blip r:embed="rId3">
            <a:alphaModFix/>
          </a:blip>
          <a:stretch>
            <a:fillRect/>
          </a:stretch>
        </p:blipFill>
        <p:spPr>
          <a:xfrm>
            <a:off x="2945425" y="282275"/>
            <a:ext cx="5945049" cy="4578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grpSp>
        <p:nvGrpSpPr>
          <p:cNvPr id="208" name="Google Shape;208;p30"/>
          <p:cNvGrpSpPr/>
          <p:nvPr/>
        </p:nvGrpSpPr>
        <p:grpSpPr>
          <a:xfrm>
            <a:off x="4594141" y="2307118"/>
            <a:ext cx="1135990" cy="2836562"/>
            <a:chOff x="3048000" y="2295578"/>
            <a:chExt cx="1524000" cy="2847953"/>
          </a:xfrm>
        </p:grpSpPr>
        <p:grpSp>
          <p:nvGrpSpPr>
            <p:cNvPr id="209" name="Google Shape;209;p30"/>
            <p:cNvGrpSpPr/>
            <p:nvPr/>
          </p:nvGrpSpPr>
          <p:grpSpPr>
            <a:xfrm>
              <a:off x="3048000" y="2295578"/>
              <a:ext cx="1524000" cy="2847953"/>
              <a:chOff x="0" y="2295575"/>
              <a:chExt cx="1524000" cy="2837455"/>
            </a:xfrm>
          </p:grpSpPr>
          <p:sp>
            <p:nvSpPr>
              <p:cNvPr id="210" name="Google Shape;210;p30"/>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0"/>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5</a:t>
              </a:r>
              <a:endParaRPr sz="1000">
                <a:solidFill>
                  <a:srgbClr val="5E5E5E"/>
                </a:solidFill>
                <a:latin typeface="Roboto"/>
                <a:ea typeface="Roboto"/>
                <a:cs typeface="Roboto"/>
                <a:sym typeface="Roboto"/>
              </a:endParaRPr>
            </a:p>
          </p:txBody>
        </p:sp>
      </p:grpSp>
      <p:grpSp>
        <p:nvGrpSpPr>
          <p:cNvPr id="213" name="Google Shape;213;p30"/>
          <p:cNvGrpSpPr/>
          <p:nvPr/>
        </p:nvGrpSpPr>
        <p:grpSpPr>
          <a:xfrm>
            <a:off x="3458188" y="2307116"/>
            <a:ext cx="1135990" cy="2836564"/>
            <a:chOff x="3048000" y="2295575"/>
            <a:chExt cx="1524000" cy="2847956"/>
          </a:xfrm>
        </p:grpSpPr>
        <p:grpSp>
          <p:nvGrpSpPr>
            <p:cNvPr id="214" name="Google Shape;214;p30"/>
            <p:cNvGrpSpPr/>
            <p:nvPr/>
          </p:nvGrpSpPr>
          <p:grpSpPr>
            <a:xfrm>
              <a:off x="3048000" y="2295578"/>
              <a:ext cx="1524000" cy="2847953"/>
              <a:chOff x="0" y="2295575"/>
              <a:chExt cx="1524000" cy="2837455"/>
            </a:xfrm>
          </p:grpSpPr>
          <p:sp>
            <p:nvSpPr>
              <p:cNvPr id="215" name="Google Shape;215;p30"/>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7" name="Google Shape;217;p30"/>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18" name="Google Shape;218;p30"/>
            <p:cNvSpPr txBox="1"/>
            <p:nvPr/>
          </p:nvSpPr>
          <p:spPr>
            <a:xfrm>
              <a:off x="3066848" y="3061159"/>
              <a:ext cx="14487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Unsupervised Model (Part I)</a:t>
              </a:r>
              <a:endParaRPr b="1" sz="1100">
                <a:solidFill>
                  <a:srgbClr val="5E5E5E"/>
                </a:solidFill>
                <a:latin typeface="Roboto"/>
                <a:ea typeface="Roboto"/>
                <a:cs typeface="Roboto"/>
                <a:sym typeface="Roboto"/>
              </a:endParaRPr>
            </a:p>
          </p:txBody>
        </p:sp>
        <p:sp>
          <p:nvSpPr>
            <p:cNvPr id="219" name="Google Shape;219;p30"/>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4</a:t>
              </a:r>
              <a:endParaRPr sz="1000">
                <a:solidFill>
                  <a:srgbClr val="5E5E5E"/>
                </a:solidFill>
                <a:latin typeface="Roboto"/>
                <a:ea typeface="Roboto"/>
                <a:cs typeface="Roboto"/>
                <a:sym typeface="Roboto"/>
              </a:endParaRPr>
            </a:p>
          </p:txBody>
        </p:sp>
      </p:grpSp>
      <p:grpSp>
        <p:nvGrpSpPr>
          <p:cNvPr id="220" name="Google Shape;220;p30"/>
          <p:cNvGrpSpPr/>
          <p:nvPr/>
        </p:nvGrpSpPr>
        <p:grpSpPr>
          <a:xfrm>
            <a:off x="2322236" y="2307116"/>
            <a:ext cx="1135990" cy="2836564"/>
            <a:chOff x="3048000" y="2295575"/>
            <a:chExt cx="1524000" cy="2847956"/>
          </a:xfrm>
        </p:grpSpPr>
        <p:grpSp>
          <p:nvGrpSpPr>
            <p:cNvPr id="221" name="Google Shape;221;p30"/>
            <p:cNvGrpSpPr/>
            <p:nvPr/>
          </p:nvGrpSpPr>
          <p:grpSpPr>
            <a:xfrm>
              <a:off x="3048000" y="2295578"/>
              <a:ext cx="1524000" cy="2847953"/>
              <a:chOff x="0" y="2295575"/>
              <a:chExt cx="1524000" cy="2837455"/>
            </a:xfrm>
          </p:grpSpPr>
          <p:sp>
            <p:nvSpPr>
              <p:cNvPr id="222" name="Google Shape;222;p30"/>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4" name="Google Shape;224;p30"/>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25" name="Google Shape;225;p30"/>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3</a:t>
              </a:r>
              <a:endParaRPr sz="1000">
                <a:solidFill>
                  <a:srgbClr val="5E5E5E"/>
                </a:solidFill>
                <a:latin typeface="Roboto"/>
                <a:ea typeface="Roboto"/>
                <a:cs typeface="Roboto"/>
                <a:sym typeface="Roboto"/>
              </a:endParaRPr>
            </a:p>
          </p:txBody>
        </p:sp>
      </p:grpSp>
      <p:grpSp>
        <p:nvGrpSpPr>
          <p:cNvPr id="226" name="Google Shape;226;p30"/>
          <p:cNvGrpSpPr/>
          <p:nvPr/>
        </p:nvGrpSpPr>
        <p:grpSpPr>
          <a:xfrm>
            <a:off x="1186283" y="2307116"/>
            <a:ext cx="1135990" cy="2836564"/>
            <a:chOff x="3048000" y="2295575"/>
            <a:chExt cx="1524000" cy="2847956"/>
          </a:xfrm>
        </p:grpSpPr>
        <p:grpSp>
          <p:nvGrpSpPr>
            <p:cNvPr id="227" name="Google Shape;227;p30"/>
            <p:cNvGrpSpPr/>
            <p:nvPr/>
          </p:nvGrpSpPr>
          <p:grpSpPr>
            <a:xfrm>
              <a:off x="3048000" y="2295578"/>
              <a:ext cx="1524000" cy="2847953"/>
              <a:chOff x="0" y="2295575"/>
              <a:chExt cx="1524000" cy="2837455"/>
            </a:xfrm>
          </p:grpSpPr>
          <p:sp>
            <p:nvSpPr>
              <p:cNvPr id="228" name="Google Shape;228;p30"/>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0" name="Google Shape;230;p30"/>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31" name="Google Shape;231;p30"/>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2</a:t>
              </a:r>
              <a:endParaRPr sz="1000">
                <a:solidFill>
                  <a:srgbClr val="5E5E5E"/>
                </a:solidFill>
                <a:latin typeface="Roboto"/>
                <a:ea typeface="Roboto"/>
                <a:cs typeface="Roboto"/>
                <a:sym typeface="Roboto"/>
              </a:endParaRPr>
            </a:p>
          </p:txBody>
        </p:sp>
      </p:grpSp>
      <p:grpSp>
        <p:nvGrpSpPr>
          <p:cNvPr id="232" name="Google Shape;232;p30"/>
          <p:cNvGrpSpPr/>
          <p:nvPr/>
        </p:nvGrpSpPr>
        <p:grpSpPr>
          <a:xfrm>
            <a:off x="-58" y="2307146"/>
            <a:ext cx="1186247" cy="2836558"/>
            <a:chOff x="1515975" y="2295580"/>
            <a:chExt cx="1525524" cy="2847950"/>
          </a:xfrm>
        </p:grpSpPr>
        <p:sp>
          <p:nvSpPr>
            <p:cNvPr id="233" name="Google Shape;233;p30"/>
            <p:cNvSpPr/>
            <p:nvPr/>
          </p:nvSpPr>
          <p:spPr>
            <a:xfrm>
              <a:off x="1515975" y="2823930"/>
              <a:ext cx="15255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1515975" y="2295580"/>
              <a:ext cx="15255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txBox="1"/>
            <p:nvPr/>
          </p:nvSpPr>
          <p:spPr>
            <a:xfrm>
              <a:off x="1598483" y="3073521"/>
              <a:ext cx="13890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EDA</a:t>
              </a:r>
              <a:r>
                <a:rPr b="1" lang="en" sz="1100">
                  <a:solidFill>
                    <a:srgbClr val="FFFFFF"/>
                  </a:solidFill>
                  <a:latin typeface="Roboto"/>
                  <a:ea typeface="Roboto"/>
                  <a:cs typeface="Roboto"/>
                  <a:sym typeface="Roboto"/>
                </a:rPr>
                <a:t>  </a:t>
              </a:r>
              <a:endParaRPr b="1" sz="1100">
                <a:solidFill>
                  <a:srgbClr val="FFFFFF"/>
                </a:solidFill>
                <a:latin typeface="Roboto"/>
                <a:ea typeface="Roboto"/>
                <a:cs typeface="Roboto"/>
                <a:sym typeface="Roboto"/>
              </a:endParaRPr>
            </a:p>
            <a:p>
              <a:pPr indent="0" lvl="0" marL="0" rtl="0" algn="l">
                <a:spcBef>
                  <a:spcPts val="0"/>
                </a:spcBef>
                <a:spcAft>
                  <a:spcPts val="0"/>
                </a:spcAft>
                <a:buNone/>
              </a:pPr>
              <a:r>
                <a:rPr b="1" lang="en" sz="1100">
                  <a:solidFill>
                    <a:srgbClr val="FFFFFF"/>
                  </a:solidFill>
                  <a:latin typeface="Roboto"/>
                  <a:ea typeface="Roboto"/>
                  <a:cs typeface="Roboto"/>
                  <a:sym typeface="Roboto"/>
                </a:rPr>
                <a:t>&amp; Proposal</a:t>
              </a:r>
              <a:endParaRPr b="1" sz="1100">
                <a:solidFill>
                  <a:srgbClr val="FFFFFF"/>
                </a:solidFill>
                <a:latin typeface="Roboto"/>
                <a:ea typeface="Roboto"/>
                <a:cs typeface="Roboto"/>
                <a:sym typeface="Roboto"/>
              </a:endParaRPr>
            </a:p>
          </p:txBody>
        </p:sp>
        <p:sp>
          <p:nvSpPr>
            <p:cNvPr id="236" name="Google Shape;236;p30"/>
            <p:cNvSpPr txBox="1"/>
            <p:nvPr/>
          </p:nvSpPr>
          <p:spPr>
            <a:xfrm>
              <a:off x="1692706" y="2349284"/>
              <a:ext cx="872100" cy="41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000">
                  <a:solidFill>
                    <a:srgbClr val="1B786E"/>
                  </a:solidFill>
                  <a:latin typeface="Roboto"/>
                  <a:ea typeface="Roboto"/>
                  <a:cs typeface="Roboto"/>
                  <a:sym typeface="Roboto"/>
                </a:rPr>
                <a:t>Week 1</a:t>
              </a:r>
              <a:endParaRPr sz="1000">
                <a:solidFill>
                  <a:srgbClr val="1B786E"/>
                </a:solidFill>
                <a:latin typeface="Roboto"/>
                <a:ea typeface="Roboto"/>
                <a:cs typeface="Roboto"/>
                <a:sym typeface="Roboto"/>
              </a:endParaRPr>
            </a:p>
          </p:txBody>
        </p:sp>
        <p:cxnSp>
          <p:nvCxnSpPr>
            <p:cNvPr id="237" name="Google Shape;237;p30"/>
            <p:cNvCxnSpPr/>
            <p:nvPr/>
          </p:nvCxnSpPr>
          <p:spPr>
            <a:xfrm>
              <a:off x="3041499" y="2295580"/>
              <a:ext cx="0" cy="2837400"/>
            </a:xfrm>
            <a:prstGeom prst="straightConnector1">
              <a:avLst/>
            </a:prstGeom>
            <a:noFill/>
            <a:ln cap="flat" cmpd="sng" w="9525">
              <a:solidFill>
                <a:srgbClr val="83E3D9"/>
              </a:solidFill>
              <a:prstDash val="dot"/>
              <a:round/>
              <a:headEnd len="sm" w="sm" type="none"/>
              <a:tailEnd len="sm" w="sm" type="none"/>
            </a:ln>
          </p:spPr>
        </p:cxnSp>
      </p:grpSp>
      <p:sp>
        <p:nvSpPr>
          <p:cNvPr id="238" name="Google Shape;238;p30"/>
          <p:cNvSpPr txBox="1"/>
          <p:nvPr/>
        </p:nvSpPr>
        <p:spPr>
          <a:xfrm>
            <a:off x="130724" y="2571747"/>
            <a:ext cx="701700" cy="29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000">
                <a:solidFill>
                  <a:srgbClr val="1B786E"/>
                </a:solidFill>
                <a:latin typeface="Roboto"/>
                <a:ea typeface="Roboto"/>
                <a:cs typeface="Roboto"/>
                <a:sym typeface="Roboto"/>
              </a:rPr>
              <a:t>5/1 - 5/7</a:t>
            </a:r>
            <a:endParaRPr sz="1000">
              <a:solidFill>
                <a:srgbClr val="1B786E"/>
              </a:solidFill>
              <a:latin typeface="Roboto"/>
              <a:ea typeface="Roboto"/>
              <a:cs typeface="Roboto"/>
              <a:sym typeface="Roboto"/>
            </a:endParaRPr>
          </a:p>
        </p:txBody>
      </p:sp>
      <p:sp>
        <p:nvSpPr>
          <p:cNvPr id="239" name="Google Shape;239;p30"/>
          <p:cNvSpPr txBox="1"/>
          <p:nvPr/>
        </p:nvSpPr>
        <p:spPr>
          <a:xfrm>
            <a:off x="1316678"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5/8</a:t>
            </a:r>
            <a:r>
              <a:rPr lang="en" sz="1000">
                <a:solidFill>
                  <a:srgbClr val="5E5E5E"/>
                </a:solidFill>
                <a:latin typeface="Roboto"/>
                <a:ea typeface="Roboto"/>
                <a:cs typeface="Roboto"/>
                <a:sym typeface="Roboto"/>
              </a:rPr>
              <a:t> - 5/14</a:t>
            </a:r>
            <a:endParaRPr sz="1000">
              <a:solidFill>
                <a:srgbClr val="5E5E5E"/>
              </a:solidFill>
              <a:latin typeface="Roboto"/>
              <a:ea typeface="Roboto"/>
              <a:cs typeface="Roboto"/>
              <a:sym typeface="Roboto"/>
            </a:endParaRPr>
          </a:p>
        </p:txBody>
      </p:sp>
      <p:sp>
        <p:nvSpPr>
          <p:cNvPr id="240" name="Google Shape;240;p30"/>
          <p:cNvSpPr txBox="1"/>
          <p:nvPr/>
        </p:nvSpPr>
        <p:spPr>
          <a:xfrm>
            <a:off x="2453327"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5/15 - 5/21</a:t>
            </a:r>
            <a:endParaRPr sz="1000">
              <a:solidFill>
                <a:srgbClr val="5E5E5E"/>
              </a:solidFill>
              <a:latin typeface="Roboto"/>
              <a:ea typeface="Roboto"/>
              <a:cs typeface="Roboto"/>
              <a:sym typeface="Roboto"/>
            </a:endParaRPr>
          </a:p>
        </p:txBody>
      </p:sp>
      <p:sp>
        <p:nvSpPr>
          <p:cNvPr id="241" name="Google Shape;241;p30"/>
          <p:cNvSpPr txBox="1"/>
          <p:nvPr/>
        </p:nvSpPr>
        <p:spPr>
          <a:xfrm>
            <a:off x="3589976"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5/22 - 5/28</a:t>
            </a:r>
            <a:endParaRPr sz="1000">
              <a:solidFill>
                <a:srgbClr val="5E5E5E"/>
              </a:solidFill>
              <a:latin typeface="Roboto"/>
              <a:ea typeface="Roboto"/>
              <a:cs typeface="Roboto"/>
              <a:sym typeface="Roboto"/>
            </a:endParaRPr>
          </a:p>
        </p:txBody>
      </p:sp>
      <p:sp>
        <p:nvSpPr>
          <p:cNvPr id="242" name="Google Shape;242;p30"/>
          <p:cNvSpPr txBox="1"/>
          <p:nvPr/>
        </p:nvSpPr>
        <p:spPr>
          <a:xfrm>
            <a:off x="4726625"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5/29 - 6/4</a:t>
            </a:r>
            <a:endParaRPr sz="1000">
              <a:solidFill>
                <a:srgbClr val="5E5E5E"/>
              </a:solidFill>
              <a:latin typeface="Roboto"/>
              <a:ea typeface="Roboto"/>
              <a:cs typeface="Roboto"/>
              <a:sym typeface="Roboto"/>
            </a:endParaRPr>
          </a:p>
        </p:txBody>
      </p:sp>
      <p:grpSp>
        <p:nvGrpSpPr>
          <p:cNvPr id="243" name="Google Shape;243;p30"/>
          <p:cNvGrpSpPr/>
          <p:nvPr/>
        </p:nvGrpSpPr>
        <p:grpSpPr>
          <a:xfrm>
            <a:off x="8000800" y="2307118"/>
            <a:ext cx="1137206" cy="2836562"/>
            <a:chOff x="3046369" y="2295578"/>
            <a:chExt cx="1525631" cy="2847953"/>
          </a:xfrm>
        </p:grpSpPr>
        <p:grpSp>
          <p:nvGrpSpPr>
            <p:cNvPr id="244" name="Google Shape;244;p30"/>
            <p:cNvGrpSpPr/>
            <p:nvPr/>
          </p:nvGrpSpPr>
          <p:grpSpPr>
            <a:xfrm>
              <a:off x="3048000" y="2295578"/>
              <a:ext cx="1524000" cy="2847953"/>
              <a:chOff x="0" y="2295575"/>
              <a:chExt cx="1524000" cy="2837455"/>
            </a:xfrm>
          </p:grpSpPr>
          <p:sp>
            <p:nvSpPr>
              <p:cNvPr id="245" name="Google Shape;245;p30"/>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0"/>
            <p:cNvSpPr txBox="1"/>
            <p:nvPr/>
          </p:nvSpPr>
          <p:spPr>
            <a:xfrm>
              <a:off x="3046369" y="3050052"/>
              <a:ext cx="15240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Final Product &amp; Reflection</a:t>
              </a:r>
              <a:endParaRPr b="1" sz="1100">
                <a:solidFill>
                  <a:srgbClr val="5E5E5E"/>
                </a:solidFill>
                <a:latin typeface="Roboto"/>
                <a:ea typeface="Roboto"/>
                <a:cs typeface="Roboto"/>
                <a:sym typeface="Roboto"/>
              </a:endParaRPr>
            </a:p>
          </p:txBody>
        </p:sp>
        <p:sp>
          <p:nvSpPr>
            <p:cNvPr id="248" name="Google Shape;248;p30"/>
            <p:cNvSpPr txBox="1"/>
            <p:nvPr/>
          </p:nvSpPr>
          <p:spPr>
            <a:xfrm>
              <a:off x="3224550" y="3798450"/>
              <a:ext cx="1170900" cy="10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5E5E5E"/>
                </a:solidFill>
                <a:latin typeface="Roboto"/>
                <a:ea typeface="Roboto"/>
                <a:cs typeface="Roboto"/>
                <a:sym typeface="Roboto"/>
              </a:endParaRPr>
            </a:p>
          </p:txBody>
        </p:sp>
        <p:sp>
          <p:nvSpPr>
            <p:cNvPr id="249" name="Google Shape;249;p30"/>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8</a:t>
              </a:r>
              <a:endParaRPr sz="1000">
                <a:solidFill>
                  <a:srgbClr val="5E5E5E"/>
                </a:solidFill>
                <a:latin typeface="Roboto"/>
                <a:ea typeface="Roboto"/>
                <a:cs typeface="Roboto"/>
                <a:sym typeface="Roboto"/>
              </a:endParaRPr>
            </a:p>
          </p:txBody>
        </p:sp>
      </p:grpSp>
      <p:grpSp>
        <p:nvGrpSpPr>
          <p:cNvPr id="250" name="Google Shape;250;p30"/>
          <p:cNvGrpSpPr/>
          <p:nvPr/>
        </p:nvGrpSpPr>
        <p:grpSpPr>
          <a:xfrm>
            <a:off x="6866063" y="2307116"/>
            <a:ext cx="1135990" cy="2836564"/>
            <a:chOff x="3048000" y="2295575"/>
            <a:chExt cx="1524000" cy="2847956"/>
          </a:xfrm>
        </p:grpSpPr>
        <p:grpSp>
          <p:nvGrpSpPr>
            <p:cNvPr id="251" name="Google Shape;251;p30"/>
            <p:cNvGrpSpPr/>
            <p:nvPr/>
          </p:nvGrpSpPr>
          <p:grpSpPr>
            <a:xfrm>
              <a:off x="3048000" y="2295578"/>
              <a:ext cx="1524000" cy="2847953"/>
              <a:chOff x="0" y="2295575"/>
              <a:chExt cx="1524000" cy="2837455"/>
            </a:xfrm>
          </p:grpSpPr>
          <p:sp>
            <p:nvSpPr>
              <p:cNvPr id="252" name="Google Shape;252;p30"/>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4" name="Google Shape;254;p30"/>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55" name="Google Shape;255;p30"/>
            <p:cNvSpPr txBox="1"/>
            <p:nvPr/>
          </p:nvSpPr>
          <p:spPr>
            <a:xfrm>
              <a:off x="3098861" y="3050052"/>
              <a:ext cx="13980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Final Presentation</a:t>
              </a:r>
              <a:endParaRPr b="1" sz="1100">
                <a:solidFill>
                  <a:srgbClr val="5E5E5E"/>
                </a:solidFill>
                <a:latin typeface="Roboto"/>
                <a:ea typeface="Roboto"/>
                <a:cs typeface="Roboto"/>
                <a:sym typeface="Roboto"/>
              </a:endParaRPr>
            </a:p>
          </p:txBody>
        </p:sp>
        <p:sp>
          <p:nvSpPr>
            <p:cNvPr id="256" name="Google Shape;256;p30"/>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7</a:t>
              </a:r>
              <a:endParaRPr sz="1000">
                <a:solidFill>
                  <a:srgbClr val="5E5E5E"/>
                </a:solidFill>
                <a:latin typeface="Roboto"/>
                <a:ea typeface="Roboto"/>
                <a:cs typeface="Roboto"/>
                <a:sym typeface="Roboto"/>
              </a:endParaRPr>
            </a:p>
          </p:txBody>
        </p:sp>
      </p:grpSp>
      <p:grpSp>
        <p:nvGrpSpPr>
          <p:cNvPr id="257" name="Google Shape;257;p30"/>
          <p:cNvGrpSpPr/>
          <p:nvPr/>
        </p:nvGrpSpPr>
        <p:grpSpPr>
          <a:xfrm>
            <a:off x="5730111" y="2307116"/>
            <a:ext cx="1135990" cy="2836564"/>
            <a:chOff x="3048000" y="2295575"/>
            <a:chExt cx="1524000" cy="2847956"/>
          </a:xfrm>
        </p:grpSpPr>
        <p:grpSp>
          <p:nvGrpSpPr>
            <p:cNvPr id="258" name="Google Shape;258;p30"/>
            <p:cNvGrpSpPr/>
            <p:nvPr/>
          </p:nvGrpSpPr>
          <p:grpSpPr>
            <a:xfrm>
              <a:off x="3048000" y="2295578"/>
              <a:ext cx="1524000" cy="2847953"/>
              <a:chOff x="0" y="2295575"/>
              <a:chExt cx="1524000" cy="2837455"/>
            </a:xfrm>
          </p:grpSpPr>
          <p:sp>
            <p:nvSpPr>
              <p:cNvPr id="259" name="Google Shape;259;p30"/>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1" name="Google Shape;261;p30"/>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62" name="Google Shape;262;p30"/>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6</a:t>
              </a:r>
              <a:endParaRPr sz="1000">
                <a:solidFill>
                  <a:srgbClr val="5E5E5E"/>
                </a:solidFill>
                <a:latin typeface="Roboto"/>
                <a:ea typeface="Roboto"/>
                <a:cs typeface="Roboto"/>
                <a:sym typeface="Roboto"/>
              </a:endParaRPr>
            </a:p>
          </p:txBody>
        </p:sp>
      </p:grpSp>
      <p:sp>
        <p:nvSpPr>
          <p:cNvPr id="263" name="Google Shape;263;p30"/>
          <p:cNvSpPr txBox="1"/>
          <p:nvPr/>
        </p:nvSpPr>
        <p:spPr>
          <a:xfrm>
            <a:off x="5861202"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6/5 - 6/11</a:t>
            </a:r>
            <a:endParaRPr sz="1000">
              <a:solidFill>
                <a:srgbClr val="5E5E5E"/>
              </a:solidFill>
              <a:latin typeface="Roboto"/>
              <a:ea typeface="Roboto"/>
              <a:cs typeface="Roboto"/>
              <a:sym typeface="Roboto"/>
            </a:endParaRPr>
          </a:p>
        </p:txBody>
      </p:sp>
      <p:sp>
        <p:nvSpPr>
          <p:cNvPr id="264" name="Google Shape;264;p30"/>
          <p:cNvSpPr txBox="1"/>
          <p:nvPr/>
        </p:nvSpPr>
        <p:spPr>
          <a:xfrm>
            <a:off x="6997851"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6/12 - 6/18</a:t>
            </a:r>
            <a:endParaRPr sz="1000">
              <a:solidFill>
                <a:srgbClr val="5E5E5E"/>
              </a:solidFill>
              <a:latin typeface="Roboto"/>
              <a:ea typeface="Roboto"/>
              <a:cs typeface="Roboto"/>
              <a:sym typeface="Roboto"/>
            </a:endParaRPr>
          </a:p>
        </p:txBody>
      </p:sp>
      <p:sp>
        <p:nvSpPr>
          <p:cNvPr id="265" name="Google Shape;265;p30"/>
          <p:cNvSpPr txBox="1"/>
          <p:nvPr/>
        </p:nvSpPr>
        <p:spPr>
          <a:xfrm>
            <a:off x="8134500"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6/19 - 6/28</a:t>
            </a:r>
            <a:endParaRPr sz="1000">
              <a:solidFill>
                <a:srgbClr val="5E5E5E"/>
              </a:solidFill>
              <a:latin typeface="Roboto"/>
              <a:ea typeface="Roboto"/>
              <a:cs typeface="Roboto"/>
              <a:sym typeface="Roboto"/>
            </a:endParaRPr>
          </a:p>
        </p:txBody>
      </p:sp>
      <p:sp>
        <p:nvSpPr>
          <p:cNvPr id="266" name="Google Shape;266;p30"/>
          <p:cNvSpPr txBox="1"/>
          <p:nvPr/>
        </p:nvSpPr>
        <p:spPr>
          <a:xfrm>
            <a:off x="2350238" y="3069625"/>
            <a:ext cx="10800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S</a:t>
            </a:r>
            <a:r>
              <a:rPr b="1" lang="en" sz="1100">
                <a:solidFill>
                  <a:srgbClr val="5E5E5E"/>
                </a:solidFill>
                <a:latin typeface="Roboto"/>
                <a:ea typeface="Roboto"/>
                <a:cs typeface="Roboto"/>
                <a:sym typeface="Roboto"/>
              </a:rPr>
              <a:t>upervised Model</a:t>
            </a:r>
            <a:endParaRPr b="1" sz="1100">
              <a:solidFill>
                <a:srgbClr val="5E5E5E"/>
              </a:solidFill>
              <a:latin typeface="Roboto"/>
              <a:ea typeface="Roboto"/>
              <a:cs typeface="Roboto"/>
              <a:sym typeface="Roboto"/>
            </a:endParaRPr>
          </a:p>
        </p:txBody>
      </p:sp>
      <p:sp>
        <p:nvSpPr>
          <p:cNvPr id="267" name="Google Shape;267;p30"/>
          <p:cNvSpPr txBox="1"/>
          <p:nvPr/>
        </p:nvSpPr>
        <p:spPr>
          <a:xfrm>
            <a:off x="1228213" y="3069625"/>
            <a:ext cx="10800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Feature Selection</a:t>
            </a:r>
            <a:endParaRPr b="1" sz="1100">
              <a:solidFill>
                <a:srgbClr val="5E5E5E"/>
              </a:solidFill>
              <a:latin typeface="Roboto"/>
              <a:ea typeface="Roboto"/>
              <a:cs typeface="Roboto"/>
              <a:sym typeface="Roboto"/>
            </a:endParaRPr>
          </a:p>
        </p:txBody>
      </p:sp>
      <p:sp>
        <p:nvSpPr>
          <p:cNvPr id="268" name="Google Shape;268;p30"/>
          <p:cNvSpPr txBox="1"/>
          <p:nvPr/>
        </p:nvSpPr>
        <p:spPr>
          <a:xfrm>
            <a:off x="5823975" y="3069625"/>
            <a:ext cx="10800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Model Tuning &amp; Parameter Optimization</a:t>
            </a:r>
            <a:endParaRPr b="1" sz="1100">
              <a:solidFill>
                <a:srgbClr val="5E5E5E"/>
              </a:solidFill>
              <a:latin typeface="Roboto"/>
              <a:ea typeface="Roboto"/>
              <a:cs typeface="Roboto"/>
              <a:sym typeface="Roboto"/>
            </a:endParaRPr>
          </a:p>
        </p:txBody>
      </p:sp>
      <p:sp>
        <p:nvSpPr>
          <p:cNvPr id="269" name="Google Shape;269;p30"/>
          <p:cNvSpPr txBox="1"/>
          <p:nvPr/>
        </p:nvSpPr>
        <p:spPr>
          <a:xfrm>
            <a:off x="4641037" y="3069625"/>
            <a:ext cx="11361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Unsupervised Model </a:t>
            </a:r>
            <a:r>
              <a:rPr b="1" lang="en" sz="1100">
                <a:solidFill>
                  <a:srgbClr val="5E5E5E"/>
                </a:solidFill>
                <a:latin typeface="Roboto"/>
                <a:ea typeface="Roboto"/>
                <a:cs typeface="Roboto"/>
                <a:sym typeface="Roboto"/>
              </a:rPr>
              <a:t>(Part II)</a:t>
            </a:r>
            <a:endParaRPr b="1" sz="1100">
              <a:solidFill>
                <a:srgbClr val="5E5E5E"/>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Summary</a:t>
            </a:r>
            <a:endParaRPr/>
          </a:p>
          <a:p>
            <a:pPr indent="-311150" lvl="0" marL="457200" rtl="0" algn="l">
              <a:spcBef>
                <a:spcPts val="0"/>
              </a:spcBef>
              <a:spcAft>
                <a:spcPts val="0"/>
              </a:spcAft>
              <a:buSzPts val="1300"/>
              <a:buChar char="●"/>
            </a:pPr>
            <a:r>
              <a:rPr lang="en"/>
              <a:t>Data Overview</a:t>
            </a:r>
            <a:endParaRPr/>
          </a:p>
          <a:p>
            <a:pPr indent="-311150" lvl="0" marL="457200" rtl="0" algn="l">
              <a:spcBef>
                <a:spcPts val="0"/>
              </a:spcBef>
              <a:spcAft>
                <a:spcPts val="0"/>
              </a:spcAft>
              <a:buSzPts val="1300"/>
              <a:buChar char="●"/>
            </a:pPr>
            <a:r>
              <a:rPr lang="en"/>
              <a:t>3 Objectives:</a:t>
            </a:r>
            <a:endParaRPr/>
          </a:p>
          <a:p>
            <a:pPr indent="-298450" lvl="1" marL="914400" rtl="0" algn="l">
              <a:spcBef>
                <a:spcPts val="0"/>
              </a:spcBef>
              <a:spcAft>
                <a:spcPts val="0"/>
              </a:spcAft>
              <a:buSzPts val="1100"/>
              <a:buChar char="○"/>
            </a:pPr>
            <a:r>
              <a:rPr lang="en"/>
              <a:t>Smoothie King</a:t>
            </a:r>
            <a:endParaRPr/>
          </a:p>
          <a:p>
            <a:pPr indent="-298450" lvl="1" marL="914400" rtl="0" algn="l">
              <a:spcBef>
                <a:spcPts val="0"/>
              </a:spcBef>
              <a:spcAft>
                <a:spcPts val="0"/>
              </a:spcAft>
              <a:buSzPts val="1100"/>
              <a:buChar char="○"/>
            </a:pPr>
            <a:r>
              <a:rPr lang="en"/>
              <a:t>Subway USA</a:t>
            </a:r>
            <a:endParaRPr/>
          </a:p>
          <a:p>
            <a:pPr indent="-298450" lvl="1" marL="914400" rtl="0" algn="l">
              <a:spcBef>
                <a:spcPts val="0"/>
              </a:spcBef>
              <a:spcAft>
                <a:spcPts val="0"/>
              </a:spcAft>
              <a:buSzPts val="1100"/>
              <a:buChar char="○"/>
            </a:pPr>
            <a:r>
              <a:rPr lang="en"/>
              <a:t>Subway Canada</a:t>
            </a:r>
            <a:endParaRPr/>
          </a:p>
          <a:p>
            <a:pPr indent="-311150" lvl="0" marL="457200" rtl="0" algn="l">
              <a:spcBef>
                <a:spcPts val="0"/>
              </a:spcBef>
              <a:spcAft>
                <a:spcPts val="0"/>
              </a:spcAft>
              <a:buSzPts val="1300"/>
              <a:buChar char="●"/>
            </a:pPr>
            <a:r>
              <a:rPr lang="en"/>
              <a:t>Initial EDA</a:t>
            </a:r>
            <a:endParaRPr/>
          </a:p>
          <a:p>
            <a:pPr indent="-311150" lvl="0" marL="457200" rtl="0" algn="l">
              <a:spcBef>
                <a:spcPts val="0"/>
              </a:spcBef>
              <a:spcAft>
                <a:spcPts val="0"/>
              </a:spcAft>
              <a:buSzPts val="1300"/>
              <a:buChar char="●"/>
            </a:pPr>
            <a:r>
              <a:rPr lang="en"/>
              <a:t>Data Science Techniques Overview</a:t>
            </a:r>
            <a:endParaRPr/>
          </a:p>
          <a:p>
            <a:pPr indent="-311150" lvl="0" marL="457200" rtl="0" algn="l">
              <a:spcBef>
                <a:spcPts val="0"/>
              </a:spcBef>
              <a:spcAft>
                <a:spcPts val="0"/>
              </a:spcAft>
              <a:buSzPts val="1300"/>
              <a:buChar char="●"/>
            </a:pPr>
            <a:r>
              <a:rPr lang="en"/>
              <a:t>Timeline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20284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Sitewise Analytics</a:t>
            </a:r>
            <a:endParaRPr b="1"/>
          </a:p>
          <a:p>
            <a:pPr indent="-311150" lvl="0" marL="457200" rtl="0" algn="l">
              <a:spcBef>
                <a:spcPts val="1200"/>
              </a:spcBef>
              <a:spcAft>
                <a:spcPts val="0"/>
              </a:spcAft>
              <a:buSzPts val="1300"/>
              <a:buChar char="●"/>
            </a:pPr>
            <a:r>
              <a:rPr lang="en"/>
              <a:t>SaaS company</a:t>
            </a:r>
            <a:endParaRPr/>
          </a:p>
          <a:p>
            <a:pPr indent="-311150" lvl="0" marL="457200" rtl="0" algn="l">
              <a:spcBef>
                <a:spcPts val="0"/>
              </a:spcBef>
              <a:spcAft>
                <a:spcPts val="0"/>
              </a:spcAft>
              <a:buSzPts val="1300"/>
              <a:buChar char="●"/>
            </a:pPr>
            <a:r>
              <a:rPr lang="en"/>
              <a:t>Specialize in site selection for restaurants, retailers, service providers</a:t>
            </a:r>
            <a:endParaRPr/>
          </a:p>
          <a:p>
            <a:pPr indent="-311150" lvl="0" marL="457200" rtl="0" algn="l">
              <a:spcBef>
                <a:spcPts val="0"/>
              </a:spcBef>
              <a:spcAft>
                <a:spcPts val="0"/>
              </a:spcAft>
              <a:buSzPts val="1300"/>
              <a:buChar char="●"/>
            </a:pPr>
            <a:r>
              <a:rPr lang="en"/>
              <a:t>Feature selection and statistical analysis to find drivers of sales performance</a:t>
            </a:r>
            <a:endParaRPr/>
          </a:p>
        </p:txBody>
      </p:sp>
      <p:pic>
        <p:nvPicPr>
          <p:cNvPr id="100" name="Google Shape;100;p15"/>
          <p:cNvPicPr preferRelativeResize="0"/>
          <p:nvPr/>
        </p:nvPicPr>
        <p:blipFill>
          <a:blip r:embed="rId3">
            <a:alphaModFix/>
          </a:blip>
          <a:stretch>
            <a:fillRect/>
          </a:stretch>
        </p:blipFill>
        <p:spPr>
          <a:xfrm>
            <a:off x="2239397" y="3681575"/>
            <a:ext cx="4968325" cy="99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the Problem</a:t>
            </a:r>
            <a:endParaRPr/>
          </a:p>
        </p:txBody>
      </p:sp>
      <p:sp>
        <p:nvSpPr>
          <p:cNvPr id="106" name="Google Shape;106;p16"/>
          <p:cNvSpPr txBox="1"/>
          <p:nvPr>
            <p:ph idx="1" type="body"/>
          </p:nvPr>
        </p:nvSpPr>
        <p:spPr>
          <a:xfrm>
            <a:off x="729450" y="2078875"/>
            <a:ext cx="7688700" cy="285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factors drive traffic to an area depends on many factors:</a:t>
            </a:r>
            <a:endParaRPr/>
          </a:p>
          <a:p>
            <a:pPr indent="-311150" lvl="1" marL="914400" rtl="0" algn="l">
              <a:spcBef>
                <a:spcPts val="0"/>
              </a:spcBef>
              <a:spcAft>
                <a:spcPts val="0"/>
              </a:spcAft>
              <a:buSzPts val="1300"/>
              <a:buChar char="○"/>
            </a:pPr>
            <a:r>
              <a:rPr lang="en" sz="1300"/>
              <a:t>Demographic around an area</a:t>
            </a:r>
            <a:endParaRPr sz="1300"/>
          </a:p>
          <a:p>
            <a:pPr indent="-311150" lvl="1" marL="914400" rtl="0" algn="l">
              <a:spcBef>
                <a:spcPts val="0"/>
              </a:spcBef>
              <a:spcAft>
                <a:spcPts val="0"/>
              </a:spcAft>
              <a:buSzPts val="1300"/>
              <a:buChar char="○"/>
            </a:pPr>
            <a:r>
              <a:rPr lang="en" sz="1300"/>
              <a:t>Population density</a:t>
            </a:r>
            <a:endParaRPr sz="1300"/>
          </a:p>
          <a:p>
            <a:pPr indent="-311150" lvl="1" marL="914400" rtl="0" algn="l">
              <a:spcBef>
                <a:spcPts val="0"/>
              </a:spcBef>
              <a:spcAft>
                <a:spcPts val="0"/>
              </a:spcAft>
              <a:buSzPts val="1300"/>
              <a:buChar char="○"/>
            </a:pPr>
            <a:r>
              <a:rPr lang="en" sz="1300"/>
              <a:t>Consumer behavior</a:t>
            </a:r>
            <a:endParaRPr sz="1300"/>
          </a:p>
          <a:p>
            <a:pPr indent="-311150" lvl="0" marL="457200" rtl="0" algn="l">
              <a:spcBef>
                <a:spcPts val="0"/>
              </a:spcBef>
              <a:spcAft>
                <a:spcPts val="0"/>
              </a:spcAft>
              <a:buSzPts val="1300"/>
              <a:buChar char="●"/>
            </a:pPr>
            <a:r>
              <a:rPr lang="en"/>
              <a:t>Identify clusters of similar restaurant locations </a:t>
            </a:r>
            <a:endParaRPr/>
          </a:p>
          <a:p>
            <a:pPr indent="-311150" lvl="0" marL="457200" rtl="0" algn="l">
              <a:spcBef>
                <a:spcPts val="0"/>
              </a:spcBef>
              <a:spcAft>
                <a:spcPts val="0"/>
              </a:spcAft>
              <a:buSzPts val="1300"/>
              <a:buChar char="●"/>
            </a:pPr>
            <a:r>
              <a:rPr lang="en"/>
              <a:t>Find factors that drive traffic to a particular location category</a:t>
            </a:r>
            <a:endParaRPr/>
          </a:p>
          <a:p>
            <a:pPr indent="-311150" lvl="1" marL="914400" rtl="0" algn="l">
              <a:spcBef>
                <a:spcPts val="0"/>
              </a:spcBef>
              <a:spcAft>
                <a:spcPts val="0"/>
              </a:spcAft>
              <a:buSzPts val="1300"/>
              <a:buChar char="○"/>
            </a:pPr>
            <a:r>
              <a:rPr lang="en" sz="1300"/>
              <a:t>e</a:t>
            </a:r>
            <a:r>
              <a:rPr lang="en" sz="1300"/>
              <a:t>.g. home, work, shopping mall, etc.</a:t>
            </a:r>
            <a:endParaRPr sz="1300"/>
          </a:p>
          <a:p>
            <a:pPr indent="-311150" lvl="0" marL="457200" rtl="0" algn="l">
              <a:spcBef>
                <a:spcPts val="0"/>
              </a:spcBef>
              <a:spcAft>
                <a:spcPts val="0"/>
              </a:spcAft>
              <a:buSzPts val="1300"/>
              <a:buChar char="●"/>
            </a:pPr>
            <a:r>
              <a:rPr lang="en"/>
              <a:t>Help stores seeking to expand find success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12" name="Google Shape;112;p17"/>
          <p:cNvSpPr txBox="1"/>
          <p:nvPr/>
        </p:nvSpPr>
        <p:spPr>
          <a:xfrm>
            <a:off x="729450" y="1791775"/>
            <a:ext cx="7269600" cy="387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accent1"/>
                </a:solidFill>
                <a:latin typeface="Lato"/>
                <a:ea typeface="Lato"/>
                <a:cs typeface="Lato"/>
                <a:sym typeface="Lato"/>
              </a:rPr>
              <a:t>3 different restaurants: Smoothie King, Subway (USA), Subway (Canada)</a:t>
            </a:r>
            <a:endParaRPr sz="1700">
              <a:solidFill>
                <a:schemeClr val="accent1"/>
              </a:solidFill>
              <a:latin typeface="Lato"/>
              <a:ea typeface="Lato"/>
              <a:cs typeface="Lato"/>
              <a:sym typeface="Lato"/>
            </a:endParaRPr>
          </a:p>
          <a:p>
            <a:pPr indent="0" lvl="0" marL="0" rtl="0" algn="l">
              <a:spcBef>
                <a:spcPts val="1200"/>
              </a:spcBef>
              <a:spcAft>
                <a:spcPts val="0"/>
              </a:spcAft>
              <a:buNone/>
            </a:pPr>
            <a:r>
              <a:rPr lang="en" sz="1700">
                <a:solidFill>
                  <a:schemeClr val="dk2"/>
                </a:solidFill>
                <a:latin typeface="Lato"/>
                <a:ea typeface="Lato"/>
                <a:cs typeface="Lato"/>
                <a:sym typeface="Lato"/>
              </a:rPr>
              <a:t>Demographic Variables</a:t>
            </a:r>
            <a:endParaRPr sz="17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Population of people in different age range</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Number of people with income level USD</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a:p>
            <a:pPr indent="0" lvl="0" marL="0" rtl="0" algn="l">
              <a:spcBef>
                <a:spcPts val="0"/>
              </a:spcBef>
              <a:spcAft>
                <a:spcPts val="0"/>
              </a:spcAft>
              <a:buNone/>
            </a:pPr>
            <a:r>
              <a:rPr lang="en" sz="1700">
                <a:solidFill>
                  <a:schemeClr val="dk2"/>
                </a:solidFill>
                <a:latin typeface="Lato"/>
                <a:ea typeface="Lato"/>
                <a:cs typeface="Lato"/>
                <a:sym typeface="Lato"/>
              </a:rPr>
              <a:t>Point of Interest Variables</a:t>
            </a:r>
            <a:endParaRPr sz="17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Gross leasable area</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Number of hospital beds nearby</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Public school enrollment count</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a:p>
            <a:pPr indent="0" lvl="0" marL="0" rtl="0" algn="l">
              <a:spcBef>
                <a:spcPts val="0"/>
              </a:spcBef>
              <a:spcAft>
                <a:spcPts val="0"/>
              </a:spcAft>
              <a:buNone/>
            </a:pPr>
            <a:r>
              <a:rPr lang="en" sz="1700">
                <a:solidFill>
                  <a:schemeClr val="dk2"/>
                </a:solidFill>
                <a:latin typeface="Lato"/>
                <a:ea typeface="Lato"/>
                <a:cs typeface="Lato"/>
                <a:sym typeface="Lato"/>
              </a:rPr>
              <a:t>Store Information</a:t>
            </a:r>
            <a:endParaRPr sz="17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Latitude/longitude</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Market size (e.g. large city, small town, etc) </a:t>
            </a:r>
            <a:endParaRPr sz="13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5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t/>
            </a:r>
            <a:endParaRPr sz="15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3 Machine Learning Data Pipelines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Supervised machine learning model using Smoothie King data</a:t>
            </a:r>
            <a:endParaRPr sz="1100"/>
          </a:p>
          <a:p>
            <a:pPr indent="-311150" lvl="0" marL="457200" rtl="0" algn="l">
              <a:spcBef>
                <a:spcPts val="0"/>
              </a:spcBef>
              <a:spcAft>
                <a:spcPts val="0"/>
              </a:spcAft>
              <a:buSzPts val="1300"/>
              <a:buAutoNum type="arabicPeriod"/>
            </a:pPr>
            <a:r>
              <a:rPr lang="en"/>
              <a:t>Unsupervised machine learning model using Subway USA data</a:t>
            </a:r>
            <a:endParaRPr/>
          </a:p>
          <a:p>
            <a:pPr indent="-311150" lvl="0" marL="457200" rtl="0" algn="l">
              <a:spcBef>
                <a:spcPts val="0"/>
              </a:spcBef>
              <a:spcAft>
                <a:spcPts val="0"/>
              </a:spcAft>
              <a:buSzPts val="1300"/>
              <a:buAutoNum type="arabicPeriod"/>
            </a:pPr>
            <a:r>
              <a:rPr lang="en"/>
              <a:t>Unsupervised machine learning model using Subway Canada data</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Want human-interpretable results </a:t>
            </a:r>
            <a:endParaRPr/>
          </a:p>
          <a:p>
            <a:pPr indent="-311150" lvl="0" marL="457200" rtl="0" algn="l">
              <a:spcBef>
                <a:spcPts val="0"/>
              </a:spcBef>
              <a:spcAft>
                <a:spcPts val="0"/>
              </a:spcAft>
              <a:buSzPts val="1300"/>
              <a:buChar char="●"/>
            </a:pPr>
            <a:r>
              <a:rPr lang="en"/>
              <a:t>What features determine the </a:t>
            </a:r>
            <a:r>
              <a:rPr lang="en"/>
              <a:t>classification</a:t>
            </a:r>
            <a:r>
              <a:rPr lang="en"/>
              <a:t> of a location?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2083450" y="644150"/>
            <a:ext cx="4977099" cy="3732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Visualize Category</a:t>
            </a:r>
            <a:r>
              <a:rPr lang="en"/>
              <a:t> </a:t>
            </a:r>
            <a:endParaRPr/>
          </a:p>
          <a:p>
            <a:pPr indent="0" lvl="0" marL="0" rtl="0" algn="l">
              <a:spcBef>
                <a:spcPts val="0"/>
              </a:spcBef>
              <a:spcAft>
                <a:spcPts val="0"/>
              </a:spcAft>
              <a:buNone/>
            </a:pPr>
            <a:r>
              <a:t/>
            </a:r>
            <a:endParaRPr/>
          </a:p>
        </p:txBody>
      </p:sp>
      <p:sp>
        <p:nvSpPr>
          <p:cNvPr id="129" name="Google Shape;129;p20"/>
          <p:cNvSpPr txBox="1"/>
          <p:nvPr/>
        </p:nvSpPr>
        <p:spPr>
          <a:xfrm>
            <a:off x="773725" y="2154125"/>
            <a:ext cx="3367500" cy="238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D</a:t>
            </a:r>
            <a:r>
              <a:rPr lang="en" sz="1300">
                <a:solidFill>
                  <a:schemeClr val="accent1"/>
                </a:solidFill>
                <a:latin typeface="Lato"/>
                <a:ea typeface="Lato"/>
                <a:cs typeface="Lato"/>
                <a:sym typeface="Lato"/>
              </a:rPr>
              <a:t>ata collection:</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n" sz="1300">
                <a:solidFill>
                  <a:schemeClr val="accent1"/>
                </a:solidFill>
                <a:latin typeface="Lato"/>
                <a:ea typeface="Lato"/>
                <a:cs typeface="Lato"/>
                <a:sym typeface="Lato"/>
              </a:rPr>
              <a:t>Mobile devices tracking through </a:t>
            </a:r>
            <a:r>
              <a:rPr b="1" lang="en" sz="1300">
                <a:solidFill>
                  <a:schemeClr val="accent1"/>
                </a:solidFill>
                <a:latin typeface="Lato"/>
                <a:ea typeface="Lato"/>
                <a:cs typeface="Lato"/>
                <a:sym typeface="Lato"/>
              </a:rPr>
              <a:t>geo fencing</a:t>
            </a:r>
            <a:r>
              <a:rPr lang="en" sz="1300">
                <a:solidFill>
                  <a:schemeClr val="accent1"/>
                </a:solidFill>
                <a:latin typeface="Lato"/>
                <a:ea typeface="Lato"/>
                <a:cs typeface="Lato"/>
                <a:sym typeface="Lato"/>
              </a:rPr>
              <a:t> over 12 months, to determine the category of Smoothie King store</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accent1"/>
                </a:solidFill>
                <a:latin typeface="Lato"/>
                <a:ea typeface="Lato"/>
                <a:cs typeface="Lato"/>
                <a:sym typeface="Lato"/>
              </a:rPr>
              <a:t>Other category: </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n" sz="1300">
                <a:solidFill>
                  <a:schemeClr val="accent1"/>
                </a:solidFill>
                <a:latin typeface="Lato"/>
                <a:ea typeface="Lato"/>
                <a:cs typeface="Lato"/>
                <a:sym typeface="Lato"/>
              </a:rPr>
              <a:t>Church, Gym, Hospital, School, etc.</a:t>
            </a:r>
            <a:endParaRPr sz="1300">
              <a:solidFill>
                <a:schemeClr val="accent1"/>
              </a:solidFill>
              <a:latin typeface="Lato"/>
              <a:ea typeface="Lato"/>
              <a:cs typeface="Lato"/>
              <a:sym typeface="Lato"/>
            </a:endParaRPr>
          </a:p>
        </p:txBody>
      </p:sp>
      <p:pic>
        <p:nvPicPr>
          <p:cNvPr id="130" name="Google Shape;130;p20"/>
          <p:cNvPicPr preferRelativeResize="0"/>
          <p:nvPr/>
        </p:nvPicPr>
        <p:blipFill>
          <a:blip r:embed="rId3">
            <a:alphaModFix/>
          </a:blip>
          <a:stretch>
            <a:fillRect/>
          </a:stretch>
        </p:blipFill>
        <p:spPr>
          <a:xfrm>
            <a:off x="4491725" y="929350"/>
            <a:ext cx="4497375" cy="3879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Visualize Category and Market Size </a:t>
            </a:r>
            <a:endParaRPr/>
          </a:p>
        </p:txBody>
      </p:sp>
      <p:pic>
        <p:nvPicPr>
          <p:cNvPr id="136" name="Google Shape;136;p21"/>
          <p:cNvPicPr preferRelativeResize="0"/>
          <p:nvPr/>
        </p:nvPicPr>
        <p:blipFill rotWithShape="1">
          <a:blip r:embed="rId3">
            <a:alphaModFix/>
          </a:blip>
          <a:srcRect b="0" l="179" r="179" t="0"/>
          <a:stretch/>
        </p:blipFill>
        <p:spPr>
          <a:xfrm>
            <a:off x="729450" y="1853850"/>
            <a:ext cx="4753576" cy="3150550"/>
          </a:xfrm>
          <a:prstGeom prst="rect">
            <a:avLst/>
          </a:prstGeom>
          <a:noFill/>
          <a:ln>
            <a:noFill/>
          </a:ln>
        </p:spPr>
      </p:pic>
      <p:sp>
        <p:nvSpPr>
          <p:cNvPr id="137" name="Google Shape;137;p21"/>
          <p:cNvSpPr txBox="1"/>
          <p:nvPr/>
        </p:nvSpPr>
        <p:spPr>
          <a:xfrm>
            <a:off x="5678400" y="2341900"/>
            <a:ext cx="3156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highest </a:t>
            </a:r>
            <a:r>
              <a:rPr lang="en">
                <a:latin typeface="Lato"/>
                <a:ea typeface="Lato"/>
                <a:cs typeface="Lato"/>
                <a:sym typeface="Lato"/>
              </a:rPr>
              <a:t>portion</a:t>
            </a:r>
            <a:r>
              <a:rPr lang="en">
                <a:latin typeface="Lato"/>
                <a:ea typeface="Lato"/>
                <a:cs typeface="Lato"/>
                <a:sym typeface="Lato"/>
              </a:rPr>
              <a:t> among categories are very large metro.</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Home has a high </a:t>
            </a:r>
            <a:r>
              <a:rPr lang="en">
                <a:latin typeface="Lato"/>
                <a:ea typeface="Lato"/>
                <a:cs typeface="Lato"/>
                <a:sym typeface="Lato"/>
              </a:rPr>
              <a:t>percentage</a:t>
            </a:r>
            <a:r>
              <a:rPr lang="en">
                <a:latin typeface="Lato"/>
                <a:ea typeface="Lato"/>
                <a:cs typeface="Lato"/>
                <a:sym typeface="Lato"/>
              </a:rPr>
              <a:t> of </a:t>
            </a:r>
            <a:r>
              <a:rPr b="1" lang="en">
                <a:latin typeface="Lato"/>
                <a:ea typeface="Lato"/>
                <a:cs typeface="Lato"/>
                <a:sym typeface="Lato"/>
              </a:rPr>
              <a:t>very large metro</a:t>
            </a:r>
            <a:r>
              <a:rPr lang="en">
                <a:latin typeface="Lato"/>
                <a:ea typeface="Lato"/>
                <a:cs typeface="Lato"/>
                <a:sym typeface="Lato"/>
              </a:rPr>
              <a: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Travel has a high </a:t>
            </a:r>
            <a:r>
              <a:rPr lang="en">
                <a:latin typeface="Lato"/>
                <a:ea typeface="Lato"/>
                <a:cs typeface="Lato"/>
                <a:sym typeface="Lato"/>
              </a:rPr>
              <a:t>percentage of </a:t>
            </a:r>
            <a:r>
              <a:rPr b="1" lang="en">
                <a:latin typeface="Lato"/>
                <a:ea typeface="Lato"/>
                <a:cs typeface="Lato"/>
                <a:sym typeface="Lato"/>
              </a:rPr>
              <a:t>small city.</a:t>
            </a:r>
            <a:endParaRPr b="1">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