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352" r:id="rId3"/>
    <p:sldId id="351" r:id="rId4"/>
    <p:sldId id="353" r:id="rId5"/>
    <p:sldId id="354" r:id="rId6"/>
    <p:sldId id="350" r:id="rId7"/>
    <p:sldId id="318" r:id="rId8"/>
    <p:sldId id="258" r:id="rId9"/>
    <p:sldId id="259" r:id="rId10"/>
    <p:sldId id="260" r:id="rId11"/>
    <p:sldId id="261" r:id="rId12"/>
    <p:sldId id="262" r:id="rId13"/>
    <p:sldId id="263" r:id="rId14"/>
    <p:sldId id="264" r:id="rId15"/>
    <p:sldId id="265" r:id="rId16"/>
    <p:sldId id="266" r:id="rId17"/>
    <p:sldId id="267" r:id="rId18"/>
    <p:sldId id="346" r:id="rId19"/>
    <p:sldId id="268" r:id="rId20"/>
    <p:sldId id="269" r:id="rId21"/>
    <p:sldId id="270" r:id="rId22"/>
    <p:sldId id="271" r:id="rId23"/>
    <p:sldId id="272" r:id="rId24"/>
    <p:sldId id="273" r:id="rId25"/>
    <p:sldId id="274" r:id="rId26"/>
    <p:sldId id="275" r:id="rId27"/>
    <p:sldId id="348" r:id="rId28"/>
    <p:sldId id="276" r:id="rId29"/>
    <p:sldId id="277" r:id="rId30"/>
    <p:sldId id="278" r:id="rId31"/>
    <p:sldId id="279" r:id="rId32"/>
    <p:sldId id="320" r:id="rId33"/>
    <p:sldId id="321" r:id="rId34"/>
    <p:sldId id="322" r:id="rId35"/>
    <p:sldId id="319" r:id="rId36"/>
    <p:sldId id="280" r:id="rId37"/>
    <p:sldId id="281" r:id="rId38"/>
    <p:sldId id="282" r:id="rId39"/>
    <p:sldId id="283" r:id="rId40"/>
    <p:sldId id="284" r:id="rId41"/>
    <p:sldId id="285" r:id="rId42"/>
    <p:sldId id="286" r:id="rId43"/>
    <p:sldId id="323" r:id="rId44"/>
    <p:sldId id="287" r:id="rId45"/>
    <p:sldId id="288" r:id="rId46"/>
    <p:sldId id="324" r:id="rId47"/>
    <p:sldId id="325" r:id="rId48"/>
    <p:sldId id="291" r:id="rId49"/>
    <p:sldId id="292" r:id="rId50"/>
    <p:sldId id="293" r:id="rId51"/>
    <p:sldId id="294" r:id="rId52"/>
    <p:sldId id="295" r:id="rId53"/>
    <p:sldId id="296" r:id="rId54"/>
    <p:sldId id="298" r:id="rId55"/>
    <p:sldId id="299" r:id="rId56"/>
    <p:sldId id="300" r:id="rId57"/>
    <p:sldId id="326" r:id="rId58"/>
    <p:sldId id="327" r:id="rId59"/>
    <p:sldId id="328" r:id="rId60"/>
    <p:sldId id="329" r:id="rId61"/>
    <p:sldId id="330" r:id="rId62"/>
    <p:sldId id="331" r:id="rId63"/>
    <p:sldId id="342" r:id="rId64"/>
    <p:sldId id="332" r:id="rId65"/>
    <p:sldId id="333" r:id="rId66"/>
    <p:sldId id="334" r:id="rId67"/>
    <p:sldId id="343" r:id="rId68"/>
    <p:sldId id="335" r:id="rId69"/>
    <p:sldId id="336" r:id="rId70"/>
    <p:sldId id="337" r:id="rId71"/>
    <p:sldId id="302" r:id="rId72"/>
    <p:sldId id="303" r:id="rId73"/>
    <p:sldId id="344" r:id="rId74"/>
    <p:sldId id="304" r:id="rId75"/>
    <p:sldId id="305" r:id="rId76"/>
    <p:sldId id="306" r:id="rId77"/>
    <p:sldId id="307" r:id="rId78"/>
    <p:sldId id="308" r:id="rId79"/>
    <p:sldId id="309" r:id="rId80"/>
    <p:sldId id="310" r:id="rId81"/>
    <p:sldId id="311" r:id="rId82"/>
    <p:sldId id="312" r:id="rId83"/>
    <p:sldId id="313" r:id="rId84"/>
    <p:sldId id="314" r:id="rId85"/>
    <p:sldId id="315" r:id="rId86"/>
    <p:sldId id="316" r:id="rId87"/>
    <p:sldId id="317" r:id="rId8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00FF"/>
    <a:srgbClr val="9900FF"/>
    <a:srgbClr val="006600"/>
    <a:srgbClr val="FF9900"/>
    <a:srgbClr val="3399FF"/>
    <a:srgbClr val="0099CC"/>
    <a:srgbClr val="CC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99" autoAdjust="0"/>
  </p:normalViewPr>
  <p:slideViewPr>
    <p:cSldViewPr>
      <p:cViewPr varScale="1">
        <p:scale>
          <a:sx n="109" d="100"/>
          <a:sy n="109" d="100"/>
        </p:scale>
        <p:origin x="15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7A8EB39E-586A-4FED-AD26-4A39FA6D82B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671718C-B457-47E3-85F0-D74B911B4E2A}"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E2D360C-962D-4BC9-BE28-16F732071F2C}"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4" descr="SPARC_Title"/>
          <p:cNvPicPr>
            <a:picLocks noChangeAspect="1" noChangeArrowheads="1"/>
          </p:cNvPicPr>
          <p:nvPr/>
        </p:nvPicPr>
        <p:blipFill>
          <a:blip r:embed="rId2">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55563" y="6486525"/>
            <a:ext cx="1147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a:off x="500063" y="1130300"/>
            <a:ext cx="0" cy="27114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42B9B"/>
              </a:solidFill>
              <a:effectLst/>
              <a:uLnTx/>
              <a:uFillTx/>
              <a:latin typeface="Courier New" panose="02070309020205020404" pitchFamily="49" charset="0"/>
              <a:ea typeface="宋体" panose="02010600030101010101" pitchFamily="2" charset="-122"/>
              <a:cs typeface="+mn-cs"/>
            </a:endParaRPr>
          </a:p>
        </p:txBody>
      </p:sp>
      <p:sp>
        <p:nvSpPr>
          <p:cNvPr id="6" name="Line 6"/>
          <p:cNvSpPr>
            <a:spLocks noChangeShapeType="1"/>
          </p:cNvSpPr>
          <p:nvPr/>
        </p:nvSpPr>
        <p:spPr bwMode="auto">
          <a:xfrm>
            <a:off x="100013" y="3016250"/>
            <a:ext cx="87947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42B9B"/>
              </a:solidFill>
              <a:effectLst/>
              <a:uLnTx/>
              <a:uFillTx/>
              <a:latin typeface="Courier New" panose="02070309020205020404" pitchFamily="49" charset="0"/>
              <a:ea typeface="宋体" panose="02010600030101010101" pitchFamily="2" charset="-122"/>
              <a:cs typeface="+mn-cs"/>
            </a:endParaRPr>
          </a:p>
        </p:txBody>
      </p:sp>
      <p:sp>
        <p:nvSpPr>
          <p:cNvPr id="7" name="Rectangle 7"/>
          <p:cNvSpPr>
            <a:spLocks noChangeArrowheads="1"/>
          </p:cNvSpPr>
          <p:nvPr userDrawn="1"/>
        </p:nvSpPr>
        <p:spPr bwMode="auto">
          <a:xfrm>
            <a:off x="0" y="6397625"/>
            <a:ext cx="1295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urier New" panose="02070309020205020404" pitchFamily="49" charset="0"/>
                <a:ea typeface="宋体" panose="02010600030101010101" pitchFamily="2" charset="-122"/>
              </a:defRPr>
            </a:lvl1pPr>
            <a:lvl2pPr marL="742950" indent="-285750" eaLnBrk="0" hangingPunct="0">
              <a:defRPr>
                <a:solidFill>
                  <a:schemeClr val="tx1"/>
                </a:solidFill>
                <a:latin typeface="Courier New" panose="02070309020205020404" pitchFamily="49" charset="0"/>
                <a:ea typeface="宋体" panose="02010600030101010101" pitchFamily="2" charset="-122"/>
              </a:defRPr>
            </a:lvl2pPr>
            <a:lvl3pPr marL="1143000" indent="-228600" eaLnBrk="0" hangingPunct="0">
              <a:defRPr>
                <a:solidFill>
                  <a:schemeClr val="tx1"/>
                </a:solidFill>
                <a:latin typeface="Courier New" panose="02070309020205020404" pitchFamily="49" charset="0"/>
                <a:ea typeface="宋体" panose="02010600030101010101" pitchFamily="2" charset="-122"/>
              </a:defRPr>
            </a:lvl3pPr>
            <a:lvl4pPr marL="1600200" indent="-228600" eaLnBrk="0" hangingPunct="0">
              <a:defRPr>
                <a:solidFill>
                  <a:schemeClr val="tx1"/>
                </a:solidFill>
                <a:latin typeface="Courier New" panose="02070309020205020404" pitchFamily="49" charset="0"/>
                <a:ea typeface="宋体" panose="02010600030101010101" pitchFamily="2" charset="-122"/>
              </a:defRPr>
            </a:lvl4pPr>
            <a:lvl5pPr marL="2057400" indent="-228600" eaLnBrk="0" hangingPunct="0">
              <a:defRPr>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42B9B"/>
              </a:solidFill>
              <a:effectLst/>
              <a:uLnTx/>
              <a:uFillTx/>
              <a:latin typeface="Courier New" panose="02070309020205020404" pitchFamily="49" charset="0"/>
              <a:ea typeface="宋体" panose="02010600030101010101" pitchFamily="2" charset="-122"/>
              <a:cs typeface="+mn-cs"/>
            </a:endParaRPr>
          </a:p>
        </p:txBody>
      </p:sp>
      <p:sp>
        <p:nvSpPr>
          <p:cNvPr id="8" name="Rectangle 11"/>
          <p:cNvSpPr>
            <a:spLocks noChangeArrowheads="1"/>
          </p:cNvSpPr>
          <p:nvPr userDrawn="1"/>
        </p:nvSpPr>
        <p:spPr bwMode="auto">
          <a:xfrm>
            <a:off x="0" y="6591300"/>
            <a:ext cx="9144000" cy="260350"/>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lstStyle>
            <a:lvl1pPr eaLnBrk="0" hangingPunct="0">
              <a:defRPr>
                <a:solidFill>
                  <a:schemeClr val="tx1"/>
                </a:solidFill>
                <a:latin typeface="Courier New" panose="02070309020205020404" pitchFamily="49" charset="0"/>
                <a:ea typeface="宋体" panose="02010600030101010101" pitchFamily="2" charset="-122"/>
              </a:defRPr>
            </a:lvl1pPr>
            <a:lvl2pPr marL="742950" indent="-285750" eaLnBrk="0" hangingPunct="0">
              <a:defRPr>
                <a:solidFill>
                  <a:schemeClr val="tx1"/>
                </a:solidFill>
                <a:latin typeface="Courier New" panose="02070309020205020404" pitchFamily="49" charset="0"/>
                <a:ea typeface="宋体" panose="02010600030101010101" pitchFamily="2" charset="-122"/>
              </a:defRPr>
            </a:lvl2pPr>
            <a:lvl3pPr marL="1143000" indent="-228600" eaLnBrk="0" hangingPunct="0">
              <a:defRPr>
                <a:solidFill>
                  <a:schemeClr val="tx1"/>
                </a:solidFill>
                <a:latin typeface="Courier New" panose="02070309020205020404" pitchFamily="49" charset="0"/>
                <a:ea typeface="宋体" panose="02010600030101010101" pitchFamily="2" charset="-122"/>
              </a:defRPr>
            </a:lvl3pPr>
            <a:lvl4pPr marL="1600200" indent="-228600" eaLnBrk="0" hangingPunct="0">
              <a:defRPr>
                <a:solidFill>
                  <a:schemeClr val="tx1"/>
                </a:solidFill>
                <a:latin typeface="Courier New" panose="02070309020205020404" pitchFamily="49" charset="0"/>
                <a:ea typeface="宋体" panose="02010600030101010101" pitchFamily="2" charset="-122"/>
              </a:defRPr>
            </a:lvl4pPr>
            <a:lvl5pPr marL="2057400" indent="-228600" eaLnBrk="0" hangingPunct="0">
              <a:defRPr>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Design and Analysis of Algorithms                                                                                 School of Big Data &amp; Software Engineering, Chongqing University</a:t>
            </a:r>
            <a:r>
              <a:rPr kumimoji="0" lang="en-US" altLang="zh-CN" sz="1000" b="0" i="0" u="none" strike="noStrike" kern="1200" cap="none" spc="0" normalizeH="0" baseline="0" noProof="0" dirty="0">
                <a:ln>
                  <a:noFill/>
                </a:ln>
                <a:solidFill>
                  <a:srgbClr val="042B9B"/>
                </a:solidFill>
                <a:effectLst/>
                <a:uLnTx/>
                <a:uFillTx/>
                <a:latin typeface="Arial" panose="020B0604020202020204" pitchFamily="34" charset="0"/>
                <a:ea typeface="宋体" panose="02010600030101010101" pitchFamily="2" charset="-122"/>
                <a:cs typeface="+mn-cs"/>
              </a:rPr>
              <a:t> </a:t>
            </a:r>
          </a:p>
        </p:txBody>
      </p:sp>
      <p:sp>
        <p:nvSpPr>
          <p:cNvPr id="9" name="Line 12"/>
          <p:cNvSpPr>
            <a:spLocks noChangeShapeType="1"/>
          </p:cNvSpPr>
          <p:nvPr userDrawn="1"/>
        </p:nvSpPr>
        <p:spPr bwMode="auto">
          <a:xfrm>
            <a:off x="0" y="6561138"/>
            <a:ext cx="9144000" cy="0"/>
          </a:xfrm>
          <a:prstGeom prst="line">
            <a:avLst/>
          </a:prstGeom>
          <a:noFill/>
          <a:ln w="762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42B9B"/>
              </a:solidFill>
              <a:effectLst/>
              <a:uLnTx/>
              <a:uFillTx/>
              <a:latin typeface="Courier New" panose="02070309020205020404" pitchFamily="49" charset="0"/>
              <a:ea typeface="宋体" panose="02010600030101010101" pitchFamily="2" charset="-122"/>
              <a:cs typeface="+mn-cs"/>
            </a:endParaRPr>
          </a:p>
        </p:txBody>
      </p:sp>
      <p:sp>
        <p:nvSpPr>
          <p:cNvPr id="4098" name="Rectangle 2"/>
          <p:cNvSpPr>
            <a:spLocks noGrp="1" noChangeArrowheads="1"/>
          </p:cNvSpPr>
          <p:nvPr>
            <p:ph type="subTitle" idx="1"/>
          </p:nvPr>
        </p:nvSpPr>
        <p:spPr>
          <a:xfrm>
            <a:off x="1371600" y="3200400"/>
            <a:ext cx="6400800" cy="1752600"/>
          </a:xfrm>
        </p:spPr>
        <p:txBody>
          <a:bodyPr/>
          <a:lstStyle>
            <a:lvl1pPr marL="0" indent="0" algn="ctr">
              <a:defRPr/>
            </a:lvl1pPr>
          </a:lstStyle>
          <a:p>
            <a:pPr lvl="0"/>
            <a:r>
              <a:rPr lang="en-US" altLang="zh-CN" noProof="0"/>
              <a:t>Click to edit Master subtitle style</a:t>
            </a:r>
          </a:p>
        </p:txBody>
      </p:sp>
      <p:sp>
        <p:nvSpPr>
          <p:cNvPr id="4099" name="Rectangle 3"/>
          <p:cNvSpPr>
            <a:spLocks noGrp="1" noChangeArrowheads="1"/>
          </p:cNvSpPr>
          <p:nvPr>
            <p:ph type="ctrTitle" sz="quarter"/>
          </p:nvPr>
        </p:nvSpPr>
        <p:spPr bwMode="auto">
          <a:xfrm>
            <a:off x="685800" y="1143000"/>
            <a:ext cx="7772400" cy="1143000"/>
          </a:xfrm>
        </p:spPr>
        <p:txBody>
          <a:bodyPr/>
          <a:lstStyle>
            <a:lvl1pPr>
              <a:defRPr/>
            </a:lvl1pPr>
          </a:lstStyle>
          <a:p>
            <a:pPr lvl="0"/>
            <a:r>
              <a:rPr lang="en-US" altLang="zh-CN" noProof="0"/>
              <a:t>Click to edit Master title style</a:t>
            </a:r>
          </a:p>
        </p:txBody>
      </p:sp>
    </p:spTree>
    <p:extLst>
      <p:ext uri="{BB962C8B-B14F-4D97-AF65-F5344CB8AC3E}">
        <p14:creationId xmlns:p14="http://schemas.microsoft.com/office/powerpoint/2010/main" val="3543045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F864B29-EF86-4251-92C2-C5CD86422689}" type="slidenum">
              <a:rPr kumimoji="0" lang="en-US" altLang="zh-CN" sz="1400" b="0" i="0" u="none" strike="noStrike" kern="1200" cap="none" spc="0" normalizeH="0" baseline="0" noProof="0">
                <a:ln>
                  <a:noFill/>
                </a:ln>
                <a:solidFill>
                  <a:srgbClr val="042B9B"/>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42B9B"/>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7065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A2E44AA8-C35E-4428-BE6D-CBD863B20E96}"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FA17A5AC-CE1D-45AA-88EB-F871A0258B03}"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8EEBB701-B912-4D29-BBE7-C67EB525BEA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527901CA-C70B-4BA9-811D-A24CAEE7ED84}"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B2A9E5F-F1AC-4D13-8131-02734355F701}"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97EE222-7115-4D37-9C1F-13D218B3A81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080C313-9581-4081-B2A6-98C026E6A6DD}"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AE890230-DE6A-4017-A2A2-82BD8C903047}"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B8B3BA7-050E-4D4A-9790-5E1B5C57C436}"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White">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219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3"/>
          <p:cNvSpPr>
            <a:spLocks noGrp="1" noChangeArrowheads="1"/>
          </p:cNvSpPr>
          <p:nvPr>
            <p:ph type="title"/>
          </p:nvPr>
        </p:nvSpPr>
        <p:spPr bwMode="white">
          <a:xfrm>
            <a:off x="76200" y="0"/>
            <a:ext cx="9067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pic>
        <p:nvPicPr>
          <p:cNvPr id="1028" name="Picture 5" descr="SPARC_Title"/>
          <p:cNvPicPr>
            <a:picLocks noChangeAspect="1" noChangeArrowheads="1"/>
          </p:cNvPicPr>
          <p:nvPr/>
        </p:nvPicPr>
        <p:blipFill>
          <a:blip r:embed="rId5">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55563" y="6486525"/>
            <a:ext cx="1147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6"/>
          <p:cNvSpPr>
            <a:spLocks noChangeShapeType="1"/>
          </p:cNvSpPr>
          <p:nvPr/>
        </p:nvSpPr>
        <p:spPr bwMode="auto">
          <a:xfrm>
            <a:off x="874713" y="787400"/>
            <a:ext cx="72453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42B9B"/>
              </a:solidFill>
              <a:effectLst/>
              <a:uLnTx/>
              <a:uFillTx/>
              <a:latin typeface="Courier New" panose="02070309020205020404" pitchFamily="49" charset="0"/>
              <a:ea typeface="宋体" panose="02010600030101010101" pitchFamily="2" charset="-122"/>
              <a:cs typeface="+mn-cs"/>
            </a:endParaRPr>
          </a:p>
        </p:txBody>
      </p:sp>
      <p:sp>
        <p:nvSpPr>
          <p:cNvPr id="1030" name="Rectangle 7"/>
          <p:cNvSpPr>
            <a:spLocks noChangeArrowheads="1"/>
          </p:cNvSpPr>
          <p:nvPr userDrawn="1"/>
        </p:nvSpPr>
        <p:spPr bwMode="auto">
          <a:xfrm>
            <a:off x="0" y="6400800"/>
            <a:ext cx="1295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urier New" panose="02070309020205020404" pitchFamily="49" charset="0"/>
                <a:ea typeface="宋体" panose="02010600030101010101" pitchFamily="2" charset="-122"/>
              </a:defRPr>
            </a:lvl1pPr>
            <a:lvl2pPr marL="742950" indent="-285750" eaLnBrk="0" hangingPunct="0">
              <a:defRPr>
                <a:solidFill>
                  <a:schemeClr val="tx1"/>
                </a:solidFill>
                <a:latin typeface="Courier New" panose="02070309020205020404" pitchFamily="49" charset="0"/>
                <a:ea typeface="宋体" panose="02010600030101010101" pitchFamily="2" charset="-122"/>
              </a:defRPr>
            </a:lvl2pPr>
            <a:lvl3pPr marL="1143000" indent="-228600" eaLnBrk="0" hangingPunct="0">
              <a:defRPr>
                <a:solidFill>
                  <a:schemeClr val="tx1"/>
                </a:solidFill>
                <a:latin typeface="Courier New" panose="02070309020205020404" pitchFamily="49" charset="0"/>
                <a:ea typeface="宋体" panose="02010600030101010101" pitchFamily="2" charset="-122"/>
              </a:defRPr>
            </a:lvl3pPr>
            <a:lvl4pPr marL="1600200" indent="-228600" eaLnBrk="0" hangingPunct="0">
              <a:defRPr>
                <a:solidFill>
                  <a:schemeClr val="tx1"/>
                </a:solidFill>
                <a:latin typeface="Courier New" panose="02070309020205020404" pitchFamily="49" charset="0"/>
                <a:ea typeface="宋体" panose="02010600030101010101" pitchFamily="2" charset="-122"/>
              </a:defRPr>
            </a:lvl4pPr>
            <a:lvl5pPr marL="2057400" indent="-228600" eaLnBrk="0" hangingPunct="0">
              <a:defRPr>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42B9B"/>
              </a:solidFill>
              <a:effectLst/>
              <a:uLnTx/>
              <a:uFillTx/>
              <a:latin typeface="Courier New" panose="02070309020205020404" pitchFamily="49" charset="0"/>
              <a:ea typeface="宋体" panose="02010600030101010101" pitchFamily="2" charset="-122"/>
              <a:cs typeface="+mn-cs"/>
            </a:endParaRPr>
          </a:p>
        </p:txBody>
      </p:sp>
      <p:sp>
        <p:nvSpPr>
          <p:cNvPr id="1031" name="Rectangle 10"/>
          <p:cNvSpPr>
            <a:spLocks noChangeArrowheads="1"/>
          </p:cNvSpPr>
          <p:nvPr userDrawn="1"/>
        </p:nvSpPr>
        <p:spPr bwMode="auto">
          <a:xfrm>
            <a:off x="0" y="6591300"/>
            <a:ext cx="9144000" cy="260350"/>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lstStyle>
            <a:lvl1pPr eaLnBrk="0" hangingPunct="0">
              <a:defRPr>
                <a:solidFill>
                  <a:schemeClr val="tx1"/>
                </a:solidFill>
                <a:latin typeface="Courier New" panose="02070309020205020404" pitchFamily="49" charset="0"/>
                <a:ea typeface="宋体" panose="02010600030101010101" pitchFamily="2" charset="-122"/>
              </a:defRPr>
            </a:lvl1pPr>
            <a:lvl2pPr marL="742950" indent="-285750" eaLnBrk="0" hangingPunct="0">
              <a:defRPr>
                <a:solidFill>
                  <a:schemeClr val="tx1"/>
                </a:solidFill>
                <a:latin typeface="Courier New" panose="02070309020205020404" pitchFamily="49" charset="0"/>
                <a:ea typeface="宋体" panose="02010600030101010101" pitchFamily="2" charset="-122"/>
              </a:defRPr>
            </a:lvl2pPr>
            <a:lvl3pPr marL="1143000" indent="-228600" eaLnBrk="0" hangingPunct="0">
              <a:defRPr>
                <a:solidFill>
                  <a:schemeClr val="tx1"/>
                </a:solidFill>
                <a:latin typeface="Courier New" panose="02070309020205020404" pitchFamily="49" charset="0"/>
                <a:ea typeface="宋体" panose="02010600030101010101" pitchFamily="2" charset="-122"/>
              </a:defRPr>
            </a:lvl3pPr>
            <a:lvl4pPr marL="1600200" indent="-228600" eaLnBrk="0" hangingPunct="0">
              <a:defRPr>
                <a:solidFill>
                  <a:schemeClr val="tx1"/>
                </a:solidFill>
                <a:latin typeface="Courier New" panose="02070309020205020404" pitchFamily="49" charset="0"/>
                <a:ea typeface="宋体" panose="02010600030101010101" pitchFamily="2" charset="-122"/>
              </a:defRPr>
            </a:lvl4pPr>
            <a:lvl5pPr marL="2057400" indent="-228600" eaLnBrk="0" hangingPunct="0">
              <a:defRPr>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urier New" panose="02070309020205020404" pitchFamily="49"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Design and Analysis of Algorithms                                                                                 School of Big Data &amp; Software Engineering, Chongqing University</a:t>
            </a:r>
            <a:r>
              <a:rPr kumimoji="0" lang="en-US" altLang="zh-CN" sz="1000" b="0" i="0" u="none" strike="noStrike" kern="1200" cap="none" spc="0" normalizeH="0" baseline="0" noProof="0" dirty="0">
                <a:ln>
                  <a:noFill/>
                </a:ln>
                <a:solidFill>
                  <a:srgbClr val="042B9B"/>
                </a:solidFill>
                <a:effectLst/>
                <a:uLnTx/>
                <a:uFillTx/>
                <a:latin typeface="Arial" panose="020B0604020202020204" pitchFamily="34" charset="0"/>
                <a:ea typeface="宋体" panose="02010600030101010101" pitchFamily="2" charset="-122"/>
                <a:cs typeface="+mn-cs"/>
              </a:rPr>
              <a:t> </a:t>
            </a:r>
          </a:p>
        </p:txBody>
      </p:sp>
      <p:sp>
        <p:nvSpPr>
          <p:cNvPr id="1032" name="Line 13"/>
          <p:cNvSpPr>
            <a:spLocks noChangeShapeType="1"/>
          </p:cNvSpPr>
          <p:nvPr userDrawn="1"/>
        </p:nvSpPr>
        <p:spPr bwMode="auto">
          <a:xfrm>
            <a:off x="0" y="6561138"/>
            <a:ext cx="9144000" cy="0"/>
          </a:xfrm>
          <a:prstGeom prst="line">
            <a:avLst/>
          </a:prstGeom>
          <a:noFill/>
          <a:ln w="762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42B9B"/>
              </a:solidFill>
              <a:effectLst/>
              <a:uLnTx/>
              <a:uFillTx/>
              <a:latin typeface="Courier New" panose="02070309020205020404" pitchFamily="49" charset="0"/>
              <a:ea typeface="宋体" panose="02010600030101010101" pitchFamily="2" charset="-122"/>
              <a:cs typeface="+mn-cs"/>
            </a:endParaRPr>
          </a:p>
        </p:txBody>
      </p:sp>
      <p:sp>
        <p:nvSpPr>
          <p:cNvPr id="3087" name="Rectangle 15"/>
          <p:cNvSpPr>
            <a:spLocks noGrp="1" noChangeArrowheads="1"/>
          </p:cNvSpPr>
          <p:nvPr>
            <p:ph type="sldNum" sz="quarter" idx="4"/>
          </p:nvPr>
        </p:nvSpPr>
        <p:spPr bwMode="auto">
          <a:xfrm>
            <a:off x="690245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DE4D0A-EEE5-4471-9E4B-9A366C0B44F4}" type="slidenum">
              <a:rPr kumimoji="0" lang="en-US" altLang="zh-CN" sz="1400" b="0" i="0" u="none" strike="noStrike" kern="1200" cap="none" spc="0" normalizeH="0" baseline="0" noProof="0">
                <a:ln>
                  <a:noFill/>
                </a:ln>
                <a:solidFill>
                  <a:srgbClr val="042B9B"/>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42B9B"/>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07519049"/>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sz="2000">
          <a:solidFill>
            <a:schemeClr val="tx1"/>
          </a:solidFill>
          <a:latin typeface="+mn-lt"/>
          <a:ea typeface="+mn-ea"/>
        </a:defRPr>
      </a:lvl3pPr>
      <a:lvl4pPr marL="1600200" indent="-228600" algn="l" rtl="0" eaLnBrk="0" fontAlgn="base" hangingPunct="0">
        <a:spcBef>
          <a:spcPct val="20000"/>
        </a:spcBef>
        <a:spcAft>
          <a:spcPct val="0"/>
        </a:spcAft>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9.png"/><Relationship Id="rId4" Type="http://schemas.openxmlformats.org/officeDocument/2006/relationships/image" Target="../media/image28.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1.wmf"/><Relationship Id="rId5" Type="http://schemas.openxmlformats.org/officeDocument/2006/relationships/oleObject" Target="../embeddings/oleObject5.bin"/><Relationship Id="rId4" Type="http://schemas.openxmlformats.org/officeDocument/2006/relationships/image" Target="../media/image3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2.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image" Target="../media/image33.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5496" y="1412776"/>
            <a:ext cx="7772400" cy="719137"/>
          </a:xfrm>
        </p:spPr>
        <p:txBody>
          <a:bodyPr/>
          <a:lstStyle/>
          <a:p>
            <a:pPr eaLnBrk="1" hangingPunct="1"/>
            <a:r>
              <a:rPr lang="en-US" altLang="zh-CN" dirty="0"/>
              <a:t>Design and Analysis of Algorithms</a:t>
            </a:r>
          </a:p>
        </p:txBody>
      </p:sp>
      <p:sp>
        <p:nvSpPr>
          <p:cNvPr id="4099" name="Rectangle 3"/>
          <p:cNvSpPr>
            <a:spLocks noGrp="1" noChangeArrowheads="1"/>
          </p:cNvSpPr>
          <p:nvPr>
            <p:ph type="subTitle" idx="1"/>
          </p:nvPr>
        </p:nvSpPr>
        <p:spPr>
          <a:xfrm>
            <a:off x="899592" y="3501008"/>
            <a:ext cx="6440487" cy="2100263"/>
          </a:xfrm>
        </p:spPr>
        <p:txBody>
          <a:bodyPr/>
          <a:lstStyle/>
          <a:p>
            <a:pPr algn="l" eaLnBrk="1" hangingPunct="1">
              <a:lnSpc>
                <a:spcPct val="90000"/>
              </a:lnSpc>
            </a:pPr>
            <a:r>
              <a:rPr lang="en-US" altLang="zh-CN" sz="2000" dirty="0"/>
              <a:t>School of Big Data &amp; Software Engineering</a:t>
            </a:r>
          </a:p>
          <a:p>
            <a:pPr algn="l" eaLnBrk="1" hangingPunct="1">
              <a:lnSpc>
                <a:spcPct val="90000"/>
              </a:lnSpc>
            </a:pPr>
            <a:r>
              <a:rPr lang="en-US" altLang="zh-CN" sz="2000" dirty="0"/>
              <a:t>Chongqing University</a:t>
            </a:r>
          </a:p>
          <a:p>
            <a:pPr algn="l" eaLnBrk="1" hangingPunct="1">
              <a:lnSpc>
                <a:spcPct val="90000"/>
              </a:lnSpc>
            </a:pPr>
            <a:r>
              <a:rPr lang="en-US" altLang="zh-CN" sz="2000" dirty="0"/>
              <a:t>Chongqing, China</a:t>
            </a:r>
          </a:p>
          <a:p>
            <a:pPr algn="l" eaLnBrk="1" hangingPunct="1">
              <a:lnSpc>
                <a:spcPct val="90000"/>
              </a:lnSpc>
            </a:pPr>
            <a:endParaRPr lang="en-US" altLang="zh-CN" sz="2000" dirty="0"/>
          </a:p>
          <a:p>
            <a:pPr algn="l" eaLnBrk="1" hangingPunct="1">
              <a:lnSpc>
                <a:spcPct val="90000"/>
              </a:lnSpc>
            </a:pPr>
            <a:r>
              <a:rPr lang="en-US" altLang="zh-CN" sz="2000" dirty="0"/>
              <a:t>Lectured by </a:t>
            </a:r>
            <a:r>
              <a:rPr lang="en-US" altLang="zh-CN" sz="2000" dirty="0" err="1"/>
              <a:t>A.Prof</a:t>
            </a:r>
            <a:r>
              <a:rPr lang="en-US" altLang="zh-CN" sz="2000" dirty="0"/>
              <a:t>. </a:t>
            </a:r>
            <a:r>
              <a:rPr lang="en-US" altLang="zh-CN" sz="2000" dirty="0" err="1"/>
              <a:t>Xiaofeng</a:t>
            </a:r>
            <a:r>
              <a:rPr lang="en-US" altLang="zh-CN" sz="2000" dirty="0"/>
              <a:t> Xia</a:t>
            </a:r>
          </a:p>
          <a:p>
            <a:pPr algn="l" eaLnBrk="1" hangingPunct="1">
              <a:lnSpc>
                <a:spcPct val="90000"/>
              </a:lnSpc>
            </a:pPr>
            <a:r>
              <a:rPr lang="en-US" altLang="zh-CN" sz="2000" dirty="0"/>
              <a:t>xiaxiaofeng@cqu.edu.cn</a:t>
            </a:r>
          </a:p>
        </p:txBody>
      </p:sp>
      <p:sp>
        <p:nvSpPr>
          <p:cNvPr id="4" name="Rectangle 2"/>
          <p:cNvSpPr txBox="1">
            <a:spLocks noChangeArrowheads="1"/>
          </p:cNvSpPr>
          <p:nvPr/>
        </p:nvSpPr>
        <p:spPr bwMode="auto">
          <a:xfrm>
            <a:off x="539552" y="2060848"/>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dirty="0">
                <a:ln>
                  <a:noFill/>
                </a:ln>
                <a:solidFill>
                  <a:srgbClr val="000066">
                    <a:lumMod val="60000"/>
                    <a:lumOff val="40000"/>
                  </a:srgbClr>
                </a:solidFill>
                <a:effectLst/>
                <a:uLnTx/>
                <a:uFillTx/>
                <a:latin typeface="微软雅黑" panose="020B0503020204020204" pitchFamily="34" charset="-122"/>
                <a:ea typeface="微软雅黑" panose="020B0503020204020204" pitchFamily="34" charset="-122"/>
              </a:rPr>
              <a:t>算法设计与分析</a:t>
            </a:r>
            <a:endParaRPr kumimoji="0" lang="en-US" altLang="zh-CN" sz="3600" b="1" i="0" u="none" strike="noStrike" kern="0" cap="none" spc="0" normalizeH="0" baseline="0" noProof="0" dirty="0">
              <a:ln>
                <a:noFill/>
              </a:ln>
              <a:solidFill>
                <a:srgbClr val="000066">
                  <a:lumMod val="60000"/>
                  <a:lumOff val="40000"/>
                </a:srgbClr>
              </a:solidFill>
              <a:effectLst/>
              <a:uLnTx/>
              <a:uFillTx/>
              <a:latin typeface="微软雅黑" panose="020B0503020204020204" pitchFamily="34" charset="-122"/>
              <a:ea typeface="微软雅黑" panose="020B0503020204020204" pitchFamily="34" charset="-122"/>
            </a:endParaRPr>
          </a:p>
        </p:txBody>
      </p:sp>
      <p:pic>
        <p:nvPicPr>
          <p:cNvPr id="4101"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60350"/>
            <a:ext cx="82708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341313"/>
            <a:ext cx="23764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261FFC57-60D7-4873-84E5-B62D8BD11C6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795" t="17451" r="7061" b="25850"/>
          <a:stretch/>
        </p:blipFill>
        <p:spPr>
          <a:xfrm>
            <a:off x="6998678" y="3372000"/>
            <a:ext cx="1899966" cy="2331776"/>
          </a:xfrm>
          <a:prstGeom prst="rect">
            <a:avLst/>
          </a:prstGeom>
        </p:spPr>
      </p:pic>
    </p:spTree>
    <p:extLst>
      <p:ext uri="{BB962C8B-B14F-4D97-AF65-F5344CB8AC3E}">
        <p14:creationId xmlns:p14="http://schemas.microsoft.com/office/powerpoint/2010/main" val="421570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428596" y="1214422"/>
            <a:ext cx="8208962" cy="3046988"/>
          </a:xfrm>
          <a:prstGeom prst="rect">
            <a:avLst/>
          </a:prstGeom>
          <a:noFill/>
          <a:ln w="9525">
            <a:noFill/>
            <a:miter lim="800000"/>
            <a:headEnd/>
            <a:tailEnd/>
          </a:ln>
          <a:effectLst/>
        </p:spPr>
        <p:txBody>
          <a:bodyPr>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根据分治法的分割原则，原问题</a:t>
            </a:r>
            <a:r>
              <a:rPr lang="zh-CN" altLang="en-US" dirty="0">
                <a:solidFill>
                  <a:srgbClr val="FF0000"/>
                </a:solidFill>
                <a:latin typeface="Consolas" pitchFamily="49" charset="0"/>
                <a:ea typeface="楷体" pitchFamily="49" charset="-122"/>
                <a:cs typeface="Consolas" pitchFamily="49" charset="0"/>
              </a:rPr>
              <a:t>应该分为多少个子问题</a:t>
            </a:r>
            <a:r>
              <a:rPr lang="zh-CN" altLang="en-US" sz="2000" dirty="0">
                <a:solidFill>
                  <a:srgbClr val="0000FF"/>
                </a:solidFill>
                <a:latin typeface="Consolas" pitchFamily="49" charset="0"/>
                <a:ea typeface="楷体" pitchFamily="49" charset="-122"/>
                <a:cs typeface="Consolas" pitchFamily="49" charset="0"/>
              </a:rPr>
              <a:t>才较适宜？各个子问题的规模应该怎样才为适当？</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这些问题很难予以肯定的回答。但人们从大量实践中发现，在用分治法设计算法时，</a:t>
            </a:r>
            <a:r>
              <a:rPr lang="zh-CN" altLang="en-US" dirty="0">
                <a:solidFill>
                  <a:srgbClr val="FF0000"/>
                </a:solidFill>
                <a:latin typeface="Consolas" pitchFamily="49" charset="0"/>
                <a:ea typeface="楷体" pitchFamily="49" charset="-122"/>
                <a:cs typeface="Consolas" pitchFamily="49" charset="0"/>
              </a:rPr>
              <a:t>最好使子问题的规模大致相同</a:t>
            </a:r>
            <a:r>
              <a:rPr lang="zh-CN" altLang="en-US" sz="2000" dirty="0">
                <a:solidFill>
                  <a:srgbClr val="0000FF"/>
                </a:solidFill>
                <a:latin typeface="Consolas" pitchFamily="49" charset="0"/>
                <a:ea typeface="楷体" pitchFamily="49" charset="-122"/>
                <a:cs typeface="Consolas" pitchFamily="49" charset="0"/>
              </a:rPr>
              <a:t>。换句话说，将一个问题分成大小相等的</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个子问题的处理方法是行之有效的。</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当</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时称为</a:t>
            </a:r>
            <a:r>
              <a:rPr lang="zh-CN" altLang="en-US" sz="2000" dirty="0">
                <a:solidFill>
                  <a:srgbClr val="FF0000"/>
                </a:solidFill>
                <a:latin typeface="Consolas" pitchFamily="49" charset="0"/>
                <a:ea typeface="楷体" pitchFamily="49" charset="-122"/>
                <a:cs typeface="Consolas" pitchFamily="49" charset="0"/>
              </a:rPr>
              <a:t>减治法</a:t>
            </a:r>
            <a:r>
              <a:rPr lang="en-US" altLang="zh-CN" sz="2000" dirty="0">
                <a:solidFill>
                  <a:srgbClr val="FF0000"/>
                </a:solidFill>
                <a:latin typeface="Consolas" pitchFamily="49" charset="0"/>
                <a:ea typeface="楷体" pitchFamily="49" charset="-122"/>
                <a:cs typeface="Consolas" pitchFamily="49" charset="0"/>
              </a:rPr>
              <a:t>(Decrease and Conquer)</a:t>
            </a:r>
            <a:r>
              <a:rPr lang="zh-CN" altLang="en-US" sz="2000" dirty="0">
                <a:latin typeface="Consolas" pitchFamily="49" charset="0"/>
                <a:ea typeface="楷体" pitchFamily="49" charset="-122"/>
                <a:cs typeface="Consolas" pitchFamily="49" charset="0"/>
              </a:rPr>
              <a:t>。 </a:t>
            </a:r>
          </a:p>
        </p:txBody>
      </p:sp>
      <p:sp>
        <p:nvSpPr>
          <p:cNvPr id="2" name="矩形 1"/>
          <p:cNvSpPr/>
          <p:nvPr/>
        </p:nvSpPr>
        <p:spPr>
          <a:xfrm>
            <a:off x="428596" y="4437112"/>
            <a:ext cx="8319868" cy="1733808"/>
          </a:xfrm>
          <a:prstGeom prst="rect">
            <a:avLst/>
          </a:prstGeom>
        </p:spPr>
        <p:txBody>
          <a:bodyPr wrap="square">
            <a:spAutoFit/>
          </a:bodyPr>
          <a:lstStyle/>
          <a:p>
            <a:pPr algn="just" latinLnBrk="1">
              <a:lnSpc>
                <a:spcPts val="3200"/>
              </a:lnSpc>
            </a:pPr>
            <a:r>
              <a:rPr lang="zh-CN" altLang="en-US" sz="1800" dirty="0">
                <a:solidFill>
                  <a:srgbClr val="222226"/>
                </a:solidFill>
                <a:latin typeface="华文中宋" panose="02010600040101010101" pitchFamily="2" charset="-122"/>
                <a:ea typeface="华文中宋" panose="02010600040101010101" pitchFamily="2" charset="-122"/>
              </a:rPr>
              <a:t>    减治法利用了一个问题给定实例的解和同样问题较小实例的解之间的某种关系：</a:t>
            </a:r>
            <a:endParaRPr lang="en-US" altLang="zh-CN" sz="1800" dirty="0">
              <a:solidFill>
                <a:srgbClr val="222226"/>
              </a:solidFill>
              <a:latin typeface="华文中宋" panose="02010600040101010101" pitchFamily="2" charset="-122"/>
              <a:ea typeface="华文中宋" panose="02010600040101010101" pitchFamily="2" charset="-122"/>
            </a:endParaRPr>
          </a:p>
          <a:p>
            <a:pPr marL="285750" indent="-285750" algn="just" latinLnBrk="1">
              <a:lnSpc>
                <a:spcPts val="3200"/>
              </a:lnSpc>
              <a:buFont typeface="Wingdings" panose="05000000000000000000" pitchFamily="2" charset="2"/>
              <a:buChar char="p"/>
            </a:pPr>
            <a:r>
              <a:rPr lang="zh-CN" altLang="en-US" sz="1800" dirty="0">
                <a:solidFill>
                  <a:srgbClr val="222226"/>
                </a:solidFill>
                <a:latin typeface="华文中宋" panose="02010600040101010101" pitchFamily="2" charset="-122"/>
                <a:ea typeface="华文中宋" panose="02010600040101010101" pitchFamily="2" charset="-122"/>
              </a:rPr>
              <a:t>减一个常量，常常是减</a:t>
            </a:r>
            <a:r>
              <a:rPr lang="en-US" altLang="zh-CN" sz="1800" dirty="0">
                <a:solidFill>
                  <a:srgbClr val="222226"/>
                </a:solidFill>
                <a:latin typeface="华文中宋" panose="02010600040101010101" pitchFamily="2" charset="-122"/>
                <a:ea typeface="华文中宋" panose="02010600040101010101" pitchFamily="2" charset="-122"/>
              </a:rPr>
              <a:t>1(</a:t>
            </a:r>
            <a:r>
              <a:rPr lang="zh-CN" altLang="en-US" sz="1800" dirty="0">
                <a:solidFill>
                  <a:srgbClr val="222226"/>
                </a:solidFill>
                <a:latin typeface="华文中宋" panose="02010600040101010101" pitchFamily="2" charset="-122"/>
                <a:ea typeface="华文中宋" panose="02010600040101010101" pitchFamily="2" charset="-122"/>
              </a:rPr>
              <a:t>例如插入排序</a:t>
            </a:r>
            <a:r>
              <a:rPr lang="en-US" altLang="zh-CN" sz="1800" dirty="0">
                <a:solidFill>
                  <a:srgbClr val="222226"/>
                </a:solidFill>
                <a:latin typeface="华文中宋" panose="02010600040101010101" pitchFamily="2" charset="-122"/>
                <a:ea typeface="华文中宋" panose="02010600040101010101" pitchFamily="2" charset="-122"/>
              </a:rPr>
              <a:t>)</a:t>
            </a:r>
            <a:endParaRPr lang="zh-CN" altLang="en-US" sz="1800" dirty="0">
              <a:solidFill>
                <a:srgbClr val="222226"/>
              </a:solidFill>
              <a:latin typeface="华文中宋" panose="02010600040101010101" pitchFamily="2" charset="-122"/>
              <a:ea typeface="华文中宋" panose="02010600040101010101" pitchFamily="2" charset="-122"/>
            </a:endParaRPr>
          </a:p>
          <a:p>
            <a:pPr marL="285750" indent="-285750" algn="just" latinLnBrk="1">
              <a:lnSpc>
                <a:spcPts val="3200"/>
              </a:lnSpc>
              <a:buFont typeface="Wingdings" panose="05000000000000000000" pitchFamily="2" charset="2"/>
              <a:buChar char="p"/>
            </a:pPr>
            <a:r>
              <a:rPr lang="zh-CN" altLang="en-US" sz="1800" dirty="0">
                <a:solidFill>
                  <a:srgbClr val="222226"/>
                </a:solidFill>
                <a:latin typeface="华文中宋" panose="02010600040101010101" pitchFamily="2" charset="-122"/>
                <a:ea typeface="华文中宋" panose="02010600040101010101" pitchFamily="2" charset="-122"/>
              </a:rPr>
              <a:t>减一个常因子，常常是减去因子</a:t>
            </a:r>
            <a:r>
              <a:rPr lang="en-US" altLang="zh-CN" sz="1800" dirty="0">
                <a:solidFill>
                  <a:srgbClr val="222226"/>
                </a:solidFill>
                <a:latin typeface="华文中宋" panose="02010600040101010101" pitchFamily="2" charset="-122"/>
                <a:ea typeface="华文中宋" panose="02010600040101010101" pitchFamily="2" charset="-122"/>
              </a:rPr>
              <a:t>2</a:t>
            </a:r>
          </a:p>
          <a:p>
            <a:pPr marL="285750" indent="-285750" algn="just" latinLnBrk="1">
              <a:lnSpc>
                <a:spcPts val="3200"/>
              </a:lnSpc>
              <a:buFont typeface="Wingdings" panose="05000000000000000000" pitchFamily="2" charset="2"/>
              <a:buChar char="p"/>
            </a:pPr>
            <a:r>
              <a:rPr lang="zh-CN" altLang="en-US" sz="1800" dirty="0">
                <a:solidFill>
                  <a:srgbClr val="222226"/>
                </a:solidFill>
                <a:latin typeface="华文中宋" panose="02010600040101010101" pitchFamily="2" charset="-122"/>
                <a:ea typeface="华文中宋" panose="02010600040101010101" pitchFamily="2" charset="-122"/>
              </a:rPr>
              <a:t>减可变规模</a:t>
            </a:r>
            <a:r>
              <a:rPr lang="en-US" altLang="zh-CN" sz="1800" dirty="0">
                <a:solidFill>
                  <a:srgbClr val="222226"/>
                </a:solidFill>
                <a:latin typeface="华文中宋" panose="02010600040101010101" pitchFamily="2" charset="-122"/>
                <a:ea typeface="华文中宋" panose="02010600040101010101" pitchFamily="2" charset="-122"/>
              </a:rPr>
              <a:t>(</a:t>
            </a:r>
            <a:r>
              <a:rPr lang="zh-CN" altLang="en-US" sz="1800" dirty="0">
                <a:solidFill>
                  <a:srgbClr val="222226"/>
                </a:solidFill>
                <a:latin typeface="华文中宋" panose="02010600040101010101" pitchFamily="2" charset="-122"/>
                <a:ea typeface="华文中宋" panose="02010600040101010101" pitchFamily="2" charset="-122"/>
              </a:rPr>
              <a:t>例如欧几里得算法</a:t>
            </a:r>
            <a:r>
              <a:rPr lang="en-US" altLang="zh-CN" sz="1800" dirty="0">
                <a:solidFill>
                  <a:srgbClr val="222226"/>
                </a:solidFill>
                <a:latin typeface="华文中宋" panose="02010600040101010101" pitchFamily="2" charset="-122"/>
                <a:ea typeface="华文中宋" panose="02010600040101010101" pitchFamily="2"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57158" y="357166"/>
            <a:ext cx="8501122" cy="1477328"/>
          </a:xfrm>
          <a:prstGeom prst="rect">
            <a:avLst/>
          </a:prstGeom>
          <a:solidFill>
            <a:schemeClr val="accent5">
              <a:lumMod val="40000"/>
              <a:lumOff val="60000"/>
            </a:schemeClr>
          </a:solidFill>
          <a:ln w="9525">
            <a:noFill/>
            <a:miter lim="800000"/>
            <a:headEnd/>
            <a:tailEnd/>
          </a:ln>
          <a:effectLst/>
        </p:spPr>
        <p:txBody>
          <a:bodyPr wrap="square">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许多问题可以取 </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，称为</a:t>
            </a:r>
            <a:r>
              <a:rPr lang="zh-CN" altLang="en-US" sz="2000" dirty="0">
                <a:solidFill>
                  <a:srgbClr val="FF0000"/>
                </a:solidFill>
                <a:latin typeface="Consolas" pitchFamily="49" charset="0"/>
                <a:ea typeface="楷体" pitchFamily="49" charset="-122"/>
                <a:cs typeface="Consolas" pitchFamily="49" charset="0"/>
              </a:rPr>
              <a:t>二分法</a:t>
            </a:r>
            <a:r>
              <a:rPr lang="zh-CN" altLang="en-US" sz="2000" dirty="0">
                <a:solidFill>
                  <a:srgbClr val="0000FF"/>
                </a:solidFill>
                <a:latin typeface="Consolas" pitchFamily="49" charset="0"/>
                <a:ea typeface="楷体" pitchFamily="49" charset="-122"/>
                <a:cs typeface="Consolas" pitchFamily="49" charset="0"/>
              </a:rPr>
              <a:t>，如图所示，这种使子问题规模大致相等的做法是出自一种</a:t>
            </a:r>
            <a:r>
              <a:rPr lang="zh-CN" altLang="en-US" sz="2000" dirty="0">
                <a:solidFill>
                  <a:srgbClr val="FF0000"/>
                </a:solidFill>
                <a:latin typeface="Consolas" pitchFamily="49" charset="0"/>
                <a:ea typeface="楷体" pitchFamily="49" charset="-122"/>
                <a:cs typeface="Consolas" pitchFamily="49" charset="0"/>
              </a:rPr>
              <a:t>平衡子问题</a:t>
            </a:r>
            <a:r>
              <a:rPr lang="zh-CN" altLang="en-US" sz="2000" dirty="0">
                <a:solidFill>
                  <a:srgbClr val="0000FF"/>
                </a:solidFill>
                <a:latin typeface="Consolas" pitchFamily="49" charset="0"/>
                <a:ea typeface="楷体" pitchFamily="49" charset="-122"/>
                <a:cs typeface="Consolas" pitchFamily="49" charset="0"/>
              </a:rPr>
              <a:t>的思想，它几乎总是比子问题规模不等的做法要好。</a:t>
            </a:r>
          </a:p>
        </p:txBody>
      </p:sp>
      <p:grpSp>
        <p:nvGrpSpPr>
          <p:cNvPr id="29" name="组合 28"/>
          <p:cNvGrpSpPr/>
          <p:nvPr/>
        </p:nvGrpSpPr>
        <p:grpSpPr>
          <a:xfrm>
            <a:off x="1285852" y="2000240"/>
            <a:ext cx="5357850" cy="3409258"/>
            <a:chOff x="1285852" y="2000240"/>
            <a:chExt cx="5357850" cy="3409258"/>
          </a:xfrm>
        </p:grpSpPr>
        <p:sp>
          <p:nvSpPr>
            <p:cNvPr id="5" name="矩形 4"/>
            <p:cNvSpPr/>
            <p:nvPr/>
          </p:nvSpPr>
          <p:spPr>
            <a:xfrm>
              <a:off x="3571868" y="200024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6" name="矩形 5"/>
            <p:cNvSpPr/>
            <p:nvPr/>
          </p:nvSpPr>
          <p:spPr>
            <a:xfrm>
              <a:off x="2143108" y="307181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矩形 6"/>
            <p:cNvSpPr/>
            <p:nvPr/>
          </p:nvSpPr>
          <p:spPr>
            <a:xfrm>
              <a:off x="1357290"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 name="矩形 7"/>
            <p:cNvSpPr/>
            <p:nvPr/>
          </p:nvSpPr>
          <p:spPr>
            <a:xfrm>
              <a:off x="2786050"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9" name="TextBox 8"/>
            <p:cNvSpPr txBox="1"/>
            <p:nvPr/>
          </p:nvSpPr>
          <p:spPr>
            <a:xfrm>
              <a:off x="1285852"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sp>
          <p:nvSpPr>
            <p:cNvPr id="10" name="TextBox 9"/>
            <p:cNvSpPr txBox="1"/>
            <p:nvPr/>
          </p:nvSpPr>
          <p:spPr>
            <a:xfrm>
              <a:off x="2857488"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cxnSp>
          <p:nvCxnSpPr>
            <p:cNvPr id="12" name="直接箭头连接符 11"/>
            <p:cNvCxnSpPr/>
            <p:nvPr/>
          </p:nvCxnSpPr>
          <p:spPr>
            <a:xfrm rot="5400000">
              <a:off x="1857356" y="3643314"/>
              <a:ext cx="57150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endCxn id="8" idx="0"/>
            </p:cNvCxnSpPr>
            <p:nvPr/>
          </p:nvCxnSpPr>
          <p:spPr>
            <a:xfrm rot="16200000" flipH="1">
              <a:off x="2678893" y="3607595"/>
              <a:ext cx="571504"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矩形 17"/>
            <p:cNvSpPr/>
            <p:nvPr/>
          </p:nvSpPr>
          <p:spPr>
            <a:xfrm>
              <a:off x="5143504" y="307181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9" name="矩形 18"/>
            <p:cNvSpPr/>
            <p:nvPr/>
          </p:nvSpPr>
          <p:spPr>
            <a:xfrm>
              <a:off x="4357686"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0" name="矩形 19"/>
            <p:cNvSpPr/>
            <p:nvPr/>
          </p:nvSpPr>
          <p:spPr>
            <a:xfrm>
              <a:off x="5786446"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4286248"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sp>
          <p:nvSpPr>
            <p:cNvPr id="22" name="TextBox 21"/>
            <p:cNvSpPr txBox="1"/>
            <p:nvPr/>
          </p:nvSpPr>
          <p:spPr>
            <a:xfrm>
              <a:off x="5857884"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cxnSp>
          <p:nvCxnSpPr>
            <p:cNvPr id="23" name="直接箭头连接符 22"/>
            <p:cNvCxnSpPr/>
            <p:nvPr/>
          </p:nvCxnSpPr>
          <p:spPr>
            <a:xfrm rot="5400000">
              <a:off x="4857752" y="3643314"/>
              <a:ext cx="57150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endCxn id="20" idx="0"/>
            </p:cNvCxnSpPr>
            <p:nvPr/>
          </p:nvCxnSpPr>
          <p:spPr>
            <a:xfrm rot="16200000" flipH="1">
              <a:off x="5679289" y="3607595"/>
              <a:ext cx="571504"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0800000" flipV="1">
              <a:off x="3000364" y="2500306"/>
              <a:ext cx="714380"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a:off x="4286248" y="2500306"/>
              <a:ext cx="857256"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Text Box 3" descr="纸莎草纸"/>
          <p:cNvSpPr txBox="1">
            <a:spLocks noChangeArrowheads="1"/>
          </p:cNvSpPr>
          <p:nvPr/>
        </p:nvSpPr>
        <p:spPr bwMode="auto">
          <a:xfrm>
            <a:off x="539750" y="1268413"/>
            <a:ext cx="3032118" cy="523220"/>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3.2.1 </a:t>
            </a:r>
            <a:r>
              <a:rPr lang="zh-CN" altLang="en-US" sz="2800">
                <a:solidFill>
                  <a:srgbClr val="FF0000"/>
                </a:solidFill>
                <a:latin typeface="Consolas" pitchFamily="49" charset="0"/>
                <a:ea typeface="微软雅黑" pitchFamily="34" charset="-122"/>
                <a:cs typeface="Consolas" pitchFamily="49" charset="0"/>
              </a:rPr>
              <a:t>快速排序</a:t>
            </a:r>
          </a:p>
        </p:txBody>
      </p:sp>
      <p:sp>
        <p:nvSpPr>
          <p:cNvPr id="202756" name="Text Box 4"/>
          <p:cNvSpPr txBox="1">
            <a:spLocks noChangeArrowheads="1"/>
          </p:cNvSpPr>
          <p:nvPr/>
        </p:nvSpPr>
        <p:spPr bwMode="auto">
          <a:xfrm>
            <a:off x="611188" y="1987550"/>
            <a:ext cx="7848600" cy="3311740"/>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dirty="0">
                <a:ea typeface="楷体" pitchFamily="49" charset="-122"/>
                <a:cs typeface="Times New Roman" pitchFamily="18" charset="0"/>
              </a:rPr>
              <a:t>　　</a:t>
            </a:r>
            <a:r>
              <a:rPr lang="zh-CN" altLang="en-US" sz="2200" dirty="0">
                <a:solidFill>
                  <a:srgbClr val="C00000"/>
                </a:solidFill>
                <a:latin typeface="微软雅黑" pitchFamily="34" charset="-122"/>
                <a:ea typeface="微软雅黑" pitchFamily="34" charset="-122"/>
                <a:cs typeface="Times New Roman" pitchFamily="18" charset="0"/>
              </a:rPr>
              <a:t>基本思想：</a:t>
            </a:r>
            <a:r>
              <a:rPr lang="zh-CN" altLang="en-US" sz="2000" dirty="0">
                <a:solidFill>
                  <a:srgbClr val="0000FF"/>
                </a:solidFill>
                <a:latin typeface="Consolas" pitchFamily="49" charset="0"/>
                <a:ea typeface="仿宋" pitchFamily="49" charset="-122"/>
                <a:cs typeface="Consolas" pitchFamily="49" charset="0"/>
              </a:rPr>
              <a:t>在待排序的</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个元素中任取一个元素（通常取第一个元素）作为</a:t>
            </a:r>
            <a:r>
              <a:rPr lang="zh-CN" altLang="en-US" sz="2000">
                <a:solidFill>
                  <a:srgbClr val="006600"/>
                </a:solidFill>
                <a:latin typeface="Consolas" pitchFamily="49" charset="0"/>
                <a:ea typeface="仿宋" pitchFamily="49" charset="-122"/>
                <a:cs typeface="Consolas" pitchFamily="49" charset="0"/>
              </a:rPr>
              <a:t>基准</a:t>
            </a:r>
            <a:r>
              <a:rPr lang="zh-CN" altLang="en-US" sz="2000">
                <a:solidFill>
                  <a:srgbClr val="0000FF"/>
                </a:solidFill>
                <a:latin typeface="Consolas" pitchFamily="49" charset="0"/>
                <a:ea typeface="仿宋" pitchFamily="49" charset="-122"/>
                <a:cs typeface="Consolas" pitchFamily="49" charset="0"/>
              </a:rPr>
              <a:t>，把</a:t>
            </a:r>
            <a:r>
              <a:rPr lang="zh-CN" altLang="en-US" sz="2000" dirty="0">
                <a:solidFill>
                  <a:srgbClr val="0000FF"/>
                </a:solidFill>
                <a:latin typeface="Consolas" pitchFamily="49" charset="0"/>
                <a:ea typeface="仿宋" pitchFamily="49" charset="-122"/>
                <a:cs typeface="Consolas" pitchFamily="49" charset="0"/>
              </a:rPr>
              <a:t>该元素放入最终位</a:t>
            </a:r>
            <a:r>
              <a:rPr lang="zh-CN" altLang="en-US" sz="2000">
                <a:solidFill>
                  <a:srgbClr val="0000FF"/>
                </a:solidFill>
                <a:latin typeface="Consolas" pitchFamily="49" charset="0"/>
                <a:ea typeface="仿宋" pitchFamily="49" charset="-122"/>
                <a:cs typeface="Consolas" pitchFamily="49" charset="0"/>
              </a:rPr>
              <a:t>置后，整</a:t>
            </a:r>
            <a:r>
              <a:rPr lang="zh-CN" altLang="en-US" sz="2000" dirty="0">
                <a:solidFill>
                  <a:srgbClr val="0000FF"/>
                </a:solidFill>
                <a:latin typeface="Consolas" pitchFamily="49" charset="0"/>
                <a:ea typeface="仿宋" pitchFamily="49" charset="-122"/>
                <a:cs typeface="Consolas" pitchFamily="49" charset="0"/>
              </a:rPr>
              <a:t>个数据序列被基准分割成两个子</a:t>
            </a:r>
            <a:r>
              <a:rPr lang="zh-CN" altLang="en-US" sz="2000">
                <a:solidFill>
                  <a:srgbClr val="0000FF"/>
                </a:solidFill>
                <a:latin typeface="Consolas" pitchFamily="49" charset="0"/>
                <a:ea typeface="仿宋" pitchFamily="49" charset="-122"/>
                <a:cs typeface="Consolas" pitchFamily="49" charset="0"/>
              </a:rPr>
              <a:t>序列，所</a:t>
            </a:r>
            <a:r>
              <a:rPr lang="zh-CN" altLang="en-US" sz="2000" dirty="0">
                <a:solidFill>
                  <a:srgbClr val="0000FF"/>
                </a:solidFill>
                <a:latin typeface="Consolas" pitchFamily="49" charset="0"/>
                <a:ea typeface="仿宋" pitchFamily="49" charset="-122"/>
                <a:cs typeface="Consolas" pitchFamily="49" charset="0"/>
              </a:rPr>
              <a:t>有小于基准的元素放置在前子序</a:t>
            </a:r>
            <a:r>
              <a:rPr lang="zh-CN" altLang="en-US" sz="2000">
                <a:solidFill>
                  <a:srgbClr val="0000FF"/>
                </a:solidFill>
                <a:latin typeface="Consolas" pitchFamily="49" charset="0"/>
                <a:ea typeface="仿宋" pitchFamily="49" charset="-122"/>
                <a:cs typeface="Consolas" pitchFamily="49" charset="0"/>
              </a:rPr>
              <a:t>列中，所</a:t>
            </a:r>
            <a:r>
              <a:rPr lang="zh-CN" altLang="en-US" sz="2000" dirty="0">
                <a:solidFill>
                  <a:srgbClr val="0000FF"/>
                </a:solidFill>
                <a:latin typeface="Consolas" pitchFamily="49" charset="0"/>
                <a:ea typeface="仿宋" pitchFamily="49" charset="-122"/>
                <a:cs typeface="Consolas" pitchFamily="49" charset="0"/>
              </a:rPr>
              <a:t>有大于基准的元素放置在后子序</a:t>
            </a:r>
            <a:r>
              <a:rPr lang="zh-CN" altLang="en-US" sz="2000">
                <a:solidFill>
                  <a:srgbClr val="0000FF"/>
                </a:solidFill>
                <a:latin typeface="Consolas" pitchFamily="49" charset="0"/>
                <a:ea typeface="仿宋" pitchFamily="49" charset="-122"/>
                <a:cs typeface="Consolas" pitchFamily="49" charset="0"/>
              </a:rPr>
              <a:t>列中，并</a:t>
            </a:r>
            <a:r>
              <a:rPr lang="zh-CN" altLang="en-US" sz="2000" dirty="0">
                <a:solidFill>
                  <a:srgbClr val="0000FF"/>
                </a:solidFill>
                <a:latin typeface="Consolas" pitchFamily="49" charset="0"/>
                <a:ea typeface="仿宋" pitchFamily="49" charset="-122"/>
                <a:cs typeface="Consolas" pitchFamily="49" charset="0"/>
              </a:rPr>
              <a:t>把基准排在这两个子序列的</a:t>
            </a:r>
            <a:r>
              <a:rPr lang="zh-CN" altLang="en-US" sz="2000">
                <a:solidFill>
                  <a:srgbClr val="0000FF"/>
                </a:solidFill>
                <a:latin typeface="Consolas" pitchFamily="49" charset="0"/>
                <a:ea typeface="仿宋" pitchFamily="49" charset="-122"/>
                <a:cs typeface="Consolas" pitchFamily="49" charset="0"/>
              </a:rPr>
              <a:t>中间，这</a:t>
            </a:r>
            <a:r>
              <a:rPr lang="zh-CN" altLang="en-US" sz="2000" dirty="0">
                <a:solidFill>
                  <a:srgbClr val="0000FF"/>
                </a:solidFill>
                <a:latin typeface="Consolas" pitchFamily="49" charset="0"/>
                <a:ea typeface="仿宋" pitchFamily="49" charset="-122"/>
                <a:cs typeface="Consolas" pitchFamily="49" charset="0"/>
              </a:rPr>
              <a:t>个过程称作</a:t>
            </a:r>
            <a:r>
              <a:rPr lang="zh-CN" altLang="en-US" sz="2000" dirty="0">
                <a:solidFill>
                  <a:srgbClr val="CC3300"/>
                </a:solidFill>
                <a:latin typeface="Consolas" pitchFamily="49" charset="0"/>
                <a:ea typeface="仿宋" pitchFamily="49" charset="-122"/>
                <a:cs typeface="Consolas" pitchFamily="49" charset="0"/>
              </a:rPr>
              <a:t>划分</a:t>
            </a:r>
            <a:r>
              <a:rPr lang="zh-CN" altLang="en-US" sz="2000" dirty="0">
                <a:latin typeface="Consolas" pitchFamily="49" charset="0"/>
                <a:ea typeface="仿宋" pitchFamily="49" charset="-122"/>
                <a:cs typeface="Consolas" pitchFamily="49" charset="0"/>
              </a:rPr>
              <a:t>。</a:t>
            </a:r>
          </a:p>
          <a:p>
            <a:pPr>
              <a:lnSpc>
                <a:spcPct val="150000"/>
              </a:lnSpc>
              <a:spcBef>
                <a:spcPts val="0"/>
              </a:spcBef>
            </a:pPr>
            <a:r>
              <a:rPr lang="zh-CN" altLang="en-US" sz="2000" dirty="0">
                <a:latin typeface="Consolas" pitchFamily="49" charset="0"/>
                <a:ea typeface="仿宋" pitchFamily="49" charset="-122"/>
                <a:cs typeface="Consolas" pitchFamily="49" charset="0"/>
              </a:rPr>
              <a:t>　</a:t>
            </a:r>
            <a:r>
              <a:rPr lang="zh-CN" altLang="en-US" sz="2000">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然后对两个子序列分别重复上述过程，直至每个子序列内只有一个记录或空为止。</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00034" y="357166"/>
            <a:ext cx="385765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Verdana" pitchFamily="34" charset="0"/>
                <a:cs typeface="Consolas" pitchFamily="49" charset="0"/>
              </a:rPr>
              <a:t>3.2</a:t>
            </a:r>
            <a:r>
              <a:rPr lang="pt-BR" altLang="zh-CN" sz="2800">
                <a:solidFill>
                  <a:srgbClr val="FF0000"/>
                </a:solidFill>
                <a:latin typeface="Consolas" pitchFamily="49" charset="0"/>
                <a:ea typeface="叶根友毛笔行书2.0版" pitchFamily="2" charset="-122"/>
                <a:cs typeface="Consolas" pitchFamily="49" charset="0"/>
              </a:rPr>
              <a:t> </a:t>
            </a:r>
            <a:r>
              <a:rPr lang="zh-CN" altLang="zh-CN" sz="2800">
                <a:solidFill>
                  <a:srgbClr val="FF0000"/>
                </a:solidFill>
                <a:latin typeface="Consolas" pitchFamily="49" charset="0"/>
                <a:ea typeface="叶根友毛笔行书2.0版" pitchFamily="2" charset="-122"/>
                <a:cs typeface="Consolas" pitchFamily="49" charset="0"/>
              </a:rPr>
              <a:t>求解排序问题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组合 16"/>
          <p:cNvGrpSpPr/>
          <p:nvPr/>
        </p:nvGrpSpPr>
        <p:grpSpPr>
          <a:xfrm>
            <a:off x="1285852" y="130710"/>
            <a:ext cx="4857784" cy="2512472"/>
            <a:chOff x="1285852" y="130710"/>
            <a:chExt cx="4857784" cy="2512472"/>
          </a:xfrm>
        </p:grpSpPr>
        <p:sp>
          <p:nvSpPr>
            <p:cNvPr id="6" name="矩形 5"/>
            <p:cNvSpPr/>
            <p:nvPr/>
          </p:nvSpPr>
          <p:spPr>
            <a:xfrm>
              <a:off x="1285852" y="571480"/>
              <a:ext cx="4857784" cy="5715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FF0000"/>
                  </a:solidFill>
                  <a:latin typeface="Consolas" pitchFamily="49" charset="0"/>
                  <a:cs typeface="Consolas" pitchFamily="49" charset="0"/>
                </a:rPr>
                <a:t>a</a:t>
              </a:r>
              <a:r>
                <a:rPr lang="en-US" altLang="zh-CN" sz="2000">
                  <a:solidFill>
                    <a:srgbClr val="FF0000"/>
                  </a:solidFill>
                  <a:latin typeface="Consolas" pitchFamily="49" charset="0"/>
                  <a:cs typeface="Consolas" pitchFamily="49" charset="0"/>
                </a:rPr>
                <a:t>[</a:t>
              </a:r>
              <a:r>
                <a:rPr lang="en-US" altLang="zh-CN" sz="2000" i="1">
                  <a:solidFill>
                    <a:srgbClr val="FF0000"/>
                  </a:solidFill>
                  <a:latin typeface="Consolas" pitchFamily="49" charset="0"/>
                  <a:cs typeface="Consolas" pitchFamily="49" charset="0"/>
                </a:rPr>
                <a:t>s</a:t>
              </a:r>
              <a:r>
                <a:rPr lang="en-US" altLang="zh-CN" sz="2000">
                  <a:solidFill>
                    <a:srgbClr val="FF0000"/>
                  </a:solidFill>
                  <a:latin typeface="Consolas" pitchFamily="49" charset="0"/>
                  <a:cs typeface="Consolas" pitchFamily="49" charset="0"/>
                </a:rPr>
                <a:t>]</a:t>
              </a:r>
              <a:r>
                <a:rPr lang="en-US" altLang="zh-CN" sz="2000">
                  <a:latin typeface="Consolas" pitchFamily="49" charset="0"/>
                  <a:cs typeface="Consolas" pitchFamily="49" charset="0"/>
                </a:rPr>
                <a:t>   </a:t>
              </a:r>
              <a:r>
                <a:rPr lang="en-US" altLang="zh-CN" sz="2000" i="1">
                  <a:latin typeface="Consolas" pitchFamily="49" charset="0"/>
                  <a:cs typeface="Consolas" pitchFamily="49" charset="0"/>
                </a:rPr>
                <a:t>a</a:t>
              </a:r>
              <a:r>
                <a:rPr lang="en-US" altLang="zh-CN" sz="2000">
                  <a:latin typeface="Consolas" pitchFamily="49" charset="0"/>
                  <a:cs typeface="Consolas" pitchFamily="49" charset="0"/>
                </a:rPr>
                <a:t>[</a:t>
              </a:r>
              <a:r>
                <a:rPr lang="en-US" altLang="zh-CN" sz="2000" i="1">
                  <a:latin typeface="Consolas" pitchFamily="49" charset="0"/>
                  <a:cs typeface="Consolas" pitchFamily="49" charset="0"/>
                </a:rPr>
                <a:t>s</a:t>
              </a:r>
              <a:r>
                <a:rPr lang="en-US" altLang="zh-CN" sz="2000">
                  <a:latin typeface="Consolas" pitchFamily="49" charset="0"/>
                  <a:cs typeface="Consolas" pitchFamily="49" charset="0"/>
                </a:rPr>
                <a:t>+1]   … … …    </a:t>
              </a:r>
              <a:r>
                <a:rPr lang="en-US" altLang="zh-CN" sz="2000" i="1">
                  <a:latin typeface="Consolas" pitchFamily="49" charset="0"/>
                  <a:cs typeface="Consolas" pitchFamily="49" charset="0"/>
                </a:rPr>
                <a:t>a</a:t>
              </a:r>
              <a:r>
                <a:rPr lang="en-US" altLang="zh-CN" sz="2000">
                  <a:latin typeface="Consolas" pitchFamily="49" charset="0"/>
                  <a:cs typeface="Consolas" pitchFamily="49" charset="0"/>
                </a:rPr>
                <a:t>[</a:t>
              </a:r>
              <a:r>
                <a:rPr lang="en-US" altLang="zh-CN" sz="2000" i="1">
                  <a:latin typeface="Consolas" pitchFamily="49" charset="0"/>
                  <a:cs typeface="Consolas" pitchFamily="49" charset="0"/>
                </a:rPr>
                <a:t>t</a:t>
              </a:r>
              <a:r>
                <a:rPr lang="en-US" altLang="zh-CN" sz="2000">
                  <a:latin typeface="Consolas" pitchFamily="49" charset="0"/>
                  <a:cs typeface="Consolas" pitchFamily="49" charset="0"/>
                </a:rPr>
                <a:t>]</a:t>
              </a:r>
              <a:endParaRPr lang="zh-CN" altLang="en-US" sz="2000">
                <a:latin typeface="Consolas" pitchFamily="49" charset="0"/>
                <a:cs typeface="Consolas" pitchFamily="49" charset="0"/>
              </a:endParaRPr>
            </a:p>
          </p:txBody>
        </p:sp>
        <p:sp>
          <p:nvSpPr>
            <p:cNvPr id="7" name="TextBox 6"/>
            <p:cNvSpPr txBox="1"/>
            <p:nvPr/>
          </p:nvSpPr>
          <p:spPr>
            <a:xfrm>
              <a:off x="1500166" y="130710"/>
              <a:ext cx="928694" cy="369332"/>
            </a:xfrm>
            <a:prstGeom prst="rect">
              <a:avLst/>
            </a:prstGeom>
            <a:noFill/>
          </p:spPr>
          <p:txBody>
            <a:bodyPr wrap="square" rtlCol="0">
              <a:spAutoFit/>
            </a:bodyPr>
            <a:lstStyle/>
            <a:p>
              <a:r>
                <a:rPr lang="zh-CN" altLang="en-US" sz="1800">
                  <a:solidFill>
                    <a:srgbClr val="0000FF"/>
                  </a:solidFill>
                  <a:latin typeface="微软雅黑" pitchFamily="34" charset="-122"/>
                  <a:ea typeface="微软雅黑" pitchFamily="34" charset="-122"/>
                </a:rPr>
                <a:t>无序区</a:t>
              </a:r>
            </a:p>
          </p:txBody>
        </p:sp>
        <p:sp>
          <p:nvSpPr>
            <p:cNvPr id="8" name="下箭头 7"/>
            <p:cNvSpPr/>
            <p:nvPr/>
          </p:nvSpPr>
          <p:spPr>
            <a:xfrm>
              <a:off x="3500430" y="1285860"/>
              <a:ext cx="285752"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矩形 8"/>
            <p:cNvSpPr/>
            <p:nvPr/>
          </p:nvSpPr>
          <p:spPr>
            <a:xfrm>
              <a:off x="1285852" y="2071678"/>
              <a:ext cx="2071702" cy="5715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FF0000"/>
                  </a:solidFill>
                  <a:latin typeface="Consolas" pitchFamily="49" charset="0"/>
                  <a:cs typeface="Consolas" pitchFamily="49" charset="0"/>
                </a:rPr>
                <a:t>a</a:t>
              </a:r>
              <a:r>
                <a:rPr lang="en-US" altLang="zh-CN" sz="2000">
                  <a:solidFill>
                    <a:srgbClr val="FF0000"/>
                  </a:solidFill>
                  <a:latin typeface="Consolas" pitchFamily="49" charset="0"/>
                  <a:cs typeface="Consolas" pitchFamily="49" charset="0"/>
                </a:rPr>
                <a:t>[</a:t>
              </a:r>
              <a:r>
                <a:rPr lang="en-US" altLang="zh-CN" sz="2000" i="1">
                  <a:solidFill>
                    <a:srgbClr val="FF0000"/>
                  </a:solidFill>
                  <a:latin typeface="Consolas" pitchFamily="49" charset="0"/>
                  <a:cs typeface="Consolas" pitchFamily="49" charset="0"/>
                </a:rPr>
                <a:t>s</a:t>
              </a:r>
              <a:r>
                <a:rPr lang="en-US" altLang="zh-CN" sz="2000">
                  <a:solidFill>
                    <a:srgbClr val="FF0000"/>
                  </a:solidFill>
                  <a:latin typeface="Consolas" pitchFamily="49" charset="0"/>
                  <a:cs typeface="Consolas" pitchFamily="49" charset="0"/>
                </a:rPr>
                <a:t>]</a:t>
              </a:r>
              <a:r>
                <a:rPr lang="en-US" altLang="zh-CN" sz="2000">
                  <a:latin typeface="Consolas" pitchFamily="49" charset="0"/>
                  <a:cs typeface="Consolas" pitchFamily="49" charset="0"/>
                </a:rPr>
                <a:t> … </a:t>
              </a:r>
              <a:r>
                <a:rPr lang="en-US" altLang="zh-CN" sz="2000" i="1">
                  <a:latin typeface="Consolas" pitchFamily="49" charset="0"/>
                  <a:cs typeface="Consolas" pitchFamily="49" charset="0"/>
                </a:rPr>
                <a:t>a</a:t>
              </a:r>
              <a:r>
                <a:rPr lang="en-US" altLang="zh-CN" sz="2000">
                  <a:latin typeface="Consolas" pitchFamily="49" charset="0"/>
                  <a:cs typeface="Consolas" pitchFamily="49" charset="0"/>
                </a:rPr>
                <a:t>[</a:t>
              </a:r>
              <a:r>
                <a:rPr lang="en-US" altLang="zh-CN" sz="2000" i="1">
                  <a:latin typeface="Consolas" pitchFamily="49" charset="0"/>
                  <a:cs typeface="Consolas" pitchFamily="49" charset="0"/>
                </a:rPr>
                <a:t>i-</a:t>
              </a:r>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10" name="椭圆 9"/>
            <p:cNvSpPr/>
            <p:nvPr/>
          </p:nvSpPr>
          <p:spPr>
            <a:xfrm>
              <a:off x="3428992" y="2000240"/>
              <a:ext cx="57150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i="1">
                  <a:solidFill>
                    <a:srgbClr val="FF0000"/>
                  </a:solidFill>
                  <a:latin typeface="Consolas" pitchFamily="49" charset="0"/>
                  <a:cs typeface="Consolas" pitchFamily="49" charset="0"/>
                </a:rPr>
                <a:t>a</a:t>
              </a:r>
              <a:r>
                <a:rPr lang="en-US" altLang="zh-CN" sz="1800">
                  <a:solidFill>
                    <a:srgbClr val="FF0000"/>
                  </a:solidFill>
                  <a:latin typeface="Consolas" pitchFamily="49" charset="0"/>
                  <a:cs typeface="Consolas" pitchFamily="49" charset="0"/>
                </a:rPr>
                <a:t>[</a:t>
              </a:r>
              <a:r>
                <a:rPr lang="en-US" altLang="zh-CN" sz="1800" i="1">
                  <a:solidFill>
                    <a:srgbClr val="FF0000"/>
                  </a:solidFill>
                  <a:latin typeface="Consolas" pitchFamily="49" charset="0"/>
                  <a:cs typeface="Consolas" pitchFamily="49" charset="0"/>
                </a:rPr>
                <a:t>s</a:t>
              </a:r>
              <a:r>
                <a:rPr lang="en-US" altLang="zh-CN" sz="1800">
                  <a:solidFill>
                    <a:srgbClr val="FF0000"/>
                  </a:solidFill>
                  <a:latin typeface="Consolas" pitchFamily="49" charset="0"/>
                  <a:cs typeface="Consolas" pitchFamily="49" charset="0"/>
                </a:rPr>
                <a:t>]</a:t>
              </a:r>
              <a:endParaRPr lang="zh-CN" altLang="en-US" sz="1800">
                <a:solidFill>
                  <a:srgbClr val="FF0000"/>
                </a:solidFill>
                <a:latin typeface="Consolas" pitchFamily="49" charset="0"/>
                <a:cs typeface="Consolas" pitchFamily="49" charset="0"/>
              </a:endParaRPr>
            </a:p>
          </p:txBody>
        </p:sp>
        <p:sp>
          <p:nvSpPr>
            <p:cNvPr id="11" name="矩形 10"/>
            <p:cNvSpPr/>
            <p:nvPr/>
          </p:nvSpPr>
          <p:spPr>
            <a:xfrm>
              <a:off x="4071934" y="2071678"/>
              <a:ext cx="2071702" cy="5715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chemeClr val="bg1"/>
                  </a:solidFill>
                  <a:latin typeface="Consolas" pitchFamily="49" charset="0"/>
                  <a:cs typeface="Consolas" pitchFamily="49" charset="0"/>
                </a:rPr>
                <a:t>a</a:t>
              </a:r>
              <a:r>
                <a:rPr lang="en-US" altLang="zh-CN" sz="2000">
                  <a:solidFill>
                    <a:schemeClr val="bg1"/>
                  </a:solidFill>
                  <a:latin typeface="Consolas" pitchFamily="49" charset="0"/>
                  <a:cs typeface="Consolas" pitchFamily="49" charset="0"/>
                </a:rPr>
                <a:t>[</a:t>
              </a:r>
              <a:r>
                <a:rPr lang="en-US" altLang="zh-CN" sz="2000" i="1">
                  <a:solidFill>
                    <a:schemeClr val="bg1"/>
                  </a:solidFill>
                  <a:latin typeface="Consolas" pitchFamily="49" charset="0"/>
                  <a:cs typeface="Consolas" pitchFamily="49" charset="0"/>
                </a:rPr>
                <a:t>i</a:t>
              </a:r>
              <a:r>
                <a:rPr lang="en-US" altLang="zh-CN" sz="2000">
                  <a:solidFill>
                    <a:schemeClr val="bg1"/>
                  </a:solidFill>
                  <a:latin typeface="Consolas" pitchFamily="49" charset="0"/>
                  <a:cs typeface="Consolas" pitchFamily="49" charset="0"/>
                </a:rPr>
                <a:t>+1] … </a:t>
              </a:r>
              <a:r>
                <a:rPr lang="en-US" altLang="zh-CN" sz="2000" i="1">
                  <a:solidFill>
                    <a:schemeClr val="bg1"/>
                  </a:solidFill>
                  <a:latin typeface="Consolas" pitchFamily="49" charset="0"/>
                  <a:cs typeface="Consolas" pitchFamily="49" charset="0"/>
                </a:rPr>
                <a:t>a</a:t>
              </a:r>
              <a:r>
                <a:rPr lang="en-US" altLang="zh-CN" sz="2000">
                  <a:solidFill>
                    <a:schemeClr val="bg1"/>
                  </a:solidFill>
                  <a:latin typeface="Consolas" pitchFamily="49" charset="0"/>
                  <a:cs typeface="Consolas" pitchFamily="49" charset="0"/>
                </a:rPr>
                <a:t>[</a:t>
              </a:r>
              <a:r>
                <a:rPr lang="en-US" altLang="zh-CN" sz="2000" i="1">
                  <a:solidFill>
                    <a:schemeClr val="bg1"/>
                  </a:solidFill>
                  <a:latin typeface="Consolas" pitchFamily="49" charset="0"/>
                  <a:cs typeface="Consolas" pitchFamily="49" charset="0"/>
                </a:rPr>
                <a:t>t</a:t>
              </a:r>
              <a:r>
                <a:rPr lang="en-US" altLang="zh-CN" sz="2000">
                  <a:solidFill>
                    <a:schemeClr val="bg1"/>
                  </a:solidFill>
                  <a:latin typeface="Consolas" pitchFamily="49" charset="0"/>
                  <a:cs typeface="Consolas" pitchFamily="49" charset="0"/>
                </a:rPr>
                <a:t>]</a:t>
              </a:r>
              <a:endParaRPr lang="zh-CN" altLang="en-US" sz="2000">
                <a:solidFill>
                  <a:schemeClr val="bg1"/>
                </a:solidFill>
                <a:latin typeface="Consolas" pitchFamily="49" charset="0"/>
                <a:cs typeface="Consolas" pitchFamily="49" charset="0"/>
              </a:endParaRPr>
            </a:p>
          </p:txBody>
        </p:sp>
        <p:sp>
          <p:nvSpPr>
            <p:cNvPr id="12" name="TextBox 11"/>
            <p:cNvSpPr txBox="1"/>
            <p:nvPr/>
          </p:nvSpPr>
          <p:spPr>
            <a:xfrm>
              <a:off x="1500166" y="1630908"/>
              <a:ext cx="1071570" cy="369332"/>
            </a:xfrm>
            <a:prstGeom prst="rect">
              <a:avLst/>
            </a:prstGeom>
            <a:noFill/>
          </p:spPr>
          <p:txBody>
            <a:bodyPr wrap="square" rtlCol="0">
              <a:spAutoFit/>
            </a:bodyPr>
            <a:lstStyle/>
            <a:p>
              <a:r>
                <a:rPr lang="zh-CN" altLang="en-US" sz="1800">
                  <a:solidFill>
                    <a:srgbClr val="0000FF"/>
                  </a:solidFill>
                  <a:latin typeface="Consolas" pitchFamily="49" charset="0"/>
                  <a:ea typeface="微软雅黑" pitchFamily="34" charset="-122"/>
                  <a:cs typeface="Consolas" pitchFamily="49" charset="0"/>
                </a:rPr>
                <a:t>无序区</a:t>
              </a:r>
              <a:r>
                <a:rPr lang="en-US" altLang="zh-CN" sz="1800">
                  <a:solidFill>
                    <a:srgbClr val="0000FF"/>
                  </a:solidFill>
                  <a:latin typeface="Consolas" pitchFamily="49" charset="0"/>
                  <a:ea typeface="微软雅黑" pitchFamily="34" charset="-122"/>
                  <a:cs typeface="Consolas" pitchFamily="49" charset="0"/>
                </a:rPr>
                <a:t>1</a:t>
              </a:r>
              <a:endParaRPr lang="zh-CN" altLang="en-US" sz="1800">
                <a:solidFill>
                  <a:srgbClr val="0000FF"/>
                </a:solidFill>
                <a:latin typeface="Consolas" pitchFamily="49" charset="0"/>
                <a:ea typeface="微软雅黑" pitchFamily="34" charset="-122"/>
                <a:cs typeface="Consolas" pitchFamily="49" charset="0"/>
              </a:endParaRPr>
            </a:p>
          </p:txBody>
        </p:sp>
        <p:sp>
          <p:nvSpPr>
            <p:cNvPr id="13" name="TextBox 12"/>
            <p:cNvSpPr txBox="1"/>
            <p:nvPr/>
          </p:nvSpPr>
          <p:spPr>
            <a:xfrm>
              <a:off x="5072066" y="1643050"/>
              <a:ext cx="1071570" cy="369332"/>
            </a:xfrm>
            <a:prstGeom prst="rect">
              <a:avLst/>
            </a:prstGeom>
            <a:noFill/>
          </p:spPr>
          <p:txBody>
            <a:bodyPr wrap="square" rtlCol="0">
              <a:spAutoFit/>
            </a:bodyPr>
            <a:lstStyle/>
            <a:p>
              <a:r>
                <a:rPr lang="zh-CN" altLang="en-US" sz="1800">
                  <a:solidFill>
                    <a:srgbClr val="0000FF"/>
                  </a:solidFill>
                  <a:latin typeface="Consolas" pitchFamily="49" charset="0"/>
                  <a:ea typeface="微软雅黑" pitchFamily="34" charset="-122"/>
                  <a:cs typeface="Consolas" pitchFamily="49" charset="0"/>
                </a:rPr>
                <a:t>无序区</a:t>
              </a:r>
              <a:r>
                <a:rPr lang="en-US" altLang="zh-CN" sz="1800">
                  <a:solidFill>
                    <a:srgbClr val="0000FF"/>
                  </a:solidFill>
                  <a:latin typeface="Consolas" pitchFamily="49" charset="0"/>
                  <a:ea typeface="微软雅黑" pitchFamily="34" charset="-122"/>
                  <a:cs typeface="Consolas" pitchFamily="49" charset="0"/>
                </a:rPr>
                <a:t>2</a:t>
              </a:r>
              <a:endParaRPr lang="zh-CN" altLang="en-US" sz="1800">
                <a:solidFill>
                  <a:srgbClr val="0000FF"/>
                </a:solidFill>
                <a:latin typeface="Consolas" pitchFamily="49" charset="0"/>
                <a:ea typeface="微软雅黑" pitchFamily="34" charset="-122"/>
                <a:cs typeface="Consolas" pitchFamily="49" charset="0"/>
              </a:endParaRPr>
            </a:p>
          </p:txBody>
        </p:sp>
        <p:sp>
          <p:nvSpPr>
            <p:cNvPr id="14" name="TextBox 13"/>
            <p:cNvSpPr txBox="1"/>
            <p:nvPr/>
          </p:nvSpPr>
          <p:spPr>
            <a:xfrm>
              <a:off x="3786182" y="1314378"/>
              <a:ext cx="785818" cy="400110"/>
            </a:xfrm>
            <a:prstGeom prst="rect">
              <a:avLst/>
            </a:prstGeom>
            <a:noFill/>
          </p:spPr>
          <p:txBody>
            <a:bodyPr wrap="square" rtlCol="0">
              <a:spAutoFit/>
            </a:bodyPr>
            <a:lstStyle/>
            <a:p>
              <a:r>
                <a:rPr lang="zh-CN" altLang="en-US" sz="2000">
                  <a:solidFill>
                    <a:srgbClr val="FF00FF"/>
                  </a:solidFill>
                  <a:latin typeface="仿宋" pitchFamily="49" charset="-122"/>
                  <a:ea typeface="仿宋" pitchFamily="49" charset="-122"/>
                </a:rPr>
                <a:t>划分</a:t>
              </a:r>
            </a:p>
          </p:txBody>
        </p:sp>
      </p:grpSp>
      <p:grpSp>
        <p:nvGrpSpPr>
          <p:cNvPr id="18" name="组合 17"/>
          <p:cNvGrpSpPr/>
          <p:nvPr/>
        </p:nvGrpSpPr>
        <p:grpSpPr>
          <a:xfrm>
            <a:off x="714348" y="2428868"/>
            <a:ext cx="7715304" cy="2753019"/>
            <a:chOff x="714348" y="2428868"/>
            <a:chExt cx="7715304" cy="2753019"/>
          </a:xfrm>
        </p:grpSpPr>
        <p:sp>
          <p:nvSpPr>
            <p:cNvPr id="15" name="TextBox 14"/>
            <p:cNvSpPr txBox="1"/>
            <p:nvPr/>
          </p:nvSpPr>
          <p:spPr>
            <a:xfrm>
              <a:off x="928662" y="3571876"/>
              <a:ext cx="7500990" cy="1610011"/>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lIns="252000" tIns="180000" bIns="180000" rtlCol="0">
              <a:spAutoFit/>
            </a:bodyPr>
            <a:lstStyle/>
            <a:p>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不做任何事情</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a</a:t>
              </a:r>
              <a:r>
                <a:rPr lang="en-US" altLang="zh-CN" sz="1800" dirty="0">
                  <a:solidFill>
                    <a:srgbClr val="00B0F0"/>
                  </a:solidFill>
                  <a:latin typeface="Consolas" pitchFamily="49" charset="0"/>
                  <a:ea typeface="仿宋" pitchFamily="49" charset="-122"/>
                  <a:cs typeface="Consolas" pitchFamily="49" charset="0"/>
                </a:rPr>
                <a:t>[</a:t>
              </a:r>
              <a:r>
                <a:rPr lang="en-US" altLang="zh-CN" sz="1800" i="1" dirty="0" err="1">
                  <a:solidFill>
                    <a:srgbClr val="00B0F0"/>
                  </a:solidFill>
                  <a:latin typeface="Consolas" pitchFamily="49" charset="0"/>
                  <a:ea typeface="仿宋" pitchFamily="49" charset="-122"/>
                  <a:cs typeface="Consolas" pitchFamily="49" charset="0"/>
                </a:rPr>
                <a:t>s</a:t>
              </a:r>
              <a:r>
                <a:rPr lang="en-US" altLang="zh-CN" sz="1800" dirty="0" err="1">
                  <a:solidFill>
                    <a:srgbClr val="00B0F0"/>
                  </a:solidFill>
                  <a:latin typeface="Consolas" pitchFamily="49" charset="0"/>
                  <a:ea typeface="仿宋" pitchFamily="49" charset="-122"/>
                  <a:cs typeface="Consolas" pitchFamily="49" charset="0"/>
                </a:rPr>
                <a:t>..</a:t>
              </a:r>
              <a:r>
                <a:rPr lang="en-US" altLang="zh-CN" sz="1800" i="1" dirty="0" err="1">
                  <a:solidFill>
                    <a:srgbClr val="00B0F0"/>
                  </a:solidFill>
                  <a:latin typeface="Consolas" pitchFamily="49" charset="0"/>
                  <a:ea typeface="仿宋" pitchFamily="49" charset="-122"/>
                  <a:cs typeface="Consolas" pitchFamily="49" charset="0"/>
                </a:rPr>
                <a:t>t</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中长度小于</a:t>
              </a:r>
              <a:r>
                <a:rPr lang="en-US" altLang="zh-CN" sz="1800" dirty="0">
                  <a:solidFill>
                    <a:srgbClr val="00B0F0"/>
                  </a:solidFill>
                  <a:latin typeface="Consolas" pitchFamily="49" charset="0"/>
                  <a:ea typeface="仿宋" pitchFamily="49" charset="-122"/>
                  <a:cs typeface="Consolas" pitchFamily="49" charset="0"/>
                </a:rPr>
                <a:t>2</a:t>
              </a:r>
            </a:p>
            <a:p>
              <a:pPr>
                <a:lnSpc>
                  <a:spcPct val="150000"/>
                </a:lnSpc>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=Partition(</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,s,</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其他情况</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i="1" dirty="0">
                  <a:solidFill>
                    <a:srgbClr val="0000FF"/>
                  </a:solidFill>
                  <a:latin typeface="Consolas" pitchFamily="49" charset="0"/>
                  <a:ea typeface="仿宋" pitchFamily="49" charset="-122"/>
                  <a:cs typeface="Consolas" pitchFamily="49" charset="0"/>
                </a:rPr>
                <a:t>           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p:txBody>
        </p:sp>
        <p:sp>
          <p:nvSpPr>
            <p:cNvPr id="16" name="左弧形箭头 15"/>
            <p:cNvSpPr/>
            <p:nvPr/>
          </p:nvSpPr>
          <p:spPr>
            <a:xfrm>
              <a:off x="714348" y="2428868"/>
              <a:ext cx="428628" cy="100013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500034" y="1357298"/>
            <a:ext cx="1819258"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FF0000"/>
                </a:solidFill>
                <a:ea typeface="黑体" pitchFamily="2" charset="-122"/>
              </a:rPr>
              <a:t>分治策略：</a:t>
            </a:r>
          </a:p>
        </p:txBody>
      </p:sp>
      <p:sp>
        <p:nvSpPr>
          <p:cNvPr id="200707" name="Text Box 3"/>
          <p:cNvSpPr txBox="1">
            <a:spLocks noChangeArrowheads="1"/>
          </p:cNvSpPr>
          <p:nvPr/>
        </p:nvSpPr>
        <p:spPr bwMode="auto">
          <a:xfrm>
            <a:off x="579466" y="1928802"/>
            <a:ext cx="8064500" cy="25367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C00000"/>
                </a:solidFill>
                <a:latin typeface="Consolas" pitchFamily="49" charset="0"/>
                <a:ea typeface="仿宋" pitchFamily="49" charset="-122"/>
                <a:cs typeface="Consolas" pitchFamily="49" charset="0"/>
              </a:rPr>
              <a:t>① 分解：</a:t>
            </a:r>
            <a:r>
              <a:rPr lang="zh-CN" altLang="en-US" sz="1800" dirty="0">
                <a:solidFill>
                  <a:srgbClr val="0000FF"/>
                </a:solidFill>
                <a:latin typeface="Consolas" pitchFamily="49" charset="0"/>
                <a:ea typeface="仿宋" pitchFamily="49" charset="-122"/>
                <a:cs typeface="Consolas" pitchFamily="49" charset="0"/>
              </a:rPr>
              <a:t>将原序列</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分解成两个子序列</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和</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，其中</a:t>
            </a:r>
            <a:r>
              <a:rPr lang="en-US" altLang="zh-CN" sz="1800" i="1"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为划分的基准位置。</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C00000"/>
                </a:solidFill>
                <a:latin typeface="Consolas" pitchFamily="49" charset="0"/>
                <a:ea typeface="仿宋" pitchFamily="49" charset="-122"/>
                <a:cs typeface="Consolas" pitchFamily="49" charset="0"/>
              </a:rPr>
              <a:t>② 求解子问题：</a:t>
            </a:r>
            <a:r>
              <a:rPr lang="zh-CN" altLang="en-US" sz="1800" dirty="0">
                <a:solidFill>
                  <a:srgbClr val="0000FF"/>
                </a:solidFill>
                <a:latin typeface="Consolas" pitchFamily="49" charset="0"/>
                <a:ea typeface="仿宋" pitchFamily="49" charset="-122"/>
                <a:cs typeface="Consolas" pitchFamily="49" charset="0"/>
              </a:rPr>
              <a:t>若子序列的长度为</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或为</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，则它是有序的，直接返回；否则递归地求解各个子问题。</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C00000"/>
                </a:solidFill>
                <a:latin typeface="Consolas" pitchFamily="49" charset="0"/>
                <a:ea typeface="仿宋" pitchFamily="49" charset="-122"/>
                <a:cs typeface="Consolas" pitchFamily="49" charset="0"/>
              </a:rPr>
              <a:t>③ 合并：</a:t>
            </a:r>
            <a:r>
              <a:rPr lang="zh-CN" altLang="en-US" sz="1800" dirty="0">
                <a:solidFill>
                  <a:srgbClr val="0000FF"/>
                </a:solidFill>
                <a:latin typeface="Consolas" pitchFamily="49" charset="0"/>
                <a:ea typeface="仿宋" pitchFamily="49" charset="-122"/>
                <a:cs typeface="Consolas" pitchFamily="49" charset="0"/>
              </a:rPr>
              <a:t>由于整个序列存放在数组</a:t>
            </a:r>
            <a:r>
              <a:rPr lang="en-US" altLang="zh-CN" sz="1800" i="1"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中，排序过程是</a:t>
            </a:r>
            <a:r>
              <a:rPr lang="zh-CN" altLang="en-US" sz="1800" u="sng" dirty="0">
                <a:solidFill>
                  <a:srgbClr val="FF0000"/>
                </a:solidFill>
                <a:latin typeface="Consolas" pitchFamily="49" charset="0"/>
                <a:ea typeface="仿宋" pitchFamily="49" charset="-122"/>
                <a:cs typeface="Consolas" pitchFamily="49" charset="0"/>
              </a:rPr>
              <a:t>就地进行</a:t>
            </a:r>
            <a:r>
              <a:rPr lang="zh-CN" altLang="en-US" sz="1800" dirty="0">
                <a:solidFill>
                  <a:srgbClr val="0000FF"/>
                </a:solidFill>
                <a:latin typeface="Consolas" pitchFamily="49" charset="0"/>
                <a:ea typeface="仿宋" pitchFamily="49" charset="-122"/>
                <a:cs typeface="Consolas" pitchFamily="49" charset="0"/>
              </a:rPr>
              <a:t>的，合并步骤不需要执行任何操作。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539750" y="214290"/>
            <a:ext cx="8247092" cy="1015663"/>
          </a:xfrm>
          <a:prstGeom prst="rect">
            <a:avLst/>
          </a:prstGeom>
          <a:solidFill>
            <a:schemeClr val="accent6">
              <a:lumMod val="20000"/>
              <a:lumOff val="80000"/>
            </a:schemeClr>
          </a:solid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例如，对</a:t>
            </a:r>
            <a:r>
              <a:rPr lang="zh-CN" altLang="en-US" sz="2000" dirty="0">
                <a:solidFill>
                  <a:srgbClr val="0000FF"/>
                </a:solidFill>
                <a:latin typeface="Consolas" pitchFamily="49" charset="0"/>
                <a:ea typeface="楷体" pitchFamily="49" charset="-122"/>
                <a:cs typeface="Consolas" pitchFamily="49" charset="0"/>
              </a:rPr>
              <a:t>于</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9</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8</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序列，其</a:t>
            </a:r>
            <a:r>
              <a:rPr lang="zh-CN" altLang="en-US" sz="2000" dirty="0">
                <a:solidFill>
                  <a:srgbClr val="0000FF"/>
                </a:solidFill>
                <a:latin typeface="Consolas" pitchFamily="49" charset="0"/>
                <a:ea typeface="楷体" pitchFamily="49" charset="-122"/>
                <a:cs typeface="Consolas" pitchFamily="49" charset="0"/>
              </a:rPr>
              <a:t>快速排序过</a:t>
            </a:r>
            <a:r>
              <a:rPr lang="zh-CN" altLang="en-US" sz="2000">
                <a:solidFill>
                  <a:srgbClr val="0000FF"/>
                </a:solidFill>
                <a:latin typeface="Consolas" pitchFamily="49" charset="0"/>
                <a:ea typeface="楷体" pitchFamily="49" charset="-122"/>
                <a:cs typeface="Consolas" pitchFamily="49" charset="0"/>
              </a:rPr>
              <a:t>程如下图所示。</a:t>
            </a:r>
            <a:endParaRPr lang="zh-CN" altLang="en-US" sz="2000" dirty="0">
              <a:solidFill>
                <a:srgbClr val="0000FF"/>
              </a:solidFill>
              <a:latin typeface="Consolas" pitchFamily="49" charset="0"/>
              <a:ea typeface="楷体" pitchFamily="49" charset="-122"/>
              <a:cs typeface="Consolas" pitchFamily="49" charset="0"/>
            </a:endParaRPr>
          </a:p>
        </p:txBody>
      </p:sp>
      <p:sp>
        <p:nvSpPr>
          <p:cNvPr id="199684" name="Rectangle 4"/>
          <p:cNvSpPr>
            <a:spLocks noChangeArrowheads="1"/>
          </p:cNvSpPr>
          <p:nvPr/>
        </p:nvSpPr>
        <p:spPr bwMode="auto">
          <a:xfrm>
            <a:off x="0" y="26765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96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500166" y="1500174"/>
            <a:ext cx="400052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 5, 1, 7, 10, 6, 9, 4, 3, 8</a:t>
            </a:r>
            <a:endParaRPr lang="zh-CN" altLang="en-US" sz="1800">
              <a:solidFill>
                <a:srgbClr val="0000FF"/>
              </a:solidFill>
              <a:latin typeface="Consolas" pitchFamily="49" charset="0"/>
              <a:cs typeface="Consolas" pitchFamily="49" charset="0"/>
            </a:endParaRPr>
          </a:p>
        </p:txBody>
      </p:sp>
      <p:grpSp>
        <p:nvGrpSpPr>
          <p:cNvPr id="71" name="组合 70"/>
          <p:cNvGrpSpPr/>
          <p:nvPr/>
        </p:nvGrpSpPr>
        <p:grpSpPr>
          <a:xfrm>
            <a:off x="1500166" y="2000240"/>
            <a:ext cx="4143404" cy="891844"/>
            <a:chOff x="1500166" y="2000240"/>
            <a:chExt cx="4143404" cy="891844"/>
          </a:xfrm>
        </p:grpSpPr>
        <p:sp>
          <p:nvSpPr>
            <p:cNvPr id="7" name="矩形 6"/>
            <p:cNvSpPr/>
            <p:nvPr/>
          </p:nvSpPr>
          <p:spPr>
            <a:xfrm>
              <a:off x="1500166" y="2392018"/>
              <a:ext cx="42862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2214546" y="239201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9" name="矩形 8"/>
            <p:cNvSpPr/>
            <p:nvPr/>
          </p:nvSpPr>
          <p:spPr>
            <a:xfrm>
              <a:off x="3000364" y="2392018"/>
              <a:ext cx="264320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,7,10,6,9,4,3,8</a:t>
              </a:r>
              <a:endParaRPr lang="zh-CN" altLang="en-US" sz="1800">
                <a:solidFill>
                  <a:srgbClr val="0000FF"/>
                </a:solidFill>
                <a:latin typeface="Consolas" pitchFamily="49" charset="0"/>
                <a:cs typeface="Consolas" pitchFamily="49" charset="0"/>
              </a:endParaRPr>
            </a:p>
          </p:txBody>
        </p:sp>
        <p:cxnSp>
          <p:nvCxnSpPr>
            <p:cNvPr id="11" name="直接连接符 10"/>
            <p:cNvCxnSpPr>
              <a:endCxn id="7" idx="0"/>
            </p:cNvCxnSpPr>
            <p:nvPr/>
          </p:nvCxnSpPr>
          <p:spPr>
            <a:xfrm rot="10800000" flipV="1">
              <a:off x="1714480" y="2000240"/>
              <a:ext cx="500066" cy="39177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endCxn id="8" idx="7"/>
            </p:cNvCxnSpPr>
            <p:nvPr/>
          </p:nvCxnSpPr>
          <p:spPr>
            <a:xfrm rot="5400000">
              <a:off x="2522160" y="2058484"/>
              <a:ext cx="465011" cy="348523"/>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endCxn id="9" idx="0"/>
            </p:cNvCxnSpPr>
            <p:nvPr/>
          </p:nvCxnSpPr>
          <p:spPr>
            <a:xfrm>
              <a:off x="3857620" y="2000240"/>
              <a:ext cx="464347" cy="391778"/>
            </a:xfrm>
            <a:prstGeom prst="line">
              <a:avLst/>
            </a:prstGeom>
          </p:spPr>
          <p:style>
            <a:lnRef idx="2">
              <a:schemeClr val="dk1"/>
            </a:lnRef>
            <a:fillRef idx="0">
              <a:schemeClr val="dk1"/>
            </a:fillRef>
            <a:effectRef idx="1">
              <a:schemeClr val="dk1"/>
            </a:effectRef>
            <a:fontRef idx="minor">
              <a:schemeClr val="tx1"/>
            </a:fontRef>
          </p:style>
        </p:cxnSp>
      </p:grpSp>
      <p:grpSp>
        <p:nvGrpSpPr>
          <p:cNvPr id="72" name="组合 71"/>
          <p:cNvGrpSpPr/>
          <p:nvPr/>
        </p:nvGrpSpPr>
        <p:grpSpPr>
          <a:xfrm>
            <a:off x="2357422" y="2892083"/>
            <a:ext cx="3929090" cy="868535"/>
            <a:chOff x="2357422" y="2892083"/>
            <a:chExt cx="3929090" cy="868535"/>
          </a:xfrm>
        </p:grpSpPr>
        <p:sp>
          <p:nvSpPr>
            <p:cNvPr id="16" name="矩形 15"/>
            <p:cNvSpPr/>
            <p:nvPr/>
          </p:nvSpPr>
          <p:spPr>
            <a:xfrm>
              <a:off x="2357422" y="3260552"/>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3,4</a:t>
              </a:r>
              <a:endParaRPr lang="zh-CN" altLang="en-US" sz="1800">
                <a:solidFill>
                  <a:srgbClr val="0000FF"/>
                </a:solidFill>
                <a:latin typeface="Consolas" pitchFamily="49" charset="0"/>
                <a:cs typeface="Consolas" pitchFamily="49" charset="0"/>
              </a:endParaRPr>
            </a:p>
          </p:txBody>
        </p:sp>
        <p:sp>
          <p:nvSpPr>
            <p:cNvPr id="17" name="椭圆 16"/>
            <p:cNvSpPr/>
            <p:nvPr/>
          </p:nvSpPr>
          <p:spPr>
            <a:xfrm>
              <a:off x="3428992" y="326055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18" name="矩形 17"/>
            <p:cNvSpPr/>
            <p:nvPr/>
          </p:nvSpPr>
          <p:spPr>
            <a:xfrm>
              <a:off x="4214810" y="3260552"/>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6</a:t>
              </a:r>
              <a:r>
                <a:rPr lang="en-US" altLang="zh-CN" sz="1800">
                  <a:solidFill>
                    <a:srgbClr val="0000FF"/>
                  </a:solidFill>
                  <a:latin typeface="Consolas" pitchFamily="49" charset="0"/>
                  <a:cs typeface="Consolas" pitchFamily="49" charset="0"/>
                </a:rPr>
                <a:t>,9,10,7,8</a:t>
              </a:r>
              <a:endParaRPr lang="zh-CN" altLang="en-US" sz="1800">
                <a:solidFill>
                  <a:srgbClr val="0000FF"/>
                </a:solidFill>
                <a:latin typeface="Consolas" pitchFamily="49" charset="0"/>
                <a:cs typeface="Consolas" pitchFamily="49" charset="0"/>
              </a:endParaRPr>
            </a:p>
          </p:txBody>
        </p:sp>
        <p:cxnSp>
          <p:nvCxnSpPr>
            <p:cNvPr id="22" name="直接连接符 21"/>
            <p:cNvCxnSpPr/>
            <p:nvPr/>
          </p:nvCxnSpPr>
          <p:spPr>
            <a:xfrm rot="10800000" flipV="1">
              <a:off x="2928926" y="2892084"/>
              <a:ext cx="642942" cy="39404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9" idx="2"/>
              <a:endCxn id="17" idx="7"/>
            </p:cNvCxnSpPr>
            <p:nvPr/>
          </p:nvCxnSpPr>
          <p:spPr>
            <a:xfrm rot="5400000">
              <a:off x="3837558" y="2849375"/>
              <a:ext cx="441701" cy="527118"/>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endCxn id="18" idx="0"/>
            </p:cNvCxnSpPr>
            <p:nvPr/>
          </p:nvCxnSpPr>
          <p:spPr>
            <a:xfrm>
              <a:off x="4878391" y="2908298"/>
              <a:ext cx="372270" cy="352254"/>
            </a:xfrm>
            <a:prstGeom prst="line">
              <a:avLst/>
            </a:prstGeom>
          </p:spPr>
          <p:style>
            <a:lnRef idx="2">
              <a:schemeClr val="dk1"/>
            </a:lnRef>
            <a:fillRef idx="0">
              <a:schemeClr val="dk1"/>
            </a:fillRef>
            <a:effectRef idx="1">
              <a:schemeClr val="dk1"/>
            </a:effectRef>
            <a:fontRef idx="minor">
              <a:schemeClr val="tx1"/>
            </a:fontRef>
          </p:style>
        </p:cxnSp>
      </p:grpSp>
      <p:grpSp>
        <p:nvGrpSpPr>
          <p:cNvPr id="73" name="组合 72"/>
          <p:cNvGrpSpPr/>
          <p:nvPr/>
        </p:nvGrpSpPr>
        <p:grpSpPr>
          <a:xfrm>
            <a:off x="2071670" y="3761140"/>
            <a:ext cx="1428760" cy="796574"/>
            <a:chOff x="2071670" y="3761140"/>
            <a:chExt cx="1428760" cy="796574"/>
          </a:xfrm>
        </p:grpSpPr>
        <p:sp>
          <p:nvSpPr>
            <p:cNvPr id="28" name="矩形 27"/>
            <p:cNvSpPr/>
            <p:nvPr/>
          </p:nvSpPr>
          <p:spPr>
            <a:xfrm>
              <a:off x="2714612" y="4057648"/>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2071670" y="40576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cxnSp>
          <p:nvCxnSpPr>
            <p:cNvPr id="31" name="直接连接符 30"/>
            <p:cNvCxnSpPr/>
            <p:nvPr/>
          </p:nvCxnSpPr>
          <p:spPr>
            <a:xfrm rot="5400000">
              <a:off x="2355481" y="3830661"/>
              <a:ext cx="344689" cy="205647"/>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a:endCxn id="28" idx="0"/>
            </p:cNvCxnSpPr>
            <p:nvPr/>
          </p:nvCxnSpPr>
          <p:spPr>
            <a:xfrm rot="16200000" flipH="1">
              <a:off x="2863444" y="3813571"/>
              <a:ext cx="284158" cy="203996"/>
            </a:xfrm>
            <a:prstGeom prst="line">
              <a:avLst/>
            </a:prstGeom>
          </p:spPr>
          <p:style>
            <a:lnRef idx="2">
              <a:schemeClr val="dk1"/>
            </a:lnRef>
            <a:fillRef idx="0">
              <a:schemeClr val="dk1"/>
            </a:fillRef>
            <a:effectRef idx="1">
              <a:schemeClr val="dk1"/>
            </a:effectRef>
            <a:fontRef idx="minor">
              <a:schemeClr val="tx1"/>
            </a:fontRef>
          </p:style>
        </p:cxnSp>
      </p:grpSp>
      <p:grpSp>
        <p:nvGrpSpPr>
          <p:cNvPr id="74" name="组合 73"/>
          <p:cNvGrpSpPr/>
          <p:nvPr/>
        </p:nvGrpSpPr>
        <p:grpSpPr>
          <a:xfrm>
            <a:off x="4572000" y="3760617"/>
            <a:ext cx="2143140" cy="797097"/>
            <a:chOff x="4572000" y="3760617"/>
            <a:chExt cx="2143140" cy="797097"/>
          </a:xfrm>
        </p:grpSpPr>
        <p:sp>
          <p:nvSpPr>
            <p:cNvPr id="34" name="矩形 33"/>
            <p:cNvSpPr/>
            <p:nvPr/>
          </p:nvSpPr>
          <p:spPr>
            <a:xfrm>
              <a:off x="5214942" y="4057648"/>
              <a:ext cx="150019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9</a:t>
              </a:r>
              <a:r>
                <a:rPr lang="en-US" altLang="zh-CN" sz="1800">
                  <a:solidFill>
                    <a:srgbClr val="0000FF"/>
                  </a:solidFill>
                  <a:latin typeface="Consolas" pitchFamily="49" charset="0"/>
                  <a:cs typeface="Consolas" pitchFamily="49" charset="0"/>
                </a:rPr>
                <a:t>,10,7,8</a:t>
              </a:r>
              <a:endParaRPr lang="zh-CN" altLang="en-US" sz="1800">
                <a:solidFill>
                  <a:srgbClr val="0000FF"/>
                </a:solidFill>
                <a:latin typeface="Consolas" pitchFamily="49" charset="0"/>
                <a:cs typeface="Consolas" pitchFamily="49" charset="0"/>
              </a:endParaRPr>
            </a:p>
          </p:txBody>
        </p:sp>
        <p:sp>
          <p:nvSpPr>
            <p:cNvPr id="35" name="椭圆 34"/>
            <p:cNvSpPr/>
            <p:nvPr/>
          </p:nvSpPr>
          <p:spPr>
            <a:xfrm>
              <a:off x="4572000" y="40576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cxnSp>
          <p:nvCxnSpPr>
            <p:cNvPr id="37" name="直接连接符 36"/>
            <p:cNvCxnSpPr>
              <a:stCxn id="18" idx="2"/>
              <a:endCxn id="35" idx="7"/>
            </p:cNvCxnSpPr>
            <p:nvPr/>
          </p:nvCxnSpPr>
          <p:spPr>
            <a:xfrm rot="5400000">
              <a:off x="4909128" y="3789347"/>
              <a:ext cx="370263" cy="312804"/>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endCxn id="34" idx="0"/>
            </p:cNvCxnSpPr>
            <p:nvPr/>
          </p:nvCxnSpPr>
          <p:spPr>
            <a:xfrm>
              <a:off x="5643569" y="3765552"/>
              <a:ext cx="321472" cy="292096"/>
            </a:xfrm>
            <a:prstGeom prst="line">
              <a:avLst/>
            </a:prstGeom>
          </p:spPr>
          <p:style>
            <a:lnRef idx="2">
              <a:schemeClr val="dk1"/>
            </a:lnRef>
            <a:fillRef idx="0">
              <a:schemeClr val="dk1"/>
            </a:fillRef>
            <a:effectRef idx="1">
              <a:schemeClr val="dk1"/>
            </a:effectRef>
            <a:fontRef idx="minor">
              <a:schemeClr val="tx1"/>
            </a:fontRef>
          </p:style>
        </p:cxnSp>
      </p:grpSp>
      <p:grpSp>
        <p:nvGrpSpPr>
          <p:cNvPr id="75" name="组合 74"/>
          <p:cNvGrpSpPr/>
          <p:nvPr/>
        </p:nvGrpSpPr>
        <p:grpSpPr>
          <a:xfrm>
            <a:off x="4643438" y="4557715"/>
            <a:ext cx="2571768" cy="844469"/>
            <a:chOff x="4643438" y="4557715"/>
            <a:chExt cx="2571768" cy="844469"/>
          </a:xfrm>
        </p:grpSpPr>
        <p:sp>
          <p:nvSpPr>
            <p:cNvPr id="40" name="矩形 39"/>
            <p:cNvSpPr/>
            <p:nvPr/>
          </p:nvSpPr>
          <p:spPr>
            <a:xfrm>
              <a:off x="4643438" y="4902118"/>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7,8</a:t>
              </a:r>
              <a:endParaRPr lang="zh-CN" altLang="en-US" sz="1800">
                <a:solidFill>
                  <a:srgbClr val="0000FF"/>
                </a:solidFill>
                <a:latin typeface="Consolas" pitchFamily="49" charset="0"/>
                <a:cs typeface="Consolas" pitchFamily="49" charset="0"/>
              </a:endParaRPr>
            </a:p>
          </p:txBody>
        </p:sp>
        <p:sp>
          <p:nvSpPr>
            <p:cNvPr id="41" name="椭圆 40"/>
            <p:cNvSpPr/>
            <p:nvPr/>
          </p:nvSpPr>
          <p:spPr>
            <a:xfrm>
              <a:off x="5715008" y="490211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9</a:t>
              </a:r>
              <a:endParaRPr lang="zh-CN" altLang="en-US" sz="1800">
                <a:solidFill>
                  <a:srgbClr val="FF00FF"/>
                </a:solidFill>
                <a:latin typeface="Consolas" pitchFamily="49" charset="0"/>
                <a:cs typeface="Consolas" pitchFamily="49" charset="0"/>
              </a:endParaRPr>
            </a:p>
          </p:txBody>
        </p:sp>
        <p:sp>
          <p:nvSpPr>
            <p:cNvPr id="42" name="矩形 41"/>
            <p:cNvSpPr/>
            <p:nvPr/>
          </p:nvSpPr>
          <p:spPr>
            <a:xfrm>
              <a:off x="6500826" y="4902118"/>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44" name="直接连接符 43"/>
            <p:cNvCxnSpPr>
              <a:endCxn id="40" idx="0"/>
            </p:cNvCxnSpPr>
            <p:nvPr/>
          </p:nvCxnSpPr>
          <p:spPr>
            <a:xfrm rot="10800000" flipV="1">
              <a:off x="5036348" y="4572010"/>
              <a:ext cx="392909" cy="330108"/>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34" idx="2"/>
              <a:endCxn id="41" idx="0"/>
            </p:cNvCxnSpPr>
            <p:nvPr/>
          </p:nvCxnSpPr>
          <p:spPr>
            <a:xfrm rot="5400000">
              <a:off x="5774980" y="4712057"/>
              <a:ext cx="344404" cy="35719"/>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a:endCxn id="42" idx="0"/>
            </p:cNvCxnSpPr>
            <p:nvPr/>
          </p:nvCxnSpPr>
          <p:spPr>
            <a:xfrm>
              <a:off x="6429388" y="4572008"/>
              <a:ext cx="428628" cy="330110"/>
            </a:xfrm>
            <a:prstGeom prst="line">
              <a:avLst/>
            </a:prstGeom>
          </p:spPr>
          <p:style>
            <a:lnRef idx="2">
              <a:schemeClr val="dk1"/>
            </a:lnRef>
            <a:fillRef idx="0">
              <a:schemeClr val="dk1"/>
            </a:fillRef>
            <a:effectRef idx="1">
              <a:schemeClr val="dk1"/>
            </a:effectRef>
            <a:fontRef idx="minor">
              <a:schemeClr val="tx1"/>
            </a:fontRef>
          </p:style>
        </p:cxnSp>
      </p:grpSp>
      <p:grpSp>
        <p:nvGrpSpPr>
          <p:cNvPr id="76" name="组合 75"/>
          <p:cNvGrpSpPr/>
          <p:nvPr/>
        </p:nvGrpSpPr>
        <p:grpSpPr>
          <a:xfrm>
            <a:off x="4286248" y="5403864"/>
            <a:ext cx="1500198" cy="798432"/>
            <a:chOff x="4286248" y="5403864"/>
            <a:chExt cx="1500198" cy="798432"/>
          </a:xfrm>
        </p:grpSpPr>
        <p:sp>
          <p:nvSpPr>
            <p:cNvPr id="52" name="椭圆 51"/>
            <p:cNvSpPr/>
            <p:nvPr/>
          </p:nvSpPr>
          <p:spPr>
            <a:xfrm>
              <a:off x="4286248" y="570223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sp>
          <p:nvSpPr>
            <p:cNvPr id="53" name="矩形 52"/>
            <p:cNvSpPr/>
            <p:nvPr/>
          </p:nvSpPr>
          <p:spPr>
            <a:xfrm>
              <a:off x="5072066" y="5702230"/>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cxnSp>
          <p:nvCxnSpPr>
            <p:cNvPr id="55" name="直接连接符 54"/>
            <p:cNvCxnSpPr>
              <a:endCxn id="52" idx="7"/>
            </p:cNvCxnSpPr>
            <p:nvPr/>
          </p:nvCxnSpPr>
          <p:spPr>
            <a:xfrm rot="5400000">
              <a:off x="4563783" y="5493523"/>
              <a:ext cx="370263" cy="19361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endCxn id="53" idx="0"/>
            </p:cNvCxnSpPr>
            <p:nvPr/>
          </p:nvCxnSpPr>
          <p:spPr>
            <a:xfrm rot="16200000" flipH="1">
              <a:off x="5189585" y="5462559"/>
              <a:ext cx="298366" cy="18097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50825" y="354907"/>
            <a:ext cx="2463787"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0000FF"/>
                </a:solidFill>
                <a:latin typeface="楷体" pitchFamily="49" charset="-122"/>
                <a:ea typeface="楷体" pitchFamily="49" charset="-122"/>
              </a:rPr>
              <a:t>快速排序算法：</a:t>
            </a:r>
          </a:p>
        </p:txBody>
      </p:sp>
      <p:sp>
        <p:nvSpPr>
          <p:cNvPr id="198659" name="Text Box 3"/>
          <p:cNvSpPr txBox="1">
            <a:spLocks noChangeArrowheads="1"/>
          </p:cNvSpPr>
          <p:nvPr/>
        </p:nvSpPr>
        <p:spPr bwMode="auto">
          <a:xfrm>
            <a:off x="323851" y="1041804"/>
            <a:ext cx="8320116" cy="4445796"/>
          </a:xfrm>
          <a:prstGeom prst="rect">
            <a:avLst/>
          </a:prstGeom>
          <a:solidFill>
            <a:schemeClr val="accent5">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Partition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划分算法</a:t>
            </a:r>
          </a:p>
          <a:p>
            <a:r>
              <a:rPr lang="en-US" altLang="zh-CN" sz="1800">
                <a:solidFill>
                  <a:srgbClr val="0000FF"/>
                </a:solidFill>
                <a:latin typeface="Consolas" pitchFamily="49" charset="0"/>
                <a:ea typeface="仿宋" pitchFamily="49" charset="-122"/>
                <a:cs typeface="Consolas" pitchFamily="49" charset="0"/>
              </a:rPr>
              <a:t>{   int i=s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j=t</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a:t>
            </a:r>
            <a:r>
              <a:rPr lang="en-US" altLang="zh-CN" sz="1800" err="1">
                <a:solidFill>
                  <a:srgbClr val="0000FF"/>
                </a:solidFill>
                <a:latin typeface="Consolas" pitchFamily="49" charset="0"/>
                <a:ea typeface="仿宋" pitchFamily="49" charset="-122"/>
                <a:cs typeface="Consolas" pitchFamily="49" charset="0"/>
              </a:rPr>
              <a:t>tmp</a:t>
            </a:r>
            <a:r>
              <a:rPr lang="en-US" altLang="zh-CN" sz="1800">
                <a:solidFill>
                  <a:srgbClr val="0000FF"/>
                </a:solidFill>
                <a:latin typeface="Consolas" pitchFamily="49" charset="0"/>
                <a:ea typeface="仿宋" pitchFamily="49" charset="-122"/>
                <a:cs typeface="Consolas" pitchFamily="49" charset="0"/>
              </a:rPr>
              <a:t>=a[s];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用序列的第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个记录作为基准</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从序列两端交替向中间</a:t>
            </a:r>
            <a:r>
              <a:rPr lang="zh-CN" altLang="en-US" sz="1800">
                <a:solidFill>
                  <a:srgbClr val="00B0F0"/>
                </a:solidFill>
                <a:latin typeface="Consolas" pitchFamily="49" charset="0"/>
                <a:ea typeface="仿宋" pitchFamily="49" charset="-122"/>
                <a:cs typeface="Consolas" pitchFamily="49" charset="0"/>
              </a:rPr>
              <a:t>扫描，直</a:t>
            </a:r>
            <a:r>
              <a:rPr lang="zh-CN" altLang="en-US" sz="1800" dirty="0">
                <a:solidFill>
                  <a:srgbClr val="00B0F0"/>
                </a:solidFill>
                <a:latin typeface="Consolas" pitchFamily="49" charset="0"/>
                <a:ea typeface="仿宋" pitchFamily="49" charset="-122"/>
                <a:cs typeface="Consolas" pitchFamily="49" charset="0"/>
              </a:rPr>
              <a:t>至</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为止     </a:t>
            </a:r>
            <a:endParaRPr lang="en-US"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while (j&gt;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a[j]&gt;=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从右向左</a:t>
            </a:r>
            <a:r>
              <a:rPr lang="zh-CN" altLang="en-US" sz="1800">
                <a:solidFill>
                  <a:srgbClr val="00B0F0"/>
                </a:solidFill>
                <a:latin typeface="Consolas" pitchFamily="49" charset="0"/>
                <a:ea typeface="仿宋" pitchFamily="49" charset="-122"/>
                <a:cs typeface="Consolas" pitchFamily="49" charset="0"/>
              </a:rPr>
              <a:t>扫描，找</a:t>
            </a:r>
            <a:r>
              <a:rPr lang="zh-CN" altLang="en-US"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个关键字小于</a:t>
            </a:r>
            <a:r>
              <a:rPr lang="en-US" altLang="zh-CN" sz="1800" dirty="0" err="1">
                <a:solidFill>
                  <a:srgbClr val="00B0F0"/>
                </a:solidFill>
                <a:latin typeface="Consolas" pitchFamily="49" charset="0"/>
                <a:ea typeface="仿宋" pitchFamily="49" charset="-122"/>
                <a:cs typeface="Consolas" pitchFamily="49" charset="0"/>
              </a:rPr>
              <a:t>tmp</a:t>
            </a:r>
            <a:r>
              <a:rPr lang="zh-CN" altLang="en-US" sz="1800" dirty="0">
                <a:solidFill>
                  <a:srgbClr val="00B0F0"/>
                </a:solidFill>
                <a:latin typeface="Consolas" pitchFamily="49" charset="0"/>
                <a:ea typeface="仿宋" pitchFamily="49" charset="-122"/>
                <a:cs typeface="Consolas" pitchFamily="49" charset="0"/>
              </a:rPr>
              <a:t>的</a:t>
            </a:r>
            <a:r>
              <a:rPr lang="en-US" altLang="zh-CN" sz="1800" dirty="0">
                <a:solidFill>
                  <a:srgbClr val="00B0F0"/>
                </a:solidFill>
                <a:latin typeface="Consolas" pitchFamily="49" charset="0"/>
                <a:ea typeface="仿宋" pitchFamily="49" charset="-122"/>
                <a:cs typeface="Consolas" pitchFamily="49" charset="0"/>
              </a:rPr>
              <a:t>a[j]</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a[i</a:t>
            </a:r>
            <a:r>
              <a:rPr lang="en-US" altLang="zh-CN" sz="1800" dirty="0">
                <a:solidFill>
                  <a:srgbClr val="0000FF"/>
                </a:solidFill>
                <a:latin typeface="Consolas" pitchFamily="49" charset="0"/>
                <a:ea typeface="仿宋" pitchFamily="49" charset="-122"/>
                <a:cs typeface="Consolas" pitchFamily="49" charset="0"/>
              </a:rPr>
              <a:t>]=a[j];	//</a:t>
            </a:r>
            <a:r>
              <a:rPr lang="zh-CN" altLang="en-US" sz="1800" dirty="0">
                <a:solidFill>
                  <a:srgbClr val="0000FF"/>
                </a:solidFill>
                <a:latin typeface="Consolas" pitchFamily="49" charset="0"/>
                <a:ea typeface="仿宋" pitchFamily="49" charset="-122"/>
                <a:cs typeface="Consolas" pitchFamily="49" charset="0"/>
              </a:rPr>
              <a:t>将</a:t>
            </a:r>
            <a:r>
              <a:rPr lang="en-US" altLang="zh-CN" sz="1800" dirty="0">
                <a:solidFill>
                  <a:srgbClr val="0000FF"/>
                </a:solidFill>
                <a:latin typeface="Consolas" pitchFamily="49" charset="0"/>
                <a:ea typeface="仿宋" pitchFamily="49" charset="-122"/>
                <a:cs typeface="Consolas" pitchFamily="49" charset="0"/>
              </a:rPr>
              <a:t>a[j]</a:t>
            </a:r>
            <a:r>
              <a:rPr lang="zh-CN" altLang="en-US" sz="1800" dirty="0">
                <a:solidFill>
                  <a:srgbClr val="0000FF"/>
                </a:solidFill>
                <a:latin typeface="Consolas" pitchFamily="49" charset="0"/>
                <a:ea typeface="仿宋" pitchFamily="49" charset="-122"/>
                <a:cs typeface="Consolas" pitchFamily="49" charset="0"/>
              </a:rPr>
              <a:t>前移到</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的位置</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&lt;j &amp;&amp; 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从左向右</a:t>
            </a:r>
            <a:r>
              <a:rPr lang="zh-CN" altLang="en-US" sz="1800">
                <a:solidFill>
                  <a:srgbClr val="00B0F0"/>
                </a:solidFill>
                <a:latin typeface="Consolas" pitchFamily="49" charset="0"/>
                <a:ea typeface="仿宋" pitchFamily="49" charset="-122"/>
                <a:cs typeface="Consolas" pitchFamily="49" charset="0"/>
              </a:rPr>
              <a:t>扫描，找</a:t>
            </a:r>
            <a:r>
              <a:rPr lang="zh-CN" altLang="en-US"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个关键字大于</a:t>
            </a:r>
            <a:r>
              <a:rPr lang="en-US" altLang="zh-CN" sz="1800" dirty="0" err="1">
                <a:solidFill>
                  <a:srgbClr val="00B0F0"/>
                </a:solidFill>
                <a:latin typeface="Consolas" pitchFamily="49" charset="0"/>
                <a:ea typeface="仿宋" pitchFamily="49" charset="-122"/>
                <a:cs typeface="Consolas" pitchFamily="49" charset="0"/>
              </a:rPr>
              <a:t>tmp</a:t>
            </a:r>
            <a:r>
              <a:rPr lang="zh-CN" altLang="en-US" sz="1800" dirty="0">
                <a:solidFill>
                  <a:srgbClr val="00B0F0"/>
                </a:solidFill>
                <a:latin typeface="Consolas" pitchFamily="49" charset="0"/>
                <a:ea typeface="仿宋" pitchFamily="49" charset="-122"/>
                <a:cs typeface="Consolas" pitchFamily="49" charset="0"/>
              </a:rPr>
              <a:t>的</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a[j</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后移到</a:t>
            </a:r>
            <a:r>
              <a:rPr lang="en-US" altLang="zh-CN" sz="1800" dirty="0">
                <a:solidFill>
                  <a:srgbClr val="00B0F0"/>
                </a:solidFill>
                <a:latin typeface="Consolas" pitchFamily="49" charset="0"/>
                <a:ea typeface="仿宋" pitchFamily="49" charset="-122"/>
                <a:cs typeface="Consolas" pitchFamily="49" charset="0"/>
              </a:rPr>
              <a:t>a[j]</a:t>
            </a:r>
            <a:r>
              <a:rPr lang="zh-CN" altLang="en-US" sz="1800" dirty="0">
                <a:solidFill>
                  <a:srgbClr val="00B0F0"/>
                </a:solidFill>
                <a:latin typeface="Consolas" pitchFamily="49" charset="0"/>
                <a:ea typeface="仿宋" pitchFamily="49" charset="-122"/>
                <a:cs typeface="Consolas" pitchFamily="49" charset="0"/>
              </a:rPr>
              <a:t>的位置</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a[</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tmp</a:t>
            </a:r>
            <a:r>
              <a:rPr lang="en-US" altLang="zh-CN" sz="1800" dirty="0">
                <a:solidFill>
                  <a:srgbClr val="C00000"/>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50825" y="354907"/>
            <a:ext cx="2463787"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0000FF"/>
                </a:solidFill>
                <a:latin typeface="楷体" pitchFamily="49" charset="-122"/>
                <a:ea typeface="楷体" pitchFamily="49" charset="-122"/>
              </a:rPr>
              <a:t>快速排序算法：</a:t>
            </a:r>
          </a:p>
        </p:txBody>
      </p:sp>
      <p:sp>
        <p:nvSpPr>
          <p:cNvPr id="198659" name="Text Box 3"/>
          <p:cNvSpPr txBox="1">
            <a:spLocks noChangeArrowheads="1"/>
          </p:cNvSpPr>
          <p:nvPr/>
        </p:nvSpPr>
        <p:spPr bwMode="auto">
          <a:xfrm>
            <a:off x="323851" y="1041804"/>
            <a:ext cx="7820050" cy="3614799"/>
          </a:xfrm>
          <a:prstGeom prst="rect">
            <a:avLst/>
          </a:prstGeom>
          <a:solidFill>
            <a:schemeClr val="accent5">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44000" bIns="144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QuickSort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t)	</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对</a:t>
            </a:r>
            <a:r>
              <a:rPr lang="en-US" altLang="zh-CN" sz="1800" dirty="0">
                <a:solidFill>
                  <a:srgbClr val="006600"/>
                </a:solidFill>
                <a:latin typeface="Consolas" pitchFamily="49" charset="0"/>
                <a:ea typeface="仿宋" pitchFamily="49" charset="-122"/>
                <a:cs typeface="Consolas" pitchFamily="49" charset="0"/>
              </a:rPr>
              <a:t>a[s..t]</a:t>
            </a:r>
            <a:r>
              <a:rPr lang="zh-CN" altLang="en-US" sz="1800" dirty="0">
                <a:solidFill>
                  <a:srgbClr val="006600"/>
                </a:solidFill>
                <a:latin typeface="Consolas" pitchFamily="49" charset="0"/>
                <a:ea typeface="仿宋" pitchFamily="49" charset="-122"/>
                <a:cs typeface="Consolas" pitchFamily="49" charset="0"/>
              </a:rPr>
              <a:t>元素序列进行递增排序</a:t>
            </a:r>
          </a:p>
          <a:p>
            <a:pPr>
              <a:lnSpc>
                <a:spcPct val="1500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(s&lt;t)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序列内至少存在</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个元素的情况</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int i=Partition(a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QuickSort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对左子序列递归排序</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QuickSort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对右子序列递归排序</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357158" y="642918"/>
            <a:ext cx="8572560" cy="5216813"/>
          </a:xfrm>
          <a:prstGeom prst="rect">
            <a:avLst/>
          </a:prstGeom>
          <a:solidFill>
            <a:schemeClr val="accent2">
              <a:lumMod val="20000"/>
              <a:lumOff val="80000"/>
            </a:schemeClr>
          </a:solidFill>
          <a:ln w="9525">
            <a:noFill/>
            <a:miter lim="800000"/>
            <a:headEnd/>
            <a:tailEnd/>
          </a:ln>
          <a:effectLst/>
        </p:spPr>
        <p:txBody>
          <a:bodyPr wrap="square">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算法分析</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快速</a:t>
            </a:r>
            <a:r>
              <a:rPr lang="zh-CN" altLang="en-US" sz="2000" dirty="0">
                <a:solidFill>
                  <a:srgbClr val="0000FF"/>
                </a:solidFill>
                <a:latin typeface="Consolas" pitchFamily="49" charset="0"/>
                <a:ea typeface="楷体" pitchFamily="49" charset="-122"/>
                <a:cs typeface="Consolas" pitchFamily="49" charset="0"/>
              </a:rPr>
              <a:t>排序的时间主要耗费在划分操</a:t>
            </a:r>
            <a:r>
              <a:rPr lang="zh-CN" altLang="en-US" sz="2000">
                <a:solidFill>
                  <a:srgbClr val="0000FF"/>
                </a:solidFill>
                <a:latin typeface="Consolas" pitchFamily="49" charset="0"/>
                <a:ea typeface="楷体" pitchFamily="49" charset="-122"/>
                <a:cs typeface="Consolas" pitchFamily="49" charset="0"/>
              </a:rPr>
              <a:t>作上，对</a:t>
            </a:r>
            <a:r>
              <a:rPr lang="zh-CN" altLang="en-US" sz="2000" dirty="0">
                <a:solidFill>
                  <a:srgbClr val="0000FF"/>
                </a:solidFill>
                <a:latin typeface="Consolas" pitchFamily="49" charset="0"/>
                <a:ea typeface="楷体" pitchFamily="49" charset="-122"/>
                <a:cs typeface="Consolas" pitchFamily="49" charset="0"/>
              </a:rPr>
              <a:t>长度为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的区间进行</a:t>
            </a:r>
            <a:r>
              <a:rPr lang="zh-CN" altLang="en-US" sz="2000">
                <a:solidFill>
                  <a:srgbClr val="0000FF"/>
                </a:solidFill>
                <a:latin typeface="Consolas" pitchFamily="49" charset="0"/>
                <a:ea typeface="楷体" pitchFamily="49" charset="-122"/>
                <a:cs typeface="Consolas" pitchFamily="49" charset="0"/>
              </a:rPr>
              <a:t>划分，共</a:t>
            </a:r>
            <a:r>
              <a:rPr lang="zh-CN" altLang="en-US" sz="2000" dirty="0">
                <a:solidFill>
                  <a:srgbClr val="0000FF"/>
                </a:solidFill>
                <a:latin typeface="Consolas" pitchFamily="49" charset="0"/>
                <a:ea typeface="楷体" pitchFamily="49" charset="-122"/>
                <a:cs typeface="Consolas" pitchFamily="49" charset="0"/>
              </a:rPr>
              <a:t>需</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次关键字的</a:t>
            </a:r>
            <a:r>
              <a:rPr lang="zh-CN" altLang="en-US" sz="2000">
                <a:solidFill>
                  <a:srgbClr val="0000FF"/>
                </a:solidFill>
                <a:latin typeface="Consolas" pitchFamily="49" charset="0"/>
                <a:ea typeface="楷体" pitchFamily="49" charset="-122"/>
                <a:cs typeface="Consolas" pitchFamily="49" charset="0"/>
              </a:rPr>
              <a:t>比较，时</a:t>
            </a:r>
            <a:r>
              <a:rPr lang="zh-CN" altLang="en-US" sz="2000" dirty="0">
                <a:solidFill>
                  <a:srgbClr val="0000FF"/>
                </a:solidFill>
                <a:latin typeface="Consolas" pitchFamily="49" charset="0"/>
                <a:ea typeface="楷体" pitchFamily="49" charset="-122"/>
                <a:cs typeface="Consolas" pitchFamily="49" charset="0"/>
              </a:rPr>
              <a:t>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仿宋" pitchFamily="49" charset="-122"/>
                <a:cs typeface="Consolas" pitchFamily="49" charset="0"/>
              </a:rPr>
              <a:t>　　对</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个记录进行快速排序的过程构成一棵递</a:t>
            </a:r>
            <a:r>
              <a:rPr lang="zh-CN" altLang="en-US" sz="2000">
                <a:solidFill>
                  <a:srgbClr val="0000FF"/>
                </a:solidFill>
                <a:latin typeface="Consolas" pitchFamily="49" charset="0"/>
                <a:ea typeface="仿宋" pitchFamily="49" charset="-122"/>
                <a:cs typeface="Consolas" pitchFamily="49" charset="0"/>
              </a:rPr>
              <a:t>归树，在</a:t>
            </a:r>
            <a:r>
              <a:rPr lang="zh-CN" altLang="en-US" sz="2000" dirty="0">
                <a:solidFill>
                  <a:srgbClr val="0000FF"/>
                </a:solidFill>
                <a:latin typeface="Consolas" pitchFamily="49" charset="0"/>
                <a:ea typeface="仿宋" pitchFamily="49" charset="-122"/>
                <a:cs typeface="Consolas" pitchFamily="49" charset="0"/>
              </a:rPr>
              <a:t>这样的递归</a:t>
            </a:r>
            <a:r>
              <a:rPr lang="zh-CN" altLang="en-US" sz="2000">
                <a:solidFill>
                  <a:srgbClr val="0000FF"/>
                </a:solidFill>
                <a:latin typeface="Consolas" pitchFamily="49" charset="0"/>
                <a:ea typeface="仿宋" pitchFamily="49" charset="-122"/>
                <a:cs typeface="Consolas" pitchFamily="49" charset="0"/>
              </a:rPr>
              <a:t>树中，每</a:t>
            </a:r>
            <a:r>
              <a:rPr lang="zh-CN" altLang="en-US" sz="2000" dirty="0">
                <a:solidFill>
                  <a:srgbClr val="0000FF"/>
                </a:solidFill>
                <a:latin typeface="Consolas" pitchFamily="49" charset="0"/>
                <a:ea typeface="仿宋" pitchFamily="49" charset="-122"/>
                <a:cs typeface="Consolas" pitchFamily="49" charset="0"/>
              </a:rPr>
              <a:t>一层至多对</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个记录进行</a:t>
            </a:r>
            <a:r>
              <a:rPr lang="zh-CN" altLang="en-US" sz="2000">
                <a:solidFill>
                  <a:srgbClr val="0000FF"/>
                </a:solidFill>
                <a:latin typeface="Consolas" pitchFamily="49" charset="0"/>
                <a:ea typeface="仿宋" pitchFamily="49" charset="-122"/>
                <a:cs typeface="Consolas" pitchFamily="49" charset="0"/>
              </a:rPr>
              <a:t>划分，所</a:t>
            </a:r>
            <a:r>
              <a:rPr lang="zh-CN" altLang="en-US" sz="2000" dirty="0">
                <a:solidFill>
                  <a:srgbClr val="0000FF"/>
                </a:solidFill>
                <a:latin typeface="Consolas" pitchFamily="49" charset="0"/>
                <a:ea typeface="仿宋" pitchFamily="49" charset="-122"/>
                <a:cs typeface="Consolas" pitchFamily="49" charset="0"/>
              </a:rPr>
              <a:t>花时间为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仿宋" pitchFamily="49" charset="-122"/>
                <a:cs typeface="Consolas" pitchFamily="49" charset="0"/>
              </a:rPr>
              <a:t>　　当初始排序数据正序或反</a:t>
            </a:r>
            <a:r>
              <a:rPr lang="zh-CN" altLang="en-US" sz="2000">
                <a:solidFill>
                  <a:srgbClr val="0000FF"/>
                </a:solidFill>
                <a:latin typeface="Consolas" pitchFamily="49" charset="0"/>
                <a:ea typeface="仿宋" pitchFamily="49" charset="-122"/>
                <a:cs typeface="Consolas" pitchFamily="49" charset="0"/>
              </a:rPr>
              <a:t>序时，此</a:t>
            </a:r>
            <a:r>
              <a:rPr lang="zh-CN" altLang="en-US" sz="2000" dirty="0">
                <a:solidFill>
                  <a:srgbClr val="0000FF"/>
                </a:solidFill>
                <a:latin typeface="Consolas" pitchFamily="49" charset="0"/>
                <a:ea typeface="仿宋" pitchFamily="49" charset="-122"/>
                <a:cs typeface="Consolas" pitchFamily="49" charset="0"/>
              </a:rPr>
              <a:t>时的递归树高度</a:t>
            </a:r>
            <a:r>
              <a:rPr lang="zh-CN" altLang="en-US"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，快</a:t>
            </a:r>
            <a:r>
              <a:rPr lang="zh-CN" altLang="en-US" sz="2000" dirty="0">
                <a:solidFill>
                  <a:srgbClr val="0000FF"/>
                </a:solidFill>
                <a:latin typeface="Consolas" pitchFamily="49" charset="0"/>
                <a:ea typeface="仿宋" pitchFamily="49" charset="-122"/>
                <a:cs typeface="Consolas" pitchFamily="49" charset="0"/>
              </a:rPr>
              <a:t>速排序呈现最坏</a:t>
            </a:r>
            <a:r>
              <a:rPr lang="zh-CN" altLang="en-US" sz="2000">
                <a:solidFill>
                  <a:srgbClr val="0000FF"/>
                </a:solidFill>
                <a:latin typeface="Consolas" pitchFamily="49" charset="0"/>
                <a:ea typeface="仿宋" pitchFamily="49" charset="-122"/>
                <a:cs typeface="Consolas" pitchFamily="49" charset="0"/>
              </a:rPr>
              <a:t>情况，即</a:t>
            </a:r>
            <a:r>
              <a:rPr lang="zh-CN" altLang="en-US" sz="2000" dirty="0">
                <a:solidFill>
                  <a:srgbClr val="0000FF"/>
                </a:solidFill>
                <a:latin typeface="Consolas" pitchFamily="49" charset="0"/>
                <a:ea typeface="仿宋" pitchFamily="49" charset="-122"/>
                <a:cs typeface="Consolas" pitchFamily="49" charset="0"/>
              </a:rPr>
              <a:t>最坏情况下的时间复杂度为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30000" dirty="0" err="1">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a:p>
            <a:pPr>
              <a:lnSpc>
                <a:spcPct val="150000"/>
              </a:lnSpc>
              <a:spcBef>
                <a:spcPct val="50000"/>
              </a:spcBef>
            </a:pPr>
            <a:r>
              <a:rPr lang="zh-CN" altLang="en-US" sz="2000" dirty="0">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当初始排序数据</a:t>
            </a:r>
            <a:r>
              <a:rPr lang="zh-CN" altLang="en-US" sz="2000" dirty="0">
                <a:solidFill>
                  <a:srgbClr val="CC3300"/>
                </a:solidFill>
                <a:latin typeface="Consolas" pitchFamily="49" charset="0"/>
                <a:ea typeface="仿宋" pitchFamily="49" charset="-122"/>
                <a:cs typeface="Consolas" pitchFamily="49" charset="0"/>
              </a:rPr>
              <a:t>随机</a:t>
            </a:r>
            <a:r>
              <a:rPr lang="zh-CN" altLang="en-US" sz="2000">
                <a:solidFill>
                  <a:srgbClr val="CC3300"/>
                </a:solidFill>
                <a:latin typeface="Consolas" pitchFamily="49" charset="0"/>
                <a:ea typeface="仿宋" pitchFamily="49" charset="-122"/>
                <a:cs typeface="Consolas" pitchFamily="49" charset="0"/>
              </a:rPr>
              <a:t>分布</a:t>
            </a:r>
            <a:r>
              <a:rPr lang="zh-CN" altLang="en-US" sz="2000">
                <a:solidFill>
                  <a:srgbClr val="0000FF"/>
                </a:solidFill>
                <a:latin typeface="Consolas" pitchFamily="49" charset="0"/>
                <a:ea typeface="仿宋" pitchFamily="49" charset="-122"/>
                <a:cs typeface="Consolas" pitchFamily="49" charset="0"/>
              </a:rPr>
              <a:t>，使</a:t>
            </a:r>
            <a:r>
              <a:rPr lang="zh-CN" altLang="en-US" sz="2000" dirty="0">
                <a:solidFill>
                  <a:srgbClr val="0000FF"/>
                </a:solidFill>
                <a:latin typeface="Consolas" pitchFamily="49" charset="0"/>
                <a:ea typeface="仿宋" pitchFamily="49" charset="-122"/>
                <a:cs typeface="Consolas" pitchFamily="49" charset="0"/>
              </a:rPr>
              <a:t>每次分成的两个子区间中的记录个数大致</a:t>
            </a:r>
            <a:r>
              <a:rPr lang="zh-CN" altLang="en-US" sz="2000">
                <a:solidFill>
                  <a:srgbClr val="0000FF"/>
                </a:solidFill>
                <a:latin typeface="Consolas" pitchFamily="49" charset="0"/>
                <a:ea typeface="仿宋" pitchFamily="49" charset="-122"/>
                <a:cs typeface="Consolas" pitchFamily="49" charset="0"/>
              </a:rPr>
              <a:t>相等，此</a:t>
            </a:r>
            <a:r>
              <a:rPr lang="zh-CN" altLang="en-US" sz="2000" dirty="0">
                <a:solidFill>
                  <a:srgbClr val="0000FF"/>
                </a:solidFill>
                <a:latin typeface="Consolas" pitchFamily="49" charset="0"/>
                <a:ea typeface="仿宋" pitchFamily="49" charset="-122"/>
                <a:cs typeface="Consolas" pitchFamily="49" charset="0"/>
              </a:rPr>
              <a:t>时的递归树高度</a:t>
            </a:r>
            <a:r>
              <a:rPr lang="zh-CN" altLang="en-US"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，快</a:t>
            </a:r>
            <a:r>
              <a:rPr lang="zh-CN" altLang="en-US" sz="2000" dirty="0">
                <a:solidFill>
                  <a:srgbClr val="0000FF"/>
                </a:solidFill>
                <a:latin typeface="Consolas" pitchFamily="49" charset="0"/>
                <a:ea typeface="仿宋" pitchFamily="49" charset="-122"/>
                <a:cs typeface="Consolas" pitchFamily="49" charset="0"/>
              </a:rPr>
              <a:t>速排序呈现最好</a:t>
            </a:r>
            <a:r>
              <a:rPr lang="zh-CN" altLang="en-US" sz="2000">
                <a:solidFill>
                  <a:srgbClr val="0000FF"/>
                </a:solidFill>
                <a:latin typeface="Consolas" pitchFamily="49" charset="0"/>
                <a:ea typeface="仿宋" pitchFamily="49" charset="-122"/>
                <a:cs typeface="Consolas" pitchFamily="49" charset="0"/>
              </a:rPr>
              <a:t>情况，即</a:t>
            </a:r>
            <a:r>
              <a:rPr lang="zh-CN" altLang="en-US" sz="2000" dirty="0">
                <a:solidFill>
                  <a:srgbClr val="0000FF"/>
                </a:solidFill>
                <a:latin typeface="Consolas" pitchFamily="49" charset="0"/>
                <a:ea typeface="仿宋" pitchFamily="49" charset="-122"/>
                <a:cs typeface="Consolas" pitchFamily="49" charset="0"/>
              </a:rPr>
              <a:t>最好情况下的时间复杂度为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。快速排序算法的平均时间复杂度也是</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p:txBody>
      </p:sp>
      <p:pic>
        <p:nvPicPr>
          <p:cNvPr id="3" name="图片 1">
            <a:extLst>
              <a:ext uri="{FF2B5EF4-FFF2-40B4-BE49-F238E27FC236}">
                <a16:creationId xmlns:a16="http://schemas.microsoft.com/office/drawing/2014/main" id="{76C4B950-3990-4B59-95C8-74E04FAF92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5884883"/>
            <a:ext cx="63500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23850" y="333375"/>
            <a:ext cx="3033704" cy="5191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a:noFill/>
            <a:miter lim="800000"/>
            <a:headEnd/>
            <a:tailEnd/>
          </a:ln>
          <a:effectLst/>
        </p:spPr>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a:t>
            </a:r>
            <a:r>
              <a:rPr lang="en-US" altLang="zh-CN" sz="2800">
                <a:solidFill>
                  <a:srgbClr val="FF0000"/>
                </a:solidFill>
                <a:latin typeface="Consolas" pitchFamily="49" charset="0"/>
                <a:ea typeface="微软雅黑" pitchFamily="34" charset="-122"/>
                <a:cs typeface="Consolas" pitchFamily="49" charset="0"/>
              </a:rPr>
              <a:t>.2.2 </a:t>
            </a:r>
            <a:r>
              <a:rPr lang="zh-CN" altLang="en-US" sz="2800" dirty="0">
                <a:solidFill>
                  <a:srgbClr val="FF0000"/>
                </a:solidFill>
                <a:latin typeface="Consolas" pitchFamily="49" charset="0"/>
                <a:ea typeface="微软雅黑" pitchFamily="34" charset="-122"/>
                <a:cs typeface="Consolas" pitchFamily="49" charset="0"/>
              </a:rPr>
              <a:t>归并排序</a:t>
            </a:r>
          </a:p>
        </p:txBody>
      </p:sp>
      <p:sp>
        <p:nvSpPr>
          <p:cNvPr id="196611" name="Text Box 3"/>
          <p:cNvSpPr txBox="1">
            <a:spLocks noChangeArrowheads="1"/>
          </p:cNvSpPr>
          <p:nvPr/>
        </p:nvSpPr>
        <p:spPr bwMode="auto">
          <a:xfrm>
            <a:off x="468313" y="1125538"/>
            <a:ext cx="8424862" cy="2803909"/>
          </a:xfrm>
          <a:prstGeom prst="rect">
            <a:avLst/>
          </a:prstGeom>
          <a:noFill/>
          <a:ln w="9525">
            <a:noFill/>
            <a:miter lim="800000"/>
            <a:headEnd/>
            <a:tailEnd/>
          </a:ln>
          <a:effectLst/>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归并排序的基本思想是：首先将</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看成是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个长度为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的有</a:t>
            </a:r>
            <a:r>
              <a:rPr lang="zh-CN" altLang="en-US" sz="2000">
                <a:solidFill>
                  <a:srgbClr val="0000FF"/>
                </a:solidFill>
                <a:latin typeface="Consolas" pitchFamily="49" charset="0"/>
                <a:ea typeface="楷体" pitchFamily="49" charset="-122"/>
                <a:cs typeface="Consolas" pitchFamily="49" charset="0"/>
              </a:rPr>
              <a:t>序表，将</a:t>
            </a:r>
            <a:r>
              <a:rPr lang="zh-CN" altLang="en-US" sz="2000" dirty="0">
                <a:solidFill>
                  <a:srgbClr val="0000FF"/>
                </a:solidFill>
                <a:latin typeface="Consolas" pitchFamily="49" charset="0"/>
                <a:ea typeface="楷体" pitchFamily="49" charset="-122"/>
                <a:cs typeface="Consolas" pitchFamily="49" charset="0"/>
              </a:rPr>
              <a:t>相邻的</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）个有序子表成对</a:t>
            </a:r>
            <a:r>
              <a:rPr lang="zh-CN" altLang="en-US" sz="2000">
                <a:solidFill>
                  <a:srgbClr val="0000FF"/>
                </a:solidFill>
                <a:latin typeface="Consolas" pitchFamily="49" charset="0"/>
                <a:ea typeface="楷体" pitchFamily="49" charset="-122"/>
                <a:cs typeface="Consolas" pitchFamily="49" charset="0"/>
              </a:rPr>
              <a:t>归并，得</a:t>
            </a:r>
            <a:r>
              <a:rPr lang="zh-CN" altLang="en-US"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个长度为</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的有序子表；然后再将这些有序子表继续</a:t>
            </a:r>
            <a:r>
              <a:rPr lang="zh-CN" altLang="en-US" sz="2000">
                <a:solidFill>
                  <a:srgbClr val="0000FF"/>
                </a:solidFill>
                <a:latin typeface="Consolas" pitchFamily="49" charset="0"/>
                <a:ea typeface="楷体" pitchFamily="49" charset="-122"/>
                <a:cs typeface="Consolas" pitchFamily="49" charset="0"/>
              </a:rPr>
              <a:t>归并，得</a:t>
            </a:r>
            <a:r>
              <a:rPr lang="zh-CN" altLang="en-US"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baseline="30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个长度为</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baseline="30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的有序</a:t>
            </a:r>
            <a:r>
              <a:rPr lang="zh-CN" altLang="en-US" sz="2000">
                <a:solidFill>
                  <a:srgbClr val="0000FF"/>
                </a:solidFill>
                <a:latin typeface="Consolas" pitchFamily="49" charset="0"/>
                <a:ea typeface="楷体" pitchFamily="49" charset="-122"/>
                <a:cs typeface="Consolas" pitchFamily="49" charset="0"/>
              </a:rPr>
              <a:t>子表，如</a:t>
            </a:r>
            <a:r>
              <a:rPr lang="zh-CN" altLang="en-US" sz="2000" dirty="0">
                <a:solidFill>
                  <a:srgbClr val="0000FF"/>
                </a:solidFill>
                <a:latin typeface="Consolas" pitchFamily="49" charset="0"/>
                <a:ea typeface="楷体" pitchFamily="49" charset="-122"/>
                <a:cs typeface="Consolas" pitchFamily="49" charset="0"/>
              </a:rPr>
              <a:t>此反复进行</a:t>
            </a:r>
            <a:r>
              <a:rPr lang="zh-CN" altLang="en-US" sz="2000">
                <a:solidFill>
                  <a:srgbClr val="0000FF"/>
                </a:solidFill>
                <a:latin typeface="Consolas" pitchFamily="49" charset="0"/>
                <a:ea typeface="楷体" pitchFamily="49" charset="-122"/>
                <a:cs typeface="Consolas" pitchFamily="49" charset="0"/>
              </a:rPr>
              <a:t>下去，最</a:t>
            </a:r>
            <a:r>
              <a:rPr lang="zh-CN" altLang="en-US" sz="2000" dirty="0">
                <a:solidFill>
                  <a:srgbClr val="0000FF"/>
                </a:solidFill>
                <a:latin typeface="Consolas" pitchFamily="49" charset="0"/>
                <a:ea typeface="楷体" pitchFamily="49" charset="-122"/>
                <a:cs typeface="Consolas" pitchFamily="49" charset="0"/>
              </a:rPr>
              <a:t>后得到一个长度为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的有序表。</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，即</a:t>
            </a:r>
            <a:r>
              <a:rPr lang="zh-CN" altLang="en-US" sz="2000" dirty="0">
                <a:solidFill>
                  <a:srgbClr val="0000FF"/>
                </a:solidFill>
                <a:latin typeface="Consolas" pitchFamily="49" charset="0"/>
                <a:ea typeface="楷体" pitchFamily="49" charset="-122"/>
                <a:cs typeface="Consolas" pitchFamily="49" charset="0"/>
              </a:rPr>
              <a:t>归并在相邻的两个有序子表中进</a:t>
            </a:r>
            <a:r>
              <a:rPr lang="zh-CN" altLang="en-US" sz="2000">
                <a:solidFill>
                  <a:srgbClr val="0000FF"/>
                </a:solidFill>
                <a:latin typeface="Consolas" pitchFamily="49" charset="0"/>
                <a:ea typeface="楷体" pitchFamily="49" charset="-122"/>
                <a:cs typeface="Consolas" pitchFamily="49" charset="0"/>
              </a:rPr>
              <a:t>行的，称</a:t>
            </a:r>
            <a:r>
              <a:rPr lang="zh-CN" altLang="en-US" sz="2000" dirty="0">
                <a:latin typeface="Consolas" pitchFamily="49" charset="0"/>
                <a:ea typeface="楷体" pitchFamily="49" charset="-122"/>
                <a:cs typeface="Consolas" pitchFamily="49" charset="0"/>
              </a:rPr>
              <a:t>为</a:t>
            </a:r>
            <a:r>
              <a:rPr lang="zh-CN" altLang="en-US" sz="2000" dirty="0">
                <a:solidFill>
                  <a:srgbClr val="FF0000"/>
                </a:solidFill>
                <a:latin typeface="Consolas" pitchFamily="49" charset="0"/>
                <a:ea typeface="楷体" pitchFamily="49" charset="-122"/>
                <a:cs typeface="Consolas" pitchFamily="49" charset="0"/>
              </a:rPr>
              <a:t>二路归并排序</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&gt;2</a:t>
            </a:r>
            <a:r>
              <a:rPr lang="zh-CN" altLang="en-US" sz="2000">
                <a:solidFill>
                  <a:srgbClr val="0000FF"/>
                </a:solidFill>
                <a:latin typeface="Consolas" pitchFamily="49" charset="0"/>
                <a:ea typeface="楷体" pitchFamily="49" charset="-122"/>
                <a:cs typeface="Consolas" pitchFamily="49" charset="0"/>
              </a:rPr>
              <a:t>，即</a:t>
            </a:r>
            <a:r>
              <a:rPr lang="zh-CN" altLang="en-US" sz="2000" dirty="0">
                <a:solidFill>
                  <a:srgbClr val="0000FF"/>
                </a:solidFill>
                <a:latin typeface="Consolas" pitchFamily="49" charset="0"/>
                <a:ea typeface="楷体" pitchFamily="49" charset="-122"/>
                <a:cs typeface="Consolas" pitchFamily="49" charset="0"/>
              </a:rPr>
              <a:t>归并操作在相邻的多个有序子表中</a:t>
            </a:r>
            <a:r>
              <a:rPr lang="zh-CN" altLang="en-US" sz="2000">
                <a:solidFill>
                  <a:srgbClr val="0000FF"/>
                </a:solidFill>
                <a:latin typeface="Consolas" pitchFamily="49" charset="0"/>
                <a:ea typeface="楷体" pitchFamily="49" charset="-122"/>
                <a:cs typeface="Consolas" pitchFamily="49" charset="0"/>
              </a:rPr>
              <a:t>进行，则</a:t>
            </a:r>
            <a:r>
              <a:rPr lang="zh-CN" altLang="en-US" sz="2000" dirty="0">
                <a:solidFill>
                  <a:srgbClr val="0000FF"/>
                </a:solidFill>
                <a:latin typeface="Consolas" pitchFamily="49" charset="0"/>
                <a:ea typeface="楷体" pitchFamily="49" charset="-122"/>
                <a:cs typeface="Consolas" pitchFamily="49" charset="0"/>
              </a:rPr>
              <a:t>叫多路归并排序。</a:t>
            </a:r>
            <a:r>
              <a:rPr lang="zh-CN" altLang="en-US" sz="2000" dirty="0">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9" descr="c:\users\zyd\appdata\roaming\360se6\USERDA~1\Temp\97871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22907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
          <p:cNvSpPr txBox="1">
            <a:spLocks noChangeArrowheads="1"/>
          </p:cNvSpPr>
          <p:nvPr/>
        </p:nvSpPr>
        <p:spPr bwMode="white">
          <a:xfrm>
            <a:off x="3563938" y="2759075"/>
            <a:ext cx="4824412" cy="720725"/>
          </a:xfrm>
          <a:prstGeom prst="rect">
            <a:avLst/>
          </a:prstGeom>
          <a:gradFill>
            <a:gsLst>
              <a:gs pos="0">
                <a:srgbClr val="FFFF00">
                  <a:lumMod val="5000"/>
                  <a:lumOff val="95000"/>
                </a:srgbClr>
              </a:gs>
              <a:gs pos="74000">
                <a:srgbClr val="FFFF00">
                  <a:lumMod val="45000"/>
                  <a:lumOff val="55000"/>
                </a:srgbClr>
              </a:gs>
              <a:gs pos="83000">
                <a:srgbClr val="FFFF00">
                  <a:lumMod val="45000"/>
                  <a:lumOff val="55000"/>
                </a:srgbClr>
              </a:gs>
              <a:gs pos="100000">
                <a:srgbClr val="FFFF00">
                  <a:lumMod val="30000"/>
                  <a:lumOff val="70000"/>
                </a:srgbClr>
              </a:gs>
            </a:gsLst>
            <a:lin ang="5400000" scaled="1"/>
          </a:gradFill>
          <a:ln>
            <a:solidFill>
              <a:srgbClr val="FF3300">
                <a:lumMod val="60000"/>
                <a:lumOff val="40000"/>
              </a:srgbClr>
            </a:solidFill>
          </a:ln>
          <a:effec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44">
                    <a:lumMod val="75000"/>
                    <a:lumOff val="25000"/>
                  </a:srgbClr>
                </a:solidFill>
                <a:effectLst/>
                <a:uLnTx/>
                <a:uFillTx/>
                <a:latin typeface="Times New Roman"/>
                <a:ea typeface="楷体_GB2312"/>
                <a:cs typeface="+mj-cs"/>
              </a:rPr>
              <a:t>Design and Analysis of Algorithms</a:t>
            </a:r>
          </a:p>
        </p:txBody>
      </p:sp>
      <p:sp>
        <p:nvSpPr>
          <p:cNvPr id="27" name="Rectangle 2"/>
          <p:cNvSpPr txBox="1">
            <a:spLocks noChangeArrowheads="1"/>
          </p:cNvSpPr>
          <p:nvPr/>
        </p:nvSpPr>
        <p:spPr bwMode="white">
          <a:xfrm>
            <a:off x="3540125" y="1196975"/>
            <a:ext cx="4848225" cy="719138"/>
          </a:xfrm>
          <a:prstGeom prst="rect">
            <a:avLst/>
          </a:prstGeom>
          <a:gradFill>
            <a:gsLst>
              <a:gs pos="0">
                <a:srgbClr val="FFFF00">
                  <a:lumMod val="5000"/>
                  <a:lumOff val="95000"/>
                </a:srgbClr>
              </a:gs>
              <a:gs pos="74000">
                <a:srgbClr val="FFFF00">
                  <a:lumMod val="45000"/>
                  <a:lumOff val="55000"/>
                </a:srgbClr>
              </a:gs>
              <a:gs pos="83000">
                <a:srgbClr val="FFFF00">
                  <a:lumMod val="45000"/>
                  <a:lumOff val="55000"/>
                </a:srgbClr>
              </a:gs>
              <a:gs pos="100000">
                <a:srgbClr val="FFFF00">
                  <a:lumMod val="30000"/>
                  <a:lumOff val="70000"/>
                </a:srgbClr>
              </a:gs>
            </a:gsLst>
            <a:lin ang="5400000" scaled="1"/>
          </a:gradFill>
          <a:ln>
            <a:solidFill>
              <a:srgbClr val="FF3300">
                <a:lumMod val="60000"/>
                <a:lumOff val="40000"/>
              </a:srgbClr>
            </a:solidFill>
          </a:ln>
          <a:effec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44">
                    <a:lumMod val="75000"/>
                    <a:lumOff val="25000"/>
                  </a:srgbClr>
                </a:solidFill>
                <a:effectLst/>
                <a:uLnTx/>
                <a:uFillTx/>
                <a:latin typeface="Times New Roman"/>
                <a:ea typeface="楷体_GB2312"/>
                <a:cs typeface="+mj-cs"/>
              </a:rPr>
              <a:t>Data Structures and Algorithm Analysis</a:t>
            </a:r>
          </a:p>
        </p:txBody>
      </p:sp>
      <p:sp>
        <p:nvSpPr>
          <p:cNvPr id="28" name="下箭头 27"/>
          <p:cNvSpPr/>
          <p:nvPr/>
        </p:nvSpPr>
        <p:spPr>
          <a:xfrm>
            <a:off x="5688013" y="2095500"/>
            <a:ext cx="576262" cy="504825"/>
          </a:xfrm>
          <a:prstGeom prst="downArrow">
            <a:avLst/>
          </a:prstGeom>
          <a:solidFill>
            <a:srgbClr val="032384">
              <a:lumMod val="40000"/>
              <a:lumOff val="60000"/>
            </a:srgbClr>
          </a:solidFill>
          <a:ln w="25400" cap="flat" cmpd="sng" algn="ctr">
            <a:no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a:ea typeface="楷体_GB2312"/>
              <a:cs typeface="+mn-cs"/>
            </a:endParaRPr>
          </a:p>
        </p:txBody>
      </p:sp>
      <p:sp>
        <p:nvSpPr>
          <p:cNvPr id="29" name="矩形 28"/>
          <p:cNvSpPr/>
          <p:nvPr/>
        </p:nvSpPr>
        <p:spPr>
          <a:xfrm>
            <a:off x="7573963" y="3516313"/>
            <a:ext cx="646112" cy="368300"/>
          </a:xfrm>
          <a:prstGeom prst="rect">
            <a:avLst/>
          </a:prstGeom>
        </p:spPr>
        <p:txBody>
          <a:bodyPr wrap="none">
            <a:spAutoFit/>
          </a:bodyPr>
          <a:lstStyle/>
          <a:p>
            <a:pPr eaLnBrk="0" hangingPunct="0">
              <a:defRPr/>
            </a:pPr>
            <a:r>
              <a:rPr lang="zh-CN" altLang="en-US" sz="1800" kern="0" dirty="0">
                <a:solidFill>
                  <a:srgbClr val="000044">
                    <a:lumMod val="75000"/>
                    <a:lumOff val="25000"/>
                  </a:srgbClr>
                </a:solidFill>
                <a:latin typeface="华文中宋" panose="02010600040101010101" pitchFamily="2" charset="-122"/>
                <a:ea typeface="华文中宋" panose="02010600040101010101" pitchFamily="2" charset="-122"/>
              </a:rPr>
              <a:t>下集</a:t>
            </a:r>
            <a:endParaRPr lang="zh-CN" altLang="en-US" sz="1800" dirty="0">
              <a:solidFill>
                <a:srgbClr val="042B9B"/>
              </a:solidFill>
              <a:latin typeface="华文中宋" panose="02010600040101010101" pitchFamily="2" charset="-122"/>
              <a:ea typeface="华文中宋" panose="02010600040101010101" pitchFamily="2" charset="-122"/>
            </a:endParaRPr>
          </a:p>
        </p:txBody>
      </p:sp>
      <p:sp>
        <p:nvSpPr>
          <p:cNvPr id="30" name="矩形 29"/>
          <p:cNvSpPr/>
          <p:nvPr/>
        </p:nvSpPr>
        <p:spPr>
          <a:xfrm>
            <a:off x="7573963" y="1938338"/>
            <a:ext cx="646112" cy="368300"/>
          </a:xfrm>
          <a:prstGeom prst="rect">
            <a:avLst/>
          </a:prstGeom>
        </p:spPr>
        <p:txBody>
          <a:bodyPr wrap="none">
            <a:spAutoFit/>
          </a:bodyPr>
          <a:lstStyle/>
          <a:p>
            <a:pPr eaLnBrk="0" hangingPunct="0">
              <a:defRPr/>
            </a:pPr>
            <a:r>
              <a:rPr lang="zh-CN" altLang="en-US" sz="1800" kern="0" dirty="0">
                <a:solidFill>
                  <a:srgbClr val="000044">
                    <a:lumMod val="75000"/>
                    <a:lumOff val="25000"/>
                  </a:srgbClr>
                </a:solidFill>
                <a:latin typeface="华文中宋" panose="02010600040101010101" pitchFamily="2" charset="-122"/>
                <a:ea typeface="华文中宋" panose="02010600040101010101" pitchFamily="2" charset="-122"/>
              </a:rPr>
              <a:t>上集</a:t>
            </a:r>
            <a:endParaRPr lang="zh-CN" altLang="en-US" sz="1800" dirty="0">
              <a:solidFill>
                <a:srgbClr val="042B9B"/>
              </a:solidFill>
              <a:latin typeface="华文中宋" panose="02010600040101010101" pitchFamily="2" charset="-122"/>
              <a:ea typeface="华文中宋" panose="02010600040101010101" pitchFamily="2" charset="-122"/>
            </a:endParaRPr>
          </a:p>
        </p:txBody>
      </p:sp>
      <p:sp>
        <p:nvSpPr>
          <p:cNvPr id="31" name="Rectangle 2"/>
          <p:cNvSpPr txBox="1">
            <a:spLocks noChangeArrowheads="1"/>
          </p:cNvSpPr>
          <p:nvPr/>
        </p:nvSpPr>
        <p:spPr bwMode="auto">
          <a:xfrm>
            <a:off x="3898900" y="3303588"/>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en-US" altLang="zh-CN" sz="2400" kern="0" dirty="0">
                <a:solidFill>
                  <a:srgbClr val="000066">
                    <a:lumMod val="60000"/>
                    <a:lumOff val="40000"/>
                  </a:srgbClr>
                </a:solidFill>
                <a:latin typeface="Times New Roman"/>
                <a:ea typeface="楷体_GB2312"/>
              </a:rPr>
              <a:t>Theory of Algorithms</a:t>
            </a:r>
          </a:p>
        </p:txBody>
      </p:sp>
      <p:sp>
        <p:nvSpPr>
          <p:cNvPr id="32" name="立方体 31"/>
          <p:cNvSpPr/>
          <p:nvPr/>
        </p:nvSpPr>
        <p:spPr>
          <a:xfrm>
            <a:off x="755650" y="4868863"/>
            <a:ext cx="2016125" cy="1104900"/>
          </a:xfrm>
          <a:prstGeom prst="cube">
            <a:avLst/>
          </a:prstGeom>
          <a:gradFill flip="none" rotWithShape="1">
            <a:gsLst>
              <a:gs pos="0">
                <a:srgbClr val="032384">
                  <a:lumMod val="5000"/>
                  <a:lumOff val="95000"/>
                </a:srgbClr>
              </a:gs>
              <a:gs pos="83000">
                <a:srgbClr val="032384">
                  <a:lumMod val="45000"/>
                  <a:lumOff val="55000"/>
                  <a:alpha val="76000"/>
                </a:srgbClr>
              </a:gs>
              <a:gs pos="89000">
                <a:srgbClr val="032384">
                  <a:lumMod val="45000"/>
                  <a:lumOff val="55000"/>
                </a:srgbClr>
              </a:gs>
              <a:gs pos="100000">
                <a:srgbClr val="032384">
                  <a:lumMod val="30000"/>
                  <a:lumOff val="70000"/>
                </a:srgbClr>
              </a:gs>
            </a:gsLst>
            <a:lin ang="5400000" scaled="1"/>
            <a:tileRect/>
          </a:gradFill>
          <a:ln>
            <a:solidFill>
              <a:srgbClr val="032384">
                <a:lumMod val="60000"/>
                <a:lumOff val="40000"/>
              </a:srgbClr>
            </a:solidFill>
          </a:ln>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44">
                    <a:lumMod val="75000"/>
                    <a:lumOff val="25000"/>
                  </a:srgbClr>
                </a:solidFill>
                <a:effectLst/>
                <a:uLnTx/>
                <a:uFillTx/>
                <a:latin typeface="Californian FB" panose="0207040306080B030204" pitchFamily="18" charset="0"/>
                <a:ea typeface="宋体" panose="02010600030101010101" pitchFamily="2" charset="-122"/>
              </a:rPr>
              <a:t>Data Structures</a:t>
            </a:r>
            <a:endParaRPr kumimoji="0" lang="zh-CN" altLang="en-US" sz="1800" b="0" i="0" u="none" strike="noStrike" kern="0" cap="none" spc="0" normalizeH="0" baseline="0" noProof="0" dirty="0">
              <a:ln>
                <a:noFill/>
              </a:ln>
              <a:solidFill>
                <a:srgbClr val="000044">
                  <a:lumMod val="75000"/>
                  <a:lumOff val="25000"/>
                </a:srgbClr>
              </a:solidFill>
              <a:effectLst/>
              <a:uLnTx/>
              <a:uFillTx/>
              <a:latin typeface="Californian FB" panose="0207040306080B030204" pitchFamily="18" charset="0"/>
              <a:ea typeface="宋体" panose="02010600030101010101" pitchFamily="2" charset="-122"/>
            </a:endParaRPr>
          </a:p>
        </p:txBody>
      </p:sp>
      <p:sp>
        <p:nvSpPr>
          <p:cNvPr id="33" name="立方体 32"/>
          <p:cNvSpPr/>
          <p:nvPr/>
        </p:nvSpPr>
        <p:spPr>
          <a:xfrm>
            <a:off x="3563938" y="4868863"/>
            <a:ext cx="2016125" cy="1104900"/>
          </a:xfrm>
          <a:prstGeom prst="cube">
            <a:avLst/>
          </a:prstGeom>
          <a:gradFill flip="none" rotWithShape="1">
            <a:gsLst>
              <a:gs pos="0">
                <a:srgbClr val="032384">
                  <a:lumMod val="5000"/>
                  <a:lumOff val="95000"/>
                </a:srgbClr>
              </a:gs>
              <a:gs pos="83000">
                <a:srgbClr val="032384">
                  <a:lumMod val="45000"/>
                  <a:lumOff val="55000"/>
                  <a:alpha val="76000"/>
                </a:srgbClr>
              </a:gs>
              <a:gs pos="89000">
                <a:srgbClr val="032384">
                  <a:lumMod val="45000"/>
                  <a:lumOff val="55000"/>
                </a:srgbClr>
              </a:gs>
              <a:gs pos="100000">
                <a:srgbClr val="032384">
                  <a:lumMod val="30000"/>
                  <a:lumOff val="70000"/>
                </a:srgbClr>
              </a:gs>
            </a:gsLst>
            <a:lin ang="5400000" scaled="1"/>
            <a:tileRect/>
          </a:gradFill>
          <a:ln>
            <a:solidFill>
              <a:srgbClr val="032384">
                <a:lumMod val="60000"/>
                <a:lumOff val="40000"/>
              </a:srgbClr>
            </a:solidFill>
          </a:ln>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44">
                    <a:lumMod val="75000"/>
                    <a:lumOff val="25000"/>
                  </a:srgbClr>
                </a:solidFill>
                <a:effectLst/>
                <a:uLnTx/>
                <a:uFillTx/>
                <a:latin typeface="Californian FB" panose="0207040306080B030204" pitchFamily="18" charset="0"/>
                <a:ea typeface="宋体" panose="02010600030101010101" pitchFamily="2" charset="-122"/>
              </a:rPr>
              <a:t>Algorithm Analysis</a:t>
            </a:r>
          </a:p>
        </p:txBody>
      </p:sp>
      <p:sp>
        <p:nvSpPr>
          <p:cNvPr id="34" name="立方体 33"/>
          <p:cNvSpPr/>
          <p:nvPr/>
        </p:nvSpPr>
        <p:spPr>
          <a:xfrm>
            <a:off x="6372225" y="4868863"/>
            <a:ext cx="2016125" cy="1104900"/>
          </a:xfrm>
          <a:prstGeom prst="cube">
            <a:avLst/>
          </a:prstGeom>
          <a:gradFill flip="none" rotWithShape="1">
            <a:gsLst>
              <a:gs pos="0">
                <a:srgbClr val="032384">
                  <a:lumMod val="5000"/>
                  <a:lumOff val="95000"/>
                </a:srgbClr>
              </a:gs>
              <a:gs pos="83000">
                <a:srgbClr val="032384">
                  <a:lumMod val="45000"/>
                  <a:lumOff val="55000"/>
                  <a:alpha val="76000"/>
                </a:srgbClr>
              </a:gs>
              <a:gs pos="89000">
                <a:srgbClr val="032384">
                  <a:lumMod val="45000"/>
                  <a:lumOff val="55000"/>
                </a:srgbClr>
              </a:gs>
              <a:gs pos="100000">
                <a:srgbClr val="032384">
                  <a:lumMod val="30000"/>
                  <a:lumOff val="70000"/>
                </a:srgbClr>
              </a:gs>
            </a:gsLst>
            <a:lin ang="5400000" scaled="1"/>
            <a:tileRect/>
          </a:gradFill>
          <a:ln>
            <a:solidFill>
              <a:srgbClr val="032384">
                <a:lumMod val="60000"/>
                <a:lumOff val="40000"/>
              </a:srgbClr>
            </a:solidFill>
          </a:ln>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44">
                    <a:lumMod val="75000"/>
                    <a:lumOff val="25000"/>
                  </a:srgbClr>
                </a:solidFill>
                <a:effectLst/>
                <a:uLnTx/>
                <a:uFillTx/>
                <a:latin typeface="Californian FB" panose="0207040306080B030204" pitchFamily="18" charset="0"/>
                <a:ea typeface="宋体" panose="02010600030101010101" pitchFamily="2" charset="-122"/>
              </a:rPr>
              <a:t>Theory of Algorithms</a:t>
            </a:r>
          </a:p>
        </p:txBody>
      </p:sp>
      <p:sp>
        <p:nvSpPr>
          <p:cNvPr id="35" name="右箭头 34"/>
          <p:cNvSpPr/>
          <p:nvPr/>
        </p:nvSpPr>
        <p:spPr>
          <a:xfrm>
            <a:off x="2981325" y="5241925"/>
            <a:ext cx="431800" cy="358775"/>
          </a:xfrm>
          <a:prstGeom prst="rightArrow">
            <a:avLst/>
          </a:prstGeom>
          <a:solidFill>
            <a:srgbClr val="032384">
              <a:lumMod val="40000"/>
              <a:lumOff val="60000"/>
            </a:srgbClr>
          </a:solidFill>
          <a:ln w="25400" cap="flat" cmpd="sng" algn="ctr">
            <a:no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a:ea typeface="楷体_GB2312"/>
              <a:cs typeface="+mn-cs"/>
            </a:endParaRPr>
          </a:p>
        </p:txBody>
      </p:sp>
      <p:sp>
        <p:nvSpPr>
          <p:cNvPr id="36" name="右箭头 35"/>
          <p:cNvSpPr/>
          <p:nvPr/>
        </p:nvSpPr>
        <p:spPr>
          <a:xfrm>
            <a:off x="5761038" y="5241925"/>
            <a:ext cx="431800" cy="358775"/>
          </a:xfrm>
          <a:prstGeom prst="rightArrow">
            <a:avLst/>
          </a:prstGeom>
          <a:solidFill>
            <a:srgbClr val="032384">
              <a:lumMod val="40000"/>
              <a:lumOff val="60000"/>
            </a:srgbClr>
          </a:solidFill>
          <a:ln w="25400" cap="flat" cmpd="sng" algn="ctr">
            <a:no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a:ea typeface="楷体_GB2312"/>
              <a:cs typeface="+mn-cs"/>
            </a:endParaRPr>
          </a:p>
        </p:txBody>
      </p:sp>
      <p:sp>
        <p:nvSpPr>
          <p:cNvPr id="37" name="矩形 36"/>
          <p:cNvSpPr/>
          <p:nvPr/>
        </p:nvSpPr>
        <p:spPr>
          <a:xfrm>
            <a:off x="539750" y="1052513"/>
            <a:ext cx="8064500" cy="5192712"/>
          </a:xfrm>
          <a:prstGeom prst="rect">
            <a:avLst/>
          </a:prstGeom>
          <a:noFill/>
          <a:ln w="3175" cap="flat" cmpd="sng" algn="ctr">
            <a:solidFill>
              <a:srgbClr val="000044"/>
            </a:solid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a:ea typeface="楷体_GB2312"/>
              <a:cs typeface="+mn-cs"/>
            </a:endParaRPr>
          </a:p>
        </p:txBody>
      </p:sp>
    </p:spTree>
    <p:extLst>
      <p:ext uri="{BB962C8B-B14F-4D97-AF65-F5344CB8AC3E}">
        <p14:creationId xmlns:p14="http://schemas.microsoft.com/office/powerpoint/2010/main" val="213315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468313" y="404813"/>
            <a:ext cx="4824412" cy="457200"/>
          </a:xfrm>
          <a:prstGeom prst="rect">
            <a:avLst/>
          </a:prstGeom>
          <a:solidFill>
            <a:srgbClr val="9900FF"/>
          </a:solidFill>
          <a:ln w="9525">
            <a:noFill/>
            <a:miter lim="800000"/>
            <a:headEnd/>
            <a:tailEnd/>
          </a:ln>
          <a:effectLst/>
        </p:spPr>
        <p:txBody>
          <a:bodyPr>
            <a:spAutoFit/>
          </a:bodyPr>
          <a:lstStyle/>
          <a:p>
            <a:pPr algn="just">
              <a:spcBef>
                <a:spcPct val="50000"/>
              </a:spcBef>
            </a:pPr>
            <a:r>
              <a:rPr lang="en-US" altLang="zh-CN" dirty="0">
                <a:solidFill>
                  <a:schemeClr val="bg1"/>
                </a:solidFill>
                <a:latin typeface="Consolas" pitchFamily="49" charset="0"/>
                <a:ea typeface="微软雅黑" pitchFamily="34" charset="-122"/>
                <a:cs typeface="Consolas" pitchFamily="49" charset="0"/>
              </a:rPr>
              <a:t>1. </a:t>
            </a:r>
            <a:r>
              <a:rPr lang="zh-CN" altLang="en-US" dirty="0">
                <a:solidFill>
                  <a:schemeClr val="bg1"/>
                </a:solidFill>
                <a:latin typeface="Consolas" pitchFamily="49" charset="0"/>
                <a:ea typeface="微软雅黑" pitchFamily="34" charset="-122"/>
                <a:cs typeface="Consolas" pitchFamily="49" charset="0"/>
              </a:rPr>
              <a:t>自底向上的二路归并排序算法</a:t>
            </a:r>
          </a:p>
        </p:txBody>
      </p:sp>
      <p:sp>
        <p:nvSpPr>
          <p:cNvPr id="195587" name="Text Box 3"/>
          <p:cNvSpPr txBox="1">
            <a:spLocks noChangeArrowheads="1"/>
          </p:cNvSpPr>
          <p:nvPr/>
        </p:nvSpPr>
        <p:spPr bwMode="auto">
          <a:xfrm>
            <a:off x="357158" y="967128"/>
            <a:ext cx="8135938"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例如，对</a:t>
            </a:r>
            <a:r>
              <a:rPr lang="zh-CN" altLang="en-US" sz="2000" dirty="0">
                <a:solidFill>
                  <a:srgbClr val="0000FF"/>
                </a:solidFill>
                <a:latin typeface="Consolas" pitchFamily="49" charset="0"/>
                <a:ea typeface="楷体" pitchFamily="49" charset="-122"/>
                <a:cs typeface="Consolas" pitchFamily="49" charset="0"/>
              </a:rPr>
              <a:t>于</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9</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8</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序列，其</a:t>
            </a:r>
            <a:r>
              <a:rPr lang="zh-CN" altLang="en-US" sz="2000" dirty="0">
                <a:solidFill>
                  <a:srgbClr val="0000FF"/>
                </a:solidFill>
                <a:latin typeface="Consolas" pitchFamily="49" charset="0"/>
                <a:ea typeface="楷体" pitchFamily="49" charset="-122"/>
                <a:cs typeface="Consolas" pitchFamily="49" charset="0"/>
              </a:rPr>
              <a:t>排序过</a:t>
            </a:r>
            <a:r>
              <a:rPr lang="zh-CN" altLang="en-US" sz="2000">
                <a:solidFill>
                  <a:srgbClr val="0000FF"/>
                </a:solidFill>
                <a:latin typeface="Consolas" pitchFamily="49" charset="0"/>
                <a:ea typeface="楷体" pitchFamily="49" charset="-122"/>
                <a:cs typeface="Consolas" pitchFamily="49" charset="0"/>
              </a:rPr>
              <a:t>程如下图所示，图</a:t>
            </a:r>
            <a:r>
              <a:rPr lang="zh-CN" altLang="en-US" sz="2000" dirty="0">
                <a:solidFill>
                  <a:srgbClr val="0000FF"/>
                </a:solidFill>
                <a:latin typeface="Consolas" pitchFamily="49" charset="0"/>
                <a:ea typeface="楷体" pitchFamily="49" charset="-122"/>
                <a:cs typeface="Consolas" pitchFamily="49" charset="0"/>
              </a:rPr>
              <a:t>中方括号内是一个有序子序列。</a:t>
            </a:r>
          </a:p>
        </p:txBody>
      </p:sp>
      <p:sp>
        <p:nvSpPr>
          <p:cNvPr id="195589" name="Rectangle 5"/>
          <p:cNvSpPr>
            <a:spLocks noChangeArrowheads="1"/>
          </p:cNvSpPr>
          <p:nvPr/>
        </p:nvSpPr>
        <p:spPr bwMode="auto">
          <a:xfrm>
            <a:off x="0" y="27432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9" name="组合 38"/>
          <p:cNvGrpSpPr/>
          <p:nvPr/>
        </p:nvGrpSpPr>
        <p:grpSpPr>
          <a:xfrm>
            <a:off x="6072198" y="2581228"/>
            <a:ext cx="719138" cy="2705160"/>
            <a:chOff x="6072198" y="2581228"/>
            <a:chExt cx="719138" cy="2705160"/>
          </a:xfrm>
        </p:grpSpPr>
        <p:sp>
          <p:nvSpPr>
            <p:cNvPr id="195590" name="Text Box 6"/>
            <p:cNvSpPr txBox="1">
              <a:spLocks noChangeArrowheads="1"/>
            </p:cNvSpPr>
            <p:nvPr/>
          </p:nvSpPr>
          <p:spPr bwMode="auto">
            <a:xfrm>
              <a:off x="6072198" y="2581228"/>
              <a:ext cx="719138"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底</a:t>
              </a:r>
            </a:p>
          </p:txBody>
        </p:sp>
        <p:sp>
          <p:nvSpPr>
            <p:cNvPr id="195591" name="Text Box 7"/>
            <p:cNvSpPr txBox="1">
              <a:spLocks noChangeArrowheads="1"/>
            </p:cNvSpPr>
            <p:nvPr/>
          </p:nvSpPr>
          <p:spPr bwMode="auto">
            <a:xfrm>
              <a:off x="6072198" y="4886278"/>
              <a:ext cx="719138"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顶</a:t>
              </a:r>
            </a:p>
          </p:txBody>
        </p:sp>
        <p:sp>
          <p:nvSpPr>
            <p:cNvPr id="195592" name="AutoShape 8"/>
            <p:cNvSpPr>
              <a:spLocks noChangeArrowheads="1"/>
            </p:cNvSpPr>
            <p:nvPr/>
          </p:nvSpPr>
          <p:spPr bwMode="auto">
            <a:xfrm>
              <a:off x="6188110" y="3163835"/>
              <a:ext cx="215900" cy="1655762"/>
            </a:xfrm>
            <a:prstGeom prst="downArrow">
              <a:avLst>
                <a:gd name="adj1" fmla="val 50000"/>
                <a:gd name="adj2" fmla="val 191728"/>
              </a:avLst>
            </a:prstGeom>
            <a:solidFill>
              <a:schemeClr val="hlink"/>
            </a:solidFill>
            <a:ln w="9525">
              <a:solidFill>
                <a:srgbClr val="CC3300"/>
              </a:solidFill>
              <a:miter lim="800000"/>
              <a:headEnd/>
              <a:tailEnd/>
            </a:ln>
            <a:effectLst/>
          </p:spPr>
          <p:txBody>
            <a:bodyPr vert="eaVert" wrap="none" anchor="ctr"/>
            <a:lstStyle/>
            <a:p>
              <a:endParaRPr lang="zh-CN" altLang="en-US">
                <a:latin typeface="Consolas" pitchFamily="49" charset="0"/>
                <a:cs typeface="Consolas" pitchFamily="49" charset="0"/>
              </a:endParaRPr>
            </a:p>
          </p:txBody>
        </p:sp>
      </p:grpSp>
      <p:sp>
        <p:nvSpPr>
          <p:cNvPr id="9" name="圆角矩形 8"/>
          <p:cNvSpPr/>
          <p:nvPr/>
        </p:nvSpPr>
        <p:spPr>
          <a:xfrm>
            <a:off x="1071538" y="2143116"/>
            <a:ext cx="4714908"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nsolas" pitchFamily="49" charset="0"/>
                <a:cs typeface="Consolas" pitchFamily="49" charset="0"/>
              </a:rPr>
              <a:t>2</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7</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10</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6</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9</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4</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3</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17" name="圆角矩形 16"/>
          <p:cNvSpPr/>
          <p:nvPr/>
        </p:nvSpPr>
        <p:spPr>
          <a:xfrm>
            <a:off x="4857752" y="3714752"/>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18" name="圆角矩形 17"/>
          <p:cNvSpPr/>
          <p:nvPr/>
        </p:nvSpPr>
        <p:spPr>
          <a:xfrm>
            <a:off x="4857752" y="4500570"/>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grpSp>
        <p:nvGrpSpPr>
          <p:cNvPr id="30" name="组合 29"/>
          <p:cNvGrpSpPr/>
          <p:nvPr/>
        </p:nvGrpSpPr>
        <p:grpSpPr>
          <a:xfrm>
            <a:off x="1142976" y="2643182"/>
            <a:ext cx="857256" cy="717752"/>
            <a:chOff x="1142976" y="2643182"/>
            <a:chExt cx="857256" cy="717752"/>
          </a:xfrm>
        </p:grpSpPr>
        <p:sp>
          <p:nvSpPr>
            <p:cNvPr id="10" name="圆角矩形 9"/>
            <p:cNvSpPr/>
            <p:nvPr/>
          </p:nvSpPr>
          <p:spPr>
            <a:xfrm>
              <a:off x="1142976"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21" name="左大括号 20"/>
            <p:cNvSpPr/>
            <p:nvPr/>
          </p:nvSpPr>
          <p:spPr>
            <a:xfrm rot="16200000">
              <a:off x="1481604" y="237599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1" name="组合 30"/>
          <p:cNvGrpSpPr/>
          <p:nvPr/>
        </p:nvGrpSpPr>
        <p:grpSpPr>
          <a:xfrm>
            <a:off x="2071670" y="2643182"/>
            <a:ext cx="857256" cy="717752"/>
            <a:chOff x="2071670" y="2643182"/>
            <a:chExt cx="857256" cy="717752"/>
          </a:xfrm>
        </p:grpSpPr>
        <p:sp>
          <p:nvSpPr>
            <p:cNvPr id="11" name="圆角矩形 10"/>
            <p:cNvSpPr/>
            <p:nvPr/>
          </p:nvSpPr>
          <p:spPr>
            <a:xfrm>
              <a:off x="2071670"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22" name="左大括号 21"/>
            <p:cNvSpPr/>
            <p:nvPr/>
          </p:nvSpPr>
          <p:spPr>
            <a:xfrm rot="16200000">
              <a:off x="2410298" y="237599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2" name="组合 31"/>
          <p:cNvGrpSpPr/>
          <p:nvPr/>
        </p:nvGrpSpPr>
        <p:grpSpPr>
          <a:xfrm>
            <a:off x="3000364" y="2643182"/>
            <a:ext cx="857256" cy="717752"/>
            <a:chOff x="3000364" y="2643182"/>
            <a:chExt cx="857256" cy="717752"/>
          </a:xfrm>
        </p:grpSpPr>
        <p:sp>
          <p:nvSpPr>
            <p:cNvPr id="12" name="圆角矩形 11"/>
            <p:cNvSpPr/>
            <p:nvPr/>
          </p:nvSpPr>
          <p:spPr>
            <a:xfrm>
              <a:off x="3000364"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3" name="左大括号 22"/>
            <p:cNvSpPr/>
            <p:nvPr/>
          </p:nvSpPr>
          <p:spPr>
            <a:xfrm rot="16200000">
              <a:off x="3338992" y="237599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3" name="组合 32"/>
          <p:cNvGrpSpPr/>
          <p:nvPr/>
        </p:nvGrpSpPr>
        <p:grpSpPr>
          <a:xfrm>
            <a:off x="3929058" y="2643181"/>
            <a:ext cx="857256" cy="717753"/>
            <a:chOff x="3929058" y="2643181"/>
            <a:chExt cx="857256" cy="717753"/>
          </a:xfrm>
        </p:grpSpPr>
        <p:sp>
          <p:nvSpPr>
            <p:cNvPr id="13" name="圆角矩形 12"/>
            <p:cNvSpPr/>
            <p:nvPr/>
          </p:nvSpPr>
          <p:spPr>
            <a:xfrm>
              <a:off x="3929058"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24" name="左大括号 23"/>
            <p:cNvSpPr/>
            <p:nvPr/>
          </p:nvSpPr>
          <p:spPr>
            <a:xfrm rot="16200000">
              <a:off x="4267686" y="2375991"/>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4" name="组合 33"/>
          <p:cNvGrpSpPr/>
          <p:nvPr/>
        </p:nvGrpSpPr>
        <p:grpSpPr>
          <a:xfrm>
            <a:off x="4857752" y="2643181"/>
            <a:ext cx="857256" cy="717753"/>
            <a:chOff x="4857752" y="2643181"/>
            <a:chExt cx="857256" cy="717753"/>
          </a:xfrm>
        </p:grpSpPr>
        <p:sp>
          <p:nvSpPr>
            <p:cNvPr id="14" name="圆角矩形 13"/>
            <p:cNvSpPr/>
            <p:nvPr/>
          </p:nvSpPr>
          <p:spPr>
            <a:xfrm>
              <a:off x="4857752"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25" name="左大括号 24"/>
            <p:cNvSpPr/>
            <p:nvPr/>
          </p:nvSpPr>
          <p:spPr>
            <a:xfrm rot="16200000">
              <a:off x="5196380" y="2375991"/>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5" name="组合 34"/>
          <p:cNvGrpSpPr/>
          <p:nvPr/>
        </p:nvGrpSpPr>
        <p:grpSpPr>
          <a:xfrm>
            <a:off x="1142976" y="3429000"/>
            <a:ext cx="1785950" cy="717752"/>
            <a:chOff x="1142976" y="3429000"/>
            <a:chExt cx="1785950" cy="717752"/>
          </a:xfrm>
        </p:grpSpPr>
        <p:sp>
          <p:nvSpPr>
            <p:cNvPr id="15" name="圆角矩形 14"/>
            <p:cNvSpPr/>
            <p:nvPr/>
          </p:nvSpPr>
          <p:spPr>
            <a:xfrm>
              <a:off x="1142976" y="3714752"/>
              <a:ext cx="178595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26" name="左大括号 25"/>
            <p:cNvSpPr/>
            <p:nvPr/>
          </p:nvSpPr>
          <p:spPr>
            <a:xfrm rot="16200000">
              <a:off x="1910232" y="3161810"/>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6" name="组合 35"/>
          <p:cNvGrpSpPr/>
          <p:nvPr/>
        </p:nvGrpSpPr>
        <p:grpSpPr>
          <a:xfrm>
            <a:off x="3000364" y="3429001"/>
            <a:ext cx="1714512" cy="717751"/>
            <a:chOff x="3000364" y="3429001"/>
            <a:chExt cx="1714512" cy="717751"/>
          </a:xfrm>
        </p:grpSpPr>
        <p:sp>
          <p:nvSpPr>
            <p:cNvPr id="16" name="圆角矩形 15"/>
            <p:cNvSpPr/>
            <p:nvPr/>
          </p:nvSpPr>
          <p:spPr>
            <a:xfrm>
              <a:off x="3000364" y="3714752"/>
              <a:ext cx="171451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7" name="左大括号 26"/>
            <p:cNvSpPr/>
            <p:nvPr/>
          </p:nvSpPr>
          <p:spPr>
            <a:xfrm rot="16200000">
              <a:off x="3839058" y="3161811"/>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7" name="组合 36"/>
          <p:cNvGrpSpPr/>
          <p:nvPr/>
        </p:nvGrpSpPr>
        <p:grpSpPr>
          <a:xfrm>
            <a:off x="1142976" y="4249132"/>
            <a:ext cx="3571900" cy="683438"/>
            <a:chOff x="1142976" y="4249132"/>
            <a:chExt cx="3571900" cy="683438"/>
          </a:xfrm>
        </p:grpSpPr>
        <p:sp>
          <p:nvSpPr>
            <p:cNvPr id="19" name="圆角矩形 18"/>
            <p:cNvSpPr/>
            <p:nvPr/>
          </p:nvSpPr>
          <p:spPr>
            <a:xfrm>
              <a:off x="1142976" y="4500570"/>
              <a:ext cx="35719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8" name="左大括号 27"/>
            <p:cNvSpPr/>
            <p:nvPr/>
          </p:nvSpPr>
          <p:spPr>
            <a:xfrm rot="16200000">
              <a:off x="2838926" y="398194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8" name="组合 37"/>
          <p:cNvGrpSpPr/>
          <p:nvPr/>
        </p:nvGrpSpPr>
        <p:grpSpPr>
          <a:xfrm>
            <a:off x="1142976" y="5013700"/>
            <a:ext cx="4572032" cy="704688"/>
            <a:chOff x="1142976" y="5013700"/>
            <a:chExt cx="4572032" cy="704688"/>
          </a:xfrm>
        </p:grpSpPr>
        <p:sp>
          <p:nvSpPr>
            <p:cNvPr id="20" name="圆角矩形 19"/>
            <p:cNvSpPr/>
            <p:nvPr/>
          </p:nvSpPr>
          <p:spPr>
            <a:xfrm>
              <a:off x="1142976" y="5286388"/>
              <a:ext cx="457203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nsolas" pitchFamily="49" charset="0"/>
                  <a:cs typeface="Consolas" pitchFamily="49" charset="0"/>
                </a:rPr>
                <a:t>1</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2</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3</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4</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5</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6</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7</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8</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9</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10</a:t>
              </a:r>
              <a:endParaRPr lang="zh-CN" altLang="en-US" sz="2000" dirty="0">
                <a:solidFill>
                  <a:srgbClr val="0000FF"/>
                </a:solidFill>
                <a:latin typeface="Consolas" pitchFamily="49" charset="0"/>
                <a:cs typeface="Consolas" pitchFamily="49" charset="0"/>
              </a:endParaRPr>
            </a:p>
          </p:txBody>
        </p:sp>
        <p:sp>
          <p:nvSpPr>
            <p:cNvPr id="29" name="左大括号 28"/>
            <p:cNvSpPr/>
            <p:nvPr/>
          </p:nvSpPr>
          <p:spPr>
            <a:xfrm rot="16200000">
              <a:off x="4683251" y="4746510"/>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strips(downLeft)">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539750" y="404813"/>
            <a:ext cx="6480175" cy="430887"/>
          </a:xfrm>
          <a:prstGeom prst="rect">
            <a:avLst/>
          </a:prstGeom>
          <a:noFill/>
          <a:ln w="9525">
            <a:noFill/>
            <a:miter lim="800000"/>
            <a:headEnd/>
            <a:tailEnd/>
          </a:ln>
          <a:effectLst/>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二路归并排序的</a:t>
            </a:r>
            <a:r>
              <a:rPr lang="zh-CN" altLang="en-US" sz="2200" dirty="0">
                <a:solidFill>
                  <a:srgbClr val="FF0000"/>
                </a:solidFill>
                <a:latin typeface="Consolas" pitchFamily="49" charset="0"/>
                <a:ea typeface="楷体" pitchFamily="49" charset="-122"/>
                <a:cs typeface="Consolas" pitchFamily="49" charset="0"/>
              </a:rPr>
              <a:t>分治策略</a:t>
            </a:r>
            <a:r>
              <a:rPr lang="zh-CN" altLang="en-US" sz="2200" dirty="0">
                <a:solidFill>
                  <a:srgbClr val="0000FF"/>
                </a:solidFill>
                <a:latin typeface="Consolas" pitchFamily="49" charset="0"/>
                <a:ea typeface="楷体" pitchFamily="49" charset="-122"/>
                <a:cs typeface="Consolas" pitchFamily="49" charset="0"/>
              </a:rPr>
              <a:t>如下：</a:t>
            </a:r>
          </a:p>
        </p:txBody>
      </p:sp>
      <p:sp>
        <p:nvSpPr>
          <p:cNvPr id="194563" name="Text Box 3"/>
          <p:cNvSpPr txBox="1">
            <a:spLocks noChangeArrowheads="1"/>
          </p:cNvSpPr>
          <p:nvPr/>
        </p:nvSpPr>
        <p:spPr bwMode="auto">
          <a:xfrm>
            <a:off x="539750" y="1125538"/>
            <a:ext cx="8208963" cy="35951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a:lnSpc>
                <a:spcPct val="150000"/>
              </a:lnSpc>
            </a:pPr>
            <a:r>
              <a:rPr lang="zh-CN" altLang="en-US" sz="2000" dirty="0">
                <a:solidFill>
                  <a:srgbClr val="0000FF"/>
                </a:solidFill>
                <a:latin typeface="Consolas" pitchFamily="49" charset="0"/>
                <a:ea typeface="仿宋" pitchFamily="49" charset="-122"/>
                <a:cs typeface="Consolas" pitchFamily="49" charset="0"/>
              </a:rPr>
              <a:t>　　循环</a:t>
            </a:r>
            <a:r>
              <a:rPr lang="zh-CN" altLang="en-US" sz="2000" dirty="0">
                <a:solidFill>
                  <a:srgbClr val="0000FF"/>
                </a:solidFill>
                <a:latin typeface="Consolas" pitchFamily="49" charset="0"/>
                <a:ea typeface="仿宋" pitchFamily="49" charset="-122"/>
                <a:cs typeface="Consolas" pitchFamily="49" charset="0"/>
                <a:sym typeface="Symbol" pitchFamily="18" charset="2"/>
              </a:rPr>
              <a:t></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sym typeface="Symbol" pitchFamily="18" charset="2"/>
              </a:rPr>
              <a:t></a:t>
            </a:r>
            <a:r>
              <a:rPr lang="zh-CN" altLang="en-US" sz="2000" dirty="0">
                <a:solidFill>
                  <a:srgbClr val="0000FF"/>
                </a:solidFill>
                <a:latin typeface="Consolas" pitchFamily="49" charset="0"/>
                <a:ea typeface="仿宋" pitchFamily="49" charset="-122"/>
                <a:cs typeface="Consolas" pitchFamily="49" charset="0"/>
              </a:rPr>
              <a:t>次，</a:t>
            </a:r>
            <a:r>
              <a:rPr lang="en-US" altLang="zh-CN" sz="2000" dirty="0">
                <a:solidFill>
                  <a:srgbClr val="0000FF"/>
                </a:solidFill>
                <a:latin typeface="Consolas" pitchFamily="49" charset="0"/>
                <a:ea typeface="仿宋" pitchFamily="49" charset="-122"/>
                <a:cs typeface="Consolas" pitchFamily="49" charset="0"/>
              </a:rPr>
              <a:t>length</a:t>
            </a:r>
            <a:r>
              <a:rPr lang="zh-CN" altLang="en-US" sz="2000" dirty="0">
                <a:solidFill>
                  <a:srgbClr val="0000FF"/>
                </a:solidFill>
                <a:latin typeface="Consolas" pitchFamily="49" charset="0"/>
                <a:ea typeface="仿宋" pitchFamily="49" charset="-122"/>
                <a:cs typeface="Consolas" pitchFamily="49" charset="0"/>
              </a:rPr>
              <a:t>依次取</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。每次执行以下步骤：</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C00000"/>
                </a:solidFill>
                <a:latin typeface="Consolas" pitchFamily="49" charset="0"/>
                <a:ea typeface="仿宋" pitchFamily="49" charset="-122"/>
                <a:cs typeface="Consolas" pitchFamily="49" charset="0"/>
              </a:rPr>
              <a:t>　① 分解：</a:t>
            </a:r>
            <a:r>
              <a:rPr lang="zh-CN" altLang="en-US" sz="2000" dirty="0">
                <a:solidFill>
                  <a:srgbClr val="0000FF"/>
                </a:solidFill>
                <a:latin typeface="Consolas" pitchFamily="49" charset="0"/>
                <a:ea typeface="仿宋" pitchFamily="49" charset="-122"/>
                <a:cs typeface="Consolas" pitchFamily="49" charset="0"/>
              </a:rPr>
              <a:t>将原序列分解成</a:t>
            </a:r>
            <a:r>
              <a:rPr lang="en-US" altLang="zh-CN" sz="2000" dirty="0">
                <a:solidFill>
                  <a:srgbClr val="0000FF"/>
                </a:solidFill>
                <a:latin typeface="Consolas" pitchFamily="49" charset="0"/>
                <a:ea typeface="仿宋" pitchFamily="49" charset="-122"/>
                <a:cs typeface="Consolas" pitchFamily="49" charset="0"/>
              </a:rPr>
              <a:t>length</a:t>
            </a:r>
            <a:r>
              <a:rPr lang="zh-CN" altLang="en-US" sz="2000" dirty="0">
                <a:solidFill>
                  <a:srgbClr val="0000FF"/>
                </a:solidFill>
                <a:latin typeface="Consolas" pitchFamily="49" charset="0"/>
                <a:ea typeface="仿宋" pitchFamily="49" charset="-122"/>
                <a:cs typeface="Consolas" pitchFamily="49" charset="0"/>
              </a:rPr>
              <a:t>长度的若干子序列。</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C00000"/>
                </a:solidFill>
                <a:latin typeface="Consolas" pitchFamily="49" charset="0"/>
                <a:ea typeface="仿宋" pitchFamily="49" charset="-122"/>
                <a:cs typeface="Consolas" pitchFamily="49" charset="0"/>
              </a:rPr>
              <a:t>② 求解子问题：</a:t>
            </a:r>
            <a:r>
              <a:rPr lang="zh-CN" altLang="en-US" sz="2000" dirty="0">
                <a:solidFill>
                  <a:srgbClr val="0000FF"/>
                </a:solidFill>
                <a:latin typeface="Consolas" pitchFamily="49" charset="0"/>
                <a:ea typeface="仿宋" pitchFamily="49" charset="-122"/>
                <a:cs typeface="Consolas" pitchFamily="49" charset="0"/>
              </a:rPr>
              <a:t>将相邻的两个子序列调用</a:t>
            </a:r>
            <a:r>
              <a:rPr lang="en-US" altLang="zh-CN" sz="2000" dirty="0">
                <a:solidFill>
                  <a:srgbClr val="0000FF"/>
                </a:solidFill>
                <a:latin typeface="Consolas" pitchFamily="49" charset="0"/>
                <a:ea typeface="仿宋" pitchFamily="49" charset="-122"/>
                <a:cs typeface="Consolas" pitchFamily="49" charset="0"/>
              </a:rPr>
              <a:t>Merge</a:t>
            </a:r>
            <a:r>
              <a:rPr lang="zh-CN" altLang="en-US" sz="2000" dirty="0">
                <a:solidFill>
                  <a:srgbClr val="0000FF"/>
                </a:solidFill>
                <a:latin typeface="Consolas" pitchFamily="49" charset="0"/>
                <a:ea typeface="仿宋" pitchFamily="49" charset="-122"/>
                <a:cs typeface="Consolas" pitchFamily="49" charset="0"/>
              </a:rPr>
              <a:t>算法合并成一个有序子序列。</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C00000"/>
                </a:solidFill>
                <a:latin typeface="Consolas" pitchFamily="49" charset="0"/>
                <a:ea typeface="仿宋" pitchFamily="49" charset="-122"/>
                <a:cs typeface="Consolas" pitchFamily="49" charset="0"/>
              </a:rPr>
              <a:t>③ 合并：</a:t>
            </a:r>
            <a:r>
              <a:rPr lang="zh-CN" altLang="en-US" sz="2000" dirty="0">
                <a:solidFill>
                  <a:srgbClr val="0000FF"/>
                </a:solidFill>
                <a:latin typeface="Consolas" pitchFamily="49" charset="0"/>
                <a:ea typeface="仿宋" pitchFamily="49" charset="-122"/>
                <a:cs typeface="Consolas" pitchFamily="49" charset="0"/>
              </a:rPr>
              <a:t>由于整个序列存放在数组</a:t>
            </a:r>
            <a:r>
              <a:rPr lang="en-US" altLang="zh-CN"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中，排序过程是就地进行的，合并步骤不需要执行任何操作。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1" y="214290"/>
            <a:ext cx="8034364" cy="6041993"/>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Merge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low</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mid</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high)</a:t>
            </a:r>
          </a:p>
          <a:p>
            <a:r>
              <a:rPr lang="en-US" altLang="zh-CN" sz="1800" dirty="0">
                <a:solidFill>
                  <a:srgbClr val="006600"/>
                </a:solidFill>
                <a:latin typeface="Consolas" pitchFamily="49" charset="0"/>
                <a:ea typeface="仿宋" pitchFamily="49" charset="-122"/>
                <a:cs typeface="Consolas" pitchFamily="49" charset="0"/>
              </a:rPr>
              <a:t>//a[low..mid]</a:t>
            </a:r>
            <a:r>
              <a:rPr lang="zh-CN" altLang="en-US" sz="1800" dirty="0">
                <a:solidFill>
                  <a:srgbClr val="006600"/>
                </a:solidFill>
                <a:latin typeface="Consolas" pitchFamily="49" charset="0"/>
                <a:ea typeface="仿宋" pitchFamily="49" charset="-122"/>
                <a:cs typeface="Consolas" pitchFamily="49" charset="0"/>
              </a:rPr>
              <a:t>和</a:t>
            </a:r>
            <a:r>
              <a:rPr lang="en-US" altLang="zh-CN" sz="1800" dirty="0">
                <a:solidFill>
                  <a:srgbClr val="006600"/>
                </a:solidFill>
                <a:latin typeface="Consolas" pitchFamily="49" charset="0"/>
                <a:ea typeface="仿宋" pitchFamily="49" charset="-122"/>
                <a:cs typeface="Consolas" pitchFamily="49" charset="0"/>
              </a:rPr>
              <a:t>a[</a:t>
            </a:r>
            <a:r>
              <a:rPr lang="en-US" altLang="zh-CN" sz="1800" dirty="0" err="1">
                <a:solidFill>
                  <a:srgbClr val="006600"/>
                </a:solidFill>
                <a:latin typeface="Consolas" pitchFamily="49" charset="0"/>
                <a:ea typeface="仿宋" pitchFamily="49" charset="-122"/>
                <a:cs typeface="Consolas" pitchFamily="49" charset="0"/>
              </a:rPr>
              <a:t>mid+1..high</a:t>
            </a:r>
            <a:r>
              <a:rPr lang="en-US" altLang="zh-CN" sz="1800" dirty="0">
                <a:solidFill>
                  <a:srgbClr val="006600"/>
                </a:solidFill>
                <a:latin typeface="Consolas" pitchFamily="49" charset="0"/>
                <a:ea typeface="仿宋" pitchFamily="49" charset="-122"/>
                <a:cs typeface="Consolas" pitchFamily="49" charset="0"/>
              </a:rPr>
              <a:t>]→a[low..high]</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=low</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j=mid+1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k=0;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((high-low+1)*</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&lt;=mid &amp;&amp; j&lt;=high)</a:t>
            </a:r>
          </a:p>
          <a:p>
            <a:r>
              <a:rPr lang="en-US" altLang="zh-CN" sz="1800" dirty="0">
                <a:solidFill>
                  <a:srgbClr val="0000FF"/>
                </a:solidFill>
                <a:latin typeface="Consolas" pitchFamily="49" charset="0"/>
                <a:ea typeface="仿宋" pitchFamily="49" charset="-122"/>
                <a:cs typeface="Consolas" pitchFamily="49" charset="0"/>
              </a:rPr>
              <a:t>     if (a[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子表中的元素放入</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k++;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子表中的元素放入</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[k]=a[j];</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j++; k++; }</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&lt;=mid)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子表余下部分复制到</a:t>
            </a:r>
            <a:r>
              <a:rPr lang="en-US" altLang="zh-CN" sz="1800" dirty="0" err="1">
                <a:solidFill>
                  <a:srgbClr val="00B0F0"/>
                </a:solidFill>
                <a:latin typeface="Consolas" pitchFamily="49" charset="0"/>
                <a:ea typeface="仿宋" pitchFamily="49" charset="-122"/>
                <a:cs typeface="Consolas" pitchFamily="49" charset="0"/>
              </a:rPr>
              <a:t>tmpa</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k++; }</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(j&lt;=high)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子表余下部分复制到</a:t>
            </a:r>
            <a:r>
              <a:rPr lang="en-US" altLang="zh-CN" sz="1800" dirty="0" err="1">
                <a:solidFill>
                  <a:srgbClr val="00B0F0"/>
                </a:solidFill>
                <a:latin typeface="Consolas" pitchFamily="49" charset="0"/>
                <a:ea typeface="仿宋" pitchFamily="49" charset="-122"/>
                <a:cs typeface="Consolas" pitchFamily="49" charset="0"/>
              </a:rPr>
              <a:t>tmpa</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[k]=a[j]; j++; k++; }</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(k=0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high;k</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复制回</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free(</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所占内存空间</a:t>
            </a:r>
          </a:p>
          <a:p>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5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5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5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538">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538">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3538">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3538">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3538">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3538">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353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71438" y="260648"/>
            <a:ext cx="9001156" cy="3964501"/>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000" tIns="180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MergePass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length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n)</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一趟二路归并排序</a:t>
            </a:r>
          </a:p>
          <a:p>
            <a:pPr>
              <a:lnSpc>
                <a:spcPct val="1500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0;i+2</a:t>
            </a:r>
            <a:r>
              <a:rPr lang="en-US" altLang="zh-CN" sz="1800">
                <a:solidFill>
                  <a:srgbClr val="0000FF"/>
                </a:solidFill>
                <a:latin typeface="Consolas" pitchFamily="49" charset="0"/>
                <a:ea typeface="仿宋" pitchFamily="49" charset="-122"/>
                <a:cs typeface="Consolas" pitchFamily="49" charset="0"/>
              </a:rPr>
              <a:t>*length-1&lt;</a:t>
            </a:r>
            <a:r>
              <a:rPr lang="en-US" altLang="zh-CN" sz="1800" err="1">
                <a:solidFill>
                  <a:srgbClr val="0000FF"/>
                </a:solidFill>
                <a:latin typeface="Consolas" pitchFamily="49" charset="0"/>
                <a:ea typeface="仿宋" pitchFamily="49" charset="-122"/>
                <a:cs typeface="Consolas" pitchFamily="49" charset="0"/>
              </a:rPr>
              <a:t>n;i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i+2</a:t>
            </a:r>
            <a:r>
              <a:rPr lang="en-US" altLang="zh-CN" sz="1800">
                <a:solidFill>
                  <a:srgbClr val="0000FF"/>
                </a:solidFill>
                <a:latin typeface="Consolas" pitchFamily="49" charset="0"/>
                <a:ea typeface="仿宋" pitchFamily="49" charset="-122"/>
                <a:cs typeface="Consolas" pitchFamily="49" charset="0"/>
              </a:rPr>
              <a:t>*length)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归并</a:t>
            </a:r>
            <a:r>
              <a:rPr lang="en-US" altLang="zh-CN" sz="1800" dirty="0">
                <a:solidFill>
                  <a:srgbClr val="00B0F0"/>
                </a:solidFill>
                <a:latin typeface="Consolas" pitchFamily="49" charset="0"/>
                <a:ea typeface="仿宋" pitchFamily="49" charset="-122"/>
                <a:cs typeface="Consolas" pitchFamily="49" charset="0"/>
              </a:rPr>
              <a:t>length</a:t>
            </a:r>
            <a:r>
              <a:rPr lang="zh-CN" altLang="en-US" sz="1800" dirty="0">
                <a:solidFill>
                  <a:srgbClr val="00B0F0"/>
                </a:solidFill>
                <a:latin typeface="Consolas" pitchFamily="49" charset="0"/>
                <a:ea typeface="仿宋" pitchFamily="49" charset="-122"/>
                <a:cs typeface="Consolas" pitchFamily="49" charset="0"/>
              </a:rPr>
              <a:t>长的两相邻子表</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Merge(a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i+length-1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i+2*length-1</a:t>
            </a:r>
            <a:r>
              <a:rPr lang="en-US" altLang="zh-CN" sz="1800" dirty="0">
                <a:solidFill>
                  <a:srgbClr val="0000FF"/>
                </a:solidFill>
                <a:latin typeface="Consolas" pitchFamily="49" charset="0"/>
                <a:ea typeface="仿宋" pitchFamily="49" charset="-122"/>
                <a:cs typeface="Consolas" pitchFamily="49" charset="0"/>
              </a:rPr>
              <a:t>);</a:t>
            </a:r>
          </a:p>
          <a:p>
            <a:pPr>
              <a:lnSpc>
                <a:spcPct val="2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i+length</a:t>
            </a:r>
            <a:r>
              <a:rPr lang="en-US" altLang="zh-CN" sz="1800" dirty="0">
                <a:solidFill>
                  <a:srgbClr val="0000FF"/>
                </a:solidFill>
                <a:latin typeface="Consolas" pitchFamily="49" charset="0"/>
                <a:ea typeface="仿宋" pitchFamily="49" charset="-122"/>
                <a:cs typeface="Consolas" pitchFamily="49" charset="0"/>
              </a:rPr>
              <a:t>-1&lt;n)	</a:t>
            </a: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余下两个</a:t>
            </a:r>
            <a:r>
              <a:rPr lang="zh-CN" altLang="en-US" sz="1800">
                <a:solidFill>
                  <a:srgbClr val="00B0F0"/>
                </a:solidFill>
                <a:latin typeface="Consolas" pitchFamily="49" charset="0"/>
                <a:ea typeface="仿宋" pitchFamily="49" charset="-122"/>
                <a:cs typeface="Consolas" pitchFamily="49" charset="0"/>
              </a:rPr>
              <a:t>子表，后</a:t>
            </a:r>
            <a:r>
              <a:rPr lang="zh-CN" altLang="en-US" sz="1800" dirty="0">
                <a:solidFill>
                  <a:srgbClr val="00B0F0"/>
                </a:solidFill>
                <a:latin typeface="Consolas" pitchFamily="49" charset="0"/>
                <a:ea typeface="仿宋" pitchFamily="49" charset="-122"/>
                <a:cs typeface="Consolas" pitchFamily="49" charset="0"/>
              </a:rPr>
              <a:t>者长度小于</a:t>
            </a:r>
            <a:r>
              <a:rPr lang="en-US" altLang="zh-CN" sz="1800" dirty="0">
                <a:solidFill>
                  <a:srgbClr val="00B0F0"/>
                </a:solidFill>
                <a:latin typeface="Consolas" pitchFamily="49" charset="0"/>
                <a:ea typeface="仿宋" pitchFamily="49" charset="-122"/>
                <a:cs typeface="Consolas" pitchFamily="49" charset="0"/>
              </a:rPr>
              <a:t>length</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Merge(a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i+length-1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归并这两个子表</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pic>
        <p:nvPicPr>
          <p:cNvPr id="3" name="图片 2">
            <a:extLst>
              <a:ext uri="{FF2B5EF4-FFF2-40B4-BE49-F238E27FC236}">
                <a16:creationId xmlns:a16="http://schemas.microsoft.com/office/drawing/2014/main" id="{B5F08FAB-EC10-4C4A-A7B7-E97FEF5853FD}"/>
              </a:ext>
            </a:extLst>
          </p:cNvPr>
          <p:cNvPicPr>
            <a:picLocks noChangeAspect="1"/>
          </p:cNvPicPr>
          <p:nvPr/>
        </p:nvPicPr>
        <p:blipFill>
          <a:blip r:embed="rId2"/>
          <a:stretch>
            <a:fillRect/>
          </a:stretch>
        </p:blipFill>
        <p:spPr>
          <a:xfrm>
            <a:off x="1835695" y="5085184"/>
            <a:ext cx="5248275" cy="647700"/>
          </a:xfrm>
          <a:prstGeom prst="rect">
            <a:avLst/>
          </a:prstGeom>
        </p:spPr>
      </p:pic>
      <p:pic>
        <p:nvPicPr>
          <p:cNvPr id="5" name="图片 4">
            <a:extLst>
              <a:ext uri="{FF2B5EF4-FFF2-40B4-BE49-F238E27FC236}">
                <a16:creationId xmlns:a16="http://schemas.microsoft.com/office/drawing/2014/main" id="{793420D2-9BBC-43A4-B04E-65186D151148}"/>
              </a:ext>
            </a:extLst>
          </p:cNvPr>
          <p:cNvPicPr>
            <a:picLocks noChangeAspect="1"/>
          </p:cNvPicPr>
          <p:nvPr/>
        </p:nvPicPr>
        <p:blipFill>
          <a:blip r:embed="rId3"/>
          <a:stretch>
            <a:fillRect/>
          </a:stretch>
        </p:blipFill>
        <p:spPr>
          <a:xfrm>
            <a:off x="1897608" y="5872839"/>
            <a:ext cx="5124450" cy="638175"/>
          </a:xfrm>
          <a:prstGeom prst="rect">
            <a:avLst/>
          </a:prstGeom>
        </p:spPr>
      </p:pic>
      <p:pic>
        <p:nvPicPr>
          <p:cNvPr id="4" name="图片 3">
            <a:extLst>
              <a:ext uri="{FF2B5EF4-FFF2-40B4-BE49-F238E27FC236}">
                <a16:creationId xmlns:a16="http://schemas.microsoft.com/office/drawing/2014/main" id="{00149567-95B0-481F-82C4-1D8C1D0A8D67}"/>
              </a:ext>
            </a:extLst>
          </p:cNvPr>
          <p:cNvPicPr>
            <a:picLocks noChangeAspect="1"/>
          </p:cNvPicPr>
          <p:nvPr/>
        </p:nvPicPr>
        <p:blipFill>
          <a:blip r:embed="rId4"/>
          <a:stretch>
            <a:fillRect/>
          </a:stretch>
        </p:blipFill>
        <p:spPr>
          <a:xfrm>
            <a:off x="1864269" y="4345154"/>
            <a:ext cx="5191125" cy="6000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785786" y="785794"/>
            <a:ext cx="6983412" cy="2396508"/>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n)	</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二路归并算法</a:t>
            </a:r>
          </a:p>
          <a:p>
            <a:pPr>
              <a:lnSpc>
                <a:spcPct val="150000"/>
              </a:lnSpc>
            </a:pP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length;</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(length=</a:t>
            </a:r>
            <a:r>
              <a:rPr lang="en-US" altLang="zh-CN" sz="1800" dirty="0" err="1">
                <a:solidFill>
                  <a:srgbClr val="0000FF"/>
                </a:solidFill>
                <a:latin typeface="Consolas" pitchFamily="49" charset="0"/>
                <a:ea typeface="仿宋" pitchFamily="49" charset="-122"/>
                <a:cs typeface="Consolas" pitchFamily="49" charset="0"/>
              </a:rPr>
              <a:t>1;length</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n;length</a:t>
            </a:r>
            <a:r>
              <a:rPr lang="en-US" altLang="zh-CN" sz="1800" dirty="0">
                <a:solidFill>
                  <a:srgbClr val="0000FF"/>
                </a:solidFill>
                <a:latin typeface="Consolas" pitchFamily="49" charset="0"/>
                <a:ea typeface="仿宋" pitchFamily="49" charset="-122"/>
                <a:cs typeface="Consolas" pitchFamily="49" charset="0"/>
              </a:rPr>
              <a:t>=2*length)</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MergePass(a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length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91491" name="Text Box 3"/>
          <p:cNvSpPr txBox="1">
            <a:spLocks noChangeArrowheads="1"/>
          </p:cNvSpPr>
          <p:nvPr/>
        </p:nvSpPr>
        <p:spPr bwMode="auto">
          <a:xfrm>
            <a:off x="357158" y="3357562"/>
            <a:ext cx="8350252" cy="152349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ea typeface="楷体" pitchFamily="49" charset="-122"/>
                <a:cs typeface="Times New Roman" pitchFamily="18" charset="0"/>
              </a:rPr>
              <a:t>　</a:t>
            </a:r>
            <a:r>
              <a:rPr lang="zh-CN" altLang="en-US" sz="2200">
                <a:ea typeface="楷体" pitchFamily="49" charset="-122"/>
                <a:cs typeface="Times New Roman" pitchFamily="18" charset="0"/>
              </a:rPr>
              <a:t>　</a:t>
            </a:r>
            <a:r>
              <a:rPr lang="en-US" altLang="zh-CN" sz="2200">
                <a:solidFill>
                  <a:srgbClr val="FF0000"/>
                </a:solidFill>
                <a:latin typeface="微软雅黑" pitchFamily="34" charset="-122"/>
                <a:ea typeface="微软雅黑" pitchFamily="34" charset="-122"/>
                <a:cs typeface="Times New Roman" pitchFamily="18" charset="0"/>
              </a:rPr>
              <a:t>【</a:t>
            </a:r>
            <a:r>
              <a:rPr lang="zh-CN" altLang="en-US" sz="2200">
                <a:solidFill>
                  <a:srgbClr val="FF0000"/>
                </a:solidFill>
                <a:latin typeface="微软雅黑" pitchFamily="34" charset="-122"/>
                <a:ea typeface="微软雅黑" pitchFamily="34" charset="-122"/>
                <a:cs typeface="Times New Roman" pitchFamily="18" charset="0"/>
              </a:rPr>
              <a:t>算法分析</a:t>
            </a:r>
            <a:r>
              <a:rPr lang="en-US" altLang="zh-CN" sz="2200">
                <a:solidFill>
                  <a:srgbClr val="FF0000"/>
                </a:solidFill>
                <a:latin typeface="微软雅黑" pitchFamily="34" charset="-122"/>
                <a:ea typeface="微软雅黑" pitchFamily="34" charset="-122"/>
                <a:cs typeface="Times New Roman" pitchFamily="18" charset="0"/>
              </a:rPr>
              <a:t>】</a:t>
            </a:r>
            <a:r>
              <a:rPr lang="zh-CN" altLang="en-US" sz="200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上述二路归并排序</a:t>
            </a:r>
            <a:r>
              <a:rPr lang="zh-CN" altLang="en-US" sz="2000">
                <a:solidFill>
                  <a:srgbClr val="0000FF"/>
                </a:solidFill>
                <a:latin typeface="Consolas" pitchFamily="49" charset="0"/>
                <a:ea typeface="楷体" pitchFamily="49" charset="-122"/>
                <a:cs typeface="Consolas" pitchFamily="49" charset="0"/>
              </a:rPr>
              <a:t>算法，当</a:t>
            </a:r>
            <a:r>
              <a:rPr lang="zh-CN" altLang="en-US" sz="2000" dirty="0">
                <a:solidFill>
                  <a:srgbClr val="0000FF"/>
                </a:solidFill>
                <a:latin typeface="Consolas" pitchFamily="49" charset="0"/>
                <a:ea typeface="楷体" pitchFamily="49" charset="-122"/>
                <a:cs typeface="Consolas" pitchFamily="49" charset="0"/>
              </a:rPr>
              <a:t>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a:t>
            </a:r>
            <a:r>
              <a:rPr lang="zh-CN" altLang="en-US" sz="2000">
                <a:solidFill>
                  <a:srgbClr val="0000FF"/>
                </a:solidFill>
                <a:latin typeface="Consolas" pitchFamily="49" charset="0"/>
                <a:ea typeface="楷体" pitchFamily="49" charset="-122"/>
                <a:cs typeface="Consolas" pitchFamily="49" charset="0"/>
              </a:rPr>
              <a:t>素时，需</a:t>
            </a:r>
            <a:r>
              <a:rPr lang="zh-CN" altLang="en-US" sz="2000" dirty="0">
                <a:solidFill>
                  <a:srgbClr val="0000FF"/>
                </a:solidFill>
                <a:latin typeface="Consolas" pitchFamily="49" charset="0"/>
                <a:ea typeface="楷体" pitchFamily="49" charset="-122"/>
                <a:cs typeface="Consolas" pitchFamily="49" charset="0"/>
              </a:rPr>
              <a:t>要</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趟</a:t>
            </a:r>
            <a:r>
              <a:rPr lang="zh-CN" altLang="en-US" sz="2000">
                <a:solidFill>
                  <a:srgbClr val="0000FF"/>
                </a:solidFill>
                <a:latin typeface="Consolas" pitchFamily="49" charset="0"/>
                <a:ea typeface="楷体" pitchFamily="49" charset="-122"/>
                <a:cs typeface="Consolas" pitchFamily="49" charset="0"/>
              </a:rPr>
              <a:t>归并，每</a:t>
            </a:r>
            <a:r>
              <a:rPr lang="zh-CN" altLang="en-US" sz="2000" dirty="0">
                <a:solidFill>
                  <a:srgbClr val="0000FF"/>
                </a:solidFill>
                <a:latin typeface="Consolas" pitchFamily="49" charset="0"/>
                <a:ea typeface="楷体" pitchFamily="49" charset="-122"/>
                <a:cs typeface="Consolas" pitchFamily="49" charset="0"/>
              </a:rPr>
              <a:t>一趟</a:t>
            </a:r>
            <a:r>
              <a:rPr lang="zh-CN" altLang="en-US" sz="2000">
                <a:solidFill>
                  <a:srgbClr val="0000FF"/>
                </a:solidFill>
                <a:latin typeface="Consolas" pitchFamily="49" charset="0"/>
                <a:ea typeface="楷体" pitchFamily="49" charset="-122"/>
                <a:cs typeface="Consolas" pitchFamily="49" charset="0"/>
              </a:rPr>
              <a:t>归并，其</a:t>
            </a:r>
            <a:r>
              <a:rPr lang="zh-CN" altLang="en-US" sz="2000" dirty="0">
                <a:solidFill>
                  <a:srgbClr val="0000FF"/>
                </a:solidFill>
                <a:latin typeface="Consolas" pitchFamily="49" charset="0"/>
                <a:ea typeface="楷体" pitchFamily="49" charset="-122"/>
                <a:cs typeface="Consolas" pitchFamily="49" charset="0"/>
              </a:rPr>
              <a:t>元素比较次数不超</a:t>
            </a:r>
            <a:r>
              <a:rPr lang="zh-CN" altLang="en-US" sz="2000">
                <a:solidFill>
                  <a:srgbClr val="0000FF"/>
                </a:solidFill>
                <a:latin typeface="Consolas" pitchFamily="49" charset="0"/>
                <a:ea typeface="楷体" pitchFamily="49" charset="-122"/>
                <a:cs typeface="Consolas" pitchFamily="49" charset="0"/>
              </a:rPr>
              <a:t>过</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，元</a:t>
            </a:r>
            <a:r>
              <a:rPr lang="zh-CN" altLang="en-US" sz="2000" dirty="0">
                <a:solidFill>
                  <a:srgbClr val="0000FF"/>
                </a:solidFill>
                <a:latin typeface="Consolas" pitchFamily="49" charset="0"/>
                <a:ea typeface="楷体" pitchFamily="49" charset="-122"/>
                <a:cs typeface="Consolas" pitchFamily="49" charset="0"/>
              </a:rPr>
              <a:t>素移动次数都</a:t>
            </a:r>
            <a:r>
              <a:rPr lang="zh-CN" altLang="en-US" sz="2000">
                <a:solidFill>
                  <a:srgbClr val="0000FF"/>
                </a:solidFill>
                <a:latin typeface="Consolas" pitchFamily="49" charset="0"/>
                <a:ea typeface="楷体" pitchFamily="49" charset="-122"/>
                <a:cs typeface="Consolas" pitchFamily="49" charset="0"/>
              </a:rPr>
              <a:t>是</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，因</a:t>
            </a:r>
            <a:r>
              <a:rPr lang="zh-CN" altLang="en-US" sz="2000" dirty="0">
                <a:solidFill>
                  <a:srgbClr val="0000FF"/>
                </a:solidFill>
                <a:latin typeface="Consolas" pitchFamily="49" charset="0"/>
                <a:ea typeface="楷体" pitchFamily="49" charset="-122"/>
                <a:cs typeface="Consolas" pitchFamily="49" charset="0"/>
              </a:rPr>
              <a:t>此归并排序的时间复杂度为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285720" y="428604"/>
            <a:ext cx="4968875"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dirty="0">
                <a:solidFill>
                  <a:schemeClr val="bg1"/>
                </a:solidFill>
                <a:latin typeface="Consolas" pitchFamily="49" charset="0"/>
                <a:ea typeface="微软雅黑" pitchFamily="34" charset="-122"/>
                <a:cs typeface="Consolas" pitchFamily="49" charset="0"/>
              </a:rPr>
              <a:t>2. </a:t>
            </a:r>
            <a:r>
              <a:rPr lang="zh-CN" altLang="en-US" dirty="0">
                <a:solidFill>
                  <a:schemeClr val="bg1"/>
                </a:solidFill>
                <a:latin typeface="Consolas" pitchFamily="49" charset="0"/>
                <a:ea typeface="微软雅黑" pitchFamily="34" charset="-122"/>
                <a:cs typeface="Consolas" pitchFamily="49" charset="0"/>
              </a:rPr>
              <a:t>自顶向下的二路归并排序算法</a:t>
            </a:r>
          </a:p>
        </p:txBody>
      </p:sp>
      <p:sp>
        <p:nvSpPr>
          <p:cNvPr id="190467" name="Text Box 3"/>
          <p:cNvSpPr txBox="1">
            <a:spLocks noChangeArrowheads="1"/>
          </p:cNvSpPr>
          <p:nvPr/>
        </p:nvSpPr>
        <p:spPr bwMode="auto">
          <a:xfrm>
            <a:off x="357158" y="1357298"/>
            <a:ext cx="8358246" cy="961674"/>
          </a:xfrm>
          <a:prstGeom prst="rect">
            <a:avLst/>
          </a:prstGeom>
          <a:solidFill>
            <a:schemeClr val="accent6">
              <a:lumMod val="20000"/>
              <a:lumOff val="80000"/>
            </a:schemeClr>
          </a:solid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例如，对于</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9</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8}</a:t>
            </a:r>
            <a:r>
              <a:rPr lang="zh-CN" altLang="en-US" sz="2000">
                <a:solidFill>
                  <a:srgbClr val="0000FF"/>
                </a:solidFill>
                <a:latin typeface="Consolas" pitchFamily="49" charset="0"/>
                <a:ea typeface="楷体" pitchFamily="49" charset="-122"/>
                <a:cs typeface="Consolas" pitchFamily="49" charset="0"/>
              </a:rPr>
              <a:t>序列，说明其自顶向下的二路归并排序的过程。</a:t>
            </a:r>
          </a:p>
        </p:txBody>
      </p:sp>
      <p:sp>
        <p:nvSpPr>
          <p:cNvPr id="190469" name="Rectangle 5"/>
          <p:cNvSpPr>
            <a:spLocks noChangeArrowheads="1"/>
          </p:cNvSpPr>
          <p:nvPr/>
        </p:nvSpPr>
        <p:spPr bwMode="auto">
          <a:xfrm>
            <a:off x="0" y="176212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28794" y="285728"/>
            <a:ext cx="492922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grpSp>
        <p:nvGrpSpPr>
          <p:cNvPr id="104" name="组合 103"/>
          <p:cNvGrpSpPr/>
          <p:nvPr/>
        </p:nvGrpSpPr>
        <p:grpSpPr>
          <a:xfrm>
            <a:off x="1928794" y="3677627"/>
            <a:ext cx="857256" cy="697945"/>
            <a:chOff x="1928794" y="3677627"/>
            <a:chExt cx="857256" cy="697945"/>
          </a:xfrm>
        </p:grpSpPr>
        <p:sp>
          <p:nvSpPr>
            <p:cNvPr id="12" name="圆角矩形 11"/>
            <p:cNvSpPr/>
            <p:nvPr/>
          </p:nvSpPr>
          <p:spPr>
            <a:xfrm>
              <a:off x="1928794" y="3943572"/>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左大括号 14"/>
            <p:cNvSpPr/>
            <p:nvPr/>
          </p:nvSpPr>
          <p:spPr>
            <a:xfrm rot="16200000">
              <a:off x="2287670" y="3461627"/>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05" name="组合 104"/>
          <p:cNvGrpSpPr/>
          <p:nvPr/>
        </p:nvGrpSpPr>
        <p:grpSpPr>
          <a:xfrm>
            <a:off x="1928794" y="4413258"/>
            <a:ext cx="1368000" cy="722627"/>
            <a:chOff x="1928794" y="4413258"/>
            <a:chExt cx="1368000" cy="722627"/>
          </a:xfrm>
        </p:grpSpPr>
        <p:sp>
          <p:nvSpPr>
            <p:cNvPr id="14" name="左大括号 13"/>
            <p:cNvSpPr/>
            <p:nvPr/>
          </p:nvSpPr>
          <p:spPr>
            <a:xfrm rot="16200000">
              <a:off x="2624612" y="4146068"/>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1928794" y="4703885"/>
              <a:ext cx="1368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1, 2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grpSp>
      <p:grpSp>
        <p:nvGrpSpPr>
          <p:cNvPr id="107" name="组合 106"/>
          <p:cNvGrpSpPr/>
          <p:nvPr/>
        </p:nvGrpSpPr>
        <p:grpSpPr>
          <a:xfrm>
            <a:off x="3442054" y="3000373"/>
            <a:ext cx="987069" cy="631942"/>
            <a:chOff x="3442054" y="3000373"/>
            <a:chExt cx="987069" cy="631942"/>
          </a:xfrm>
        </p:grpSpPr>
        <p:sp>
          <p:nvSpPr>
            <p:cNvPr id="19" name="圆角矩形 18"/>
            <p:cNvSpPr/>
            <p:nvPr/>
          </p:nvSpPr>
          <p:spPr>
            <a:xfrm>
              <a:off x="3442054" y="3200315"/>
              <a:ext cx="987069"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0" name="左大括号 19"/>
            <p:cNvSpPr/>
            <p:nvPr/>
          </p:nvSpPr>
          <p:spPr>
            <a:xfrm rot="16200000">
              <a:off x="3800931" y="2784373"/>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08" name="组合 107"/>
          <p:cNvGrpSpPr/>
          <p:nvPr/>
        </p:nvGrpSpPr>
        <p:grpSpPr>
          <a:xfrm>
            <a:off x="1928794" y="5200580"/>
            <a:ext cx="2500330" cy="657312"/>
            <a:chOff x="1928794" y="5200580"/>
            <a:chExt cx="2500330" cy="657312"/>
          </a:xfrm>
        </p:grpSpPr>
        <p:sp>
          <p:nvSpPr>
            <p:cNvPr id="21" name="左大括号 20"/>
            <p:cNvSpPr/>
            <p:nvPr/>
          </p:nvSpPr>
          <p:spPr>
            <a:xfrm rot="16200000">
              <a:off x="3338992" y="4933390"/>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2" name="圆角矩形 21"/>
            <p:cNvSpPr/>
            <p:nvPr/>
          </p:nvSpPr>
          <p:spPr>
            <a:xfrm>
              <a:off x="1928794" y="5425892"/>
              <a:ext cx="250033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5, 7, 10</a:t>
              </a:r>
              <a:endParaRPr lang="zh-CN" altLang="en-US" sz="2000">
                <a:solidFill>
                  <a:srgbClr val="0000FF"/>
                </a:solidFill>
                <a:latin typeface="Consolas" pitchFamily="49" charset="0"/>
                <a:cs typeface="Consolas" pitchFamily="49" charset="0"/>
              </a:endParaRPr>
            </a:p>
          </p:txBody>
        </p:sp>
      </p:grpSp>
      <p:grpSp>
        <p:nvGrpSpPr>
          <p:cNvPr id="103" name="组合 102"/>
          <p:cNvGrpSpPr/>
          <p:nvPr/>
        </p:nvGrpSpPr>
        <p:grpSpPr>
          <a:xfrm>
            <a:off x="1928794" y="2914563"/>
            <a:ext cx="827817" cy="717752"/>
            <a:chOff x="1928794" y="2914563"/>
            <a:chExt cx="827817" cy="717752"/>
          </a:xfrm>
        </p:grpSpPr>
        <p:sp>
          <p:nvSpPr>
            <p:cNvPr id="9" name="圆角矩形 8"/>
            <p:cNvSpPr/>
            <p:nvPr/>
          </p:nvSpPr>
          <p:spPr>
            <a:xfrm>
              <a:off x="1928794" y="3200315"/>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 name="圆角矩形 9"/>
            <p:cNvSpPr/>
            <p:nvPr/>
          </p:nvSpPr>
          <p:spPr>
            <a:xfrm>
              <a:off x="2396611" y="3200315"/>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cxnSp>
          <p:nvCxnSpPr>
            <p:cNvPr id="26" name="直接箭头连接符 25"/>
            <p:cNvCxnSpPr>
              <a:stCxn id="7" idx="2"/>
              <a:endCxn id="9" idx="0"/>
            </p:cNvCxnSpPr>
            <p:nvPr/>
          </p:nvCxnSpPr>
          <p:spPr>
            <a:xfrm rot="5400000">
              <a:off x="2090232" y="2933125"/>
              <a:ext cx="285752"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7" idx="2"/>
              <a:endCxn id="10" idx="0"/>
            </p:cNvCxnSpPr>
            <p:nvPr/>
          </p:nvCxnSpPr>
          <p:spPr>
            <a:xfrm rot="16200000" flipH="1">
              <a:off x="2324140" y="2947844"/>
              <a:ext cx="285752" cy="2191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2" name="组合 101"/>
          <p:cNvGrpSpPr/>
          <p:nvPr/>
        </p:nvGrpSpPr>
        <p:grpSpPr>
          <a:xfrm>
            <a:off x="1928794" y="2217925"/>
            <a:ext cx="1357322" cy="696638"/>
            <a:chOff x="1928794" y="2217925"/>
            <a:chExt cx="1357322" cy="696638"/>
          </a:xfrm>
        </p:grpSpPr>
        <p:sp>
          <p:nvSpPr>
            <p:cNvPr id="7" name="圆角矩形 6"/>
            <p:cNvSpPr/>
            <p:nvPr/>
          </p:nvSpPr>
          <p:spPr>
            <a:xfrm>
              <a:off x="1928794" y="2482563"/>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圆角矩形 7"/>
            <p:cNvSpPr/>
            <p:nvPr/>
          </p:nvSpPr>
          <p:spPr>
            <a:xfrm>
              <a:off x="2926116"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30" name="直接箭头连接符 29"/>
            <p:cNvCxnSpPr>
              <a:stCxn id="5" idx="2"/>
              <a:endCxn id="7" idx="0"/>
            </p:cNvCxnSpPr>
            <p:nvPr/>
          </p:nvCxnSpPr>
          <p:spPr>
            <a:xfrm rot="5400000">
              <a:off x="2352790" y="2222558"/>
              <a:ext cx="264637" cy="255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5" idx="2"/>
              <a:endCxn id="8" idx="0"/>
            </p:cNvCxnSpPr>
            <p:nvPr/>
          </p:nvCxnSpPr>
          <p:spPr>
            <a:xfrm rot="16200000" flipH="1">
              <a:off x="2727137" y="2103583"/>
              <a:ext cx="264637" cy="493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1" name="组合 100"/>
          <p:cNvGrpSpPr/>
          <p:nvPr/>
        </p:nvGrpSpPr>
        <p:grpSpPr>
          <a:xfrm>
            <a:off x="1928794" y="1503546"/>
            <a:ext cx="2500330" cy="714380"/>
            <a:chOff x="1928794" y="1503546"/>
            <a:chExt cx="2500330" cy="714380"/>
          </a:xfrm>
        </p:grpSpPr>
        <p:sp>
          <p:nvSpPr>
            <p:cNvPr id="5" name="圆角矩形 4"/>
            <p:cNvSpPr/>
            <p:nvPr/>
          </p:nvSpPr>
          <p:spPr>
            <a:xfrm>
              <a:off x="1928794" y="1785926"/>
              <a:ext cx="1368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圆角矩形 5"/>
            <p:cNvSpPr/>
            <p:nvPr/>
          </p:nvSpPr>
          <p:spPr>
            <a:xfrm>
              <a:off x="3428992" y="1785926"/>
              <a:ext cx="100013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cxnSp>
          <p:nvCxnSpPr>
            <p:cNvPr id="34" name="直接箭头连接符 33"/>
            <p:cNvCxnSpPr>
              <a:stCxn id="3" idx="2"/>
              <a:endCxn id="5" idx="0"/>
            </p:cNvCxnSpPr>
            <p:nvPr/>
          </p:nvCxnSpPr>
          <p:spPr>
            <a:xfrm rot="5400000">
              <a:off x="2754687" y="1361654"/>
              <a:ext cx="282380" cy="5661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 idx="2"/>
              <a:endCxn id="6" idx="0"/>
            </p:cNvCxnSpPr>
            <p:nvPr/>
          </p:nvCxnSpPr>
          <p:spPr>
            <a:xfrm rot="16200000" flipH="1">
              <a:off x="3412818" y="1269686"/>
              <a:ext cx="282380" cy="7500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0" name="组合 99"/>
          <p:cNvGrpSpPr/>
          <p:nvPr/>
        </p:nvGrpSpPr>
        <p:grpSpPr>
          <a:xfrm>
            <a:off x="1928794" y="717728"/>
            <a:ext cx="4929222" cy="789190"/>
            <a:chOff x="1928794" y="717728"/>
            <a:chExt cx="4929222" cy="789190"/>
          </a:xfrm>
        </p:grpSpPr>
        <p:sp>
          <p:nvSpPr>
            <p:cNvPr id="3" name="圆角矩形 2"/>
            <p:cNvSpPr/>
            <p:nvPr/>
          </p:nvSpPr>
          <p:spPr>
            <a:xfrm>
              <a:off x="1928794" y="1071546"/>
              <a:ext cx="250033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4" name="圆角矩形 3"/>
            <p:cNvSpPr/>
            <p:nvPr/>
          </p:nvSpPr>
          <p:spPr>
            <a:xfrm>
              <a:off x="4572000" y="1074918"/>
              <a:ext cx="228601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cxnSp>
          <p:nvCxnSpPr>
            <p:cNvPr id="38" name="直接箭头连接符 37"/>
            <p:cNvCxnSpPr>
              <a:stCxn id="2" idx="2"/>
              <a:endCxn id="3" idx="0"/>
            </p:cNvCxnSpPr>
            <p:nvPr/>
          </p:nvCxnSpPr>
          <p:spPr>
            <a:xfrm rot="5400000">
              <a:off x="3609273" y="287414"/>
              <a:ext cx="353818" cy="12144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 idx="2"/>
              <a:endCxn id="4" idx="0"/>
            </p:cNvCxnSpPr>
            <p:nvPr/>
          </p:nvCxnSpPr>
          <p:spPr>
            <a:xfrm rot="16200000" flipH="1">
              <a:off x="4875611" y="235521"/>
              <a:ext cx="357190" cy="13216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6" name="组合 115"/>
          <p:cNvGrpSpPr/>
          <p:nvPr/>
        </p:nvGrpSpPr>
        <p:grpSpPr>
          <a:xfrm>
            <a:off x="5987697" y="2948121"/>
            <a:ext cx="870319" cy="684194"/>
            <a:chOff x="5987697" y="2948121"/>
            <a:chExt cx="870319" cy="684194"/>
          </a:xfrm>
        </p:grpSpPr>
        <p:sp>
          <p:nvSpPr>
            <p:cNvPr id="56" name="圆角矩形 55"/>
            <p:cNvSpPr/>
            <p:nvPr/>
          </p:nvSpPr>
          <p:spPr>
            <a:xfrm>
              <a:off x="5987697" y="3200315"/>
              <a:ext cx="870319"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57" name="左大括号 56"/>
            <p:cNvSpPr/>
            <p:nvPr/>
          </p:nvSpPr>
          <p:spPr>
            <a:xfrm rot="16200000">
              <a:off x="6346574" y="2732121"/>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12" name="组合 111"/>
          <p:cNvGrpSpPr/>
          <p:nvPr/>
        </p:nvGrpSpPr>
        <p:grpSpPr>
          <a:xfrm>
            <a:off x="4572000" y="3688626"/>
            <a:ext cx="857256" cy="686946"/>
            <a:chOff x="4572000" y="3688626"/>
            <a:chExt cx="857256" cy="686946"/>
          </a:xfrm>
        </p:grpSpPr>
        <p:sp>
          <p:nvSpPr>
            <p:cNvPr id="58" name="圆角矩形 57"/>
            <p:cNvSpPr/>
            <p:nvPr/>
          </p:nvSpPr>
          <p:spPr>
            <a:xfrm>
              <a:off x="4572000" y="3943572"/>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60" name="左大括号 59"/>
            <p:cNvSpPr/>
            <p:nvPr/>
          </p:nvSpPr>
          <p:spPr>
            <a:xfrm rot="16200000">
              <a:off x="4930876" y="3472626"/>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13" name="组合 112"/>
          <p:cNvGrpSpPr/>
          <p:nvPr/>
        </p:nvGrpSpPr>
        <p:grpSpPr>
          <a:xfrm>
            <a:off x="4561322" y="4429132"/>
            <a:ext cx="1296562" cy="722627"/>
            <a:chOff x="4561322" y="4429132"/>
            <a:chExt cx="1296562" cy="722627"/>
          </a:xfrm>
        </p:grpSpPr>
        <p:sp>
          <p:nvSpPr>
            <p:cNvPr id="61" name="左大括号 60"/>
            <p:cNvSpPr/>
            <p:nvPr/>
          </p:nvSpPr>
          <p:spPr>
            <a:xfrm rot="16200000">
              <a:off x="5257140" y="416194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2" name="圆角矩形 61"/>
            <p:cNvSpPr/>
            <p:nvPr/>
          </p:nvSpPr>
          <p:spPr>
            <a:xfrm>
              <a:off x="4561322" y="4719759"/>
              <a:ext cx="129656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4, 6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grpSp>
      <p:grpSp>
        <p:nvGrpSpPr>
          <p:cNvPr id="115" name="组合 114"/>
          <p:cNvGrpSpPr/>
          <p:nvPr/>
        </p:nvGrpSpPr>
        <p:grpSpPr>
          <a:xfrm>
            <a:off x="4592003" y="5188824"/>
            <a:ext cx="2337451" cy="657312"/>
            <a:chOff x="4592003" y="5188824"/>
            <a:chExt cx="2337451" cy="657312"/>
          </a:xfrm>
        </p:grpSpPr>
        <p:sp>
          <p:nvSpPr>
            <p:cNvPr id="63" name="左大括号 62"/>
            <p:cNvSpPr/>
            <p:nvPr/>
          </p:nvSpPr>
          <p:spPr>
            <a:xfrm rot="16200000">
              <a:off x="6002201" y="4921634"/>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4" name="圆角矩形 63"/>
            <p:cNvSpPr/>
            <p:nvPr/>
          </p:nvSpPr>
          <p:spPr>
            <a:xfrm>
              <a:off x="4592003" y="5414136"/>
              <a:ext cx="2337451"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6, 8, 9</a:t>
              </a:r>
              <a:endParaRPr lang="zh-CN" altLang="en-US" sz="2000">
                <a:solidFill>
                  <a:srgbClr val="0000FF"/>
                </a:solidFill>
                <a:latin typeface="Consolas" pitchFamily="49" charset="0"/>
                <a:cs typeface="Consolas" pitchFamily="49" charset="0"/>
              </a:endParaRPr>
            </a:p>
          </p:txBody>
        </p:sp>
      </p:grpSp>
      <p:grpSp>
        <p:nvGrpSpPr>
          <p:cNvPr id="117" name="组合 116"/>
          <p:cNvGrpSpPr/>
          <p:nvPr/>
        </p:nvGrpSpPr>
        <p:grpSpPr>
          <a:xfrm>
            <a:off x="1928794" y="5918332"/>
            <a:ext cx="5000660" cy="709564"/>
            <a:chOff x="1928794" y="5918332"/>
            <a:chExt cx="5000660" cy="709564"/>
          </a:xfrm>
        </p:grpSpPr>
        <p:sp>
          <p:nvSpPr>
            <p:cNvPr id="65" name="左大括号 64"/>
            <p:cNvSpPr/>
            <p:nvPr/>
          </p:nvSpPr>
          <p:spPr>
            <a:xfrm rot="16200000">
              <a:off x="4410562" y="565114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6" name="圆角矩形 65"/>
            <p:cNvSpPr/>
            <p:nvPr/>
          </p:nvSpPr>
          <p:spPr>
            <a:xfrm>
              <a:off x="1928794" y="6195896"/>
              <a:ext cx="500066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3, 4, 5, 6, 7, 8, 9, 10</a:t>
              </a:r>
              <a:endParaRPr lang="zh-CN" altLang="en-US" sz="2000">
                <a:solidFill>
                  <a:srgbClr val="0000FF"/>
                </a:solidFill>
                <a:latin typeface="Consolas" pitchFamily="49" charset="0"/>
                <a:cs typeface="Consolas" pitchFamily="49" charset="0"/>
              </a:endParaRPr>
            </a:p>
          </p:txBody>
        </p:sp>
      </p:grpSp>
      <p:grpSp>
        <p:nvGrpSpPr>
          <p:cNvPr id="109" name="组合 108"/>
          <p:cNvGrpSpPr/>
          <p:nvPr/>
        </p:nvGrpSpPr>
        <p:grpSpPr>
          <a:xfrm>
            <a:off x="4572000" y="1506918"/>
            <a:ext cx="2286016" cy="711008"/>
            <a:chOff x="4572000" y="1506918"/>
            <a:chExt cx="2286016" cy="711008"/>
          </a:xfrm>
        </p:grpSpPr>
        <p:sp>
          <p:nvSpPr>
            <p:cNvPr id="47" name="圆角矩形 46"/>
            <p:cNvSpPr/>
            <p:nvPr/>
          </p:nvSpPr>
          <p:spPr>
            <a:xfrm>
              <a:off x="4572000" y="1785926"/>
              <a:ext cx="1285884"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8" name="圆角矩形 47"/>
            <p:cNvSpPr/>
            <p:nvPr/>
          </p:nvSpPr>
          <p:spPr>
            <a:xfrm>
              <a:off x="6000760" y="1785926"/>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cxnSp>
          <p:nvCxnSpPr>
            <p:cNvPr id="68" name="直接箭头连接符 67"/>
            <p:cNvCxnSpPr>
              <a:stCxn id="4" idx="2"/>
              <a:endCxn id="47" idx="0"/>
            </p:cNvCxnSpPr>
            <p:nvPr/>
          </p:nvCxnSpPr>
          <p:spPr>
            <a:xfrm rot="5400000">
              <a:off x="5325471" y="1396389"/>
              <a:ext cx="279008"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接箭头连接符 69"/>
            <p:cNvCxnSpPr>
              <a:stCxn id="4" idx="2"/>
              <a:endCxn id="48" idx="0"/>
            </p:cNvCxnSpPr>
            <p:nvPr/>
          </p:nvCxnSpPr>
          <p:spPr>
            <a:xfrm rot="16200000" flipH="1">
              <a:off x="5932694" y="1289232"/>
              <a:ext cx="279008"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0" name="组合 109"/>
          <p:cNvGrpSpPr/>
          <p:nvPr/>
        </p:nvGrpSpPr>
        <p:grpSpPr>
          <a:xfrm>
            <a:off x="4572000" y="2217925"/>
            <a:ext cx="1288694" cy="696638"/>
            <a:chOff x="4572000" y="2217925"/>
            <a:chExt cx="1288694" cy="696638"/>
          </a:xfrm>
        </p:grpSpPr>
        <p:sp>
          <p:nvSpPr>
            <p:cNvPr id="49" name="圆角矩形 48"/>
            <p:cNvSpPr/>
            <p:nvPr/>
          </p:nvSpPr>
          <p:spPr>
            <a:xfrm>
              <a:off x="4572000" y="2482563"/>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50" name="圆角矩形 49"/>
            <p:cNvSpPr/>
            <p:nvPr/>
          </p:nvSpPr>
          <p:spPr>
            <a:xfrm>
              <a:off x="5500694"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72" name="直接箭头连接符 71"/>
            <p:cNvCxnSpPr>
              <a:stCxn id="47" idx="2"/>
              <a:endCxn id="49" idx="0"/>
            </p:cNvCxnSpPr>
            <p:nvPr/>
          </p:nvCxnSpPr>
          <p:spPr>
            <a:xfrm rot="5400000">
              <a:off x="4975467" y="2243087"/>
              <a:ext cx="264637"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直接箭头连接符 73"/>
            <p:cNvCxnSpPr>
              <a:stCxn id="47" idx="2"/>
              <a:endCxn id="50" idx="0"/>
            </p:cNvCxnSpPr>
            <p:nvPr/>
          </p:nvCxnSpPr>
          <p:spPr>
            <a:xfrm rot="16200000" flipH="1">
              <a:off x="5315500" y="2117368"/>
              <a:ext cx="264637" cy="46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1" name="组合 110"/>
          <p:cNvGrpSpPr/>
          <p:nvPr/>
        </p:nvGrpSpPr>
        <p:grpSpPr>
          <a:xfrm>
            <a:off x="4572000" y="2914562"/>
            <a:ext cx="827817" cy="732124"/>
            <a:chOff x="4572000" y="2914562"/>
            <a:chExt cx="827817" cy="732124"/>
          </a:xfrm>
        </p:grpSpPr>
        <p:sp>
          <p:nvSpPr>
            <p:cNvPr id="53" name="圆角矩形 52"/>
            <p:cNvSpPr/>
            <p:nvPr/>
          </p:nvSpPr>
          <p:spPr>
            <a:xfrm>
              <a:off x="4572000" y="3214686"/>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54" name="圆角矩形 53"/>
            <p:cNvSpPr/>
            <p:nvPr/>
          </p:nvSpPr>
          <p:spPr>
            <a:xfrm>
              <a:off x="5039817" y="3214686"/>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cxnSp>
          <p:nvCxnSpPr>
            <p:cNvPr id="76" name="直接箭头连接符 75"/>
            <p:cNvCxnSpPr>
              <a:stCxn id="49" idx="2"/>
              <a:endCxn id="53" idx="0"/>
            </p:cNvCxnSpPr>
            <p:nvPr/>
          </p:nvCxnSpPr>
          <p:spPr>
            <a:xfrm rot="5400000">
              <a:off x="4726253" y="2940310"/>
              <a:ext cx="300123"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直接箭头连接符 77"/>
            <p:cNvCxnSpPr>
              <a:stCxn id="49" idx="2"/>
              <a:endCxn id="54" idx="0"/>
            </p:cNvCxnSpPr>
            <p:nvPr/>
          </p:nvCxnSpPr>
          <p:spPr>
            <a:xfrm rot="16200000" flipH="1">
              <a:off x="4960161" y="2955029"/>
              <a:ext cx="300123" cy="2191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6" name="组合 105"/>
          <p:cNvGrpSpPr/>
          <p:nvPr/>
        </p:nvGrpSpPr>
        <p:grpSpPr>
          <a:xfrm>
            <a:off x="3458431" y="2217925"/>
            <a:ext cx="970693" cy="696638"/>
            <a:chOff x="3458431" y="2217925"/>
            <a:chExt cx="970693" cy="696638"/>
          </a:xfrm>
        </p:grpSpPr>
        <p:sp>
          <p:nvSpPr>
            <p:cNvPr id="17" name="圆角矩形 16"/>
            <p:cNvSpPr/>
            <p:nvPr/>
          </p:nvSpPr>
          <p:spPr>
            <a:xfrm>
              <a:off x="3458431"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18" name="圆角矩形 17"/>
            <p:cNvSpPr/>
            <p:nvPr/>
          </p:nvSpPr>
          <p:spPr>
            <a:xfrm>
              <a:off x="3926248" y="2482563"/>
              <a:ext cx="50287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cxnSp>
          <p:nvCxnSpPr>
            <p:cNvPr id="80" name="直接箭头连接符 79"/>
            <p:cNvCxnSpPr>
              <a:stCxn id="6" idx="2"/>
              <a:endCxn id="17" idx="0"/>
            </p:cNvCxnSpPr>
            <p:nvPr/>
          </p:nvCxnSpPr>
          <p:spPr>
            <a:xfrm rot="5400000">
              <a:off x="3651427" y="2204931"/>
              <a:ext cx="264637" cy="2906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直接箭头连接符 81"/>
            <p:cNvCxnSpPr>
              <a:stCxn id="6" idx="2"/>
              <a:endCxn id="18" idx="0"/>
            </p:cNvCxnSpPr>
            <p:nvPr/>
          </p:nvCxnSpPr>
          <p:spPr>
            <a:xfrm rot="16200000" flipH="1">
              <a:off x="3921054" y="2225930"/>
              <a:ext cx="264637"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4" name="组合 113"/>
          <p:cNvGrpSpPr/>
          <p:nvPr/>
        </p:nvGrpSpPr>
        <p:grpSpPr>
          <a:xfrm>
            <a:off x="6000760" y="2217925"/>
            <a:ext cx="857256" cy="696638"/>
            <a:chOff x="6000760" y="2217925"/>
            <a:chExt cx="857256" cy="696638"/>
          </a:xfrm>
        </p:grpSpPr>
        <p:sp>
          <p:nvSpPr>
            <p:cNvPr id="51" name="圆角矩形 50"/>
            <p:cNvSpPr/>
            <p:nvPr/>
          </p:nvSpPr>
          <p:spPr>
            <a:xfrm>
              <a:off x="6000760"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2" name="圆角矩形 51"/>
            <p:cNvSpPr/>
            <p:nvPr/>
          </p:nvSpPr>
          <p:spPr>
            <a:xfrm>
              <a:off x="6498016"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cxnSp>
          <p:nvCxnSpPr>
            <p:cNvPr id="84" name="直接箭头连接符 83"/>
            <p:cNvCxnSpPr>
              <a:stCxn id="48" idx="2"/>
              <a:endCxn id="51" idx="0"/>
            </p:cNvCxnSpPr>
            <p:nvPr/>
          </p:nvCxnSpPr>
          <p:spPr>
            <a:xfrm rot="5400000">
              <a:off x="6172756" y="2225930"/>
              <a:ext cx="264637"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直接箭头连接符 85"/>
            <p:cNvCxnSpPr>
              <a:stCxn id="48" idx="2"/>
              <a:endCxn id="52" idx="0"/>
            </p:cNvCxnSpPr>
            <p:nvPr/>
          </p:nvCxnSpPr>
          <p:spPr>
            <a:xfrm rot="16200000" flipH="1">
              <a:off x="6421384" y="2225930"/>
              <a:ext cx="264637"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94" name="组合 93"/>
          <p:cNvGrpSpPr/>
          <p:nvPr/>
        </p:nvGrpSpPr>
        <p:grpSpPr>
          <a:xfrm>
            <a:off x="214282" y="2100196"/>
            <a:ext cx="1428760" cy="1185928"/>
            <a:chOff x="7215206" y="1500174"/>
            <a:chExt cx="1428760" cy="1185928"/>
          </a:xfrm>
        </p:grpSpPr>
        <p:cxnSp>
          <p:nvCxnSpPr>
            <p:cNvPr id="88" name="直接箭头连接符 87"/>
            <p:cNvCxnSpPr/>
            <p:nvPr/>
          </p:nvCxnSpPr>
          <p:spPr>
            <a:xfrm rot="5400000">
              <a:off x="7286644" y="1643050"/>
              <a:ext cx="357190"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0" name="直接箭头连接符 89"/>
            <p:cNvCxnSpPr/>
            <p:nvPr/>
          </p:nvCxnSpPr>
          <p:spPr>
            <a:xfrm rot="16200000" flipH="1">
              <a:off x="7500958" y="1643050"/>
              <a:ext cx="357190"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7929586" y="1500174"/>
              <a:ext cx="714380" cy="400110"/>
            </a:xfrm>
            <a:prstGeom prst="rect">
              <a:avLst/>
            </a:prstGeom>
            <a:noFill/>
          </p:spPr>
          <p:txBody>
            <a:bodyPr wrap="square" rtlCol="0">
              <a:spAutoFit/>
            </a:bodyPr>
            <a:lstStyle/>
            <a:p>
              <a:r>
                <a:rPr lang="zh-CN" altLang="en-US" sz="2000">
                  <a:solidFill>
                    <a:srgbClr val="0000FF"/>
                  </a:solidFill>
                  <a:latin typeface="仿宋" pitchFamily="49" charset="-122"/>
                  <a:ea typeface="仿宋" pitchFamily="49" charset="-122"/>
                </a:rPr>
                <a:t>分解</a:t>
              </a:r>
            </a:p>
          </p:txBody>
        </p:sp>
        <p:sp>
          <p:nvSpPr>
            <p:cNvPr id="92" name="左大括号 91"/>
            <p:cNvSpPr/>
            <p:nvPr/>
          </p:nvSpPr>
          <p:spPr>
            <a:xfrm rot="16200000">
              <a:off x="7431206" y="2284307"/>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3" name="TextBox 92"/>
            <p:cNvSpPr txBox="1"/>
            <p:nvPr/>
          </p:nvSpPr>
          <p:spPr>
            <a:xfrm>
              <a:off x="7929586" y="2285992"/>
              <a:ext cx="714380" cy="400110"/>
            </a:xfrm>
            <a:prstGeom prst="rect">
              <a:avLst/>
            </a:prstGeom>
            <a:noFill/>
          </p:spPr>
          <p:txBody>
            <a:bodyPr wrap="square" rtlCol="0">
              <a:spAutoFit/>
            </a:bodyPr>
            <a:lstStyle/>
            <a:p>
              <a:r>
                <a:rPr lang="zh-CN" altLang="en-US" sz="2000">
                  <a:solidFill>
                    <a:srgbClr val="0000FF"/>
                  </a:solidFill>
                  <a:latin typeface="仿宋" pitchFamily="49" charset="-122"/>
                  <a:ea typeface="仿宋" pitchFamily="49" charset="-122"/>
                </a:rPr>
                <a:t>合并</a:t>
              </a:r>
            </a:p>
          </p:txBody>
        </p:sp>
      </p:grpSp>
      <p:grpSp>
        <p:nvGrpSpPr>
          <p:cNvPr id="99" name="组合 98"/>
          <p:cNvGrpSpPr/>
          <p:nvPr/>
        </p:nvGrpSpPr>
        <p:grpSpPr>
          <a:xfrm>
            <a:off x="7229856" y="642918"/>
            <a:ext cx="596044" cy="2728972"/>
            <a:chOff x="6444038" y="642918"/>
            <a:chExt cx="596044" cy="2728972"/>
          </a:xfrm>
        </p:grpSpPr>
        <p:sp>
          <p:nvSpPr>
            <p:cNvPr id="96" name="Text Box 6"/>
            <p:cNvSpPr txBox="1">
              <a:spLocks noChangeArrowheads="1"/>
            </p:cNvSpPr>
            <p:nvPr/>
          </p:nvSpPr>
          <p:spPr bwMode="auto">
            <a:xfrm>
              <a:off x="6468578" y="2971780"/>
              <a:ext cx="571504"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楷体" pitchFamily="49" charset="-122"/>
                  <a:ea typeface="楷体" pitchFamily="49" charset="-122"/>
                </a:rPr>
                <a:t>底</a:t>
              </a:r>
            </a:p>
          </p:txBody>
        </p:sp>
        <p:sp>
          <p:nvSpPr>
            <p:cNvPr id="97" name="Text Box 7"/>
            <p:cNvSpPr txBox="1">
              <a:spLocks noChangeArrowheads="1"/>
            </p:cNvSpPr>
            <p:nvPr/>
          </p:nvSpPr>
          <p:spPr bwMode="auto">
            <a:xfrm>
              <a:off x="6444038" y="642918"/>
              <a:ext cx="498479"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楷体" pitchFamily="49" charset="-122"/>
                  <a:ea typeface="楷体" pitchFamily="49" charset="-122"/>
                </a:rPr>
                <a:t>顶</a:t>
              </a:r>
            </a:p>
          </p:txBody>
        </p:sp>
        <p:sp>
          <p:nvSpPr>
            <p:cNvPr id="98" name="AutoShape 8"/>
            <p:cNvSpPr>
              <a:spLocks noChangeArrowheads="1"/>
            </p:cNvSpPr>
            <p:nvPr/>
          </p:nvSpPr>
          <p:spPr bwMode="auto">
            <a:xfrm>
              <a:off x="6575438" y="1219180"/>
              <a:ext cx="215900" cy="1655763"/>
            </a:xfrm>
            <a:prstGeom prst="downArrow">
              <a:avLst>
                <a:gd name="adj1" fmla="val 50000"/>
                <a:gd name="adj2" fmla="val 191728"/>
              </a:avLst>
            </a:prstGeom>
            <a:solidFill>
              <a:schemeClr val="hlink"/>
            </a:solidFill>
            <a:ln w="9525">
              <a:solidFill>
                <a:srgbClr val="CC3300"/>
              </a:solidFill>
              <a:miter lim="800000"/>
              <a:headEnd/>
              <a:tailEnd/>
            </a:ln>
            <a:effectLst/>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nodeType="clickEffect">
                                  <p:stCondLst>
                                    <p:cond delay="0"/>
                                  </p:stCondLst>
                                  <p:childTnLst>
                                    <p:set>
                                      <p:cBhvr>
                                        <p:cTn id="78" dur="1" fill="hold">
                                          <p:stCondLst>
                                            <p:cond delay="0"/>
                                          </p:stCondLst>
                                        </p:cTn>
                                        <p:tgtEl>
                                          <p:spTgt spid="99"/>
                                        </p:tgtEl>
                                        <p:attrNameLst>
                                          <p:attrName>style.visibility</p:attrName>
                                        </p:attrNameLst>
                                      </p:cBhvr>
                                      <p:to>
                                        <p:strVal val="visible"/>
                                      </p:to>
                                    </p:set>
                                    <p:animEffect transition="in" filter="strips(downLeft)">
                                      <p:cBhvr>
                                        <p:cTn id="7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285720" y="1357298"/>
            <a:ext cx="8245506"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设归并排序的当前区间是</a:t>
            </a:r>
            <a:r>
              <a:rPr lang="en-US" altLang="zh-CN" sz="2000" i="1">
                <a:solidFill>
                  <a:srgbClr val="FF00FF"/>
                </a:solidFill>
                <a:latin typeface="Consolas" pitchFamily="49" charset="0"/>
                <a:ea typeface="楷体" pitchFamily="49" charset="-122"/>
                <a:cs typeface="Consolas" pitchFamily="49" charset="0"/>
              </a:rPr>
              <a:t>a</a:t>
            </a:r>
            <a:r>
              <a:rPr lang="en-US" altLang="zh-CN" sz="2000">
                <a:solidFill>
                  <a:srgbClr val="FF00FF"/>
                </a:solidFill>
                <a:latin typeface="Consolas" pitchFamily="49" charset="0"/>
                <a:ea typeface="楷体" pitchFamily="49" charset="-122"/>
                <a:cs typeface="Consolas" pitchFamily="49" charset="0"/>
              </a:rPr>
              <a:t>[low..high]</a:t>
            </a:r>
            <a:r>
              <a:rPr lang="zh-CN" altLang="en-US" sz="2000">
                <a:solidFill>
                  <a:srgbClr val="0000FF"/>
                </a:solidFill>
                <a:latin typeface="Consolas" pitchFamily="49" charset="0"/>
                <a:ea typeface="楷体" pitchFamily="49" charset="-122"/>
                <a:cs typeface="Consolas" pitchFamily="49" charset="0"/>
              </a:rPr>
              <a:t>，则递归归并的两个步骤如下：</a:t>
            </a:r>
          </a:p>
        </p:txBody>
      </p:sp>
      <p:sp>
        <p:nvSpPr>
          <p:cNvPr id="189443" name="Text Box 3"/>
          <p:cNvSpPr txBox="1">
            <a:spLocks noChangeArrowheads="1"/>
          </p:cNvSpPr>
          <p:nvPr/>
        </p:nvSpPr>
        <p:spPr bwMode="auto">
          <a:xfrm>
            <a:off x="357158" y="2192246"/>
            <a:ext cx="8643998" cy="23924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tIns="180000" bIns="180000">
            <a:spAutoFit/>
          </a:bodyPr>
          <a:lstStyle/>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zh-CN" altLang="en-US" sz="1800">
                <a:solidFill>
                  <a:srgbClr val="C00000"/>
                </a:solidFill>
                <a:latin typeface="Consolas" pitchFamily="49" charset="0"/>
                <a:ea typeface="仿宋" pitchFamily="49" charset="-122"/>
                <a:cs typeface="Consolas" pitchFamily="49" charset="0"/>
              </a:rPr>
              <a:t>① 分解：</a:t>
            </a:r>
            <a:r>
              <a:rPr lang="zh-CN" altLang="en-US" sz="1800">
                <a:solidFill>
                  <a:srgbClr val="0000FF"/>
                </a:solidFill>
                <a:latin typeface="Consolas" pitchFamily="49" charset="0"/>
                <a:ea typeface="仿宋" pitchFamily="49" charset="-122"/>
                <a:cs typeface="Consolas" pitchFamily="49" charset="0"/>
              </a:rPr>
              <a:t>将序列</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[low..high]</a:t>
            </a:r>
            <a:r>
              <a:rPr lang="zh-CN" altLang="en-US" sz="1800">
                <a:solidFill>
                  <a:srgbClr val="0000FF"/>
                </a:solidFill>
                <a:latin typeface="Consolas" pitchFamily="49" charset="0"/>
                <a:ea typeface="仿宋" pitchFamily="49" charset="-122"/>
                <a:cs typeface="Consolas" pitchFamily="49" charset="0"/>
              </a:rPr>
              <a:t>一分为二，即求</a:t>
            </a:r>
            <a:r>
              <a:rPr lang="en-US" altLang="zh-CN" sz="1800">
                <a:solidFill>
                  <a:srgbClr val="0000FF"/>
                </a:solidFill>
                <a:latin typeface="Consolas" pitchFamily="49" charset="0"/>
                <a:ea typeface="仿宋" pitchFamily="49" charset="-122"/>
                <a:cs typeface="Consolas" pitchFamily="49" charset="0"/>
              </a:rPr>
              <a:t>mid=(low+high)/2</a:t>
            </a:r>
            <a:r>
              <a:rPr lang="zh-CN" altLang="en-US" sz="1800">
                <a:solidFill>
                  <a:srgbClr val="0000FF"/>
                </a:solidFill>
                <a:latin typeface="Consolas" pitchFamily="49" charset="0"/>
                <a:ea typeface="仿宋" pitchFamily="49" charset="-122"/>
                <a:cs typeface="Consolas" pitchFamily="49" charset="0"/>
              </a:rPr>
              <a:t>；递归地对两个子序列</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[low..mid]</a:t>
            </a:r>
            <a:r>
              <a:rPr lang="zh-CN" altLang="en-US" sz="1800">
                <a:solidFill>
                  <a:srgbClr val="0000FF"/>
                </a:solidFill>
                <a:latin typeface="Consolas" pitchFamily="49" charset="0"/>
                <a:ea typeface="仿宋" pitchFamily="49" charset="-122"/>
                <a:cs typeface="Consolas" pitchFamily="49" charset="0"/>
              </a:rPr>
              <a:t>和</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[mid+1..high]</a:t>
            </a:r>
            <a:r>
              <a:rPr lang="zh-CN" altLang="en-US" sz="1800">
                <a:solidFill>
                  <a:srgbClr val="0000FF"/>
                </a:solidFill>
                <a:latin typeface="Consolas" pitchFamily="49" charset="0"/>
                <a:ea typeface="仿宋" pitchFamily="49" charset="-122"/>
                <a:cs typeface="Consolas" pitchFamily="49" charset="0"/>
              </a:rPr>
              <a:t>进行继续分解。其终结条件是子序列长度为</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（因为一个元素的子表一定是有序表）。</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zh-CN" altLang="en-US" sz="1800">
                <a:solidFill>
                  <a:srgbClr val="C00000"/>
                </a:solidFill>
                <a:latin typeface="Consolas" pitchFamily="49" charset="0"/>
                <a:ea typeface="仿宋" pitchFamily="49" charset="-122"/>
                <a:cs typeface="Consolas" pitchFamily="49" charset="0"/>
              </a:rPr>
              <a:t>② 合并：</a:t>
            </a:r>
            <a:r>
              <a:rPr lang="zh-CN" altLang="en-US" sz="1800">
                <a:solidFill>
                  <a:srgbClr val="0000FF"/>
                </a:solidFill>
                <a:latin typeface="Consolas" pitchFamily="49" charset="0"/>
                <a:ea typeface="仿宋" pitchFamily="49" charset="-122"/>
                <a:cs typeface="Consolas" pitchFamily="49" charset="0"/>
              </a:rPr>
              <a:t>与分解过程相反，将已排序的两个子序列</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[low..mid]</a:t>
            </a:r>
            <a:r>
              <a:rPr lang="zh-CN" altLang="en-US" sz="1800">
                <a:solidFill>
                  <a:srgbClr val="0000FF"/>
                </a:solidFill>
                <a:latin typeface="Consolas" pitchFamily="49" charset="0"/>
                <a:ea typeface="仿宋" pitchFamily="49" charset="-122"/>
                <a:cs typeface="Consolas" pitchFamily="49" charset="0"/>
              </a:rPr>
              <a:t>和</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[mid+1..high]</a:t>
            </a:r>
            <a:r>
              <a:rPr lang="zh-CN" altLang="en-US" sz="1800">
                <a:solidFill>
                  <a:srgbClr val="0000FF"/>
                </a:solidFill>
                <a:latin typeface="Consolas" pitchFamily="49" charset="0"/>
                <a:ea typeface="仿宋" pitchFamily="49" charset="-122"/>
                <a:cs typeface="Consolas" pitchFamily="49" charset="0"/>
              </a:rPr>
              <a:t>归并为一个有序序列</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[low..high]</a:t>
            </a:r>
            <a:r>
              <a:rPr lang="zh-CN" altLang="en-US" sz="180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285720" y="500042"/>
            <a:ext cx="6697663"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楷体" pitchFamily="49" charset="-122"/>
                <a:ea typeface="楷体" pitchFamily="49" charset="-122"/>
              </a:rPr>
              <a:t>对应的二路归并排序算法如下：</a:t>
            </a:r>
          </a:p>
        </p:txBody>
      </p:sp>
      <p:sp>
        <p:nvSpPr>
          <p:cNvPr id="188419" name="Text Box 3"/>
          <p:cNvSpPr txBox="1">
            <a:spLocks noChangeArrowheads="1"/>
          </p:cNvSpPr>
          <p:nvPr/>
        </p:nvSpPr>
        <p:spPr bwMode="auto">
          <a:xfrm>
            <a:off x="107950" y="1196975"/>
            <a:ext cx="8893175" cy="4518499"/>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80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high)</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二路归并算法</a:t>
            </a:r>
          </a:p>
          <a:p>
            <a:pPr>
              <a:lnSpc>
                <a:spcPct val="1500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mid;</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(low&lt;high)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子序列有两个或以上元素</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mid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取中间位置</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MergeSort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a[low..mid]</a:t>
            </a:r>
            <a:r>
              <a:rPr lang="zh-CN" altLang="en-US" sz="1800" dirty="0">
                <a:solidFill>
                  <a:srgbClr val="00B0F0"/>
                </a:solidFill>
                <a:latin typeface="Consolas" pitchFamily="49" charset="0"/>
                <a:ea typeface="仿宋" pitchFamily="49" charset="-122"/>
                <a:cs typeface="Consolas" pitchFamily="49" charset="0"/>
              </a:rPr>
              <a:t>子序列排序</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MergeSort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high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mid+1..high</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子序列排序</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Merge</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high</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将两子序列</a:t>
            </a:r>
            <a:r>
              <a:rPr lang="zh-CN" altLang="en-US" sz="1800">
                <a:solidFill>
                  <a:srgbClr val="00B0F0"/>
                </a:solidFill>
                <a:latin typeface="Consolas" pitchFamily="49" charset="0"/>
                <a:ea typeface="仿宋" pitchFamily="49" charset="-122"/>
                <a:cs typeface="Consolas" pitchFamily="49" charset="0"/>
              </a:rPr>
              <a:t>合并，见</a:t>
            </a:r>
            <a:r>
              <a:rPr lang="zh-CN" altLang="en-US" sz="1800" dirty="0">
                <a:solidFill>
                  <a:srgbClr val="00B0F0"/>
                </a:solidFill>
                <a:latin typeface="Consolas" pitchFamily="49" charset="0"/>
                <a:ea typeface="仿宋" pitchFamily="49" charset="-122"/>
                <a:cs typeface="Consolas" pitchFamily="49" charset="0"/>
              </a:rPr>
              <a:t>前面的算法</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500034" y="5929330"/>
            <a:ext cx="435771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递归出口为序列长度为</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或者</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4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4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41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323850" y="1377958"/>
            <a:ext cx="8351838" cy="1061829"/>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算</a:t>
            </a:r>
            <a:r>
              <a:rPr lang="zh-CN" altLang="en-US" sz="2200" dirty="0">
                <a:solidFill>
                  <a:srgbClr val="FF0000"/>
                </a:solidFill>
                <a:latin typeface="微软雅黑" pitchFamily="34" charset="-122"/>
                <a:ea typeface="微软雅黑" pitchFamily="34" charset="-122"/>
                <a:cs typeface="Consolas" pitchFamily="49" charset="0"/>
              </a:rPr>
              <a:t>法</a:t>
            </a:r>
            <a:r>
              <a:rPr lang="zh-CN" altLang="en-US" sz="2200">
                <a:solidFill>
                  <a:srgbClr val="FF0000"/>
                </a:solidFill>
                <a:latin typeface="微软雅黑" pitchFamily="34" charset="-122"/>
                <a:ea typeface="微软雅黑" pitchFamily="34" charset="-122"/>
                <a:cs typeface="Consolas" pitchFamily="49" charset="0"/>
              </a:rPr>
              <a:t>分析</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设</a:t>
            </a:r>
            <a:r>
              <a:rPr lang="en-US" altLang="zh-CN" sz="2000">
                <a:solidFill>
                  <a:srgbClr val="0000FF"/>
                </a:solidFill>
                <a:latin typeface="Consolas" pitchFamily="49" charset="0"/>
                <a:ea typeface="楷体" pitchFamily="49" charset="-122"/>
                <a:cs typeface="Consolas" pitchFamily="49" charset="0"/>
              </a:rPr>
              <a:t>MergeSort(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算法的执行时间为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，显然</a:t>
            </a:r>
            <a:r>
              <a:rPr lang="en-US" altLang="zh-CN" sz="2000">
                <a:solidFill>
                  <a:srgbClr val="0000FF"/>
                </a:solidFill>
                <a:latin typeface="Consolas" pitchFamily="49" charset="0"/>
                <a:ea typeface="楷体" pitchFamily="49" charset="-122"/>
                <a:cs typeface="Consolas" pitchFamily="49" charset="0"/>
              </a:rPr>
              <a:t>Merge(</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的执行时间为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以得到以下递推式：</a:t>
            </a:r>
          </a:p>
        </p:txBody>
      </p:sp>
      <p:sp>
        <p:nvSpPr>
          <p:cNvPr id="187395" name="Text Box 3"/>
          <p:cNvSpPr txBox="1">
            <a:spLocks noChangeArrowheads="1"/>
          </p:cNvSpPr>
          <p:nvPr/>
        </p:nvSpPr>
        <p:spPr bwMode="auto">
          <a:xfrm>
            <a:off x="1142976" y="2613838"/>
            <a:ext cx="5170499" cy="92778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20000"/>
              </a:lnSpc>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				</a:t>
            </a:r>
            <a:r>
              <a:rPr lang="zh-CN" altLang="en-US"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en-US" altLang="zh-CN" sz="1800" i="1">
              <a:solidFill>
                <a:srgbClr val="00B0F0"/>
              </a:solidFill>
              <a:latin typeface="Consolas" pitchFamily="49" charset="0"/>
              <a:ea typeface="仿宋" pitchFamily="49" charset="-122"/>
              <a:cs typeface="Consolas" pitchFamily="49" charset="0"/>
            </a:endParaRPr>
          </a:p>
          <a:p>
            <a:pPr>
              <a:lnSpc>
                <a:spcPct val="120000"/>
              </a:lnSpc>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/2)+O(</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p>
        </p:txBody>
      </p:sp>
      <p:sp>
        <p:nvSpPr>
          <p:cNvPr id="187396" name="Text Box 4"/>
          <p:cNvSpPr txBox="1">
            <a:spLocks noChangeArrowheads="1"/>
          </p:cNvSpPr>
          <p:nvPr/>
        </p:nvSpPr>
        <p:spPr bwMode="auto">
          <a:xfrm>
            <a:off x="755650" y="4114808"/>
            <a:ext cx="6048375"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容易推出，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9" descr="c:\users\zyd\appdata\roaming\360se6\USERDA~1\Temp\97871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66" y="1124744"/>
            <a:ext cx="3168278" cy="438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右箭头 35"/>
          <p:cNvSpPr/>
          <p:nvPr/>
        </p:nvSpPr>
        <p:spPr>
          <a:xfrm>
            <a:off x="4356100" y="2924944"/>
            <a:ext cx="431800" cy="358775"/>
          </a:xfrm>
          <a:prstGeom prst="rightArrow">
            <a:avLst/>
          </a:prstGeom>
          <a:solidFill>
            <a:srgbClr val="032384">
              <a:lumMod val="40000"/>
              <a:lumOff val="60000"/>
            </a:srgbClr>
          </a:solidFill>
          <a:ln w="25400" cap="flat" cmpd="sng" algn="ctr">
            <a:no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a:ea typeface="楷体_GB2312"/>
              <a:cs typeface="+mn-cs"/>
            </a:endParaRPr>
          </a:p>
        </p:txBody>
      </p:sp>
      <p:sp>
        <p:nvSpPr>
          <p:cNvPr id="37" name="矩形 36"/>
          <p:cNvSpPr/>
          <p:nvPr/>
        </p:nvSpPr>
        <p:spPr>
          <a:xfrm>
            <a:off x="539750" y="1052513"/>
            <a:ext cx="8064500" cy="5192712"/>
          </a:xfrm>
          <a:prstGeom prst="rect">
            <a:avLst/>
          </a:prstGeom>
          <a:noFill/>
          <a:ln w="3175" cap="flat" cmpd="sng" algn="ctr">
            <a:solidFill>
              <a:srgbClr val="000044"/>
            </a:solid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a:ea typeface="楷体_GB2312"/>
              <a:cs typeface="+mn-cs"/>
            </a:endParaRPr>
          </a:p>
        </p:txBody>
      </p:sp>
      <p:pic>
        <p:nvPicPr>
          <p:cNvPr id="209922" name="Picture 2" descr="https://bkimg.cdn.bcebos.com/pic/a9d3fd1f4134970a469f15289acad1c8a6865dcc?x-bce-process=image/watermark,image_d2F0ZXIvYmFpa2UxNTA=,g_7,xp_5,yp_5/format,f_au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124744"/>
            <a:ext cx="3128685" cy="440040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
          <p:cNvSpPr txBox="1">
            <a:spLocks noChangeArrowheads="1"/>
          </p:cNvSpPr>
          <p:nvPr/>
        </p:nvSpPr>
        <p:spPr bwMode="auto">
          <a:xfrm>
            <a:off x="467680" y="5408653"/>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第</a:t>
            </a:r>
            <a:r>
              <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rPr>
              <a:t>14</a:t>
            </a: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章</a:t>
            </a:r>
            <a:r>
              <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rPr>
              <a:t>-</a:t>
            </a: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第</a:t>
            </a:r>
            <a:r>
              <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rPr>
              <a:t>17</a:t>
            </a: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章</a:t>
            </a:r>
            <a:endPar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endParaRPr>
          </a:p>
        </p:txBody>
      </p:sp>
      <p:sp>
        <p:nvSpPr>
          <p:cNvPr id="17" name="Rectangle 2"/>
          <p:cNvSpPr txBox="1">
            <a:spLocks noChangeArrowheads="1"/>
          </p:cNvSpPr>
          <p:nvPr/>
        </p:nvSpPr>
        <p:spPr bwMode="auto">
          <a:xfrm>
            <a:off x="4624273" y="5408653"/>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第</a:t>
            </a:r>
            <a:r>
              <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rPr>
              <a:t>3</a:t>
            </a: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章</a:t>
            </a:r>
            <a:r>
              <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rPr>
              <a:t>-</a:t>
            </a: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第</a:t>
            </a:r>
            <a:r>
              <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rPr>
              <a:t>8</a:t>
            </a:r>
            <a:r>
              <a:rPr lang="zh-CN" altLang="en-US" sz="2400" kern="0" dirty="0">
                <a:solidFill>
                  <a:srgbClr val="000066">
                    <a:lumMod val="60000"/>
                    <a:lumOff val="40000"/>
                  </a:srgbClr>
                </a:solidFill>
                <a:latin typeface="微软雅黑" panose="020B0503020204020204" pitchFamily="34" charset="-122"/>
                <a:ea typeface="微软雅黑" panose="020B0503020204020204" pitchFamily="34" charset="-122"/>
              </a:rPr>
              <a:t>章</a:t>
            </a:r>
            <a:endParaRPr lang="en-US" altLang="zh-CN" sz="2400" kern="0" dirty="0">
              <a:solidFill>
                <a:srgbClr val="000066">
                  <a:lumMod val="60000"/>
                  <a:lumOff val="4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1032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Text Box 3"/>
          <p:cNvSpPr txBox="1">
            <a:spLocks noChangeArrowheads="1"/>
          </p:cNvSpPr>
          <p:nvPr/>
        </p:nvSpPr>
        <p:spPr bwMode="auto">
          <a:xfrm>
            <a:off x="500034" y="1357298"/>
            <a:ext cx="4714908" cy="5232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9525">
            <a:noFill/>
            <a:miter lim="800000"/>
            <a:headEnd/>
            <a:tailEnd/>
          </a:ln>
          <a:effectLst/>
        </p:spPr>
        <p:txBody>
          <a:bodyPr wrap="square">
            <a:spAutoFit/>
          </a:bodyPr>
          <a:lstStyle/>
          <a:p>
            <a:pPr algn="ctr"/>
            <a:r>
              <a:rPr lang="en-US" altLang="zh-CN" sz="2800">
                <a:solidFill>
                  <a:srgbClr val="FF0000"/>
                </a:solidFill>
                <a:latin typeface="Consolas" pitchFamily="49" charset="0"/>
                <a:ea typeface="微软雅黑" pitchFamily="34" charset="-122"/>
                <a:cs typeface="Consolas" pitchFamily="49" charset="0"/>
              </a:rPr>
              <a:t>3.3.1 </a:t>
            </a:r>
            <a:r>
              <a:rPr lang="zh-CN" altLang="zh-CN" sz="2800">
                <a:solidFill>
                  <a:srgbClr val="FF0000"/>
                </a:solidFill>
                <a:latin typeface="Consolas" pitchFamily="49" charset="0"/>
                <a:ea typeface="微软雅黑" pitchFamily="34" charset="-122"/>
                <a:cs typeface="Consolas" pitchFamily="49" charset="0"/>
              </a:rPr>
              <a:t>查找最大和次大元素</a:t>
            </a:r>
          </a:p>
        </p:txBody>
      </p:sp>
      <p:sp>
        <p:nvSpPr>
          <p:cNvPr id="186372" name="Text Box 4"/>
          <p:cNvSpPr txBox="1">
            <a:spLocks noChangeArrowheads="1"/>
          </p:cNvSpPr>
          <p:nvPr/>
        </p:nvSpPr>
        <p:spPr bwMode="auto">
          <a:xfrm>
            <a:off x="714348" y="2214554"/>
            <a:ext cx="8064500" cy="1523494"/>
          </a:xfrm>
          <a:prstGeom prst="rect">
            <a:avLst/>
          </a:prstGeom>
          <a:noFill/>
          <a:ln w="9525">
            <a:noFill/>
            <a:miter lim="800000"/>
            <a:headEnd/>
            <a:tailEnd/>
          </a:ln>
          <a:effectLst/>
        </p:spPr>
        <p:txBody>
          <a:bodyPr>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对于给定的含有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元素的无序序列，求这个序列中最大和次大的两个不同的元素。</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a:t>
            </a:r>
            <a:r>
              <a:rPr lang="en-US" altLang="zh-CN" sz="2000">
                <a:solidFill>
                  <a:srgbClr val="0000FF"/>
                </a:solidFill>
                <a:latin typeface="Consolas" pitchFamily="49" charset="0"/>
                <a:ea typeface="楷体" pitchFamily="49" charset="-122"/>
                <a:cs typeface="Consolas" pitchFamily="49" charset="0"/>
              </a:rPr>
              <a:t>2, 5, 1, 4, 6, 3</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最大</a:t>
            </a:r>
            <a:r>
              <a:rPr lang="zh-CN" altLang="en-US" sz="2000">
                <a:solidFill>
                  <a:srgbClr val="0000FF"/>
                </a:solidFill>
                <a:latin typeface="Consolas" pitchFamily="49" charset="0"/>
                <a:ea typeface="楷体" pitchFamily="49" charset="-122"/>
                <a:cs typeface="Consolas" pitchFamily="49" charset="0"/>
              </a:rPr>
              <a:t>元素为</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次大元素</a:t>
            </a:r>
            <a:r>
              <a:rPr lang="zh-CN" altLang="en-US"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714480" y="285728"/>
            <a:ext cx="342902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800">
                <a:solidFill>
                  <a:srgbClr val="FF0000"/>
                </a:solidFill>
                <a:latin typeface="Verdana" pitchFamily="34" charset="0"/>
                <a:ea typeface="Verdana" pitchFamily="34" charset="0"/>
                <a:cs typeface="Verdana" pitchFamily="34" charset="0"/>
              </a:rPr>
              <a:t>3.3</a:t>
            </a:r>
            <a:r>
              <a:rPr lang="en-US" altLang="zh-CN" sz="2800">
                <a:solidFill>
                  <a:srgbClr val="FF0000"/>
                </a:solidFill>
                <a:latin typeface="Times New Roman" pitchFamily="18" charset="0"/>
                <a:ea typeface="叶根友毛笔行书2.0版" pitchFamily="2" charset="-122"/>
                <a:cs typeface="Times New Roman" pitchFamily="18" charset="0"/>
              </a:rPr>
              <a:t> </a:t>
            </a:r>
            <a:r>
              <a:rPr lang="zh-CN" altLang="zh-CN" sz="2800">
                <a:solidFill>
                  <a:srgbClr val="FF0000"/>
                </a:solidFill>
                <a:latin typeface="Times New Roman" pitchFamily="18" charset="0"/>
                <a:ea typeface="叶根友毛笔行书2.0版" pitchFamily="2" charset="-122"/>
                <a:cs typeface="Times New Roman" pitchFamily="18" charset="0"/>
              </a:rPr>
              <a:t>求解查找问题</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13524"/>
            <a:ext cx="8786842" cy="5215238"/>
          </a:xfrm>
          <a:prstGeom prst="rect">
            <a:avLst/>
          </a:prstGeom>
          <a:solidFill>
            <a:schemeClr val="bg1">
              <a:lumMod val="95000"/>
            </a:schemeClr>
          </a:solidFill>
        </p:spPr>
        <p:txBody>
          <a:bodyPr wrap="square" tIns="144000" bIns="144000" rtlCol="0">
            <a:spAutoFit/>
          </a:bodyPr>
          <a:lstStyle/>
          <a:p>
            <a:pPr>
              <a:lnSpc>
                <a:spcPts val="32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【问题求解】</a:t>
            </a:r>
            <a:r>
              <a:rPr lang="zh-CN" altLang="zh-CN" sz="2200">
                <a:solidFill>
                  <a:srgbClr val="0000FF"/>
                </a:solidFill>
                <a:latin typeface="Consolas" pitchFamily="49" charset="0"/>
                <a:ea typeface="楷体" pitchFamily="49" charset="-122"/>
                <a:cs typeface="Consolas" pitchFamily="49" charset="0"/>
              </a:rPr>
              <a:t>对于无序序列</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[low.high]</a:t>
            </a:r>
            <a:r>
              <a:rPr lang="zh-CN" altLang="zh-CN" sz="2200">
                <a:solidFill>
                  <a:srgbClr val="0000FF"/>
                </a:solidFill>
                <a:latin typeface="Consolas" pitchFamily="49" charset="0"/>
                <a:ea typeface="楷体" pitchFamily="49" charset="-122"/>
                <a:cs typeface="Consolas" pitchFamily="49" charset="0"/>
              </a:rPr>
              <a:t>中，采用分治法求最大元素</a:t>
            </a:r>
            <a:r>
              <a:rPr lang="en-US" altLang="zh-CN" sz="2200">
                <a:solidFill>
                  <a:srgbClr val="0000FF"/>
                </a:solidFill>
                <a:latin typeface="Consolas" pitchFamily="49" charset="0"/>
                <a:ea typeface="楷体" pitchFamily="49" charset="-122"/>
                <a:cs typeface="Consolas" pitchFamily="49" charset="0"/>
              </a:rPr>
              <a:t>max1</a:t>
            </a:r>
            <a:r>
              <a:rPr lang="zh-CN" altLang="zh-CN" sz="2200">
                <a:solidFill>
                  <a:srgbClr val="0000FF"/>
                </a:solidFill>
                <a:latin typeface="Consolas" pitchFamily="49" charset="0"/>
                <a:ea typeface="楷体" pitchFamily="49" charset="-122"/>
                <a:cs typeface="Consolas" pitchFamily="49" charset="0"/>
              </a:rPr>
              <a:t>和次大元素</a:t>
            </a:r>
            <a:r>
              <a:rPr lang="en-US" altLang="zh-CN" sz="2200">
                <a:solidFill>
                  <a:srgbClr val="0000FF"/>
                </a:solidFill>
                <a:latin typeface="Consolas" pitchFamily="49" charset="0"/>
                <a:ea typeface="楷体" pitchFamily="49" charset="-122"/>
                <a:cs typeface="Consolas" pitchFamily="49" charset="0"/>
              </a:rPr>
              <a:t>max2</a:t>
            </a:r>
            <a:r>
              <a:rPr lang="zh-CN" altLang="zh-CN" sz="2200">
                <a:solidFill>
                  <a:srgbClr val="0000FF"/>
                </a:solidFill>
                <a:latin typeface="Consolas" pitchFamily="49" charset="0"/>
                <a:ea typeface="楷体" pitchFamily="49" charset="-122"/>
                <a:cs typeface="Consolas" pitchFamily="49" charset="0"/>
              </a:rPr>
              <a:t>的过程如下：</a:t>
            </a:r>
          </a:p>
          <a:p>
            <a:pPr>
              <a:lnSpc>
                <a:spcPts val="3200"/>
              </a:lnSpc>
            </a:pPr>
            <a:r>
              <a:rPr lang="en-US" altLang="zh-CN" sz="1800">
                <a:solidFill>
                  <a:srgbClr val="006600"/>
                </a:solidFill>
                <a:latin typeface="Consolas" pitchFamily="49" charset="0"/>
                <a:ea typeface="仿宋" pitchFamily="49" charset="-122"/>
                <a:cs typeface="Consolas" pitchFamily="49" charset="0"/>
              </a:rPr>
              <a:t>   </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1</a:t>
            </a:r>
            <a:r>
              <a:rPr lang="zh-CN"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a</a:t>
            </a:r>
            <a:r>
              <a:rPr lang="en-US" altLang="zh-CN" sz="1800">
                <a:solidFill>
                  <a:srgbClr val="006600"/>
                </a:solidFill>
                <a:latin typeface="Consolas" pitchFamily="49" charset="0"/>
                <a:ea typeface="仿宋" pitchFamily="49" charset="-122"/>
                <a:cs typeface="Consolas" pitchFamily="49" charset="0"/>
              </a:rPr>
              <a:t>[low.high]</a:t>
            </a:r>
            <a:r>
              <a:rPr lang="zh-CN" altLang="zh-CN" sz="1800">
                <a:solidFill>
                  <a:srgbClr val="006600"/>
                </a:solidFill>
                <a:latin typeface="Consolas" pitchFamily="49" charset="0"/>
                <a:ea typeface="仿宋" pitchFamily="49" charset="-122"/>
                <a:cs typeface="Consolas" pitchFamily="49" charset="0"/>
              </a:rPr>
              <a:t>中只有一个元素</a:t>
            </a:r>
            <a:r>
              <a:rPr lang="zh-CN" altLang="en-US"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则</a:t>
            </a:r>
            <a:r>
              <a:rPr lang="en-US" altLang="zh-CN" sz="1800">
                <a:solidFill>
                  <a:srgbClr val="006600"/>
                </a:solidFill>
                <a:latin typeface="Consolas" pitchFamily="49" charset="0"/>
                <a:ea typeface="仿宋" pitchFamily="49" charset="-122"/>
                <a:cs typeface="Consolas" pitchFamily="49" charset="0"/>
              </a:rPr>
              <a:t>max1=a[low]</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max2=-INF</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（要求它们是不同的元素）</a:t>
            </a:r>
            <a:r>
              <a:rPr lang="zh-CN" altLang="zh-CN" sz="1800">
                <a:solidFill>
                  <a:srgbClr val="006600"/>
                </a:solidFill>
                <a:latin typeface="Consolas" pitchFamily="49" charset="0"/>
                <a:ea typeface="仿宋" pitchFamily="49" charset="-122"/>
                <a:cs typeface="Consolas" pitchFamily="49" charset="0"/>
              </a:rPr>
              <a:t>。</a:t>
            </a:r>
          </a:p>
          <a:p>
            <a:pPr>
              <a:lnSpc>
                <a:spcPts val="3200"/>
              </a:lnSpc>
            </a:pPr>
            <a:r>
              <a:rPr lang="en-US" altLang="zh-CN" sz="1800">
                <a:solidFill>
                  <a:srgbClr val="9900FF"/>
                </a:solidFill>
                <a:latin typeface="Consolas" pitchFamily="49" charset="0"/>
                <a:ea typeface="仿宋" pitchFamily="49" charset="-122"/>
                <a:cs typeface="Consolas" pitchFamily="49" charset="0"/>
              </a:rPr>
              <a:t>   </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2</a:t>
            </a:r>
            <a:r>
              <a:rPr lang="zh-CN" altLang="zh-CN" sz="1800">
                <a:solidFill>
                  <a:srgbClr val="9900FF"/>
                </a:solidFill>
                <a:latin typeface="Consolas" pitchFamily="49" charset="0"/>
                <a:ea typeface="仿宋" pitchFamily="49" charset="-122"/>
                <a:cs typeface="Consolas" pitchFamily="49" charset="0"/>
              </a:rPr>
              <a:t>）</a:t>
            </a:r>
            <a:r>
              <a:rPr lang="en-US" altLang="zh-CN" sz="1800" i="1">
                <a:solidFill>
                  <a:srgbClr val="9900FF"/>
                </a:solidFill>
                <a:latin typeface="Consolas" pitchFamily="49" charset="0"/>
                <a:ea typeface="仿宋" pitchFamily="49" charset="-122"/>
                <a:cs typeface="Consolas" pitchFamily="49" charset="0"/>
              </a:rPr>
              <a:t>a</a:t>
            </a:r>
            <a:r>
              <a:rPr lang="en-US" altLang="zh-CN" sz="1800">
                <a:solidFill>
                  <a:srgbClr val="9900FF"/>
                </a:solidFill>
                <a:latin typeface="Consolas" pitchFamily="49" charset="0"/>
                <a:ea typeface="仿宋" pitchFamily="49" charset="-122"/>
                <a:cs typeface="Consolas" pitchFamily="49" charset="0"/>
              </a:rPr>
              <a:t>[low.high]</a:t>
            </a:r>
            <a:r>
              <a:rPr lang="zh-CN" altLang="zh-CN" sz="1800">
                <a:solidFill>
                  <a:srgbClr val="9900FF"/>
                </a:solidFill>
                <a:latin typeface="Consolas" pitchFamily="49" charset="0"/>
                <a:ea typeface="仿宋" pitchFamily="49" charset="-122"/>
                <a:cs typeface="Consolas" pitchFamily="49" charset="0"/>
              </a:rPr>
              <a:t>中只有两个元素</a:t>
            </a:r>
            <a:r>
              <a:rPr lang="zh-CN" altLang="en-US" sz="1800">
                <a:solidFill>
                  <a:srgbClr val="9900FF"/>
                </a:solidFill>
                <a:latin typeface="Consolas" pitchFamily="49" charset="0"/>
                <a:ea typeface="仿宋" pitchFamily="49" charset="-122"/>
                <a:cs typeface="Consolas" pitchFamily="49" charset="0"/>
              </a:rPr>
              <a:t>：</a:t>
            </a:r>
            <a:r>
              <a:rPr lang="zh-CN" altLang="zh-CN" sz="1800">
                <a:solidFill>
                  <a:srgbClr val="9900FF"/>
                </a:solidFill>
                <a:latin typeface="Consolas" pitchFamily="49" charset="0"/>
                <a:ea typeface="仿宋" pitchFamily="49" charset="-122"/>
                <a:cs typeface="Consolas" pitchFamily="49" charset="0"/>
              </a:rPr>
              <a:t>则</a:t>
            </a:r>
            <a:r>
              <a:rPr lang="en-US" altLang="zh-CN" sz="1800">
                <a:solidFill>
                  <a:srgbClr val="9900FF"/>
                </a:solidFill>
                <a:latin typeface="Consolas" pitchFamily="49" charset="0"/>
                <a:ea typeface="仿宋" pitchFamily="49" charset="-122"/>
                <a:cs typeface="Consolas" pitchFamily="49" charset="0"/>
              </a:rPr>
              <a:t>max1=MAX{a[low]</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a[high]}</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max2=MIN{a[low]</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a[high]}</a:t>
            </a:r>
            <a:r>
              <a:rPr lang="zh-CN" altLang="zh-CN" sz="1800">
                <a:solidFill>
                  <a:srgbClr val="9900FF"/>
                </a:solidFill>
                <a:latin typeface="Consolas" pitchFamily="49" charset="0"/>
                <a:ea typeface="仿宋" pitchFamily="49" charset="-122"/>
                <a:cs typeface="Consolas" pitchFamily="49" charset="0"/>
              </a:rPr>
              <a:t>。</a:t>
            </a:r>
          </a:p>
          <a:p>
            <a:pPr>
              <a:lnSpc>
                <a:spcPts val="3200"/>
              </a:lnSpc>
            </a:pPr>
            <a:r>
              <a:rPr lang="en-US" altLang="zh-CN" sz="1800">
                <a:solidFill>
                  <a:schemeClr val="tx1"/>
                </a:solidFill>
                <a:latin typeface="Consolas" pitchFamily="49" charset="0"/>
                <a:ea typeface="仿宋" pitchFamily="49" charset="-122"/>
                <a:cs typeface="Consolas" pitchFamily="49" charset="0"/>
              </a:rPr>
              <a:t>   </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3</a:t>
            </a:r>
            <a:r>
              <a:rPr lang="zh-CN" altLang="zh-CN" sz="1800">
                <a:solidFill>
                  <a:schemeClr val="tx1"/>
                </a:solidFill>
                <a:latin typeface="Consolas" pitchFamily="49" charset="0"/>
                <a:ea typeface="仿宋" pitchFamily="49" charset="-122"/>
                <a:cs typeface="Consolas" pitchFamily="49" charset="0"/>
              </a:rPr>
              <a:t>）</a:t>
            </a:r>
            <a:r>
              <a:rPr lang="en-US" altLang="zh-CN" sz="1800" i="1">
                <a:solidFill>
                  <a:schemeClr val="tx1"/>
                </a:solidFill>
                <a:latin typeface="Consolas" pitchFamily="49" charset="0"/>
                <a:ea typeface="仿宋" pitchFamily="49" charset="-122"/>
                <a:cs typeface="Consolas" pitchFamily="49" charset="0"/>
              </a:rPr>
              <a:t>a</a:t>
            </a:r>
            <a:r>
              <a:rPr lang="en-US" altLang="zh-CN" sz="1800">
                <a:solidFill>
                  <a:schemeClr val="tx1"/>
                </a:solidFill>
                <a:latin typeface="Consolas" pitchFamily="49" charset="0"/>
                <a:ea typeface="仿宋" pitchFamily="49" charset="-122"/>
                <a:cs typeface="Consolas" pitchFamily="49" charset="0"/>
              </a:rPr>
              <a:t>[low.high]</a:t>
            </a:r>
            <a:r>
              <a:rPr lang="zh-CN" altLang="zh-CN" sz="1800">
                <a:solidFill>
                  <a:schemeClr val="tx1"/>
                </a:solidFill>
                <a:latin typeface="Consolas" pitchFamily="49" charset="0"/>
                <a:ea typeface="仿宋" pitchFamily="49" charset="-122"/>
                <a:cs typeface="Consolas" pitchFamily="49" charset="0"/>
              </a:rPr>
              <a:t>中有两个以上元素</a:t>
            </a:r>
            <a:r>
              <a:rPr lang="zh-CN" altLang="en-US" sz="1800">
                <a:solidFill>
                  <a:schemeClr val="tx1"/>
                </a:solidFill>
                <a:latin typeface="Consolas" pitchFamily="49" charset="0"/>
                <a:ea typeface="仿宋" pitchFamily="49" charset="-122"/>
                <a:cs typeface="Consolas" pitchFamily="49" charset="0"/>
              </a:rPr>
              <a:t>：</a:t>
            </a:r>
            <a:r>
              <a:rPr lang="zh-CN" altLang="zh-CN" sz="1800">
                <a:solidFill>
                  <a:schemeClr val="tx1"/>
                </a:solidFill>
                <a:latin typeface="Consolas" pitchFamily="49" charset="0"/>
                <a:ea typeface="仿宋" pitchFamily="49" charset="-122"/>
                <a:cs typeface="Consolas" pitchFamily="49" charset="0"/>
              </a:rPr>
              <a:t>按中间位置</a:t>
            </a:r>
            <a:r>
              <a:rPr lang="en-US" altLang="zh-CN" sz="1800">
                <a:solidFill>
                  <a:srgbClr val="0000FF"/>
                </a:solidFill>
                <a:latin typeface="Consolas" pitchFamily="49" charset="0"/>
                <a:ea typeface="仿宋" pitchFamily="49" charset="-122"/>
                <a:cs typeface="Consolas" pitchFamily="49" charset="0"/>
              </a:rPr>
              <a:t>mid</a:t>
            </a:r>
            <a:r>
              <a:rPr lang="en-US" altLang="zh-CN" sz="1800">
                <a:solidFill>
                  <a:schemeClr val="tx1"/>
                </a:solidFill>
                <a:latin typeface="Consolas" pitchFamily="49" charset="0"/>
                <a:ea typeface="仿宋" pitchFamily="49" charset="-122"/>
                <a:cs typeface="Consolas" pitchFamily="49" charset="0"/>
              </a:rPr>
              <a:t>=(low+high)/2</a:t>
            </a:r>
            <a:r>
              <a:rPr lang="zh-CN" altLang="zh-CN" sz="1800">
                <a:solidFill>
                  <a:schemeClr val="tx1"/>
                </a:solidFill>
                <a:latin typeface="Consolas" pitchFamily="49" charset="0"/>
                <a:ea typeface="仿宋" pitchFamily="49" charset="-122"/>
                <a:cs typeface="Consolas" pitchFamily="49" charset="0"/>
              </a:rPr>
              <a:t>划分为</a:t>
            </a:r>
            <a:r>
              <a:rPr lang="en-US" altLang="zh-CN" sz="1800">
                <a:solidFill>
                  <a:schemeClr val="tx1"/>
                </a:solidFill>
                <a:latin typeface="Consolas" pitchFamily="49" charset="0"/>
                <a:ea typeface="仿宋" pitchFamily="49" charset="-122"/>
                <a:cs typeface="Consolas" pitchFamily="49" charset="0"/>
              </a:rPr>
              <a:t>a[low..</a:t>
            </a:r>
            <a:r>
              <a:rPr lang="en-US" altLang="zh-CN" sz="1800">
                <a:solidFill>
                  <a:srgbClr val="0000FF"/>
                </a:solidFill>
                <a:latin typeface="Consolas" pitchFamily="49" charset="0"/>
                <a:ea typeface="仿宋" pitchFamily="49" charset="-122"/>
                <a:cs typeface="Consolas" pitchFamily="49" charset="0"/>
              </a:rPr>
              <a:t>mid</a:t>
            </a:r>
            <a:r>
              <a:rPr lang="en-US" altLang="zh-CN" sz="1800">
                <a:solidFill>
                  <a:schemeClr val="tx1"/>
                </a:solidFill>
                <a:latin typeface="Consolas" pitchFamily="49" charset="0"/>
                <a:ea typeface="仿宋" pitchFamily="49" charset="-122"/>
                <a:cs typeface="Consolas" pitchFamily="49" charset="0"/>
              </a:rPr>
              <a:t>]</a:t>
            </a:r>
            <a:r>
              <a:rPr lang="zh-CN" altLang="zh-CN" sz="1800">
                <a:solidFill>
                  <a:schemeClr val="tx1"/>
                </a:solidFill>
                <a:latin typeface="Consolas" pitchFamily="49" charset="0"/>
                <a:ea typeface="仿宋" pitchFamily="49" charset="-122"/>
                <a:cs typeface="Consolas" pitchFamily="49" charset="0"/>
              </a:rPr>
              <a:t>和</a:t>
            </a:r>
            <a:r>
              <a:rPr lang="en-US" altLang="zh-CN" sz="1800">
                <a:solidFill>
                  <a:schemeClr val="tx1"/>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mid+1</a:t>
            </a:r>
            <a:r>
              <a:rPr lang="en-US" altLang="zh-CN" sz="1800">
                <a:solidFill>
                  <a:schemeClr val="tx1"/>
                </a:solidFill>
                <a:latin typeface="Consolas" pitchFamily="49" charset="0"/>
                <a:ea typeface="仿宋" pitchFamily="49" charset="-122"/>
                <a:cs typeface="Consolas" pitchFamily="49" charset="0"/>
              </a:rPr>
              <a:t>..high]</a:t>
            </a:r>
            <a:r>
              <a:rPr lang="zh-CN" altLang="zh-CN" sz="1800">
                <a:solidFill>
                  <a:schemeClr val="tx1"/>
                </a:solidFill>
                <a:latin typeface="Consolas" pitchFamily="49" charset="0"/>
                <a:ea typeface="仿宋" pitchFamily="49" charset="-122"/>
                <a:cs typeface="Consolas" pitchFamily="49" charset="0"/>
              </a:rPr>
              <a:t>左右两个区间（注意左区间包含</a:t>
            </a:r>
            <a:r>
              <a:rPr lang="en-US" altLang="zh-CN" sz="1800">
                <a:solidFill>
                  <a:schemeClr val="tx1"/>
                </a:solidFill>
                <a:latin typeface="Consolas" pitchFamily="49" charset="0"/>
                <a:ea typeface="仿宋" pitchFamily="49" charset="-122"/>
                <a:cs typeface="Consolas" pitchFamily="49" charset="0"/>
              </a:rPr>
              <a:t>a[mid]</a:t>
            </a:r>
            <a:r>
              <a:rPr lang="zh-CN" altLang="zh-CN" sz="1800">
                <a:solidFill>
                  <a:schemeClr val="tx1"/>
                </a:solidFill>
                <a:latin typeface="Consolas" pitchFamily="49" charset="0"/>
                <a:ea typeface="仿宋" pitchFamily="49" charset="-122"/>
                <a:cs typeface="Consolas" pitchFamily="49" charset="0"/>
              </a:rPr>
              <a:t>元素）。</a:t>
            </a:r>
            <a:endParaRPr lang="en-US" altLang="zh-CN" sz="1800">
              <a:solidFill>
                <a:schemeClr val="tx1"/>
              </a:solidFill>
              <a:latin typeface="Consolas" pitchFamily="49" charset="0"/>
              <a:ea typeface="仿宋" pitchFamily="49" charset="-122"/>
              <a:cs typeface="Consolas" pitchFamily="49" charset="0"/>
            </a:endParaRPr>
          </a:p>
          <a:p>
            <a:pPr>
              <a:lnSpc>
                <a:spcPts val="3200"/>
              </a:lnSpc>
            </a:pPr>
            <a:r>
              <a:rPr lang="en-US" altLang="zh-CN" sz="1800">
                <a:solidFill>
                  <a:schemeClr val="tx1"/>
                </a:solidFill>
                <a:latin typeface="Consolas" pitchFamily="49" charset="0"/>
                <a:ea typeface="仿宋" pitchFamily="49" charset="-122"/>
                <a:cs typeface="Consolas" pitchFamily="49" charset="0"/>
              </a:rPr>
              <a:t>   </a:t>
            </a:r>
            <a:r>
              <a:rPr lang="zh-CN" altLang="zh-CN" sz="1800">
                <a:solidFill>
                  <a:schemeClr val="tx1"/>
                </a:solidFill>
                <a:latin typeface="Consolas" pitchFamily="49" charset="0"/>
                <a:ea typeface="仿宋" pitchFamily="49" charset="-122"/>
                <a:cs typeface="Consolas" pitchFamily="49" charset="0"/>
              </a:rPr>
              <a:t>求出左区间最大元素</a:t>
            </a:r>
            <a:r>
              <a:rPr lang="en-US" altLang="zh-CN" sz="1800">
                <a:solidFill>
                  <a:schemeClr val="tx1"/>
                </a:solidFill>
                <a:latin typeface="Consolas" pitchFamily="49" charset="0"/>
                <a:ea typeface="仿宋" pitchFamily="49" charset="-122"/>
                <a:cs typeface="Consolas" pitchFamily="49" charset="0"/>
              </a:rPr>
              <a:t>lmax1</a:t>
            </a:r>
            <a:r>
              <a:rPr lang="zh-CN" altLang="zh-CN" sz="1800">
                <a:solidFill>
                  <a:schemeClr val="tx1"/>
                </a:solidFill>
                <a:latin typeface="Consolas" pitchFamily="49" charset="0"/>
                <a:ea typeface="仿宋" pitchFamily="49" charset="-122"/>
                <a:cs typeface="Consolas" pitchFamily="49" charset="0"/>
              </a:rPr>
              <a:t>和次大元素</a:t>
            </a:r>
            <a:r>
              <a:rPr lang="en-US" altLang="zh-CN" sz="1800">
                <a:solidFill>
                  <a:schemeClr val="tx1"/>
                </a:solidFill>
                <a:latin typeface="Consolas" pitchFamily="49" charset="0"/>
                <a:ea typeface="仿宋" pitchFamily="49" charset="-122"/>
                <a:cs typeface="Consolas" pitchFamily="49" charset="0"/>
              </a:rPr>
              <a:t>lmax2</a:t>
            </a:r>
            <a:r>
              <a:rPr lang="zh-CN" altLang="zh-CN" sz="1800">
                <a:solidFill>
                  <a:schemeClr val="tx1"/>
                </a:solidFill>
                <a:latin typeface="Consolas" pitchFamily="49" charset="0"/>
                <a:ea typeface="仿宋" pitchFamily="49" charset="-122"/>
                <a:cs typeface="Consolas" pitchFamily="49" charset="0"/>
              </a:rPr>
              <a:t>，求出右区间最大元素</a:t>
            </a:r>
            <a:r>
              <a:rPr lang="en-US" altLang="zh-CN" sz="1800">
                <a:solidFill>
                  <a:schemeClr val="tx1"/>
                </a:solidFill>
                <a:latin typeface="Consolas" pitchFamily="49" charset="0"/>
                <a:ea typeface="仿宋" pitchFamily="49" charset="-122"/>
                <a:cs typeface="Consolas" pitchFamily="49" charset="0"/>
              </a:rPr>
              <a:t>rmax1</a:t>
            </a:r>
            <a:r>
              <a:rPr lang="zh-CN" altLang="zh-CN" sz="1800">
                <a:solidFill>
                  <a:schemeClr val="tx1"/>
                </a:solidFill>
                <a:latin typeface="Consolas" pitchFamily="49" charset="0"/>
                <a:ea typeface="仿宋" pitchFamily="49" charset="-122"/>
                <a:cs typeface="Consolas" pitchFamily="49" charset="0"/>
              </a:rPr>
              <a:t>和次大元素</a:t>
            </a:r>
            <a:r>
              <a:rPr lang="en-US" altLang="zh-CN" sz="1800">
                <a:solidFill>
                  <a:schemeClr val="tx1"/>
                </a:solidFill>
                <a:latin typeface="Consolas" pitchFamily="49" charset="0"/>
                <a:ea typeface="仿宋" pitchFamily="49" charset="-122"/>
                <a:cs typeface="Consolas" pitchFamily="49" charset="0"/>
              </a:rPr>
              <a:t>rmax2</a:t>
            </a:r>
            <a:r>
              <a:rPr lang="zh-CN" altLang="zh-CN" sz="1800">
                <a:solidFill>
                  <a:schemeClr val="tx1"/>
                </a:solidFill>
                <a:latin typeface="Consolas" pitchFamily="49" charset="0"/>
                <a:ea typeface="仿宋" pitchFamily="49" charset="-122"/>
                <a:cs typeface="Consolas" pitchFamily="49" charset="0"/>
              </a:rPr>
              <a:t>。</a:t>
            </a:r>
          </a:p>
          <a:p>
            <a:pPr>
              <a:lnSpc>
                <a:spcPts val="3200"/>
              </a:lnSpc>
            </a:pPr>
            <a:r>
              <a:rPr lang="en-US" altLang="zh-CN" sz="1800">
                <a:solidFill>
                  <a:schemeClr val="tx1"/>
                </a:solidFill>
                <a:latin typeface="Consolas" pitchFamily="49" charset="0"/>
                <a:ea typeface="仿宋" pitchFamily="49" charset="-122"/>
                <a:cs typeface="Consolas" pitchFamily="49" charset="0"/>
              </a:rPr>
              <a:t>   </a:t>
            </a:r>
            <a:r>
              <a:rPr lang="zh-CN" altLang="en-US" sz="1800">
                <a:solidFill>
                  <a:srgbClr val="FF0000"/>
                </a:solidFill>
                <a:latin typeface="Consolas" pitchFamily="49" charset="0"/>
                <a:ea typeface="仿宋" pitchFamily="49" charset="-122"/>
                <a:cs typeface="Consolas" pitchFamily="49" charset="0"/>
              </a:rPr>
              <a:t>合并：</a:t>
            </a:r>
            <a:r>
              <a:rPr lang="zh-CN" altLang="zh-CN" sz="1800">
                <a:solidFill>
                  <a:schemeClr val="tx1"/>
                </a:solidFill>
                <a:latin typeface="Consolas" pitchFamily="49" charset="0"/>
                <a:ea typeface="仿宋" pitchFamily="49" charset="-122"/>
                <a:cs typeface="Consolas" pitchFamily="49" charset="0"/>
              </a:rPr>
              <a:t>若</a:t>
            </a:r>
            <a:r>
              <a:rPr lang="en-US" altLang="zh-CN" sz="1800">
                <a:solidFill>
                  <a:schemeClr val="tx1"/>
                </a:solidFill>
                <a:latin typeface="Consolas" pitchFamily="49" charset="0"/>
                <a:ea typeface="仿宋" pitchFamily="49" charset="-122"/>
                <a:cs typeface="Consolas" pitchFamily="49" charset="0"/>
              </a:rPr>
              <a:t>lmax1&gt;rmax1</a:t>
            </a:r>
            <a:r>
              <a:rPr lang="zh-CN" altLang="zh-CN" sz="1800">
                <a:solidFill>
                  <a:schemeClr val="tx1"/>
                </a:solidFill>
                <a:latin typeface="Consolas" pitchFamily="49" charset="0"/>
                <a:ea typeface="仿宋" pitchFamily="49" charset="-122"/>
                <a:cs typeface="Consolas" pitchFamily="49" charset="0"/>
              </a:rPr>
              <a:t>，则</a:t>
            </a:r>
            <a:r>
              <a:rPr lang="en-US" altLang="zh-CN" sz="1800">
                <a:solidFill>
                  <a:schemeClr val="tx1"/>
                </a:solidFill>
                <a:latin typeface="Consolas" pitchFamily="49" charset="0"/>
                <a:ea typeface="仿宋" pitchFamily="49" charset="-122"/>
                <a:cs typeface="Consolas" pitchFamily="49" charset="0"/>
              </a:rPr>
              <a:t>max1=lmax1</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max2=MAX{lmax2</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rmax1}</a:t>
            </a:r>
            <a:r>
              <a:rPr lang="zh-CN" altLang="zh-CN" sz="1800">
                <a:solidFill>
                  <a:schemeClr val="tx1"/>
                </a:solidFill>
                <a:latin typeface="Consolas" pitchFamily="49" charset="0"/>
                <a:ea typeface="仿宋" pitchFamily="49" charset="-122"/>
                <a:cs typeface="Consolas" pitchFamily="49" charset="0"/>
              </a:rPr>
              <a:t>；否则</a:t>
            </a:r>
            <a:r>
              <a:rPr lang="en-US" altLang="zh-CN" sz="1800">
                <a:solidFill>
                  <a:schemeClr val="tx1"/>
                </a:solidFill>
                <a:latin typeface="Consolas" pitchFamily="49" charset="0"/>
                <a:ea typeface="仿宋" pitchFamily="49" charset="-122"/>
                <a:cs typeface="Consolas" pitchFamily="49" charset="0"/>
              </a:rPr>
              <a:t>max1=rmax1</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max2=MAX{lmax1</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rmax2}</a:t>
            </a:r>
            <a:r>
              <a:rPr lang="zh-CN" altLang="zh-CN" sz="1800">
                <a:solidFill>
                  <a:schemeClr val="tx1"/>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429684" cy="6180493"/>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solve</a:t>
            </a:r>
            <a:r>
              <a:rPr lang="en-US" altLang="zh-CN" sz="1800">
                <a:solidFill>
                  <a:srgbClr val="0000FF"/>
                </a:solidFill>
                <a:latin typeface="Consolas" pitchFamily="49" charset="0"/>
                <a:ea typeface="仿宋" pitchFamily="49" charset="-122"/>
                <a:cs typeface="Consolas" pitchFamily="49" charset="0"/>
              </a:rPr>
              <a:t>(int a[],int low,int high,int &amp;max1,int &amp;max2)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if (low==high)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区间只有一个元素</a:t>
            </a:r>
          </a:p>
          <a:p>
            <a:r>
              <a:rPr lang="en-US" altLang="zh-CN" sz="1800">
                <a:solidFill>
                  <a:srgbClr val="0000FF"/>
                </a:solidFill>
                <a:latin typeface="Consolas" pitchFamily="49" charset="0"/>
                <a:ea typeface="仿宋" pitchFamily="49" charset="-122"/>
                <a:cs typeface="Consolas" pitchFamily="49" charset="0"/>
              </a:rPr>
              <a:t>    {	max1=a[low];	max2=-INF;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if (low==high-1)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区间只有两个元素</a:t>
            </a:r>
          </a:p>
          <a:p>
            <a:r>
              <a:rPr lang="en-US" altLang="zh-CN" sz="1800">
                <a:solidFill>
                  <a:srgbClr val="0000FF"/>
                </a:solidFill>
                <a:latin typeface="Consolas" pitchFamily="49" charset="0"/>
                <a:ea typeface="仿宋" pitchFamily="49" charset="-122"/>
                <a:cs typeface="Consolas" pitchFamily="49" charset="0"/>
              </a:rPr>
              <a:t>    {	max1=max(a[low],a[high]); max2=min(a[low],a[high]);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区间有两个以上元素</a:t>
            </a:r>
          </a:p>
          <a:p>
            <a:r>
              <a:rPr lang="en-US" altLang="zh-CN" sz="1800">
                <a:solidFill>
                  <a:srgbClr val="0000FF"/>
                </a:solidFill>
                <a:latin typeface="Consolas" pitchFamily="49" charset="0"/>
                <a:ea typeface="仿宋" pitchFamily="49" charset="-122"/>
                <a:cs typeface="Consolas" pitchFamily="49" charset="0"/>
              </a:rPr>
              <a:t>    {	int mid=(low+high)/2;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lmax1,lmax2;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solve</a:t>
            </a:r>
            <a:r>
              <a:rPr lang="en-US" altLang="zh-CN" sz="1800">
                <a:solidFill>
                  <a:srgbClr val="0000FF"/>
                </a:solidFill>
                <a:latin typeface="Consolas" pitchFamily="49" charset="0"/>
                <a:ea typeface="仿宋" pitchFamily="49" charset="-122"/>
                <a:cs typeface="Consolas" pitchFamily="49" charset="0"/>
              </a:rPr>
              <a:t>(a,low,mid,lmax1,lmax2);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左区间求</a:t>
            </a:r>
            <a:r>
              <a:rPr lang="en-US" altLang="zh-CN" sz="1800">
                <a:solidFill>
                  <a:srgbClr val="00B0F0"/>
                </a:solidFill>
                <a:latin typeface="Consolas" pitchFamily="49" charset="0"/>
                <a:ea typeface="仿宋" pitchFamily="49" charset="-122"/>
                <a:cs typeface="Consolas" pitchFamily="49" charset="0"/>
              </a:rPr>
              <a:t>lmax1</a:t>
            </a:r>
            <a:r>
              <a:rPr lang="zh-CN" altLang="zh-CN" sz="1800">
                <a:solidFill>
                  <a:srgbClr val="00B0F0"/>
                </a:solidFill>
                <a:latin typeface="Consolas" pitchFamily="49" charset="0"/>
                <a:ea typeface="仿宋" pitchFamily="49" charset="-122"/>
                <a:cs typeface="Consolas" pitchFamily="49" charset="0"/>
              </a:rPr>
              <a:t>和</a:t>
            </a:r>
            <a:r>
              <a:rPr lang="en-US" altLang="zh-CN" sz="1800">
                <a:solidFill>
                  <a:srgbClr val="00B0F0"/>
                </a:solidFill>
                <a:latin typeface="Consolas" pitchFamily="49" charset="0"/>
                <a:ea typeface="仿宋" pitchFamily="49" charset="-122"/>
                <a:cs typeface="Consolas" pitchFamily="49" charset="0"/>
              </a:rPr>
              <a:t>lmax2</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rmax1,rmax2;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solve</a:t>
            </a:r>
            <a:r>
              <a:rPr lang="en-US" altLang="zh-CN" sz="1800">
                <a:solidFill>
                  <a:srgbClr val="0000FF"/>
                </a:solidFill>
                <a:latin typeface="Consolas" pitchFamily="49" charset="0"/>
                <a:ea typeface="仿宋" pitchFamily="49" charset="-122"/>
                <a:cs typeface="Consolas" pitchFamily="49" charset="0"/>
              </a:rPr>
              <a:t>(a,mid+1,high,rmax1,rmax2);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右区间求</a:t>
            </a:r>
            <a:r>
              <a:rPr lang="en-US" altLang="zh-CN" sz="1800">
                <a:solidFill>
                  <a:srgbClr val="00B0F0"/>
                </a:solidFill>
                <a:latin typeface="Consolas" pitchFamily="49" charset="0"/>
                <a:ea typeface="仿宋" pitchFamily="49" charset="-122"/>
                <a:cs typeface="Consolas" pitchFamily="49" charset="0"/>
              </a:rPr>
              <a:t>lmax1</a:t>
            </a:r>
            <a:r>
              <a:rPr lang="zh-CN" altLang="zh-CN" sz="1800">
                <a:solidFill>
                  <a:srgbClr val="00B0F0"/>
                </a:solidFill>
                <a:latin typeface="Consolas" pitchFamily="49" charset="0"/>
                <a:ea typeface="仿宋" pitchFamily="49" charset="-122"/>
                <a:cs typeface="Consolas" pitchFamily="49" charset="0"/>
              </a:rPr>
              <a:t>和</a:t>
            </a:r>
            <a:r>
              <a:rPr lang="en-US" altLang="zh-CN" sz="1800">
                <a:solidFill>
                  <a:srgbClr val="00B0F0"/>
                </a:solidFill>
                <a:latin typeface="Consolas" pitchFamily="49" charset="0"/>
                <a:ea typeface="仿宋" pitchFamily="49" charset="-122"/>
                <a:cs typeface="Consolas" pitchFamily="49" charset="0"/>
              </a:rPr>
              <a:t>lmax2</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if (lmax1&gt;rmax1)</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   max1=lmax1;</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max2=max(lmax2,rmax1);	</a:t>
            </a:r>
            <a:r>
              <a:rPr lang="en-US" altLang="zh-CN" sz="1800">
                <a:solidFill>
                  <a:srgbClr val="00B0F0"/>
                </a:solidFill>
                <a:latin typeface="Consolas" pitchFamily="49" charset="0"/>
                <a:ea typeface="仿宋" pitchFamily="49" charset="-122"/>
                <a:cs typeface="Consolas" pitchFamily="49" charset="0"/>
              </a:rPr>
              <a:t>//lmax2,rmax1</a:t>
            </a:r>
            <a:r>
              <a:rPr lang="zh-CN" altLang="zh-CN" sz="1800">
                <a:solidFill>
                  <a:srgbClr val="00B0F0"/>
                </a:solidFill>
                <a:latin typeface="Consolas" pitchFamily="49" charset="0"/>
                <a:ea typeface="仿宋" pitchFamily="49" charset="-122"/>
                <a:cs typeface="Consolas" pitchFamily="49" charset="0"/>
              </a:rPr>
              <a:t>中求次大元素</a:t>
            </a:r>
          </a:p>
          <a:p>
            <a:r>
              <a:rPr lang="en-US" altLang="zh-CN" sz="1800">
                <a:solidFill>
                  <a:srgbClr val="7030A0"/>
                </a:solidFill>
                <a:latin typeface="Consolas" pitchFamily="49" charset="0"/>
                <a:ea typeface="仿宋" pitchFamily="49" charset="-122"/>
                <a:cs typeface="Consolas" pitchFamily="49" charset="0"/>
              </a:rPr>
              <a:t>	}</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else</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   max1=rmax1;</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max2=max(lmax1,rmax2);	</a:t>
            </a:r>
            <a:r>
              <a:rPr lang="en-US" altLang="zh-CN" sz="1800">
                <a:solidFill>
                  <a:srgbClr val="00B0F0"/>
                </a:solidFill>
                <a:latin typeface="Consolas" pitchFamily="49" charset="0"/>
                <a:ea typeface="仿宋" pitchFamily="49" charset="-122"/>
                <a:cs typeface="Consolas" pitchFamily="49" charset="0"/>
              </a:rPr>
              <a:t>//lmax1,rmax2</a:t>
            </a:r>
            <a:r>
              <a:rPr lang="zh-CN" altLang="zh-CN" sz="1800">
                <a:solidFill>
                  <a:srgbClr val="00B0F0"/>
                </a:solidFill>
                <a:latin typeface="Consolas" pitchFamily="49" charset="0"/>
                <a:ea typeface="仿宋" pitchFamily="49" charset="-122"/>
                <a:cs typeface="Consolas" pitchFamily="49" charset="0"/>
              </a:rPr>
              <a:t>中求次大元素</a:t>
            </a:r>
          </a:p>
          <a:p>
            <a:r>
              <a:rPr lang="en-US" altLang="zh-CN" sz="1800">
                <a:solidFill>
                  <a:srgbClr val="7030A0"/>
                </a:solidFill>
                <a:latin typeface="Consolas" pitchFamily="49" charset="0"/>
                <a:ea typeface="仿宋" pitchFamily="49" charset="-122"/>
                <a:cs typeface="Consolas" pitchFamily="49" charset="0"/>
              </a:rPr>
              <a:t>	}</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矩形 2"/>
          <p:cNvSpPr/>
          <p:nvPr/>
        </p:nvSpPr>
        <p:spPr>
          <a:xfrm>
            <a:off x="1115616" y="3573016"/>
            <a:ext cx="3744416" cy="2232248"/>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643866" cy="2492990"/>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对于</a:t>
            </a:r>
            <a:r>
              <a:rPr lang="en-US" altLang="zh-CN" sz="2000">
                <a:solidFill>
                  <a:srgbClr val="0000FF"/>
                </a:solidFill>
                <a:latin typeface="Consolas" pitchFamily="49" charset="0"/>
                <a:ea typeface="楷体" pitchFamily="49" charset="-122"/>
                <a:cs typeface="Consolas" pitchFamily="49" charset="0"/>
              </a:rPr>
              <a:t>solve</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max1</a:t>
            </a:r>
            <a:r>
              <a:rPr lang="zh-CN"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max2)</a:t>
            </a:r>
            <a:r>
              <a:rPr lang="zh-CN" altLang="zh-CN" sz="2000">
                <a:solidFill>
                  <a:srgbClr val="0000FF"/>
                </a:solidFill>
                <a:latin typeface="Consolas" pitchFamily="49" charset="0"/>
                <a:ea typeface="楷体" pitchFamily="49" charset="-122"/>
                <a:cs typeface="Consolas" pitchFamily="49" charset="0"/>
              </a:rPr>
              <a:t>调用，其比较次数的递推式为：</a:t>
            </a:r>
          </a:p>
          <a:p>
            <a:pPr>
              <a:lnSpc>
                <a:spcPct val="150000"/>
              </a:lnSpc>
            </a:pPr>
            <a:r>
              <a:rPr lang="en-US" altLang="zh-CN" sz="2000" i="1">
                <a:solidFill>
                  <a:srgbClr val="FF00FF"/>
                </a:solidFill>
                <a:latin typeface="Consolas" pitchFamily="49" charset="0"/>
                <a:ea typeface="楷体" pitchFamily="49" charset="-122"/>
                <a:cs typeface="Consolas" pitchFamily="49" charset="0"/>
              </a:rPr>
              <a:t>    T</a:t>
            </a:r>
            <a:r>
              <a:rPr lang="en-US" altLang="zh-CN" sz="2000">
                <a:solidFill>
                  <a:srgbClr val="FF00FF"/>
                </a:solidFill>
                <a:latin typeface="Consolas" pitchFamily="49" charset="0"/>
                <a:ea typeface="楷体" pitchFamily="49" charset="-122"/>
                <a:cs typeface="Consolas" pitchFamily="49" charset="0"/>
              </a:rPr>
              <a:t>(1)=</a:t>
            </a:r>
            <a:r>
              <a:rPr lang="en-US" altLang="zh-CN" sz="2000" i="1">
                <a:solidFill>
                  <a:srgbClr val="FF00FF"/>
                </a:solidFill>
                <a:latin typeface="Consolas" pitchFamily="49" charset="0"/>
                <a:ea typeface="楷体" pitchFamily="49" charset="-122"/>
                <a:cs typeface="Consolas" pitchFamily="49" charset="0"/>
              </a:rPr>
              <a:t>T</a:t>
            </a:r>
            <a:r>
              <a:rPr lang="en-US" altLang="zh-CN" sz="2000">
                <a:solidFill>
                  <a:srgbClr val="FF00FF"/>
                </a:solidFill>
                <a:latin typeface="Consolas" pitchFamily="49" charset="0"/>
                <a:ea typeface="楷体" pitchFamily="49" charset="-122"/>
                <a:cs typeface="Consolas" pitchFamily="49" charset="0"/>
              </a:rPr>
              <a:t>(2)=1</a:t>
            </a:r>
            <a:endParaRPr lang="zh-CN" altLang="zh-CN" sz="2000">
              <a:solidFill>
                <a:srgbClr val="FF00FF"/>
              </a:solidFill>
              <a:latin typeface="Consolas" pitchFamily="49" charset="0"/>
              <a:ea typeface="楷体" pitchFamily="49" charset="-122"/>
              <a:cs typeface="Consolas" pitchFamily="49" charset="0"/>
            </a:endParaRPr>
          </a:p>
          <a:p>
            <a:pPr>
              <a:lnSpc>
                <a:spcPct val="150000"/>
              </a:lnSpc>
            </a:pPr>
            <a:r>
              <a:rPr lang="en-US" altLang="zh-CN" sz="2000" i="1">
                <a:solidFill>
                  <a:srgbClr val="FF00FF"/>
                </a:solidFill>
                <a:latin typeface="Consolas" pitchFamily="49" charset="0"/>
                <a:ea typeface="楷体" pitchFamily="49" charset="-122"/>
                <a:cs typeface="Consolas" pitchFamily="49" charset="0"/>
              </a:rPr>
              <a:t>    T</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n</a:t>
            </a:r>
            <a:r>
              <a:rPr lang="en-US" altLang="zh-CN" sz="2000">
                <a:solidFill>
                  <a:srgbClr val="FF00FF"/>
                </a:solidFill>
                <a:latin typeface="Consolas" pitchFamily="49" charset="0"/>
                <a:ea typeface="楷体" pitchFamily="49" charset="-122"/>
                <a:cs typeface="Consolas" pitchFamily="49" charset="0"/>
              </a:rPr>
              <a:t>)=2</a:t>
            </a:r>
            <a:r>
              <a:rPr lang="en-US" altLang="zh-CN" sz="2000" i="1">
                <a:solidFill>
                  <a:srgbClr val="FF00FF"/>
                </a:solidFill>
                <a:latin typeface="Consolas" pitchFamily="49" charset="0"/>
                <a:ea typeface="楷体" pitchFamily="49" charset="-122"/>
                <a:cs typeface="Consolas" pitchFamily="49" charset="0"/>
              </a:rPr>
              <a:t>T</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n</a:t>
            </a:r>
            <a:r>
              <a:rPr lang="en-US" altLang="zh-CN" sz="2000">
                <a:solidFill>
                  <a:srgbClr val="FF00FF"/>
                </a:solidFill>
                <a:latin typeface="Consolas" pitchFamily="49" charset="0"/>
                <a:ea typeface="楷体" pitchFamily="49" charset="-122"/>
                <a:cs typeface="Consolas" pitchFamily="49" charset="0"/>
              </a:rPr>
              <a:t>/2)+1    </a:t>
            </a:r>
            <a:r>
              <a:rPr lang="en-US" altLang="zh-CN" sz="2000">
                <a:solidFill>
                  <a:srgbClr val="00B0F0"/>
                </a:solidFill>
                <a:latin typeface="Consolas" pitchFamily="49" charset="0"/>
                <a:ea typeface="楷体" pitchFamily="49" charset="-122"/>
                <a:cs typeface="Consolas" pitchFamily="49" charset="0"/>
              </a:rPr>
              <a:t>//</a:t>
            </a:r>
            <a:r>
              <a:rPr lang="zh-CN" altLang="zh-CN" sz="2000">
                <a:solidFill>
                  <a:srgbClr val="00B0F0"/>
                </a:solidFill>
                <a:latin typeface="Consolas" pitchFamily="49" charset="0"/>
                <a:ea typeface="楷体" pitchFamily="49" charset="-122"/>
                <a:cs typeface="Consolas" pitchFamily="49" charset="0"/>
              </a:rPr>
              <a:t>合并的时间为</a:t>
            </a:r>
            <a:r>
              <a:rPr lang="en-US" altLang="zh-CN" sz="2000">
                <a:solidFill>
                  <a:srgbClr val="00B0F0"/>
                </a:solidFill>
                <a:latin typeface="Consolas" pitchFamily="49" charset="0"/>
                <a:ea typeface="楷体" pitchFamily="49" charset="-122"/>
                <a:cs typeface="Consolas" pitchFamily="49" charset="0"/>
              </a:rPr>
              <a:t>O(1)</a:t>
            </a:r>
            <a:endParaRPr lang="zh-CN" altLang="zh-CN" sz="2000">
              <a:solidFill>
                <a:srgbClr val="00B0F0"/>
              </a:solidFill>
              <a:latin typeface="Consolas" pitchFamily="49" charset="0"/>
              <a:ea typeface="楷体" pitchFamily="49" charset="-122"/>
              <a:cs typeface="Consolas" pitchFamily="49" charset="0"/>
            </a:endParaRPr>
          </a:p>
          <a:p>
            <a:pPr>
              <a:lnSpc>
                <a:spcPct val="150000"/>
              </a:lnSpc>
            </a:pPr>
            <a:r>
              <a:rPr lang="zh-CN" altLang="zh-CN" sz="2000">
                <a:solidFill>
                  <a:srgbClr val="0000FF"/>
                </a:solidFill>
                <a:latin typeface="Consolas" pitchFamily="49" charset="0"/>
                <a:ea typeface="楷体" pitchFamily="49" charset="-122"/>
                <a:cs typeface="Consolas" pitchFamily="49" charset="0"/>
              </a:rPr>
              <a:t>可以推导出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Text Box 3"/>
          <p:cNvSpPr txBox="1">
            <a:spLocks noChangeArrowheads="1"/>
          </p:cNvSpPr>
          <p:nvPr/>
        </p:nvSpPr>
        <p:spPr bwMode="auto">
          <a:xfrm>
            <a:off x="357158" y="428604"/>
            <a:ext cx="3429024" cy="523220"/>
          </a:xfrm>
          <a:prstGeom prst="rect">
            <a:avLst/>
          </a:prstGeom>
          <a:solidFill>
            <a:srgbClr val="00B0F0"/>
          </a:solidFill>
          <a:ln w="9525">
            <a:noFill/>
            <a:miter lim="800000"/>
            <a:headEnd/>
            <a:tailEnd/>
          </a:ln>
          <a:effectLst/>
        </p:spPr>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3.3.2 </a:t>
            </a:r>
            <a:r>
              <a:rPr lang="zh-CN" altLang="en-US" sz="2800" dirty="0">
                <a:solidFill>
                  <a:srgbClr val="FF0000"/>
                </a:solidFill>
                <a:latin typeface="Consolas" pitchFamily="49" charset="0"/>
                <a:ea typeface="微软雅黑" pitchFamily="34" charset="-122"/>
                <a:cs typeface="Consolas" pitchFamily="49" charset="0"/>
              </a:rPr>
              <a:t>折半查找</a:t>
            </a:r>
          </a:p>
        </p:txBody>
      </p:sp>
      <p:sp>
        <p:nvSpPr>
          <p:cNvPr id="186372" name="Text Box 4"/>
          <p:cNvSpPr txBox="1">
            <a:spLocks noChangeArrowheads="1"/>
          </p:cNvSpPr>
          <p:nvPr/>
        </p:nvSpPr>
        <p:spPr bwMode="auto">
          <a:xfrm>
            <a:off x="142844" y="1285860"/>
            <a:ext cx="8786842" cy="490746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44000" tIns="144000" bIns="144000">
            <a:spAutoFit/>
          </a:bodyPr>
          <a:lstStyle/>
          <a:p>
            <a:pPr>
              <a:lnSpc>
                <a:spcPts val="3600"/>
              </a:lnSpc>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基本思路：</a:t>
            </a:r>
            <a:r>
              <a:rPr lang="zh-CN" altLang="en-US" sz="2200" dirty="0">
                <a:solidFill>
                  <a:srgbClr val="0000FF"/>
                </a:solidFill>
                <a:latin typeface="Consolas" pitchFamily="49" charset="0"/>
                <a:ea typeface="楷体" pitchFamily="49" charset="-122"/>
                <a:cs typeface="Consolas" pitchFamily="49" charset="0"/>
              </a:rPr>
              <a:t>设</a:t>
            </a: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[low..high]</a:t>
            </a:r>
            <a:r>
              <a:rPr lang="zh-CN" altLang="en-US" sz="2200" dirty="0">
                <a:solidFill>
                  <a:srgbClr val="0000FF"/>
                </a:solidFill>
                <a:latin typeface="Consolas" pitchFamily="49" charset="0"/>
                <a:ea typeface="楷体" pitchFamily="49" charset="-122"/>
                <a:cs typeface="Consolas" pitchFamily="49" charset="0"/>
              </a:rPr>
              <a:t>是当前的查找</a:t>
            </a:r>
            <a:r>
              <a:rPr lang="zh-CN" altLang="en-US" sz="2200">
                <a:solidFill>
                  <a:srgbClr val="0000FF"/>
                </a:solidFill>
                <a:latin typeface="Consolas" pitchFamily="49" charset="0"/>
                <a:ea typeface="楷体" pitchFamily="49" charset="-122"/>
                <a:cs typeface="Consolas" pitchFamily="49" charset="0"/>
              </a:rPr>
              <a:t>区间，首</a:t>
            </a:r>
            <a:r>
              <a:rPr lang="zh-CN" altLang="en-US" sz="2200" dirty="0">
                <a:solidFill>
                  <a:srgbClr val="0000FF"/>
                </a:solidFill>
                <a:latin typeface="Consolas" pitchFamily="49" charset="0"/>
                <a:ea typeface="楷体" pitchFamily="49" charset="-122"/>
                <a:cs typeface="Consolas" pitchFamily="49" charset="0"/>
              </a:rPr>
              <a:t>先确定该区间的中点位置</a:t>
            </a:r>
            <a:r>
              <a:rPr lang="en-US" altLang="zh-CN" sz="2200" dirty="0">
                <a:solidFill>
                  <a:srgbClr val="0000FF"/>
                </a:solidFill>
                <a:latin typeface="Consolas" pitchFamily="49" charset="0"/>
                <a:ea typeface="楷体" pitchFamily="49" charset="-122"/>
                <a:cs typeface="Consolas" pitchFamily="49" charset="0"/>
              </a:rPr>
              <a:t>mid=</a:t>
            </a:r>
            <a:r>
              <a:rPr lang="en-US" altLang="zh-CN" sz="2200" dirty="0">
                <a:solidFill>
                  <a:srgbClr val="0000FF"/>
                </a:solidFill>
                <a:latin typeface="Consolas" pitchFamily="49" charset="0"/>
                <a:ea typeface="楷体" pitchFamily="49" charset="-122"/>
                <a:cs typeface="Consolas" pitchFamily="49" charset="0"/>
                <a:sym typeface="Symbol" pitchFamily="18" charset="2"/>
              </a:rPr>
              <a:t></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err="1">
                <a:solidFill>
                  <a:srgbClr val="0000FF"/>
                </a:solidFill>
                <a:latin typeface="Consolas" pitchFamily="49" charset="0"/>
                <a:ea typeface="楷体" pitchFamily="49" charset="-122"/>
                <a:cs typeface="Consolas" pitchFamily="49" charset="0"/>
              </a:rPr>
              <a:t>low+high</a:t>
            </a:r>
            <a:r>
              <a:rPr lang="en-US" altLang="zh-CN" sz="2200" dirty="0">
                <a:solidFill>
                  <a:srgbClr val="0000FF"/>
                </a:solidFill>
                <a:latin typeface="Consolas" pitchFamily="49" charset="0"/>
                <a:ea typeface="楷体" pitchFamily="49" charset="-122"/>
                <a:cs typeface="Consolas" pitchFamily="49" charset="0"/>
              </a:rPr>
              <a:t>)/2</a:t>
            </a:r>
            <a:r>
              <a:rPr lang="en-US" altLang="zh-CN" sz="2200" dirty="0">
                <a:solidFill>
                  <a:srgbClr val="0000FF"/>
                </a:solidFill>
                <a:latin typeface="Consolas" pitchFamily="49" charset="0"/>
                <a:ea typeface="楷体" pitchFamily="49" charset="-122"/>
                <a:cs typeface="Consolas" pitchFamily="49" charset="0"/>
                <a:sym typeface="Symbol" pitchFamily="18" charset="2"/>
              </a:rPr>
              <a:t></a:t>
            </a:r>
            <a:r>
              <a:rPr lang="zh-CN" altLang="en-US" sz="2200" dirty="0">
                <a:solidFill>
                  <a:srgbClr val="0000FF"/>
                </a:solidFill>
                <a:latin typeface="Consolas" pitchFamily="49" charset="0"/>
                <a:ea typeface="楷体" pitchFamily="49" charset="-122"/>
                <a:cs typeface="Consolas" pitchFamily="49" charset="0"/>
              </a:rPr>
              <a:t>；然后将待查的</a:t>
            </a:r>
            <a:r>
              <a:rPr lang="en-US" altLang="zh-CN" sz="2200" i="1" dirty="0">
                <a:solidFill>
                  <a:srgbClr val="0000FF"/>
                </a:solidFill>
                <a:latin typeface="Consolas" pitchFamily="49" charset="0"/>
                <a:ea typeface="楷体" pitchFamily="49" charset="-122"/>
                <a:cs typeface="Consolas" pitchFamily="49" charset="0"/>
              </a:rPr>
              <a:t>k</a:t>
            </a:r>
            <a:r>
              <a:rPr lang="zh-CN" altLang="en-US" sz="2200" dirty="0">
                <a:solidFill>
                  <a:srgbClr val="0000FF"/>
                </a:solidFill>
                <a:latin typeface="Consolas" pitchFamily="49" charset="0"/>
                <a:ea typeface="楷体" pitchFamily="49" charset="-122"/>
                <a:cs typeface="Consolas" pitchFamily="49" charset="0"/>
              </a:rPr>
              <a:t>值与</a:t>
            </a: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[mid].key</a:t>
            </a:r>
            <a:r>
              <a:rPr lang="zh-CN" altLang="en-US" sz="2200" dirty="0">
                <a:solidFill>
                  <a:srgbClr val="0000FF"/>
                </a:solidFill>
                <a:latin typeface="Consolas" pitchFamily="49" charset="0"/>
                <a:ea typeface="楷体" pitchFamily="49" charset="-122"/>
                <a:cs typeface="Consolas" pitchFamily="49" charset="0"/>
              </a:rPr>
              <a:t>比较：</a:t>
            </a:r>
          </a:p>
          <a:p>
            <a:pPr>
              <a:lnSpc>
                <a:spcPts val="36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）若</a:t>
            </a:r>
            <a:r>
              <a:rPr lang="en-US" altLang="zh-CN" sz="1800" i="1" dirty="0">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a</a:t>
            </a:r>
            <a:r>
              <a:rPr lang="en-US" altLang="zh-CN" sz="1800">
                <a:solidFill>
                  <a:srgbClr val="C00000"/>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查找成功并返回该元素的物理下标；</a:t>
            </a:r>
          </a:p>
          <a:p>
            <a:pPr>
              <a:lnSpc>
                <a:spcPts val="36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&lt;</a:t>
            </a:r>
            <a:r>
              <a:rPr lang="en-US" altLang="zh-CN" sz="1800" i="1">
                <a:solidFill>
                  <a:srgbClr val="C00000"/>
                </a:solidFill>
                <a:latin typeface="Consolas" pitchFamily="49" charset="0"/>
                <a:ea typeface="仿宋" pitchFamily="49" charset="-122"/>
                <a:cs typeface="Consolas" pitchFamily="49" charset="0"/>
              </a:rPr>
              <a:t>a</a:t>
            </a:r>
            <a:r>
              <a:rPr lang="en-US" altLang="zh-CN" sz="1800">
                <a:solidFill>
                  <a:srgbClr val="C00000"/>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由表的有序性可知</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[mid..high]</a:t>
            </a:r>
            <a:r>
              <a:rPr lang="zh-CN" altLang="en-US" sz="1800" dirty="0">
                <a:solidFill>
                  <a:srgbClr val="0000FF"/>
                </a:solidFill>
                <a:latin typeface="Consolas" pitchFamily="49" charset="0"/>
                <a:ea typeface="仿宋" pitchFamily="49" charset="-122"/>
                <a:cs typeface="Consolas" pitchFamily="49" charset="0"/>
              </a:rPr>
              <a:t>均大</a:t>
            </a:r>
            <a:r>
              <a:rPr lang="zh-CN" altLang="en-US" sz="1800">
                <a:solidFill>
                  <a:srgbClr val="0000FF"/>
                </a:solidFill>
                <a:latin typeface="Consolas" pitchFamily="49" charset="0"/>
                <a:ea typeface="仿宋" pitchFamily="49" charset="-122"/>
                <a:cs typeface="Consolas" pitchFamily="49" charset="0"/>
              </a:rPr>
              <a:t>于</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，因</a:t>
            </a:r>
            <a:r>
              <a:rPr lang="zh-CN" altLang="en-US" sz="1800" dirty="0">
                <a:solidFill>
                  <a:srgbClr val="0000FF"/>
                </a:solidFill>
                <a:latin typeface="Consolas" pitchFamily="49" charset="0"/>
                <a:ea typeface="仿宋" pitchFamily="49" charset="-122"/>
                <a:cs typeface="Consolas" pitchFamily="49" charset="0"/>
              </a:rPr>
              <a:t>此若表中存在关键字等于</a:t>
            </a:r>
            <a:r>
              <a:rPr lang="en-US" altLang="zh-CN" sz="1800" i="1" dirty="0">
                <a:solidFill>
                  <a:srgbClr val="0000FF"/>
                </a:solidFill>
                <a:latin typeface="Consolas" pitchFamily="49" charset="0"/>
                <a:ea typeface="仿宋" pitchFamily="49" charset="-122"/>
                <a:cs typeface="Consolas" pitchFamily="49" charset="0"/>
              </a:rPr>
              <a:t>k</a:t>
            </a:r>
            <a:r>
              <a:rPr lang="zh-CN" altLang="en-US" sz="1800" dirty="0">
                <a:solidFill>
                  <a:srgbClr val="0000FF"/>
                </a:solidFill>
                <a:latin typeface="Consolas" pitchFamily="49" charset="0"/>
                <a:ea typeface="仿宋" pitchFamily="49" charset="-122"/>
                <a:cs typeface="Consolas" pitchFamily="49" charset="0"/>
              </a:rPr>
              <a:t>的</a:t>
            </a:r>
            <a:r>
              <a:rPr lang="zh-CN" altLang="en-US" sz="1800">
                <a:solidFill>
                  <a:srgbClr val="0000FF"/>
                </a:solidFill>
                <a:latin typeface="Consolas" pitchFamily="49" charset="0"/>
                <a:ea typeface="仿宋" pitchFamily="49" charset="-122"/>
                <a:cs typeface="Consolas" pitchFamily="49" charset="0"/>
              </a:rPr>
              <a:t>元素，则</a:t>
            </a:r>
            <a:r>
              <a:rPr lang="zh-CN" altLang="en-US" sz="1800" dirty="0">
                <a:solidFill>
                  <a:srgbClr val="0000FF"/>
                </a:solidFill>
                <a:latin typeface="Consolas" pitchFamily="49" charset="0"/>
                <a:ea typeface="仿宋" pitchFamily="49" charset="-122"/>
                <a:cs typeface="Consolas" pitchFamily="49" charset="0"/>
              </a:rPr>
              <a:t>该元素必定位于左子表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[low..mid-1</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中，故</a:t>
            </a:r>
            <a:r>
              <a:rPr lang="zh-CN" altLang="en-US" sz="1800" dirty="0">
                <a:solidFill>
                  <a:srgbClr val="0000FF"/>
                </a:solidFill>
                <a:latin typeface="Consolas" pitchFamily="49" charset="0"/>
                <a:ea typeface="仿宋" pitchFamily="49" charset="-122"/>
                <a:cs typeface="Consolas" pitchFamily="49" charset="0"/>
              </a:rPr>
              <a:t>新的查找区间是左子表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[low..mid-1]</a:t>
            </a:r>
            <a:r>
              <a:rPr lang="zh-CN" altLang="en-US" sz="1800" dirty="0">
                <a:solidFill>
                  <a:srgbClr val="0000FF"/>
                </a:solidFill>
                <a:latin typeface="Consolas" pitchFamily="49" charset="0"/>
                <a:ea typeface="仿宋" pitchFamily="49" charset="-122"/>
                <a:cs typeface="Consolas" pitchFamily="49" charset="0"/>
              </a:rPr>
              <a:t>；</a:t>
            </a:r>
          </a:p>
          <a:p>
            <a:pPr>
              <a:lnSpc>
                <a:spcPts val="36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&gt;</a:t>
            </a:r>
            <a:r>
              <a:rPr lang="en-US" altLang="zh-CN" sz="1800" i="1">
                <a:solidFill>
                  <a:srgbClr val="C00000"/>
                </a:solidFill>
                <a:latin typeface="Consolas" pitchFamily="49" charset="0"/>
                <a:ea typeface="仿宋" pitchFamily="49" charset="-122"/>
                <a:cs typeface="Consolas" pitchFamily="49" charset="0"/>
              </a:rPr>
              <a:t>a</a:t>
            </a:r>
            <a:r>
              <a:rPr lang="en-US" altLang="zh-CN" sz="1800">
                <a:solidFill>
                  <a:srgbClr val="C00000"/>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要查找的</a:t>
            </a:r>
            <a:r>
              <a:rPr lang="en-US" altLang="zh-CN" sz="1800" i="1" dirty="0">
                <a:solidFill>
                  <a:srgbClr val="0000FF"/>
                </a:solidFill>
                <a:latin typeface="Consolas" pitchFamily="49" charset="0"/>
                <a:ea typeface="仿宋" pitchFamily="49" charset="-122"/>
                <a:cs typeface="Consolas" pitchFamily="49" charset="0"/>
              </a:rPr>
              <a:t>k</a:t>
            </a:r>
            <a:r>
              <a:rPr lang="zh-CN" altLang="en-US" sz="1800" dirty="0">
                <a:solidFill>
                  <a:srgbClr val="0000FF"/>
                </a:solidFill>
                <a:latin typeface="Consolas" pitchFamily="49" charset="0"/>
                <a:ea typeface="仿宋" pitchFamily="49" charset="-122"/>
                <a:cs typeface="Consolas" pitchFamily="49" charset="0"/>
              </a:rPr>
              <a:t>必在位于右子表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mid+1..high</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中，即</a:t>
            </a:r>
            <a:r>
              <a:rPr lang="zh-CN" altLang="en-US" sz="1800" dirty="0">
                <a:solidFill>
                  <a:srgbClr val="0000FF"/>
                </a:solidFill>
                <a:latin typeface="Consolas" pitchFamily="49" charset="0"/>
                <a:ea typeface="仿宋" pitchFamily="49" charset="-122"/>
                <a:cs typeface="Consolas" pitchFamily="49" charset="0"/>
              </a:rPr>
              <a:t>新的查找区间是右子表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mid+1..high</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a:p>
            <a:pPr>
              <a:lnSpc>
                <a:spcPts val="3600"/>
              </a:lnSpc>
            </a:pPr>
            <a:r>
              <a:rPr lang="zh-CN" altLang="en-US" sz="1800" dirty="0">
                <a:solidFill>
                  <a:srgbClr val="0000FF"/>
                </a:solidFill>
                <a:latin typeface="Consolas" pitchFamily="49" charset="0"/>
                <a:ea typeface="仿宋" pitchFamily="49" charset="-122"/>
                <a:cs typeface="Consolas" pitchFamily="49" charset="0"/>
              </a:rPr>
              <a:t>　　下一次查找是针对新的查找区间进行的。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3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3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63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23850" y="908050"/>
            <a:ext cx="8248678" cy="5007479"/>
          </a:xfrm>
          <a:prstGeom prst="rect">
            <a:avLst/>
          </a:prstGeom>
          <a:solidFill>
            <a:schemeClr val="bg1">
              <a:lumMod val="95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80000" bIns="180000">
            <a:spAutoFit/>
          </a:bodyPr>
          <a:lstStyle/>
          <a:p>
            <a:pPr>
              <a:lnSpc>
                <a:spcPts val="26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BinSearch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high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k) </a:t>
            </a:r>
          </a:p>
          <a:p>
            <a:pPr>
              <a:lnSpc>
                <a:spcPts val="26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拆半查找算法</a:t>
            </a:r>
          </a:p>
          <a:p>
            <a:pPr>
              <a:lnSpc>
                <a:spcPts val="26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mid;</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(low&lt;=high)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当前区间存在元素时</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mid=(</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求查找区间的中间位置</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(a[mid]==k)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找到后返回其物理下标</a:t>
            </a:r>
            <a:r>
              <a:rPr lang="en-US" altLang="zh-CN" sz="1800" dirty="0">
                <a:solidFill>
                  <a:srgbClr val="00B0F0"/>
                </a:solidFill>
                <a:latin typeface="Consolas" pitchFamily="49" charset="0"/>
                <a:ea typeface="仿宋" pitchFamily="49" charset="-122"/>
                <a:cs typeface="Consolas" pitchFamily="49" charset="0"/>
              </a:rPr>
              <a:t>mid</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mid;</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(a[mid]&gt;k)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a[mid]&gt;k</a:t>
            </a:r>
            <a:r>
              <a:rPr lang="zh-CN" altLang="en-US" sz="1800" dirty="0">
                <a:solidFill>
                  <a:srgbClr val="00B0F0"/>
                </a:solidFill>
                <a:latin typeface="Consolas" pitchFamily="49" charset="0"/>
                <a:ea typeface="仿宋" pitchFamily="49" charset="-122"/>
                <a:cs typeface="Consolas" pitchFamily="49" charset="0"/>
              </a:rPr>
              <a:t>时</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a:solidFill>
                  <a:srgbClr val="FF0000"/>
                </a:solidFill>
                <a:latin typeface="Consolas" pitchFamily="49" charset="0"/>
                <a:ea typeface="仿宋" pitchFamily="49" charset="-122"/>
                <a:cs typeface="Consolas" pitchFamily="49" charset="0"/>
              </a:rPr>
              <a:t>BinSearch</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a[mid]&lt;k</a:t>
            </a:r>
            <a:r>
              <a:rPr lang="zh-CN" altLang="en-US" sz="1800" dirty="0">
                <a:solidFill>
                  <a:srgbClr val="00B0F0"/>
                </a:solidFill>
                <a:latin typeface="Consolas" pitchFamily="49" charset="0"/>
                <a:ea typeface="仿宋" pitchFamily="49" charset="-122"/>
                <a:cs typeface="Consolas" pitchFamily="49" charset="0"/>
              </a:rPr>
              <a:t>时</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a:solidFill>
                  <a:srgbClr val="FF0000"/>
                </a:solidFill>
                <a:latin typeface="Consolas" pitchFamily="49" charset="0"/>
                <a:ea typeface="仿宋" pitchFamily="49" charset="-122"/>
                <a:cs typeface="Consolas" pitchFamily="49" charset="0"/>
              </a:rPr>
              <a:t>BinSearch</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high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return -1;</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若当前查找区间没有元素时返回</a:t>
            </a:r>
            <a:r>
              <a:rPr lang="en-US" altLang="zh-CN" sz="1800" dirty="0">
                <a:solidFill>
                  <a:srgbClr val="00B0F0"/>
                </a:solidFill>
                <a:latin typeface="Consolas" pitchFamily="49" charset="0"/>
                <a:ea typeface="仿宋" pitchFamily="49" charset="-122"/>
                <a:cs typeface="Consolas" pitchFamily="49" charset="0"/>
              </a:rPr>
              <a:t>-1</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85347" name="Text Box 3"/>
          <p:cNvSpPr txBox="1">
            <a:spLocks noChangeArrowheads="1"/>
          </p:cNvSpPr>
          <p:nvPr/>
        </p:nvSpPr>
        <p:spPr bwMode="auto">
          <a:xfrm>
            <a:off x="468313" y="260350"/>
            <a:ext cx="25908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ea typeface="黑体" pitchFamily="2" charset="-122"/>
              </a:rPr>
              <a:t>算法实现：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395288" y="1214422"/>
            <a:ext cx="8137525"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算法分析</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折半查找算法的主要时间花费在元素比较上，对于含有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个元素的有序表，采用折半查找时最坏情况下的元素比较次数为</a:t>
            </a:r>
            <a:r>
              <a:rPr lang="en-US" altLang="zh-CN" sz="2000" dirty="0">
                <a:solidFill>
                  <a:srgbClr val="0000FF"/>
                </a:solidFill>
                <a:latin typeface="Consolas" pitchFamily="49" charset="0"/>
                <a:ea typeface="楷体" pitchFamily="49" charset="-122"/>
                <a:cs typeface="Consolas" pitchFamily="49" charset="0"/>
              </a:rPr>
              <a:t>C(</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，则有：</a:t>
            </a:r>
          </a:p>
        </p:txBody>
      </p:sp>
      <p:sp>
        <p:nvSpPr>
          <p:cNvPr id="184323" name="Text Box 3"/>
          <p:cNvSpPr txBox="1">
            <a:spLocks noChangeArrowheads="1"/>
          </p:cNvSpPr>
          <p:nvPr/>
        </p:nvSpPr>
        <p:spPr bwMode="auto">
          <a:xfrm>
            <a:off x="1142976" y="2714620"/>
            <a:ext cx="4357718" cy="1102120"/>
          </a:xfrm>
          <a:prstGeom prst="rect">
            <a:avLst/>
          </a:prstGeom>
          <a:solidFill>
            <a:schemeClr val="bg1">
              <a:lumMod val="95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C(</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C(</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1+C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sym typeface="Symbol" pitchFamily="18" charset="2"/>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sym typeface="Symbol" pitchFamily="18" charset="2"/>
              </a:rPr>
              <a: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当</a:t>
            </a:r>
            <a:r>
              <a:rPr lang="en-US" altLang="zh-CN" sz="1800" i="1" dirty="0" err="1">
                <a:solidFill>
                  <a:srgbClr val="00B0F0"/>
                </a:solidFill>
                <a:latin typeface="Consolas" pitchFamily="49" charset="0"/>
                <a:ea typeface="仿宋" pitchFamily="49" charset="-122"/>
                <a:cs typeface="Consolas" pitchFamily="49" charset="0"/>
              </a:rPr>
              <a:t>n</a:t>
            </a:r>
            <a:r>
              <a:rPr lang="en-US" altLang="zh-CN" sz="1800" dirty="0" err="1">
                <a:solidFill>
                  <a:srgbClr val="00B0F0"/>
                </a:solidFill>
                <a:latin typeface="Consolas" pitchFamily="49" charset="0"/>
                <a:ea typeface="仿宋" pitchFamily="49" charset="-122"/>
                <a:cs typeface="Consolas" pitchFamily="49" charset="0"/>
              </a:rPr>
              <a:t>≥2</a:t>
            </a:r>
            <a:endParaRPr lang="en-US" altLang="zh-CN" sz="1800" dirty="0">
              <a:solidFill>
                <a:srgbClr val="00B0F0"/>
              </a:solidFill>
              <a:latin typeface="Consolas" pitchFamily="49" charset="0"/>
              <a:ea typeface="仿宋" pitchFamily="49" charset="-122"/>
              <a:cs typeface="Consolas" pitchFamily="49" charset="0"/>
            </a:endParaRPr>
          </a:p>
        </p:txBody>
      </p:sp>
      <p:sp>
        <p:nvSpPr>
          <p:cNvPr id="184324" name="Text Box 4"/>
          <p:cNvSpPr txBox="1">
            <a:spLocks noChangeArrowheads="1"/>
          </p:cNvSpPr>
          <p:nvPr/>
        </p:nvSpPr>
        <p:spPr bwMode="auto">
          <a:xfrm>
            <a:off x="571472" y="4071942"/>
            <a:ext cx="8280400" cy="1423338"/>
          </a:xfrm>
          <a:prstGeom prst="rect">
            <a:avLst/>
          </a:prstGeom>
          <a:noFill/>
          <a:ln w="9525">
            <a:noFill/>
            <a:miter lim="800000"/>
            <a:headEnd/>
            <a:tailEnd/>
          </a:ln>
          <a:effectLst/>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由此得到</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C(</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pt-BR" altLang="zh-CN" sz="2000" dirty="0">
                <a:solidFill>
                  <a:srgbClr val="0000FF"/>
                </a:solidFill>
                <a:latin typeface="Consolas" pitchFamily="49" charset="0"/>
                <a:ea typeface="楷体" pitchFamily="49" charset="-122"/>
                <a:cs typeface="Consolas" pitchFamily="49" charset="0"/>
              </a:rPr>
              <a:t>log</a:t>
            </a:r>
            <a:r>
              <a:rPr lang="pt-BR" altLang="zh-CN" sz="2000" baseline="-25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pt-BR" altLang="zh-CN" sz="2000" dirty="0">
                <a:solidFill>
                  <a:srgbClr val="0000FF"/>
                </a:solidFill>
                <a:latin typeface="Consolas" pitchFamily="49" charset="0"/>
                <a:ea typeface="楷体" pitchFamily="49" charset="-122"/>
                <a:cs typeface="Consolas" pitchFamily="49" charset="0"/>
              </a:rPr>
              <a:t>+1</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折半查找的主要时间花在元素比</a:t>
            </a:r>
            <a:r>
              <a:rPr lang="zh-CN" altLang="en-US" sz="2000">
                <a:solidFill>
                  <a:srgbClr val="0000FF"/>
                </a:solidFill>
                <a:latin typeface="Consolas" pitchFamily="49" charset="0"/>
                <a:ea typeface="楷体" pitchFamily="49" charset="-122"/>
                <a:cs typeface="Consolas" pitchFamily="49" charset="0"/>
              </a:rPr>
              <a:t>较上，所</a:t>
            </a:r>
            <a:r>
              <a:rPr lang="zh-CN" altLang="en-US" sz="2000" dirty="0">
                <a:solidFill>
                  <a:srgbClr val="0000FF"/>
                </a:solidFill>
                <a:latin typeface="Consolas" pitchFamily="49" charset="0"/>
                <a:ea typeface="楷体" pitchFamily="49" charset="-122"/>
                <a:cs typeface="Consolas" pitchFamily="49" charset="0"/>
              </a:rPr>
              <a:t>以算法的时间复杂度为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descr="纸莎草纸"/>
          <p:cNvSpPr txBox="1">
            <a:spLocks noChangeArrowheads="1"/>
          </p:cNvSpPr>
          <p:nvPr/>
        </p:nvSpPr>
        <p:spPr bwMode="auto">
          <a:xfrm>
            <a:off x="395288" y="333375"/>
            <a:ext cx="5676910" cy="519113"/>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3.3.3 </a:t>
            </a:r>
            <a:r>
              <a:rPr lang="zh-CN" altLang="en-US" sz="2800">
                <a:solidFill>
                  <a:srgbClr val="FF0000"/>
                </a:solidFill>
                <a:latin typeface="Consolas" pitchFamily="49" charset="0"/>
                <a:ea typeface="微软雅黑" pitchFamily="34" charset="-122"/>
                <a:cs typeface="Consolas" pitchFamily="49" charset="0"/>
              </a:rPr>
              <a:t>寻找一个序列中第</a:t>
            </a:r>
            <a:r>
              <a:rPr lang="en-US" altLang="zh-CN" sz="2800" i="1">
                <a:solidFill>
                  <a:srgbClr val="FF0000"/>
                </a:solidFill>
                <a:latin typeface="Consolas" pitchFamily="49" charset="0"/>
                <a:ea typeface="微软雅黑" pitchFamily="34" charset="-122"/>
                <a:cs typeface="Consolas" pitchFamily="49" charset="0"/>
              </a:rPr>
              <a:t>k</a:t>
            </a:r>
            <a:r>
              <a:rPr lang="zh-CN" altLang="en-US" sz="2800">
                <a:solidFill>
                  <a:srgbClr val="FF0000"/>
                </a:solidFill>
                <a:latin typeface="Consolas" pitchFamily="49" charset="0"/>
                <a:ea typeface="微软雅黑" pitchFamily="34" charset="-122"/>
                <a:cs typeface="Consolas" pitchFamily="49" charset="0"/>
              </a:rPr>
              <a:t>小元素</a:t>
            </a:r>
          </a:p>
        </p:txBody>
      </p:sp>
      <p:sp>
        <p:nvSpPr>
          <p:cNvPr id="183299" name="Text Box 3"/>
          <p:cNvSpPr txBox="1">
            <a:spLocks noChangeArrowheads="1"/>
          </p:cNvSpPr>
          <p:nvPr/>
        </p:nvSpPr>
        <p:spPr bwMode="auto">
          <a:xfrm>
            <a:off x="323850" y="1278152"/>
            <a:ext cx="7991475" cy="1061829"/>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问题描述</a:t>
            </a:r>
            <a:r>
              <a:rPr lang="en-US" altLang="zh-CN" sz="22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给定的含有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元素的无序</a:t>
            </a:r>
            <a:r>
              <a:rPr lang="zh-CN" altLang="en-US" sz="2000">
                <a:solidFill>
                  <a:srgbClr val="0000FF"/>
                </a:solidFill>
                <a:latin typeface="Consolas" pitchFamily="49" charset="0"/>
                <a:ea typeface="楷体" pitchFamily="49" charset="-122"/>
                <a:cs typeface="Consolas" pitchFamily="49" charset="0"/>
              </a:rPr>
              <a:t>序列，求</a:t>
            </a:r>
            <a:r>
              <a:rPr lang="zh-CN" altLang="en-US" sz="2000" dirty="0">
                <a:solidFill>
                  <a:srgbClr val="0000FF"/>
                </a:solidFill>
                <a:latin typeface="Consolas" pitchFamily="49" charset="0"/>
                <a:ea typeface="楷体" pitchFamily="49" charset="-122"/>
                <a:cs typeface="Consolas" pitchFamily="49" charset="0"/>
              </a:rPr>
              <a:t>这个序列中第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）小的元素。</a:t>
            </a:r>
          </a:p>
        </p:txBody>
      </p:sp>
      <p:sp>
        <p:nvSpPr>
          <p:cNvPr id="183300" name="Text Box 4"/>
          <p:cNvSpPr txBox="1">
            <a:spLocks noChangeArrowheads="1"/>
          </p:cNvSpPr>
          <p:nvPr/>
        </p:nvSpPr>
        <p:spPr bwMode="auto">
          <a:xfrm>
            <a:off x="323850" y="2420938"/>
            <a:ext cx="7993063" cy="167738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问题求解</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假设无序序列存放在</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中，若将</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递增排序，则第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小的元素为</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u="sng" dirty="0">
                <a:solidFill>
                  <a:srgbClr val="FF0000"/>
                </a:solidFill>
                <a:latin typeface="Consolas" pitchFamily="49" charset="0"/>
                <a:ea typeface="楷体" pitchFamily="49" charset="-122"/>
                <a:cs typeface="Consolas" pitchFamily="49" charset="0"/>
              </a:rPr>
              <a:t>采用类似于快速排序的思想</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215931" y="1214422"/>
            <a:ext cx="8785225" cy="1160153"/>
          </a:xfrm>
          <a:prstGeom prst="rect">
            <a:avLst/>
          </a:prstGeom>
          <a:solidFill>
            <a:schemeClr val="tx2">
              <a:lumMod val="20000"/>
              <a:lumOff val="80000"/>
            </a:schemeClr>
          </a:solidFill>
          <a:ln w="9525">
            <a:noFill/>
            <a:miter lim="800000"/>
            <a:headEnd/>
            <a:tailEnd/>
          </a:ln>
          <a:effectLst/>
        </p:spPr>
        <p:txBody>
          <a:bodyPr tIns="108000" bIns="180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对于序列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s</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其中查找第</a:t>
            </a:r>
            <a:r>
              <a:rPr lang="en-US" altLang="zh-CN" sz="2000" i="1" dirty="0">
                <a:solidFill>
                  <a:srgbClr val="FF00FF"/>
                </a:solidFill>
                <a:latin typeface="Consolas" pitchFamily="49" charset="0"/>
                <a:ea typeface="楷体" pitchFamily="49" charset="-122"/>
                <a:cs typeface="Consolas" pitchFamily="49" charset="0"/>
              </a:rPr>
              <a:t>k</a:t>
            </a:r>
            <a:r>
              <a:rPr lang="zh-CN" altLang="en-US" sz="2000" dirty="0">
                <a:solidFill>
                  <a:srgbClr val="FF00FF"/>
                </a:solidFill>
                <a:latin typeface="Consolas" pitchFamily="49" charset="0"/>
                <a:ea typeface="楷体" pitchFamily="49" charset="-122"/>
                <a:cs typeface="Consolas" pitchFamily="49" charset="0"/>
              </a:rPr>
              <a:t>小元素</a:t>
            </a:r>
            <a:r>
              <a:rPr lang="zh-CN" altLang="en-US" sz="2000" dirty="0">
                <a:solidFill>
                  <a:srgbClr val="0000FF"/>
                </a:solidFill>
                <a:latin typeface="Consolas" pitchFamily="49" charset="0"/>
                <a:ea typeface="楷体" pitchFamily="49" charset="-122"/>
                <a:cs typeface="Consolas" pitchFamily="49" charset="0"/>
              </a:rPr>
              <a:t>的过程如下：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将</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作为基准划分，其对应下标为</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种</a:t>
            </a:r>
            <a:r>
              <a:rPr lang="zh-CN" altLang="en-US" sz="2000">
                <a:solidFill>
                  <a:srgbClr val="0000FF"/>
                </a:solidFill>
                <a:latin typeface="Consolas" pitchFamily="49" charset="0"/>
                <a:ea typeface="楷体" pitchFamily="49" charset="-122"/>
                <a:cs typeface="Consolas" pitchFamily="49" charset="0"/>
              </a:rPr>
              <a:t>情况：</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4357686" y="428604"/>
            <a:ext cx="2428892" cy="400110"/>
          </a:xfrm>
          <a:prstGeom prst="rect">
            <a:avLst/>
          </a:prstGeom>
          <a:noFill/>
        </p:spPr>
        <p:txBody>
          <a:bodyPr wrap="square" rtlCol="0">
            <a:spAutoFit/>
          </a:bodyPr>
          <a:lstStyle/>
          <a:p>
            <a:r>
              <a:rPr lang="zh-CN" altLang="en-US" sz="2000">
                <a:solidFill>
                  <a:srgbClr val="FF00FF"/>
                </a:solidFill>
                <a:latin typeface="Consolas" pitchFamily="49" charset="0"/>
                <a:ea typeface="微软雅黑" pitchFamily="34" charset="-122"/>
                <a:cs typeface="Consolas" pitchFamily="49" charset="0"/>
              </a:rPr>
              <a:t>该元素的下标为</a:t>
            </a:r>
            <a:r>
              <a:rPr lang="en-US" altLang="zh-CN" sz="2000" i="1">
                <a:solidFill>
                  <a:srgbClr val="FF00FF"/>
                </a:solidFill>
                <a:latin typeface="Consolas" pitchFamily="49" charset="0"/>
                <a:ea typeface="微软雅黑" pitchFamily="34" charset="-122"/>
                <a:cs typeface="Consolas" pitchFamily="49" charset="0"/>
              </a:rPr>
              <a:t>k</a:t>
            </a:r>
            <a:r>
              <a:rPr lang="en-US" altLang="zh-CN" sz="2000">
                <a:solidFill>
                  <a:srgbClr val="FF00FF"/>
                </a:solidFill>
                <a:latin typeface="Consolas" pitchFamily="49" charset="0"/>
                <a:ea typeface="微软雅黑" pitchFamily="34" charset="-122"/>
                <a:cs typeface="Consolas" pitchFamily="49" charset="0"/>
              </a:rPr>
              <a:t>-1</a:t>
            </a:r>
            <a:endParaRPr lang="zh-CN" altLang="en-US" sz="2000">
              <a:solidFill>
                <a:srgbClr val="FF00FF"/>
              </a:solidFill>
              <a:latin typeface="Consolas" pitchFamily="49" charset="0"/>
              <a:ea typeface="微软雅黑" pitchFamily="34" charset="-122"/>
              <a:cs typeface="Consolas" pitchFamily="49" charset="0"/>
            </a:endParaRPr>
          </a:p>
        </p:txBody>
      </p:sp>
      <p:cxnSp>
        <p:nvCxnSpPr>
          <p:cNvPr id="5" name="直接箭头连接符 4"/>
          <p:cNvCxnSpPr/>
          <p:nvPr/>
        </p:nvCxnSpPr>
        <p:spPr>
          <a:xfrm rot="5400000">
            <a:off x="4737130" y="1106069"/>
            <a:ext cx="528584"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1000100" y="2571744"/>
            <a:ext cx="7643866" cy="239240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180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a:t>
            </a:r>
            <a:r>
              <a:rPr lang="en-US" altLang="zh-CN" sz="1800" i="1">
                <a:solidFill>
                  <a:srgbClr val="C00000"/>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即为所求，返回</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en-US" sz="180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-1&lt;</a:t>
            </a:r>
            <a:r>
              <a:rPr lang="en-US" altLang="zh-CN" sz="1800" i="1">
                <a:solidFill>
                  <a:srgbClr val="C00000"/>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小的元素应在</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子序列中，递归在该子序列中求解并返回其结果。</a:t>
            </a:r>
          </a:p>
          <a:p>
            <a:pPr marL="457200" indent="-457200">
              <a:lnSpc>
                <a:spcPct val="150000"/>
              </a:lnSpc>
              <a:buBlip>
                <a:blip r:embed="rId2"/>
              </a:buBlip>
            </a:pPr>
            <a:r>
              <a:rPr lang="zh-CN" altLang="en-US" sz="180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-1&gt;</a:t>
            </a:r>
            <a:r>
              <a:rPr lang="en-US" altLang="zh-CN" sz="1800" i="1">
                <a:solidFill>
                  <a:srgbClr val="C00000"/>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小的元素应在</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子序列中，递归在该子序列中求解并返回其结果。</a:t>
            </a:r>
            <a:endParaRPr lang="zh-CN" altLang="en-US" sz="1800">
              <a:latin typeface="Consolas" pitchFamily="49" charset="0"/>
              <a:ea typeface="仿宋" pitchFamily="49" charset="-122"/>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115888"/>
            <a:ext cx="25908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ea typeface="黑体" pitchFamily="2" charset="-122"/>
              </a:rPr>
              <a:t>算法实现：</a:t>
            </a:r>
          </a:p>
        </p:txBody>
      </p:sp>
      <p:sp>
        <p:nvSpPr>
          <p:cNvPr id="181251" name="Text Box 3"/>
          <p:cNvSpPr txBox="1">
            <a:spLocks noChangeArrowheads="1"/>
          </p:cNvSpPr>
          <p:nvPr/>
        </p:nvSpPr>
        <p:spPr bwMode="auto">
          <a:xfrm>
            <a:off x="179388" y="620713"/>
            <a:ext cx="8748712" cy="5903494"/>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0000" tIns="180000" rIns="180000" bIns="180000">
            <a:spAutoFit/>
          </a:bodyPr>
          <a:lstStyle/>
          <a:p>
            <a:pPr>
              <a:lnSpc>
                <a:spcPct val="9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QuickSelect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k)</a:t>
            </a:r>
          </a:p>
          <a:p>
            <a:pPr>
              <a:lnSpc>
                <a:spcPct val="90000"/>
              </a:lnSpc>
            </a:pPr>
            <a:r>
              <a:rPr lang="en-US" altLang="zh-CN" sz="180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在</a:t>
            </a:r>
            <a:r>
              <a:rPr lang="en-US" altLang="zh-CN" sz="1800" dirty="0">
                <a:solidFill>
                  <a:srgbClr val="0000FF"/>
                </a:solidFill>
                <a:latin typeface="Consolas" pitchFamily="49" charset="0"/>
                <a:ea typeface="仿宋" pitchFamily="49" charset="-122"/>
                <a:cs typeface="Consolas" pitchFamily="49" charset="0"/>
              </a:rPr>
              <a:t>a[s..t]</a:t>
            </a:r>
            <a:r>
              <a:rPr lang="zh-CN" altLang="en-US" sz="1800" dirty="0">
                <a:solidFill>
                  <a:srgbClr val="0000FF"/>
                </a:solidFill>
                <a:latin typeface="Consolas" pitchFamily="49" charset="0"/>
                <a:ea typeface="仿宋" pitchFamily="49" charset="-122"/>
                <a:cs typeface="Consolas" pitchFamily="49" charset="0"/>
              </a:rPr>
              <a:t>序列中找第</a:t>
            </a:r>
            <a:r>
              <a:rPr lang="en-US" altLang="zh-CN" sz="1800" dirty="0">
                <a:solidFill>
                  <a:srgbClr val="0000FF"/>
                </a:solidFill>
                <a:latin typeface="Consolas" pitchFamily="49" charset="0"/>
                <a:ea typeface="仿宋" pitchFamily="49" charset="-122"/>
                <a:cs typeface="Consolas" pitchFamily="49" charset="0"/>
              </a:rPr>
              <a:t>k</a:t>
            </a:r>
            <a:r>
              <a:rPr lang="zh-CN" altLang="en-US" sz="1800" dirty="0">
                <a:solidFill>
                  <a:srgbClr val="0000FF"/>
                </a:solidFill>
                <a:latin typeface="Consolas" pitchFamily="49" charset="0"/>
                <a:ea typeface="仿宋" pitchFamily="49" charset="-122"/>
                <a:cs typeface="Consolas" pitchFamily="49" charset="0"/>
              </a:rPr>
              <a:t>小的元素</a:t>
            </a:r>
          </a:p>
          <a:p>
            <a:pPr>
              <a:lnSpc>
                <a:spcPct val="90000"/>
              </a:lnSpc>
            </a:pPr>
            <a:r>
              <a:rPr lang="en-US" altLang="zh-CN" sz="1800">
                <a:solidFill>
                  <a:srgbClr val="0000FF"/>
                </a:solidFill>
                <a:latin typeface="Consolas" pitchFamily="49" charset="0"/>
                <a:ea typeface="仿宋" pitchFamily="49" charset="-122"/>
                <a:cs typeface="Consolas" pitchFamily="49" charset="0"/>
              </a:rPr>
              <a:t>{  int i=s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j=t,tmp</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(s&lt;t)</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tmp=a[s</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从区间两端交替向中间</a:t>
            </a:r>
            <a:r>
              <a:rPr lang="zh-CN" altLang="en-US" sz="1800">
                <a:solidFill>
                  <a:srgbClr val="00B0F0"/>
                </a:solidFill>
                <a:latin typeface="Consolas" pitchFamily="49" charset="0"/>
                <a:ea typeface="仿宋" pitchFamily="49" charset="-122"/>
                <a:cs typeface="Consolas" pitchFamily="49" charset="0"/>
              </a:rPr>
              <a:t>扫描，直</a:t>
            </a:r>
            <a:r>
              <a:rPr lang="zh-CN" altLang="en-US" sz="1800" dirty="0">
                <a:solidFill>
                  <a:srgbClr val="00B0F0"/>
                </a:solidFill>
                <a:latin typeface="Consolas" pitchFamily="49" charset="0"/>
                <a:ea typeface="仿宋" pitchFamily="49" charset="-122"/>
                <a:cs typeface="Consolas" pitchFamily="49" charset="0"/>
              </a:rPr>
              <a:t>至</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为止</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(j&gt;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a[j]&gt;=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j--;</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a[i</a:t>
            </a:r>
            <a:r>
              <a:rPr lang="en-US" altLang="zh-CN" sz="1800" dirty="0">
                <a:solidFill>
                  <a:srgbClr val="0000FF"/>
                </a:solidFill>
                <a:latin typeface="Consolas" pitchFamily="49" charset="0"/>
                <a:ea typeface="仿宋" pitchFamily="49" charset="-122"/>
                <a:cs typeface="Consolas" pitchFamily="49" charset="0"/>
              </a:rPr>
              <a:t>]=a[j];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a[j]</a:t>
            </a:r>
            <a:r>
              <a:rPr lang="zh-CN" altLang="en-US" sz="1800" dirty="0">
                <a:solidFill>
                  <a:srgbClr val="00B0F0"/>
                </a:solidFill>
                <a:latin typeface="Consolas" pitchFamily="49" charset="0"/>
                <a:ea typeface="仿宋" pitchFamily="49" charset="-122"/>
                <a:cs typeface="Consolas" pitchFamily="49" charset="0"/>
              </a:rPr>
              <a:t>前移到</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的位置</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&lt;j &amp;&amp; 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a[j</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后移到</a:t>
            </a:r>
            <a:r>
              <a:rPr lang="en-US" altLang="zh-CN" sz="1800" dirty="0">
                <a:solidFill>
                  <a:srgbClr val="00B0F0"/>
                </a:solidFill>
                <a:latin typeface="Consolas" pitchFamily="49" charset="0"/>
                <a:ea typeface="仿宋" pitchFamily="49" charset="-122"/>
                <a:cs typeface="Consolas" pitchFamily="49" charset="0"/>
              </a:rPr>
              <a:t>a[j]</a:t>
            </a:r>
            <a:r>
              <a:rPr lang="zh-CN" altLang="en-US" sz="1800" dirty="0">
                <a:solidFill>
                  <a:srgbClr val="00B0F0"/>
                </a:solidFill>
                <a:latin typeface="Consolas" pitchFamily="49" charset="0"/>
                <a:ea typeface="仿宋" pitchFamily="49" charset="-122"/>
                <a:cs typeface="Consolas" pitchFamily="49" charset="0"/>
              </a:rPr>
              <a:t>的位置</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k-1==</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return 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a:solidFill>
                  <a:srgbClr val="FF00FF"/>
                </a:solidFill>
                <a:latin typeface="Consolas" pitchFamily="49" charset="0"/>
                <a:ea typeface="仿宋" pitchFamily="49" charset="-122"/>
                <a:cs typeface="Consolas" pitchFamily="49" charset="0"/>
              </a:rPr>
              <a:t>k-1&lt;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a:solidFill>
                  <a:srgbClr val="FF0000"/>
                </a:solidFill>
                <a:latin typeface="Consolas" pitchFamily="49" charset="0"/>
                <a:ea typeface="仿宋" pitchFamily="49" charset="-122"/>
                <a:cs typeface="Consolas" pitchFamily="49" charset="0"/>
              </a:rPr>
              <a:t>QuickSelect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	</a:t>
            </a:r>
          </a:p>
          <a:p>
            <a:pPr>
              <a:lnSpc>
                <a:spcPct val="9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在左区间中递归查找</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 return </a:t>
            </a:r>
            <a:r>
              <a:rPr lang="en-US" altLang="zh-CN" sz="1800">
                <a:solidFill>
                  <a:srgbClr val="FF0000"/>
                </a:solidFill>
                <a:latin typeface="Consolas" pitchFamily="49" charset="0"/>
                <a:ea typeface="仿宋" pitchFamily="49" charset="-122"/>
                <a:cs typeface="Consolas" pitchFamily="49" charset="0"/>
              </a:rPr>
              <a:t>QuickSelect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			</a:t>
            </a:r>
          </a:p>
          <a:p>
            <a:pPr>
              <a:lnSpc>
                <a:spcPct val="9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在右区间中递归查找</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if (s==t &amp;&amp; s==</a:t>
            </a:r>
            <a:r>
              <a:rPr lang="en-US" altLang="zh-CN" sz="1800">
                <a:solidFill>
                  <a:srgbClr val="0000FF"/>
                </a:solidFill>
                <a:latin typeface="Consolas" pitchFamily="49" charset="0"/>
                <a:ea typeface="仿宋" pitchFamily="49" charset="-122"/>
                <a:cs typeface="Consolas" pitchFamily="49" charset="0"/>
              </a:rPr>
              <a:t>k-1)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区间内只有一个元素且为</a:t>
            </a:r>
            <a:r>
              <a:rPr lang="en-US" altLang="zh-CN" sz="1800" dirty="0">
                <a:solidFill>
                  <a:srgbClr val="00B0F0"/>
                </a:solidFill>
                <a:latin typeface="Consolas" pitchFamily="49" charset="0"/>
                <a:ea typeface="仿宋" pitchFamily="49" charset="-122"/>
                <a:cs typeface="Consolas" pitchFamily="49" charset="0"/>
              </a:rPr>
              <a:t>a[k-1]</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a[k-1];</a:t>
            </a:r>
          </a:p>
          <a:p>
            <a:pPr>
              <a:lnSpc>
                <a:spcPct val="900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1">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1251">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1251">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1251">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251">
                                            <p:txEl>
                                              <p:pRg st="17" end="1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1251">
                                            <p:txEl>
                                              <p:pRg st="18" end="1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25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39750" y="1052513"/>
            <a:ext cx="8064500" cy="5192712"/>
          </a:xfrm>
          <a:prstGeom prst="rect">
            <a:avLst/>
          </a:prstGeom>
          <a:noFill/>
          <a:ln w="3175" cap="flat" cmpd="sng" algn="ctr">
            <a:solidFill>
              <a:srgbClr val="000044"/>
            </a:solid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a:ea typeface="楷体_GB2312"/>
              <a:cs typeface="+mn-cs"/>
            </a:endParaRPr>
          </a:p>
        </p:txBody>
      </p:sp>
      <p:pic>
        <p:nvPicPr>
          <p:cNvPr id="209922" name="Picture 2" descr="https://bkimg.cdn.bcebos.com/pic/a9d3fd1f4134970a469f15289acad1c8a6865dcc?x-bce-process=image/watermark,image_d2F0ZXIvYmFpa2UxNTA=,g_7,xp_5,yp_5/format,f_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1202727"/>
            <a:ext cx="3528392" cy="496257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3F2FFBE2-AFC6-4596-9E26-89FDD25A613A}"/>
              </a:ext>
            </a:extLst>
          </p:cNvPr>
          <p:cNvSpPr txBox="1">
            <a:spLocks noChangeArrowheads="1"/>
          </p:cNvSpPr>
          <p:nvPr/>
        </p:nvSpPr>
        <p:spPr bwMode="auto">
          <a:xfrm>
            <a:off x="3995936" y="2060848"/>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第</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3</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章</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分治法</a:t>
            </a:r>
            <a:endPar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endParaRPr>
          </a:p>
        </p:txBody>
      </p:sp>
      <p:sp>
        <p:nvSpPr>
          <p:cNvPr id="9" name="Rectangle 2">
            <a:extLst>
              <a:ext uri="{FF2B5EF4-FFF2-40B4-BE49-F238E27FC236}">
                <a16:creationId xmlns:a16="http://schemas.microsoft.com/office/drawing/2014/main" id="{C84938E4-0628-4B22-9EF0-A597B4513DB0}"/>
              </a:ext>
            </a:extLst>
          </p:cNvPr>
          <p:cNvSpPr txBox="1">
            <a:spLocks noChangeArrowheads="1"/>
          </p:cNvSpPr>
          <p:nvPr/>
        </p:nvSpPr>
        <p:spPr bwMode="auto">
          <a:xfrm>
            <a:off x="3999611" y="2754478"/>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第</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4</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章</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蛮力法</a:t>
            </a:r>
            <a:endPar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endParaRPr>
          </a:p>
        </p:txBody>
      </p:sp>
      <p:sp>
        <p:nvSpPr>
          <p:cNvPr id="10" name="Rectangle 2">
            <a:extLst>
              <a:ext uri="{FF2B5EF4-FFF2-40B4-BE49-F238E27FC236}">
                <a16:creationId xmlns:a16="http://schemas.microsoft.com/office/drawing/2014/main" id="{5C794C7B-D14D-4737-8780-1B48112E7B01}"/>
              </a:ext>
            </a:extLst>
          </p:cNvPr>
          <p:cNvSpPr txBox="1">
            <a:spLocks noChangeArrowheads="1"/>
          </p:cNvSpPr>
          <p:nvPr/>
        </p:nvSpPr>
        <p:spPr bwMode="auto">
          <a:xfrm>
            <a:off x="4013856" y="3402550"/>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第</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5</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章</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回溯法</a:t>
            </a:r>
            <a:endPar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endParaRPr>
          </a:p>
        </p:txBody>
      </p:sp>
      <p:sp>
        <p:nvSpPr>
          <p:cNvPr id="11" name="Rectangle 2">
            <a:extLst>
              <a:ext uri="{FF2B5EF4-FFF2-40B4-BE49-F238E27FC236}">
                <a16:creationId xmlns:a16="http://schemas.microsoft.com/office/drawing/2014/main" id="{7956ABAD-39F3-42EE-B4AA-786B76613530}"/>
              </a:ext>
            </a:extLst>
          </p:cNvPr>
          <p:cNvSpPr txBox="1">
            <a:spLocks noChangeArrowheads="1"/>
          </p:cNvSpPr>
          <p:nvPr/>
        </p:nvSpPr>
        <p:spPr bwMode="auto">
          <a:xfrm>
            <a:off x="4371008" y="4050622"/>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第</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6</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章</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分枝限界法</a:t>
            </a:r>
            <a:endPar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endParaRPr>
          </a:p>
        </p:txBody>
      </p:sp>
      <p:sp>
        <p:nvSpPr>
          <p:cNvPr id="12" name="Rectangle 2">
            <a:extLst>
              <a:ext uri="{FF2B5EF4-FFF2-40B4-BE49-F238E27FC236}">
                <a16:creationId xmlns:a16="http://schemas.microsoft.com/office/drawing/2014/main" id="{79FA4923-1643-4309-87CA-046B299EDFD8}"/>
              </a:ext>
            </a:extLst>
          </p:cNvPr>
          <p:cNvSpPr txBox="1">
            <a:spLocks noChangeArrowheads="1"/>
          </p:cNvSpPr>
          <p:nvPr/>
        </p:nvSpPr>
        <p:spPr bwMode="auto">
          <a:xfrm>
            <a:off x="4019760" y="4672318"/>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第</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7</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章</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贪心法</a:t>
            </a:r>
            <a:endPar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endParaRPr>
          </a:p>
        </p:txBody>
      </p:sp>
      <p:sp>
        <p:nvSpPr>
          <p:cNvPr id="13" name="Rectangle 2">
            <a:extLst>
              <a:ext uri="{FF2B5EF4-FFF2-40B4-BE49-F238E27FC236}">
                <a16:creationId xmlns:a16="http://schemas.microsoft.com/office/drawing/2014/main" id="{E459736C-33B3-42D2-A8A3-D877D7DDDA7D}"/>
              </a:ext>
            </a:extLst>
          </p:cNvPr>
          <p:cNvSpPr txBox="1">
            <a:spLocks noChangeArrowheads="1"/>
          </p:cNvSpPr>
          <p:nvPr/>
        </p:nvSpPr>
        <p:spPr bwMode="auto">
          <a:xfrm>
            <a:off x="4192022" y="5299470"/>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eaLnBrk="1" hangingPunct="1">
              <a:defRPr/>
            </a:pP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第</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8</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章</a:t>
            </a:r>
            <a:r>
              <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rPr>
              <a:t>-</a:t>
            </a:r>
            <a:r>
              <a:rPr lang="zh-CN" altLang="en-US" sz="2800" kern="0" dirty="0">
                <a:solidFill>
                  <a:srgbClr val="000066">
                    <a:lumMod val="60000"/>
                    <a:lumOff val="40000"/>
                  </a:srgbClr>
                </a:solidFill>
                <a:latin typeface="华文中宋" panose="02010600040101010101" pitchFamily="2" charset="-122"/>
                <a:ea typeface="华文中宋" panose="02010600040101010101" pitchFamily="2" charset="-122"/>
              </a:rPr>
              <a:t>动态规划</a:t>
            </a:r>
            <a:endParaRPr lang="en-US" altLang="zh-CN" sz="2800" kern="0" dirty="0">
              <a:solidFill>
                <a:srgbClr val="000066">
                  <a:lumMod val="60000"/>
                  <a:lumOff val="40000"/>
                </a:srgbClr>
              </a:solidFill>
              <a:latin typeface="华文中宋" panose="02010600040101010101" pitchFamily="2" charset="-122"/>
              <a:ea typeface="华文中宋" panose="02010600040101010101" pitchFamily="2" charset="-122"/>
            </a:endParaRPr>
          </a:p>
        </p:txBody>
      </p:sp>
      <p:sp>
        <p:nvSpPr>
          <p:cNvPr id="14" name="Rectangle 2">
            <a:extLst>
              <a:ext uri="{FF2B5EF4-FFF2-40B4-BE49-F238E27FC236}">
                <a16:creationId xmlns:a16="http://schemas.microsoft.com/office/drawing/2014/main" id="{F54F011B-7BA6-4F6A-A084-A592B4003280}"/>
              </a:ext>
            </a:extLst>
          </p:cNvPr>
          <p:cNvSpPr txBox="1">
            <a:spLocks noChangeArrowheads="1"/>
          </p:cNvSpPr>
          <p:nvPr/>
        </p:nvSpPr>
        <p:spPr bwMode="auto">
          <a:xfrm>
            <a:off x="4485627" y="1177508"/>
            <a:ext cx="4032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2"/>
                </a:solidFill>
                <a:latin typeface="Times New Roman" pitchFamily="18" charset="0"/>
                <a:ea typeface="楷体_GB2312" pitchFamily="49" charset="-122"/>
              </a:defRPr>
            </a:lvl9pPr>
          </a:lstStyle>
          <a:p>
            <a:pPr algn="just" eaLnBrk="1" hangingPunct="1">
              <a:defRPr/>
            </a:pPr>
            <a:r>
              <a:rPr lang="zh-CN" altLang="en-US" sz="2400" kern="0" dirty="0">
                <a:solidFill>
                  <a:srgbClr val="C00000"/>
                </a:solidFill>
                <a:latin typeface="华文楷体" panose="02010600040101010101" pitchFamily="2" charset="-122"/>
                <a:ea typeface="华文楷体" panose="02010600040101010101" pitchFamily="2" charset="-122"/>
              </a:rPr>
              <a:t>第</a:t>
            </a:r>
            <a:r>
              <a:rPr lang="en-US" altLang="zh-CN" sz="2400" kern="0" dirty="0">
                <a:solidFill>
                  <a:srgbClr val="C00000"/>
                </a:solidFill>
                <a:latin typeface="华文楷体" panose="02010600040101010101" pitchFamily="2" charset="-122"/>
                <a:ea typeface="华文楷体" panose="02010600040101010101" pitchFamily="2" charset="-122"/>
              </a:rPr>
              <a:t>1</a:t>
            </a:r>
            <a:r>
              <a:rPr lang="zh-CN" altLang="en-US" sz="2400" kern="0" dirty="0">
                <a:solidFill>
                  <a:srgbClr val="C00000"/>
                </a:solidFill>
                <a:latin typeface="华文楷体" panose="02010600040101010101" pitchFamily="2" charset="-122"/>
                <a:ea typeface="华文楷体" panose="02010600040101010101" pitchFamily="2" charset="-122"/>
              </a:rPr>
              <a:t>章和第</a:t>
            </a:r>
            <a:r>
              <a:rPr lang="en-US" altLang="zh-CN" sz="2400" kern="0" dirty="0">
                <a:solidFill>
                  <a:srgbClr val="C00000"/>
                </a:solidFill>
                <a:latin typeface="华文楷体" panose="02010600040101010101" pitchFamily="2" charset="-122"/>
                <a:ea typeface="华文楷体" panose="02010600040101010101" pitchFamily="2" charset="-122"/>
              </a:rPr>
              <a:t>2</a:t>
            </a:r>
            <a:r>
              <a:rPr lang="zh-CN" altLang="en-US" sz="2400" kern="0" dirty="0">
                <a:solidFill>
                  <a:srgbClr val="C00000"/>
                </a:solidFill>
                <a:latin typeface="华文楷体" panose="02010600040101010101" pitchFamily="2" charset="-122"/>
                <a:ea typeface="华文楷体" panose="02010600040101010101" pitchFamily="2" charset="-122"/>
              </a:rPr>
              <a:t>章是概述及递归算法，由大家自行学习了解。</a:t>
            </a:r>
            <a:endParaRPr lang="en-US" altLang="zh-CN" sz="2400" kern="0"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9056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57158" y="1208853"/>
            <a:ext cx="8280400" cy="3600986"/>
          </a:xfrm>
          <a:prstGeom prst="rect">
            <a:avLst/>
          </a:prstGeom>
          <a:noFill/>
          <a:ln w="9525">
            <a:noFill/>
            <a:miter lim="800000"/>
            <a:headEnd/>
            <a:tailEnd/>
          </a:ln>
          <a:effectLst/>
        </p:spPr>
        <p:txBody>
          <a:bodyPr>
            <a:spAutoFit/>
          </a:bodyPr>
          <a:lstStyle/>
          <a:p>
            <a:pPr>
              <a:lnSpc>
                <a:spcPct val="150000"/>
              </a:lnSpc>
            </a:pPr>
            <a:r>
              <a:rPr lang="zh-CN" altLang="pt-BR" sz="2200" dirty="0">
                <a:ea typeface="楷体" pitchFamily="49" charset="-122"/>
                <a:cs typeface="Times New Roman" pitchFamily="18" charset="0"/>
              </a:rPr>
              <a:t>　　</a:t>
            </a:r>
            <a:r>
              <a:rPr lang="en-US" altLang="zh-CN" sz="2200" dirty="0">
                <a:solidFill>
                  <a:srgbClr val="FF0000"/>
                </a:solidFill>
                <a:latin typeface="微软雅黑" pitchFamily="34" charset="-122"/>
                <a:ea typeface="微软雅黑" pitchFamily="34" charset="-122"/>
                <a:cs typeface="Times New Roman" pitchFamily="18" charset="0"/>
              </a:rPr>
              <a:t>【</a:t>
            </a:r>
            <a:r>
              <a:rPr lang="zh-CN" altLang="pt-BR" sz="2200" dirty="0">
                <a:solidFill>
                  <a:srgbClr val="FF0000"/>
                </a:solidFill>
                <a:latin typeface="微软雅黑" pitchFamily="34" charset="-122"/>
                <a:ea typeface="微软雅黑" pitchFamily="34" charset="-122"/>
                <a:cs typeface="Times New Roman" pitchFamily="18" charset="0"/>
              </a:rPr>
              <a:t>算法分析</a:t>
            </a:r>
            <a:r>
              <a:rPr lang="en-US" altLang="zh-CN" sz="2200" dirty="0">
                <a:solidFill>
                  <a:srgbClr val="FF0000"/>
                </a:solidFill>
                <a:latin typeface="微软雅黑" pitchFamily="34" charset="-122"/>
                <a:ea typeface="微软雅黑" pitchFamily="34" charset="-122"/>
                <a:cs typeface="Times New Roman" pitchFamily="18" charset="0"/>
              </a:rPr>
              <a:t>】</a:t>
            </a:r>
            <a:r>
              <a:rPr lang="zh-CN" altLang="pt-BR" sz="2000" dirty="0">
                <a:solidFill>
                  <a:srgbClr val="0000FF"/>
                </a:solidFill>
                <a:latin typeface="Consolas" pitchFamily="49" charset="0"/>
                <a:ea typeface="楷体" pitchFamily="49" charset="-122"/>
                <a:cs typeface="Consolas" pitchFamily="49" charset="0"/>
              </a:rPr>
              <a:t>对于</a:t>
            </a:r>
            <a:r>
              <a:rPr lang="pt-BR" altLang="zh-CN" sz="2000" dirty="0">
                <a:solidFill>
                  <a:srgbClr val="0000FF"/>
                </a:solidFill>
                <a:latin typeface="Consolas" pitchFamily="49" charset="0"/>
                <a:ea typeface="楷体" pitchFamily="49" charset="-122"/>
                <a:cs typeface="Consolas" pitchFamily="49" charset="0"/>
              </a:rPr>
              <a:t>QuickSelect(</a:t>
            </a:r>
            <a:r>
              <a:rPr lang="pt-BR" altLang="zh-CN" sz="2000" i="1" dirty="0">
                <a:solidFill>
                  <a:srgbClr val="0000FF"/>
                </a:solidFill>
                <a:latin typeface="Consolas" pitchFamily="49" charset="0"/>
                <a:ea typeface="楷体" pitchFamily="49" charset="-122"/>
                <a:cs typeface="Consolas" pitchFamily="49" charset="0"/>
              </a:rPr>
              <a:t>a</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s</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k</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算法</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设序列</a:t>
            </a:r>
            <a:r>
              <a:rPr lang="pt-BR" altLang="zh-CN" sz="2000" i="1" dirty="0">
                <a:solidFill>
                  <a:srgbClr val="0000FF"/>
                </a:solidFill>
                <a:latin typeface="Consolas" pitchFamily="49" charset="0"/>
                <a:ea typeface="楷体" pitchFamily="49" charset="-122"/>
                <a:cs typeface="Consolas" pitchFamily="49" charset="0"/>
              </a:rPr>
              <a:t>a</a:t>
            </a:r>
            <a:r>
              <a:rPr lang="zh-CN" altLang="pt-BR" sz="2000" dirty="0">
                <a:solidFill>
                  <a:srgbClr val="0000FF"/>
                </a:solidFill>
                <a:latin typeface="Consolas" pitchFamily="49" charset="0"/>
                <a:ea typeface="楷体" pitchFamily="49" charset="-122"/>
                <a:cs typeface="Consolas" pitchFamily="49" charset="0"/>
              </a:rPr>
              <a:t>中含有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个元素</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其比较次数的递推式为：</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en-US" altLang="zh-CN" sz="2000" i="1" dirty="0">
                <a:solidFill>
                  <a:srgbClr val="FF00FF"/>
                </a:solidFill>
                <a:latin typeface="Consolas" pitchFamily="49" charset="0"/>
                <a:ea typeface="楷体" pitchFamily="49" charset="-122"/>
                <a:cs typeface="Consolas" pitchFamily="49" charset="0"/>
              </a:rPr>
              <a:t>T</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n</a:t>
            </a:r>
            <a:r>
              <a:rPr lang="en-US" altLang="zh-CN" sz="2000" dirty="0">
                <a:solidFill>
                  <a:srgbClr val="FF00FF"/>
                </a:solidFill>
                <a:latin typeface="Consolas" pitchFamily="49" charset="0"/>
                <a:ea typeface="楷体" pitchFamily="49" charset="-122"/>
                <a:cs typeface="Consolas" pitchFamily="49" charset="0"/>
              </a:rPr>
              <a:t>)=</a:t>
            </a:r>
            <a:r>
              <a:rPr lang="en-US" altLang="zh-CN" sz="2000" i="1" u="sng" dirty="0">
                <a:solidFill>
                  <a:srgbClr val="FF0000"/>
                </a:solidFill>
                <a:latin typeface="Consolas" pitchFamily="49" charset="0"/>
                <a:ea typeface="楷体" pitchFamily="49" charset="-122"/>
                <a:cs typeface="Consolas" pitchFamily="49" charset="0"/>
              </a:rPr>
              <a:t>T</a:t>
            </a:r>
            <a:r>
              <a:rPr lang="en-US" altLang="zh-CN" sz="2000" u="sng" dirty="0">
                <a:solidFill>
                  <a:srgbClr val="FF0000"/>
                </a:solidFill>
                <a:latin typeface="Consolas" pitchFamily="49" charset="0"/>
                <a:ea typeface="楷体" pitchFamily="49" charset="-122"/>
                <a:cs typeface="Consolas" pitchFamily="49" charset="0"/>
              </a:rPr>
              <a:t>(</a:t>
            </a:r>
            <a:r>
              <a:rPr lang="en-US" altLang="zh-CN" sz="2000" i="1" u="sng" dirty="0">
                <a:solidFill>
                  <a:srgbClr val="FF0000"/>
                </a:solidFill>
                <a:latin typeface="Consolas" pitchFamily="49" charset="0"/>
                <a:ea typeface="楷体" pitchFamily="49" charset="-122"/>
                <a:cs typeface="Consolas" pitchFamily="49" charset="0"/>
              </a:rPr>
              <a:t>n</a:t>
            </a:r>
            <a:r>
              <a:rPr lang="en-US" altLang="zh-CN" sz="2000" u="sng" dirty="0">
                <a:solidFill>
                  <a:srgbClr val="FF0000"/>
                </a:solidFill>
                <a:latin typeface="Consolas" pitchFamily="49" charset="0"/>
                <a:ea typeface="楷体" pitchFamily="49" charset="-122"/>
                <a:cs typeface="Consolas" pitchFamily="49" charset="0"/>
              </a:rPr>
              <a:t>/2)</a:t>
            </a:r>
            <a:r>
              <a:rPr lang="en-US" altLang="zh-CN" sz="2000" dirty="0">
                <a:solidFill>
                  <a:srgbClr val="FF00FF"/>
                </a:solidFill>
                <a:latin typeface="Consolas" pitchFamily="49" charset="0"/>
                <a:ea typeface="楷体" pitchFamily="49" charset="-122"/>
                <a:cs typeface="Consolas" pitchFamily="49" charset="0"/>
              </a:rPr>
              <a:t>+O(</a:t>
            </a:r>
            <a:r>
              <a:rPr lang="en-US" altLang="zh-CN" sz="2000" i="1" dirty="0">
                <a:solidFill>
                  <a:srgbClr val="FF00FF"/>
                </a:solidFill>
                <a:latin typeface="Consolas" pitchFamily="49" charset="0"/>
                <a:ea typeface="楷体" pitchFamily="49" charset="-122"/>
                <a:cs typeface="Consolas" pitchFamily="49" charset="0"/>
              </a:rPr>
              <a:t>n</a:t>
            </a:r>
            <a:r>
              <a:rPr lang="en-US" altLang="zh-CN" sz="2000" dirty="0">
                <a:solidFill>
                  <a:srgbClr val="FF00FF"/>
                </a:solidFill>
                <a:latin typeface="Consolas" pitchFamily="49" charset="0"/>
                <a:ea typeface="楷体"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可以推导出</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)=O(</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，这是最好的情况，即每次划分的基准恰好是</a:t>
            </a:r>
            <a:r>
              <a:rPr lang="zh-CN" altLang="en-US" sz="1800" u="sng" dirty="0">
                <a:solidFill>
                  <a:srgbClr val="FF0000"/>
                </a:solidFill>
                <a:latin typeface="Consolas" pitchFamily="49" charset="0"/>
                <a:ea typeface="仿宋" pitchFamily="49" charset="-122"/>
                <a:cs typeface="Consolas" pitchFamily="49" charset="0"/>
              </a:rPr>
              <a:t>中位数</a:t>
            </a:r>
            <a:r>
              <a:rPr lang="zh-CN" altLang="en-US" sz="1800" dirty="0">
                <a:solidFill>
                  <a:srgbClr val="0000FF"/>
                </a:solidFill>
                <a:latin typeface="Consolas" pitchFamily="49" charset="0"/>
                <a:ea typeface="仿宋" pitchFamily="49" charset="-122"/>
                <a:cs typeface="Consolas" pitchFamily="49" charset="0"/>
              </a:rPr>
              <a:t>，将一个序列划分为长度大致相等的两个子序列。</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在最坏情况下，每次划分的基准恰好是序列中的最大值或最小值，则处理区间只比上一次减少</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个元素，此时比较次数为</a:t>
            </a:r>
            <a:r>
              <a:rPr lang="en-US" altLang="zh-CN" sz="1800" dirty="0">
                <a:solidFill>
                  <a:srgbClr val="0000FF"/>
                </a:solidFill>
                <a:latin typeface="Consolas" pitchFamily="49" charset="0"/>
                <a:ea typeface="仿宋" pitchFamily="49" charset="-122"/>
                <a:cs typeface="Consolas" pitchFamily="49" charset="0"/>
              </a:rPr>
              <a:t>O(</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30000" dirty="0" err="1">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在平均情况下该算法的时间复杂度为</a:t>
            </a:r>
            <a:r>
              <a:rPr lang="en-US" altLang="zh-CN" sz="1800" dirty="0">
                <a:solidFill>
                  <a:srgbClr val="0000FF"/>
                </a:solidFill>
                <a:latin typeface="Consolas" pitchFamily="49" charset="0"/>
                <a:ea typeface="仿宋" pitchFamily="49" charset="-122"/>
                <a:cs typeface="Consolas" pitchFamily="49" charset="0"/>
              </a:rPr>
              <a:t>O(</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descr="纸莎草纸"/>
          <p:cNvSpPr txBox="1">
            <a:spLocks noChangeArrowheads="1"/>
          </p:cNvSpPr>
          <p:nvPr/>
        </p:nvSpPr>
        <p:spPr bwMode="auto">
          <a:xfrm>
            <a:off x="539750" y="260350"/>
            <a:ext cx="6675455" cy="523220"/>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3.3.4 </a:t>
            </a:r>
            <a:r>
              <a:rPr lang="zh-CN" altLang="en-US" sz="2800">
                <a:solidFill>
                  <a:srgbClr val="FF0000"/>
                </a:solidFill>
                <a:latin typeface="Consolas" pitchFamily="49" charset="0"/>
                <a:ea typeface="微软雅黑" pitchFamily="34" charset="-122"/>
                <a:cs typeface="Consolas" pitchFamily="49" charset="0"/>
              </a:rPr>
              <a:t>寻找两个等长有序序列的中位数</a:t>
            </a:r>
          </a:p>
        </p:txBody>
      </p:sp>
      <p:sp>
        <p:nvSpPr>
          <p:cNvPr id="179203" name="Text Box 3"/>
          <p:cNvSpPr txBox="1">
            <a:spLocks noChangeArrowheads="1"/>
          </p:cNvSpPr>
          <p:nvPr/>
        </p:nvSpPr>
        <p:spPr bwMode="auto">
          <a:xfrm>
            <a:off x="500034" y="1571612"/>
            <a:ext cx="7921625" cy="167738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ea typeface="楷体" pitchFamily="49" charset="-122"/>
                <a:cs typeface="Times New Roman" pitchFamily="18" charset="0"/>
              </a:rPr>
              <a:t>　</a:t>
            </a:r>
            <a:r>
              <a:rPr lang="zh-CN" altLang="en-US" sz="2200">
                <a:ea typeface="楷体" pitchFamily="49" charset="-122"/>
                <a:cs typeface="Times New Roman" pitchFamily="18" charset="0"/>
              </a:rPr>
              <a:t>　</a:t>
            </a:r>
            <a:r>
              <a:rPr lang="en-US" altLang="zh-CN" sz="2200">
                <a:solidFill>
                  <a:srgbClr val="FF0000"/>
                </a:solidFill>
                <a:latin typeface="微软雅黑" pitchFamily="34" charset="-122"/>
                <a:ea typeface="微软雅黑" pitchFamily="34" charset="-122"/>
                <a:cs typeface="Times New Roman" pitchFamily="18" charset="0"/>
              </a:rPr>
              <a:t>【</a:t>
            </a:r>
            <a:r>
              <a:rPr lang="zh-CN" altLang="en-US" sz="2200">
                <a:solidFill>
                  <a:srgbClr val="FF0000"/>
                </a:solidFill>
                <a:latin typeface="微软雅黑" pitchFamily="34" charset="-122"/>
                <a:ea typeface="微软雅黑" pitchFamily="34" charset="-122"/>
                <a:cs typeface="Times New Roman" pitchFamily="18" charset="0"/>
              </a:rPr>
              <a:t>问题描述</a:t>
            </a:r>
            <a:r>
              <a:rPr lang="en-US" altLang="zh-CN" sz="2200">
                <a:solidFill>
                  <a:srgbClr val="FF0000"/>
                </a:solidFill>
                <a:latin typeface="微软雅黑" pitchFamily="34" charset="-122"/>
                <a:ea typeface="微软雅黑" pitchFamily="34" charset="-122"/>
                <a:cs typeface="Times New Roman" pitchFamily="18" charset="0"/>
              </a:rPr>
              <a:t>】</a:t>
            </a:r>
            <a:r>
              <a:rPr lang="zh-CN" altLang="en-US" sz="200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一个长度为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的有序序列（假设均为升序序列）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，处</a:t>
            </a:r>
            <a:r>
              <a:rPr lang="zh-CN" altLang="en-US" sz="2000" dirty="0">
                <a:solidFill>
                  <a:srgbClr val="0000FF"/>
                </a:solidFill>
                <a:latin typeface="Consolas" pitchFamily="49" charset="0"/>
                <a:ea typeface="楷体" pitchFamily="49" charset="-122"/>
                <a:cs typeface="Consolas" pitchFamily="49" charset="0"/>
              </a:rPr>
              <a:t>于中间位置的元素称为</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的中位</a:t>
            </a:r>
            <a:r>
              <a:rPr lang="zh-CN" altLang="en-US" sz="2000">
                <a:solidFill>
                  <a:srgbClr val="0000FF"/>
                </a:solidFill>
                <a:latin typeface="Consolas" pitchFamily="49" charset="0"/>
                <a:ea typeface="楷体" pitchFamily="49" charset="-122"/>
                <a:cs typeface="Consolas" pitchFamily="49" charset="0"/>
              </a:rPr>
              <a:t>数。</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设计一个算法求给定的两个有序序列的中位数。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500034" y="428604"/>
            <a:ext cx="7921625" cy="1885003"/>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例如，若</a:t>
            </a:r>
            <a:r>
              <a:rPr lang="zh-CN" altLang="en-US" sz="2000" dirty="0">
                <a:solidFill>
                  <a:srgbClr val="0000FF"/>
                </a:solidFill>
                <a:latin typeface="Consolas" pitchFamily="49" charset="0"/>
                <a:ea typeface="楷体" pitchFamily="49" charset="-122"/>
                <a:cs typeface="Consolas" pitchFamily="49" charset="0"/>
              </a:rPr>
              <a:t>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15</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19)</a:t>
            </a:r>
            <a:r>
              <a:rPr lang="zh-CN" altLang="en-US" sz="200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中位数</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15</a:t>
            </a:r>
            <a:r>
              <a:rPr lang="zh-CN" altLang="en-US" sz="2000">
                <a:solidFill>
                  <a:srgbClr val="0000FF"/>
                </a:solidFill>
                <a:latin typeface="Consolas" pitchFamily="49" charset="0"/>
                <a:ea typeface="楷体" pitchFamily="49" charset="-122"/>
                <a:cs typeface="Consolas" pitchFamily="49" charset="0"/>
              </a:rPr>
              <a:t>，若</a:t>
            </a:r>
            <a:r>
              <a:rPr lang="en-US" altLang="zh-CN" sz="2000" i="1" dirty="0">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8</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20)</a:t>
            </a:r>
            <a:r>
              <a:rPr lang="zh-CN" altLang="en-US" sz="200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中位数为</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。两个等长有序序列的中位数是含它们所有元素的有序序列的中</a:t>
            </a:r>
            <a:r>
              <a:rPr lang="zh-CN" altLang="en-US" sz="2000">
                <a:solidFill>
                  <a:srgbClr val="0000FF"/>
                </a:solidFill>
                <a:latin typeface="Consolas" pitchFamily="49" charset="0"/>
                <a:ea typeface="楷体" pitchFamily="49" charset="-122"/>
                <a:cs typeface="Consolas" pitchFamily="49" charset="0"/>
              </a:rPr>
              <a:t>位数，例</a:t>
            </a:r>
            <a:r>
              <a:rPr lang="zh-CN" altLang="en-US" sz="2000" dirty="0">
                <a:solidFill>
                  <a:srgbClr val="0000FF"/>
                </a:solidFill>
                <a:latin typeface="Consolas" pitchFamily="49" charset="0"/>
                <a:ea typeface="楷体" pitchFamily="49" charset="-122"/>
                <a:cs typeface="Consolas" pitchFamily="49" charset="0"/>
              </a:rPr>
              <a:t>如</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两个有序序列的中位数为</a:t>
            </a:r>
            <a:r>
              <a:rPr lang="en-US" altLang="zh-CN" sz="2000">
                <a:solidFill>
                  <a:srgbClr val="0000FF"/>
                </a:solidFill>
                <a:latin typeface="Consolas" pitchFamily="49" charset="0"/>
                <a:ea typeface="楷体" pitchFamily="49" charset="-122"/>
                <a:cs typeface="Consolas" pitchFamily="49" charset="0"/>
              </a:rPr>
              <a:t>11</a:t>
            </a:r>
            <a:r>
              <a:rPr lang="zh-CN" altLang="en-US"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79204" name="Text Box 4"/>
          <p:cNvSpPr txBox="1">
            <a:spLocks noChangeArrowheads="1"/>
          </p:cNvSpPr>
          <p:nvPr/>
        </p:nvSpPr>
        <p:spPr bwMode="auto">
          <a:xfrm>
            <a:off x="1042988" y="2854473"/>
            <a:ext cx="3024187"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=(11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19)</a:t>
            </a:r>
          </a:p>
        </p:txBody>
      </p:sp>
      <p:sp>
        <p:nvSpPr>
          <p:cNvPr id="179205" name="Text Box 5"/>
          <p:cNvSpPr txBox="1">
            <a:spLocks noChangeArrowheads="1"/>
          </p:cNvSpPr>
          <p:nvPr/>
        </p:nvSpPr>
        <p:spPr bwMode="auto">
          <a:xfrm>
            <a:off x="4194190" y="2854473"/>
            <a:ext cx="2592388"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0000FF"/>
                </a:solidFill>
                <a:latin typeface="Consolas" pitchFamily="49" charset="0"/>
                <a:cs typeface="Consolas" pitchFamily="49" charset="0"/>
              </a:rPr>
              <a:t>b</a:t>
            </a:r>
            <a:r>
              <a:rPr lang="en-US" altLang="zh-CN" sz="2000">
                <a:solidFill>
                  <a:srgbClr val="0000FF"/>
                </a:solidFill>
                <a:latin typeface="Consolas" pitchFamily="49" charset="0"/>
                <a:cs typeface="Consolas" pitchFamily="49" charset="0"/>
              </a:rPr>
              <a:t>=(2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a:t>
            </a:r>
          </a:p>
        </p:txBody>
      </p:sp>
      <p:sp>
        <p:nvSpPr>
          <p:cNvPr id="179206" name="AutoShape 6"/>
          <p:cNvSpPr>
            <a:spLocks noChangeArrowheads="1"/>
          </p:cNvSpPr>
          <p:nvPr/>
        </p:nvSpPr>
        <p:spPr bwMode="auto">
          <a:xfrm>
            <a:off x="3635375" y="3430736"/>
            <a:ext cx="288925" cy="431800"/>
          </a:xfrm>
          <a:prstGeom prst="downArrow">
            <a:avLst>
              <a:gd name="adj1" fmla="val 50000"/>
              <a:gd name="adj2" fmla="val 37363"/>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latin typeface="Consolas" pitchFamily="49" charset="0"/>
              <a:cs typeface="Consolas" pitchFamily="49" charset="0"/>
            </a:endParaRPr>
          </a:p>
        </p:txBody>
      </p:sp>
      <p:sp>
        <p:nvSpPr>
          <p:cNvPr id="179207" name="Text Box 7"/>
          <p:cNvSpPr txBox="1">
            <a:spLocks noChangeArrowheads="1"/>
          </p:cNvSpPr>
          <p:nvPr/>
        </p:nvSpPr>
        <p:spPr bwMode="auto">
          <a:xfrm>
            <a:off x="1500166" y="4071942"/>
            <a:ext cx="5429288" cy="461665"/>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00FF"/>
                </a:solidFill>
                <a:latin typeface="Consolas" pitchFamily="49" charset="0"/>
                <a:cs typeface="Consolas" pitchFamily="49" charset="0"/>
              </a:rPr>
              <a:t>c=(2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r>
              <a:rPr lang="zh-CN" altLang="en-US" sz="2000">
                <a:solidFill>
                  <a:srgbClr val="0000FF"/>
                </a:solidFill>
                <a:latin typeface="Consolas" pitchFamily="49" charset="0"/>
                <a:cs typeface="Consolas" pitchFamily="49" charset="0"/>
              </a:rPr>
              <a:t>，</a:t>
            </a:r>
            <a:r>
              <a:rPr lang="en-US" altLang="zh-CN">
                <a:solidFill>
                  <a:srgbClr val="FF0000"/>
                </a:solidFill>
                <a:latin typeface="Consolas" pitchFamily="49" charset="0"/>
                <a:cs typeface="Consolas" pitchFamily="49" charset="0"/>
              </a:rPr>
              <a:t>11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468313" y="260350"/>
            <a:ext cx="8135937" cy="1985159"/>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问题求解</a:t>
            </a:r>
            <a:r>
              <a:rPr lang="en-US" altLang="zh-CN" sz="22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个元素的有序序列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s</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，当</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为奇</a:t>
            </a:r>
            <a:r>
              <a:rPr lang="zh-CN" altLang="en-US" sz="2000">
                <a:solidFill>
                  <a:srgbClr val="0000FF"/>
                </a:solidFill>
                <a:latin typeface="Consolas" pitchFamily="49" charset="0"/>
                <a:ea typeface="楷体" pitchFamily="49" charset="-122"/>
                <a:cs typeface="Consolas" pitchFamily="49" charset="0"/>
              </a:rPr>
              <a:t>数时，中</a:t>
            </a:r>
            <a:r>
              <a:rPr lang="zh-CN" altLang="en-US" sz="2000" dirty="0">
                <a:solidFill>
                  <a:srgbClr val="0000FF"/>
                </a:solidFill>
                <a:latin typeface="Consolas" pitchFamily="49" charset="0"/>
                <a:ea typeface="楷体" pitchFamily="49" charset="-122"/>
                <a:cs typeface="Consolas" pitchFamily="49" charset="0"/>
              </a:rPr>
              <a:t>位数是出现在</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处；当</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为偶</a:t>
            </a:r>
            <a:r>
              <a:rPr lang="zh-CN" altLang="en-US" sz="2000">
                <a:solidFill>
                  <a:srgbClr val="0000FF"/>
                </a:solidFill>
                <a:latin typeface="Consolas" pitchFamily="49" charset="0"/>
                <a:ea typeface="楷体" pitchFamily="49" charset="-122"/>
                <a:cs typeface="Consolas" pitchFamily="49" charset="0"/>
              </a:rPr>
              <a:t>数时，中</a:t>
            </a:r>
            <a:r>
              <a:rPr lang="zh-CN" altLang="en-US" sz="2000" dirty="0">
                <a:solidFill>
                  <a:srgbClr val="0000FF"/>
                </a:solidFill>
                <a:latin typeface="Consolas" pitchFamily="49" charset="0"/>
                <a:ea typeface="楷体" pitchFamily="49" charset="-122"/>
                <a:cs typeface="Consolas" pitchFamily="49" charset="0"/>
              </a:rPr>
              <a:t>位数下标有</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（下中位）和</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en-US" altLang="zh-CN" sz="200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（上中位）两个。为了</a:t>
            </a:r>
            <a:r>
              <a:rPr lang="zh-CN" altLang="en-US" sz="2000">
                <a:solidFill>
                  <a:srgbClr val="0000FF"/>
                </a:solidFill>
                <a:latin typeface="Consolas" pitchFamily="49" charset="0"/>
                <a:ea typeface="楷体" pitchFamily="49" charset="-122"/>
                <a:cs typeface="Consolas" pitchFamily="49" charset="0"/>
              </a:rPr>
              <a:t>简单，仅</a:t>
            </a:r>
            <a:r>
              <a:rPr lang="zh-CN" altLang="en-US" sz="2000" dirty="0">
                <a:solidFill>
                  <a:srgbClr val="0000FF"/>
                </a:solidFill>
                <a:latin typeface="Consolas" pitchFamily="49" charset="0"/>
                <a:ea typeface="楷体" pitchFamily="49" charset="-122"/>
                <a:cs typeface="Consolas" pitchFamily="49" charset="0"/>
              </a:rPr>
              <a:t>考虑中位数为</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处。</a:t>
            </a:r>
          </a:p>
        </p:txBody>
      </p:sp>
      <p:sp>
        <p:nvSpPr>
          <p:cNvPr id="178179" name="Text Box 3"/>
          <p:cNvSpPr txBox="1">
            <a:spLocks noChangeArrowheads="1"/>
          </p:cNvSpPr>
          <p:nvPr/>
        </p:nvSpPr>
        <p:spPr bwMode="auto">
          <a:xfrm>
            <a:off x="1260475" y="2730653"/>
            <a:ext cx="3024188"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=(11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19)</a:t>
            </a:r>
          </a:p>
        </p:txBody>
      </p:sp>
      <p:sp>
        <p:nvSpPr>
          <p:cNvPr id="178180" name="Text Box 4"/>
          <p:cNvSpPr txBox="1">
            <a:spLocks noChangeArrowheads="1"/>
          </p:cNvSpPr>
          <p:nvPr/>
        </p:nvSpPr>
        <p:spPr bwMode="auto">
          <a:xfrm>
            <a:off x="4641853" y="2730653"/>
            <a:ext cx="4002113"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b</a:t>
            </a:r>
            <a:r>
              <a:rPr lang="en-US" altLang="zh-CN" sz="2000">
                <a:solidFill>
                  <a:srgbClr val="0000FF"/>
                </a:solidFill>
                <a:latin typeface="Consolas" pitchFamily="49" charset="0"/>
                <a:cs typeface="Consolas" pitchFamily="49" charset="0"/>
              </a:rPr>
              <a:t>=(2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8</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a:t>
            </a:r>
          </a:p>
        </p:txBody>
      </p:sp>
      <p:sp>
        <p:nvSpPr>
          <p:cNvPr id="178183" name="Text Box 7"/>
          <p:cNvSpPr txBox="1">
            <a:spLocks noChangeArrowheads="1"/>
          </p:cNvSpPr>
          <p:nvPr/>
        </p:nvSpPr>
        <p:spPr bwMode="auto">
          <a:xfrm>
            <a:off x="1714480" y="2357430"/>
            <a:ext cx="2857520"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6600"/>
                </a:solidFill>
                <a:latin typeface="Consolas" pitchFamily="49" charset="0"/>
                <a:cs typeface="Consolas" pitchFamily="49" charset="0"/>
              </a:rPr>
              <a:t>0</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1 </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2</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3</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4</a:t>
            </a:r>
          </a:p>
        </p:txBody>
      </p:sp>
      <p:sp>
        <p:nvSpPr>
          <p:cNvPr id="178184" name="Text Box 8"/>
          <p:cNvSpPr txBox="1">
            <a:spLocks noChangeArrowheads="1"/>
          </p:cNvSpPr>
          <p:nvPr/>
        </p:nvSpPr>
        <p:spPr bwMode="auto">
          <a:xfrm>
            <a:off x="5026755" y="2417916"/>
            <a:ext cx="2688518"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6600"/>
                </a:solidFill>
                <a:latin typeface="Consolas" pitchFamily="49" charset="0"/>
                <a:cs typeface="Consolas" pitchFamily="49" charset="0"/>
              </a:rPr>
              <a:t>0</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1</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2</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3</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4</a:t>
            </a:r>
          </a:p>
        </p:txBody>
      </p:sp>
      <p:grpSp>
        <p:nvGrpSpPr>
          <p:cNvPr id="18" name="组合 17"/>
          <p:cNvGrpSpPr/>
          <p:nvPr/>
        </p:nvGrpSpPr>
        <p:grpSpPr>
          <a:xfrm>
            <a:off x="1500166" y="3281516"/>
            <a:ext cx="6162701" cy="2004872"/>
            <a:chOff x="1500166" y="3281516"/>
            <a:chExt cx="6162701" cy="2004872"/>
          </a:xfrm>
        </p:grpSpPr>
        <p:sp>
          <p:nvSpPr>
            <p:cNvPr id="178181" name="AutoShape 5"/>
            <p:cNvSpPr>
              <a:spLocks noChangeArrowheads="1"/>
            </p:cNvSpPr>
            <p:nvPr/>
          </p:nvSpPr>
          <p:spPr bwMode="auto">
            <a:xfrm>
              <a:off x="4357686" y="3281516"/>
              <a:ext cx="288925" cy="504825"/>
            </a:xfrm>
            <a:prstGeom prst="downArrow">
              <a:avLst>
                <a:gd name="adj1" fmla="val 50000"/>
                <a:gd name="adj2" fmla="val 43681"/>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sz="2000">
                <a:solidFill>
                  <a:srgbClr val="0000FF"/>
                </a:solidFill>
                <a:latin typeface="Consolas" pitchFamily="49" charset="0"/>
                <a:cs typeface="Consolas" pitchFamily="49" charset="0"/>
              </a:endParaRPr>
            </a:p>
          </p:txBody>
        </p:sp>
        <p:sp>
          <p:nvSpPr>
            <p:cNvPr id="178182" name="Text Box 6"/>
            <p:cNvSpPr txBox="1">
              <a:spLocks noChangeArrowheads="1"/>
            </p:cNvSpPr>
            <p:nvPr/>
          </p:nvSpPr>
          <p:spPr bwMode="auto">
            <a:xfrm>
              <a:off x="1500166" y="4170516"/>
              <a:ext cx="6162701"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00FF"/>
                  </a:solidFill>
                  <a:latin typeface="Consolas" pitchFamily="49" charset="0"/>
                  <a:cs typeface="Consolas" pitchFamily="49" charset="0"/>
                </a:rPr>
                <a:t>c=(2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8</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11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a:t>
              </a:r>
            </a:p>
          </p:txBody>
        </p:sp>
        <p:sp>
          <p:nvSpPr>
            <p:cNvPr id="178185" name="Text Box 9"/>
            <p:cNvSpPr txBox="1">
              <a:spLocks noChangeArrowheads="1"/>
            </p:cNvSpPr>
            <p:nvPr/>
          </p:nvSpPr>
          <p:spPr bwMode="auto">
            <a:xfrm>
              <a:off x="1909608" y="3857778"/>
              <a:ext cx="5448474"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6600"/>
                  </a:solidFill>
                  <a:latin typeface="Consolas" pitchFamily="49" charset="0"/>
                  <a:cs typeface="Consolas" pitchFamily="49" charset="0"/>
                </a:rPr>
                <a:t>0</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1</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2</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3</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4   5   6   7   8   9</a:t>
              </a:r>
            </a:p>
          </p:txBody>
        </p:sp>
        <p:sp>
          <p:nvSpPr>
            <p:cNvPr id="178186" name="Text Box 10"/>
            <p:cNvSpPr txBox="1">
              <a:spLocks noChangeArrowheads="1"/>
            </p:cNvSpPr>
            <p:nvPr/>
          </p:nvSpPr>
          <p:spPr bwMode="auto">
            <a:xfrm>
              <a:off x="3214678" y="4886278"/>
              <a:ext cx="2500330"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sym typeface="Symbol" pitchFamily="18" charset="2"/>
                </a:rPr>
                <a:t></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t</a:t>
              </a:r>
              <a:r>
                <a:rPr lang="en-US" altLang="zh-CN" sz="2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sym typeface="Symbol" pitchFamily="18" charset="2"/>
                </a:rPr>
                <a:t>=4</a:t>
              </a:r>
            </a:p>
          </p:txBody>
        </p:sp>
        <p:sp>
          <p:nvSpPr>
            <p:cNvPr id="178187" name="Line 11"/>
            <p:cNvSpPr>
              <a:spLocks noChangeShapeType="1"/>
            </p:cNvSpPr>
            <p:nvPr/>
          </p:nvSpPr>
          <p:spPr bwMode="auto">
            <a:xfrm flipV="1">
              <a:off x="4286248" y="4578503"/>
              <a:ext cx="0" cy="287338"/>
            </a:xfrm>
            <a:prstGeom prst="line">
              <a:avLst/>
            </a:prstGeom>
            <a:noFill/>
            <a:ln w="28575">
              <a:solidFill>
                <a:srgbClr val="CC3300"/>
              </a:solidFill>
              <a:round/>
              <a:headEnd/>
              <a:tailEnd type="triangle" w="med" len="med"/>
            </a:ln>
            <a:effectLst/>
          </p:spPr>
          <p:txBody>
            <a:bodyPr/>
            <a:lstStyle/>
            <a:p>
              <a:endParaRPr lang="zh-CN" altLang="en-US" sz="2000">
                <a:solidFill>
                  <a:srgbClr val="0000FF"/>
                </a:solidFill>
                <a:latin typeface="Consolas" pitchFamily="49" charset="0"/>
                <a:cs typeface="Consolas" pitchFamily="49" charset="0"/>
              </a:endParaRPr>
            </a:p>
          </p:txBody>
        </p:sp>
      </p:grpSp>
      <p:grpSp>
        <p:nvGrpSpPr>
          <p:cNvPr id="17" name="组合 16"/>
          <p:cNvGrpSpPr/>
          <p:nvPr/>
        </p:nvGrpSpPr>
        <p:grpSpPr>
          <a:xfrm>
            <a:off x="5286380" y="3143248"/>
            <a:ext cx="2403840" cy="573303"/>
            <a:chOff x="5286380" y="3143248"/>
            <a:chExt cx="2403840" cy="573303"/>
          </a:xfrm>
        </p:grpSpPr>
        <p:sp>
          <p:nvSpPr>
            <p:cNvPr id="178188" name="Text Box 12"/>
            <p:cNvSpPr txBox="1">
              <a:spLocks noChangeArrowheads="1"/>
            </p:cNvSpPr>
            <p:nvPr/>
          </p:nvSpPr>
          <p:spPr bwMode="auto">
            <a:xfrm>
              <a:off x="5286380" y="3316441"/>
              <a:ext cx="2403840"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sym typeface="Symbol" pitchFamily="18" charset="2"/>
                </a:rPr>
                <a:t></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t</a:t>
              </a:r>
              <a:r>
                <a:rPr lang="en-US" altLang="zh-CN" sz="2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sym typeface="Symbol" pitchFamily="18" charset="2"/>
                </a:rPr>
                <a:t>=2</a:t>
              </a:r>
            </a:p>
          </p:txBody>
        </p:sp>
        <p:sp>
          <p:nvSpPr>
            <p:cNvPr id="178189" name="Line 13"/>
            <p:cNvSpPr>
              <a:spLocks noChangeShapeType="1"/>
            </p:cNvSpPr>
            <p:nvPr/>
          </p:nvSpPr>
          <p:spPr bwMode="auto">
            <a:xfrm flipV="1">
              <a:off x="6286512" y="3143248"/>
              <a:ext cx="0" cy="287337"/>
            </a:xfrm>
            <a:prstGeom prst="line">
              <a:avLst/>
            </a:prstGeom>
            <a:noFill/>
            <a:ln w="28575">
              <a:solidFill>
                <a:srgbClr val="CC3300"/>
              </a:solidFill>
              <a:round/>
              <a:headEnd/>
              <a:tailEnd type="triangle" w="med" len="med"/>
            </a:ln>
            <a:effectLst/>
          </p:spPr>
          <p:txBody>
            <a:bodyPr/>
            <a:lstStyle/>
            <a:p>
              <a:endParaRPr lang="zh-CN" altLang="en-US" sz="2000">
                <a:solidFill>
                  <a:srgbClr val="0000FF"/>
                </a:solidFill>
                <a:latin typeface="Consolas" pitchFamily="49" charset="0"/>
                <a:cs typeface="Consolas" pitchFamily="49" charset="0"/>
              </a:endParaRPr>
            </a:p>
          </p:txBody>
        </p:sp>
      </p:grpSp>
      <p:grpSp>
        <p:nvGrpSpPr>
          <p:cNvPr id="16" name="组合 15"/>
          <p:cNvGrpSpPr/>
          <p:nvPr/>
        </p:nvGrpSpPr>
        <p:grpSpPr>
          <a:xfrm>
            <a:off x="2000232" y="3134377"/>
            <a:ext cx="2373315" cy="582174"/>
            <a:chOff x="2000232" y="3134377"/>
            <a:chExt cx="2373315" cy="582174"/>
          </a:xfrm>
        </p:grpSpPr>
        <p:sp>
          <p:nvSpPr>
            <p:cNvPr id="178190" name="Text Box 14"/>
            <p:cNvSpPr txBox="1">
              <a:spLocks noChangeArrowheads="1"/>
            </p:cNvSpPr>
            <p:nvPr/>
          </p:nvSpPr>
          <p:spPr bwMode="auto">
            <a:xfrm>
              <a:off x="2000232" y="3316441"/>
              <a:ext cx="2373315"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sym typeface="Symbol" pitchFamily="18" charset="2"/>
                </a:rPr>
                <a:t></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t</a:t>
              </a:r>
              <a:r>
                <a:rPr lang="en-US" altLang="zh-CN" sz="2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sym typeface="Symbol" pitchFamily="18" charset="2"/>
                </a:rPr>
                <a:t>=2</a:t>
              </a:r>
            </a:p>
          </p:txBody>
        </p:sp>
        <p:sp>
          <p:nvSpPr>
            <p:cNvPr id="178191" name="Line 15"/>
            <p:cNvSpPr>
              <a:spLocks noChangeShapeType="1"/>
            </p:cNvSpPr>
            <p:nvPr/>
          </p:nvSpPr>
          <p:spPr bwMode="auto">
            <a:xfrm flipV="1">
              <a:off x="2979966" y="3134377"/>
              <a:ext cx="0" cy="287337"/>
            </a:xfrm>
            <a:prstGeom prst="line">
              <a:avLst/>
            </a:prstGeom>
            <a:noFill/>
            <a:ln w="28575">
              <a:solidFill>
                <a:srgbClr val="CC3300"/>
              </a:solidFill>
              <a:round/>
              <a:headEnd/>
              <a:tailEnd type="triangle" w="med" len="med"/>
            </a:ln>
            <a:effectLst/>
          </p:spPr>
          <p:txBody>
            <a:bodyPr/>
            <a:lstStyle/>
            <a:p>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85720" y="428604"/>
            <a:ext cx="84963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采</a:t>
            </a:r>
            <a:r>
              <a:rPr lang="zh-CN" altLang="en-US" sz="2200" dirty="0">
                <a:solidFill>
                  <a:srgbClr val="0000FF"/>
                </a:solidFill>
                <a:latin typeface="Consolas" pitchFamily="49" charset="0"/>
                <a:ea typeface="楷体" pitchFamily="49" charset="-122"/>
                <a:cs typeface="Consolas" pitchFamily="49" charset="0"/>
              </a:rPr>
              <a:t>用</a:t>
            </a:r>
            <a:r>
              <a:rPr lang="zh-CN" altLang="en-US" sz="2200" dirty="0">
                <a:solidFill>
                  <a:srgbClr val="FF00FF"/>
                </a:solidFill>
                <a:latin typeface="Consolas" pitchFamily="49" charset="0"/>
                <a:ea typeface="楷体" pitchFamily="49" charset="-122"/>
                <a:cs typeface="Consolas" pitchFamily="49" charset="0"/>
              </a:rPr>
              <a:t>二分法</a:t>
            </a:r>
            <a:r>
              <a:rPr lang="zh-CN" altLang="en-US" sz="2200" dirty="0">
                <a:solidFill>
                  <a:srgbClr val="0000FF"/>
                </a:solidFill>
                <a:latin typeface="Consolas" pitchFamily="49" charset="0"/>
                <a:ea typeface="楷体" pitchFamily="49" charset="-122"/>
                <a:cs typeface="Consolas" pitchFamily="49" charset="0"/>
              </a:rPr>
              <a:t>求含有</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个有序元素的序列</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的中位数的过程如下：</a:t>
            </a:r>
          </a:p>
        </p:txBody>
      </p:sp>
      <p:sp>
        <p:nvSpPr>
          <p:cNvPr id="177155" name="Text Box 3"/>
          <p:cNvSpPr txBox="1">
            <a:spLocks noChangeArrowheads="1"/>
          </p:cNvSpPr>
          <p:nvPr/>
        </p:nvSpPr>
        <p:spPr bwMode="auto">
          <a:xfrm>
            <a:off x="468313" y="1341438"/>
            <a:ext cx="8280400" cy="961674"/>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分别求出</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的中位数</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① 若</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[m1]=</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[m2]</a:t>
            </a:r>
            <a:r>
              <a:rPr lang="zh-CN" altLang="en-US" sz="2000" dirty="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即为所求中位数，算法结束。 　</a:t>
            </a:r>
          </a:p>
        </p:txBody>
      </p:sp>
      <p:sp>
        <p:nvSpPr>
          <p:cNvPr id="4" name="圆角矩形 3"/>
          <p:cNvSpPr/>
          <p:nvPr/>
        </p:nvSpPr>
        <p:spPr>
          <a:xfrm>
            <a:off x="1643042"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6</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9</a:t>
            </a:r>
            <a:endParaRPr lang="zh-CN" altLang="en-US" sz="2000">
              <a:latin typeface="Consolas" pitchFamily="49" charset="0"/>
              <a:cs typeface="Consolas" pitchFamily="49" charset="0"/>
            </a:endParaRPr>
          </a:p>
        </p:txBody>
      </p:sp>
      <p:sp>
        <p:nvSpPr>
          <p:cNvPr id="5" name="圆角矩形 4"/>
          <p:cNvSpPr/>
          <p:nvPr/>
        </p:nvSpPr>
        <p:spPr>
          <a:xfrm>
            <a:off x="4357686"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8</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10</a:t>
            </a:r>
            <a:endParaRPr lang="zh-CN" altLang="en-US" sz="2000">
              <a:latin typeface="Consolas" pitchFamily="49" charset="0"/>
              <a:cs typeface="Consolas" pitchFamily="49" charset="0"/>
            </a:endParaRPr>
          </a:p>
        </p:txBody>
      </p:sp>
      <p:sp>
        <p:nvSpPr>
          <p:cNvPr id="6" name="TextBox 5"/>
          <p:cNvSpPr txBox="1"/>
          <p:nvPr/>
        </p:nvSpPr>
        <p:spPr>
          <a:xfrm>
            <a:off x="4143372" y="4000504"/>
            <a:ext cx="428628" cy="461665"/>
          </a:xfrm>
          <a:prstGeom prst="rect">
            <a:avLst/>
          </a:prstGeom>
          <a:noFill/>
        </p:spPr>
        <p:txBody>
          <a:bodyPr wrap="square" rtlCol="0">
            <a:spAutoFit/>
          </a:bodyPr>
          <a:lstStyle/>
          <a:p>
            <a:r>
              <a:rPr lang="en-US" altLang="zh-CN">
                <a:solidFill>
                  <a:srgbClr val="FF0000"/>
                </a:solidFill>
                <a:latin typeface="Consolas" pitchFamily="49" charset="0"/>
                <a:cs typeface="Consolas" pitchFamily="49" charset="0"/>
              </a:rPr>
              <a:t>5</a:t>
            </a:r>
            <a:endParaRPr lang="zh-CN" altLang="en-US">
              <a:solidFill>
                <a:srgbClr val="FF0000"/>
              </a:solidFill>
              <a:latin typeface="Consolas" pitchFamily="49" charset="0"/>
              <a:cs typeface="Consolas" pitchFamily="49" charset="0"/>
            </a:endParaRPr>
          </a:p>
        </p:txBody>
      </p:sp>
      <p:cxnSp>
        <p:nvCxnSpPr>
          <p:cNvPr id="8" name="直接箭头连接符 7"/>
          <p:cNvCxnSpPr>
            <a:stCxn id="6" idx="0"/>
          </p:cNvCxnSpPr>
          <p:nvPr/>
        </p:nvCxnSpPr>
        <p:spPr>
          <a:xfrm rot="5400000" flipH="1" flipV="1">
            <a:off x="4536281" y="3178967"/>
            <a:ext cx="642942"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0"/>
          </p:cNvCxnSpPr>
          <p:nvPr/>
        </p:nvCxnSpPr>
        <p:spPr>
          <a:xfrm rot="16200000" flipV="1">
            <a:off x="3357554" y="3000372"/>
            <a:ext cx="642942"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468313" y="1341438"/>
            <a:ext cx="8280400" cy="957250"/>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② 若</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m2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舍弃序列</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中前半部分（较小的一</a:t>
            </a:r>
            <a:r>
              <a:rPr lang="zh-CN" altLang="en-US" sz="2000">
                <a:solidFill>
                  <a:srgbClr val="0000FF"/>
                </a:solidFill>
                <a:latin typeface="Consolas" pitchFamily="49" charset="0"/>
                <a:ea typeface="楷体" pitchFamily="49" charset="-122"/>
                <a:cs typeface="Consolas" pitchFamily="49" charset="0"/>
              </a:rPr>
              <a:t>半），同</a:t>
            </a:r>
            <a:r>
              <a:rPr lang="zh-CN" altLang="en-US" sz="2000" dirty="0">
                <a:solidFill>
                  <a:srgbClr val="0000FF"/>
                </a:solidFill>
                <a:latin typeface="Consolas" pitchFamily="49" charset="0"/>
                <a:ea typeface="楷体" pitchFamily="49" charset="-122"/>
                <a:cs typeface="Consolas" pitchFamily="49" charset="0"/>
              </a:rPr>
              <a:t>时舍弃序列</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中后半部分（较大的一半）要求舍弃的长度</a:t>
            </a:r>
            <a:r>
              <a:rPr lang="zh-CN" altLang="en-US" sz="2000">
                <a:solidFill>
                  <a:srgbClr val="0000FF"/>
                </a:solidFill>
                <a:latin typeface="Consolas" pitchFamily="49" charset="0"/>
                <a:ea typeface="楷体" pitchFamily="49" charset="-122"/>
                <a:cs typeface="Consolas" pitchFamily="49" charset="0"/>
              </a:rPr>
              <a:t>相等。</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圆角矩形 3"/>
          <p:cNvSpPr/>
          <p:nvPr/>
        </p:nvSpPr>
        <p:spPr>
          <a:xfrm>
            <a:off x="1643042"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4</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6</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9</a:t>
            </a:r>
            <a:endParaRPr lang="zh-CN" altLang="en-US" sz="2000">
              <a:latin typeface="Consolas" pitchFamily="49" charset="0"/>
              <a:cs typeface="Consolas" pitchFamily="49" charset="0"/>
            </a:endParaRPr>
          </a:p>
        </p:txBody>
      </p:sp>
      <p:sp>
        <p:nvSpPr>
          <p:cNvPr id="5" name="圆角矩形 4"/>
          <p:cNvSpPr/>
          <p:nvPr/>
        </p:nvSpPr>
        <p:spPr>
          <a:xfrm>
            <a:off x="4357686"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8</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10</a:t>
            </a:r>
            <a:endParaRPr lang="zh-CN" altLang="en-US" sz="2000">
              <a:latin typeface="Consolas" pitchFamily="49" charset="0"/>
              <a:cs typeface="Consolas" pitchFamily="49" charset="0"/>
            </a:endParaRPr>
          </a:p>
        </p:txBody>
      </p:sp>
      <p:sp>
        <p:nvSpPr>
          <p:cNvPr id="6" name="圆角矩形 5"/>
          <p:cNvSpPr/>
          <p:nvPr/>
        </p:nvSpPr>
        <p:spPr>
          <a:xfrm>
            <a:off x="2214546" y="4071942"/>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Consolas" pitchFamily="49" charset="0"/>
                <a:cs typeface="Consolas" pitchFamily="49" charset="0"/>
              </a:rPr>
              <a:t>4</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6</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9</a:t>
            </a:r>
            <a:endParaRPr lang="zh-CN" altLang="en-US" sz="2000">
              <a:latin typeface="Consolas" pitchFamily="49" charset="0"/>
              <a:cs typeface="Consolas" pitchFamily="49" charset="0"/>
            </a:endParaRPr>
          </a:p>
        </p:txBody>
      </p:sp>
      <p:sp>
        <p:nvSpPr>
          <p:cNvPr id="7" name="圆角矩形 6"/>
          <p:cNvSpPr/>
          <p:nvPr/>
        </p:nvSpPr>
        <p:spPr>
          <a:xfrm>
            <a:off x="4786314" y="4071942"/>
            <a:ext cx="128588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endParaRPr lang="zh-CN" altLang="en-US" sz="2000">
              <a:solidFill>
                <a:srgbClr val="FF0000"/>
              </a:solidFill>
              <a:latin typeface="Consolas" pitchFamily="49" charset="0"/>
              <a:cs typeface="Consolas" pitchFamily="49" charset="0"/>
            </a:endParaRPr>
          </a:p>
        </p:txBody>
      </p:sp>
      <p:sp>
        <p:nvSpPr>
          <p:cNvPr id="8" name="下箭头 7"/>
          <p:cNvSpPr/>
          <p:nvPr/>
        </p:nvSpPr>
        <p:spPr>
          <a:xfrm>
            <a:off x="4000496" y="3571876"/>
            <a:ext cx="214314" cy="500066"/>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4071934" y="5396227"/>
            <a:ext cx="428628" cy="461665"/>
          </a:xfrm>
          <a:prstGeom prst="rect">
            <a:avLst/>
          </a:prstGeom>
          <a:noFill/>
        </p:spPr>
        <p:txBody>
          <a:bodyPr wrap="square" rtlCol="0">
            <a:spAutoFit/>
          </a:bodyPr>
          <a:lstStyle/>
          <a:p>
            <a:r>
              <a:rPr lang="en-US" altLang="zh-CN">
                <a:solidFill>
                  <a:srgbClr val="FF0000"/>
                </a:solidFill>
                <a:latin typeface="Consolas" pitchFamily="49" charset="0"/>
                <a:cs typeface="Consolas" pitchFamily="49" charset="0"/>
              </a:rPr>
              <a:t>4</a:t>
            </a:r>
            <a:endParaRPr lang="zh-CN" altLang="en-US">
              <a:solidFill>
                <a:srgbClr val="FF0000"/>
              </a:solidFill>
              <a:latin typeface="Consolas" pitchFamily="49" charset="0"/>
              <a:cs typeface="Consolas" pitchFamily="49" charset="0"/>
            </a:endParaRPr>
          </a:p>
        </p:txBody>
      </p:sp>
      <p:cxnSp>
        <p:nvCxnSpPr>
          <p:cNvPr id="10" name="直接箭头连接符 9"/>
          <p:cNvCxnSpPr>
            <a:stCxn id="9" idx="0"/>
          </p:cNvCxnSpPr>
          <p:nvPr/>
        </p:nvCxnSpPr>
        <p:spPr>
          <a:xfrm rot="5400000" flipH="1" flipV="1">
            <a:off x="4464843" y="4574690"/>
            <a:ext cx="642942"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9" idx="0"/>
          </p:cNvCxnSpPr>
          <p:nvPr/>
        </p:nvCxnSpPr>
        <p:spPr>
          <a:xfrm rot="16200000" flipV="1">
            <a:off x="3286116" y="4396095"/>
            <a:ext cx="642942"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6500830" y="3857628"/>
            <a:ext cx="492443" cy="1000132"/>
          </a:xfrm>
          <a:prstGeom prst="rect">
            <a:avLst/>
          </a:prstGeom>
          <a:noFill/>
        </p:spPr>
        <p:txBody>
          <a:bodyPr vert="eaVert" wrap="square" rtlCol="0">
            <a:spAutoFit/>
          </a:bodyPr>
          <a:lstStyle/>
          <a:p>
            <a:r>
              <a:rPr lang="zh-CN" altLang="en-US" sz="2000" spc="300">
                <a:solidFill>
                  <a:srgbClr val="0000FF"/>
                </a:solidFill>
                <a:latin typeface="微软雅黑" pitchFamily="34" charset="-122"/>
                <a:ea typeface="微软雅黑" pitchFamily="34" charset="-122"/>
                <a:cs typeface="Consolas" pitchFamily="49" charset="0"/>
              </a:rPr>
              <a:t>继续求</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468313" y="1341438"/>
            <a:ext cx="8280400" cy="822597"/>
          </a:xfrm>
          <a:prstGeom prst="rect">
            <a:avLst/>
          </a:prstGeom>
          <a:solidFill>
            <a:schemeClr val="accent6">
              <a:lumMod val="20000"/>
              <a:lumOff val="80000"/>
            </a:schemeClr>
          </a:solidFill>
          <a:ln w="9525">
            <a:noFill/>
            <a:miter lim="800000"/>
            <a:headEnd/>
            <a:tailEnd/>
          </a:ln>
          <a:effectLst/>
        </p:spPr>
        <p:txBody>
          <a:bodyPr>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③ 若</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]&gt;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m2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舍弃序列</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中后半部分（较大的一</a:t>
            </a:r>
            <a:r>
              <a:rPr lang="zh-CN" altLang="en-US" sz="2000">
                <a:solidFill>
                  <a:srgbClr val="0000FF"/>
                </a:solidFill>
                <a:latin typeface="Consolas" pitchFamily="49" charset="0"/>
                <a:ea typeface="楷体" pitchFamily="49" charset="-122"/>
                <a:cs typeface="Consolas" pitchFamily="49" charset="0"/>
              </a:rPr>
              <a:t>半），同</a:t>
            </a:r>
            <a:r>
              <a:rPr lang="zh-CN" altLang="en-US" sz="2000" dirty="0">
                <a:solidFill>
                  <a:srgbClr val="0000FF"/>
                </a:solidFill>
                <a:latin typeface="Consolas" pitchFamily="49" charset="0"/>
                <a:ea typeface="楷体" pitchFamily="49" charset="-122"/>
                <a:cs typeface="Consolas" pitchFamily="49" charset="0"/>
              </a:rPr>
              <a:t>时舍弃序列</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中前半部分（较小的一</a:t>
            </a:r>
            <a:r>
              <a:rPr lang="zh-CN" altLang="en-US" sz="2000">
                <a:solidFill>
                  <a:srgbClr val="0000FF"/>
                </a:solidFill>
                <a:latin typeface="Consolas" pitchFamily="49" charset="0"/>
                <a:ea typeface="楷体" pitchFamily="49" charset="-122"/>
                <a:cs typeface="Consolas" pitchFamily="49" charset="0"/>
              </a:rPr>
              <a:t>半），要</a:t>
            </a:r>
            <a:r>
              <a:rPr lang="zh-CN" altLang="en-US" sz="2000" dirty="0">
                <a:solidFill>
                  <a:srgbClr val="0000FF"/>
                </a:solidFill>
                <a:latin typeface="Consolas" pitchFamily="49" charset="0"/>
                <a:ea typeface="楷体" pitchFamily="49" charset="-122"/>
                <a:cs typeface="Consolas" pitchFamily="49" charset="0"/>
              </a:rPr>
              <a:t>求舍弃的长度</a:t>
            </a:r>
            <a:r>
              <a:rPr lang="zh-CN" altLang="en-US" sz="2000">
                <a:solidFill>
                  <a:srgbClr val="0000FF"/>
                </a:solidFill>
                <a:latin typeface="Consolas" pitchFamily="49" charset="0"/>
                <a:ea typeface="楷体" pitchFamily="49" charset="-122"/>
                <a:cs typeface="Consolas" pitchFamily="49" charset="0"/>
              </a:rPr>
              <a:t>相等。</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圆角矩形 3"/>
          <p:cNvSpPr/>
          <p:nvPr/>
        </p:nvSpPr>
        <p:spPr>
          <a:xfrm>
            <a:off x="1643042"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6</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9</a:t>
            </a:r>
            <a:endParaRPr lang="zh-CN" altLang="en-US" sz="2000">
              <a:latin typeface="Consolas" pitchFamily="49" charset="0"/>
              <a:cs typeface="Consolas" pitchFamily="49" charset="0"/>
            </a:endParaRPr>
          </a:p>
        </p:txBody>
      </p:sp>
      <p:sp>
        <p:nvSpPr>
          <p:cNvPr id="5" name="圆角矩形 4"/>
          <p:cNvSpPr/>
          <p:nvPr/>
        </p:nvSpPr>
        <p:spPr>
          <a:xfrm>
            <a:off x="4357686"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onsolas" pitchFamily="49" charset="0"/>
                <a:cs typeface="Consolas" pitchFamily="49" charset="0"/>
              </a:rPr>
              <a:t>2</a:t>
            </a:r>
            <a:r>
              <a:rPr lang="zh-CN" altLang="en-US" sz="2000" dirty="0">
                <a:latin typeface="Consolas" pitchFamily="49" charset="0"/>
                <a:cs typeface="Consolas" pitchFamily="49" charset="0"/>
              </a:rPr>
              <a:t>，</a:t>
            </a:r>
            <a:r>
              <a:rPr lang="en-US" altLang="zh-CN" sz="2000" dirty="0">
                <a:latin typeface="Consolas" pitchFamily="49" charset="0"/>
                <a:cs typeface="Consolas" pitchFamily="49" charset="0"/>
              </a:rPr>
              <a:t>3</a:t>
            </a:r>
            <a:r>
              <a:rPr lang="zh-CN" altLang="en-US" sz="2000" dirty="0">
                <a:latin typeface="Consolas" pitchFamily="49" charset="0"/>
                <a:cs typeface="Consolas" pitchFamily="49" charset="0"/>
              </a:rPr>
              <a:t>，</a:t>
            </a:r>
            <a:r>
              <a:rPr lang="en-US" altLang="zh-CN" sz="2000" dirty="0">
                <a:solidFill>
                  <a:srgbClr val="FF0000"/>
                </a:solidFill>
                <a:latin typeface="Consolas" pitchFamily="49" charset="0"/>
                <a:cs typeface="Consolas" pitchFamily="49" charset="0"/>
              </a:rPr>
              <a:t>4</a:t>
            </a:r>
            <a:r>
              <a:rPr lang="zh-CN" altLang="en-US" sz="2000" dirty="0">
                <a:latin typeface="Consolas" pitchFamily="49" charset="0"/>
                <a:cs typeface="Consolas" pitchFamily="49" charset="0"/>
              </a:rPr>
              <a:t>，</a:t>
            </a:r>
            <a:r>
              <a:rPr lang="en-US" altLang="zh-CN" sz="2000" dirty="0">
                <a:latin typeface="Consolas" pitchFamily="49" charset="0"/>
                <a:cs typeface="Consolas" pitchFamily="49" charset="0"/>
              </a:rPr>
              <a:t>8</a:t>
            </a:r>
            <a:r>
              <a:rPr lang="zh-CN" altLang="en-US" sz="2000" dirty="0">
                <a:latin typeface="Consolas" pitchFamily="49" charset="0"/>
                <a:cs typeface="Consolas" pitchFamily="49" charset="0"/>
              </a:rPr>
              <a:t>，</a:t>
            </a:r>
            <a:r>
              <a:rPr lang="en-US" altLang="zh-CN" sz="2000" dirty="0">
                <a:latin typeface="Consolas" pitchFamily="49" charset="0"/>
                <a:cs typeface="Consolas" pitchFamily="49" charset="0"/>
              </a:rPr>
              <a:t>10</a:t>
            </a:r>
            <a:endParaRPr lang="zh-CN" altLang="en-US" sz="2000" dirty="0">
              <a:latin typeface="Consolas" pitchFamily="49" charset="0"/>
              <a:cs typeface="Consolas" pitchFamily="49" charset="0"/>
            </a:endParaRPr>
          </a:p>
        </p:txBody>
      </p:sp>
      <p:sp>
        <p:nvSpPr>
          <p:cNvPr id="6" name="圆角矩形 5"/>
          <p:cNvSpPr/>
          <p:nvPr/>
        </p:nvSpPr>
        <p:spPr>
          <a:xfrm>
            <a:off x="2214546" y="4071942"/>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onsolas" pitchFamily="49" charset="0"/>
                <a:cs typeface="Consolas" pitchFamily="49" charset="0"/>
              </a:rPr>
              <a:t>1</a:t>
            </a:r>
            <a:r>
              <a:rPr lang="zh-CN" altLang="en-US" sz="2000" dirty="0">
                <a:latin typeface="Consolas" pitchFamily="49" charset="0"/>
                <a:cs typeface="Consolas" pitchFamily="49" charset="0"/>
              </a:rPr>
              <a:t>，</a:t>
            </a:r>
            <a:r>
              <a:rPr lang="en-US" altLang="zh-CN" sz="2000" dirty="0">
                <a:solidFill>
                  <a:srgbClr val="FF0000"/>
                </a:solidFill>
                <a:latin typeface="Consolas" pitchFamily="49" charset="0"/>
                <a:cs typeface="Consolas" pitchFamily="49" charset="0"/>
              </a:rPr>
              <a:t>3</a:t>
            </a:r>
            <a:r>
              <a:rPr lang="en-US" altLang="zh-CN" sz="2000" dirty="0">
                <a:latin typeface="Consolas" pitchFamily="49" charset="0"/>
                <a:cs typeface="Consolas" pitchFamily="49" charset="0"/>
              </a:rPr>
              <a:t>, 5</a:t>
            </a:r>
            <a:endParaRPr lang="zh-CN" altLang="en-US" sz="2000" dirty="0">
              <a:latin typeface="Consolas" pitchFamily="49" charset="0"/>
              <a:cs typeface="Consolas" pitchFamily="49" charset="0"/>
            </a:endParaRPr>
          </a:p>
        </p:txBody>
      </p:sp>
      <p:sp>
        <p:nvSpPr>
          <p:cNvPr id="7" name="圆角矩形 6"/>
          <p:cNvSpPr/>
          <p:nvPr/>
        </p:nvSpPr>
        <p:spPr>
          <a:xfrm>
            <a:off x="4786314" y="4071942"/>
            <a:ext cx="128588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2000" dirty="0">
                <a:latin typeface="Consolas" pitchFamily="49" charset="0"/>
                <a:cs typeface="Consolas" pitchFamily="49" charset="0"/>
              </a:rPr>
              <a:t>4</a:t>
            </a:r>
            <a:r>
              <a:rPr lang="zh-CN" altLang="en-US" sz="2000" dirty="0">
                <a:latin typeface="Consolas" pitchFamily="49" charset="0"/>
                <a:cs typeface="Consolas" pitchFamily="49" charset="0"/>
              </a:rPr>
              <a:t>，</a:t>
            </a:r>
            <a:r>
              <a:rPr lang="en-US" altLang="zh-CN" sz="2000" dirty="0">
                <a:solidFill>
                  <a:srgbClr val="FF0000"/>
                </a:solidFill>
                <a:latin typeface="Consolas" pitchFamily="49" charset="0"/>
                <a:cs typeface="Consolas" pitchFamily="49" charset="0"/>
              </a:rPr>
              <a:t>8</a:t>
            </a:r>
            <a:r>
              <a:rPr lang="zh-CN" altLang="en-US" sz="2000" dirty="0">
                <a:latin typeface="Consolas" pitchFamily="49" charset="0"/>
                <a:cs typeface="Consolas" pitchFamily="49" charset="0"/>
              </a:rPr>
              <a:t>，</a:t>
            </a:r>
            <a:r>
              <a:rPr lang="en-US" altLang="zh-CN" sz="2000" dirty="0">
                <a:latin typeface="Consolas" pitchFamily="49" charset="0"/>
                <a:cs typeface="Consolas" pitchFamily="49" charset="0"/>
              </a:rPr>
              <a:t>10</a:t>
            </a:r>
            <a:endParaRPr lang="zh-CN" altLang="en-US" sz="2000" dirty="0">
              <a:latin typeface="Consolas" pitchFamily="49" charset="0"/>
              <a:cs typeface="Consolas" pitchFamily="49" charset="0"/>
            </a:endParaRPr>
          </a:p>
        </p:txBody>
      </p:sp>
      <p:sp>
        <p:nvSpPr>
          <p:cNvPr id="8" name="下箭头 7"/>
          <p:cNvSpPr/>
          <p:nvPr/>
        </p:nvSpPr>
        <p:spPr>
          <a:xfrm>
            <a:off x="4000496" y="3571876"/>
            <a:ext cx="214314" cy="500066"/>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4071934" y="5396227"/>
            <a:ext cx="428628" cy="461665"/>
          </a:xfrm>
          <a:prstGeom prst="rect">
            <a:avLst/>
          </a:prstGeom>
          <a:noFill/>
        </p:spPr>
        <p:txBody>
          <a:bodyPr wrap="square" rtlCol="0">
            <a:spAutoFit/>
          </a:bodyPr>
          <a:lstStyle/>
          <a:p>
            <a:r>
              <a:rPr lang="en-US" altLang="zh-CN">
                <a:solidFill>
                  <a:srgbClr val="FF0000"/>
                </a:solidFill>
                <a:latin typeface="Consolas" pitchFamily="49" charset="0"/>
                <a:cs typeface="Consolas" pitchFamily="49" charset="0"/>
              </a:rPr>
              <a:t>4</a:t>
            </a:r>
            <a:endParaRPr lang="zh-CN" altLang="en-US">
              <a:solidFill>
                <a:srgbClr val="FF0000"/>
              </a:solidFill>
              <a:latin typeface="Consolas" pitchFamily="49" charset="0"/>
              <a:cs typeface="Consolas" pitchFamily="49" charset="0"/>
            </a:endParaRPr>
          </a:p>
        </p:txBody>
      </p:sp>
      <p:cxnSp>
        <p:nvCxnSpPr>
          <p:cNvPr id="10" name="直接箭头连接符 9"/>
          <p:cNvCxnSpPr>
            <a:stCxn id="9" idx="0"/>
          </p:cNvCxnSpPr>
          <p:nvPr/>
        </p:nvCxnSpPr>
        <p:spPr>
          <a:xfrm rot="5400000" flipH="1" flipV="1">
            <a:off x="4464843" y="4574690"/>
            <a:ext cx="642942"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9" idx="0"/>
          </p:cNvCxnSpPr>
          <p:nvPr/>
        </p:nvCxnSpPr>
        <p:spPr>
          <a:xfrm rot="16200000" flipV="1">
            <a:off x="3286116" y="4396095"/>
            <a:ext cx="642942"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6357954" y="3929066"/>
            <a:ext cx="492443" cy="1000132"/>
          </a:xfrm>
          <a:prstGeom prst="rect">
            <a:avLst/>
          </a:prstGeom>
          <a:noFill/>
        </p:spPr>
        <p:txBody>
          <a:bodyPr vert="eaVert" wrap="square" rtlCol="0">
            <a:spAutoFit/>
          </a:bodyPr>
          <a:lstStyle/>
          <a:p>
            <a:r>
              <a:rPr lang="zh-CN" altLang="en-US" sz="2000" spc="300">
                <a:solidFill>
                  <a:srgbClr val="0000FF"/>
                </a:solidFill>
                <a:latin typeface="Consolas" pitchFamily="49" charset="0"/>
                <a:ea typeface="微软雅黑" pitchFamily="34" charset="-122"/>
                <a:cs typeface="Consolas" pitchFamily="49" charset="0"/>
              </a:rPr>
              <a:t>继续求</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50825" y="333375"/>
            <a:ext cx="8107389" cy="6346692"/>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pPr>
              <a:lnSpc>
                <a:spcPct val="9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midnum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s1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b[]</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s2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t2</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求两个有序序列</a:t>
            </a:r>
            <a:r>
              <a:rPr lang="en-US" altLang="zh-CN" sz="1800" dirty="0">
                <a:solidFill>
                  <a:srgbClr val="006600"/>
                </a:solidFill>
                <a:latin typeface="Consolas" pitchFamily="49" charset="0"/>
                <a:ea typeface="仿宋" pitchFamily="49" charset="-122"/>
                <a:cs typeface="Consolas" pitchFamily="49" charset="0"/>
              </a:rPr>
              <a:t>a[</a:t>
            </a:r>
            <a:r>
              <a:rPr lang="en-US" altLang="zh-CN" sz="1800" dirty="0" err="1">
                <a:solidFill>
                  <a:srgbClr val="006600"/>
                </a:solidFill>
                <a:latin typeface="Consolas" pitchFamily="49" charset="0"/>
                <a:ea typeface="仿宋" pitchFamily="49" charset="-122"/>
                <a:cs typeface="Consolas" pitchFamily="49" charset="0"/>
              </a:rPr>
              <a:t>s1</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t1</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和</a:t>
            </a:r>
            <a:r>
              <a:rPr lang="en-US" altLang="zh-CN" sz="1800" dirty="0">
                <a:solidFill>
                  <a:srgbClr val="006600"/>
                </a:solidFill>
                <a:latin typeface="Consolas" pitchFamily="49" charset="0"/>
                <a:ea typeface="仿宋" pitchFamily="49" charset="-122"/>
                <a:cs typeface="Consolas" pitchFamily="49" charset="0"/>
              </a:rPr>
              <a:t>b[</a:t>
            </a:r>
            <a:r>
              <a:rPr lang="en-US" altLang="zh-CN" sz="1800" dirty="0" err="1">
                <a:solidFill>
                  <a:srgbClr val="006600"/>
                </a:solidFill>
                <a:latin typeface="Consolas" pitchFamily="49" charset="0"/>
                <a:ea typeface="仿宋" pitchFamily="49" charset="-122"/>
                <a:cs typeface="Consolas" pitchFamily="49" charset="0"/>
              </a:rPr>
              <a:t>s2</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t2</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的中位数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m1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m2</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s1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t1</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s2</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t2</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两序列只有一个元素时返回较小者</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a:t>
            </a:r>
            <a:r>
              <a:rPr lang="en-US" altLang="zh-CN" sz="1800" dirty="0" err="1">
                <a:solidFill>
                  <a:srgbClr val="0000FF"/>
                </a:solidFill>
                <a:latin typeface="Consolas" pitchFamily="49" charset="0"/>
                <a:ea typeface="仿宋" pitchFamily="49" charset="-122"/>
                <a:cs typeface="Consolas" pitchFamily="49" charset="0"/>
              </a:rPr>
              <a:t>s1</a:t>
            </a:r>
            <a:r>
              <a:rPr lang="en-US" altLang="zh-CN" sz="1800" dirty="0">
                <a:solidFill>
                  <a:srgbClr val="0000FF"/>
                </a:solidFill>
                <a:latin typeface="Consolas" pitchFamily="49" charset="0"/>
                <a:ea typeface="仿宋" pitchFamily="49" charset="-122"/>
                <a:cs typeface="Consolas" pitchFamily="49" charset="0"/>
              </a:rPr>
              <a:t>]&lt;b[</a:t>
            </a:r>
            <a:r>
              <a:rPr lang="en-US" altLang="zh-CN" sz="1800" dirty="0" err="1">
                <a:solidFill>
                  <a:srgbClr val="0000FF"/>
                </a:solidFill>
                <a:latin typeface="Consolas" pitchFamily="49" charset="0"/>
                <a:ea typeface="仿宋" pitchFamily="49" charset="-122"/>
                <a:cs typeface="Consolas" pitchFamily="49" charset="0"/>
              </a:rPr>
              <a:t>s2</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s1</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s2</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m1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s1+t1</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的中位数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s2+t2</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的中位数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m1</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m2</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两中位数相等时返回该中位数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a:t>
            </a:r>
            <a:r>
              <a:rPr lang="en-US" altLang="zh-CN" sz="1800" dirty="0" err="1">
                <a:solidFill>
                  <a:srgbClr val="0000FF"/>
                </a:solidFill>
                <a:latin typeface="Consolas" pitchFamily="49" charset="0"/>
                <a:ea typeface="仿宋" pitchFamily="49" charset="-122"/>
                <a:cs typeface="Consolas" pitchFamily="49" charset="0"/>
              </a:rPr>
              <a:t>m1</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m1</a:t>
            </a:r>
            <a:r>
              <a:rPr lang="en-US" altLang="zh-CN" sz="1800" dirty="0">
                <a:solidFill>
                  <a:srgbClr val="0000FF"/>
                </a:solidFill>
                <a:latin typeface="Consolas" pitchFamily="49" charset="0"/>
                <a:ea typeface="仿宋" pitchFamily="49" charset="-122"/>
                <a:cs typeface="Consolas" pitchFamily="49" charset="0"/>
              </a:rPr>
              <a:t>]&lt;b[</a:t>
            </a:r>
            <a:r>
              <a:rPr lang="en-US" altLang="zh-CN" sz="1800" dirty="0" err="1">
                <a:solidFill>
                  <a:srgbClr val="0000FF"/>
                </a:solidFill>
                <a:latin typeface="Consolas" pitchFamily="49" charset="0"/>
                <a:ea typeface="仿宋" pitchFamily="49" charset="-122"/>
                <a:cs typeface="Consolas" pitchFamily="49" charset="0"/>
              </a:rPr>
              <a:t>m2</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m1</a:t>
            </a:r>
            <a:r>
              <a:rPr lang="en-US" altLang="zh-CN" sz="1800" dirty="0">
                <a:solidFill>
                  <a:srgbClr val="00B0F0"/>
                </a:solidFill>
                <a:latin typeface="Consolas" pitchFamily="49" charset="0"/>
                <a:ea typeface="仿宋" pitchFamily="49" charset="-122"/>
                <a:cs typeface="Consolas" pitchFamily="49" charset="0"/>
              </a:rPr>
              <a:t>]&lt;b[</a:t>
            </a:r>
            <a:r>
              <a:rPr lang="en-US" altLang="zh-CN" sz="1800" dirty="0" err="1">
                <a:solidFill>
                  <a:srgbClr val="00B0F0"/>
                </a:solidFill>
                <a:latin typeface="Consolas" pitchFamily="49" charset="0"/>
                <a:ea typeface="仿宋" pitchFamily="49" charset="-122"/>
                <a:cs typeface="Consolas" pitchFamily="49" charset="0"/>
              </a:rPr>
              <a:t>m2</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时</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postpart(s1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取后半部分</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prepart(s2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t2</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取前半部分</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midnum</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t2</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m1</a:t>
            </a:r>
            <a:r>
              <a:rPr lang="en-US" altLang="zh-CN" sz="1800" dirty="0">
                <a:solidFill>
                  <a:srgbClr val="00B0F0"/>
                </a:solidFill>
                <a:latin typeface="Consolas" pitchFamily="49" charset="0"/>
                <a:ea typeface="仿宋" pitchFamily="49" charset="-122"/>
                <a:cs typeface="Consolas" pitchFamily="49" charset="0"/>
              </a:rPr>
              <a:t>]&gt;b[</a:t>
            </a:r>
            <a:r>
              <a:rPr lang="en-US" altLang="zh-CN" sz="1800" dirty="0" err="1">
                <a:solidFill>
                  <a:srgbClr val="00B0F0"/>
                </a:solidFill>
                <a:latin typeface="Consolas" pitchFamily="49" charset="0"/>
                <a:ea typeface="仿宋" pitchFamily="49" charset="-122"/>
                <a:cs typeface="Consolas" pitchFamily="49" charset="0"/>
              </a:rPr>
              <a:t>m2</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时</a:t>
            </a:r>
          </a:p>
          <a:p>
            <a:pPr>
              <a:lnSpc>
                <a:spcPct val="9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prepart(s1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a:t>
            </a:r>
            <a:r>
              <a:rPr lang="zh-CN" altLang="en-US" sz="1800">
                <a:solidFill>
                  <a:srgbClr val="00B0F0"/>
                </a:solidFill>
                <a:latin typeface="Consolas" pitchFamily="49" charset="0"/>
                <a:ea typeface="仿宋" pitchFamily="49" charset="-122"/>
                <a:cs typeface="Consolas" pitchFamily="49" charset="0"/>
              </a:rPr>
              <a:t>取前半部分</a:t>
            </a:r>
            <a:endParaRPr lang="zh-CN" altLang="en-US" sz="1800" dirty="0">
              <a:solidFill>
                <a:srgbClr val="00B0F0"/>
              </a:solidFill>
              <a:latin typeface="Consolas" pitchFamily="49" charset="0"/>
              <a:ea typeface="仿宋" pitchFamily="49" charset="-122"/>
              <a:cs typeface="Consolas" pitchFamily="49" charset="0"/>
            </a:endParaRP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postpart(s2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t2</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取后半部分</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midnum</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t2</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08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08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08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08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08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08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082">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08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08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08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082">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082">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08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95288" y="642918"/>
            <a:ext cx="7993062" cy="1523494"/>
          </a:xfrm>
          <a:prstGeom prst="rect">
            <a:avLst/>
          </a:prstGeom>
          <a:solidFill>
            <a:schemeClr val="accent2">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算法分析</a:t>
            </a:r>
            <a:r>
              <a:rPr lang="en-US" altLang="zh-CN" sz="2200">
                <a:solidFill>
                  <a:srgbClr val="FF0000"/>
                </a:solidFill>
                <a:latin typeface="微软雅黑" pitchFamily="34" charset="-122"/>
                <a:ea typeface="微软雅黑" pitchFamily="34"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对于</a:t>
            </a:r>
            <a:r>
              <a:rPr lang="zh-CN" altLang="pt-BR" sz="2000" dirty="0">
                <a:solidFill>
                  <a:srgbClr val="0000FF"/>
                </a:solidFill>
                <a:latin typeface="Consolas" pitchFamily="49" charset="0"/>
                <a:ea typeface="楷体" pitchFamily="49" charset="-122"/>
                <a:cs typeface="Consolas" pitchFamily="49" charset="0"/>
              </a:rPr>
              <a:t>含有</a:t>
            </a:r>
            <a:r>
              <a:rPr lang="en-US"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个元素的有序序列</a:t>
            </a:r>
            <a:r>
              <a:rPr lang="en-US" altLang="zh-CN" sz="2000" i="1" dirty="0">
                <a:solidFill>
                  <a:srgbClr val="0000FF"/>
                </a:solidFill>
                <a:latin typeface="Consolas" pitchFamily="49" charset="0"/>
                <a:ea typeface="楷体" pitchFamily="49" charset="-122"/>
                <a:cs typeface="Consolas" pitchFamily="49" charset="0"/>
              </a:rPr>
              <a:t>a</a:t>
            </a:r>
            <a:r>
              <a:rPr lang="zh-CN" altLang="pt-BR"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，设</a:t>
            </a:r>
            <a:r>
              <a:rPr lang="zh-CN" altLang="pt-BR" sz="2000" dirty="0">
                <a:solidFill>
                  <a:srgbClr val="0000FF"/>
                </a:solidFill>
                <a:latin typeface="Consolas" pitchFamily="49" charset="0"/>
                <a:ea typeface="楷体" pitchFamily="49" charset="-122"/>
                <a:cs typeface="Consolas" pitchFamily="49" charset="0"/>
              </a:rPr>
              <a:t>调</a:t>
            </a:r>
            <a:r>
              <a:rPr lang="zh-CN" altLang="pt-BR"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midnum(</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a:t>
            </a:r>
            <a:r>
              <a:rPr lang="zh-CN" altLang="pt-BR" sz="2000" dirty="0">
                <a:solidFill>
                  <a:srgbClr val="0000FF"/>
                </a:solidFill>
                <a:latin typeface="Consolas" pitchFamily="49" charset="0"/>
                <a:ea typeface="楷体" pitchFamily="49" charset="-122"/>
                <a:cs typeface="Consolas" pitchFamily="49" charset="0"/>
              </a:rPr>
              <a:t>中位数的执行时间为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，显</a:t>
            </a:r>
            <a:r>
              <a:rPr lang="zh-CN" altLang="en-US" sz="2000" dirty="0">
                <a:solidFill>
                  <a:srgbClr val="0000FF"/>
                </a:solidFill>
                <a:latin typeface="Consolas" pitchFamily="49" charset="0"/>
                <a:ea typeface="楷体" pitchFamily="49" charset="-122"/>
                <a:cs typeface="Consolas" pitchFamily="49" charset="0"/>
              </a:rPr>
              <a:t>然有以下递归式：</a:t>
            </a:r>
          </a:p>
        </p:txBody>
      </p:sp>
      <p:sp>
        <p:nvSpPr>
          <p:cNvPr id="173059" name="Text Box 3"/>
          <p:cNvSpPr txBox="1">
            <a:spLocks noChangeArrowheads="1"/>
          </p:cNvSpPr>
          <p:nvPr/>
        </p:nvSpPr>
        <p:spPr bwMode="auto">
          <a:xfrm>
            <a:off x="1142976" y="2428868"/>
            <a:ext cx="4813309" cy="1048960"/>
          </a:xfrm>
          <a:prstGeom prst="rect">
            <a:avLst/>
          </a:prstGeom>
          <a:solidFill>
            <a:schemeClr val="accent4">
              <a:lumMod val="40000"/>
              <a:lumOff val="60000"/>
            </a:schemeClr>
          </a:solidFill>
          <a:ln w="9525">
            <a:noFill/>
            <a:miter lim="800000"/>
            <a:headEnd/>
            <a:tailEnd/>
          </a:ln>
          <a:effectLst/>
        </p:spPr>
        <p:txBody>
          <a:bodyPr wrap="square" lIns="216000" tIns="180000" bIns="180000">
            <a:spAutoFit/>
          </a:bodyPr>
          <a:lstStyle/>
          <a:p>
            <a:pPr>
              <a:lnSpc>
                <a:spcPct val="130000"/>
              </a:lnSpc>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			</a:t>
            </a:r>
            <a:r>
              <a:rPr lang="zh-CN" altLang="en-US"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en-US" altLang="zh-CN" sz="1800" i="1">
              <a:solidFill>
                <a:srgbClr val="00B0F0"/>
              </a:solidFill>
              <a:latin typeface="Consolas" pitchFamily="49" charset="0"/>
              <a:ea typeface="仿宋" pitchFamily="49" charset="-122"/>
              <a:cs typeface="Consolas" pitchFamily="49" charset="0"/>
            </a:endParaRPr>
          </a:p>
          <a:p>
            <a:pPr>
              <a:lnSpc>
                <a:spcPct val="130000"/>
              </a:lnSpc>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/2)+1		</a:t>
            </a:r>
            <a:r>
              <a:rPr lang="zh-CN" altLang="en-US"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p>
        </p:txBody>
      </p:sp>
      <p:sp>
        <p:nvSpPr>
          <p:cNvPr id="173060" name="Text Box 4"/>
          <p:cNvSpPr txBox="1">
            <a:spLocks noChangeArrowheads="1"/>
          </p:cNvSpPr>
          <p:nvPr/>
        </p:nvSpPr>
        <p:spPr bwMode="auto">
          <a:xfrm>
            <a:off x="971550" y="4069683"/>
            <a:ext cx="360045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容易推出，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descr="信纸"/>
          <p:cNvSpPr txBox="1">
            <a:spLocks noChangeArrowheads="1"/>
          </p:cNvSpPr>
          <p:nvPr/>
        </p:nvSpPr>
        <p:spPr bwMode="auto">
          <a:xfrm>
            <a:off x="428596" y="1285860"/>
            <a:ext cx="5929354" cy="523220"/>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pt-BR" altLang="zh-CN" sz="2800">
                <a:solidFill>
                  <a:srgbClr val="FF3300"/>
                </a:solidFill>
                <a:latin typeface="Consolas" pitchFamily="49" charset="0"/>
                <a:ea typeface="微软雅黑" pitchFamily="34" charset="-122"/>
                <a:cs typeface="Consolas" pitchFamily="49" charset="0"/>
              </a:rPr>
              <a:t>3.4</a:t>
            </a:r>
            <a:r>
              <a:rPr lang="en-US" altLang="zh-CN" sz="2800">
                <a:solidFill>
                  <a:srgbClr val="FF3300"/>
                </a:solidFill>
                <a:latin typeface="Consolas" pitchFamily="49" charset="0"/>
                <a:ea typeface="微软雅黑" pitchFamily="34" charset="-122"/>
                <a:cs typeface="Consolas" pitchFamily="49" charset="0"/>
              </a:rPr>
              <a:t>.1</a:t>
            </a:r>
            <a:r>
              <a:rPr lang="pt-BR" altLang="zh-CN" sz="2800">
                <a:solidFill>
                  <a:srgbClr val="FF3300"/>
                </a:solidFill>
                <a:latin typeface="Consolas" pitchFamily="49" charset="0"/>
                <a:ea typeface="微软雅黑" pitchFamily="34" charset="-122"/>
                <a:cs typeface="Consolas" pitchFamily="49" charset="0"/>
              </a:rPr>
              <a:t> </a:t>
            </a:r>
            <a:r>
              <a:rPr lang="zh-CN" altLang="pt-BR" sz="2800" dirty="0">
                <a:solidFill>
                  <a:srgbClr val="FF3300"/>
                </a:solidFill>
                <a:latin typeface="Consolas" pitchFamily="49" charset="0"/>
                <a:ea typeface="微软雅黑" pitchFamily="34" charset="-122"/>
                <a:cs typeface="Consolas" pitchFamily="49" charset="0"/>
              </a:rPr>
              <a:t>求解最大连续子序列和问题</a:t>
            </a:r>
            <a:endParaRPr lang="zh-CN" altLang="en-US" sz="2800" dirty="0">
              <a:solidFill>
                <a:srgbClr val="FF3300"/>
              </a:solidFill>
              <a:latin typeface="Consolas" pitchFamily="49" charset="0"/>
              <a:ea typeface="微软雅黑" pitchFamily="34" charset="-122"/>
              <a:cs typeface="Consolas" pitchFamily="49" charset="0"/>
            </a:endParaRPr>
          </a:p>
        </p:txBody>
      </p:sp>
      <p:sp>
        <p:nvSpPr>
          <p:cNvPr id="4" name="TextBox 3"/>
          <p:cNvSpPr txBox="1"/>
          <p:nvPr/>
        </p:nvSpPr>
        <p:spPr>
          <a:xfrm>
            <a:off x="571472" y="214290"/>
            <a:ext cx="342902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Verdana" pitchFamily="34" charset="0"/>
                <a:cs typeface="Consolas" pitchFamily="49" charset="0"/>
              </a:rPr>
              <a:t>3.4</a:t>
            </a:r>
            <a:r>
              <a:rPr lang="pt-BR" altLang="zh-CN" sz="2800">
                <a:solidFill>
                  <a:srgbClr val="FF0000"/>
                </a:solidFill>
                <a:latin typeface="Consolas" pitchFamily="49" charset="0"/>
                <a:ea typeface="叶根友毛笔行书2.0版" pitchFamily="2" charset="-122"/>
                <a:cs typeface="Consolas" pitchFamily="49" charset="0"/>
              </a:rPr>
              <a:t> </a:t>
            </a:r>
            <a:r>
              <a:rPr lang="zh-CN" altLang="zh-CN" sz="2800">
                <a:solidFill>
                  <a:srgbClr val="FF0000"/>
                </a:solidFill>
                <a:latin typeface="Consolas" pitchFamily="49" charset="0"/>
                <a:ea typeface="叶根友毛笔行书2.0版" pitchFamily="2" charset="-122"/>
                <a:cs typeface="Consolas" pitchFamily="49" charset="0"/>
              </a:rPr>
              <a:t>求解组合问题</a:t>
            </a:r>
          </a:p>
        </p:txBody>
      </p:sp>
      <p:sp>
        <p:nvSpPr>
          <p:cNvPr id="5" name="TextBox 4"/>
          <p:cNvSpPr txBox="1"/>
          <p:nvPr/>
        </p:nvSpPr>
        <p:spPr>
          <a:xfrm>
            <a:off x="285720" y="2000240"/>
            <a:ext cx="8286808" cy="3370153"/>
          </a:xfrm>
          <a:prstGeom prst="rect">
            <a:avLst/>
          </a:prstGeom>
          <a:noFill/>
        </p:spPr>
        <p:txBody>
          <a:bodyPr wrap="square" rtlCol="0">
            <a:spAutoFit/>
          </a:bodyPr>
          <a:lstStyle/>
          <a:p>
            <a:pPr>
              <a:lnSpc>
                <a:spcPct val="150000"/>
              </a:lnSpc>
            </a:pPr>
            <a:r>
              <a:rPr lang="en-US" altLang="zh-CN" sz="2200" dirty="0">
                <a:latin typeface="Consolas" pitchFamily="49" charset="0"/>
                <a:ea typeface="楷体" pitchFamily="49"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【问题描述】</a:t>
            </a:r>
            <a:r>
              <a:rPr lang="zh-CN" altLang="zh-CN" sz="2000" dirty="0">
                <a:solidFill>
                  <a:srgbClr val="0000FF"/>
                </a:solidFill>
                <a:latin typeface="Consolas" pitchFamily="49" charset="0"/>
                <a:ea typeface="楷体" pitchFamily="49" charset="-122"/>
                <a:cs typeface="Consolas" pitchFamily="49" charset="0"/>
              </a:rPr>
              <a:t>给定一个有</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）个整数的序列，要求求出其中最大连续子序列的和。</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例如</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FF"/>
                </a:solidFill>
                <a:latin typeface="Consolas" pitchFamily="49" charset="0"/>
                <a:ea typeface="楷体" pitchFamily="49" charset="-122"/>
                <a:cs typeface="Consolas" pitchFamily="49" charset="0"/>
              </a:rPr>
              <a:t>序列（</a:t>
            </a:r>
            <a:r>
              <a:rPr lang="en-US" altLang="zh-CN" sz="2000" dirty="0">
                <a:solidFill>
                  <a:srgbClr val="FF00FF"/>
                </a:solidFill>
                <a:latin typeface="Consolas" pitchFamily="49" charset="0"/>
                <a:ea typeface="楷体" pitchFamily="49" charset="-122"/>
                <a:cs typeface="Consolas" pitchFamily="49" charset="0"/>
              </a:rPr>
              <a:t>-2</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11</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-4</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13</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-5</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-2</a:t>
            </a:r>
            <a:r>
              <a:rPr lang="zh-CN" altLang="zh-CN" sz="2000" dirty="0">
                <a:solidFill>
                  <a:srgbClr val="FF00FF"/>
                </a:solidFill>
                <a:latin typeface="Consolas" pitchFamily="49" charset="0"/>
                <a:ea typeface="楷体" pitchFamily="49" charset="-122"/>
                <a:cs typeface="Consolas" pitchFamily="49" charset="0"/>
              </a:rPr>
              <a:t>）的最大子序列和为</a:t>
            </a:r>
            <a:r>
              <a:rPr lang="en-US" altLang="zh-CN" sz="2000" dirty="0">
                <a:solidFill>
                  <a:srgbClr val="FF00FF"/>
                </a:solidFill>
                <a:latin typeface="Consolas" pitchFamily="49" charset="0"/>
                <a:ea typeface="楷体" pitchFamily="49" charset="-122"/>
                <a:cs typeface="Consolas" pitchFamily="49" charset="0"/>
              </a:rPr>
              <a:t>20</a:t>
            </a:r>
          </a:p>
          <a:p>
            <a:pPr>
              <a:lnSpc>
                <a:spcPct val="150000"/>
              </a:lnSpc>
            </a:pPr>
            <a:r>
              <a:rPr lang="en-US" altLang="zh-CN" sz="2000" dirty="0">
                <a:solidFill>
                  <a:srgbClr val="FF00FF"/>
                </a:solidFill>
                <a:latin typeface="Consolas" pitchFamily="49" charset="0"/>
                <a:ea typeface="楷体" pitchFamily="49" charset="-122"/>
                <a:cs typeface="Consolas" pitchFamily="49" charset="0"/>
              </a:rPr>
              <a:t>     </a:t>
            </a:r>
            <a:r>
              <a:rPr lang="zh-CN" altLang="zh-CN" sz="2000" dirty="0">
                <a:solidFill>
                  <a:srgbClr val="FF00FF"/>
                </a:solidFill>
                <a:latin typeface="Consolas" pitchFamily="49" charset="0"/>
                <a:ea typeface="楷体" pitchFamily="49" charset="-122"/>
                <a:cs typeface="Consolas" pitchFamily="49" charset="0"/>
              </a:rPr>
              <a:t>序列（</a:t>
            </a:r>
            <a:r>
              <a:rPr lang="en-US" altLang="zh-CN" sz="2000" dirty="0">
                <a:solidFill>
                  <a:srgbClr val="FF00FF"/>
                </a:solidFill>
                <a:latin typeface="Consolas" pitchFamily="49" charset="0"/>
                <a:ea typeface="楷体" pitchFamily="49" charset="-122"/>
                <a:cs typeface="Consolas" pitchFamily="49" charset="0"/>
              </a:rPr>
              <a:t>-6</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2</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4</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-7</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5</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3</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2</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-1</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6</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-9</a:t>
            </a:r>
            <a:r>
              <a:rPr lang="zh-CN" altLang="zh-CN"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10</a:t>
            </a:r>
            <a:r>
              <a:rPr lang="zh-CN" altLang="zh-CN"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-2</a:t>
            </a:r>
            <a:r>
              <a:rPr lang="zh-CN" altLang="zh-CN" sz="2000" dirty="0">
                <a:solidFill>
                  <a:srgbClr val="FF00FF"/>
                </a:solidFill>
                <a:latin typeface="Consolas" pitchFamily="49" charset="0"/>
                <a:ea typeface="楷体" pitchFamily="49" charset="-122"/>
                <a:cs typeface="Consolas" pitchFamily="49" charset="0"/>
              </a:rPr>
              <a:t>）的最大子序列和为</a:t>
            </a:r>
            <a:r>
              <a:rPr lang="en-US" altLang="zh-CN" sz="2000" dirty="0">
                <a:solidFill>
                  <a:srgbClr val="FF00FF"/>
                </a:solidFill>
                <a:latin typeface="Consolas" pitchFamily="49" charset="0"/>
                <a:ea typeface="楷体" pitchFamily="49" charset="-122"/>
                <a:cs typeface="Consolas" pitchFamily="49" charset="0"/>
              </a:rPr>
              <a:t>16</a:t>
            </a:r>
            <a:r>
              <a:rPr lang="zh-CN" altLang="zh-CN" sz="2000" dirty="0">
                <a:solidFill>
                  <a:srgbClr val="FF00FF"/>
                </a:solidFill>
                <a:latin typeface="Consolas" pitchFamily="49" charset="0"/>
                <a:ea typeface="楷体" pitchFamily="49" charset="-122"/>
                <a:cs typeface="Consolas" pitchFamily="49" charset="0"/>
              </a:rPr>
              <a:t>。</a:t>
            </a:r>
            <a:endParaRPr lang="en-US" altLang="zh-CN" sz="2000" dirty="0">
              <a:solidFill>
                <a:srgbClr val="FF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规定一个序列最大连续子序列和至少是</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，如果小于</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，其结果为</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羊皮纸"/>
          <p:cNvSpPr txBox="1">
            <a:spLocks noChangeArrowheads="1"/>
          </p:cNvSpPr>
          <p:nvPr/>
        </p:nvSpPr>
        <p:spPr bwMode="auto">
          <a:xfrm>
            <a:off x="2786050" y="214290"/>
            <a:ext cx="3786214" cy="701675"/>
          </a:xfrm>
          <a:prstGeom prst="rect">
            <a:avLst/>
          </a:prstGeom>
          <a:blipFill dpi="0" rotWithShape="1">
            <a:blip r:embed="rId2" cstate="print"/>
            <a:srcRect/>
            <a:tile tx="0" ty="0" sx="100000" sy="100000" flip="none" algn="tl"/>
          </a:blipFill>
          <a:ln w="9525">
            <a:noFill/>
            <a:miter lim="800000"/>
            <a:headEnd/>
            <a:tailEnd/>
          </a:ln>
          <a:effectLst>
            <a:outerShdw dist="35921" dir="2700000" algn="ctr" rotWithShape="0">
              <a:schemeClr val="bg2"/>
            </a:outer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mj-ea"/>
                <a:cs typeface="Times New Roman" pitchFamily="18" charset="0"/>
              </a:rPr>
              <a:t>第</a:t>
            </a:r>
            <a:r>
              <a:rPr lang="en-US" altLang="zh-CN"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mj-ea"/>
                <a:cs typeface="Consolas" pitchFamily="49" charset="0"/>
              </a:rPr>
              <a:t>3</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mj-ea"/>
                <a:cs typeface="Times New Roman" pitchFamily="18" charset="0"/>
              </a:rPr>
              <a:t>章 </a:t>
            </a:r>
            <a:r>
              <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mj-ea"/>
                <a:cs typeface="Times New Roman" pitchFamily="18" charset="0"/>
              </a:rPr>
              <a:t>分治法</a:t>
            </a:r>
          </a:p>
        </p:txBody>
      </p:sp>
      <p:sp>
        <p:nvSpPr>
          <p:cNvPr id="5" name="TextBox 4"/>
          <p:cNvSpPr txBox="1"/>
          <p:nvPr/>
        </p:nvSpPr>
        <p:spPr>
          <a:xfrm>
            <a:off x="2143108" y="2110079"/>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a:solidFill>
                  <a:srgbClr val="FF0000"/>
                </a:solidFill>
                <a:latin typeface="Verdana" pitchFamily="34" charset="0"/>
                <a:ea typeface="Verdana" pitchFamily="34" charset="0"/>
                <a:cs typeface="Verdana" pitchFamily="34" charset="0"/>
              </a:rPr>
              <a:t>3.2</a:t>
            </a:r>
            <a:r>
              <a:rPr lang="pt-BR" altLang="zh-CN">
                <a:solidFill>
                  <a:srgbClr val="FF0000"/>
                </a:solidFill>
                <a:latin typeface="Times New Roman" pitchFamily="18" charset="0"/>
                <a:ea typeface="叶根友毛笔行书2.0版" pitchFamily="2" charset="-122"/>
                <a:cs typeface="Times New Roman" pitchFamily="18" charset="0"/>
              </a:rPr>
              <a:t> </a:t>
            </a:r>
            <a:r>
              <a:rPr lang="zh-CN" altLang="zh-CN">
                <a:solidFill>
                  <a:srgbClr val="FF0000"/>
                </a:solidFill>
                <a:latin typeface="Times New Roman" pitchFamily="18" charset="0"/>
                <a:ea typeface="叶根友毛笔行书2.0版" pitchFamily="2" charset="-122"/>
                <a:cs typeface="Times New Roman" pitchFamily="18" charset="0"/>
              </a:rPr>
              <a:t>求解排序问题</a:t>
            </a:r>
          </a:p>
        </p:txBody>
      </p:sp>
      <p:sp>
        <p:nvSpPr>
          <p:cNvPr id="6" name="TextBox 5"/>
          <p:cNvSpPr txBox="1"/>
          <p:nvPr/>
        </p:nvSpPr>
        <p:spPr>
          <a:xfrm>
            <a:off x="2143108" y="1428735"/>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Verdana" pitchFamily="34" charset="0"/>
                <a:ea typeface="Verdana" pitchFamily="34" charset="0"/>
                <a:cs typeface="Verdana" pitchFamily="34" charset="0"/>
              </a:rPr>
              <a:t>3.1</a:t>
            </a:r>
            <a:r>
              <a:rPr lang="en-US" altLang="zh-CN">
                <a:solidFill>
                  <a:srgbClr val="FF0000"/>
                </a:solidFill>
                <a:latin typeface="Times New Roman" pitchFamily="18" charset="0"/>
                <a:ea typeface="叶根友毛笔行书2.0版" pitchFamily="2" charset="-122"/>
                <a:cs typeface="Times New Roman" pitchFamily="18" charset="0"/>
              </a:rPr>
              <a:t> </a:t>
            </a:r>
            <a:r>
              <a:rPr lang="zh-CN" altLang="en-US">
                <a:solidFill>
                  <a:srgbClr val="FF0000"/>
                </a:solidFill>
                <a:latin typeface="Times New Roman" pitchFamily="18" charset="0"/>
                <a:ea typeface="叶根友毛笔行书2.0版" pitchFamily="2" charset="-122"/>
                <a:cs typeface="Times New Roman" pitchFamily="18" charset="0"/>
              </a:rPr>
              <a:t>分治法概述</a:t>
            </a:r>
          </a:p>
        </p:txBody>
      </p:sp>
      <p:sp>
        <p:nvSpPr>
          <p:cNvPr id="7" name="TextBox 6"/>
          <p:cNvSpPr txBox="1"/>
          <p:nvPr/>
        </p:nvSpPr>
        <p:spPr>
          <a:xfrm>
            <a:off x="2143108" y="2786058"/>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Verdana" pitchFamily="34" charset="0"/>
                <a:ea typeface="Verdana" pitchFamily="34" charset="0"/>
                <a:cs typeface="Verdana" pitchFamily="34" charset="0"/>
              </a:rPr>
              <a:t>3.3</a:t>
            </a:r>
            <a:r>
              <a:rPr lang="en-US" altLang="zh-CN">
                <a:solidFill>
                  <a:srgbClr val="FF0000"/>
                </a:solidFill>
                <a:latin typeface="Times New Roman" pitchFamily="18" charset="0"/>
                <a:ea typeface="叶根友毛笔行书2.0版" pitchFamily="2" charset="-122"/>
                <a:cs typeface="Times New Roman" pitchFamily="18" charset="0"/>
              </a:rPr>
              <a:t> </a:t>
            </a:r>
            <a:r>
              <a:rPr lang="zh-CN" altLang="zh-CN">
                <a:solidFill>
                  <a:srgbClr val="FF0000"/>
                </a:solidFill>
                <a:latin typeface="Times New Roman" pitchFamily="18" charset="0"/>
                <a:ea typeface="叶根友毛笔行书2.0版" pitchFamily="2" charset="-122"/>
                <a:cs typeface="Times New Roman" pitchFamily="18" charset="0"/>
              </a:rPr>
              <a:t>求解查找问题</a:t>
            </a:r>
          </a:p>
        </p:txBody>
      </p:sp>
      <p:sp>
        <p:nvSpPr>
          <p:cNvPr id="8" name="TextBox 7"/>
          <p:cNvSpPr txBox="1"/>
          <p:nvPr/>
        </p:nvSpPr>
        <p:spPr>
          <a:xfrm>
            <a:off x="2143108" y="3467401"/>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a:solidFill>
                  <a:srgbClr val="FF0000"/>
                </a:solidFill>
                <a:latin typeface="Verdana" pitchFamily="34" charset="0"/>
                <a:ea typeface="Verdana" pitchFamily="34" charset="0"/>
                <a:cs typeface="Verdana" pitchFamily="34" charset="0"/>
              </a:rPr>
              <a:t>3.4</a:t>
            </a:r>
            <a:r>
              <a:rPr lang="pt-BR" altLang="zh-CN">
                <a:solidFill>
                  <a:srgbClr val="FF0000"/>
                </a:solidFill>
                <a:latin typeface="Times New Roman" pitchFamily="18" charset="0"/>
                <a:ea typeface="叶根友毛笔行书2.0版" pitchFamily="2" charset="-122"/>
                <a:cs typeface="Times New Roman" pitchFamily="18" charset="0"/>
              </a:rPr>
              <a:t> </a:t>
            </a:r>
            <a:r>
              <a:rPr lang="zh-CN" altLang="zh-CN">
                <a:solidFill>
                  <a:srgbClr val="FF0000"/>
                </a:solidFill>
                <a:latin typeface="Times New Roman" pitchFamily="18" charset="0"/>
                <a:ea typeface="叶根友毛笔行书2.0版" pitchFamily="2" charset="-122"/>
                <a:cs typeface="Times New Roman" pitchFamily="18" charset="0"/>
              </a:rPr>
              <a:t>求解组合问题</a:t>
            </a:r>
          </a:p>
        </p:txBody>
      </p:sp>
      <p:sp>
        <p:nvSpPr>
          <p:cNvPr id="9" name="TextBox 8"/>
          <p:cNvSpPr txBox="1"/>
          <p:nvPr/>
        </p:nvSpPr>
        <p:spPr>
          <a:xfrm>
            <a:off x="2143108" y="4181781"/>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Verdana" pitchFamily="34" charset="0"/>
                <a:ea typeface="Verdana" pitchFamily="34" charset="0"/>
                <a:cs typeface="Verdana" pitchFamily="34" charset="0"/>
              </a:rPr>
              <a:t>3.5</a:t>
            </a:r>
            <a:r>
              <a:rPr lang="en-US" altLang="zh-CN">
                <a:solidFill>
                  <a:srgbClr val="FF0000"/>
                </a:solidFill>
                <a:latin typeface="Times New Roman" pitchFamily="18" charset="0"/>
                <a:ea typeface="叶根友毛笔行书2.0版" pitchFamily="2" charset="-122"/>
                <a:cs typeface="Times New Roman" pitchFamily="18" charset="0"/>
              </a:rPr>
              <a:t> </a:t>
            </a:r>
            <a:r>
              <a:rPr lang="zh-CN" altLang="zh-CN">
                <a:solidFill>
                  <a:srgbClr val="FF0000"/>
                </a:solidFill>
                <a:latin typeface="Times New Roman" pitchFamily="18" charset="0"/>
                <a:ea typeface="叶根友毛笔行书2.0版" pitchFamily="2" charset="-122"/>
                <a:cs typeface="Times New Roman" pitchFamily="18" charset="0"/>
              </a:rPr>
              <a:t>求解大整数乘法和矩阵乘法问题</a:t>
            </a:r>
          </a:p>
        </p:txBody>
      </p:sp>
      <p:sp>
        <p:nvSpPr>
          <p:cNvPr id="10" name="TextBox 9"/>
          <p:cNvSpPr txBox="1"/>
          <p:nvPr/>
        </p:nvSpPr>
        <p:spPr>
          <a:xfrm>
            <a:off x="2143108" y="4896161"/>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a:solidFill>
                  <a:srgbClr val="FF0000"/>
                </a:solidFill>
                <a:latin typeface="Verdana" pitchFamily="34" charset="0"/>
                <a:ea typeface="Verdana" pitchFamily="34" charset="0"/>
                <a:cs typeface="Verdana" pitchFamily="34" charset="0"/>
              </a:rPr>
              <a:t>3.6 </a:t>
            </a:r>
            <a:r>
              <a:rPr lang="zh-CN" altLang="zh-CN">
                <a:solidFill>
                  <a:srgbClr val="FF0000"/>
                </a:solidFill>
                <a:latin typeface="Times New Roman" pitchFamily="18" charset="0"/>
                <a:ea typeface="叶根友毛笔行书2.0版" pitchFamily="2" charset="-122"/>
                <a:cs typeface="Times New Roman" pitchFamily="18" charset="0"/>
              </a:rPr>
              <a:t>并行计算简介</a:t>
            </a:r>
          </a:p>
        </p:txBody>
      </p:sp>
    </p:spTree>
    <p:extLst>
      <p:ext uri="{BB962C8B-B14F-4D97-AF65-F5344CB8AC3E}">
        <p14:creationId xmlns:p14="http://schemas.microsoft.com/office/powerpoint/2010/main" val="1272455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58806" y="428604"/>
            <a:ext cx="8642350" cy="2908489"/>
          </a:xfrm>
          <a:prstGeom prst="rect">
            <a:avLst/>
          </a:prstGeom>
          <a:solidFill>
            <a:schemeClr val="bg1">
              <a:lumMod val="95000"/>
            </a:schemeClr>
          </a:solidFill>
          <a:ln w="9525">
            <a:noFill/>
            <a:miter lim="800000"/>
            <a:headEnd/>
            <a:tailEnd/>
          </a:ln>
          <a:effectLst/>
        </p:spPr>
        <p:txBody>
          <a:bodyPr>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对于含有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个整数的序列</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，表示该序列仅含一个元素，如果该元素大于</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，则返回该元素；否则返回</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&gt;1</a:t>
            </a:r>
            <a:r>
              <a:rPr lang="zh-CN" altLang="zh-CN" sz="2000">
                <a:solidFill>
                  <a:srgbClr val="0000FF"/>
                </a:solidFill>
                <a:latin typeface="Consolas" pitchFamily="49" charset="0"/>
                <a:ea typeface="楷体" pitchFamily="49" charset="-122"/>
                <a:cs typeface="Consolas" pitchFamily="49" charset="0"/>
              </a:rPr>
              <a:t>，采用分治法求解最大连续子序列时，取其中间位置</a:t>
            </a:r>
            <a:r>
              <a:rPr lang="en-US" altLang="zh-CN" sz="2000">
                <a:solidFill>
                  <a:srgbClr val="0000FF"/>
                </a:solidFill>
                <a:latin typeface="Consolas" pitchFamily="49" charset="0"/>
                <a:ea typeface="楷体" pitchFamily="49" charset="-122"/>
                <a:cs typeface="Consolas" pitchFamily="49" charset="0"/>
              </a:rPr>
              <a:t>mid=</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-1)/2</a:t>
            </a:r>
            <a:r>
              <a:rPr lang="en-US" altLang="zh-CN" sz="2000">
                <a:solidFill>
                  <a:srgbClr val="0000FF"/>
                </a:solidFill>
                <a:latin typeface="Consolas" pitchFamily="49" charset="0"/>
                <a:ea typeface="楷体" pitchFamily="49" charset="-122"/>
                <a:cs typeface="Consolas" pitchFamily="49" charset="0"/>
                <a:sym typeface="Symbol"/>
              </a:rPr>
              <a:t></a:t>
            </a:r>
            <a:r>
              <a:rPr lang="zh-CN" altLang="zh-CN" sz="2000">
                <a:solidFill>
                  <a:srgbClr val="0000FF"/>
                </a:solidFill>
                <a:latin typeface="Consolas" pitchFamily="49" charset="0"/>
                <a:ea typeface="楷体" pitchFamily="49" charset="-122"/>
                <a:cs typeface="Consolas" pitchFamily="49" charset="0"/>
              </a:rPr>
              <a:t>，该子序列只可能出现</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个地方。</a:t>
            </a:r>
          </a:p>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）该子序列完全落在左半部即</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[0..mid]</a:t>
            </a:r>
            <a:r>
              <a:rPr lang="zh-CN" altLang="zh-CN" sz="2000">
                <a:solidFill>
                  <a:srgbClr val="0000FF"/>
                </a:solidFill>
                <a:latin typeface="Consolas" pitchFamily="49" charset="0"/>
                <a:ea typeface="仿宋" pitchFamily="49" charset="-122"/>
                <a:cs typeface="Consolas" pitchFamily="49" charset="0"/>
              </a:rPr>
              <a:t>中。采用递归求出其最大连续子序列和</a:t>
            </a:r>
            <a:r>
              <a:rPr lang="en-US" altLang="zh-CN" sz="2000">
                <a:solidFill>
                  <a:srgbClr val="0000FF"/>
                </a:solidFill>
                <a:latin typeface="Consolas" pitchFamily="49" charset="0"/>
                <a:ea typeface="仿宋" pitchFamily="49" charset="-122"/>
                <a:cs typeface="Consolas" pitchFamily="49" charset="0"/>
              </a:rPr>
              <a:t>maxLeftSum</a:t>
            </a:r>
            <a:r>
              <a:rPr lang="zh-CN" altLang="zh-CN" sz="200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3357554" y="3786190"/>
            <a:ext cx="2357454"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pt-BR" altLang="zh-CN" sz="2000" i="1">
                <a:solidFill>
                  <a:srgbClr val="0000FF"/>
                </a:solidFill>
                <a:latin typeface="Consolas" pitchFamily="49" charset="0"/>
                <a:cs typeface="Consolas" pitchFamily="49" charset="0"/>
              </a:rPr>
              <a:t>a</a:t>
            </a:r>
            <a:r>
              <a:rPr lang="pt-BR" altLang="zh-CN" sz="2000" baseline="-25000">
                <a:solidFill>
                  <a:srgbClr val="0000FF"/>
                </a:solidFill>
                <a:latin typeface="Consolas" pitchFamily="49" charset="0"/>
                <a:cs typeface="Consolas" pitchFamily="49" charset="0"/>
              </a:rPr>
              <a:t>0</a:t>
            </a:r>
            <a:r>
              <a:rPr lang="pt-BR" altLang="zh-CN" sz="2000">
                <a:solidFill>
                  <a:srgbClr val="0000FF"/>
                </a:solidFill>
                <a:latin typeface="Consolas" pitchFamily="49" charset="0"/>
                <a:cs typeface="Consolas" pitchFamily="49" charset="0"/>
              </a:rPr>
              <a:t> </a:t>
            </a:r>
            <a:r>
              <a:rPr lang="pt-BR" altLang="zh-CN" sz="2000" i="1">
                <a:solidFill>
                  <a:srgbClr val="0000FF"/>
                </a:solidFill>
                <a:latin typeface="Consolas" pitchFamily="49" charset="0"/>
                <a:cs typeface="Consolas" pitchFamily="49" charset="0"/>
              </a:rPr>
              <a:t>a</a:t>
            </a:r>
            <a:r>
              <a:rPr lang="pt-BR" altLang="zh-CN" sz="2000" baseline="-25000">
                <a:solidFill>
                  <a:srgbClr val="0000FF"/>
                </a:solidFill>
                <a:latin typeface="Consolas" pitchFamily="49" charset="0"/>
                <a:cs typeface="Consolas" pitchFamily="49" charset="0"/>
              </a:rPr>
              <a:t>1</a:t>
            </a:r>
            <a:r>
              <a:rPr lang="pt-BR" altLang="zh-CN" sz="2000">
                <a:solidFill>
                  <a:srgbClr val="0000FF"/>
                </a:solidFill>
                <a:latin typeface="Consolas" pitchFamily="49" charset="0"/>
                <a:cs typeface="Consolas" pitchFamily="49" charset="0"/>
              </a:rPr>
              <a:t> … </a:t>
            </a:r>
            <a:r>
              <a:rPr lang="pt-BR" altLang="zh-CN" sz="2000" i="1">
                <a:solidFill>
                  <a:srgbClr val="0000FF"/>
                </a:solidFill>
                <a:latin typeface="Consolas" pitchFamily="49" charset="0"/>
                <a:cs typeface="Consolas" pitchFamily="49" charset="0"/>
              </a:rPr>
              <a:t>a</a:t>
            </a:r>
            <a:r>
              <a:rPr lang="pt-BR" altLang="zh-CN" sz="2000" i="1" baseline="-25000">
                <a:solidFill>
                  <a:srgbClr val="0000FF"/>
                </a:solidFill>
                <a:latin typeface="Consolas" pitchFamily="49" charset="0"/>
                <a:cs typeface="Consolas" pitchFamily="49" charset="0"/>
              </a:rPr>
              <a:t>i</a:t>
            </a:r>
            <a:r>
              <a:rPr lang="pt-BR" altLang="zh-CN" sz="2000">
                <a:solidFill>
                  <a:srgbClr val="0000FF"/>
                </a:solidFill>
                <a:latin typeface="Consolas" pitchFamily="49" charset="0"/>
                <a:cs typeface="Consolas" pitchFamily="49" charset="0"/>
              </a:rPr>
              <a:t> … </a:t>
            </a:r>
            <a:r>
              <a:rPr lang="pt-BR" altLang="zh-CN" sz="2000" i="1">
                <a:solidFill>
                  <a:srgbClr val="0000FF"/>
                </a:solidFill>
                <a:latin typeface="Consolas" pitchFamily="49" charset="0"/>
                <a:cs typeface="Consolas" pitchFamily="49" charset="0"/>
              </a:rPr>
              <a:t>a</a:t>
            </a:r>
            <a:r>
              <a:rPr lang="pt-BR" altLang="zh-CN" sz="2000" baseline="-25000">
                <a:solidFill>
                  <a:srgbClr val="0000FF"/>
                </a:solidFill>
                <a:latin typeface="Consolas" pitchFamily="49" charset="0"/>
                <a:cs typeface="Consolas" pitchFamily="49" charset="0"/>
              </a:rPr>
              <a:t>mid</a:t>
            </a:r>
            <a:endParaRPr lang="zh-CN" altLang="zh-CN" sz="2000">
              <a:solidFill>
                <a:srgbClr val="0000FF"/>
              </a:solidFill>
              <a:latin typeface="Consolas" pitchFamily="49" charset="0"/>
              <a:cs typeface="Consolas" pitchFamily="49" charset="0"/>
            </a:endParaRPr>
          </a:p>
        </p:txBody>
      </p:sp>
      <p:sp>
        <p:nvSpPr>
          <p:cNvPr id="6" name="左大括号 5"/>
          <p:cNvSpPr/>
          <p:nvPr/>
        </p:nvSpPr>
        <p:spPr>
          <a:xfrm rot="16200000">
            <a:off x="4393405" y="3464718"/>
            <a:ext cx="214314" cy="18573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3714744" y="4714884"/>
            <a:ext cx="171451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maxLeftSum</a:t>
            </a:r>
            <a:endParaRPr lang="zh-CN" altLang="zh-CN" sz="2000">
              <a:solidFill>
                <a:srgbClr val="0000FF"/>
              </a:solidFill>
              <a:latin typeface="Consolas" pitchFamily="49"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Text Box 5"/>
          <p:cNvSpPr txBox="1">
            <a:spLocks noChangeArrowheads="1"/>
          </p:cNvSpPr>
          <p:nvPr/>
        </p:nvSpPr>
        <p:spPr bwMode="auto">
          <a:xfrm>
            <a:off x="571472" y="1428736"/>
            <a:ext cx="8353425" cy="961674"/>
          </a:xfrm>
          <a:prstGeom prst="rect">
            <a:avLst/>
          </a:prstGeom>
          <a:solidFill>
            <a:schemeClr val="bg1">
              <a:lumMod val="95000"/>
            </a:schemeClr>
          </a:solidFill>
          <a:ln w="9525">
            <a:noFill/>
            <a:miter lim="800000"/>
            <a:headEnd/>
            <a:tailEnd/>
          </a:ln>
          <a:effectLst/>
        </p:spPr>
        <p:txBody>
          <a:bodyPr>
            <a:spAutoFit/>
          </a:bodyPr>
          <a:lstStyle/>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）该子序列完全落在右半部即</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[mid+1..</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中。采用递归求出其最大连续子序列和</a:t>
            </a:r>
            <a:r>
              <a:rPr lang="en-US" altLang="zh-CN" sz="2000">
                <a:solidFill>
                  <a:srgbClr val="0000FF"/>
                </a:solidFill>
                <a:latin typeface="Consolas" pitchFamily="49" charset="0"/>
                <a:ea typeface="仿宋" pitchFamily="49" charset="-122"/>
                <a:cs typeface="Consolas" pitchFamily="49" charset="0"/>
              </a:rPr>
              <a:t>maxRightSum</a:t>
            </a:r>
            <a:r>
              <a:rPr lang="zh-CN" altLang="zh-CN" sz="200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071802" y="2786058"/>
            <a:ext cx="3143272"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mid+1</a:t>
            </a:r>
            <a:r>
              <a:rPr lang="en-US" altLang="zh-CN" sz="2000">
                <a:solidFill>
                  <a:srgbClr val="0000FF"/>
                </a:solidFill>
                <a:latin typeface="Consolas" pitchFamily="49" charset="0"/>
                <a:cs typeface="Consolas" pitchFamily="49" charset="0"/>
              </a:rPr>
              <a:t> </a:t>
            </a:r>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mid+2</a:t>
            </a:r>
            <a:r>
              <a:rPr lang="en-US" altLang="zh-CN" sz="2000">
                <a:solidFill>
                  <a:srgbClr val="0000FF"/>
                </a:solidFill>
                <a:latin typeface="Consolas" pitchFamily="49" charset="0"/>
                <a:cs typeface="Consolas" pitchFamily="49" charset="0"/>
              </a:rPr>
              <a:t> … </a:t>
            </a:r>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 … </a:t>
            </a:r>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n</a:t>
            </a:r>
            <a:r>
              <a:rPr lang="en-US" altLang="zh-CN" sz="2000" baseline="-25000">
                <a:solidFill>
                  <a:srgbClr val="0000FF"/>
                </a:solidFill>
                <a:latin typeface="Consolas" pitchFamily="49" charset="0"/>
                <a:cs typeface="Consolas" pitchFamily="49" charset="0"/>
              </a:rPr>
              <a:t>-1</a:t>
            </a:r>
            <a:endParaRPr lang="zh-CN" altLang="zh-CN" sz="2000">
              <a:solidFill>
                <a:srgbClr val="0000FF"/>
              </a:solidFill>
              <a:latin typeface="Consolas" pitchFamily="49" charset="0"/>
              <a:cs typeface="Consolas" pitchFamily="49" charset="0"/>
            </a:endParaRPr>
          </a:p>
        </p:txBody>
      </p:sp>
      <p:sp>
        <p:nvSpPr>
          <p:cNvPr id="9" name="左大括号 8"/>
          <p:cNvSpPr/>
          <p:nvPr/>
        </p:nvSpPr>
        <p:spPr>
          <a:xfrm rot="16200000">
            <a:off x="4393405" y="2107397"/>
            <a:ext cx="285752" cy="26432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TextBox 10"/>
          <p:cNvSpPr txBox="1"/>
          <p:nvPr/>
        </p:nvSpPr>
        <p:spPr>
          <a:xfrm>
            <a:off x="3643306" y="3671832"/>
            <a:ext cx="178595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maxRightSum</a:t>
            </a:r>
            <a:endParaRPr lang="zh-CN" altLang="zh-CN" sz="2000">
              <a:solidFill>
                <a:srgbClr val="0000FF"/>
              </a:solidFill>
              <a:latin typeface="Consolas" pitchFamily="49" charset="0"/>
              <a:cs typeface="Consolas"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Text Box 3"/>
          <p:cNvSpPr txBox="1">
            <a:spLocks noChangeArrowheads="1"/>
          </p:cNvSpPr>
          <p:nvPr/>
        </p:nvSpPr>
        <p:spPr bwMode="auto">
          <a:xfrm>
            <a:off x="822330" y="333375"/>
            <a:ext cx="6750066" cy="471155"/>
          </a:xfrm>
          <a:prstGeom prst="rect">
            <a:avLst/>
          </a:prstGeom>
          <a:solidFill>
            <a:schemeClr val="bg1">
              <a:lumMod val="95000"/>
            </a:schemeClr>
          </a:solidFill>
          <a:ln w="9525">
            <a:noFill/>
            <a:miter lim="800000"/>
            <a:headEnd/>
            <a:tailEnd/>
          </a:ln>
          <a:effectLst/>
        </p:spPr>
        <p:txBody>
          <a:bodyPr wrap="square">
            <a:spAutoFit/>
          </a:bodyPr>
          <a:lstStyle/>
          <a:p>
            <a:pPr>
              <a:lnSpc>
                <a:spcPts val="3300"/>
              </a:lnSpc>
              <a:spcBef>
                <a:spcPts val="0"/>
              </a:spcBef>
            </a:pP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）该</a:t>
            </a:r>
            <a:r>
              <a:rPr lang="zh-CN" altLang="en-US" sz="2000" dirty="0">
                <a:solidFill>
                  <a:srgbClr val="0000FF"/>
                </a:solidFill>
                <a:latin typeface="Consolas" pitchFamily="49" charset="0"/>
                <a:ea typeface="仿宋" pitchFamily="49" charset="-122"/>
                <a:cs typeface="Consolas" pitchFamily="49" charset="0"/>
              </a:rPr>
              <a:t>子序列跨越序列</a:t>
            </a:r>
            <a:r>
              <a:rPr lang="en-US" altLang="zh-CN"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的中部而占据左右两部</a:t>
            </a:r>
            <a:r>
              <a:rPr lang="zh-CN" altLang="en-US" sz="2000">
                <a:solidFill>
                  <a:srgbClr val="0000FF"/>
                </a:solidFill>
                <a:latin typeface="Consolas" pitchFamily="49" charset="0"/>
                <a:ea typeface="仿宋" pitchFamily="49" charset="-122"/>
                <a:cs typeface="Consolas" pitchFamily="49" charset="0"/>
              </a:rPr>
              <a:t>分。</a:t>
            </a:r>
            <a:endParaRPr lang="zh-CN" altLang="en-US" sz="2000" dirty="0">
              <a:solidFill>
                <a:srgbClr val="0000FF"/>
              </a:solidFill>
              <a:latin typeface="Consolas" pitchFamily="49" charset="0"/>
              <a:ea typeface="仿宋" pitchFamily="49" charset="-122"/>
              <a:cs typeface="Consolas" pitchFamily="49" charset="0"/>
            </a:endParaRPr>
          </a:p>
        </p:txBody>
      </p:sp>
      <p:sp>
        <p:nvSpPr>
          <p:cNvPr id="168965" name="Rectangle 5"/>
          <p:cNvSpPr>
            <a:spLocks noChangeArrowheads="1"/>
          </p:cNvSpPr>
          <p:nvPr/>
        </p:nvSpPr>
        <p:spPr bwMode="auto">
          <a:xfrm>
            <a:off x="0" y="323373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8" name="TextBox 7"/>
          <p:cNvSpPr txBox="1"/>
          <p:nvPr/>
        </p:nvSpPr>
        <p:spPr>
          <a:xfrm>
            <a:off x="1357290" y="2314510"/>
            <a:ext cx="235745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pt-BR" altLang="zh-CN" sz="2000" i="1">
                <a:solidFill>
                  <a:srgbClr val="0000FF"/>
                </a:solidFill>
                <a:latin typeface="Consolas" pitchFamily="49" charset="0"/>
                <a:cs typeface="Consolas" pitchFamily="49" charset="0"/>
              </a:rPr>
              <a:t>a</a:t>
            </a:r>
            <a:r>
              <a:rPr lang="pt-BR" altLang="zh-CN" sz="2000" i="1" baseline="-25000">
                <a:solidFill>
                  <a:srgbClr val="0000FF"/>
                </a:solidFill>
                <a:latin typeface="Consolas" pitchFamily="49" charset="0"/>
                <a:cs typeface="Consolas" pitchFamily="49" charset="0"/>
              </a:rPr>
              <a:t>i</a:t>
            </a:r>
            <a:r>
              <a:rPr lang="pt-BR" altLang="zh-CN" sz="2000">
                <a:solidFill>
                  <a:srgbClr val="0000FF"/>
                </a:solidFill>
                <a:latin typeface="Consolas" pitchFamily="49" charset="0"/>
                <a:cs typeface="Consolas" pitchFamily="49" charset="0"/>
              </a:rPr>
              <a:t> </a:t>
            </a:r>
            <a:r>
              <a:rPr lang="pt-BR" altLang="zh-CN" sz="2000" i="1">
                <a:solidFill>
                  <a:srgbClr val="0000FF"/>
                </a:solidFill>
                <a:latin typeface="Consolas" pitchFamily="49" charset="0"/>
                <a:cs typeface="Consolas" pitchFamily="49" charset="0"/>
              </a:rPr>
              <a:t>a</a:t>
            </a:r>
            <a:r>
              <a:rPr lang="pt-BR" altLang="zh-CN" sz="2000" i="1" baseline="-25000">
                <a:solidFill>
                  <a:srgbClr val="0000FF"/>
                </a:solidFill>
                <a:latin typeface="Consolas" pitchFamily="49" charset="0"/>
                <a:cs typeface="Consolas" pitchFamily="49" charset="0"/>
              </a:rPr>
              <a:t>i</a:t>
            </a:r>
            <a:r>
              <a:rPr lang="pt-BR" altLang="zh-CN" sz="2000" baseline="-25000">
                <a:solidFill>
                  <a:srgbClr val="0000FF"/>
                </a:solidFill>
                <a:latin typeface="Consolas" pitchFamily="49" charset="0"/>
                <a:cs typeface="Consolas" pitchFamily="49" charset="0"/>
              </a:rPr>
              <a:t>+1</a:t>
            </a:r>
            <a:r>
              <a:rPr lang="pt-BR" altLang="zh-CN" sz="2000">
                <a:solidFill>
                  <a:srgbClr val="0000FF"/>
                </a:solidFill>
                <a:latin typeface="Consolas" pitchFamily="49" charset="0"/>
                <a:cs typeface="Consolas" pitchFamily="49" charset="0"/>
              </a:rPr>
              <a:t>  … … </a:t>
            </a:r>
            <a:r>
              <a:rPr lang="pt-BR" altLang="zh-CN" i="1">
                <a:solidFill>
                  <a:srgbClr val="FF0000"/>
                </a:solidFill>
                <a:latin typeface="Consolas" pitchFamily="49" charset="0"/>
                <a:cs typeface="Consolas" pitchFamily="49" charset="0"/>
              </a:rPr>
              <a:t>a</a:t>
            </a:r>
            <a:r>
              <a:rPr lang="pt-BR" altLang="zh-CN" baseline="-25000">
                <a:solidFill>
                  <a:srgbClr val="FF0000"/>
                </a:solidFill>
                <a:latin typeface="Consolas" pitchFamily="49" charset="0"/>
                <a:cs typeface="Consolas" pitchFamily="49" charset="0"/>
              </a:rPr>
              <a:t>mid</a:t>
            </a:r>
            <a:endParaRPr lang="zh-CN" altLang="zh-CN">
              <a:solidFill>
                <a:srgbClr val="FF0000"/>
              </a:solidFill>
              <a:latin typeface="Consolas" pitchFamily="49" charset="0"/>
              <a:cs typeface="Consolas" pitchFamily="49" charset="0"/>
            </a:endParaRPr>
          </a:p>
        </p:txBody>
      </p:sp>
      <p:sp>
        <p:nvSpPr>
          <p:cNvPr id="9" name="TextBox 8"/>
          <p:cNvSpPr txBox="1"/>
          <p:nvPr/>
        </p:nvSpPr>
        <p:spPr>
          <a:xfrm>
            <a:off x="3786182" y="2314510"/>
            <a:ext cx="264320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mid+1</a:t>
            </a:r>
            <a:r>
              <a:rPr lang="en-US" altLang="zh-CN" sz="2000">
                <a:solidFill>
                  <a:srgbClr val="0000FF"/>
                </a:solidFill>
                <a:latin typeface="Consolas" pitchFamily="49" charset="0"/>
                <a:cs typeface="Consolas" pitchFamily="49" charset="0"/>
              </a:rPr>
              <a:t>   … …     </a:t>
            </a:r>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  </a:t>
            </a:r>
            <a:endParaRPr lang="zh-CN" altLang="zh-CN" sz="2000">
              <a:solidFill>
                <a:srgbClr val="0000FF"/>
              </a:solidFill>
              <a:latin typeface="Consolas" pitchFamily="49" charset="0"/>
              <a:cs typeface="Consolas" pitchFamily="49" charset="0"/>
            </a:endParaRPr>
          </a:p>
        </p:txBody>
      </p:sp>
      <p:sp>
        <p:nvSpPr>
          <p:cNvPr id="10" name="左大括号 9"/>
          <p:cNvSpPr/>
          <p:nvPr/>
        </p:nvSpPr>
        <p:spPr>
          <a:xfrm rot="16200000">
            <a:off x="2393141" y="2064478"/>
            <a:ext cx="214314" cy="18573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左大括号 10"/>
          <p:cNvSpPr/>
          <p:nvPr/>
        </p:nvSpPr>
        <p:spPr>
          <a:xfrm rot="16200000">
            <a:off x="4879212" y="1764466"/>
            <a:ext cx="242832" cy="24288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1714480" y="3243204"/>
            <a:ext cx="171451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maxLeftSum</a:t>
            </a:r>
            <a:endParaRPr lang="zh-CN" altLang="zh-CN" sz="2000">
              <a:solidFill>
                <a:srgbClr val="0000FF"/>
              </a:solidFill>
              <a:latin typeface="Consolas" pitchFamily="49" charset="0"/>
              <a:cs typeface="Consolas" pitchFamily="49" charset="0"/>
            </a:endParaRPr>
          </a:p>
        </p:txBody>
      </p:sp>
      <p:sp>
        <p:nvSpPr>
          <p:cNvPr id="13" name="TextBox 12"/>
          <p:cNvSpPr txBox="1"/>
          <p:nvPr/>
        </p:nvSpPr>
        <p:spPr>
          <a:xfrm>
            <a:off x="4214810" y="3200284"/>
            <a:ext cx="178595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maxRightSum</a:t>
            </a:r>
            <a:endParaRPr lang="zh-CN" altLang="zh-CN" sz="2000">
              <a:solidFill>
                <a:srgbClr val="0000FF"/>
              </a:solidFill>
              <a:latin typeface="Consolas" pitchFamily="49" charset="0"/>
              <a:cs typeface="Consolas" pitchFamily="49" charset="0"/>
            </a:endParaRPr>
          </a:p>
        </p:txBody>
      </p:sp>
      <p:sp>
        <p:nvSpPr>
          <p:cNvPr id="15" name="TextBox 14"/>
          <p:cNvSpPr txBox="1"/>
          <p:nvPr/>
        </p:nvSpPr>
        <p:spPr>
          <a:xfrm>
            <a:off x="1000100" y="4071942"/>
            <a:ext cx="6786610" cy="1077218"/>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cs typeface="Consolas" pitchFamily="49" charset="0"/>
              </a:rPr>
              <a:t>结果：</a:t>
            </a:r>
            <a:r>
              <a:rPr lang="en-US" altLang="zh-CN">
                <a:solidFill>
                  <a:srgbClr val="FF0000"/>
                </a:solidFill>
                <a:latin typeface="Consolas" pitchFamily="49" charset="0"/>
                <a:cs typeface="Consolas" pitchFamily="49" charset="0"/>
              </a:rPr>
              <a:t>max3</a:t>
            </a:r>
            <a:r>
              <a:rPr lang="en-US" altLang="zh-CN" sz="2000">
                <a:solidFill>
                  <a:srgbClr val="0000FF"/>
                </a:solidFill>
                <a:latin typeface="Consolas" pitchFamily="49" charset="0"/>
                <a:cs typeface="Consolas" pitchFamily="49" charset="0"/>
              </a:rPr>
              <a:t>( maxLeftSum,</a:t>
            </a:r>
            <a:endParaRPr lang="zh-CN" altLang="zh-CN" sz="2000">
              <a:solidFill>
                <a:srgbClr val="0000FF"/>
              </a:solidFill>
              <a:latin typeface="Consolas" pitchFamily="49" charset="0"/>
              <a:cs typeface="Consolas" pitchFamily="49" charset="0"/>
            </a:endParaRPr>
          </a:p>
          <a:p>
            <a:r>
              <a:rPr lang="en-US" altLang="zh-CN" sz="2000">
                <a:solidFill>
                  <a:srgbClr val="0000FF"/>
                </a:solidFill>
                <a:latin typeface="Consolas" pitchFamily="49" charset="0"/>
                <a:cs typeface="Consolas" pitchFamily="49" charset="0"/>
              </a:rPr>
              <a:t>            maxRightSum,</a:t>
            </a:r>
            <a:endParaRPr lang="zh-CN" altLang="zh-CN" sz="2000">
              <a:solidFill>
                <a:srgbClr val="0000FF"/>
              </a:solidFill>
              <a:latin typeface="Consolas" pitchFamily="49" charset="0"/>
              <a:cs typeface="Consolas" pitchFamily="49" charset="0"/>
            </a:endParaRPr>
          </a:p>
          <a:p>
            <a:r>
              <a:rPr lang="en-US" altLang="zh-CN" sz="2000">
                <a:solidFill>
                  <a:srgbClr val="0000FF"/>
                </a:solidFill>
                <a:latin typeface="Consolas" pitchFamily="49" charset="0"/>
                <a:cs typeface="Consolas" pitchFamily="49" charset="0"/>
              </a:rPr>
              <a:t>            maxLeftBorderSum+maxRightBorderSum )</a:t>
            </a:r>
            <a:endParaRPr lang="zh-CN" altLang="en-US" sz="2000">
              <a:solidFill>
                <a:srgbClr val="0000FF"/>
              </a:solidFill>
              <a:latin typeface="Consolas" pitchFamily="49" charset="0"/>
              <a:cs typeface="Consolas" pitchFamily="49" charset="0"/>
            </a:endParaRPr>
          </a:p>
        </p:txBody>
      </p:sp>
      <p:sp>
        <p:nvSpPr>
          <p:cNvPr id="16" name="左大括号 15"/>
          <p:cNvSpPr/>
          <p:nvPr/>
        </p:nvSpPr>
        <p:spPr>
          <a:xfrm rot="5400000">
            <a:off x="2393141" y="1250141"/>
            <a:ext cx="214314" cy="18573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左大括号 16"/>
          <p:cNvSpPr/>
          <p:nvPr/>
        </p:nvSpPr>
        <p:spPr>
          <a:xfrm rot="5400000">
            <a:off x="4879212" y="950130"/>
            <a:ext cx="242832" cy="24288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1214414" y="1528692"/>
            <a:ext cx="2571768"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maxLeftBorderSum</a:t>
            </a:r>
            <a:endParaRPr lang="zh-CN" altLang="en-US" sz="2000">
              <a:latin typeface="Consolas" pitchFamily="49" charset="0"/>
              <a:cs typeface="Consolas" pitchFamily="49" charset="0"/>
            </a:endParaRPr>
          </a:p>
        </p:txBody>
      </p:sp>
      <p:sp>
        <p:nvSpPr>
          <p:cNvPr id="19" name="TextBox 18"/>
          <p:cNvSpPr txBox="1"/>
          <p:nvPr/>
        </p:nvSpPr>
        <p:spPr>
          <a:xfrm>
            <a:off x="3857620" y="1571612"/>
            <a:ext cx="2928958"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maxRightBorderSum</a:t>
            </a:r>
            <a:endParaRPr lang="zh-CN" altLang="en-US" sz="2000">
              <a:latin typeface="Consolas" pitchFamily="49" charset="0"/>
              <a:cs typeface="Consolas"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00034" y="1285860"/>
            <a:ext cx="7572428" cy="3964501"/>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a:solidFill>
                  <a:srgbClr val="0000FF"/>
                </a:solidFill>
                <a:latin typeface="Consolas" pitchFamily="49" charset="0"/>
                <a:ea typeface="仿宋" pitchFamily="49" charset="-122"/>
                <a:cs typeface="Consolas" pitchFamily="49" charset="0"/>
              </a:rPr>
              <a:t>long </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maxSubSum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left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right)	</a:t>
            </a:r>
          </a:p>
          <a:p>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求</a:t>
            </a:r>
            <a:r>
              <a:rPr lang="en-US" altLang="zh-CN" sz="1800" dirty="0">
                <a:solidFill>
                  <a:srgbClr val="006600"/>
                </a:solidFill>
                <a:latin typeface="Consolas" pitchFamily="49" charset="0"/>
                <a:ea typeface="仿宋" pitchFamily="49" charset="-122"/>
                <a:cs typeface="Consolas" pitchFamily="49" charset="0"/>
              </a:rPr>
              <a:t>a[</a:t>
            </a:r>
            <a:r>
              <a:rPr lang="en-US" altLang="zh-CN" sz="1800" dirty="0" err="1">
                <a:solidFill>
                  <a:srgbClr val="006600"/>
                </a:solidFill>
                <a:latin typeface="Consolas" pitchFamily="49" charset="0"/>
                <a:ea typeface="仿宋" pitchFamily="49" charset="-122"/>
                <a:cs typeface="Consolas" pitchFamily="49" charset="0"/>
              </a:rPr>
              <a:t>left..right</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序列中最大连续子序列和</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j;</a:t>
            </a:r>
          </a:p>
          <a:p>
            <a:r>
              <a:rPr lang="en-US" altLang="zh-CN" sz="1800" dirty="0">
                <a:solidFill>
                  <a:srgbClr val="0000FF"/>
                </a:solidFill>
                <a:latin typeface="Consolas" pitchFamily="49" charset="0"/>
                <a:ea typeface="仿宋" pitchFamily="49" charset="-122"/>
                <a:cs typeface="Consolas" pitchFamily="49" charset="0"/>
              </a:rPr>
              <a:t>   long </a:t>
            </a:r>
            <a:r>
              <a:rPr lang="en-US" altLang="zh-CN" sz="1800" dirty="0" err="1">
                <a:solidFill>
                  <a:srgbClr val="0000FF"/>
                </a:solidFill>
                <a:latin typeface="Consolas" pitchFamily="49" charset="0"/>
                <a:ea typeface="仿宋" pitchFamily="49" charset="-122"/>
                <a:cs typeface="Consolas" pitchFamily="49" charset="0"/>
              </a:rPr>
              <a:t>maxLeftSum</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maxRightSum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long </a:t>
            </a:r>
            <a:r>
              <a:rPr lang="en-US" altLang="zh-CN" sz="1800" dirty="0" err="1">
                <a:solidFill>
                  <a:srgbClr val="0000FF"/>
                </a:solidFill>
                <a:latin typeface="Consolas" pitchFamily="49" charset="0"/>
                <a:ea typeface="仿宋" pitchFamily="49" charset="-122"/>
                <a:cs typeface="Consolas" pitchFamily="49" charset="0"/>
              </a:rPr>
              <a:t>maxLeftBorderSum</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long </a:t>
            </a:r>
            <a:r>
              <a:rPr lang="en-US" altLang="zh-CN" sz="1800" dirty="0" err="1">
                <a:solidFill>
                  <a:srgbClr val="0000FF"/>
                </a:solidFill>
                <a:latin typeface="Consolas" pitchFamily="49" charset="0"/>
                <a:ea typeface="仿宋" pitchFamily="49" charset="-122"/>
                <a:cs typeface="Consolas" pitchFamily="49" charset="0"/>
              </a:rPr>
              <a:t>maxRightBorderSum</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a:solidFill>
                  <a:srgbClr val="FF00FF"/>
                </a:solidFill>
                <a:latin typeface="Consolas" pitchFamily="49" charset="0"/>
                <a:ea typeface="仿宋" pitchFamily="49" charset="-122"/>
                <a:cs typeface="Consolas" pitchFamily="49" charset="0"/>
              </a:rPr>
              <a:t>left==right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子序列只有一个元素时</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(a[left]&gt;0)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该元素大于</a:t>
            </a:r>
            <a:r>
              <a:rPr lang="en-US" altLang="zh-CN" sz="1800" dirty="0">
                <a:solidFill>
                  <a:srgbClr val="00B0F0"/>
                </a:solidFill>
                <a:latin typeface="Consolas" pitchFamily="49" charset="0"/>
                <a:ea typeface="仿宋" pitchFamily="49" charset="-122"/>
                <a:cs typeface="Consolas" pitchFamily="49" charset="0"/>
              </a:rPr>
              <a:t>0</a:t>
            </a:r>
            <a:r>
              <a:rPr lang="zh-CN" altLang="en-US" sz="1800" dirty="0">
                <a:solidFill>
                  <a:srgbClr val="00B0F0"/>
                </a:solidFill>
                <a:latin typeface="Consolas" pitchFamily="49" charset="0"/>
                <a:ea typeface="仿宋" pitchFamily="49" charset="-122"/>
                <a:cs typeface="Consolas" pitchFamily="49" charset="0"/>
              </a:rPr>
              <a:t>时返回它</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a[left];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该元素小于或等于</a:t>
            </a:r>
            <a:r>
              <a:rPr lang="en-US" altLang="zh-CN" sz="1800" dirty="0">
                <a:solidFill>
                  <a:srgbClr val="00B0F0"/>
                </a:solidFill>
                <a:latin typeface="Consolas" pitchFamily="49" charset="0"/>
                <a:ea typeface="仿宋" pitchFamily="49" charset="-122"/>
                <a:cs typeface="Consolas" pitchFamily="49" charset="0"/>
              </a:rPr>
              <a:t>0</a:t>
            </a:r>
            <a:r>
              <a:rPr lang="zh-CN" altLang="en-US" sz="1800" dirty="0">
                <a:solidFill>
                  <a:srgbClr val="00B0F0"/>
                </a:solidFill>
                <a:latin typeface="Consolas" pitchFamily="49" charset="0"/>
                <a:ea typeface="仿宋" pitchFamily="49" charset="-122"/>
                <a:cs typeface="Consolas" pitchFamily="49" charset="0"/>
              </a:rPr>
              <a:t>时返回</a:t>
            </a:r>
            <a:r>
              <a:rPr lang="en-US" altLang="zh-CN" sz="1800" dirty="0">
                <a:solidFill>
                  <a:srgbClr val="00B0F0"/>
                </a:solidFill>
                <a:latin typeface="Consolas" pitchFamily="49" charset="0"/>
                <a:ea typeface="仿宋" pitchFamily="49" charset="-122"/>
                <a:cs typeface="Consolas" pitchFamily="49" charset="0"/>
              </a:rPr>
              <a:t>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0; </a:t>
            </a:r>
          </a:p>
          <a:p>
            <a:r>
              <a:rPr lang="en-US" altLang="zh-CN" sz="1800" dirty="0">
                <a:solidFill>
                  <a:srgbClr val="0000FF"/>
                </a:solidFill>
                <a:latin typeface="Consolas" pitchFamily="49" charset="0"/>
                <a:ea typeface="仿宋" pitchFamily="49" charset="-122"/>
                <a:cs typeface="Consolas" pitchFamily="49" charset="0"/>
              </a:rPr>
              <a:t>   }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214282" y="357166"/>
            <a:ext cx="8786874" cy="5969290"/>
          </a:xfrm>
          <a:prstGeom prst="rect">
            <a:avLst/>
          </a:prstGeom>
          <a:solidFill>
            <a:schemeClr val="bg1">
              <a:lumMod val="95000"/>
            </a:schemeClr>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tIns="144000" bIns="144000">
            <a:spAutoFit/>
          </a:bodyPr>
          <a:lstStyle/>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mid=(</a:t>
            </a:r>
            <a:r>
              <a:rPr lang="en-US" altLang="zh-CN" sz="1800" dirty="0" err="1">
                <a:solidFill>
                  <a:srgbClr val="0000FF"/>
                </a:solidFill>
                <a:latin typeface="Consolas" pitchFamily="49" charset="0"/>
                <a:ea typeface="仿宋" pitchFamily="49" charset="-122"/>
                <a:cs typeface="Consolas" pitchFamily="49" charset="0"/>
              </a:rPr>
              <a:t>left+right</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求中间位置</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maxSubSum</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left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mid);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求左边</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maxRightSum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maxSubSum</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mid+1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right);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求右边</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maxLeftBorderSum</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mid;i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left;i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求出以左边加上</a:t>
            </a:r>
            <a:r>
              <a:rPr lang="en-US" altLang="zh-CN" sz="1800" dirty="0">
                <a:solidFill>
                  <a:srgbClr val="00B0F0"/>
                </a:solidFill>
                <a:latin typeface="Consolas" pitchFamily="49" charset="0"/>
                <a:ea typeface="仿宋" pitchFamily="49" charset="-122"/>
                <a:cs typeface="Consolas" pitchFamily="49" charset="0"/>
              </a:rPr>
              <a:t>a[mid]</a:t>
            </a:r>
            <a:r>
              <a:rPr lang="zh-CN" altLang="en-US" sz="1800" dirty="0">
                <a:solidFill>
                  <a:srgbClr val="00B0F0"/>
                </a:solidFill>
                <a:latin typeface="Consolas" pitchFamily="49" charset="0"/>
                <a:ea typeface="仿宋" pitchFamily="49" charset="-122"/>
                <a:cs typeface="Consolas" pitchFamily="49" charset="0"/>
              </a:rPr>
              <a:t>元素</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构成的序列的最大和</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maxLeftBorderSum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maxLeftBorderSum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maxRightBorderSum</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(j=mid+1;j&lt;=</a:t>
            </a:r>
            <a:r>
              <a:rPr lang="en-US" altLang="zh-CN" sz="1800" dirty="0" err="1">
                <a:solidFill>
                  <a:srgbClr val="0000FF"/>
                </a:solidFill>
                <a:latin typeface="Consolas" pitchFamily="49" charset="0"/>
                <a:ea typeface="仿宋" pitchFamily="49" charset="-122"/>
                <a:cs typeface="Consolas" pitchFamily="49" charset="0"/>
              </a:rPr>
              <a:t>right;j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求出</a:t>
            </a:r>
            <a:r>
              <a:rPr lang="en-US" altLang="zh-CN" sz="1800" dirty="0">
                <a:solidFill>
                  <a:srgbClr val="00B0F0"/>
                </a:solidFill>
                <a:latin typeface="Consolas" pitchFamily="49" charset="0"/>
                <a:ea typeface="仿宋" pitchFamily="49" charset="-122"/>
                <a:cs typeface="Consolas" pitchFamily="49" charset="0"/>
              </a:rPr>
              <a:t>a[mid]</a:t>
            </a:r>
            <a:r>
              <a:rPr lang="zh-CN" altLang="en-US" sz="1800" dirty="0">
                <a:solidFill>
                  <a:srgbClr val="00B0F0"/>
                </a:solidFill>
                <a:latin typeface="Consolas" pitchFamily="49" charset="0"/>
                <a:ea typeface="仿宋" pitchFamily="49" charset="-122"/>
                <a:cs typeface="Consolas" pitchFamily="49" charset="0"/>
              </a:rPr>
              <a:t>右边元素</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+=a[j];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构成的序列的最大和</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maxRightBorderSum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maxRightBorderSum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max3(</a:t>
            </a:r>
            <a:r>
              <a:rPr lang="en-US" altLang="zh-CN" sz="1800" dirty="0" err="1">
                <a:solidFill>
                  <a:srgbClr val="0000FF"/>
                </a:solidFill>
                <a:latin typeface="Consolas" pitchFamily="49" charset="0"/>
                <a:ea typeface="仿宋" pitchFamily="49" charset="-122"/>
                <a:cs typeface="Consolas" pitchFamily="49" charset="0"/>
              </a:rPr>
              <a:t>maxLeftSum</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maxRightSum</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maxLeftBorderSum+maxRightBorderSum</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95536" y="1052736"/>
            <a:ext cx="8353425"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算法分析</a:t>
            </a:r>
            <a:r>
              <a:rPr lang="en-US" altLang="zh-CN"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设求解序列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最大连续子序列和的执行时间为</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）两种情况的执行时间为</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）种情况的执行时间为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，所以得到以下递推式：</a:t>
            </a:r>
          </a:p>
        </p:txBody>
      </p:sp>
      <p:sp>
        <p:nvSpPr>
          <p:cNvPr id="164867" name="Text Box 3"/>
          <p:cNvSpPr txBox="1">
            <a:spLocks noChangeArrowheads="1"/>
          </p:cNvSpPr>
          <p:nvPr/>
        </p:nvSpPr>
        <p:spPr bwMode="auto">
          <a:xfrm>
            <a:off x="2307676" y="2612058"/>
            <a:ext cx="4529143" cy="855079"/>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08000" bIns="108000">
            <a:spAutoFit/>
          </a:bodyPr>
          <a:lstStyle/>
          <a:p>
            <a:pPr>
              <a:lnSpc>
                <a:spcPct val="12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endParaRPr lang="en-US" altLang="zh-CN" sz="1800" i="1" dirty="0">
              <a:solidFill>
                <a:srgbClr val="00B0F0"/>
              </a:solidFill>
              <a:latin typeface="Consolas" pitchFamily="49" charset="0"/>
              <a:ea typeface="仿宋" pitchFamily="49" charset="-122"/>
              <a:cs typeface="Consolas" pitchFamily="49" charset="0"/>
            </a:endParaRPr>
          </a:p>
          <a:p>
            <a:pPr>
              <a:lnSpc>
                <a:spcPct val="12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2</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a:t>
            </a:r>
            <a:r>
              <a:rPr lang="en-US" altLang="zh-CN" sz="1800" i="1" dirty="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&gt;1</a:t>
            </a:r>
          </a:p>
        </p:txBody>
      </p:sp>
      <p:sp>
        <p:nvSpPr>
          <p:cNvPr id="164868" name="Text Box 4"/>
          <p:cNvSpPr txBox="1">
            <a:spLocks noChangeArrowheads="1"/>
          </p:cNvSpPr>
          <p:nvPr/>
        </p:nvSpPr>
        <p:spPr bwMode="auto">
          <a:xfrm>
            <a:off x="1222935" y="3650607"/>
            <a:ext cx="6192837"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容易推出，</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log</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pic>
        <p:nvPicPr>
          <p:cNvPr id="5" name="图片 1"/>
          <p:cNvPicPr>
            <a:picLocks noChangeAspect="1"/>
          </p:cNvPicPr>
          <p:nvPr/>
        </p:nvPicPr>
        <p:blipFill rotWithShape="1">
          <a:blip r:embed="rId2">
            <a:extLst>
              <a:ext uri="{28A0092B-C50C-407E-A947-70E740481C1C}">
                <a14:useLocalDpi xmlns:a14="http://schemas.microsoft.com/office/drawing/2010/main" val="0"/>
              </a:ext>
            </a:extLst>
          </a:blip>
          <a:srcRect b="44340"/>
          <a:stretch/>
        </p:blipFill>
        <p:spPr bwMode="auto">
          <a:xfrm>
            <a:off x="1239291" y="4293096"/>
            <a:ext cx="6665912" cy="21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442915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微软雅黑" pitchFamily="34" charset="-122"/>
                <a:cs typeface="Consolas" pitchFamily="49" charset="0"/>
              </a:rPr>
              <a:t>3.4.2 </a:t>
            </a:r>
            <a:r>
              <a:rPr lang="zh-CN" altLang="zh-CN" sz="2800">
                <a:solidFill>
                  <a:srgbClr val="FF0000"/>
                </a:solidFill>
                <a:latin typeface="Consolas" pitchFamily="49" charset="0"/>
                <a:ea typeface="微软雅黑" pitchFamily="34" charset="-122"/>
                <a:cs typeface="Consolas" pitchFamily="49" charset="0"/>
              </a:rPr>
              <a:t>求解棋盘覆盖问题</a:t>
            </a:r>
          </a:p>
        </p:txBody>
      </p:sp>
      <p:sp>
        <p:nvSpPr>
          <p:cNvPr id="3" name="TextBox 2"/>
          <p:cNvSpPr txBox="1"/>
          <p:nvPr/>
        </p:nvSpPr>
        <p:spPr>
          <a:xfrm>
            <a:off x="785786" y="1428736"/>
            <a:ext cx="7643866" cy="1985159"/>
          </a:xfrm>
          <a:prstGeom prst="rect">
            <a:avLst/>
          </a:prstGeom>
          <a:noFill/>
        </p:spPr>
        <p:txBody>
          <a:bodyPr wrap="square" rtlCol="0">
            <a:spAutoFit/>
          </a:bodyPr>
          <a:lstStyle/>
          <a:p>
            <a:pPr algn="just">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【问题描述】</a:t>
            </a:r>
            <a:r>
              <a:rPr lang="zh-CN" altLang="zh-CN" sz="2000" dirty="0">
                <a:solidFill>
                  <a:srgbClr val="0000FF"/>
                </a:solidFill>
                <a:latin typeface="Consolas" pitchFamily="49" charset="0"/>
                <a:ea typeface="楷体" pitchFamily="49" charset="-122"/>
                <a:cs typeface="Consolas" pitchFamily="49" charset="0"/>
              </a:rPr>
              <a:t>有一个</a:t>
            </a:r>
            <a:r>
              <a:rPr lang="en-US" altLang="zh-CN" sz="2000" dirty="0">
                <a:solidFill>
                  <a:srgbClr val="0000FF"/>
                </a:solidFill>
                <a:latin typeface="Consolas" pitchFamily="49" charset="0"/>
                <a:ea typeface="楷体" pitchFamily="49" charset="-122"/>
                <a:cs typeface="Consolas" pitchFamily="49" charset="0"/>
              </a:rPr>
              <a:t>2</a:t>
            </a:r>
            <a:r>
              <a:rPr lang="en-US" altLang="zh-CN" sz="2000" i="1" baseline="30000" dirty="0">
                <a:solidFill>
                  <a:srgbClr val="0000FF"/>
                </a:solidFill>
                <a:latin typeface="Consolas" pitchFamily="49" charset="0"/>
                <a:ea typeface="楷体" pitchFamily="49" charset="-122"/>
                <a:cs typeface="Consolas" pitchFamily="49" charset="0"/>
              </a:rPr>
              <a:t>k</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en-US" altLang="zh-CN" sz="2000" i="1" baseline="30000" dirty="0">
                <a:solidFill>
                  <a:srgbClr val="0000FF"/>
                </a:solidFill>
                <a:latin typeface="Consolas" pitchFamily="49" charset="0"/>
                <a:ea typeface="楷体" pitchFamily="49" charset="-122"/>
                <a:cs typeface="Consolas" pitchFamily="49" charset="0"/>
              </a:rPr>
              <a:t>k</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&gt;0</a:t>
            </a:r>
            <a:r>
              <a:rPr lang="zh-CN" altLang="zh-CN" sz="2000" dirty="0">
                <a:solidFill>
                  <a:srgbClr val="0000FF"/>
                </a:solidFill>
                <a:latin typeface="Consolas" pitchFamily="49" charset="0"/>
                <a:ea typeface="楷体" pitchFamily="49" charset="-122"/>
                <a:cs typeface="Consolas" pitchFamily="49" charset="0"/>
              </a:rPr>
              <a:t>）的棋盘，恰好有一个方格与其他方格不同，称之为特殊方格。现在要用如</a:t>
            </a:r>
            <a:r>
              <a:rPr lang="zh-CN" altLang="en-US" sz="2000" dirty="0">
                <a:solidFill>
                  <a:srgbClr val="0000FF"/>
                </a:solidFill>
                <a:latin typeface="Consolas" pitchFamily="49" charset="0"/>
                <a:ea typeface="楷体" pitchFamily="49" charset="-122"/>
                <a:cs typeface="Consolas" pitchFamily="49" charset="0"/>
              </a:rPr>
              <a:t>下</a:t>
            </a:r>
            <a:r>
              <a:rPr lang="zh-CN" altLang="zh-CN" sz="2000" dirty="0">
                <a:solidFill>
                  <a:srgbClr val="0000FF"/>
                </a:solidFill>
                <a:latin typeface="Consolas" pitchFamily="49" charset="0"/>
                <a:ea typeface="楷体" pitchFamily="49" charset="-122"/>
                <a:cs typeface="Consolas" pitchFamily="49" charset="0"/>
              </a:rPr>
              <a:t>的</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型骨牌覆盖除了特殊方格外的其他全部方格，骨牌可以任意旋转，并且任何两个骨牌不能重叠。请给出一种覆盖方法。</a:t>
            </a:r>
          </a:p>
        </p:txBody>
      </p:sp>
      <p:pic>
        <p:nvPicPr>
          <p:cNvPr id="4" name="图片 3" descr="http://115.28.138.223/RequireFile.do?fid=DNHB9nN9"/>
          <p:cNvPicPr/>
          <p:nvPr/>
        </p:nvPicPr>
        <p:blipFill>
          <a:blip r:embed="rId2" cstate="print"/>
          <a:srcRect/>
          <a:stretch>
            <a:fillRect/>
          </a:stretch>
        </p:blipFill>
        <p:spPr bwMode="auto">
          <a:xfrm>
            <a:off x="3428992" y="3929066"/>
            <a:ext cx="1143008" cy="107157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6803"/>
            <a:ext cx="8643998" cy="2908489"/>
          </a:xfrm>
          <a:prstGeom prst="rect">
            <a:avLst/>
          </a:prstGeom>
          <a:solidFill>
            <a:schemeClr val="bg1">
              <a:lumMod val="95000"/>
            </a:schemeClr>
          </a:solid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【问题求解</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棋盘中的方格数</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=4</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，覆盖使用的</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型骨牌个数</a:t>
            </a:r>
            <a:r>
              <a:rPr lang="en-US" altLang="zh-CN" sz="2000">
                <a:solidFill>
                  <a:srgbClr val="0000FF"/>
                </a:solidFill>
                <a:latin typeface="Consolas" pitchFamily="49" charset="0"/>
                <a:ea typeface="楷体" pitchFamily="49" charset="-122"/>
                <a:cs typeface="Consolas" pitchFamily="49" charset="0"/>
              </a:rPr>
              <a:t>=(4</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-1)/3</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采用的方法是：将棋盘划分为</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个大小相同</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个象限，根据特殊方格的位置</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dr</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dc</a:t>
            </a:r>
            <a:r>
              <a:rPr lang="zh-CN"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，在中间位置放置一个合适的</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a:t>
            </a:r>
            <a:endParaRPr lang="en-US" altLang="zh-CN" sz="2000">
              <a:solidFill>
                <a:srgbClr val="0000FF"/>
              </a:solidFill>
              <a:latin typeface="Consolas" pitchFamily="49" charset="0"/>
              <a:ea typeface="仿宋" pitchFamily="49" charset="-122"/>
              <a:cs typeface="Consolas" pitchFamily="49" charset="0"/>
            </a:endParaRPr>
          </a:p>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例如，如</a:t>
            </a:r>
            <a:r>
              <a:rPr lang="zh-CN" altLang="en-US" sz="2000">
                <a:solidFill>
                  <a:srgbClr val="0000FF"/>
                </a:solidFill>
                <a:latin typeface="Consolas" pitchFamily="49" charset="0"/>
                <a:ea typeface="仿宋" pitchFamily="49" charset="-122"/>
                <a:cs typeface="Consolas" pitchFamily="49" charset="0"/>
              </a:rPr>
              <a:t>下</a:t>
            </a:r>
            <a:r>
              <a:rPr lang="zh-CN" altLang="zh-CN" sz="2000">
                <a:solidFill>
                  <a:srgbClr val="0000FF"/>
                </a:solidFill>
                <a:latin typeface="Consolas" pitchFamily="49" charset="0"/>
                <a:ea typeface="仿宋" pitchFamily="49" charset="-122"/>
                <a:cs typeface="Consolas" pitchFamily="49" charset="0"/>
              </a:rPr>
              <a:t>图所示，特殊方格在左上角象限中，在中间放置一个覆盖其他</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个象限中各一个方格的</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a:t>
            </a:r>
          </a:p>
        </p:txBody>
      </p:sp>
      <p:sp>
        <p:nvSpPr>
          <p:cNvPr id="5" name="TextBox 4"/>
          <p:cNvSpPr txBox="1"/>
          <p:nvPr/>
        </p:nvSpPr>
        <p:spPr>
          <a:xfrm>
            <a:off x="642910" y="5857892"/>
            <a:ext cx="2571768"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其他情况类似！</a:t>
            </a:r>
          </a:p>
        </p:txBody>
      </p:sp>
      <p:grpSp>
        <p:nvGrpSpPr>
          <p:cNvPr id="16" name="组合 15"/>
          <p:cNvGrpSpPr/>
          <p:nvPr/>
        </p:nvGrpSpPr>
        <p:grpSpPr>
          <a:xfrm>
            <a:off x="1785918" y="3357562"/>
            <a:ext cx="6357982" cy="2155282"/>
            <a:chOff x="1785918" y="3357562"/>
            <a:chExt cx="6357982" cy="2155282"/>
          </a:xfrm>
        </p:grpSpPr>
        <p:pic>
          <p:nvPicPr>
            <p:cNvPr id="261122" name="Picture 2"/>
            <p:cNvPicPr>
              <a:picLocks noChangeAspect="1" noChangeArrowheads="1"/>
            </p:cNvPicPr>
            <p:nvPr/>
          </p:nvPicPr>
          <p:blipFill>
            <a:blip r:embed="rId2" cstate="print"/>
            <a:srcRect/>
            <a:stretch>
              <a:fillRect/>
            </a:stretch>
          </p:blipFill>
          <p:spPr bwMode="auto">
            <a:xfrm>
              <a:off x="3500430" y="3357562"/>
              <a:ext cx="1590675" cy="1628775"/>
            </a:xfrm>
            <a:prstGeom prst="rect">
              <a:avLst/>
            </a:prstGeom>
            <a:noFill/>
            <a:ln w="9525">
              <a:noFill/>
              <a:miter lim="800000"/>
              <a:headEnd/>
              <a:tailEnd/>
            </a:ln>
          </p:spPr>
        </p:pic>
        <p:sp>
          <p:nvSpPr>
            <p:cNvPr id="4" name="TextBox 3"/>
            <p:cNvSpPr txBox="1"/>
            <p:nvPr/>
          </p:nvSpPr>
          <p:spPr>
            <a:xfrm>
              <a:off x="2928926" y="5143512"/>
              <a:ext cx="2928958"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特殊方格在左上角象限</a:t>
              </a:r>
              <a:endParaRPr lang="zh-CN" altLang="en-US" sz="1800">
                <a:solidFill>
                  <a:srgbClr val="0000FF"/>
                </a:solidFill>
                <a:latin typeface="Consolas" pitchFamily="49" charset="0"/>
                <a:ea typeface="楷体" pitchFamily="49" charset="-122"/>
                <a:cs typeface="Consolas" pitchFamily="49" charset="0"/>
              </a:endParaRPr>
            </a:p>
          </p:txBody>
        </p:sp>
        <p:cxnSp>
          <p:nvCxnSpPr>
            <p:cNvPr id="7" name="直接箭头连接符 6"/>
            <p:cNvCxnSpPr/>
            <p:nvPr/>
          </p:nvCxnSpPr>
          <p:spPr>
            <a:xfrm>
              <a:off x="3143240" y="3786190"/>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785918" y="3541482"/>
              <a:ext cx="1357322" cy="400110"/>
            </a:xfrm>
            <a:prstGeom prst="rect">
              <a:avLst/>
            </a:prstGeom>
            <a:noFill/>
          </p:spPr>
          <p:txBody>
            <a:bodyPr wrap="square" rtlCol="0">
              <a:spAutoFit/>
            </a:bodyPr>
            <a:lstStyle/>
            <a:p>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dr</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dc</a:t>
              </a:r>
              <a:r>
                <a:rPr lang="zh-CN" altLang="zh-CN" sz="2000">
                  <a:solidFill>
                    <a:srgbClr val="C00000"/>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9" name="TextBox 8"/>
            <p:cNvSpPr txBox="1"/>
            <p:nvPr/>
          </p:nvSpPr>
          <p:spPr>
            <a:xfrm>
              <a:off x="5643570" y="3714752"/>
              <a:ext cx="2500330"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放置一个</a:t>
              </a:r>
              <a:r>
                <a:rPr lang="en-US" altLang="zh-CN" sz="1800">
                  <a:solidFill>
                    <a:srgbClr val="0000FF"/>
                  </a:solidFill>
                  <a:latin typeface="Consolas" pitchFamily="49" charset="0"/>
                  <a:ea typeface="楷体" pitchFamily="49" charset="-122"/>
                  <a:cs typeface="Consolas" pitchFamily="49" charset="0"/>
                </a:rPr>
                <a:t>L</a:t>
              </a:r>
              <a:r>
                <a:rPr lang="zh-CN" altLang="zh-CN" sz="1800">
                  <a:solidFill>
                    <a:srgbClr val="0000FF"/>
                  </a:solidFill>
                  <a:latin typeface="Consolas" pitchFamily="49" charset="0"/>
                  <a:ea typeface="楷体" pitchFamily="49" charset="-122"/>
                  <a:cs typeface="Consolas" pitchFamily="49" charset="0"/>
                </a:rPr>
                <a:t>型骨牌</a:t>
              </a:r>
              <a:endParaRPr lang="zh-CN" altLang="en-US" sz="1800">
                <a:latin typeface="Consolas" pitchFamily="49" charset="0"/>
                <a:cs typeface="Consolas" pitchFamily="49" charset="0"/>
              </a:endParaRPr>
            </a:p>
          </p:txBody>
        </p:sp>
        <p:cxnSp>
          <p:nvCxnSpPr>
            <p:cNvPr id="11" name="直接箭头连接符 10"/>
            <p:cNvCxnSpPr>
              <a:stCxn id="9" idx="1"/>
            </p:cNvCxnSpPr>
            <p:nvPr/>
          </p:nvCxnSpPr>
          <p:spPr>
            <a:xfrm rot="10800000" flipV="1">
              <a:off x="4572000" y="3899417"/>
              <a:ext cx="1071570" cy="172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43570" y="4357694"/>
              <a:ext cx="1428760"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中间位置</a:t>
              </a:r>
              <a:endParaRPr lang="zh-CN" altLang="en-US" sz="1800">
                <a:latin typeface="Consolas" pitchFamily="49" charset="0"/>
                <a:cs typeface="Consolas" pitchFamily="49" charset="0"/>
              </a:endParaRPr>
            </a:p>
          </p:txBody>
        </p:sp>
        <p:cxnSp>
          <p:nvCxnSpPr>
            <p:cNvPr id="14" name="直接箭头连接符 13"/>
            <p:cNvCxnSpPr/>
            <p:nvPr/>
          </p:nvCxnSpPr>
          <p:spPr>
            <a:xfrm rot="10800000">
              <a:off x="4286248" y="4214818"/>
              <a:ext cx="135732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572560" cy="1733808"/>
          </a:xfrm>
          <a:prstGeom prst="rect">
            <a:avLst/>
          </a:prstGeom>
          <a:solidFill>
            <a:schemeClr val="bg1">
              <a:lumMod val="95000"/>
            </a:schemeClr>
          </a:solidFill>
        </p:spPr>
        <p:txBody>
          <a:bodyPr wrap="square" rtlCol="0">
            <a:spAutoFit/>
          </a:bodyPr>
          <a:lstStyle/>
          <a:p>
            <a:pPr>
              <a:lnSpc>
                <a:spcPts val="32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用</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tr</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tc</a:t>
            </a:r>
            <a:r>
              <a:rPr lang="zh-CN"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表示一个象限左上角方格的坐标，</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dr</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dc</a:t>
            </a:r>
            <a:r>
              <a:rPr lang="zh-CN"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是特殊方格所在的坐标，</a:t>
            </a:r>
            <a:r>
              <a:rPr lang="en-US" altLang="zh-CN" sz="2000">
                <a:solidFill>
                  <a:srgbClr val="0000FF"/>
                </a:solidFill>
                <a:latin typeface="Consolas" pitchFamily="49" charset="0"/>
                <a:ea typeface="仿宋" pitchFamily="49" charset="-122"/>
                <a:cs typeface="Consolas" pitchFamily="49" charset="0"/>
              </a:rPr>
              <a:t>size</a:t>
            </a:r>
            <a:r>
              <a:rPr lang="zh-CN" altLang="zh-CN" sz="2000">
                <a:solidFill>
                  <a:srgbClr val="0000FF"/>
                </a:solidFill>
                <a:latin typeface="Consolas" pitchFamily="49" charset="0"/>
                <a:ea typeface="仿宋" pitchFamily="49" charset="-122"/>
                <a:cs typeface="Consolas" pitchFamily="49" charset="0"/>
              </a:rPr>
              <a:t>是棋盘的行数和列数。</a:t>
            </a:r>
            <a:endParaRPr lang="en-US" altLang="zh-CN" sz="2000">
              <a:solidFill>
                <a:srgbClr val="0000FF"/>
              </a:solidFill>
              <a:latin typeface="Consolas" pitchFamily="49" charset="0"/>
              <a:ea typeface="仿宋" pitchFamily="49" charset="-122"/>
              <a:cs typeface="Consolas" pitchFamily="49" charset="0"/>
            </a:endParaRPr>
          </a:p>
          <a:p>
            <a:pPr>
              <a:lnSpc>
                <a:spcPts val="32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用二维数组</a:t>
            </a:r>
            <a:r>
              <a:rPr lang="en-US" altLang="zh-CN" sz="2000">
                <a:solidFill>
                  <a:srgbClr val="0000FF"/>
                </a:solidFill>
                <a:latin typeface="Consolas" pitchFamily="49" charset="0"/>
                <a:ea typeface="仿宋" pitchFamily="49" charset="-122"/>
                <a:cs typeface="Consolas" pitchFamily="49" charset="0"/>
              </a:rPr>
              <a:t>board</a:t>
            </a:r>
            <a:r>
              <a:rPr lang="zh-CN" altLang="zh-CN" sz="2000">
                <a:solidFill>
                  <a:srgbClr val="0000FF"/>
                </a:solidFill>
                <a:latin typeface="Consolas" pitchFamily="49" charset="0"/>
                <a:ea typeface="仿宋" pitchFamily="49" charset="-122"/>
                <a:cs typeface="Consolas" pitchFamily="49" charset="0"/>
              </a:rPr>
              <a:t>存放覆盖方案，用</a:t>
            </a:r>
            <a:r>
              <a:rPr lang="en-US" altLang="zh-CN" sz="2000">
                <a:solidFill>
                  <a:srgbClr val="0000FF"/>
                </a:solidFill>
                <a:latin typeface="Consolas" pitchFamily="49" charset="0"/>
                <a:ea typeface="仿宋" pitchFamily="49" charset="-122"/>
                <a:cs typeface="Consolas" pitchFamily="49" charset="0"/>
              </a:rPr>
              <a:t>tile</a:t>
            </a:r>
            <a:r>
              <a:rPr lang="zh-CN" altLang="zh-CN" sz="2000">
                <a:solidFill>
                  <a:srgbClr val="0000FF"/>
                </a:solidFill>
                <a:latin typeface="Consolas" pitchFamily="49" charset="0"/>
                <a:ea typeface="仿宋" pitchFamily="49" charset="-122"/>
                <a:cs typeface="Consolas" pitchFamily="49" charset="0"/>
              </a:rPr>
              <a:t>全局变量表示</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型骨牌的编号（从整数</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开始），</a:t>
            </a:r>
            <a:r>
              <a:rPr lang="en-US" altLang="zh-CN" sz="2000">
                <a:solidFill>
                  <a:srgbClr val="0000FF"/>
                </a:solidFill>
                <a:latin typeface="Consolas" pitchFamily="49" charset="0"/>
                <a:ea typeface="仿宋" pitchFamily="49" charset="-122"/>
                <a:cs typeface="Consolas" pitchFamily="49" charset="0"/>
              </a:rPr>
              <a:t>board</a:t>
            </a:r>
            <a:r>
              <a:rPr lang="zh-CN" altLang="zh-CN" sz="2000">
                <a:solidFill>
                  <a:srgbClr val="0000FF"/>
                </a:solidFill>
                <a:latin typeface="Consolas" pitchFamily="49" charset="0"/>
                <a:ea typeface="仿宋" pitchFamily="49" charset="-122"/>
                <a:cs typeface="Consolas" pitchFamily="49" charset="0"/>
              </a:rPr>
              <a:t>中</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个相同的整数表示一个</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a:t>
            </a:r>
          </a:p>
        </p:txBody>
      </p:sp>
      <p:sp>
        <p:nvSpPr>
          <p:cNvPr id="3" name="TextBox 2"/>
          <p:cNvSpPr txBox="1"/>
          <p:nvPr/>
        </p:nvSpPr>
        <p:spPr>
          <a:xfrm>
            <a:off x="785786" y="2571744"/>
            <a:ext cx="7643866" cy="285650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#include&lt;stdio.h&gt;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#define MAX 1025</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问题表示</a:t>
            </a:r>
          </a:p>
          <a:p>
            <a:r>
              <a:rPr lang="en-US" altLang="zh-CN" sz="1800">
                <a:solidFill>
                  <a:srgbClr val="0000FF"/>
                </a:solidFill>
                <a:latin typeface="Consolas" pitchFamily="49" charset="0"/>
                <a:ea typeface="仿宋" pitchFamily="49" charset="-122"/>
                <a:cs typeface="Consolas" pitchFamily="49" charset="0"/>
              </a:rPr>
              <a:t>int k;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棋盘大小</a:t>
            </a:r>
          </a:p>
          <a:p>
            <a:r>
              <a:rPr lang="en-US" altLang="zh-CN" sz="1800">
                <a:solidFill>
                  <a:srgbClr val="0000FF"/>
                </a:solidFill>
                <a:latin typeface="Consolas" pitchFamily="49" charset="0"/>
                <a:ea typeface="仿宋" pitchFamily="49" charset="-122"/>
                <a:cs typeface="Consolas" pitchFamily="49" charset="0"/>
              </a:rPr>
              <a:t>int x,y;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特殊方格的位置</a:t>
            </a:r>
          </a:p>
          <a:p>
            <a:pPr>
              <a:lnSpc>
                <a:spcPct val="200000"/>
              </a:lnSpc>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求解问题表示</a:t>
            </a:r>
          </a:p>
          <a:p>
            <a:r>
              <a:rPr lang="en-US" altLang="zh-CN" sz="1800">
                <a:solidFill>
                  <a:srgbClr val="0000FF"/>
                </a:solidFill>
                <a:latin typeface="Consolas" pitchFamily="49" charset="0"/>
                <a:ea typeface="仿宋" pitchFamily="49" charset="-122"/>
                <a:cs typeface="Consolas" pitchFamily="49" charset="0"/>
              </a:rPr>
              <a:t>int board[MAX][MAX];</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int tile=1;		</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858280" cy="5903494"/>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(int tr,int tc,int dr,int dc,int size)</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if(size==1) return;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递归出口</a:t>
            </a:r>
          </a:p>
          <a:p>
            <a:r>
              <a:rPr lang="en-US" altLang="zh-CN" sz="1800">
                <a:solidFill>
                  <a:srgbClr val="0000FF"/>
                </a:solidFill>
                <a:latin typeface="Consolas" pitchFamily="49" charset="0"/>
                <a:ea typeface="仿宋" pitchFamily="49" charset="-122"/>
                <a:cs typeface="Consolas" pitchFamily="49" charset="0"/>
              </a:rPr>
              <a:t>    int t=tile++;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取一个</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型骨，其牌号为</a:t>
            </a:r>
            <a:r>
              <a:rPr lang="en-US" altLang="zh-CN" sz="1800">
                <a:solidFill>
                  <a:srgbClr val="00B0F0"/>
                </a:solidFill>
                <a:latin typeface="Consolas" pitchFamily="49" charset="0"/>
                <a:ea typeface="仿宋" pitchFamily="49" charset="-122"/>
                <a:cs typeface="Consolas" pitchFamily="49" charset="0"/>
              </a:rPr>
              <a:t>tile</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s=size/2;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分割棋盘</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a:t>
            </a:r>
            <a:r>
              <a:rPr lang="zh-CN" altLang="zh-CN" sz="1800">
                <a:solidFill>
                  <a:srgbClr val="9900FF"/>
                </a:solidFill>
                <a:latin typeface="Consolas" pitchFamily="49" charset="0"/>
                <a:ea typeface="仿宋" pitchFamily="49" charset="-122"/>
                <a:cs typeface="Consolas" pitchFamily="49" charset="0"/>
              </a:rPr>
              <a:t>考虑左上角象限</a:t>
            </a:r>
          </a:p>
          <a:p>
            <a:r>
              <a:rPr lang="en-US" altLang="zh-CN" sz="1800">
                <a:solidFill>
                  <a:srgbClr val="0000FF"/>
                </a:solidFill>
                <a:latin typeface="Consolas" pitchFamily="49" charset="0"/>
                <a:ea typeface="仿宋" pitchFamily="49" charset="-122"/>
                <a:cs typeface="Consolas" pitchFamily="49" charset="0"/>
              </a:rPr>
              <a:t>    if(dr&lt;tr+s &amp;&amp; dc&lt;tc+s)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(tr,tc,dr,dc,s);</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board[tr+s-1][tc+s-1]=t;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型骨牌覆盖右下角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(tr,tc,tr+s-1,tc+s-1,s);	</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将右下角作为特殊方格继续处理该象限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a:t>
            </a:r>
            <a:r>
              <a:rPr lang="zh-CN" altLang="zh-CN" sz="1800">
                <a:solidFill>
                  <a:srgbClr val="9900FF"/>
                </a:solidFill>
                <a:latin typeface="Consolas" pitchFamily="49" charset="0"/>
                <a:ea typeface="仿宋" pitchFamily="49" charset="-122"/>
                <a:cs typeface="Consolas" pitchFamily="49" charset="0"/>
              </a:rPr>
              <a:t>考虑右上角象限</a:t>
            </a:r>
          </a:p>
          <a:p>
            <a:r>
              <a:rPr lang="en-US" altLang="zh-CN" sz="1800">
                <a:solidFill>
                  <a:srgbClr val="0000FF"/>
                </a:solidFill>
                <a:latin typeface="Consolas" pitchFamily="49" charset="0"/>
                <a:ea typeface="仿宋" pitchFamily="49" charset="-122"/>
                <a:cs typeface="Consolas" pitchFamily="49" charset="0"/>
              </a:rPr>
              <a:t>    if(dr&lt;tr+s &amp;&amp; dc&gt;=tc+s)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(tr,tc+s,dr,dc,s);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 </a:t>
            </a: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board[tr+s-1][tc+s]=t;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型骨牌覆盖左下角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(tr,tc+s,tr+s-1,tc+s,s);  	</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将左下角作为特殊方格继续处理该象限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500034" y="2071678"/>
            <a:ext cx="8064500" cy="3536224"/>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dirty="0">
                <a:latin typeface="Consolas" pitchFamily="49" charset="0"/>
                <a:ea typeface="楷体" pitchFamily="49" charset="-122"/>
                <a:cs typeface="Consolas" pitchFamily="49" charset="0"/>
              </a:rPr>
              <a:t>　　</a:t>
            </a:r>
            <a:r>
              <a:rPr lang="zh-CN" altLang="en-US" dirty="0">
                <a:solidFill>
                  <a:srgbClr val="0000FF"/>
                </a:solidFill>
                <a:latin typeface="Consolas" pitchFamily="49" charset="0"/>
                <a:ea typeface="楷体" pitchFamily="49" charset="-122"/>
                <a:cs typeface="Consolas" pitchFamily="49" charset="0"/>
              </a:rPr>
              <a:t>对于一个规模为</a:t>
            </a:r>
            <a:r>
              <a:rPr lang="en-US" altLang="zh-CN" i="1" dirty="0">
                <a:solidFill>
                  <a:srgbClr val="0000FF"/>
                </a:solidFill>
                <a:latin typeface="Consolas" pitchFamily="49" charset="0"/>
                <a:ea typeface="楷体" pitchFamily="49" charset="-122"/>
                <a:cs typeface="Consolas" pitchFamily="49" charset="0"/>
              </a:rPr>
              <a:t>n</a:t>
            </a:r>
            <a:r>
              <a:rPr lang="zh-CN" altLang="en-US" dirty="0">
                <a:solidFill>
                  <a:srgbClr val="0000FF"/>
                </a:solidFill>
                <a:latin typeface="Consolas" pitchFamily="49" charset="0"/>
                <a:ea typeface="楷体" pitchFamily="49" charset="-122"/>
                <a:cs typeface="Consolas" pitchFamily="49" charset="0"/>
              </a:rPr>
              <a:t>的问题：</a:t>
            </a:r>
            <a:r>
              <a:rPr lang="zh-CN" altLang="en-US" dirty="0">
                <a:solidFill>
                  <a:srgbClr val="006600"/>
                </a:solidFill>
                <a:latin typeface="Consolas" pitchFamily="49" charset="0"/>
                <a:ea typeface="楷体" pitchFamily="49" charset="-122"/>
                <a:cs typeface="Consolas" pitchFamily="49" charset="0"/>
              </a:rPr>
              <a:t>若该问题可以容易地解决（比如说规模</a:t>
            </a:r>
            <a:r>
              <a:rPr lang="en-US" altLang="zh-CN" i="1" dirty="0">
                <a:solidFill>
                  <a:srgbClr val="006600"/>
                </a:solidFill>
                <a:latin typeface="Consolas" pitchFamily="49" charset="0"/>
                <a:ea typeface="楷体" pitchFamily="49" charset="-122"/>
                <a:cs typeface="Consolas" pitchFamily="49" charset="0"/>
              </a:rPr>
              <a:t>n</a:t>
            </a:r>
            <a:r>
              <a:rPr lang="zh-CN" altLang="en-US" dirty="0">
                <a:solidFill>
                  <a:srgbClr val="006600"/>
                </a:solidFill>
                <a:latin typeface="Consolas" pitchFamily="49" charset="0"/>
                <a:ea typeface="楷体" pitchFamily="49" charset="-122"/>
                <a:cs typeface="Consolas" pitchFamily="49" charset="0"/>
              </a:rPr>
              <a:t>较小）则直接解决，否则将其分解为</a:t>
            </a:r>
            <a:r>
              <a:rPr lang="en-US" altLang="zh-CN" i="1" dirty="0">
                <a:solidFill>
                  <a:srgbClr val="006600"/>
                </a:solidFill>
                <a:latin typeface="Consolas" pitchFamily="49" charset="0"/>
                <a:ea typeface="楷体" pitchFamily="49" charset="-122"/>
                <a:cs typeface="Consolas" pitchFamily="49" charset="0"/>
              </a:rPr>
              <a:t>k</a:t>
            </a:r>
            <a:r>
              <a:rPr lang="zh-CN" altLang="en-US" dirty="0">
                <a:solidFill>
                  <a:srgbClr val="006600"/>
                </a:solidFill>
                <a:latin typeface="Consolas" pitchFamily="49" charset="0"/>
                <a:ea typeface="楷体" pitchFamily="49" charset="-122"/>
                <a:cs typeface="Consolas" pitchFamily="49" charset="0"/>
              </a:rPr>
              <a:t>个规模较小的子问题，</a:t>
            </a:r>
            <a:r>
              <a:rPr lang="zh-CN" altLang="en-US" u="sng" dirty="0">
                <a:solidFill>
                  <a:srgbClr val="FF0000"/>
                </a:solidFill>
                <a:latin typeface="Consolas" pitchFamily="49" charset="0"/>
                <a:ea typeface="楷体" pitchFamily="49" charset="-122"/>
                <a:cs typeface="Consolas" pitchFamily="49" charset="0"/>
              </a:rPr>
              <a:t>这些子问题互相独立且与原问题形式相同</a:t>
            </a:r>
            <a:r>
              <a:rPr lang="zh-CN" altLang="en-US" dirty="0">
                <a:solidFill>
                  <a:srgbClr val="006600"/>
                </a:solidFill>
                <a:latin typeface="Consolas" pitchFamily="49" charset="0"/>
                <a:ea typeface="楷体" pitchFamily="49" charset="-122"/>
                <a:cs typeface="Consolas" pitchFamily="49" charset="0"/>
              </a:rPr>
              <a:t>，递归地解这些子问题，然后将各子问题的解合并得到原问题的解</a:t>
            </a:r>
            <a:r>
              <a:rPr lang="zh-CN" altLang="en-US"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dirty="0">
                <a:solidFill>
                  <a:srgbClr val="0000FF"/>
                </a:solidFill>
                <a:latin typeface="Consolas" pitchFamily="49" charset="0"/>
                <a:ea typeface="楷体" pitchFamily="49" charset="-122"/>
                <a:cs typeface="Consolas" pitchFamily="49" charset="0"/>
              </a:rPr>
              <a:t>　　这种算法设计策略叫做</a:t>
            </a:r>
            <a:r>
              <a:rPr lang="zh-CN" altLang="en-US" dirty="0">
                <a:solidFill>
                  <a:srgbClr val="FF0000"/>
                </a:solidFill>
                <a:latin typeface="微软雅黑" pitchFamily="34" charset="-122"/>
                <a:ea typeface="微软雅黑" pitchFamily="34" charset="-122"/>
                <a:cs typeface="Consolas" pitchFamily="49" charset="0"/>
              </a:rPr>
              <a:t>分治法</a:t>
            </a:r>
            <a:r>
              <a:rPr lang="zh-CN" altLang="en-US" dirty="0">
                <a:latin typeface="Consolas" pitchFamily="49" charset="0"/>
                <a:ea typeface="楷体" pitchFamily="49" charset="-122"/>
                <a:cs typeface="Consolas" pitchFamily="49" charset="0"/>
              </a:rPr>
              <a:t>。</a:t>
            </a:r>
          </a:p>
        </p:txBody>
      </p:sp>
      <p:sp>
        <p:nvSpPr>
          <p:cNvPr id="5" name="TextBox 4"/>
          <p:cNvSpPr txBox="1"/>
          <p:nvPr/>
        </p:nvSpPr>
        <p:spPr>
          <a:xfrm>
            <a:off x="285720" y="285728"/>
            <a:ext cx="3143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800">
                <a:solidFill>
                  <a:srgbClr val="FF0000"/>
                </a:solidFill>
                <a:latin typeface="Verdana" pitchFamily="34" charset="0"/>
                <a:ea typeface="Verdana" pitchFamily="34" charset="0"/>
                <a:cs typeface="Verdana" pitchFamily="34" charset="0"/>
              </a:rPr>
              <a:t>3.1</a:t>
            </a:r>
            <a:r>
              <a:rPr lang="en-US" altLang="zh-CN" sz="2800">
                <a:solidFill>
                  <a:srgbClr val="FF0000"/>
                </a:solidFill>
                <a:latin typeface="Times New Roman" pitchFamily="18" charset="0"/>
                <a:ea typeface="叶根友毛笔行书2.0版" pitchFamily="2" charset="-122"/>
                <a:cs typeface="Times New Roman" pitchFamily="18" charset="0"/>
              </a:rPr>
              <a:t> </a:t>
            </a:r>
            <a:r>
              <a:rPr lang="zh-CN" altLang="en-US" sz="2800">
                <a:solidFill>
                  <a:srgbClr val="FF0000"/>
                </a:solidFill>
                <a:latin typeface="Times New Roman" pitchFamily="18" charset="0"/>
                <a:ea typeface="叶根友毛笔行书2.0版" pitchFamily="2" charset="-122"/>
                <a:cs typeface="Times New Roman" pitchFamily="18" charset="0"/>
              </a:rPr>
              <a:t>分治法概述</a:t>
            </a:r>
          </a:p>
        </p:txBody>
      </p:sp>
      <p:sp>
        <p:nvSpPr>
          <p:cNvPr id="6" name="Text Box 4" descr="纸莎草纸"/>
          <p:cNvSpPr txBox="1">
            <a:spLocks noChangeArrowheads="1"/>
          </p:cNvSpPr>
          <p:nvPr/>
        </p:nvSpPr>
        <p:spPr bwMode="auto">
          <a:xfrm>
            <a:off x="357158" y="1214422"/>
            <a:ext cx="4391025" cy="519113"/>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3.1.1 </a:t>
            </a:r>
            <a:r>
              <a:rPr lang="zh-CN" altLang="en-US" sz="2800" dirty="0">
                <a:solidFill>
                  <a:srgbClr val="FF0000"/>
                </a:solidFill>
                <a:latin typeface="Consolas" pitchFamily="49" charset="0"/>
                <a:ea typeface="微软雅黑" pitchFamily="34" charset="-122"/>
                <a:cs typeface="Consolas" pitchFamily="49" charset="0"/>
              </a:rPr>
              <a:t>分治法的设计思想</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215370" cy="5072497"/>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9900FF"/>
                </a:solidFill>
                <a:latin typeface="Consolas" pitchFamily="49" charset="0"/>
                <a:ea typeface="仿宋" pitchFamily="49" charset="-122"/>
                <a:cs typeface="Consolas" pitchFamily="49" charset="0"/>
              </a:rPr>
              <a:t>    //</a:t>
            </a:r>
            <a:r>
              <a:rPr lang="zh-CN" altLang="zh-CN" sz="1800">
                <a:solidFill>
                  <a:srgbClr val="9900FF"/>
                </a:solidFill>
                <a:latin typeface="Consolas" pitchFamily="49" charset="0"/>
                <a:ea typeface="仿宋" pitchFamily="49" charset="-122"/>
                <a:cs typeface="Consolas" pitchFamily="49" charset="0"/>
              </a:rPr>
              <a:t>处理左下角象限</a:t>
            </a:r>
          </a:p>
          <a:p>
            <a:r>
              <a:rPr lang="en-US" altLang="zh-CN" sz="1800">
                <a:solidFill>
                  <a:srgbClr val="0000FF"/>
                </a:solidFill>
                <a:latin typeface="Consolas" pitchFamily="49" charset="0"/>
                <a:ea typeface="仿宋" pitchFamily="49" charset="-122"/>
                <a:cs typeface="Consolas" pitchFamily="49" charset="0"/>
              </a:rPr>
              <a:t>    if(dr&gt;=tr+s &amp;&amp; dc&lt;tc+s)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(tr+s,tc,dr,dc,s);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board[tr+s][tc+s-1]=t;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型骨牌覆盖右上角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(tr+s,tc,tr+s,tc+s-1,s);</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将右上角作为特殊方格继续处理该象限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9900FF"/>
                </a:solidFill>
                <a:latin typeface="Consolas" pitchFamily="49" charset="0"/>
                <a:ea typeface="仿宋" pitchFamily="49" charset="-122"/>
                <a:cs typeface="Consolas" pitchFamily="49" charset="0"/>
              </a:rPr>
              <a:t>    //</a:t>
            </a:r>
            <a:r>
              <a:rPr lang="zh-CN" altLang="zh-CN" sz="1800">
                <a:solidFill>
                  <a:srgbClr val="9900FF"/>
                </a:solidFill>
                <a:latin typeface="Consolas" pitchFamily="49" charset="0"/>
                <a:ea typeface="仿宋" pitchFamily="49" charset="-122"/>
                <a:cs typeface="Consolas" pitchFamily="49" charset="0"/>
              </a:rPr>
              <a:t>处理右下角象限</a:t>
            </a:r>
          </a:p>
          <a:p>
            <a:r>
              <a:rPr lang="en-US" altLang="zh-CN" sz="1800">
                <a:solidFill>
                  <a:srgbClr val="0000FF"/>
                </a:solidFill>
                <a:latin typeface="Consolas" pitchFamily="49" charset="0"/>
                <a:ea typeface="仿宋" pitchFamily="49" charset="-122"/>
                <a:cs typeface="Consolas" pitchFamily="49" charset="0"/>
              </a:rPr>
              <a:t>    if(dr&gt;=tr+s &amp;&amp; dc&gt;=tc+s)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a:t>
            </a:r>
            <a:endParaRPr lang="en-US"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(tr+s,tc+s,dr,dc,s);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board[tr+s][tc+s]=t;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型骨牌覆盖左上角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(tr+s,tc+s,tr+s,tc+s,s);  	</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将左上角作为特殊方格继续处理该象限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428604"/>
            <a:ext cx="1357322"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200" i="1">
                <a:solidFill>
                  <a:srgbClr val="0000FF"/>
                </a:solidFill>
                <a:latin typeface="Consolas" pitchFamily="49" charset="0"/>
                <a:cs typeface="Consolas" pitchFamily="49" charset="0"/>
              </a:rPr>
              <a:t>k</a:t>
            </a:r>
            <a:r>
              <a:rPr lang="en-US" altLang="zh-CN" sz="2200">
                <a:solidFill>
                  <a:srgbClr val="0000FF"/>
                </a:solidFill>
                <a:latin typeface="Consolas" pitchFamily="49" charset="0"/>
                <a:cs typeface="Consolas" pitchFamily="49" charset="0"/>
              </a:rPr>
              <a:t>=3</a:t>
            </a:r>
            <a:r>
              <a:rPr lang="zh-CN" altLang="en-US" sz="2200">
                <a:solidFill>
                  <a:srgbClr val="0000FF"/>
                </a:solidFill>
                <a:latin typeface="Consolas" pitchFamily="49" charset="0"/>
                <a:cs typeface="Consolas" pitchFamily="49" charset="0"/>
              </a:rPr>
              <a:t>，</a:t>
            </a:r>
            <a:r>
              <a:rPr lang="en-US" altLang="zh-CN" sz="2200" i="1">
                <a:solidFill>
                  <a:srgbClr val="0000FF"/>
                </a:solidFill>
                <a:latin typeface="Consolas" pitchFamily="49" charset="0"/>
                <a:cs typeface="Consolas" pitchFamily="49" charset="0"/>
              </a:rPr>
              <a:t>n</a:t>
            </a:r>
            <a:r>
              <a:rPr lang="en-US" altLang="zh-CN" sz="2200">
                <a:solidFill>
                  <a:srgbClr val="0000FF"/>
                </a:solidFill>
                <a:latin typeface="Consolas" pitchFamily="49" charset="0"/>
                <a:cs typeface="Consolas" pitchFamily="49" charset="0"/>
              </a:rPr>
              <a:t>=2</a:t>
            </a:r>
            <a:r>
              <a:rPr lang="en-US" altLang="zh-CN" sz="2200" baseline="30000">
                <a:solidFill>
                  <a:srgbClr val="0000FF"/>
                </a:solidFill>
                <a:latin typeface="Consolas" pitchFamily="49" charset="0"/>
                <a:cs typeface="Consolas" pitchFamily="49" charset="0"/>
              </a:rPr>
              <a:t>3</a:t>
            </a:r>
            <a:r>
              <a:rPr lang="en-US" altLang="zh-CN" sz="2200">
                <a:solidFill>
                  <a:srgbClr val="0000FF"/>
                </a:solidFill>
                <a:latin typeface="Consolas" pitchFamily="49" charset="0"/>
                <a:cs typeface="Consolas" pitchFamily="49" charset="0"/>
              </a:rPr>
              <a:t>=8</a:t>
            </a:r>
            <a:endParaRPr lang="zh-CN" altLang="en-US" sz="2200">
              <a:solidFill>
                <a:srgbClr val="0000FF"/>
              </a:solidFill>
              <a:latin typeface="Consolas" pitchFamily="49" charset="0"/>
              <a:cs typeface="Consolas" pitchFamily="49" charset="0"/>
            </a:endParaRPr>
          </a:p>
        </p:txBody>
      </p:sp>
      <p:graphicFrame>
        <p:nvGraphicFramePr>
          <p:cNvPr id="3" name="表格 2"/>
          <p:cNvGraphicFramePr>
            <a:graphicFrameLocks noGrp="1"/>
          </p:cNvGraphicFramePr>
          <p:nvPr/>
        </p:nvGraphicFramePr>
        <p:xfrm>
          <a:off x="1881192" y="1357296"/>
          <a:ext cx="4976824" cy="4071968"/>
        </p:xfrm>
        <a:graphic>
          <a:graphicData uri="http://schemas.openxmlformats.org/drawingml/2006/table">
            <a:tbl>
              <a:tblPr/>
              <a:tblGrid>
                <a:gridCol w="622103">
                  <a:extLst>
                    <a:ext uri="{9D8B030D-6E8A-4147-A177-3AD203B41FA5}">
                      <a16:colId xmlns:a16="http://schemas.microsoft.com/office/drawing/2014/main" val="20000"/>
                    </a:ext>
                  </a:extLst>
                </a:gridCol>
                <a:gridCol w="622103">
                  <a:extLst>
                    <a:ext uri="{9D8B030D-6E8A-4147-A177-3AD203B41FA5}">
                      <a16:colId xmlns:a16="http://schemas.microsoft.com/office/drawing/2014/main" val="20001"/>
                    </a:ext>
                  </a:extLst>
                </a:gridCol>
                <a:gridCol w="622103">
                  <a:extLst>
                    <a:ext uri="{9D8B030D-6E8A-4147-A177-3AD203B41FA5}">
                      <a16:colId xmlns:a16="http://schemas.microsoft.com/office/drawing/2014/main" val="20002"/>
                    </a:ext>
                  </a:extLst>
                </a:gridCol>
                <a:gridCol w="622103">
                  <a:extLst>
                    <a:ext uri="{9D8B030D-6E8A-4147-A177-3AD203B41FA5}">
                      <a16:colId xmlns:a16="http://schemas.microsoft.com/office/drawing/2014/main" val="20003"/>
                    </a:ext>
                  </a:extLst>
                </a:gridCol>
                <a:gridCol w="622103">
                  <a:extLst>
                    <a:ext uri="{9D8B030D-6E8A-4147-A177-3AD203B41FA5}">
                      <a16:colId xmlns:a16="http://schemas.microsoft.com/office/drawing/2014/main" val="20004"/>
                    </a:ext>
                  </a:extLst>
                </a:gridCol>
                <a:gridCol w="622103">
                  <a:extLst>
                    <a:ext uri="{9D8B030D-6E8A-4147-A177-3AD203B41FA5}">
                      <a16:colId xmlns:a16="http://schemas.microsoft.com/office/drawing/2014/main" val="20005"/>
                    </a:ext>
                  </a:extLst>
                </a:gridCol>
                <a:gridCol w="622103">
                  <a:extLst>
                    <a:ext uri="{9D8B030D-6E8A-4147-A177-3AD203B41FA5}">
                      <a16:colId xmlns:a16="http://schemas.microsoft.com/office/drawing/2014/main" val="20006"/>
                    </a:ext>
                  </a:extLst>
                </a:gridCol>
                <a:gridCol w="622103">
                  <a:extLst>
                    <a:ext uri="{9D8B030D-6E8A-4147-A177-3AD203B41FA5}">
                      <a16:colId xmlns:a16="http://schemas.microsoft.com/office/drawing/2014/main" val="20007"/>
                    </a:ext>
                  </a:extLst>
                </a:gridCol>
              </a:tblGrid>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8996">
                <a:tc>
                  <a:txBody>
                    <a:bodyPr/>
                    <a:lstStyle/>
                    <a:p>
                      <a:pPr indent="0" algn="ctr">
                        <a:lnSpc>
                          <a:spcPct val="150000"/>
                        </a:lnSpc>
                        <a:spcBef>
                          <a:spcPts val="0"/>
                        </a:spcBef>
                        <a:spcAft>
                          <a:spcPts val="0"/>
                        </a:spcAft>
                      </a:pPr>
                      <a:r>
                        <a:rPr lang="en-US" sz="1800" b="1" kern="100" dirty="0">
                          <a:solidFill>
                            <a:srgbClr val="0000FF"/>
                          </a:solidFill>
                          <a:latin typeface="Consolas" pitchFamily="49" charset="0"/>
                          <a:ea typeface="楷体" pitchFamily="49" charset="-122"/>
                          <a:cs typeface="Consolas" pitchFamily="49" charset="0"/>
                        </a:rPr>
                        <a:t>3</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dirty="0">
                          <a:solidFill>
                            <a:srgbClr val="0000FF"/>
                          </a:solidFill>
                          <a:latin typeface="Consolas" pitchFamily="49" charset="0"/>
                          <a:ea typeface="楷体" pitchFamily="49" charset="-122"/>
                          <a:cs typeface="Consolas" pitchFamily="49" charset="0"/>
                        </a:rPr>
                        <a:t>21</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右弧形箭头 3"/>
          <p:cNvSpPr/>
          <p:nvPr/>
        </p:nvSpPr>
        <p:spPr>
          <a:xfrm>
            <a:off x="2643174" y="642918"/>
            <a:ext cx="285752"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cxnSp>
        <p:nvCxnSpPr>
          <p:cNvPr id="6" name="直接连接符 5"/>
          <p:cNvCxnSpPr/>
          <p:nvPr/>
        </p:nvCxnSpPr>
        <p:spPr>
          <a:xfrm>
            <a:off x="1000100" y="3396751"/>
            <a:ext cx="6572296"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rot="5400000">
            <a:off x="1691824" y="3451656"/>
            <a:ext cx="5357850"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30150216"/>
              </p:ext>
            </p:extLst>
          </p:nvPr>
        </p:nvGraphicFramePr>
        <p:xfrm>
          <a:off x="1337347" y="1416466"/>
          <a:ext cx="455712" cy="4071968"/>
        </p:xfrm>
        <a:graphic>
          <a:graphicData uri="http://schemas.openxmlformats.org/drawingml/2006/table">
            <a:tbl>
              <a:tblPr firstRow="1" bandRow="1">
                <a:tableStyleId>{5C22544A-7EE6-4342-B048-85BDC9FD1C3A}</a:tableStyleId>
              </a:tblPr>
              <a:tblGrid>
                <a:gridCol w="455712">
                  <a:extLst>
                    <a:ext uri="{9D8B030D-6E8A-4147-A177-3AD203B41FA5}">
                      <a16:colId xmlns:a16="http://schemas.microsoft.com/office/drawing/2014/main" val="130445215"/>
                    </a:ext>
                  </a:extLst>
                </a:gridCol>
              </a:tblGrid>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0</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8115662"/>
                  </a:ext>
                </a:extLst>
              </a:tr>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1</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5039265"/>
                  </a:ext>
                </a:extLst>
              </a:tr>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2</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1920486"/>
                  </a:ext>
                </a:extLst>
              </a:tr>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3</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17408359"/>
                  </a:ext>
                </a:extLst>
              </a:tr>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4</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6795143"/>
                  </a:ext>
                </a:extLst>
              </a:tr>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5</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11029482"/>
                  </a:ext>
                </a:extLst>
              </a:tr>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6</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7163926"/>
                  </a:ext>
                </a:extLst>
              </a:tr>
              <a:tr h="508996">
                <a:tc>
                  <a:txBody>
                    <a:bodyPr/>
                    <a:lstStyle/>
                    <a:p>
                      <a:pPr algn="ctr"/>
                      <a:r>
                        <a:rPr lang="en-US" altLang="zh-CN" b="1" i="1" dirty="0">
                          <a:solidFill>
                            <a:srgbClr val="FF0000"/>
                          </a:solidFill>
                          <a:latin typeface="Arial" panose="020B0604020202020204" pitchFamily="34" charset="0"/>
                          <a:cs typeface="Arial" panose="020B0604020202020204" pitchFamily="34" charset="0"/>
                        </a:rPr>
                        <a:t>7</a:t>
                      </a:r>
                      <a:endParaRPr lang="zh-CN" altLang="en-US" b="1" i="1"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5855024"/>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1357322"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200" i="1">
                <a:solidFill>
                  <a:srgbClr val="0000FF"/>
                </a:solidFill>
                <a:latin typeface="Consolas" pitchFamily="49" charset="0"/>
                <a:cs typeface="Consolas" pitchFamily="49" charset="0"/>
              </a:rPr>
              <a:t>k</a:t>
            </a:r>
            <a:r>
              <a:rPr lang="en-US" altLang="zh-CN" sz="2200">
                <a:solidFill>
                  <a:srgbClr val="0000FF"/>
                </a:solidFill>
                <a:latin typeface="Consolas" pitchFamily="49" charset="0"/>
                <a:cs typeface="Consolas" pitchFamily="49" charset="0"/>
              </a:rPr>
              <a:t>=3</a:t>
            </a:r>
            <a:r>
              <a:rPr lang="zh-CN" altLang="en-US" sz="2200">
                <a:solidFill>
                  <a:srgbClr val="0000FF"/>
                </a:solidFill>
                <a:latin typeface="Consolas" pitchFamily="49" charset="0"/>
                <a:cs typeface="Consolas" pitchFamily="49" charset="0"/>
              </a:rPr>
              <a:t>，</a:t>
            </a:r>
            <a:r>
              <a:rPr lang="en-US" altLang="zh-CN" sz="2200" i="1">
                <a:solidFill>
                  <a:srgbClr val="0000FF"/>
                </a:solidFill>
                <a:latin typeface="Consolas" pitchFamily="49" charset="0"/>
                <a:cs typeface="Consolas" pitchFamily="49" charset="0"/>
              </a:rPr>
              <a:t>n</a:t>
            </a:r>
            <a:r>
              <a:rPr lang="en-US" altLang="zh-CN" sz="2200">
                <a:solidFill>
                  <a:srgbClr val="0000FF"/>
                </a:solidFill>
                <a:latin typeface="Consolas" pitchFamily="49" charset="0"/>
                <a:cs typeface="Consolas" pitchFamily="49" charset="0"/>
              </a:rPr>
              <a:t>=2</a:t>
            </a:r>
            <a:r>
              <a:rPr lang="en-US" altLang="zh-CN" sz="2200" baseline="30000">
                <a:solidFill>
                  <a:srgbClr val="0000FF"/>
                </a:solidFill>
                <a:latin typeface="Consolas" pitchFamily="49" charset="0"/>
                <a:cs typeface="Consolas" pitchFamily="49" charset="0"/>
              </a:rPr>
              <a:t>3</a:t>
            </a:r>
            <a:r>
              <a:rPr lang="en-US" altLang="zh-CN" sz="2200">
                <a:solidFill>
                  <a:srgbClr val="0000FF"/>
                </a:solidFill>
                <a:latin typeface="Consolas" pitchFamily="49" charset="0"/>
                <a:cs typeface="Consolas" pitchFamily="49" charset="0"/>
              </a:rPr>
              <a:t>=8</a:t>
            </a:r>
            <a:endParaRPr lang="zh-CN" altLang="en-US" sz="2200">
              <a:solidFill>
                <a:srgbClr val="0000FF"/>
              </a:solidFill>
              <a:latin typeface="Consolas" pitchFamily="49" charset="0"/>
              <a:cs typeface="Consolas" pitchFamily="49" charset="0"/>
            </a:endParaRPr>
          </a:p>
        </p:txBody>
      </p:sp>
      <p:sp>
        <p:nvSpPr>
          <p:cNvPr id="4" name="矩形 3"/>
          <p:cNvSpPr/>
          <p:nvPr/>
        </p:nvSpPr>
        <p:spPr>
          <a:xfrm>
            <a:off x="1643042"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 name="矩形 5"/>
          <p:cNvSpPr/>
          <p:nvPr/>
        </p:nvSpPr>
        <p:spPr>
          <a:xfrm>
            <a:off x="2143108"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7" name="矩形 6"/>
          <p:cNvSpPr/>
          <p:nvPr/>
        </p:nvSpPr>
        <p:spPr>
          <a:xfrm>
            <a:off x="2643174"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8" name="矩形 7"/>
          <p:cNvSpPr/>
          <p:nvPr/>
        </p:nvSpPr>
        <p:spPr>
          <a:xfrm>
            <a:off x="3143240"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9" name="矩形 8"/>
          <p:cNvSpPr/>
          <p:nvPr/>
        </p:nvSpPr>
        <p:spPr>
          <a:xfrm>
            <a:off x="3643306"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0" name="矩形 9"/>
          <p:cNvSpPr/>
          <p:nvPr/>
        </p:nvSpPr>
        <p:spPr>
          <a:xfrm>
            <a:off x="4143372"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1" name="矩形 10"/>
          <p:cNvSpPr/>
          <p:nvPr/>
        </p:nvSpPr>
        <p:spPr>
          <a:xfrm>
            <a:off x="4643438"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2" name="矩形 11"/>
          <p:cNvSpPr/>
          <p:nvPr/>
        </p:nvSpPr>
        <p:spPr>
          <a:xfrm>
            <a:off x="5143504"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3" name="矩形 12"/>
          <p:cNvSpPr/>
          <p:nvPr/>
        </p:nvSpPr>
        <p:spPr>
          <a:xfrm>
            <a:off x="1643042"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4" name="矩形 13"/>
          <p:cNvSpPr/>
          <p:nvPr/>
        </p:nvSpPr>
        <p:spPr>
          <a:xfrm>
            <a:off x="2143108"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5" name="矩形 14"/>
          <p:cNvSpPr/>
          <p:nvPr/>
        </p:nvSpPr>
        <p:spPr>
          <a:xfrm>
            <a:off x="2643174" y="2071678"/>
            <a:ext cx="500066" cy="500066"/>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6" name="矩形 15"/>
          <p:cNvSpPr/>
          <p:nvPr/>
        </p:nvSpPr>
        <p:spPr>
          <a:xfrm>
            <a:off x="3143240"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7" name="矩形 16"/>
          <p:cNvSpPr/>
          <p:nvPr/>
        </p:nvSpPr>
        <p:spPr>
          <a:xfrm>
            <a:off x="3643306"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8" name="矩形 17"/>
          <p:cNvSpPr/>
          <p:nvPr/>
        </p:nvSpPr>
        <p:spPr>
          <a:xfrm>
            <a:off x="4143372"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9" name="矩形 18"/>
          <p:cNvSpPr/>
          <p:nvPr/>
        </p:nvSpPr>
        <p:spPr>
          <a:xfrm>
            <a:off x="4643438"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5143504"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1" name="矩形 20"/>
          <p:cNvSpPr/>
          <p:nvPr/>
        </p:nvSpPr>
        <p:spPr>
          <a:xfrm>
            <a:off x="1643042"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2" name="矩形 21"/>
          <p:cNvSpPr/>
          <p:nvPr/>
        </p:nvSpPr>
        <p:spPr>
          <a:xfrm>
            <a:off x="2143108"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3" name="矩形 22"/>
          <p:cNvSpPr/>
          <p:nvPr/>
        </p:nvSpPr>
        <p:spPr>
          <a:xfrm>
            <a:off x="2643174"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4" name="矩形 23"/>
          <p:cNvSpPr/>
          <p:nvPr/>
        </p:nvSpPr>
        <p:spPr>
          <a:xfrm>
            <a:off x="3143240"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5" name="矩形 24"/>
          <p:cNvSpPr/>
          <p:nvPr/>
        </p:nvSpPr>
        <p:spPr>
          <a:xfrm>
            <a:off x="3643306"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6" name="矩形 25"/>
          <p:cNvSpPr/>
          <p:nvPr/>
        </p:nvSpPr>
        <p:spPr>
          <a:xfrm>
            <a:off x="4143372"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7" name="矩形 26"/>
          <p:cNvSpPr/>
          <p:nvPr/>
        </p:nvSpPr>
        <p:spPr>
          <a:xfrm>
            <a:off x="4643438"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8" name="矩形 27"/>
          <p:cNvSpPr/>
          <p:nvPr/>
        </p:nvSpPr>
        <p:spPr>
          <a:xfrm>
            <a:off x="5143504"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9" name="矩形 28"/>
          <p:cNvSpPr/>
          <p:nvPr/>
        </p:nvSpPr>
        <p:spPr>
          <a:xfrm>
            <a:off x="1643042"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0" name="矩形 29"/>
          <p:cNvSpPr/>
          <p:nvPr/>
        </p:nvSpPr>
        <p:spPr>
          <a:xfrm>
            <a:off x="2143108"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1" name="矩形 30"/>
          <p:cNvSpPr/>
          <p:nvPr/>
        </p:nvSpPr>
        <p:spPr>
          <a:xfrm>
            <a:off x="2643174"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2" name="矩形 31"/>
          <p:cNvSpPr/>
          <p:nvPr/>
        </p:nvSpPr>
        <p:spPr>
          <a:xfrm>
            <a:off x="3143240"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3" name="矩形 32"/>
          <p:cNvSpPr/>
          <p:nvPr/>
        </p:nvSpPr>
        <p:spPr>
          <a:xfrm>
            <a:off x="3643306"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4" name="矩形 33"/>
          <p:cNvSpPr/>
          <p:nvPr/>
        </p:nvSpPr>
        <p:spPr>
          <a:xfrm>
            <a:off x="4143372"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4643438"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6" name="矩形 35"/>
          <p:cNvSpPr/>
          <p:nvPr/>
        </p:nvSpPr>
        <p:spPr>
          <a:xfrm>
            <a:off x="5143504"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1643042"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8" name="矩形 37"/>
          <p:cNvSpPr/>
          <p:nvPr/>
        </p:nvSpPr>
        <p:spPr>
          <a:xfrm>
            <a:off x="2143108"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9" name="矩形 38"/>
          <p:cNvSpPr/>
          <p:nvPr/>
        </p:nvSpPr>
        <p:spPr>
          <a:xfrm>
            <a:off x="2643174"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0" name="矩形 39"/>
          <p:cNvSpPr/>
          <p:nvPr/>
        </p:nvSpPr>
        <p:spPr>
          <a:xfrm>
            <a:off x="3143240"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1" name="矩形 40"/>
          <p:cNvSpPr/>
          <p:nvPr/>
        </p:nvSpPr>
        <p:spPr>
          <a:xfrm>
            <a:off x="3643306"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4143372"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3" name="矩形 42"/>
          <p:cNvSpPr/>
          <p:nvPr/>
        </p:nvSpPr>
        <p:spPr>
          <a:xfrm>
            <a:off x="4643438"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4" name="矩形 43"/>
          <p:cNvSpPr/>
          <p:nvPr/>
        </p:nvSpPr>
        <p:spPr>
          <a:xfrm>
            <a:off x="5143504"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5" name="矩形 44"/>
          <p:cNvSpPr/>
          <p:nvPr/>
        </p:nvSpPr>
        <p:spPr>
          <a:xfrm>
            <a:off x="1643042"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6" name="矩形 45"/>
          <p:cNvSpPr/>
          <p:nvPr/>
        </p:nvSpPr>
        <p:spPr>
          <a:xfrm>
            <a:off x="2143108"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7" name="矩形 46"/>
          <p:cNvSpPr/>
          <p:nvPr/>
        </p:nvSpPr>
        <p:spPr>
          <a:xfrm>
            <a:off x="2643174"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8" name="矩形 47"/>
          <p:cNvSpPr/>
          <p:nvPr/>
        </p:nvSpPr>
        <p:spPr>
          <a:xfrm>
            <a:off x="3143240"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9" name="矩形 48"/>
          <p:cNvSpPr/>
          <p:nvPr/>
        </p:nvSpPr>
        <p:spPr>
          <a:xfrm>
            <a:off x="3643306"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0" name="矩形 49"/>
          <p:cNvSpPr/>
          <p:nvPr/>
        </p:nvSpPr>
        <p:spPr>
          <a:xfrm>
            <a:off x="4143372"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1" name="矩形 50"/>
          <p:cNvSpPr/>
          <p:nvPr/>
        </p:nvSpPr>
        <p:spPr>
          <a:xfrm>
            <a:off x="4643438"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2" name="矩形 51"/>
          <p:cNvSpPr/>
          <p:nvPr/>
        </p:nvSpPr>
        <p:spPr>
          <a:xfrm>
            <a:off x="5143504"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3" name="矩形 52"/>
          <p:cNvSpPr/>
          <p:nvPr/>
        </p:nvSpPr>
        <p:spPr>
          <a:xfrm>
            <a:off x="1643042"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4" name="矩形 53"/>
          <p:cNvSpPr/>
          <p:nvPr/>
        </p:nvSpPr>
        <p:spPr>
          <a:xfrm>
            <a:off x="2143108"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5" name="矩形 54"/>
          <p:cNvSpPr/>
          <p:nvPr/>
        </p:nvSpPr>
        <p:spPr>
          <a:xfrm>
            <a:off x="2643174"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6" name="矩形 55"/>
          <p:cNvSpPr/>
          <p:nvPr/>
        </p:nvSpPr>
        <p:spPr>
          <a:xfrm>
            <a:off x="3143240"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7" name="矩形 56"/>
          <p:cNvSpPr/>
          <p:nvPr/>
        </p:nvSpPr>
        <p:spPr>
          <a:xfrm>
            <a:off x="3643306"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8" name="矩形 57"/>
          <p:cNvSpPr/>
          <p:nvPr/>
        </p:nvSpPr>
        <p:spPr>
          <a:xfrm>
            <a:off x="4143372"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9" name="矩形 58"/>
          <p:cNvSpPr/>
          <p:nvPr/>
        </p:nvSpPr>
        <p:spPr>
          <a:xfrm>
            <a:off x="4643438"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0" name="矩形 59"/>
          <p:cNvSpPr/>
          <p:nvPr/>
        </p:nvSpPr>
        <p:spPr>
          <a:xfrm>
            <a:off x="5143504"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1" name="矩形 60"/>
          <p:cNvSpPr/>
          <p:nvPr/>
        </p:nvSpPr>
        <p:spPr>
          <a:xfrm>
            <a:off x="1643042"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2" name="矩形 61"/>
          <p:cNvSpPr/>
          <p:nvPr/>
        </p:nvSpPr>
        <p:spPr>
          <a:xfrm>
            <a:off x="2143108"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3" name="矩形 62"/>
          <p:cNvSpPr/>
          <p:nvPr/>
        </p:nvSpPr>
        <p:spPr>
          <a:xfrm>
            <a:off x="2643174"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4" name="矩形 63"/>
          <p:cNvSpPr/>
          <p:nvPr/>
        </p:nvSpPr>
        <p:spPr>
          <a:xfrm>
            <a:off x="3143240"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5" name="矩形 64"/>
          <p:cNvSpPr/>
          <p:nvPr/>
        </p:nvSpPr>
        <p:spPr>
          <a:xfrm>
            <a:off x="3643306"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6" name="矩形 65"/>
          <p:cNvSpPr/>
          <p:nvPr/>
        </p:nvSpPr>
        <p:spPr>
          <a:xfrm>
            <a:off x="4143372"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7" name="矩形 66"/>
          <p:cNvSpPr/>
          <p:nvPr/>
        </p:nvSpPr>
        <p:spPr>
          <a:xfrm>
            <a:off x="4643438"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8" name="矩形 67"/>
          <p:cNvSpPr/>
          <p:nvPr/>
        </p:nvSpPr>
        <p:spPr>
          <a:xfrm>
            <a:off x="5143504"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grpSp>
        <p:nvGrpSpPr>
          <p:cNvPr id="237" name="组合 236"/>
          <p:cNvGrpSpPr/>
          <p:nvPr/>
        </p:nvGrpSpPr>
        <p:grpSpPr>
          <a:xfrm>
            <a:off x="1643042" y="1571612"/>
            <a:ext cx="1000132" cy="1000132"/>
            <a:chOff x="5072066" y="1357298"/>
            <a:chExt cx="1000132" cy="1000132"/>
          </a:xfrm>
        </p:grpSpPr>
        <p:sp>
          <p:nvSpPr>
            <p:cNvPr id="238" name="矩形 237"/>
            <p:cNvSpPr/>
            <p:nvPr/>
          </p:nvSpPr>
          <p:spPr>
            <a:xfrm>
              <a:off x="5072066" y="135729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39" name="矩形 238"/>
            <p:cNvSpPr/>
            <p:nvPr/>
          </p:nvSpPr>
          <p:spPr>
            <a:xfrm>
              <a:off x="5572132" y="135729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40" name="矩形 239"/>
            <p:cNvSpPr/>
            <p:nvPr/>
          </p:nvSpPr>
          <p:spPr>
            <a:xfrm>
              <a:off x="5072066" y="185736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241" name="组合 240"/>
          <p:cNvGrpSpPr/>
          <p:nvPr/>
        </p:nvGrpSpPr>
        <p:grpSpPr>
          <a:xfrm>
            <a:off x="2643174" y="1571612"/>
            <a:ext cx="1000132" cy="1000132"/>
            <a:chOff x="6072198" y="1357298"/>
            <a:chExt cx="1000132" cy="1000132"/>
          </a:xfrm>
        </p:grpSpPr>
        <p:sp>
          <p:nvSpPr>
            <p:cNvPr id="242" name="矩形 241"/>
            <p:cNvSpPr/>
            <p:nvPr/>
          </p:nvSpPr>
          <p:spPr>
            <a:xfrm>
              <a:off x="6072198" y="1357298"/>
              <a:ext cx="500066" cy="5000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43" name="矩形 242"/>
            <p:cNvSpPr/>
            <p:nvPr/>
          </p:nvSpPr>
          <p:spPr>
            <a:xfrm>
              <a:off x="6572264" y="1357298"/>
              <a:ext cx="500066" cy="5000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44" name="矩形 243"/>
            <p:cNvSpPr/>
            <p:nvPr/>
          </p:nvSpPr>
          <p:spPr>
            <a:xfrm>
              <a:off x="6572264" y="1857364"/>
              <a:ext cx="500066" cy="5000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245" name="组合 244"/>
          <p:cNvGrpSpPr/>
          <p:nvPr/>
        </p:nvGrpSpPr>
        <p:grpSpPr>
          <a:xfrm>
            <a:off x="3643306" y="1571612"/>
            <a:ext cx="1000132" cy="1000132"/>
            <a:chOff x="7072330" y="1357298"/>
            <a:chExt cx="1000132" cy="1000132"/>
          </a:xfrm>
        </p:grpSpPr>
        <p:sp>
          <p:nvSpPr>
            <p:cNvPr id="246" name="矩形 245"/>
            <p:cNvSpPr/>
            <p:nvPr/>
          </p:nvSpPr>
          <p:spPr>
            <a:xfrm>
              <a:off x="7072330" y="1357298"/>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47" name="矩形 246"/>
            <p:cNvSpPr/>
            <p:nvPr/>
          </p:nvSpPr>
          <p:spPr>
            <a:xfrm>
              <a:off x="7572396" y="1357298"/>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48" name="矩形 247"/>
            <p:cNvSpPr/>
            <p:nvPr/>
          </p:nvSpPr>
          <p:spPr>
            <a:xfrm>
              <a:off x="7072330" y="1857364"/>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grpSp>
      <p:grpSp>
        <p:nvGrpSpPr>
          <p:cNvPr id="249" name="组合 248"/>
          <p:cNvGrpSpPr/>
          <p:nvPr/>
        </p:nvGrpSpPr>
        <p:grpSpPr>
          <a:xfrm>
            <a:off x="4643438" y="1571612"/>
            <a:ext cx="1000132" cy="1000132"/>
            <a:chOff x="8072462" y="1357298"/>
            <a:chExt cx="1000132" cy="1000132"/>
          </a:xfrm>
        </p:grpSpPr>
        <p:sp>
          <p:nvSpPr>
            <p:cNvPr id="250" name="矩形 249"/>
            <p:cNvSpPr/>
            <p:nvPr/>
          </p:nvSpPr>
          <p:spPr>
            <a:xfrm>
              <a:off x="8072462" y="1357298"/>
              <a:ext cx="500066" cy="500066"/>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251" name="矩形 250"/>
            <p:cNvSpPr/>
            <p:nvPr/>
          </p:nvSpPr>
          <p:spPr>
            <a:xfrm>
              <a:off x="8572528" y="1357298"/>
              <a:ext cx="500066" cy="500066"/>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252" name="矩形 251"/>
            <p:cNvSpPr/>
            <p:nvPr/>
          </p:nvSpPr>
          <p:spPr>
            <a:xfrm>
              <a:off x="8572528" y="1857364"/>
              <a:ext cx="500066" cy="500066"/>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grpSp>
      <p:grpSp>
        <p:nvGrpSpPr>
          <p:cNvPr id="253" name="组合 252"/>
          <p:cNvGrpSpPr/>
          <p:nvPr/>
        </p:nvGrpSpPr>
        <p:grpSpPr>
          <a:xfrm>
            <a:off x="2143108" y="2071678"/>
            <a:ext cx="1000132" cy="1000132"/>
            <a:chOff x="5572132" y="1857364"/>
            <a:chExt cx="1000132" cy="1000132"/>
          </a:xfrm>
        </p:grpSpPr>
        <p:sp>
          <p:nvSpPr>
            <p:cNvPr id="254" name="矩形 253"/>
            <p:cNvSpPr/>
            <p:nvPr/>
          </p:nvSpPr>
          <p:spPr>
            <a:xfrm>
              <a:off x="5572132" y="1857364"/>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55" name="矩形 254"/>
            <p:cNvSpPr/>
            <p:nvPr/>
          </p:nvSpPr>
          <p:spPr>
            <a:xfrm>
              <a:off x="5572132" y="2357430"/>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56" name="矩形 255"/>
            <p:cNvSpPr/>
            <p:nvPr/>
          </p:nvSpPr>
          <p:spPr>
            <a:xfrm>
              <a:off x="6072198" y="2357430"/>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grpSp>
      <p:grpSp>
        <p:nvGrpSpPr>
          <p:cNvPr id="257" name="组合 256"/>
          <p:cNvGrpSpPr/>
          <p:nvPr/>
        </p:nvGrpSpPr>
        <p:grpSpPr>
          <a:xfrm>
            <a:off x="4143372" y="2071678"/>
            <a:ext cx="1000132" cy="1000132"/>
            <a:chOff x="7572396" y="1857364"/>
            <a:chExt cx="1000132" cy="1000132"/>
          </a:xfrm>
        </p:grpSpPr>
        <p:sp>
          <p:nvSpPr>
            <p:cNvPr id="258" name="矩形 257"/>
            <p:cNvSpPr/>
            <p:nvPr/>
          </p:nvSpPr>
          <p:spPr>
            <a:xfrm>
              <a:off x="7572396" y="1857364"/>
              <a:ext cx="500066" cy="5000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259" name="矩形 258"/>
            <p:cNvSpPr/>
            <p:nvPr/>
          </p:nvSpPr>
          <p:spPr>
            <a:xfrm>
              <a:off x="8072462" y="1857364"/>
              <a:ext cx="500066" cy="5000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260" name="矩形 259"/>
            <p:cNvSpPr/>
            <p:nvPr/>
          </p:nvSpPr>
          <p:spPr>
            <a:xfrm>
              <a:off x="8072462" y="2357430"/>
              <a:ext cx="500066" cy="5000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grpSp>
      <p:grpSp>
        <p:nvGrpSpPr>
          <p:cNvPr id="261" name="组合 260"/>
          <p:cNvGrpSpPr/>
          <p:nvPr/>
        </p:nvGrpSpPr>
        <p:grpSpPr>
          <a:xfrm>
            <a:off x="1643042" y="2571744"/>
            <a:ext cx="1000132" cy="1000132"/>
            <a:chOff x="5072066" y="2357430"/>
            <a:chExt cx="1000132" cy="1000132"/>
          </a:xfrm>
        </p:grpSpPr>
        <p:sp>
          <p:nvSpPr>
            <p:cNvPr id="262" name="矩形 261"/>
            <p:cNvSpPr/>
            <p:nvPr/>
          </p:nvSpPr>
          <p:spPr>
            <a:xfrm>
              <a:off x="5072066" y="235743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263" name="矩形 262"/>
            <p:cNvSpPr/>
            <p:nvPr/>
          </p:nvSpPr>
          <p:spPr>
            <a:xfrm>
              <a:off x="5072066" y="285749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264" name="矩形 263"/>
            <p:cNvSpPr/>
            <p:nvPr/>
          </p:nvSpPr>
          <p:spPr>
            <a:xfrm>
              <a:off x="5572132" y="285749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grpSp>
      <p:grpSp>
        <p:nvGrpSpPr>
          <p:cNvPr id="265" name="组合 264"/>
          <p:cNvGrpSpPr/>
          <p:nvPr/>
        </p:nvGrpSpPr>
        <p:grpSpPr>
          <a:xfrm>
            <a:off x="2643174" y="2571744"/>
            <a:ext cx="1000132" cy="1000132"/>
            <a:chOff x="6072198" y="2357430"/>
            <a:chExt cx="1000132" cy="1000132"/>
          </a:xfrm>
        </p:grpSpPr>
        <p:sp>
          <p:nvSpPr>
            <p:cNvPr id="266" name="矩形 265"/>
            <p:cNvSpPr/>
            <p:nvPr/>
          </p:nvSpPr>
          <p:spPr>
            <a:xfrm>
              <a:off x="6572264" y="2357430"/>
              <a:ext cx="500066" cy="500066"/>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67" name="矩形 266"/>
            <p:cNvSpPr/>
            <p:nvPr/>
          </p:nvSpPr>
          <p:spPr>
            <a:xfrm>
              <a:off x="6072198" y="2857496"/>
              <a:ext cx="500066" cy="500066"/>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68" name="矩形 267"/>
            <p:cNvSpPr/>
            <p:nvPr/>
          </p:nvSpPr>
          <p:spPr>
            <a:xfrm>
              <a:off x="6572264" y="2857496"/>
              <a:ext cx="500066" cy="500066"/>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grpSp>
        <p:nvGrpSpPr>
          <p:cNvPr id="269" name="组合 268"/>
          <p:cNvGrpSpPr/>
          <p:nvPr/>
        </p:nvGrpSpPr>
        <p:grpSpPr>
          <a:xfrm>
            <a:off x="3643306" y="2571744"/>
            <a:ext cx="1000132" cy="1000132"/>
            <a:chOff x="7072330" y="2357430"/>
            <a:chExt cx="1000132" cy="1000132"/>
          </a:xfrm>
        </p:grpSpPr>
        <p:sp>
          <p:nvSpPr>
            <p:cNvPr id="270" name="矩形 269"/>
            <p:cNvSpPr/>
            <p:nvPr/>
          </p:nvSpPr>
          <p:spPr>
            <a:xfrm>
              <a:off x="7072330" y="2357430"/>
              <a:ext cx="500066" cy="50006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271" name="矩形 270"/>
            <p:cNvSpPr/>
            <p:nvPr/>
          </p:nvSpPr>
          <p:spPr>
            <a:xfrm>
              <a:off x="7572396" y="2357430"/>
              <a:ext cx="500066" cy="50006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272" name="矩形 271"/>
            <p:cNvSpPr/>
            <p:nvPr/>
          </p:nvSpPr>
          <p:spPr>
            <a:xfrm>
              <a:off x="7572396" y="2857496"/>
              <a:ext cx="500066" cy="50006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grpSp>
      <p:grpSp>
        <p:nvGrpSpPr>
          <p:cNvPr id="273" name="组合 272"/>
          <p:cNvGrpSpPr/>
          <p:nvPr/>
        </p:nvGrpSpPr>
        <p:grpSpPr>
          <a:xfrm>
            <a:off x="4643438" y="2571744"/>
            <a:ext cx="1000132" cy="1000132"/>
            <a:chOff x="8072462" y="2357430"/>
            <a:chExt cx="1000132" cy="1000132"/>
          </a:xfrm>
        </p:grpSpPr>
        <p:sp>
          <p:nvSpPr>
            <p:cNvPr id="274" name="矩形 273"/>
            <p:cNvSpPr/>
            <p:nvPr/>
          </p:nvSpPr>
          <p:spPr>
            <a:xfrm>
              <a:off x="8572528" y="2357430"/>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11</a:t>
              </a:r>
              <a:endParaRPr lang="zh-CN" altLang="en-US" sz="1600">
                <a:solidFill>
                  <a:srgbClr val="0000FF"/>
                </a:solidFill>
                <a:latin typeface="Consolas" pitchFamily="49" charset="0"/>
                <a:cs typeface="Consolas" pitchFamily="49" charset="0"/>
              </a:endParaRPr>
            </a:p>
          </p:txBody>
        </p:sp>
        <p:sp>
          <p:nvSpPr>
            <p:cNvPr id="275" name="矩形 274"/>
            <p:cNvSpPr/>
            <p:nvPr/>
          </p:nvSpPr>
          <p:spPr>
            <a:xfrm>
              <a:off x="8072462" y="2857496"/>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11</a:t>
              </a:r>
              <a:endParaRPr lang="zh-CN" altLang="en-US" sz="1600">
                <a:solidFill>
                  <a:srgbClr val="0000FF"/>
                </a:solidFill>
                <a:latin typeface="Consolas" pitchFamily="49" charset="0"/>
                <a:cs typeface="Consolas" pitchFamily="49" charset="0"/>
              </a:endParaRPr>
            </a:p>
          </p:txBody>
        </p:sp>
        <p:sp>
          <p:nvSpPr>
            <p:cNvPr id="276" name="矩形 275"/>
            <p:cNvSpPr/>
            <p:nvPr/>
          </p:nvSpPr>
          <p:spPr>
            <a:xfrm>
              <a:off x="8572528" y="2857496"/>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11</a:t>
              </a:r>
              <a:endParaRPr lang="zh-CN" altLang="en-US" sz="1600">
                <a:solidFill>
                  <a:srgbClr val="0000FF"/>
                </a:solidFill>
                <a:latin typeface="Consolas" pitchFamily="49" charset="0"/>
                <a:cs typeface="Consolas" pitchFamily="49" charset="0"/>
              </a:endParaRPr>
            </a:p>
          </p:txBody>
        </p:sp>
      </p:grpSp>
      <p:grpSp>
        <p:nvGrpSpPr>
          <p:cNvPr id="277" name="组合 276"/>
          <p:cNvGrpSpPr/>
          <p:nvPr/>
        </p:nvGrpSpPr>
        <p:grpSpPr>
          <a:xfrm>
            <a:off x="3143240" y="3071810"/>
            <a:ext cx="1000132" cy="1000132"/>
            <a:chOff x="6572264" y="2857496"/>
            <a:chExt cx="1000132" cy="1000132"/>
          </a:xfrm>
        </p:grpSpPr>
        <p:sp>
          <p:nvSpPr>
            <p:cNvPr id="278" name="矩形 277"/>
            <p:cNvSpPr/>
            <p:nvPr/>
          </p:nvSpPr>
          <p:spPr>
            <a:xfrm>
              <a:off x="7072330" y="2857496"/>
              <a:ext cx="500066" cy="5000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79" name="矩形 278"/>
            <p:cNvSpPr/>
            <p:nvPr/>
          </p:nvSpPr>
          <p:spPr>
            <a:xfrm>
              <a:off x="6572264" y="3357562"/>
              <a:ext cx="500066" cy="5000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80" name="矩形 279"/>
            <p:cNvSpPr/>
            <p:nvPr/>
          </p:nvSpPr>
          <p:spPr>
            <a:xfrm>
              <a:off x="7072330" y="3357562"/>
              <a:ext cx="500066" cy="5000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281" name="组合 280"/>
          <p:cNvGrpSpPr/>
          <p:nvPr/>
        </p:nvGrpSpPr>
        <p:grpSpPr>
          <a:xfrm>
            <a:off x="1643042" y="3571876"/>
            <a:ext cx="1000132" cy="1000132"/>
            <a:chOff x="5072066" y="3357562"/>
            <a:chExt cx="1000132" cy="1000132"/>
          </a:xfrm>
        </p:grpSpPr>
        <p:sp>
          <p:nvSpPr>
            <p:cNvPr id="282" name="矩形 281"/>
            <p:cNvSpPr/>
            <p:nvPr/>
          </p:nvSpPr>
          <p:spPr>
            <a:xfrm>
              <a:off x="5072066" y="3357562"/>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13</a:t>
              </a:r>
              <a:endParaRPr lang="zh-CN" altLang="en-US" sz="1600">
                <a:solidFill>
                  <a:srgbClr val="0000FF"/>
                </a:solidFill>
                <a:latin typeface="Consolas" pitchFamily="49" charset="0"/>
                <a:cs typeface="Consolas" pitchFamily="49" charset="0"/>
              </a:endParaRPr>
            </a:p>
          </p:txBody>
        </p:sp>
        <p:sp>
          <p:nvSpPr>
            <p:cNvPr id="283" name="矩形 282"/>
            <p:cNvSpPr/>
            <p:nvPr/>
          </p:nvSpPr>
          <p:spPr>
            <a:xfrm>
              <a:off x="5572132" y="3357562"/>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13</a:t>
              </a:r>
              <a:endParaRPr lang="zh-CN" altLang="en-US" sz="1600">
                <a:solidFill>
                  <a:srgbClr val="0000FF"/>
                </a:solidFill>
                <a:latin typeface="Consolas" pitchFamily="49" charset="0"/>
                <a:cs typeface="Consolas" pitchFamily="49" charset="0"/>
              </a:endParaRPr>
            </a:p>
          </p:txBody>
        </p:sp>
        <p:sp>
          <p:nvSpPr>
            <p:cNvPr id="284" name="矩形 283"/>
            <p:cNvSpPr/>
            <p:nvPr/>
          </p:nvSpPr>
          <p:spPr>
            <a:xfrm>
              <a:off x="5072066" y="3857628"/>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13</a:t>
              </a:r>
              <a:endParaRPr lang="zh-CN" altLang="en-US" sz="1600">
                <a:solidFill>
                  <a:srgbClr val="0000FF"/>
                </a:solidFill>
                <a:latin typeface="Consolas" pitchFamily="49" charset="0"/>
                <a:cs typeface="Consolas" pitchFamily="49" charset="0"/>
              </a:endParaRPr>
            </a:p>
          </p:txBody>
        </p:sp>
      </p:grpSp>
      <p:grpSp>
        <p:nvGrpSpPr>
          <p:cNvPr id="285" name="组合 284"/>
          <p:cNvGrpSpPr/>
          <p:nvPr/>
        </p:nvGrpSpPr>
        <p:grpSpPr>
          <a:xfrm>
            <a:off x="2643174" y="3571876"/>
            <a:ext cx="1000132" cy="1000132"/>
            <a:chOff x="6072198" y="3357562"/>
            <a:chExt cx="1000132" cy="1000132"/>
          </a:xfrm>
        </p:grpSpPr>
        <p:sp>
          <p:nvSpPr>
            <p:cNvPr id="286" name="矩形 285"/>
            <p:cNvSpPr/>
            <p:nvPr/>
          </p:nvSpPr>
          <p:spPr>
            <a:xfrm>
              <a:off x="6072198" y="335756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sp>
          <p:nvSpPr>
            <p:cNvPr id="287" name="矩形 286"/>
            <p:cNvSpPr/>
            <p:nvPr/>
          </p:nvSpPr>
          <p:spPr>
            <a:xfrm>
              <a:off x="6072198" y="3857628"/>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sp>
          <p:nvSpPr>
            <p:cNvPr id="288" name="矩形 287"/>
            <p:cNvSpPr/>
            <p:nvPr/>
          </p:nvSpPr>
          <p:spPr>
            <a:xfrm>
              <a:off x="6572264" y="3857628"/>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grpSp>
      <p:grpSp>
        <p:nvGrpSpPr>
          <p:cNvPr id="289" name="组合 288"/>
          <p:cNvGrpSpPr/>
          <p:nvPr/>
        </p:nvGrpSpPr>
        <p:grpSpPr>
          <a:xfrm>
            <a:off x="3643306" y="3571876"/>
            <a:ext cx="1000132" cy="1000132"/>
            <a:chOff x="7072330" y="3357562"/>
            <a:chExt cx="1000132" cy="1000132"/>
          </a:xfrm>
        </p:grpSpPr>
        <p:sp>
          <p:nvSpPr>
            <p:cNvPr id="290" name="矩形 289"/>
            <p:cNvSpPr/>
            <p:nvPr/>
          </p:nvSpPr>
          <p:spPr>
            <a:xfrm>
              <a:off x="7572396" y="335756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291" name="矩形 290"/>
            <p:cNvSpPr/>
            <p:nvPr/>
          </p:nvSpPr>
          <p:spPr>
            <a:xfrm>
              <a:off x="7072330" y="385762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292" name="矩形 291"/>
            <p:cNvSpPr/>
            <p:nvPr/>
          </p:nvSpPr>
          <p:spPr>
            <a:xfrm>
              <a:off x="7572396" y="385762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grpSp>
      <p:grpSp>
        <p:nvGrpSpPr>
          <p:cNvPr id="293" name="组合 292"/>
          <p:cNvGrpSpPr/>
          <p:nvPr/>
        </p:nvGrpSpPr>
        <p:grpSpPr>
          <a:xfrm>
            <a:off x="4643438" y="3571876"/>
            <a:ext cx="1000132" cy="1000132"/>
            <a:chOff x="8072462" y="3357562"/>
            <a:chExt cx="1000132" cy="1000132"/>
          </a:xfrm>
        </p:grpSpPr>
        <p:sp>
          <p:nvSpPr>
            <p:cNvPr id="294" name="矩形 293"/>
            <p:cNvSpPr/>
            <p:nvPr/>
          </p:nvSpPr>
          <p:spPr>
            <a:xfrm>
              <a:off x="8072462" y="3357562"/>
              <a:ext cx="500066" cy="500066"/>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19</a:t>
              </a:r>
              <a:endParaRPr lang="zh-CN" altLang="en-US" sz="1600">
                <a:solidFill>
                  <a:srgbClr val="0000FF"/>
                </a:solidFill>
                <a:latin typeface="Consolas" pitchFamily="49" charset="0"/>
                <a:cs typeface="Consolas" pitchFamily="49" charset="0"/>
              </a:endParaRPr>
            </a:p>
          </p:txBody>
        </p:sp>
        <p:sp>
          <p:nvSpPr>
            <p:cNvPr id="295" name="矩形 294"/>
            <p:cNvSpPr/>
            <p:nvPr/>
          </p:nvSpPr>
          <p:spPr>
            <a:xfrm>
              <a:off x="8572528" y="3357562"/>
              <a:ext cx="500066" cy="500066"/>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19</a:t>
              </a:r>
              <a:endParaRPr lang="zh-CN" altLang="en-US" sz="1600">
                <a:solidFill>
                  <a:srgbClr val="0000FF"/>
                </a:solidFill>
                <a:latin typeface="Consolas" pitchFamily="49" charset="0"/>
                <a:cs typeface="Consolas" pitchFamily="49" charset="0"/>
              </a:endParaRPr>
            </a:p>
          </p:txBody>
        </p:sp>
        <p:sp>
          <p:nvSpPr>
            <p:cNvPr id="296" name="矩形 295"/>
            <p:cNvSpPr/>
            <p:nvPr/>
          </p:nvSpPr>
          <p:spPr>
            <a:xfrm>
              <a:off x="8572528" y="3857628"/>
              <a:ext cx="500066" cy="500066"/>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19</a:t>
              </a:r>
              <a:endParaRPr lang="zh-CN" altLang="en-US" sz="1600">
                <a:solidFill>
                  <a:srgbClr val="0000FF"/>
                </a:solidFill>
                <a:latin typeface="Consolas" pitchFamily="49" charset="0"/>
                <a:cs typeface="Consolas" pitchFamily="49" charset="0"/>
              </a:endParaRPr>
            </a:p>
          </p:txBody>
        </p:sp>
      </p:grpSp>
      <p:grpSp>
        <p:nvGrpSpPr>
          <p:cNvPr id="297" name="组合 296"/>
          <p:cNvGrpSpPr/>
          <p:nvPr/>
        </p:nvGrpSpPr>
        <p:grpSpPr>
          <a:xfrm>
            <a:off x="2143108" y="4071942"/>
            <a:ext cx="1000132" cy="1000132"/>
            <a:chOff x="5572132" y="3857628"/>
            <a:chExt cx="1000132" cy="1000132"/>
          </a:xfrm>
        </p:grpSpPr>
        <p:sp>
          <p:nvSpPr>
            <p:cNvPr id="298" name="矩形 297"/>
            <p:cNvSpPr/>
            <p:nvPr/>
          </p:nvSpPr>
          <p:spPr>
            <a:xfrm>
              <a:off x="5572132" y="385762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12</a:t>
              </a:r>
              <a:endParaRPr lang="zh-CN" altLang="en-US" sz="1600">
                <a:solidFill>
                  <a:srgbClr val="0000FF"/>
                </a:solidFill>
                <a:latin typeface="Consolas" pitchFamily="49" charset="0"/>
                <a:cs typeface="Consolas" pitchFamily="49" charset="0"/>
              </a:endParaRPr>
            </a:p>
          </p:txBody>
        </p:sp>
        <p:sp>
          <p:nvSpPr>
            <p:cNvPr id="299" name="矩形 298"/>
            <p:cNvSpPr/>
            <p:nvPr/>
          </p:nvSpPr>
          <p:spPr>
            <a:xfrm>
              <a:off x="5572132"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12</a:t>
              </a:r>
              <a:endParaRPr lang="zh-CN" altLang="en-US" sz="1600">
                <a:solidFill>
                  <a:srgbClr val="0000FF"/>
                </a:solidFill>
                <a:latin typeface="Consolas" pitchFamily="49" charset="0"/>
                <a:cs typeface="Consolas" pitchFamily="49" charset="0"/>
              </a:endParaRPr>
            </a:p>
          </p:txBody>
        </p:sp>
        <p:sp>
          <p:nvSpPr>
            <p:cNvPr id="300" name="矩形 299"/>
            <p:cNvSpPr/>
            <p:nvPr/>
          </p:nvSpPr>
          <p:spPr>
            <a:xfrm>
              <a:off x="6072198"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12</a:t>
              </a:r>
              <a:endParaRPr lang="zh-CN" altLang="en-US" sz="1600">
                <a:solidFill>
                  <a:srgbClr val="0000FF"/>
                </a:solidFill>
                <a:latin typeface="Consolas" pitchFamily="49" charset="0"/>
                <a:cs typeface="Consolas" pitchFamily="49" charset="0"/>
              </a:endParaRPr>
            </a:p>
          </p:txBody>
        </p:sp>
      </p:grpSp>
      <p:grpSp>
        <p:nvGrpSpPr>
          <p:cNvPr id="301" name="组合 300"/>
          <p:cNvGrpSpPr/>
          <p:nvPr/>
        </p:nvGrpSpPr>
        <p:grpSpPr>
          <a:xfrm>
            <a:off x="4143372" y="4071942"/>
            <a:ext cx="1000132" cy="1000132"/>
            <a:chOff x="7572396" y="3857628"/>
            <a:chExt cx="1000132" cy="1000132"/>
          </a:xfrm>
        </p:grpSpPr>
        <p:sp>
          <p:nvSpPr>
            <p:cNvPr id="302" name="矩形 301"/>
            <p:cNvSpPr/>
            <p:nvPr/>
          </p:nvSpPr>
          <p:spPr>
            <a:xfrm>
              <a:off x="8072462" y="385762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17</a:t>
              </a:r>
              <a:endParaRPr lang="zh-CN" altLang="en-US" sz="1600">
                <a:solidFill>
                  <a:srgbClr val="0000FF"/>
                </a:solidFill>
                <a:latin typeface="Consolas" pitchFamily="49" charset="0"/>
                <a:cs typeface="Consolas" pitchFamily="49" charset="0"/>
              </a:endParaRPr>
            </a:p>
          </p:txBody>
        </p:sp>
        <p:sp>
          <p:nvSpPr>
            <p:cNvPr id="303" name="矩形 302"/>
            <p:cNvSpPr/>
            <p:nvPr/>
          </p:nvSpPr>
          <p:spPr>
            <a:xfrm>
              <a:off x="7572396"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17</a:t>
              </a:r>
              <a:endParaRPr lang="zh-CN" altLang="en-US" sz="1600">
                <a:solidFill>
                  <a:srgbClr val="0000FF"/>
                </a:solidFill>
                <a:latin typeface="Consolas" pitchFamily="49" charset="0"/>
                <a:cs typeface="Consolas" pitchFamily="49" charset="0"/>
              </a:endParaRPr>
            </a:p>
          </p:txBody>
        </p:sp>
        <p:sp>
          <p:nvSpPr>
            <p:cNvPr id="304" name="矩形 303"/>
            <p:cNvSpPr/>
            <p:nvPr/>
          </p:nvSpPr>
          <p:spPr>
            <a:xfrm>
              <a:off x="8072462"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17</a:t>
              </a:r>
              <a:endParaRPr lang="zh-CN" altLang="en-US" sz="1600">
                <a:solidFill>
                  <a:srgbClr val="0000FF"/>
                </a:solidFill>
                <a:latin typeface="Consolas" pitchFamily="49" charset="0"/>
                <a:cs typeface="Consolas" pitchFamily="49" charset="0"/>
              </a:endParaRPr>
            </a:p>
          </p:txBody>
        </p:sp>
      </p:grpSp>
      <p:grpSp>
        <p:nvGrpSpPr>
          <p:cNvPr id="305" name="组合 304"/>
          <p:cNvGrpSpPr/>
          <p:nvPr/>
        </p:nvGrpSpPr>
        <p:grpSpPr>
          <a:xfrm>
            <a:off x="1643042" y="4572008"/>
            <a:ext cx="1000132" cy="1000132"/>
            <a:chOff x="5072066" y="4357694"/>
            <a:chExt cx="1000132" cy="1000132"/>
          </a:xfrm>
        </p:grpSpPr>
        <p:sp>
          <p:nvSpPr>
            <p:cNvPr id="306" name="矩形 305"/>
            <p:cNvSpPr/>
            <p:nvPr/>
          </p:nvSpPr>
          <p:spPr>
            <a:xfrm>
              <a:off x="5072066" y="4357694"/>
              <a:ext cx="500066" cy="50006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15</a:t>
              </a:r>
              <a:endParaRPr lang="zh-CN" altLang="en-US" sz="1600">
                <a:solidFill>
                  <a:srgbClr val="0000FF"/>
                </a:solidFill>
                <a:latin typeface="Consolas" pitchFamily="49" charset="0"/>
                <a:cs typeface="Consolas" pitchFamily="49" charset="0"/>
              </a:endParaRPr>
            </a:p>
          </p:txBody>
        </p:sp>
        <p:sp>
          <p:nvSpPr>
            <p:cNvPr id="307" name="矩形 306"/>
            <p:cNvSpPr/>
            <p:nvPr/>
          </p:nvSpPr>
          <p:spPr>
            <a:xfrm>
              <a:off x="5072066" y="4857760"/>
              <a:ext cx="500066" cy="50006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15</a:t>
              </a:r>
              <a:endParaRPr lang="zh-CN" altLang="en-US" sz="1600">
                <a:solidFill>
                  <a:srgbClr val="0000FF"/>
                </a:solidFill>
                <a:latin typeface="Consolas" pitchFamily="49" charset="0"/>
                <a:cs typeface="Consolas" pitchFamily="49" charset="0"/>
              </a:endParaRPr>
            </a:p>
          </p:txBody>
        </p:sp>
        <p:sp>
          <p:nvSpPr>
            <p:cNvPr id="308" name="矩形 307"/>
            <p:cNvSpPr/>
            <p:nvPr/>
          </p:nvSpPr>
          <p:spPr>
            <a:xfrm>
              <a:off x="5572132" y="4857760"/>
              <a:ext cx="500066" cy="50006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15</a:t>
              </a:r>
              <a:endParaRPr lang="zh-CN" altLang="en-US" sz="1600">
                <a:solidFill>
                  <a:srgbClr val="0000FF"/>
                </a:solidFill>
                <a:latin typeface="Consolas" pitchFamily="49" charset="0"/>
                <a:cs typeface="Consolas" pitchFamily="49" charset="0"/>
              </a:endParaRPr>
            </a:p>
          </p:txBody>
        </p:sp>
      </p:grpSp>
      <p:grpSp>
        <p:nvGrpSpPr>
          <p:cNvPr id="309" name="组合 308"/>
          <p:cNvGrpSpPr/>
          <p:nvPr/>
        </p:nvGrpSpPr>
        <p:grpSpPr>
          <a:xfrm>
            <a:off x="2643174" y="4572008"/>
            <a:ext cx="1000132" cy="1000132"/>
            <a:chOff x="6072198" y="4357694"/>
            <a:chExt cx="1000132" cy="1000132"/>
          </a:xfrm>
        </p:grpSpPr>
        <p:sp>
          <p:nvSpPr>
            <p:cNvPr id="310" name="矩形 309"/>
            <p:cNvSpPr/>
            <p:nvPr/>
          </p:nvSpPr>
          <p:spPr>
            <a:xfrm>
              <a:off x="6572264" y="4357694"/>
              <a:ext cx="50006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16</a:t>
              </a:r>
              <a:endParaRPr lang="zh-CN" altLang="en-US" sz="1600">
                <a:solidFill>
                  <a:srgbClr val="0000FF"/>
                </a:solidFill>
                <a:latin typeface="Consolas" pitchFamily="49" charset="0"/>
                <a:cs typeface="Consolas" pitchFamily="49" charset="0"/>
              </a:endParaRPr>
            </a:p>
          </p:txBody>
        </p:sp>
        <p:sp>
          <p:nvSpPr>
            <p:cNvPr id="311" name="矩形 310"/>
            <p:cNvSpPr/>
            <p:nvPr/>
          </p:nvSpPr>
          <p:spPr>
            <a:xfrm>
              <a:off x="6072198" y="4857760"/>
              <a:ext cx="50006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16</a:t>
              </a:r>
              <a:endParaRPr lang="zh-CN" altLang="en-US" sz="1600">
                <a:solidFill>
                  <a:srgbClr val="0000FF"/>
                </a:solidFill>
                <a:latin typeface="Consolas" pitchFamily="49" charset="0"/>
                <a:cs typeface="Consolas" pitchFamily="49" charset="0"/>
              </a:endParaRPr>
            </a:p>
          </p:txBody>
        </p:sp>
        <p:sp>
          <p:nvSpPr>
            <p:cNvPr id="312" name="矩形 311"/>
            <p:cNvSpPr/>
            <p:nvPr/>
          </p:nvSpPr>
          <p:spPr>
            <a:xfrm>
              <a:off x="6572264" y="4857760"/>
              <a:ext cx="50006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16</a:t>
              </a:r>
              <a:endParaRPr lang="zh-CN" altLang="en-US" sz="1600">
                <a:solidFill>
                  <a:srgbClr val="0000FF"/>
                </a:solidFill>
                <a:latin typeface="Consolas" pitchFamily="49" charset="0"/>
                <a:cs typeface="Consolas" pitchFamily="49" charset="0"/>
              </a:endParaRPr>
            </a:p>
          </p:txBody>
        </p:sp>
      </p:grpSp>
      <p:grpSp>
        <p:nvGrpSpPr>
          <p:cNvPr id="313" name="组合 312"/>
          <p:cNvGrpSpPr/>
          <p:nvPr/>
        </p:nvGrpSpPr>
        <p:grpSpPr>
          <a:xfrm>
            <a:off x="3643306" y="4572008"/>
            <a:ext cx="1000132" cy="1000132"/>
            <a:chOff x="7072330" y="4357694"/>
            <a:chExt cx="1000132" cy="1000132"/>
          </a:xfrm>
        </p:grpSpPr>
        <p:sp>
          <p:nvSpPr>
            <p:cNvPr id="314" name="矩形 313"/>
            <p:cNvSpPr/>
            <p:nvPr/>
          </p:nvSpPr>
          <p:spPr>
            <a:xfrm>
              <a:off x="7072330" y="4357694"/>
              <a:ext cx="500066" cy="500066"/>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sp>
          <p:nvSpPr>
            <p:cNvPr id="315" name="矩形 314"/>
            <p:cNvSpPr/>
            <p:nvPr/>
          </p:nvSpPr>
          <p:spPr>
            <a:xfrm>
              <a:off x="7072330" y="4857760"/>
              <a:ext cx="500066" cy="500066"/>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sp>
          <p:nvSpPr>
            <p:cNvPr id="316" name="矩形 315"/>
            <p:cNvSpPr/>
            <p:nvPr/>
          </p:nvSpPr>
          <p:spPr>
            <a:xfrm>
              <a:off x="7572396" y="4857760"/>
              <a:ext cx="500066" cy="500066"/>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grpSp>
      <p:grpSp>
        <p:nvGrpSpPr>
          <p:cNvPr id="317" name="组合 316"/>
          <p:cNvGrpSpPr/>
          <p:nvPr/>
        </p:nvGrpSpPr>
        <p:grpSpPr>
          <a:xfrm>
            <a:off x="4643438" y="4572008"/>
            <a:ext cx="1000132" cy="1000132"/>
            <a:chOff x="8072462" y="4357694"/>
            <a:chExt cx="1000132" cy="1000132"/>
          </a:xfrm>
        </p:grpSpPr>
        <p:sp>
          <p:nvSpPr>
            <p:cNvPr id="318" name="矩形 317"/>
            <p:cNvSpPr/>
            <p:nvPr/>
          </p:nvSpPr>
          <p:spPr>
            <a:xfrm>
              <a:off x="8572528" y="435769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21</a:t>
              </a:r>
              <a:endParaRPr lang="zh-CN" altLang="en-US" sz="1600">
                <a:solidFill>
                  <a:srgbClr val="0000FF"/>
                </a:solidFill>
                <a:latin typeface="Consolas" pitchFamily="49" charset="0"/>
                <a:cs typeface="Consolas" pitchFamily="49" charset="0"/>
              </a:endParaRPr>
            </a:p>
          </p:txBody>
        </p:sp>
        <p:sp>
          <p:nvSpPr>
            <p:cNvPr id="319" name="矩形 318"/>
            <p:cNvSpPr/>
            <p:nvPr/>
          </p:nvSpPr>
          <p:spPr>
            <a:xfrm>
              <a:off x="8072462" y="485776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21</a:t>
              </a:r>
              <a:endParaRPr lang="zh-CN" altLang="en-US" sz="1600">
                <a:solidFill>
                  <a:srgbClr val="0000FF"/>
                </a:solidFill>
                <a:latin typeface="Consolas" pitchFamily="49" charset="0"/>
                <a:cs typeface="Consolas" pitchFamily="49" charset="0"/>
              </a:endParaRPr>
            </a:p>
          </p:txBody>
        </p:sp>
        <p:sp>
          <p:nvSpPr>
            <p:cNvPr id="320" name="矩形 319"/>
            <p:cNvSpPr/>
            <p:nvPr/>
          </p:nvSpPr>
          <p:spPr>
            <a:xfrm>
              <a:off x="8572528" y="485776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21</a:t>
              </a:r>
              <a:endParaRPr lang="zh-CN" altLang="en-US" sz="1600">
                <a:solidFill>
                  <a:srgbClr val="0000FF"/>
                </a:solidFill>
                <a:latin typeface="Consolas" pitchFamily="49" charset="0"/>
                <a:cs typeface="Consolas" pitchFamily="49" charset="0"/>
              </a:endParaRPr>
            </a:p>
          </p:txBody>
        </p:sp>
      </p:grpSp>
      <p:sp>
        <p:nvSpPr>
          <p:cNvPr id="151" name="右弧形箭头 150"/>
          <p:cNvSpPr/>
          <p:nvPr/>
        </p:nvSpPr>
        <p:spPr>
          <a:xfrm>
            <a:off x="2500298" y="642918"/>
            <a:ext cx="285752"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cxnSp>
        <p:nvCxnSpPr>
          <p:cNvPr id="152" name="直接连接符 151"/>
          <p:cNvCxnSpPr/>
          <p:nvPr/>
        </p:nvCxnSpPr>
        <p:spPr>
          <a:xfrm>
            <a:off x="285720" y="3564959"/>
            <a:ext cx="6572296"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153" name="直接连接符 152"/>
          <p:cNvCxnSpPr/>
          <p:nvPr/>
        </p:nvCxnSpPr>
        <p:spPr>
          <a:xfrm rot="5400000">
            <a:off x="964381" y="3619864"/>
            <a:ext cx="5357850"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sp>
        <p:nvSpPr>
          <p:cNvPr id="154" name="TextBox 153"/>
          <p:cNvSpPr txBox="1"/>
          <p:nvPr/>
        </p:nvSpPr>
        <p:spPr>
          <a:xfrm>
            <a:off x="357158" y="1785926"/>
            <a:ext cx="1000132"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左上角象限</a:t>
            </a:r>
            <a:endParaRPr lang="zh-CN" altLang="en-US" sz="2000">
              <a:latin typeface="微软雅黑" pitchFamily="34" charset="-122"/>
              <a:ea typeface="微软雅黑" pitchFamily="34" charset="-122"/>
            </a:endParaRPr>
          </a:p>
        </p:txBody>
      </p:sp>
      <p:sp>
        <p:nvSpPr>
          <p:cNvPr id="155" name="TextBox 154"/>
          <p:cNvSpPr txBox="1"/>
          <p:nvPr/>
        </p:nvSpPr>
        <p:spPr>
          <a:xfrm>
            <a:off x="6000760" y="1785926"/>
            <a:ext cx="1000132"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右上角象限</a:t>
            </a:r>
            <a:endParaRPr lang="zh-CN" altLang="en-US" sz="2000">
              <a:latin typeface="微软雅黑" pitchFamily="34" charset="-122"/>
              <a:ea typeface="微软雅黑" pitchFamily="34" charset="-122"/>
            </a:endParaRPr>
          </a:p>
        </p:txBody>
      </p:sp>
      <p:sp>
        <p:nvSpPr>
          <p:cNvPr id="156" name="TextBox 155"/>
          <p:cNvSpPr txBox="1"/>
          <p:nvPr/>
        </p:nvSpPr>
        <p:spPr>
          <a:xfrm>
            <a:off x="6000760" y="4572008"/>
            <a:ext cx="1143008"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右下角象限</a:t>
            </a:r>
            <a:endParaRPr lang="zh-CN" altLang="en-US" sz="2000">
              <a:latin typeface="微软雅黑" pitchFamily="34" charset="-122"/>
              <a:ea typeface="微软雅黑" pitchFamily="34" charset="-122"/>
            </a:endParaRPr>
          </a:p>
        </p:txBody>
      </p:sp>
      <p:sp>
        <p:nvSpPr>
          <p:cNvPr id="157" name="TextBox 156"/>
          <p:cNvSpPr txBox="1"/>
          <p:nvPr/>
        </p:nvSpPr>
        <p:spPr>
          <a:xfrm>
            <a:off x="357158" y="4572008"/>
            <a:ext cx="1143008"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左下角象限</a:t>
            </a:r>
            <a:endParaRPr lang="zh-CN" altLang="en-US" sz="20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500066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微软雅黑" pitchFamily="34" charset="-122"/>
                <a:cs typeface="Consolas" pitchFamily="49" charset="0"/>
              </a:rPr>
              <a:t>3.4.3 </a:t>
            </a:r>
            <a:r>
              <a:rPr lang="zh-CN" altLang="zh-CN" sz="2800">
                <a:solidFill>
                  <a:srgbClr val="FF0000"/>
                </a:solidFill>
                <a:latin typeface="Consolas" pitchFamily="49" charset="0"/>
                <a:ea typeface="微软雅黑" pitchFamily="34" charset="-122"/>
                <a:cs typeface="Consolas" pitchFamily="49" charset="0"/>
              </a:rPr>
              <a:t>求解循环日程安排问题</a:t>
            </a:r>
          </a:p>
        </p:txBody>
      </p:sp>
      <p:sp>
        <p:nvSpPr>
          <p:cNvPr id="3" name="TextBox 2"/>
          <p:cNvSpPr txBox="1"/>
          <p:nvPr/>
        </p:nvSpPr>
        <p:spPr>
          <a:xfrm>
            <a:off x="857224" y="1500174"/>
            <a:ext cx="7500990" cy="2308324"/>
          </a:xfrm>
          <a:prstGeom prst="rect">
            <a:avLst/>
          </a:prstGeom>
          <a:noFill/>
        </p:spPr>
        <p:txBody>
          <a:bodyPr wrap="square" rtlCol="0">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设有</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个选手要进行网球循环赛，要求设计一个满足以下要求的比赛日程表：</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）每个选手必须与其他</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个选手各赛一次。</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）每个选手一天只能赛一次。</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）循环赛在</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天之内结束。</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8001056" cy="1523494"/>
          </a:xfrm>
          <a:prstGeom prst="rect">
            <a:avLst/>
          </a:prstGeom>
          <a:solidFill>
            <a:schemeClr val="bg1">
              <a:lumMod val="95000"/>
            </a:schemeClr>
          </a:solidFill>
        </p:spPr>
        <p:txBody>
          <a:bodyPr wrap="square" rtlCol="0">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按问题要求可将比赛日程表设计成一个</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行</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列的二维表，其中第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行、第</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列表示和第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个选手在第</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天比赛的选手。</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假设</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位选手被顺序编号为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071670" y="2941076"/>
            <a:ext cx="1000132" cy="1000132"/>
            <a:chOff x="1071538" y="2500306"/>
            <a:chExt cx="1000132" cy="1000132"/>
          </a:xfrm>
        </p:grpSpPr>
        <p:sp>
          <p:nvSpPr>
            <p:cNvPr id="6" name="矩形 5"/>
            <p:cNvSpPr/>
            <p:nvPr/>
          </p:nvSpPr>
          <p:spPr>
            <a:xfrm>
              <a:off x="157160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7" name="矩形 6"/>
            <p:cNvSpPr/>
            <p:nvPr/>
          </p:nvSpPr>
          <p:spPr>
            <a:xfrm>
              <a:off x="107153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8" name="矩形 7"/>
            <p:cNvSpPr/>
            <p:nvPr/>
          </p:nvSpPr>
          <p:spPr>
            <a:xfrm>
              <a:off x="157160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9" name="矩形 8"/>
            <p:cNvSpPr/>
            <p:nvPr/>
          </p:nvSpPr>
          <p:spPr>
            <a:xfrm>
              <a:off x="107153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grpSp>
      <p:sp>
        <p:nvSpPr>
          <p:cNvPr id="10" name="TextBox 9"/>
          <p:cNvSpPr txBox="1"/>
          <p:nvPr/>
        </p:nvSpPr>
        <p:spPr>
          <a:xfrm>
            <a:off x="2214546" y="4155522"/>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TextBox 10"/>
          <p:cNvSpPr txBox="1"/>
          <p:nvPr/>
        </p:nvSpPr>
        <p:spPr>
          <a:xfrm>
            <a:off x="5857884" y="4655588"/>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nvGrpSpPr>
          <p:cNvPr id="31" name="组合 30"/>
          <p:cNvGrpSpPr/>
          <p:nvPr/>
        </p:nvGrpSpPr>
        <p:grpSpPr>
          <a:xfrm>
            <a:off x="5286380" y="1940944"/>
            <a:ext cx="1000132" cy="1000132"/>
            <a:chOff x="4286248" y="1500174"/>
            <a:chExt cx="1000132" cy="1000132"/>
          </a:xfrm>
        </p:grpSpPr>
        <p:sp>
          <p:nvSpPr>
            <p:cNvPr id="12" name="矩形 11"/>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3" name="矩形 12"/>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4" name="矩形 13"/>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5" name="矩形 14"/>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cxnSp>
        <p:nvCxnSpPr>
          <p:cNvPr id="17" name="直接箭头连接符 16"/>
          <p:cNvCxnSpPr/>
          <p:nvPr/>
        </p:nvCxnSpPr>
        <p:spPr>
          <a:xfrm flipV="1">
            <a:off x="3286116" y="2369572"/>
            <a:ext cx="1857388"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2" name="组合 31"/>
          <p:cNvGrpSpPr/>
          <p:nvPr/>
        </p:nvGrpSpPr>
        <p:grpSpPr>
          <a:xfrm>
            <a:off x="5286380" y="2941076"/>
            <a:ext cx="1000132" cy="1000132"/>
            <a:chOff x="4286248" y="2500306"/>
            <a:chExt cx="1000132" cy="1000132"/>
          </a:xfrm>
        </p:grpSpPr>
        <p:sp>
          <p:nvSpPr>
            <p:cNvPr id="18" name="矩形 17"/>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9" name="矩形 18"/>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1" name="矩形 20"/>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cxnSp>
        <p:nvCxnSpPr>
          <p:cNvPr id="23" name="直接箭头连接符 22"/>
          <p:cNvCxnSpPr/>
          <p:nvPr/>
        </p:nvCxnSpPr>
        <p:spPr>
          <a:xfrm>
            <a:off x="3357554" y="3584018"/>
            <a:ext cx="18573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286380" y="1428736"/>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左上角</a:t>
            </a:r>
            <a:endParaRPr lang="zh-CN" altLang="en-US" sz="18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5286380" y="4012646"/>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a:t>
            </a:r>
            <a:r>
              <a:rPr lang="zh-CN" altLang="en-US" sz="1800">
                <a:solidFill>
                  <a:srgbClr val="0000FF"/>
                </a:solidFill>
                <a:latin typeface="Consolas" pitchFamily="49" charset="0"/>
                <a:ea typeface="楷体" pitchFamily="49" charset="-122"/>
                <a:cs typeface="Consolas" pitchFamily="49" charset="0"/>
              </a:rPr>
              <a:t>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6" name="TextBox 25"/>
          <p:cNvSpPr txBox="1"/>
          <p:nvPr/>
        </p:nvSpPr>
        <p:spPr>
          <a:xfrm>
            <a:off x="6429388" y="1440878"/>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右上</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6429388" y="4024788"/>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grpSp>
        <p:nvGrpSpPr>
          <p:cNvPr id="33" name="组合 32"/>
          <p:cNvGrpSpPr/>
          <p:nvPr/>
        </p:nvGrpSpPr>
        <p:grpSpPr>
          <a:xfrm>
            <a:off x="6286512" y="1940944"/>
            <a:ext cx="1000132" cy="1000132"/>
            <a:chOff x="4286248" y="2500306"/>
            <a:chExt cx="1000132" cy="1000132"/>
          </a:xfrm>
        </p:grpSpPr>
        <p:sp>
          <p:nvSpPr>
            <p:cNvPr id="34" name="矩形 33"/>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6" name="矩形 35"/>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38" name="组合 37"/>
          <p:cNvGrpSpPr/>
          <p:nvPr/>
        </p:nvGrpSpPr>
        <p:grpSpPr>
          <a:xfrm>
            <a:off x="6286512" y="2941076"/>
            <a:ext cx="1000132" cy="1000132"/>
            <a:chOff x="4286248" y="1500174"/>
            <a:chExt cx="1000132" cy="1000132"/>
          </a:xfrm>
        </p:grpSpPr>
        <p:sp>
          <p:nvSpPr>
            <p:cNvPr id="39" name="矩形 38"/>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0" name="矩形 39"/>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1" name="矩形 40"/>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51" name="组合 50"/>
          <p:cNvGrpSpPr/>
          <p:nvPr/>
        </p:nvGrpSpPr>
        <p:grpSpPr>
          <a:xfrm>
            <a:off x="1000132" y="2155258"/>
            <a:ext cx="1571636" cy="2000264"/>
            <a:chOff x="0" y="1714488"/>
            <a:chExt cx="1571636" cy="2000264"/>
          </a:xfrm>
        </p:grpSpPr>
        <p:sp>
          <p:nvSpPr>
            <p:cNvPr id="43" name="TextBox 42"/>
            <p:cNvSpPr txBox="1"/>
            <p:nvPr/>
          </p:nvSpPr>
          <p:spPr>
            <a:xfrm>
              <a:off x="0" y="1714488"/>
              <a:ext cx="1571636"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人为添加的</a:t>
              </a:r>
            </a:p>
          </p:txBody>
        </p:sp>
        <p:sp>
          <p:nvSpPr>
            <p:cNvPr id="45" name="椭圆 44"/>
            <p:cNvSpPr/>
            <p:nvPr/>
          </p:nvSpPr>
          <p:spPr>
            <a:xfrm>
              <a:off x="928662" y="2285992"/>
              <a:ext cx="642942" cy="142876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48" name="直接连接符 47"/>
            <p:cNvCxnSpPr>
              <a:stCxn id="43" idx="2"/>
              <a:endCxn id="45" idx="1"/>
            </p:cNvCxnSpPr>
            <p:nvPr/>
          </p:nvCxnSpPr>
          <p:spPr>
            <a:xfrm rot="16200000" flipH="1">
              <a:off x="698614" y="2171023"/>
              <a:ext cx="411409" cy="237001"/>
            </a:xfrm>
            <a:prstGeom prst="line">
              <a:avLst/>
            </a:prstGeom>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2500298" y="1940944"/>
            <a:ext cx="1571636" cy="2214578"/>
            <a:chOff x="1500166" y="1500174"/>
            <a:chExt cx="1571636" cy="2214578"/>
          </a:xfrm>
        </p:grpSpPr>
        <p:sp>
          <p:nvSpPr>
            <p:cNvPr id="44" name="TextBox 43"/>
            <p:cNvSpPr txBox="1"/>
            <p:nvPr/>
          </p:nvSpPr>
          <p:spPr>
            <a:xfrm>
              <a:off x="1500166" y="1500174"/>
              <a:ext cx="1571636" cy="646331"/>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表示</a:t>
              </a:r>
              <a:r>
                <a:rPr lang="zh-CN" altLang="zh-CN" sz="1800">
                  <a:solidFill>
                    <a:srgbClr val="0000FF"/>
                  </a:solidFill>
                  <a:latin typeface="Consolas" pitchFamily="49" charset="0"/>
                  <a:ea typeface="楷体" pitchFamily="49" charset="-122"/>
                  <a:cs typeface="Consolas" pitchFamily="49" charset="0"/>
                </a:rPr>
                <a:t>选手</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与</a:t>
              </a:r>
              <a:r>
                <a:rPr lang="zh-CN" altLang="zh-CN" sz="1800">
                  <a:solidFill>
                    <a:srgbClr val="0000FF"/>
                  </a:solidFill>
                  <a:latin typeface="Consolas" pitchFamily="49" charset="0"/>
                  <a:ea typeface="楷体" pitchFamily="49" charset="-122"/>
                  <a:cs typeface="Consolas" pitchFamily="49" charset="0"/>
                </a:rPr>
                <a:t>选手</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比赛</a:t>
              </a:r>
            </a:p>
          </p:txBody>
        </p:sp>
        <p:sp>
          <p:nvSpPr>
            <p:cNvPr id="46" name="椭圆 45"/>
            <p:cNvSpPr/>
            <p:nvPr/>
          </p:nvSpPr>
          <p:spPr>
            <a:xfrm>
              <a:off x="1571604" y="2285992"/>
              <a:ext cx="642942" cy="142876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0" name="直接连接符 49"/>
            <p:cNvCxnSpPr>
              <a:stCxn id="44" idx="2"/>
              <a:endCxn id="46" idx="7"/>
            </p:cNvCxnSpPr>
            <p:nvPr/>
          </p:nvCxnSpPr>
          <p:spPr>
            <a:xfrm rot="5400000">
              <a:off x="2028825" y="2238070"/>
              <a:ext cx="348724" cy="165595"/>
            </a:xfrm>
            <a:prstGeom prst="line">
              <a:avLst/>
            </a:prstGeom>
          </p:spPr>
          <p:style>
            <a:lnRef idx="1">
              <a:schemeClr val="dk1"/>
            </a:lnRef>
            <a:fillRef idx="0">
              <a:schemeClr val="dk1"/>
            </a:fillRef>
            <a:effectRef idx="0">
              <a:schemeClr val="dk1"/>
            </a:effectRef>
            <a:fontRef idx="minor">
              <a:schemeClr val="tx1"/>
            </a:fontRef>
          </p:style>
        </p:cxnSp>
      </p:grpSp>
      <p:sp>
        <p:nvSpPr>
          <p:cNvPr id="53" name="TextBox 52"/>
          <p:cNvSpPr txBox="1"/>
          <p:nvPr/>
        </p:nvSpPr>
        <p:spPr>
          <a:xfrm>
            <a:off x="3643306" y="3655456"/>
            <a:ext cx="1214446"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加</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endParaRPr lang="zh-CN" altLang="en-US" sz="2000">
              <a:solidFill>
                <a:srgbClr val="0000FF"/>
              </a:solidFill>
              <a:latin typeface="Consolas" pitchFamily="49" charset="0"/>
              <a:ea typeface="楷体" pitchFamily="49" charset="-122"/>
              <a:cs typeface="Consolas" pitchFamily="49" charset="0"/>
            </a:endParaRPr>
          </a:p>
        </p:txBody>
      </p:sp>
      <p:sp>
        <p:nvSpPr>
          <p:cNvPr id="54" name="TextBox 53"/>
          <p:cNvSpPr txBox="1"/>
          <p:nvPr/>
        </p:nvSpPr>
        <p:spPr>
          <a:xfrm>
            <a:off x="642910" y="357166"/>
            <a:ext cx="3214710"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由</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创建</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52"/>
                                        </p:tgtEl>
                                      </p:cBhvr>
                                    </p:animEffect>
                                    <p:set>
                                      <p:cBhvr>
                                        <p:cTn id="18" dur="1" fill="hold">
                                          <p:stCondLst>
                                            <p:cond delay="499"/>
                                          </p:stCondLst>
                                        </p:cTn>
                                        <p:tgtEl>
                                          <p:spTgt spid="5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upRight)">
                                      <p:cBhvr>
                                        <p:cTn id="27" dur="500"/>
                                        <p:tgtEl>
                                          <p:spTgt spid="1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500"/>
                            </p:stCondLst>
                            <p:childTnLst>
                              <p:par>
                                <p:cTn id="34" presetID="22" presetClass="exit" presetSubtype="4" fill="hold" nodeType="afterEffect">
                                  <p:stCondLst>
                                    <p:cond delay="0"/>
                                  </p:stCondLst>
                                  <p:childTnLst>
                                    <p:animEffect transition="out" filter="wipe(down)">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strips(downRight)">
                                      <p:cBhvr>
                                        <p:cTn id="41" dur="500"/>
                                        <p:tgtEl>
                                          <p:spTgt spid="23"/>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par>
                          <p:cTn id="51" fill="hold">
                            <p:stCondLst>
                              <p:cond delay="500"/>
                            </p:stCondLst>
                            <p:childTnLst>
                              <p:par>
                                <p:cTn id="52" presetID="22" presetClass="exit" presetSubtype="4" fill="hold" nodeType="afterEffect">
                                  <p:stCondLst>
                                    <p:cond delay="0"/>
                                  </p:stCondLst>
                                  <p:childTnLst>
                                    <p:animEffect transition="out" filter="wipe(down)">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p:bldP spid="25" grpId="0"/>
      <p:bldP spid="26" grpId="0"/>
      <p:bldP spid="27" grpId="0"/>
      <p:bldP spid="5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00100" y="4071942"/>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7" name="直接箭头连接符 16"/>
          <p:cNvCxnSpPr/>
          <p:nvPr/>
        </p:nvCxnSpPr>
        <p:spPr>
          <a:xfrm flipV="1">
            <a:off x="2500298" y="1714488"/>
            <a:ext cx="1857388"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2500298" y="3643314"/>
            <a:ext cx="18573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214942" y="630776"/>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左上角</a:t>
            </a:r>
            <a:endParaRPr lang="zh-CN" altLang="en-US" sz="18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5286380" y="5262104"/>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a:t>
            </a:r>
            <a:r>
              <a:rPr lang="zh-CN" altLang="en-US" sz="1800">
                <a:solidFill>
                  <a:srgbClr val="0000FF"/>
                </a:solidFill>
                <a:latin typeface="Consolas" pitchFamily="49" charset="0"/>
                <a:ea typeface="楷体" pitchFamily="49" charset="-122"/>
                <a:cs typeface="Consolas" pitchFamily="49" charset="0"/>
              </a:rPr>
              <a:t>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6" name="TextBox 25"/>
          <p:cNvSpPr txBox="1"/>
          <p:nvPr/>
        </p:nvSpPr>
        <p:spPr>
          <a:xfrm>
            <a:off x="7215206" y="642918"/>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右上</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7286644" y="5274246"/>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grpSp>
        <p:nvGrpSpPr>
          <p:cNvPr id="77" name="组合 76"/>
          <p:cNvGrpSpPr/>
          <p:nvPr/>
        </p:nvGrpSpPr>
        <p:grpSpPr>
          <a:xfrm>
            <a:off x="4572000" y="1142984"/>
            <a:ext cx="2000264" cy="2000264"/>
            <a:chOff x="4572000" y="1142984"/>
            <a:chExt cx="2000264" cy="2000264"/>
          </a:xfrm>
        </p:grpSpPr>
        <p:sp>
          <p:nvSpPr>
            <p:cNvPr id="12" name="矩形 11"/>
            <p:cNvSpPr/>
            <p:nvPr/>
          </p:nvSpPr>
          <p:spPr>
            <a:xfrm>
              <a:off x="5072066"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3" name="矩形 12"/>
            <p:cNvSpPr/>
            <p:nvPr/>
          </p:nvSpPr>
          <p:spPr>
            <a:xfrm>
              <a:off x="4572000"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4" name="矩形 13"/>
            <p:cNvSpPr/>
            <p:nvPr/>
          </p:nvSpPr>
          <p:spPr>
            <a:xfrm>
              <a:off x="5072066"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5" name="矩形 14"/>
            <p:cNvSpPr/>
            <p:nvPr/>
          </p:nvSpPr>
          <p:spPr>
            <a:xfrm>
              <a:off x="4572000"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8" name="矩形 17"/>
            <p:cNvSpPr/>
            <p:nvPr/>
          </p:nvSpPr>
          <p:spPr>
            <a:xfrm>
              <a:off x="5072066"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9" name="矩形 18"/>
            <p:cNvSpPr/>
            <p:nvPr/>
          </p:nvSpPr>
          <p:spPr>
            <a:xfrm>
              <a:off x="4572000"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5072066"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1" name="矩形 20"/>
            <p:cNvSpPr/>
            <p:nvPr/>
          </p:nvSpPr>
          <p:spPr>
            <a:xfrm>
              <a:off x="4572000"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4" name="矩形 33"/>
            <p:cNvSpPr/>
            <p:nvPr/>
          </p:nvSpPr>
          <p:spPr>
            <a:xfrm>
              <a:off x="6072198"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5572132"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6" name="矩形 35"/>
            <p:cNvSpPr/>
            <p:nvPr/>
          </p:nvSpPr>
          <p:spPr>
            <a:xfrm>
              <a:off x="6072198"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5572132"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9" name="矩形 38"/>
            <p:cNvSpPr/>
            <p:nvPr/>
          </p:nvSpPr>
          <p:spPr>
            <a:xfrm>
              <a:off x="6072198"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0" name="矩形 39"/>
            <p:cNvSpPr/>
            <p:nvPr/>
          </p:nvSpPr>
          <p:spPr>
            <a:xfrm>
              <a:off x="5572132"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1" name="矩形 40"/>
            <p:cNvSpPr/>
            <p:nvPr/>
          </p:nvSpPr>
          <p:spPr>
            <a:xfrm>
              <a:off x="6072198"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5572132"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sp>
        <p:nvSpPr>
          <p:cNvPr id="54" name="TextBox 53"/>
          <p:cNvSpPr txBox="1"/>
          <p:nvPr/>
        </p:nvSpPr>
        <p:spPr>
          <a:xfrm>
            <a:off x="642910" y="357166"/>
            <a:ext cx="3214710"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由</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创建</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=3</a:t>
            </a:r>
            <a:r>
              <a:rPr lang="zh-CN" altLang="en-US" sz="2200">
                <a:solidFill>
                  <a:srgbClr val="0000FF"/>
                </a:solidFill>
                <a:latin typeface="Consolas" pitchFamily="49" charset="0"/>
                <a:ea typeface="楷体" pitchFamily="49" charset="-122"/>
                <a:cs typeface="Consolas" pitchFamily="49" charset="0"/>
              </a:rPr>
              <a:t>的过程</a:t>
            </a:r>
          </a:p>
        </p:txBody>
      </p:sp>
      <p:grpSp>
        <p:nvGrpSpPr>
          <p:cNvPr id="47" name="组合 30"/>
          <p:cNvGrpSpPr/>
          <p:nvPr/>
        </p:nvGrpSpPr>
        <p:grpSpPr>
          <a:xfrm>
            <a:off x="428596" y="1904518"/>
            <a:ext cx="1000132" cy="1000132"/>
            <a:chOff x="4286248" y="1500174"/>
            <a:chExt cx="1000132" cy="1000132"/>
          </a:xfrm>
        </p:grpSpPr>
        <p:sp>
          <p:nvSpPr>
            <p:cNvPr id="49" name="矩形 48"/>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51" name="矩形 50"/>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52" name="矩形 51"/>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55" name="矩形 54"/>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56" name="组合 31"/>
          <p:cNvGrpSpPr/>
          <p:nvPr/>
        </p:nvGrpSpPr>
        <p:grpSpPr>
          <a:xfrm>
            <a:off x="428596" y="2904650"/>
            <a:ext cx="1000132" cy="1000132"/>
            <a:chOff x="4286248" y="2500306"/>
            <a:chExt cx="1000132" cy="1000132"/>
          </a:xfrm>
        </p:grpSpPr>
        <p:sp>
          <p:nvSpPr>
            <p:cNvPr id="57" name="矩形 56"/>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58" name="矩形 57"/>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59" name="矩形 58"/>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60" name="矩形 59"/>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66" name="组合 32"/>
          <p:cNvGrpSpPr/>
          <p:nvPr/>
        </p:nvGrpSpPr>
        <p:grpSpPr>
          <a:xfrm>
            <a:off x="1428728" y="1904518"/>
            <a:ext cx="1000132" cy="1000132"/>
            <a:chOff x="4286248" y="2500306"/>
            <a:chExt cx="1000132" cy="1000132"/>
          </a:xfrm>
        </p:grpSpPr>
        <p:sp>
          <p:nvSpPr>
            <p:cNvPr id="67" name="矩形 66"/>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68" name="矩形 67"/>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69" name="矩形 68"/>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0" name="矩形 69"/>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71" name="组合 37"/>
          <p:cNvGrpSpPr/>
          <p:nvPr/>
        </p:nvGrpSpPr>
        <p:grpSpPr>
          <a:xfrm>
            <a:off x="1428728" y="2904650"/>
            <a:ext cx="1000132" cy="1000132"/>
            <a:chOff x="4286248" y="1500174"/>
            <a:chExt cx="1000132" cy="1000132"/>
          </a:xfrm>
        </p:grpSpPr>
        <p:sp>
          <p:nvSpPr>
            <p:cNvPr id="72" name="矩形 71"/>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73" name="矩形 72"/>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74" name="矩形 73"/>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75" name="矩形 74"/>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78" name="组合 77"/>
          <p:cNvGrpSpPr/>
          <p:nvPr/>
        </p:nvGrpSpPr>
        <p:grpSpPr>
          <a:xfrm>
            <a:off x="4572000" y="3143248"/>
            <a:ext cx="2000264" cy="2000264"/>
            <a:chOff x="4572000" y="1142984"/>
            <a:chExt cx="2000264" cy="2000264"/>
          </a:xfrm>
        </p:grpSpPr>
        <p:sp>
          <p:nvSpPr>
            <p:cNvPr id="79" name="矩形 78"/>
            <p:cNvSpPr/>
            <p:nvPr/>
          </p:nvSpPr>
          <p:spPr>
            <a:xfrm>
              <a:off x="5072066"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80" name="矩形 79"/>
            <p:cNvSpPr/>
            <p:nvPr/>
          </p:nvSpPr>
          <p:spPr>
            <a:xfrm>
              <a:off x="4572000"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81" name="矩形 80"/>
            <p:cNvSpPr/>
            <p:nvPr/>
          </p:nvSpPr>
          <p:spPr>
            <a:xfrm>
              <a:off x="5072066"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82" name="矩形 81"/>
            <p:cNvSpPr/>
            <p:nvPr/>
          </p:nvSpPr>
          <p:spPr>
            <a:xfrm>
              <a:off x="4572000"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83" name="矩形 82"/>
            <p:cNvSpPr/>
            <p:nvPr/>
          </p:nvSpPr>
          <p:spPr>
            <a:xfrm>
              <a:off x="5072066"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4" name="矩形 83"/>
            <p:cNvSpPr/>
            <p:nvPr/>
          </p:nvSpPr>
          <p:spPr>
            <a:xfrm>
              <a:off x="4572000"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5" name="矩形 84"/>
            <p:cNvSpPr/>
            <p:nvPr/>
          </p:nvSpPr>
          <p:spPr>
            <a:xfrm>
              <a:off x="5072066"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86" name="矩形 85"/>
            <p:cNvSpPr/>
            <p:nvPr/>
          </p:nvSpPr>
          <p:spPr>
            <a:xfrm>
              <a:off x="4572000"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87" name="矩形 86"/>
            <p:cNvSpPr/>
            <p:nvPr/>
          </p:nvSpPr>
          <p:spPr>
            <a:xfrm>
              <a:off x="6072198"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8" name="矩形 87"/>
            <p:cNvSpPr/>
            <p:nvPr/>
          </p:nvSpPr>
          <p:spPr>
            <a:xfrm>
              <a:off x="5572132"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9" name="矩形 88"/>
            <p:cNvSpPr/>
            <p:nvPr/>
          </p:nvSpPr>
          <p:spPr>
            <a:xfrm>
              <a:off x="6072198"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90" name="矩形 89"/>
            <p:cNvSpPr/>
            <p:nvPr/>
          </p:nvSpPr>
          <p:spPr>
            <a:xfrm>
              <a:off x="5572132"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91" name="矩形 90"/>
            <p:cNvSpPr/>
            <p:nvPr/>
          </p:nvSpPr>
          <p:spPr>
            <a:xfrm>
              <a:off x="6072198"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92" name="矩形 91"/>
            <p:cNvSpPr/>
            <p:nvPr/>
          </p:nvSpPr>
          <p:spPr>
            <a:xfrm>
              <a:off x="5572132"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93" name="矩形 92"/>
            <p:cNvSpPr/>
            <p:nvPr/>
          </p:nvSpPr>
          <p:spPr>
            <a:xfrm>
              <a:off x="6072198"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94" name="矩形 93"/>
            <p:cNvSpPr/>
            <p:nvPr/>
          </p:nvSpPr>
          <p:spPr>
            <a:xfrm>
              <a:off x="5572132"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grpSp>
      <p:sp>
        <p:nvSpPr>
          <p:cNvPr id="95" name="TextBox 94"/>
          <p:cNvSpPr txBox="1"/>
          <p:nvPr/>
        </p:nvSpPr>
        <p:spPr>
          <a:xfrm>
            <a:off x="6429388" y="5786454"/>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6" name="TextBox 95"/>
          <p:cNvSpPr txBox="1"/>
          <p:nvPr/>
        </p:nvSpPr>
        <p:spPr>
          <a:xfrm>
            <a:off x="2786050" y="3143248"/>
            <a:ext cx="1214446"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加</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=4</a:t>
            </a:r>
            <a:endParaRPr lang="zh-CN" altLang="en-US" sz="2000">
              <a:solidFill>
                <a:srgbClr val="0000FF"/>
              </a:solidFill>
              <a:latin typeface="Consolas" pitchFamily="49" charset="0"/>
              <a:ea typeface="楷体" pitchFamily="49" charset="-122"/>
              <a:cs typeface="Consolas" pitchFamily="49" charset="0"/>
            </a:endParaRPr>
          </a:p>
        </p:txBody>
      </p:sp>
      <p:grpSp>
        <p:nvGrpSpPr>
          <p:cNvPr id="97" name="组合 96"/>
          <p:cNvGrpSpPr/>
          <p:nvPr/>
        </p:nvGrpSpPr>
        <p:grpSpPr>
          <a:xfrm>
            <a:off x="6572264" y="3143248"/>
            <a:ext cx="2000264" cy="2000264"/>
            <a:chOff x="4572000" y="1142984"/>
            <a:chExt cx="2000264" cy="2000264"/>
          </a:xfrm>
        </p:grpSpPr>
        <p:sp>
          <p:nvSpPr>
            <p:cNvPr id="98" name="矩形 97"/>
            <p:cNvSpPr/>
            <p:nvPr/>
          </p:nvSpPr>
          <p:spPr>
            <a:xfrm>
              <a:off x="5072066"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99" name="矩形 98"/>
            <p:cNvSpPr/>
            <p:nvPr/>
          </p:nvSpPr>
          <p:spPr>
            <a:xfrm>
              <a:off x="4572000"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00" name="矩形 99"/>
            <p:cNvSpPr/>
            <p:nvPr/>
          </p:nvSpPr>
          <p:spPr>
            <a:xfrm>
              <a:off x="5072066"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01" name="矩形 100"/>
            <p:cNvSpPr/>
            <p:nvPr/>
          </p:nvSpPr>
          <p:spPr>
            <a:xfrm>
              <a:off x="4572000"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02" name="矩形 101"/>
            <p:cNvSpPr/>
            <p:nvPr/>
          </p:nvSpPr>
          <p:spPr>
            <a:xfrm>
              <a:off x="5072066"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3" name="矩形 102"/>
            <p:cNvSpPr/>
            <p:nvPr/>
          </p:nvSpPr>
          <p:spPr>
            <a:xfrm>
              <a:off x="4572000"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4" name="矩形 103"/>
            <p:cNvSpPr/>
            <p:nvPr/>
          </p:nvSpPr>
          <p:spPr>
            <a:xfrm>
              <a:off x="5072066"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05" name="矩形 104"/>
            <p:cNvSpPr/>
            <p:nvPr/>
          </p:nvSpPr>
          <p:spPr>
            <a:xfrm>
              <a:off x="4572000"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06" name="矩形 105"/>
            <p:cNvSpPr/>
            <p:nvPr/>
          </p:nvSpPr>
          <p:spPr>
            <a:xfrm>
              <a:off x="6072198"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7" name="矩形 106"/>
            <p:cNvSpPr/>
            <p:nvPr/>
          </p:nvSpPr>
          <p:spPr>
            <a:xfrm>
              <a:off x="5572132"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8" name="矩形 107"/>
            <p:cNvSpPr/>
            <p:nvPr/>
          </p:nvSpPr>
          <p:spPr>
            <a:xfrm>
              <a:off x="6072198"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09" name="矩形 108"/>
            <p:cNvSpPr/>
            <p:nvPr/>
          </p:nvSpPr>
          <p:spPr>
            <a:xfrm>
              <a:off x="5572132"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10" name="矩形 109"/>
            <p:cNvSpPr/>
            <p:nvPr/>
          </p:nvSpPr>
          <p:spPr>
            <a:xfrm>
              <a:off x="6072198"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11" name="矩形 110"/>
            <p:cNvSpPr/>
            <p:nvPr/>
          </p:nvSpPr>
          <p:spPr>
            <a:xfrm>
              <a:off x="5572132"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12" name="矩形 111"/>
            <p:cNvSpPr/>
            <p:nvPr/>
          </p:nvSpPr>
          <p:spPr>
            <a:xfrm>
              <a:off x="6072198"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13" name="矩形 112"/>
            <p:cNvSpPr/>
            <p:nvPr/>
          </p:nvSpPr>
          <p:spPr>
            <a:xfrm>
              <a:off x="5572132"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114" name="组合 113"/>
          <p:cNvGrpSpPr/>
          <p:nvPr/>
        </p:nvGrpSpPr>
        <p:grpSpPr>
          <a:xfrm>
            <a:off x="6572264" y="1142984"/>
            <a:ext cx="2000264" cy="2000264"/>
            <a:chOff x="4572000" y="1142984"/>
            <a:chExt cx="2000264" cy="2000264"/>
          </a:xfrm>
        </p:grpSpPr>
        <p:sp>
          <p:nvSpPr>
            <p:cNvPr id="115" name="矩形 114"/>
            <p:cNvSpPr/>
            <p:nvPr/>
          </p:nvSpPr>
          <p:spPr>
            <a:xfrm>
              <a:off x="5072066"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16" name="矩形 115"/>
            <p:cNvSpPr/>
            <p:nvPr/>
          </p:nvSpPr>
          <p:spPr>
            <a:xfrm>
              <a:off x="4572000"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17" name="矩形 116"/>
            <p:cNvSpPr/>
            <p:nvPr/>
          </p:nvSpPr>
          <p:spPr>
            <a:xfrm>
              <a:off x="5072066"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118" name="矩形 117"/>
            <p:cNvSpPr/>
            <p:nvPr/>
          </p:nvSpPr>
          <p:spPr>
            <a:xfrm>
              <a:off x="4572000"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119" name="矩形 118"/>
            <p:cNvSpPr/>
            <p:nvPr/>
          </p:nvSpPr>
          <p:spPr>
            <a:xfrm>
              <a:off x="5072066"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0" name="矩形 119"/>
            <p:cNvSpPr/>
            <p:nvPr/>
          </p:nvSpPr>
          <p:spPr>
            <a:xfrm>
              <a:off x="4572000"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1" name="矩形 120"/>
            <p:cNvSpPr/>
            <p:nvPr/>
          </p:nvSpPr>
          <p:spPr>
            <a:xfrm>
              <a:off x="5072066"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2" name="矩形 121"/>
            <p:cNvSpPr/>
            <p:nvPr/>
          </p:nvSpPr>
          <p:spPr>
            <a:xfrm>
              <a:off x="4572000"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3" name="矩形 122"/>
            <p:cNvSpPr/>
            <p:nvPr/>
          </p:nvSpPr>
          <p:spPr>
            <a:xfrm>
              <a:off x="6072198"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4" name="矩形 123"/>
            <p:cNvSpPr/>
            <p:nvPr/>
          </p:nvSpPr>
          <p:spPr>
            <a:xfrm>
              <a:off x="5572132"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5" name="矩形 124"/>
            <p:cNvSpPr/>
            <p:nvPr/>
          </p:nvSpPr>
          <p:spPr>
            <a:xfrm>
              <a:off x="6072198"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6" name="矩形 125"/>
            <p:cNvSpPr/>
            <p:nvPr/>
          </p:nvSpPr>
          <p:spPr>
            <a:xfrm>
              <a:off x="5572132"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7" name="矩形 126"/>
            <p:cNvSpPr/>
            <p:nvPr/>
          </p:nvSpPr>
          <p:spPr>
            <a:xfrm>
              <a:off x="6072198"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28" name="矩形 127"/>
            <p:cNvSpPr/>
            <p:nvPr/>
          </p:nvSpPr>
          <p:spPr>
            <a:xfrm>
              <a:off x="5572132"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29" name="矩形 128"/>
            <p:cNvSpPr/>
            <p:nvPr/>
          </p:nvSpPr>
          <p:spPr>
            <a:xfrm>
              <a:off x="6072198"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130" name="矩形 129"/>
            <p:cNvSpPr/>
            <p:nvPr/>
          </p:nvSpPr>
          <p:spPr>
            <a:xfrm>
              <a:off x="5572132"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upRight)">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par>
                          <p:cTn id="18" fill="hold">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strips(upRight)">
                                      <p:cBhvr>
                                        <p:cTn id="21" dur="500"/>
                                        <p:tgtEl>
                                          <p:spTgt spid="96"/>
                                        </p:tgtEl>
                                      </p:cBhvr>
                                    </p:animEffect>
                                  </p:childTnLst>
                                </p:cTn>
                              </p:par>
                              <p:par>
                                <p:cTn id="22" presetID="18" presetClass="entr" presetSubtype="3"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strips(upRight)">
                                      <p:cBhvr>
                                        <p:cTn id="24" dur="500"/>
                                        <p:tgtEl>
                                          <p:spTgt spid="23"/>
                                        </p:tgtEl>
                                      </p:cBhvr>
                                    </p:animEffec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78"/>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9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3170099"/>
          </a:xfrm>
          <a:prstGeom prst="rect">
            <a:avLst/>
          </a:prstGeom>
          <a:solidFill>
            <a:schemeClr val="accent1">
              <a:lumMod val="20000"/>
              <a:lumOff val="80000"/>
            </a:schemeClr>
          </a:solidFill>
        </p:spPr>
        <p:txBody>
          <a:bodyPr wrap="square" rtlCol="0">
            <a:spAutoFit/>
          </a:bodyPr>
          <a:lstStyle/>
          <a:p>
            <a:pPr>
              <a:lnSpc>
                <a:spcPts val="3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将</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=2</a:t>
            </a:r>
            <a:r>
              <a:rPr lang="en-US" altLang="zh-CN" sz="2200" i="1" baseline="30000">
                <a:solidFill>
                  <a:srgbClr val="0000FF"/>
                </a:solidFill>
                <a:latin typeface="Consolas" pitchFamily="49" charset="0"/>
                <a:ea typeface="楷体" pitchFamily="49" charset="-122"/>
                <a:cs typeface="Consolas" pitchFamily="49" charset="0"/>
              </a:rPr>
              <a:t>k</a:t>
            </a:r>
            <a:r>
              <a:rPr lang="zh-CN" altLang="zh-CN" sz="2200">
                <a:solidFill>
                  <a:srgbClr val="0000FF"/>
                </a:solidFill>
                <a:latin typeface="Consolas" pitchFamily="49" charset="0"/>
                <a:ea typeface="楷体" pitchFamily="49" charset="-122"/>
                <a:cs typeface="Consolas" pitchFamily="49" charset="0"/>
              </a:rPr>
              <a:t>问题划分为</a:t>
            </a:r>
            <a:r>
              <a:rPr lang="en-US" altLang="zh-CN" sz="2200">
                <a:solidFill>
                  <a:srgbClr val="0000FF"/>
                </a:solidFill>
                <a:latin typeface="Consolas" pitchFamily="49" charset="0"/>
                <a:ea typeface="楷体" pitchFamily="49" charset="-122"/>
                <a:cs typeface="Consolas" pitchFamily="49" charset="0"/>
              </a:rPr>
              <a:t>4</a:t>
            </a:r>
            <a:r>
              <a:rPr lang="zh-CN" altLang="zh-CN" sz="2200">
                <a:solidFill>
                  <a:srgbClr val="0000FF"/>
                </a:solidFill>
                <a:latin typeface="Consolas" pitchFamily="49" charset="0"/>
                <a:ea typeface="楷体" pitchFamily="49" charset="-122"/>
                <a:cs typeface="Consolas" pitchFamily="49" charset="0"/>
              </a:rPr>
              <a:t>部分：</a:t>
            </a:r>
          </a:p>
          <a:p>
            <a:pPr>
              <a:lnSpc>
                <a:spcPts val="3000"/>
              </a:lnSpc>
            </a:pPr>
            <a:r>
              <a:rPr lang="en-US" altLang="zh-CN" sz="1800">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左上角</a:t>
            </a:r>
            <a:r>
              <a:rPr lang="zh-CN" altLang="zh-CN" sz="1800">
                <a:solidFill>
                  <a:srgbClr val="0000FF"/>
                </a:solidFill>
                <a:latin typeface="Consolas" pitchFamily="49" charset="0"/>
                <a:ea typeface="仿宋" pitchFamily="49" charset="-122"/>
                <a:cs typeface="Consolas" pitchFamily="49" charset="0"/>
              </a:rPr>
              <a:t>：左上角为</a:t>
            </a:r>
            <a:r>
              <a:rPr lang="en-US" altLang="zh-CN" sz="1800">
                <a:solidFill>
                  <a:srgbClr val="0000FF"/>
                </a:solidFill>
                <a:latin typeface="Consolas" pitchFamily="49" charset="0"/>
                <a:ea typeface="仿宋" pitchFamily="49" charset="-122"/>
                <a:cs typeface="Consolas" pitchFamily="49" charset="0"/>
              </a:rPr>
              <a:t>2</a:t>
            </a:r>
            <a:r>
              <a:rPr lang="en-US" altLang="zh-CN" sz="1800" i="1" baseline="30000">
                <a:solidFill>
                  <a:srgbClr val="0000FF"/>
                </a:solidFill>
                <a:latin typeface="Consolas" pitchFamily="49" charset="0"/>
                <a:ea typeface="仿宋" pitchFamily="49" charset="-122"/>
                <a:cs typeface="Consolas" pitchFamily="49" charset="0"/>
              </a:rPr>
              <a:t>k</a:t>
            </a:r>
            <a:r>
              <a:rPr lang="en-US" altLang="zh-CN" sz="1800" baseline="30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个选手在前半程的比赛日程（</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时直接给出，否则，上一轮求出的就是</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个选手的比赛日程）。</a:t>
            </a:r>
          </a:p>
          <a:p>
            <a:pPr>
              <a:lnSpc>
                <a:spcPts val="3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左下角</a:t>
            </a:r>
            <a:r>
              <a:rPr lang="zh-CN" altLang="zh-CN" sz="1800">
                <a:solidFill>
                  <a:srgbClr val="0000FF"/>
                </a:solidFill>
                <a:latin typeface="Consolas" pitchFamily="49" charset="0"/>
                <a:ea typeface="仿宋" pitchFamily="49" charset="-122"/>
                <a:cs typeface="Consolas" pitchFamily="49" charset="0"/>
              </a:rPr>
              <a:t>：左下角为另</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个选手在前半程的比赛日程，由左上角加</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得到，例如</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个选手比赛，左下角由左上角直接加</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）得到，</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个选手比赛，左下角由左上角直接加</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）得到。</a:t>
            </a:r>
          </a:p>
          <a:p>
            <a:pPr>
              <a:lnSpc>
                <a:spcPts val="3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右上角</a:t>
            </a:r>
            <a:r>
              <a:rPr lang="zh-CN" altLang="zh-CN" sz="1800">
                <a:solidFill>
                  <a:srgbClr val="0000FF"/>
                </a:solidFill>
                <a:latin typeface="Consolas" pitchFamily="49" charset="0"/>
                <a:ea typeface="仿宋" pitchFamily="49" charset="-122"/>
                <a:cs typeface="Consolas" pitchFamily="49" charset="0"/>
              </a:rPr>
              <a:t>：将左下角直接复制到右上角得到另</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个选手在后半程的比赛日程。</a:t>
            </a:r>
          </a:p>
          <a:p>
            <a:pPr>
              <a:lnSpc>
                <a:spcPts val="3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右下角</a:t>
            </a:r>
            <a:r>
              <a:rPr lang="zh-CN" altLang="zh-CN" sz="1800">
                <a:solidFill>
                  <a:srgbClr val="0000FF"/>
                </a:solidFill>
                <a:latin typeface="Consolas" pitchFamily="49" charset="0"/>
                <a:ea typeface="仿宋" pitchFamily="49" charset="-122"/>
                <a:cs typeface="Consolas" pitchFamily="49" charset="0"/>
              </a:rPr>
              <a:t>：将左上角直接复制到右下角得到</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个选手在后半程的比赛日程。</a:t>
            </a:r>
          </a:p>
        </p:txBody>
      </p:sp>
      <p:sp>
        <p:nvSpPr>
          <p:cNvPr id="3" name="TextBox 2"/>
          <p:cNvSpPr txBox="1"/>
          <p:nvPr/>
        </p:nvSpPr>
        <p:spPr>
          <a:xfrm>
            <a:off x="642910" y="3857628"/>
            <a:ext cx="7929618" cy="174851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&lt;stdio.h&gt;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#define MAX 101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问题表示</a:t>
            </a:r>
          </a:p>
          <a:p>
            <a:r>
              <a:rPr lang="en-US" altLang="zh-CN" sz="1800">
                <a:solidFill>
                  <a:srgbClr val="0000FF"/>
                </a:solidFill>
                <a:latin typeface="Consolas" pitchFamily="49" charset="0"/>
                <a:ea typeface="仿宋" pitchFamily="49" charset="-122"/>
                <a:cs typeface="Consolas" pitchFamily="49" charset="0"/>
              </a:rPr>
              <a:t>int k;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求解结果表示</a:t>
            </a:r>
          </a:p>
          <a:p>
            <a:r>
              <a:rPr lang="en-US" altLang="zh-CN" sz="1800">
                <a:solidFill>
                  <a:srgbClr val="0000FF"/>
                </a:solidFill>
                <a:latin typeface="Consolas" pitchFamily="49" charset="0"/>
                <a:ea typeface="仿宋" pitchFamily="49" charset="-122"/>
                <a:cs typeface="Consolas" pitchFamily="49" charset="0"/>
              </a:rPr>
              <a:t>int a[MAX][MAX];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存放比赛日程表（行列下标为</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的元素不用）</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631899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FF"/>
                </a:solidFill>
                <a:latin typeface="Consolas" pitchFamily="49" charset="0"/>
                <a:ea typeface="仿宋" pitchFamily="49" charset="-122"/>
                <a:cs typeface="Consolas" pitchFamily="49" charset="0"/>
              </a:rPr>
              <a:t>void Plan(int k)</a:t>
            </a:r>
            <a:endParaRPr lang="zh-CN" altLang="zh-CN" sz="1800">
              <a:solidFill>
                <a:srgbClr val="FF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i,j,n,t,temp;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n=2;			</a:t>
            </a:r>
            <a:r>
              <a:rPr lang="en-US" altLang="zh-CN" sz="1800">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Consolas" pitchFamily="49" charset="0"/>
                <a:ea typeface="仿宋" pitchFamily="49" charset="-122"/>
                <a:cs typeface="Consolas" pitchFamily="49" charset="0"/>
              </a:rPr>
              <a:t>从</a:t>
            </a:r>
            <a:r>
              <a:rPr lang="en-US" altLang="zh-CN" sz="1800">
                <a:solidFill>
                  <a:srgbClr val="00B0F0"/>
                </a:solidFill>
                <a:latin typeface="Consolas" pitchFamily="49" charset="0"/>
                <a:ea typeface="仿宋" pitchFamily="49" charset="-122"/>
                <a:cs typeface="Consolas" pitchFamily="49" charset="0"/>
              </a:rPr>
              <a:t>2^1=2</a:t>
            </a:r>
            <a:r>
              <a:rPr lang="zh-CN" altLang="zh-CN" sz="1800">
                <a:solidFill>
                  <a:srgbClr val="00B0F0"/>
                </a:solidFill>
                <a:latin typeface="Consolas" pitchFamily="49" charset="0"/>
                <a:ea typeface="仿宋" pitchFamily="49" charset="-122"/>
                <a:cs typeface="Consolas" pitchFamily="49" charset="0"/>
              </a:rPr>
              <a:t>开始</a:t>
            </a:r>
          </a:p>
          <a:p>
            <a:r>
              <a:rPr lang="en-US" altLang="zh-CN" sz="1800">
                <a:solidFill>
                  <a:srgbClr val="0000FF"/>
                </a:solidFill>
                <a:latin typeface="Consolas" pitchFamily="49" charset="0"/>
                <a:ea typeface="仿宋" pitchFamily="49" charset="-122"/>
                <a:cs typeface="Consolas" pitchFamily="49" charset="0"/>
              </a:rPr>
              <a:t>    a[1][1]=1; a[1][2]=2;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a:t>
            </a:r>
            <a:r>
              <a:rPr lang="en-US" altLang="zh-CN" sz="1800">
                <a:solidFill>
                  <a:srgbClr val="00B0F0"/>
                </a:solidFill>
                <a:latin typeface="Consolas" pitchFamily="49" charset="0"/>
                <a:ea typeface="仿宋" pitchFamily="49" charset="-122"/>
                <a:cs typeface="Consolas" pitchFamily="49" charset="0"/>
              </a:rPr>
              <a:t>2</a:t>
            </a:r>
            <a:r>
              <a:rPr lang="zh-CN" altLang="zh-CN" sz="1800">
                <a:solidFill>
                  <a:srgbClr val="00B0F0"/>
                </a:solidFill>
                <a:latin typeface="Consolas" pitchFamily="49" charset="0"/>
                <a:ea typeface="仿宋" pitchFamily="49" charset="-122"/>
                <a:cs typeface="Consolas" pitchFamily="49" charset="0"/>
              </a:rPr>
              <a:t>个选手比赛日程</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得到</a:t>
            </a:r>
            <a:r>
              <a:rPr lang="zh-CN" altLang="zh-CN" sz="1800">
                <a:solidFill>
                  <a:srgbClr val="FF0000"/>
                </a:solidFill>
                <a:latin typeface="Consolas" pitchFamily="49" charset="0"/>
                <a:ea typeface="仿宋" pitchFamily="49" charset="-122"/>
                <a:cs typeface="Consolas" pitchFamily="49" charset="0"/>
              </a:rPr>
              <a:t>左上角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a[2][1]=2; a[2][2]=1;</a:t>
            </a:r>
            <a:endParaRPr lang="zh-CN" altLang="zh-CN" sz="1800">
              <a:solidFill>
                <a:srgbClr val="0000FF"/>
              </a:solidFill>
              <a:latin typeface="Consolas" pitchFamily="49" charset="0"/>
              <a:ea typeface="仿宋" pitchFamily="49" charset="-122"/>
              <a:cs typeface="Consolas" pitchFamily="49" charset="0"/>
            </a:endParaRPr>
          </a:p>
          <a:p>
            <a:pPr>
              <a:lnSpc>
                <a:spcPct val="200000"/>
              </a:lnSpc>
            </a:pPr>
            <a:r>
              <a:rPr lang="en-US" altLang="zh-CN" sz="1800">
                <a:solidFill>
                  <a:srgbClr val="0000FF"/>
                </a:solidFill>
                <a:latin typeface="Consolas" pitchFamily="49" charset="0"/>
                <a:ea typeface="仿宋" pitchFamily="49" charset="-122"/>
                <a:cs typeface="Consolas" pitchFamily="49" charset="0"/>
              </a:rPr>
              <a:t>    for (t=1;t&lt;k;t++)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迭代处理</a:t>
            </a:r>
            <a:r>
              <a:rPr lang="en-US" altLang="zh-CN" sz="1800">
                <a:solidFill>
                  <a:srgbClr val="00B0F0"/>
                </a:solidFill>
                <a:latin typeface="Consolas" pitchFamily="49" charset="0"/>
                <a:ea typeface="仿宋" pitchFamily="49" charset="-122"/>
                <a:cs typeface="Consolas" pitchFamily="49" charset="0"/>
              </a:rPr>
              <a:t>2^2(t=1)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,2^k(t=k-1)</a:t>
            </a:r>
            <a:r>
              <a:rPr lang="zh-CN" altLang="zh-CN" sz="1800">
                <a:solidFill>
                  <a:srgbClr val="00B0F0"/>
                </a:solidFill>
                <a:latin typeface="Consolas" pitchFamily="49" charset="0"/>
                <a:ea typeface="仿宋" pitchFamily="49" charset="-122"/>
                <a:cs typeface="Consolas" pitchFamily="49" charset="0"/>
              </a:rPr>
              <a:t>个选手</a:t>
            </a:r>
          </a:p>
          <a:p>
            <a:r>
              <a:rPr lang="en-US" altLang="zh-CN" sz="1800">
                <a:solidFill>
                  <a:srgbClr val="0000FF"/>
                </a:solidFill>
                <a:latin typeface="Consolas" pitchFamily="49" charset="0"/>
                <a:ea typeface="仿宋" pitchFamily="49" charset="-122"/>
                <a:cs typeface="Consolas" pitchFamily="49" charset="0"/>
              </a:rPr>
              <a:t>    {	temp=n;					</a:t>
            </a:r>
            <a:r>
              <a:rPr lang="en-US" altLang="zh-CN" sz="1800">
                <a:solidFill>
                  <a:srgbClr val="00B0F0"/>
                </a:solidFill>
                <a:latin typeface="Consolas" pitchFamily="49" charset="0"/>
                <a:ea typeface="仿宋" pitchFamily="49" charset="-122"/>
                <a:cs typeface="Consolas" pitchFamily="49" charset="0"/>
              </a:rPr>
              <a:t>//temp=2^t</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n=n*2; 					</a:t>
            </a:r>
            <a:r>
              <a:rPr lang="en-US" altLang="zh-CN" sz="1800">
                <a:solidFill>
                  <a:srgbClr val="00B0F0"/>
                </a:solidFill>
                <a:latin typeface="Consolas" pitchFamily="49" charset="0"/>
                <a:ea typeface="仿宋" pitchFamily="49" charset="-122"/>
                <a:cs typeface="Consolas" pitchFamily="49" charset="0"/>
              </a:rPr>
              <a:t>//n=2^(t+1)</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(i=temp+1;i&lt;=n;i++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填</a:t>
            </a:r>
            <a:r>
              <a:rPr lang="zh-CN" altLang="zh-CN" sz="1800">
                <a:solidFill>
                  <a:srgbClr val="FF0000"/>
                </a:solidFill>
                <a:latin typeface="Consolas" pitchFamily="49" charset="0"/>
                <a:ea typeface="仿宋" pitchFamily="49" charset="-122"/>
                <a:cs typeface="Consolas" pitchFamily="49" charset="0"/>
              </a:rPr>
              <a:t>左下角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for (j=1; j&lt;=temp;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a[i][j]=a[i-temp][j]+temp;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产生</a:t>
            </a:r>
            <a:r>
              <a:rPr lang="zh-CN" altLang="zh-CN" sz="1800">
                <a:solidFill>
                  <a:srgbClr val="00B0F0"/>
                </a:solidFill>
                <a:latin typeface="Consolas" pitchFamily="49" charset="0"/>
                <a:ea typeface="仿宋" pitchFamily="49" charset="-122"/>
                <a:cs typeface="Consolas" pitchFamily="49" charset="0"/>
              </a:rPr>
              <a:t>左下角元素</a:t>
            </a:r>
          </a:p>
          <a:p>
            <a:pPr>
              <a:lnSpc>
                <a:spcPct val="150000"/>
              </a:lnSpc>
            </a:pPr>
            <a:r>
              <a:rPr lang="en-US" altLang="zh-CN" sz="1800">
                <a:solidFill>
                  <a:srgbClr val="0000FF"/>
                </a:solidFill>
                <a:latin typeface="Consolas" pitchFamily="49" charset="0"/>
                <a:ea typeface="仿宋" pitchFamily="49" charset="-122"/>
                <a:cs typeface="Consolas" pitchFamily="49" charset="0"/>
              </a:rPr>
              <a:t>	for (i=1; i&lt;=temp;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填</a:t>
            </a:r>
            <a:r>
              <a:rPr lang="zh-CN" altLang="zh-CN" sz="1800">
                <a:solidFill>
                  <a:srgbClr val="FF0000"/>
                </a:solidFill>
                <a:latin typeface="Consolas" pitchFamily="49" charset="0"/>
                <a:ea typeface="仿宋" pitchFamily="49" charset="-122"/>
                <a:cs typeface="Consolas" pitchFamily="49" charset="0"/>
              </a:rPr>
              <a:t>右上角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for (j=temp+1; j&lt;=n;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a[i][j]=a[i+temp][(j+temp)% 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(i=temp+1; i&lt;=n;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填</a:t>
            </a:r>
            <a:r>
              <a:rPr lang="zh-CN" altLang="zh-CN" sz="1800">
                <a:solidFill>
                  <a:srgbClr val="FF0000"/>
                </a:solidFill>
                <a:latin typeface="Consolas" pitchFamily="49" charset="0"/>
                <a:ea typeface="仿宋" pitchFamily="49" charset="-122"/>
                <a:cs typeface="Consolas" pitchFamily="49" charset="0"/>
              </a:rPr>
              <a:t>右下角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for (j=temp+1; j&lt;=n;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a[i][j]=a[i-temp][j-temp];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628654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Verdana" pitchFamily="34" charset="0"/>
                <a:cs typeface="Consolas" pitchFamily="49" charset="0"/>
              </a:rPr>
              <a:t>3.5</a:t>
            </a:r>
            <a:r>
              <a:rPr lang="en-US" altLang="zh-CN" sz="2800">
                <a:solidFill>
                  <a:srgbClr val="FF0000"/>
                </a:solidFill>
                <a:latin typeface="Consolas" pitchFamily="49" charset="0"/>
                <a:ea typeface="叶根友毛笔行书2.0版" pitchFamily="2" charset="-122"/>
                <a:cs typeface="Consolas" pitchFamily="49" charset="0"/>
              </a:rPr>
              <a:t> </a:t>
            </a:r>
            <a:r>
              <a:rPr lang="zh-CN" altLang="zh-CN" sz="2800">
                <a:solidFill>
                  <a:srgbClr val="FF0000"/>
                </a:solidFill>
                <a:latin typeface="Consolas" pitchFamily="49" charset="0"/>
                <a:ea typeface="叶根友毛笔行书2.0版" pitchFamily="2" charset="-122"/>
                <a:cs typeface="Consolas" pitchFamily="49" charset="0"/>
              </a:rPr>
              <a:t>求解大整数乘法和矩阵乘法问题</a:t>
            </a:r>
          </a:p>
        </p:txBody>
      </p:sp>
      <p:sp>
        <p:nvSpPr>
          <p:cNvPr id="3" name="Text Box 2" descr="信纸"/>
          <p:cNvSpPr txBox="1">
            <a:spLocks noChangeArrowheads="1"/>
          </p:cNvSpPr>
          <p:nvPr/>
        </p:nvSpPr>
        <p:spPr bwMode="auto">
          <a:xfrm>
            <a:off x="514371" y="1424972"/>
            <a:ext cx="4668848"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dirty="0">
                <a:solidFill>
                  <a:srgbClr val="FF3300"/>
                </a:solidFill>
                <a:latin typeface="Consolas" pitchFamily="49" charset="0"/>
                <a:ea typeface="微软雅黑" pitchFamily="34" charset="-122"/>
                <a:cs typeface="Consolas" pitchFamily="49" charset="0"/>
              </a:rPr>
              <a:t>3.5.1 </a:t>
            </a:r>
            <a:r>
              <a:rPr lang="zh-CN" altLang="en-US" sz="2800" dirty="0">
                <a:solidFill>
                  <a:srgbClr val="FF3300"/>
                </a:solidFill>
                <a:latin typeface="Consolas" pitchFamily="49" charset="0"/>
                <a:ea typeface="微软雅黑" pitchFamily="34" charset="-122"/>
                <a:cs typeface="Consolas" pitchFamily="49" charset="0"/>
              </a:rPr>
              <a:t>求解大整数乘法问题</a:t>
            </a:r>
          </a:p>
        </p:txBody>
      </p:sp>
      <p:sp>
        <p:nvSpPr>
          <p:cNvPr id="4" name="Text Box 3"/>
          <p:cNvSpPr txBox="1">
            <a:spLocks noChangeArrowheads="1"/>
          </p:cNvSpPr>
          <p:nvPr/>
        </p:nvSpPr>
        <p:spPr bwMode="auto">
          <a:xfrm>
            <a:off x="436589" y="2428868"/>
            <a:ext cx="7993063" cy="260071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问题描述</a:t>
            </a:r>
            <a:r>
              <a:rPr lang="en-US" altLang="zh-CN" sz="22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都是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（为了</a:t>
            </a:r>
            <a:r>
              <a:rPr lang="zh-CN" altLang="en-US" sz="2000">
                <a:solidFill>
                  <a:srgbClr val="0000FF"/>
                </a:solidFill>
                <a:latin typeface="Consolas" pitchFamily="49" charset="0"/>
                <a:ea typeface="楷体" pitchFamily="49" charset="-122"/>
                <a:cs typeface="Consolas" pitchFamily="49" charset="0"/>
              </a:rPr>
              <a:t>简单，假</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的幂，且</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均为正数）位的二进制</a:t>
            </a:r>
            <a:r>
              <a:rPr lang="zh-CN" altLang="en-US" sz="2000">
                <a:solidFill>
                  <a:srgbClr val="0000FF"/>
                </a:solidFill>
                <a:latin typeface="Consolas" pitchFamily="49" charset="0"/>
                <a:ea typeface="楷体" pitchFamily="49" charset="-122"/>
                <a:cs typeface="Consolas" pitchFamily="49" charset="0"/>
              </a:rPr>
              <a:t>整数，现</a:t>
            </a:r>
            <a:r>
              <a:rPr lang="zh-CN" altLang="en-US" sz="2000" dirty="0">
                <a:solidFill>
                  <a:srgbClr val="0000FF"/>
                </a:solidFill>
                <a:latin typeface="Consolas" pitchFamily="49" charset="0"/>
                <a:ea typeface="楷体" pitchFamily="49" charset="-122"/>
                <a:cs typeface="Consolas" pitchFamily="49" charset="0"/>
              </a:rPr>
              <a:t>在要计算它们的乘积</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当位数</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很</a:t>
            </a:r>
            <a:r>
              <a:rPr lang="zh-CN" altLang="en-US" sz="2000">
                <a:solidFill>
                  <a:srgbClr val="0000FF"/>
                </a:solidFill>
                <a:latin typeface="Consolas" pitchFamily="49" charset="0"/>
                <a:ea typeface="楷体" pitchFamily="49" charset="-122"/>
                <a:cs typeface="Consolas" pitchFamily="49" charset="0"/>
              </a:rPr>
              <a:t>大时，可</a:t>
            </a:r>
            <a:r>
              <a:rPr lang="zh-CN" altLang="en-US" sz="2000" dirty="0">
                <a:solidFill>
                  <a:srgbClr val="0000FF"/>
                </a:solidFill>
                <a:latin typeface="Consolas" pitchFamily="49" charset="0"/>
                <a:ea typeface="楷体" pitchFamily="49" charset="-122"/>
                <a:cs typeface="Consolas" pitchFamily="49" charset="0"/>
              </a:rPr>
              <a:t>以用传统方法来设计一个计算乘积</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算法，但</a:t>
            </a:r>
            <a:r>
              <a:rPr lang="zh-CN" altLang="en-US" sz="2000" dirty="0">
                <a:solidFill>
                  <a:srgbClr val="0000FF"/>
                </a:solidFill>
                <a:latin typeface="Consolas" pitchFamily="49" charset="0"/>
                <a:ea typeface="楷体" pitchFamily="49" charset="-122"/>
                <a:cs typeface="Consolas" pitchFamily="49" charset="0"/>
              </a:rPr>
              <a:t>是这样做计算步骤</a:t>
            </a:r>
            <a:r>
              <a:rPr lang="zh-CN" altLang="en-US" sz="2000">
                <a:solidFill>
                  <a:srgbClr val="0000FF"/>
                </a:solidFill>
                <a:latin typeface="Consolas" pitchFamily="49" charset="0"/>
                <a:ea typeface="楷体" pitchFamily="49" charset="-122"/>
                <a:cs typeface="Consolas" pitchFamily="49" charset="0"/>
              </a:rPr>
              <a:t>太多，显</a:t>
            </a:r>
            <a:r>
              <a:rPr lang="zh-CN" altLang="en-US" sz="2000" dirty="0">
                <a:solidFill>
                  <a:srgbClr val="0000FF"/>
                </a:solidFill>
                <a:latin typeface="Consolas" pitchFamily="49" charset="0"/>
                <a:ea typeface="楷体" pitchFamily="49" charset="-122"/>
                <a:cs typeface="Consolas" pitchFamily="49" charset="0"/>
              </a:rPr>
              <a:t>得效率较低。可以采用分治法来设计一个更有效的大整数乘积算法。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500034" y="1357298"/>
            <a:ext cx="7848600" cy="535916"/>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ea typeface="楷体" pitchFamily="49" charset="-122"/>
                <a:cs typeface="Times New Roman" pitchFamily="18" charset="0"/>
              </a:rPr>
              <a:t>分治法所能解决的问题一般具有以下几个特征：</a:t>
            </a:r>
          </a:p>
        </p:txBody>
      </p:sp>
      <p:sp>
        <p:nvSpPr>
          <p:cNvPr id="150534" name="Text Box 6"/>
          <p:cNvSpPr txBox="1">
            <a:spLocks noChangeArrowheads="1"/>
          </p:cNvSpPr>
          <p:nvPr/>
        </p:nvSpPr>
        <p:spPr bwMode="auto">
          <a:xfrm>
            <a:off x="179512" y="2276872"/>
            <a:ext cx="8748713" cy="313350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44000" tIns="180000" bIns="180000">
            <a:spAutoFit/>
          </a:bodyPr>
          <a:lstStyle/>
          <a:p>
            <a:pPr indent="-342900">
              <a:lnSpc>
                <a:spcPct val="150000"/>
              </a:lnSpc>
            </a:pPr>
            <a:r>
              <a:rPr lang="zh-CN" altLang="en-US" dirty="0">
                <a:solidFill>
                  <a:srgbClr val="006600"/>
                </a:solidFill>
                <a:ea typeface="楷体" pitchFamily="49" charset="-122"/>
                <a:cs typeface="Times New Roman" pitchFamily="18" charset="0"/>
              </a:rPr>
              <a:t>　（</a:t>
            </a:r>
            <a:r>
              <a:rPr lang="en-US" altLang="zh-CN" dirty="0">
                <a:solidFill>
                  <a:srgbClr val="006600"/>
                </a:solidFill>
                <a:ea typeface="楷体" pitchFamily="49" charset="-122"/>
                <a:cs typeface="Times New Roman" pitchFamily="18" charset="0"/>
              </a:rPr>
              <a:t>1</a:t>
            </a:r>
            <a:r>
              <a:rPr lang="zh-CN" altLang="en-US" dirty="0">
                <a:solidFill>
                  <a:srgbClr val="006600"/>
                </a:solidFill>
                <a:ea typeface="楷体" pitchFamily="49" charset="-122"/>
                <a:cs typeface="Times New Roman" pitchFamily="18" charset="0"/>
              </a:rPr>
              <a:t>）该问题的规模缩小到一定的程度就可以容易地解决。</a:t>
            </a:r>
          </a:p>
          <a:p>
            <a:pPr indent="-342900">
              <a:lnSpc>
                <a:spcPct val="150000"/>
              </a:lnSpc>
            </a:pPr>
            <a:r>
              <a:rPr lang="zh-CN" altLang="en-US" dirty="0">
                <a:solidFill>
                  <a:srgbClr val="006600"/>
                </a:solidFill>
                <a:ea typeface="楷体" pitchFamily="49" charset="-122"/>
                <a:cs typeface="Times New Roman" pitchFamily="18" charset="0"/>
              </a:rPr>
              <a:t>　（</a:t>
            </a:r>
            <a:r>
              <a:rPr lang="en-US" altLang="zh-CN" dirty="0">
                <a:solidFill>
                  <a:srgbClr val="006600"/>
                </a:solidFill>
                <a:ea typeface="楷体" pitchFamily="49" charset="-122"/>
                <a:cs typeface="Times New Roman" pitchFamily="18" charset="0"/>
              </a:rPr>
              <a:t>2</a:t>
            </a:r>
            <a:r>
              <a:rPr lang="zh-CN" altLang="en-US" dirty="0">
                <a:solidFill>
                  <a:srgbClr val="006600"/>
                </a:solidFill>
                <a:ea typeface="楷体" pitchFamily="49" charset="-122"/>
                <a:cs typeface="Times New Roman" pitchFamily="18" charset="0"/>
              </a:rPr>
              <a:t>）该问题可以分解为若干个规模较小的相同问题。</a:t>
            </a:r>
          </a:p>
          <a:p>
            <a:pPr indent="-342900">
              <a:lnSpc>
                <a:spcPct val="150000"/>
              </a:lnSpc>
            </a:pPr>
            <a:r>
              <a:rPr lang="zh-CN" altLang="en-US" dirty="0">
                <a:solidFill>
                  <a:srgbClr val="006600"/>
                </a:solidFill>
                <a:ea typeface="楷体" pitchFamily="49" charset="-122"/>
                <a:cs typeface="Times New Roman" pitchFamily="18" charset="0"/>
              </a:rPr>
              <a:t>　（</a:t>
            </a:r>
            <a:r>
              <a:rPr lang="en-US" altLang="zh-CN" dirty="0">
                <a:solidFill>
                  <a:srgbClr val="006600"/>
                </a:solidFill>
                <a:ea typeface="楷体" pitchFamily="49" charset="-122"/>
                <a:cs typeface="Times New Roman" pitchFamily="18" charset="0"/>
              </a:rPr>
              <a:t>3</a:t>
            </a:r>
            <a:r>
              <a:rPr lang="zh-CN" altLang="en-US" dirty="0">
                <a:solidFill>
                  <a:srgbClr val="006600"/>
                </a:solidFill>
                <a:ea typeface="楷体" pitchFamily="49" charset="-122"/>
                <a:cs typeface="Times New Roman" pitchFamily="18" charset="0"/>
              </a:rPr>
              <a:t>）利用该问题分解出的子问题的解可以合并为该问题的解。</a:t>
            </a:r>
          </a:p>
          <a:p>
            <a:pPr indent="-342900">
              <a:lnSpc>
                <a:spcPct val="150000"/>
              </a:lnSpc>
            </a:pPr>
            <a:r>
              <a:rPr lang="zh-CN" altLang="en-US" dirty="0">
                <a:solidFill>
                  <a:srgbClr val="006600"/>
                </a:solidFill>
                <a:ea typeface="楷体" pitchFamily="49" charset="-122"/>
                <a:cs typeface="Times New Roman" pitchFamily="18" charset="0"/>
              </a:rPr>
              <a:t>　（</a:t>
            </a:r>
            <a:r>
              <a:rPr lang="en-US" altLang="zh-CN" dirty="0">
                <a:solidFill>
                  <a:srgbClr val="006600"/>
                </a:solidFill>
                <a:ea typeface="楷体" pitchFamily="49" charset="-122"/>
                <a:cs typeface="Times New Roman" pitchFamily="18" charset="0"/>
              </a:rPr>
              <a:t>4</a:t>
            </a:r>
            <a:r>
              <a:rPr lang="zh-CN" altLang="en-US" dirty="0">
                <a:solidFill>
                  <a:srgbClr val="006600"/>
                </a:solidFill>
                <a:ea typeface="楷体" pitchFamily="49" charset="-122"/>
                <a:cs typeface="Times New Roman" pitchFamily="18" charset="0"/>
              </a:rPr>
              <a:t>）该问题所分解出的</a:t>
            </a:r>
            <a:r>
              <a:rPr lang="zh-CN" altLang="en-US" u="sng" dirty="0">
                <a:solidFill>
                  <a:srgbClr val="FF0000"/>
                </a:solidFill>
                <a:ea typeface="楷体" pitchFamily="49" charset="-122"/>
                <a:cs typeface="Times New Roman" pitchFamily="18" charset="0"/>
              </a:rPr>
              <a:t>各个子问题是相互独立</a:t>
            </a:r>
            <a:r>
              <a:rPr lang="zh-CN" altLang="en-US" dirty="0">
                <a:solidFill>
                  <a:srgbClr val="006600"/>
                </a:solidFill>
                <a:ea typeface="楷体" pitchFamily="49" charset="-122"/>
                <a:cs typeface="Times New Roman" pitchFamily="18" charset="0"/>
              </a:rPr>
              <a:t>的，即子问题之间不包含公共的子问题。</a:t>
            </a:r>
            <a:r>
              <a:rPr lang="en-US" altLang="zh-CN" dirty="0">
                <a:solidFill>
                  <a:srgbClr val="FF0000"/>
                </a:solidFill>
                <a:ea typeface="楷体" pitchFamily="49" charset="-122"/>
                <a:cs typeface="Times New Roman" pitchFamily="18" charset="0"/>
              </a:rPr>
              <a:t>What if not</a:t>
            </a:r>
            <a:r>
              <a:rPr lang="zh-CN" altLang="en-US" dirty="0">
                <a:solidFill>
                  <a:srgbClr val="FF0000"/>
                </a:solidFill>
                <a:ea typeface="楷体" pitchFamily="49" charset="-122"/>
                <a:cs typeface="Times New Roman" pitchFamily="18"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323850" y="1142984"/>
            <a:ext cx="8424863" cy="1061829"/>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问题求解</a:t>
            </a:r>
            <a:r>
              <a:rPr lang="en-US" altLang="zh-CN" sz="22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将</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位的二进制整数</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各分为</a:t>
            </a:r>
            <a:r>
              <a:rPr lang="zh-CN" altLang="en-US" sz="2000">
                <a:solidFill>
                  <a:srgbClr val="0000FF"/>
                </a:solidFill>
                <a:latin typeface="Consolas" pitchFamily="49" charset="0"/>
                <a:ea typeface="楷体" pitchFamily="49" charset="-122"/>
                <a:cs typeface="Consolas" pitchFamily="49" charset="0"/>
              </a:rPr>
              <a:t>两段，每</a:t>
            </a:r>
            <a:r>
              <a:rPr lang="zh-CN" altLang="en-US" sz="2000" dirty="0">
                <a:solidFill>
                  <a:srgbClr val="0000FF"/>
                </a:solidFill>
                <a:latin typeface="Consolas" pitchFamily="49" charset="0"/>
                <a:ea typeface="楷体" pitchFamily="49" charset="-122"/>
                <a:cs typeface="Consolas" pitchFamily="49" charset="0"/>
              </a:rPr>
              <a:t>段的长为</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位，如</a:t>
            </a:r>
            <a:r>
              <a:rPr lang="zh-CN" altLang="en-US" sz="2000" dirty="0">
                <a:solidFill>
                  <a:srgbClr val="0000FF"/>
                </a:solidFill>
                <a:latin typeface="Consolas" pitchFamily="49" charset="0"/>
                <a:ea typeface="楷体" pitchFamily="49" charset="-122"/>
                <a:cs typeface="Consolas" pitchFamily="49" charset="0"/>
              </a:rPr>
              <a:t>下图所示。</a:t>
            </a:r>
          </a:p>
        </p:txBody>
      </p:sp>
      <p:sp>
        <p:nvSpPr>
          <p:cNvPr id="162820" name="Rectangle 4"/>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2821" name="Text Box 5"/>
          <p:cNvSpPr txBox="1">
            <a:spLocks noChangeArrowheads="1"/>
          </p:cNvSpPr>
          <p:nvPr/>
        </p:nvSpPr>
        <p:spPr bwMode="auto">
          <a:xfrm>
            <a:off x="350771" y="3181350"/>
            <a:ext cx="8497887" cy="1015663"/>
          </a:xfrm>
          <a:prstGeom prst="rect">
            <a:avLst/>
          </a:prstGeom>
          <a:no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由此，</a:t>
            </a:r>
            <a:r>
              <a:rPr lang="pt-BR" altLang="zh-CN" sz="2000" i="1" dirty="0">
                <a:solidFill>
                  <a:srgbClr val="0000FF"/>
                </a:solidFill>
                <a:latin typeface="Consolas" pitchFamily="49" charset="0"/>
                <a:ea typeface="楷体" pitchFamily="49" charset="-122"/>
                <a:cs typeface="Consolas" pitchFamily="49" charset="0"/>
              </a:rPr>
              <a:t>X</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*2</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baseline="30000" dirty="0">
                <a:solidFill>
                  <a:srgbClr val="0000FF"/>
                </a:solidFill>
                <a:latin typeface="Consolas" pitchFamily="49" charset="0"/>
                <a:ea typeface="楷体" pitchFamily="49" charset="-122"/>
                <a:cs typeface="Consolas" pitchFamily="49" charset="0"/>
              </a:rPr>
              <a:t>/2</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Y</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C</a:t>
            </a:r>
            <a:r>
              <a:rPr lang="pt-BR" altLang="zh-CN" sz="2000" dirty="0">
                <a:solidFill>
                  <a:srgbClr val="0000FF"/>
                </a:solidFill>
                <a:latin typeface="Consolas" pitchFamily="49" charset="0"/>
                <a:ea typeface="楷体" pitchFamily="49" charset="-122"/>
                <a:cs typeface="Consolas" pitchFamily="49" charset="0"/>
              </a:rPr>
              <a:t>*2</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baseline="30000" dirty="0">
                <a:solidFill>
                  <a:srgbClr val="0000FF"/>
                </a:solidFill>
                <a:latin typeface="Consolas" pitchFamily="49" charset="0"/>
                <a:ea typeface="楷体" pitchFamily="49" charset="-122"/>
                <a:cs typeface="Consolas" pitchFamily="49" charset="0"/>
              </a:rPr>
              <a:t>/2</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D</a:t>
            </a:r>
            <a:r>
              <a:rPr lang="zh-CN" altLang="pt-BR" sz="2000" dirty="0">
                <a:solidFill>
                  <a:srgbClr val="0000FF"/>
                </a:solidFill>
                <a:latin typeface="Consolas" pitchFamily="49" charset="0"/>
                <a:ea typeface="楷体" pitchFamily="49" charset="-122"/>
                <a:cs typeface="Consolas" pitchFamily="49" charset="0"/>
              </a:rPr>
              <a:t>。这样</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的乘积为：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2000" i="1" dirty="0">
                <a:solidFill>
                  <a:srgbClr val="FF00FF"/>
                </a:solidFill>
                <a:latin typeface="Consolas" pitchFamily="49" charset="0"/>
                <a:ea typeface="楷体" pitchFamily="49" charset="-122"/>
                <a:cs typeface="Consolas" pitchFamily="49" charset="0"/>
              </a:rPr>
              <a:t>        X</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Y</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A</a:t>
            </a:r>
            <a:r>
              <a:rPr lang="pt-BR" altLang="zh-CN" sz="2000" dirty="0">
                <a:solidFill>
                  <a:srgbClr val="FF00FF"/>
                </a:solidFill>
                <a:latin typeface="Consolas" pitchFamily="49" charset="0"/>
                <a:ea typeface="楷体" pitchFamily="49" charset="-122"/>
                <a:cs typeface="Consolas" pitchFamily="49" charset="0"/>
              </a:rPr>
              <a:t>*2</a:t>
            </a:r>
            <a:r>
              <a:rPr lang="pt-BR" altLang="zh-CN" sz="2000" i="1" baseline="30000" dirty="0">
                <a:solidFill>
                  <a:srgbClr val="FF00FF"/>
                </a:solidFill>
                <a:latin typeface="Consolas" pitchFamily="49" charset="0"/>
                <a:ea typeface="楷体" pitchFamily="49" charset="-122"/>
                <a:cs typeface="Consolas" pitchFamily="49" charset="0"/>
              </a:rPr>
              <a:t>n</a:t>
            </a:r>
            <a:r>
              <a:rPr lang="pt-BR" altLang="zh-CN" sz="2000" baseline="30000" dirty="0">
                <a:solidFill>
                  <a:srgbClr val="FF00FF"/>
                </a:solidFill>
                <a:latin typeface="Consolas" pitchFamily="49" charset="0"/>
                <a:ea typeface="楷体" pitchFamily="49" charset="-122"/>
                <a:cs typeface="Consolas" pitchFamily="49" charset="0"/>
              </a:rPr>
              <a:t>/2</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B</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C</a:t>
            </a:r>
            <a:r>
              <a:rPr lang="pt-BR" altLang="zh-CN" sz="2000" dirty="0">
                <a:solidFill>
                  <a:srgbClr val="FF00FF"/>
                </a:solidFill>
                <a:latin typeface="Consolas" pitchFamily="49" charset="0"/>
                <a:ea typeface="楷体" pitchFamily="49" charset="-122"/>
                <a:cs typeface="Consolas" pitchFamily="49" charset="0"/>
              </a:rPr>
              <a:t>*2</a:t>
            </a:r>
            <a:r>
              <a:rPr lang="pt-BR" altLang="zh-CN" sz="2000" i="1" baseline="30000" dirty="0">
                <a:solidFill>
                  <a:srgbClr val="FF00FF"/>
                </a:solidFill>
                <a:latin typeface="Consolas" pitchFamily="49" charset="0"/>
                <a:ea typeface="楷体" pitchFamily="49" charset="-122"/>
                <a:cs typeface="Consolas" pitchFamily="49" charset="0"/>
              </a:rPr>
              <a:t>n</a:t>
            </a:r>
            <a:r>
              <a:rPr lang="pt-BR" altLang="zh-CN" sz="2000" baseline="30000" dirty="0">
                <a:solidFill>
                  <a:srgbClr val="FF00FF"/>
                </a:solidFill>
                <a:latin typeface="Consolas" pitchFamily="49" charset="0"/>
                <a:ea typeface="楷体" pitchFamily="49" charset="-122"/>
                <a:cs typeface="Consolas" pitchFamily="49" charset="0"/>
              </a:rPr>
              <a:t>/2</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D</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A</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C</a:t>
            </a:r>
            <a:r>
              <a:rPr lang="pt-BR" altLang="zh-CN" sz="2000" dirty="0">
                <a:solidFill>
                  <a:srgbClr val="FF00FF"/>
                </a:solidFill>
                <a:latin typeface="Consolas" pitchFamily="49" charset="0"/>
                <a:ea typeface="楷体" pitchFamily="49" charset="-122"/>
                <a:cs typeface="Consolas" pitchFamily="49" charset="0"/>
              </a:rPr>
              <a:t>*2</a:t>
            </a:r>
            <a:r>
              <a:rPr lang="pt-BR" altLang="zh-CN" sz="2000" i="1" baseline="30000" dirty="0">
                <a:solidFill>
                  <a:srgbClr val="FF00FF"/>
                </a:solidFill>
                <a:latin typeface="Consolas" pitchFamily="49" charset="0"/>
                <a:ea typeface="楷体" pitchFamily="49" charset="-122"/>
                <a:cs typeface="Consolas" pitchFamily="49" charset="0"/>
              </a:rPr>
              <a:t>n</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A</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D</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C</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B</a:t>
            </a:r>
            <a:r>
              <a:rPr lang="pt-BR" altLang="zh-CN" sz="2000" dirty="0">
                <a:solidFill>
                  <a:srgbClr val="FF00FF"/>
                </a:solidFill>
                <a:latin typeface="Consolas" pitchFamily="49" charset="0"/>
                <a:ea typeface="楷体" pitchFamily="49" charset="-122"/>
                <a:cs typeface="Consolas" pitchFamily="49" charset="0"/>
              </a:rPr>
              <a:t>)*2</a:t>
            </a:r>
            <a:r>
              <a:rPr lang="pt-BR" altLang="zh-CN" sz="2000" i="1" baseline="30000" dirty="0">
                <a:solidFill>
                  <a:srgbClr val="FF00FF"/>
                </a:solidFill>
                <a:latin typeface="Consolas" pitchFamily="49" charset="0"/>
                <a:ea typeface="楷体" pitchFamily="49" charset="-122"/>
                <a:cs typeface="Consolas" pitchFamily="49" charset="0"/>
              </a:rPr>
              <a:t>n</a:t>
            </a:r>
            <a:r>
              <a:rPr lang="pt-BR" altLang="zh-CN" sz="2000" baseline="30000" dirty="0">
                <a:solidFill>
                  <a:srgbClr val="FF00FF"/>
                </a:solidFill>
                <a:latin typeface="Consolas" pitchFamily="49" charset="0"/>
                <a:ea typeface="楷体" pitchFamily="49" charset="-122"/>
                <a:cs typeface="Consolas" pitchFamily="49" charset="0"/>
              </a:rPr>
              <a:t>/2</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B</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D</a:t>
            </a:r>
            <a:endParaRPr lang="en-US" altLang="zh-CN" sz="2000" i="1" dirty="0">
              <a:solidFill>
                <a:srgbClr val="FF00FF"/>
              </a:solidFill>
              <a:latin typeface="Consolas" pitchFamily="49" charset="0"/>
              <a:ea typeface="楷体" pitchFamily="49" charset="-122"/>
              <a:cs typeface="Consolas" pitchFamily="49" charset="0"/>
            </a:endParaRPr>
          </a:p>
        </p:txBody>
      </p:sp>
      <p:pic>
        <p:nvPicPr>
          <p:cNvPr id="2" name="Picture 4"/>
          <p:cNvPicPr>
            <a:picLocks noChangeAspect="1" noChangeArrowheads="1"/>
          </p:cNvPicPr>
          <p:nvPr/>
        </p:nvPicPr>
        <p:blipFill>
          <a:blip r:embed="rId2" cstate="print"/>
          <a:srcRect/>
          <a:stretch>
            <a:fillRect/>
          </a:stretch>
        </p:blipFill>
        <p:spPr bwMode="auto">
          <a:xfrm>
            <a:off x="2171417" y="2204813"/>
            <a:ext cx="4729728" cy="929947"/>
          </a:xfrm>
          <a:prstGeom prst="rect">
            <a:avLst/>
          </a:prstGeom>
          <a:noFill/>
          <a:ln w="9525">
            <a:noFill/>
            <a:miter lim="800000"/>
            <a:headEnd/>
            <a:tailEnd/>
          </a:ln>
        </p:spPr>
      </p:pic>
      <p:pic>
        <p:nvPicPr>
          <p:cNvPr id="209922" name="Picture 2" descr="https://img-blog.csdnimg.cn/20200604205037581.png?x-oss-process=image/watermark,type_ZmFuZ3poZW5naGVpdGk,shadow_10,text_aHR0cHM6Ly9ibG9nLmNzZG4ubmV0L3FxXzQzNzI3MTA1,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218" y="4196589"/>
            <a:ext cx="4412991" cy="2385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468313" y="428604"/>
            <a:ext cx="8064500" cy="1885003"/>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如果这样计算</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，则必须进行</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次</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位整数的乘法（</a:t>
            </a:r>
            <a:r>
              <a:rPr lang="en-US"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pt-BR"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B</a:t>
            </a:r>
            <a:r>
              <a:rPr lang="pt-BR"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），以及</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次不超过</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位的整数加法，此外还要做</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次移位（分别对应乘</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和乘</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）。所有这些加法和移位共用</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步运算。设</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是两个</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位整数相乘所需的运算总数，则有以下递推式：</a:t>
            </a:r>
          </a:p>
        </p:txBody>
      </p:sp>
      <p:sp>
        <p:nvSpPr>
          <p:cNvPr id="161795" name="Text Box 3"/>
          <p:cNvSpPr txBox="1">
            <a:spLocks noChangeArrowheads="1"/>
          </p:cNvSpPr>
          <p:nvPr/>
        </p:nvSpPr>
        <p:spPr bwMode="auto">
          <a:xfrm>
            <a:off x="1214414" y="2643182"/>
            <a:ext cx="4897438" cy="1000485"/>
          </a:xfrm>
          <a:prstGeom prst="rect">
            <a:avLst/>
          </a:prstGeom>
          <a:solidFill>
            <a:schemeClr val="bg1">
              <a:lumMod val="95000"/>
            </a:schemeClr>
          </a:solidFill>
          <a:ln w="9525">
            <a:noFill/>
            <a:miter lim="800000"/>
            <a:headEnd/>
            <a:tailEnd/>
          </a:ln>
          <a:effectLst/>
        </p:spPr>
        <p:txBody>
          <a:bodyPr lIns="216000" tIns="180000" bIns="180000">
            <a:spAutoFit/>
          </a:bodyPr>
          <a:lstStyle/>
          <a:p>
            <a:pPr>
              <a:lnSpc>
                <a:spcPct val="12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)=O(1)</a:t>
            </a:r>
            <a:r>
              <a:rPr lang="en-US" altLang="zh-CN" sz="1800" dirty="0">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endParaRPr lang="en-US" altLang="zh-CN" sz="1800" i="1" dirty="0">
              <a:solidFill>
                <a:srgbClr val="00B0F0"/>
              </a:solidFill>
              <a:latin typeface="Consolas" pitchFamily="49" charset="0"/>
              <a:ea typeface="仿宋" pitchFamily="49" charset="-122"/>
              <a:cs typeface="Consolas" pitchFamily="49" charset="0"/>
            </a:endParaRPr>
          </a:p>
          <a:p>
            <a:pPr>
              <a:lnSpc>
                <a:spcPct val="12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)=4</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/2)+O(</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&gt;1</a:t>
            </a:r>
          </a:p>
        </p:txBody>
      </p:sp>
      <p:sp>
        <p:nvSpPr>
          <p:cNvPr id="161796" name="Text Box 4"/>
          <p:cNvSpPr txBox="1">
            <a:spLocks noChangeArrowheads="1"/>
          </p:cNvSpPr>
          <p:nvPr/>
        </p:nvSpPr>
        <p:spPr bwMode="auto">
          <a:xfrm>
            <a:off x="1071538" y="4071942"/>
            <a:ext cx="5040312"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由此可得</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pic>
        <p:nvPicPr>
          <p:cNvPr id="5" name="图片 1"/>
          <p:cNvPicPr>
            <a:picLocks noChangeAspect="1"/>
          </p:cNvPicPr>
          <p:nvPr/>
        </p:nvPicPr>
        <p:blipFill rotWithShape="1">
          <a:blip r:embed="rId2">
            <a:extLst>
              <a:ext uri="{28A0092B-C50C-407E-A947-70E740481C1C}">
                <a14:useLocalDpi xmlns:a14="http://schemas.microsoft.com/office/drawing/2010/main" val="0"/>
              </a:ext>
            </a:extLst>
          </a:blip>
          <a:srcRect b="44340"/>
          <a:stretch/>
        </p:blipFill>
        <p:spPr bwMode="auto">
          <a:xfrm>
            <a:off x="2687359" y="4581128"/>
            <a:ext cx="5845454" cy="188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358246" cy="2400657"/>
          </a:xfrm>
          <a:prstGeom prst="rect">
            <a:avLst/>
          </a:prstGeom>
          <a:solidFill>
            <a:schemeClr val="accent6">
              <a:lumMod val="20000"/>
              <a:lumOff val="80000"/>
            </a:schemeClr>
          </a:solidFill>
        </p:spPr>
        <p:txBody>
          <a:bodyPr wrap="square" rtlCol="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采用分治法，</a:t>
            </a:r>
            <a:r>
              <a:rPr lang="zh-CN" altLang="zh-CN" sz="2000" dirty="0">
                <a:solidFill>
                  <a:srgbClr val="0000FF"/>
                </a:solidFill>
                <a:latin typeface="Consolas" pitchFamily="49" charset="0"/>
                <a:ea typeface="楷体" pitchFamily="49" charset="-122"/>
                <a:cs typeface="Consolas" pitchFamily="49" charset="0"/>
              </a:rPr>
              <a:t>把</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zh-CN" sz="2000" dirty="0">
                <a:solidFill>
                  <a:srgbClr val="0000FF"/>
                </a:solidFill>
                <a:latin typeface="Consolas" pitchFamily="49" charset="0"/>
                <a:ea typeface="楷体" pitchFamily="49" charset="-122"/>
                <a:cs typeface="Consolas" pitchFamily="49" charset="0"/>
              </a:rPr>
              <a:t>写成另一种形式：</a:t>
            </a:r>
          </a:p>
          <a:p>
            <a:pPr>
              <a:lnSpc>
                <a:spcPct val="150000"/>
              </a:lnSpc>
            </a:pPr>
            <a:r>
              <a:rPr lang="pt-BR" altLang="zh-CN" sz="2000" i="1" dirty="0">
                <a:solidFill>
                  <a:srgbClr val="0000FF"/>
                </a:solidFill>
                <a:latin typeface="Consolas" pitchFamily="49" charset="0"/>
                <a:ea typeface="楷体" pitchFamily="49" charset="-122"/>
                <a:cs typeface="Consolas" pitchFamily="49" charset="0"/>
              </a:rPr>
              <a:t>       </a:t>
            </a:r>
            <a:r>
              <a:rPr lang="pt-BR" altLang="zh-CN" sz="2000" i="1" dirty="0">
                <a:solidFill>
                  <a:srgbClr val="FF00FF"/>
                </a:solidFill>
                <a:latin typeface="Consolas" pitchFamily="49" charset="0"/>
                <a:ea typeface="楷体" pitchFamily="49" charset="-122"/>
                <a:cs typeface="Consolas" pitchFamily="49" charset="0"/>
              </a:rPr>
              <a:t>X</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Y</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A</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C</a:t>
            </a:r>
            <a:r>
              <a:rPr lang="pt-BR" altLang="zh-CN" sz="2000" dirty="0">
                <a:solidFill>
                  <a:srgbClr val="FF00FF"/>
                </a:solidFill>
                <a:latin typeface="Consolas" pitchFamily="49" charset="0"/>
                <a:ea typeface="楷体" pitchFamily="49" charset="-122"/>
                <a:cs typeface="Consolas" pitchFamily="49" charset="0"/>
              </a:rPr>
              <a:t>*2</a:t>
            </a:r>
            <a:r>
              <a:rPr lang="pt-BR" altLang="zh-CN" sz="2000" i="1" baseline="30000" dirty="0">
                <a:solidFill>
                  <a:srgbClr val="FF00FF"/>
                </a:solidFill>
                <a:latin typeface="Consolas" pitchFamily="49" charset="0"/>
                <a:ea typeface="楷体" pitchFamily="49" charset="-122"/>
                <a:cs typeface="Consolas" pitchFamily="49" charset="0"/>
              </a:rPr>
              <a:t>n</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A</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B</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D</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C</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A</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C</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B</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D</a:t>
            </a:r>
            <a:r>
              <a:rPr lang="pt-BR" altLang="zh-CN" sz="2000" dirty="0">
                <a:solidFill>
                  <a:srgbClr val="FF00FF"/>
                </a:solidFill>
                <a:latin typeface="Consolas" pitchFamily="49" charset="0"/>
                <a:ea typeface="楷体" pitchFamily="49" charset="-122"/>
                <a:cs typeface="Consolas" pitchFamily="49" charset="0"/>
              </a:rPr>
              <a:t>]*2</a:t>
            </a:r>
            <a:r>
              <a:rPr lang="pt-BR" altLang="zh-CN" sz="2000" i="1" baseline="30000" dirty="0">
                <a:solidFill>
                  <a:srgbClr val="FF00FF"/>
                </a:solidFill>
                <a:latin typeface="Consolas" pitchFamily="49" charset="0"/>
                <a:ea typeface="楷体" pitchFamily="49" charset="-122"/>
                <a:cs typeface="Consolas" pitchFamily="49" charset="0"/>
              </a:rPr>
              <a:t>n</a:t>
            </a:r>
            <a:r>
              <a:rPr lang="pt-BR" altLang="zh-CN" sz="2000" baseline="30000" dirty="0">
                <a:solidFill>
                  <a:srgbClr val="FF00FF"/>
                </a:solidFill>
                <a:latin typeface="Consolas" pitchFamily="49" charset="0"/>
                <a:ea typeface="楷体" pitchFamily="49" charset="-122"/>
                <a:cs typeface="Consolas" pitchFamily="49" charset="0"/>
              </a:rPr>
              <a:t>/2</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B</a:t>
            </a:r>
            <a:r>
              <a:rPr lang="pt-BR" altLang="zh-CN" sz="2000" dirty="0">
                <a:solidFill>
                  <a:srgbClr val="FF00FF"/>
                </a:solidFill>
                <a:latin typeface="Consolas" pitchFamily="49" charset="0"/>
                <a:ea typeface="楷体" pitchFamily="49" charset="-122"/>
                <a:cs typeface="Consolas" pitchFamily="49" charset="0"/>
              </a:rPr>
              <a:t>*</a:t>
            </a:r>
            <a:r>
              <a:rPr lang="pt-BR" altLang="zh-CN" sz="2000" i="1" dirty="0">
                <a:solidFill>
                  <a:srgbClr val="FF00FF"/>
                </a:solidFill>
                <a:latin typeface="Consolas" pitchFamily="49" charset="0"/>
                <a:ea typeface="楷体" pitchFamily="49" charset="-122"/>
                <a:cs typeface="Consolas" pitchFamily="49" charset="0"/>
              </a:rPr>
              <a:t>D</a:t>
            </a:r>
            <a:endParaRPr lang="zh-CN" altLang="zh-CN" sz="2000" dirty="0">
              <a:solidFill>
                <a:srgbClr val="FF00FF"/>
              </a:solidFill>
              <a:latin typeface="Consolas" pitchFamily="49" charset="0"/>
              <a:ea typeface="楷体" pitchFamily="49" charset="-122"/>
              <a:cs typeface="Consolas" pitchFamily="49" charset="0"/>
            </a:endParaRPr>
          </a:p>
          <a:p>
            <a:pPr>
              <a:lnSpc>
                <a:spcPct val="150000"/>
              </a:lnSpc>
            </a:pPr>
            <a:r>
              <a:rPr lang="zh-CN" altLang="zh-CN" sz="2000" dirty="0">
                <a:solidFill>
                  <a:srgbClr val="0000FF"/>
                </a:solidFill>
                <a:latin typeface="Consolas" pitchFamily="49" charset="0"/>
                <a:ea typeface="楷体" pitchFamily="49" charset="-122"/>
                <a:cs typeface="Consolas" pitchFamily="49" charset="0"/>
              </a:rPr>
              <a:t>虽然该式看起来比前式复杂些，但它仅需做</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次</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位整数的乘法（</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C</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C</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6</a:t>
            </a:r>
            <a:r>
              <a:rPr lang="zh-CN" altLang="zh-CN" sz="2000" dirty="0">
                <a:solidFill>
                  <a:srgbClr val="0000FF"/>
                </a:solidFill>
                <a:latin typeface="Consolas" pitchFamily="49" charset="0"/>
                <a:ea typeface="楷体" pitchFamily="49" charset="-122"/>
                <a:cs typeface="Consolas" pitchFamily="49" charset="0"/>
              </a:rPr>
              <a:t>次加、减法和</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次移位。由此可以推出</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pt-BR" altLang="zh-CN" sz="2000" dirty="0">
                <a:solidFill>
                  <a:srgbClr val="C00000"/>
                </a:solidFill>
                <a:latin typeface="Consolas" pitchFamily="49" charset="0"/>
                <a:ea typeface="楷体" pitchFamily="49" charset="-122"/>
                <a:cs typeface="Consolas" pitchFamily="49" charset="0"/>
              </a:rPr>
              <a:t>T(</a:t>
            </a:r>
            <a:r>
              <a:rPr lang="pt-BR" altLang="zh-CN" sz="2000" i="1" dirty="0">
                <a:solidFill>
                  <a:srgbClr val="C00000"/>
                </a:solidFill>
                <a:latin typeface="Consolas" pitchFamily="49" charset="0"/>
                <a:ea typeface="楷体" pitchFamily="49" charset="-122"/>
                <a:cs typeface="Consolas" pitchFamily="49" charset="0"/>
              </a:rPr>
              <a:t>n</a:t>
            </a:r>
            <a:r>
              <a:rPr lang="pt-BR" altLang="zh-CN" sz="2000" dirty="0">
                <a:solidFill>
                  <a:srgbClr val="C00000"/>
                </a:solidFill>
                <a:latin typeface="Consolas" pitchFamily="49" charset="0"/>
                <a:ea typeface="楷体" pitchFamily="49" charset="-122"/>
                <a:cs typeface="Consolas" pitchFamily="49" charset="0"/>
              </a:rPr>
              <a:t>) = O(</a:t>
            </a:r>
            <a:r>
              <a:rPr lang="pt-BR" altLang="zh-CN" sz="2000" i="1" dirty="0">
                <a:solidFill>
                  <a:srgbClr val="C00000"/>
                </a:solidFill>
                <a:latin typeface="Consolas" pitchFamily="49" charset="0"/>
                <a:ea typeface="楷体" pitchFamily="49" charset="-122"/>
                <a:cs typeface="Consolas" pitchFamily="49" charset="0"/>
              </a:rPr>
              <a:t>n</a:t>
            </a:r>
            <a:r>
              <a:rPr lang="pt-BR" altLang="zh-CN" sz="2000" baseline="30000" dirty="0">
                <a:solidFill>
                  <a:srgbClr val="C00000"/>
                </a:solidFill>
                <a:latin typeface="Consolas" pitchFamily="49" charset="0"/>
                <a:ea typeface="楷体" pitchFamily="49" charset="-122"/>
                <a:cs typeface="Consolas" pitchFamily="49" charset="0"/>
              </a:rPr>
              <a:t>1.59</a:t>
            </a:r>
            <a:r>
              <a:rPr lang="pt-BR" altLang="zh-CN" sz="2000" dirty="0">
                <a:solidFill>
                  <a:srgbClr val="C00000"/>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仿宋" pitchFamily="49" charset="-122"/>
                <a:cs typeface="Consolas" pitchFamily="49" charset="0"/>
              </a:rPr>
              <a:t>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)=3</a:t>
            </a:r>
            <a:r>
              <a:rPr lang="en-US" altLang="zh-CN" sz="2000" i="1" dirty="0">
                <a:solidFill>
                  <a:srgbClr val="0000FF"/>
                </a:solidFill>
                <a:latin typeface="Consolas" pitchFamily="49" charset="0"/>
                <a:ea typeface="仿宋" pitchFamily="49" charset="-122"/>
                <a:cs typeface="Consolas" pitchFamily="49" charset="0"/>
              </a:rPr>
              <a:t>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/2)+O(</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C00000"/>
              </a:solidFill>
              <a:latin typeface="Consolas" pitchFamily="49" charset="0"/>
              <a:ea typeface="楷体" pitchFamily="49" charset="-122"/>
              <a:cs typeface="Consolas" pitchFamily="49" charset="0"/>
            </a:endParaRPr>
          </a:p>
        </p:txBody>
      </p:sp>
      <p:pic>
        <p:nvPicPr>
          <p:cNvPr id="3" name="图片 2"/>
          <p:cNvPicPr>
            <a:picLocks noChangeAspect="1"/>
          </p:cNvPicPr>
          <p:nvPr/>
        </p:nvPicPr>
        <p:blipFill>
          <a:blip r:embed="rId2"/>
          <a:stretch>
            <a:fillRect/>
          </a:stretch>
        </p:blipFill>
        <p:spPr>
          <a:xfrm>
            <a:off x="921544" y="4277158"/>
            <a:ext cx="7515225" cy="419100"/>
          </a:xfrm>
          <a:prstGeom prst="rect">
            <a:avLst/>
          </a:prstGeom>
        </p:spPr>
      </p:pic>
      <p:cxnSp>
        <p:nvCxnSpPr>
          <p:cNvPr id="5" name="直接连接符 4"/>
          <p:cNvCxnSpPr/>
          <p:nvPr/>
        </p:nvCxnSpPr>
        <p:spPr>
          <a:xfrm>
            <a:off x="3059157" y="2420888"/>
            <a:ext cx="2880000" cy="0"/>
          </a:xfrm>
          <a:prstGeom prst="line">
            <a:avLst/>
          </a:prstGeom>
          <a:ln>
            <a:solidFill>
              <a:srgbClr val="FF3300"/>
            </a:solidFill>
            <a:tailEnd type="none"/>
          </a:ln>
          <a:effectLst/>
        </p:spPr>
        <p:style>
          <a:lnRef idx="2">
            <a:schemeClr val="dk1"/>
          </a:lnRef>
          <a:fillRef idx="0">
            <a:schemeClr val="dk1"/>
          </a:fillRef>
          <a:effectRef idx="1">
            <a:schemeClr val="dk1"/>
          </a:effectRef>
          <a:fontRef idx="minor">
            <a:schemeClr val="tx1"/>
          </a:fontRef>
        </p:style>
      </p:cxnSp>
      <p:cxnSp>
        <p:nvCxnSpPr>
          <p:cNvPr id="6" name="直接连接符 5"/>
          <p:cNvCxnSpPr/>
          <p:nvPr/>
        </p:nvCxnSpPr>
        <p:spPr>
          <a:xfrm>
            <a:off x="5796136" y="4669411"/>
            <a:ext cx="1296000" cy="0"/>
          </a:xfrm>
          <a:prstGeom prst="line">
            <a:avLst/>
          </a:prstGeom>
          <a:ln>
            <a:solidFill>
              <a:srgbClr val="FF3300"/>
            </a:solidFill>
            <a:tailEnd type="none"/>
          </a:ln>
          <a:effectLst/>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descr="信纸"/>
          <p:cNvSpPr txBox="1">
            <a:spLocks noChangeArrowheads="1"/>
          </p:cNvSpPr>
          <p:nvPr/>
        </p:nvSpPr>
        <p:spPr bwMode="auto">
          <a:xfrm>
            <a:off x="357158" y="357166"/>
            <a:ext cx="4313244" cy="523220"/>
          </a:xfrm>
          <a:prstGeom prst="rect">
            <a:avLst/>
          </a:prstGeom>
          <a:blipFill dpi="0" rotWithShape="1">
            <a:blip r:embed="rId3" cstate="print"/>
            <a:srcRect/>
            <a:tile tx="0" ty="0" sx="100000" sy="100000" flip="none" algn="tl"/>
          </a:blipFill>
          <a:ln w="9525">
            <a:noFill/>
            <a:miter lim="800000"/>
            <a:headEnd/>
            <a:tailEnd/>
          </a:ln>
          <a:effectLst/>
        </p:spPr>
        <p:txBody>
          <a:bodyPr wrap="square">
            <a:spAutoFit/>
          </a:bodyPr>
          <a:lstStyle/>
          <a:p>
            <a:pPr algn="ctr">
              <a:spcBef>
                <a:spcPct val="50000"/>
              </a:spcBef>
            </a:pPr>
            <a:r>
              <a:rPr lang="pt-BR" altLang="zh-CN" sz="2800">
                <a:solidFill>
                  <a:srgbClr val="FF3300"/>
                </a:solidFill>
                <a:latin typeface="Consolas" pitchFamily="49" charset="0"/>
                <a:ea typeface="微软雅黑" pitchFamily="34" charset="-122"/>
                <a:cs typeface="Consolas" pitchFamily="49" charset="0"/>
              </a:rPr>
              <a:t>3.5.2 </a:t>
            </a:r>
            <a:r>
              <a:rPr lang="zh-CN" altLang="pt-BR" sz="2800">
                <a:solidFill>
                  <a:srgbClr val="FF3300"/>
                </a:solidFill>
                <a:latin typeface="Consolas" pitchFamily="49" charset="0"/>
                <a:ea typeface="微软雅黑" pitchFamily="34" charset="-122"/>
                <a:cs typeface="Consolas" pitchFamily="49" charset="0"/>
              </a:rPr>
              <a:t>求解矩阵乘法问题</a:t>
            </a:r>
            <a:endParaRPr lang="zh-CN" altLang="en-US" sz="2800">
              <a:solidFill>
                <a:srgbClr val="FF3300"/>
              </a:solidFill>
              <a:latin typeface="Consolas" pitchFamily="49" charset="0"/>
              <a:ea typeface="微软雅黑" pitchFamily="34" charset="-122"/>
              <a:cs typeface="Consolas" pitchFamily="49" charset="0"/>
            </a:endParaRPr>
          </a:p>
        </p:txBody>
      </p:sp>
      <p:sp>
        <p:nvSpPr>
          <p:cNvPr id="160771" name="Text Box 3"/>
          <p:cNvSpPr txBox="1">
            <a:spLocks noChangeArrowheads="1"/>
          </p:cNvSpPr>
          <p:nvPr/>
        </p:nvSpPr>
        <p:spPr bwMode="auto">
          <a:xfrm>
            <a:off x="714348" y="1285860"/>
            <a:ext cx="7777162" cy="600164"/>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200">
                <a:solidFill>
                  <a:srgbClr val="FF3300"/>
                </a:solidFill>
                <a:latin typeface="微软雅黑" pitchFamily="34" charset="-122"/>
                <a:ea typeface="微软雅黑" pitchFamily="34" charset="-122"/>
                <a:cs typeface="Consolas" pitchFamily="49" charset="0"/>
              </a:rPr>
              <a:t>【</a:t>
            </a:r>
            <a:r>
              <a:rPr lang="zh-CN" altLang="en-US" sz="2200">
                <a:solidFill>
                  <a:srgbClr val="FF3300"/>
                </a:solidFill>
                <a:latin typeface="微软雅黑" pitchFamily="34" charset="-122"/>
                <a:ea typeface="微软雅黑" pitchFamily="34" charset="-122"/>
                <a:cs typeface="Consolas" pitchFamily="49" charset="0"/>
              </a:rPr>
              <a:t>问题描述</a:t>
            </a:r>
            <a:r>
              <a:rPr lang="en-US" altLang="zh-CN" sz="2200">
                <a:solidFill>
                  <a:srgbClr val="FF3300"/>
                </a:solidFill>
                <a:latin typeface="微软雅黑" pitchFamily="34" charset="-122"/>
                <a:ea typeface="微软雅黑" pitchFamily="34"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对于</a:t>
            </a:r>
            <a:r>
              <a:rPr lang="zh-CN" altLang="pt-BR" sz="2000" dirty="0">
                <a:solidFill>
                  <a:srgbClr val="0000FF"/>
                </a:solidFill>
                <a:latin typeface="Consolas" pitchFamily="49" charset="0"/>
                <a:ea typeface="楷体" pitchFamily="49" charset="-122"/>
                <a:cs typeface="Consolas" pitchFamily="49" charset="0"/>
              </a:rPr>
              <a:t>两个</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的矩阵</a:t>
            </a:r>
            <a:r>
              <a:rPr lang="pt-BR" altLang="zh-CN" sz="2000" i="1" dirty="0">
                <a:solidFill>
                  <a:srgbClr val="0000FF"/>
                </a:solidFill>
                <a:latin typeface="Consolas" pitchFamily="49" charset="0"/>
                <a:ea typeface="楷体" pitchFamily="49" charset="-122"/>
                <a:cs typeface="Consolas" pitchFamily="49" charset="0"/>
              </a:rPr>
              <a:t>A</a:t>
            </a:r>
            <a:r>
              <a:rPr lang="zh-CN" altLang="pt-BR" sz="2000">
                <a:solidFill>
                  <a:srgbClr val="0000FF"/>
                </a:solidFill>
                <a:latin typeface="Consolas" pitchFamily="49" charset="0"/>
                <a:ea typeface="楷体" pitchFamily="49" charset="-122"/>
                <a:cs typeface="Consolas" pitchFamily="49" charset="0"/>
              </a:rPr>
              <a:t>和</a:t>
            </a:r>
            <a:r>
              <a:rPr lang="pt-BR"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计</a:t>
            </a:r>
            <a:r>
              <a:rPr lang="zh-CN" altLang="pt-BR" sz="2000" dirty="0">
                <a:solidFill>
                  <a:srgbClr val="0000FF"/>
                </a:solidFill>
                <a:latin typeface="Consolas" pitchFamily="49" charset="0"/>
                <a:ea typeface="楷体" pitchFamily="49" charset="-122"/>
                <a:cs typeface="Consolas" pitchFamily="49" charset="0"/>
              </a:rPr>
              <a:t>算</a:t>
            </a:r>
            <a:r>
              <a:rPr lang="pt-BR" altLang="zh-CN" sz="2000" i="1" dirty="0">
                <a:solidFill>
                  <a:srgbClr val="0000FF"/>
                </a:solidFill>
                <a:latin typeface="Consolas" pitchFamily="49" charset="0"/>
                <a:ea typeface="楷体" pitchFamily="49" charset="-122"/>
                <a:cs typeface="Consolas" pitchFamily="49" charset="0"/>
              </a:rPr>
              <a:t>C</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60772" name="Text Box 4"/>
          <p:cNvSpPr txBox="1">
            <a:spLocks noChangeArrowheads="1"/>
          </p:cNvSpPr>
          <p:nvPr/>
        </p:nvSpPr>
        <p:spPr bwMode="auto">
          <a:xfrm>
            <a:off x="142844" y="2000240"/>
            <a:ext cx="8501122" cy="3370153"/>
          </a:xfrm>
          <a:prstGeom prst="rect">
            <a:avLst/>
          </a:prstGeom>
          <a:noFill/>
          <a:ln w="9525">
            <a:noFill/>
            <a:miter lim="800000"/>
            <a:headEnd/>
            <a:tailEnd/>
          </a:ln>
          <a:effectLst/>
        </p:spPr>
        <p:txBody>
          <a:bodyPr wrap="square">
            <a:spAutoFit/>
          </a:bodyPr>
          <a:lstStyle/>
          <a:p>
            <a:pPr>
              <a:lnSpc>
                <a:spcPct val="150000"/>
              </a:lnSpc>
            </a:pPr>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问题求解</a:t>
            </a:r>
            <a:r>
              <a:rPr lang="en-US" altLang="zh-CN" sz="2200" dirty="0">
                <a:solidFill>
                  <a:srgbClr val="FF0000"/>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常用的计算公式是</a:t>
            </a:r>
            <a:r>
              <a:rPr lang="pt-BR" altLang="zh-CN" sz="2000" i="1" dirty="0">
                <a:solidFill>
                  <a:srgbClr val="0000FF"/>
                </a:solidFill>
                <a:latin typeface="Consolas" pitchFamily="49" charset="0"/>
                <a:ea typeface="楷体" pitchFamily="49" charset="-122"/>
                <a:cs typeface="Consolas" pitchFamily="49" charset="0"/>
              </a:rPr>
              <a:t>C</a:t>
            </a:r>
            <a:r>
              <a:rPr lang="pt-BR" altLang="zh-CN" sz="2000" i="1" baseline="-25000" dirty="0">
                <a:solidFill>
                  <a:srgbClr val="0000FF"/>
                </a:solidFill>
                <a:latin typeface="Consolas" pitchFamily="49" charset="0"/>
                <a:ea typeface="楷体" pitchFamily="49" charset="-122"/>
                <a:cs typeface="Consolas" pitchFamily="49" charset="0"/>
              </a:rPr>
              <a:t>ij </a:t>
            </a:r>
            <a:r>
              <a:rPr lang="pt-BR" altLang="zh-CN" sz="2000" dirty="0">
                <a:solidFill>
                  <a:srgbClr val="0000FF"/>
                </a:solidFill>
                <a:latin typeface="Consolas" pitchFamily="49" charset="0"/>
                <a:ea typeface="楷体" pitchFamily="49" charset="-122"/>
                <a:cs typeface="Consolas" pitchFamily="49" charset="0"/>
              </a:rPr>
              <a:t>= </a:t>
            </a:r>
            <a:r>
              <a:rPr lang="zh-CN" altLang="pt-BR"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对应算法的时间复杂度为</a:t>
            </a:r>
            <a:r>
              <a:rPr lang="pt-BR" altLang="zh-CN" sz="2000" dirty="0">
                <a:solidFill>
                  <a:srgbClr val="0000FF"/>
                </a:solidFill>
                <a:latin typeface="Consolas" pitchFamily="49" charset="0"/>
                <a:ea typeface="楷体" pitchFamily="49" charset="-122"/>
                <a:cs typeface="Consolas" pitchFamily="49" charset="0"/>
              </a:rPr>
              <a:t>O(</a:t>
            </a:r>
            <a:r>
              <a:rPr lang="pt-BR" altLang="zh-CN" sz="2000" i="1" dirty="0">
                <a:solidFill>
                  <a:srgbClr val="0000FF"/>
                </a:solidFill>
                <a:latin typeface="Consolas" pitchFamily="49" charset="0"/>
                <a:ea typeface="楷体" pitchFamily="49" charset="-122"/>
                <a:cs typeface="Consolas" pitchFamily="49" charset="0"/>
              </a:rPr>
              <a:t>n</a:t>
            </a:r>
            <a:r>
              <a:rPr lang="pt-BR" altLang="zh-CN" sz="2000" baseline="30000" dirty="0">
                <a:solidFill>
                  <a:srgbClr val="0000FF"/>
                </a:solidFill>
                <a:latin typeface="Consolas" pitchFamily="49" charset="0"/>
                <a:ea typeface="楷体" pitchFamily="49" charset="-122"/>
                <a:cs typeface="Consolas" pitchFamily="49" charset="0"/>
              </a:rPr>
              <a:t>3</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endParaRPr lang="zh-CN" altLang="pt-BR" sz="2000"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　　是否存在更有效的算法呢？假设</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=2</a:t>
            </a:r>
            <a:r>
              <a:rPr lang="pt-BR" altLang="zh-CN" sz="2000" i="1" baseline="30000"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考虑采用分治法思路</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当</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宋体" pitchFamily="2"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时</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将</a:t>
            </a:r>
            <a:r>
              <a:rPr lang="pt-BR" altLang="zh-CN" sz="2000" dirty="0">
                <a:solidFill>
                  <a:srgbClr val="0000FF"/>
                </a:solidFill>
                <a:latin typeface="Consolas" pitchFamily="49" charset="0"/>
                <a:ea typeface="楷体" pitchFamily="49" charset="-122"/>
                <a:cs typeface="Consolas" pitchFamily="49" charset="0"/>
              </a:rPr>
              <a:t>A</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分成</a:t>
            </a:r>
            <a:r>
              <a:rPr lang="pt-BR" altLang="zh-CN" sz="2000" dirty="0">
                <a:solidFill>
                  <a:srgbClr val="0000FF"/>
                </a:solidFill>
                <a:latin typeface="Consolas" pitchFamily="49" charset="0"/>
                <a:ea typeface="楷体" pitchFamily="49" charset="-122"/>
                <a:cs typeface="Consolas" pitchFamily="49" charset="0"/>
              </a:rPr>
              <a:t>4</a:t>
            </a:r>
            <a:r>
              <a:rPr lang="zh-CN" altLang="pt-BR" sz="2000" dirty="0">
                <a:solidFill>
                  <a:srgbClr val="0000FF"/>
                </a:solidFill>
                <a:latin typeface="Consolas" pitchFamily="49" charset="0"/>
                <a:ea typeface="楷体" pitchFamily="49" charset="-122"/>
                <a:cs typeface="Consolas" pitchFamily="49" charset="0"/>
              </a:rPr>
              <a:t>个</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的矩阵：</a:t>
            </a:r>
            <a:endParaRPr lang="zh-CN" altLang="en-US" sz="2000" dirty="0">
              <a:solidFill>
                <a:srgbClr val="0000FF"/>
              </a:solidFill>
              <a:latin typeface="Consolas" pitchFamily="49" charset="0"/>
              <a:ea typeface="楷体" pitchFamily="49" charset="-122"/>
              <a:cs typeface="Consolas" pitchFamily="49" charset="0"/>
            </a:endParaRPr>
          </a:p>
        </p:txBody>
      </p:sp>
      <p:sp>
        <p:nvSpPr>
          <p:cNvPr id="160774" name="Rectangle 6"/>
          <p:cNvSpPr>
            <a:spLocks noChangeArrowheads="1"/>
          </p:cNvSpPr>
          <p:nvPr/>
        </p:nvSpPr>
        <p:spPr bwMode="auto">
          <a:xfrm>
            <a:off x="0" y="323850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graphicFrame>
        <p:nvGraphicFramePr>
          <p:cNvPr id="160773" name="Object 5"/>
          <p:cNvGraphicFramePr>
            <a:graphicFrameLocks noChangeAspect="1"/>
          </p:cNvGraphicFramePr>
          <p:nvPr/>
        </p:nvGraphicFramePr>
        <p:xfrm>
          <a:off x="5065722" y="2000240"/>
          <a:ext cx="863600" cy="677862"/>
        </p:xfrm>
        <a:graphic>
          <a:graphicData uri="http://schemas.openxmlformats.org/presentationml/2006/ole">
            <mc:AlternateContent xmlns:mc="http://schemas.openxmlformats.org/markup-compatibility/2006">
              <mc:Choice xmlns:v="urn:schemas-microsoft-com:vml" Requires="v">
                <p:oleObj spid="_x0000_s160880" name="公式" r:id="rId4" imgW="482391" imgH="380835" progId="">
                  <p:embed/>
                </p:oleObj>
              </mc:Choice>
              <mc:Fallback>
                <p:oleObj name="公式" r:id="rId4" imgW="482391" imgH="380835"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5722" y="2000240"/>
                        <a:ext cx="863600"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75" name="Object 7"/>
          <p:cNvGraphicFramePr>
            <a:graphicFrameLocks noChangeAspect="1"/>
          </p:cNvGraphicFramePr>
          <p:nvPr>
            <p:extLst>
              <p:ext uri="{D42A27DB-BD31-4B8C-83A1-F6EECF244321}">
                <p14:modId xmlns:p14="http://schemas.microsoft.com/office/powerpoint/2010/main" val="1918624921"/>
              </p:ext>
            </p:extLst>
          </p:nvPr>
        </p:nvGraphicFramePr>
        <p:xfrm>
          <a:off x="1512888" y="5373688"/>
          <a:ext cx="5761037" cy="947737"/>
        </p:xfrm>
        <a:graphic>
          <a:graphicData uri="http://schemas.openxmlformats.org/presentationml/2006/ole">
            <mc:AlternateContent xmlns:mc="http://schemas.openxmlformats.org/markup-compatibility/2006">
              <mc:Choice xmlns:v="urn:schemas-microsoft-com:vml" Requires="v">
                <p:oleObj spid="_x0000_s160881" name="公式" r:id="rId6" imgW="2145369" imgH="355446" progId="Equation.3">
                  <p:embed/>
                </p:oleObj>
              </mc:Choice>
              <mc:Fallback>
                <p:oleObj name="公式" r:id="rId6" imgW="2145369" imgH="355446"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888" y="5373688"/>
                        <a:ext cx="5761037"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p:cNvPicPr>
            <a:picLocks noChangeAspect="1"/>
          </p:cNvPicPr>
          <p:nvPr/>
        </p:nvPicPr>
        <p:blipFill>
          <a:blip r:embed="rId8"/>
          <a:stretch>
            <a:fillRect/>
          </a:stretch>
        </p:blipFill>
        <p:spPr>
          <a:xfrm>
            <a:off x="2411760" y="3005878"/>
            <a:ext cx="4349521" cy="1359226"/>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468313" y="333375"/>
            <a:ext cx="7416800" cy="400110"/>
          </a:xfrm>
          <a:prstGeom prst="rect">
            <a:avLst/>
          </a:prstGeom>
          <a:noFill/>
          <a:ln w="9525">
            <a:noFill/>
            <a:miter lim="800000"/>
            <a:headEnd/>
            <a:tailEnd/>
          </a:ln>
          <a:effectLst/>
        </p:spPr>
        <p:txBody>
          <a:bodyPr>
            <a:spAutoFit/>
          </a:bodyPr>
          <a:lstStyle/>
          <a:p>
            <a:pPr>
              <a:spcBef>
                <a:spcPct val="50000"/>
              </a:spcBef>
            </a:pPr>
            <a:r>
              <a:rPr lang="zh-CN" altLang="nb-NO" sz="2000" dirty="0">
                <a:solidFill>
                  <a:srgbClr val="0000FF"/>
                </a:solidFill>
                <a:latin typeface="Consolas" pitchFamily="49" charset="0"/>
                <a:ea typeface="楷体" pitchFamily="49" charset="-122"/>
                <a:cs typeface="Consolas" pitchFamily="49" charset="0"/>
              </a:rPr>
              <a:t>利用块矩阵的</a:t>
            </a:r>
            <a:r>
              <a:rPr lang="zh-CN" altLang="nb-NO" sz="2000">
                <a:solidFill>
                  <a:srgbClr val="0000FF"/>
                </a:solidFill>
                <a:latin typeface="Consolas" pitchFamily="49" charset="0"/>
                <a:ea typeface="楷体" pitchFamily="49" charset="-122"/>
                <a:cs typeface="Consolas" pitchFamily="49" charset="0"/>
              </a:rPr>
              <a:t>乘法</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矩</a:t>
            </a:r>
            <a:r>
              <a:rPr lang="zh-CN" altLang="nb-NO" sz="2000" dirty="0">
                <a:solidFill>
                  <a:srgbClr val="0000FF"/>
                </a:solidFill>
                <a:latin typeface="Consolas" pitchFamily="49" charset="0"/>
                <a:ea typeface="楷体" pitchFamily="49" charset="-122"/>
                <a:cs typeface="Consolas" pitchFamily="49" charset="0"/>
              </a:rPr>
              <a:t>阵</a:t>
            </a:r>
            <a:r>
              <a:rPr lang="nb-NO" altLang="zh-CN" sz="2000" dirty="0">
                <a:solidFill>
                  <a:srgbClr val="0000FF"/>
                </a:solidFill>
                <a:latin typeface="Consolas" pitchFamily="49" charset="0"/>
                <a:ea typeface="楷体" pitchFamily="49" charset="-122"/>
                <a:cs typeface="Consolas" pitchFamily="49" charset="0"/>
              </a:rPr>
              <a:t>C</a:t>
            </a:r>
            <a:r>
              <a:rPr lang="zh-CN" altLang="nb-NO" sz="2000" dirty="0">
                <a:solidFill>
                  <a:srgbClr val="0000FF"/>
                </a:solidFill>
                <a:latin typeface="Consolas" pitchFamily="49" charset="0"/>
                <a:ea typeface="楷体" pitchFamily="49" charset="-122"/>
                <a:cs typeface="Consolas" pitchFamily="49" charset="0"/>
              </a:rPr>
              <a:t>可表示为</a:t>
            </a:r>
            <a:endParaRPr lang="zh-CN" altLang="en-US" sz="2000" dirty="0">
              <a:solidFill>
                <a:srgbClr val="0000FF"/>
              </a:solidFill>
              <a:latin typeface="Consolas" pitchFamily="49" charset="0"/>
              <a:ea typeface="楷体" pitchFamily="49" charset="-122"/>
              <a:cs typeface="Consolas" pitchFamily="49" charset="0"/>
            </a:endParaRPr>
          </a:p>
        </p:txBody>
      </p:sp>
      <p:sp>
        <p:nvSpPr>
          <p:cNvPr id="159748" name="Rectangle 4"/>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9747" name="Object 3"/>
          <p:cNvGraphicFramePr>
            <a:graphicFrameLocks noChangeAspect="1"/>
          </p:cNvGraphicFramePr>
          <p:nvPr>
            <p:extLst>
              <p:ext uri="{D42A27DB-BD31-4B8C-83A1-F6EECF244321}">
                <p14:modId xmlns:p14="http://schemas.microsoft.com/office/powerpoint/2010/main" val="2459724973"/>
              </p:ext>
            </p:extLst>
          </p:nvPr>
        </p:nvGraphicFramePr>
        <p:xfrm>
          <a:off x="3923928" y="1099261"/>
          <a:ext cx="4464050" cy="954087"/>
        </p:xfrm>
        <a:graphic>
          <a:graphicData uri="http://schemas.openxmlformats.org/presentationml/2006/ole">
            <mc:AlternateContent xmlns:mc="http://schemas.openxmlformats.org/markup-compatibility/2006">
              <mc:Choice xmlns:v="urn:schemas-microsoft-com:vml" Requires="v">
                <p:oleObj spid="_x0000_s159800" name="公式" r:id="rId3" imgW="1651000" imgH="355600" progId="">
                  <p:embed/>
                </p:oleObj>
              </mc:Choice>
              <mc:Fallback>
                <p:oleObj name="公式" r:id="rId3" imgW="1651000" imgH="3556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099261"/>
                        <a:ext cx="446405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49" name="Text Box 5"/>
          <p:cNvSpPr txBox="1">
            <a:spLocks noChangeArrowheads="1"/>
          </p:cNvSpPr>
          <p:nvPr/>
        </p:nvSpPr>
        <p:spPr bwMode="auto">
          <a:xfrm>
            <a:off x="357158" y="2143116"/>
            <a:ext cx="7848600" cy="1423338"/>
          </a:xfrm>
          <a:prstGeom prst="rect">
            <a:avLst/>
          </a:prstGeom>
          <a:noFill/>
          <a:ln w="9525">
            <a:noFill/>
            <a:miter lim="800000"/>
            <a:headEnd/>
            <a:tailEnd/>
          </a:ln>
          <a:effectLst/>
        </p:spPr>
        <p:txBody>
          <a:bodyPr>
            <a:spAutoFit/>
          </a:bodyPr>
          <a:lstStyle/>
          <a:p>
            <a:pPr>
              <a:lnSpc>
                <a:spcPct val="150000"/>
              </a:lnSpc>
              <a:spcBef>
                <a:spcPct val="50000"/>
              </a:spcBef>
            </a:pPr>
            <a:r>
              <a:rPr lang="zh-CN" altLang="nb-NO" sz="2000">
                <a:solidFill>
                  <a:srgbClr val="0000FF"/>
                </a:solidFill>
                <a:latin typeface="Consolas" pitchFamily="49" charset="0"/>
                <a:ea typeface="楷体" pitchFamily="49" charset="-122"/>
                <a:cs typeface="Consolas" pitchFamily="49" charset="0"/>
              </a:rPr>
              <a:t>　　因此</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原问题可以划分成计算</a:t>
            </a:r>
            <a:r>
              <a:rPr lang="nb-NO" altLang="zh-CN" sz="2000">
                <a:solidFill>
                  <a:srgbClr val="0000FF"/>
                </a:solidFill>
                <a:latin typeface="Consolas" pitchFamily="49" charset="0"/>
                <a:ea typeface="楷体" pitchFamily="49" charset="-122"/>
                <a:cs typeface="Consolas" pitchFamily="49" charset="0"/>
              </a:rPr>
              <a:t>8</a:t>
            </a:r>
            <a:r>
              <a:rPr lang="zh-CN" altLang="nb-NO" sz="2000">
                <a:solidFill>
                  <a:srgbClr val="0000FF"/>
                </a:solidFill>
                <a:latin typeface="Consolas" pitchFamily="49" charset="0"/>
                <a:ea typeface="楷体" pitchFamily="49" charset="-122"/>
                <a:cs typeface="Consolas" pitchFamily="49" charset="0"/>
              </a:rPr>
              <a:t>个子问题的乘积问题</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因此</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两个</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zh-CN" altLang="pt-BR" sz="2000">
                <a:solidFill>
                  <a:srgbClr val="0000FF"/>
                </a:solidFill>
                <a:latin typeface="Consolas" pitchFamily="49" charset="0"/>
                <a:ea typeface="楷体" pitchFamily="49" charset="-122"/>
                <a:cs typeface="Consolas" pitchFamily="49" charset="0"/>
              </a:rPr>
              <a:t>矩阵乘积的计算量是</a:t>
            </a:r>
            <a:r>
              <a:rPr lang="pt-BR" altLang="zh-CN" sz="2000">
                <a:solidFill>
                  <a:srgbClr val="0000FF"/>
                </a:solidFill>
                <a:latin typeface="Consolas" pitchFamily="49" charset="0"/>
                <a:ea typeface="楷体" pitchFamily="49" charset="-122"/>
                <a:cs typeface="Consolas" pitchFamily="49" charset="0"/>
              </a:rPr>
              <a:t>2</a:t>
            </a:r>
            <a:r>
              <a:rPr lang="zh-CN" altLang="pt-BR" sz="2000">
                <a:solidFill>
                  <a:srgbClr val="0000FF"/>
                </a:solidFill>
                <a:latin typeface="Consolas" pitchFamily="49" charset="0"/>
                <a:ea typeface="楷体" pitchFamily="49" charset="-122"/>
                <a:cs typeface="Consolas" pitchFamily="49" charset="0"/>
              </a:rPr>
              <a:t>个</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zh-CN" altLang="pt-BR" sz="2000">
                <a:solidFill>
                  <a:srgbClr val="0000FF"/>
                </a:solidFill>
                <a:latin typeface="Consolas" pitchFamily="49" charset="0"/>
                <a:ea typeface="楷体" pitchFamily="49" charset="-122"/>
                <a:cs typeface="Consolas" pitchFamily="49" charset="0"/>
              </a:rPr>
              <a:t>矩阵乘积计算量的</a:t>
            </a:r>
            <a:r>
              <a:rPr lang="pt-BR" altLang="zh-CN" sz="2000">
                <a:solidFill>
                  <a:srgbClr val="0000FF"/>
                </a:solidFill>
                <a:latin typeface="Consolas" pitchFamily="49" charset="0"/>
                <a:ea typeface="楷体" pitchFamily="49" charset="-122"/>
                <a:cs typeface="Consolas" pitchFamily="49" charset="0"/>
              </a:rPr>
              <a:t>8</a:t>
            </a:r>
            <a:r>
              <a:rPr lang="zh-CN" altLang="pt-BR" sz="2000">
                <a:solidFill>
                  <a:srgbClr val="0000FF"/>
                </a:solidFill>
                <a:latin typeface="Consolas" pitchFamily="49" charset="0"/>
                <a:ea typeface="楷体" pitchFamily="49" charset="-122"/>
                <a:cs typeface="Consolas" pitchFamily="49" charset="0"/>
              </a:rPr>
              <a:t>倍</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再加上</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zh-CN" altLang="pt-BR" sz="2000">
                <a:solidFill>
                  <a:srgbClr val="0000FF"/>
                </a:solidFill>
                <a:latin typeface="Consolas" pitchFamily="49" charset="0"/>
                <a:ea typeface="楷体" pitchFamily="49" charset="-122"/>
                <a:cs typeface="Consolas" pitchFamily="49" charset="0"/>
              </a:rPr>
              <a:t>阶矩阵相加的</a:t>
            </a:r>
            <a:r>
              <a:rPr lang="pt-BR" altLang="zh-CN" sz="2000">
                <a:solidFill>
                  <a:srgbClr val="0000FF"/>
                </a:solidFill>
                <a:latin typeface="Consolas" pitchFamily="49" charset="0"/>
                <a:ea typeface="楷体" pitchFamily="49" charset="-122"/>
                <a:cs typeface="Consolas" pitchFamily="49" charset="0"/>
              </a:rPr>
              <a:t>4</a:t>
            </a:r>
            <a:r>
              <a:rPr lang="zh-CN" altLang="pt-BR" sz="2000">
                <a:solidFill>
                  <a:srgbClr val="0000FF"/>
                </a:solidFill>
                <a:latin typeface="Consolas" pitchFamily="49" charset="0"/>
                <a:ea typeface="楷体" pitchFamily="49" charset="-122"/>
                <a:cs typeface="Consolas" pitchFamily="49" charset="0"/>
              </a:rPr>
              <a:t>倍</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后者最多需要</a:t>
            </a:r>
            <a:r>
              <a:rPr lang="pt-BR" altLang="zh-CN" sz="2000">
                <a:solidFill>
                  <a:srgbClr val="0000FF"/>
                </a:solidFill>
                <a:latin typeface="Consolas" pitchFamily="49" charset="0"/>
                <a:ea typeface="楷体" pitchFamily="49" charset="-122"/>
                <a:cs typeface="Consolas" pitchFamily="49" charset="0"/>
              </a:rPr>
              <a:t>O(</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因此有：</a:t>
            </a:r>
            <a:endParaRPr lang="zh-CN" altLang="en-US" sz="2000">
              <a:solidFill>
                <a:srgbClr val="0000FF"/>
              </a:solidFill>
              <a:latin typeface="Consolas" pitchFamily="49" charset="0"/>
              <a:ea typeface="楷体" pitchFamily="49" charset="-122"/>
              <a:cs typeface="Consolas" pitchFamily="49" charset="0"/>
            </a:endParaRPr>
          </a:p>
        </p:txBody>
      </p:sp>
      <p:sp>
        <p:nvSpPr>
          <p:cNvPr id="159750" name="Text Box 6"/>
          <p:cNvSpPr txBox="1">
            <a:spLocks noChangeArrowheads="1"/>
          </p:cNvSpPr>
          <p:nvPr/>
        </p:nvSpPr>
        <p:spPr bwMode="auto">
          <a:xfrm>
            <a:off x="1149320" y="3798879"/>
            <a:ext cx="5040313" cy="729302"/>
          </a:xfrm>
          <a:prstGeom prst="rect">
            <a:avLst/>
          </a:prstGeom>
          <a:solidFill>
            <a:schemeClr val="bg1">
              <a:lumMod val="95000"/>
            </a:schemeClr>
          </a:solidFill>
          <a:ln w="9525">
            <a:noFill/>
            <a:miter lim="800000"/>
            <a:headEnd/>
            <a:tailEnd/>
          </a:ln>
          <a:effectLst/>
        </p:spPr>
        <p:txBody>
          <a:bodyPr>
            <a:spAutoFit/>
          </a:bodyPr>
          <a:lstStyle/>
          <a:p>
            <a:pPr>
              <a:lnSpc>
                <a:spcPct val="120000"/>
              </a:lnSpc>
            </a:pPr>
            <a:r>
              <a:rPr lang="pt-BR" altLang="zh-CN" sz="1800" i="1" dirty="0">
                <a:solidFill>
                  <a:srgbClr val="0000FF"/>
                </a:solidFill>
                <a:latin typeface="Consolas" pitchFamily="49" charset="0"/>
                <a:ea typeface="仿宋" pitchFamily="49" charset="-122"/>
                <a:cs typeface="Consolas" pitchFamily="49" charset="0"/>
              </a:rPr>
              <a:t>T</a:t>
            </a:r>
            <a:r>
              <a:rPr lang="pt-BR"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n</a:t>
            </a:r>
            <a:r>
              <a:rPr lang="pt-BR" altLang="zh-CN" sz="1800" dirty="0">
                <a:solidFill>
                  <a:srgbClr val="0000FF"/>
                </a:solidFill>
                <a:latin typeface="Consolas" pitchFamily="49" charset="0"/>
                <a:ea typeface="仿宋" pitchFamily="49" charset="-122"/>
                <a:cs typeface="Consolas" pitchFamily="49" charset="0"/>
              </a:rPr>
              <a:t>)=O(1)			</a:t>
            </a:r>
            <a:r>
              <a:rPr lang="zh-CN" altLang="pt-BR" sz="1800" dirty="0">
                <a:solidFill>
                  <a:srgbClr val="00B0F0"/>
                </a:solidFill>
                <a:latin typeface="Consolas" pitchFamily="49" charset="0"/>
                <a:ea typeface="仿宋" pitchFamily="49" charset="-122"/>
                <a:cs typeface="Consolas" pitchFamily="49" charset="0"/>
              </a:rPr>
              <a:t>当</a:t>
            </a:r>
            <a:r>
              <a:rPr lang="pt-BR" altLang="zh-CN" sz="1800" i="1" dirty="0">
                <a:solidFill>
                  <a:srgbClr val="00B0F0"/>
                </a:solidFill>
                <a:latin typeface="Consolas" pitchFamily="49" charset="0"/>
                <a:ea typeface="仿宋" pitchFamily="49" charset="-122"/>
                <a:cs typeface="Consolas" pitchFamily="49" charset="0"/>
              </a:rPr>
              <a:t>n</a:t>
            </a:r>
            <a:r>
              <a:rPr lang="pt-BR" altLang="zh-CN" sz="1800" dirty="0">
                <a:solidFill>
                  <a:srgbClr val="00B0F0"/>
                </a:solidFill>
                <a:latin typeface="Consolas" pitchFamily="49" charset="0"/>
                <a:ea typeface="仿宋" pitchFamily="49" charset="-122"/>
                <a:cs typeface="Consolas" pitchFamily="49" charset="0"/>
              </a:rPr>
              <a:t>=1</a:t>
            </a:r>
            <a:endParaRPr lang="pt-BR" altLang="zh-CN" sz="1800" i="1" dirty="0">
              <a:solidFill>
                <a:srgbClr val="00B0F0"/>
              </a:solidFill>
              <a:latin typeface="Consolas" pitchFamily="49" charset="0"/>
              <a:ea typeface="仿宋" pitchFamily="49" charset="-122"/>
              <a:cs typeface="Consolas" pitchFamily="49" charset="0"/>
            </a:endParaRPr>
          </a:p>
          <a:p>
            <a:pPr>
              <a:lnSpc>
                <a:spcPct val="120000"/>
              </a:lnSpc>
            </a:pPr>
            <a:r>
              <a:rPr lang="pt-BR" altLang="zh-CN" sz="1800" i="1" dirty="0">
                <a:solidFill>
                  <a:srgbClr val="0000FF"/>
                </a:solidFill>
                <a:latin typeface="Consolas" pitchFamily="49" charset="0"/>
                <a:ea typeface="仿宋" pitchFamily="49" charset="-122"/>
                <a:cs typeface="Consolas" pitchFamily="49" charset="0"/>
              </a:rPr>
              <a:t>T</a:t>
            </a:r>
            <a:r>
              <a:rPr lang="pt-BR"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n</a:t>
            </a:r>
            <a:r>
              <a:rPr lang="pt-BR" altLang="zh-CN" sz="1800" dirty="0">
                <a:solidFill>
                  <a:srgbClr val="0000FF"/>
                </a:solidFill>
                <a:latin typeface="Consolas" pitchFamily="49" charset="0"/>
                <a:ea typeface="仿宋" pitchFamily="49" charset="-122"/>
                <a:cs typeface="Consolas" pitchFamily="49" charset="0"/>
              </a:rPr>
              <a:t>)=8</a:t>
            </a:r>
            <a:r>
              <a:rPr lang="pt-BR" altLang="zh-CN" sz="1800" i="1" dirty="0">
                <a:solidFill>
                  <a:srgbClr val="0000FF"/>
                </a:solidFill>
                <a:latin typeface="Consolas" pitchFamily="49" charset="0"/>
                <a:ea typeface="仿宋" pitchFamily="49" charset="-122"/>
                <a:cs typeface="Consolas" pitchFamily="49" charset="0"/>
              </a:rPr>
              <a:t>T</a:t>
            </a:r>
            <a:r>
              <a:rPr lang="pt-BR"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n</a:t>
            </a:r>
            <a:r>
              <a:rPr lang="pt-BR" altLang="zh-CN" sz="1800" dirty="0">
                <a:solidFill>
                  <a:srgbClr val="0000FF"/>
                </a:solidFill>
                <a:latin typeface="Consolas" pitchFamily="49" charset="0"/>
                <a:ea typeface="仿宋" pitchFamily="49" charset="-122"/>
                <a:cs typeface="Consolas" pitchFamily="49" charset="0"/>
              </a:rPr>
              <a:t>/2)+O(</a:t>
            </a:r>
            <a:r>
              <a:rPr lang="pt-BR" altLang="zh-CN" sz="1800" i="1" dirty="0">
                <a:solidFill>
                  <a:srgbClr val="0000FF"/>
                </a:solidFill>
                <a:latin typeface="Consolas" pitchFamily="49" charset="0"/>
                <a:ea typeface="仿宋" pitchFamily="49" charset="-122"/>
                <a:cs typeface="Consolas" pitchFamily="49" charset="0"/>
              </a:rPr>
              <a:t>n</a:t>
            </a:r>
            <a:r>
              <a:rPr lang="pt-BR" altLang="zh-CN" sz="1800" baseline="30000" dirty="0">
                <a:solidFill>
                  <a:srgbClr val="0000FF"/>
                </a:solidFill>
                <a:latin typeface="Consolas" pitchFamily="49" charset="0"/>
                <a:ea typeface="仿宋" pitchFamily="49" charset="-122"/>
                <a:cs typeface="Consolas" pitchFamily="49" charset="0"/>
              </a:rPr>
              <a:t>2</a:t>
            </a:r>
            <a:r>
              <a:rPr lang="pt-BR" altLang="zh-CN" sz="1800" dirty="0">
                <a:solidFill>
                  <a:srgbClr val="0000FF"/>
                </a:solidFill>
                <a:latin typeface="Consolas" pitchFamily="49" charset="0"/>
                <a:ea typeface="仿宋" pitchFamily="49" charset="-122"/>
                <a:cs typeface="Consolas" pitchFamily="49" charset="0"/>
              </a:rPr>
              <a:t>)		</a:t>
            </a:r>
            <a:r>
              <a:rPr lang="zh-CN" altLang="pt-BR" sz="1800" dirty="0">
                <a:solidFill>
                  <a:srgbClr val="00B0F0"/>
                </a:solidFill>
                <a:latin typeface="Consolas" pitchFamily="49" charset="0"/>
                <a:ea typeface="仿宋" pitchFamily="49" charset="-122"/>
                <a:cs typeface="Consolas" pitchFamily="49" charset="0"/>
              </a:rPr>
              <a:t>当</a:t>
            </a:r>
            <a:r>
              <a:rPr lang="pt-BR" altLang="zh-CN" sz="1800" i="1" dirty="0">
                <a:solidFill>
                  <a:srgbClr val="00B0F0"/>
                </a:solidFill>
                <a:latin typeface="Consolas" pitchFamily="49" charset="0"/>
                <a:ea typeface="仿宋" pitchFamily="49" charset="-122"/>
                <a:cs typeface="Consolas" pitchFamily="49" charset="0"/>
              </a:rPr>
              <a:t>n</a:t>
            </a:r>
            <a:r>
              <a:rPr lang="pt-BR" altLang="zh-CN" sz="1800" dirty="0">
                <a:solidFill>
                  <a:srgbClr val="00B0F0"/>
                </a:solidFill>
                <a:latin typeface="Consolas" pitchFamily="49" charset="0"/>
                <a:ea typeface="仿宋" pitchFamily="49" charset="-122"/>
                <a:cs typeface="Consolas" pitchFamily="49" charset="0"/>
              </a:rPr>
              <a:t>&gt;1</a:t>
            </a:r>
            <a:endParaRPr lang="en-US" altLang="zh-CN" sz="1800" dirty="0">
              <a:solidFill>
                <a:srgbClr val="00B0F0"/>
              </a:solidFill>
              <a:latin typeface="Consolas" pitchFamily="49" charset="0"/>
              <a:ea typeface="仿宋" pitchFamily="49" charset="-122"/>
              <a:cs typeface="Consolas" pitchFamily="49" charset="0"/>
            </a:endParaRPr>
          </a:p>
        </p:txBody>
      </p:sp>
      <p:sp>
        <p:nvSpPr>
          <p:cNvPr id="159751" name="Text Box 7"/>
          <p:cNvSpPr txBox="1">
            <a:spLocks noChangeArrowheads="1"/>
          </p:cNvSpPr>
          <p:nvPr/>
        </p:nvSpPr>
        <p:spPr bwMode="auto">
          <a:xfrm>
            <a:off x="573058" y="4878379"/>
            <a:ext cx="7993062"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pt-BR" sz="2000">
                <a:solidFill>
                  <a:srgbClr val="0000FF"/>
                </a:solidFill>
                <a:latin typeface="Consolas" pitchFamily="49" charset="0"/>
                <a:ea typeface="楷体" pitchFamily="49" charset="-122"/>
                <a:cs typeface="Consolas" pitchFamily="49" charset="0"/>
              </a:rPr>
              <a:t>　　可以推导出</a:t>
            </a:r>
            <a:r>
              <a:rPr lang="pt-BR" altLang="zh-CN" sz="2000" i="1">
                <a:solidFill>
                  <a:srgbClr val="0000FF"/>
                </a:solidFill>
                <a:latin typeface="Consolas" pitchFamily="49" charset="0"/>
                <a:ea typeface="楷体" pitchFamily="49" charset="-122"/>
                <a:cs typeface="Consolas" pitchFamily="49" charset="0"/>
              </a:rPr>
              <a:t>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)=O(</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3</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。也就是说</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它跟前面介绍的两个矩阵直接相乘的计算量没有什么差别。是否可以算得更快呢？</a:t>
            </a:r>
            <a:endParaRPr lang="zh-CN" altLang="en-US" sz="2000">
              <a:solidFill>
                <a:srgbClr val="0000FF"/>
              </a:solidFill>
              <a:latin typeface="Consolas" pitchFamily="49" charset="0"/>
              <a:ea typeface="楷体" pitchFamily="49" charset="-122"/>
              <a:cs typeface="Consolas" pitchFamily="49" charset="0"/>
            </a:endParaRPr>
          </a:p>
        </p:txBody>
      </p:sp>
      <p:pic>
        <p:nvPicPr>
          <p:cNvPr id="2" name="图片 1"/>
          <p:cNvPicPr>
            <a:picLocks noChangeAspect="1"/>
          </p:cNvPicPr>
          <p:nvPr/>
        </p:nvPicPr>
        <p:blipFill>
          <a:blip r:embed="rId5"/>
          <a:stretch>
            <a:fillRect/>
          </a:stretch>
        </p:blipFill>
        <p:spPr>
          <a:xfrm>
            <a:off x="1475656" y="1109925"/>
            <a:ext cx="1688976" cy="886712"/>
          </a:xfrm>
          <a:prstGeom prst="rect">
            <a:avLst/>
          </a:prstGeom>
        </p:spPr>
      </p:pic>
      <p:sp>
        <p:nvSpPr>
          <p:cNvPr id="3" name="右箭头 2"/>
          <p:cNvSpPr/>
          <p:nvPr/>
        </p:nvSpPr>
        <p:spPr>
          <a:xfrm>
            <a:off x="3387823" y="1415947"/>
            <a:ext cx="360040" cy="3446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323850" y="528560"/>
            <a:ext cx="8351838" cy="400110"/>
          </a:xfrm>
          <a:prstGeom prst="rect">
            <a:avLst/>
          </a:prstGeom>
          <a:noFill/>
          <a:ln w="9525">
            <a:noFill/>
            <a:miter lim="800000"/>
            <a:headEnd/>
            <a:tailEnd/>
          </a:ln>
          <a:effectLst/>
        </p:spPr>
        <p:txBody>
          <a:bodyPr>
            <a:spAutoFit/>
          </a:bodyPr>
          <a:lstStyle/>
          <a:p>
            <a:r>
              <a:rPr lang="nb-NO" altLang="zh-CN" sz="2000">
                <a:solidFill>
                  <a:srgbClr val="0000FF"/>
                </a:solidFill>
                <a:latin typeface="Consolas" pitchFamily="49" charset="0"/>
                <a:ea typeface="楷体" pitchFamily="49" charset="-122"/>
                <a:cs typeface="Consolas" pitchFamily="49" charset="0"/>
              </a:rPr>
              <a:t>Strassen</a:t>
            </a:r>
            <a:r>
              <a:rPr lang="zh-CN" altLang="nb-NO" sz="2000" dirty="0">
                <a:solidFill>
                  <a:srgbClr val="0000FF"/>
                </a:solidFill>
                <a:latin typeface="Consolas" pitchFamily="49" charset="0"/>
                <a:ea typeface="楷体" pitchFamily="49" charset="-122"/>
                <a:cs typeface="Consolas" pitchFamily="49" charset="0"/>
              </a:rPr>
              <a:t>通过研究</a:t>
            </a:r>
            <a:r>
              <a:rPr lang="zh-CN" altLang="nb-NO" sz="2000">
                <a:solidFill>
                  <a:srgbClr val="0000FF"/>
                </a:solidFill>
                <a:latin typeface="Consolas" pitchFamily="49" charset="0"/>
                <a:ea typeface="楷体" pitchFamily="49" charset="-122"/>
                <a:cs typeface="Consolas" pitchFamily="49" charset="0"/>
              </a:rPr>
              <a:t>分析</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提</a:t>
            </a:r>
            <a:r>
              <a:rPr lang="zh-CN" altLang="nb-NO" sz="2000" dirty="0">
                <a:solidFill>
                  <a:srgbClr val="0000FF"/>
                </a:solidFill>
                <a:latin typeface="Consolas" pitchFamily="49" charset="0"/>
                <a:ea typeface="楷体" pitchFamily="49" charset="-122"/>
                <a:cs typeface="Consolas" pitchFamily="49" charset="0"/>
              </a:rPr>
              <a:t>出了</a:t>
            </a:r>
            <a:r>
              <a:rPr lang="nb-NO" altLang="zh-CN" sz="2000" dirty="0">
                <a:solidFill>
                  <a:srgbClr val="FF0000"/>
                </a:solidFill>
                <a:latin typeface="Consolas" pitchFamily="49" charset="0"/>
                <a:ea typeface="楷体" pitchFamily="49" charset="-122"/>
                <a:cs typeface="Consolas" pitchFamily="49" charset="0"/>
              </a:rPr>
              <a:t>Strassen</a:t>
            </a:r>
            <a:r>
              <a:rPr lang="zh-CN" altLang="nb-NO" sz="2000">
                <a:solidFill>
                  <a:srgbClr val="FF0000"/>
                </a:solidFill>
                <a:latin typeface="Consolas" pitchFamily="49" charset="0"/>
                <a:ea typeface="楷体" pitchFamily="49" charset="-122"/>
                <a:cs typeface="Consolas" pitchFamily="49" charset="0"/>
              </a:rPr>
              <a:t>算法</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要</a:t>
            </a:r>
            <a:r>
              <a:rPr lang="zh-CN" altLang="nb-NO" sz="2000" dirty="0">
                <a:solidFill>
                  <a:srgbClr val="0000FF"/>
                </a:solidFill>
                <a:latin typeface="Consolas" pitchFamily="49" charset="0"/>
                <a:ea typeface="楷体" pitchFamily="49" charset="-122"/>
                <a:cs typeface="Consolas" pitchFamily="49" charset="0"/>
              </a:rPr>
              <a:t>计算矩阵乘积：</a:t>
            </a:r>
            <a:endParaRPr lang="zh-CN" altLang="en-US" sz="2000" dirty="0">
              <a:solidFill>
                <a:srgbClr val="0000FF"/>
              </a:solidFill>
              <a:latin typeface="Consolas" pitchFamily="49" charset="0"/>
              <a:ea typeface="楷体" pitchFamily="49" charset="-122"/>
              <a:cs typeface="Consolas" pitchFamily="49" charset="0"/>
            </a:endParaRPr>
          </a:p>
        </p:txBody>
      </p:sp>
      <p:sp>
        <p:nvSpPr>
          <p:cNvPr id="158724" name="Rectangle 4"/>
          <p:cNvSpPr>
            <a:spLocks noChangeArrowheads="1"/>
          </p:cNvSpPr>
          <p:nvPr/>
        </p:nvSpPr>
        <p:spPr bwMode="auto">
          <a:xfrm>
            <a:off x="0" y="325278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graphicFrame>
        <p:nvGraphicFramePr>
          <p:cNvPr id="158723" name="Object 3"/>
          <p:cNvGraphicFramePr>
            <a:graphicFrameLocks noChangeAspect="1"/>
          </p:cNvGraphicFramePr>
          <p:nvPr/>
        </p:nvGraphicFramePr>
        <p:xfrm>
          <a:off x="2786050" y="1179502"/>
          <a:ext cx="2663825" cy="820738"/>
        </p:xfrm>
        <a:graphic>
          <a:graphicData uri="http://schemas.openxmlformats.org/presentationml/2006/ole">
            <mc:AlternateContent xmlns:mc="http://schemas.openxmlformats.org/markup-compatibility/2006">
              <mc:Choice xmlns:v="urn:schemas-microsoft-com:vml" Requires="v">
                <p:oleObj spid="_x0000_s158831" name="公式" r:id="rId3" imgW="1143000" imgH="355600" progId="">
                  <p:embed/>
                </p:oleObj>
              </mc:Choice>
              <mc:Fallback>
                <p:oleObj name="公式" r:id="rId3" imgW="1143000" imgH="3556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1179502"/>
                        <a:ext cx="266382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25" name="Text Box 5"/>
          <p:cNvSpPr txBox="1">
            <a:spLocks noChangeArrowheads="1"/>
          </p:cNvSpPr>
          <p:nvPr/>
        </p:nvSpPr>
        <p:spPr bwMode="auto">
          <a:xfrm>
            <a:off x="500034" y="2000240"/>
            <a:ext cx="2087562" cy="400110"/>
          </a:xfrm>
          <a:prstGeom prst="rect">
            <a:avLst/>
          </a:prstGeom>
          <a:noFill/>
          <a:ln w="9525">
            <a:noFill/>
            <a:miter lim="800000"/>
            <a:headEnd/>
            <a:tailEnd/>
          </a:ln>
          <a:effectLst/>
        </p:spPr>
        <p:txBody>
          <a:bodyPr>
            <a:spAutoFit/>
          </a:bodyPr>
          <a:lstStyle/>
          <a:p>
            <a:pPr>
              <a:spcBef>
                <a:spcPct val="50000"/>
              </a:spcBef>
            </a:pPr>
            <a:r>
              <a:rPr lang="zh-CN" altLang="nb-NO" sz="2000" dirty="0">
                <a:solidFill>
                  <a:srgbClr val="0000FF"/>
                </a:solidFill>
                <a:latin typeface="Consolas" pitchFamily="49" charset="0"/>
                <a:ea typeface="楷体" pitchFamily="49" charset="-122"/>
                <a:cs typeface="Consolas" pitchFamily="49" charset="0"/>
              </a:rPr>
              <a:t>只需要计算 </a:t>
            </a:r>
            <a:endParaRPr lang="zh-CN" altLang="en-US" sz="2000" dirty="0">
              <a:solidFill>
                <a:srgbClr val="0000FF"/>
              </a:solidFill>
              <a:latin typeface="Consolas" pitchFamily="49" charset="0"/>
              <a:ea typeface="楷体" pitchFamily="49" charset="-122"/>
              <a:cs typeface="Consolas" pitchFamily="49" charset="0"/>
            </a:endParaRPr>
          </a:p>
        </p:txBody>
      </p:sp>
      <p:graphicFrame>
        <p:nvGraphicFramePr>
          <p:cNvPr id="158726" name="Object 6"/>
          <p:cNvGraphicFramePr>
            <a:graphicFrameLocks noChangeAspect="1"/>
          </p:cNvGraphicFramePr>
          <p:nvPr/>
        </p:nvGraphicFramePr>
        <p:xfrm>
          <a:off x="2268538" y="2130427"/>
          <a:ext cx="4679950" cy="946150"/>
        </p:xfrm>
        <a:graphic>
          <a:graphicData uri="http://schemas.openxmlformats.org/presentationml/2006/ole">
            <mc:AlternateContent xmlns:mc="http://schemas.openxmlformats.org/markup-compatibility/2006">
              <mc:Choice xmlns:v="urn:schemas-microsoft-com:vml" Requires="v">
                <p:oleObj spid="_x0000_s158832" name="公式" r:id="rId5" imgW="1739900" imgH="355600" progId="">
                  <p:embed/>
                </p:oleObj>
              </mc:Choice>
              <mc:Fallback>
                <p:oleObj name="公式" r:id="rId5" imgW="1739900" imgH="35560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130427"/>
                        <a:ext cx="467995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28" name="Text Box 8"/>
          <p:cNvSpPr txBox="1">
            <a:spLocks noChangeArrowheads="1"/>
          </p:cNvSpPr>
          <p:nvPr/>
        </p:nvSpPr>
        <p:spPr bwMode="auto">
          <a:xfrm>
            <a:off x="857224" y="2928934"/>
            <a:ext cx="3311525" cy="3332772"/>
          </a:xfrm>
          <a:prstGeom prst="rect">
            <a:avLst/>
          </a:prstGeom>
          <a:noFill/>
          <a:ln w="9525">
            <a:noFill/>
            <a:miter lim="800000"/>
            <a:headEnd/>
            <a:tailEnd/>
          </a:ln>
          <a:effectLst/>
        </p:spPr>
        <p:txBody>
          <a:bodyPr>
            <a:spAutoFit/>
          </a:bodyPr>
          <a:lstStyle/>
          <a:p>
            <a:pPr>
              <a:lnSpc>
                <a:spcPts val="3200"/>
              </a:lnSpc>
            </a:pPr>
            <a:r>
              <a:rPr lang="zh-CN" altLang="pt-BR" sz="2000" dirty="0">
                <a:solidFill>
                  <a:srgbClr val="0000FF"/>
                </a:solidFill>
                <a:latin typeface="Consolas" pitchFamily="49" charset="0"/>
                <a:ea typeface="仿宋" pitchFamily="49" charset="-122"/>
                <a:cs typeface="Consolas" pitchFamily="49" charset="0"/>
              </a:rPr>
              <a:t>其中：</a:t>
            </a:r>
            <a:endParaRPr lang="zh-CN" altLang="pt-BR" sz="2000" i="1" dirty="0">
              <a:solidFill>
                <a:srgbClr val="0000FF"/>
              </a:solidFill>
              <a:latin typeface="Consolas" pitchFamily="49" charset="0"/>
              <a:ea typeface="仿宋" pitchFamily="49" charset="-122"/>
              <a:cs typeface="Consolas" pitchFamily="49" charset="0"/>
            </a:endParaRPr>
          </a:p>
          <a:p>
            <a:pPr>
              <a:lnSpc>
                <a:spcPts val="3200"/>
              </a:lnSpc>
            </a:pPr>
            <a:r>
              <a:rPr lang="pt-BR" altLang="zh-CN" sz="2000" i="1" dirty="0">
                <a:solidFill>
                  <a:srgbClr val="0000FF"/>
                </a:solidFill>
                <a:latin typeface="Consolas" pitchFamily="49" charset="0"/>
                <a:ea typeface="仿宋" pitchFamily="49" charset="-122"/>
                <a:cs typeface="Consolas" pitchFamily="49" charset="0"/>
              </a:rPr>
              <a:t>d</a:t>
            </a:r>
            <a:r>
              <a:rPr lang="pt-BR" altLang="zh-CN" sz="2000" baseline="-25000" dirty="0">
                <a:solidFill>
                  <a:srgbClr val="0000FF"/>
                </a:solidFill>
                <a:latin typeface="Consolas" pitchFamily="49" charset="0"/>
                <a:ea typeface="仿宋" pitchFamily="49" charset="-122"/>
                <a:cs typeface="Consolas" pitchFamily="49" charset="0"/>
              </a:rPr>
              <a:t>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11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22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11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22</a:t>
            </a:r>
            <a:r>
              <a:rPr lang="pt-BR" altLang="zh-CN" sz="2000" dirty="0">
                <a:solidFill>
                  <a:srgbClr val="0000FF"/>
                </a:solidFill>
                <a:latin typeface="Consolas" pitchFamily="49" charset="0"/>
                <a:ea typeface="仿宋" pitchFamily="49" charset="-122"/>
                <a:cs typeface="Consolas" pitchFamily="49" charset="0"/>
              </a:rPr>
              <a:t>)</a:t>
            </a:r>
            <a:endParaRPr lang="pt-BR" altLang="zh-CN" sz="2000" i="1" dirty="0">
              <a:solidFill>
                <a:srgbClr val="0000FF"/>
              </a:solidFill>
              <a:latin typeface="Consolas" pitchFamily="49" charset="0"/>
              <a:ea typeface="仿宋" pitchFamily="49" charset="-122"/>
              <a:cs typeface="Consolas" pitchFamily="49" charset="0"/>
            </a:endParaRPr>
          </a:p>
          <a:p>
            <a:pPr>
              <a:lnSpc>
                <a:spcPts val="3200"/>
              </a:lnSpc>
            </a:pPr>
            <a:r>
              <a:rPr lang="pt-BR" altLang="zh-CN" sz="2000" i="1" dirty="0">
                <a:solidFill>
                  <a:srgbClr val="0000FF"/>
                </a:solidFill>
                <a:latin typeface="Consolas" pitchFamily="49" charset="0"/>
                <a:ea typeface="仿宋" pitchFamily="49" charset="-122"/>
                <a:cs typeface="Consolas" pitchFamily="49" charset="0"/>
              </a:rPr>
              <a:t>d</a:t>
            </a:r>
            <a:r>
              <a:rPr lang="pt-BR" altLang="zh-CN" sz="2000" baseline="-25000" dirty="0">
                <a:solidFill>
                  <a:srgbClr val="0000FF"/>
                </a:solidFill>
                <a:latin typeface="Consolas" pitchFamily="49" charset="0"/>
                <a:ea typeface="仿宋" pitchFamily="49" charset="-122"/>
                <a:cs typeface="Consolas" pitchFamily="49" charset="0"/>
              </a:rPr>
              <a:t>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21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22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11</a:t>
            </a:r>
            <a:endParaRPr lang="pt-BR" altLang="zh-CN" sz="2000" i="1" baseline="-25000" dirty="0">
              <a:solidFill>
                <a:srgbClr val="0000FF"/>
              </a:solidFill>
              <a:latin typeface="Consolas" pitchFamily="49" charset="0"/>
              <a:ea typeface="仿宋" pitchFamily="49" charset="-122"/>
              <a:cs typeface="Consolas" pitchFamily="49" charset="0"/>
            </a:endParaRPr>
          </a:p>
          <a:p>
            <a:pPr>
              <a:lnSpc>
                <a:spcPts val="3200"/>
              </a:lnSpc>
            </a:pPr>
            <a:r>
              <a:rPr lang="pt-BR" altLang="zh-CN" sz="2000" i="1" dirty="0">
                <a:solidFill>
                  <a:srgbClr val="0000FF"/>
                </a:solidFill>
                <a:latin typeface="Consolas" pitchFamily="49" charset="0"/>
                <a:ea typeface="仿宋" pitchFamily="49" charset="-122"/>
                <a:cs typeface="Consolas" pitchFamily="49" charset="0"/>
              </a:rPr>
              <a:t>d</a:t>
            </a:r>
            <a:r>
              <a:rPr lang="pt-BR" altLang="zh-CN" sz="2000" baseline="-25000" dirty="0">
                <a:solidFill>
                  <a:srgbClr val="0000FF"/>
                </a:solidFill>
                <a:latin typeface="Consolas" pitchFamily="49" charset="0"/>
                <a:ea typeface="仿宋" pitchFamily="49" charset="-122"/>
                <a:cs typeface="Consolas" pitchFamily="49" charset="0"/>
              </a:rPr>
              <a:t>3</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11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12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22</a:t>
            </a:r>
            <a:r>
              <a:rPr lang="pt-BR" altLang="zh-CN" sz="2000" dirty="0">
                <a:solidFill>
                  <a:srgbClr val="0000FF"/>
                </a:solidFill>
                <a:latin typeface="Consolas" pitchFamily="49" charset="0"/>
                <a:ea typeface="仿宋" pitchFamily="49" charset="-122"/>
                <a:cs typeface="Consolas" pitchFamily="49" charset="0"/>
              </a:rPr>
              <a:t>)</a:t>
            </a:r>
            <a:endParaRPr lang="pt-BR" altLang="zh-CN" sz="2000" i="1" dirty="0">
              <a:solidFill>
                <a:srgbClr val="0000FF"/>
              </a:solidFill>
              <a:latin typeface="Consolas" pitchFamily="49" charset="0"/>
              <a:ea typeface="仿宋" pitchFamily="49" charset="-122"/>
              <a:cs typeface="Consolas" pitchFamily="49" charset="0"/>
            </a:endParaRPr>
          </a:p>
          <a:p>
            <a:pPr>
              <a:lnSpc>
                <a:spcPts val="3200"/>
              </a:lnSpc>
            </a:pPr>
            <a:r>
              <a:rPr lang="pt-BR" altLang="zh-CN" sz="2000" i="1" dirty="0">
                <a:solidFill>
                  <a:srgbClr val="0000FF"/>
                </a:solidFill>
                <a:latin typeface="Consolas" pitchFamily="49" charset="0"/>
                <a:ea typeface="仿宋" pitchFamily="49" charset="-122"/>
                <a:cs typeface="Consolas" pitchFamily="49" charset="0"/>
              </a:rPr>
              <a:t>d</a:t>
            </a:r>
            <a:r>
              <a:rPr lang="pt-BR" altLang="zh-CN" sz="2000" baseline="-25000" dirty="0">
                <a:solidFill>
                  <a:srgbClr val="0000FF"/>
                </a:solidFill>
                <a:latin typeface="Consolas" pitchFamily="49" charset="0"/>
                <a:ea typeface="仿宋" pitchFamily="49" charset="-122"/>
                <a:cs typeface="Consolas" pitchFamily="49" charset="0"/>
              </a:rPr>
              <a:t>4</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22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21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11</a:t>
            </a:r>
            <a:r>
              <a:rPr lang="pt-BR" altLang="zh-CN" sz="2000" dirty="0">
                <a:solidFill>
                  <a:srgbClr val="0000FF"/>
                </a:solidFill>
                <a:latin typeface="Consolas" pitchFamily="49" charset="0"/>
                <a:ea typeface="仿宋" pitchFamily="49" charset="-122"/>
                <a:cs typeface="Consolas" pitchFamily="49" charset="0"/>
              </a:rPr>
              <a:t>)</a:t>
            </a:r>
            <a:endParaRPr lang="pt-BR" altLang="zh-CN" sz="2000" i="1" dirty="0">
              <a:solidFill>
                <a:srgbClr val="0000FF"/>
              </a:solidFill>
              <a:latin typeface="Consolas" pitchFamily="49" charset="0"/>
              <a:ea typeface="仿宋" pitchFamily="49" charset="-122"/>
              <a:cs typeface="Consolas" pitchFamily="49" charset="0"/>
            </a:endParaRPr>
          </a:p>
          <a:p>
            <a:pPr>
              <a:lnSpc>
                <a:spcPts val="3200"/>
              </a:lnSpc>
            </a:pPr>
            <a:r>
              <a:rPr lang="pt-BR" altLang="zh-CN" sz="2000" i="1" dirty="0">
                <a:solidFill>
                  <a:srgbClr val="0000FF"/>
                </a:solidFill>
                <a:latin typeface="Consolas" pitchFamily="49" charset="0"/>
                <a:ea typeface="仿宋" pitchFamily="49" charset="-122"/>
                <a:cs typeface="Consolas" pitchFamily="49" charset="0"/>
              </a:rPr>
              <a:t>d</a:t>
            </a:r>
            <a:r>
              <a:rPr lang="pt-BR" altLang="zh-CN" sz="2000" baseline="-25000" dirty="0">
                <a:solidFill>
                  <a:srgbClr val="0000FF"/>
                </a:solidFill>
                <a:latin typeface="Consolas" pitchFamily="49" charset="0"/>
                <a:ea typeface="仿宋" pitchFamily="49" charset="-122"/>
                <a:cs typeface="Consolas" pitchFamily="49" charset="0"/>
              </a:rPr>
              <a:t>5</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11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12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22</a:t>
            </a:r>
            <a:endParaRPr lang="pt-BR" altLang="zh-CN" sz="2000" i="1" baseline="-25000" dirty="0">
              <a:solidFill>
                <a:srgbClr val="0000FF"/>
              </a:solidFill>
              <a:latin typeface="Consolas" pitchFamily="49" charset="0"/>
              <a:ea typeface="仿宋" pitchFamily="49" charset="-122"/>
              <a:cs typeface="Consolas" pitchFamily="49" charset="0"/>
            </a:endParaRPr>
          </a:p>
          <a:p>
            <a:pPr>
              <a:lnSpc>
                <a:spcPts val="3200"/>
              </a:lnSpc>
            </a:pPr>
            <a:r>
              <a:rPr lang="pt-BR" altLang="zh-CN" sz="2000" i="1" dirty="0">
                <a:solidFill>
                  <a:srgbClr val="0000FF"/>
                </a:solidFill>
                <a:latin typeface="Consolas" pitchFamily="49" charset="0"/>
                <a:ea typeface="仿宋" pitchFamily="49" charset="-122"/>
                <a:cs typeface="Consolas" pitchFamily="49" charset="0"/>
              </a:rPr>
              <a:t>d</a:t>
            </a:r>
            <a:r>
              <a:rPr lang="pt-BR" altLang="zh-CN" sz="2000" baseline="-25000" dirty="0">
                <a:solidFill>
                  <a:srgbClr val="0000FF"/>
                </a:solidFill>
                <a:latin typeface="Consolas" pitchFamily="49" charset="0"/>
                <a:ea typeface="仿宋" pitchFamily="49" charset="-122"/>
                <a:cs typeface="Consolas" pitchFamily="49" charset="0"/>
              </a:rPr>
              <a:t>6</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21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11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11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12</a:t>
            </a:r>
            <a:r>
              <a:rPr lang="pt-BR" altLang="zh-CN" sz="2000" dirty="0">
                <a:solidFill>
                  <a:srgbClr val="0000FF"/>
                </a:solidFill>
                <a:latin typeface="Consolas" pitchFamily="49" charset="0"/>
                <a:ea typeface="仿宋" pitchFamily="49" charset="-122"/>
                <a:cs typeface="Consolas" pitchFamily="49" charset="0"/>
              </a:rPr>
              <a:t>)</a:t>
            </a:r>
            <a:endParaRPr lang="pt-BR" altLang="zh-CN" sz="2000" i="1" dirty="0">
              <a:solidFill>
                <a:srgbClr val="0000FF"/>
              </a:solidFill>
              <a:latin typeface="Consolas" pitchFamily="49" charset="0"/>
              <a:ea typeface="仿宋" pitchFamily="49" charset="-122"/>
              <a:cs typeface="Consolas" pitchFamily="49" charset="0"/>
            </a:endParaRPr>
          </a:p>
          <a:p>
            <a:pPr>
              <a:lnSpc>
                <a:spcPts val="3200"/>
              </a:lnSpc>
            </a:pPr>
            <a:r>
              <a:rPr lang="pt-BR" altLang="zh-CN" sz="2000" i="1" dirty="0">
                <a:solidFill>
                  <a:srgbClr val="0000FF"/>
                </a:solidFill>
                <a:latin typeface="Consolas" pitchFamily="49" charset="0"/>
                <a:ea typeface="仿宋" pitchFamily="49" charset="-122"/>
                <a:cs typeface="Consolas" pitchFamily="49" charset="0"/>
              </a:rPr>
              <a:t>d</a:t>
            </a:r>
            <a:r>
              <a:rPr lang="pt-BR" altLang="zh-CN" sz="2000" baseline="-25000" dirty="0">
                <a:solidFill>
                  <a:srgbClr val="0000FF"/>
                </a:solidFill>
                <a:latin typeface="Consolas" pitchFamily="49" charset="0"/>
                <a:ea typeface="仿宋" pitchFamily="49" charset="-122"/>
                <a:cs typeface="Consolas" pitchFamily="49" charset="0"/>
              </a:rPr>
              <a:t>7</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12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A</a:t>
            </a:r>
            <a:r>
              <a:rPr lang="pt-BR" altLang="zh-CN" sz="2000" baseline="-25000" dirty="0">
                <a:solidFill>
                  <a:srgbClr val="0000FF"/>
                </a:solidFill>
                <a:latin typeface="Consolas" pitchFamily="49" charset="0"/>
                <a:ea typeface="仿宋" pitchFamily="49" charset="-122"/>
                <a:cs typeface="Consolas" pitchFamily="49" charset="0"/>
              </a:rPr>
              <a:t>22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21</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B</a:t>
            </a:r>
            <a:r>
              <a:rPr lang="pt-BR" altLang="zh-CN" sz="2000" baseline="-25000" dirty="0">
                <a:solidFill>
                  <a:srgbClr val="0000FF"/>
                </a:solidFill>
                <a:latin typeface="Consolas" pitchFamily="49" charset="0"/>
                <a:ea typeface="仿宋" pitchFamily="49" charset="-122"/>
                <a:cs typeface="Consolas" pitchFamily="49" charset="0"/>
              </a:rPr>
              <a:t>22</a:t>
            </a:r>
            <a:r>
              <a:rPr lang="pt-BR"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p:txBody>
      </p:sp>
      <p:sp>
        <p:nvSpPr>
          <p:cNvPr id="9" name="右大括号 8"/>
          <p:cNvSpPr/>
          <p:nvPr/>
        </p:nvSpPr>
        <p:spPr>
          <a:xfrm>
            <a:off x="3643306" y="3643314"/>
            <a:ext cx="285752" cy="2500330"/>
          </a:xfrm>
          <a:prstGeom prst="righ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TextBox 9"/>
          <p:cNvSpPr txBox="1"/>
          <p:nvPr/>
        </p:nvSpPr>
        <p:spPr>
          <a:xfrm>
            <a:off x="4000496" y="4500570"/>
            <a:ext cx="2786082" cy="707886"/>
          </a:xfrm>
          <a:prstGeom prst="rect">
            <a:avLst/>
          </a:prstGeom>
          <a:noFill/>
        </p:spPr>
        <p:txBody>
          <a:bodyPr wrap="square" rtlCol="0">
            <a:spAutoFit/>
          </a:bodyPr>
          <a:lstStyle/>
          <a:p>
            <a:r>
              <a:rPr lang="pt-BR" altLang="zh-CN" sz="2000">
                <a:solidFill>
                  <a:srgbClr val="0000FF"/>
                </a:solidFill>
                <a:latin typeface="Consolas" pitchFamily="49" charset="0"/>
                <a:ea typeface="微软雅黑" pitchFamily="34" charset="-122"/>
                <a:cs typeface="Consolas" pitchFamily="49" charset="0"/>
              </a:rPr>
              <a:t>7</a:t>
            </a:r>
            <a:r>
              <a:rPr lang="zh-CN" altLang="pt-BR" sz="2000">
                <a:solidFill>
                  <a:srgbClr val="0000FF"/>
                </a:solidFill>
                <a:latin typeface="Consolas" pitchFamily="49" charset="0"/>
                <a:ea typeface="微软雅黑" pitchFamily="34" charset="-122"/>
                <a:cs typeface="Consolas" pitchFamily="49" charset="0"/>
              </a:rPr>
              <a:t>个</a:t>
            </a:r>
            <a:r>
              <a:rPr lang="pt-BR" altLang="zh-CN" sz="2000" i="1">
                <a:solidFill>
                  <a:srgbClr val="0000FF"/>
                </a:solidFill>
                <a:latin typeface="Consolas" pitchFamily="49" charset="0"/>
                <a:ea typeface="微软雅黑" pitchFamily="34" charset="-122"/>
                <a:cs typeface="Consolas" pitchFamily="49" charset="0"/>
              </a:rPr>
              <a:t>n</a:t>
            </a:r>
            <a:r>
              <a:rPr lang="pt-BR" altLang="zh-CN" sz="2000">
                <a:solidFill>
                  <a:srgbClr val="0000FF"/>
                </a:solidFill>
                <a:latin typeface="Consolas" pitchFamily="49" charset="0"/>
                <a:ea typeface="微软雅黑" pitchFamily="34" charset="-122"/>
                <a:cs typeface="Consolas" pitchFamily="49" charset="0"/>
              </a:rPr>
              <a:t>/2×</a:t>
            </a:r>
            <a:r>
              <a:rPr lang="pt-BR" altLang="zh-CN" sz="2000" i="1">
                <a:solidFill>
                  <a:srgbClr val="0000FF"/>
                </a:solidFill>
                <a:latin typeface="Consolas" pitchFamily="49" charset="0"/>
                <a:ea typeface="微软雅黑" pitchFamily="34" charset="-122"/>
                <a:cs typeface="Consolas" pitchFamily="49" charset="0"/>
              </a:rPr>
              <a:t>n</a:t>
            </a:r>
            <a:r>
              <a:rPr lang="pt-BR" altLang="zh-CN" sz="2000">
                <a:solidFill>
                  <a:srgbClr val="0000FF"/>
                </a:solidFill>
                <a:latin typeface="Consolas" pitchFamily="49" charset="0"/>
                <a:ea typeface="微软雅黑" pitchFamily="34" charset="-122"/>
                <a:cs typeface="Consolas" pitchFamily="49" charset="0"/>
              </a:rPr>
              <a:t>/2</a:t>
            </a:r>
            <a:r>
              <a:rPr lang="zh-CN" altLang="pt-BR" sz="2000">
                <a:solidFill>
                  <a:srgbClr val="0000FF"/>
                </a:solidFill>
                <a:latin typeface="Consolas" pitchFamily="49" charset="0"/>
                <a:ea typeface="微软雅黑" pitchFamily="34" charset="-122"/>
                <a:cs typeface="Consolas" pitchFamily="49" charset="0"/>
              </a:rPr>
              <a:t>矩阵乘积</a:t>
            </a:r>
            <a:endParaRPr lang="en-US" altLang="zh-CN" sz="2000">
              <a:solidFill>
                <a:srgbClr val="0000FF"/>
              </a:solidFill>
              <a:latin typeface="Consolas" pitchFamily="49" charset="0"/>
              <a:ea typeface="微软雅黑" pitchFamily="34" charset="-122"/>
              <a:cs typeface="Consolas" pitchFamily="49" charset="0"/>
            </a:endParaRPr>
          </a:p>
          <a:p>
            <a:r>
              <a:rPr lang="zh-CN" altLang="pt-BR" sz="2000">
                <a:solidFill>
                  <a:srgbClr val="0000FF"/>
                </a:solidFill>
                <a:latin typeface="Consolas" pitchFamily="49" charset="0"/>
                <a:ea typeface="微软雅黑" pitchFamily="34" charset="-122"/>
                <a:cs typeface="Consolas" pitchFamily="49" charset="0"/>
              </a:rPr>
              <a:t>加减运算共需要</a:t>
            </a:r>
            <a:r>
              <a:rPr lang="pt-BR" altLang="zh-CN" sz="2000">
                <a:solidFill>
                  <a:srgbClr val="0000FF"/>
                </a:solidFill>
                <a:latin typeface="Consolas" pitchFamily="49" charset="0"/>
                <a:ea typeface="微软雅黑" pitchFamily="34" charset="-122"/>
                <a:cs typeface="Consolas" pitchFamily="49" charset="0"/>
              </a:rPr>
              <a:t>O(</a:t>
            </a:r>
            <a:r>
              <a:rPr lang="pt-BR" altLang="zh-CN" sz="2000" i="1">
                <a:solidFill>
                  <a:srgbClr val="0000FF"/>
                </a:solidFill>
                <a:latin typeface="Consolas" pitchFamily="49" charset="0"/>
                <a:ea typeface="微软雅黑" pitchFamily="34" charset="-122"/>
                <a:cs typeface="Consolas" pitchFamily="49" charset="0"/>
              </a:rPr>
              <a:t>n</a:t>
            </a:r>
            <a:r>
              <a:rPr lang="pt-BR" altLang="zh-CN" sz="2000" baseline="30000">
                <a:solidFill>
                  <a:srgbClr val="0000FF"/>
                </a:solidFill>
                <a:latin typeface="Consolas" pitchFamily="49" charset="0"/>
                <a:ea typeface="微软雅黑" pitchFamily="34" charset="-122"/>
                <a:cs typeface="Consolas" pitchFamily="49" charset="0"/>
              </a:rPr>
              <a:t>2</a:t>
            </a:r>
            <a:r>
              <a:rPr lang="pt-BR" altLang="zh-CN" sz="2000">
                <a:solidFill>
                  <a:srgbClr val="0000FF"/>
                </a:solidFill>
                <a:latin typeface="Consolas" pitchFamily="49" charset="0"/>
                <a:ea typeface="微软雅黑" pitchFamily="34" charset="-122"/>
                <a:cs typeface="Consolas" pitchFamily="49" charset="0"/>
              </a:rPr>
              <a:t>)</a:t>
            </a:r>
            <a:endParaRPr lang="zh-CN" altLang="en-US" sz="2000">
              <a:solidFill>
                <a:srgbClr val="0000FF"/>
              </a:solidFill>
              <a:latin typeface="Consolas" pitchFamily="49" charset="0"/>
              <a:ea typeface="微软雅黑" pitchFamily="34" charset="-122"/>
              <a:cs typeface="Consolas"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23850" y="512763"/>
            <a:ext cx="8353425" cy="1423338"/>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spcBef>
                <a:spcPct val="50000"/>
              </a:spcBef>
            </a:pPr>
            <a:r>
              <a:rPr lang="zh-CN" altLang="pt-BR" sz="2000" dirty="0">
                <a:solidFill>
                  <a:srgbClr val="0000FF"/>
                </a:solidFill>
                <a:latin typeface="Consolas" pitchFamily="49" charset="0"/>
                <a:ea typeface="楷体" pitchFamily="49" charset="-122"/>
                <a:cs typeface="Consolas" pitchFamily="49" charset="0"/>
              </a:rPr>
              <a:t>　　由上面</a:t>
            </a:r>
            <a:r>
              <a:rPr lang="zh-CN" altLang="pt-BR" sz="2000">
                <a:solidFill>
                  <a:srgbClr val="0000FF"/>
                </a:solidFill>
                <a:latin typeface="Consolas" pitchFamily="49" charset="0"/>
                <a:ea typeface="楷体" pitchFamily="49" charset="-122"/>
                <a:cs typeface="Consolas" pitchFamily="49" charset="0"/>
              </a:rPr>
              <a:t>可知</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两</a:t>
            </a:r>
            <a:r>
              <a:rPr lang="zh-CN" altLang="nb-NO" sz="2000" dirty="0">
                <a:solidFill>
                  <a:srgbClr val="0000FF"/>
                </a:solidFill>
                <a:latin typeface="Consolas" pitchFamily="49" charset="0"/>
                <a:ea typeface="楷体" pitchFamily="49" charset="-122"/>
                <a:cs typeface="Consolas" pitchFamily="49" charset="0"/>
              </a:rPr>
              <a:t>个</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矩阵乘积的计算量是</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个</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矩阵乘积计算量的</a:t>
            </a:r>
            <a:r>
              <a:rPr lang="pt-BR" altLang="zh-CN" sz="2000">
                <a:solidFill>
                  <a:srgbClr val="0000FF"/>
                </a:solidFill>
                <a:latin typeface="Consolas" pitchFamily="49" charset="0"/>
                <a:ea typeface="楷体" pitchFamily="49" charset="-122"/>
                <a:cs typeface="Consolas" pitchFamily="49" charset="0"/>
              </a:rPr>
              <a:t>7</a:t>
            </a:r>
            <a:r>
              <a:rPr lang="zh-CN" altLang="pt-BR" sz="2000">
                <a:solidFill>
                  <a:srgbClr val="0000FF"/>
                </a:solidFill>
                <a:latin typeface="Consolas" pitchFamily="49" charset="0"/>
                <a:ea typeface="楷体" pitchFamily="49" charset="-122"/>
                <a:cs typeface="Consolas" pitchFamily="49" charset="0"/>
              </a:rPr>
              <a:t>倍</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再</a:t>
            </a:r>
            <a:r>
              <a:rPr lang="zh-CN" altLang="pt-BR" sz="2000" dirty="0">
                <a:solidFill>
                  <a:srgbClr val="0000FF"/>
                </a:solidFill>
                <a:latin typeface="Consolas" pitchFamily="49" charset="0"/>
                <a:ea typeface="楷体" pitchFamily="49" charset="-122"/>
                <a:cs typeface="Consolas" pitchFamily="49" charset="0"/>
              </a:rPr>
              <a:t>加上它们进行加或减运算的</a:t>
            </a:r>
            <a:r>
              <a:rPr lang="pt-BR" altLang="zh-CN" sz="2000">
                <a:solidFill>
                  <a:srgbClr val="0000FF"/>
                </a:solidFill>
                <a:latin typeface="Consolas" pitchFamily="49" charset="0"/>
                <a:ea typeface="楷体" pitchFamily="49" charset="-122"/>
                <a:cs typeface="Consolas" pitchFamily="49" charset="0"/>
              </a:rPr>
              <a:t>18</a:t>
            </a:r>
            <a:r>
              <a:rPr lang="zh-CN" altLang="pt-BR" sz="2000">
                <a:solidFill>
                  <a:srgbClr val="0000FF"/>
                </a:solidFill>
                <a:latin typeface="Consolas" pitchFamily="49" charset="0"/>
                <a:ea typeface="楷体" pitchFamily="49" charset="-122"/>
                <a:cs typeface="Consolas" pitchFamily="49" charset="0"/>
              </a:rPr>
              <a:t>倍</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加</a:t>
            </a:r>
            <a:r>
              <a:rPr lang="zh-CN" altLang="pt-BR" sz="2000" dirty="0">
                <a:solidFill>
                  <a:srgbClr val="0000FF"/>
                </a:solidFill>
                <a:latin typeface="Consolas" pitchFamily="49" charset="0"/>
                <a:ea typeface="楷体" pitchFamily="49" charset="-122"/>
                <a:cs typeface="Consolas" pitchFamily="49" charset="0"/>
              </a:rPr>
              <a:t>减运算共需要</a:t>
            </a:r>
            <a:r>
              <a:rPr lang="pt-BR" altLang="zh-CN" sz="2000">
                <a:solidFill>
                  <a:srgbClr val="0000FF"/>
                </a:solidFill>
                <a:latin typeface="Consolas" pitchFamily="49" charset="0"/>
                <a:ea typeface="楷体" pitchFamily="49" charset="-122"/>
                <a:cs typeface="Consolas" pitchFamily="49" charset="0"/>
              </a:rPr>
              <a:t>O(</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因</a:t>
            </a:r>
            <a:r>
              <a:rPr lang="zh-CN" altLang="pt-BR" sz="2000" dirty="0">
                <a:solidFill>
                  <a:srgbClr val="0000FF"/>
                </a:solidFill>
                <a:latin typeface="Consolas" pitchFamily="49" charset="0"/>
                <a:ea typeface="楷体" pitchFamily="49" charset="-122"/>
                <a:cs typeface="Consolas" pitchFamily="49" charset="0"/>
              </a:rPr>
              <a:t>此有：</a:t>
            </a:r>
            <a:endParaRPr lang="zh-CN" altLang="en-US" sz="2000" dirty="0">
              <a:solidFill>
                <a:srgbClr val="0000FF"/>
              </a:solidFill>
              <a:latin typeface="Consolas" pitchFamily="49" charset="0"/>
              <a:ea typeface="楷体" pitchFamily="49" charset="-122"/>
              <a:cs typeface="Consolas" pitchFamily="49" charset="0"/>
            </a:endParaRPr>
          </a:p>
        </p:txBody>
      </p:sp>
      <p:sp>
        <p:nvSpPr>
          <p:cNvPr id="157699" name="Text Box 3"/>
          <p:cNvSpPr txBox="1">
            <a:spLocks noChangeArrowheads="1"/>
          </p:cNvSpPr>
          <p:nvPr/>
        </p:nvSpPr>
        <p:spPr bwMode="auto">
          <a:xfrm>
            <a:off x="1541468" y="2169375"/>
            <a:ext cx="3887788" cy="927782"/>
          </a:xfrm>
          <a:prstGeom prst="rect">
            <a:avLst/>
          </a:prstGeom>
          <a:solidFill>
            <a:schemeClr val="bg1">
              <a:lumMod val="95000"/>
            </a:schemeClr>
          </a:solidFill>
          <a:ln w="9525">
            <a:noFill/>
            <a:miter lim="800000"/>
            <a:headEnd/>
            <a:tailEnd/>
          </a:ln>
          <a:effectLst/>
        </p:spPr>
        <p:txBody>
          <a:bodyPr wrap="square" lIns="216000" tIns="144000" bIns="144000">
            <a:spAutoFit/>
          </a:bodyPr>
          <a:lstStyle/>
          <a:p>
            <a:pPr>
              <a:lnSpc>
                <a:spcPct val="120000"/>
              </a:lnSpc>
            </a:pPr>
            <a:r>
              <a:rPr lang="pt-BR" altLang="zh-CN" sz="1800" i="1">
                <a:solidFill>
                  <a:srgbClr val="0000FF"/>
                </a:solidFill>
                <a:latin typeface="Consolas" pitchFamily="49" charset="0"/>
                <a:ea typeface="仿宋" pitchFamily="49" charset="-122"/>
                <a:cs typeface="Consolas" pitchFamily="49" charset="0"/>
              </a:rPr>
              <a:t>T</a:t>
            </a:r>
            <a:r>
              <a:rPr lang="pt-BR" altLang="zh-CN" sz="1800">
                <a:solidFill>
                  <a:srgbClr val="0000FF"/>
                </a:solidFill>
                <a:latin typeface="Consolas" pitchFamily="49" charset="0"/>
                <a:ea typeface="仿宋" pitchFamily="49" charset="-122"/>
                <a:cs typeface="Consolas" pitchFamily="49" charset="0"/>
              </a:rPr>
              <a:t>(</a:t>
            </a:r>
            <a:r>
              <a:rPr lang="pt-BR" altLang="zh-CN" sz="1800" i="1">
                <a:solidFill>
                  <a:srgbClr val="0000FF"/>
                </a:solidFill>
                <a:latin typeface="Consolas" pitchFamily="49" charset="0"/>
                <a:ea typeface="仿宋" pitchFamily="49" charset="-122"/>
                <a:cs typeface="Consolas" pitchFamily="49" charset="0"/>
              </a:rPr>
              <a:t>n</a:t>
            </a:r>
            <a:r>
              <a:rPr lang="pt-BR" altLang="zh-CN" sz="1800">
                <a:solidFill>
                  <a:srgbClr val="0000FF"/>
                </a:solidFill>
                <a:latin typeface="Consolas" pitchFamily="49" charset="0"/>
                <a:ea typeface="仿宋" pitchFamily="49" charset="-122"/>
                <a:cs typeface="Consolas" pitchFamily="49" charset="0"/>
              </a:rPr>
              <a:t>)=O(1)		</a:t>
            </a:r>
            <a:r>
              <a:rPr lang="zh-CN" altLang="pt-BR" sz="1800">
                <a:solidFill>
                  <a:srgbClr val="00B0F0"/>
                </a:solidFill>
                <a:latin typeface="Consolas" pitchFamily="49" charset="0"/>
                <a:ea typeface="仿宋" pitchFamily="49" charset="-122"/>
                <a:cs typeface="Consolas" pitchFamily="49" charset="0"/>
              </a:rPr>
              <a:t>当</a:t>
            </a:r>
            <a:r>
              <a:rPr lang="pt-BR" altLang="zh-CN" sz="1800" i="1">
                <a:solidFill>
                  <a:srgbClr val="00B0F0"/>
                </a:solidFill>
                <a:latin typeface="Consolas" pitchFamily="49" charset="0"/>
                <a:ea typeface="仿宋" pitchFamily="49" charset="-122"/>
                <a:cs typeface="Consolas" pitchFamily="49" charset="0"/>
              </a:rPr>
              <a:t>n</a:t>
            </a:r>
            <a:r>
              <a:rPr lang="pt-BR" altLang="zh-CN" sz="1800">
                <a:solidFill>
                  <a:srgbClr val="00B0F0"/>
                </a:solidFill>
                <a:latin typeface="Consolas" pitchFamily="49" charset="0"/>
                <a:ea typeface="仿宋" pitchFamily="49" charset="-122"/>
                <a:cs typeface="Consolas" pitchFamily="49" charset="0"/>
              </a:rPr>
              <a:t>=1</a:t>
            </a:r>
            <a:endParaRPr lang="pt-BR" altLang="zh-CN" sz="1800" i="1">
              <a:solidFill>
                <a:srgbClr val="00B0F0"/>
              </a:solidFill>
              <a:latin typeface="Consolas" pitchFamily="49" charset="0"/>
              <a:ea typeface="仿宋" pitchFamily="49" charset="-122"/>
              <a:cs typeface="Consolas" pitchFamily="49" charset="0"/>
            </a:endParaRPr>
          </a:p>
          <a:p>
            <a:pPr>
              <a:lnSpc>
                <a:spcPct val="120000"/>
              </a:lnSpc>
            </a:pPr>
            <a:r>
              <a:rPr lang="pt-BR" altLang="zh-CN" sz="1800" i="1">
                <a:solidFill>
                  <a:srgbClr val="0000FF"/>
                </a:solidFill>
                <a:latin typeface="Consolas" pitchFamily="49" charset="0"/>
                <a:ea typeface="仿宋" pitchFamily="49" charset="-122"/>
                <a:cs typeface="Consolas" pitchFamily="49" charset="0"/>
              </a:rPr>
              <a:t>T</a:t>
            </a:r>
            <a:r>
              <a:rPr lang="pt-BR" altLang="zh-CN" sz="1800">
                <a:solidFill>
                  <a:srgbClr val="0000FF"/>
                </a:solidFill>
                <a:latin typeface="Consolas" pitchFamily="49" charset="0"/>
                <a:ea typeface="仿宋" pitchFamily="49" charset="-122"/>
                <a:cs typeface="Consolas" pitchFamily="49" charset="0"/>
              </a:rPr>
              <a:t>(</a:t>
            </a:r>
            <a:r>
              <a:rPr lang="pt-BR" altLang="zh-CN" sz="1800" i="1">
                <a:solidFill>
                  <a:srgbClr val="0000FF"/>
                </a:solidFill>
                <a:latin typeface="Consolas" pitchFamily="49" charset="0"/>
                <a:ea typeface="仿宋" pitchFamily="49" charset="-122"/>
                <a:cs typeface="Consolas" pitchFamily="49" charset="0"/>
              </a:rPr>
              <a:t>n</a:t>
            </a:r>
            <a:r>
              <a:rPr lang="pt-BR" altLang="zh-CN" sz="1800">
                <a:solidFill>
                  <a:srgbClr val="0000FF"/>
                </a:solidFill>
                <a:latin typeface="Consolas" pitchFamily="49" charset="0"/>
                <a:ea typeface="仿宋" pitchFamily="49" charset="-122"/>
                <a:cs typeface="Consolas" pitchFamily="49" charset="0"/>
              </a:rPr>
              <a:t>)=7</a:t>
            </a:r>
            <a:r>
              <a:rPr lang="pt-BR" altLang="zh-CN" sz="1800" i="1">
                <a:solidFill>
                  <a:srgbClr val="0000FF"/>
                </a:solidFill>
                <a:latin typeface="Consolas" pitchFamily="49" charset="0"/>
                <a:ea typeface="仿宋" pitchFamily="49" charset="-122"/>
                <a:cs typeface="Consolas" pitchFamily="49" charset="0"/>
              </a:rPr>
              <a:t>T</a:t>
            </a:r>
            <a:r>
              <a:rPr lang="pt-BR" altLang="zh-CN" sz="1800">
                <a:solidFill>
                  <a:srgbClr val="0000FF"/>
                </a:solidFill>
                <a:latin typeface="Consolas" pitchFamily="49" charset="0"/>
                <a:ea typeface="仿宋" pitchFamily="49" charset="-122"/>
                <a:cs typeface="Consolas" pitchFamily="49" charset="0"/>
              </a:rPr>
              <a:t>(</a:t>
            </a:r>
            <a:r>
              <a:rPr lang="pt-BR" altLang="zh-CN" sz="1800" i="1">
                <a:solidFill>
                  <a:srgbClr val="0000FF"/>
                </a:solidFill>
                <a:latin typeface="Consolas" pitchFamily="49" charset="0"/>
                <a:ea typeface="仿宋" pitchFamily="49" charset="-122"/>
                <a:cs typeface="Consolas" pitchFamily="49" charset="0"/>
              </a:rPr>
              <a:t>n</a:t>
            </a:r>
            <a:r>
              <a:rPr lang="pt-BR" altLang="zh-CN" sz="1800">
                <a:solidFill>
                  <a:srgbClr val="0000FF"/>
                </a:solidFill>
                <a:latin typeface="Consolas" pitchFamily="49" charset="0"/>
                <a:ea typeface="仿宋" pitchFamily="49" charset="-122"/>
                <a:cs typeface="Consolas" pitchFamily="49" charset="0"/>
              </a:rPr>
              <a:t>/2)+O(</a:t>
            </a:r>
            <a:r>
              <a:rPr lang="pt-BR" altLang="zh-CN" sz="1800" i="1">
                <a:solidFill>
                  <a:srgbClr val="0000FF"/>
                </a:solidFill>
                <a:latin typeface="Consolas" pitchFamily="49" charset="0"/>
                <a:ea typeface="仿宋" pitchFamily="49" charset="-122"/>
                <a:cs typeface="Consolas" pitchFamily="49" charset="0"/>
              </a:rPr>
              <a:t>n</a:t>
            </a:r>
            <a:r>
              <a:rPr lang="pt-BR" altLang="zh-CN" sz="1800" baseline="30000">
                <a:solidFill>
                  <a:srgbClr val="0000FF"/>
                </a:solidFill>
                <a:latin typeface="Consolas" pitchFamily="49" charset="0"/>
                <a:ea typeface="仿宋" pitchFamily="49" charset="-122"/>
                <a:cs typeface="Consolas" pitchFamily="49" charset="0"/>
              </a:rPr>
              <a:t>2</a:t>
            </a:r>
            <a:r>
              <a:rPr lang="pt-BR" altLang="zh-CN" sz="1800">
                <a:solidFill>
                  <a:srgbClr val="0000FF"/>
                </a:solidFill>
                <a:latin typeface="Consolas" pitchFamily="49" charset="0"/>
                <a:ea typeface="仿宋" pitchFamily="49" charset="-122"/>
                <a:cs typeface="Consolas" pitchFamily="49" charset="0"/>
              </a:rPr>
              <a:t>)	</a:t>
            </a:r>
            <a:r>
              <a:rPr lang="zh-CN" altLang="pt-BR" sz="1800">
                <a:solidFill>
                  <a:srgbClr val="00B0F0"/>
                </a:solidFill>
                <a:latin typeface="Consolas" pitchFamily="49" charset="0"/>
                <a:ea typeface="仿宋" pitchFamily="49" charset="-122"/>
                <a:cs typeface="Consolas" pitchFamily="49" charset="0"/>
              </a:rPr>
              <a:t>当</a:t>
            </a:r>
            <a:r>
              <a:rPr lang="pt-BR" altLang="zh-CN" sz="1800" i="1">
                <a:solidFill>
                  <a:srgbClr val="00B0F0"/>
                </a:solidFill>
                <a:latin typeface="Consolas" pitchFamily="49" charset="0"/>
                <a:ea typeface="仿宋" pitchFamily="49" charset="-122"/>
                <a:cs typeface="Consolas" pitchFamily="49" charset="0"/>
              </a:rPr>
              <a:t>n</a:t>
            </a:r>
            <a:r>
              <a:rPr lang="pt-BR" altLang="zh-CN" sz="1800">
                <a:solidFill>
                  <a:srgbClr val="00B0F0"/>
                </a:solidFill>
                <a:latin typeface="Consolas" pitchFamily="49" charset="0"/>
                <a:ea typeface="仿宋" pitchFamily="49" charset="-122"/>
                <a:cs typeface="Consolas" pitchFamily="49" charset="0"/>
              </a:rPr>
              <a:t>&gt;1</a:t>
            </a:r>
            <a:endParaRPr lang="en-US" altLang="zh-CN" sz="1800">
              <a:solidFill>
                <a:srgbClr val="00B0F0"/>
              </a:solidFill>
              <a:latin typeface="Consolas" pitchFamily="49" charset="0"/>
              <a:ea typeface="仿宋" pitchFamily="49" charset="-122"/>
              <a:cs typeface="Consolas" pitchFamily="49" charset="0"/>
            </a:endParaRPr>
          </a:p>
        </p:txBody>
      </p:sp>
      <p:sp>
        <p:nvSpPr>
          <p:cNvPr id="157700" name="Text Box 4"/>
          <p:cNvSpPr txBox="1">
            <a:spLocks noChangeArrowheads="1"/>
          </p:cNvSpPr>
          <p:nvPr/>
        </p:nvSpPr>
        <p:spPr bwMode="auto">
          <a:xfrm>
            <a:off x="714348" y="3429000"/>
            <a:ext cx="7748612" cy="430887"/>
          </a:xfrm>
          <a:prstGeom prst="rect">
            <a:avLst/>
          </a:prstGeom>
          <a:noFill/>
          <a:ln w="9525">
            <a:noFill/>
            <a:miter lim="800000"/>
            <a:headEnd/>
            <a:tailEnd/>
          </a:ln>
          <a:effectLst/>
        </p:spPr>
        <p:txBody>
          <a:bodyPr wrap="square">
            <a:spAutoFit/>
          </a:bodyPr>
          <a:lstStyle/>
          <a:p>
            <a:pPr>
              <a:spcBef>
                <a:spcPct val="50000"/>
              </a:spcBef>
            </a:pPr>
            <a:r>
              <a:rPr lang="zh-CN" altLang="pt-BR" sz="2200">
                <a:solidFill>
                  <a:srgbClr val="0000FF"/>
                </a:solidFill>
                <a:latin typeface="Consolas" pitchFamily="49" charset="0"/>
                <a:ea typeface="楷体" pitchFamily="49" charset="-122"/>
                <a:cs typeface="Consolas" pitchFamily="49" charset="0"/>
              </a:rPr>
              <a:t>可以推导出</a:t>
            </a:r>
            <a:r>
              <a:rPr lang="pt-BR" altLang="zh-CN" sz="2200" i="1">
                <a:solidFill>
                  <a:srgbClr val="0000FF"/>
                </a:solidFill>
                <a:latin typeface="Consolas" pitchFamily="49" charset="0"/>
                <a:ea typeface="楷体" pitchFamily="49" charset="-122"/>
                <a:cs typeface="Consolas" pitchFamily="49" charset="0"/>
              </a:rPr>
              <a:t>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)=O(</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2.81</a:t>
            </a:r>
            <a:r>
              <a:rPr lang="pt-BR"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因此</a:t>
            </a:r>
            <a:r>
              <a:rPr lang="zh-CN" altLang="en-US"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Strassen</a:t>
            </a:r>
            <a:r>
              <a:rPr lang="zh-CN" altLang="nb-NO" sz="2200">
                <a:solidFill>
                  <a:srgbClr val="0000FF"/>
                </a:solidFill>
                <a:latin typeface="Consolas" pitchFamily="49" charset="0"/>
                <a:ea typeface="楷体" pitchFamily="49" charset="-122"/>
                <a:cs typeface="Consolas" pitchFamily="49" charset="0"/>
              </a:rPr>
              <a:t>算法的效率更高。</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468313" y="1484313"/>
            <a:ext cx="3389307" cy="46166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a:solidFill>
                  <a:srgbClr val="FF3300"/>
                </a:solidFill>
                <a:latin typeface="Consolas" pitchFamily="49" charset="0"/>
                <a:ea typeface="微软雅黑" pitchFamily="34" charset="-122"/>
                <a:cs typeface="Consolas" pitchFamily="49" charset="0"/>
              </a:rPr>
              <a:t>3.6.1 </a:t>
            </a:r>
            <a:r>
              <a:rPr lang="zh-CN" altLang="en-US">
                <a:solidFill>
                  <a:srgbClr val="FF3300"/>
                </a:solidFill>
                <a:latin typeface="Consolas" pitchFamily="49" charset="0"/>
                <a:ea typeface="微软雅黑" pitchFamily="34" charset="-122"/>
                <a:cs typeface="Consolas" pitchFamily="49" charset="0"/>
              </a:rPr>
              <a:t>并行计算概述</a:t>
            </a:r>
          </a:p>
        </p:txBody>
      </p:sp>
      <p:sp>
        <p:nvSpPr>
          <p:cNvPr id="156676" name="Text Box 4"/>
          <p:cNvSpPr txBox="1">
            <a:spLocks noChangeArrowheads="1"/>
          </p:cNvSpPr>
          <p:nvPr/>
        </p:nvSpPr>
        <p:spPr bwMode="auto">
          <a:xfrm>
            <a:off x="428596" y="2357430"/>
            <a:ext cx="7775575" cy="2500556"/>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传统计算机是串行</a:t>
            </a:r>
            <a:r>
              <a:rPr lang="zh-CN" altLang="en-US" sz="2000">
                <a:solidFill>
                  <a:srgbClr val="0000FF"/>
                </a:solidFill>
                <a:latin typeface="Consolas" pitchFamily="49" charset="0"/>
                <a:ea typeface="楷体" pitchFamily="49" charset="-122"/>
                <a:cs typeface="Consolas" pitchFamily="49" charset="0"/>
              </a:rPr>
              <a:t>结构，每</a:t>
            </a:r>
            <a:r>
              <a:rPr lang="zh-CN" altLang="en-US" sz="2000" dirty="0">
                <a:solidFill>
                  <a:srgbClr val="0000FF"/>
                </a:solidFill>
                <a:latin typeface="Consolas" pitchFamily="49" charset="0"/>
                <a:ea typeface="楷体" pitchFamily="49" charset="-122"/>
                <a:cs typeface="Consolas" pitchFamily="49" charset="0"/>
              </a:rPr>
              <a:t>一时刻只能按一条指令对一个数据进行</a:t>
            </a:r>
            <a:r>
              <a:rPr lang="zh-CN" altLang="en-US" sz="2000">
                <a:solidFill>
                  <a:srgbClr val="0000FF"/>
                </a:solidFill>
                <a:latin typeface="Consolas" pitchFamily="49" charset="0"/>
                <a:ea typeface="楷体" pitchFamily="49" charset="-122"/>
                <a:cs typeface="Consolas" pitchFamily="49" charset="0"/>
              </a:rPr>
              <a:t>操作，在</a:t>
            </a:r>
            <a:r>
              <a:rPr lang="zh-CN" altLang="en-US" sz="2000" dirty="0">
                <a:solidFill>
                  <a:srgbClr val="0000FF"/>
                </a:solidFill>
                <a:latin typeface="Consolas" pitchFamily="49" charset="0"/>
                <a:ea typeface="楷体" pitchFamily="49" charset="-122"/>
                <a:cs typeface="Consolas" pitchFamily="49" charset="0"/>
              </a:rPr>
              <a:t>传统计算机上设计的算法称为串行算法。</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并行算法是用多台处理器联合求解问题的方法和</a:t>
            </a:r>
            <a:r>
              <a:rPr lang="zh-CN" altLang="en-US" sz="2000">
                <a:solidFill>
                  <a:srgbClr val="0000FF"/>
                </a:solidFill>
                <a:latin typeface="Consolas" pitchFamily="49" charset="0"/>
                <a:ea typeface="楷体" pitchFamily="49" charset="-122"/>
                <a:cs typeface="Consolas" pitchFamily="49" charset="0"/>
              </a:rPr>
              <a:t>步骤，其</a:t>
            </a:r>
            <a:r>
              <a:rPr lang="zh-CN" altLang="en-US" sz="2000" dirty="0">
                <a:solidFill>
                  <a:srgbClr val="0000FF"/>
                </a:solidFill>
                <a:latin typeface="Consolas" pitchFamily="49" charset="0"/>
                <a:ea typeface="楷体" pitchFamily="49" charset="-122"/>
                <a:cs typeface="Consolas" pitchFamily="49" charset="0"/>
              </a:rPr>
              <a:t>执行过程是将给定的问题首先分解成若干个尽量相互独立的子</a:t>
            </a:r>
            <a:r>
              <a:rPr lang="zh-CN" altLang="en-US" sz="2000">
                <a:solidFill>
                  <a:srgbClr val="0000FF"/>
                </a:solidFill>
                <a:latin typeface="Consolas" pitchFamily="49" charset="0"/>
                <a:ea typeface="楷体" pitchFamily="49" charset="-122"/>
                <a:cs typeface="Consolas" pitchFamily="49" charset="0"/>
              </a:rPr>
              <a:t>问题，然</a:t>
            </a:r>
            <a:r>
              <a:rPr lang="zh-CN" altLang="en-US" sz="2000" dirty="0">
                <a:solidFill>
                  <a:srgbClr val="0000FF"/>
                </a:solidFill>
                <a:latin typeface="Consolas" pitchFamily="49" charset="0"/>
                <a:ea typeface="楷体" pitchFamily="49" charset="-122"/>
                <a:cs typeface="Consolas" pitchFamily="49" charset="0"/>
              </a:rPr>
              <a:t>后使用多台计算机同时求</a:t>
            </a:r>
            <a:r>
              <a:rPr lang="zh-CN" altLang="en-US" sz="2000">
                <a:solidFill>
                  <a:srgbClr val="0000FF"/>
                </a:solidFill>
                <a:latin typeface="Consolas" pitchFamily="49" charset="0"/>
                <a:ea typeface="楷体" pitchFamily="49" charset="-122"/>
                <a:cs typeface="Consolas" pitchFamily="49" charset="0"/>
              </a:rPr>
              <a:t>解它，从</a:t>
            </a:r>
            <a:r>
              <a:rPr lang="zh-CN" altLang="en-US" sz="2000" dirty="0">
                <a:solidFill>
                  <a:srgbClr val="0000FF"/>
                </a:solidFill>
                <a:latin typeface="Consolas" pitchFamily="49" charset="0"/>
                <a:ea typeface="楷体" pitchFamily="49" charset="-122"/>
                <a:cs typeface="Consolas" pitchFamily="49" charset="0"/>
              </a:rPr>
              <a:t>而最终求得原问题的解。</a:t>
            </a:r>
          </a:p>
        </p:txBody>
      </p:sp>
      <p:sp>
        <p:nvSpPr>
          <p:cNvPr id="5" name="TextBox 4"/>
          <p:cNvSpPr txBox="1"/>
          <p:nvPr/>
        </p:nvSpPr>
        <p:spPr>
          <a:xfrm>
            <a:off x="428596" y="285728"/>
            <a:ext cx="364333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Verdana" pitchFamily="34" charset="0"/>
                <a:cs typeface="Consolas" pitchFamily="49" charset="0"/>
              </a:rPr>
              <a:t>3.6 </a:t>
            </a:r>
            <a:r>
              <a:rPr lang="zh-CN" altLang="zh-CN" sz="2800">
                <a:solidFill>
                  <a:srgbClr val="FF0000"/>
                </a:solidFill>
                <a:latin typeface="Consolas" pitchFamily="49" charset="0"/>
                <a:ea typeface="叶根友毛笔行书2.0版" pitchFamily="2" charset="-122"/>
                <a:cs typeface="Consolas" pitchFamily="49" charset="0"/>
              </a:rPr>
              <a:t>并行计算简介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28596" y="1928802"/>
            <a:ext cx="8135937" cy="237605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a:lnSpc>
                <a:spcPct val="150000"/>
              </a:lnSpc>
            </a:pPr>
            <a:r>
              <a:rPr lang="zh-CN" altLang="en-US" sz="1800" dirty="0">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）将工作分离成离散</a:t>
            </a:r>
            <a:r>
              <a:rPr lang="zh-CN" altLang="en-US" sz="1800">
                <a:solidFill>
                  <a:srgbClr val="0000FF"/>
                </a:solidFill>
                <a:latin typeface="Consolas" pitchFamily="49" charset="0"/>
                <a:ea typeface="仿宋" pitchFamily="49" charset="-122"/>
                <a:cs typeface="Consolas" pitchFamily="49" charset="0"/>
              </a:rPr>
              <a:t>部分，有</a:t>
            </a:r>
            <a:r>
              <a:rPr lang="zh-CN" altLang="en-US" sz="1800" dirty="0">
                <a:solidFill>
                  <a:srgbClr val="0000FF"/>
                </a:solidFill>
                <a:latin typeface="Consolas" pitchFamily="49" charset="0"/>
                <a:ea typeface="仿宋" pitchFamily="49" charset="-122"/>
                <a:cs typeface="Consolas" pitchFamily="49" charset="0"/>
              </a:rPr>
              <a:t>助于同时解决。</a:t>
            </a:r>
            <a:r>
              <a:rPr lang="zh-CN" altLang="en-US" sz="1800">
                <a:solidFill>
                  <a:srgbClr val="0000FF"/>
                </a:solidFill>
                <a:latin typeface="Consolas" pitchFamily="49" charset="0"/>
                <a:ea typeface="仿宋" pitchFamily="49" charset="-122"/>
                <a:cs typeface="Consolas" pitchFamily="49" charset="0"/>
              </a:rPr>
              <a:t>例如，对</a:t>
            </a:r>
            <a:r>
              <a:rPr lang="zh-CN" altLang="en-US" sz="1800" dirty="0">
                <a:solidFill>
                  <a:srgbClr val="0000FF"/>
                </a:solidFill>
                <a:latin typeface="Consolas" pitchFamily="49" charset="0"/>
                <a:ea typeface="仿宋" pitchFamily="49" charset="-122"/>
                <a:cs typeface="Consolas" pitchFamily="49" charset="0"/>
              </a:rPr>
              <a:t>于分治法设计的串行</a:t>
            </a:r>
            <a:r>
              <a:rPr lang="zh-CN" altLang="en-US" sz="1800">
                <a:solidFill>
                  <a:srgbClr val="0000FF"/>
                </a:solidFill>
                <a:latin typeface="Consolas" pitchFamily="49" charset="0"/>
                <a:ea typeface="仿宋" pitchFamily="49" charset="-122"/>
                <a:cs typeface="Consolas" pitchFamily="49" charset="0"/>
              </a:rPr>
              <a:t>算法，可</a:t>
            </a:r>
            <a:r>
              <a:rPr lang="zh-CN" altLang="en-US" sz="1800" dirty="0">
                <a:solidFill>
                  <a:srgbClr val="0000FF"/>
                </a:solidFill>
                <a:latin typeface="Consolas" pitchFamily="49" charset="0"/>
                <a:ea typeface="仿宋" pitchFamily="49" charset="-122"/>
                <a:cs typeface="Consolas" pitchFamily="49" charset="0"/>
              </a:rPr>
              <a:t>以将各个独立的子问题并行</a:t>
            </a:r>
            <a:r>
              <a:rPr lang="zh-CN" altLang="en-US" sz="1800">
                <a:solidFill>
                  <a:srgbClr val="0000FF"/>
                </a:solidFill>
                <a:latin typeface="Consolas" pitchFamily="49" charset="0"/>
                <a:ea typeface="仿宋" pitchFamily="49" charset="-122"/>
                <a:cs typeface="Consolas" pitchFamily="49" charset="0"/>
              </a:rPr>
              <a:t>求解，最</a:t>
            </a:r>
            <a:r>
              <a:rPr lang="zh-CN" altLang="en-US" sz="1800" dirty="0">
                <a:solidFill>
                  <a:srgbClr val="0000FF"/>
                </a:solidFill>
                <a:latin typeface="Consolas" pitchFamily="49" charset="0"/>
                <a:ea typeface="仿宋" pitchFamily="49" charset="-122"/>
                <a:cs typeface="Consolas" pitchFamily="49" charset="0"/>
              </a:rPr>
              <a:t>后合并成整个问题</a:t>
            </a:r>
            <a:r>
              <a:rPr lang="zh-CN" altLang="en-US" sz="1800">
                <a:solidFill>
                  <a:srgbClr val="0000FF"/>
                </a:solidFill>
                <a:latin typeface="Consolas" pitchFamily="49" charset="0"/>
                <a:ea typeface="仿宋" pitchFamily="49" charset="-122"/>
                <a:cs typeface="Consolas" pitchFamily="49" charset="0"/>
              </a:rPr>
              <a:t>的解，从</a:t>
            </a:r>
            <a:r>
              <a:rPr lang="zh-CN" altLang="en-US" sz="1800" dirty="0">
                <a:solidFill>
                  <a:srgbClr val="0000FF"/>
                </a:solidFill>
                <a:latin typeface="Consolas" pitchFamily="49" charset="0"/>
                <a:ea typeface="仿宋" pitchFamily="49" charset="-122"/>
                <a:cs typeface="Consolas" pitchFamily="49" charset="0"/>
              </a:rPr>
              <a:t>而转化为并行算法。</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）随时并及时地执行多个程序指令；</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）多计算资源下解决问题的耗时要少于单个计算资源下的耗时。</a:t>
            </a:r>
          </a:p>
        </p:txBody>
      </p:sp>
      <p:sp>
        <p:nvSpPr>
          <p:cNvPr id="3" name="TextBox 2"/>
          <p:cNvSpPr txBox="1"/>
          <p:nvPr/>
        </p:nvSpPr>
        <p:spPr>
          <a:xfrm>
            <a:off x="357158" y="1214422"/>
            <a:ext cx="7358114" cy="430887"/>
          </a:xfrm>
          <a:prstGeom prst="rect">
            <a:avLst/>
          </a:prstGeom>
          <a:noFill/>
        </p:spPr>
        <p:txBody>
          <a:bodyPr wrap="square" rtlCol="0">
            <a:spAutoFit/>
          </a:bodyPr>
          <a:lstStyle/>
          <a:p>
            <a:r>
              <a:rPr lang="zh-CN" altLang="en-US" sz="2200">
                <a:solidFill>
                  <a:srgbClr val="0000FF"/>
                </a:solidFill>
                <a:latin typeface="楷体" pitchFamily="49" charset="-122"/>
                <a:ea typeface="楷体" pitchFamily="49" charset="-122"/>
              </a:rPr>
              <a:t>为利用并行计算，通常计算问题表现为以下</a:t>
            </a:r>
            <a:r>
              <a:rPr lang="zh-CN" altLang="en-US" sz="2200">
                <a:solidFill>
                  <a:srgbClr val="FF3300"/>
                </a:solidFill>
                <a:latin typeface="楷体" pitchFamily="49" charset="-122"/>
                <a:ea typeface="楷体" pitchFamily="49" charset="-122"/>
              </a:rPr>
              <a:t>特征</a:t>
            </a:r>
            <a:r>
              <a:rPr lang="zh-CN" altLang="en-US" sz="2200">
                <a:latin typeface="楷体" pitchFamily="49" charset="-122"/>
                <a:ea typeface="楷体" pitchFamily="49" charset="-122"/>
              </a:rPr>
              <a:t>：</a:t>
            </a:r>
            <a:endParaRPr lang="zh-CN" altLang="en-US" sz="2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323850" y="333375"/>
            <a:ext cx="3676645" cy="46166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a:solidFill>
                  <a:srgbClr val="FF3300"/>
                </a:solidFill>
                <a:latin typeface="Consolas" pitchFamily="49" charset="0"/>
                <a:ea typeface="微软雅黑" pitchFamily="34" charset="-122"/>
                <a:cs typeface="Consolas" pitchFamily="49" charset="0"/>
              </a:rPr>
              <a:t>3.6.2 </a:t>
            </a:r>
            <a:r>
              <a:rPr lang="zh-CN" altLang="en-US">
                <a:solidFill>
                  <a:srgbClr val="FF3300"/>
                </a:solidFill>
                <a:latin typeface="Consolas" pitchFamily="49" charset="0"/>
                <a:ea typeface="微软雅黑" pitchFamily="34" charset="-122"/>
                <a:cs typeface="Consolas" pitchFamily="49" charset="0"/>
              </a:rPr>
              <a:t>并行计算模型</a:t>
            </a:r>
          </a:p>
        </p:txBody>
      </p:sp>
      <p:sp>
        <p:nvSpPr>
          <p:cNvPr id="154627" name="Text Box 3"/>
          <p:cNvSpPr txBox="1">
            <a:spLocks noChangeArrowheads="1"/>
          </p:cNvSpPr>
          <p:nvPr/>
        </p:nvSpPr>
        <p:spPr bwMode="auto">
          <a:xfrm>
            <a:off x="395288" y="1196975"/>
            <a:ext cx="8208962" cy="1423338"/>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并行计算模型通常指从并行算法的设计和分析</a:t>
            </a:r>
            <a:r>
              <a:rPr lang="zh-CN" altLang="en-US" sz="2000">
                <a:solidFill>
                  <a:srgbClr val="0000FF"/>
                </a:solidFill>
                <a:latin typeface="Consolas" pitchFamily="49" charset="0"/>
                <a:ea typeface="楷体" pitchFamily="49" charset="-122"/>
                <a:cs typeface="Consolas" pitchFamily="49" charset="0"/>
              </a:rPr>
              <a:t>出发，将</a:t>
            </a:r>
            <a:r>
              <a:rPr lang="zh-CN" altLang="en-US" sz="2000" dirty="0">
                <a:solidFill>
                  <a:srgbClr val="0000FF"/>
                </a:solidFill>
                <a:latin typeface="Consolas" pitchFamily="49" charset="0"/>
                <a:ea typeface="楷体" pitchFamily="49" charset="-122"/>
                <a:cs typeface="Consolas" pitchFamily="49" charset="0"/>
              </a:rPr>
              <a:t>各种并行计算机（至少某一类并行计算机）的基本特征抽象</a:t>
            </a:r>
            <a:r>
              <a:rPr lang="zh-CN" altLang="en-US" sz="2000">
                <a:solidFill>
                  <a:srgbClr val="0000FF"/>
                </a:solidFill>
                <a:latin typeface="Consolas" pitchFamily="49" charset="0"/>
                <a:ea typeface="楷体" pitchFamily="49" charset="-122"/>
                <a:cs typeface="Consolas" pitchFamily="49" charset="0"/>
              </a:rPr>
              <a:t>出来，形</a:t>
            </a:r>
            <a:r>
              <a:rPr lang="zh-CN" altLang="en-US" sz="2000" dirty="0">
                <a:solidFill>
                  <a:srgbClr val="0000FF"/>
                </a:solidFill>
                <a:latin typeface="Consolas" pitchFamily="49" charset="0"/>
                <a:ea typeface="楷体" pitchFamily="49" charset="-122"/>
                <a:cs typeface="Consolas" pitchFamily="49" charset="0"/>
              </a:rPr>
              <a:t>成一个抽象的计算模型。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descr="纸莎草纸"/>
          <p:cNvSpPr txBox="1">
            <a:spLocks noChangeArrowheads="1"/>
          </p:cNvSpPr>
          <p:nvPr/>
        </p:nvSpPr>
        <p:spPr bwMode="auto">
          <a:xfrm>
            <a:off x="250825" y="404813"/>
            <a:ext cx="4249738" cy="519112"/>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3.1.2 </a:t>
            </a:r>
            <a:r>
              <a:rPr lang="zh-CN" altLang="en-US" sz="2800">
                <a:solidFill>
                  <a:srgbClr val="FF0000"/>
                </a:solidFill>
                <a:latin typeface="Consolas" pitchFamily="49" charset="0"/>
                <a:ea typeface="微软雅黑" pitchFamily="34" charset="-122"/>
                <a:cs typeface="Consolas" pitchFamily="49" charset="0"/>
              </a:rPr>
              <a:t>分治法的求解过程</a:t>
            </a:r>
          </a:p>
        </p:txBody>
      </p:sp>
      <p:sp>
        <p:nvSpPr>
          <p:cNvPr id="206851" name="Text Box 3"/>
          <p:cNvSpPr txBox="1">
            <a:spLocks noChangeArrowheads="1"/>
          </p:cNvSpPr>
          <p:nvPr/>
        </p:nvSpPr>
        <p:spPr bwMode="auto">
          <a:xfrm>
            <a:off x="357158" y="1357298"/>
            <a:ext cx="8208962"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ea typeface="楷体" pitchFamily="49" charset="-122"/>
                <a:cs typeface="Times New Roman" pitchFamily="18" charset="0"/>
              </a:rPr>
              <a:t>分治法通常采用递归算法设计技术，在每一层递归上都有</a:t>
            </a:r>
            <a:r>
              <a:rPr lang="en-US" altLang="zh-CN" sz="2000">
                <a:solidFill>
                  <a:srgbClr val="0000FF"/>
                </a:solidFill>
                <a:ea typeface="楷体" pitchFamily="49" charset="-122"/>
                <a:cs typeface="Times New Roman" pitchFamily="18" charset="0"/>
              </a:rPr>
              <a:t>3</a:t>
            </a:r>
            <a:r>
              <a:rPr lang="zh-CN" altLang="en-US" sz="2000">
                <a:solidFill>
                  <a:srgbClr val="0000FF"/>
                </a:solidFill>
                <a:ea typeface="楷体" pitchFamily="49" charset="-122"/>
                <a:cs typeface="Times New Roman" pitchFamily="18" charset="0"/>
              </a:rPr>
              <a:t>个步骤：</a:t>
            </a:r>
          </a:p>
        </p:txBody>
      </p:sp>
      <p:sp>
        <p:nvSpPr>
          <p:cNvPr id="206852" name="Text Box 4"/>
          <p:cNvSpPr txBox="1">
            <a:spLocks noChangeArrowheads="1"/>
          </p:cNvSpPr>
          <p:nvPr/>
        </p:nvSpPr>
        <p:spPr bwMode="auto">
          <a:xfrm>
            <a:off x="539750" y="2133600"/>
            <a:ext cx="7920038" cy="26718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80000" bIns="180000">
            <a:spAutoFit/>
          </a:bodyPr>
          <a:lstStyle/>
          <a:p>
            <a:pPr>
              <a:lnSpc>
                <a:spcPct val="150000"/>
              </a:lnSpc>
            </a:pP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C00000"/>
                </a:solidFill>
                <a:latin typeface="Consolas" pitchFamily="49" charset="0"/>
                <a:ea typeface="仿宋" pitchFamily="49" charset="-122"/>
                <a:cs typeface="Consolas" pitchFamily="49" charset="0"/>
              </a:rPr>
              <a:t>① 分解：</a:t>
            </a:r>
            <a:r>
              <a:rPr lang="zh-CN" altLang="en-US" sz="2000">
                <a:solidFill>
                  <a:srgbClr val="0000FF"/>
                </a:solidFill>
                <a:latin typeface="Consolas" pitchFamily="49" charset="0"/>
                <a:ea typeface="仿宋" pitchFamily="49" charset="-122"/>
                <a:cs typeface="Consolas" pitchFamily="49" charset="0"/>
              </a:rPr>
              <a:t>将原问题分解为若干个规模较小，相互独立，与原问题形式相同的子问题。</a:t>
            </a:r>
          </a:p>
          <a:p>
            <a:pPr>
              <a:lnSpc>
                <a:spcPct val="150000"/>
              </a:lnSpc>
            </a:pP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C00000"/>
                </a:solidFill>
                <a:latin typeface="Consolas" pitchFamily="49" charset="0"/>
                <a:ea typeface="仿宋" pitchFamily="49" charset="-122"/>
                <a:cs typeface="Consolas" pitchFamily="49" charset="0"/>
              </a:rPr>
              <a:t>② 求解子问题：</a:t>
            </a:r>
            <a:r>
              <a:rPr lang="zh-CN" altLang="en-US" sz="2000">
                <a:solidFill>
                  <a:srgbClr val="0000FF"/>
                </a:solidFill>
                <a:latin typeface="Consolas" pitchFamily="49" charset="0"/>
                <a:ea typeface="仿宋" pitchFamily="49" charset="-122"/>
                <a:cs typeface="Consolas" pitchFamily="49" charset="0"/>
              </a:rPr>
              <a:t>若子问题规模较小而容易被解决则直接求解，否则递归地求解各个子问题。</a:t>
            </a:r>
          </a:p>
          <a:p>
            <a:pPr>
              <a:lnSpc>
                <a:spcPct val="150000"/>
              </a:lnSpc>
            </a:pP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C00000"/>
                </a:solidFill>
                <a:latin typeface="Consolas" pitchFamily="49" charset="0"/>
                <a:ea typeface="仿宋" pitchFamily="49" charset="-122"/>
                <a:cs typeface="Consolas" pitchFamily="49" charset="0"/>
              </a:rPr>
              <a:t>③ 合并：</a:t>
            </a:r>
            <a:r>
              <a:rPr lang="zh-CN" altLang="en-US" sz="2000">
                <a:solidFill>
                  <a:srgbClr val="0000FF"/>
                </a:solidFill>
                <a:latin typeface="Consolas" pitchFamily="49" charset="0"/>
                <a:ea typeface="仿宋" pitchFamily="49" charset="-122"/>
                <a:cs typeface="Consolas" pitchFamily="49" charset="0"/>
              </a:rPr>
              <a:t>将各个子问题的解合并为原问题的解。 </a:t>
            </a:r>
          </a:p>
        </p:txBody>
      </p:sp>
      <p:sp>
        <p:nvSpPr>
          <p:cNvPr id="2" name="下弧形箭头 1"/>
          <p:cNvSpPr/>
          <p:nvPr/>
        </p:nvSpPr>
        <p:spPr>
          <a:xfrm>
            <a:off x="2195736" y="5181632"/>
            <a:ext cx="4968552" cy="1224136"/>
          </a:xfrm>
          <a:prstGeom prst="curvedUpArrow">
            <a:avLst>
              <a:gd name="adj1" fmla="val 25000"/>
              <a:gd name="adj2" fmla="val 72907"/>
              <a:gd name="adj3" fmla="val 42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539750" y="476250"/>
            <a:ext cx="2103424" cy="457200"/>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 PRAM</a:t>
            </a:r>
            <a:r>
              <a:rPr lang="zh-CN" altLang="en-US">
                <a:solidFill>
                  <a:schemeClr val="bg1"/>
                </a:solidFill>
                <a:latin typeface="Consolas" pitchFamily="49" charset="0"/>
                <a:ea typeface="楷体" pitchFamily="49" charset="-122"/>
                <a:cs typeface="Consolas" pitchFamily="49" charset="0"/>
              </a:rPr>
              <a:t>模型</a:t>
            </a:r>
          </a:p>
        </p:txBody>
      </p:sp>
      <p:sp>
        <p:nvSpPr>
          <p:cNvPr id="153603" name="Text Box 3"/>
          <p:cNvSpPr txBox="1">
            <a:spLocks noChangeArrowheads="1"/>
          </p:cNvSpPr>
          <p:nvPr/>
        </p:nvSpPr>
        <p:spPr bwMode="auto">
          <a:xfrm>
            <a:off x="755650" y="1268413"/>
            <a:ext cx="7632700" cy="3423886"/>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PRAM</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Parallel Random </a:t>
            </a:r>
            <a:r>
              <a:rPr lang="en-US" altLang="zh-CN" sz="2000">
                <a:solidFill>
                  <a:srgbClr val="0000FF"/>
                </a:solidFill>
                <a:latin typeface="Consolas" pitchFamily="49" charset="0"/>
                <a:ea typeface="楷体" pitchFamily="49" charset="-122"/>
                <a:cs typeface="Consolas" pitchFamily="49" charset="0"/>
              </a:rPr>
              <a:t>Access Machine</a:t>
            </a:r>
            <a:r>
              <a:rPr lang="zh-CN" altLang="en-US" sz="2000">
                <a:solidFill>
                  <a:srgbClr val="0000FF"/>
                </a:solidFill>
                <a:latin typeface="Consolas" pitchFamily="49" charset="0"/>
                <a:ea typeface="楷体" pitchFamily="49" charset="-122"/>
                <a:cs typeface="Consolas" pitchFamily="49" charset="0"/>
              </a:rPr>
              <a:t>，随</a:t>
            </a:r>
            <a:r>
              <a:rPr lang="zh-CN" altLang="en-US" sz="2000" dirty="0">
                <a:solidFill>
                  <a:srgbClr val="0000FF"/>
                </a:solidFill>
                <a:latin typeface="Consolas" pitchFamily="49" charset="0"/>
                <a:ea typeface="楷体" pitchFamily="49" charset="-122"/>
                <a:cs typeface="Consolas" pitchFamily="49" charset="0"/>
              </a:rPr>
              <a:t>机存取并行机器）</a:t>
            </a:r>
            <a:r>
              <a:rPr lang="zh-CN" altLang="en-US" sz="2000">
                <a:solidFill>
                  <a:srgbClr val="0000FF"/>
                </a:solidFill>
                <a:latin typeface="Consolas" pitchFamily="49" charset="0"/>
                <a:ea typeface="楷体" pitchFamily="49" charset="-122"/>
                <a:cs typeface="Consolas" pitchFamily="49" charset="0"/>
              </a:rPr>
              <a:t>模型，也</a:t>
            </a:r>
            <a:r>
              <a:rPr lang="zh-CN" altLang="en-US" sz="2000" dirty="0">
                <a:solidFill>
                  <a:srgbClr val="0000FF"/>
                </a:solidFill>
                <a:latin typeface="Consolas" pitchFamily="49" charset="0"/>
                <a:ea typeface="楷体" pitchFamily="49" charset="-122"/>
                <a:cs typeface="Consolas" pitchFamily="49" charset="0"/>
              </a:rPr>
              <a:t>称为共享存储的</a:t>
            </a:r>
            <a:r>
              <a:rPr lang="en-US" altLang="zh-CN" sz="2000" dirty="0" err="1">
                <a:solidFill>
                  <a:srgbClr val="0000FF"/>
                </a:solidFill>
                <a:latin typeface="Consolas" pitchFamily="49" charset="0"/>
                <a:ea typeface="楷体" pitchFamily="49" charset="-122"/>
                <a:cs typeface="Consolas" pitchFamily="49" charset="0"/>
              </a:rPr>
              <a:t>SIMD</a:t>
            </a:r>
            <a:r>
              <a:rPr lang="zh-CN" altLang="en-US" sz="2000" dirty="0">
                <a:solidFill>
                  <a:srgbClr val="0000FF"/>
                </a:solidFill>
                <a:latin typeface="Consolas" pitchFamily="49" charset="0"/>
                <a:ea typeface="楷体" pitchFamily="49" charset="-122"/>
                <a:cs typeface="Consolas" pitchFamily="49" charset="0"/>
              </a:rPr>
              <a:t>（单指令流多数据流）</a:t>
            </a:r>
            <a:r>
              <a:rPr lang="zh-CN" altLang="en-US" sz="2000">
                <a:solidFill>
                  <a:srgbClr val="0000FF"/>
                </a:solidFill>
                <a:latin typeface="Consolas" pitchFamily="49" charset="0"/>
                <a:ea typeface="楷体" pitchFamily="49" charset="-122"/>
                <a:cs typeface="Consolas" pitchFamily="49" charset="0"/>
              </a:rPr>
              <a:t>模型，是</a:t>
            </a:r>
            <a:r>
              <a:rPr lang="zh-CN" altLang="en-US" sz="2000" dirty="0">
                <a:solidFill>
                  <a:srgbClr val="0000FF"/>
                </a:solidFill>
                <a:latin typeface="Consolas" pitchFamily="49" charset="0"/>
                <a:ea typeface="楷体" pitchFamily="49" charset="-122"/>
                <a:cs typeface="Consolas" pitchFamily="49" charset="0"/>
              </a:rPr>
              <a:t>一种抽象的并行计算</a:t>
            </a:r>
            <a:r>
              <a:rPr lang="zh-CN" altLang="en-US" sz="2000">
                <a:solidFill>
                  <a:srgbClr val="0000FF"/>
                </a:solidFill>
                <a:latin typeface="Consolas" pitchFamily="49" charset="0"/>
                <a:ea typeface="楷体" pitchFamily="49" charset="-122"/>
                <a:cs typeface="Consolas" pitchFamily="49" charset="0"/>
              </a:rPr>
              <a:t>模型，它</a:t>
            </a:r>
            <a:r>
              <a:rPr lang="zh-CN" altLang="en-US" sz="2000" dirty="0">
                <a:solidFill>
                  <a:srgbClr val="0000FF"/>
                </a:solidFill>
                <a:latin typeface="Consolas" pitchFamily="49" charset="0"/>
                <a:ea typeface="楷体" pitchFamily="49" charset="-122"/>
                <a:cs typeface="Consolas" pitchFamily="49" charset="0"/>
              </a:rPr>
              <a:t>是从串行的</a:t>
            </a:r>
            <a:r>
              <a:rPr lang="en-US" altLang="zh-CN" sz="2000" dirty="0">
                <a:solidFill>
                  <a:srgbClr val="0000FF"/>
                </a:solidFill>
                <a:latin typeface="Consolas" pitchFamily="49" charset="0"/>
                <a:ea typeface="楷体" pitchFamily="49" charset="-122"/>
                <a:cs typeface="Consolas" pitchFamily="49" charset="0"/>
              </a:rPr>
              <a:t>RAM</a:t>
            </a:r>
            <a:r>
              <a:rPr lang="zh-CN" altLang="en-US" sz="2000" dirty="0">
                <a:solidFill>
                  <a:srgbClr val="0000FF"/>
                </a:solidFill>
                <a:latin typeface="Consolas" pitchFamily="49" charset="0"/>
                <a:ea typeface="楷体" pitchFamily="49" charset="-122"/>
                <a:cs typeface="Consolas" pitchFamily="49" charset="0"/>
              </a:rPr>
              <a:t>模型直接发展起来的。</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在这种模</a:t>
            </a:r>
            <a:r>
              <a:rPr lang="zh-CN" altLang="en-US" sz="2000">
                <a:solidFill>
                  <a:srgbClr val="0000FF"/>
                </a:solidFill>
                <a:latin typeface="Consolas" pitchFamily="49" charset="0"/>
                <a:ea typeface="楷体" pitchFamily="49" charset="-122"/>
                <a:cs typeface="Consolas" pitchFamily="49" charset="0"/>
              </a:rPr>
              <a:t>型中，假</a:t>
            </a:r>
            <a:r>
              <a:rPr lang="zh-CN" altLang="en-US" sz="2000" dirty="0">
                <a:solidFill>
                  <a:srgbClr val="0000FF"/>
                </a:solidFill>
                <a:latin typeface="Consolas" pitchFamily="49" charset="0"/>
                <a:ea typeface="楷体" pitchFamily="49" charset="-122"/>
                <a:cs typeface="Consolas" pitchFamily="49" charset="0"/>
              </a:rPr>
              <a:t>定有一个无限大容量的共享存</a:t>
            </a:r>
            <a:r>
              <a:rPr lang="zh-CN" altLang="en-US" sz="2000">
                <a:solidFill>
                  <a:srgbClr val="0000FF"/>
                </a:solidFill>
                <a:latin typeface="Consolas" pitchFamily="49" charset="0"/>
                <a:ea typeface="楷体" pitchFamily="49" charset="-122"/>
                <a:cs typeface="Consolas" pitchFamily="49" charset="0"/>
              </a:rPr>
              <a:t>储器，并</a:t>
            </a:r>
            <a:r>
              <a:rPr lang="zh-CN" altLang="en-US" sz="2000" dirty="0">
                <a:solidFill>
                  <a:srgbClr val="0000FF"/>
                </a:solidFill>
                <a:latin typeface="Consolas" pitchFamily="49" charset="0"/>
                <a:ea typeface="楷体" pitchFamily="49" charset="-122"/>
                <a:cs typeface="Consolas" pitchFamily="49" charset="0"/>
              </a:rPr>
              <a:t>且有多个功能相同的处</a:t>
            </a:r>
            <a:r>
              <a:rPr lang="zh-CN" altLang="en-US" sz="2000">
                <a:solidFill>
                  <a:srgbClr val="0000FF"/>
                </a:solidFill>
                <a:latin typeface="Consolas" pitchFamily="49" charset="0"/>
                <a:ea typeface="楷体" pitchFamily="49" charset="-122"/>
                <a:cs typeface="Consolas" pitchFamily="49" charset="0"/>
              </a:rPr>
              <a:t>理器，且</a:t>
            </a:r>
            <a:r>
              <a:rPr lang="zh-CN" altLang="en-US" sz="2000" dirty="0">
                <a:solidFill>
                  <a:srgbClr val="0000FF"/>
                </a:solidFill>
                <a:latin typeface="Consolas" pitchFamily="49" charset="0"/>
                <a:ea typeface="楷体" pitchFamily="49" charset="-122"/>
                <a:cs typeface="Consolas" pitchFamily="49" charset="0"/>
              </a:rPr>
              <a:t>它们都具有简单的算术运算和逻辑判断</a:t>
            </a:r>
            <a:r>
              <a:rPr lang="zh-CN" altLang="en-US" sz="2000">
                <a:solidFill>
                  <a:srgbClr val="0000FF"/>
                </a:solidFill>
                <a:latin typeface="Consolas" pitchFamily="49" charset="0"/>
                <a:ea typeface="楷体" pitchFamily="49" charset="-122"/>
                <a:cs typeface="Consolas" pitchFamily="49" charset="0"/>
              </a:rPr>
              <a:t>功能，在</a:t>
            </a:r>
            <a:r>
              <a:rPr lang="zh-CN" altLang="en-US" sz="2000" dirty="0">
                <a:solidFill>
                  <a:srgbClr val="0000FF"/>
                </a:solidFill>
                <a:latin typeface="Consolas" pitchFamily="49" charset="0"/>
                <a:ea typeface="楷体" pitchFamily="49" charset="-122"/>
                <a:cs typeface="Consolas" pitchFamily="49" charset="0"/>
              </a:rPr>
              <a:t>任意时刻各个处理器可以访问共享存储单元。</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323851" y="333375"/>
            <a:ext cx="2033572"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BSP</a:t>
            </a:r>
            <a:r>
              <a:rPr lang="zh-CN" altLang="en-US">
                <a:solidFill>
                  <a:schemeClr val="bg1"/>
                </a:solidFill>
                <a:latin typeface="Consolas" pitchFamily="49" charset="0"/>
                <a:ea typeface="楷体" pitchFamily="49" charset="-122"/>
                <a:cs typeface="Consolas" pitchFamily="49" charset="0"/>
              </a:rPr>
              <a:t>模型</a:t>
            </a:r>
          </a:p>
        </p:txBody>
      </p:sp>
      <p:sp>
        <p:nvSpPr>
          <p:cNvPr id="152579" name="Text Box 3"/>
          <p:cNvSpPr txBox="1">
            <a:spLocks noChangeArrowheads="1"/>
          </p:cNvSpPr>
          <p:nvPr/>
        </p:nvSpPr>
        <p:spPr bwMode="auto">
          <a:xfrm>
            <a:off x="539750" y="1052513"/>
            <a:ext cx="8389968" cy="2144177"/>
          </a:xfrm>
          <a:prstGeom prst="rect">
            <a:avLst/>
          </a:prstGeom>
          <a:noFill/>
          <a:ln w="9525">
            <a:noFill/>
            <a:miter lim="800000"/>
            <a:headEnd/>
            <a:tailEnd/>
          </a:ln>
          <a:effectLst/>
        </p:spPr>
        <p:txBody>
          <a:bodyPr wrap="square">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BSP</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Bulk </a:t>
            </a:r>
            <a:r>
              <a:rPr lang="en-US" altLang="zh-CN" sz="2000">
                <a:solidFill>
                  <a:srgbClr val="0000FF"/>
                </a:solidFill>
                <a:latin typeface="Consolas" pitchFamily="49" charset="0"/>
                <a:ea typeface="楷体" pitchFamily="49" charset="-122"/>
                <a:cs typeface="Consolas" pitchFamily="49" charset="0"/>
              </a:rPr>
              <a:t>Synchronous Parallel</a:t>
            </a:r>
            <a:r>
              <a:rPr lang="zh-CN" altLang="en-US" sz="2000">
                <a:solidFill>
                  <a:srgbClr val="0000FF"/>
                </a:solidFill>
                <a:latin typeface="Consolas" pitchFamily="49" charset="0"/>
                <a:ea typeface="楷体" pitchFamily="49" charset="-122"/>
                <a:cs typeface="Consolas" pitchFamily="49" charset="0"/>
              </a:rPr>
              <a:t>，整</a:t>
            </a:r>
            <a:r>
              <a:rPr lang="zh-CN" altLang="en-US" sz="2000" dirty="0">
                <a:solidFill>
                  <a:srgbClr val="0000FF"/>
                </a:solidFill>
                <a:latin typeface="Consolas" pitchFamily="49" charset="0"/>
                <a:ea typeface="楷体" pitchFamily="49" charset="-122"/>
                <a:cs typeface="Consolas" pitchFamily="49" charset="0"/>
              </a:rPr>
              <a:t>体同步并行）模型是个分布存储的</a:t>
            </a:r>
            <a:r>
              <a:rPr lang="en-US" altLang="zh-CN" sz="2000" dirty="0" err="1">
                <a:solidFill>
                  <a:srgbClr val="0000FF"/>
                </a:solidFill>
                <a:latin typeface="Consolas" pitchFamily="49" charset="0"/>
                <a:ea typeface="楷体" pitchFamily="49" charset="-122"/>
                <a:cs typeface="Consolas" pitchFamily="49" charset="0"/>
              </a:rPr>
              <a:t>MIMD</a:t>
            </a:r>
            <a:r>
              <a:rPr lang="zh-CN" altLang="en-US" sz="2000" dirty="0">
                <a:solidFill>
                  <a:srgbClr val="0000FF"/>
                </a:solidFill>
                <a:latin typeface="Consolas" pitchFamily="49" charset="0"/>
                <a:ea typeface="楷体" pitchFamily="49" charset="-122"/>
                <a:cs typeface="Consolas" pitchFamily="49" charset="0"/>
              </a:rPr>
              <a:t>（多指令流多数据流）计算</a:t>
            </a:r>
            <a:r>
              <a:rPr lang="zh-CN" altLang="en-US" sz="2000">
                <a:solidFill>
                  <a:srgbClr val="0000FF"/>
                </a:solidFill>
                <a:latin typeface="Consolas" pitchFamily="49" charset="0"/>
                <a:ea typeface="楷体" pitchFamily="49" charset="-122"/>
                <a:cs typeface="Consolas" pitchFamily="49" charset="0"/>
              </a:rPr>
              <a:t>模型，由</a:t>
            </a:r>
            <a:r>
              <a:rPr lang="zh-CN" altLang="en-US" sz="2000" dirty="0">
                <a:solidFill>
                  <a:srgbClr val="0000FF"/>
                </a:solidFill>
                <a:latin typeface="Consolas" pitchFamily="49" charset="0"/>
                <a:ea typeface="楷体" pitchFamily="49" charset="-122"/>
                <a:cs typeface="Consolas" pitchFamily="49" charset="0"/>
              </a:rPr>
              <a:t>哈佛大学</a:t>
            </a:r>
            <a:r>
              <a:rPr lang="en-US" altLang="zh-CN" sz="2000" dirty="0" err="1">
                <a:solidFill>
                  <a:srgbClr val="0000FF"/>
                </a:solidFill>
                <a:latin typeface="Consolas" pitchFamily="49" charset="0"/>
                <a:ea typeface="楷体" pitchFamily="49" charset="-122"/>
                <a:cs typeface="Consolas" pitchFamily="49" charset="0"/>
              </a:rPr>
              <a:t>Viliant</a:t>
            </a:r>
            <a:r>
              <a:rPr lang="zh-CN" altLang="en-US" sz="2000" dirty="0">
                <a:solidFill>
                  <a:srgbClr val="0000FF"/>
                </a:solidFill>
                <a:latin typeface="Consolas" pitchFamily="49" charset="0"/>
                <a:ea typeface="楷体" pitchFamily="49" charset="-122"/>
                <a:cs typeface="Consolas" pitchFamily="49" charset="0"/>
              </a:rPr>
              <a:t>和牛津大学</a:t>
            </a:r>
            <a:r>
              <a:rPr lang="en-US" altLang="zh-CN" sz="2000" dirty="0">
                <a:solidFill>
                  <a:srgbClr val="0000FF"/>
                </a:solidFill>
                <a:latin typeface="Consolas" pitchFamily="49" charset="0"/>
                <a:ea typeface="楷体" pitchFamily="49" charset="-122"/>
                <a:cs typeface="Consolas" pitchFamily="49" charset="0"/>
              </a:rPr>
              <a:t>Bill McColl</a:t>
            </a:r>
            <a:r>
              <a:rPr lang="zh-CN" altLang="en-US" sz="2000" dirty="0">
                <a:solidFill>
                  <a:srgbClr val="0000FF"/>
                </a:solidFill>
                <a:latin typeface="Consolas" pitchFamily="49" charset="0"/>
                <a:ea typeface="楷体" pitchFamily="49" charset="-122"/>
                <a:cs typeface="Consolas" pitchFamily="49" charset="0"/>
              </a:rPr>
              <a:t>提出。</a:t>
            </a:r>
          </a:p>
          <a:p>
            <a:pPr>
              <a:lnSpc>
                <a:spcPts val="3200"/>
              </a:lnSpc>
            </a:pPr>
            <a:r>
              <a:rPr lang="zh-CN" altLang="en-US" sz="2000" dirty="0">
                <a:solidFill>
                  <a:srgbClr val="0000FF"/>
                </a:solidFill>
                <a:latin typeface="Consolas" pitchFamily="49" charset="0"/>
                <a:ea typeface="楷体" pitchFamily="49" charset="-122"/>
                <a:cs typeface="Consolas" pitchFamily="49" charset="0"/>
              </a:rPr>
              <a:t>　　一台</a:t>
            </a:r>
            <a:r>
              <a:rPr lang="en-US" altLang="zh-CN" sz="2000" dirty="0" err="1">
                <a:solidFill>
                  <a:srgbClr val="0000FF"/>
                </a:solidFill>
                <a:latin typeface="Consolas" pitchFamily="49" charset="0"/>
                <a:ea typeface="楷体" pitchFamily="49" charset="-122"/>
                <a:cs typeface="Consolas" pitchFamily="49" charset="0"/>
              </a:rPr>
              <a:t>BSP</a:t>
            </a:r>
            <a:r>
              <a:rPr lang="zh-CN" altLang="en-US" sz="2000" dirty="0">
                <a:solidFill>
                  <a:srgbClr val="0000FF"/>
                </a:solidFill>
                <a:latin typeface="Consolas" pitchFamily="49" charset="0"/>
                <a:ea typeface="楷体" pitchFamily="49" charset="-122"/>
                <a:cs typeface="Consolas" pitchFamily="49" charset="0"/>
              </a:rPr>
              <a:t>计算机由</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个处理器</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存储器（节点）</a:t>
            </a:r>
            <a:r>
              <a:rPr lang="zh-CN" altLang="en-US" sz="2000">
                <a:solidFill>
                  <a:srgbClr val="0000FF"/>
                </a:solidFill>
                <a:latin typeface="Consolas" pitchFamily="49" charset="0"/>
                <a:ea typeface="楷体" pitchFamily="49" charset="-122"/>
                <a:cs typeface="Consolas" pitchFamily="49" charset="0"/>
              </a:rPr>
              <a:t>组成，通</a:t>
            </a:r>
            <a:r>
              <a:rPr lang="zh-CN" altLang="en-US" sz="2000" dirty="0">
                <a:solidFill>
                  <a:srgbClr val="0000FF"/>
                </a:solidFill>
                <a:latin typeface="Consolas" pitchFamily="49" charset="0"/>
                <a:ea typeface="楷体" pitchFamily="49" charset="-122"/>
                <a:cs typeface="Consolas" pitchFamily="49" charset="0"/>
              </a:rPr>
              <a:t>过通信网络进行</a:t>
            </a:r>
            <a:r>
              <a:rPr lang="zh-CN" altLang="en-US" sz="2000">
                <a:solidFill>
                  <a:srgbClr val="0000FF"/>
                </a:solidFill>
                <a:latin typeface="Consolas" pitchFamily="49" charset="0"/>
                <a:ea typeface="楷体" pitchFamily="49" charset="-122"/>
                <a:cs typeface="Consolas" pitchFamily="49" charset="0"/>
              </a:rPr>
              <a:t>互联。</a:t>
            </a:r>
            <a:endParaRPr lang="zh-CN" altLang="en-US" sz="2000" dirty="0">
              <a:solidFill>
                <a:srgbClr val="0000FF"/>
              </a:solidFill>
              <a:latin typeface="Consolas" pitchFamily="49" charset="0"/>
              <a:ea typeface="楷体" pitchFamily="49" charset="-122"/>
              <a:cs typeface="Consolas" pitchFamily="49" charset="0"/>
            </a:endParaRPr>
          </a:p>
        </p:txBody>
      </p:sp>
      <p:sp>
        <p:nvSpPr>
          <p:cNvPr id="152581" name="Rectangle 5"/>
          <p:cNvSpPr>
            <a:spLocks noChangeArrowheads="1"/>
          </p:cNvSpPr>
          <p:nvPr/>
        </p:nvSpPr>
        <p:spPr bwMode="auto">
          <a:xfrm>
            <a:off x="0" y="2847975"/>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graphicFrame>
        <p:nvGraphicFramePr>
          <p:cNvPr id="152580" name="Object 4"/>
          <p:cNvGraphicFramePr>
            <a:graphicFrameLocks noChangeAspect="1"/>
          </p:cNvGraphicFramePr>
          <p:nvPr/>
        </p:nvGraphicFramePr>
        <p:xfrm>
          <a:off x="2484438" y="3213100"/>
          <a:ext cx="3527425" cy="2289175"/>
        </p:xfrm>
        <a:graphic>
          <a:graphicData uri="http://schemas.openxmlformats.org/presentationml/2006/ole">
            <mc:AlternateContent xmlns:mc="http://schemas.openxmlformats.org/markup-compatibility/2006">
              <mc:Choice xmlns:v="urn:schemas-microsoft-com:vml" Requires="v">
                <p:oleObj spid="_x0000_s152633" name="图片" r:id="rId3" imgW="1962000" imgH="1276200" progId="">
                  <p:embed/>
                </p:oleObj>
              </mc:Choice>
              <mc:Fallback>
                <p:oleObj name="图片" r:id="rId3" imgW="1962000" imgH="12762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213100"/>
                        <a:ext cx="3527425"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箭头连接符 6"/>
          <p:cNvCxnSpPr/>
          <p:nvPr/>
        </p:nvCxnSpPr>
        <p:spPr>
          <a:xfrm rot="5400000">
            <a:off x="2947790" y="4285354"/>
            <a:ext cx="360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8" name="直接箭头连接符 7"/>
          <p:cNvCxnSpPr/>
          <p:nvPr/>
        </p:nvCxnSpPr>
        <p:spPr>
          <a:xfrm rot="5400000">
            <a:off x="3999604" y="4973104"/>
            <a:ext cx="432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9" name="直接箭头连接符 8"/>
          <p:cNvCxnSpPr/>
          <p:nvPr/>
        </p:nvCxnSpPr>
        <p:spPr>
          <a:xfrm rot="5400000">
            <a:off x="5178612" y="4297534"/>
            <a:ext cx="360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428596" y="1163041"/>
            <a:ext cx="8353425"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一个</a:t>
            </a:r>
            <a:r>
              <a:rPr lang="en-US" altLang="zh-CN" sz="2000" dirty="0" err="1">
                <a:solidFill>
                  <a:srgbClr val="0000FF"/>
                </a:solidFill>
                <a:latin typeface="Consolas" pitchFamily="49" charset="0"/>
                <a:ea typeface="楷体" pitchFamily="49" charset="-122"/>
                <a:cs typeface="Consolas" pitchFamily="49" charset="0"/>
              </a:rPr>
              <a:t>BSP</a:t>
            </a:r>
            <a:r>
              <a:rPr lang="zh-CN" altLang="en-US" sz="2000" dirty="0">
                <a:solidFill>
                  <a:srgbClr val="0000FF"/>
                </a:solidFill>
                <a:latin typeface="Consolas" pitchFamily="49" charset="0"/>
                <a:ea typeface="楷体" pitchFamily="49" charset="-122"/>
                <a:cs typeface="Consolas" pitchFamily="49" charset="0"/>
              </a:rPr>
              <a:t>程序有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进程，每</a:t>
            </a:r>
            <a:r>
              <a:rPr lang="zh-CN" altLang="en-US" sz="2000" dirty="0">
                <a:solidFill>
                  <a:srgbClr val="0000FF"/>
                </a:solidFill>
                <a:latin typeface="Consolas" pitchFamily="49" charset="0"/>
                <a:ea typeface="楷体" pitchFamily="49" charset="-122"/>
                <a:cs typeface="Consolas" pitchFamily="49" charset="0"/>
              </a:rPr>
              <a:t>个驻留在一个节</a:t>
            </a:r>
            <a:r>
              <a:rPr lang="zh-CN" altLang="en-US" sz="2000">
                <a:solidFill>
                  <a:srgbClr val="0000FF"/>
                </a:solidFill>
                <a:latin typeface="Consolas" pitchFamily="49" charset="0"/>
                <a:ea typeface="楷体" pitchFamily="49" charset="-122"/>
                <a:cs typeface="Consolas" pitchFamily="49" charset="0"/>
              </a:rPr>
              <a:t>点上，程</a:t>
            </a:r>
            <a:r>
              <a:rPr lang="zh-CN" altLang="en-US" sz="2000" dirty="0">
                <a:solidFill>
                  <a:srgbClr val="0000FF"/>
                </a:solidFill>
                <a:latin typeface="Consolas" pitchFamily="49" charset="0"/>
                <a:ea typeface="楷体" pitchFamily="49" charset="-122"/>
                <a:cs typeface="Consolas" pitchFamily="49" charset="0"/>
              </a:rPr>
              <a:t>序按严格的超步（可以理解为并行计算中子问题的求解）顺序</a:t>
            </a:r>
            <a:r>
              <a:rPr lang="zh-CN" altLang="en-US" sz="2000">
                <a:solidFill>
                  <a:srgbClr val="0000FF"/>
                </a:solidFill>
                <a:latin typeface="Consolas" pitchFamily="49" charset="0"/>
                <a:ea typeface="楷体" pitchFamily="49" charset="-122"/>
                <a:cs typeface="Consolas" pitchFamily="49" charset="0"/>
              </a:rPr>
              <a:t>执行。</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36" name="组合 35"/>
          <p:cNvGrpSpPr/>
          <p:nvPr/>
        </p:nvGrpSpPr>
        <p:grpSpPr>
          <a:xfrm>
            <a:off x="2643174" y="2714620"/>
            <a:ext cx="3643338" cy="2214578"/>
            <a:chOff x="3428992" y="2786058"/>
            <a:chExt cx="3643338" cy="2214578"/>
          </a:xfrm>
        </p:grpSpPr>
        <p:sp>
          <p:nvSpPr>
            <p:cNvPr id="5" name="TextBox 4"/>
            <p:cNvSpPr txBox="1"/>
            <p:nvPr/>
          </p:nvSpPr>
          <p:spPr>
            <a:xfrm>
              <a:off x="6357950" y="3714752"/>
              <a:ext cx="714380" cy="646331"/>
            </a:xfrm>
            <a:prstGeom prst="rect">
              <a:avLst/>
            </a:prstGeom>
            <a:noFill/>
          </p:spPr>
          <p:txBody>
            <a:bodyPr wrap="square" rtlCol="0">
              <a:spAutoFit/>
            </a:bodyPr>
            <a:lstStyle/>
            <a:p>
              <a:r>
                <a:rPr lang="zh-CN" altLang="zh-CN" sz="1800">
                  <a:solidFill>
                    <a:srgbClr val="006600"/>
                  </a:solidFill>
                  <a:latin typeface="Consolas" pitchFamily="49" charset="0"/>
                  <a:ea typeface="楷体" pitchFamily="49" charset="-122"/>
                  <a:cs typeface="Consolas" pitchFamily="49" charset="0"/>
                </a:rPr>
                <a:t>全局</a:t>
              </a:r>
            </a:p>
            <a:p>
              <a:r>
                <a:rPr lang="zh-CN" altLang="zh-CN" sz="1800">
                  <a:solidFill>
                    <a:srgbClr val="006600"/>
                  </a:solidFill>
                  <a:latin typeface="Consolas" pitchFamily="49" charset="0"/>
                  <a:ea typeface="楷体" pitchFamily="49" charset="-122"/>
                  <a:cs typeface="Consolas" pitchFamily="49" charset="0"/>
                </a:rPr>
                <a:t>通信</a:t>
              </a:r>
            </a:p>
          </p:txBody>
        </p:sp>
        <p:sp>
          <p:nvSpPr>
            <p:cNvPr id="6" name="TextBox 5"/>
            <p:cNvSpPr txBox="1"/>
            <p:nvPr/>
          </p:nvSpPr>
          <p:spPr>
            <a:xfrm>
              <a:off x="6357950" y="2786058"/>
              <a:ext cx="714380" cy="646331"/>
            </a:xfrm>
            <a:prstGeom prst="rect">
              <a:avLst/>
            </a:prstGeom>
            <a:noFill/>
          </p:spPr>
          <p:txBody>
            <a:bodyPr wrap="square" rtlCol="0">
              <a:spAutoFit/>
            </a:bodyPr>
            <a:lstStyle/>
            <a:p>
              <a:r>
                <a:rPr lang="zh-CN" altLang="zh-CN" sz="1800">
                  <a:solidFill>
                    <a:srgbClr val="006600"/>
                  </a:solidFill>
                  <a:latin typeface="Consolas" pitchFamily="49" charset="0"/>
                  <a:ea typeface="楷体" pitchFamily="49" charset="-122"/>
                  <a:cs typeface="Consolas" pitchFamily="49" charset="0"/>
                </a:rPr>
                <a:t>本地</a:t>
              </a:r>
            </a:p>
            <a:p>
              <a:r>
                <a:rPr lang="zh-CN" altLang="zh-CN" sz="1800">
                  <a:solidFill>
                    <a:srgbClr val="006600"/>
                  </a:solidFill>
                  <a:latin typeface="Consolas" pitchFamily="49" charset="0"/>
                  <a:ea typeface="楷体" pitchFamily="49" charset="-122"/>
                  <a:cs typeface="Consolas" pitchFamily="49" charset="0"/>
                </a:rPr>
                <a:t>计算</a:t>
              </a:r>
              <a:endParaRPr lang="zh-CN" altLang="en-US" sz="1800">
                <a:solidFill>
                  <a:srgbClr val="006600"/>
                </a:solidFill>
                <a:latin typeface="Consolas" pitchFamily="49" charset="0"/>
                <a:ea typeface="楷体" pitchFamily="49" charset="-122"/>
                <a:cs typeface="Consolas" pitchFamily="49" charset="0"/>
              </a:endParaRPr>
            </a:p>
          </p:txBody>
        </p:sp>
        <p:sp>
          <p:nvSpPr>
            <p:cNvPr id="7" name="TextBox 6"/>
            <p:cNvSpPr txBox="1"/>
            <p:nvPr/>
          </p:nvSpPr>
          <p:spPr>
            <a:xfrm>
              <a:off x="6357950" y="4500570"/>
              <a:ext cx="714380" cy="369332"/>
            </a:xfrm>
            <a:prstGeom prst="rect">
              <a:avLst/>
            </a:prstGeom>
            <a:noFill/>
          </p:spPr>
          <p:txBody>
            <a:bodyPr wrap="square" rtlCol="0">
              <a:spAutoFit/>
            </a:bodyPr>
            <a:lstStyle/>
            <a:p>
              <a:r>
                <a:rPr lang="zh-CN" altLang="en-US" sz="1800">
                  <a:solidFill>
                    <a:srgbClr val="006600"/>
                  </a:solidFill>
                  <a:latin typeface="Consolas" pitchFamily="49" charset="0"/>
                  <a:ea typeface="楷体" pitchFamily="49" charset="-122"/>
                  <a:cs typeface="Consolas" pitchFamily="49" charset="0"/>
                </a:rPr>
                <a:t>同步</a:t>
              </a:r>
            </a:p>
          </p:txBody>
        </p:sp>
        <p:sp>
          <p:nvSpPr>
            <p:cNvPr id="8" name="矩形 7"/>
            <p:cNvSpPr/>
            <p:nvPr/>
          </p:nvSpPr>
          <p:spPr>
            <a:xfrm>
              <a:off x="3571868" y="2786058"/>
              <a:ext cx="214314"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矩形 8"/>
            <p:cNvSpPr/>
            <p:nvPr/>
          </p:nvSpPr>
          <p:spPr>
            <a:xfrm>
              <a:off x="4000496" y="2786058"/>
              <a:ext cx="21431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 name="矩形 9"/>
            <p:cNvSpPr/>
            <p:nvPr/>
          </p:nvSpPr>
          <p:spPr>
            <a:xfrm>
              <a:off x="4429124" y="2786058"/>
              <a:ext cx="21431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1" name="矩形 10"/>
            <p:cNvSpPr/>
            <p:nvPr/>
          </p:nvSpPr>
          <p:spPr>
            <a:xfrm>
              <a:off x="5786446" y="2786058"/>
              <a:ext cx="214314"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2" name="矩形 11"/>
            <p:cNvSpPr/>
            <p:nvPr/>
          </p:nvSpPr>
          <p:spPr>
            <a:xfrm>
              <a:off x="5357818" y="2786058"/>
              <a:ext cx="21431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3" name="矩形 12"/>
            <p:cNvSpPr/>
            <p:nvPr/>
          </p:nvSpPr>
          <p:spPr>
            <a:xfrm>
              <a:off x="4857752" y="2786058"/>
              <a:ext cx="21431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矩形 13"/>
            <p:cNvSpPr/>
            <p:nvPr/>
          </p:nvSpPr>
          <p:spPr>
            <a:xfrm>
              <a:off x="3428992" y="4500570"/>
              <a:ext cx="2786082"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16" name="直接箭头连接符 15"/>
            <p:cNvCxnSpPr>
              <a:stCxn id="8" idx="2"/>
            </p:cNvCxnSpPr>
            <p:nvPr/>
          </p:nvCxnSpPr>
          <p:spPr>
            <a:xfrm rot="16200000" flipH="1">
              <a:off x="3696884" y="4054082"/>
              <a:ext cx="428628" cy="464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2"/>
            </p:cNvCxnSpPr>
            <p:nvPr/>
          </p:nvCxnSpPr>
          <p:spPr>
            <a:xfrm rot="5400000">
              <a:off x="3446852" y="3839769"/>
              <a:ext cx="928694"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2"/>
            </p:cNvCxnSpPr>
            <p:nvPr/>
          </p:nvCxnSpPr>
          <p:spPr>
            <a:xfrm rot="16200000" flipH="1">
              <a:off x="3804041" y="3875487"/>
              <a:ext cx="928694" cy="3214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2"/>
            </p:cNvCxnSpPr>
            <p:nvPr/>
          </p:nvCxnSpPr>
          <p:spPr>
            <a:xfrm rot="5400000">
              <a:off x="4018356" y="3982645"/>
              <a:ext cx="714380" cy="3214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0" idx="2"/>
              <a:endCxn id="14" idx="0"/>
            </p:cNvCxnSpPr>
            <p:nvPr/>
          </p:nvCxnSpPr>
          <p:spPr>
            <a:xfrm rot="16200000" flipH="1">
              <a:off x="4321967" y="4000504"/>
              <a:ext cx="714380"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3" idx="2"/>
            </p:cNvCxnSpPr>
            <p:nvPr/>
          </p:nvCxnSpPr>
          <p:spPr>
            <a:xfrm rot="5400000">
              <a:off x="4411265" y="3946926"/>
              <a:ext cx="714380"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3" idx="2"/>
            </p:cNvCxnSpPr>
            <p:nvPr/>
          </p:nvCxnSpPr>
          <p:spPr>
            <a:xfrm rot="16200000" flipH="1">
              <a:off x="4839892" y="3911206"/>
              <a:ext cx="714382" cy="4643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12" idx="2"/>
            </p:cNvCxnSpPr>
            <p:nvPr/>
          </p:nvCxnSpPr>
          <p:spPr>
            <a:xfrm rot="5400000">
              <a:off x="4768455" y="3804050"/>
              <a:ext cx="928694" cy="464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2" idx="2"/>
            </p:cNvCxnSpPr>
            <p:nvPr/>
          </p:nvCxnSpPr>
          <p:spPr>
            <a:xfrm rot="16200000" flipH="1">
              <a:off x="5304239" y="3732611"/>
              <a:ext cx="928694" cy="6072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1" idx="2"/>
            </p:cNvCxnSpPr>
            <p:nvPr/>
          </p:nvCxnSpPr>
          <p:spPr>
            <a:xfrm rot="5400000">
              <a:off x="5554273" y="4161240"/>
              <a:ext cx="428628" cy="250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611188" y="1052513"/>
            <a:ext cx="7632700"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210947" name="Text Box 3"/>
          <p:cNvSpPr txBox="1">
            <a:spLocks noChangeArrowheads="1"/>
          </p:cNvSpPr>
          <p:nvPr/>
        </p:nvSpPr>
        <p:spPr bwMode="auto">
          <a:xfrm>
            <a:off x="323850" y="1214422"/>
            <a:ext cx="8280400" cy="3375283"/>
          </a:xfrm>
          <a:prstGeom prst="rect">
            <a:avLst/>
          </a:prstGeom>
          <a:noFill/>
          <a:ln w="9525">
            <a:noFill/>
            <a:miter lim="800000"/>
            <a:headEnd/>
            <a:tailEnd/>
          </a:ln>
          <a:effectLst/>
        </p:spPr>
        <p:txBody>
          <a:bodyPr>
            <a:spAutoFit/>
          </a:bodyPr>
          <a:lstStyle/>
          <a:p>
            <a:pPr>
              <a:lnSpc>
                <a:spcPts val="3200"/>
              </a:lnSpc>
            </a:pPr>
            <a:r>
              <a:rPr lang="zh-CN" altLang="en-US" sz="2000" dirty="0">
                <a:latin typeface="Consolas" pitchFamily="49" charset="0"/>
                <a:ea typeface="仿宋" pitchFamily="49" charset="-122"/>
                <a:cs typeface="Consolas" pitchFamily="49" charset="0"/>
              </a:rPr>
              <a:t>　　</a:t>
            </a:r>
            <a:r>
              <a:rPr lang="zh-CN" altLang="en-US" sz="2000" dirty="0">
                <a:solidFill>
                  <a:srgbClr val="CC3300"/>
                </a:solidFill>
                <a:latin typeface="Consolas" pitchFamily="49" charset="0"/>
                <a:ea typeface="仿宋" pitchFamily="49" charset="-122"/>
                <a:cs typeface="Consolas" pitchFamily="49" charset="0"/>
              </a:rPr>
              <a:t>① 计算：</a:t>
            </a:r>
            <a:r>
              <a:rPr lang="zh-CN" altLang="en-US" sz="2000" dirty="0">
                <a:solidFill>
                  <a:srgbClr val="0000FF"/>
                </a:solidFill>
                <a:latin typeface="Consolas" pitchFamily="49" charset="0"/>
                <a:ea typeface="仿宋" pitchFamily="49" charset="-122"/>
                <a:cs typeface="Consolas" pitchFamily="49" charset="0"/>
              </a:rPr>
              <a:t>一个或多个处理器执行若干局部计算</a:t>
            </a:r>
            <a:r>
              <a:rPr lang="zh-CN" altLang="en-US" sz="2000">
                <a:solidFill>
                  <a:srgbClr val="0000FF"/>
                </a:solidFill>
                <a:latin typeface="Consolas" pitchFamily="49" charset="0"/>
                <a:ea typeface="仿宋" pitchFamily="49" charset="-122"/>
                <a:cs typeface="Consolas" pitchFamily="49" charset="0"/>
              </a:rPr>
              <a:t>操作，操</a:t>
            </a:r>
            <a:r>
              <a:rPr lang="zh-CN" altLang="en-US" sz="2000" dirty="0">
                <a:solidFill>
                  <a:srgbClr val="0000FF"/>
                </a:solidFill>
                <a:latin typeface="Consolas" pitchFamily="49" charset="0"/>
                <a:ea typeface="仿宋" pitchFamily="49" charset="-122"/>
                <a:cs typeface="Consolas" pitchFamily="49" charset="0"/>
              </a:rPr>
              <a:t>作的所有数据只能是局部存储器中的数据。一个进程的计算与其他进程无关。</a:t>
            </a:r>
          </a:p>
          <a:p>
            <a:pPr>
              <a:lnSpc>
                <a:spcPts val="3200"/>
              </a:lnSpc>
            </a:pPr>
            <a:r>
              <a:rPr lang="zh-CN" altLang="en-US" sz="2000" dirty="0">
                <a:latin typeface="Consolas" pitchFamily="49" charset="0"/>
                <a:ea typeface="仿宋" pitchFamily="49" charset="-122"/>
                <a:cs typeface="Consolas" pitchFamily="49" charset="0"/>
              </a:rPr>
              <a:t>　　</a:t>
            </a:r>
            <a:r>
              <a:rPr lang="zh-CN" altLang="en-US" sz="2000" dirty="0">
                <a:solidFill>
                  <a:srgbClr val="CC3300"/>
                </a:solidFill>
                <a:latin typeface="Consolas" pitchFamily="49" charset="0"/>
                <a:ea typeface="仿宋" pitchFamily="49" charset="-122"/>
                <a:cs typeface="Consolas" pitchFamily="49" charset="0"/>
              </a:rPr>
              <a:t>② 通信</a:t>
            </a:r>
            <a:r>
              <a:rPr lang="zh-CN" altLang="en-US" sz="2000" dirty="0">
                <a:solidFill>
                  <a:srgbClr val="0000FF"/>
                </a:solidFill>
                <a:latin typeface="Consolas" pitchFamily="49" charset="0"/>
                <a:ea typeface="仿宋" pitchFamily="49" charset="-122"/>
                <a:cs typeface="Consolas" pitchFamily="49" charset="0"/>
              </a:rPr>
              <a:t>：处理器之间的相互交换</a:t>
            </a:r>
            <a:r>
              <a:rPr lang="zh-CN" altLang="en-US" sz="2000">
                <a:solidFill>
                  <a:srgbClr val="0000FF"/>
                </a:solidFill>
                <a:latin typeface="Consolas" pitchFamily="49" charset="0"/>
                <a:ea typeface="仿宋" pitchFamily="49" charset="-122"/>
                <a:cs typeface="Consolas" pitchFamily="49" charset="0"/>
              </a:rPr>
              <a:t>数据，通</a:t>
            </a:r>
            <a:r>
              <a:rPr lang="zh-CN" altLang="en-US" sz="2000" dirty="0">
                <a:solidFill>
                  <a:srgbClr val="0000FF"/>
                </a:solidFill>
                <a:latin typeface="Consolas" pitchFamily="49" charset="0"/>
                <a:ea typeface="仿宋" pitchFamily="49" charset="-122"/>
                <a:cs typeface="Consolas" pitchFamily="49" charset="0"/>
              </a:rPr>
              <a:t>信总是以点对点的方式进行。</a:t>
            </a:r>
          </a:p>
          <a:p>
            <a:pPr>
              <a:lnSpc>
                <a:spcPts val="3200"/>
              </a:lnSpc>
            </a:pPr>
            <a:r>
              <a:rPr lang="zh-CN" altLang="en-US" sz="2000" dirty="0">
                <a:latin typeface="Consolas" pitchFamily="49" charset="0"/>
                <a:ea typeface="仿宋" pitchFamily="49" charset="-122"/>
                <a:cs typeface="Consolas" pitchFamily="49" charset="0"/>
              </a:rPr>
              <a:t>　　</a:t>
            </a:r>
            <a:r>
              <a:rPr lang="zh-CN" altLang="en-US" sz="2000" dirty="0">
                <a:solidFill>
                  <a:srgbClr val="CC3300"/>
                </a:solidFill>
                <a:latin typeface="Consolas" pitchFamily="49" charset="0"/>
                <a:ea typeface="仿宋" pitchFamily="49" charset="-122"/>
                <a:cs typeface="Consolas" pitchFamily="49" charset="0"/>
              </a:rPr>
              <a:t>③ 同步：</a:t>
            </a:r>
            <a:r>
              <a:rPr lang="zh-CN" altLang="en-US" sz="2000" dirty="0">
                <a:solidFill>
                  <a:srgbClr val="0000FF"/>
                </a:solidFill>
                <a:latin typeface="Consolas" pitchFamily="49" charset="0"/>
                <a:ea typeface="仿宋" pitchFamily="49" charset="-122"/>
                <a:cs typeface="Consolas" pitchFamily="49" charset="0"/>
              </a:rPr>
              <a:t>确保通信过程中交换的数据被传送到目的处理</a:t>
            </a:r>
            <a:r>
              <a:rPr lang="zh-CN" altLang="en-US" sz="2000">
                <a:solidFill>
                  <a:srgbClr val="0000FF"/>
                </a:solidFill>
                <a:latin typeface="Consolas" pitchFamily="49" charset="0"/>
                <a:ea typeface="仿宋" pitchFamily="49" charset="-122"/>
                <a:cs typeface="Consolas" pitchFamily="49" charset="0"/>
              </a:rPr>
              <a:t>器上，并</a:t>
            </a:r>
            <a:r>
              <a:rPr lang="zh-CN" altLang="en-US" sz="2000" dirty="0">
                <a:solidFill>
                  <a:srgbClr val="0000FF"/>
                </a:solidFill>
                <a:latin typeface="Consolas" pitchFamily="49" charset="0"/>
                <a:ea typeface="仿宋" pitchFamily="49" charset="-122"/>
                <a:cs typeface="Consolas" pitchFamily="49" charset="0"/>
              </a:rPr>
              <a:t>使一个超步中的计算和通信操作必须全部完成</a:t>
            </a:r>
            <a:r>
              <a:rPr lang="zh-CN" altLang="en-US" sz="2000">
                <a:solidFill>
                  <a:srgbClr val="0000FF"/>
                </a:solidFill>
                <a:latin typeface="Consolas" pitchFamily="49" charset="0"/>
                <a:ea typeface="仿宋" pitchFamily="49" charset="-122"/>
                <a:cs typeface="Consolas" pitchFamily="49" charset="0"/>
              </a:rPr>
              <a:t>之后，才</a:t>
            </a:r>
            <a:r>
              <a:rPr lang="zh-CN" altLang="en-US" sz="2000" dirty="0">
                <a:solidFill>
                  <a:srgbClr val="0000FF"/>
                </a:solidFill>
                <a:latin typeface="Consolas" pitchFamily="49" charset="0"/>
                <a:ea typeface="仿宋" pitchFamily="49" charset="-122"/>
                <a:cs typeface="Consolas" pitchFamily="49" charset="0"/>
              </a:rPr>
              <a:t>能开始下一个超步中的任何动作。</a:t>
            </a:r>
          </a:p>
          <a:p>
            <a:pPr>
              <a:lnSpc>
                <a:spcPts val="3200"/>
              </a:lnSpc>
            </a:pPr>
            <a:r>
              <a:rPr lang="zh-CN" altLang="en-US" sz="2000" dirty="0">
                <a:latin typeface="Consolas" pitchFamily="49" charset="0"/>
                <a:ea typeface="仿宋" pitchFamily="49" charset="-122"/>
                <a:cs typeface="Consolas" pitchFamily="49" charset="0"/>
              </a:rPr>
              <a:t>　　</a:t>
            </a:r>
            <a:r>
              <a:rPr lang="en-US" altLang="zh-CN" sz="2000" dirty="0" err="1">
                <a:solidFill>
                  <a:srgbClr val="9900FF"/>
                </a:solidFill>
                <a:latin typeface="Consolas" pitchFamily="49" charset="0"/>
                <a:ea typeface="仿宋" pitchFamily="49" charset="-122"/>
                <a:cs typeface="Consolas" pitchFamily="49" charset="0"/>
              </a:rPr>
              <a:t>BSP</a:t>
            </a:r>
            <a:r>
              <a:rPr lang="zh-CN" altLang="en-US" sz="2000" dirty="0">
                <a:solidFill>
                  <a:srgbClr val="9900FF"/>
                </a:solidFill>
                <a:latin typeface="Consolas" pitchFamily="49" charset="0"/>
                <a:ea typeface="仿宋" pitchFamily="49" charset="-122"/>
                <a:cs typeface="Consolas" pitchFamily="49" charset="0"/>
              </a:rPr>
              <a:t>模型总的执行时间等于各超步执行时间之和。</a:t>
            </a:r>
          </a:p>
        </p:txBody>
      </p:sp>
      <p:sp>
        <p:nvSpPr>
          <p:cNvPr id="210948" name="Text Box 4"/>
          <p:cNvSpPr txBox="1">
            <a:spLocks noChangeArrowheads="1"/>
          </p:cNvSpPr>
          <p:nvPr/>
        </p:nvSpPr>
        <p:spPr bwMode="auto">
          <a:xfrm>
            <a:off x="250825" y="500042"/>
            <a:ext cx="8064500" cy="467692"/>
          </a:xfrm>
          <a:prstGeom prst="rect">
            <a:avLst/>
          </a:prstGeom>
          <a:noFill/>
          <a:ln w="9525">
            <a:noFill/>
            <a:miter lim="800000"/>
            <a:headEnd/>
            <a:tailEnd/>
          </a:ln>
          <a:effectLst/>
        </p:spPr>
        <p:txBody>
          <a:bodyPr>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超步间采用路障同步，每个超步分成如下有序的三个部分：</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323850" y="404813"/>
            <a:ext cx="4105274" cy="46166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spcBef>
                <a:spcPct val="50000"/>
              </a:spcBef>
            </a:pPr>
            <a:r>
              <a:rPr lang="en-US" altLang="zh-CN">
                <a:solidFill>
                  <a:srgbClr val="FF3300"/>
                </a:solidFill>
                <a:latin typeface="Consolas" pitchFamily="49" charset="0"/>
                <a:ea typeface="微软雅黑" pitchFamily="34" charset="-122"/>
                <a:cs typeface="Consolas" pitchFamily="49" charset="0"/>
              </a:rPr>
              <a:t>3.6.3 </a:t>
            </a:r>
            <a:r>
              <a:rPr lang="zh-CN" altLang="en-US">
                <a:solidFill>
                  <a:srgbClr val="FF3300"/>
                </a:solidFill>
                <a:latin typeface="Consolas" pitchFamily="49" charset="0"/>
                <a:ea typeface="微软雅黑" pitchFamily="34" charset="-122"/>
                <a:cs typeface="Consolas" pitchFamily="49" charset="0"/>
              </a:rPr>
              <a:t>快速排序的并行算法</a:t>
            </a:r>
          </a:p>
        </p:txBody>
      </p:sp>
      <p:sp>
        <p:nvSpPr>
          <p:cNvPr id="209923" name="Text Box 3"/>
          <p:cNvSpPr txBox="1">
            <a:spLocks noChangeArrowheads="1"/>
          </p:cNvSpPr>
          <p:nvPr/>
        </p:nvSpPr>
        <p:spPr bwMode="auto">
          <a:xfrm>
            <a:off x="539750" y="1268413"/>
            <a:ext cx="8246048" cy="2816156"/>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基于</a:t>
            </a:r>
            <a:r>
              <a:rPr lang="en-US" altLang="zh-CN" sz="2000" dirty="0" err="1">
                <a:solidFill>
                  <a:srgbClr val="0000FF"/>
                </a:solidFill>
                <a:latin typeface="Consolas" pitchFamily="49" charset="0"/>
                <a:ea typeface="楷体" pitchFamily="49" charset="-122"/>
                <a:cs typeface="Consolas" pitchFamily="49" charset="0"/>
              </a:rPr>
              <a:t>BSP</a:t>
            </a:r>
            <a:r>
              <a:rPr lang="zh-CN" altLang="en-US" sz="2000">
                <a:solidFill>
                  <a:srgbClr val="0000FF"/>
                </a:solidFill>
                <a:latin typeface="Consolas" pitchFamily="49" charset="0"/>
                <a:ea typeface="楷体" pitchFamily="49" charset="-122"/>
                <a:cs typeface="Consolas" pitchFamily="49" charset="0"/>
              </a:rPr>
              <a:t>模型，快</a:t>
            </a:r>
            <a:r>
              <a:rPr lang="zh-CN" altLang="en-US" sz="2000" dirty="0">
                <a:solidFill>
                  <a:srgbClr val="0000FF"/>
                </a:solidFill>
                <a:latin typeface="Consolas" pitchFamily="49" charset="0"/>
                <a:ea typeface="楷体" pitchFamily="49" charset="-122"/>
                <a:cs typeface="Consolas" pitchFamily="49" charset="0"/>
              </a:rPr>
              <a:t>速排序算法并行化的一个简单思</a:t>
            </a:r>
            <a:r>
              <a:rPr lang="zh-CN" altLang="en-US" sz="2000">
                <a:solidFill>
                  <a:srgbClr val="0000FF"/>
                </a:solidFill>
                <a:latin typeface="Consolas" pitchFamily="49" charset="0"/>
                <a:ea typeface="楷体" pitchFamily="49" charset="-122"/>
                <a:cs typeface="Consolas" pitchFamily="49" charset="0"/>
              </a:rPr>
              <a:t>想是，对</a:t>
            </a:r>
            <a:r>
              <a:rPr lang="zh-CN" altLang="en-US" sz="2000" dirty="0">
                <a:solidFill>
                  <a:srgbClr val="0000FF"/>
                </a:solidFill>
                <a:latin typeface="Consolas" pitchFamily="49" charset="0"/>
                <a:ea typeface="楷体" pitchFamily="49" charset="-122"/>
                <a:cs typeface="Consolas" pitchFamily="49" charset="0"/>
              </a:rPr>
              <a:t>每次划分过后所得到的两个序列分别使用两个处理器完成递归排序。</a:t>
            </a:r>
          </a:p>
          <a:p>
            <a:pPr>
              <a:lnSpc>
                <a:spcPct val="150000"/>
              </a:lnSpc>
              <a:spcBef>
                <a:spcPct val="50000"/>
              </a:spcBef>
            </a:pPr>
            <a:r>
              <a:rPr lang="zh-CN" altLang="en-US" sz="1800" dirty="0">
                <a:solidFill>
                  <a:srgbClr val="0000FF"/>
                </a:solidFill>
                <a:latin typeface="Consolas" pitchFamily="49" charset="0"/>
                <a:ea typeface="仿宋" pitchFamily="49" charset="-122"/>
                <a:cs typeface="Consolas" pitchFamily="49" charset="0"/>
              </a:rPr>
              <a:t>　　例如对一个长为</a:t>
            </a:r>
            <a:r>
              <a:rPr lang="en-US" altLang="zh-CN" sz="1800" i="1" dirty="0">
                <a:solidFill>
                  <a:srgbClr val="0000FF"/>
                </a:solidFill>
                <a:latin typeface="Consolas" pitchFamily="49" charset="0"/>
                <a:ea typeface="仿宋" pitchFamily="49" charset="-122"/>
                <a:cs typeface="Consolas" pitchFamily="49" charset="0"/>
              </a:rPr>
              <a:t>n</a:t>
            </a:r>
            <a:r>
              <a:rPr lang="zh-CN" altLang="en-US" sz="1800" dirty="0">
                <a:solidFill>
                  <a:srgbClr val="0000FF"/>
                </a:solidFill>
                <a:latin typeface="Consolas" pitchFamily="49" charset="0"/>
                <a:ea typeface="仿宋" pitchFamily="49" charset="-122"/>
                <a:cs typeface="Consolas" pitchFamily="49" charset="0"/>
              </a:rPr>
              <a:t>的</a:t>
            </a:r>
            <a:r>
              <a:rPr lang="zh-CN" altLang="en-US" sz="1800">
                <a:solidFill>
                  <a:srgbClr val="0000FF"/>
                </a:solidFill>
                <a:latin typeface="Consolas" pitchFamily="49" charset="0"/>
                <a:ea typeface="仿宋" pitchFamily="49" charset="-122"/>
                <a:cs typeface="Consolas" pitchFamily="49" charset="0"/>
              </a:rPr>
              <a:t>序列，首</a:t>
            </a:r>
            <a:r>
              <a:rPr lang="zh-CN" altLang="en-US" sz="1800" dirty="0">
                <a:solidFill>
                  <a:srgbClr val="0000FF"/>
                </a:solidFill>
                <a:latin typeface="Consolas" pitchFamily="49" charset="0"/>
                <a:ea typeface="仿宋" pitchFamily="49" charset="-122"/>
                <a:cs typeface="Consolas" pitchFamily="49" charset="0"/>
              </a:rPr>
              <a:t>先划分得到两个长为</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的</a:t>
            </a:r>
            <a:r>
              <a:rPr lang="zh-CN" altLang="en-US" sz="1800">
                <a:solidFill>
                  <a:srgbClr val="0000FF"/>
                </a:solidFill>
                <a:latin typeface="Consolas" pitchFamily="49" charset="0"/>
                <a:ea typeface="仿宋" pitchFamily="49" charset="-122"/>
                <a:cs typeface="Consolas" pitchFamily="49" charset="0"/>
              </a:rPr>
              <a:t>序列，将</a:t>
            </a:r>
            <a:r>
              <a:rPr lang="zh-CN" altLang="en-US" sz="1800" dirty="0">
                <a:solidFill>
                  <a:srgbClr val="0000FF"/>
                </a:solidFill>
                <a:latin typeface="Consolas" pitchFamily="49" charset="0"/>
                <a:ea typeface="仿宋" pitchFamily="49" charset="-122"/>
                <a:cs typeface="Consolas" pitchFamily="49" charset="0"/>
              </a:rPr>
              <a:t>其交给两个处理器分别处理；而后进一步划分得到</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个长为</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的</a:t>
            </a:r>
            <a:r>
              <a:rPr lang="zh-CN" altLang="en-US" sz="1800">
                <a:solidFill>
                  <a:srgbClr val="0000FF"/>
                </a:solidFill>
                <a:latin typeface="Consolas" pitchFamily="49" charset="0"/>
                <a:ea typeface="仿宋" pitchFamily="49" charset="-122"/>
                <a:cs typeface="Consolas" pitchFamily="49" charset="0"/>
              </a:rPr>
              <a:t>序列，再</a:t>
            </a:r>
            <a:r>
              <a:rPr lang="zh-CN" altLang="en-US" sz="1800" dirty="0">
                <a:solidFill>
                  <a:srgbClr val="0000FF"/>
                </a:solidFill>
                <a:latin typeface="Consolas" pitchFamily="49" charset="0"/>
                <a:ea typeface="仿宋" pitchFamily="49" charset="-122"/>
                <a:cs typeface="Consolas" pitchFamily="49" charset="0"/>
              </a:rPr>
              <a:t>分别交给</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个处理器处理；如此递归下去最终得到排序好的序列。当然这里举的是理想的划分</a:t>
            </a:r>
            <a:r>
              <a:rPr lang="zh-CN" altLang="en-US" sz="1800">
                <a:solidFill>
                  <a:srgbClr val="0000FF"/>
                </a:solidFill>
                <a:latin typeface="Consolas" pitchFamily="49" charset="0"/>
                <a:ea typeface="仿宋" pitchFamily="49" charset="-122"/>
                <a:cs typeface="Consolas" pitchFamily="49" charset="0"/>
              </a:rPr>
              <a:t>情况，如</a:t>
            </a:r>
            <a:r>
              <a:rPr lang="zh-CN" altLang="en-US" sz="1800" dirty="0">
                <a:solidFill>
                  <a:srgbClr val="0000FF"/>
                </a:solidFill>
                <a:latin typeface="Consolas" pitchFamily="49" charset="0"/>
                <a:ea typeface="仿宋" pitchFamily="49" charset="-122"/>
                <a:cs typeface="Consolas" pitchFamily="49" charset="0"/>
              </a:rPr>
              <a:t>果划分步骤不能达到平均分配的</a:t>
            </a:r>
            <a:r>
              <a:rPr lang="zh-CN" altLang="en-US" sz="1800">
                <a:solidFill>
                  <a:srgbClr val="0000FF"/>
                </a:solidFill>
                <a:latin typeface="Consolas" pitchFamily="49" charset="0"/>
                <a:ea typeface="仿宋" pitchFamily="49" charset="-122"/>
                <a:cs typeface="Consolas" pitchFamily="49" charset="0"/>
              </a:rPr>
              <a:t>目的，那</a:t>
            </a:r>
            <a:r>
              <a:rPr lang="zh-CN" altLang="en-US" sz="1800" dirty="0">
                <a:solidFill>
                  <a:srgbClr val="0000FF"/>
                </a:solidFill>
                <a:latin typeface="Consolas" pitchFamily="49" charset="0"/>
                <a:ea typeface="仿宋" pitchFamily="49" charset="-122"/>
                <a:cs typeface="Consolas" pitchFamily="49" charset="0"/>
              </a:rPr>
              <a:t>么排序的效率会相对较差。</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142844" y="571480"/>
            <a:ext cx="828040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以下</a:t>
            </a:r>
            <a:r>
              <a:rPr lang="zh-CN" altLang="en-US" sz="2000" dirty="0">
                <a:solidFill>
                  <a:srgbClr val="0000FF"/>
                </a:solidFill>
                <a:latin typeface="Consolas" pitchFamily="49" charset="0"/>
                <a:ea typeface="楷体" pitchFamily="49" charset="-122"/>
                <a:cs typeface="Consolas" pitchFamily="49" charset="0"/>
              </a:rPr>
              <a:t>算法描述了使用</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个处理器完成对</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个输入数据</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排序的并行算法：</a:t>
            </a:r>
          </a:p>
        </p:txBody>
      </p:sp>
      <p:sp>
        <p:nvSpPr>
          <p:cNvPr id="208899" name="Text Box 3"/>
          <p:cNvSpPr txBox="1">
            <a:spLocks noChangeArrowheads="1"/>
          </p:cNvSpPr>
          <p:nvPr/>
        </p:nvSpPr>
        <p:spPr bwMode="auto">
          <a:xfrm>
            <a:off x="285720" y="1412875"/>
            <a:ext cx="8678893" cy="432426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a:spAutoFit/>
          </a:bodyPr>
          <a:lstStyle/>
          <a:p>
            <a:pPr>
              <a:lnSpc>
                <a:spcPts val="3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ParaQuickSort</a:t>
            </a:r>
            <a:r>
              <a:rPr lang="en-US" altLang="zh-CN" sz="1800">
                <a:solidFill>
                  <a:srgbClr val="0000FF"/>
                </a:solidFill>
                <a:latin typeface="Consolas" pitchFamily="49" charset="0"/>
                <a:ea typeface="仿宋" pitchFamily="49" charset="-122"/>
                <a:cs typeface="Consolas" pitchFamily="49" charset="0"/>
              </a:rPr>
              <a:t>(int 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j</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m</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id)</a:t>
            </a:r>
          </a:p>
          <a:p>
            <a:pPr>
              <a:lnSpc>
                <a:spcPts val="3000"/>
              </a:lnSpc>
            </a:pP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((j-i&lt;=k) || (m=0))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若排序数据个数足够少或</a:t>
            </a:r>
            <a:r>
              <a:rPr lang="en-US" altLang="zh-CN" sz="1800" i="1">
                <a:solidFill>
                  <a:srgbClr val="00B0F0"/>
                </a:solidFill>
                <a:latin typeface="Consolas" pitchFamily="49" charset="0"/>
                <a:ea typeface="仿宋" pitchFamily="49" charset="-122"/>
                <a:cs typeface="Consolas" pitchFamily="49" charset="0"/>
              </a:rPr>
              <a:t>m</a:t>
            </a:r>
            <a:r>
              <a:rPr lang="en-US" altLang="zh-CN" sz="1800">
                <a:solidFill>
                  <a:srgbClr val="00B0F0"/>
                </a:solidFill>
                <a:latin typeface="Consolas" pitchFamily="49" charset="0"/>
                <a:ea typeface="仿宋" pitchFamily="49" charset="-122"/>
                <a:cs typeface="Consolas" pitchFamily="49" charset="0"/>
              </a:rPr>
              <a:t>=0</a:t>
            </a:r>
          </a:p>
          <a:p>
            <a:pPr>
              <a:lnSpc>
                <a:spcPts val="3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P</a:t>
            </a:r>
            <a:r>
              <a:rPr lang="en-US" altLang="zh-CN" sz="1800" baseline="-25000">
                <a:solidFill>
                  <a:srgbClr val="0000FF"/>
                </a:solidFill>
                <a:latin typeface="Consolas" pitchFamily="49" charset="0"/>
                <a:ea typeface="仿宋" pitchFamily="49" charset="-122"/>
                <a:cs typeface="Consolas" pitchFamily="49" charset="0"/>
              </a:rPr>
              <a:t>id</a:t>
            </a:r>
            <a:r>
              <a:rPr lang="zh-CN" altLang="en-US" sz="1800">
                <a:solidFill>
                  <a:srgbClr val="0000FF"/>
                </a:solidFill>
                <a:latin typeface="Consolas" pitchFamily="49" charset="0"/>
                <a:ea typeface="仿宋" pitchFamily="49" charset="-122"/>
                <a:cs typeface="Consolas" pitchFamily="49" charset="0"/>
              </a:rPr>
              <a:t>执行</a:t>
            </a:r>
            <a:r>
              <a:rPr lang="en-US" altLang="zh-CN" sz="1800">
                <a:solidFill>
                  <a:srgbClr val="0000FF"/>
                </a:solidFill>
                <a:latin typeface="Consolas" pitchFamily="49" charset="0"/>
                <a:ea typeface="仿宋" pitchFamily="49" charset="-122"/>
                <a:cs typeface="Consolas" pitchFamily="49" charset="0"/>
              </a:rPr>
              <a:t>QuickSort(a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在</a:t>
            </a:r>
            <a:r>
              <a:rPr lang="en-US" altLang="zh-CN" sz="1800">
                <a:solidFill>
                  <a:srgbClr val="00B0F0"/>
                </a:solidFill>
                <a:latin typeface="Consolas" pitchFamily="49" charset="0"/>
                <a:ea typeface="仿宋" pitchFamily="49" charset="-122"/>
                <a:cs typeface="Consolas" pitchFamily="49" charset="0"/>
              </a:rPr>
              <a:t>P</a:t>
            </a:r>
            <a:r>
              <a:rPr lang="en-US" altLang="zh-CN" sz="1800" baseline="-25000">
                <a:solidFill>
                  <a:srgbClr val="00B0F0"/>
                </a:solidFill>
                <a:latin typeface="Consolas" pitchFamily="49" charset="0"/>
                <a:ea typeface="仿宋" pitchFamily="49" charset="-122"/>
                <a:cs typeface="Consolas" pitchFamily="49" charset="0"/>
              </a:rPr>
              <a:t>id</a:t>
            </a:r>
            <a:r>
              <a:rPr lang="zh-CN" altLang="en-US" sz="1800">
                <a:solidFill>
                  <a:srgbClr val="00B0F0"/>
                </a:solidFill>
                <a:latin typeface="Consolas" pitchFamily="49" charset="0"/>
                <a:ea typeface="仿宋" pitchFamily="49" charset="-122"/>
                <a:cs typeface="Consolas" pitchFamily="49" charset="0"/>
              </a:rPr>
              <a:t>处理器上直接执行传统快速排序算法</a:t>
            </a:r>
          </a:p>
          <a:p>
            <a:pPr>
              <a:lnSpc>
                <a:spcPts val="3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a:t>
            </a:r>
          </a:p>
          <a:p>
            <a:pPr>
              <a:lnSpc>
                <a:spcPts val="3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P</a:t>
            </a:r>
            <a:r>
              <a:rPr lang="en-US" altLang="zh-CN" sz="1800" baseline="-25000">
                <a:solidFill>
                  <a:srgbClr val="0000FF"/>
                </a:solidFill>
                <a:latin typeface="Consolas" pitchFamily="49" charset="0"/>
                <a:ea typeface="仿宋" pitchFamily="49" charset="-122"/>
                <a:cs typeface="Consolas" pitchFamily="49" charset="0"/>
              </a:rPr>
              <a:t>id</a:t>
            </a:r>
            <a:r>
              <a:rPr lang="zh-CN" altLang="en-US" sz="1800">
                <a:solidFill>
                  <a:srgbClr val="0000FF"/>
                </a:solidFill>
                <a:latin typeface="Consolas" pitchFamily="49" charset="0"/>
                <a:ea typeface="仿宋" pitchFamily="49" charset="-122"/>
                <a:cs typeface="Consolas" pitchFamily="49" charset="0"/>
              </a:rPr>
              <a:t>执行</a:t>
            </a:r>
            <a:r>
              <a:rPr lang="en-US" altLang="zh-CN" sz="1800">
                <a:solidFill>
                  <a:srgbClr val="0000FF"/>
                </a:solidFill>
                <a:latin typeface="Consolas" pitchFamily="49" charset="0"/>
                <a:ea typeface="仿宋" pitchFamily="49" charset="-122"/>
                <a:cs typeface="Consolas" pitchFamily="49" charset="0"/>
              </a:rPr>
              <a:t>r=Partition(a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在</a:t>
            </a:r>
            <a:r>
              <a:rPr lang="en-US" altLang="zh-CN" sz="1800">
                <a:solidFill>
                  <a:srgbClr val="00B0F0"/>
                </a:solidFill>
                <a:latin typeface="Consolas" pitchFamily="49" charset="0"/>
                <a:ea typeface="仿宋" pitchFamily="49" charset="-122"/>
                <a:cs typeface="Consolas" pitchFamily="49" charset="0"/>
              </a:rPr>
              <a:t>P</a:t>
            </a:r>
            <a:r>
              <a:rPr lang="en-US" altLang="zh-CN" sz="1800" baseline="-25000">
                <a:solidFill>
                  <a:srgbClr val="00B0F0"/>
                </a:solidFill>
                <a:latin typeface="Consolas" pitchFamily="49" charset="0"/>
                <a:ea typeface="仿宋" pitchFamily="49" charset="-122"/>
                <a:cs typeface="Consolas" pitchFamily="49" charset="0"/>
              </a:rPr>
              <a:t>id</a:t>
            </a:r>
            <a:r>
              <a:rPr lang="zh-CN" altLang="en-US" sz="1800">
                <a:solidFill>
                  <a:srgbClr val="00B0F0"/>
                </a:solidFill>
                <a:latin typeface="Consolas" pitchFamily="49" charset="0"/>
                <a:ea typeface="仿宋" pitchFamily="49" charset="-122"/>
                <a:cs typeface="Consolas" pitchFamily="49" charset="0"/>
              </a:rPr>
              <a:t>处理器上执行一趟划分</a:t>
            </a:r>
          </a:p>
          <a:p>
            <a:pPr>
              <a:lnSpc>
                <a:spcPts val="3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P</a:t>
            </a:r>
            <a:r>
              <a:rPr lang="en-US" altLang="zh-CN" sz="1800" baseline="-25000">
                <a:solidFill>
                  <a:srgbClr val="0000FF"/>
                </a:solidFill>
                <a:latin typeface="Consolas" pitchFamily="49" charset="0"/>
                <a:ea typeface="仿宋" pitchFamily="49" charset="-122"/>
                <a:cs typeface="Consolas" pitchFamily="49" charset="0"/>
              </a:rPr>
              <a:t>id</a:t>
            </a:r>
            <a:r>
              <a:rPr lang="zh-CN" altLang="en-US" sz="1800">
                <a:solidFill>
                  <a:srgbClr val="0000FF"/>
                </a:solidFill>
                <a:latin typeface="Consolas" pitchFamily="49" charset="0"/>
                <a:ea typeface="仿宋" pitchFamily="49" charset="-122"/>
                <a:cs typeface="Consolas" pitchFamily="49" charset="0"/>
              </a:rPr>
              <a:t>发送</a:t>
            </a:r>
            <a:r>
              <a:rPr lang="en-US" altLang="zh-CN" sz="1800">
                <a:solidFill>
                  <a:srgbClr val="0000FF"/>
                </a:solidFill>
                <a:latin typeface="Consolas" pitchFamily="49" charset="0"/>
                <a:ea typeface="仿宋" pitchFamily="49" charset="-122"/>
                <a:cs typeface="Consolas" pitchFamily="49" charset="0"/>
              </a:rPr>
              <a:t>a[r+1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m</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数据到       </a:t>
            </a:r>
            <a:r>
              <a:rPr lang="en-US" altLang="zh-CN" sz="1800">
                <a:solidFill>
                  <a:srgbClr val="0000FF"/>
                </a:solidFill>
                <a:latin typeface="Consolas" pitchFamily="49" charset="0"/>
                <a:ea typeface="仿宋" pitchFamily="49" charset="-122"/>
                <a:cs typeface="Consolas" pitchFamily="49" charset="0"/>
              </a:rPr>
              <a:t>;</a:t>
            </a:r>
          </a:p>
          <a:p>
            <a:pPr>
              <a:lnSpc>
                <a:spcPts val="3000"/>
              </a:lnSpc>
            </a:pPr>
            <a:r>
              <a:rPr lang="zh-CN" altLang="en-US" sz="1800">
                <a:solidFill>
                  <a:srgbClr val="0000FF"/>
                </a:solidFill>
                <a:latin typeface="Consolas" pitchFamily="49" charset="0"/>
                <a:ea typeface="仿宋" pitchFamily="49" charset="-122"/>
                <a:cs typeface="Consolas" pitchFamily="49" charset="0"/>
              </a:rPr>
              <a:t>　　　　</a:t>
            </a:r>
            <a:r>
              <a:rPr lang="pt-BR" altLang="zh-CN" sz="1800">
                <a:solidFill>
                  <a:srgbClr val="FF0000"/>
                </a:solidFill>
                <a:latin typeface="Consolas" pitchFamily="49" charset="0"/>
                <a:ea typeface="仿宋" pitchFamily="49" charset="-122"/>
                <a:cs typeface="Consolas" pitchFamily="49" charset="0"/>
              </a:rPr>
              <a:t>ParaQuickSort</a:t>
            </a:r>
            <a:r>
              <a:rPr lang="pt-BR" altLang="zh-CN" sz="1800">
                <a:solidFill>
                  <a:srgbClr val="0000FF"/>
                </a:solidFill>
                <a:latin typeface="Consolas" pitchFamily="49" charset="0"/>
                <a:ea typeface="仿宋" pitchFamily="49" charset="-122"/>
                <a:cs typeface="Consolas" pitchFamily="49" charset="0"/>
              </a:rPr>
              <a:t>(a</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i</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r-1</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m-1</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id);</a:t>
            </a:r>
          </a:p>
          <a:p>
            <a:pPr>
              <a:lnSpc>
                <a:spcPts val="3000"/>
              </a:lnSpc>
            </a:pPr>
            <a:r>
              <a:rPr lang="zh-CN" altLang="pt-BR" sz="1800">
                <a:solidFill>
                  <a:srgbClr val="0000FF"/>
                </a:solidFill>
                <a:latin typeface="Consolas" pitchFamily="49" charset="0"/>
                <a:ea typeface="仿宋" pitchFamily="49" charset="-122"/>
                <a:cs typeface="Consolas" pitchFamily="49" charset="0"/>
              </a:rPr>
              <a:t>　　　　</a:t>
            </a:r>
            <a:r>
              <a:rPr lang="pt-BR" altLang="zh-CN" sz="1800">
                <a:solidFill>
                  <a:srgbClr val="FF0000"/>
                </a:solidFill>
                <a:latin typeface="Consolas" pitchFamily="49" charset="0"/>
                <a:ea typeface="仿宋" pitchFamily="49" charset="-122"/>
                <a:cs typeface="Consolas" pitchFamily="49" charset="0"/>
              </a:rPr>
              <a:t>ParaQuickSort</a:t>
            </a:r>
            <a:r>
              <a:rPr lang="pt-BR" altLang="zh-CN" sz="1800">
                <a:solidFill>
                  <a:srgbClr val="0000FF"/>
                </a:solidFill>
                <a:latin typeface="Consolas" pitchFamily="49" charset="0"/>
                <a:ea typeface="仿宋" pitchFamily="49" charset="-122"/>
                <a:cs typeface="Consolas" pitchFamily="49" charset="0"/>
              </a:rPr>
              <a:t>(a</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r+1</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j</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m-1</a:t>
            </a:r>
            <a:r>
              <a:rPr lang="zh-CN" altLang="pt-BR"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id+2</a:t>
            </a:r>
            <a:r>
              <a:rPr lang="pt-BR" altLang="zh-CN" sz="1800" baseline="30000">
                <a:solidFill>
                  <a:srgbClr val="0000FF"/>
                </a:solidFill>
                <a:latin typeface="Consolas" pitchFamily="49" charset="0"/>
                <a:ea typeface="仿宋" pitchFamily="49" charset="-122"/>
                <a:cs typeface="Consolas" pitchFamily="49" charset="0"/>
              </a:rPr>
              <a:t>m-1</a:t>
            </a:r>
            <a:r>
              <a:rPr lang="pt-BR" altLang="zh-CN" sz="1800">
                <a:solidFill>
                  <a:srgbClr val="0000FF"/>
                </a:solidFill>
                <a:latin typeface="Consolas" pitchFamily="49" charset="0"/>
                <a:ea typeface="仿宋" pitchFamily="49" charset="-122"/>
                <a:cs typeface="Consolas" pitchFamily="49" charset="0"/>
              </a:rPr>
              <a:t>);</a:t>
            </a:r>
          </a:p>
          <a:p>
            <a:pPr>
              <a:lnSpc>
                <a:spcPts val="3000"/>
              </a:lnSpc>
            </a:pPr>
            <a:r>
              <a:rPr lang="zh-CN" altLang="pt-BR" sz="1800">
                <a:solidFill>
                  <a:srgbClr val="0000FF"/>
                </a:solidFill>
                <a:latin typeface="Consolas" pitchFamily="49" charset="0"/>
                <a:ea typeface="仿宋" pitchFamily="49" charset="-122"/>
                <a:cs typeface="Consolas" pitchFamily="49" charset="0"/>
              </a:rPr>
              <a:t>　　　　     发送</a:t>
            </a:r>
            <a:r>
              <a:rPr lang="en-US" altLang="zh-CN" sz="1800">
                <a:solidFill>
                  <a:srgbClr val="0000FF"/>
                </a:solidFill>
                <a:latin typeface="Consolas" pitchFamily="49" charset="0"/>
                <a:ea typeface="仿宋" pitchFamily="49" charset="-122"/>
                <a:cs typeface="Consolas" pitchFamily="49" charset="0"/>
              </a:rPr>
              <a:t>a[r+1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m-1]</a:t>
            </a:r>
            <a:r>
              <a:rPr lang="zh-CN" altLang="en-US" sz="1800">
                <a:solidFill>
                  <a:srgbClr val="0000FF"/>
                </a:solidFill>
                <a:latin typeface="Consolas" pitchFamily="49" charset="0"/>
                <a:ea typeface="仿宋" pitchFamily="49" charset="-122"/>
                <a:cs typeface="Consolas" pitchFamily="49" charset="0"/>
              </a:rPr>
              <a:t>到</a:t>
            </a:r>
            <a:r>
              <a:rPr lang="en-US" altLang="zh-CN" sz="1800" i="1">
                <a:solidFill>
                  <a:srgbClr val="0000FF"/>
                </a:solidFill>
                <a:latin typeface="Consolas" pitchFamily="49" charset="0"/>
                <a:ea typeface="仿宋" pitchFamily="49" charset="-122"/>
                <a:cs typeface="Consolas" pitchFamily="49" charset="0"/>
              </a:rPr>
              <a:t>P</a:t>
            </a:r>
            <a:r>
              <a:rPr lang="en-US" altLang="zh-CN" sz="1800" i="1" baseline="-25000">
                <a:solidFill>
                  <a:srgbClr val="0000FF"/>
                </a:solidFill>
                <a:latin typeface="Consolas" pitchFamily="49" charset="0"/>
                <a:ea typeface="仿宋" pitchFamily="49" charset="-122"/>
                <a:cs typeface="Consolas" pitchFamily="49" charset="0"/>
              </a:rPr>
              <a:t>id</a:t>
            </a:r>
            <a:r>
              <a:rPr lang="en-US" altLang="zh-CN" sz="1800">
                <a:solidFill>
                  <a:srgbClr val="0000FF"/>
                </a:solidFill>
                <a:latin typeface="Consolas" pitchFamily="49" charset="0"/>
                <a:ea typeface="仿宋" pitchFamily="49" charset="-122"/>
                <a:cs typeface="Consolas" pitchFamily="49" charset="0"/>
              </a:rPr>
              <a:t>;</a:t>
            </a:r>
          </a:p>
          <a:p>
            <a:pPr>
              <a:lnSpc>
                <a:spcPts val="3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p>
          <a:p>
            <a:pPr>
              <a:lnSpc>
                <a:spcPts val="3000"/>
              </a:lnSpc>
            </a:pPr>
            <a:r>
              <a:rPr lang="en-US" altLang="zh-CN" sz="1800">
                <a:solidFill>
                  <a:srgbClr val="0000FF"/>
                </a:solidFill>
                <a:latin typeface="Consolas" pitchFamily="49" charset="0"/>
                <a:ea typeface="仿宋" pitchFamily="49" charset="-122"/>
                <a:cs typeface="Consolas" pitchFamily="49" charset="0"/>
              </a:rPr>
              <a:t>} </a:t>
            </a:r>
          </a:p>
        </p:txBody>
      </p:sp>
      <p:sp>
        <p:nvSpPr>
          <p:cNvPr id="208901"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8900" name="Object 4"/>
          <p:cNvGraphicFramePr>
            <a:graphicFrameLocks noChangeAspect="1"/>
          </p:cNvGraphicFramePr>
          <p:nvPr/>
        </p:nvGraphicFramePr>
        <p:xfrm>
          <a:off x="4143372" y="3357562"/>
          <a:ext cx="647700" cy="425450"/>
        </p:xfrm>
        <a:graphic>
          <a:graphicData uri="http://schemas.openxmlformats.org/presentationml/2006/ole">
            <mc:AlternateContent xmlns:mc="http://schemas.openxmlformats.org/markup-compatibility/2006">
              <mc:Choice xmlns:v="urn:schemas-microsoft-com:vml" Requires="v">
                <p:oleObj spid="_x0000_s209007" name="公式" r:id="rId3" imgW="330057" imgH="215806" progId="">
                  <p:embed/>
                </p:oleObj>
              </mc:Choice>
              <mc:Fallback>
                <p:oleObj name="公式" r:id="rId3" imgW="330057" imgH="21580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3357562"/>
                        <a:ext cx="6477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2" name="Object 6"/>
          <p:cNvGraphicFramePr>
            <a:graphicFrameLocks noChangeAspect="1"/>
          </p:cNvGraphicFramePr>
          <p:nvPr/>
        </p:nvGraphicFramePr>
        <p:xfrm>
          <a:off x="1281094" y="4503748"/>
          <a:ext cx="647700" cy="425450"/>
        </p:xfrm>
        <a:graphic>
          <a:graphicData uri="http://schemas.openxmlformats.org/presentationml/2006/ole">
            <mc:AlternateContent xmlns:mc="http://schemas.openxmlformats.org/markup-compatibility/2006">
              <mc:Choice xmlns:v="urn:schemas-microsoft-com:vml" Requires="v">
                <p:oleObj spid="_x0000_s209008" name="公式" r:id="rId5" imgW="330057" imgH="215806" progId="">
                  <p:embed/>
                </p:oleObj>
              </mc:Choice>
              <mc:Fallback>
                <p:oleObj name="公式" r:id="rId5" imgW="330057" imgH="215806"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094" y="4503748"/>
                        <a:ext cx="6477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571472" y="1214422"/>
            <a:ext cx="8351837" cy="209288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在最好的情况下该并行算法形成一个高度为</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的排</a:t>
            </a:r>
            <a:r>
              <a:rPr lang="zh-CN" altLang="en-US" sz="2000">
                <a:solidFill>
                  <a:srgbClr val="0000FF"/>
                </a:solidFill>
                <a:latin typeface="Consolas" pitchFamily="49" charset="0"/>
                <a:ea typeface="楷体" pitchFamily="49" charset="-122"/>
                <a:cs typeface="Consolas" pitchFamily="49" charset="0"/>
              </a:rPr>
              <a:t>序树，其</a:t>
            </a:r>
            <a:r>
              <a:rPr lang="zh-CN" altLang="en-US" sz="2000" dirty="0">
                <a:solidFill>
                  <a:srgbClr val="0000FF"/>
                </a:solidFill>
                <a:latin typeface="Consolas" pitchFamily="49" charset="0"/>
                <a:ea typeface="楷体" pitchFamily="49" charset="-122"/>
                <a:cs typeface="Consolas" pitchFamily="49" charset="0"/>
              </a:rPr>
              <a:t>计算时间复杂度为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同串行快速排序算法一样，</a:t>
            </a:r>
            <a:r>
              <a:rPr lang="zh-CN" altLang="en-US" sz="2000">
                <a:solidFill>
                  <a:srgbClr val="C00000"/>
                </a:solidFill>
                <a:latin typeface="Consolas" pitchFamily="49" charset="0"/>
                <a:ea typeface="楷体" pitchFamily="49" charset="-122"/>
                <a:cs typeface="Consolas" pitchFamily="49" charset="0"/>
              </a:rPr>
              <a:t>并行快速排序</a:t>
            </a:r>
            <a:r>
              <a:rPr lang="zh-CN" altLang="en-US" sz="2000">
                <a:solidFill>
                  <a:srgbClr val="0000FF"/>
                </a:solidFill>
                <a:latin typeface="Consolas" pitchFamily="49" charset="0"/>
                <a:ea typeface="楷体" pitchFamily="49" charset="-122"/>
                <a:cs typeface="Consolas" pitchFamily="49" charset="0"/>
              </a:rPr>
              <a:t>算法在</a:t>
            </a:r>
            <a:r>
              <a:rPr lang="zh-CN" altLang="en-US" sz="2000" dirty="0">
                <a:solidFill>
                  <a:srgbClr val="0000FF"/>
                </a:solidFill>
                <a:latin typeface="Consolas" pitchFamily="49" charset="0"/>
                <a:ea typeface="楷体" pitchFamily="49" charset="-122"/>
                <a:cs typeface="Consolas" pitchFamily="49" charset="0"/>
              </a:rPr>
              <a:t>最坏情况下时间复杂度降为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。正常情况下该算法的平均时间复杂度为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468313" y="457122"/>
            <a:ext cx="4746629"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楷体" pitchFamily="49" charset="-122"/>
                <a:ea typeface="楷体" pitchFamily="49" charset="-122"/>
              </a:rPr>
              <a:t>分治法的一般的</a:t>
            </a:r>
            <a:r>
              <a:rPr lang="zh-CN" altLang="en-US" sz="2000">
                <a:solidFill>
                  <a:srgbClr val="0000FF"/>
                </a:solidFill>
                <a:latin typeface="楷体" pitchFamily="49" charset="-122"/>
                <a:ea typeface="楷体" pitchFamily="49" charset="-122"/>
              </a:rPr>
              <a:t>算法设计框架如下</a:t>
            </a:r>
            <a:r>
              <a:rPr lang="zh-CN" altLang="en-US" sz="2000" dirty="0">
                <a:solidFill>
                  <a:srgbClr val="0000FF"/>
                </a:solidFill>
                <a:latin typeface="楷体" pitchFamily="49" charset="-122"/>
                <a:ea typeface="楷体" pitchFamily="49" charset="-122"/>
              </a:rPr>
              <a:t>：</a:t>
            </a:r>
          </a:p>
        </p:txBody>
      </p:sp>
      <p:sp>
        <p:nvSpPr>
          <p:cNvPr id="205827" name="Text Box 3"/>
          <p:cNvSpPr txBox="1">
            <a:spLocks noChangeArrowheads="1"/>
          </p:cNvSpPr>
          <p:nvPr/>
        </p:nvSpPr>
        <p:spPr bwMode="auto">
          <a:xfrm>
            <a:off x="539750" y="1341438"/>
            <a:ext cx="7032646" cy="3272004"/>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divide-and-conquer(P)</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if |P|≤n</a:t>
            </a:r>
            <a:r>
              <a:rPr lang="en-US" altLang="zh-CN" sz="1800" baseline="-25000" dirty="0">
                <a:solidFill>
                  <a:srgbClr val="00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adhoc</a:t>
            </a:r>
            <a:r>
              <a:rPr lang="en-US" altLang="zh-CN" sz="1800" dirty="0">
                <a:solidFill>
                  <a:srgbClr val="0000FF"/>
                </a:solidFill>
                <a:latin typeface="Consolas" pitchFamily="49" charset="0"/>
                <a:ea typeface="仿宋" pitchFamily="49" charset="-122"/>
                <a:cs typeface="Consolas" pitchFamily="49" charset="0"/>
              </a:rPr>
              <a:t>(P);</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zh-CN" altLang="en-US" sz="1800" u="sng" dirty="0">
                <a:solidFill>
                  <a:srgbClr val="FF0000"/>
                </a:solidFill>
                <a:latin typeface="Consolas" pitchFamily="49" charset="0"/>
                <a:ea typeface="仿宋" pitchFamily="49" charset="-122"/>
                <a:cs typeface="Consolas" pitchFamily="49" charset="0"/>
              </a:rPr>
              <a:t>将</a:t>
            </a:r>
            <a:r>
              <a:rPr lang="en-US" altLang="zh-CN" sz="1800" u="sng" dirty="0">
                <a:solidFill>
                  <a:srgbClr val="FF0000"/>
                </a:solidFill>
                <a:latin typeface="Consolas" pitchFamily="49" charset="0"/>
                <a:ea typeface="仿宋" pitchFamily="49" charset="-122"/>
                <a:cs typeface="Consolas" pitchFamily="49" charset="0"/>
              </a:rPr>
              <a:t>P</a:t>
            </a:r>
            <a:r>
              <a:rPr lang="zh-CN" altLang="en-US" sz="1800" u="sng" dirty="0">
                <a:solidFill>
                  <a:srgbClr val="FF0000"/>
                </a:solidFill>
                <a:latin typeface="Consolas" pitchFamily="49" charset="0"/>
                <a:ea typeface="仿宋" pitchFamily="49" charset="-122"/>
                <a:cs typeface="Consolas" pitchFamily="49" charset="0"/>
              </a:rPr>
              <a:t>分解为较小的子问题 </a:t>
            </a:r>
            <a:r>
              <a:rPr lang="en-US" altLang="zh-CN" sz="1800" u="sng" dirty="0">
                <a:solidFill>
                  <a:srgbClr val="FF0000"/>
                </a:solidFill>
                <a:latin typeface="Consolas" pitchFamily="49" charset="0"/>
                <a:ea typeface="仿宋" pitchFamily="49" charset="-122"/>
                <a:cs typeface="Consolas" pitchFamily="49" charset="0"/>
              </a:rPr>
              <a:t>P</a:t>
            </a:r>
            <a:r>
              <a:rPr lang="en-US" altLang="zh-CN" sz="1800" u="sng" baseline="-25000" dirty="0">
                <a:solidFill>
                  <a:srgbClr val="FF0000"/>
                </a:solidFill>
                <a:latin typeface="Consolas" pitchFamily="49" charset="0"/>
                <a:ea typeface="仿宋" pitchFamily="49" charset="-122"/>
                <a:cs typeface="Consolas" pitchFamily="49" charset="0"/>
              </a:rPr>
              <a:t>1</a:t>
            </a:r>
            <a:r>
              <a:rPr lang="zh-CN" altLang="en-US" sz="1800" u="sng" dirty="0">
                <a:solidFill>
                  <a:srgbClr val="FF0000"/>
                </a:solidFill>
                <a:latin typeface="Consolas" pitchFamily="49" charset="0"/>
                <a:ea typeface="仿宋" pitchFamily="49" charset="-122"/>
                <a:cs typeface="Consolas" pitchFamily="49" charset="0"/>
              </a:rPr>
              <a:t>，</a:t>
            </a:r>
            <a:r>
              <a:rPr lang="en-US" altLang="zh-CN" sz="1800" u="sng" dirty="0">
                <a:solidFill>
                  <a:srgbClr val="FF0000"/>
                </a:solidFill>
                <a:latin typeface="Consolas" pitchFamily="49" charset="0"/>
                <a:ea typeface="仿宋" pitchFamily="49" charset="-122"/>
                <a:cs typeface="Consolas" pitchFamily="49" charset="0"/>
              </a:rPr>
              <a:t>P</a:t>
            </a:r>
            <a:r>
              <a:rPr lang="en-US" altLang="zh-CN" sz="1800" u="sng" baseline="-25000" dirty="0">
                <a:solidFill>
                  <a:srgbClr val="FF0000"/>
                </a:solidFill>
                <a:latin typeface="Consolas" pitchFamily="49" charset="0"/>
                <a:ea typeface="仿宋" pitchFamily="49" charset="-122"/>
                <a:cs typeface="Consolas" pitchFamily="49" charset="0"/>
              </a:rPr>
              <a:t>2</a:t>
            </a:r>
            <a:r>
              <a:rPr lang="zh-CN" altLang="en-US" sz="1800" u="sng" dirty="0">
                <a:solidFill>
                  <a:srgbClr val="FF0000"/>
                </a:solidFill>
                <a:latin typeface="Consolas" pitchFamily="49" charset="0"/>
                <a:ea typeface="仿宋" pitchFamily="49" charset="-122"/>
                <a:cs typeface="Consolas" pitchFamily="49" charset="0"/>
              </a:rPr>
              <a:t>，</a:t>
            </a:r>
            <a:r>
              <a:rPr lang="en-US" altLang="zh-CN" sz="1800" u="sng" dirty="0">
                <a:solidFill>
                  <a:srgbClr val="FF0000"/>
                </a:solidFill>
                <a:latin typeface="Consolas" pitchFamily="49" charset="0"/>
                <a:ea typeface="仿宋" pitchFamily="49" charset="-122"/>
                <a:cs typeface="Consolas" pitchFamily="49" charset="0"/>
              </a:rPr>
              <a:t>…</a:t>
            </a:r>
            <a:r>
              <a:rPr lang="zh-CN" altLang="en-US" sz="1800" u="sng" dirty="0">
                <a:solidFill>
                  <a:srgbClr val="FF0000"/>
                </a:solidFill>
                <a:latin typeface="Consolas" pitchFamily="49" charset="0"/>
                <a:ea typeface="仿宋" pitchFamily="49" charset="-122"/>
                <a:cs typeface="Consolas" pitchFamily="49" charset="0"/>
              </a:rPr>
              <a:t>，</a:t>
            </a:r>
            <a:r>
              <a:rPr lang="en-US" altLang="zh-CN" sz="1800" u="sng" dirty="0" err="1">
                <a:solidFill>
                  <a:srgbClr val="FF0000"/>
                </a:solidFill>
                <a:latin typeface="Consolas" pitchFamily="49" charset="0"/>
                <a:ea typeface="仿宋" pitchFamily="49" charset="-122"/>
                <a:cs typeface="Consolas" pitchFamily="49" charset="0"/>
              </a:rPr>
              <a:t>P</a:t>
            </a:r>
            <a:r>
              <a:rPr lang="en-US" altLang="zh-CN" sz="1800" u="sng" baseline="-25000" dirty="0" err="1">
                <a:solidFill>
                  <a:srgbClr val="FF0000"/>
                </a:solidFill>
                <a:latin typeface="Consolas" pitchFamily="49" charset="0"/>
                <a:ea typeface="仿宋" pitchFamily="49" charset="-122"/>
                <a:cs typeface="Consolas" pitchFamily="49" charset="0"/>
              </a:rPr>
              <a:t>k</a:t>
            </a:r>
            <a:r>
              <a:rPr lang="en-US" altLang="zh-CN" sz="1800" u="sng" dirty="0">
                <a:solidFill>
                  <a:srgbClr val="FF0000"/>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for(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k;i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循环处理</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次</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y</a:t>
            </a:r>
            <a:r>
              <a:rPr lang="en-US" altLang="zh-CN" sz="1800" baseline="-250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=divide-and-conquer(P</a:t>
            </a:r>
            <a:r>
              <a:rPr lang="en-US" altLang="zh-CN" sz="1800" baseline="-25000"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递归解决</a:t>
            </a:r>
            <a:r>
              <a:rPr lang="en-US" altLang="zh-CN" sz="1800" dirty="0">
                <a:solidFill>
                  <a:srgbClr val="00B0F0"/>
                </a:solidFill>
                <a:latin typeface="Consolas" pitchFamily="49" charset="0"/>
                <a:ea typeface="仿宋" pitchFamily="49" charset="-122"/>
                <a:cs typeface="Consolas" pitchFamily="49" charset="0"/>
              </a:rPr>
              <a:t>P</a:t>
            </a:r>
            <a:r>
              <a:rPr lang="en-US" altLang="zh-CN" sz="1800" baseline="-25000" dirty="0">
                <a:solidFill>
                  <a:srgbClr val="00B0F0"/>
                </a:solidFill>
                <a:latin typeface="Consolas" pitchFamily="49" charset="0"/>
                <a:ea typeface="仿宋" pitchFamily="49" charset="-122"/>
                <a:cs typeface="Consolas" pitchFamily="49" charset="0"/>
              </a:rPr>
              <a:t>i</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a:solidFill>
                  <a:srgbClr val="FF0000"/>
                </a:solidFill>
                <a:latin typeface="Consolas" pitchFamily="49" charset="0"/>
                <a:ea typeface="仿宋" pitchFamily="49" charset="-122"/>
                <a:cs typeface="Consolas" pitchFamily="49" charset="0"/>
              </a:rPr>
              <a:t>merge</a:t>
            </a:r>
            <a:r>
              <a:rPr lang="en-US" altLang="zh-CN" sz="1800" dirty="0">
                <a:solidFill>
                  <a:srgbClr val="0000FF"/>
                </a:solidFill>
                <a:latin typeface="Consolas" pitchFamily="49" charset="0"/>
                <a:ea typeface="仿宋" pitchFamily="49" charset="-122"/>
                <a:cs typeface="Consolas" pitchFamily="49" charset="0"/>
              </a:rPr>
              <a:t>(y</a:t>
            </a:r>
            <a:r>
              <a:rPr lang="en-US" altLang="zh-CN" sz="1800" baseline="-250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y</a:t>
            </a:r>
            <a:r>
              <a:rPr lang="en-US" altLang="zh-CN" sz="1800" baseline="-250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y</a:t>
            </a:r>
            <a:r>
              <a:rPr lang="en-US" altLang="zh-CN" sz="1800" baseline="-25000" dirty="0" err="1">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合并子问题</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sparc">
  <a:themeElements>
    <a:clrScheme name="">
      <a:dk1>
        <a:srgbClr val="042B9B"/>
      </a:dk1>
      <a:lt1>
        <a:srgbClr val="FFFFFF"/>
      </a:lt1>
      <a:dk2>
        <a:srgbClr val="FF3300"/>
      </a:dk2>
      <a:lt2>
        <a:srgbClr val="000066"/>
      </a:lt2>
      <a:accent1>
        <a:srgbClr val="FFFF00"/>
      </a:accent1>
      <a:accent2>
        <a:srgbClr val="000044"/>
      </a:accent2>
      <a:accent3>
        <a:srgbClr val="FFFFFF"/>
      </a:accent3>
      <a:accent4>
        <a:srgbClr val="032384"/>
      </a:accent4>
      <a:accent5>
        <a:srgbClr val="FFFFAA"/>
      </a:accent5>
      <a:accent6>
        <a:srgbClr val="00003D"/>
      </a:accent6>
      <a:hlink>
        <a:srgbClr val="3366FF"/>
      </a:hlink>
      <a:folHlink>
        <a:srgbClr val="2370FF"/>
      </a:folHlink>
    </a:clrScheme>
    <a:fontScheme name="sparc">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parc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sparc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sparc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sparc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sparc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sparc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Trek</Template>
  <TotalTime>3586</TotalTime>
  <Words>10771</Words>
  <Application>Microsoft Office PowerPoint</Application>
  <PresentationFormat>全屏显示(4:3)</PresentationFormat>
  <Paragraphs>906</Paragraphs>
  <Slides>86</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86</vt:i4>
      </vt:variant>
    </vt:vector>
  </HeadingPairs>
  <TitlesOfParts>
    <vt:vector size="105" baseType="lpstr">
      <vt:lpstr>仿宋</vt:lpstr>
      <vt:lpstr>华文楷体</vt:lpstr>
      <vt:lpstr>华文中宋</vt:lpstr>
      <vt:lpstr>楷体</vt:lpstr>
      <vt:lpstr>微软雅黑</vt:lpstr>
      <vt:lpstr>Arial</vt:lpstr>
      <vt:lpstr>Californian FB</vt:lpstr>
      <vt:lpstr>Consolas</vt:lpstr>
      <vt:lpstr>Courier New</vt:lpstr>
      <vt:lpstr>Franklin Gothic Book</vt:lpstr>
      <vt:lpstr>Franklin Gothic Medium</vt:lpstr>
      <vt:lpstr>Times New Roman</vt:lpstr>
      <vt:lpstr>Verdana</vt:lpstr>
      <vt:lpstr>Wingdings</vt:lpstr>
      <vt:lpstr>Wingdings 2</vt:lpstr>
      <vt:lpstr>跋涉</vt:lpstr>
      <vt:lpstr>sparc</vt:lpstr>
      <vt:lpstr>公式</vt:lpstr>
      <vt:lpstr>图片</vt:lpstr>
      <vt:lpstr>Design and Analysis of Algorithms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QWE2023</cp:lastModifiedBy>
  <cp:revision>486</cp:revision>
  <dcterms:created xsi:type="dcterms:W3CDTF">2012-11-28T00:02:12Z</dcterms:created>
  <dcterms:modified xsi:type="dcterms:W3CDTF">2024-04-19T02:09:27Z</dcterms:modified>
</cp:coreProperties>
</file>