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3"/>
  </p:notesMasterIdLst>
  <p:sldIdLst>
    <p:sldId id="257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504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263" r:id="rId20"/>
    <p:sldId id="320" r:id="rId21"/>
    <p:sldId id="264" r:id="rId22"/>
    <p:sldId id="267" r:id="rId23"/>
    <p:sldId id="268" r:id="rId24"/>
    <p:sldId id="321" r:id="rId25"/>
    <p:sldId id="322" r:id="rId26"/>
    <p:sldId id="323" r:id="rId27"/>
    <p:sldId id="505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4" r:id="rId38"/>
    <p:sldId id="333" r:id="rId39"/>
    <p:sldId id="269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53" r:id="rId75"/>
    <p:sldId id="454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0" r:id="rId92"/>
    <p:sldId id="471" r:id="rId93"/>
    <p:sldId id="472" r:id="rId94"/>
    <p:sldId id="356" r:id="rId95"/>
    <p:sldId id="357" r:id="rId96"/>
    <p:sldId id="358" r:id="rId97"/>
    <p:sldId id="359" r:id="rId98"/>
    <p:sldId id="353" r:id="rId99"/>
    <p:sldId id="360" r:id="rId100"/>
    <p:sldId id="361" r:id="rId101"/>
    <p:sldId id="362" r:id="rId102"/>
    <p:sldId id="364" r:id="rId103"/>
    <p:sldId id="363" r:id="rId104"/>
    <p:sldId id="286" r:id="rId105"/>
    <p:sldId id="389" r:id="rId106"/>
    <p:sldId id="365" r:id="rId107"/>
    <p:sldId id="366" r:id="rId108"/>
    <p:sldId id="390" r:id="rId109"/>
    <p:sldId id="367" r:id="rId110"/>
    <p:sldId id="473" r:id="rId111"/>
    <p:sldId id="474" r:id="rId112"/>
    <p:sldId id="475" r:id="rId113"/>
    <p:sldId id="476" r:id="rId114"/>
    <p:sldId id="477" r:id="rId115"/>
    <p:sldId id="478" r:id="rId116"/>
    <p:sldId id="479" r:id="rId117"/>
    <p:sldId id="480" r:id="rId118"/>
    <p:sldId id="481" r:id="rId119"/>
    <p:sldId id="482" r:id="rId120"/>
    <p:sldId id="483" r:id="rId121"/>
    <p:sldId id="484" r:id="rId122"/>
    <p:sldId id="485" r:id="rId123"/>
    <p:sldId id="486" r:id="rId124"/>
    <p:sldId id="487" r:id="rId125"/>
    <p:sldId id="488" r:id="rId126"/>
    <p:sldId id="489" r:id="rId127"/>
    <p:sldId id="490" r:id="rId128"/>
    <p:sldId id="491" r:id="rId129"/>
    <p:sldId id="492" r:id="rId130"/>
    <p:sldId id="493" r:id="rId131"/>
    <p:sldId id="494" r:id="rId132"/>
    <p:sldId id="495" r:id="rId133"/>
    <p:sldId id="496" r:id="rId134"/>
    <p:sldId id="497" r:id="rId135"/>
    <p:sldId id="498" r:id="rId136"/>
    <p:sldId id="499" r:id="rId137"/>
    <p:sldId id="500" r:id="rId138"/>
    <p:sldId id="501" r:id="rId139"/>
    <p:sldId id="502" r:id="rId140"/>
    <p:sldId id="503" r:id="rId141"/>
    <p:sldId id="387" r:id="rId1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CC00FF"/>
    <a:srgbClr val="000000"/>
    <a:srgbClr val="006600"/>
    <a:srgbClr val="9900FF"/>
    <a:srgbClr val="CC3300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99" autoAdjust="0"/>
  </p:normalViewPr>
  <p:slideViewPr>
    <p:cSldViewPr>
      <p:cViewPr varScale="1">
        <p:scale>
          <a:sx n="109" d="100"/>
          <a:sy n="109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4F13-38E7-4079-9176-C9A3E97BD61A}" type="datetimeFigureOut">
              <a:rPr lang="zh-CN" altLang="en-US" smtClean="0"/>
              <a:pPr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B27C-900A-4A86-A1D4-CDA9450E4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4A90A-C97C-4A27-891D-0E8EC5404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9511D-D0A4-4D64-B91B-26A0A5668F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E882F-E990-4140-AC8C-03DA4264E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B75F5-77B8-48D9-820F-86452F2FC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AEF46-4E99-4534-A13C-FDCE414A2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2BD5-AF1E-4C72-B553-42CDFFB87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CC46-EFD3-451A-AD7C-473959F66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5134A-117C-4D86-A529-EFEBBD888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3124-A485-40CC-89E4-37F95FF3D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F72F-7CB2-4591-94DD-DCA423820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A6E11-CA05-437A-89D9-CFE88B7E9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5B65B0-CD7D-49AA-9C71-FA63E3722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 descr="信纸"/>
          <p:cNvSpPr txBox="1">
            <a:spLocks noChangeArrowheads="1"/>
          </p:cNvSpPr>
          <p:nvPr/>
        </p:nvSpPr>
        <p:spPr bwMode="auto">
          <a:xfrm>
            <a:off x="1714480" y="285728"/>
            <a:ext cx="4602168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第</a:t>
            </a:r>
            <a:r>
              <a:rPr lang="en-US" altLang="zh-CN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5</a:t>
            </a:r>
            <a:r>
              <a:rPr lang="zh-CN" altLang="en-US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章 回溯法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1670" y="1324260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5.1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回溯法概述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1670" y="1862727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5.2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pt-BR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670" y="2434231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5.3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求解装载问题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1670" y="3005735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5.4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求解子集和问题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3577239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5.5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en-US" altLang="zh-CN" i="1">
                <a:solidFill>
                  <a:srgbClr val="006600"/>
                </a:solidFill>
                <a:ea typeface="叶根友毛笔行书2.0版" pitchFamily="2" charset="-122"/>
                <a:cs typeface="Times New Roman" pitchFamily="18" charset="0"/>
              </a:rPr>
              <a:t>n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皇后问题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670" y="4110342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5.6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求解图的</a:t>
            </a:r>
            <a:r>
              <a:rPr lang="pt-BR" altLang="zh-CN" i="1">
                <a:solidFill>
                  <a:srgbClr val="006600"/>
                </a:solidFill>
                <a:ea typeface="叶根友毛笔行书2.0版" pitchFamily="2" charset="-122"/>
                <a:cs typeface="Times New Roman" pitchFamily="18" charset="0"/>
              </a:rPr>
              <a:t>m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着色问题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670" y="4681846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5.7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求解任务分配问题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1670" y="5253350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5.8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求解活动安排问题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1670" y="5857892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5.9 </a:t>
            </a:r>
            <a:r>
              <a:rPr lang="zh-CN" altLang="zh-CN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求解流水作业调度问题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538" y="357166"/>
            <a:ext cx="2656269" cy="2143116"/>
            <a:chOff x="2630111" y="64474"/>
            <a:chExt cx="2656269" cy="2143116"/>
          </a:xfrm>
        </p:grpSpPr>
        <p:sp>
          <p:nvSpPr>
            <p:cNvPr id="3" name="矩形 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9372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143240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71538" y="3286148"/>
            <a:ext cx="2656269" cy="2143116"/>
            <a:chOff x="2630111" y="64474"/>
            <a:chExt cx="2656269" cy="2143116"/>
          </a:xfrm>
        </p:grpSpPr>
        <p:sp>
          <p:nvSpPr>
            <p:cNvPr id="13" name="矩形 1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639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</p:grpSp>
      <p:cxnSp>
        <p:nvCxnSpPr>
          <p:cNvPr id="23" name="直接箭头连接符 22"/>
          <p:cNvCxnSpPr/>
          <p:nvPr/>
        </p:nvCxnSpPr>
        <p:spPr>
          <a:xfrm rot="5400000">
            <a:off x="2013271" y="2893215"/>
            <a:ext cx="7858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16200000" flipH="1">
            <a:off x="2120452" y="571501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5918" y="592933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22" name="组合 26"/>
          <p:cNvGrpSpPr/>
          <p:nvPr/>
        </p:nvGrpSpPr>
        <p:grpSpPr>
          <a:xfrm>
            <a:off x="6059135" y="2028782"/>
            <a:ext cx="2656269" cy="2143116"/>
            <a:chOff x="2630111" y="64474"/>
            <a:chExt cx="2656269" cy="2143116"/>
          </a:xfrm>
        </p:grpSpPr>
        <p:sp>
          <p:nvSpPr>
            <p:cNvPr id="28" name="矩形 27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639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643438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75951" y="44576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目标状态</a:t>
            </a:r>
          </a:p>
        </p:txBody>
      </p:sp>
      <p:sp>
        <p:nvSpPr>
          <p:cNvPr id="38" name="右箭头 37"/>
          <p:cNvSpPr/>
          <p:nvPr/>
        </p:nvSpPr>
        <p:spPr>
          <a:xfrm>
            <a:off x="4857752" y="2928934"/>
            <a:ext cx="857256" cy="428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  <p:bldP spid="3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7572428" cy="285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，采用邻接矩阵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存储，根据求解问题需要，这里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为一个二维数组（下标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不用），当顶点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有边时，置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，其他情况置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图中的顶点编号为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，着色编号为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。对于图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中的每一个顶点，可能的着色为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，所以对应的解空间是一棵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叉树，高度为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，层次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8001056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Same(int i)	//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判断顶点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是否与相邻顶点存在相同的着色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j=1;j&lt;=n;j++)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(a[i][j]==1 &amp;&amp; x[i]==x[j])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i)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求解图的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着色问题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达到叶子结点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着色方案数增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j=1;j&lt;=m;j++)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试探每一种着色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x[i]=j;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试探着色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Same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可以着色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，进入下一个顶点着色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x[i]=0;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4414" y="1142984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7422" y="500042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57422" y="1785926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57554" y="1214422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连接符 6"/>
          <p:cNvCxnSpPr>
            <a:stCxn id="2" idx="7"/>
            <a:endCxn id="3" idx="2"/>
          </p:cNvCxnSpPr>
          <p:nvPr/>
        </p:nvCxnSpPr>
        <p:spPr>
          <a:xfrm rot="5400000" flipH="1" flipV="1">
            <a:off x="1692659" y="540993"/>
            <a:ext cx="491399" cy="838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" idx="5"/>
            <a:endCxn id="4" idx="2"/>
          </p:cNvCxnSpPr>
          <p:nvPr/>
        </p:nvCxnSpPr>
        <p:spPr>
          <a:xfrm rot="16200000" flipH="1">
            <a:off x="1692659" y="1335476"/>
            <a:ext cx="491399" cy="838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6"/>
            <a:endCxn id="5" idx="2"/>
          </p:cNvCxnSpPr>
          <p:nvPr/>
        </p:nvCxnSpPr>
        <p:spPr>
          <a:xfrm>
            <a:off x="1571604" y="1357298"/>
            <a:ext cx="1785950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  <a:stCxn id="4" idx="6"/>
            <a:endCxn id="5" idx="4"/>
          </p:cNvCxnSpPr>
          <p:nvPr/>
        </p:nvCxnSpPr>
        <p:spPr>
          <a:xfrm flipV="1">
            <a:off x="2714612" y="1643050"/>
            <a:ext cx="821537" cy="357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4810" y="1357298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，其着色方案有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100" y="2429430"/>
            <a:ext cx="392909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1 2 2 3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1 2 3 2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1 3 2 3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1 3 3 2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2 1 1 3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2 1 3 1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2 3 1 3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2 3 3 1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3 1 1 2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3 1 2 1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3 2 1 2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3 2 2 1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左弧形箭头 15"/>
          <p:cNvSpPr/>
          <p:nvPr/>
        </p:nvSpPr>
        <p:spPr>
          <a:xfrm>
            <a:off x="571472" y="1285860"/>
            <a:ext cx="357190" cy="135732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643050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该算法中每个顶点试探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种着色，共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个顶点，对应解空间树是一棵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叉树（子集树），算法的时间复杂度为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432000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5.7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求解任务分配问题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571612"/>
            <a:ext cx="750099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72511"/>
            <a:ext cx="6858048" cy="356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这里采用回溯法求解。问题表示如下：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2057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8286808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c[MAXN][MAXN]={{0},{0,9,2,7,8},{0,6,4,3,7},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{0,5,8,1,8},{0,7,6,9,4} 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的元素不用，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c[i][j]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个人执行第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个任务的成本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142984"/>
            <a:ext cx="8072494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考虑为第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个人员分配任务（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开始），由于每个任务只能分配给一个人员，为了避免重复分配，设计一个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worker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布尔数组，初始时均为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，当任务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分配后置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worker[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]=true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。求解结果表示如下：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071810"/>
            <a:ext cx="7572428" cy="178486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cost=0;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临时解的成本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bestx[MAXN];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mincost=INF;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最优解的成本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worker[MAXN];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//worker[j]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表示任务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是否已经分配人员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143932" cy="645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i)	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个人员分配任务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到达叶子结点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(cost&lt;mincost)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比较求最优解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mincost=cost;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bestx[j]=x[j];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j=1;j&lt;=n;j++)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为人员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试探任务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j:1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(!worker[j])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若任务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还没有分配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worker[j]=true;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x[i]=j;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分配给人员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cost+=c[i][j];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dfs(i+1);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为人员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分配任务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worker[j]=false;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x[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cost-=c[i][j];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程序的执行结果：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214422"/>
          <a:ext cx="4643470" cy="2057400"/>
        </p:xfrm>
        <a:graphic>
          <a:graphicData uri="http://schemas.openxmlformats.org/drawingml/2006/table">
            <a:tbl>
              <a:tblPr/>
              <a:tblGrid>
                <a:gridCol w="82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该算法中每个人员试探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个任务，对应解空间树是一棵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叉树（子集树），算法的时间复杂度为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0"/>
            <a:ext cx="8017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194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08" y="428604"/>
            <a:ext cx="4320000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pt-BR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5.8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求解活动安排问题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929618" cy="37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假设有一个需要使用某一资源的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个活动所组成的集合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。该资源任何时刻只能被一个活动所占用，活动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有一个开始时间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和结束时间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，假设最早活动执行时间为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一旦某个活动开始执行，中间不能被打断，直到其执行完毕。若活动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和活动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，则称这两个活动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兼容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设计算法求一种最优活动安排方案，使得</a:t>
            </a:r>
            <a:r>
              <a:rPr lang="zh-CN" altLang="zh-CN" sz="200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所有安排的活动个数最多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14414" y="1214422"/>
          <a:ext cx="3929090" cy="1234440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活动编号</a:t>
                      </a:r>
                      <a:r>
                        <a:rPr lang="en-US" altLang="zh-CN" sz="1800" b="1" i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开始时间</a:t>
                      </a:r>
                      <a:r>
                        <a:rPr lang="en-US" altLang="zh-CN" sz="1800" b="1" i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</a:t>
                      </a:r>
                      <a:r>
                        <a:rPr lang="en-US" altLang="zh-CN" sz="1800" b="1" i="1" kern="100" baseline="-250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结束时间</a:t>
                      </a:r>
                      <a:r>
                        <a:rPr lang="en-US" altLang="zh-CN" sz="1800" b="1" i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en-US" altLang="zh-CN" sz="1800" b="1" i="1" kern="100" baseline="-250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5786" y="42860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调度方案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（一种排列）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: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[2]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058" y="3929066"/>
            <a:ext cx="2643206" cy="17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步选择活动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步选择活动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步选择活动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43438" y="3429000"/>
            <a:ext cx="214314" cy="3571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2976" y="1337304"/>
          <a:ext cx="3929090" cy="1234440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活动编号</a:t>
                      </a:r>
                      <a:r>
                        <a:rPr lang="en-US" altLang="zh-CN" sz="1800" b="1" i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开始时间</a:t>
                      </a:r>
                      <a:r>
                        <a:rPr lang="en-US" altLang="zh-CN" sz="1800" b="1" i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</a:t>
                      </a:r>
                      <a:r>
                        <a:rPr lang="en-US" altLang="zh-CN" sz="1800" b="1" i="1" kern="100" baseline="-250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结束时间</a:t>
                      </a:r>
                      <a:r>
                        <a:rPr lang="en-US" altLang="zh-CN" sz="1800" b="1" i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en-US" altLang="zh-CN" sz="1800" b="1" i="1" kern="100" baseline="-250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728" y="305966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1234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355973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2134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40290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4123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435769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6600"/>
                </a:solidFill>
              </a:rPr>
              <a:t>…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4786314" y="3000372"/>
            <a:ext cx="285752" cy="178595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374327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求出最多的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285860"/>
            <a:ext cx="7715304" cy="212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采用回溯法求解，相当于找到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的某个排列即调度方案，使得其中所有兼容活动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个数最多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，显然对应的解空间是一个是</a:t>
            </a:r>
            <a:r>
              <a:rPr lang="zh-CN" altLang="zh-CN" sz="18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排列树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直接采用</a:t>
            </a:r>
            <a:r>
              <a:rPr lang="zh-CN" altLang="zh-CN" sz="18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排列树递归框架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实现，对于每一种调度方案求出所有兼容活动个数，通过比较求出最多活动个数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，对应的调度方案就是最优调度方案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，即为本问题的解。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668225"/>
            <a:ext cx="5072098" cy="147489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对于一种调度方案，如何计算所有兼容活动的个数呢？因为其中可能存在不兼容的活动。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个活动，若调度方案为（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），求所有兼容活动个数的过程如下：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86380" y="785794"/>
          <a:ext cx="3643338" cy="1234440"/>
        </p:xfrm>
        <a:graphic>
          <a:graphicData uri="http://schemas.openxmlformats.org/drawingml/2006/table">
            <a:tbl>
              <a:tblPr/>
              <a:tblGrid>
                <a:gridCol w="132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2643182"/>
            <a:ext cx="8429684" cy="336857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当前活动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结束时间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laste=0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，所有兼容活动个数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，大于等于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，属于兼容活动，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laste=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其结束时间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，小于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，属于非兼容活动，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，大于等于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，属于兼容活动，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sum=2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laste=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其结束时间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，小于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，属于非兼容活动，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该调度方案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的所有兼容活动个数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28586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求解过程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2071678"/>
            <a:ext cx="7000924" cy="205628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产生所有排列，每个排列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[2],</a:t>
            </a:r>
            <a:r>
              <a:rPr lang="en-US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对应一种调度方案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计算每种调度方案的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活动个数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比较求出最大的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活动个数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和最优方案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问题表示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785926"/>
            <a:ext cx="7786742" cy="288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Action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b;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活动起始时间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e;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活动结束时间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Action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[]={{0,0},{1,3},{2,5},{4,8},{6,10}};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8586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问题的求解结果表示：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928802"/>
            <a:ext cx="8643998" cy="2469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临时解向量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bestx[MAX];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最优解向量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laste=0;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一个调度方案中最后兼容活动的结束时间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sum=0;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一个调度方案中所有兼容活动个数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maxsum=0;	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786182" y="1772668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612" y="128586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[sum,x,laste] 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17859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928662" y="2133591"/>
            <a:ext cx="6858048" cy="3438549"/>
            <a:chOff x="928662" y="2133591"/>
            <a:chExt cx="6858048" cy="3438549"/>
          </a:xfrm>
        </p:grpSpPr>
        <p:sp>
          <p:nvSpPr>
            <p:cNvPr id="9" name="TextBox 8"/>
            <p:cNvSpPr txBox="1"/>
            <p:nvPr/>
          </p:nvSpPr>
          <p:spPr>
            <a:xfrm>
              <a:off x="928662" y="2925545"/>
              <a:ext cx="214314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swap(x[i],x[j])</a:t>
              </a:r>
            </a:p>
            <a:p>
              <a:r>
                <a:rPr lang="zh-CN" altLang="en-US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修改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sum</a:t>
              </a:r>
              <a:r>
                <a:rPr lang="zh-CN" altLang="en-US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laste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21454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" name="直接连接符 4"/>
            <p:cNvCxnSpPr>
              <a:stCxn id="3" idx="3"/>
              <a:endCxn id="4" idx="7"/>
            </p:cNvCxnSpPr>
            <p:nvPr/>
          </p:nvCxnSpPr>
          <p:spPr>
            <a:xfrm rot="5400000">
              <a:off x="2027527" y="2752377"/>
              <a:ext cx="2374302" cy="12685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43636" y="50720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1538" y="5202808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 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[sum,x,laste] 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1917130" y="2686467"/>
              <a:ext cx="2374302" cy="126855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28"/>
          <p:cNvGrpSpPr/>
          <p:nvPr/>
        </p:nvGrpSpPr>
        <p:grpSpPr>
          <a:xfrm>
            <a:off x="2643174" y="2199500"/>
            <a:ext cx="3286148" cy="2977049"/>
            <a:chOff x="2643174" y="2199500"/>
            <a:chExt cx="3286148" cy="2977049"/>
          </a:xfrm>
        </p:grpSpPr>
        <p:sp>
          <p:nvSpPr>
            <p:cNvPr id="24" name="TextBox 23"/>
            <p:cNvSpPr txBox="1"/>
            <p:nvPr/>
          </p:nvSpPr>
          <p:spPr>
            <a:xfrm>
              <a:off x="3000364" y="3997115"/>
              <a:ext cx="214314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swap(x[i],x[j])</a:t>
              </a:r>
            </a:p>
            <a:p>
              <a:r>
                <a:rPr lang="zh-CN" altLang="en-US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恢复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sum</a:t>
              </a:r>
              <a:r>
                <a:rPr lang="zh-CN" altLang="en-US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laste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4" idx="6"/>
            </p:cNvCxnSpPr>
            <p:nvPr/>
          </p:nvCxnSpPr>
          <p:spPr>
            <a:xfrm flipV="1">
              <a:off x="2643174" y="2357430"/>
              <a:ext cx="1285884" cy="2393173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3" idx="5"/>
            </p:cNvCxnSpPr>
            <p:nvPr/>
          </p:nvCxnSpPr>
          <p:spPr>
            <a:xfrm rot="16200000" flipH="1">
              <a:off x="3640113" y="2711426"/>
              <a:ext cx="2443945" cy="14200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57818" y="471488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…</a:t>
              </a:r>
              <a:endParaRPr lang="zh-CN" altLang="en-US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4" y="928670"/>
            <a:ext cx="8072462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i)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搜索活动问题最优解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到达叶子结点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(sum&gt;maxsum)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maxsum=sum;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k=1;k&lt;=n;k++)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bestx[k]=x[k];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空间树通常有两种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类型：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285860"/>
            <a:ext cx="8215370" cy="1233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当所给的问题是从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个元素的集合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中找出满足某种性质的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子集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时，相应的解空间树称为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142976" y="3068960"/>
            <a:ext cx="6215106" cy="2826372"/>
            <a:chOff x="-10831" y="797936"/>
            <a:chExt cx="7154599" cy="3685001"/>
          </a:xfrm>
        </p:grpSpPr>
        <p:sp>
          <p:nvSpPr>
            <p:cNvPr id="5" name="TextBox 4"/>
            <p:cNvSpPr txBox="1"/>
            <p:nvPr/>
          </p:nvSpPr>
          <p:spPr>
            <a:xfrm>
              <a:off x="-10831" y="4071942"/>
              <a:ext cx="1151315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9" idx="3"/>
              <a:endCxn id="7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9" idx="5"/>
              <a:endCxn id="8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9" y="4059800"/>
              <a:ext cx="85725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5" idx="3"/>
              <a:endCxn id="13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5" idx="5"/>
              <a:endCxn id="14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00232" y="4059800"/>
              <a:ext cx="949461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 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20" idx="3"/>
              <a:endCxn id="9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5"/>
              <a:endCxn id="15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5" idx="3"/>
              <a:endCxn id="23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5" idx="5"/>
              <a:endCxn id="24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86182" y="4059800"/>
              <a:ext cx="972720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6314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2" idx="3"/>
              <a:endCxn id="30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2" idx="5"/>
              <a:endCxn id="31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5008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3702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7" idx="3"/>
              <a:endCxn id="25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7" idx="5"/>
              <a:endCxn id="32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6" idx="2"/>
              <a:endCxn id="20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6" idx="6"/>
              <a:endCxn id="37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57422" y="1298002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4414" y="2226696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47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4337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3358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5418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43438" y="1155126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7422" y="2226696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4414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76300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5775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4370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24824" y="221466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312" cy="5320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52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for(int j=i; j&lt;=n; j++)	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没有到达叶子结点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的活动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 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层结点选择活动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排序树问题递归框架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x[i],x[j]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sum1=sum;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以便回溯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laste1=laste;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A[x[j]].b&gt;=laste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与前面兼容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sum++;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laste=A[x[j]].e;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修改本方案的最后兼容时间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dfs(i+1);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排序树问题递归框架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进入下一层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排序树问题递归框架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x[i],x[j]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sum=sum1;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laste=laste1;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即撤销第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层结点对活动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的选择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643998" cy="5313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dispasolution()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输出一个解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最优调度方案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laste=0;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j=1;j&lt;=n;j++)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if (A[bestx[j]].b&gt;=laste)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bestx[j]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printf(" 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%d:   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[%d,%d)\n",bestx[j],A[bestx[j]].b,A[bestx[j]].e);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laste=A[bestx[j]].e;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安排活动的个数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=%d\n",maxsum);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428736"/>
            <a:ext cx="7572428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i=1;i&lt;=n;i++)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x[i]=i;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dfs(1);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开始搜索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dispasolution();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2928934"/>
            <a:ext cx="3143272" cy="13988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最优调度方案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 [1,3)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 [4,8)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安排活动的个数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14414" y="1214422"/>
          <a:ext cx="3929090" cy="1234440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左弧形箭头 3"/>
          <p:cNvSpPr/>
          <p:nvPr/>
        </p:nvSpPr>
        <p:spPr>
          <a:xfrm>
            <a:off x="642910" y="2000240"/>
            <a:ext cx="428628" cy="135732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该算法对应解空间树是一棵排列树，与求全排列算法的时间复杂度相同，即为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428604"/>
            <a:ext cx="4714908" cy="61264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72000" rtlCol="0">
            <a:spAutoFit/>
          </a:bodyPr>
          <a:lstStyle/>
          <a:p>
            <a:pPr algn="ctr"/>
            <a:r>
              <a:rPr lang="pt-BR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5.9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求解流水作业调度问题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501122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个作业（编号为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）要在</a:t>
            </a:r>
            <a:r>
              <a:rPr lang="zh-CN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由两台机器</a:t>
            </a:r>
            <a:r>
              <a:rPr lang="en-US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u="sng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u="sng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组成的流水线上完成加工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。每个作业加工的顺序都是先在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上加工，然后在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上加工。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加工作业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所需的时间分别为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>
              <a:lnSpc>
                <a:spcPts val="3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流水作业调度问题要求确定这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个作业的最优加工顺序，使得从第一个作业在机器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上开始加工，到最后一个作业在机器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上加工完成</a:t>
            </a:r>
            <a:r>
              <a:rPr lang="zh-CN" altLang="zh-CN" sz="20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所需的时间最少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。可以假定任何作业一旦开始加工，就不允许被中断，直到该作业被完成，即非优先调度。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8286808" cy="5567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08000" rIns="216000" bIns="108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【输入格式】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输入包含若干个用例。每个用例第一行是作业数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），接下来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行，每行两个非负整数，第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行的两个整数分别表示在第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个作业在第一台机器和第二台机器上加工时间。以输入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结束。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【输出格式】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每个用例输出一行，表示采用最优调度所用的总时间，即从第一台机器开始到第二台机器结束的时间。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【输入样例】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5 6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12 2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4 14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8 7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【输出样例】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33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714744" y="4000504"/>
          <a:ext cx="3357584" cy="1188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9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7620" y="335756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POJ2751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85860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采用回溯法求解，对应的解空间是一个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排列树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，相当于求出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个作业的一种排列使完成时间最少。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2428860" y="2714620"/>
            <a:ext cx="3357586" cy="1798092"/>
            <a:chOff x="2428860" y="2714620"/>
            <a:chExt cx="3357586" cy="1798092"/>
          </a:xfrm>
        </p:grpSpPr>
        <p:sp>
          <p:nvSpPr>
            <p:cNvPr id="3" name="TextBox 2"/>
            <p:cNvSpPr txBox="1"/>
            <p:nvPr/>
          </p:nvSpPr>
          <p:spPr>
            <a:xfrm>
              <a:off x="2428860" y="4143380"/>
              <a:ext cx="33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个作业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的某个排列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:</a:t>
              </a:r>
              <a:r>
                <a:rPr lang="zh-CN" altLang="en-US" sz="180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最优解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57620" y="342900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0066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完成时间最少</a:t>
              </a:r>
              <a:endParaRPr lang="zh-CN" altLang="en-US" sz="1800">
                <a:solidFill>
                  <a:srgbClr val="0066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3714744" y="3143248"/>
              <a:ext cx="214314" cy="85725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6050" y="271462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个作业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的全排列</a:t>
              </a:r>
            </a:p>
          </p:txBody>
        </p:sp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258623"/>
            <a:ext cx="8143932" cy="255053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作业的编号是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作为解向量即调度方案，即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执行的作业编号，初始时数组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的元素分别是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最优解向量用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bestx[]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最优解的最优调度时间用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214422"/>
            <a:ext cx="1714512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符号表示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57554" y="3929066"/>
            <a:ext cx="396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43576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rot="5400000">
            <a:off x="2642225" y="4298751"/>
            <a:ext cx="774273" cy="77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4"/>
          </p:cNvCxnSpPr>
          <p:nvPr/>
        </p:nvCxnSpPr>
        <p:spPr>
          <a:xfrm rot="5400000">
            <a:off x="3101050" y="4689008"/>
            <a:ext cx="782446" cy="12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5"/>
          </p:cNvCxnSpPr>
          <p:nvPr/>
        </p:nvCxnSpPr>
        <p:spPr>
          <a:xfrm rot="16200000" flipH="1">
            <a:off x="3746644" y="4246717"/>
            <a:ext cx="702835" cy="80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43455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4500570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4876" y="428625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步执行的作业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3391868" y="3749066"/>
            <a:ext cx="36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56884" y="2071678"/>
            <a:ext cx="396000" cy="43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 rot="5400000">
            <a:off x="3337744" y="2649364"/>
            <a:ext cx="586085" cy="168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6116" y="3000372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6116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24" y="1000108"/>
            <a:ext cx="1785950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解空间树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5852" y="27860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14" idx="5"/>
          </p:cNvCxnSpPr>
          <p:nvPr/>
        </p:nvCxnSpPr>
        <p:spPr>
          <a:xfrm rot="16200000" flipH="1">
            <a:off x="3815346" y="2619957"/>
            <a:ext cx="559959" cy="2008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13791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r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排列树：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所给的问题是确定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个元素满足某种性质的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排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时，相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应的解空间树称为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2071670" y="2852936"/>
            <a:ext cx="5000660" cy="2211728"/>
            <a:chOff x="1214414" y="2428868"/>
            <a:chExt cx="5000660" cy="2571768"/>
          </a:xfrm>
        </p:grpSpPr>
        <p:sp>
          <p:nvSpPr>
            <p:cNvPr id="3" name="椭圆 2"/>
            <p:cNvSpPr/>
            <p:nvPr/>
          </p:nvSpPr>
          <p:spPr>
            <a:xfrm>
              <a:off x="3500430" y="242886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785918" y="3571876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214414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85918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357422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4" idx="3"/>
              <a:endCxn id="7" idx="0"/>
            </p:cNvCxnSpPr>
            <p:nvPr/>
          </p:nvCxnSpPr>
          <p:spPr>
            <a:xfrm rot="5400000">
              <a:off x="1298481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4" idx="4"/>
              <a:endCxn id="8" idx="0"/>
            </p:cNvCxnSpPr>
            <p:nvPr/>
          </p:nvCxnSpPr>
          <p:spPr>
            <a:xfrm rot="5400000">
              <a:off x="1678761" y="428625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5"/>
              <a:endCxn id="9" idx="0"/>
            </p:cNvCxnSpPr>
            <p:nvPr/>
          </p:nvCxnSpPr>
          <p:spPr>
            <a:xfrm rot="16200000" flipH="1">
              <a:off x="1996271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500430" y="3571876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928926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500430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071934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3" idx="3"/>
              <a:endCxn id="24" idx="0"/>
            </p:cNvCxnSpPr>
            <p:nvPr/>
          </p:nvCxnSpPr>
          <p:spPr>
            <a:xfrm rot="5400000">
              <a:off x="301299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4"/>
              <a:endCxn id="25" idx="0"/>
            </p:cNvCxnSpPr>
            <p:nvPr/>
          </p:nvCxnSpPr>
          <p:spPr>
            <a:xfrm rot="5400000">
              <a:off x="3393273" y="428625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5"/>
              <a:endCxn id="26" idx="0"/>
            </p:cNvCxnSpPr>
            <p:nvPr/>
          </p:nvCxnSpPr>
          <p:spPr>
            <a:xfrm rot="16200000" flipH="1">
              <a:off x="371078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286380" y="3571876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14876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86380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857884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>
              <a:stCxn id="30" idx="3"/>
              <a:endCxn id="31" idx="0"/>
            </p:cNvCxnSpPr>
            <p:nvPr/>
          </p:nvCxnSpPr>
          <p:spPr>
            <a:xfrm rot="5400000">
              <a:off x="479894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4"/>
              <a:endCxn id="32" idx="0"/>
            </p:cNvCxnSpPr>
            <p:nvPr/>
          </p:nvCxnSpPr>
          <p:spPr>
            <a:xfrm rot="5400000">
              <a:off x="5179223" y="428625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0" idx="5"/>
              <a:endCxn id="33" idx="0"/>
            </p:cNvCxnSpPr>
            <p:nvPr/>
          </p:nvCxnSpPr>
          <p:spPr>
            <a:xfrm rot="16200000" flipH="1">
              <a:off x="549673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" idx="3"/>
              <a:endCxn id="4" idx="7"/>
            </p:cNvCxnSpPr>
            <p:nvPr/>
          </p:nvCxnSpPr>
          <p:spPr>
            <a:xfrm rot="5400000">
              <a:off x="2401808" y="2483716"/>
              <a:ext cx="839922" cy="1461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" idx="4"/>
              <a:endCxn id="23" idx="0"/>
            </p:cNvCxnSpPr>
            <p:nvPr/>
          </p:nvCxnSpPr>
          <p:spPr>
            <a:xfrm rot="5400000">
              <a:off x="3321835" y="3214686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" idx="5"/>
              <a:endCxn id="30" idx="1"/>
            </p:cNvCxnSpPr>
            <p:nvPr/>
          </p:nvCxnSpPr>
          <p:spPr>
            <a:xfrm rot="16200000" flipH="1">
              <a:off x="4152039" y="2447997"/>
              <a:ext cx="839922" cy="1533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786058"/>
            <a:ext cx="7858180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步执行的作业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的总时间（含前面作业的执行时间）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步执行的作业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的总时间（含前面作业的执行时间）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57166"/>
            <a:ext cx="5072098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 2"/>
              </a:rPr>
              <a:t> 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一种排列（调度方案）的时间计算</a:t>
            </a:r>
          </a:p>
        </p:txBody>
      </p:sp>
      <p:grpSp>
        <p:nvGrpSpPr>
          <p:cNvPr id="5" name="组合 7"/>
          <p:cNvGrpSpPr/>
          <p:nvPr/>
        </p:nvGrpSpPr>
        <p:grpSpPr>
          <a:xfrm>
            <a:off x="928662" y="1357298"/>
            <a:ext cx="5000660" cy="1155150"/>
            <a:chOff x="928662" y="1357298"/>
            <a:chExt cx="5000660" cy="1155150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1357298"/>
              <a:ext cx="500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={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[1],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[2], …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x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], … ,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}</a:t>
              </a:r>
              <a:endParaRPr lang="zh-CN" altLang="en-US" sz="2000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3607587" y="189308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14612" y="2143116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步执行的作业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1472" y="4857760"/>
            <a:ext cx="807249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由于一个作业总是先在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上执行后在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执行，所以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就是执行全部作业的总时间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37147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一个示例，假设有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714356"/>
          <a:ext cx="2721296" cy="11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组合 31"/>
          <p:cNvGrpSpPr/>
          <p:nvPr/>
        </p:nvGrpSpPr>
        <p:grpSpPr>
          <a:xfrm>
            <a:off x="940694" y="3141660"/>
            <a:ext cx="2156160" cy="1214446"/>
            <a:chOff x="940694" y="3427412"/>
            <a:chExt cx="2156160" cy="1214446"/>
          </a:xfrm>
        </p:grpSpPr>
        <p:sp>
          <p:nvSpPr>
            <p:cNvPr id="10" name="矩形 9"/>
            <p:cNvSpPr/>
            <p:nvPr/>
          </p:nvSpPr>
          <p:spPr>
            <a:xfrm>
              <a:off x="940694" y="3427412"/>
              <a:ext cx="144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76854" y="4141792"/>
              <a:ext cx="72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6" name="组合 30"/>
          <p:cNvGrpSpPr/>
          <p:nvPr/>
        </p:nvGrpSpPr>
        <p:grpSpPr>
          <a:xfrm>
            <a:off x="428596" y="2071678"/>
            <a:ext cx="8420066" cy="2571768"/>
            <a:chOff x="428596" y="2357430"/>
            <a:chExt cx="8420066" cy="25717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28662" y="4927610"/>
              <a:ext cx="79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-32" y="3998916"/>
              <a:ext cx="185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472" y="349885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472" y="421323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596" y="2357430"/>
              <a:ext cx="928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</a:p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382474" y="3141660"/>
            <a:ext cx="2160000" cy="500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46948" y="3141660"/>
            <a:ext cx="1440000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3" name="组合 33"/>
          <p:cNvGrpSpPr/>
          <p:nvPr/>
        </p:nvGrpSpPr>
        <p:grpSpPr>
          <a:xfrm>
            <a:off x="1643042" y="4357694"/>
            <a:ext cx="2000264" cy="921071"/>
            <a:chOff x="1643042" y="4643446"/>
            <a:chExt cx="2000264" cy="921071"/>
          </a:xfrm>
        </p:grpSpPr>
        <p:sp>
          <p:nvSpPr>
            <p:cNvPr id="14" name="TextBox 13"/>
            <p:cNvSpPr txBox="1"/>
            <p:nvPr/>
          </p:nvSpPr>
          <p:spPr>
            <a:xfrm>
              <a:off x="1643042" y="5072074"/>
              <a:ext cx="20002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2867534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32"/>
          <p:cNvGrpSpPr/>
          <p:nvPr/>
        </p:nvGrpSpPr>
        <p:grpSpPr>
          <a:xfrm>
            <a:off x="1643042" y="2422013"/>
            <a:ext cx="1714512" cy="640081"/>
            <a:chOff x="1643042" y="2707765"/>
            <a:chExt cx="1714512" cy="640081"/>
          </a:xfrm>
        </p:grpSpPr>
        <p:sp>
          <p:nvSpPr>
            <p:cNvPr id="12" name="TextBox 11"/>
            <p:cNvSpPr txBox="1"/>
            <p:nvPr/>
          </p:nvSpPr>
          <p:spPr>
            <a:xfrm>
              <a:off x="1643042" y="2707765"/>
              <a:ext cx="17145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[0]+2=2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2190742" y="3167052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4"/>
          <p:cNvGrpSpPr/>
          <p:nvPr/>
        </p:nvGrpSpPr>
        <p:grpSpPr>
          <a:xfrm>
            <a:off x="3857620" y="2422013"/>
            <a:ext cx="1714512" cy="652607"/>
            <a:chOff x="3857620" y="2707765"/>
            <a:chExt cx="1714512" cy="652607"/>
          </a:xfrm>
        </p:grpSpPr>
        <p:sp>
          <p:nvSpPr>
            <p:cNvPr id="17" name="TextBox 16"/>
            <p:cNvSpPr txBox="1"/>
            <p:nvPr/>
          </p:nvSpPr>
          <p:spPr>
            <a:xfrm>
              <a:off x="3857620" y="2707765"/>
              <a:ext cx="17145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[1]+3=5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366154" y="317957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6"/>
          <p:cNvGrpSpPr/>
          <p:nvPr/>
        </p:nvGrpSpPr>
        <p:grpSpPr>
          <a:xfrm>
            <a:off x="5786446" y="2422013"/>
            <a:ext cx="1643074" cy="649797"/>
            <a:chOff x="5786446" y="2707765"/>
            <a:chExt cx="1643074" cy="649797"/>
          </a:xfrm>
        </p:grpSpPr>
        <p:sp>
          <p:nvSpPr>
            <p:cNvPr id="21" name="TextBox 20"/>
            <p:cNvSpPr txBox="1"/>
            <p:nvPr/>
          </p:nvSpPr>
          <p:spPr>
            <a:xfrm>
              <a:off x="5786446" y="2707765"/>
              <a:ext cx="164307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[3]=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[2]+2=7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5794914" y="317676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5"/>
          <p:cNvGrpSpPr/>
          <p:nvPr/>
        </p:nvGrpSpPr>
        <p:grpSpPr>
          <a:xfrm>
            <a:off x="4357686" y="3856040"/>
            <a:ext cx="1954372" cy="1422725"/>
            <a:chOff x="4357686" y="4141792"/>
            <a:chExt cx="1954372" cy="1422725"/>
          </a:xfrm>
        </p:grpSpPr>
        <p:sp>
          <p:nvSpPr>
            <p:cNvPr id="16" name="矩形 15"/>
            <p:cNvSpPr/>
            <p:nvPr/>
          </p:nvSpPr>
          <p:spPr>
            <a:xfrm>
              <a:off x="4538140" y="4141792"/>
              <a:ext cx="72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7686" y="5072074"/>
              <a:ext cx="195437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5082606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7"/>
          <p:cNvGrpSpPr/>
          <p:nvPr/>
        </p:nvGrpSpPr>
        <p:grpSpPr>
          <a:xfrm>
            <a:off x="5988234" y="3856040"/>
            <a:ext cx="2643206" cy="1422725"/>
            <a:chOff x="5988234" y="4141792"/>
            <a:chExt cx="2643206" cy="1422725"/>
          </a:xfrm>
        </p:grpSpPr>
        <p:sp>
          <p:nvSpPr>
            <p:cNvPr id="20" name="矩形 19"/>
            <p:cNvSpPr/>
            <p:nvPr/>
          </p:nvSpPr>
          <p:spPr>
            <a:xfrm>
              <a:off x="5988234" y="4141792"/>
              <a:ext cx="216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0826" y="5072074"/>
              <a:ext cx="213061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7973491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14282" y="5429264"/>
            <a:ext cx="6643734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由于每个作业都是从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开始的，即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上各个作业是连续执行的，不需要等待，所以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不需要用数组表示，直接用单个变量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29454" y="543575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该调度方案的总时间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: 10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4744" y="605363"/>
            <a:ext cx="5143536" cy="1049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44000" tIns="108000" rIns="144000" bIns="108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现在的调用方案为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，即按作业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的顺序执行。首先将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数组所有元素初始化为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。该调度方案的总时间计算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40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868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再看看另外一种调用方案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。该调度方案的总时间计算：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7422" y="2855908"/>
            <a:ext cx="14400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428596" y="1785926"/>
            <a:ext cx="8420066" cy="2571768"/>
            <a:chOff x="428596" y="2357430"/>
            <a:chExt cx="8420066" cy="25717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28662" y="4927610"/>
              <a:ext cx="79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-32" y="3998916"/>
              <a:ext cx="185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472" y="349885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472" y="421323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596" y="2357430"/>
              <a:ext cx="928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=0</a:t>
              </a:r>
            </a:p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8"/>
          <p:cNvGrpSpPr/>
          <p:nvPr/>
        </p:nvGrpSpPr>
        <p:grpSpPr>
          <a:xfrm>
            <a:off x="2571736" y="4071942"/>
            <a:ext cx="2000264" cy="1278261"/>
            <a:chOff x="2571736" y="4643446"/>
            <a:chExt cx="2000264" cy="1278261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5429264"/>
              <a:ext cx="178595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3500430" y="4643446"/>
              <a:ext cx="107157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37"/>
          <p:cNvGrpSpPr/>
          <p:nvPr/>
        </p:nvGrpSpPr>
        <p:grpSpPr>
          <a:xfrm>
            <a:off x="1857356" y="2136261"/>
            <a:ext cx="1071570" cy="640081"/>
            <a:chOff x="1857356" y="2707765"/>
            <a:chExt cx="1071570" cy="640081"/>
          </a:xfrm>
        </p:grpSpPr>
        <p:sp>
          <p:nvSpPr>
            <p:cNvPr id="12" name="TextBox 11"/>
            <p:cNvSpPr txBox="1"/>
            <p:nvPr/>
          </p:nvSpPr>
          <p:spPr>
            <a:xfrm>
              <a:off x="1857356" y="2707765"/>
              <a:ext cx="10715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+2=2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2190742" y="3167052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39"/>
          <p:cNvGrpSpPr/>
          <p:nvPr/>
        </p:nvGrpSpPr>
        <p:grpSpPr>
          <a:xfrm>
            <a:off x="3096854" y="2136261"/>
            <a:ext cx="1000132" cy="652607"/>
            <a:chOff x="3096854" y="2707765"/>
            <a:chExt cx="1000132" cy="652607"/>
          </a:xfrm>
        </p:grpSpPr>
        <p:sp>
          <p:nvSpPr>
            <p:cNvPr id="17" name="TextBox 16"/>
            <p:cNvSpPr txBox="1"/>
            <p:nvPr/>
          </p:nvSpPr>
          <p:spPr>
            <a:xfrm>
              <a:off x="3096854" y="2707765"/>
              <a:ext cx="100013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+2=4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3605388" y="317957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41"/>
          <p:cNvGrpSpPr/>
          <p:nvPr/>
        </p:nvGrpSpPr>
        <p:grpSpPr>
          <a:xfrm>
            <a:off x="3786182" y="2136261"/>
            <a:ext cx="2857520" cy="1219713"/>
            <a:chOff x="3786182" y="2707765"/>
            <a:chExt cx="2857520" cy="1219713"/>
          </a:xfrm>
        </p:grpSpPr>
        <p:sp>
          <p:nvSpPr>
            <p:cNvPr id="15" name="矩形 14"/>
            <p:cNvSpPr/>
            <p:nvPr/>
          </p:nvSpPr>
          <p:spPr>
            <a:xfrm>
              <a:off x="3786182" y="3427412"/>
              <a:ext cx="216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32" y="2707765"/>
              <a:ext cx="10715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+3=7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5794914" y="317676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40"/>
          <p:cNvGrpSpPr/>
          <p:nvPr/>
        </p:nvGrpSpPr>
        <p:grpSpPr>
          <a:xfrm>
            <a:off x="4286248" y="3570288"/>
            <a:ext cx="2000264" cy="2137105"/>
            <a:chOff x="4286248" y="4141792"/>
            <a:chExt cx="2000264" cy="2137105"/>
          </a:xfrm>
        </p:grpSpPr>
        <p:sp>
          <p:nvSpPr>
            <p:cNvPr id="11" name="矩形 10"/>
            <p:cNvSpPr/>
            <p:nvPr/>
          </p:nvSpPr>
          <p:spPr>
            <a:xfrm>
              <a:off x="4546948" y="4141792"/>
              <a:ext cx="72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86248" y="5786454"/>
              <a:ext cx="20002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要等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4721386" y="5208440"/>
              <a:ext cx="1143008" cy="13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6"/>
          <p:cNvGrpSpPr/>
          <p:nvPr/>
        </p:nvGrpSpPr>
        <p:grpSpPr>
          <a:xfrm>
            <a:off x="928662" y="2855908"/>
            <a:ext cx="3620718" cy="1214446"/>
            <a:chOff x="928662" y="3427412"/>
            <a:chExt cx="3620718" cy="1214446"/>
          </a:xfrm>
        </p:grpSpPr>
        <p:sp>
          <p:nvSpPr>
            <p:cNvPr id="19" name="矩形 18"/>
            <p:cNvSpPr/>
            <p:nvPr/>
          </p:nvSpPr>
          <p:spPr>
            <a:xfrm>
              <a:off x="928662" y="3427412"/>
              <a:ext cx="144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89380" y="4141792"/>
              <a:ext cx="216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>
          <a:xfrm>
            <a:off x="5941848" y="3570288"/>
            <a:ext cx="2689592" cy="1422725"/>
            <a:chOff x="5941848" y="4141792"/>
            <a:chExt cx="2689592" cy="1422725"/>
          </a:xfrm>
        </p:grpSpPr>
        <p:sp>
          <p:nvSpPr>
            <p:cNvPr id="16" name="矩形 15"/>
            <p:cNvSpPr/>
            <p:nvPr/>
          </p:nvSpPr>
          <p:spPr>
            <a:xfrm>
              <a:off x="5941848" y="4141792"/>
              <a:ext cx="72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4052" y="5072074"/>
              <a:ext cx="185738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6428496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572264" y="535782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该调度方案的总时间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: 8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143108" y="741364"/>
          <a:ext cx="2721296" cy="11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4" name="组合 48"/>
          <p:cNvGrpSpPr/>
          <p:nvPr/>
        </p:nvGrpSpPr>
        <p:grpSpPr>
          <a:xfrm>
            <a:off x="142844" y="5774312"/>
            <a:ext cx="4572032" cy="940836"/>
            <a:chOff x="142844" y="5774312"/>
            <a:chExt cx="4572032" cy="940836"/>
          </a:xfrm>
        </p:grpSpPr>
        <p:sp>
          <p:nvSpPr>
            <p:cNvPr id="45" name="TextBox 44"/>
            <p:cNvSpPr txBox="1"/>
            <p:nvPr/>
          </p:nvSpPr>
          <p:spPr>
            <a:xfrm>
              <a:off x="142844" y="5774312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x=(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[1]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[2]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… 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])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28728" y="6345816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步执行的作业为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536017" y="6250801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7422" y="1212834"/>
            <a:ext cx="14400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428596" y="142852"/>
            <a:ext cx="8420066" cy="2571768"/>
            <a:chOff x="428596" y="2357430"/>
            <a:chExt cx="8420066" cy="2571768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928662" y="4927610"/>
              <a:ext cx="79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-32" y="3998916"/>
              <a:ext cx="185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6072" y="349885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072" y="421323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596" y="2357430"/>
              <a:ext cx="928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=0</a:t>
              </a:r>
            </a:p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1736" y="2428868"/>
            <a:ext cx="2000264" cy="1278261"/>
            <a:chOff x="2571736" y="4643446"/>
            <a:chExt cx="2000264" cy="1278261"/>
          </a:xfrm>
        </p:grpSpPr>
        <p:sp>
          <p:nvSpPr>
            <p:cNvPr id="10" name="TextBox 9"/>
            <p:cNvSpPr txBox="1"/>
            <p:nvPr/>
          </p:nvSpPr>
          <p:spPr>
            <a:xfrm>
              <a:off x="2571736" y="5429264"/>
              <a:ext cx="178595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500430" y="4643446"/>
              <a:ext cx="107157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000232" y="493187"/>
            <a:ext cx="928694" cy="640081"/>
            <a:chOff x="2000232" y="2707765"/>
            <a:chExt cx="928694" cy="640081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2707765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+2=2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2190742" y="3167052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096854" y="493187"/>
            <a:ext cx="1000132" cy="652607"/>
            <a:chOff x="3096854" y="2707765"/>
            <a:chExt cx="1000132" cy="652607"/>
          </a:xfrm>
        </p:grpSpPr>
        <p:sp>
          <p:nvSpPr>
            <p:cNvPr id="16" name="TextBox 15"/>
            <p:cNvSpPr txBox="1"/>
            <p:nvPr/>
          </p:nvSpPr>
          <p:spPr>
            <a:xfrm>
              <a:off x="3096854" y="2707765"/>
              <a:ext cx="100013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+2=4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3605388" y="317957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786182" y="493187"/>
            <a:ext cx="3000396" cy="1219713"/>
            <a:chOff x="3786182" y="2707765"/>
            <a:chExt cx="3000396" cy="1219713"/>
          </a:xfrm>
        </p:grpSpPr>
        <p:sp>
          <p:nvSpPr>
            <p:cNvPr id="19" name="矩形 18"/>
            <p:cNvSpPr/>
            <p:nvPr/>
          </p:nvSpPr>
          <p:spPr>
            <a:xfrm>
              <a:off x="3786182" y="3427412"/>
              <a:ext cx="216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86446" y="2707765"/>
              <a:ext cx="100013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+3=7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5794914" y="317676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429124" y="1927214"/>
            <a:ext cx="2000264" cy="1779915"/>
            <a:chOff x="4429124" y="4141792"/>
            <a:chExt cx="2000264" cy="1779915"/>
          </a:xfrm>
        </p:grpSpPr>
        <p:sp>
          <p:nvSpPr>
            <p:cNvPr id="23" name="矩形 22"/>
            <p:cNvSpPr/>
            <p:nvPr/>
          </p:nvSpPr>
          <p:spPr>
            <a:xfrm>
              <a:off x="4546948" y="4141792"/>
              <a:ext cx="72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29124" y="5429264"/>
              <a:ext cx="20002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要等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[1]+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4885400" y="5057446"/>
              <a:ext cx="82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28662" y="1212834"/>
            <a:ext cx="3620718" cy="1214446"/>
            <a:chOff x="928662" y="3427412"/>
            <a:chExt cx="3620718" cy="1214446"/>
          </a:xfrm>
        </p:grpSpPr>
        <p:sp>
          <p:nvSpPr>
            <p:cNvPr id="27" name="矩形 26"/>
            <p:cNvSpPr/>
            <p:nvPr/>
          </p:nvSpPr>
          <p:spPr>
            <a:xfrm>
              <a:off x="928662" y="3427412"/>
              <a:ext cx="144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89380" y="4141792"/>
              <a:ext cx="216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41848" y="1927214"/>
            <a:ext cx="2689592" cy="1422725"/>
            <a:chOff x="5941848" y="4141792"/>
            <a:chExt cx="2689592" cy="1422725"/>
          </a:xfrm>
        </p:grpSpPr>
        <p:sp>
          <p:nvSpPr>
            <p:cNvPr id="30" name="矩形 29"/>
            <p:cNvSpPr/>
            <p:nvPr/>
          </p:nvSpPr>
          <p:spPr>
            <a:xfrm>
              <a:off x="5941848" y="4141792"/>
              <a:ext cx="72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74052" y="5072074"/>
              <a:ext cx="185738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6428496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9"/>
          <p:cNvGrpSpPr/>
          <p:nvPr/>
        </p:nvGrpSpPr>
        <p:grpSpPr>
          <a:xfrm>
            <a:off x="512560" y="1644235"/>
            <a:ext cx="8072494" cy="2582725"/>
            <a:chOff x="512560" y="1794734"/>
            <a:chExt cx="8072494" cy="2582725"/>
          </a:xfrm>
        </p:grpSpPr>
        <p:sp>
          <p:nvSpPr>
            <p:cNvPr id="34" name="TextBox 33"/>
            <p:cNvSpPr txBox="1"/>
            <p:nvPr/>
          </p:nvSpPr>
          <p:spPr>
            <a:xfrm>
              <a:off x="512560" y="4008127"/>
              <a:ext cx="807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步执行作业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上需要等待的条件：</a:t>
              </a:r>
              <a:r>
                <a:rPr lang="en-US" altLang="zh-CN" sz="1800" i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-1]&gt;</a:t>
              </a:r>
              <a:r>
                <a:rPr lang="en-US" altLang="zh-CN" sz="1800" i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；否则不需要等待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3773656" y="1794734"/>
              <a:ext cx="764484" cy="357190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285852" y="1979112"/>
              <a:ext cx="2497008" cy="2029015"/>
            </a:xfrm>
            <a:custGeom>
              <a:avLst/>
              <a:gdLst>
                <a:gd name="connsiteX0" fmla="*/ 2555309 w 2555309"/>
                <a:gd name="connsiteY0" fmla="*/ 0 h 2480154"/>
                <a:gd name="connsiteX1" fmla="*/ 1578279 w 2555309"/>
                <a:gd name="connsiteY1" fmla="*/ 12526 h 2480154"/>
                <a:gd name="connsiteX2" fmla="*/ 914400 w 2555309"/>
                <a:gd name="connsiteY2" fmla="*/ 62630 h 2480154"/>
                <a:gd name="connsiteX3" fmla="*/ 663879 w 2555309"/>
                <a:gd name="connsiteY3" fmla="*/ 187891 h 2480154"/>
                <a:gd name="connsiteX4" fmla="*/ 413358 w 2555309"/>
                <a:gd name="connsiteY4" fmla="*/ 676406 h 2480154"/>
                <a:gd name="connsiteX5" fmla="*/ 0 w 2555309"/>
                <a:gd name="connsiteY5" fmla="*/ 2480154 h 248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5309" h="2480154">
                  <a:moveTo>
                    <a:pt x="2555309" y="0"/>
                  </a:moveTo>
                  <a:lnTo>
                    <a:pt x="1578279" y="12526"/>
                  </a:lnTo>
                  <a:cubicBezTo>
                    <a:pt x="1304794" y="22964"/>
                    <a:pt x="1066800" y="33402"/>
                    <a:pt x="914400" y="62630"/>
                  </a:cubicBezTo>
                  <a:cubicBezTo>
                    <a:pt x="762000" y="91858"/>
                    <a:pt x="747386" y="85595"/>
                    <a:pt x="663879" y="187891"/>
                  </a:cubicBezTo>
                  <a:cubicBezTo>
                    <a:pt x="580372" y="290187"/>
                    <a:pt x="524005" y="294362"/>
                    <a:pt x="413358" y="676406"/>
                  </a:cubicBezTo>
                  <a:cubicBezTo>
                    <a:pt x="302712" y="1058450"/>
                    <a:pt x="151356" y="1769302"/>
                    <a:pt x="0" y="2480154"/>
                  </a:cubicBezTo>
                </a:path>
              </a:pathLst>
            </a:cu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71538" y="5500702"/>
            <a:ext cx="4929222" cy="10131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08000" bIns="108000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+=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[x[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]];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[x[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72" y="4429132"/>
            <a:ext cx="67151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Blip>
                <a:blip r:embed="rId4"/>
              </a:buBlip>
            </a:pPr>
            <a:r>
              <a:rPr lang="en-US" altLang="zh-CN" sz="18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-1]&gt;</a:t>
            </a:r>
            <a:r>
              <a:rPr lang="en-US" altLang="zh-CN" sz="18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：需要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等待 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[x[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]]</a:t>
            </a:r>
          </a:p>
          <a:p>
            <a:pPr marL="457200" indent="-457200">
              <a:spcBef>
                <a:spcPts val="600"/>
              </a:spcBef>
              <a:buBlip>
                <a:blip r:embed="rId4"/>
              </a:buBlip>
            </a:pPr>
            <a:r>
              <a:rPr lang="en-US" altLang="zh-CN" sz="18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-1]≤</a:t>
            </a:r>
            <a:r>
              <a:rPr lang="en-US" altLang="zh-CN" sz="18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：不需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等待 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[x[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右弧形箭头 40"/>
          <p:cNvSpPr/>
          <p:nvPr/>
        </p:nvSpPr>
        <p:spPr>
          <a:xfrm>
            <a:off x="6072198" y="5072074"/>
            <a:ext cx="214314" cy="57150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4348" y="2214554"/>
            <a:ext cx="82153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排列树递归回溯框架：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在求一个方案的同时求其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时间！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即执行作业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后的总时间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为当前求出的执行全部作业的最优总时间），就没有必要从该结点向下扩展了，让其成为死结点，也就是说仅仅扩展满足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]&lt;bestf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1357298"/>
            <a:ext cx="1714512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算法结构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786874" cy="597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层开始搜索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(f2[n]&lt;bestf)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bestf=f2[n];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for(int j=1; j&lt;=n; j++)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bestx[j] = x[j]; 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for(int j=i; j&lt;=n; 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可能的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+= a[x[i]];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选择作业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上执行完的时间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f2[i]=max(f1,f2[i-1])+b[x[i]];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f2[i]&lt;bestf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f1 -= a[x[i]];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3539685"/>
            <a:ext cx="7643866" cy="84481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rIns="180000" bIns="144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最少时间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33,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最优调度方案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3 1 4 2</a:t>
            </a:r>
            <a:endParaRPr lang="zh-CN" altLang="zh-CN" sz="1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8143932" cy="1194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作业数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a[MAX]={0,5,12,4,8};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上的执行时间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b[MAX]={0,6,2,14,7};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//M2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上的执行时间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4" name="下箭头 3"/>
          <p:cNvSpPr/>
          <p:nvPr/>
        </p:nvSpPr>
        <p:spPr>
          <a:xfrm>
            <a:off x="3786182" y="1785926"/>
            <a:ext cx="285752" cy="171451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43372" y="2045968"/>
          <a:ext cx="3357584" cy="12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9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1928826" cy="43088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进一步</a:t>
            </a:r>
            <a:r>
              <a:rPr lang="zh-CN" altLang="zh-CN" sz="22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endParaRPr lang="zh-CN" altLang="en-US" sz="22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85918" y="2919602"/>
            <a:ext cx="396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416858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1803918" y="2739602"/>
            <a:ext cx="36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85918" y="1130842"/>
            <a:ext cx="396000" cy="43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98809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1559470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rot="16200000" flipH="1">
            <a:off x="1771290" y="1775470"/>
            <a:ext cx="425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771290" y="3558049"/>
            <a:ext cx="425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组合 38"/>
          <p:cNvGrpSpPr/>
          <p:nvPr/>
        </p:nvGrpSpPr>
        <p:grpSpPr>
          <a:xfrm>
            <a:off x="1785918" y="3416858"/>
            <a:ext cx="3286148" cy="1717323"/>
            <a:chOff x="1785918" y="3416858"/>
            <a:chExt cx="3286148" cy="1717323"/>
          </a:xfrm>
        </p:grpSpPr>
        <p:sp>
          <p:nvSpPr>
            <p:cNvPr id="23" name="椭圆 22"/>
            <p:cNvSpPr/>
            <p:nvPr/>
          </p:nvSpPr>
          <p:spPr>
            <a:xfrm>
              <a:off x="1785918" y="4702181"/>
              <a:ext cx="396000" cy="43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803918" y="4522181"/>
              <a:ext cx="36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85918" y="3770677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2357422" y="3416858"/>
              <a:ext cx="142876" cy="1571636"/>
            </a:xfrm>
            <a:prstGeom prst="rightBrac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1736" y="3925677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tot-sum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为所有未选择作业的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时间和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06" y="527424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该调度方案的时间和</a:t>
            </a:r>
            <a:r>
              <a:rPr lang="zh-CN" altLang="en-US" sz="18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]+tot-sum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37"/>
          <p:cNvGrpSpPr/>
          <p:nvPr/>
        </p:nvGrpSpPr>
        <p:grpSpPr>
          <a:xfrm>
            <a:off x="2214546" y="1331668"/>
            <a:ext cx="4733718" cy="2025894"/>
            <a:chOff x="2214546" y="1331668"/>
            <a:chExt cx="4733718" cy="2025894"/>
          </a:xfrm>
        </p:grpSpPr>
        <p:sp>
          <p:nvSpPr>
            <p:cNvPr id="12" name="TextBox 11"/>
            <p:cNvSpPr txBox="1"/>
            <p:nvPr/>
          </p:nvSpPr>
          <p:spPr>
            <a:xfrm>
              <a:off x="2571736" y="1845222"/>
              <a:ext cx="3357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[1], … ,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])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为已经选择的作业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它们的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时间和为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sum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右大括号 21"/>
            <p:cNvSpPr/>
            <p:nvPr/>
          </p:nvSpPr>
          <p:spPr>
            <a:xfrm>
              <a:off x="2285984" y="1331668"/>
              <a:ext cx="214314" cy="1728000"/>
            </a:xfrm>
            <a:prstGeom prst="rightBrac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14612" y="2988230"/>
              <a:ext cx="423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zh-CN" alt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全部作业的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时间和为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tot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0800000">
              <a:off x="2214546" y="3202544"/>
              <a:ext cx="500066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39"/>
          <p:cNvGrpSpPr/>
          <p:nvPr/>
        </p:nvGrpSpPr>
        <p:grpSpPr>
          <a:xfrm>
            <a:off x="2071670" y="5702874"/>
            <a:ext cx="3071834" cy="655084"/>
            <a:chOff x="2071670" y="5702874"/>
            <a:chExt cx="3071834" cy="655084"/>
          </a:xfrm>
        </p:grpSpPr>
        <p:sp>
          <p:nvSpPr>
            <p:cNvPr id="33" name="TextBox 32"/>
            <p:cNvSpPr txBox="1"/>
            <p:nvPr/>
          </p:nvSpPr>
          <p:spPr>
            <a:xfrm>
              <a:off x="2071670" y="5988626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时间下界：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bound(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表示</a:t>
              </a:r>
            </a:p>
          </p:txBody>
        </p:sp>
        <p:sp>
          <p:nvSpPr>
            <p:cNvPr id="34" name="上箭头 33"/>
            <p:cNvSpPr/>
            <p:nvPr/>
          </p:nvSpPr>
          <p:spPr>
            <a:xfrm>
              <a:off x="3214678" y="5702874"/>
              <a:ext cx="214314" cy="285752"/>
            </a:xfrm>
            <a:prstGeom prst="up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36"/>
          <p:cNvGrpSpPr/>
          <p:nvPr/>
        </p:nvGrpSpPr>
        <p:grpSpPr>
          <a:xfrm>
            <a:off x="4429124" y="5074773"/>
            <a:ext cx="4572032" cy="925995"/>
            <a:chOff x="4429124" y="5074773"/>
            <a:chExt cx="4572032" cy="925995"/>
          </a:xfrm>
        </p:grpSpPr>
        <p:sp>
          <p:nvSpPr>
            <p:cNvPr id="35" name="TextBox 34"/>
            <p:cNvSpPr txBox="1"/>
            <p:nvPr/>
          </p:nvSpPr>
          <p:spPr>
            <a:xfrm>
              <a:off x="4929190" y="5074773"/>
              <a:ext cx="4071966" cy="9259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 rtlCol="0">
              <a:spAutoFit/>
            </a:bodyPr>
            <a:lstStyle/>
            <a:p>
              <a:pPr marL="342900" indent="-342900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总时间≥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bound(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≥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bestf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剪枝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仅仅扩展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bound(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)&lt;bestf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的结点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429124" y="5357826"/>
              <a:ext cx="500066" cy="2857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736"/>
            <a:ext cx="8501122" cy="267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求结点的下界值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j=1;j&lt;=i;j++)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扫描所有选择的作业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sum+=b[x[j]];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累计所有选择作业的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f2[i]+tot-sum;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个作业的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时间和为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tot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786874" cy="6253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层开始搜索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(f2[n]&lt;bestf)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bestf=f2[n];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for(int j=1; j&lt;=n; j++)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bestx[j] = x[j]; 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for(int j=i; j&lt;=n; 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没有到达叶结点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可能的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+= a[x[i]];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选择作业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上执行完的时间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f2[i]=max(f1,f2[i-1])+b[x[i]];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bound(i)&lt;bestf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f1 -= a[x[i]];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4092038"/>
            <a:ext cx="5000660" cy="71438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496300" cy="191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问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题的解空间树是虚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拟的，并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不需要在算法运行时构造一棵真正的树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结构，然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后再在该解空间树中搜索问题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的解，而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是只存储从根结点到当前结点的路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径。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实际上，有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些问题的解空间因过于复杂或状态过多难以画出来。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785926"/>
            <a:ext cx="7929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该算法的解空间树是一棵高度为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排列树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28860" y="1571612"/>
          <a:ext cx="3857652" cy="35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Microsoft ClipArt Gallery" r:id="rId3" imgW="6238800" imgH="5682960" progId="">
                  <p:embed/>
                </p:oleObj>
              </mc:Choice>
              <mc:Fallback>
                <p:oleObj name="Microsoft ClipArt Gallery" r:id="rId3" imgW="6238800" imgH="568296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571612"/>
                        <a:ext cx="3857652" cy="35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671887" cy="519113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什么是回溯法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6" y="1643050"/>
            <a:ext cx="8353425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在包含问题的所有解的解空间树中，按照</a:t>
            </a:r>
            <a:r>
              <a:rPr lang="zh-CN" altLang="en-US" sz="22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深度优先搜索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的策略，从根结点（开始结点，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初始状态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）出发搜索解空间树。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288" y="1071546"/>
            <a:ext cx="820896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当从状态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搜索到状态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后，如果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变为死结点，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则从状态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回退到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找其他可能的路径，所以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回溯法体现出走不通就退回再走的思路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5000628" y="2952725"/>
            <a:ext cx="1071570" cy="642942"/>
            <a:chOff x="5000628" y="2214554"/>
            <a:chExt cx="1071570" cy="642942"/>
          </a:xfrm>
        </p:grpSpPr>
        <p:sp>
          <p:nvSpPr>
            <p:cNvPr id="8" name="椭圆 7"/>
            <p:cNvSpPr/>
            <p:nvPr/>
          </p:nvSpPr>
          <p:spPr>
            <a:xfrm>
              <a:off x="5429256" y="2214554"/>
              <a:ext cx="642942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i+1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5000628" y="2536025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1"/>
          <p:cNvGrpSpPr/>
          <p:nvPr/>
        </p:nvGrpSpPr>
        <p:grpSpPr>
          <a:xfrm>
            <a:off x="2285984" y="2952725"/>
            <a:ext cx="2714644" cy="642942"/>
            <a:chOff x="2285984" y="2214554"/>
            <a:chExt cx="2714644" cy="642942"/>
          </a:xfrm>
        </p:grpSpPr>
        <p:sp>
          <p:nvSpPr>
            <p:cNvPr id="6" name="椭圆 5"/>
            <p:cNvSpPr/>
            <p:nvPr/>
          </p:nvSpPr>
          <p:spPr>
            <a:xfrm>
              <a:off x="228598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2912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6" idx="6"/>
            </p:cNvCxnSpPr>
            <p:nvPr/>
          </p:nvCxnSpPr>
          <p:spPr>
            <a:xfrm>
              <a:off x="2857488" y="2536025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357554" y="225295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214810" y="2525358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6076960" y="3070549"/>
            <a:ext cx="844730" cy="369332"/>
            <a:chOff x="6000760" y="2332378"/>
            <a:chExt cx="844730" cy="36933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6000760" y="25451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59738" y="2332378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"/>
          <p:cNvGrpSpPr/>
          <p:nvPr/>
        </p:nvGrpSpPr>
        <p:grpSpPr>
          <a:xfrm>
            <a:off x="4824288" y="3600170"/>
            <a:ext cx="1747976" cy="624214"/>
            <a:chOff x="4824288" y="2861999"/>
            <a:chExt cx="1747976" cy="624214"/>
          </a:xfrm>
        </p:grpSpPr>
        <p:sp>
          <p:nvSpPr>
            <p:cNvPr id="17" name="任意多边形 16"/>
            <p:cNvSpPr/>
            <p:nvPr/>
          </p:nvSpPr>
          <p:spPr>
            <a:xfrm>
              <a:off x="4824288" y="2861999"/>
              <a:ext cx="1045923" cy="624214"/>
            </a:xfrm>
            <a:custGeom>
              <a:avLst/>
              <a:gdLst>
                <a:gd name="connsiteX0" fmla="*/ 1027135 w 1045923"/>
                <a:gd name="connsiteY0" fmla="*/ 0 h 624214"/>
                <a:gd name="connsiteX1" fmla="*/ 926926 w 1045923"/>
                <a:gd name="connsiteY1" fmla="*/ 538619 h 624214"/>
                <a:gd name="connsiteX2" fmla="*/ 313151 w 1045923"/>
                <a:gd name="connsiteY2" fmla="*/ 513567 h 624214"/>
                <a:gd name="connsiteX3" fmla="*/ 0 w 1045923"/>
                <a:gd name="connsiteY3" fmla="*/ 0 h 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923" h="624214">
                  <a:moveTo>
                    <a:pt x="1027135" y="0"/>
                  </a:moveTo>
                  <a:cubicBezTo>
                    <a:pt x="1036529" y="226512"/>
                    <a:pt x="1045923" y="453024"/>
                    <a:pt x="926926" y="538619"/>
                  </a:cubicBezTo>
                  <a:cubicBezTo>
                    <a:pt x="807929" y="624214"/>
                    <a:pt x="467639" y="603337"/>
                    <a:pt x="313151" y="513567"/>
                  </a:cubicBezTo>
                  <a:cubicBezTo>
                    <a:pt x="158663" y="423797"/>
                    <a:pt x="79331" y="211898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7884" y="307181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9" name="组合 25"/>
          <p:cNvGrpSpPr/>
          <p:nvPr/>
        </p:nvGrpSpPr>
        <p:grpSpPr>
          <a:xfrm>
            <a:off x="3929058" y="3643314"/>
            <a:ext cx="1714512" cy="1428760"/>
            <a:chOff x="3929058" y="3596461"/>
            <a:chExt cx="1714512" cy="1428760"/>
          </a:xfrm>
        </p:grpSpPr>
        <p:cxnSp>
          <p:nvCxnSpPr>
            <p:cNvPr id="19" name="直接箭头连接符 18"/>
            <p:cNvCxnSpPr>
              <a:stCxn id="7" idx="4"/>
            </p:cNvCxnSpPr>
            <p:nvPr/>
          </p:nvCxnSpPr>
          <p:spPr>
            <a:xfrm rot="5400000">
              <a:off x="4250529" y="4060014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29058" y="4655889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再找其他路径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84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回溯法搜索解空间时，通常采用两种策略避免无效搜索，提高回溯的搜索效率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2500306"/>
            <a:ext cx="6929486" cy="12141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约束函数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在扩展结点处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剪除不满足约束的子树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限界函数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剪去得不到问题解或最优解的子树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407194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这两类函数统称为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剪枝函数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9750" y="1341442"/>
            <a:ext cx="6985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归纳起来，用回溯法解题的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一般步骤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42910" y="2000240"/>
            <a:ext cx="7921625" cy="2316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确定问题的解空间树，问题的解空间树应至少包含问题的一个（最优）解。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确定结点的扩展规则。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深度优先方式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搜索解空间树，并在搜索过程中可以采用剪枝函数来避免无效搜索。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699792" y="5517232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回溯法 </a:t>
            </a: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=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深度优先搜索  </a:t>
            </a: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+ 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2128288" y="465997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671887" cy="51911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什么是回溯法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00034" y="1369014"/>
            <a:ext cx="8353425" cy="234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在包含问题的所有解的解空间树中，按照深度优先搜索的策略，从根结点（开始结点）出发搜索解空间树。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首先根结点成为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（活结点是指自身已生成但其孩子结点没有全部生成的结点），同时也成为当前的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扩展结点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（扩展结点是指正在产生孩子结点的结点）。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928662" y="3643314"/>
            <a:ext cx="6072230" cy="1571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500034" y="1428736"/>
            <a:ext cx="3527425" cy="51911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问题的解空间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357158" y="2285992"/>
            <a:ext cx="8137525" cy="9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一个复杂问题的解决方案是由若干个小的决策步骤组成的决策序列，解决一个问题的所有可能的决策序列构成该问题的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解空间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240" y="248344"/>
            <a:ext cx="3000396" cy="648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回溯法概述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421481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初始状态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14612" y="4429132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500298" y="4286256"/>
            <a:ext cx="214314" cy="2857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14678" y="4286256"/>
            <a:ext cx="214314" cy="2857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28992" y="4429132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214942" y="4286256"/>
            <a:ext cx="214314" cy="2857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1156" y="420523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目标状态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14876" y="4429132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3372" y="411034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7356" y="5429264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求解范围（隐含解） </a:t>
            </a: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 解空间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3534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在当前的扩展结点处，搜索向纵深方向移至一个新结点。这个新结点就成为新的活结点，并成为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当前扩展结点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如果在当前的扩展结点处不能再向纵深方向移动，则当前扩展结点就成为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死结点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2000" u="sng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死结点是指由根结点到该结点构成的部分解不满足约束条件，或者其子结点已经搜索完毕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此时应往回移动（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）至</a:t>
            </a:r>
            <a:r>
              <a:rPr lang="zh-CN" altLang="en-US" sz="20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最近的一个活结点处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，并使这个活结点成为当前的扩展结点。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回溯法以这种方式递归地在解空间中搜索，直至找到所要求的解或解空间中已无活结点为止。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20896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当从状态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搜索到状态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后，如果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变为死结点，则从状态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找其他可能的路径，所以回溯法体现出走不通就退回再走的思路。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643446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若用回溯法求问题的所有解时，需要回溯到根结点，且根结点的所有可行的子树都要已被搜索完才结束。而若使用回溯法求任一个解时，只要搜索到问题的一个解就可以结束。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000628" y="2214554"/>
            <a:ext cx="1071570" cy="642942"/>
            <a:chOff x="5000628" y="2214554"/>
            <a:chExt cx="1071570" cy="642942"/>
          </a:xfrm>
        </p:grpSpPr>
        <p:sp>
          <p:nvSpPr>
            <p:cNvPr id="8" name="椭圆 7"/>
            <p:cNvSpPr/>
            <p:nvPr/>
          </p:nvSpPr>
          <p:spPr>
            <a:xfrm>
              <a:off x="5429256" y="2214554"/>
              <a:ext cx="642942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5000628" y="2536025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285984" y="2214554"/>
            <a:ext cx="2714644" cy="642942"/>
            <a:chOff x="2285984" y="2214554"/>
            <a:chExt cx="2714644" cy="642942"/>
          </a:xfrm>
        </p:grpSpPr>
        <p:sp>
          <p:nvSpPr>
            <p:cNvPr id="6" name="椭圆 5"/>
            <p:cNvSpPr/>
            <p:nvPr/>
          </p:nvSpPr>
          <p:spPr>
            <a:xfrm>
              <a:off x="228598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2912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6" idx="6"/>
            </p:cNvCxnSpPr>
            <p:nvPr/>
          </p:nvCxnSpPr>
          <p:spPr>
            <a:xfrm>
              <a:off x="2857488" y="2536025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357554" y="225295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214810" y="2525358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076960" y="2332378"/>
            <a:ext cx="844730" cy="369332"/>
            <a:chOff x="6000760" y="2332378"/>
            <a:chExt cx="844730" cy="36933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6000760" y="25451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59738" y="2332378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24288" y="2861999"/>
            <a:ext cx="1747976" cy="624214"/>
            <a:chOff x="4824288" y="2861999"/>
            <a:chExt cx="1747976" cy="624214"/>
          </a:xfrm>
        </p:grpSpPr>
        <p:sp>
          <p:nvSpPr>
            <p:cNvPr id="17" name="任意多边形 16"/>
            <p:cNvSpPr/>
            <p:nvPr/>
          </p:nvSpPr>
          <p:spPr>
            <a:xfrm>
              <a:off x="4824288" y="2861999"/>
              <a:ext cx="1045923" cy="624214"/>
            </a:xfrm>
            <a:custGeom>
              <a:avLst/>
              <a:gdLst>
                <a:gd name="connsiteX0" fmla="*/ 1027135 w 1045923"/>
                <a:gd name="connsiteY0" fmla="*/ 0 h 624214"/>
                <a:gd name="connsiteX1" fmla="*/ 926926 w 1045923"/>
                <a:gd name="connsiteY1" fmla="*/ 538619 h 624214"/>
                <a:gd name="connsiteX2" fmla="*/ 313151 w 1045923"/>
                <a:gd name="connsiteY2" fmla="*/ 513567 h 624214"/>
                <a:gd name="connsiteX3" fmla="*/ 0 w 1045923"/>
                <a:gd name="connsiteY3" fmla="*/ 0 h 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923" h="624214">
                  <a:moveTo>
                    <a:pt x="1027135" y="0"/>
                  </a:moveTo>
                  <a:cubicBezTo>
                    <a:pt x="1036529" y="226512"/>
                    <a:pt x="1045923" y="453024"/>
                    <a:pt x="926926" y="538619"/>
                  </a:cubicBezTo>
                  <a:cubicBezTo>
                    <a:pt x="807929" y="624214"/>
                    <a:pt x="467639" y="603337"/>
                    <a:pt x="313151" y="513567"/>
                  </a:cubicBezTo>
                  <a:cubicBezTo>
                    <a:pt x="158663" y="423797"/>
                    <a:pt x="79331" y="211898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7884" y="307181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29058" y="2858290"/>
            <a:ext cx="1714512" cy="1356528"/>
            <a:chOff x="3929058" y="2858290"/>
            <a:chExt cx="1714512" cy="1356528"/>
          </a:xfrm>
        </p:grpSpPr>
        <p:cxnSp>
          <p:nvCxnSpPr>
            <p:cNvPr id="19" name="直接箭头连接符 18"/>
            <p:cNvCxnSpPr>
              <a:stCxn id="7" idx="4"/>
            </p:cNvCxnSpPr>
            <p:nvPr/>
          </p:nvCxnSpPr>
          <p:spPr>
            <a:xfrm rot="5400000">
              <a:off x="4250529" y="3321843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29058" y="384548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再找其他路径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4535489" cy="5232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5.1.3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回溯法的算法框架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310355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非递归回溯框架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14282" y="1571612"/>
            <a:ext cx="878684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x[n];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存放解向量，全局变量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非递归框架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根结点层次为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&gt;=1)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尚未回溯到头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ExistSubNode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 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当前结点存在子结点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for (j=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;j&lt;=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对于子集树，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x[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取一个可能的值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constraint(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bound(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满足约束条件或界限函数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if (x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是一个可行解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else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进入下一层次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不存在子结点，返回上一层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248018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递归的算法框架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643998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x[n];	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存放解向量，全局变量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   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求解子集树的递归框架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搜索到叶子结点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输出一个可行解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;j&lt;=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枚举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所有可能的路径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]=j;		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产生一个可能的解分量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其他操作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constraint(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bound(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backtrack(i+1);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满足约束条件和限界函数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继续下一层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14422"/>
            <a:ext cx="314327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）解空间为子集树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71530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5.3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，所有元素均不相同，设计一个算法求其所有子集（幂集）。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，所有子集是：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{3}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（输出顺序无关）。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142984"/>
            <a:ext cx="8429684" cy="285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显然本问题的解空间为子集树，每个元素只有两种扩展，要么选择，要么不选择。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采用深度优先搜索思路。解向量为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表示不选择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表示选择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扫描数组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，也就是说问题的初始状态是（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的元素均为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），目标状态是（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为一个解）。从状态（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）可以扩展出两个状态：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4214818"/>
            <a:ext cx="6715172" cy="1140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下一个状态为（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下一个状态为（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429552" cy="403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dfs(int a[],int n,int i,int x[])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回溯算法求解向量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(i&gt;=n)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dispasolution(a,n,x);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x[i]=0;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dfs(a,n,i+1,x)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不选择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x[i]=1;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dfs(a,n,i+1,x)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5"/>
            <a:ext cx="9144000" cy="42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71530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5.4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（顺序不能变）数字之间插入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或什么都不插入，使得计算结果总是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的程序，并输出所有的可能性。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1+2+34–5+67–8+9=100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357298"/>
            <a:ext cx="8358246" cy="393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的整数，用字符数组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存放插入的运算符，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之前插入的运算符。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采用回溯法产生和为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的表达式，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只能取值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或者空格（不同于上一个示例，这里是三选一）。设计函数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fun(op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prevadd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记录考虑整数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时前面表达式计算的整数和（初始值为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prevadd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记录前面表达式中的一个数值（初始值为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结束，如果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sum=100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，得到一个解。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1472" y="1285860"/>
            <a:ext cx="8137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应用回溯法求解问题时，首先应该明确问题的解空间。解空间中满足约束条件的决策序列称为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可行解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一般来说，解任何问题都有一个目标，在约束条件下使目标达到最优的可行解称为该问题的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最优解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357298"/>
            <a:ext cx="764386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fun(char op[],int sum,int prevadd,int a[],int i)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i==N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扫描完所有位置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(sum==100)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  %d",a[0]);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(op[j]!=' ')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printf("%c",op[j]);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printf("%d",a[j]);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printf("=100\n");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645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op[i]='+';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sum+=a[i];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计算结果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fun(op,sum,a[i],a,i+1);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继续处理下一个位置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sum-=a[i];		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op[i]='-';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sum-=a[i];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计算结果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fun(op,sum,-a[i],a,i+1);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继续处理下一个位置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sum+=a[i];		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op[i]=' ';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sum-=prevadd;	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先减去前面的元素值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tmp;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计算新元素值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(prevadd&gt;0)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tmp=prevadd*10+a[i];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prevadd=5,a[i]=6,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56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tmp=prevadd*10-a[i];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prevadd=-5,a[i]=6,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-56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sum+=tmp;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计算合并结果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fun(op,sum,tmp,a,i+1);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继续处理下一个位置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sum-=tmp;			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endParaRPr lang="zh-CN" altLang="zh-CN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sum+=prevadd;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85752"/>
            <a:ext cx="750099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a[N];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op[N];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//op[i]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表示在位置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插入运算符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赋值为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1,2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...,9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a[i]=i+1;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fun(op,a[0],a[0],a,1);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插入位置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4612" y="2857496"/>
            <a:ext cx="428628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1+2+3-4+5+6+78+9=100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1+2+34-5+67-8+9=100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1+23-4+5+6+78-9=100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1+23-4+56+7+8+9=100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12+3+4+5-6-7+89=100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12+3-4+5+67+8+9=100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12-3-4+5-6+7+89=100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123+4-5+67-89=100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123+45-67+8-9=100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123-4-5-6-7+8-9=100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123-45-67+89=100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左弧形箭头 3"/>
          <p:cNvSpPr/>
          <p:nvPr/>
        </p:nvSpPr>
        <p:spPr>
          <a:xfrm>
            <a:off x="2000232" y="2714620"/>
            <a:ext cx="571504" cy="164307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6345"/>
            <a:ext cx="3214710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）解空间为排列树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6" y="1285860"/>
            <a:ext cx="8786842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x[n];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存放解向量，并初始化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求解排列树的递归框架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搜索到叶子结点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输出一个可行解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枚举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所有可能的路径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层的结点选择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的操作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],x[j]);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为保证排列中每个元素不同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通过交换来实现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constraint(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bound(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backtrack(i+1)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满足约束条件和限界函数，进入下一层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],x[j]);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恢复状态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层的结点选择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的恢复操作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357298"/>
            <a:ext cx="778674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5.5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，所有元素均不相同，求其所有元素的全排列。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，得到结果是（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00496" y="500042"/>
            <a:ext cx="1285884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,2,3}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85720" y="3857628"/>
            <a:ext cx="1285884" cy="1071570"/>
            <a:chOff x="285720" y="3857628"/>
            <a:chExt cx="1285884" cy="1071570"/>
          </a:xfrm>
        </p:grpSpPr>
        <p:sp>
          <p:nvSpPr>
            <p:cNvPr id="5" name="圆角矩形 4"/>
            <p:cNvSpPr/>
            <p:nvPr/>
          </p:nvSpPr>
          <p:spPr>
            <a:xfrm>
              <a:off x="285720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{1,2,3}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4" idx="2"/>
              <a:endCxn id="5" idx="0"/>
            </p:cNvCxnSpPr>
            <p:nvPr/>
          </p:nvCxnSpPr>
          <p:spPr>
            <a:xfrm rot="5400000">
              <a:off x="678629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472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85918" y="3857628"/>
            <a:ext cx="1285884" cy="1071570"/>
            <a:chOff x="1785918" y="3857628"/>
            <a:chExt cx="1285884" cy="1071570"/>
          </a:xfrm>
        </p:grpSpPr>
        <p:sp>
          <p:nvSpPr>
            <p:cNvPr id="10" name="圆角矩形 9"/>
            <p:cNvSpPr/>
            <p:nvPr/>
          </p:nvSpPr>
          <p:spPr>
            <a:xfrm>
              <a:off x="1785918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{1,3,2}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2"/>
              <a:endCxn id="10" idx="0"/>
            </p:cNvCxnSpPr>
            <p:nvPr/>
          </p:nvCxnSpPr>
          <p:spPr>
            <a:xfrm rot="5400000">
              <a:off x="2178827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85720" y="2714620"/>
            <a:ext cx="1428760" cy="1143008"/>
            <a:chOff x="285720" y="2714620"/>
            <a:chExt cx="1428760" cy="1143008"/>
          </a:xfrm>
        </p:grpSpPr>
        <p:sp>
          <p:nvSpPr>
            <p:cNvPr id="4" name="圆角矩形 3"/>
            <p:cNvSpPr/>
            <p:nvPr/>
          </p:nvSpPr>
          <p:spPr>
            <a:xfrm>
              <a:off x="285720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{1,2,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3" idx="2"/>
              <a:endCxn id="4" idx="0"/>
            </p:cNvCxnSpPr>
            <p:nvPr/>
          </p:nvCxnSpPr>
          <p:spPr>
            <a:xfrm rot="5400000">
              <a:off x="1035819" y="2607463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28662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714480" y="2714620"/>
            <a:ext cx="1357322" cy="1143008"/>
            <a:chOff x="1714480" y="2714620"/>
            <a:chExt cx="1357322" cy="1143008"/>
          </a:xfrm>
        </p:grpSpPr>
        <p:sp>
          <p:nvSpPr>
            <p:cNvPr id="9" name="圆角矩形 8"/>
            <p:cNvSpPr/>
            <p:nvPr/>
          </p:nvSpPr>
          <p:spPr>
            <a:xfrm>
              <a:off x="178591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{1,3,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3" idx="2"/>
              <a:endCxn id="9" idx="0"/>
            </p:cNvCxnSpPr>
            <p:nvPr/>
          </p:nvCxnSpPr>
          <p:spPr>
            <a:xfrm rot="16200000" flipH="1">
              <a:off x="1785918" y="2643182"/>
              <a:ext cx="571504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14546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14678" y="3857628"/>
            <a:ext cx="1285884" cy="1071570"/>
            <a:chOff x="3214678" y="3857628"/>
            <a:chExt cx="1285884" cy="1071570"/>
          </a:xfrm>
        </p:grpSpPr>
        <p:sp>
          <p:nvSpPr>
            <p:cNvPr id="21" name="圆角矩形 20"/>
            <p:cNvSpPr/>
            <p:nvPr/>
          </p:nvSpPr>
          <p:spPr>
            <a:xfrm>
              <a:off x="3214678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{2,1,3}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2"/>
              <a:endCxn id="21" idx="0"/>
            </p:cNvCxnSpPr>
            <p:nvPr/>
          </p:nvCxnSpPr>
          <p:spPr>
            <a:xfrm rot="5400000">
              <a:off x="3607587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714876" y="3857628"/>
            <a:ext cx="1285884" cy="1071570"/>
            <a:chOff x="4714876" y="3857628"/>
            <a:chExt cx="1285884" cy="1071570"/>
          </a:xfrm>
        </p:grpSpPr>
        <p:sp>
          <p:nvSpPr>
            <p:cNvPr id="25" name="圆角矩形 24"/>
            <p:cNvSpPr/>
            <p:nvPr/>
          </p:nvSpPr>
          <p:spPr>
            <a:xfrm>
              <a:off x="4714876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{2,3,1}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5" idx="0"/>
            </p:cNvCxnSpPr>
            <p:nvPr/>
          </p:nvCxnSpPr>
          <p:spPr>
            <a:xfrm rot="5400000">
              <a:off x="5107785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00628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214678" y="2714620"/>
            <a:ext cx="1428760" cy="1143008"/>
            <a:chOff x="3214678" y="2714620"/>
            <a:chExt cx="1428760" cy="1143008"/>
          </a:xfrm>
        </p:grpSpPr>
        <p:sp>
          <p:nvSpPr>
            <p:cNvPr id="20" name="圆角矩形 19"/>
            <p:cNvSpPr/>
            <p:nvPr/>
          </p:nvSpPr>
          <p:spPr>
            <a:xfrm>
              <a:off x="321467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{2,1,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19" idx="2"/>
              <a:endCxn id="20" idx="0"/>
            </p:cNvCxnSpPr>
            <p:nvPr/>
          </p:nvCxnSpPr>
          <p:spPr>
            <a:xfrm rot="5400000">
              <a:off x="3964777" y="2607463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5762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43438" y="2714620"/>
            <a:ext cx="1357322" cy="1143008"/>
            <a:chOff x="4643438" y="2714620"/>
            <a:chExt cx="1357322" cy="1143008"/>
          </a:xfrm>
        </p:grpSpPr>
        <p:sp>
          <p:nvSpPr>
            <p:cNvPr id="24" name="圆角矩形 23"/>
            <p:cNvSpPr/>
            <p:nvPr/>
          </p:nvSpPr>
          <p:spPr>
            <a:xfrm>
              <a:off x="471487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{2,3,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19" idx="2"/>
              <a:endCxn id="24" idx="0"/>
            </p:cNvCxnSpPr>
            <p:nvPr/>
          </p:nvCxnSpPr>
          <p:spPr>
            <a:xfrm rot="16200000" flipH="1">
              <a:off x="4714876" y="2643182"/>
              <a:ext cx="571504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143504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143636" y="3857628"/>
            <a:ext cx="1285884" cy="1071570"/>
            <a:chOff x="6143636" y="3857628"/>
            <a:chExt cx="1285884" cy="1071570"/>
          </a:xfrm>
        </p:grpSpPr>
        <p:sp>
          <p:nvSpPr>
            <p:cNvPr id="34" name="圆角矩形 33"/>
            <p:cNvSpPr/>
            <p:nvPr/>
          </p:nvSpPr>
          <p:spPr>
            <a:xfrm>
              <a:off x="6143636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{3,2,1}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2"/>
              <a:endCxn id="34" idx="0"/>
            </p:cNvCxnSpPr>
            <p:nvPr/>
          </p:nvCxnSpPr>
          <p:spPr>
            <a:xfrm rot="5400000">
              <a:off x="6536545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29388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643834" y="3857628"/>
            <a:ext cx="1285884" cy="1071570"/>
            <a:chOff x="7643834" y="3857628"/>
            <a:chExt cx="1285884" cy="1071570"/>
          </a:xfrm>
        </p:grpSpPr>
        <p:sp>
          <p:nvSpPr>
            <p:cNvPr id="38" name="圆角矩形 37"/>
            <p:cNvSpPr/>
            <p:nvPr/>
          </p:nvSpPr>
          <p:spPr>
            <a:xfrm>
              <a:off x="7643834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{3,1,2}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37" idx="2"/>
              <a:endCxn id="38" idx="0"/>
            </p:cNvCxnSpPr>
            <p:nvPr/>
          </p:nvCxnSpPr>
          <p:spPr>
            <a:xfrm rot="5400000">
              <a:off x="8036743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29586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143636" y="2714620"/>
            <a:ext cx="1428760" cy="1143008"/>
            <a:chOff x="6143636" y="2714620"/>
            <a:chExt cx="1428760" cy="1143008"/>
          </a:xfrm>
        </p:grpSpPr>
        <p:sp>
          <p:nvSpPr>
            <p:cNvPr id="33" name="圆角矩形 32"/>
            <p:cNvSpPr/>
            <p:nvPr/>
          </p:nvSpPr>
          <p:spPr>
            <a:xfrm>
              <a:off x="614363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{3,2,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2" idx="2"/>
              <a:endCxn id="33" idx="0"/>
            </p:cNvCxnSpPr>
            <p:nvPr/>
          </p:nvCxnSpPr>
          <p:spPr>
            <a:xfrm rot="5400000">
              <a:off x="6893735" y="2607463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86578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572396" y="2714620"/>
            <a:ext cx="1357322" cy="1143008"/>
            <a:chOff x="7572396" y="2714620"/>
            <a:chExt cx="1357322" cy="1143008"/>
          </a:xfrm>
        </p:grpSpPr>
        <p:sp>
          <p:nvSpPr>
            <p:cNvPr id="37" name="圆角矩形 36"/>
            <p:cNvSpPr/>
            <p:nvPr/>
          </p:nvSpPr>
          <p:spPr>
            <a:xfrm>
              <a:off x="7643834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{3,1,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2" idx="2"/>
              <a:endCxn id="37" idx="0"/>
            </p:cNvCxnSpPr>
            <p:nvPr/>
          </p:nvCxnSpPr>
          <p:spPr>
            <a:xfrm rot="16200000" flipH="1">
              <a:off x="7643834" y="2643182"/>
              <a:ext cx="571504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072462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1538" y="1071546"/>
            <a:ext cx="3571900" cy="1643074"/>
            <a:chOff x="1071538" y="1071546"/>
            <a:chExt cx="3571900" cy="1643074"/>
          </a:xfrm>
        </p:grpSpPr>
        <p:sp>
          <p:nvSpPr>
            <p:cNvPr id="3" name="圆角矩形 2"/>
            <p:cNvSpPr/>
            <p:nvPr/>
          </p:nvSpPr>
          <p:spPr>
            <a:xfrm>
              <a:off x="1071538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连接符 45"/>
            <p:cNvCxnSpPr>
              <a:stCxn id="2" idx="2"/>
              <a:endCxn id="3" idx="0"/>
            </p:cNvCxnSpPr>
            <p:nvPr/>
          </p:nvCxnSpPr>
          <p:spPr>
            <a:xfrm rot="5400000">
              <a:off x="2643174" y="142852"/>
              <a:ext cx="1071570" cy="2928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714612" y="12737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00496" y="1071546"/>
            <a:ext cx="1285884" cy="1643074"/>
            <a:chOff x="4000496" y="1071546"/>
            <a:chExt cx="1285884" cy="1643074"/>
          </a:xfrm>
        </p:grpSpPr>
        <p:sp>
          <p:nvSpPr>
            <p:cNvPr id="19" name="圆角矩形 18"/>
            <p:cNvSpPr/>
            <p:nvPr/>
          </p:nvSpPr>
          <p:spPr>
            <a:xfrm>
              <a:off x="4000496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2" idx="2"/>
              <a:endCxn id="19" idx="0"/>
            </p:cNvCxnSpPr>
            <p:nvPr/>
          </p:nvCxnSpPr>
          <p:spPr>
            <a:xfrm rot="5400000">
              <a:off x="4107653" y="1607331"/>
              <a:ext cx="10715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714876" y="14880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643438" y="1071546"/>
            <a:ext cx="3571900" cy="1643074"/>
            <a:chOff x="4643438" y="1071546"/>
            <a:chExt cx="3571900" cy="1643074"/>
          </a:xfrm>
        </p:grpSpPr>
        <p:sp>
          <p:nvSpPr>
            <p:cNvPr id="32" name="圆角矩形 31"/>
            <p:cNvSpPr/>
            <p:nvPr/>
          </p:nvSpPr>
          <p:spPr>
            <a:xfrm>
              <a:off x="6929454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2" idx="2"/>
              <a:endCxn id="32" idx="0"/>
            </p:cNvCxnSpPr>
            <p:nvPr/>
          </p:nvCxnSpPr>
          <p:spPr>
            <a:xfrm rot="16200000" flipH="1">
              <a:off x="5572132" y="142852"/>
              <a:ext cx="1071570" cy="2928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2938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664590" y="174456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产生了所有的解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929618" cy="3853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a[],int n,int i)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(i&gt;=n)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dispasolution(a,n);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j=i;j&lt;n;j++)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swap(a[i],a[j]);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dfs(a,n,i+1);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swap(a[i],a[j]);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：恢复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628654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5.1.4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回溯法与深度优先遍历的异同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42873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两者的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相同点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回溯法在实现上也是遵循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的，即一步一步往前探索，而不像广度优先遍历那样，由近及远一片一片地搜索。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5009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两者的</a:t>
            </a:r>
            <a:r>
              <a:rPr lang="zh-CN" altLang="zh-CN" sz="2200" dirty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不同点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访问序不同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：深度优先遍历目的是“遍历”，本质是无序的。而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回溯法目的是“求解过程”，本质是有序的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访问次数的不同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：深度优先遍历对已经访问过的顶点不再访问，所有顶点仅访问一次。而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回溯法中已经访问过的顶点可能再次访问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剪枝的不同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：深度优先遍历不含剪枝，而很多回溯算法采用剪枝条件剪除不必要的分枝以提高效能。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256213" cy="51911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5.1.5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回溯法算法的时间分析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135937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通常以回溯算法的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解空间树中的结点数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作为算法的时间分析依据，假设解空间树共有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层。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个满足约束条件的结点，每个结点有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个满足约束条件的结点；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个满足约束条件的结点，同理，第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个满足约束条件的结点，则采用回溯法求所有解的算法的执行时间为　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57224" y="5715016"/>
            <a:ext cx="5786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通常情况下，回溯法的效率会高于蛮力法。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280400" cy="326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问题的解由一个不等长或等长的解向量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组成，其中分量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所有满足约束条件的解向量组构成了问题的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问题的解空间一般用树形式来组织，也称为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状态空间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，树中的每一个结点确定所求解问题的一个问题状态。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树的根结点位于第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层，表示搜索的初始状态，第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层的结点表示对解向量的第一个分量做出选择后到达的状态，以此类推。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85728"/>
            <a:ext cx="4320000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5.2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pt-BR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1375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而且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满足重量限制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有最大的价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  <a:endParaRPr lang="zh-CN" altLang="pt-BR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414338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章采用蛮力法求解，这里采用回溯法求解该问题。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0034" y="1428736"/>
            <a:ext cx="835824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]/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存放物品信息，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数组存放最优解，其中每个元素取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个物品放入背包中，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个物品不放入背包中。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这是一个求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最优解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。找到更优解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(op,tv)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(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,maxv)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500042"/>
            <a:ext cx="4643470" cy="4839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1.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装入背包中物品重量和恰好为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W</a:t>
            </a:r>
            <a:endParaRPr lang="zh-CN" altLang="zh-CN" sz="22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1838" cy="1733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       解空间是一棵子集树！</a:t>
            </a:r>
            <a:endParaRPr lang="en-US" altLang="zh-CN" sz="1800">
              <a:solidFill>
                <a:srgbClr val="0066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层上的某个分枝结点，对应的状态为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表示装入背包中的物品总重量，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表示背包中物品总价值，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记录一个解向量。该状态的两种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扩展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5" name="椭圆 4"/>
          <p:cNvSpPr/>
          <p:nvPr/>
        </p:nvSpPr>
        <p:spPr>
          <a:xfrm>
            <a:off x="3857620" y="2714620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2273850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500166" y="2930909"/>
            <a:ext cx="2571768" cy="2284041"/>
            <a:chOff x="1500166" y="2930909"/>
            <a:chExt cx="2571768" cy="2284041"/>
          </a:xfrm>
        </p:grpSpPr>
        <p:sp>
          <p:nvSpPr>
            <p:cNvPr id="6" name="椭圆 5"/>
            <p:cNvSpPr/>
            <p:nvPr/>
          </p:nvSpPr>
          <p:spPr>
            <a:xfrm>
              <a:off x="2786050" y="4214818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5" idx="3"/>
              <a:endCxn id="6" idx="7"/>
            </p:cNvCxnSpPr>
            <p:nvPr/>
          </p:nvCxnSpPr>
          <p:spPr>
            <a:xfrm rot="5400000">
              <a:off x="2962850" y="3330510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71604" y="2930909"/>
              <a:ext cx="2143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tw=tw+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tv=tv+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00166" y="484561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4223477" y="3002347"/>
            <a:ext cx="3348919" cy="2212603"/>
            <a:chOff x="4223477" y="3002347"/>
            <a:chExt cx="3348919" cy="2212603"/>
          </a:xfrm>
        </p:grpSpPr>
        <p:sp>
          <p:nvSpPr>
            <p:cNvPr id="9" name="椭圆 8"/>
            <p:cNvSpPr/>
            <p:nvPr/>
          </p:nvSpPr>
          <p:spPr>
            <a:xfrm>
              <a:off x="4929190" y="4214818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5" idx="5"/>
              <a:endCxn id="9" idx="1"/>
            </p:cNvCxnSpPr>
            <p:nvPr/>
          </p:nvCxnSpPr>
          <p:spPr>
            <a:xfrm rot="16200000" flipH="1">
              <a:off x="4034420" y="3330510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2347"/>
              <a:ext cx="20717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</a:t>
              </a:r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</a:p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不变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不变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57686" y="484561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9256" y="428625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857620" y="688956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86050" y="218915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6" idx="3"/>
            <a:endCxn id="7" idx="7"/>
          </p:cNvCxnSpPr>
          <p:nvPr/>
        </p:nvCxnSpPr>
        <p:spPr>
          <a:xfrm rot="5400000">
            <a:off x="2962850" y="1304846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29190" y="218915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" name="直接连接符 9"/>
          <p:cNvCxnSpPr>
            <a:stCxn id="6" idx="5"/>
            <a:endCxn id="9" idx="1"/>
          </p:cNvCxnSpPr>
          <p:nvPr/>
        </p:nvCxnSpPr>
        <p:spPr>
          <a:xfrm rot="16200000" flipH="1">
            <a:off x="4034420" y="1304846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1670" y="24818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905245"/>
            <a:ext cx="18573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选择第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tw=tw+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tv=tv+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066" y="976683"/>
            <a:ext cx="20717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选择第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9256" y="226059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571736" y="2689220"/>
            <a:ext cx="2643206" cy="1239846"/>
            <a:chOff x="2571736" y="2689220"/>
            <a:chExt cx="2643206" cy="1239846"/>
          </a:xfrm>
        </p:grpSpPr>
        <p:cxnSp>
          <p:nvCxnSpPr>
            <p:cNvPr id="18" name="直接连接符 17"/>
            <p:cNvCxnSpPr>
              <a:stCxn id="7" idx="4"/>
              <a:endCxn id="19" idx="0"/>
            </p:cNvCxnSpPr>
            <p:nvPr/>
          </p:nvCxnSpPr>
          <p:spPr>
            <a:xfrm rot="5400000">
              <a:off x="2523317" y="2951953"/>
              <a:ext cx="739780" cy="2143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571736" y="3429000"/>
              <a:ext cx="428628" cy="500066"/>
            </a:xfrm>
            <a:prstGeom prst="ellipse">
              <a:avLst/>
            </a:prstGeom>
            <a:solidFill>
              <a:srgbClr val="00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802" y="347503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1142976" y="3929066"/>
            <a:ext cx="6643734" cy="1746561"/>
            <a:chOff x="1142976" y="3929066"/>
            <a:chExt cx="6643734" cy="1746561"/>
          </a:xfrm>
        </p:grpSpPr>
        <p:sp>
          <p:nvSpPr>
            <p:cNvPr id="3" name="TextBox 2"/>
            <p:cNvSpPr txBox="1"/>
            <p:nvPr/>
          </p:nvSpPr>
          <p:spPr>
            <a:xfrm>
              <a:off x="1142976" y="4429132"/>
              <a:ext cx="664373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zh-CN" sz="1800">
                  <a:solidFill>
                    <a:srgbClr val="99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叶子结点</a:t>
              </a:r>
              <a:r>
                <a:rPr lang="zh-CN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表示已经对</a:t>
              </a:r>
              <a:r>
                <a:rPr lang="en-US" altLang="zh-CN" sz="1800" i="1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个物品做了决策。</a:t>
              </a:r>
              <a:endPara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对所有叶子结点进行比较求出满足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tw==</a:t>
              </a:r>
              <a:r>
                <a:rPr lang="en-US" altLang="zh-CN" sz="1800" i="1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zh-CN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的最大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maxv</a:t>
              </a:r>
              <a:r>
                <a:rPr lang="zh-CN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，对应的最优解</a:t>
              </a:r>
              <a:r>
                <a:rPr lang="en-US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</a:t>
              </a:r>
              <a:r>
                <a:rPr lang="zh-CN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存放到</a:t>
              </a:r>
              <a:r>
                <a:rPr lang="en-US" altLang="zh-CN" sz="1800" i="1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zh-CN" sz="180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19" idx="4"/>
            </p:cNvCxnSpPr>
            <p:nvPr/>
          </p:nvCxnSpPr>
          <p:spPr>
            <a:xfrm rot="5400000" flipH="1" flipV="1">
              <a:off x="2500298" y="4143380"/>
              <a:ext cx="500066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616" name="Group 104"/>
          <p:cNvGraphicFramePr>
            <a:graphicFrameLocks noGrp="1"/>
          </p:cNvGraphicFramePr>
          <p:nvPr/>
        </p:nvGraphicFramePr>
        <p:xfrm>
          <a:off x="1071538" y="1857364"/>
          <a:ext cx="5500725" cy="22096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25" name="Text Box 103"/>
          <p:cNvSpPr txBox="1">
            <a:spLocks noChangeArrowheads="1"/>
          </p:cNvSpPr>
          <p:nvPr/>
        </p:nvSpPr>
        <p:spPr bwMode="auto">
          <a:xfrm>
            <a:off x="785786" y="1142984"/>
            <a:ext cx="3498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38"/>
          <p:cNvGrpSpPr/>
          <p:nvPr/>
        </p:nvGrpSpPr>
        <p:grpSpPr>
          <a:xfrm>
            <a:off x="71406" y="4539942"/>
            <a:ext cx="580496" cy="856694"/>
            <a:chOff x="71406" y="4539942"/>
            <a:chExt cx="580496" cy="856694"/>
          </a:xfrm>
        </p:grpSpPr>
        <p:sp>
          <p:nvSpPr>
            <p:cNvPr id="2" name="椭圆 1"/>
            <p:cNvSpPr/>
            <p:nvPr/>
          </p:nvSpPr>
          <p:spPr>
            <a:xfrm>
              <a:off x="71406" y="5000636"/>
              <a:ext cx="580496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pc="-15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11,12</a:t>
              </a:r>
              <a:endParaRPr lang="zh-CN" altLang="en-US" sz="1400" spc="-15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4" idx="4"/>
              <a:endCxn id="2" idx="0"/>
            </p:cNvCxnSpPr>
            <p:nvPr/>
          </p:nvCxnSpPr>
          <p:spPr>
            <a:xfrm rot="5400000">
              <a:off x="271935" y="4629661"/>
              <a:ext cx="460694" cy="28125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266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604810" y="4539942"/>
            <a:ext cx="571504" cy="856694"/>
            <a:chOff x="604810" y="4539942"/>
            <a:chExt cx="571504" cy="856694"/>
          </a:xfrm>
        </p:grpSpPr>
        <p:sp>
          <p:nvSpPr>
            <p:cNvPr id="3" name="椭圆 2"/>
            <p:cNvSpPr/>
            <p:nvPr/>
          </p:nvSpPr>
          <p:spPr>
            <a:xfrm>
              <a:off x="604810" y="5000636"/>
              <a:ext cx="571504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pc="-15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10,11</a:t>
              </a:r>
              <a:endParaRPr lang="zh-CN" altLang="en-US" sz="1400" spc="-15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4" idx="4"/>
              <a:endCxn id="3" idx="0"/>
            </p:cNvCxnSpPr>
            <p:nvPr/>
          </p:nvCxnSpPr>
          <p:spPr>
            <a:xfrm rot="16200000" flipH="1">
              <a:off x="536389" y="4646463"/>
              <a:ext cx="460694" cy="2476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57224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141"/>
          <p:cNvGrpSpPr/>
          <p:nvPr/>
        </p:nvGrpSpPr>
        <p:grpSpPr>
          <a:xfrm>
            <a:off x="1142976" y="4539943"/>
            <a:ext cx="478501" cy="856693"/>
            <a:chOff x="1142976" y="4539943"/>
            <a:chExt cx="478501" cy="856693"/>
          </a:xfrm>
        </p:grpSpPr>
        <p:sp>
          <p:nvSpPr>
            <p:cNvPr id="14" name="椭圆 13"/>
            <p:cNvSpPr/>
            <p:nvPr/>
          </p:nvSpPr>
          <p:spPr>
            <a:xfrm>
              <a:off x="1142976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9,9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6" idx="4"/>
              <a:endCxn id="14" idx="0"/>
            </p:cNvCxnSpPr>
            <p:nvPr/>
          </p:nvCxnSpPr>
          <p:spPr>
            <a:xfrm rot="5400000">
              <a:off x="1268880" y="4648039"/>
              <a:ext cx="460694" cy="24450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25690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142"/>
          <p:cNvGrpSpPr/>
          <p:nvPr/>
        </p:nvGrpSpPr>
        <p:grpSpPr>
          <a:xfrm>
            <a:off x="1621476" y="4539942"/>
            <a:ext cx="489566" cy="856694"/>
            <a:chOff x="1621476" y="4539942"/>
            <a:chExt cx="489566" cy="856694"/>
          </a:xfrm>
        </p:grpSpPr>
        <p:sp>
          <p:nvSpPr>
            <p:cNvPr id="15" name="椭圆 14"/>
            <p:cNvSpPr/>
            <p:nvPr/>
          </p:nvSpPr>
          <p:spPr>
            <a:xfrm>
              <a:off x="1643042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6" idx="4"/>
              <a:endCxn id="15" idx="0"/>
            </p:cNvCxnSpPr>
            <p:nvPr/>
          </p:nvCxnSpPr>
          <p:spPr>
            <a:xfrm rot="16200000" flipH="1">
              <a:off x="1518912" y="4642506"/>
              <a:ext cx="460694" cy="25556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3329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145"/>
          <p:cNvGrpSpPr/>
          <p:nvPr/>
        </p:nvGrpSpPr>
        <p:grpSpPr>
          <a:xfrm>
            <a:off x="2167172" y="4539942"/>
            <a:ext cx="511306" cy="856694"/>
            <a:chOff x="2167172" y="4539942"/>
            <a:chExt cx="511306" cy="856694"/>
          </a:xfrm>
        </p:grpSpPr>
        <p:sp>
          <p:nvSpPr>
            <p:cNvPr id="26" name="椭圆 25"/>
            <p:cNvSpPr/>
            <p:nvPr/>
          </p:nvSpPr>
          <p:spPr>
            <a:xfrm>
              <a:off x="2167172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4"/>
              <a:endCxn id="26" idx="0"/>
            </p:cNvCxnSpPr>
            <p:nvPr/>
          </p:nvCxnSpPr>
          <p:spPr>
            <a:xfrm rot="5400000">
              <a:off x="2309478" y="4631636"/>
              <a:ext cx="460694" cy="2773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8598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146"/>
          <p:cNvGrpSpPr/>
          <p:nvPr/>
        </p:nvGrpSpPr>
        <p:grpSpPr>
          <a:xfrm>
            <a:off x="2673190" y="4539942"/>
            <a:ext cx="468000" cy="856694"/>
            <a:chOff x="2673190" y="4539942"/>
            <a:chExt cx="468000" cy="856694"/>
          </a:xfrm>
        </p:grpSpPr>
        <p:sp>
          <p:nvSpPr>
            <p:cNvPr id="27" name="椭圆 26"/>
            <p:cNvSpPr/>
            <p:nvPr/>
          </p:nvSpPr>
          <p:spPr>
            <a:xfrm>
              <a:off x="2673190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连接符 29"/>
            <p:cNvCxnSpPr>
              <a:stCxn id="28" idx="4"/>
              <a:endCxn id="27" idx="0"/>
            </p:cNvCxnSpPr>
            <p:nvPr/>
          </p:nvCxnSpPr>
          <p:spPr>
            <a:xfrm rot="16200000" flipH="1">
              <a:off x="2562487" y="4655933"/>
              <a:ext cx="460694" cy="2287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41662" y="4655478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148"/>
          <p:cNvGrpSpPr/>
          <p:nvPr/>
        </p:nvGrpSpPr>
        <p:grpSpPr>
          <a:xfrm>
            <a:off x="3212628" y="4539942"/>
            <a:ext cx="468000" cy="856694"/>
            <a:chOff x="3212628" y="4539942"/>
            <a:chExt cx="468000" cy="856694"/>
          </a:xfrm>
        </p:grpSpPr>
        <p:sp>
          <p:nvSpPr>
            <p:cNvPr id="33" name="椭圆 32"/>
            <p:cNvSpPr/>
            <p:nvPr/>
          </p:nvSpPr>
          <p:spPr>
            <a:xfrm>
              <a:off x="3212628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6,5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5" idx="4"/>
              <a:endCxn id="33" idx="0"/>
            </p:cNvCxnSpPr>
            <p:nvPr/>
          </p:nvCxnSpPr>
          <p:spPr>
            <a:xfrm rot="5400000">
              <a:off x="3330142" y="4656428"/>
              <a:ext cx="460694" cy="2277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81566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3" name="组合 149"/>
          <p:cNvGrpSpPr/>
          <p:nvPr/>
        </p:nvGrpSpPr>
        <p:grpSpPr>
          <a:xfrm>
            <a:off x="3674350" y="4539942"/>
            <a:ext cx="506344" cy="856694"/>
            <a:chOff x="3674350" y="4539942"/>
            <a:chExt cx="506344" cy="856694"/>
          </a:xfrm>
        </p:grpSpPr>
        <p:sp>
          <p:nvSpPr>
            <p:cNvPr id="34" name="椭圆 33"/>
            <p:cNvSpPr/>
            <p:nvPr/>
          </p:nvSpPr>
          <p:spPr>
            <a:xfrm>
              <a:off x="3712694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>
              <a:stCxn id="35" idx="4"/>
              <a:endCxn id="34" idx="0"/>
            </p:cNvCxnSpPr>
            <p:nvPr/>
          </p:nvCxnSpPr>
          <p:spPr>
            <a:xfrm rot="16200000" flipH="1">
              <a:off x="3580175" y="4634117"/>
              <a:ext cx="460694" cy="27234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91666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4" name="组合 136"/>
          <p:cNvGrpSpPr/>
          <p:nvPr/>
        </p:nvGrpSpPr>
        <p:grpSpPr>
          <a:xfrm>
            <a:off x="285720" y="3357562"/>
            <a:ext cx="859504" cy="1182380"/>
            <a:chOff x="285720" y="3357562"/>
            <a:chExt cx="859504" cy="1182380"/>
          </a:xfrm>
        </p:grpSpPr>
        <p:sp>
          <p:nvSpPr>
            <p:cNvPr id="4" name="椭圆 3"/>
            <p:cNvSpPr/>
            <p:nvPr/>
          </p:nvSpPr>
          <p:spPr>
            <a:xfrm>
              <a:off x="285720" y="4071942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10,11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4" idx="0"/>
            </p:cNvCxnSpPr>
            <p:nvPr/>
          </p:nvCxnSpPr>
          <p:spPr>
            <a:xfrm rot="5400000">
              <a:off x="536877" y="3463595"/>
              <a:ext cx="714380" cy="50231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4348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6" name="组合 140"/>
          <p:cNvGrpSpPr/>
          <p:nvPr/>
        </p:nvGrpSpPr>
        <p:grpSpPr>
          <a:xfrm>
            <a:off x="1145223" y="3357562"/>
            <a:ext cx="764254" cy="1182380"/>
            <a:chOff x="1145223" y="3357562"/>
            <a:chExt cx="764254" cy="1182380"/>
          </a:xfrm>
        </p:grpSpPr>
        <p:sp>
          <p:nvSpPr>
            <p:cNvPr id="16" name="椭圆 15"/>
            <p:cNvSpPr/>
            <p:nvPr/>
          </p:nvSpPr>
          <p:spPr>
            <a:xfrm>
              <a:off x="1333477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1" idx="4"/>
              <a:endCxn id="16" idx="0"/>
            </p:cNvCxnSpPr>
            <p:nvPr/>
          </p:nvCxnSpPr>
          <p:spPr>
            <a:xfrm rot="16200000" flipH="1">
              <a:off x="1026160" y="3476625"/>
              <a:ext cx="714380" cy="47625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500166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8" name="组合 144"/>
          <p:cNvGrpSpPr/>
          <p:nvPr/>
        </p:nvGrpSpPr>
        <p:grpSpPr>
          <a:xfrm>
            <a:off x="2390478" y="3357562"/>
            <a:ext cx="752960" cy="1182380"/>
            <a:chOff x="2390478" y="3357562"/>
            <a:chExt cx="752960" cy="1182380"/>
          </a:xfrm>
        </p:grpSpPr>
        <p:sp>
          <p:nvSpPr>
            <p:cNvPr id="28" name="椭圆 27"/>
            <p:cNvSpPr/>
            <p:nvPr/>
          </p:nvSpPr>
          <p:spPr>
            <a:xfrm>
              <a:off x="2390478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40" idx="4"/>
              <a:endCxn id="28" idx="0"/>
            </p:cNvCxnSpPr>
            <p:nvPr/>
          </p:nvCxnSpPr>
          <p:spPr>
            <a:xfrm rot="5400000">
              <a:off x="2553768" y="3482272"/>
              <a:ext cx="714380" cy="4649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81554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0" name="组合 147"/>
          <p:cNvGrpSpPr/>
          <p:nvPr/>
        </p:nvGrpSpPr>
        <p:grpSpPr>
          <a:xfrm>
            <a:off x="3143438" y="3357562"/>
            <a:ext cx="818912" cy="1182380"/>
            <a:chOff x="3143438" y="3357562"/>
            <a:chExt cx="818912" cy="1182380"/>
          </a:xfrm>
        </p:grpSpPr>
        <p:sp>
          <p:nvSpPr>
            <p:cNvPr id="35" name="椭圆 34"/>
            <p:cNvSpPr/>
            <p:nvPr/>
          </p:nvSpPr>
          <p:spPr>
            <a:xfrm>
              <a:off x="3386350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40" idx="4"/>
              <a:endCxn id="35" idx="0"/>
            </p:cNvCxnSpPr>
            <p:nvPr/>
          </p:nvCxnSpPr>
          <p:spPr>
            <a:xfrm rot="16200000" flipH="1">
              <a:off x="3051704" y="3449296"/>
              <a:ext cx="714380" cy="5309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00430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2" name="组合 130"/>
          <p:cNvGrpSpPr/>
          <p:nvPr/>
        </p:nvGrpSpPr>
        <p:grpSpPr>
          <a:xfrm>
            <a:off x="857224" y="2468240"/>
            <a:ext cx="1359571" cy="889322"/>
            <a:chOff x="857224" y="2468240"/>
            <a:chExt cx="1359571" cy="889322"/>
          </a:xfrm>
        </p:grpSpPr>
        <p:sp>
          <p:nvSpPr>
            <p:cNvPr id="21" name="椭圆 20"/>
            <p:cNvSpPr/>
            <p:nvPr/>
          </p:nvSpPr>
          <p:spPr>
            <a:xfrm>
              <a:off x="857224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5" idx="4"/>
              <a:endCxn id="21" idx="7"/>
            </p:cNvCxnSpPr>
            <p:nvPr/>
          </p:nvCxnSpPr>
          <p:spPr>
            <a:xfrm rot="5400000">
              <a:off x="1537904" y="2279208"/>
              <a:ext cx="489859" cy="86792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38546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3" name="组合 143"/>
          <p:cNvGrpSpPr/>
          <p:nvPr/>
        </p:nvGrpSpPr>
        <p:grpSpPr>
          <a:xfrm>
            <a:off x="2216794" y="2468239"/>
            <a:ext cx="1214644" cy="889323"/>
            <a:chOff x="2216794" y="2468239"/>
            <a:chExt cx="1214644" cy="889323"/>
          </a:xfrm>
        </p:grpSpPr>
        <p:sp>
          <p:nvSpPr>
            <p:cNvPr id="40" name="椭圆 39"/>
            <p:cNvSpPr/>
            <p:nvPr/>
          </p:nvSpPr>
          <p:spPr>
            <a:xfrm>
              <a:off x="2855438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9" name="直接连接符 48"/>
            <p:cNvCxnSpPr>
              <a:stCxn id="45" idx="4"/>
              <a:endCxn id="40" idx="1"/>
            </p:cNvCxnSpPr>
            <p:nvPr/>
          </p:nvCxnSpPr>
          <p:spPr>
            <a:xfrm rot="16200000" flipH="1">
              <a:off x="2333363" y="2351670"/>
              <a:ext cx="489859" cy="72299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643174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8" name="组合 153"/>
          <p:cNvGrpSpPr/>
          <p:nvPr/>
        </p:nvGrpSpPr>
        <p:grpSpPr>
          <a:xfrm>
            <a:off x="4286248" y="4539942"/>
            <a:ext cx="511306" cy="856694"/>
            <a:chOff x="4286248" y="4539942"/>
            <a:chExt cx="511306" cy="856694"/>
          </a:xfrm>
        </p:grpSpPr>
        <p:sp>
          <p:nvSpPr>
            <p:cNvPr id="56" name="椭圆 55"/>
            <p:cNvSpPr/>
            <p:nvPr/>
          </p:nvSpPr>
          <p:spPr>
            <a:xfrm>
              <a:off x="4286248" y="5000636"/>
              <a:ext cx="468000" cy="396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9" name="直接连接符 58"/>
            <p:cNvCxnSpPr>
              <a:stCxn id="58" idx="4"/>
              <a:endCxn id="56" idx="0"/>
            </p:cNvCxnSpPr>
            <p:nvPr/>
          </p:nvCxnSpPr>
          <p:spPr>
            <a:xfrm rot="5400000">
              <a:off x="4428554" y="4631636"/>
              <a:ext cx="460694" cy="2773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505058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9" name="组合 154"/>
          <p:cNvGrpSpPr/>
          <p:nvPr/>
        </p:nvGrpSpPr>
        <p:grpSpPr>
          <a:xfrm>
            <a:off x="4795306" y="4539942"/>
            <a:ext cx="468000" cy="856694"/>
            <a:chOff x="4795306" y="4539942"/>
            <a:chExt cx="468000" cy="856694"/>
          </a:xfrm>
        </p:grpSpPr>
        <p:sp>
          <p:nvSpPr>
            <p:cNvPr id="57" name="椭圆 56"/>
            <p:cNvSpPr/>
            <p:nvPr/>
          </p:nvSpPr>
          <p:spPr>
            <a:xfrm>
              <a:off x="4795306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8" idx="4"/>
              <a:endCxn id="57" idx="0"/>
            </p:cNvCxnSpPr>
            <p:nvPr/>
          </p:nvCxnSpPr>
          <p:spPr>
            <a:xfrm rot="16200000" flipH="1">
              <a:off x="4683083" y="4654413"/>
              <a:ext cx="460694" cy="2317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009620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0" name="组合 156"/>
          <p:cNvGrpSpPr/>
          <p:nvPr/>
        </p:nvGrpSpPr>
        <p:grpSpPr>
          <a:xfrm>
            <a:off x="5295372" y="4539942"/>
            <a:ext cx="468000" cy="856694"/>
            <a:chOff x="5295372" y="4539942"/>
            <a:chExt cx="468000" cy="856694"/>
          </a:xfrm>
        </p:grpSpPr>
        <p:sp>
          <p:nvSpPr>
            <p:cNvPr id="63" name="椭圆 62"/>
            <p:cNvSpPr/>
            <p:nvPr/>
          </p:nvSpPr>
          <p:spPr>
            <a:xfrm>
              <a:off x="5295372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4,5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6" name="直接连接符 65"/>
            <p:cNvCxnSpPr>
              <a:stCxn id="65" idx="4"/>
              <a:endCxn id="63" idx="0"/>
            </p:cNvCxnSpPr>
            <p:nvPr/>
          </p:nvCxnSpPr>
          <p:spPr>
            <a:xfrm rot="5400000">
              <a:off x="5397463" y="4671851"/>
              <a:ext cx="460694" cy="19687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478086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4" name="组合 157"/>
          <p:cNvGrpSpPr/>
          <p:nvPr/>
        </p:nvGrpSpPr>
        <p:grpSpPr>
          <a:xfrm>
            <a:off x="5726248" y="4539942"/>
            <a:ext cx="537190" cy="856694"/>
            <a:chOff x="5726248" y="4539942"/>
            <a:chExt cx="537190" cy="856694"/>
          </a:xfrm>
        </p:grpSpPr>
        <p:sp>
          <p:nvSpPr>
            <p:cNvPr id="64" name="椭圆 63"/>
            <p:cNvSpPr/>
            <p:nvPr/>
          </p:nvSpPr>
          <p:spPr>
            <a:xfrm>
              <a:off x="5795438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7" name="直接连接符 66"/>
            <p:cNvCxnSpPr>
              <a:stCxn id="65" idx="4"/>
              <a:endCxn id="64" idx="0"/>
            </p:cNvCxnSpPr>
            <p:nvPr/>
          </p:nvCxnSpPr>
          <p:spPr>
            <a:xfrm rot="16200000" flipH="1">
              <a:off x="5647496" y="4618694"/>
              <a:ext cx="460694" cy="30319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985688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0" name="组合 160"/>
          <p:cNvGrpSpPr/>
          <p:nvPr/>
        </p:nvGrpSpPr>
        <p:grpSpPr>
          <a:xfrm>
            <a:off x="6319568" y="4539942"/>
            <a:ext cx="511306" cy="856694"/>
            <a:chOff x="6319568" y="4539942"/>
            <a:chExt cx="511306" cy="856694"/>
          </a:xfrm>
        </p:grpSpPr>
        <p:sp>
          <p:nvSpPr>
            <p:cNvPr id="73" name="椭圆 72"/>
            <p:cNvSpPr/>
            <p:nvPr/>
          </p:nvSpPr>
          <p:spPr>
            <a:xfrm>
              <a:off x="6319568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6" name="直接连接符 75"/>
            <p:cNvCxnSpPr>
              <a:stCxn id="75" idx="4"/>
              <a:endCxn id="73" idx="0"/>
            </p:cNvCxnSpPr>
            <p:nvPr/>
          </p:nvCxnSpPr>
          <p:spPr>
            <a:xfrm rot="5400000">
              <a:off x="6461874" y="4631636"/>
              <a:ext cx="460694" cy="2773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38378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1" name="组合 161"/>
          <p:cNvGrpSpPr/>
          <p:nvPr/>
        </p:nvGrpSpPr>
        <p:grpSpPr>
          <a:xfrm>
            <a:off x="6825586" y="4539942"/>
            <a:ext cx="468000" cy="856694"/>
            <a:chOff x="6825586" y="4539942"/>
            <a:chExt cx="468000" cy="856694"/>
          </a:xfrm>
        </p:grpSpPr>
        <p:sp>
          <p:nvSpPr>
            <p:cNvPr id="74" name="椭圆 73"/>
            <p:cNvSpPr/>
            <p:nvPr/>
          </p:nvSpPr>
          <p:spPr>
            <a:xfrm>
              <a:off x="6825586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75" idx="4"/>
              <a:endCxn id="74" idx="0"/>
            </p:cNvCxnSpPr>
            <p:nvPr/>
          </p:nvCxnSpPr>
          <p:spPr>
            <a:xfrm rot="16200000" flipH="1">
              <a:off x="6714883" y="4655933"/>
              <a:ext cx="460694" cy="2287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994058" y="4655478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3" name="组合 163"/>
          <p:cNvGrpSpPr/>
          <p:nvPr/>
        </p:nvGrpSpPr>
        <p:grpSpPr>
          <a:xfrm>
            <a:off x="7365024" y="4539942"/>
            <a:ext cx="468000" cy="856694"/>
            <a:chOff x="7365024" y="4539942"/>
            <a:chExt cx="468000" cy="856694"/>
          </a:xfrm>
        </p:grpSpPr>
        <p:sp>
          <p:nvSpPr>
            <p:cNvPr id="80" name="椭圆 79"/>
            <p:cNvSpPr/>
            <p:nvPr/>
          </p:nvSpPr>
          <p:spPr>
            <a:xfrm>
              <a:off x="7365024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1,1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3" name="直接连接符 82"/>
            <p:cNvCxnSpPr>
              <a:stCxn id="82" idx="4"/>
              <a:endCxn id="80" idx="0"/>
            </p:cNvCxnSpPr>
            <p:nvPr/>
          </p:nvCxnSpPr>
          <p:spPr>
            <a:xfrm rot="5400000">
              <a:off x="7482538" y="4656428"/>
              <a:ext cx="460694" cy="2277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3396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4" name="组合 164"/>
          <p:cNvGrpSpPr/>
          <p:nvPr/>
        </p:nvGrpSpPr>
        <p:grpSpPr>
          <a:xfrm>
            <a:off x="7826746" y="4539942"/>
            <a:ext cx="506344" cy="856694"/>
            <a:chOff x="7826746" y="4539942"/>
            <a:chExt cx="506344" cy="856694"/>
          </a:xfrm>
        </p:grpSpPr>
        <p:sp>
          <p:nvSpPr>
            <p:cNvPr id="81" name="椭圆 80"/>
            <p:cNvSpPr/>
            <p:nvPr/>
          </p:nvSpPr>
          <p:spPr>
            <a:xfrm>
              <a:off x="7865090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4" name="直接连接符 83"/>
            <p:cNvCxnSpPr>
              <a:stCxn id="82" idx="4"/>
              <a:endCxn id="81" idx="0"/>
            </p:cNvCxnSpPr>
            <p:nvPr/>
          </p:nvCxnSpPr>
          <p:spPr>
            <a:xfrm rot="16200000" flipH="1">
              <a:off x="7732571" y="4634117"/>
              <a:ext cx="460694" cy="27234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04406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5" name="组合 152"/>
          <p:cNvGrpSpPr/>
          <p:nvPr/>
        </p:nvGrpSpPr>
        <p:grpSpPr>
          <a:xfrm>
            <a:off x="4509554" y="3357562"/>
            <a:ext cx="788066" cy="1182380"/>
            <a:chOff x="4509554" y="3357562"/>
            <a:chExt cx="788066" cy="1182380"/>
          </a:xfrm>
        </p:grpSpPr>
        <p:sp>
          <p:nvSpPr>
            <p:cNvPr id="58" name="椭圆 57"/>
            <p:cNvSpPr/>
            <p:nvPr/>
          </p:nvSpPr>
          <p:spPr>
            <a:xfrm>
              <a:off x="4509554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>
              <a:stCxn id="70" idx="4"/>
              <a:endCxn id="58" idx="0"/>
            </p:cNvCxnSpPr>
            <p:nvPr/>
          </p:nvCxnSpPr>
          <p:spPr>
            <a:xfrm rot="5400000">
              <a:off x="4690397" y="3464719"/>
              <a:ext cx="714380" cy="50006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866744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7" name="组合 155"/>
          <p:cNvGrpSpPr/>
          <p:nvPr/>
        </p:nvGrpSpPr>
        <p:grpSpPr>
          <a:xfrm>
            <a:off x="5297620" y="3357562"/>
            <a:ext cx="716628" cy="1182380"/>
            <a:chOff x="5297620" y="3357562"/>
            <a:chExt cx="716628" cy="1182380"/>
          </a:xfrm>
        </p:grpSpPr>
        <p:sp>
          <p:nvSpPr>
            <p:cNvPr id="65" name="椭圆 64"/>
            <p:cNvSpPr/>
            <p:nvPr/>
          </p:nvSpPr>
          <p:spPr>
            <a:xfrm>
              <a:off x="5438248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>
              <a:stCxn id="70" idx="4"/>
              <a:endCxn id="65" idx="0"/>
            </p:cNvCxnSpPr>
            <p:nvPr/>
          </p:nvCxnSpPr>
          <p:spPr>
            <a:xfrm rot="16200000" flipH="1">
              <a:off x="5154744" y="3500438"/>
              <a:ext cx="714380" cy="4286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652562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8" name="组合 159"/>
          <p:cNvGrpSpPr/>
          <p:nvPr/>
        </p:nvGrpSpPr>
        <p:grpSpPr>
          <a:xfrm>
            <a:off x="6542874" y="3357562"/>
            <a:ext cx="752960" cy="1182380"/>
            <a:chOff x="6542874" y="3357562"/>
            <a:chExt cx="752960" cy="1182380"/>
          </a:xfrm>
        </p:grpSpPr>
        <p:sp>
          <p:nvSpPr>
            <p:cNvPr id="75" name="椭圆 74"/>
            <p:cNvSpPr/>
            <p:nvPr/>
          </p:nvSpPr>
          <p:spPr>
            <a:xfrm>
              <a:off x="6542874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8" name="直接连接符 87"/>
            <p:cNvCxnSpPr>
              <a:stCxn id="87" idx="4"/>
              <a:endCxn id="75" idx="0"/>
            </p:cNvCxnSpPr>
            <p:nvPr/>
          </p:nvCxnSpPr>
          <p:spPr>
            <a:xfrm rot="5400000">
              <a:off x="6706164" y="3482272"/>
              <a:ext cx="714380" cy="4649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933950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9" name="组合 162"/>
          <p:cNvGrpSpPr/>
          <p:nvPr/>
        </p:nvGrpSpPr>
        <p:grpSpPr>
          <a:xfrm>
            <a:off x="7295834" y="3357562"/>
            <a:ext cx="818912" cy="1182380"/>
            <a:chOff x="7295834" y="3357562"/>
            <a:chExt cx="818912" cy="1182380"/>
          </a:xfrm>
        </p:grpSpPr>
        <p:sp>
          <p:nvSpPr>
            <p:cNvPr id="82" name="椭圆 81"/>
            <p:cNvSpPr/>
            <p:nvPr/>
          </p:nvSpPr>
          <p:spPr>
            <a:xfrm>
              <a:off x="7538746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87" idx="4"/>
              <a:endCxn id="82" idx="0"/>
            </p:cNvCxnSpPr>
            <p:nvPr/>
          </p:nvCxnSpPr>
          <p:spPr>
            <a:xfrm rot="16200000" flipH="1">
              <a:off x="7204100" y="3449296"/>
              <a:ext cx="714380" cy="5309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652826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0" name="组合 151"/>
          <p:cNvGrpSpPr/>
          <p:nvPr/>
        </p:nvGrpSpPr>
        <p:grpSpPr>
          <a:xfrm>
            <a:off x="5009620" y="2468240"/>
            <a:ext cx="1359571" cy="889322"/>
            <a:chOff x="5009620" y="2468240"/>
            <a:chExt cx="1359571" cy="889322"/>
          </a:xfrm>
        </p:grpSpPr>
        <p:sp>
          <p:nvSpPr>
            <p:cNvPr id="70" name="椭圆 69"/>
            <p:cNvSpPr/>
            <p:nvPr/>
          </p:nvSpPr>
          <p:spPr>
            <a:xfrm>
              <a:off x="5009620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1" name="直接连接符 90"/>
            <p:cNvCxnSpPr>
              <a:stCxn id="90" idx="4"/>
              <a:endCxn id="70" idx="7"/>
            </p:cNvCxnSpPr>
            <p:nvPr/>
          </p:nvCxnSpPr>
          <p:spPr>
            <a:xfrm rot="5400000">
              <a:off x="5690300" y="2279208"/>
              <a:ext cx="489859" cy="86792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90942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1" name="组合 158"/>
          <p:cNvGrpSpPr/>
          <p:nvPr/>
        </p:nvGrpSpPr>
        <p:grpSpPr>
          <a:xfrm>
            <a:off x="6369190" y="2468239"/>
            <a:ext cx="1214644" cy="889323"/>
            <a:chOff x="6369190" y="2468239"/>
            <a:chExt cx="1214644" cy="889323"/>
          </a:xfrm>
        </p:grpSpPr>
        <p:sp>
          <p:nvSpPr>
            <p:cNvPr id="87" name="椭圆 86"/>
            <p:cNvSpPr/>
            <p:nvPr/>
          </p:nvSpPr>
          <p:spPr>
            <a:xfrm>
              <a:off x="7007834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2" name="直接连接符 91"/>
            <p:cNvCxnSpPr>
              <a:stCxn id="90" idx="4"/>
              <a:endCxn id="87" idx="1"/>
            </p:cNvCxnSpPr>
            <p:nvPr/>
          </p:nvCxnSpPr>
          <p:spPr>
            <a:xfrm rot="16200000" flipH="1">
              <a:off x="6485759" y="2351670"/>
              <a:ext cx="489859" cy="72299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795570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9" name="椭圆 98"/>
          <p:cNvSpPr/>
          <p:nvPr/>
        </p:nvSpPr>
        <p:spPr>
          <a:xfrm>
            <a:off x="3924562" y="500042"/>
            <a:ext cx="576000" cy="468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42" name="组合 119"/>
          <p:cNvGrpSpPr/>
          <p:nvPr/>
        </p:nvGrpSpPr>
        <p:grpSpPr>
          <a:xfrm>
            <a:off x="1928794" y="968042"/>
            <a:ext cx="2283769" cy="1500198"/>
            <a:chOff x="1928794" y="968042"/>
            <a:chExt cx="2283769" cy="1500198"/>
          </a:xfrm>
        </p:grpSpPr>
        <p:sp>
          <p:nvSpPr>
            <p:cNvPr id="45" name="椭圆 44"/>
            <p:cNvSpPr/>
            <p:nvPr/>
          </p:nvSpPr>
          <p:spPr>
            <a:xfrm>
              <a:off x="1928794" y="2000240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1" name="直接连接符 100"/>
            <p:cNvCxnSpPr>
              <a:stCxn id="99" idx="4"/>
              <a:endCxn id="45" idx="7"/>
            </p:cNvCxnSpPr>
            <p:nvPr/>
          </p:nvCxnSpPr>
          <p:spPr>
            <a:xfrm rot="5400000">
              <a:off x="2766135" y="622349"/>
              <a:ext cx="1100735" cy="179212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924430" y="142873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3" name="组合 150"/>
          <p:cNvGrpSpPr/>
          <p:nvPr/>
        </p:nvGrpSpPr>
        <p:grpSpPr>
          <a:xfrm>
            <a:off x="4212562" y="968041"/>
            <a:ext cx="2444628" cy="1500199"/>
            <a:chOff x="4212562" y="968041"/>
            <a:chExt cx="2444628" cy="1500199"/>
          </a:xfrm>
        </p:grpSpPr>
        <p:sp>
          <p:nvSpPr>
            <p:cNvPr id="90" name="椭圆 89"/>
            <p:cNvSpPr/>
            <p:nvPr/>
          </p:nvSpPr>
          <p:spPr>
            <a:xfrm>
              <a:off x="6081190" y="2000240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4" name="直接连接符 103"/>
            <p:cNvCxnSpPr>
              <a:stCxn id="99" idx="4"/>
              <a:endCxn id="90" idx="1"/>
            </p:cNvCxnSpPr>
            <p:nvPr/>
          </p:nvCxnSpPr>
          <p:spPr>
            <a:xfrm rot="16200000" flipH="1">
              <a:off x="4638685" y="541918"/>
              <a:ext cx="1100735" cy="195298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572132" y="142873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4" name="组合 133"/>
          <p:cNvGrpSpPr/>
          <p:nvPr/>
        </p:nvGrpSpPr>
        <p:grpSpPr>
          <a:xfrm>
            <a:off x="6048888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286776" y="121216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86776" y="240405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86776" y="3426741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x3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58214" y="4569749"/>
              <a:ext cx="7151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x4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组合 134"/>
          <p:cNvGrpSpPr/>
          <p:nvPr/>
        </p:nvGrpSpPr>
        <p:grpSpPr>
          <a:xfrm>
            <a:off x="4572000" y="571480"/>
            <a:ext cx="4441188" cy="4738218"/>
            <a:chOff x="4572000" y="571480"/>
            <a:chExt cx="4441188" cy="4738218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6" name="组合 132"/>
          <p:cNvGrpSpPr/>
          <p:nvPr/>
        </p:nvGrpSpPr>
        <p:grpSpPr>
          <a:xfrm>
            <a:off x="3988464" y="5396636"/>
            <a:ext cx="1071570" cy="830588"/>
            <a:chOff x="3988464" y="5396636"/>
            <a:chExt cx="1071570" cy="830588"/>
          </a:xfrm>
        </p:grpSpPr>
        <p:sp>
          <p:nvSpPr>
            <p:cNvPr id="130" name="TextBox 129"/>
            <p:cNvSpPr txBox="1"/>
            <p:nvPr/>
          </p:nvSpPr>
          <p:spPr>
            <a:xfrm>
              <a:off x="3988464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16200000" flipV="1">
              <a:off x="4291621" y="5625263"/>
              <a:ext cx="461256" cy="4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500034" y="273586"/>
            <a:ext cx="25717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1680734" y="106680"/>
            <a:ext cx="2434066" cy="415835"/>
          </a:xfrm>
          <a:custGeom>
            <a:avLst/>
            <a:gdLst>
              <a:gd name="connsiteX0" fmla="*/ 67491 w 2366554"/>
              <a:gd name="connsiteY0" fmla="*/ 315686 h 420189"/>
              <a:gd name="connsiteX1" fmla="*/ 263434 w 2366554"/>
              <a:gd name="connsiteY1" fmla="*/ 41366 h 420189"/>
              <a:gd name="connsiteX2" fmla="*/ 1648097 w 2366554"/>
              <a:gd name="connsiteY2" fmla="*/ 67491 h 420189"/>
              <a:gd name="connsiteX3" fmla="*/ 2366554 w 2366554"/>
              <a:gd name="connsiteY3" fmla="*/ 420189 h 420189"/>
              <a:gd name="connsiteX0" fmla="*/ 33746 w 2434066"/>
              <a:gd name="connsiteY0" fmla="*/ 179048 h 415835"/>
              <a:gd name="connsiteX1" fmla="*/ 330946 w 2434066"/>
              <a:gd name="connsiteY1" fmla="*/ 37012 h 415835"/>
              <a:gd name="connsiteX2" fmla="*/ 1715609 w 2434066"/>
              <a:gd name="connsiteY2" fmla="*/ 63137 h 415835"/>
              <a:gd name="connsiteX3" fmla="*/ 2434066 w 2434066"/>
              <a:gd name="connsiteY3" fmla="*/ 415835 h 4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066" h="415835">
                <a:moveTo>
                  <a:pt x="33746" y="179048"/>
                </a:moveTo>
                <a:cubicBezTo>
                  <a:pt x="0" y="62571"/>
                  <a:pt x="50636" y="56330"/>
                  <a:pt x="330946" y="37012"/>
                </a:cubicBezTo>
                <a:cubicBezTo>
                  <a:pt x="611256" y="17694"/>
                  <a:pt x="1365089" y="0"/>
                  <a:pt x="1715609" y="63137"/>
                </a:cubicBezTo>
                <a:cubicBezTo>
                  <a:pt x="2066129" y="126274"/>
                  <a:pt x="2250097" y="271054"/>
                  <a:pt x="2434066" y="415835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6" name="Group 104"/>
          <p:cNvGraphicFramePr>
            <a:graphicFrameLocks noGrp="1"/>
          </p:cNvGraphicFramePr>
          <p:nvPr/>
        </p:nvGraphicFramePr>
        <p:xfrm>
          <a:off x="71407" y="632835"/>
          <a:ext cx="1785948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72626"/>
            <a:ext cx="8072494" cy="363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//4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种物品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W=6;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限制重量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w[]={0,5,3,2,1};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个物品重量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v[]={0,4,4,3,1};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个物品价值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存放最终解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maxv; 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存放最优解的总价值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42844" y="848080"/>
            <a:ext cx="8821769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op[])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tw==W &amp;&amp; tv&gt;maxv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maxv=tv;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op[i]=1;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(i+1,tw+w[i],tv+v[i],op);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op[i]=0;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21429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解空间为子集树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递归的算法框架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9"/>
          <p:cNvGrpSpPr/>
          <p:nvPr/>
        </p:nvGrpSpPr>
        <p:grpSpPr>
          <a:xfrm>
            <a:off x="928662" y="2584259"/>
            <a:ext cx="2634641" cy="3219189"/>
            <a:chOff x="2179529" y="3759895"/>
            <a:chExt cx="2634641" cy="3219189"/>
          </a:xfrm>
        </p:grpSpPr>
        <p:sp>
          <p:nvSpPr>
            <p:cNvPr id="38" name="任意多边形 37"/>
            <p:cNvSpPr/>
            <p:nvPr/>
          </p:nvSpPr>
          <p:spPr>
            <a:xfrm>
              <a:off x="2179529" y="3759895"/>
              <a:ext cx="2634641" cy="3219189"/>
            </a:xfrm>
            <a:custGeom>
              <a:avLst/>
              <a:gdLst>
                <a:gd name="connsiteX0" fmla="*/ 1002082 w 2634641"/>
                <a:gd name="connsiteY0" fmla="*/ 110647 h 3219189"/>
                <a:gd name="connsiteX1" fmla="*/ 839244 w 2634641"/>
                <a:gd name="connsiteY1" fmla="*/ 699371 h 3219189"/>
                <a:gd name="connsiteX2" fmla="*/ 425885 w 2634641"/>
                <a:gd name="connsiteY2" fmla="*/ 1400828 h 3219189"/>
                <a:gd name="connsiteX3" fmla="*/ 62630 w 2634641"/>
                <a:gd name="connsiteY3" fmla="*/ 2315228 h 3219189"/>
                <a:gd name="connsiteX4" fmla="*/ 388307 w 2634641"/>
                <a:gd name="connsiteY4" fmla="*/ 2916478 h 3219189"/>
                <a:gd name="connsiteX5" fmla="*/ 2392471 w 2634641"/>
                <a:gd name="connsiteY5" fmla="*/ 2841321 h 3219189"/>
                <a:gd name="connsiteX6" fmla="*/ 1841326 w 2634641"/>
                <a:gd name="connsiteY6" fmla="*/ 649267 h 3219189"/>
                <a:gd name="connsiteX7" fmla="*/ 1640909 w 2634641"/>
                <a:gd name="connsiteY7" fmla="*/ 235908 h 3219189"/>
                <a:gd name="connsiteX8" fmla="*/ 1265129 w 2634641"/>
                <a:gd name="connsiteY8" fmla="*/ 35491 h 3219189"/>
                <a:gd name="connsiteX9" fmla="*/ 1002082 w 2634641"/>
                <a:gd name="connsiteY9" fmla="*/ 110647 h 32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4641" h="3219189">
                  <a:moveTo>
                    <a:pt x="1002082" y="110647"/>
                  </a:moveTo>
                  <a:cubicBezTo>
                    <a:pt x="931101" y="221294"/>
                    <a:pt x="935277" y="484341"/>
                    <a:pt x="839244" y="699371"/>
                  </a:cubicBezTo>
                  <a:cubicBezTo>
                    <a:pt x="743211" y="914401"/>
                    <a:pt x="555321" y="1131519"/>
                    <a:pt x="425885" y="1400828"/>
                  </a:cubicBezTo>
                  <a:cubicBezTo>
                    <a:pt x="296449" y="1670137"/>
                    <a:pt x="68893" y="2062620"/>
                    <a:pt x="62630" y="2315228"/>
                  </a:cubicBezTo>
                  <a:cubicBezTo>
                    <a:pt x="56367" y="2567836"/>
                    <a:pt x="0" y="2828796"/>
                    <a:pt x="388307" y="2916478"/>
                  </a:cubicBezTo>
                  <a:cubicBezTo>
                    <a:pt x="776614" y="3004160"/>
                    <a:pt x="2150301" y="3219189"/>
                    <a:pt x="2392471" y="2841321"/>
                  </a:cubicBezTo>
                  <a:cubicBezTo>
                    <a:pt x="2634641" y="2463453"/>
                    <a:pt x="1966586" y="1083503"/>
                    <a:pt x="1841326" y="649267"/>
                  </a:cubicBezTo>
                  <a:cubicBezTo>
                    <a:pt x="1716066" y="215032"/>
                    <a:pt x="1736942" y="338204"/>
                    <a:pt x="1640909" y="235908"/>
                  </a:cubicBezTo>
                  <a:cubicBezTo>
                    <a:pt x="1544876" y="133612"/>
                    <a:pt x="1369512" y="62631"/>
                    <a:pt x="1265129" y="35491"/>
                  </a:cubicBezTo>
                  <a:cubicBezTo>
                    <a:pt x="1160746" y="8351"/>
                    <a:pt x="1073063" y="0"/>
                    <a:pt x="1002082" y="11064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1934" y="4000504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715436" cy="96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改进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：左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对于第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层的有些结点，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已超过了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，显然再选择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是不合适的。如第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进行扩展是不必要的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7860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48441" y="4929198"/>
            <a:ext cx="572494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>
                <a:latin typeface="Consolas" pitchFamily="49" charset="0"/>
                <a:cs typeface="Consolas" pitchFamily="49" charset="0"/>
              </a:rPr>
              <a:t>11,12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95599" y="4929198"/>
            <a:ext cx="563502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1747" y="4000504"/>
            <a:ext cx="70637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8" idx="4"/>
            <a:endCxn id="6" idx="0"/>
          </p:cNvCxnSpPr>
          <p:nvPr/>
        </p:nvCxnSpPr>
        <p:spPr>
          <a:xfrm rot="5400000">
            <a:off x="1449465" y="4553727"/>
            <a:ext cx="460694" cy="290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4"/>
            <a:endCxn id="7" idx="0"/>
          </p:cNvCxnSpPr>
          <p:nvPr/>
        </p:nvCxnSpPr>
        <p:spPr>
          <a:xfrm rot="16200000" flipH="1">
            <a:off x="1720796" y="4572644"/>
            <a:ext cx="460694" cy="25241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7251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8013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53067" y="4929198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cs typeface="Consolas" pitchFamily="49" charset="0"/>
              </a:rPr>
              <a:t>9,9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53133" y="4929198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30819" y="4000504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>
            <a:stCxn id="15" idx="4"/>
            <a:endCxn id="13" idx="0"/>
          </p:cNvCxnSpPr>
          <p:nvPr/>
        </p:nvCxnSpPr>
        <p:spPr>
          <a:xfrm rot="5400000">
            <a:off x="2472596" y="4582975"/>
            <a:ext cx="460694" cy="2317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4"/>
            <a:endCxn id="14" idx="0"/>
          </p:cNvCxnSpPr>
          <p:nvPr/>
        </p:nvCxnSpPr>
        <p:spPr>
          <a:xfrm rot="16200000" flipH="1">
            <a:off x="2722629" y="4564694"/>
            <a:ext cx="460694" cy="26831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079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2681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71813" y="2818124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140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stCxn id="20" idx="4"/>
            <a:endCxn id="8" idx="0"/>
          </p:cNvCxnSpPr>
          <p:nvPr/>
        </p:nvCxnSpPr>
        <p:spPr>
          <a:xfrm rot="5400000">
            <a:off x="1685185" y="3425876"/>
            <a:ext cx="714380" cy="43487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4"/>
            <a:endCxn id="15" idx="0"/>
          </p:cNvCxnSpPr>
          <p:nvPr/>
        </p:nvCxnSpPr>
        <p:spPr>
          <a:xfrm rot="16200000" flipH="1">
            <a:off x="2182126" y="3363811"/>
            <a:ext cx="714380" cy="55900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043383" y="192880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连接符 25"/>
          <p:cNvCxnSpPr>
            <a:stCxn id="25" idx="3"/>
            <a:endCxn id="20" idx="7"/>
          </p:cNvCxnSpPr>
          <p:nvPr/>
        </p:nvCxnSpPr>
        <p:spPr>
          <a:xfrm rot="5400000">
            <a:off x="2516400" y="2275325"/>
            <a:ext cx="558396" cy="66427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937" y="350043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14755" y="350043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3135" y="22859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9761" y="1967612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i="1" spc="-15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i=</a:t>
            </a:r>
            <a:r>
              <a:rPr lang="en-US" altLang="zh-CN" sz="1800" spc="-15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1800" spc="-15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38"/>
          <p:cNvGrpSpPr/>
          <p:nvPr/>
        </p:nvGrpSpPr>
        <p:grpSpPr>
          <a:xfrm>
            <a:off x="1035117" y="2896306"/>
            <a:ext cx="983380" cy="276999"/>
            <a:chOff x="2285984" y="4071942"/>
            <a:chExt cx="983380" cy="276999"/>
          </a:xfrm>
        </p:grpSpPr>
        <p:sp>
          <p:nvSpPr>
            <p:cNvPr id="34" name="TextBox 33"/>
            <p:cNvSpPr txBox="1"/>
            <p:nvPr/>
          </p:nvSpPr>
          <p:spPr>
            <a:xfrm>
              <a:off x="2285984" y="4071942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tw&gt;W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2873364" y="4231972"/>
              <a:ext cx="396000" cy="0"/>
            </a:xfrm>
            <a:prstGeom prst="straightConnector1">
              <a:avLst/>
            </a:prstGeom>
            <a:ln>
              <a:solidFill>
                <a:srgbClr val="CC00F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857620" y="357187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仅仅扩展满足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tw+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]&lt;=W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的左孩子结点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14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04726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2687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6,5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2694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0059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044390" y="4656428"/>
            <a:ext cx="460694" cy="22772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34" idx="0"/>
          </p:cNvCxnSpPr>
          <p:nvPr/>
        </p:nvCxnSpPr>
        <p:spPr>
          <a:xfrm rot="16200000" flipH="1">
            <a:off x="3294423" y="4634117"/>
            <a:ext cx="460694" cy="272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58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059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69686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268016" y="3482272"/>
            <a:ext cx="714380" cy="46496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765952" y="3449296"/>
            <a:ext cx="714380" cy="53091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3042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252152" y="2279208"/>
            <a:ext cx="489859" cy="86792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047611" y="2351670"/>
            <a:ext cx="489859" cy="72299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9580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467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00636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6,8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50955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142802" y="4631636"/>
            <a:ext cx="460694" cy="27730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57" idx="0"/>
          </p:cNvCxnSpPr>
          <p:nvPr/>
        </p:nvCxnSpPr>
        <p:spPr>
          <a:xfrm rot="16200000" flipH="1">
            <a:off x="4397331" y="4654413"/>
            <a:ext cx="460694" cy="2317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930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386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009620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4,5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50968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152496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6" name="直接连接符 65"/>
          <p:cNvCxnSpPr>
            <a:stCxn id="65" idx="4"/>
            <a:endCxn id="63" idx="0"/>
          </p:cNvCxnSpPr>
          <p:nvPr/>
        </p:nvCxnSpPr>
        <p:spPr>
          <a:xfrm rot="5400000">
            <a:off x="5111711" y="4671851"/>
            <a:ext cx="460694" cy="19687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4"/>
            <a:endCxn id="64" idx="0"/>
          </p:cNvCxnSpPr>
          <p:nvPr/>
        </p:nvCxnSpPr>
        <p:spPr>
          <a:xfrm rot="16200000" flipH="1">
            <a:off x="5361744" y="4618694"/>
            <a:ext cx="460694" cy="30319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9233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9993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04645" y="3464719"/>
            <a:ext cx="714380" cy="50006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0" idx="4"/>
            <a:endCxn id="65" idx="0"/>
          </p:cNvCxnSpPr>
          <p:nvPr/>
        </p:nvCxnSpPr>
        <p:spPr>
          <a:xfrm rot="16200000" flipH="1">
            <a:off x="4868992" y="3500438"/>
            <a:ext cx="714380" cy="42862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03381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53983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25712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6" name="直接连接符 75"/>
          <p:cNvCxnSpPr>
            <a:stCxn id="75" idx="4"/>
            <a:endCxn id="73" idx="0"/>
          </p:cNvCxnSpPr>
          <p:nvPr/>
        </p:nvCxnSpPr>
        <p:spPr>
          <a:xfrm rot="5400000">
            <a:off x="6176122" y="4631636"/>
            <a:ext cx="460694" cy="27730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5" idx="4"/>
            <a:endCxn id="74" idx="0"/>
          </p:cNvCxnSpPr>
          <p:nvPr/>
        </p:nvCxnSpPr>
        <p:spPr>
          <a:xfrm rot="16200000" flipH="1">
            <a:off x="6429131" y="4655933"/>
            <a:ext cx="460694" cy="22871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5262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8306" y="465547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07927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1,1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579338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252994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3" name="直接连接符 82"/>
          <p:cNvCxnSpPr>
            <a:stCxn id="82" idx="4"/>
            <a:endCxn id="80" idx="0"/>
          </p:cNvCxnSpPr>
          <p:nvPr/>
        </p:nvCxnSpPr>
        <p:spPr>
          <a:xfrm rot="5400000">
            <a:off x="7196786" y="4656428"/>
            <a:ext cx="460694" cy="22772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4"/>
            <a:endCxn id="81" idx="0"/>
          </p:cNvCxnSpPr>
          <p:nvPr/>
        </p:nvCxnSpPr>
        <p:spPr>
          <a:xfrm rot="16200000" flipH="1">
            <a:off x="7446819" y="4634117"/>
            <a:ext cx="460694" cy="272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482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583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722082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8" name="直接连接符 87"/>
          <p:cNvCxnSpPr>
            <a:stCxn id="87" idx="4"/>
            <a:endCxn id="75" idx="0"/>
          </p:cNvCxnSpPr>
          <p:nvPr/>
        </p:nvCxnSpPr>
        <p:spPr>
          <a:xfrm rot="5400000">
            <a:off x="6420412" y="3482272"/>
            <a:ext cx="714380" cy="46496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4"/>
            <a:endCxn id="82" idx="0"/>
          </p:cNvCxnSpPr>
          <p:nvPr/>
        </p:nvCxnSpPr>
        <p:spPr>
          <a:xfrm rot="16200000" flipH="1">
            <a:off x="6918348" y="3449296"/>
            <a:ext cx="714380" cy="53091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95438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04548" y="2279208"/>
            <a:ext cx="489859" cy="86792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  <a:endCxn id="87" idx="1"/>
          </p:cNvCxnSpPr>
          <p:nvPr/>
        </p:nvCxnSpPr>
        <p:spPr>
          <a:xfrm rot="16200000" flipH="1">
            <a:off x="6200007" y="2351670"/>
            <a:ext cx="489859" cy="72299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66810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4819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67074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638810" y="5000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480383" y="622349"/>
            <a:ext cx="1100735" cy="179212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352933" y="541918"/>
            <a:ext cx="1100735" cy="195298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33"/>
          <p:cNvGrpSpPr/>
          <p:nvPr/>
        </p:nvGrpSpPr>
        <p:grpSpPr>
          <a:xfrm>
            <a:off x="5763136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286776" y="121216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86776" y="240405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86776" y="3426741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x3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58214" y="4569749"/>
              <a:ext cx="7151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x4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34"/>
          <p:cNvGrpSpPr/>
          <p:nvPr/>
        </p:nvGrpSpPr>
        <p:grpSpPr>
          <a:xfrm>
            <a:off x="4286248" y="571480"/>
            <a:ext cx="4441188" cy="4738218"/>
            <a:chOff x="4572000" y="571480"/>
            <a:chExt cx="4441188" cy="4738218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132"/>
          <p:cNvGrpSpPr/>
          <p:nvPr/>
        </p:nvGrpSpPr>
        <p:grpSpPr>
          <a:xfrm>
            <a:off x="3690012" y="5396637"/>
            <a:ext cx="1071570" cy="830587"/>
            <a:chOff x="3975764" y="5396637"/>
            <a:chExt cx="1071570" cy="830587"/>
          </a:xfrm>
        </p:grpSpPr>
        <p:sp>
          <p:nvSpPr>
            <p:cNvPr id="130" name="TextBox 129"/>
            <p:cNvSpPr txBox="1"/>
            <p:nvPr/>
          </p:nvSpPr>
          <p:spPr>
            <a:xfrm>
              <a:off x="3975764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5400000" flipH="1" flipV="1">
              <a:off x="4285270" y="5622915"/>
              <a:ext cx="461256" cy="86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14282" y="428604"/>
            <a:ext cx="25717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</a:t>
            </a:r>
            <a:r>
              <a:rPr lang="zh-CN" altLang="en-US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78360" y="1319741"/>
            <a:ext cx="1270841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00" name="Group 104"/>
          <p:cNvGraphicFramePr>
            <a:graphicFrameLocks noGrp="1"/>
          </p:cNvGraphicFramePr>
          <p:nvPr/>
        </p:nvGraphicFramePr>
        <p:xfrm>
          <a:off x="214284" y="4061859"/>
          <a:ext cx="1785948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68199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例如，以下求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的幂集的解空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间树：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3"/>
          <p:cNvGrpSpPr/>
          <p:nvPr/>
        </p:nvGrpSpPr>
        <p:grpSpPr>
          <a:xfrm>
            <a:off x="71406" y="797936"/>
            <a:ext cx="7072362" cy="3643338"/>
            <a:chOff x="71406" y="797936"/>
            <a:chExt cx="7072362" cy="3643338"/>
          </a:xfrm>
        </p:grpSpPr>
        <p:sp>
          <p:nvSpPr>
            <p:cNvPr id="14" name="TextBox 13"/>
            <p:cNvSpPr txBox="1"/>
            <p:nvPr/>
          </p:nvSpPr>
          <p:spPr>
            <a:xfrm>
              <a:off x="71406" y="40719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3"/>
              <a:endCxn id="7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8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1538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8" idx="3"/>
              <a:endCxn id="16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8" idx="5"/>
              <a:endCxn id="17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00232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 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036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9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3" idx="5"/>
              <a:endCxn id="18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8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5"/>
              <a:endCxn id="29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786182" y="405980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631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7" idx="3"/>
              <a:endCxn id="35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7" idx="5"/>
              <a:endCxn id="36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15008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43702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42" idx="3"/>
              <a:endCxn id="30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2" idx="5"/>
              <a:endCxn id="37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6" idx="2"/>
              <a:endCxn id="23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6" idx="6"/>
              <a:endCxn id="42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57422" y="1298002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4414" y="222669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4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433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335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6541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3438" y="115512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7422" y="222669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14414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76300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5775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4370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24824" y="221466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72"/>
          <p:cNvGrpSpPr/>
          <p:nvPr/>
        </p:nvGrpSpPr>
        <p:grpSpPr>
          <a:xfrm>
            <a:off x="5441288" y="1012250"/>
            <a:ext cx="3416992" cy="2513601"/>
            <a:chOff x="5441288" y="1012250"/>
            <a:chExt cx="3416992" cy="2513601"/>
          </a:xfrm>
        </p:grpSpPr>
        <p:sp>
          <p:nvSpPr>
            <p:cNvPr id="62" name="TextBox 61"/>
            <p:cNvSpPr txBox="1"/>
            <p:nvPr/>
          </p:nvSpPr>
          <p:spPr>
            <a:xfrm>
              <a:off x="7286644" y="1012250"/>
              <a:ext cx="1571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6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86644" y="2071678"/>
              <a:ext cx="1571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6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86644" y="2941076"/>
              <a:ext cx="1500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c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6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5441288" y="1382226"/>
              <a:ext cx="2000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583542" y="2464320"/>
              <a:ext cx="950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048266" y="3298266"/>
              <a:ext cx="42862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85720" y="4781804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求解过程分为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步，分别对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元素做决策，该解空间的每个叶子结点都构成一个解。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op[])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 &amp;&amp; tv&gt;maxv) 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maxv=tv;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maxw=tw;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x[j]=op[j];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 tw+w[i]&lt;=W 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(i+1,tw+w[i],tv+v[i],op);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op[i]=0;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6"/>
          <p:cNvGrpSpPr/>
          <p:nvPr/>
        </p:nvGrpSpPr>
        <p:grpSpPr>
          <a:xfrm>
            <a:off x="1709717" y="3030516"/>
            <a:ext cx="2576531" cy="1214446"/>
            <a:chOff x="1709717" y="3000372"/>
            <a:chExt cx="2576531" cy="1214446"/>
          </a:xfrm>
        </p:grpSpPr>
        <p:sp>
          <p:nvSpPr>
            <p:cNvPr id="3" name="圆角矩形 2"/>
            <p:cNvSpPr/>
            <p:nvPr/>
          </p:nvSpPr>
          <p:spPr>
            <a:xfrm>
              <a:off x="1709717" y="3714752"/>
              <a:ext cx="1357322" cy="500066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71802" y="300037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左</a:t>
              </a:r>
              <a:r>
                <a:rPr lang="zh-CN" altLang="zh-CN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剪枝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>
              <a:stCxn id="4" idx="1"/>
              <a:endCxn id="3" idx="0"/>
            </p:cNvCxnSpPr>
            <p:nvPr/>
          </p:nvCxnSpPr>
          <p:spPr>
            <a:xfrm rot="10800000" flipV="1">
              <a:off x="2388378" y="3185038"/>
              <a:ext cx="683424" cy="5297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569325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改进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：右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rw=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+1]+</a:t>
            </a:r>
            <a:r>
              <a:rPr lang="en-US" altLang="zh-CN" sz="180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当不选择物品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+1]+</a:t>
            </a:r>
            <a:r>
              <a:rPr lang="en-US" altLang="zh-CN" sz="180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rw-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，也就是说即使选择后面的所有物品，重量也不会达到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，因此不必要再考虑扩展这样的结点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28" y="321468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仅仅扩展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满足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tw+rw-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右孩子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结点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857620" y="2643182"/>
            <a:ext cx="285752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104"/>
          <p:cNvGraphicFramePr>
            <a:graphicFrameLocks noGrp="1"/>
          </p:cNvGraphicFramePr>
          <p:nvPr/>
        </p:nvGraphicFramePr>
        <p:xfrm>
          <a:off x="214282" y="1000108"/>
          <a:ext cx="1785948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158" y="57148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1800"/>
          </a:p>
        </p:txBody>
      </p:sp>
      <p:grpSp>
        <p:nvGrpSpPr>
          <p:cNvPr id="14" name="组合 23"/>
          <p:cNvGrpSpPr/>
          <p:nvPr/>
        </p:nvGrpSpPr>
        <p:grpSpPr>
          <a:xfrm>
            <a:off x="2214546" y="559338"/>
            <a:ext cx="3000396" cy="2298158"/>
            <a:chOff x="2214546" y="559338"/>
            <a:chExt cx="3000396" cy="2298158"/>
          </a:xfrm>
        </p:grpSpPr>
        <p:sp>
          <p:nvSpPr>
            <p:cNvPr id="8" name="椭圆 7"/>
            <p:cNvSpPr/>
            <p:nvPr/>
          </p:nvSpPr>
          <p:spPr>
            <a:xfrm>
              <a:off x="2924430" y="1175050"/>
              <a:ext cx="928694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0,0,11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1214422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4124" y="559338"/>
              <a:ext cx="194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rw=5+3+2+1=11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3357554" y="1071546"/>
              <a:ext cx="428628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等腰三角形 20"/>
            <p:cNvSpPr/>
            <p:nvPr/>
          </p:nvSpPr>
          <p:spPr>
            <a:xfrm>
              <a:off x="2214546" y="2071678"/>
              <a:ext cx="785818" cy="7858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8" idx="3"/>
              <a:endCxn id="21" idx="0"/>
            </p:cNvCxnSpPr>
            <p:nvPr/>
          </p:nvCxnSpPr>
          <p:spPr>
            <a:xfrm rot="5400000">
              <a:off x="2585363" y="1596606"/>
              <a:ext cx="497165" cy="452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34"/>
          <p:cNvGrpSpPr/>
          <p:nvPr/>
        </p:nvGrpSpPr>
        <p:grpSpPr>
          <a:xfrm>
            <a:off x="3717119" y="1574513"/>
            <a:ext cx="5198311" cy="1568735"/>
            <a:chOff x="3717119" y="1574513"/>
            <a:chExt cx="5198311" cy="1568735"/>
          </a:xfrm>
        </p:grpSpPr>
        <p:sp>
          <p:nvSpPr>
            <p:cNvPr id="3" name="椭圆 2"/>
            <p:cNvSpPr/>
            <p:nvPr/>
          </p:nvSpPr>
          <p:spPr>
            <a:xfrm>
              <a:off x="5281884" y="2675248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0,0,6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8" idx="5"/>
              <a:endCxn id="3" idx="1"/>
            </p:cNvCxnSpPr>
            <p:nvPr/>
          </p:nvCxnSpPr>
          <p:spPr>
            <a:xfrm rot="16200000" flipH="1">
              <a:off x="3967175" y="1324457"/>
              <a:ext cx="1169272" cy="166938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24388" y="1828789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43768" y="1825457"/>
              <a:ext cx="1771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不选物品</a:t>
              </a:r>
              <a:r>
                <a:rPr lang="en-US" altLang="zh-CN" sz="16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w[1]=5</a:t>
              </a:r>
              <a:endParaRPr lang="zh-CN" altLang="en-US" sz="16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857752" y="2026312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500694" y="2195504"/>
              <a:ext cx="20717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pc="-15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rw=rw-w[1]=11-5=6</a:t>
              </a:r>
              <a:endParaRPr lang="zh-CN" altLang="en-US" sz="1800" spc="-15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5606264" y="2632863"/>
              <a:ext cx="428628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00628" y="1714488"/>
              <a:ext cx="21431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tw+rw-w[1]=6≥W</a:t>
              </a:r>
              <a:r>
                <a:rPr lang="zh-CN" altLang="en-US" sz="16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成立</a:t>
              </a:r>
            </a:p>
          </p:txBody>
        </p:sp>
      </p:grpSp>
      <p:grpSp>
        <p:nvGrpSpPr>
          <p:cNvPr id="22" name="组合 38"/>
          <p:cNvGrpSpPr/>
          <p:nvPr/>
        </p:nvGrpSpPr>
        <p:grpSpPr>
          <a:xfrm>
            <a:off x="5891645" y="3074710"/>
            <a:ext cx="2895197" cy="930557"/>
            <a:chOff x="5891645" y="3074710"/>
            <a:chExt cx="2895197" cy="930557"/>
          </a:xfrm>
        </p:grpSpPr>
        <p:sp>
          <p:nvSpPr>
            <p:cNvPr id="7" name="TextBox 6"/>
            <p:cNvSpPr txBox="1"/>
            <p:nvPr/>
          </p:nvSpPr>
          <p:spPr>
            <a:xfrm>
              <a:off x="6215074" y="3175314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" name="直接连接符 4"/>
            <p:cNvCxnSpPr>
              <a:stCxn id="3" idx="5"/>
            </p:cNvCxnSpPr>
            <p:nvPr/>
          </p:nvCxnSpPr>
          <p:spPr>
            <a:xfrm rot="16200000" flipH="1">
              <a:off x="5853280" y="3113075"/>
              <a:ext cx="558395" cy="48166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053415" y="3537267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9388" y="3143248"/>
              <a:ext cx="2357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tw+rw-w[2]=3≥W</a:t>
              </a:r>
              <a:r>
                <a:rPr lang="zh-CN" altLang="en-US" sz="16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不成立</a:t>
              </a:r>
            </a:p>
          </p:txBody>
        </p:sp>
      </p:grpSp>
      <p:grpSp>
        <p:nvGrpSpPr>
          <p:cNvPr id="24" name="组合 36"/>
          <p:cNvGrpSpPr/>
          <p:nvPr/>
        </p:nvGrpSpPr>
        <p:grpSpPr>
          <a:xfrm>
            <a:off x="4643438" y="3074711"/>
            <a:ext cx="743066" cy="1532971"/>
            <a:chOff x="4643438" y="3074711"/>
            <a:chExt cx="743066" cy="1532971"/>
          </a:xfrm>
        </p:grpSpPr>
        <p:sp>
          <p:nvSpPr>
            <p:cNvPr id="2" name="椭圆 1"/>
            <p:cNvSpPr/>
            <p:nvPr/>
          </p:nvSpPr>
          <p:spPr>
            <a:xfrm>
              <a:off x="4643438" y="3603942"/>
              <a:ext cx="705388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" name="直接连接符 3"/>
            <p:cNvCxnSpPr>
              <a:stCxn id="3" idx="3"/>
              <a:endCxn id="2" idx="0"/>
            </p:cNvCxnSpPr>
            <p:nvPr/>
          </p:nvCxnSpPr>
          <p:spPr>
            <a:xfrm rot="5400000">
              <a:off x="4926703" y="3144141"/>
              <a:ext cx="529231" cy="39037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072066" y="3175314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3438" y="4214818"/>
              <a:ext cx="642942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3600">
                  <a:solidFill>
                    <a:srgbClr val="0000FF"/>
                  </a:solidFill>
                </a:rPr>
                <a:t>…</a:t>
              </a:r>
              <a:endParaRPr lang="zh-CN" altLang="en-US" sz="36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8381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61851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00299" y="5054462"/>
            <a:ext cx="751702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6,5,0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57489" y="4071942"/>
            <a:ext cx="78581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5,4,1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2806014" y="4610078"/>
            <a:ext cx="514520" cy="374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153" idx="0"/>
          </p:cNvCxnSpPr>
          <p:nvPr/>
        </p:nvCxnSpPr>
        <p:spPr>
          <a:xfrm rot="16200000" flipH="1">
            <a:off x="3236812" y="4553527"/>
            <a:ext cx="460694" cy="43352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52939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1868" y="462439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357423" y="2889562"/>
            <a:ext cx="71643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5,4,3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125555" y="3481859"/>
            <a:ext cx="714380" cy="46578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625828" y="3447372"/>
            <a:ext cx="714380" cy="53476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571604" y="2000240"/>
            <a:ext cx="71438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5,4,6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384378" y="2413682"/>
            <a:ext cx="489859" cy="59897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1950639" y="2446395"/>
            <a:ext cx="489859" cy="5335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52927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71803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54462"/>
            <a:ext cx="71438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6,8,0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70538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5,7,1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209831" y="4687797"/>
            <a:ext cx="514520" cy="21881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119" idx="1"/>
          </p:cNvCxnSpPr>
          <p:nvPr/>
        </p:nvCxnSpPr>
        <p:spPr>
          <a:xfrm rot="16200000" flipH="1">
            <a:off x="4471492" y="4644945"/>
            <a:ext cx="504179" cy="29417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66931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5364" y="464344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70538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3,4,3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69339" y="3464719"/>
            <a:ext cx="714380" cy="50006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15008" y="2000240"/>
            <a:ext cx="71438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0,0,6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54147" y="2340047"/>
            <a:ext cx="489859" cy="7462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</p:cNvCxnSpPr>
          <p:nvPr/>
        </p:nvCxnSpPr>
        <p:spPr>
          <a:xfrm rot="16200000" flipH="1">
            <a:off x="6194387" y="2346051"/>
            <a:ext cx="489858" cy="73423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357554" y="500042"/>
            <a:ext cx="928694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0,0,11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1" name="直接连接符 100"/>
          <p:cNvCxnSpPr>
            <a:stCxn id="99" idx="3"/>
            <a:endCxn id="45" idx="7"/>
          </p:cNvCxnSpPr>
          <p:nvPr/>
        </p:nvCxnSpPr>
        <p:spPr>
          <a:xfrm rot="5400000">
            <a:off x="2252826" y="828045"/>
            <a:ext cx="1169272" cy="131219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5"/>
            <a:endCxn id="90" idx="1"/>
          </p:cNvCxnSpPr>
          <p:nvPr/>
        </p:nvCxnSpPr>
        <p:spPr>
          <a:xfrm rot="16200000" flipH="1">
            <a:off x="4400299" y="649449"/>
            <a:ext cx="1169272" cy="166938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33"/>
          <p:cNvGrpSpPr/>
          <p:nvPr/>
        </p:nvGrpSpPr>
        <p:grpSpPr>
          <a:xfrm>
            <a:off x="4929190" y="1212163"/>
            <a:ext cx="3858406" cy="3788473"/>
            <a:chOff x="5214942" y="1212163"/>
            <a:chExt cx="3858406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215338" y="1212163"/>
              <a:ext cx="85801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86776" y="240405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86776" y="3426741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x3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58214" y="4569749"/>
              <a:ext cx="7151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x4</a:t>
              </a:r>
              <a:r>
                <a:rPr lang="zh-CN" altLang="en-US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6500826" y="3643314"/>
              <a:ext cx="192958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214942" y="4786322"/>
              <a:ext cx="307464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34"/>
          <p:cNvGrpSpPr/>
          <p:nvPr/>
        </p:nvGrpSpPr>
        <p:grpSpPr>
          <a:xfrm>
            <a:off x="4429124" y="500042"/>
            <a:ext cx="4298312" cy="4809656"/>
            <a:chOff x="4714876" y="500042"/>
            <a:chExt cx="4298312" cy="4809656"/>
          </a:xfrm>
        </p:grpSpPr>
        <p:sp>
          <p:nvSpPr>
            <p:cNvPr id="121" name="TextBox 120"/>
            <p:cNvSpPr txBox="1"/>
            <p:nvPr/>
          </p:nvSpPr>
          <p:spPr>
            <a:xfrm>
              <a:off x="4714876" y="500042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6429388" y="4286256"/>
              <a:ext cx="225067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5500694" y="5214950"/>
              <a:ext cx="321471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132"/>
          <p:cNvGrpSpPr/>
          <p:nvPr/>
        </p:nvGrpSpPr>
        <p:grpSpPr>
          <a:xfrm>
            <a:off x="3694106" y="5450463"/>
            <a:ext cx="1071570" cy="776761"/>
            <a:chOff x="3979858" y="5450463"/>
            <a:chExt cx="1071570" cy="776761"/>
          </a:xfrm>
        </p:grpSpPr>
        <p:sp>
          <p:nvSpPr>
            <p:cNvPr id="130" name="TextBox 129"/>
            <p:cNvSpPr txBox="1"/>
            <p:nvPr/>
          </p:nvSpPr>
          <p:spPr>
            <a:xfrm>
              <a:off x="3979858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5400000" flipH="1" flipV="1">
              <a:off x="4375825" y="5590280"/>
              <a:ext cx="407430" cy="127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14348" y="428604"/>
            <a:ext cx="14287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(tw,tv,rw)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17055" y="1309608"/>
            <a:ext cx="1270841" cy="24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6572264" y="2928934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214942" y="4000504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8" name="直接连接符 107"/>
          <p:cNvCxnSpPr>
            <a:stCxn id="70" idx="4"/>
            <a:endCxn id="102" idx="0"/>
          </p:cNvCxnSpPr>
          <p:nvPr/>
        </p:nvCxnSpPr>
        <p:spPr>
          <a:xfrm rot="16200000" flipH="1">
            <a:off x="4968281" y="3465843"/>
            <a:ext cx="642942" cy="42638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5781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786314" y="4975584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2" name="Group 104"/>
          <p:cNvGraphicFramePr>
            <a:graphicFrameLocks noGrp="1"/>
          </p:cNvGraphicFramePr>
          <p:nvPr/>
        </p:nvGraphicFramePr>
        <p:xfrm>
          <a:off x="214282" y="4429132"/>
          <a:ext cx="1785948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" name="椭圆 152"/>
          <p:cNvSpPr/>
          <p:nvPr/>
        </p:nvSpPr>
        <p:spPr>
          <a:xfrm>
            <a:off x="3395921" y="5000636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0005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-18077"/>
            <a:ext cx="8643998" cy="666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rw,int op[])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初始调用时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为所有物品重量和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(i&gt;n)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 &amp;&amp; tv&gt;maxv) 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maxv=tv;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(j=1;j&lt;=n;j++)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(tw+w[i]&lt;=W)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(i+1,tw+w[i],tv+v[i],rw-w[i],op);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  tw+rw-w[i]&gt;=W 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(i+1,tw,tv,rw-w[i],op);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53090" y="4152103"/>
            <a:ext cx="3561852" cy="642642"/>
            <a:chOff x="1643042" y="3572176"/>
            <a:chExt cx="3561852" cy="642642"/>
          </a:xfrm>
        </p:grpSpPr>
        <p:sp>
          <p:nvSpPr>
            <p:cNvPr id="4" name="圆角矩形 3"/>
            <p:cNvSpPr/>
            <p:nvPr/>
          </p:nvSpPr>
          <p:spPr>
            <a:xfrm>
              <a:off x="1643042" y="3714752"/>
              <a:ext cx="1928826" cy="500066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90448" y="3572176"/>
              <a:ext cx="12144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右</a:t>
              </a:r>
              <a:r>
                <a:rPr lang="zh-CN" altLang="zh-CN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剪枝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>
              <a:stCxn id="5" idx="1"/>
            </p:cNvCxnSpPr>
            <p:nvPr/>
          </p:nvCxnSpPr>
          <p:spPr>
            <a:xfrm rot="10800000" flipV="1">
              <a:off x="3516576" y="3756841"/>
              <a:ext cx="473872" cy="912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85926"/>
            <a:ext cx="750099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该算法不考虑剪枝时解空间树中有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的结点个数不确定）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，所以最坏情况下算法的时间复杂度为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O(2</a:t>
            </a:r>
            <a:r>
              <a:rPr lang="en-US" altLang="zh-CN" sz="18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928670"/>
            <a:ext cx="4572032" cy="4839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2.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装入背包中物品重量和不超过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W</a:t>
            </a:r>
            <a:endParaRPr lang="zh-CN" altLang="zh-CN" sz="22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577108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前面左剪枝方式不变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但右剪枝方式不再有效，改为采用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上界函数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进行右剪枝。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934166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问题变为求背包中物品重量和不超过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的最大价值的装入方案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14480" y="2012382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50017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rot="5400000">
            <a:off x="819710" y="2628272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600047" y="3571876"/>
            <a:ext cx="785818" cy="857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538" y="271462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080337" y="2214554"/>
            <a:ext cx="6777943" cy="2298158"/>
            <a:chOff x="2080337" y="2214554"/>
            <a:chExt cx="6777943" cy="2298158"/>
          </a:xfrm>
        </p:grpSpPr>
        <p:sp>
          <p:nvSpPr>
            <p:cNvPr id="9" name="椭圆 8"/>
            <p:cNvSpPr/>
            <p:nvPr/>
          </p:nvSpPr>
          <p:spPr>
            <a:xfrm>
              <a:off x="2786050" y="3512580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5" idx="5"/>
              <a:endCxn id="9" idx="1"/>
            </p:cNvCxnSpPr>
            <p:nvPr/>
          </p:nvCxnSpPr>
          <p:spPr>
            <a:xfrm rot="16200000" flipH="1">
              <a:off x="1891280" y="2628272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14546" y="414338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86116" y="358401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2590380"/>
              <a:ext cx="214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：不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9124" y="2214554"/>
              <a:ext cx="442915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600"/>
                </a:lnSpc>
                <a:buBlip>
                  <a:blip r:embed="rId3"/>
                </a:buBlip>
              </a:pP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上界函数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bound(</a:t>
              </a: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)=tv+</a:t>
              </a: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</a:p>
            <a:p>
              <a:pPr marL="342900" indent="-342900">
                <a:lnSpc>
                  <a:spcPts val="2600"/>
                </a:lnSpc>
                <a:buBlip>
                  <a:blip r:embed="rId3"/>
                </a:buBlip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沿着该方向选择得到物品的价值上界</a:t>
              </a:r>
              <a:endPara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lnSpc>
                  <a:spcPts val="2600"/>
                </a:lnSpc>
                <a:buBlip>
                  <a:blip r:embed="rId3"/>
                </a:buBlip>
              </a:pP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表示剩余物品的总价值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14480" y="2012382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50017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rot="5400000">
            <a:off x="819710" y="2628272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86050" y="3714752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>
            <a:stCxn id="5" idx="5"/>
            <a:endCxn id="9" idx="1"/>
          </p:cNvCxnSpPr>
          <p:nvPr/>
        </p:nvCxnSpPr>
        <p:spPr>
          <a:xfrm rot="16200000" flipH="1">
            <a:off x="1790194" y="2729358"/>
            <a:ext cx="1348770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600047" y="3571876"/>
            <a:ext cx="785818" cy="857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538" y="271462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259038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3240" y="2071678"/>
            <a:ext cx="5286412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上界函数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tv+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endParaRPr lang="en-US" altLang="zh-CN" sz="1600" i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假设当前求出最大价值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6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，则右剪枝，否则继续扩展。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越小，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也越小，剪枝越多，为了构造更小的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zh-CN" altLang="zh-CN" sz="16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所有物品以单位重量价值</a:t>
            </a:r>
            <a:r>
              <a:rPr lang="zh-CN" altLang="en-US" sz="16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p</a:t>
            </a:r>
            <a:r>
              <a:rPr lang="zh-CN" altLang="en-US" sz="16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）</a:t>
            </a:r>
            <a:r>
              <a:rPr lang="zh-CN" altLang="zh-CN" sz="16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递减排列</a:t>
            </a:r>
            <a:r>
              <a:rPr lang="zh-CN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600283"/>
            <a:ext cx="8501122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求上界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&lt;=n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].w&lt;=W)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若序号为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的物品可以整个放入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].v;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&lt;=n)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+(W-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序号为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的物品不能整个放入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 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此情况发生在最后的物品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00496" y="214290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2142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" name="直接连接符 12"/>
          <p:cNvCxnSpPr>
            <a:stCxn id="10" idx="5"/>
            <a:endCxn id="17" idx="1"/>
          </p:cNvCxnSpPr>
          <p:nvPr/>
        </p:nvCxnSpPr>
        <p:spPr>
          <a:xfrm rot="16200000" flipH="1">
            <a:off x="4355891" y="651585"/>
            <a:ext cx="360780" cy="33985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6380" y="10001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500042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选择第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43438" y="928670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214942" y="185736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stCxn id="17" idx="5"/>
            <a:endCxn id="19" idx="0"/>
          </p:cNvCxnSpPr>
          <p:nvPr/>
        </p:nvCxnSpPr>
        <p:spPr>
          <a:xfrm rot="16200000" flipH="1">
            <a:off x="4968345" y="1396452"/>
            <a:ext cx="501861" cy="4199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19288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2214578" cy="44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求解问题类型：</a:t>
            </a:r>
            <a:endParaRPr lang="en-US" altLang="zh-CN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2000240"/>
            <a:ext cx="3714776" cy="12504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找所有解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找最优解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0017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剪枝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00024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</a:t>
            </a: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]≤W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</a:t>
            </a: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,tw,tv)&gt;maxv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71670" y="3000372"/>
            <a:ext cx="3714776" cy="1217835"/>
            <a:chOff x="2071670" y="3000372"/>
            <a:chExt cx="3714776" cy="1217835"/>
          </a:xfrm>
        </p:grpSpPr>
        <p:sp>
          <p:nvSpPr>
            <p:cNvPr id="4" name="TextBox 3"/>
            <p:cNvSpPr txBox="1"/>
            <p:nvPr/>
          </p:nvSpPr>
          <p:spPr>
            <a:xfrm>
              <a:off x="2071670" y="3571876"/>
              <a:ext cx="371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一旦找到一个解后，后面找到的其他解（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tv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op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）只能越来越优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3714744" y="3000372"/>
              <a:ext cx="214314" cy="50006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715436" cy="5595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op[])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maxv=tv;	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存放更优解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j=1;j&lt;=n;j++)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x[j]=op[j];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tw+A[i].w&lt;=W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选取序号为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(i+1,tw+A[i].w,tv+A[i].v,op);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bound(i,tw,tv)&gt;maxv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op[i]=0;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不选取序号为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616" name="Group 104"/>
          <p:cNvGraphicFramePr>
            <a:graphicFrameLocks noGrp="1"/>
          </p:cNvGraphicFramePr>
          <p:nvPr/>
        </p:nvGraphicFramePr>
        <p:xfrm>
          <a:off x="1071538" y="1214422"/>
          <a:ext cx="3857652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25" name="Text Box 103"/>
          <p:cNvSpPr txBox="1">
            <a:spLocks noChangeArrowheads="1"/>
          </p:cNvSpPr>
          <p:nvPr/>
        </p:nvSpPr>
        <p:spPr bwMode="auto">
          <a:xfrm>
            <a:off x="785786" y="428604"/>
            <a:ext cx="3498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背包问题（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aphicFrame>
        <p:nvGraphicFramePr>
          <p:cNvPr id="4" name="Group 104"/>
          <p:cNvGraphicFramePr>
            <a:graphicFrameLocks noGrp="1"/>
          </p:cNvGraphicFramePr>
          <p:nvPr/>
        </p:nvGraphicFramePr>
        <p:xfrm>
          <a:off x="1785918" y="3857628"/>
          <a:ext cx="4286282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no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w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1.5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1.3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0.8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3786182" y="3214686"/>
            <a:ext cx="214314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72066" y="1214422"/>
          <a:ext cx="1285884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p=v/w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0.8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1.3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1.5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2910" y="371475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0"/>
          <p:cNvGrpSpPr/>
          <p:nvPr/>
        </p:nvGrpSpPr>
        <p:grpSpPr>
          <a:xfrm>
            <a:off x="4857752" y="1113819"/>
            <a:ext cx="1247628" cy="1140107"/>
            <a:chOff x="4857752" y="1113819"/>
            <a:chExt cx="1247628" cy="1140107"/>
          </a:xfrm>
        </p:grpSpPr>
        <p:sp>
          <p:nvSpPr>
            <p:cNvPr id="45" name="椭圆 44"/>
            <p:cNvSpPr/>
            <p:nvPr/>
          </p:nvSpPr>
          <p:spPr>
            <a:xfrm>
              <a:off x="4857752" y="1785926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1" name="直接连接符 100"/>
            <p:cNvCxnSpPr>
              <a:stCxn id="99" idx="3"/>
              <a:endCxn id="45" idx="0"/>
            </p:cNvCxnSpPr>
            <p:nvPr/>
          </p:nvCxnSpPr>
          <p:spPr>
            <a:xfrm rot="5400000">
              <a:off x="5324108" y="1004654"/>
              <a:ext cx="672107" cy="8904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32"/>
          <p:cNvGrpSpPr/>
          <p:nvPr/>
        </p:nvGrpSpPr>
        <p:grpSpPr>
          <a:xfrm>
            <a:off x="3571868" y="5724073"/>
            <a:ext cx="1071570" cy="705323"/>
            <a:chOff x="3979858" y="5521901"/>
            <a:chExt cx="1071570" cy="705323"/>
          </a:xfrm>
        </p:grpSpPr>
        <p:sp>
          <p:nvSpPr>
            <p:cNvPr id="130" name="TextBox 129"/>
            <p:cNvSpPr txBox="1"/>
            <p:nvPr/>
          </p:nvSpPr>
          <p:spPr>
            <a:xfrm>
              <a:off x="3979858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</a:p>
          </p:txBody>
        </p:sp>
        <p:cxnSp>
          <p:nvCxnSpPr>
            <p:cNvPr id="132" name="直接箭头连接符 131"/>
            <p:cNvCxnSpPr>
              <a:stCxn id="130" idx="0"/>
            </p:cNvCxnSpPr>
            <p:nvPr/>
          </p:nvCxnSpPr>
          <p:spPr>
            <a:xfrm rot="16200000" flipV="1">
              <a:off x="4329790" y="5672038"/>
              <a:ext cx="335991" cy="357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159"/>
          <p:cNvGrpSpPr/>
          <p:nvPr/>
        </p:nvGrpSpPr>
        <p:grpSpPr>
          <a:xfrm>
            <a:off x="4214810" y="214290"/>
            <a:ext cx="3786214" cy="968066"/>
            <a:chOff x="4214810" y="214290"/>
            <a:chExt cx="3786214" cy="968066"/>
          </a:xfrm>
        </p:grpSpPr>
        <p:sp>
          <p:nvSpPr>
            <p:cNvPr id="99" name="椭圆 98"/>
            <p:cNvSpPr/>
            <p:nvPr/>
          </p:nvSpPr>
          <p:spPr>
            <a:xfrm>
              <a:off x="6000760" y="714356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786578" y="785794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14810" y="214290"/>
              <a:ext cx="1143008" cy="369332"/>
            </a:xfrm>
            <a:prstGeom prst="rect">
              <a:avLst/>
            </a:prstGeom>
            <a:solidFill>
              <a:srgbClr val="0066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(tw,tv)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8" name="直接箭头连接符 137"/>
            <p:cNvCxnSpPr>
              <a:stCxn id="136" idx="2"/>
              <a:endCxn id="99" idx="2"/>
            </p:cNvCxnSpPr>
            <p:nvPr/>
          </p:nvCxnSpPr>
          <p:spPr>
            <a:xfrm rot="16200000" flipH="1">
              <a:off x="5211170" y="158766"/>
              <a:ext cx="364734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组合 162"/>
          <p:cNvGrpSpPr/>
          <p:nvPr/>
        </p:nvGrpSpPr>
        <p:grpSpPr>
          <a:xfrm>
            <a:off x="3284066" y="3217586"/>
            <a:ext cx="716430" cy="1068670"/>
            <a:chOff x="3284066" y="3217586"/>
            <a:chExt cx="716430" cy="1068670"/>
          </a:xfrm>
        </p:grpSpPr>
        <p:sp>
          <p:nvSpPr>
            <p:cNvPr id="79" name="椭圆 78"/>
            <p:cNvSpPr/>
            <p:nvPr/>
          </p:nvSpPr>
          <p:spPr>
            <a:xfrm>
              <a:off x="3284066" y="3818256"/>
              <a:ext cx="71643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7" name="直接连接符 86"/>
            <p:cNvCxnSpPr>
              <a:stCxn id="40" idx="3"/>
              <a:endCxn id="79" idx="0"/>
            </p:cNvCxnSpPr>
            <p:nvPr/>
          </p:nvCxnSpPr>
          <p:spPr>
            <a:xfrm rot="5400000">
              <a:off x="3501051" y="3358817"/>
              <a:ext cx="600669" cy="31820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161"/>
          <p:cNvGrpSpPr/>
          <p:nvPr/>
        </p:nvGrpSpPr>
        <p:grpSpPr>
          <a:xfrm>
            <a:off x="3855570" y="2185388"/>
            <a:ext cx="1106802" cy="1100736"/>
            <a:chOff x="3855570" y="2185388"/>
            <a:chExt cx="1106802" cy="1100736"/>
          </a:xfrm>
        </p:grpSpPr>
        <p:sp>
          <p:nvSpPr>
            <p:cNvPr id="40" name="椭圆 39"/>
            <p:cNvSpPr/>
            <p:nvPr/>
          </p:nvSpPr>
          <p:spPr>
            <a:xfrm>
              <a:off x="3855570" y="2818124"/>
              <a:ext cx="71643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45" idx="3"/>
              <a:endCxn id="40" idx="0"/>
            </p:cNvCxnSpPr>
            <p:nvPr/>
          </p:nvCxnSpPr>
          <p:spPr>
            <a:xfrm rot="5400000">
              <a:off x="4271711" y="2127463"/>
              <a:ext cx="632735" cy="74858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1" name="Group 104"/>
          <p:cNvGraphicFramePr>
            <a:graphicFrameLocks noGrp="1"/>
          </p:cNvGraphicFramePr>
          <p:nvPr/>
        </p:nvGraphicFramePr>
        <p:xfrm>
          <a:off x="214281" y="1114664"/>
          <a:ext cx="3214710" cy="17859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no</a:t>
                      </a:r>
                      <a:endParaRPr kumimoji="0" lang="zh-CN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w</a:t>
                      </a:r>
                      <a:r>
                        <a:rPr kumimoji="0" lang="en-US" altLang="zh-CN" sz="16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-25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v</a:t>
                      </a:r>
                      <a:r>
                        <a:rPr kumimoji="0" lang="en-US" altLang="zh-CN" sz="16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-25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1600" b="1" i="1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-25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1.5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1.3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0.8</a:t>
                      </a: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组合 163"/>
          <p:cNvGrpSpPr/>
          <p:nvPr/>
        </p:nvGrpSpPr>
        <p:grpSpPr>
          <a:xfrm>
            <a:off x="2285984" y="4217720"/>
            <a:ext cx="1136354" cy="1117097"/>
            <a:chOff x="2285984" y="4217720"/>
            <a:chExt cx="1136354" cy="1117097"/>
          </a:xfrm>
        </p:grpSpPr>
        <p:sp>
          <p:nvSpPr>
            <p:cNvPr id="28" name="椭圆 27"/>
            <p:cNvSpPr/>
            <p:nvPr/>
          </p:nvSpPr>
          <p:spPr>
            <a:xfrm>
              <a:off x="2846338" y="4866817"/>
              <a:ext cx="576000" cy="46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3" name="直接连接符 82"/>
            <p:cNvCxnSpPr>
              <a:stCxn id="79" idx="3"/>
              <a:endCxn id="28" idx="0"/>
            </p:cNvCxnSpPr>
            <p:nvPr/>
          </p:nvCxnSpPr>
          <p:spPr>
            <a:xfrm rot="5400000">
              <a:off x="2937113" y="4414945"/>
              <a:ext cx="649098" cy="2546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285984" y="4509627"/>
              <a:ext cx="85725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6+</a:t>
              </a:r>
              <a:r>
                <a:rPr lang="en-US" altLang="zh-CN" sz="14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14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[4]&gt;</a:t>
              </a:r>
              <a:r>
                <a:rPr lang="en-US" altLang="zh-CN" sz="14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endParaRPr lang="zh-CN" altLang="en-US" sz="14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428596" y="64291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=6,maxv=0</a:t>
            </a:r>
            <a:endParaRPr lang="zh-CN" altLang="en-US" sz="1800"/>
          </a:p>
        </p:txBody>
      </p:sp>
      <p:grpSp>
        <p:nvGrpSpPr>
          <p:cNvPr id="8" name="组合 164"/>
          <p:cNvGrpSpPr/>
          <p:nvPr/>
        </p:nvGrpSpPr>
        <p:grpSpPr>
          <a:xfrm>
            <a:off x="3714744" y="4214818"/>
            <a:ext cx="2071702" cy="1509255"/>
            <a:chOff x="3714744" y="4214818"/>
            <a:chExt cx="2071702" cy="1509255"/>
          </a:xfrm>
        </p:grpSpPr>
        <p:sp>
          <p:nvSpPr>
            <p:cNvPr id="80" name="椭圆 79"/>
            <p:cNvSpPr/>
            <p:nvPr/>
          </p:nvSpPr>
          <p:spPr>
            <a:xfrm>
              <a:off x="3847572" y="4907009"/>
              <a:ext cx="571504" cy="396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5" name="直接连接符 84"/>
            <p:cNvCxnSpPr>
              <a:stCxn id="79" idx="5"/>
              <a:endCxn id="80" idx="0"/>
            </p:cNvCxnSpPr>
            <p:nvPr/>
          </p:nvCxnSpPr>
          <p:spPr>
            <a:xfrm rot="16200000" flipH="1">
              <a:off x="3669805" y="4443490"/>
              <a:ext cx="689290" cy="2377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071934" y="4214818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bound=8</a:t>
              </a:r>
            </a:p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 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√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14744" y="5385519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maxv=8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165"/>
          <p:cNvGrpSpPr/>
          <p:nvPr/>
        </p:nvGrpSpPr>
        <p:grpSpPr>
          <a:xfrm>
            <a:off x="4467081" y="3000372"/>
            <a:ext cx="1890869" cy="1182380"/>
            <a:chOff x="4467081" y="3000372"/>
            <a:chExt cx="1890869" cy="1182380"/>
          </a:xfrm>
        </p:grpSpPr>
        <p:sp>
          <p:nvSpPr>
            <p:cNvPr id="96" name="椭圆 95"/>
            <p:cNvSpPr/>
            <p:nvPr/>
          </p:nvSpPr>
          <p:spPr>
            <a:xfrm>
              <a:off x="4572000" y="3714752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8" name="直接连接符 147"/>
            <p:cNvCxnSpPr>
              <a:stCxn id="40" idx="5"/>
              <a:endCxn id="96" idx="0"/>
            </p:cNvCxnSpPr>
            <p:nvPr/>
          </p:nvCxnSpPr>
          <p:spPr>
            <a:xfrm rot="16200000" flipH="1">
              <a:off x="4414958" y="3269709"/>
              <a:ext cx="497165" cy="39291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4643438" y="3000372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bound=7</a:t>
              </a:r>
            </a:p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×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组合 166"/>
          <p:cNvGrpSpPr/>
          <p:nvPr/>
        </p:nvGrpSpPr>
        <p:grpSpPr>
          <a:xfrm>
            <a:off x="5467513" y="1928802"/>
            <a:ext cx="2104883" cy="1285884"/>
            <a:chOff x="5467513" y="1928802"/>
            <a:chExt cx="2104883" cy="1285884"/>
          </a:xfrm>
        </p:grpSpPr>
        <p:sp>
          <p:nvSpPr>
            <p:cNvPr id="150" name="椭圆 149"/>
            <p:cNvSpPr/>
            <p:nvPr/>
          </p:nvSpPr>
          <p:spPr>
            <a:xfrm>
              <a:off x="6139140" y="2746686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57884" y="1928802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bound=6</a:t>
              </a:r>
            </a:p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 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×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4" name="直接连接符 153"/>
            <p:cNvCxnSpPr>
              <a:stCxn id="45" idx="5"/>
              <a:endCxn id="150" idx="0"/>
            </p:cNvCxnSpPr>
            <p:nvPr/>
          </p:nvCxnSpPr>
          <p:spPr>
            <a:xfrm rot="16200000" flipH="1">
              <a:off x="5666678" y="1986223"/>
              <a:ext cx="561297" cy="9596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67"/>
          <p:cNvGrpSpPr/>
          <p:nvPr/>
        </p:nvGrpSpPr>
        <p:grpSpPr>
          <a:xfrm>
            <a:off x="6610521" y="1018903"/>
            <a:ext cx="2247759" cy="1195651"/>
            <a:chOff x="6610521" y="1018903"/>
            <a:chExt cx="2247759" cy="1195651"/>
          </a:xfrm>
        </p:grpSpPr>
        <p:sp>
          <p:nvSpPr>
            <p:cNvPr id="155" name="椭圆 154"/>
            <p:cNvSpPr/>
            <p:nvPr/>
          </p:nvSpPr>
          <p:spPr>
            <a:xfrm>
              <a:off x="7210710" y="1746554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43768" y="1018903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bound=6</a:t>
              </a:r>
            </a:p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 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×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9" name="直接连接符 158"/>
            <p:cNvCxnSpPr>
              <a:stCxn id="99" idx="5"/>
              <a:endCxn id="155" idx="0"/>
            </p:cNvCxnSpPr>
            <p:nvPr/>
          </p:nvCxnSpPr>
          <p:spPr>
            <a:xfrm rot="16200000" flipH="1">
              <a:off x="6738248" y="986091"/>
              <a:ext cx="632735" cy="88818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44" y="4486937"/>
            <a:ext cx="3424513" cy="2135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85926"/>
            <a:ext cx="750099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该算法不考虑剪枝时解空间树中有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的结点个数不确定）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，所以最坏情况下算法的时间复杂度为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O(2</a:t>
            </a:r>
            <a:r>
              <a:rPr lang="en-US" altLang="zh-CN" sz="18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357166"/>
            <a:ext cx="3500462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5.3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求解装载问题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3500462" cy="556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求解简单装载问题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929618" cy="225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个集装箱要装上一艘载重量为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的轮船，其中集装箱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）的重量为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。不考虑集装箱的体积限制，现要从这些集装箱中选出重量和小于等于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并且尽可能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的若干装上轮船。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={5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3}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时，其最佳装载方案是（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71546"/>
            <a:ext cx="86439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采用带剪枝的回溯法求解。问题的表示如下：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w[]={0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3};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各集装箱重量，不用下标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n=5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W=10;</a:t>
            </a:r>
            <a:endParaRPr lang="zh-CN" altLang="zh-CN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求解的结果表示如下：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maxw=0;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存放最优解的总重量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x[MAXN];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存放最优解向量</a:t>
            </a:r>
          </a:p>
          <a:p>
            <a:pPr>
              <a:lnSpc>
                <a:spcPct val="20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将上述数据设计为全局变量。</a:t>
            </a:r>
            <a:endParaRPr lang="zh-CN" altLang="zh-CN" sz="20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071546"/>
            <a:ext cx="8643998" cy="216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求解算法如下：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tw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rw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op[])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其中参数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表示考虑的集装箱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表示选择的集装箱重量和，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表示剩余集装箱的重量和（初始时为全部集装箱重量和），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表示一个解，即对应一个装载方案。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5918" y="3500438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最优解：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maxw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0017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剪枝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00024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</a:t>
            </a: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]≤W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</a:t>
            </a: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tw+rw-w[i]&gt;maxw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ChangeArrowheads="1"/>
          </p:cNvSpPr>
          <p:nvPr/>
        </p:nvSpPr>
        <p:spPr bwMode="auto">
          <a:xfrm>
            <a:off x="0" y="-174407"/>
            <a:ext cx="184731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00"/>
              </a:lnSpc>
            </a:pP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3211091" y="1214422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0,20</a:t>
            </a: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1299688" y="1910876"/>
            <a:ext cx="598046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5,15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463596" y="2804308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7,13</a:t>
            </a:r>
          </a:p>
        </p:txBody>
      </p:sp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132912" y="3683669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7925752" y="1204854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=1,</a:t>
            </a: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[1]=5</a:t>
            </a:r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>
            <a:off x="780209" y="3683669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7,7</a:t>
            </a:r>
          </a:p>
        </p:txBody>
      </p:sp>
      <p:sp>
        <p:nvSpPr>
          <p:cNvPr id="11" name="AutoShape 60"/>
          <p:cNvSpPr>
            <a:spLocks noChangeShapeType="1"/>
          </p:cNvSpPr>
          <p:nvPr/>
        </p:nvSpPr>
        <p:spPr bwMode="auto">
          <a:xfrm flipH="1">
            <a:off x="397929" y="3200606"/>
            <a:ext cx="153616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59"/>
          <p:cNvSpPr>
            <a:spLocks noChangeShapeType="1"/>
          </p:cNvSpPr>
          <p:nvPr/>
        </p:nvSpPr>
        <p:spPr bwMode="auto">
          <a:xfrm>
            <a:off x="973695" y="3200606"/>
            <a:ext cx="105538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58"/>
          <p:cNvSpPr>
            <a:spLocks noChangeShapeType="1"/>
          </p:cNvSpPr>
          <p:nvPr/>
        </p:nvSpPr>
        <p:spPr bwMode="auto">
          <a:xfrm flipH="1">
            <a:off x="762620" y="2308348"/>
            <a:ext cx="625017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472978" y="4560686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120275" y="4560686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7,3</a:t>
            </a:r>
          </a:p>
        </p:txBody>
      </p:sp>
      <p:sp>
        <p:nvSpPr>
          <p:cNvPr id="16" name="AutoShape 55"/>
          <p:cNvSpPr>
            <a:spLocks noChangeShapeType="1"/>
          </p:cNvSpPr>
          <p:nvPr/>
        </p:nvSpPr>
        <p:spPr bwMode="auto">
          <a:xfrm flipH="1">
            <a:off x="737994" y="4079968"/>
            <a:ext cx="130163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4"/>
          <p:cNvSpPr>
            <a:spLocks noChangeShapeType="1"/>
          </p:cNvSpPr>
          <p:nvPr/>
        </p:nvSpPr>
        <p:spPr bwMode="auto">
          <a:xfrm>
            <a:off x="1290307" y="4079968"/>
            <a:ext cx="128990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3"/>
          <p:cNvSpPr>
            <a:spLocks noChangeArrowheads="1"/>
          </p:cNvSpPr>
          <p:nvPr/>
        </p:nvSpPr>
        <p:spPr bwMode="auto">
          <a:xfrm>
            <a:off x="766137" y="5382596"/>
            <a:ext cx="598046" cy="464303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10,0</a:t>
            </a:r>
          </a:p>
        </p:txBody>
      </p:sp>
      <p:sp>
        <p:nvSpPr>
          <p:cNvPr id="19" name="Oval 52"/>
          <p:cNvSpPr>
            <a:spLocks noChangeArrowheads="1"/>
          </p:cNvSpPr>
          <p:nvPr/>
        </p:nvSpPr>
        <p:spPr bwMode="auto">
          <a:xfrm>
            <a:off x="1543598" y="5420115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742684" y="5900833"/>
            <a:ext cx="1037613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maxw=10</a:t>
            </a:r>
          </a:p>
        </p:txBody>
      </p:sp>
      <p:sp>
        <p:nvSpPr>
          <p:cNvPr id="21" name="AutoShape 50"/>
          <p:cNvSpPr>
            <a:spLocks noChangeShapeType="1"/>
          </p:cNvSpPr>
          <p:nvPr/>
        </p:nvSpPr>
        <p:spPr bwMode="auto">
          <a:xfrm flipH="1">
            <a:off x="1065161" y="4956985"/>
            <a:ext cx="143062" cy="4256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49"/>
          <p:cNvSpPr>
            <a:spLocks noChangeShapeType="1"/>
          </p:cNvSpPr>
          <p:nvPr/>
        </p:nvSpPr>
        <p:spPr bwMode="auto">
          <a:xfrm>
            <a:off x="1630373" y="4956985"/>
            <a:ext cx="178241" cy="4631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1630373" y="3683669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2187377" y="2804308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5,13</a:t>
            </a: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2814739" y="3683669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5,7</a:t>
            </a:r>
          </a:p>
        </p:txBody>
      </p:sp>
      <p:sp>
        <p:nvSpPr>
          <p:cNvPr id="26" name="AutoShape 45"/>
          <p:cNvSpPr>
            <a:spLocks noChangeShapeType="1"/>
          </p:cNvSpPr>
          <p:nvPr/>
        </p:nvSpPr>
        <p:spPr bwMode="auto">
          <a:xfrm>
            <a:off x="1809787" y="2308348"/>
            <a:ext cx="676613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AutoShape 44"/>
          <p:cNvSpPr>
            <a:spLocks noChangeShapeType="1"/>
          </p:cNvSpPr>
          <p:nvPr/>
        </p:nvSpPr>
        <p:spPr bwMode="auto">
          <a:xfrm flipH="1">
            <a:off x="1895389" y="3200606"/>
            <a:ext cx="379935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AutoShape 43"/>
          <p:cNvSpPr>
            <a:spLocks noChangeShapeType="1"/>
          </p:cNvSpPr>
          <p:nvPr/>
        </p:nvSpPr>
        <p:spPr bwMode="auto">
          <a:xfrm>
            <a:off x="2697475" y="3200606"/>
            <a:ext cx="416287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2477019" y="4560686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9,3</a:t>
            </a:r>
          </a:p>
        </p:txBody>
      </p:sp>
      <p:sp>
        <p:nvSpPr>
          <p:cNvPr id="30" name="AutoShape 41"/>
          <p:cNvSpPr>
            <a:spLocks noChangeShapeType="1"/>
          </p:cNvSpPr>
          <p:nvPr/>
        </p:nvSpPr>
        <p:spPr bwMode="auto">
          <a:xfrm flipH="1">
            <a:off x="2776042" y="4079968"/>
            <a:ext cx="126645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2176823" y="5420115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32" name="Oval 39"/>
          <p:cNvSpPr>
            <a:spLocks noChangeArrowheads="1"/>
          </p:cNvSpPr>
          <p:nvPr/>
        </p:nvSpPr>
        <p:spPr bwMode="auto">
          <a:xfrm>
            <a:off x="2803012" y="5420115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33" name="AutoShape 38"/>
          <p:cNvSpPr>
            <a:spLocks noChangeShapeType="1"/>
          </p:cNvSpPr>
          <p:nvPr/>
        </p:nvSpPr>
        <p:spPr bwMode="auto">
          <a:xfrm flipH="1">
            <a:off x="2441839" y="4956985"/>
            <a:ext cx="123127" cy="4631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AutoShape 37"/>
          <p:cNvSpPr>
            <a:spLocks noChangeShapeType="1"/>
          </p:cNvSpPr>
          <p:nvPr/>
        </p:nvSpPr>
        <p:spPr bwMode="auto">
          <a:xfrm>
            <a:off x="2987117" y="4956985"/>
            <a:ext cx="80912" cy="4631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3225163" y="4560686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36" name="AutoShape 35"/>
          <p:cNvSpPr>
            <a:spLocks noChangeShapeType="1"/>
          </p:cNvSpPr>
          <p:nvPr/>
        </p:nvSpPr>
        <p:spPr bwMode="auto">
          <a:xfrm>
            <a:off x="3324837" y="4079968"/>
            <a:ext cx="165342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AutoShape 34"/>
          <p:cNvSpPr>
            <a:spLocks noChangeShapeType="1"/>
          </p:cNvSpPr>
          <p:nvPr/>
        </p:nvSpPr>
        <p:spPr bwMode="auto">
          <a:xfrm flipH="1">
            <a:off x="1809787" y="1447746"/>
            <a:ext cx="1401304" cy="5311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5435588" y="1910876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0,15</a:t>
            </a:r>
          </a:p>
        </p:txBody>
      </p:sp>
      <p:sp>
        <p:nvSpPr>
          <p:cNvPr id="39" name="Oval 32"/>
          <p:cNvSpPr>
            <a:spLocks noChangeArrowheads="1"/>
          </p:cNvSpPr>
          <p:nvPr/>
        </p:nvSpPr>
        <p:spPr bwMode="auto">
          <a:xfrm>
            <a:off x="4549073" y="2804308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2,13</a:t>
            </a:r>
          </a:p>
        </p:txBody>
      </p:sp>
      <p:sp>
        <p:nvSpPr>
          <p:cNvPr id="40" name="Oval 31"/>
          <p:cNvSpPr>
            <a:spLocks noChangeArrowheads="1"/>
          </p:cNvSpPr>
          <p:nvPr/>
        </p:nvSpPr>
        <p:spPr bwMode="auto">
          <a:xfrm>
            <a:off x="4212525" y="3683669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8,7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905294" y="4560686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42" name="AutoShape 29"/>
          <p:cNvSpPr>
            <a:spLocks noChangeShapeType="1"/>
          </p:cNvSpPr>
          <p:nvPr/>
        </p:nvSpPr>
        <p:spPr bwMode="auto">
          <a:xfrm flipH="1">
            <a:off x="4170310" y="4081141"/>
            <a:ext cx="130163" cy="479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574871" y="4525511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8,3</a:t>
            </a:r>
          </a:p>
        </p:txBody>
      </p:sp>
      <p:sp>
        <p:nvSpPr>
          <p:cNvPr id="44" name="AutoShape 27"/>
          <p:cNvSpPr>
            <a:spLocks noChangeShapeType="1"/>
          </p:cNvSpPr>
          <p:nvPr/>
        </p:nvSpPr>
        <p:spPr bwMode="auto">
          <a:xfrm>
            <a:off x="4723796" y="4081141"/>
            <a:ext cx="151271" cy="4443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4306336" y="5420115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4944252" y="5420115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47" name="AutoShape 24"/>
          <p:cNvSpPr>
            <a:spLocks noChangeShapeType="1"/>
          </p:cNvSpPr>
          <p:nvPr/>
        </p:nvSpPr>
        <p:spPr bwMode="auto">
          <a:xfrm flipH="1">
            <a:off x="4571353" y="4922983"/>
            <a:ext cx="91466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AutoShape 23"/>
          <p:cNvSpPr>
            <a:spLocks noChangeShapeType="1"/>
          </p:cNvSpPr>
          <p:nvPr/>
        </p:nvSpPr>
        <p:spPr bwMode="auto">
          <a:xfrm>
            <a:off x="5086142" y="4922983"/>
            <a:ext cx="123127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AutoShape 22"/>
          <p:cNvSpPr>
            <a:spLocks noChangeShapeType="1"/>
          </p:cNvSpPr>
          <p:nvPr/>
        </p:nvSpPr>
        <p:spPr bwMode="auto">
          <a:xfrm flipH="1">
            <a:off x="4849268" y="2308348"/>
            <a:ext cx="674268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AutoShape 21"/>
          <p:cNvSpPr>
            <a:spLocks noChangeShapeType="1"/>
          </p:cNvSpPr>
          <p:nvPr/>
        </p:nvSpPr>
        <p:spPr bwMode="auto">
          <a:xfrm flipH="1">
            <a:off x="4512721" y="3201779"/>
            <a:ext cx="124300" cy="481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AutoShape 20"/>
          <p:cNvSpPr>
            <a:spLocks noChangeShapeType="1"/>
          </p:cNvSpPr>
          <p:nvPr/>
        </p:nvSpPr>
        <p:spPr bwMode="auto">
          <a:xfrm>
            <a:off x="3810310" y="1447746"/>
            <a:ext cx="1713226" cy="5311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6480410" y="2804308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0,13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154416" y="3683669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6,7</a:t>
            </a:r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841322" y="4525511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10,3</a:t>
            </a: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5565751" y="5420115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6250573" y="5420115"/>
            <a:ext cx="530033" cy="391609"/>
          </a:xfrm>
          <a:prstGeom prst="ellipse">
            <a:avLst/>
          </a:prstGeom>
          <a:solidFill>
            <a:srgbClr val="C0000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57" name="AutoShape 14"/>
          <p:cNvSpPr>
            <a:spLocks noChangeShapeType="1"/>
          </p:cNvSpPr>
          <p:nvPr/>
        </p:nvSpPr>
        <p:spPr bwMode="auto">
          <a:xfrm flipH="1">
            <a:off x="5830768" y="4922983"/>
            <a:ext cx="98502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AutoShape 13"/>
          <p:cNvSpPr>
            <a:spLocks noChangeShapeType="1"/>
          </p:cNvSpPr>
          <p:nvPr/>
        </p:nvSpPr>
        <p:spPr bwMode="auto">
          <a:xfrm>
            <a:off x="6352592" y="4922983"/>
            <a:ext cx="162997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6607055" y="4560686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60" name="AutoShape 11"/>
          <p:cNvSpPr>
            <a:spLocks noChangeShapeType="1"/>
          </p:cNvSpPr>
          <p:nvPr/>
        </p:nvSpPr>
        <p:spPr bwMode="auto">
          <a:xfrm flipH="1">
            <a:off x="6141517" y="4081141"/>
            <a:ext cx="100847" cy="4443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AutoShape 10"/>
          <p:cNvSpPr>
            <a:spLocks noChangeShapeType="1"/>
          </p:cNvSpPr>
          <p:nvPr/>
        </p:nvSpPr>
        <p:spPr bwMode="auto">
          <a:xfrm>
            <a:off x="6665687" y="4081141"/>
            <a:ext cx="206385" cy="479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6926013" y="3683669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63" name="AutoShape 8"/>
          <p:cNvSpPr>
            <a:spLocks noChangeShapeType="1"/>
          </p:cNvSpPr>
          <p:nvPr/>
        </p:nvSpPr>
        <p:spPr bwMode="auto">
          <a:xfrm flipH="1">
            <a:off x="6454612" y="3201779"/>
            <a:ext cx="113746" cy="481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7"/>
          <p:cNvSpPr>
            <a:spLocks noChangeShapeType="1"/>
          </p:cNvSpPr>
          <p:nvPr/>
        </p:nvSpPr>
        <p:spPr bwMode="auto">
          <a:xfrm>
            <a:off x="6991681" y="3201779"/>
            <a:ext cx="199349" cy="481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AutoShape 6"/>
          <p:cNvSpPr>
            <a:spLocks noChangeShapeType="1"/>
          </p:cNvSpPr>
          <p:nvPr/>
        </p:nvSpPr>
        <p:spPr bwMode="auto">
          <a:xfrm>
            <a:off x="5946859" y="2308348"/>
            <a:ext cx="833747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7925752" y="2014485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=2,</a:t>
            </a: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[2]=2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7925752" y="2857496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=3,</a:t>
            </a: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[3]=6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925752" y="3721407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=4,</a:t>
            </a: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[4]=4</a:t>
            </a: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925752" y="4652056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=5,</a:t>
            </a:r>
            <a:r>
              <a:rPr kumimoji="0" lang="en-US" altLang="zh-CN" sz="15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[5]=3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57527" y="652443"/>
            <a:ext cx="11430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(tw,rw)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2" name="直接连接符 71"/>
          <p:cNvCxnSpPr>
            <a:endCxn id="5" idx="0"/>
          </p:cNvCxnSpPr>
          <p:nvPr/>
        </p:nvCxnSpPr>
        <p:spPr>
          <a:xfrm rot="16200000" flipH="1">
            <a:off x="3413576" y="1117296"/>
            <a:ext cx="192647" cy="1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3929058" y="1357298"/>
            <a:ext cx="3960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72198" y="2143116"/>
            <a:ext cx="1800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138148" y="3000372"/>
            <a:ext cx="720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500958" y="3857628"/>
            <a:ext cx="432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215206" y="4786322"/>
            <a:ext cx="648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2844" y="50377"/>
            <a:ext cx="2214578" cy="10926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n=5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w: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W=10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4348" y="1357298"/>
            <a:ext cx="771530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5.1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有一个农夫（人）过河问题，指在河东岸有一个农夫、一只狼、一只鸡和一袋谷子，只有当农夫在现场时，狼不会把鸡吃掉，鸡也不会吃谷子，否则会出现这样的情况。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另有一条小船，该船只能由农夫操作，且最多只能载下农夫和另一样东西。设计一种过河方案，将农夫、狼、鸡和谷子借助小船运到河西岸。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8396"/>
            <a:ext cx="892971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op[])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求解简单装载问题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保存它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j=1;j&lt;=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尚未找完所有集装箱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-w[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3286124"/>
            <a:ext cx="2857520" cy="1748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8072494" cy="1056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w[]={0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3}; 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各集装箱重量，不用下标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W=10;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428992" y="2500306"/>
            <a:ext cx="214314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3929090" cy="587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5.3.2 </a:t>
            </a:r>
            <a:r>
              <a:rPr lang="zh-CN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求解复杂装载问题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有一批共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个集装箱要装上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两艘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载重量分别为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的轮船，其中集装箱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的重量为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c1+c2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装载问题要求确定</a:t>
            </a:r>
            <a:r>
              <a:rPr lang="zh-CN" altLang="zh-CN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是否有一个合理的装载方案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可将这些集装箱装上这两艘轮船。如果有，找出一种装载方案。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3857628"/>
            <a:ext cx="7715304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c1=c2=50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={10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40}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时，可以将集装箱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装到第一艘轮船上，而将集装箱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装到第二艘轮船上。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c1=c2=50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={20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40}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，则无法将这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个集装箱都装上轮船。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14422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如果一个给定的复杂装载问题有解，则可以采用如下方式得到一个装载方案：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500306"/>
            <a:ext cx="8358246" cy="525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 </a:t>
            </a:r>
            <a:r>
              <a:rPr lang="zh-CN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首先将第一艘轮船尽可能装满，然后将剩余的集装箱装在第二艘轮船上。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50099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可以用反证法证明其正确性。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如果这样做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到一个装载方案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，说明该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复杂装载问题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！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785926"/>
            <a:ext cx="8001056" cy="19108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将尽可能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多的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集装箱</a:t>
            </a:r>
            <a:r>
              <a:rPr lang="zh-CN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装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第一艘轮船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得到解向量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累计第一艘轮船装完后剩余的集装箱重量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sum&lt;=c2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第二艘轮船可以装完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；否则表示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第二艘轮船不能装完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算法思路（输入为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</a:t>
            </a:r>
            <a:r>
              <a:rPr lang="en-US" altLang="zh-CN" sz="2000" i="1" baseline="-25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）：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8143932" cy="3560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20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最多集装箱个数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w[]={0,10,40,40};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各集装箱重量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n=3;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c1=50,c2=50;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maxw=0;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存放第一艘轮船最优解的总重量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存放第一艘轮船最优解向量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714356"/>
            <a:ext cx="8858312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rw,int op[])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求第一艘轮船的最优解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(tw&gt;maxw)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maxw=tw;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尚未找完所有集装箱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tw+w[i]&lt;=c1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(i+1,tw+w[i],rw-w[i],op);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tw+rw-w[i]&gt;maxw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op[i]=0;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(i+1,tw,rw-w[i],op);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500174"/>
            <a:ext cx="8572560" cy="3308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求解复杂装载问题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累计第一艘轮船装完后剩余的集装箱重量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(x[j]==0)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sum+=w[j];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(sum&lt;=c2)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第二艘轮船可以装完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第二艘轮船不能装完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571480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第一艘轮船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装满后考虑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艘轮船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是否能够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装完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剩余的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集装箱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7858180" cy="4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op[MAXN];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存放临时解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memset(op,0,sizeof(op));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rw=0;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rw+=w[i];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(1,0,rw,op);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求第一艘轮船的最优解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dispasolution(n);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printf("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没有合适的装载方案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3214686"/>
            <a:ext cx="4929222" cy="174851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个集装箱装上第一艘轮船</a:t>
            </a:r>
          </a:p>
          <a:p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个集装箱装上第一艘轮船</a:t>
            </a:r>
          </a:p>
          <a:p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个集装箱装上第二艘轮船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7858180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w[]={0,10,40,40};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各集装箱重量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n=3;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c1=50,c2=50;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714744" y="2285992"/>
            <a:ext cx="285752" cy="6429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6"/>
          <p:cNvGrpSpPr/>
          <p:nvPr/>
        </p:nvGrpSpPr>
        <p:grpSpPr>
          <a:xfrm>
            <a:off x="3312242" y="64474"/>
            <a:ext cx="2656269" cy="2143116"/>
            <a:chOff x="2630111" y="64474"/>
            <a:chExt cx="2656269" cy="2143116"/>
          </a:xfrm>
        </p:grpSpPr>
        <p:sp>
          <p:nvSpPr>
            <p:cNvPr id="10" name="矩形 9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43240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3639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143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43636" y="57148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初始状态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2250265" y="2321711"/>
            <a:ext cx="1571636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组合 47"/>
          <p:cNvGrpSpPr/>
          <p:nvPr/>
        </p:nvGrpSpPr>
        <p:grpSpPr>
          <a:xfrm>
            <a:off x="71406" y="3786190"/>
            <a:ext cx="2656269" cy="2143116"/>
            <a:chOff x="2630111" y="64474"/>
            <a:chExt cx="2656269" cy="2143116"/>
          </a:xfrm>
        </p:grpSpPr>
        <p:sp>
          <p:nvSpPr>
            <p:cNvPr id="49" name="矩形 48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143240" y="142179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639372" y="142179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</p:grpSp>
      <p:grpSp>
        <p:nvGrpSpPr>
          <p:cNvPr id="14" name="组合 57"/>
          <p:cNvGrpSpPr/>
          <p:nvPr/>
        </p:nvGrpSpPr>
        <p:grpSpPr>
          <a:xfrm>
            <a:off x="3286116" y="3786214"/>
            <a:ext cx="2656269" cy="2143116"/>
            <a:chOff x="2630111" y="64474"/>
            <a:chExt cx="2656269" cy="2143116"/>
          </a:xfrm>
        </p:grpSpPr>
        <p:sp>
          <p:nvSpPr>
            <p:cNvPr id="59" name="矩形 58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639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</p:grpSp>
      <p:cxnSp>
        <p:nvCxnSpPr>
          <p:cNvPr id="70" name="直接箭头连接符 69"/>
          <p:cNvCxnSpPr>
            <a:stCxn id="10" idx="2"/>
            <a:endCxn id="59" idx="0"/>
          </p:cNvCxnSpPr>
          <p:nvPr/>
        </p:nvCxnSpPr>
        <p:spPr>
          <a:xfrm rot="5400000">
            <a:off x="3844533" y="2983839"/>
            <a:ext cx="1578624" cy="2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爆炸形 2 24"/>
          <p:cNvSpPr/>
          <p:nvPr/>
        </p:nvSpPr>
        <p:spPr>
          <a:xfrm>
            <a:off x="1071538" y="4286256"/>
            <a:ext cx="1000132" cy="121444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 rot="5400000" flipH="1" flipV="1">
            <a:off x="2464579" y="2321711"/>
            <a:ext cx="1500198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3714776" cy="556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ctr"/>
            <a:r>
              <a:rPr lang="pt-BR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5.4.1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求子集和问题的解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4143404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5.4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求解子集和问题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143116"/>
            <a:ext cx="77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个不同的正整数集合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）和一个正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，要求找出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，使该子集中所有元素的和为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例如，当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24</a:t>
            </a:r>
            <a:r>
              <a:rPr lang="zh-CN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，则满足要求的子集为（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61314"/>
            <a:ext cx="7929618" cy="167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该问题的解空间树是一棵</a:t>
            </a:r>
            <a:r>
              <a:rPr lang="zh-CN" altLang="zh-CN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子集树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设解向量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），这里是求所有满足目标条件的解，所以一旦搜索到叶子结点（即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），如果相应的子集和为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，则输出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解向量。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1428728" y="2571744"/>
            <a:ext cx="6286544" cy="3655480"/>
            <a:chOff x="1285852" y="273586"/>
            <a:chExt cx="6286544" cy="3655480"/>
          </a:xfrm>
        </p:grpSpPr>
        <p:sp>
          <p:nvSpPr>
            <p:cNvPr id="6" name="椭圆 5"/>
            <p:cNvSpPr/>
            <p:nvPr/>
          </p:nvSpPr>
          <p:spPr>
            <a:xfrm>
              <a:off x="3857620" y="688956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18915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6" idx="3"/>
              <a:endCxn id="7" idx="7"/>
            </p:cNvCxnSpPr>
            <p:nvPr/>
          </p:nvCxnSpPr>
          <p:spPr>
            <a:xfrm rot="5400000">
              <a:off x="2962850" y="1304846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929190" y="218915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6" idx="5"/>
              <a:endCxn id="9" idx="1"/>
            </p:cNvCxnSpPr>
            <p:nvPr/>
          </p:nvCxnSpPr>
          <p:spPr>
            <a:xfrm rot="16200000" flipH="1">
              <a:off x="4034420" y="1304846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14546" y="273586"/>
              <a:ext cx="371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层结点：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905245"/>
              <a:ext cx="1857388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整数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 tw=tw+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rw=rw-w[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976683"/>
              <a:ext cx="207170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</a:t>
              </a:r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整数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</a:p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不变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rw=rw-w[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9256" y="226059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4" name="组合 10"/>
            <p:cNvGrpSpPr/>
            <p:nvPr/>
          </p:nvGrpSpPr>
          <p:grpSpPr>
            <a:xfrm>
              <a:off x="2571736" y="2689220"/>
              <a:ext cx="3286148" cy="1239846"/>
              <a:chOff x="2571736" y="2689220"/>
              <a:chExt cx="3286148" cy="1239846"/>
            </a:xfrm>
          </p:grpSpPr>
          <p:cxnSp>
            <p:nvCxnSpPr>
              <p:cNvPr id="16" name="直接连接符 11"/>
              <p:cNvCxnSpPr>
                <a:stCxn id="7" idx="4"/>
                <a:endCxn id="17" idx="0"/>
              </p:cNvCxnSpPr>
              <p:nvPr/>
            </p:nvCxnSpPr>
            <p:spPr>
              <a:xfrm rot="5400000">
                <a:off x="2523317" y="2951953"/>
                <a:ext cx="739780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2571736" y="3429000"/>
                <a:ext cx="428628" cy="500066"/>
              </a:xfrm>
              <a:prstGeom prst="ellipse">
                <a:avLst/>
              </a:prstGeom>
              <a:solidFill>
                <a:srgbClr val="0066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71802" y="3500438"/>
                <a:ext cx="2786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 i="1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n</a:t>
                </a:r>
                <a:r>
                  <a:rPr lang="en-US" altLang="zh-CN" sz="1800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+1</a:t>
                </a:r>
                <a:r>
                  <a:rPr lang="zh-CN" altLang="en-US" sz="1800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层结点：叶子结点</a:t>
                </a:r>
                <a:endPara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358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当搜索到第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）的某个结点时，用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表示选取的整数和，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表示余下的整数和，即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zh-CN" altLang="zh-CN" sz="20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（其中包含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的剪枝函数如下：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8001056" cy="21631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</a:t>
            </a: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通过检查当前整数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加入后子集和是否超过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，若是则剪枝，即仅仅扩展满足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的左孩子结点。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</a:t>
            </a:r>
            <a:r>
              <a:rPr lang="zh-CN" altLang="zh-CN" sz="18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如果一个结点满足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，也就是说即便选择剩余所有整数，也不可能找到一个解，即仅仅扩展满足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80400" cy="534949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rw,int x[])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(i&gt;n)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找到一个满足条件的解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输出它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dispasolution(x);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尚未找完所有整数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(i+1,tw+w[i],rw-w[i],x);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tw+rw-w[i]&gt;=W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(i+1,tw,rw-w[i],x);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214422"/>
            <a:ext cx="7858180" cy="91751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n=4,W=31;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8" y="3071810"/>
            <a:ext cx="3786214" cy="14715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选取的数为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11 13 7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选取的数为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24 7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929058" y="2357430"/>
            <a:ext cx="214314" cy="5715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35719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70"/>
          <p:cNvGrpSpPr/>
          <p:nvPr/>
        </p:nvGrpSpPr>
        <p:grpSpPr>
          <a:xfrm>
            <a:off x="367191" y="1071546"/>
            <a:ext cx="8360249" cy="4500594"/>
            <a:chOff x="367191" y="1071546"/>
            <a:chExt cx="8360249" cy="4500594"/>
          </a:xfrm>
        </p:grpSpPr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4896899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3936280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4639814" y="2690286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2131670" y="3701067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576621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1203657" y="2672729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2432647" y="1769799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1" name="Oval 53"/>
            <p:cNvSpPr>
              <a:spLocks noChangeArrowheads="1"/>
            </p:cNvSpPr>
            <p:nvPr/>
          </p:nvSpPr>
          <p:spPr bwMode="auto">
            <a:xfrm>
              <a:off x="3295449" y="1520239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0,55</a:t>
              </a:r>
            </a:p>
          </p:txBody>
        </p:sp>
        <p:sp>
          <p:nvSpPr>
            <p:cNvPr id="2100" name="Oval 52"/>
            <p:cNvSpPr>
              <a:spLocks noChangeArrowheads="1"/>
            </p:cNvSpPr>
            <p:nvPr/>
          </p:nvSpPr>
          <p:spPr bwMode="auto">
            <a:xfrm>
              <a:off x="1500166" y="2265156"/>
              <a:ext cx="785818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11,44</a:t>
              </a:r>
            </a:p>
          </p:txBody>
        </p:sp>
        <p:sp>
          <p:nvSpPr>
            <p:cNvPr id="2099" name="Oval 51"/>
            <p:cNvSpPr>
              <a:spLocks noChangeArrowheads="1"/>
            </p:cNvSpPr>
            <p:nvPr/>
          </p:nvSpPr>
          <p:spPr bwMode="auto">
            <a:xfrm>
              <a:off x="758461" y="3220758"/>
              <a:ext cx="813143" cy="4966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24,31</a:t>
              </a:r>
            </a:p>
          </p:txBody>
        </p:sp>
        <p:sp>
          <p:nvSpPr>
            <p:cNvPr id="2098" name="Oval 50"/>
            <p:cNvSpPr>
              <a:spLocks noChangeArrowheads="1"/>
            </p:cNvSpPr>
            <p:nvPr/>
          </p:nvSpPr>
          <p:spPr bwMode="auto">
            <a:xfrm>
              <a:off x="367191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7488922" y="1497573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[1]=11</a:t>
              </a:r>
            </a:p>
          </p:txBody>
        </p:sp>
        <p:sp>
          <p:nvSpPr>
            <p:cNvPr id="2096" name="Oval 48"/>
            <p:cNvSpPr>
              <a:spLocks noChangeArrowheads="1"/>
            </p:cNvSpPr>
            <p:nvPr/>
          </p:nvSpPr>
          <p:spPr bwMode="auto">
            <a:xfrm>
              <a:off x="1122142" y="4161310"/>
              <a:ext cx="639577" cy="4966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24,7</a:t>
              </a:r>
            </a:p>
          </p:txBody>
        </p:sp>
        <p:sp>
          <p:nvSpPr>
            <p:cNvPr id="2095" name="AutoShape 47"/>
            <p:cNvSpPr>
              <a:spLocks noChangeShapeType="1"/>
            </p:cNvSpPr>
            <p:nvPr/>
          </p:nvSpPr>
          <p:spPr bwMode="auto">
            <a:xfrm flipH="1">
              <a:off x="650611" y="3644634"/>
              <a:ext cx="201906" cy="516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4" name="AutoShape 46"/>
            <p:cNvSpPr>
              <a:spLocks noChangeShapeType="1"/>
            </p:cNvSpPr>
            <p:nvPr/>
          </p:nvSpPr>
          <p:spPr bwMode="auto">
            <a:xfrm>
              <a:off x="1285852" y="3724784"/>
              <a:ext cx="156078" cy="436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3" name="AutoShape 45"/>
            <p:cNvSpPr>
              <a:spLocks noChangeShapeType="1"/>
            </p:cNvSpPr>
            <p:nvPr/>
          </p:nvSpPr>
          <p:spPr bwMode="auto">
            <a:xfrm flipH="1">
              <a:off x="1078249" y="2690286"/>
              <a:ext cx="555554" cy="530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2" name="AutoShape 44"/>
            <p:cNvSpPr>
              <a:spLocks noChangeShapeType="1"/>
            </p:cNvSpPr>
            <p:nvPr/>
          </p:nvSpPr>
          <p:spPr bwMode="auto">
            <a:xfrm flipH="1">
              <a:off x="1076995" y="4585186"/>
              <a:ext cx="139202" cy="5141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1" name="AutoShape 43"/>
            <p:cNvSpPr>
              <a:spLocks noChangeShapeType="1"/>
            </p:cNvSpPr>
            <p:nvPr/>
          </p:nvSpPr>
          <p:spPr bwMode="auto">
            <a:xfrm>
              <a:off x="1667663" y="4585186"/>
              <a:ext cx="137948" cy="5141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0" name="Oval 42"/>
            <p:cNvSpPr>
              <a:spLocks noChangeArrowheads="1"/>
            </p:cNvSpPr>
            <p:nvPr/>
          </p:nvSpPr>
          <p:spPr bwMode="auto">
            <a:xfrm>
              <a:off x="1514667" y="5099355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89" name="Oval 41"/>
            <p:cNvSpPr>
              <a:spLocks noChangeArrowheads="1"/>
            </p:cNvSpPr>
            <p:nvPr/>
          </p:nvSpPr>
          <p:spPr bwMode="auto">
            <a:xfrm>
              <a:off x="1943559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88" name="Oval 40"/>
            <p:cNvSpPr>
              <a:spLocks noChangeArrowheads="1"/>
            </p:cNvSpPr>
            <p:nvPr/>
          </p:nvSpPr>
          <p:spPr bwMode="auto">
            <a:xfrm>
              <a:off x="2338592" y="3220758"/>
              <a:ext cx="804648" cy="4966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11,31</a:t>
              </a:r>
            </a:p>
          </p:txBody>
        </p:sp>
        <p:sp>
          <p:nvSpPr>
            <p:cNvPr id="2087" name="AutoShape 39"/>
            <p:cNvSpPr>
              <a:spLocks noChangeShapeType="1"/>
            </p:cNvSpPr>
            <p:nvPr/>
          </p:nvSpPr>
          <p:spPr bwMode="auto">
            <a:xfrm>
              <a:off x="2143108" y="2724652"/>
              <a:ext cx="515272" cy="4961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6" name="AutoShape 38"/>
            <p:cNvSpPr>
              <a:spLocks noChangeShapeType="1"/>
            </p:cNvSpPr>
            <p:nvPr/>
          </p:nvSpPr>
          <p:spPr bwMode="auto">
            <a:xfrm flipH="1">
              <a:off x="2287266" y="3714752"/>
              <a:ext cx="213031" cy="4465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5" name="AutoShape 37"/>
            <p:cNvSpPr>
              <a:spLocks noChangeShapeType="1"/>
            </p:cNvSpPr>
            <p:nvPr/>
          </p:nvSpPr>
          <p:spPr bwMode="auto">
            <a:xfrm>
              <a:off x="2928925" y="3724784"/>
              <a:ext cx="200985" cy="436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2846491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83" name="AutoShape 35"/>
            <p:cNvSpPr>
              <a:spLocks noChangeShapeType="1"/>
            </p:cNvSpPr>
            <p:nvPr/>
          </p:nvSpPr>
          <p:spPr bwMode="auto">
            <a:xfrm flipH="1">
              <a:off x="2143107" y="1769799"/>
              <a:ext cx="1152341" cy="526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5047388" y="2265156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0,44</a:t>
              </a: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4143372" y="3220758"/>
              <a:ext cx="785817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13,31</a:t>
              </a: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744407" y="4131213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4639814" y="4131213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78" name="AutoShape 30"/>
            <p:cNvSpPr>
              <a:spLocks noChangeShapeType="1"/>
            </p:cNvSpPr>
            <p:nvPr/>
          </p:nvSpPr>
          <p:spPr bwMode="auto">
            <a:xfrm flipH="1">
              <a:off x="4483055" y="2690286"/>
              <a:ext cx="658388" cy="530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7" name="AutoShape 29"/>
            <p:cNvSpPr>
              <a:spLocks noChangeShapeType="1"/>
            </p:cNvSpPr>
            <p:nvPr/>
          </p:nvSpPr>
          <p:spPr bwMode="auto">
            <a:xfrm flipH="1">
              <a:off x="4027827" y="3645888"/>
              <a:ext cx="228241" cy="485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6" name="AutoShape 28"/>
            <p:cNvSpPr>
              <a:spLocks noChangeShapeType="1"/>
            </p:cNvSpPr>
            <p:nvPr/>
          </p:nvSpPr>
          <p:spPr bwMode="auto">
            <a:xfrm>
              <a:off x="3936280" y="1769799"/>
              <a:ext cx="1205163" cy="5680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5913951" y="3220758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0,31</a:t>
              </a: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5527697" y="4161310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24,7</a:t>
              </a: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5167778" y="5061733"/>
              <a:ext cx="640831" cy="4978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31,0</a:t>
              </a: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974147" y="5099355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71" name="AutoShape 23"/>
            <p:cNvSpPr>
              <a:spLocks noChangeShapeType="1"/>
            </p:cNvSpPr>
            <p:nvPr/>
          </p:nvSpPr>
          <p:spPr bwMode="auto">
            <a:xfrm flipH="1">
              <a:off x="5488821" y="4586440"/>
              <a:ext cx="132932" cy="4752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0" name="AutoShape 22"/>
            <p:cNvSpPr>
              <a:spLocks noChangeShapeType="1"/>
            </p:cNvSpPr>
            <p:nvPr/>
          </p:nvSpPr>
          <p:spPr bwMode="auto">
            <a:xfrm>
              <a:off x="6074473" y="4586440"/>
              <a:ext cx="183095" cy="512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6352877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68" name="AutoShape 20"/>
            <p:cNvSpPr>
              <a:spLocks noChangeShapeType="1"/>
            </p:cNvSpPr>
            <p:nvPr/>
          </p:nvSpPr>
          <p:spPr bwMode="auto">
            <a:xfrm flipH="1">
              <a:off x="5848740" y="3645888"/>
              <a:ext cx="159267" cy="5154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7" name="AutoShape 19"/>
            <p:cNvSpPr>
              <a:spLocks noChangeShapeType="1"/>
            </p:cNvSpPr>
            <p:nvPr/>
          </p:nvSpPr>
          <p:spPr bwMode="auto">
            <a:xfrm>
              <a:off x="6460727" y="3645888"/>
              <a:ext cx="175570" cy="5154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6" name="AutoShape 18"/>
            <p:cNvSpPr>
              <a:spLocks noChangeShapeType="1"/>
            </p:cNvSpPr>
            <p:nvPr/>
          </p:nvSpPr>
          <p:spPr bwMode="auto">
            <a:xfrm>
              <a:off x="5594163" y="2690286"/>
              <a:ext cx="640831" cy="530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7488922" y="2358004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[2]=13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7500958" y="3317256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=3,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[3]=24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7488922" y="4224014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=4,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[4]=7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689487" y="5075528"/>
              <a:ext cx="639577" cy="4966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31,0</a:t>
              </a:r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4714876" y="3724784"/>
              <a:ext cx="208358" cy="4064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4702518" y="1744717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378722" y="2647648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400546" y="3650904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977924" y="4679241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01849" y="4654160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068462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6036850" y="2672729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6636297" y="3701067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5744652" y="3718624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6245026" y="4691782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5357143" y="4654160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14678" y="107154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tw,rw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143372" y="1643050"/>
              <a:ext cx="324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77500" y="2500306"/>
              <a:ext cx="162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696146" y="3429000"/>
              <a:ext cx="72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072330" y="4357694"/>
              <a:ext cx="36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71406" y="142852"/>
            <a:ext cx="3143272" cy="6994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bIns="72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n=4,W=31;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73"/>
          <p:cNvGrpSpPr/>
          <p:nvPr/>
        </p:nvGrpSpPr>
        <p:grpSpPr>
          <a:xfrm>
            <a:off x="2071670" y="3892899"/>
            <a:ext cx="3714776" cy="2262887"/>
            <a:chOff x="2071670" y="3892899"/>
            <a:chExt cx="3714776" cy="2262887"/>
          </a:xfrm>
        </p:grpSpPr>
        <p:sp>
          <p:nvSpPr>
            <p:cNvPr id="72" name="TextBox 71"/>
            <p:cNvSpPr txBox="1"/>
            <p:nvPr/>
          </p:nvSpPr>
          <p:spPr>
            <a:xfrm>
              <a:off x="2071670" y="5786454"/>
              <a:ext cx="3714776" cy="36933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30000"/>
                    <a:satMod val="250000"/>
                  </a:schemeClr>
                </a:gs>
                <a:gs pos="72000">
                  <a:schemeClr val="accent3">
                    <a:tint val="75000"/>
                    <a:satMod val="210000"/>
                  </a:schemeClr>
                </a:gs>
                <a:gs pos="100000">
                  <a:schemeClr val="accent3">
                    <a:tint val="85000"/>
                    <a:satMod val="21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tw=13,w[3]=24,tw+w[3]=37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49969" y="3892899"/>
              <a:ext cx="408267" cy="1935145"/>
            </a:xfrm>
            <a:custGeom>
              <a:avLst/>
              <a:gdLst>
                <a:gd name="connsiteX0" fmla="*/ 70339 w 396910"/>
                <a:gd name="connsiteY0" fmla="*/ 31820 h 1951055"/>
                <a:gd name="connsiteX1" fmla="*/ 211016 w 396910"/>
                <a:gd name="connsiteY1" fmla="*/ 162448 h 1951055"/>
                <a:gd name="connsiteX2" fmla="*/ 361741 w 396910"/>
                <a:gd name="connsiteY2" fmla="*/ 1006510 h 1951055"/>
                <a:gd name="connsiteX3" fmla="*/ 0 w 396910"/>
                <a:gd name="connsiteY3" fmla="*/ 1951055 h 1951055"/>
                <a:gd name="connsiteX0" fmla="*/ 70339 w 408267"/>
                <a:gd name="connsiteY0" fmla="*/ 15910 h 1935145"/>
                <a:gd name="connsiteX1" fmla="*/ 279155 w 408267"/>
                <a:gd name="connsiteY1" fmla="*/ 321919 h 1935145"/>
                <a:gd name="connsiteX2" fmla="*/ 361741 w 408267"/>
                <a:gd name="connsiteY2" fmla="*/ 990600 h 1935145"/>
                <a:gd name="connsiteX3" fmla="*/ 0 w 408267"/>
                <a:gd name="connsiteY3" fmla="*/ 1935145 h 193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267" h="1935145">
                  <a:moveTo>
                    <a:pt x="70339" y="15910"/>
                  </a:moveTo>
                  <a:cubicBezTo>
                    <a:pt x="116394" y="0"/>
                    <a:pt x="230588" y="159471"/>
                    <a:pt x="279155" y="321919"/>
                  </a:cubicBezTo>
                  <a:cubicBezTo>
                    <a:pt x="327722" y="484367"/>
                    <a:pt x="408267" y="721729"/>
                    <a:pt x="361741" y="990600"/>
                  </a:cubicBezTo>
                  <a:cubicBezTo>
                    <a:pt x="315215" y="1259471"/>
                    <a:pt x="163286" y="1611923"/>
                    <a:pt x="0" y="1935145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6286512" y="3848519"/>
            <a:ext cx="2643238" cy="2509439"/>
            <a:chOff x="6286512" y="3848519"/>
            <a:chExt cx="2643238" cy="2509439"/>
          </a:xfrm>
        </p:grpSpPr>
        <p:sp>
          <p:nvSpPr>
            <p:cNvPr id="75" name="TextBox 74"/>
            <p:cNvSpPr txBox="1"/>
            <p:nvPr/>
          </p:nvSpPr>
          <p:spPr>
            <a:xfrm>
              <a:off x="6286512" y="5711627"/>
              <a:ext cx="2643238" cy="64633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tw=0,rw=31,w[3]=24</a:t>
              </a:r>
            </a:p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tw+rw-w[3]=7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6792686" y="3848519"/>
              <a:ext cx="743578" cy="1889090"/>
            </a:xfrm>
            <a:custGeom>
              <a:avLst/>
              <a:gdLst>
                <a:gd name="connsiteX0" fmla="*/ 0 w 743578"/>
                <a:gd name="connsiteY0" fmla="*/ 0 h 1889090"/>
                <a:gd name="connsiteX1" fmla="*/ 271305 w 743578"/>
                <a:gd name="connsiteY1" fmla="*/ 200967 h 1889090"/>
                <a:gd name="connsiteX2" fmla="*/ 462224 w 743578"/>
                <a:gd name="connsiteY2" fmla="*/ 592852 h 1889090"/>
                <a:gd name="connsiteX3" fmla="*/ 743578 w 743578"/>
                <a:gd name="connsiteY3" fmla="*/ 1889090 h 188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578" h="1889090">
                  <a:moveTo>
                    <a:pt x="0" y="0"/>
                  </a:moveTo>
                  <a:cubicBezTo>
                    <a:pt x="97134" y="51079"/>
                    <a:pt x="194268" y="102159"/>
                    <a:pt x="271305" y="200967"/>
                  </a:cubicBezTo>
                  <a:cubicBezTo>
                    <a:pt x="348342" y="299775"/>
                    <a:pt x="383512" y="311498"/>
                    <a:pt x="462224" y="592852"/>
                  </a:cubicBezTo>
                  <a:cubicBezTo>
                    <a:pt x="540936" y="874206"/>
                    <a:pt x="642257" y="1381648"/>
                    <a:pt x="743578" y="188909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28596" y="1643050"/>
            <a:ext cx="82089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算法的解空间树中有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个结点，最坏情况下算法的时间复杂度为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5072098" cy="556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pt-BR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5.4.2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判断子集和问题是否存在解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7786742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采用回溯法一般是针对问题存在解时求出相应的一个或多个解，或者最优解。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如果要判断问题是否存在解（一个或者多个），可以将求解函数改为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类型，当找到任何一个解时返回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。需要注意的是当问题没有解时需要搜索所有解空间。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08536"/>
            <a:ext cx="8786874" cy="4693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dfs(int i,int tw,int rw)	  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dfs(i+1,tw+w[i],rw-w[i])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tw+rw-w[i]&gt;=W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dfs(i+1,tw,rw-w[i])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0042"/>
            <a:ext cx="8786874" cy="5662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判断子集和问题是否存在解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rw=0;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j=1;j&lt;=n;j++)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求所有整数和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rw+=w[j];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(1,0,rw);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W=7;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W=15;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W=21;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W=24;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00364" y="357166"/>
            <a:ext cx="2656269" cy="2143116"/>
            <a:chOff x="2630111" y="64474"/>
            <a:chExt cx="2656269" cy="2143116"/>
          </a:xfrm>
        </p:grpSpPr>
        <p:sp>
          <p:nvSpPr>
            <p:cNvPr id="3" name="矩形 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9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00364" y="3429000"/>
            <a:ext cx="2656269" cy="2143116"/>
            <a:chOff x="2630111" y="64474"/>
            <a:chExt cx="2656269" cy="2143116"/>
          </a:xfrm>
        </p:grpSpPr>
        <p:sp>
          <p:nvSpPr>
            <p:cNvPr id="13" name="矩形 1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39372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狼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谷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143240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人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鸡</a:t>
              </a:r>
            </a:p>
          </p:txBody>
        </p:sp>
      </p:grpSp>
      <p:cxnSp>
        <p:nvCxnSpPr>
          <p:cNvPr id="23" name="直接箭头连接符 22"/>
          <p:cNvCxnSpPr>
            <a:stCxn id="3" idx="2"/>
            <a:endCxn id="13" idx="0"/>
          </p:cNvCxnSpPr>
          <p:nvPr/>
        </p:nvCxnSpPr>
        <p:spPr>
          <a:xfrm rot="5400000">
            <a:off x="3870671" y="2964641"/>
            <a:ext cx="928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670" y="3357562"/>
            <a:ext cx="3786214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252000" tIns="108000" bIns="108000" rtlCol="0">
            <a:spAutoFit/>
          </a:bodyPr>
          <a:lstStyle/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W=7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时存在解</a:t>
            </a: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W=15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时没有解</a:t>
            </a: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W=21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时没有解</a:t>
            </a: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W=24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时存在解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1285860"/>
            <a:ext cx="7429552" cy="91751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5" name="下箭头 4"/>
          <p:cNvSpPr/>
          <p:nvPr/>
        </p:nvSpPr>
        <p:spPr>
          <a:xfrm>
            <a:off x="3571868" y="2500306"/>
            <a:ext cx="285752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928802"/>
            <a:ext cx="735811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另外一种方法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是通过解个数来判断，如设置全局变量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表示解个数，初始化为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，调用搜索解的回溯算法，当找到一个解时置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最后判断</a:t>
            </a:r>
            <a:r>
              <a:rPr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count&gt;0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算法成立，若为真，表示存在解，否则表示不存在解。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08536"/>
            <a:ext cx="8786874" cy="50374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全局变量，累计解个数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rw)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找到一个满足条件的解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解个数增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count++;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(i+1,tw+w[i],rw-w[i]);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tw+rw-w[i]&gt;=W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(i+1,tw,rw-w[i]);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08536"/>
            <a:ext cx="8429684" cy="4319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solve()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判断子集和问题是否存在解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count=0;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rw=0;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j=1;j&lt;=n;j++)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求所有整数和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rw+=w[j];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dfs(1,0,rw);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count&gt;0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有解的情况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无解的情况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357190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5.5 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en-US" altLang="zh-CN" sz="2800" i="1" dirty="0">
                <a:solidFill>
                  <a:srgbClr val="FF0000"/>
                </a:solidFill>
                <a:ea typeface="叶根友毛笔行书2.0版" pitchFamily="2" charset="-122"/>
                <a:cs typeface="Times New Roman" pitchFamily="18" charset="0"/>
              </a:rPr>
              <a:t>n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皇后问题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章采用递归技术求解，这里采用回溯法求解。实际上，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2.3.2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小节的递归算法对应的就是回溯法的递归框架，这里讨论采用非递归框架求解皇后问题。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任何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个皇后不放在同一行或同一列或同一斜线上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11" y="2204864"/>
            <a:ext cx="6814595" cy="455893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096044" y="2636912"/>
            <a:ext cx="15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456084" y="2276872"/>
            <a:ext cx="8384" cy="1431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96703" y="2276872"/>
            <a:ext cx="1404000" cy="140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71311" y="2452760"/>
            <a:ext cx="792000" cy="82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203848" y="2375729"/>
            <a:ext cx="1296855" cy="1305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970009" y="2321104"/>
            <a:ext cx="8384" cy="1431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12858" y="2897785"/>
            <a:ext cx="15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69481" y="5949280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  <a:ea typeface="叶根友毛笔行书2.0版" pitchFamily="2" charset="-122"/>
                <a:cs typeface="Times New Roman" pitchFamily="18" charset="0"/>
              </a:rPr>
              <a:t>4-</a:t>
            </a:r>
            <a:r>
              <a:rPr lang="zh-CN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皇后问题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非递归回溯算法对应的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6" y="928670"/>
            <a:ext cx="892971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Queens(int n)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皇后问题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也表示放置第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q[i]=0;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是当前列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每个新考虑的皇后初始位置置为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(i&gt;=1)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尚未回溯到头，循环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q[i]++;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原位置后移动一列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(q[i]&lt;=n &amp;&amp; !place(i))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试探一个位置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(i,q[i])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q[i]++;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(q[i]&lt;=n)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个皇后找到了一个合适位置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(i,q[i])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(i==n)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若放置了所有皇后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dispasolution(n);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皇后没有放置完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i++;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转向下一行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即开始下一个新皇后的放置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q[i]=0;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每个新考虑的皇后初始位置置为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i--;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个皇后找不到合适的位置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则回溯到上一个皇后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857232"/>
            <a:ext cx="8715436" cy="333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place(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测试第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行的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q[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列上能否摆放皇后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==1)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//j=1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是已放置了皇后的行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((q[j]==q[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|| (abs(q[j]-q[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])==abs(j-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)))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该皇后是否与以前皇后同列，位置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j,q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i,q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是否同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斜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return false;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778" y="501255"/>
            <a:ext cx="774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该算法中每个皇后都要试探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个皇后，其解空间是一棵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，不同于前面一般的二叉树子集树，这里每个结点可能有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棵子树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，即在每一层对于每个皇后有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个选择（分支）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4668" y="2465540"/>
            <a:ext cx="8786874" cy="4184700"/>
            <a:chOff x="214282" y="1785926"/>
            <a:chExt cx="8786874" cy="4184700"/>
          </a:xfrm>
        </p:grpSpPr>
        <p:sp>
          <p:nvSpPr>
            <p:cNvPr id="4" name="圆角矩形 3"/>
            <p:cNvSpPr/>
            <p:nvPr/>
          </p:nvSpPr>
          <p:spPr>
            <a:xfrm>
              <a:off x="3929058" y="178592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(*,*,*,*)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142976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(1,*,*,*)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14282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(1,3,*,*)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642910" y="4398990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43042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(1,4,*,*)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643042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(1,4,2,*)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2143108" y="5184808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000364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(2,*,*,*)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00364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(2,4,*,*)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00364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(2,4,1,*)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00364" y="5470560"/>
              <a:ext cx="1214446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(2,4,1,3)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714876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(3,*,*,*)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714876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(3,1,*,*)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714876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(3,1,4,*)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714876" y="5470560"/>
              <a:ext cx="1214446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(3,1,4,2)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72330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(4,*,*,*)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29388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(4,1,*,*)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429388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(4,1,3,*)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2" name="TextBox 23"/>
            <p:cNvSpPr txBox="1"/>
            <p:nvPr/>
          </p:nvSpPr>
          <p:spPr>
            <a:xfrm>
              <a:off x="6929454" y="5113370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786710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(4,2,</a:t>
              </a:r>
              <a:r>
                <a:rPr lang="zh-CN" altLang="en-US" sz="2000">
                  <a:solidFill>
                    <a:schemeClr val="bg1"/>
                  </a:solidFill>
                </a:rPr>
                <a:t>*</a:t>
              </a:r>
              <a:r>
                <a:rPr lang="en-US" altLang="zh-CN" sz="2000">
                  <a:solidFill>
                    <a:schemeClr val="bg1"/>
                  </a:solidFill>
                </a:rPr>
                <a:t>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TextBox 25"/>
            <p:cNvSpPr txBox="1"/>
            <p:nvPr/>
          </p:nvSpPr>
          <p:spPr>
            <a:xfrm>
              <a:off x="8286776" y="4327552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" name="直接连接符 24"/>
            <p:cNvCxnSpPr>
              <a:stCxn id="4" idx="2"/>
              <a:endCxn id="11" idx="0"/>
            </p:cNvCxnSpPr>
            <p:nvPr/>
          </p:nvCxnSpPr>
          <p:spPr>
            <a:xfrm rot="5400000">
              <a:off x="3786182" y="2107397"/>
              <a:ext cx="571504" cy="9286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</p:cNvCxnSpPr>
            <p:nvPr/>
          </p:nvCxnSpPr>
          <p:spPr>
            <a:xfrm rot="5400000">
              <a:off x="1175908" y="3253195"/>
              <a:ext cx="469924" cy="6786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2"/>
              <a:endCxn id="8" idx="0"/>
            </p:cNvCxnSpPr>
            <p:nvPr/>
          </p:nvCxnSpPr>
          <p:spPr>
            <a:xfrm rot="16200000" flipH="1">
              <a:off x="1800989" y="3306772"/>
              <a:ext cx="398486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9" idx="0"/>
            </p:cNvCxnSpPr>
            <p:nvPr/>
          </p:nvCxnSpPr>
          <p:spPr>
            <a:xfrm rot="5400000">
              <a:off x="2088600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2"/>
              <a:endCxn id="12" idx="0"/>
            </p:cNvCxnSpPr>
            <p:nvPr/>
          </p:nvCxnSpPr>
          <p:spPr>
            <a:xfrm rot="5400000">
              <a:off x="3408344" y="3556805"/>
              <a:ext cx="398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2" idx="2"/>
              <a:endCxn id="13" idx="0"/>
            </p:cNvCxnSpPr>
            <p:nvPr/>
          </p:nvCxnSpPr>
          <p:spPr>
            <a:xfrm rot="5400000">
              <a:off x="3445922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2"/>
              <a:endCxn id="14" idx="0"/>
            </p:cNvCxnSpPr>
            <p:nvPr/>
          </p:nvCxnSpPr>
          <p:spPr>
            <a:xfrm rot="5400000">
              <a:off x="3412062" y="5275035"/>
              <a:ext cx="3910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5" idx="2"/>
              <a:endCxn id="16" idx="0"/>
            </p:cNvCxnSpPr>
            <p:nvPr/>
          </p:nvCxnSpPr>
          <p:spPr>
            <a:xfrm rot="5400000">
              <a:off x="5122856" y="3556805"/>
              <a:ext cx="398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6" idx="2"/>
              <a:endCxn id="17" idx="0"/>
            </p:cNvCxnSpPr>
            <p:nvPr/>
          </p:nvCxnSpPr>
          <p:spPr>
            <a:xfrm rot="5400000">
              <a:off x="5160434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2"/>
              <a:endCxn id="18" idx="0"/>
            </p:cNvCxnSpPr>
            <p:nvPr/>
          </p:nvCxnSpPr>
          <p:spPr>
            <a:xfrm rot="5400000">
              <a:off x="5126574" y="5275035"/>
              <a:ext cx="3910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9" idx="2"/>
              <a:endCxn id="20" idx="0"/>
            </p:cNvCxnSpPr>
            <p:nvPr/>
          </p:nvCxnSpPr>
          <p:spPr>
            <a:xfrm rot="5400000">
              <a:off x="7158839" y="3235334"/>
              <a:ext cx="398486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9" idx="2"/>
              <a:endCxn id="23" idx="0"/>
            </p:cNvCxnSpPr>
            <p:nvPr/>
          </p:nvCxnSpPr>
          <p:spPr>
            <a:xfrm rot="16200000" flipH="1">
              <a:off x="7837500" y="3199615"/>
              <a:ext cx="398486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0" idx="2"/>
              <a:endCxn id="21" idx="0"/>
            </p:cNvCxnSpPr>
            <p:nvPr/>
          </p:nvCxnSpPr>
          <p:spPr>
            <a:xfrm rot="5400000">
              <a:off x="6874946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" idx="2"/>
              <a:endCxn id="15" idx="0"/>
            </p:cNvCxnSpPr>
            <p:nvPr/>
          </p:nvCxnSpPr>
          <p:spPr>
            <a:xfrm rot="16200000" flipH="1">
              <a:off x="4643438" y="2178835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4" idx="2"/>
              <a:endCxn id="5" idx="0"/>
            </p:cNvCxnSpPr>
            <p:nvPr/>
          </p:nvCxnSpPr>
          <p:spPr>
            <a:xfrm rot="5400000">
              <a:off x="2857488" y="1178703"/>
              <a:ext cx="571504" cy="27860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" idx="2"/>
              <a:endCxn id="19" idx="0"/>
            </p:cNvCxnSpPr>
            <p:nvPr/>
          </p:nvCxnSpPr>
          <p:spPr>
            <a:xfrm rot="16200000" flipH="1">
              <a:off x="5822165" y="1000108"/>
              <a:ext cx="571504" cy="31432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432000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5.6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求解图的</a:t>
            </a:r>
            <a:r>
              <a:rPr lang="pt-BR" altLang="zh-CN" sz="2800" i="1">
                <a:solidFill>
                  <a:srgbClr val="FF0000"/>
                </a:solidFill>
                <a:ea typeface="叶根友毛笔行书2.0版" pitchFamily="2" charset="-122"/>
                <a:cs typeface="Times New Roman" pitchFamily="18" charset="0"/>
              </a:rPr>
              <a:t>m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着色问题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214422"/>
            <a:ext cx="857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给定无向连通图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种不同的颜色。用这些颜色为图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的各顶点着色，每个顶点着一种颜色。如果有一种着色法使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中每条边的两个顶点着不同颜色，则称这个图是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可着色的。图的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着色问题是对于给定图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种颜色，找出所有不同的着色法。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【输入格式】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个正整数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，表示给定的图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种颜色。顶点编号为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。接下来的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行中，每行有两个正整数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的一条边（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【输出格式】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程序运行结束时，将计算出的不同的着色方案数输出。如果不能着色，程序输出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357298"/>
            <a:ext cx="6000792" cy="48711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【输入样例】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5 8 4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2 5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4 5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【输出样例】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3445</TotalTime>
  <Words>15009</Words>
  <Application>Microsoft Office PowerPoint</Application>
  <PresentationFormat>全屏显示(4:3)</PresentationFormat>
  <Paragraphs>1913</Paragraphs>
  <Slides>141</Slides>
  <Notes>99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141</vt:i4>
      </vt:variant>
    </vt:vector>
  </HeadingPairs>
  <TitlesOfParts>
    <vt:vector size="157" baseType="lpstr">
      <vt:lpstr>方正启体简体</vt:lpstr>
      <vt:lpstr>仿宋</vt:lpstr>
      <vt:lpstr>黑体</vt:lpstr>
      <vt:lpstr>华文中宋</vt:lpstr>
      <vt:lpstr>楷体</vt:lpstr>
      <vt:lpstr>宋体</vt:lpstr>
      <vt:lpstr>微软雅黑</vt:lpstr>
      <vt:lpstr>叶根友毛笔行书2.0版</vt:lpstr>
      <vt:lpstr>Calibri</vt:lpstr>
      <vt:lpstr>Consolas</vt:lpstr>
      <vt:lpstr>Franklin Gothic Book</vt:lpstr>
      <vt:lpstr>Franklin Gothic Medium</vt:lpstr>
      <vt:lpstr>Times New Roman</vt:lpstr>
      <vt:lpstr>Wingdings 2</vt:lpstr>
      <vt:lpstr>跋涉</vt:lpstr>
      <vt:lpstr>Microsoft ClipArt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QWE2023</cp:lastModifiedBy>
  <cp:revision>584</cp:revision>
  <dcterms:created xsi:type="dcterms:W3CDTF">2012-11-28T00:02:12Z</dcterms:created>
  <dcterms:modified xsi:type="dcterms:W3CDTF">2024-05-10T00:29:04Z</dcterms:modified>
</cp:coreProperties>
</file>