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7" r:id="rId2"/>
    <p:sldId id="258" r:id="rId3"/>
    <p:sldId id="287" r:id="rId4"/>
    <p:sldId id="288" r:id="rId5"/>
    <p:sldId id="260" r:id="rId6"/>
    <p:sldId id="261" r:id="rId7"/>
    <p:sldId id="262" r:id="rId8"/>
    <p:sldId id="263" r:id="rId9"/>
    <p:sldId id="286" r:id="rId10"/>
    <p:sldId id="264" r:id="rId11"/>
    <p:sldId id="265" r:id="rId12"/>
    <p:sldId id="266" r:id="rId13"/>
    <p:sldId id="289" r:id="rId14"/>
    <p:sldId id="268" r:id="rId15"/>
    <p:sldId id="269" r:id="rId16"/>
    <p:sldId id="270" r:id="rId17"/>
    <p:sldId id="271" r:id="rId18"/>
    <p:sldId id="272" r:id="rId19"/>
    <p:sldId id="273" r:id="rId20"/>
    <p:sldId id="290" r:id="rId21"/>
    <p:sldId id="275" r:id="rId22"/>
    <p:sldId id="276" r:id="rId23"/>
    <p:sldId id="277" r:id="rId24"/>
    <p:sldId id="278" r:id="rId25"/>
    <p:sldId id="279" r:id="rId26"/>
    <p:sldId id="291" r:id="rId27"/>
    <p:sldId id="280" r:id="rId28"/>
    <p:sldId id="281" r:id="rId29"/>
    <p:sldId id="282" r:id="rId30"/>
    <p:sldId id="283" r:id="rId31"/>
    <p:sldId id="292" r:id="rId32"/>
    <p:sldId id="284" r:id="rId33"/>
    <p:sldId id="362" r:id="rId34"/>
    <p:sldId id="293" r:id="rId35"/>
    <p:sldId id="294" r:id="rId36"/>
    <p:sldId id="295" r:id="rId37"/>
    <p:sldId id="296" r:id="rId38"/>
    <p:sldId id="297" r:id="rId39"/>
    <p:sldId id="298" r:id="rId40"/>
    <p:sldId id="299" r:id="rId41"/>
    <p:sldId id="300" r:id="rId42"/>
    <p:sldId id="327"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5" r:id="rId74"/>
    <p:sldId id="326" r:id="rId75"/>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00FF"/>
    <a:srgbClr val="9900FF"/>
    <a:srgbClr val="FF0000"/>
    <a:srgbClr val="003300"/>
    <a:srgbClr val="0033CC"/>
    <a:srgbClr val="CC3300"/>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699" autoAdjust="0"/>
  </p:normalViewPr>
  <p:slideViewPr>
    <p:cSldViewPr>
      <p:cViewPr varScale="1">
        <p:scale>
          <a:sx n="109" d="100"/>
          <a:sy n="109" d="100"/>
        </p:scale>
        <p:origin x="159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9F2331-48FD-4F95-98FA-AC067D27CD4F}" type="datetimeFigureOut">
              <a:rPr lang="zh-CN" altLang="en-US" smtClean="0"/>
              <a:pPr/>
              <a:t>2024/5/20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25B2BD-D1DC-48F6-AC56-09A9F8F7F3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59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69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6DF6DA0-6C0A-48A9-AC05-ACFF8D23F99A}" type="slidenum">
              <a:rPr lang="zh-CN" altLang="en-US" smtClean="0"/>
              <a:pPr/>
              <a:t>73</a:t>
            </a:fld>
            <a:endParaRPr lang="zh-CN" altLang="en-US"/>
          </a:p>
        </p:txBody>
      </p:sp>
    </p:spTree>
    <p:extLst>
      <p:ext uri="{BB962C8B-B14F-4D97-AF65-F5344CB8AC3E}">
        <p14:creationId xmlns:p14="http://schemas.microsoft.com/office/powerpoint/2010/main" val="249323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49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1C19B87C-35ED-4410-8F42-1E93EA2B7018}" type="slidenum">
              <a:rPr lang="zh-CN" altLang="en-US" smtClean="0"/>
              <a:pPr/>
              <a:t>51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ctrTitle"/>
          </p:nvPr>
        </p:nvSpPr>
        <p:spPr>
          <a:xfrm>
            <a:off x="381000" y="4853411"/>
            <a:ext cx="8458200" cy="1222375"/>
          </a:xfrm>
        </p:spPr>
        <p:txBody>
          <a:bodyPr anchor="t"/>
          <a:lstStyle/>
          <a:p>
            <a:r>
              <a:rPr lang="zh-CN" altLang="en-US"/>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98D8BA9F-BDDC-4BD4-9850-285FED82FC4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F5A51F86-6AE8-4726-ACC5-579F1CB3869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D801375-B4C2-4311-8111-479714F252B1}"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A03AE61B-DBB1-44CF-8DFE-331EA8F1423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E012581D-2313-40D8-9E58-5673655047D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1E46625B-5485-4741-83B3-6687E006E5E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A3A37644-8906-44DA-AFFE-82F51CE2086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DA342ED-172A-4394-8215-34E10D1FAAD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F3CD523A-AA30-4163-977C-918B51C412A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4CA532A6-F855-4F1A-8449-1B749E310DA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281E8020-6E0B-4D22-91CF-059045F8D03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1269" name="文本占位符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smtClean="0">
                <a:solidFill>
                  <a:schemeClr val="accent1">
                    <a:shade val="75000"/>
                  </a:schemeClr>
                </a:solidFill>
              </a:defRPr>
            </a:lvl1pPr>
          </a:lstStyle>
          <a:p>
            <a:pPr>
              <a:defRPr/>
            </a:pPr>
            <a:fld id="{7BADB9C4-469F-4360-B3BD-3F0A426CC45F}"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0" r:id="rId4"/>
    <p:sldLayoutId id="2147483686" r:id="rId5"/>
    <p:sldLayoutId id="2147483681" r:id="rId6"/>
    <p:sldLayoutId id="2147483687" r:id="rId7"/>
    <p:sldLayoutId id="2147483688" r:id="rId8"/>
    <p:sldLayoutId id="2147483689" r:id="rId9"/>
    <p:sldLayoutId id="2147483682" r:id="rId10"/>
    <p:sldLayoutId id="2147483690" r:id="rId11"/>
  </p:sldLayoutIdLst>
  <p:txStyles>
    <p:titleStyle>
      <a:lvl1pPr algn="l" rtl="0" fontAlgn="base">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fontAlgn="base">
        <a:spcBef>
          <a:spcPct val="0"/>
        </a:spcBef>
        <a:spcAft>
          <a:spcPct val="0"/>
        </a:spcAft>
        <a:defRPr sz="3600">
          <a:solidFill>
            <a:schemeClr val="tx2"/>
          </a:solidFill>
          <a:latin typeface="Franklin Gothic Medium" pitchFamily="34" charset="0"/>
          <a:ea typeface="隶书" pitchFamily="49" charset="-122"/>
        </a:defRPr>
      </a:lvl2pPr>
      <a:lvl3pPr algn="l" rtl="0" fontAlgn="base">
        <a:spcBef>
          <a:spcPct val="0"/>
        </a:spcBef>
        <a:spcAft>
          <a:spcPct val="0"/>
        </a:spcAft>
        <a:defRPr sz="3600">
          <a:solidFill>
            <a:schemeClr val="tx2"/>
          </a:solidFill>
          <a:latin typeface="Franklin Gothic Medium" pitchFamily="34" charset="0"/>
          <a:ea typeface="隶书" pitchFamily="49" charset="-122"/>
        </a:defRPr>
      </a:lvl3pPr>
      <a:lvl4pPr algn="l" rtl="0" fontAlgn="base">
        <a:spcBef>
          <a:spcPct val="0"/>
        </a:spcBef>
        <a:spcAft>
          <a:spcPct val="0"/>
        </a:spcAft>
        <a:defRPr sz="3600">
          <a:solidFill>
            <a:schemeClr val="tx2"/>
          </a:solidFill>
          <a:latin typeface="Franklin Gothic Medium" pitchFamily="34" charset="0"/>
          <a:ea typeface="隶书" pitchFamily="49" charset="-122"/>
        </a:defRPr>
      </a:lvl4pPr>
      <a:lvl5pPr algn="l" rtl="0" fontAlgn="base">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fontAlgn="base">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fontAlgn="base">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fontAlgn="base">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fontAlgn="base">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gi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928794" y="285728"/>
            <a:ext cx="4745044" cy="701675"/>
          </a:xfrm>
          <a:prstGeom prst="rect">
            <a:avLst/>
          </a:prstGeom>
          <a:noFill/>
          <a:ln w="9525">
            <a:noFill/>
            <a:miter lim="800000"/>
            <a:headEnd/>
            <a:tailEnd/>
          </a:ln>
        </p:spPr>
        <p:txBody>
          <a:bodyPr wrap="square">
            <a:spAutoFit/>
          </a:bodyPr>
          <a:lstStyle/>
          <a:p>
            <a:pPr algn="ctr">
              <a:spcBef>
                <a:spcPct val="50000"/>
              </a:spcBef>
            </a:pPr>
            <a:r>
              <a:rPr lang="zh-CN" altLang="en-US" sz="4000">
                <a:solidFill>
                  <a:srgbClr val="FF0000"/>
                </a:solidFill>
                <a:latin typeface="Consolas" pitchFamily="49" charset="0"/>
                <a:ea typeface="+mj-ea"/>
                <a:cs typeface="Consolas" pitchFamily="49" charset="0"/>
              </a:rPr>
              <a:t>第</a:t>
            </a:r>
            <a:r>
              <a:rPr lang="en-US" altLang="zh-CN" sz="4000">
                <a:solidFill>
                  <a:srgbClr val="FF0000"/>
                </a:solidFill>
                <a:latin typeface="Consolas" pitchFamily="49" charset="0"/>
                <a:ea typeface="+mj-ea"/>
                <a:cs typeface="Consolas" pitchFamily="49" charset="0"/>
              </a:rPr>
              <a:t>6</a:t>
            </a:r>
            <a:r>
              <a:rPr lang="zh-CN" altLang="en-US" sz="4000">
                <a:solidFill>
                  <a:srgbClr val="FF0000"/>
                </a:solidFill>
                <a:latin typeface="Consolas" pitchFamily="49" charset="0"/>
                <a:ea typeface="+mj-ea"/>
                <a:cs typeface="Consolas" pitchFamily="49" charset="0"/>
              </a:rPr>
              <a:t>章 分枝限界法</a:t>
            </a:r>
          </a:p>
        </p:txBody>
      </p:sp>
      <p:sp>
        <p:nvSpPr>
          <p:cNvPr id="4" name="TextBox 3"/>
          <p:cNvSpPr txBox="1"/>
          <p:nvPr/>
        </p:nvSpPr>
        <p:spPr>
          <a:xfrm>
            <a:off x="1960892" y="142873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006600"/>
                </a:solidFill>
                <a:latin typeface="Consolas" pitchFamily="49" charset="0"/>
                <a:ea typeface="叶根友毛笔行书2.0版" pitchFamily="2" charset="-122"/>
                <a:cs typeface="Consolas" pitchFamily="49" charset="0"/>
              </a:rPr>
              <a:t>6.1 </a:t>
            </a:r>
            <a:r>
              <a:rPr lang="zh-CN" altLang="zh-CN" sz="2800">
                <a:solidFill>
                  <a:srgbClr val="006600"/>
                </a:solidFill>
                <a:latin typeface="Consolas" pitchFamily="49" charset="0"/>
                <a:ea typeface="叶根友毛笔行书2.0版" pitchFamily="2" charset="-122"/>
                <a:cs typeface="Consolas" pitchFamily="49" charset="0"/>
              </a:rPr>
              <a:t>分枝限界法概述</a:t>
            </a:r>
          </a:p>
        </p:txBody>
      </p:sp>
      <p:sp>
        <p:nvSpPr>
          <p:cNvPr id="5" name="TextBox 4"/>
          <p:cNvSpPr txBox="1"/>
          <p:nvPr/>
        </p:nvSpPr>
        <p:spPr>
          <a:xfrm>
            <a:off x="1960892" y="2285992"/>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006600"/>
                </a:solidFill>
                <a:latin typeface="Consolas" pitchFamily="49" charset="0"/>
                <a:ea typeface="叶根友毛笔行书2.0版" pitchFamily="2" charset="-122"/>
                <a:cs typeface="Consolas" pitchFamily="49" charset="0"/>
              </a:rPr>
              <a:t>6.2 </a:t>
            </a:r>
            <a:r>
              <a:rPr lang="zh-CN" altLang="zh-CN" sz="2800">
                <a:solidFill>
                  <a:srgbClr val="006600"/>
                </a:solidFill>
                <a:latin typeface="Consolas" pitchFamily="49" charset="0"/>
                <a:ea typeface="叶根友毛笔行书2.0版" pitchFamily="2" charset="-122"/>
                <a:cs typeface="Consolas" pitchFamily="49" charset="0"/>
              </a:rPr>
              <a:t>求解</a:t>
            </a:r>
            <a:r>
              <a:rPr lang="en-US" altLang="zh-CN" sz="2800">
                <a:solidFill>
                  <a:srgbClr val="006600"/>
                </a:solidFill>
                <a:latin typeface="Consolas" pitchFamily="49" charset="0"/>
                <a:ea typeface="叶根友毛笔行书2.0版" pitchFamily="2" charset="-122"/>
                <a:cs typeface="Consolas" pitchFamily="49" charset="0"/>
              </a:rPr>
              <a:t>0/1</a:t>
            </a:r>
            <a:r>
              <a:rPr lang="zh-CN" altLang="zh-CN" sz="2800">
                <a:solidFill>
                  <a:srgbClr val="006600"/>
                </a:solidFill>
                <a:latin typeface="Consolas" pitchFamily="49" charset="0"/>
                <a:ea typeface="叶根友毛笔行书2.0版" pitchFamily="2" charset="-122"/>
                <a:cs typeface="Consolas" pitchFamily="49" charset="0"/>
              </a:rPr>
              <a:t>背包问题</a:t>
            </a:r>
          </a:p>
        </p:txBody>
      </p:sp>
      <p:sp>
        <p:nvSpPr>
          <p:cNvPr id="6" name="TextBox 5"/>
          <p:cNvSpPr txBox="1"/>
          <p:nvPr/>
        </p:nvSpPr>
        <p:spPr>
          <a:xfrm>
            <a:off x="1960892" y="314324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006600"/>
                </a:solidFill>
                <a:latin typeface="Consolas" pitchFamily="49" charset="0"/>
                <a:ea typeface="叶根友毛笔行书2.0版" pitchFamily="2" charset="-122"/>
                <a:cs typeface="Consolas" pitchFamily="49" charset="0"/>
              </a:rPr>
              <a:t>6.3 </a:t>
            </a:r>
            <a:r>
              <a:rPr lang="zh-CN" altLang="zh-CN" sz="2800">
                <a:solidFill>
                  <a:srgbClr val="006600"/>
                </a:solidFill>
                <a:latin typeface="Consolas" pitchFamily="49" charset="0"/>
                <a:ea typeface="叶根友毛笔行书2.0版" pitchFamily="2" charset="-122"/>
                <a:cs typeface="Consolas" pitchFamily="49" charset="0"/>
              </a:rPr>
              <a:t>求解图的单源最短路径</a:t>
            </a:r>
          </a:p>
        </p:txBody>
      </p:sp>
      <p:sp>
        <p:nvSpPr>
          <p:cNvPr id="7" name="TextBox 6"/>
          <p:cNvSpPr txBox="1"/>
          <p:nvPr/>
        </p:nvSpPr>
        <p:spPr>
          <a:xfrm>
            <a:off x="1960892" y="4000504"/>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a:solidFill>
                  <a:srgbClr val="006600"/>
                </a:solidFill>
                <a:latin typeface="Consolas" pitchFamily="49" charset="0"/>
                <a:ea typeface="叶根友毛笔行书2.0版" pitchFamily="2" charset="-122"/>
                <a:cs typeface="Consolas" pitchFamily="49" charset="0"/>
              </a:rPr>
              <a:t>6.4 </a:t>
            </a:r>
            <a:r>
              <a:rPr lang="zh-CN" altLang="zh-CN" sz="2800">
                <a:solidFill>
                  <a:srgbClr val="006600"/>
                </a:solidFill>
                <a:latin typeface="Consolas" pitchFamily="49" charset="0"/>
                <a:ea typeface="叶根友毛笔行书2.0版" pitchFamily="2" charset="-122"/>
                <a:cs typeface="Consolas" pitchFamily="49" charset="0"/>
              </a:rPr>
              <a:t>求解任务分配问题</a:t>
            </a:r>
          </a:p>
        </p:txBody>
      </p:sp>
      <p:sp>
        <p:nvSpPr>
          <p:cNvPr id="8" name="TextBox 7"/>
          <p:cNvSpPr txBox="1"/>
          <p:nvPr/>
        </p:nvSpPr>
        <p:spPr>
          <a:xfrm>
            <a:off x="1960892" y="4834606"/>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BR" altLang="zh-CN" sz="2800">
                <a:solidFill>
                  <a:srgbClr val="006600"/>
                </a:solidFill>
                <a:latin typeface="Consolas" pitchFamily="49" charset="0"/>
                <a:ea typeface="叶根友毛笔行书2.0版" pitchFamily="2" charset="-122"/>
                <a:cs typeface="Consolas" pitchFamily="49" charset="0"/>
              </a:rPr>
              <a:t>6.5 </a:t>
            </a:r>
            <a:r>
              <a:rPr lang="zh-CN" altLang="zh-CN" sz="2800">
                <a:solidFill>
                  <a:srgbClr val="006600"/>
                </a:solidFill>
                <a:latin typeface="Consolas" pitchFamily="49" charset="0"/>
                <a:ea typeface="叶根友毛笔行书2.0版" pitchFamily="2" charset="-122"/>
                <a:cs typeface="Consolas" pitchFamily="49" charset="0"/>
              </a:rPr>
              <a:t>求解流水作业调度问题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95288" y="428604"/>
            <a:ext cx="8424862" cy="1464119"/>
          </a:xfrm>
          <a:prstGeom prst="rect">
            <a:avLst/>
          </a:prstGeom>
          <a:solidFill>
            <a:schemeClr val="accent6">
              <a:lumMod val="20000"/>
              <a:lumOff val="80000"/>
            </a:schemeClr>
          </a:solidFill>
          <a:ln w="9525">
            <a:noFill/>
            <a:miter lim="800000"/>
            <a:headEnd/>
            <a:tailEnd/>
          </a:ln>
        </p:spPr>
        <p:txBody>
          <a:bodyPr>
            <a:spAutoFit/>
          </a:bodyPr>
          <a:lstStyle/>
          <a:p>
            <a:r>
              <a:rPr lang="zh-CN" altLang="en-US" dirty="0">
                <a:solidFill>
                  <a:srgbClr val="FF0000"/>
                </a:solidFill>
                <a:latin typeface="Consolas" pitchFamily="49" charset="0"/>
                <a:ea typeface="楷体" pitchFamily="49" charset="-122"/>
                <a:cs typeface="Consolas" pitchFamily="49" charset="0"/>
              </a:rPr>
              <a:t>（</a:t>
            </a:r>
            <a:r>
              <a:rPr lang="en-US" altLang="zh-CN" dirty="0">
                <a:solidFill>
                  <a:srgbClr val="FF0000"/>
                </a:solidFill>
                <a:latin typeface="Consolas" pitchFamily="49" charset="0"/>
                <a:ea typeface="楷体" pitchFamily="49" charset="-122"/>
                <a:cs typeface="Consolas" pitchFamily="49" charset="0"/>
              </a:rPr>
              <a:t>2</a:t>
            </a:r>
            <a:r>
              <a:rPr lang="zh-CN" altLang="en-US" dirty="0">
                <a:solidFill>
                  <a:srgbClr val="FF0000"/>
                </a:solidFill>
                <a:latin typeface="Consolas" pitchFamily="49" charset="0"/>
                <a:ea typeface="楷体" pitchFamily="49" charset="-122"/>
                <a:cs typeface="Consolas" pitchFamily="49" charset="0"/>
              </a:rPr>
              <a:t>）优先队列式分枝限界法</a:t>
            </a:r>
          </a:p>
          <a:p>
            <a:pPr>
              <a:lnSpc>
                <a:spcPct val="150000"/>
              </a:lnSpc>
            </a:pPr>
            <a:r>
              <a:rPr lang="zh-CN" altLang="en-US"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优先队列式分枝限界法的主要特点是将活结点表组成一个优先队列，并选取优先级最高的活结点成为当前扩展结点。步骤如下：</a:t>
            </a:r>
          </a:p>
        </p:txBody>
      </p:sp>
      <p:sp>
        <p:nvSpPr>
          <p:cNvPr id="25603" name="Text Box 3"/>
          <p:cNvSpPr txBox="1">
            <a:spLocks noChangeArrowheads="1"/>
          </p:cNvSpPr>
          <p:nvPr/>
        </p:nvSpPr>
        <p:spPr bwMode="auto">
          <a:xfrm>
            <a:off x="611188" y="2060575"/>
            <a:ext cx="8064500" cy="345198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216000" rIns="108000" bIns="180000">
            <a:spAutoFit/>
          </a:bodyPr>
          <a:lstStyle/>
          <a:p>
            <a:pPr marL="342900" indent="-342900">
              <a:lnSpc>
                <a:spcPts val="34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计算起始结点（根结点）的优先级并加入优先队列（与特定问题相关的信息的函数值决定优先级）。</a:t>
            </a:r>
          </a:p>
          <a:p>
            <a:pPr marL="342900" indent="-342900">
              <a:lnSpc>
                <a:spcPts val="34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从优先队列中取出优先级最高的结点作为当前扩展结点，使搜索朝着解空间树上可能有最优解的分枝推进，以便尽快地找出一个最优解。</a:t>
            </a:r>
          </a:p>
          <a:p>
            <a:pPr marL="342900" indent="-342900">
              <a:lnSpc>
                <a:spcPts val="34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对当前扩展结点，先从左到右地产生它的所有孩子结点，然后</a:t>
            </a:r>
            <a:r>
              <a:rPr lang="zh-CN" altLang="en-US" sz="1800" dirty="0">
                <a:solidFill>
                  <a:srgbClr val="C00000"/>
                </a:solidFill>
                <a:latin typeface="Consolas" pitchFamily="49" charset="0"/>
                <a:ea typeface="微软雅黑" pitchFamily="34" charset="-122"/>
                <a:cs typeface="Consolas" pitchFamily="49" charset="0"/>
              </a:rPr>
              <a:t>用约束条件检查，对所有满足约束条件的孩子结点计算优先级并加入优先队列</a:t>
            </a:r>
            <a:r>
              <a:rPr lang="zh-CN" altLang="en-US" sz="1800" dirty="0">
                <a:solidFill>
                  <a:srgbClr val="0000FF"/>
                </a:solidFill>
                <a:latin typeface="Consolas" pitchFamily="49" charset="0"/>
                <a:ea typeface="微软雅黑" pitchFamily="34" charset="-122"/>
                <a:cs typeface="Consolas" pitchFamily="49" charset="0"/>
              </a:rPr>
              <a:t>。</a:t>
            </a:r>
          </a:p>
          <a:p>
            <a:pPr marL="342900" indent="-342900">
              <a:lnSpc>
                <a:spcPts val="34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重复步骤②和③，直到找到一个解或优先队列为空为止。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57158" y="500042"/>
            <a:ext cx="3500462"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3. </a:t>
            </a:r>
            <a:r>
              <a:rPr lang="zh-CN" altLang="en-US">
                <a:solidFill>
                  <a:schemeClr val="bg1"/>
                </a:solidFill>
                <a:latin typeface="Consolas" pitchFamily="49" charset="0"/>
                <a:ea typeface="楷体" pitchFamily="49" charset="-122"/>
                <a:cs typeface="Consolas" pitchFamily="49" charset="0"/>
              </a:rPr>
              <a:t>确定最优解的解向量</a:t>
            </a:r>
          </a:p>
        </p:txBody>
      </p:sp>
      <p:sp>
        <p:nvSpPr>
          <p:cNvPr id="26627" name="Text Box 3"/>
          <p:cNvSpPr txBox="1">
            <a:spLocks noChangeArrowheads="1"/>
          </p:cNvSpPr>
          <p:nvPr/>
        </p:nvSpPr>
        <p:spPr bwMode="auto">
          <a:xfrm>
            <a:off x="539750" y="1484313"/>
            <a:ext cx="8064500" cy="1423338"/>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分枝限界法在搜索解空间</a:t>
            </a:r>
            <a:r>
              <a:rPr lang="zh-CN" altLang="en-US" sz="2000">
                <a:solidFill>
                  <a:srgbClr val="0000FF"/>
                </a:solidFill>
                <a:latin typeface="Consolas" pitchFamily="49" charset="0"/>
                <a:ea typeface="楷体" pitchFamily="49" charset="-122"/>
                <a:cs typeface="Consolas" pitchFamily="49" charset="0"/>
              </a:rPr>
              <a:t>树时，结</a:t>
            </a:r>
            <a:r>
              <a:rPr lang="zh-CN" altLang="en-US" sz="2000" dirty="0">
                <a:solidFill>
                  <a:srgbClr val="0000FF"/>
                </a:solidFill>
                <a:latin typeface="Consolas" pitchFamily="49" charset="0"/>
                <a:ea typeface="楷体" pitchFamily="49" charset="-122"/>
                <a:cs typeface="Consolas" pitchFamily="49" charset="0"/>
              </a:rPr>
              <a:t>点的处理是跳跃</a:t>
            </a:r>
            <a:r>
              <a:rPr lang="zh-CN" altLang="en-US" sz="2000">
                <a:solidFill>
                  <a:srgbClr val="0000FF"/>
                </a:solidFill>
                <a:latin typeface="Consolas" pitchFamily="49" charset="0"/>
                <a:ea typeface="楷体" pitchFamily="49" charset="-122"/>
                <a:cs typeface="Consolas" pitchFamily="49" charset="0"/>
              </a:rPr>
              <a:t>式的，回</a:t>
            </a:r>
            <a:r>
              <a:rPr lang="zh-CN" altLang="en-US" sz="2000" dirty="0">
                <a:solidFill>
                  <a:srgbClr val="0000FF"/>
                </a:solidFill>
                <a:latin typeface="Consolas" pitchFamily="49" charset="0"/>
                <a:ea typeface="楷体" pitchFamily="49" charset="-122"/>
                <a:cs typeface="Consolas" pitchFamily="49" charset="0"/>
              </a:rPr>
              <a:t>溯也不是单纯地沿着双亲结点一层一层地向上</a:t>
            </a:r>
            <a:r>
              <a:rPr lang="zh-CN" altLang="en-US" sz="2000">
                <a:solidFill>
                  <a:srgbClr val="0000FF"/>
                </a:solidFill>
                <a:latin typeface="Consolas" pitchFamily="49" charset="0"/>
                <a:ea typeface="楷体" pitchFamily="49" charset="-122"/>
                <a:cs typeface="Consolas" pitchFamily="49" charset="0"/>
              </a:rPr>
              <a:t>回溯，因</a:t>
            </a:r>
            <a:r>
              <a:rPr lang="zh-CN" altLang="en-US" sz="2000" dirty="0">
                <a:solidFill>
                  <a:srgbClr val="0000FF"/>
                </a:solidFill>
                <a:latin typeface="Consolas" pitchFamily="49" charset="0"/>
                <a:ea typeface="楷体" pitchFamily="49" charset="-122"/>
                <a:cs typeface="Consolas" pitchFamily="49" charset="0"/>
              </a:rPr>
              <a:t>此当搜索到某个叶子结点且该结点对应一个可行</a:t>
            </a:r>
            <a:r>
              <a:rPr lang="zh-CN" altLang="en-US" sz="2000">
                <a:solidFill>
                  <a:srgbClr val="0000FF"/>
                </a:solidFill>
                <a:latin typeface="Consolas" pitchFamily="49" charset="0"/>
                <a:ea typeface="楷体" pitchFamily="49" charset="-122"/>
                <a:cs typeface="Consolas" pitchFamily="49" charset="0"/>
              </a:rPr>
              <a:t>解时，如</a:t>
            </a:r>
            <a:r>
              <a:rPr lang="zh-CN" altLang="en-US" sz="2000" dirty="0">
                <a:solidFill>
                  <a:srgbClr val="0000FF"/>
                </a:solidFill>
                <a:latin typeface="Consolas" pitchFamily="49" charset="0"/>
                <a:ea typeface="楷体" pitchFamily="49" charset="-122"/>
                <a:cs typeface="Consolas" pitchFamily="49" charset="0"/>
              </a:rPr>
              <a:t>何得到对应的解向量</a:t>
            </a:r>
            <a:r>
              <a:rPr lang="zh-CN" altLang="en-US" sz="2000">
                <a:solidFill>
                  <a:srgbClr val="0000FF"/>
                </a:solidFill>
                <a:latin typeface="Consolas" pitchFamily="49" charset="0"/>
                <a:ea typeface="楷体" pitchFamily="49" charset="-122"/>
                <a:cs typeface="Consolas" pitchFamily="49" charset="0"/>
              </a:rPr>
              <a:t>呢？</a:t>
            </a: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　</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648451" y="1124744"/>
            <a:ext cx="7643866" cy="2964914"/>
          </a:xfrm>
          <a:prstGeom prst="rect">
            <a:avLst/>
          </a:prstGeom>
          <a:noFill/>
          <a:ln w="9525">
            <a:noFill/>
            <a:miter lim="800000"/>
            <a:headEnd/>
            <a:tailEnd/>
          </a:ln>
        </p:spPr>
        <p:txBody>
          <a:bodyPr wrap="square">
            <a:spAutoFit/>
          </a:bodyPr>
          <a:lstStyle/>
          <a:p>
            <a:pPr>
              <a:lnSpc>
                <a:spcPts val="3200"/>
              </a:lnSpc>
              <a:spcBef>
                <a:spcPts val="0"/>
              </a:spcBef>
            </a:pPr>
            <a:r>
              <a:rPr lang="zh-CN" altLang="en-US" sz="2000" dirty="0">
                <a:solidFill>
                  <a:srgbClr val="FF0000"/>
                </a:solidFill>
                <a:ea typeface="楷体" pitchFamily="49" charset="-122"/>
                <a:cs typeface="Times New Roman" pitchFamily="18" charset="0"/>
              </a:rPr>
              <a:t>① 对每个扩展结点保存从根结点到该结点的路径。</a:t>
            </a:r>
          </a:p>
          <a:p>
            <a:pPr>
              <a:lnSpc>
                <a:spcPts val="3200"/>
              </a:lnSpc>
              <a:spcBef>
                <a:spcPts val="0"/>
              </a:spcBef>
            </a:pPr>
            <a:r>
              <a:rPr lang="zh-CN" altLang="en-US" sz="2000" dirty="0">
                <a:ea typeface="楷体" pitchFamily="49" charset="-122"/>
                <a:cs typeface="Times New Roman" pitchFamily="18" charset="0"/>
              </a:rPr>
              <a:t>　</a:t>
            </a:r>
            <a:r>
              <a:rPr lang="zh-CN" altLang="en-US" sz="1800" dirty="0">
                <a:solidFill>
                  <a:srgbClr val="0000FF"/>
                </a:solidFill>
                <a:ea typeface="楷体" pitchFamily="49" charset="-122"/>
                <a:cs typeface="Times New Roman" pitchFamily="18" charset="0"/>
              </a:rPr>
              <a:t>   每个结点带有一个可能的解向量。这种做法比较浪费空间，但实现起来简单，后面的示例均采用这种方式。</a:t>
            </a:r>
            <a:endParaRPr lang="en-US" altLang="zh-CN" sz="1800" dirty="0">
              <a:solidFill>
                <a:srgbClr val="0000FF"/>
              </a:solidFill>
              <a:ea typeface="楷体" pitchFamily="49" charset="-122"/>
              <a:cs typeface="Times New Roman" pitchFamily="18" charset="0"/>
            </a:endParaRPr>
          </a:p>
          <a:p>
            <a:pPr>
              <a:lnSpc>
                <a:spcPts val="3200"/>
              </a:lnSpc>
              <a:spcBef>
                <a:spcPts val="0"/>
              </a:spcBef>
            </a:pPr>
            <a:r>
              <a:rPr lang="zh-CN" altLang="en-US" sz="2000" dirty="0">
                <a:solidFill>
                  <a:srgbClr val="FF0000"/>
                </a:solidFill>
                <a:ea typeface="楷体" pitchFamily="49" charset="-122"/>
                <a:cs typeface="Times New Roman" pitchFamily="18" charset="0"/>
              </a:rPr>
              <a:t>② 在搜索过程中构建搜索经过的树结构。</a:t>
            </a:r>
            <a:endParaRPr lang="en-US" altLang="zh-CN" sz="2000" dirty="0">
              <a:solidFill>
                <a:srgbClr val="FF0000"/>
              </a:solidFill>
              <a:ea typeface="楷体" pitchFamily="49" charset="-122"/>
              <a:cs typeface="Times New Roman" pitchFamily="18" charset="0"/>
            </a:endParaRPr>
          </a:p>
          <a:p>
            <a:pPr>
              <a:lnSpc>
                <a:spcPts val="3200"/>
              </a:lnSpc>
              <a:spcBef>
                <a:spcPts val="0"/>
              </a:spcBef>
            </a:pPr>
            <a:r>
              <a:rPr lang="zh-CN" altLang="en-US" sz="1800" dirty="0">
                <a:solidFill>
                  <a:srgbClr val="0000FF"/>
                </a:solidFill>
                <a:ea typeface="楷体" pitchFamily="49" charset="-122"/>
                <a:cs typeface="Times New Roman" pitchFamily="18" charset="0"/>
              </a:rPr>
              <a:t>       每个结点带有一个双亲结点指针，当找到最优解时，通过双亲指针找到对应的最优解向量。这种做法需保存搜索经过的树结构，每个结点增加一个指向双亲结点的指针。</a:t>
            </a:r>
          </a:p>
        </p:txBody>
      </p:sp>
      <p:sp>
        <p:nvSpPr>
          <p:cNvPr id="3076" name="Rectangle 4"/>
          <p:cNvSpPr>
            <a:spLocks noChangeArrowheads="1"/>
          </p:cNvSpPr>
          <p:nvPr/>
        </p:nvSpPr>
        <p:spPr bwMode="auto">
          <a:xfrm>
            <a:off x="0" y="2128838"/>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642910" y="404664"/>
            <a:ext cx="1643074" cy="430887"/>
          </a:xfrm>
          <a:prstGeom prst="rect">
            <a:avLst/>
          </a:prstGeom>
          <a:noFill/>
        </p:spPr>
        <p:txBody>
          <a:bodyPr wrap="square" rtlCol="0">
            <a:spAutoFit/>
          </a:bodyPr>
          <a:lstStyle/>
          <a:p>
            <a:r>
              <a:rPr lang="zh-CN" altLang="en-US" sz="2200" dirty="0">
                <a:solidFill>
                  <a:srgbClr val="0000FF"/>
                </a:solidFill>
                <a:ea typeface="楷体" pitchFamily="49" charset="-122"/>
                <a:cs typeface="Times New Roman" pitchFamily="18" charset="0"/>
              </a:rPr>
              <a:t>两种方法：</a:t>
            </a:r>
            <a:endParaRPr lang="zh-CN" altLang="en-US" sz="2200" dirty="0">
              <a:solidFill>
                <a:srgbClr val="0000FF"/>
              </a:solidFill>
            </a:endParaRPr>
          </a:p>
        </p:txBody>
      </p:sp>
      <p:pic>
        <p:nvPicPr>
          <p:cNvPr id="2" name="图片 1"/>
          <p:cNvPicPr>
            <a:picLocks noChangeAspect="1"/>
          </p:cNvPicPr>
          <p:nvPr/>
        </p:nvPicPr>
        <p:blipFill>
          <a:blip r:embed="rId2"/>
          <a:stretch>
            <a:fillRect/>
          </a:stretch>
        </p:blipFill>
        <p:spPr>
          <a:xfrm>
            <a:off x="179512" y="4089658"/>
            <a:ext cx="4453214" cy="2303254"/>
          </a:xfrm>
          <a:prstGeom prst="rect">
            <a:avLst/>
          </a:prstGeom>
        </p:spPr>
      </p:pic>
      <p:pic>
        <p:nvPicPr>
          <p:cNvPr id="3" name="图片 2"/>
          <p:cNvPicPr>
            <a:picLocks noChangeAspect="1"/>
          </p:cNvPicPr>
          <p:nvPr/>
        </p:nvPicPr>
        <p:blipFill>
          <a:blip r:embed="rId3"/>
          <a:stretch>
            <a:fillRect/>
          </a:stretch>
        </p:blipFill>
        <p:spPr>
          <a:xfrm>
            <a:off x="4716016" y="4089658"/>
            <a:ext cx="4324320" cy="23032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500174"/>
            <a:ext cx="7643866" cy="430887"/>
          </a:xfrm>
          <a:prstGeom prst="rect">
            <a:avLst/>
          </a:prstGeom>
          <a:noFill/>
        </p:spPr>
        <p:txBody>
          <a:bodyPr wrap="square" rtlCol="0">
            <a:spAutoFit/>
          </a:bodyPr>
          <a:lstStyle/>
          <a:p>
            <a:r>
              <a:rPr lang="zh-CN" altLang="zh-CN" sz="2200" dirty="0">
                <a:solidFill>
                  <a:srgbClr val="0000FF"/>
                </a:solidFill>
                <a:latin typeface="Consolas" pitchFamily="49" charset="0"/>
                <a:ea typeface="楷体" pitchFamily="49" charset="-122"/>
                <a:cs typeface="Consolas" pitchFamily="49" charset="0"/>
              </a:rPr>
              <a:t>采用分枝限界法求解的</a:t>
            </a:r>
            <a:r>
              <a:rPr lang="en-US" altLang="zh-CN" sz="2200" dirty="0">
                <a:solidFill>
                  <a:srgbClr val="0000FF"/>
                </a:solidFill>
                <a:latin typeface="Consolas" pitchFamily="49" charset="0"/>
                <a:ea typeface="楷体" pitchFamily="49" charset="-122"/>
                <a:cs typeface="Consolas" pitchFamily="49" charset="0"/>
              </a:rPr>
              <a:t>3</a:t>
            </a:r>
            <a:r>
              <a:rPr lang="zh-CN" altLang="zh-CN" sz="2200" dirty="0">
                <a:solidFill>
                  <a:srgbClr val="0000FF"/>
                </a:solidFill>
                <a:latin typeface="Consolas" pitchFamily="49" charset="0"/>
                <a:ea typeface="楷体" pitchFamily="49" charset="-122"/>
                <a:cs typeface="Consolas" pitchFamily="49" charset="0"/>
              </a:rPr>
              <a:t>个关键问题如下：</a:t>
            </a:r>
          </a:p>
        </p:txBody>
      </p:sp>
      <p:sp>
        <p:nvSpPr>
          <p:cNvPr id="3" name="TextBox 2"/>
          <p:cNvSpPr txBox="1"/>
          <p:nvPr/>
        </p:nvSpPr>
        <p:spPr>
          <a:xfrm>
            <a:off x="1000100" y="2291660"/>
            <a:ext cx="5143536" cy="213747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72000" bIns="216000" rtlCol="0">
            <a:spAutoFit/>
          </a:bodyPr>
          <a:lstStyle/>
          <a:p>
            <a:pPr>
              <a:lnSpc>
                <a:spcPct val="200000"/>
              </a:lnSpc>
            </a:pPr>
            <a:r>
              <a:rPr lang="zh-CN" altLang="zh-CN"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1</a:t>
            </a:r>
            <a:r>
              <a:rPr lang="zh-CN" altLang="zh-CN" sz="2000">
                <a:solidFill>
                  <a:srgbClr val="006600"/>
                </a:solidFill>
                <a:latin typeface="Consolas" pitchFamily="49" charset="0"/>
                <a:ea typeface="楷体" pitchFamily="49" charset="-122"/>
                <a:cs typeface="Consolas" pitchFamily="49" charset="0"/>
              </a:rPr>
              <a:t>）如何确定合适的限界函数。</a:t>
            </a:r>
          </a:p>
          <a:p>
            <a:pPr>
              <a:lnSpc>
                <a:spcPct val="200000"/>
              </a:lnSpc>
            </a:pPr>
            <a:r>
              <a:rPr lang="zh-CN" altLang="zh-CN"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2</a:t>
            </a:r>
            <a:r>
              <a:rPr lang="zh-CN" altLang="zh-CN" sz="2000">
                <a:solidFill>
                  <a:srgbClr val="006600"/>
                </a:solidFill>
                <a:latin typeface="Consolas" pitchFamily="49" charset="0"/>
                <a:ea typeface="楷体" pitchFamily="49" charset="-122"/>
                <a:cs typeface="Consolas" pitchFamily="49" charset="0"/>
              </a:rPr>
              <a:t>）如何组织待处理结点的活结点表。</a:t>
            </a:r>
          </a:p>
          <a:p>
            <a:pPr>
              <a:lnSpc>
                <a:spcPct val="200000"/>
              </a:lnSpc>
            </a:pPr>
            <a:r>
              <a:rPr lang="zh-CN" altLang="zh-CN" sz="2000">
                <a:solidFill>
                  <a:srgbClr val="006600"/>
                </a:solidFill>
                <a:latin typeface="Consolas" pitchFamily="49" charset="0"/>
                <a:ea typeface="楷体" pitchFamily="49"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3</a:t>
            </a:r>
            <a:r>
              <a:rPr lang="zh-CN" altLang="zh-CN" sz="2000">
                <a:solidFill>
                  <a:srgbClr val="006600"/>
                </a:solidFill>
                <a:latin typeface="Consolas" pitchFamily="49" charset="0"/>
                <a:ea typeface="楷体" pitchFamily="49" charset="-122"/>
                <a:cs typeface="Consolas" pitchFamily="49" charset="0"/>
              </a:rPr>
              <a:t>）如何确定解向量的各个分量。</a:t>
            </a:r>
          </a:p>
        </p:txBody>
      </p:sp>
      <p:sp>
        <p:nvSpPr>
          <p:cNvPr id="4" name="矩形 3"/>
          <p:cNvSpPr/>
          <p:nvPr/>
        </p:nvSpPr>
        <p:spPr>
          <a:xfrm>
            <a:off x="928662" y="476672"/>
            <a:ext cx="800219" cy="461665"/>
          </a:xfrm>
          <a:prstGeom prst="rect">
            <a:avLst/>
          </a:prstGeom>
        </p:spPr>
        <p:txBody>
          <a:bodyPr wrap="none">
            <a:spAutoFit/>
          </a:bodyPr>
          <a:lstStyle/>
          <a:p>
            <a:r>
              <a:rPr lang="zh-CN" altLang="en-US" dirty="0">
                <a:solidFill>
                  <a:srgbClr val="0000FF"/>
                </a:solidFill>
                <a:latin typeface="微软雅黑" panose="020B0503020204020204" pitchFamily="34" charset="-122"/>
                <a:ea typeface="微软雅黑" panose="020B0503020204020204" pitchFamily="34" charset="-122"/>
                <a:cs typeface="Consolas" pitchFamily="49" charset="0"/>
              </a:rPr>
              <a:t>总结</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250825" y="333375"/>
            <a:ext cx="5184775" cy="519113"/>
          </a:xfrm>
          <a:prstGeom prst="rect">
            <a:avLst/>
          </a:prstGeom>
          <a:solidFill>
            <a:schemeClr val="accent1">
              <a:lumMod val="60000"/>
              <a:lumOff val="40000"/>
            </a:schemeClr>
          </a:solidFill>
          <a:ln w="9525">
            <a:noFill/>
            <a:miter lim="800000"/>
            <a:headEnd/>
            <a:tailEnd/>
          </a:ln>
          <a:effectLst/>
        </p:spPr>
        <p:txBody>
          <a:bodyPr>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6.1.3 </a:t>
            </a:r>
            <a:r>
              <a:rPr lang="zh-CN" altLang="en-US" sz="2800">
                <a:solidFill>
                  <a:srgbClr val="FF0000"/>
                </a:solidFill>
                <a:latin typeface="Consolas" pitchFamily="49" charset="0"/>
                <a:ea typeface="微软雅黑" pitchFamily="34" charset="-122"/>
                <a:cs typeface="Consolas" pitchFamily="49" charset="0"/>
              </a:rPr>
              <a:t>分枝限界法的时间性能</a:t>
            </a:r>
          </a:p>
        </p:txBody>
      </p:sp>
      <p:sp>
        <p:nvSpPr>
          <p:cNvPr id="27651" name="Text Box 3"/>
          <p:cNvSpPr txBox="1">
            <a:spLocks noChangeArrowheads="1"/>
          </p:cNvSpPr>
          <p:nvPr/>
        </p:nvSpPr>
        <p:spPr bwMode="auto">
          <a:xfrm>
            <a:off x="285720" y="1071546"/>
            <a:ext cx="8607455" cy="1423338"/>
          </a:xfrm>
          <a:prstGeom prst="rect">
            <a:avLst/>
          </a:prstGeom>
          <a:noFill/>
          <a:ln w="9525">
            <a:noFill/>
            <a:miter lim="800000"/>
            <a:headEnd/>
            <a:tailEnd/>
          </a:ln>
        </p:spPr>
        <p:txBody>
          <a:bodyPr wrap="square">
            <a:spAutoFit/>
          </a:bodyPr>
          <a:lstStyle/>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一般情况下，在问题的解向量</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）中，分量</a:t>
            </a:r>
            <a:r>
              <a:rPr lang="en-US" altLang="zh-CN" sz="2000" i="1">
                <a:solidFill>
                  <a:srgbClr val="0000FF"/>
                </a:solidFill>
                <a:latin typeface="Consolas" pitchFamily="49" charset="0"/>
                <a:ea typeface="楷体" pitchFamily="49" charset="-122"/>
                <a:cs typeface="Consolas" pitchFamily="49" charset="0"/>
              </a:rPr>
              <a:t>x</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）的取值范围为某个有限集合</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en-US" altLang="zh-CN" sz="2000" baseline="-25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ir</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ts val="0"/>
              </a:spcBef>
            </a:pPr>
            <a:r>
              <a:rPr lang="zh-CN" altLang="en-US" sz="2000">
                <a:solidFill>
                  <a:srgbClr val="0000FF"/>
                </a:solidFill>
                <a:latin typeface="Consolas" pitchFamily="49" charset="0"/>
                <a:ea typeface="楷体" pitchFamily="49" charset="-122"/>
                <a:cs typeface="Consolas" pitchFamily="49" charset="0"/>
              </a:rPr>
              <a:t>    问题的解空间由笛卡尔积</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构成：</a:t>
            </a:r>
            <a:endParaRPr lang="en-US" altLang="zh-CN"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2678230"/>
            <a:ext cx="7358114"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Blip>
                <a:blip r:embed="rId2"/>
              </a:buBlip>
            </a:pPr>
            <a:r>
              <a:rPr lang="zh-CN" altLang="en-US" sz="1800">
                <a:solidFill>
                  <a:srgbClr val="006600"/>
                </a:solidFill>
                <a:latin typeface="Consolas" pitchFamily="49" charset="0"/>
                <a:ea typeface="楷体" pitchFamily="49" charset="-122"/>
                <a:cs typeface="Consolas" pitchFamily="49" charset="0"/>
              </a:rPr>
              <a:t>第</a:t>
            </a:r>
            <a:r>
              <a:rPr lang="en-US" altLang="zh-CN" sz="1800">
                <a:solidFill>
                  <a:srgbClr val="006600"/>
                </a:solidFill>
                <a:latin typeface="Consolas" pitchFamily="49" charset="0"/>
                <a:ea typeface="楷体" pitchFamily="49" charset="-122"/>
                <a:cs typeface="Consolas" pitchFamily="49" charset="0"/>
              </a:rPr>
              <a:t>1</a:t>
            </a:r>
            <a:r>
              <a:rPr lang="zh-CN" altLang="en-US" sz="1800">
                <a:solidFill>
                  <a:srgbClr val="006600"/>
                </a:solidFill>
                <a:latin typeface="Consolas" pitchFamily="49" charset="0"/>
                <a:ea typeface="楷体" pitchFamily="49" charset="-122"/>
                <a:cs typeface="Consolas" pitchFamily="49" charset="0"/>
              </a:rPr>
              <a:t>层根结点有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1</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棵子树</a:t>
            </a:r>
            <a:endParaRPr lang="en-US" altLang="zh-CN" sz="1800">
              <a:solidFill>
                <a:srgbClr val="006600"/>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1800">
                <a:solidFill>
                  <a:srgbClr val="006600"/>
                </a:solidFill>
                <a:latin typeface="Consolas" pitchFamily="49" charset="0"/>
                <a:ea typeface="楷体" pitchFamily="49" charset="-122"/>
                <a:cs typeface="Consolas" pitchFamily="49" charset="0"/>
              </a:rPr>
              <a:t>第</a:t>
            </a:r>
            <a:r>
              <a:rPr lang="en-US" altLang="zh-CN" sz="1800">
                <a:solidFill>
                  <a:srgbClr val="006600"/>
                </a:solidFill>
                <a:latin typeface="Consolas" pitchFamily="49" charset="0"/>
                <a:ea typeface="楷体" pitchFamily="49" charset="-122"/>
                <a:cs typeface="Consolas" pitchFamily="49" charset="0"/>
              </a:rPr>
              <a:t>2</a:t>
            </a:r>
            <a:r>
              <a:rPr lang="zh-CN" altLang="en-US" sz="1800">
                <a:solidFill>
                  <a:srgbClr val="006600"/>
                </a:solidFill>
                <a:latin typeface="Consolas" pitchFamily="49" charset="0"/>
                <a:ea typeface="楷体" pitchFamily="49" charset="-122"/>
                <a:cs typeface="Consolas" pitchFamily="49" charset="0"/>
              </a:rPr>
              <a:t>层有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1</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个结点，第</a:t>
            </a:r>
            <a:r>
              <a:rPr lang="en-US" altLang="zh-CN" sz="1800">
                <a:solidFill>
                  <a:srgbClr val="006600"/>
                </a:solidFill>
                <a:latin typeface="Consolas" pitchFamily="49" charset="0"/>
                <a:ea typeface="楷体" pitchFamily="49" charset="-122"/>
                <a:cs typeface="Consolas" pitchFamily="49" charset="0"/>
              </a:rPr>
              <a:t>2</a:t>
            </a:r>
            <a:r>
              <a:rPr lang="zh-CN" altLang="en-US" sz="1800">
                <a:solidFill>
                  <a:srgbClr val="006600"/>
                </a:solidFill>
                <a:latin typeface="Consolas" pitchFamily="49" charset="0"/>
                <a:ea typeface="楷体" pitchFamily="49" charset="-122"/>
                <a:cs typeface="Consolas" pitchFamily="49" charset="0"/>
              </a:rPr>
              <a:t>层的每个结点有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2</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棵子树，第</a:t>
            </a:r>
            <a:r>
              <a:rPr lang="en-US" altLang="zh-CN" sz="1800">
                <a:solidFill>
                  <a:srgbClr val="006600"/>
                </a:solidFill>
                <a:latin typeface="Consolas" pitchFamily="49" charset="0"/>
                <a:ea typeface="楷体" pitchFamily="49" charset="-122"/>
                <a:cs typeface="Consolas" pitchFamily="49" charset="0"/>
              </a:rPr>
              <a:t>3</a:t>
            </a:r>
            <a:r>
              <a:rPr lang="zh-CN" altLang="en-US" sz="1800">
                <a:solidFill>
                  <a:srgbClr val="006600"/>
                </a:solidFill>
                <a:latin typeface="Consolas" pitchFamily="49" charset="0"/>
                <a:ea typeface="楷体" pitchFamily="49" charset="-122"/>
                <a:cs typeface="Consolas" pitchFamily="49" charset="0"/>
              </a:rPr>
              <a:t>层有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1</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2</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个结点</a:t>
            </a:r>
            <a:endParaRPr lang="en-US" altLang="zh-CN" sz="1800">
              <a:solidFill>
                <a:srgbClr val="006600"/>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zh-CN" sz="1800">
                <a:solidFill>
                  <a:srgbClr val="006600"/>
                </a:solidFill>
                <a:latin typeface="Consolas" pitchFamily="49" charset="0"/>
                <a:ea typeface="楷体" pitchFamily="49" charset="-122"/>
                <a:cs typeface="Consolas" pitchFamily="49" charset="0"/>
              </a:rPr>
              <a:t>…</a:t>
            </a:r>
            <a:endParaRPr lang="en-US" altLang="zh-CN" sz="1800">
              <a:solidFill>
                <a:srgbClr val="006600"/>
              </a:solidFill>
              <a:latin typeface="Consolas" pitchFamily="49" charset="0"/>
              <a:ea typeface="楷体" pitchFamily="49" charset="-122"/>
              <a:cs typeface="Consolas" pitchFamily="49" charset="0"/>
            </a:endParaRPr>
          </a:p>
          <a:p>
            <a:pPr marL="457200" indent="-457200">
              <a:lnSpc>
                <a:spcPct val="150000"/>
              </a:lnSpc>
              <a:buBlip>
                <a:blip r:embed="rId2"/>
              </a:buBlip>
            </a:pPr>
            <a:r>
              <a:rPr lang="zh-CN" altLang="en-US" sz="1800">
                <a:solidFill>
                  <a:srgbClr val="006600"/>
                </a:solidFill>
                <a:latin typeface="Consolas" pitchFamily="49" charset="0"/>
                <a:ea typeface="楷体" pitchFamily="49" charset="-122"/>
                <a:cs typeface="Consolas" pitchFamily="49" charset="0"/>
              </a:rPr>
              <a:t>第</a:t>
            </a:r>
            <a:r>
              <a:rPr lang="en-US" altLang="zh-CN" sz="1800" i="1">
                <a:solidFill>
                  <a:srgbClr val="006600"/>
                </a:solidFill>
                <a:latin typeface="Consolas" pitchFamily="49" charset="0"/>
                <a:ea typeface="楷体" pitchFamily="49" charset="-122"/>
                <a:cs typeface="Consolas" pitchFamily="49" charset="0"/>
              </a:rPr>
              <a:t>n</a:t>
            </a:r>
            <a:r>
              <a:rPr lang="en-US" altLang="zh-CN" sz="1800">
                <a:solidFill>
                  <a:srgbClr val="006600"/>
                </a:solidFill>
                <a:latin typeface="Consolas" pitchFamily="49" charset="0"/>
                <a:ea typeface="楷体" pitchFamily="49" charset="-122"/>
                <a:cs typeface="Consolas" pitchFamily="49" charset="0"/>
              </a:rPr>
              <a:t>+1</a:t>
            </a:r>
            <a:r>
              <a:rPr lang="zh-CN" altLang="en-US" sz="1800">
                <a:solidFill>
                  <a:srgbClr val="006600"/>
                </a:solidFill>
                <a:latin typeface="Consolas" pitchFamily="49" charset="0"/>
                <a:ea typeface="楷体" pitchFamily="49" charset="-122"/>
                <a:cs typeface="Consolas" pitchFamily="49" charset="0"/>
              </a:rPr>
              <a:t>层有</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1</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baseline="-25000">
                <a:solidFill>
                  <a:srgbClr val="006600"/>
                </a:solidFill>
                <a:latin typeface="Consolas" pitchFamily="49" charset="0"/>
                <a:ea typeface="楷体" pitchFamily="49" charset="-122"/>
                <a:cs typeface="Consolas" pitchFamily="49" charset="0"/>
              </a:rPr>
              <a:t>2</a:t>
            </a:r>
            <a:r>
              <a:rPr lang="en-US" altLang="zh-CN" sz="1800">
                <a:solidFill>
                  <a:srgbClr val="006600"/>
                </a:solidFill>
                <a:latin typeface="Consolas" pitchFamily="49" charset="0"/>
                <a:ea typeface="楷体" pitchFamily="49" charset="-122"/>
                <a:cs typeface="Consolas" pitchFamily="49" charset="0"/>
              </a:rPr>
              <a:t>|×…×|</a:t>
            </a:r>
            <a:r>
              <a:rPr lang="en-US" altLang="zh-CN" sz="1800" i="1">
                <a:solidFill>
                  <a:srgbClr val="006600"/>
                </a:solidFill>
                <a:latin typeface="Consolas" pitchFamily="49" charset="0"/>
                <a:ea typeface="楷体" pitchFamily="49" charset="-122"/>
                <a:cs typeface="Consolas" pitchFamily="49" charset="0"/>
              </a:rPr>
              <a:t>S</a:t>
            </a:r>
            <a:r>
              <a:rPr lang="en-US" altLang="zh-CN" sz="1800" i="1" baseline="-25000">
                <a:solidFill>
                  <a:srgbClr val="006600"/>
                </a:solidFill>
                <a:latin typeface="Consolas" pitchFamily="49" charset="0"/>
                <a:ea typeface="楷体" pitchFamily="49" charset="-122"/>
                <a:cs typeface="Consolas" pitchFamily="49" charset="0"/>
              </a:rPr>
              <a:t>n</a:t>
            </a:r>
            <a:r>
              <a:rPr lang="en-US" altLang="zh-CN" sz="1800">
                <a:solidFill>
                  <a:srgbClr val="006600"/>
                </a:solidFill>
                <a:latin typeface="Consolas" pitchFamily="49" charset="0"/>
                <a:ea typeface="楷体" pitchFamily="49" charset="-122"/>
                <a:cs typeface="Consolas" pitchFamily="49" charset="0"/>
              </a:rPr>
              <a:t>|</a:t>
            </a:r>
            <a:r>
              <a:rPr lang="zh-CN" altLang="en-US" sz="1800">
                <a:solidFill>
                  <a:srgbClr val="006600"/>
                </a:solidFill>
                <a:latin typeface="Consolas" pitchFamily="49" charset="0"/>
                <a:ea typeface="楷体" pitchFamily="49" charset="-122"/>
                <a:cs typeface="Consolas" pitchFamily="49" charset="0"/>
              </a:rPr>
              <a:t>个结点，它们都是叶子结点，代表问题的所有可能解</a:t>
            </a:r>
          </a:p>
        </p:txBody>
      </p:sp>
      <p:sp>
        <p:nvSpPr>
          <p:cNvPr id="5" name="TextBox 4"/>
          <p:cNvSpPr txBox="1"/>
          <p:nvPr/>
        </p:nvSpPr>
        <p:spPr>
          <a:xfrm>
            <a:off x="857224" y="5500702"/>
            <a:ext cx="6786610"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在最坏情况下，时间复杂性是</a:t>
            </a:r>
            <a:r>
              <a:rPr lang="zh-CN" altLang="zh-CN" sz="2000">
                <a:solidFill>
                  <a:srgbClr val="C00000"/>
                </a:solidFill>
                <a:latin typeface="Consolas" pitchFamily="49" charset="0"/>
                <a:ea typeface="楷体" pitchFamily="49" charset="-122"/>
                <a:cs typeface="Consolas" pitchFamily="49" charset="0"/>
              </a:rPr>
              <a:t>指数阶</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285728"/>
            <a:ext cx="435771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6.2  </a:t>
            </a:r>
            <a:r>
              <a:rPr lang="zh-CN" altLang="zh-CN" sz="2800">
                <a:solidFill>
                  <a:srgbClr val="FF0000"/>
                </a:solidFill>
                <a:latin typeface="Consolas" pitchFamily="49" charset="0"/>
                <a:ea typeface="叶根友毛笔行书2.0版" pitchFamily="2" charset="-122"/>
                <a:cs typeface="Consolas" pitchFamily="49" charset="0"/>
              </a:rPr>
              <a:t>求解</a:t>
            </a:r>
            <a:r>
              <a:rPr lang="en-US" altLang="zh-CN" sz="2800">
                <a:solidFill>
                  <a:srgbClr val="FF0000"/>
                </a:solidFill>
                <a:latin typeface="Consolas" pitchFamily="49" charset="0"/>
                <a:ea typeface="叶根友毛笔行书2.0版" pitchFamily="2" charset="-122"/>
                <a:cs typeface="Consolas" pitchFamily="49" charset="0"/>
              </a:rPr>
              <a:t>0/1</a:t>
            </a:r>
            <a:r>
              <a:rPr lang="zh-CN" altLang="zh-CN" sz="2800">
                <a:solidFill>
                  <a:srgbClr val="FF0000"/>
                </a:solidFill>
                <a:latin typeface="Consolas" pitchFamily="49" charset="0"/>
                <a:ea typeface="叶根友毛笔行书2.0版" pitchFamily="2" charset="-122"/>
                <a:cs typeface="Consolas" pitchFamily="49" charset="0"/>
              </a:rPr>
              <a:t>背包问题</a:t>
            </a:r>
          </a:p>
        </p:txBody>
      </p:sp>
      <p:sp>
        <p:nvSpPr>
          <p:cNvPr id="5" name="Text Box 3"/>
          <p:cNvSpPr txBox="1">
            <a:spLocks noChangeArrowheads="1"/>
          </p:cNvSpPr>
          <p:nvPr/>
        </p:nvSpPr>
        <p:spPr bwMode="auto">
          <a:xfrm>
            <a:off x="642910" y="1571612"/>
            <a:ext cx="8137525" cy="2600712"/>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问题描述</a:t>
            </a:r>
            <a:r>
              <a:rPr lang="en-US" altLang="zh-CN" sz="2200" dirty="0">
                <a:solidFill>
                  <a:srgbClr val="FF0000"/>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有</a:t>
            </a:r>
            <a:r>
              <a:rPr lang="pt-BR" altLang="zh-CN" sz="2000" i="1"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个重量分别为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w</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的物品，它们的价值分别为</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v</a:t>
            </a:r>
            <a:r>
              <a:rPr lang="pt-BR" altLang="zh-CN" sz="2000" i="1" baseline="-25000"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，给定一个容量为</a:t>
            </a:r>
            <a:r>
              <a:rPr lang="pt-BR" altLang="zh-CN" sz="2000" i="1" dirty="0">
                <a:solidFill>
                  <a:srgbClr val="0000FF"/>
                </a:solidFill>
                <a:latin typeface="Consolas" pitchFamily="49" charset="0"/>
                <a:ea typeface="楷体" pitchFamily="49" charset="-122"/>
                <a:cs typeface="Consolas" pitchFamily="49" charset="0"/>
              </a:rPr>
              <a:t>W</a:t>
            </a:r>
            <a:r>
              <a:rPr lang="zh-CN" altLang="pt-BR" sz="2000" dirty="0">
                <a:solidFill>
                  <a:srgbClr val="0000FF"/>
                </a:solidFill>
                <a:latin typeface="Consolas" pitchFamily="49" charset="0"/>
                <a:ea typeface="楷体" pitchFamily="49" charset="-122"/>
                <a:cs typeface="Consolas" pitchFamily="49" charset="0"/>
              </a:rPr>
              <a:t>的背包。</a:t>
            </a:r>
            <a:endParaRPr lang="en-US" altLang="zh-CN" sz="2000" dirty="0">
              <a:solidFill>
                <a:srgbClr val="0000FF"/>
              </a:solidFill>
              <a:latin typeface="Consolas" pitchFamily="49" charset="0"/>
              <a:ea typeface="楷体" pitchFamily="49" charset="-122"/>
              <a:cs typeface="Consolas" pitchFamily="49" charset="0"/>
            </a:endParaRPr>
          </a:p>
          <a:p>
            <a:pPr algn="l">
              <a:lnSpc>
                <a:spcPct val="150000"/>
              </a:lnSpc>
              <a:spcBef>
                <a:spcPct val="50000"/>
              </a:spcBef>
            </a:pPr>
            <a:r>
              <a:rPr lang="en-US" altLang="zh-CN" sz="2000" dirty="0">
                <a:solidFill>
                  <a:srgbClr val="0000FF"/>
                </a:solidFill>
                <a:latin typeface="Consolas" pitchFamily="49" charset="0"/>
                <a:ea typeface="楷体" pitchFamily="49" charset="-122"/>
                <a:cs typeface="Consolas" pitchFamily="49" charset="0"/>
              </a:rPr>
              <a:t>    </a:t>
            </a:r>
            <a:r>
              <a:rPr lang="zh-CN" altLang="pt-BR" sz="2000" dirty="0">
                <a:solidFill>
                  <a:srgbClr val="0000FF"/>
                </a:solidFill>
                <a:latin typeface="Consolas" pitchFamily="49" charset="0"/>
                <a:ea typeface="楷体" pitchFamily="49" charset="-122"/>
                <a:cs typeface="Consolas" pitchFamily="49" charset="0"/>
              </a:rPr>
              <a:t>设计从这些物品中选取一部分物品放入该背包的方案，</a:t>
            </a:r>
            <a:r>
              <a:rPr lang="zh-CN" altLang="pt-BR" sz="2000" dirty="0">
                <a:solidFill>
                  <a:srgbClr val="CC3300"/>
                </a:solidFill>
                <a:latin typeface="Consolas" pitchFamily="49" charset="0"/>
                <a:ea typeface="楷体" pitchFamily="49" charset="-122"/>
                <a:cs typeface="Consolas" pitchFamily="49" charset="0"/>
              </a:rPr>
              <a:t>每个物品要么选中要么不选中，要求选中的物品不仅能够放到背包中</a:t>
            </a:r>
            <a:r>
              <a:rPr lang="zh-CN" altLang="pt-BR" sz="2000" dirty="0">
                <a:solidFill>
                  <a:srgbClr val="0000FF"/>
                </a:solidFill>
                <a:latin typeface="Consolas" pitchFamily="49" charset="0"/>
                <a:ea typeface="楷体" pitchFamily="49" charset="-122"/>
                <a:cs typeface="Consolas" pitchFamily="49" charset="0"/>
              </a:rPr>
              <a:t>，而且</a:t>
            </a:r>
            <a:r>
              <a:rPr lang="zh-CN" altLang="en-US" sz="2000" dirty="0">
                <a:solidFill>
                  <a:srgbClr val="0000FF"/>
                </a:solidFill>
                <a:latin typeface="Consolas" pitchFamily="49" charset="0"/>
                <a:ea typeface="楷体" pitchFamily="49" charset="-122"/>
                <a:cs typeface="Consolas" pitchFamily="49" charset="0"/>
              </a:rPr>
              <a:t>重量和小于等于</a:t>
            </a:r>
            <a:r>
              <a:rPr lang="en-US" altLang="zh-CN" sz="2000" i="1" dirty="0">
                <a:solidFill>
                  <a:srgbClr val="0000FF"/>
                </a:solidFill>
                <a:latin typeface="Consolas" pitchFamily="49" charset="0"/>
                <a:ea typeface="楷体" pitchFamily="49" charset="-122"/>
                <a:cs typeface="Consolas" pitchFamily="49" charset="0"/>
              </a:rPr>
              <a:t>W</a:t>
            </a:r>
            <a:r>
              <a:rPr lang="zh-CN" altLang="en-US" sz="2000" i="1" dirty="0">
                <a:solidFill>
                  <a:srgbClr val="0000FF"/>
                </a:solidFill>
                <a:latin typeface="Consolas" pitchFamily="49" charset="0"/>
                <a:ea typeface="楷体" pitchFamily="49" charset="-122"/>
                <a:cs typeface="Consolas" pitchFamily="49" charset="0"/>
              </a:rPr>
              <a:t>并且</a:t>
            </a:r>
            <a:r>
              <a:rPr lang="zh-CN" altLang="pt-BR" sz="2000" dirty="0">
                <a:solidFill>
                  <a:srgbClr val="0000FF"/>
                </a:solidFill>
                <a:latin typeface="Consolas" pitchFamily="49" charset="0"/>
                <a:ea typeface="楷体" pitchFamily="49" charset="-122"/>
                <a:cs typeface="Consolas" pitchFamily="49" charset="0"/>
              </a:rPr>
              <a:t>具有最大的价值。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428596" y="1428736"/>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假设一个</a:t>
            </a:r>
            <a:r>
              <a:rPr lang="en-US" altLang="zh-CN" sz="2000" dirty="0">
                <a:solidFill>
                  <a:srgbClr val="0000FF"/>
                </a:solidFill>
                <a:latin typeface="Consolas" pitchFamily="49" charset="0"/>
                <a:ea typeface="楷体" pitchFamily="49" charset="-122"/>
                <a:cs typeface="Consolas" pitchFamily="49" charset="0"/>
              </a:rPr>
              <a:t>0/1</a:t>
            </a:r>
            <a:r>
              <a:rPr lang="zh-CN" altLang="en-US" sz="2000" dirty="0">
                <a:solidFill>
                  <a:srgbClr val="0000FF"/>
                </a:solidFill>
                <a:latin typeface="Consolas" pitchFamily="49" charset="0"/>
                <a:ea typeface="楷体" pitchFamily="49" charset="-122"/>
                <a:cs typeface="Consolas" pitchFamily="49" charset="0"/>
              </a:rPr>
              <a:t>背包问题是，</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，重量为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16</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），背包限重为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=30</a:t>
            </a:r>
            <a:r>
              <a:rPr lang="zh-CN" altLang="en-US" sz="2000" dirty="0">
                <a:solidFill>
                  <a:srgbClr val="0000FF"/>
                </a:solidFill>
                <a:latin typeface="Consolas" pitchFamily="49" charset="0"/>
                <a:ea typeface="楷体" pitchFamily="49" charset="-122"/>
                <a:cs typeface="Consolas" pitchFamily="49" charset="0"/>
              </a:rPr>
              <a:t>，解向量为</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p>
        </p:txBody>
      </p:sp>
      <p:sp>
        <p:nvSpPr>
          <p:cNvPr id="5124"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 name="表格 6"/>
          <p:cNvGraphicFramePr>
            <a:graphicFrameLocks noGrp="1"/>
          </p:cNvGraphicFramePr>
          <p:nvPr/>
        </p:nvGraphicFramePr>
        <p:xfrm>
          <a:off x="1500166" y="2928934"/>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3</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重量</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16</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价值</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45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14282" y="195243"/>
            <a:ext cx="5929354" cy="523220"/>
          </a:xfrm>
          <a:prstGeom prst="rect">
            <a:avLst/>
          </a:prstGeom>
          <a:solidFill>
            <a:schemeClr val="accent1">
              <a:lumMod val="60000"/>
              <a:lumOff val="4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6.2.1 </a:t>
            </a:r>
            <a:r>
              <a:rPr lang="zh-CN" altLang="en-US" sz="2800">
                <a:solidFill>
                  <a:srgbClr val="FF0000"/>
                </a:solidFill>
                <a:latin typeface="Consolas" pitchFamily="49" charset="0"/>
                <a:ea typeface="微软雅黑" pitchFamily="34" charset="-122"/>
                <a:cs typeface="Consolas" pitchFamily="49" charset="0"/>
              </a:rPr>
              <a:t>采用队列式分枝限界法求解</a:t>
            </a:r>
          </a:p>
        </p:txBody>
      </p:sp>
      <p:sp>
        <p:nvSpPr>
          <p:cNvPr id="29699" name="Text Box 3"/>
          <p:cNvSpPr txBox="1">
            <a:spLocks noChangeArrowheads="1"/>
          </p:cNvSpPr>
          <p:nvPr/>
        </p:nvSpPr>
        <p:spPr bwMode="auto">
          <a:xfrm>
            <a:off x="252412" y="873609"/>
            <a:ext cx="5891224" cy="707886"/>
          </a:xfrm>
          <a:prstGeom prst="rect">
            <a:avLst/>
          </a:prstGeom>
          <a:solidFill>
            <a:schemeClr val="accent6">
              <a:lumMod val="20000"/>
              <a:lumOff val="80000"/>
            </a:schemeClr>
          </a:solid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首先不考虑限界问题，用</a:t>
            </a:r>
            <a:r>
              <a:rPr lang="en-US" altLang="zh-CN" sz="2000">
                <a:solidFill>
                  <a:srgbClr val="0000FF"/>
                </a:solidFill>
                <a:latin typeface="Consolas" pitchFamily="49" charset="0"/>
                <a:ea typeface="楷体" pitchFamily="49" charset="-122"/>
                <a:cs typeface="Consolas" pitchFamily="49" charset="0"/>
              </a:rPr>
              <a:t>FIFO</a:t>
            </a:r>
            <a:r>
              <a:rPr lang="zh-CN" altLang="en-US" sz="2000">
                <a:solidFill>
                  <a:srgbClr val="0000FF"/>
                </a:solidFill>
                <a:latin typeface="Consolas" pitchFamily="49" charset="0"/>
                <a:ea typeface="楷体" pitchFamily="49" charset="-122"/>
                <a:cs typeface="Consolas" pitchFamily="49" charset="0"/>
              </a:rPr>
              <a:t>表示队列（实际上对应层次遍历）。初始时，</a:t>
            </a:r>
            <a:r>
              <a:rPr lang="en-US" altLang="zh-CN" sz="2000">
                <a:solidFill>
                  <a:srgbClr val="0000FF"/>
                </a:solidFill>
                <a:latin typeface="Consolas" pitchFamily="49" charset="0"/>
                <a:ea typeface="楷体" pitchFamily="49" charset="-122"/>
                <a:cs typeface="Consolas" pitchFamily="49" charset="0"/>
              </a:rPr>
              <a:t>FIFO=[ ]</a:t>
            </a:r>
            <a:r>
              <a:rPr lang="zh-CN" altLang="en-US" sz="2000">
                <a:solidFill>
                  <a:srgbClr val="0000FF"/>
                </a:solidFill>
                <a:latin typeface="Consolas" pitchFamily="49" charset="0"/>
                <a:ea typeface="楷体" pitchFamily="49" charset="-122"/>
                <a:cs typeface="Consolas" pitchFamily="49" charset="0"/>
              </a:rPr>
              <a:t>。</a:t>
            </a:r>
          </a:p>
        </p:txBody>
      </p:sp>
      <p:grpSp>
        <p:nvGrpSpPr>
          <p:cNvPr id="99" name="组合 98"/>
          <p:cNvGrpSpPr/>
          <p:nvPr/>
        </p:nvGrpSpPr>
        <p:grpSpPr>
          <a:xfrm>
            <a:off x="2630648" y="2000240"/>
            <a:ext cx="5441814" cy="428628"/>
            <a:chOff x="2630648" y="2143116"/>
            <a:chExt cx="5051342" cy="428628"/>
          </a:xfrm>
        </p:grpSpPr>
        <p:sp>
          <p:nvSpPr>
            <p:cNvPr id="14" name="TextBox 13"/>
            <p:cNvSpPr txBox="1"/>
            <p:nvPr/>
          </p:nvSpPr>
          <p:spPr>
            <a:xfrm>
              <a:off x="7258488" y="2223307"/>
              <a:ext cx="423502"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16" name="直接连接符 15"/>
            <p:cNvCxnSpPr/>
            <p:nvPr/>
          </p:nvCxnSpPr>
          <p:spPr>
            <a:xfrm>
              <a:off x="3305396"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aphicFrame>
        <p:nvGraphicFramePr>
          <p:cNvPr id="24" name="表格 23"/>
          <p:cNvGraphicFramePr>
            <a:graphicFrameLocks noGrp="1"/>
          </p:cNvGraphicFramePr>
          <p:nvPr/>
        </p:nvGraphicFramePr>
        <p:xfrm>
          <a:off x="6357950" y="642918"/>
          <a:ext cx="2571768" cy="1112520"/>
        </p:xfrm>
        <a:graphic>
          <a:graphicData uri="http://schemas.openxmlformats.org/drawingml/2006/table">
            <a:tbl>
              <a:tblPr firstRow="1" bandRow="1">
                <a:tableStyleId>{327F97BB-C833-4FB7-BDE5-3F7075034690}</a:tableStyleId>
              </a:tblPr>
              <a:tblGrid>
                <a:gridCol w="642942">
                  <a:extLst>
                    <a:ext uri="{9D8B030D-6E8A-4147-A177-3AD203B41FA5}">
                      <a16:colId xmlns:a16="http://schemas.microsoft.com/office/drawing/2014/main" val="20000"/>
                    </a:ext>
                  </a:extLst>
                </a:gridCol>
                <a:gridCol w="642942">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tblGrid>
              <a:tr h="370840">
                <a:tc>
                  <a:txBody>
                    <a:bodyPr/>
                    <a:lstStyle/>
                    <a:p>
                      <a:pPr algn="ctr"/>
                      <a:r>
                        <a:rPr lang="zh-CN" altLang="en-US" sz="1600" b="1">
                          <a:latin typeface="Consolas" pitchFamily="49" charset="0"/>
                          <a:cs typeface="Consolas" pitchFamily="49" charset="0"/>
                        </a:rPr>
                        <a:t>编号</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3</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0"/>
                  </a:ext>
                </a:extLst>
              </a:tr>
              <a:tr h="370840">
                <a:tc>
                  <a:txBody>
                    <a:bodyPr/>
                    <a:lstStyle/>
                    <a:p>
                      <a:pPr algn="ctr"/>
                      <a:r>
                        <a:rPr lang="zh-CN" altLang="en-US" sz="1600" b="1">
                          <a:latin typeface="Consolas" pitchFamily="49" charset="0"/>
                          <a:cs typeface="Consolas" pitchFamily="49" charset="0"/>
                        </a:rPr>
                        <a:t>重量</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16</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15</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1"/>
                  </a:ext>
                </a:extLst>
              </a:tr>
              <a:tr h="370840">
                <a:tc>
                  <a:txBody>
                    <a:bodyPr/>
                    <a:lstStyle/>
                    <a:p>
                      <a:pPr algn="ctr"/>
                      <a:r>
                        <a:rPr lang="zh-CN" altLang="en-US" sz="1600" b="1">
                          <a:latin typeface="Consolas" pitchFamily="49" charset="0"/>
                          <a:cs typeface="Consolas" pitchFamily="49" charset="0"/>
                        </a:rPr>
                        <a:t>价值</a:t>
                      </a:r>
                      <a:endParaRPr lang="zh-CN" altLang="en-US" sz="1600" b="1">
                        <a:solidFill>
                          <a:srgbClr val="99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45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tc>
                  <a:txBody>
                    <a:bodyPr/>
                    <a:lstStyle/>
                    <a:p>
                      <a:pPr algn="ctr"/>
                      <a:r>
                        <a:rPr lang="en-US" altLang="zh-CN" sz="1600" b="1">
                          <a:latin typeface="Consolas" pitchFamily="49" charset="0"/>
                          <a:cs typeface="Consolas" pitchFamily="49" charset="0"/>
                        </a:rPr>
                        <a:t>25</a:t>
                      </a:r>
                      <a:endParaRPr lang="zh-CN" altLang="en-US" sz="1600" b="1">
                        <a:solidFill>
                          <a:srgbClr val="0000FF"/>
                        </a:solidFill>
                        <a:latin typeface="Consolas" pitchFamily="49" charset="0"/>
                        <a:ea typeface="楷体" pitchFamily="49" charset="-122"/>
                        <a:cs typeface="Consolas" pitchFamily="49" charset="0"/>
                      </a:endParaRPr>
                    </a:p>
                  </a:txBody>
                  <a:tcPr/>
                </a:tc>
                <a:extLst>
                  <a:ext uri="{0D108BD9-81ED-4DB2-BD59-A6C34878D82A}">
                    <a16:rowId xmlns:a16="http://schemas.microsoft.com/office/drawing/2014/main" val="10002"/>
                  </a:ext>
                </a:extLst>
              </a:tr>
            </a:tbl>
          </a:graphicData>
        </a:graphic>
      </p:graphicFrame>
      <p:grpSp>
        <p:nvGrpSpPr>
          <p:cNvPr id="104" name="组合 103"/>
          <p:cNvGrpSpPr/>
          <p:nvPr/>
        </p:nvGrpSpPr>
        <p:grpSpPr>
          <a:xfrm>
            <a:off x="3000364" y="4684742"/>
            <a:ext cx="2071702" cy="1071570"/>
            <a:chOff x="3000364" y="4827618"/>
            <a:chExt cx="2071702" cy="1071570"/>
          </a:xfrm>
        </p:grpSpPr>
        <p:sp>
          <p:nvSpPr>
            <p:cNvPr id="39" name="矩形 38"/>
            <p:cNvSpPr/>
            <p:nvPr/>
          </p:nvSpPr>
          <p:spPr>
            <a:xfrm>
              <a:off x="3000364" y="5470560"/>
              <a:ext cx="1000132" cy="42862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chemeClr val="bg1"/>
                  </a:solidFill>
                  <a:latin typeface="Consolas" pitchFamily="49" charset="0"/>
                  <a:cs typeface="Consolas" pitchFamily="49" charset="0"/>
                </a:rPr>
                <a:t>L(30,50)</a:t>
              </a:r>
              <a:endParaRPr lang="zh-CN" altLang="en-US" sz="1600">
                <a:solidFill>
                  <a:schemeClr val="bg1"/>
                </a:solidFill>
                <a:latin typeface="Consolas" pitchFamily="49" charset="0"/>
                <a:cs typeface="Consolas" pitchFamily="49" charset="0"/>
              </a:endParaRPr>
            </a:p>
          </p:txBody>
        </p:sp>
        <p:sp>
          <p:nvSpPr>
            <p:cNvPr id="40" name="矩形 39"/>
            <p:cNvSpPr/>
            <p:nvPr/>
          </p:nvSpPr>
          <p:spPr>
            <a:xfrm>
              <a:off x="407193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M(15,25)</a:t>
              </a:r>
              <a:endParaRPr lang="zh-CN" altLang="en-US" sz="1600">
                <a:solidFill>
                  <a:srgbClr val="0000FF"/>
                </a:solidFill>
                <a:latin typeface="Consolas" pitchFamily="49" charset="0"/>
                <a:cs typeface="Consolas" pitchFamily="49" charset="0"/>
              </a:endParaRPr>
            </a:p>
          </p:txBody>
        </p:sp>
        <p:cxnSp>
          <p:nvCxnSpPr>
            <p:cNvPr id="52" name="直接连接符 51"/>
            <p:cNvCxnSpPr>
              <a:stCxn id="34" idx="2"/>
              <a:endCxn id="39" idx="0"/>
            </p:cNvCxnSpPr>
            <p:nvPr/>
          </p:nvCxnSpPr>
          <p:spPr>
            <a:xfrm rot="5400000">
              <a:off x="3446852" y="4881197"/>
              <a:ext cx="642942" cy="535785"/>
            </a:xfrm>
            <a:prstGeom prst="line">
              <a:avLst/>
            </a:prstGeom>
          </p:spPr>
          <p:style>
            <a:lnRef idx="2">
              <a:schemeClr val="dk1"/>
            </a:lnRef>
            <a:fillRef idx="0">
              <a:schemeClr val="dk1"/>
            </a:fillRef>
            <a:effectRef idx="1">
              <a:schemeClr val="dk1"/>
            </a:effectRef>
            <a:fontRef idx="minor">
              <a:schemeClr val="tx1"/>
            </a:fontRef>
          </p:style>
        </p:cxnSp>
        <p:cxnSp>
          <p:nvCxnSpPr>
            <p:cNvPr id="54" name="直接连接符 53"/>
            <p:cNvCxnSpPr>
              <a:stCxn id="34" idx="2"/>
              <a:endCxn id="40" idx="0"/>
            </p:cNvCxnSpPr>
            <p:nvPr/>
          </p:nvCxnSpPr>
          <p:spPr>
            <a:xfrm rot="16200000" flipH="1">
              <a:off x="3982636" y="4881196"/>
              <a:ext cx="642942" cy="535785"/>
            </a:xfrm>
            <a:prstGeom prst="line">
              <a:avLst/>
            </a:prstGeom>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4429124" y="497924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0" name="TextBox 79"/>
            <p:cNvSpPr txBox="1"/>
            <p:nvPr/>
          </p:nvSpPr>
          <p:spPr>
            <a:xfrm>
              <a:off x="3584394" y="492919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9" name="组合 108"/>
          <p:cNvGrpSpPr/>
          <p:nvPr/>
        </p:nvGrpSpPr>
        <p:grpSpPr>
          <a:xfrm>
            <a:off x="5143504" y="4684742"/>
            <a:ext cx="1785950" cy="1071570"/>
            <a:chOff x="5143504" y="4827618"/>
            <a:chExt cx="1785950" cy="1071570"/>
          </a:xfrm>
        </p:grpSpPr>
        <p:sp>
          <p:nvSpPr>
            <p:cNvPr id="41" name="矩形 40"/>
            <p:cNvSpPr/>
            <p:nvPr/>
          </p:nvSpPr>
          <p:spPr>
            <a:xfrm>
              <a:off x="514350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N(15,25)</a:t>
              </a:r>
              <a:endParaRPr lang="zh-CN" altLang="en-US" sz="1600">
                <a:solidFill>
                  <a:srgbClr val="0000FF"/>
                </a:solidFill>
                <a:latin typeface="Consolas" pitchFamily="49" charset="0"/>
                <a:cs typeface="Consolas" pitchFamily="49" charset="0"/>
              </a:endParaRPr>
            </a:p>
          </p:txBody>
        </p:sp>
        <p:sp>
          <p:nvSpPr>
            <p:cNvPr id="42" name="矩形 41"/>
            <p:cNvSpPr/>
            <p:nvPr/>
          </p:nvSpPr>
          <p:spPr>
            <a:xfrm>
              <a:off x="6143636" y="5470560"/>
              <a:ext cx="785818"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O(0,0)</a:t>
              </a:r>
              <a:endParaRPr lang="zh-CN" altLang="en-US" sz="1600">
                <a:solidFill>
                  <a:srgbClr val="0000FF"/>
                </a:solidFill>
                <a:latin typeface="Consolas" pitchFamily="49" charset="0"/>
                <a:cs typeface="Consolas" pitchFamily="49" charset="0"/>
              </a:endParaRPr>
            </a:p>
          </p:txBody>
        </p:sp>
        <p:cxnSp>
          <p:nvCxnSpPr>
            <p:cNvPr id="56" name="直接连接符 55"/>
            <p:cNvCxnSpPr>
              <a:stCxn id="35" idx="2"/>
              <a:endCxn id="41" idx="0"/>
            </p:cNvCxnSpPr>
            <p:nvPr/>
          </p:nvCxnSpPr>
          <p:spPr>
            <a:xfrm rot="5400000">
              <a:off x="5500694" y="4934775"/>
              <a:ext cx="642942" cy="42862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35" idx="2"/>
              <a:endCxn id="42" idx="0"/>
            </p:cNvCxnSpPr>
            <p:nvPr/>
          </p:nvCxnSpPr>
          <p:spPr>
            <a:xfrm rot="16200000" flipH="1">
              <a:off x="5965041" y="4899056"/>
              <a:ext cx="642942" cy="500066"/>
            </a:xfrm>
            <a:prstGeom prst="line">
              <a:avLst/>
            </a:prstGeom>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354232" y="4879039"/>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1" name="TextBox 80"/>
            <p:cNvSpPr txBox="1"/>
            <p:nvPr/>
          </p:nvSpPr>
          <p:spPr>
            <a:xfrm>
              <a:off x="5643570" y="49379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02" name="组合 101"/>
          <p:cNvGrpSpPr/>
          <p:nvPr/>
        </p:nvGrpSpPr>
        <p:grpSpPr>
          <a:xfrm>
            <a:off x="3571868" y="3702171"/>
            <a:ext cx="2857520" cy="982571"/>
            <a:chOff x="3571868" y="3845047"/>
            <a:chExt cx="2857520" cy="982571"/>
          </a:xfrm>
        </p:grpSpPr>
        <p:sp>
          <p:nvSpPr>
            <p:cNvPr id="34" name="矩形 33"/>
            <p:cNvSpPr/>
            <p:nvPr/>
          </p:nvSpPr>
          <p:spPr>
            <a:xfrm>
              <a:off x="357186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F(15,25)</a:t>
              </a:r>
              <a:endParaRPr lang="zh-CN" altLang="en-US" sz="1600">
                <a:solidFill>
                  <a:srgbClr val="0000FF"/>
                </a:solidFill>
                <a:latin typeface="Consolas" pitchFamily="49" charset="0"/>
                <a:cs typeface="Consolas" pitchFamily="49" charset="0"/>
              </a:endParaRPr>
            </a:p>
          </p:txBody>
        </p:sp>
        <p:sp>
          <p:nvSpPr>
            <p:cNvPr id="35" name="矩形 34"/>
            <p:cNvSpPr/>
            <p:nvPr/>
          </p:nvSpPr>
          <p:spPr>
            <a:xfrm>
              <a:off x="5643570" y="439899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G(0,0)</a:t>
              </a:r>
              <a:endParaRPr lang="zh-CN" altLang="en-US" sz="1600">
                <a:solidFill>
                  <a:srgbClr val="0000FF"/>
                </a:solidFill>
                <a:latin typeface="Consolas" pitchFamily="49" charset="0"/>
                <a:cs typeface="Consolas" pitchFamily="49" charset="0"/>
              </a:endParaRPr>
            </a:p>
          </p:txBody>
        </p:sp>
        <p:cxnSp>
          <p:nvCxnSpPr>
            <p:cNvPr id="64" name="直接连接符 63"/>
            <p:cNvCxnSpPr>
              <a:stCxn id="27" idx="2"/>
              <a:endCxn id="34" idx="0"/>
            </p:cNvCxnSpPr>
            <p:nvPr/>
          </p:nvCxnSpPr>
          <p:spPr>
            <a:xfrm rot="5400000">
              <a:off x="4265600" y="3699681"/>
              <a:ext cx="469924" cy="928694"/>
            </a:xfrm>
            <a:prstGeom prst="line">
              <a:avLst/>
            </a:prstGeom>
          </p:spPr>
          <p:style>
            <a:lnRef idx="2">
              <a:schemeClr val="dk1"/>
            </a:lnRef>
            <a:fillRef idx="0">
              <a:schemeClr val="dk1"/>
            </a:fillRef>
            <a:effectRef idx="1">
              <a:schemeClr val="dk1"/>
            </a:effectRef>
            <a:fontRef idx="minor">
              <a:schemeClr val="tx1"/>
            </a:fontRef>
          </p:style>
        </p:cxnSp>
        <p:cxnSp>
          <p:nvCxnSpPr>
            <p:cNvPr id="66" name="直接连接符 65"/>
            <p:cNvCxnSpPr>
              <a:stCxn id="27" idx="2"/>
              <a:endCxn id="35" idx="0"/>
            </p:cNvCxnSpPr>
            <p:nvPr/>
          </p:nvCxnSpPr>
          <p:spPr>
            <a:xfrm rot="16200000" flipH="1">
              <a:off x="5265732" y="3628243"/>
              <a:ext cx="469924" cy="1071570"/>
            </a:xfrm>
            <a:prstGeom prst="line">
              <a:avLst/>
            </a:prstGeom>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500694" y="384504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82" name="TextBox 81"/>
            <p:cNvSpPr txBox="1"/>
            <p:nvPr/>
          </p:nvSpPr>
          <p:spPr>
            <a:xfrm>
              <a:off x="4273722" y="3912767"/>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112" name="组合 111"/>
          <p:cNvGrpSpPr/>
          <p:nvPr/>
        </p:nvGrpSpPr>
        <p:grpSpPr>
          <a:xfrm>
            <a:off x="857224" y="2428868"/>
            <a:ext cx="8215370" cy="1357322"/>
            <a:chOff x="857224" y="2500306"/>
            <a:chExt cx="8215370" cy="1357322"/>
          </a:xfrm>
        </p:grpSpPr>
        <p:cxnSp>
          <p:nvCxnSpPr>
            <p:cNvPr id="18" name="直接连接符 17"/>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57356" y="278605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4168424" y="2782285"/>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7" name="TextBox 16"/>
            <p:cNvSpPr txBox="1"/>
            <p:nvPr/>
          </p:nvSpPr>
          <p:spPr>
            <a:xfrm>
              <a:off x="6988366" y="278605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3" name="矩形 22"/>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26" name="直接连接符 25"/>
            <p:cNvCxnSpPr>
              <a:stCxn id="22" idx="2"/>
              <a:endCxn id="23" idx="0"/>
            </p:cNvCxnSpPr>
            <p:nvPr/>
          </p:nvCxnSpPr>
          <p:spPr>
            <a:xfrm rot="5400000">
              <a:off x="1747768" y="2116091"/>
              <a:ext cx="928694" cy="1697124"/>
            </a:xfrm>
            <a:prstGeom prst="line">
              <a:avLst/>
            </a:prstGeom>
          </p:spPr>
          <p:style>
            <a:lnRef idx="2">
              <a:schemeClr val="dk1"/>
            </a:lnRef>
            <a:fillRef idx="0">
              <a:schemeClr val="dk1"/>
            </a:fillRef>
            <a:effectRef idx="1">
              <a:schemeClr val="dk1"/>
            </a:effectRef>
            <a:fontRef idx="minor">
              <a:schemeClr val="tx1"/>
            </a:fontRef>
          </p:style>
        </p:cxnSp>
        <p:sp>
          <p:nvSpPr>
            <p:cNvPr id="27" name="矩形 26"/>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29" name="直接连接符 28"/>
            <p:cNvCxnSpPr>
              <a:stCxn id="22" idx="2"/>
              <a:endCxn id="27" idx="0"/>
            </p:cNvCxnSpPr>
            <p:nvPr/>
          </p:nvCxnSpPr>
          <p:spPr>
            <a:xfrm rot="16200000" flipH="1">
              <a:off x="3548446" y="2012537"/>
              <a:ext cx="928694" cy="1904232"/>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7643834" y="3491575"/>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84" name="直接连接符 83"/>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2844" y="3786190"/>
            <a:ext cx="8929750" cy="898552"/>
            <a:chOff x="142844" y="3929066"/>
            <a:chExt cx="8929750" cy="898552"/>
          </a:xfrm>
        </p:grpSpPr>
        <p:grpSp>
          <p:nvGrpSpPr>
            <p:cNvPr id="101" name="组合 100"/>
            <p:cNvGrpSpPr/>
            <p:nvPr/>
          </p:nvGrpSpPr>
          <p:grpSpPr>
            <a:xfrm>
              <a:off x="142844" y="3929066"/>
              <a:ext cx="2214578" cy="898552"/>
              <a:chOff x="142844" y="3929066"/>
              <a:chExt cx="2214578" cy="898552"/>
            </a:xfrm>
          </p:grpSpPr>
          <p:sp>
            <p:nvSpPr>
              <p:cNvPr id="31" name="矩形 30"/>
              <p:cNvSpPr/>
              <p:nvPr/>
            </p:nvSpPr>
            <p:spPr>
              <a:xfrm>
                <a:off x="35715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D(</a:t>
                </a:r>
                <a:r>
                  <a:rPr lang="en-US" altLang="zh-CN" sz="160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142844" y="4429132"/>
                <a:ext cx="14287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sp>
            <p:nvSpPr>
              <p:cNvPr id="33" name="矩形 32"/>
              <p:cNvSpPr/>
              <p:nvPr/>
            </p:nvSpPr>
            <p:spPr>
              <a:xfrm>
                <a:off x="1428728" y="4398990"/>
                <a:ext cx="92869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E(16,45)</a:t>
                </a:r>
                <a:endParaRPr lang="zh-CN" altLang="en-US" sz="1600">
                  <a:solidFill>
                    <a:srgbClr val="0000FF"/>
                  </a:solidFill>
                  <a:latin typeface="Consolas" pitchFamily="49" charset="0"/>
                  <a:cs typeface="Consolas" pitchFamily="49" charset="0"/>
                </a:endParaRPr>
              </a:p>
            </p:txBody>
          </p:sp>
          <p:cxnSp>
            <p:nvCxnSpPr>
              <p:cNvPr id="60" name="直接连接符 59"/>
              <p:cNvCxnSpPr>
                <a:stCxn id="23" idx="2"/>
                <a:endCxn id="31" idx="0"/>
              </p:cNvCxnSpPr>
              <p:nvPr/>
            </p:nvCxnSpPr>
            <p:spPr>
              <a:xfrm rot="5400000">
                <a:off x="857567" y="3893004"/>
                <a:ext cx="469924" cy="542048"/>
              </a:xfrm>
              <a:prstGeom prst="line">
                <a:avLst/>
              </a:prstGeom>
            </p:spPr>
            <p:style>
              <a:lnRef idx="2">
                <a:schemeClr val="dk1"/>
              </a:lnRef>
              <a:fillRef idx="0">
                <a:schemeClr val="dk1"/>
              </a:fillRef>
              <a:effectRef idx="1">
                <a:schemeClr val="dk1"/>
              </a:effectRef>
              <a:fontRef idx="minor">
                <a:schemeClr val="tx1"/>
              </a:fontRef>
            </p:style>
          </p:cxnSp>
          <p:cxnSp>
            <p:nvCxnSpPr>
              <p:cNvPr id="62" name="直接连接符 61"/>
              <p:cNvCxnSpPr>
                <a:stCxn id="23" idx="2"/>
                <a:endCxn id="33" idx="0"/>
              </p:cNvCxnSpPr>
              <p:nvPr/>
            </p:nvCxnSpPr>
            <p:spPr>
              <a:xfrm rot="16200000" flipH="1">
                <a:off x="1393352" y="3899267"/>
                <a:ext cx="469924" cy="529522"/>
              </a:xfrm>
              <a:prstGeom prst="line">
                <a:avLst/>
              </a:prstGeom>
            </p:spPr>
            <p:style>
              <a:lnRef idx="2">
                <a:schemeClr val="dk1"/>
              </a:lnRef>
              <a:fillRef idx="0">
                <a:schemeClr val="dk1"/>
              </a:fillRef>
              <a:effectRef idx="1">
                <a:schemeClr val="dk1"/>
              </a:effectRef>
              <a:fontRef idx="minor">
                <a:schemeClr val="tx1"/>
              </a:fontRef>
            </p:style>
          </p:cxnSp>
          <p:sp>
            <p:nvSpPr>
              <p:cNvPr id="72" name="TextBox 71"/>
              <p:cNvSpPr txBox="1"/>
              <p:nvPr/>
            </p:nvSpPr>
            <p:spPr>
              <a:xfrm>
                <a:off x="1857356" y="40475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8" name="TextBox 77"/>
              <p:cNvSpPr txBox="1"/>
              <p:nvPr/>
            </p:nvSpPr>
            <p:spPr>
              <a:xfrm>
                <a:off x="835890" y="3937874"/>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5" name="TextBox 84"/>
            <p:cNvSpPr txBox="1"/>
            <p:nvPr/>
          </p:nvSpPr>
          <p:spPr>
            <a:xfrm>
              <a:off x="7656360" y="4429132"/>
              <a:ext cx="630416"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cxnSp>
          <p:nvCxnSpPr>
            <p:cNvPr id="86" name="直接连接符 85"/>
            <p:cNvCxnSpPr/>
            <p:nvPr/>
          </p:nvCxnSpPr>
          <p:spPr>
            <a:xfrm>
              <a:off x="6572264" y="4572008"/>
              <a:ext cx="928694"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988366" y="398288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cxnSp>
          <p:nvCxnSpPr>
            <p:cNvPr id="93" name="直接连接符 92"/>
            <p:cNvCxnSpPr/>
            <p:nvPr/>
          </p:nvCxnSpPr>
          <p:spPr>
            <a:xfrm flipV="1">
              <a:off x="5786446" y="4117011"/>
              <a:ext cx="113048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42910" y="4643446"/>
            <a:ext cx="8429684" cy="1143008"/>
            <a:chOff x="642910" y="4756180"/>
            <a:chExt cx="8429684" cy="1143008"/>
          </a:xfrm>
        </p:grpSpPr>
        <p:grpSp>
          <p:nvGrpSpPr>
            <p:cNvPr id="103" name="组合 102"/>
            <p:cNvGrpSpPr/>
            <p:nvPr/>
          </p:nvGrpSpPr>
          <p:grpSpPr>
            <a:xfrm>
              <a:off x="642910" y="4756180"/>
              <a:ext cx="2214578" cy="1143008"/>
              <a:chOff x="642910" y="4756180"/>
              <a:chExt cx="2214578" cy="1143008"/>
            </a:xfrm>
          </p:grpSpPr>
          <p:sp>
            <p:nvSpPr>
              <p:cNvPr id="36" name="矩形 35"/>
              <p:cNvSpPr/>
              <p:nvPr/>
            </p:nvSpPr>
            <p:spPr>
              <a:xfrm>
                <a:off x="857224" y="5470560"/>
                <a:ext cx="1000132"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J(</a:t>
                </a:r>
                <a:r>
                  <a:rPr lang="en-US" altLang="zh-CN" sz="1600">
                    <a:solidFill>
                      <a:srgbClr val="9900FF"/>
                    </a:solidFill>
                    <a:effectLst>
                      <a:outerShdw blurRad="38100" dist="38100" dir="2700000" algn="tl">
                        <a:srgbClr val="000000">
                          <a:alpha val="43137"/>
                        </a:srgbClr>
                      </a:outerShdw>
                    </a:effectLst>
                    <a:latin typeface="Consolas" pitchFamily="49" charset="0"/>
                    <a:cs typeface="Consolas" pitchFamily="49" charset="0"/>
                  </a:rPr>
                  <a:t>31</a:t>
                </a:r>
                <a:r>
                  <a:rPr lang="en-US" altLang="zh-CN" sz="1600">
                    <a:solidFill>
                      <a:srgbClr val="0000FF"/>
                    </a:solidFill>
                    <a:latin typeface="Consolas" pitchFamily="49" charset="0"/>
                    <a:cs typeface="Consolas" pitchFamily="49" charset="0"/>
                  </a:rPr>
                  <a:t>,70)</a:t>
                </a:r>
                <a:endParaRPr lang="zh-CN" altLang="en-US" sz="1600">
                  <a:solidFill>
                    <a:srgbClr val="0000FF"/>
                  </a:solidFill>
                  <a:latin typeface="Consolas" pitchFamily="49" charset="0"/>
                  <a:cs typeface="Consolas" pitchFamily="49" charset="0"/>
                </a:endParaRPr>
              </a:p>
            </p:txBody>
          </p:sp>
          <p:sp>
            <p:nvSpPr>
              <p:cNvPr id="37" name="矩形 36"/>
              <p:cNvSpPr/>
              <p:nvPr/>
            </p:nvSpPr>
            <p:spPr>
              <a:xfrm>
                <a:off x="1928794" y="5470560"/>
                <a:ext cx="928694" cy="42862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K(16,45)</a:t>
                </a:r>
                <a:endParaRPr lang="zh-CN" altLang="en-US" sz="1600">
                  <a:solidFill>
                    <a:srgbClr val="0000FF"/>
                  </a:solidFill>
                  <a:latin typeface="Consolas" pitchFamily="49" charset="0"/>
                  <a:cs typeface="Consolas" pitchFamily="49" charset="0"/>
                </a:endParaRPr>
              </a:p>
            </p:txBody>
          </p:sp>
          <p:sp>
            <p:nvSpPr>
              <p:cNvPr id="38" name="TextBox 37"/>
              <p:cNvSpPr txBox="1"/>
              <p:nvPr/>
            </p:nvSpPr>
            <p:spPr>
              <a:xfrm>
                <a:off x="642910" y="5529856"/>
                <a:ext cx="14287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sym typeface="Symbol"/>
                  </a:rPr>
                  <a:t></a:t>
                </a:r>
                <a:endParaRPr lang="zh-CN" altLang="en-US">
                  <a:solidFill>
                    <a:srgbClr val="FF0000"/>
                  </a:solidFill>
                  <a:latin typeface="Consolas" pitchFamily="49" charset="0"/>
                  <a:cs typeface="Consolas" pitchFamily="49" charset="0"/>
                </a:endParaRPr>
              </a:p>
            </p:txBody>
          </p:sp>
          <p:cxnSp>
            <p:nvCxnSpPr>
              <p:cNvPr id="48" name="直接连接符 47"/>
              <p:cNvCxnSpPr>
                <a:stCxn id="33" idx="2"/>
                <a:endCxn id="36" idx="0"/>
              </p:cNvCxnSpPr>
              <p:nvPr/>
            </p:nvCxnSpPr>
            <p:spPr>
              <a:xfrm rot="5400000">
                <a:off x="1267993" y="4845478"/>
                <a:ext cx="714380" cy="535785"/>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p:cNvCxnSpPr>
                <a:stCxn id="33" idx="2"/>
                <a:endCxn id="37" idx="0"/>
              </p:cNvCxnSpPr>
              <p:nvPr/>
            </p:nvCxnSpPr>
            <p:spPr>
              <a:xfrm rot="16200000" flipH="1">
                <a:off x="1785918" y="4863337"/>
                <a:ext cx="714380" cy="500066"/>
              </a:xfrm>
              <a:prstGeom prst="line">
                <a:avLst/>
              </a:prstGeom>
            </p:spPr>
            <p:style>
              <a:lnRef idx="2">
                <a:schemeClr val="dk1"/>
              </a:lnRef>
              <a:fillRef idx="0">
                <a:schemeClr val="dk1"/>
              </a:fillRef>
              <a:effectRef idx="1">
                <a:schemeClr val="dk1"/>
              </a:effectRef>
              <a:fontRef idx="minor">
                <a:schemeClr val="tx1"/>
              </a:fontRef>
            </p:style>
          </p:cxnSp>
          <p:sp>
            <p:nvSpPr>
              <p:cNvPr id="77" name="TextBox 76"/>
              <p:cNvSpPr txBox="1"/>
              <p:nvPr/>
            </p:nvSpPr>
            <p:spPr>
              <a:xfrm>
                <a:off x="2214546" y="492919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79" name="TextBox 78"/>
              <p:cNvSpPr txBox="1"/>
              <p:nvPr/>
            </p:nvSpPr>
            <p:spPr>
              <a:xfrm>
                <a:off x="1428728" y="4937951"/>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87" name="TextBox 86"/>
            <p:cNvSpPr txBox="1"/>
            <p:nvPr/>
          </p:nvSpPr>
          <p:spPr>
            <a:xfrm>
              <a:off x="7643834" y="5500702"/>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88" name="直接连接符 87"/>
            <p:cNvCxnSpPr/>
            <p:nvPr/>
          </p:nvCxnSpPr>
          <p:spPr>
            <a:xfrm flipV="1">
              <a:off x="7072330" y="5664911"/>
              <a:ext cx="416102"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988366" y="4941724"/>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cxnSp>
          <p:nvCxnSpPr>
            <p:cNvPr id="95" name="直接连接符 94"/>
            <p:cNvCxnSpPr/>
            <p:nvPr/>
          </p:nvCxnSpPr>
          <p:spPr>
            <a:xfrm rot="16200000" flipH="1">
              <a:off x="6758981" y="4897883"/>
              <a:ext cx="0" cy="416102"/>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108" name="组合 107"/>
          <p:cNvGrpSpPr/>
          <p:nvPr/>
        </p:nvGrpSpPr>
        <p:grpSpPr>
          <a:xfrm>
            <a:off x="2962264" y="5756313"/>
            <a:ext cx="1071570" cy="787441"/>
            <a:chOff x="2962264" y="5899189"/>
            <a:chExt cx="1071570" cy="787441"/>
          </a:xfrm>
        </p:grpSpPr>
        <p:sp>
          <p:nvSpPr>
            <p:cNvPr id="105" name="TextBox 104"/>
            <p:cNvSpPr txBox="1"/>
            <p:nvPr/>
          </p:nvSpPr>
          <p:spPr>
            <a:xfrm>
              <a:off x="2962264" y="6286520"/>
              <a:ext cx="1071570" cy="400110"/>
            </a:xfrm>
            <a:prstGeom prst="rect">
              <a:avLst/>
            </a:prstGeom>
            <a:noFill/>
          </p:spPr>
          <p:txBody>
            <a:bodyPr wrap="square" rtlCol="0">
              <a:spAutoFit/>
            </a:bodyPr>
            <a:lstStyle/>
            <a:p>
              <a:pPr algn="ctr"/>
              <a:r>
                <a:rPr lang="zh-CN" altLang="en-US" sz="2000">
                  <a:solidFill>
                    <a:srgbClr val="FF0000"/>
                  </a:solidFill>
                  <a:latin typeface="Consolas" pitchFamily="49" charset="0"/>
                  <a:ea typeface="微软雅黑" pitchFamily="34" charset="-122"/>
                  <a:cs typeface="Consolas" pitchFamily="49" charset="0"/>
                </a:rPr>
                <a:t>可行解</a:t>
              </a:r>
            </a:p>
          </p:txBody>
        </p:sp>
        <p:cxnSp>
          <p:nvCxnSpPr>
            <p:cNvPr id="107" name="直接箭头连接符 106"/>
            <p:cNvCxnSpPr>
              <a:stCxn id="105" idx="0"/>
              <a:endCxn id="39" idx="2"/>
            </p:cNvCxnSpPr>
            <p:nvPr/>
          </p:nvCxnSpPr>
          <p:spPr>
            <a:xfrm rot="5400000" flipH="1" flipV="1">
              <a:off x="3305573" y="6091664"/>
              <a:ext cx="387332" cy="2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5" name="TextBox 114"/>
          <p:cNvSpPr txBox="1"/>
          <p:nvPr/>
        </p:nvSpPr>
        <p:spPr>
          <a:xfrm>
            <a:off x="4500562" y="6072206"/>
            <a:ext cx="3286148"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得到最终解：（</a:t>
            </a:r>
            <a:r>
              <a:rPr lang="en-US" altLang="zh-CN" sz="2000">
                <a:solidFill>
                  <a:srgbClr val="0000FF"/>
                </a:solidFill>
                <a:latin typeface="Consolas" pitchFamily="49" charset="0"/>
                <a:ea typeface="楷体" pitchFamily="49" charset="-122"/>
                <a:cs typeface="Consolas" pitchFamily="49" charset="0"/>
              </a:rPr>
              <a:t>0,1,1</a:t>
            </a:r>
            <a:r>
              <a:rPr lang="zh-CN" altLang="en-US" sz="20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7929618" cy="1015663"/>
          </a:xfrm>
          <a:prstGeom prst="rect">
            <a:avLst/>
          </a:prstGeom>
          <a:solidFill>
            <a:schemeClr val="accent4">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采用</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queue&lt;NodeType&gt;</a:t>
            </a:r>
            <a:r>
              <a:rPr lang="zh-CN" altLang="zh-CN" sz="2000">
                <a:solidFill>
                  <a:srgbClr val="0000FF"/>
                </a:solidFill>
                <a:latin typeface="Consolas" pitchFamily="49" charset="0"/>
                <a:ea typeface="楷体" pitchFamily="49" charset="-122"/>
                <a:cs typeface="Consolas" pitchFamily="49" charset="0"/>
              </a:rPr>
              <a:t>容器</a:t>
            </a:r>
            <a:r>
              <a:rPr lang="en-US" altLang="zh-CN" sz="2000">
                <a:solidFill>
                  <a:srgbClr val="0000FF"/>
                </a:solidFill>
                <a:latin typeface="Consolas" pitchFamily="49" charset="0"/>
                <a:ea typeface="楷体" pitchFamily="49" charset="-122"/>
                <a:cs typeface="Consolas" pitchFamily="49" charset="0"/>
              </a:rPr>
              <a:t>qu</a:t>
            </a:r>
            <a:r>
              <a:rPr lang="zh-CN" altLang="zh-CN" sz="2000">
                <a:solidFill>
                  <a:srgbClr val="0000FF"/>
                </a:solidFill>
                <a:latin typeface="Consolas" pitchFamily="49" charset="0"/>
                <a:ea typeface="楷体" pitchFamily="49" charset="-122"/>
                <a:cs typeface="Consolas" pitchFamily="49" charset="0"/>
              </a:rPr>
              <a:t>作为队列，队列中的结点类型声明如下：</a:t>
            </a:r>
          </a:p>
        </p:txBody>
      </p:sp>
      <p:sp>
        <p:nvSpPr>
          <p:cNvPr id="4" name="TextBox 3"/>
          <p:cNvSpPr txBox="1"/>
          <p:nvPr/>
        </p:nvSpPr>
        <p:spPr>
          <a:xfrm>
            <a:off x="714348" y="1785926"/>
            <a:ext cx="7286676" cy="371570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216000" tIns="216000" bIns="216000" rtlCol="0">
            <a:spAutoFit/>
          </a:bodyPr>
          <a:lstStyle/>
          <a:p>
            <a:pPr>
              <a:lnSpc>
                <a:spcPct val="150000"/>
              </a:lnSpc>
            </a:pPr>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队列中的结点类型</a:t>
            </a:r>
          </a:p>
          <a:p>
            <a:pPr>
              <a:lnSpc>
                <a:spcPct val="150000"/>
              </a:lnSpc>
            </a:pPr>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结点编号，从</a:t>
            </a:r>
            <a:r>
              <a:rPr lang="en-US" altLang="zh-CN" sz="1800">
                <a:solidFill>
                  <a:srgbClr val="00B0F0"/>
                </a:solidFill>
                <a:latin typeface="Consolas" pitchFamily="49" charset="0"/>
                <a:ea typeface="楷体" pitchFamily="49" charset="-122"/>
                <a:cs typeface="Consolas" pitchFamily="49" charset="0"/>
              </a:rPr>
              <a:t>1</a:t>
            </a:r>
            <a:r>
              <a:rPr lang="zh-CN" altLang="zh-CN" sz="1800">
                <a:solidFill>
                  <a:srgbClr val="00B0F0"/>
                </a:solidFill>
                <a:latin typeface="Consolas" pitchFamily="49" charset="0"/>
                <a:ea typeface="楷体" pitchFamily="49" charset="-122"/>
                <a:cs typeface="Consolas" pitchFamily="49" charset="0"/>
              </a:rPr>
              <a:t>开始</a:t>
            </a:r>
          </a:p>
          <a:p>
            <a:pPr>
              <a:lnSpc>
                <a:spcPct val="150000"/>
              </a:lnSpc>
            </a:pPr>
            <a:r>
              <a:rPr lang="en-US" altLang="zh-CN" sz="1800">
                <a:solidFill>
                  <a:srgbClr val="0000FF"/>
                </a:solidFill>
                <a:latin typeface="Consolas" pitchFamily="49" charset="0"/>
                <a:ea typeface="楷体" pitchFamily="49" charset="-122"/>
                <a:cs typeface="Consolas" pitchFamily="49" charset="0"/>
              </a:rPr>
              <a:t>   int 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当前结点在搜索空间中的层次</a:t>
            </a:r>
          </a:p>
          <a:p>
            <a:pPr>
              <a:lnSpc>
                <a:spcPct val="150000"/>
              </a:lnSpc>
            </a:pPr>
            <a:r>
              <a:rPr lang="en-US" altLang="zh-CN" sz="1800">
                <a:solidFill>
                  <a:srgbClr val="0000FF"/>
                </a:solidFill>
                <a:latin typeface="Consolas" pitchFamily="49" charset="0"/>
                <a:ea typeface="楷体" pitchFamily="49" charset="-122"/>
                <a:cs typeface="Consolas" pitchFamily="49" charset="0"/>
              </a:rPr>
              <a:t>   int 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当前结点的总重量</a:t>
            </a:r>
          </a:p>
          <a:p>
            <a:pPr>
              <a:lnSpc>
                <a:spcPct val="150000"/>
              </a:lnSpc>
            </a:pPr>
            <a:r>
              <a:rPr lang="en-US" altLang="zh-CN" sz="1800">
                <a:solidFill>
                  <a:srgbClr val="0000FF"/>
                </a:solidFill>
                <a:latin typeface="Consolas" pitchFamily="49" charset="0"/>
                <a:ea typeface="楷体" pitchFamily="49" charset="-122"/>
                <a:cs typeface="Consolas" pitchFamily="49" charset="0"/>
              </a:rPr>
              <a:t>   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当前结点的总价值</a:t>
            </a:r>
          </a:p>
          <a:p>
            <a:pPr>
              <a:lnSpc>
                <a:spcPct val="150000"/>
              </a:lnSpc>
            </a:pPr>
            <a:r>
              <a:rPr lang="en-US" altLang="zh-CN" sz="1800">
                <a:solidFill>
                  <a:srgbClr val="0000FF"/>
                </a:solidFill>
                <a:latin typeface="Consolas" pitchFamily="49" charset="0"/>
                <a:ea typeface="楷体" pitchFamily="49" charset="-122"/>
                <a:cs typeface="Consolas" pitchFamily="49" charset="0"/>
              </a:rPr>
              <a:t>   int 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当前结点包含的解向量</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9900FF"/>
                </a:solidFill>
                <a:latin typeface="Consolas" pitchFamily="49" charset="0"/>
                <a:ea typeface="楷体" pitchFamily="49" charset="-122"/>
                <a:cs typeface="Consolas" pitchFamily="49" charset="0"/>
              </a:rPr>
              <a:t>double ub</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上界</a:t>
            </a:r>
          </a:p>
          <a:p>
            <a:pPr>
              <a:lnSpc>
                <a:spcPct val="1500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571472" y="1357298"/>
            <a:ext cx="8064500" cy="2862322"/>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现在设计限界函数，为了简便，设根结点为第</a:t>
            </a:r>
            <a:r>
              <a:rPr lang="en-US" altLang="zh-CN" sz="2000" dirty="0">
                <a:solidFill>
                  <a:srgbClr val="0000FF"/>
                </a:solidFill>
                <a:latin typeface="Consolas" pitchFamily="49" charset="0"/>
                <a:ea typeface="楷体" pitchFamily="49" charset="-122"/>
                <a:cs typeface="Consolas" pitchFamily="49" charset="0"/>
              </a:rPr>
              <a:t>0</a:t>
            </a:r>
            <a:r>
              <a:rPr lang="zh-CN" altLang="zh-CN" sz="2000" dirty="0">
                <a:solidFill>
                  <a:srgbClr val="0000FF"/>
                </a:solidFill>
                <a:latin typeface="Consolas" pitchFamily="49" charset="0"/>
                <a:ea typeface="楷体" pitchFamily="49" charset="-122"/>
                <a:cs typeface="Consolas" pitchFamily="49" charset="0"/>
              </a:rPr>
              <a:t>层，然后各层依次递增，显然</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时表示是叶子结点层。</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由于该问题是求装入背包的最大价值，属</a:t>
            </a:r>
            <a:r>
              <a:rPr lang="zh-CN" altLang="zh-CN" sz="2000" dirty="0">
                <a:solidFill>
                  <a:srgbClr val="C00000"/>
                </a:solidFill>
                <a:latin typeface="Consolas" pitchFamily="49" charset="0"/>
                <a:ea typeface="楷体" pitchFamily="49" charset="-122"/>
                <a:cs typeface="Consolas" pitchFamily="49" charset="0"/>
              </a:rPr>
              <a:t>求最大值问题</a:t>
            </a:r>
            <a:r>
              <a:rPr lang="zh-CN" altLang="zh-CN" sz="2000" dirty="0">
                <a:solidFill>
                  <a:srgbClr val="0000FF"/>
                </a:solidFill>
                <a:latin typeface="Consolas" pitchFamily="49" charset="0"/>
                <a:ea typeface="楷体" pitchFamily="49" charset="-122"/>
                <a:cs typeface="Consolas" pitchFamily="49" charset="0"/>
              </a:rPr>
              <a:t>，采用</a:t>
            </a:r>
            <a:r>
              <a:rPr lang="zh-CN" altLang="zh-CN" sz="2000" dirty="0">
                <a:solidFill>
                  <a:srgbClr val="C00000"/>
                </a:solidFill>
                <a:latin typeface="Consolas" pitchFamily="49" charset="0"/>
                <a:ea typeface="楷体" pitchFamily="49" charset="-122"/>
                <a:cs typeface="Consolas" pitchFamily="49" charset="0"/>
              </a:rPr>
              <a:t>上界设计</a:t>
            </a:r>
            <a:r>
              <a:rPr lang="zh-CN" altLang="zh-CN" sz="2000" dirty="0">
                <a:solidFill>
                  <a:srgbClr val="0000FF"/>
                </a:solidFill>
                <a:latin typeface="Consolas" pitchFamily="49" charset="0"/>
                <a:ea typeface="楷体" pitchFamily="49" charset="-122"/>
                <a:cs typeface="Consolas" pitchFamily="49" charset="0"/>
              </a:rPr>
              <a:t>方式。</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微软雅黑" panose="020B0503020204020204" pitchFamily="34" charset="-122"/>
                <a:ea typeface="微软雅黑" panose="020B0503020204020204" pitchFamily="34" charset="-122"/>
                <a:cs typeface="Consolas" pitchFamily="49" charset="0"/>
              </a:rPr>
              <a:t>将所有物品按单位重量价值递减排列</a:t>
            </a:r>
            <a:r>
              <a:rPr lang="zh-CN" altLang="en-US" sz="2000" dirty="0">
                <a:solidFill>
                  <a:srgbClr val="0000FF"/>
                </a:solidFill>
                <a:latin typeface="Consolas" pitchFamily="49" charset="0"/>
                <a:ea typeface="楷体" pitchFamily="49" charset="-122"/>
                <a:cs typeface="Consolas" pitchFamily="49" charset="0"/>
              </a:rPr>
              <a:t>，本例</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个物品就是这样排列的。</a:t>
            </a:r>
            <a:endParaRPr lang="zh-CN" altLang="zh-CN" sz="2000" dirty="0">
              <a:solidFill>
                <a:srgbClr val="0000FF"/>
              </a:solidFill>
              <a:latin typeface="Consolas" pitchFamily="49" charset="0"/>
              <a:ea typeface="楷体" pitchFamily="49" charset="-122"/>
              <a:cs typeface="Consolas" pitchFamily="49" charset="0"/>
            </a:endParaRPr>
          </a:p>
        </p:txBody>
      </p:sp>
      <p:sp>
        <p:nvSpPr>
          <p:cNvPr id="6148" name="Rectangle 4"/>
          <p:cNvSpPr>
            <a:spLocks noChangeArrowheads="1"/>
          </p:cNvSpPr>
          <p:nvPr/>
        </p:nvSpPr>
        <p:spPr bwMode="auto">
          <a:xfrm>
            <a:off x="0" y="272415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Text Box 5"/>
          <p:cNvSpPr txBox="1">
            <a:spLocks noChangeArrowheads="1"/>
          </p:cNvSpPr>
          <p:nvPr/>
        </p:nvSpPr>
        <p:spPr bwMode="auto">
          <a:xfrm>
            <a:off x="323850" y="1341438"/>
            <a:ext cx="4248150" cy="519112"/>
          </a:xfrm>
          <a:prstGeom prst="rect">
            <a:avLst/>
          </a:prstGeom>
          <a:solidFill>
            <a:schemeClr val="accent5">
              <a:lumMod val="60000"/>
              <a:lumOff val="40000"/>
            </a:schemeClr>
          </a:solidFill>
          <a:ln w="9525">
            <a:noFill/>
            <a:miter lim="800000"/>
            <a:headEnd/>
            <a:tailEnd/>
          </a:ln>
          <a:effectLst/>
        </p:spPr>
        <p:txBody>
          <a:bodyPr>
            <a:spAutoFit/>
          </a:bodyPr>
          <a:lstStyle/>
          <a:p>
            <a:pPr algn="just">
              <a:spcBef>
                <a:spcPct val="50000"/>
              </a:spcBef>
              <a:defRPr/>
            </a:pPr>
            <a:r>
              <a:rPr lang="en-US" altLang="zh-CN" sz="2800">
                <a:solidFill>
                  <a:srgbClr val="FF0000"/>
                </a:solidFill>
                <a:latin typeface="Consolas" pitchFamily="49" charset="0"/>
                <a:ea typeface="微软雅黑" pitchFamily="34" charset="-122"/>
                <a:cs typeface="Consolas" pitchFamily="49" charset="0"/>
              </a:rPr>
              <a:t>6.1.1 </a:t>
            </a:r>
            <a:r>
              <a:rPr lang="zh-CN" altLang="en-US" sz="2800">
                <a:solidFill>
                  <a:srgbClr val="FF0000"/>
                </a:solidFill>
                <a:latin typeface="Consolas" pitchFamily="49" charset="0"/>
                <a:ea typeface="微软雅黑" pitchFamily="34" charset="-122"/>
                <a:cs typeface="Consolas" pitchFamily="49" charset="0"/>
              </a:rPr>
              <a:t>什么是分枝限界法</a:t>
            </a:r>
          </a:p>
        </p:txBody>
      </p:sp>
      <p:sp>
        <p:nvSpPr>
          <p:cNvPr id="1029" name="Text Box 6"/>
          <p:cNvSpPr txBox="1">
            <a:spLocks noChangeArrowheads="1"/>
          </p:cNvSpPr>
          <p:nvPr/>
        </p:nvSpPr>
        <p:spPr bwMode="auto">
          <a:xfrm>
            <a:off x="468312" y="2205038"/>
            <a:ext cx="8247091" cy="2790187"/>
          </a:xfrm>
          <a:prstGeom prst="rect">
            <a:avLst/>
          </a:prstGeom>
          <a:noFill/>
          <a:ln w="9525">
            <a:noFill/>
            <a:miter lim="800000"/>
            <a:headEnd/>
            <a:tailEnd/>
          </a:ln>
        </p:spPr>
        <p:txBody>
          <a:bodyPr wrap="square">
            <a:spAutoFit/>
          </a:bodyPr>
          <a:lstStyle/>
          <a:p>
            <a:pPr>
              <a:lnSpc>
                <a:spcPct val="150000"/>
              </a:lnSpc>
            </a:pPr>
            <a:r>
              <a:rPr lang="en-US" altLang="zh-CN" sz="2000" dirty="0">
                <a:solidFill>
                  <a:srgbClr val="0000FF"/>
                </a:solidFill>
                <a:latin typeface="楷体" pitchFamily="49" charset="-122"/>
                <a:ea typeface="楷体" pitchFamily="49" charset="-122"/>
              </a:rPr>
              <a:t>    </a:t>
            </a:r>
            <a:r>
              <a:rPr lang="zh-CN" altLang="zh-CN" sz="2000" dirty="0">
                <a:solidFill>
                  <a:srgbClr val="0000FF"/>
                </a:solidFill>
                <a:latin typeface="楷体" pitchFamily="49" charset="-122"/>
                <a:ea typeface="楷体" pitchFamily="49" charset="-122"/>
              </a:rPr>
              <a:t>分枝限界法类似于回溯法</a:t>
            </a:r>
            <a:r>
              <a:rPr lang="zh-CN" altLang="en-US" sz="2000" dirty="0">
                <a:solidFill>
                  <a:srgbClr val="0000FF"/>
                </a:solidFill>
                <a:latin typeface="楷体" pitchFamily="49" charset="-122"/>
                <a:ea typeface="楷体" pitchFamily="49" charset="-122"/>
              </a:rPr>
              <a:t>，</a:t>
            </a:r>
            <a:r>
              <a:rPr lang="zh-CN" altLang="zh-CN" sz="2000" dirty="0">
                <a:solidFill>
                  <a:srgbClr val="0000FF"/>
                </a:solidFill>
                <a:latin typeface="楷体" pitchFamily="49" charset="-122"/>
                <a:ea typeface="楷体" pitchFamily="49" charset="-122"/>
              </a:rPr>
              <a:t>也是一种在问题的解空间树上搜索问题解的算法。</a:t>
            </a:r>
            <a:endParaRPr lang="en-US" altLang="zh-CN" sz="2000" dirty="0">
              <a:solidFill>
                <a:srgbClr val="0000FF"/>
              </a:solidFill>
              <a:latin typeface="楷体" pitchFamily="49" charset="-122"/>
              <a:ea typeface="楷体" pitchFamily="49" charset="-122"/>
            </a:endParaRPr>
          </a:p>
          <a:p>
            <a:pPr>
              <a:lnSpc>
                <a:spcPct val="150000"/>
              </a:lnSpc>
            </a:pPr>
            <a:r>
              <a:rPr lang="en-US" altLang="zh-CN" sz="2000" dirty="0">
                <a:solidFill>
                  <a:srgbClr val="0000FF"/>
                </a:solidFill>
                <a:latin typeface="楷体" pitchFamily="49" charset="-122"/>
                <a:ea typeface="楷体" pitchFamily="49" charset="-122"/>
              </a:rPr>
              <a:t>    </a:t>
            </a:r>
            <a:r>
              <a:rPr lang="zh-CN" altLang="zh-CN" sz="2000" dirty="0">
                <a:solidFill>
                  <a:srgbClr val="0000FF"/>
                </a:solidFill>
                <a:latin typeface="楷体" pitchFamily="49" charset="-122"/>
                <a:ea typeface="楷体" pitchFamily="49" charset="-122"/>
              </a:rPr>
              <a:t>但在一般情况下</a:t>
            </a:r>
            <a:r>
              <a:rPr lang="zh-CN" altLang="en-US" sz="2000" dirty="0">
                <a:solidFill>
                  <a:srgbClr val="0000FF"/>
                </a:solidFill>
                <a:latin typeface="楷体" pitchFamily="49" charset="-122"/>
                <a:ea typeface="楷体" pitchFamily="49" charset="-122"/>
              </a:rPr>
              <a:t>，</a:t>
            </a:r>
            <a:r>
              <a:rPr lang="zh-CN" altLang="zh-CN" sz="2000" dirty="0">
                <a:solidFill>
                  <a:srgbClr val="0000FF"/>
                </a:solidFill>
                <a:latin typeface="楷体" pitchFamily="49" charset="-122"/>
                <a:ea typeface="楷体" pitchFamily="49" charset="-122"/>
              </a:rPr>
              <a:t>分枝限界法与回溯法的求解目标不同。回溯法的求解目标是找出解空间树中满足约束条件的所有解</a:t>
            </a:r>
            <a:r>
              <a:rPr lang="zh-CN" altLang="en-US" sz="2000" dirty="0">
                <a:solidFill>
                  <a:srgbClr val="0000FF"/>
                </a:solidFill>
                <a:latin typeface="楷体" pitchFamily="49" charset="-122"/>
                <a:ea typeface="楷体" pitchFamily="49" charset="-122"/>
              </a:rPr>
              <a:t>，</a:t>
            </a:r>
            <a:r>
              <a:rPr lang="zh-CN" altLang="zh-CN" sz="2000" dirty="0">
                <a:solidFill>
                  <a:srgbClr val="0000FF"/>
                </a:solidFill>
                <a:latin typeface="楷体" pitchFamily="49" charset="-122"/>
                <a:ea typeface="楷体" pitchFamily="49" charset="-122"/>
              </a:rPr>
              <a:t>而</a:t>
            </a:r>
            <a:r>
              <a:rPr lang="zh-CN" altLang="zh-CN" sz="2000" u="sng" dirty="0">
                <a:solidFill>
                  <a:srgbClr val="FF0000"/>
                </a:solidFill>
                <a:latin typeface="楷体" pitchFamily="49" charset="-122"/>
                <a:ea typeface="楷体" pitchFamily="49" charset="-122"/>
              </a:rPr>
              <a:t>分枝限界法的求解目标则是找出满足约束条件的一个解</a:t>
            </a:r>
            <a:r>
              <a:rPr lang="zh-CN" altLang="en-US" sz="2000" u="sng" dirty="0">
                <a:solidFill>
                  <a:srgbClr val="FF0000"/>
                </a:solidFill>
                <a:latin typeface="楷体" pitchFamily="49" charset="-122"/>
                <a:ea typeface="楷体" pitchFamily="49" charset="-122"/>
              </a:rPr>
              <a:t>，</a:t>
            </a:r>
            <a:r>
              <a:rPr lang="zh-CN" altLang="zh-CN" sz="2000" u="sng" dirty="0">
                <a:solidFill>
                  <a:srgbClr val="FF0000"/>
                </a:solidFill>
                <a:latin typeface="楷体" pitchFamily="49" charset="-122"/>
                <a:ea typeface="楷体" pitchFamily="49" charset="-122"/>
              </a:rPr>
              <a:t>或是在满足约束条件的解中找出使某一目标函数值达到极大或极小的解</a:t>
            </a:r>
            <a:r>
              <a:rPr lang="zh-CN" altLang="en-US" sz="2000" u="sng" dirty="0">
                <a:solidFill>
                  <a:srgbClr val="FF0000"/>
                </a:solidFill>
                <a:latin typeface="楷体" pitchFamily="49" charset="-122"/>
                <a:ea typeface="楷体" pitchFamily="49" charset="-122"/>
              </a:rPr>
              <a:t>，</a:t>
            </a:r>
            <a:r>
              <a:rPr lang="zh-CN" altLang="zh-CN" sz="2000" u="sng" dirty="0">
                <a:solidFill>
                  <a:srgbClr val="FF0000"/>
                </a:solidFill>
                <a:latin typeface="楷体" pitchFamily="49" charset="-122"/>
                <a:ea typeface="楷体" pitchFamily="49" charset="-122"/>
              </a:rPr>
              <a:t>即在某种意义下的最优解</a:t>
            </a:r>
            <a:r>
              <a:rPr lang="zh-CN" altLang="zh-CN" sz="2000" dirty="0">
                <a:solidFill>
                  <a:srgbClr val="0000FF"/>
                </a:solidFill>
                <a:latin typeface="楷体" pitchFamily="49" charset="-122"/>
                <a:ea typeface="楷体" pitchFamily="49" charset="-122"/>
              </a:rPr>
              <a:t>。</a:t>
            </a:r>
          </a:p>
        </p:txBody>
      </p:sp>
      <p:sp>
        <p:nvSpPr>
          <p:cNvPr id="1030" name="Rectangle 8"/>
          <p:cNvSpPr>
            <a:spLocks noChangeArrowheads="1"/>
          </p:cNvSpPr>
          <p:nvPr/>
        </p:nvSpPr>
        <p:spPr bwMode="auto">
          <a:xfrm>
            <a:off x="0" y="2952750"/>
            <a:ext cx="9144000" cy="0"/>
          </a:xfrm>
          <a:prstGeom prst="rect">
            <a:avLst/>
          </a:prstGeom>
          <a:noFill/>
          <a:ln w="9525">
            <a:noFill/>
            <a:miter lim="800000"/>
            <a:headEnd/>
            <a:tailEnd/>
          </a:ln>
        </p:spPr>
        <p:txBody>
          <a:bodyPr wrap="none" anchor="ctr">
            <a:spAutoFit/>
          </a:bodyPr>
          <a:lstStyle/>
          <a:p>
            <a:endParaRPr lang="zh-CN" altLang="en-US"/>
          </a:p>
        </p:txBody>
      </p:sp>
      <p:sp>
        <p:nvSpPr>
          <p:cNvPr id="7" name="TextBox 6"/>
          <p:cNvSpPr txBox="1"/>
          <p:nvPr/>
        </p:nvSpPr>
        <p:spPr>
          <a:xfrm>
            <a:off x="857224" y="357166"/>
            <a:ext cx="407196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6.1 </a:t>
            </a:r>
            <a:r>
              <a:rPr lang="zh-CN" altLang="zh-CN" sz="2800">
                <a:solidFill>
                  <a:srgbClr val="FF0000"/>
                </a:solidFill>
                <a:latin typeface="Consolas" pitchFamily="49" charset="0"/>
                <a:ea typeface="叶根友毛笔行书2.0版" pitchFamily="2" charset="-122"/>
                <a:cs typeface="Consolas" pitchFamily="49" charset="0"/>
              </a:rPr>
              <a:t>分枝限界法概述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140307"/>
            <a:ext cx="8143932" cy="961674"/>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对于第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层的某个结点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，用</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w</a:t>
            </a:r>
            <a:r>
              <a:rPr lang="zh-CN" altLang="zh-CN" sz="2000">
                <a:solidFill>
                  <a:srgbClr val="0000FF"/>
                </a:solidFill>
                <a:latin typeface="Consolas" pitchFamily="49" charset="0"/>
                <a:ea typeface="楷体" pitchFamily="49" charset="-122"/>
                <a:cs typeface="Consolas" pitchFamily="49" charset="0"/>
              </a:rPr>
              <a:t>表示结点</a:t>
            </a:r>
            <a:r>
              <a:rPr lang="en-US" altLang="zh-CN" sz="2000" i="1">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时已装入的总重量，用</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表示已装入的总价值</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928662" y="2357992"/>
            <a:ext cx="7643866" cy="2635488"/>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zh-CN" sz="2000">
                <a:solidFill>
                  <a:srgbClr val="0000FF"/>
                </a:solidFill>
                <a:latin typeface="Consolas" pitchFamily="49" charset="0"/>
                <a:ea typeface="微软雅黑" pitchFamily="34" charset="-122"/>
                <a:cs typeface="Consolas" pitchFamily="49" charset="0"/>
              </a:rPr>
              <a:t>如果所有剩余的物品都能装入背包，那么价值的上界</a:t>
            </a:r>
            <a:r>
              <a:rPr lang="en-US" altLang="zh-CN" sz="2000" i="1">
                <a:solidFill>
                  <a:srgbClr val="0000FF"/>
                </a:solidFill>
                <a:latin typeface="Consolas" pitchFamily="49" charset="0"/>
                <a:ea typeface="微软雅黑" pitchFamily="34" charset="-122"/>
                <a:cs typeface="Consolas" pitchFamily="49" charset="0"/>
              </a:rPr>
              <a:t>e</a:t>
            </a:r>
            <a:r>
              <a:rPr lang="en-US" altLang="zh-CN" sz="2000">
                <a:solidFill>
                  <a:srgbClr val="0000FF"/>
                </a:solidFill>
                <a:latin typeface="Consolas" pitchFamily="49" charset="0"/>
                <a:ea typeface="微软雅黑" pitchFamily="34" charset="-122"/>
                <a:cs typeface="Consolas" pitchFamily="49" charset="0"/>
              </a:rPr>
              <a:t>.ub=</a:t>
            </a:r>
            <a:r>
              <a:rPr lang="en-US" altLang="zh-CN" sz="2000" i="1">
                <a:solidFill>
                  <a:srgbClr val="C00000"/>
                </a:solidFill>
                <a:latin typeface="Consolas" pitchFamily="49" charset="0"/>
                <a:ea typeface="微软雅黑" pitchFamily="34" charset="-122"/>
                <a:cs typeface="Consolas" pitchFamily="49" charset="0"/>
              </a:rPr>
              <a:t>e</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 (</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i</a:t>
            </a:r>
            <a:r>
              <a:rPr lang="en-US" altLang="zh-CN" sz="2000">
                <a:solidFill>
                  <a:srgbClr val="C00000"/>
                </a:solidFill>
                <a:latin typeface="Consolas" pitchFamily="49" charset="0"/>
                <a:ea typeface="微软雅黑" pitchFamily="34" charset="-122"/>
                <a:cs typeface="Consolas" pitchFamily="49" charset="0"/>
              </a:rPr>
              <a:t>+1]+…+</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n</a:t>
            </a:r>
            <a:r>
              <a:rPr lang="en-US" altLang="zh-CN" sz="2000">
                <a:solidFill>
                  <a:srgbClr val="C00000"/>
                </a:solidFill>
                <a:latin typeface="Consolas" pitchFamily="49" charset="0"/>
                <a:ea typeface="微软雅黑" pitchFamily="34" charset="-122"/>
                <a:cs typeface="Consolas" pitchFamily="49" charset="0"/>
              </a:rPr>
              <a:t>])</a:t>
            </a:r>
            <a:endParaRPr lang="en-US" altLang="zh-CN" sz="2000">
              <a:solidFill>
                <a:srgbClr val="0000FF"/>
              </a:solidFill>
              <a:latin typeface="Consolas" pitchFamily="49" charset="0"/>
              <a:ea typeface="微软雅黑" pitchFamily="34" charset="-122"/>
              <a:cs typeface="Consolas" pitchFamily="49" charset="0"/>
            </a:endParaRPr>
          </a:p>
          <a:p>
            <a:pPr marL="457200" indent="-457200">
              <a:lnSpc>
                <a:spcPct val="150000"/>
              </a:lnSpc>
              <a:buBlip>
                <a:blip r:embed="rId2"/>
              </a:buBlip>
            </a:pPr>
            <a:r>
              <a:rPr lang="zh-CN" altLang="zh-CN" sz="2000">
                <a:solidFill>
                  <a:srgbClr val="0000FF"/>
                </a:solidFill>
                <a:latin typeface="Consolas" pitchFamily="49" charset="0"/>
                <a:ea typeface="微软雅黑" pitchFamily="34" charset="-122"/>
                <a:cs typeface="Consolas" pitchFamily="49" charset="0"/>
              </a:rPr>
              <a:t>如果所有剩余的物品不能全部装入背包，那么价值的上界</a:t>
            </a:r>
            <a:r>
              <a:rPr lang="en-US" altLang="zh-CN" sz="2000" i="1">
                <a:solidFill>
                  <a:srgbClr val="C00000"/>
                </a:solidFill>
                <a:latin typeface="Consolas" pitchFamily="49" charset="0"/>
                <a:ea typeface="微软雅黑" pitchFamily="34" charset="-122"/>
                <a:cs typeface="Consolas" pitchFamily="49" charset="0"/>
              </a:rPr>
              <a:t>e</a:t>
            </a:r>
            <a:r>
              <a:rPr lang="en-US" altLang="zh-CN" sz="2000">
                <a:solidFill>
                  <a:srgbClr val="C00000"/>
                </a:solidFill>
                <a:latin typeface="Consolas" pitchFamily="49" charset="0"/>
                <a:ea typeface="微软雅黑" pitchFamily="34" charset="-122"/>
                <a:cs typeface="Consolas" pitchFamily="49" charset="0"/>
              </a:rPr>
              <a:t>.ub=</a:t>
            </a:r>
            <a:r>
              <a:rPr lang="en-US" altLang="zh-CN" sz="2000" i="1">
                <a:solidFill>
                  <a:srgbClr val="C00000"/>
                </a:solidFill>
                <a:latin typeface="Consolas" pitchFamily="49" charset="0"/>
                <a:ea typeface="微软雅黑" pitchFamily="34" charset="-122"/>
                <a:cs typeface="Consolas" pitchFamily="49" charset="0"/>
              </a:rPr>
              <a:t>e</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 (</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i</a:t>
            </a:r>
            <a:r>
              <a:rPr lang="en-US" altLang="zh-CN" sz="2000">
                <a:solidFill>
                  <a:srgbClr val="C00000"/>
                </a:solidFill>
                <a:latin typeface="Consolas" pitchFamily="49" charset="0"/>
                <a:ea typeface="微软雅黑" pitchFamily="34" charset="-122"/>
                <a:cs typeface="Consolas" pitchFamily="49" charset="0"/>
              </a:rPr>
              <a:t>+1]+…+</a:t>
            </a:r>
            <a:r>
              <a:rPr lang="en-US" altLang="zh-CN" sz="2000" i="1">
                <a:solidFill>
                  <a:srgbClr val="C00000"/>
                </a:solidFill>
                <a:latin typeface="Consolas" pitchFamily="49" charset="0"/>
                <a:ea typeface="微软雅黑" pitchFamily="34" charset="-122"/>
                <a:cs typeface="Consolas" pitchFamily="49" charset="0"/>
              </a:rPr>
              <a:t>v</a:t>
            </a:r>
            <a:r>
              <a:rPr lang="en-US" altLang="zh-CN" sz="2000">
                <a:solidFill>
                  <a:srgbClr val="C00000"/>
                </a:solidFill>
                <a:latin typeface="Consolas" pitchFamily="49" charset="0"/>
                <a:ea typeface="微软雅黑" pitchFamily="34" charset="-122"/>
                <a:cs typeface="Consolas" pitchFamily="49" charset="0"/>
              </a:rPr>
              <a:t>[</a:t>
            </a:r>
            <a:r>
              <a:rPr lang="en-US" altLang="zh-CN" sz="2000" i="1">
                <a:solidFill>
                  <a:srgbClr val="C00000"/>
                </a:solidFill>
                <a:latin typeface="Consolas" pitchFamily="49" charset="0"/>
                <a:ea typeface="微软雅黑" pitchFamily="34" charset="-122"/>
                <a:cs typeface="Consolas" pitchFamily="49" charset="0"/>
              </a:rPr>
              <a:t>k</a:t>
            </a:r>
            <a:r>
              <a:rPr lang="en-US" altLang="zh-CN" sz="2000">
                <a:solidFill>
                  <a:srgbClr val="C00000"/>
                </a:solidFill>
                <a:latin typeface="Consolas" pitchFamily="49" charset="0"/>
                <a:ea typeface="微软雅黑" pitchFamily="34" charset="-122"/>
                <a:cs typeface="Consolas" pitchFamily="49" charset="0"/>
              </a:rPr>
              <a:t>])+(</a:t>
            </a:r>
            <a:r>
              <a:rPr lang="zh-CN" altLang="zh-CN" sz="2000">
                <a:solidFill>
                  <a:srgbClr val="C00000"/>
                </a:solidFill>
                <a:latin typeface="Consolas" pitchFamily="49" charset="0"/>
                <a:ea typeface="微软雅黑" pitchFamily="34" charset="-122"/>
                <a:cs typeface="Consolas" pitchFamily="49" charset="0"/>
              </a:rPr>
              <a:t>物品</a:t>
            </a:r>
            <a:r>
              <a:rPr lang="en-US" altLang="zh-CN" sz="2000" i="1">
                <a:solidFill>
                  <a:srgbClr val="C00000"/>
                </a:solidFill>
                <a:latin typeface="Consolas" pitchFamily="49" charset="0"/>
                <a:ea typeface="微软雅黑" pitchFamily="34" charset="-122"/>
                <a:cs typeface="Consolas" pitchFamily="49" charset="0"/>
              </a:rPr>
              <a:t>k</a:t>
            </a:r>
            <a:r>
              <a:rPr lang="en-US" altLang="zh-CN" sz="2000">
                <a:solidFill>
                  <a:srgbClr val="C00000"/>
                </a:solidFill>
                <a:latin typeface="Consolas" pitchFamily="49" charset="0"/>
                <a:ea typeface="微软雅黑" pitchFamily="34" charset="-122"/>
                <a:cs typeface="Consolas" pitchFamily="49" charset="0"/>
              </a:rPr>
              <a:t>+1</a:t>
            </a:r>
            <a:r>
              <a:rPr lang="zh-CN" altLang="zh-CN" sz="2000">
                <a:solidFill>
                  <a:srgbClr val="C00000"/>
                </a:solidFill>
                <a:latin typeface="Consolas" pitchFamily="49" charset="0"/>
                <a:ea typeface="微软雅黑" pitchFamily="34" charset="-122"/>
                <a:cs typeface="Consolas" pitchFamily="49" charset="0"/>
              </a:rPr>
              <a:t>装入的部分重量</a:t>
            </a:r>
            <a:r>
              <a:rPr lang="en-US" altLang="zh-CN" sz="2000">
                <a:solidFill>
                  <a:srgbClr val="C00000"/>
                </a:solidFill>
                <a:latin typeface="Consolas" pitchFamily="49" charset="0"/>
                <a:ea typeface="微软雅黑" pitchFamily="34" charset="-122"/>
                <a:cs typeface="Consolas" pitchFamily="49" charset="0"/>
              </a:rPr>
              <a:t>)×</a:t>
            </a:r>
            <a:r>
              <a:rPr lang="zh-CN" altLang="zh-CN" sz="2000">
                <a:solidFill>
                  <a:srgbClr val="C00000"/>
                </a:solidFill>
                <a:latin typeface="Consolas" pitchFamily="49" charset="0"/>
                <a:ea typeface="微软雅黑" pitchFamily="34" charset="-122"/>
                <a:cs typeface="Consolas" pitchFamily="49" charset="0"/>
              </a:rPr>
              <a:t>物品</a:t>
            </a:r>
            <a:r>
              <a:rPr lang="en-US" altLang="zh-CN" sz="2000" i="1">
                <a:solidFill>
                  <a:srgbClr val="C00000"/>
                </a:solidFill>
                <a:latin typeface="Consolas" pitchFamily="49" charset="0"/>
                <a:ea typeface="微软雅黑" pitchFamily="34" charset="-122"/>
                <a:cs typeface="Consolas" pitchFamily="49" charset="0"/>
              </a:rPr>
              <a:t>k</a:t>
            </a:r>
            <a:r>
              <a:rPr lang="en-US" altLang="zh-CN" sz="2000">
                <a:solidFill>
                  <a:srgbClr val="C00000"/>
                </a:solidFill>
                <a:latin typeface="Consolas" pitchFamily="49" charset="0"/>
                <a:ea typeface="微软雅黑" pitchFamily="34" charset="-122"/>
                <a:cs typeface="Consolas" pitchFamily="49" charset="0"/>
              </a:rPr>
              <a:t>+1</a:t>
            </a:r>
            <a:r>
              <a:rPr lang="zh-CN" altLang="zh-CN" sz="2000">
                <a:solidFill>
                  <a:srgbClr val="C00000"/>
                </a:solidFill>
                <a:latin typeface="Consolas" pitchFamily="49" charset="0"/>
                <a:ea typeface="微软雅黑" pitchFamily="34" charset="-122"/>
                <a:cs typeface="Consolas" pitchFamily="49" charset="0"/>
              </a:rPr>
              <a:t>的单位价值</a:t>
            </a:r>
            <a:endParaRPr lang="zh-CN" altLang="en-US" sz="2000">
              <a:solidFill>
                <a:srgbClr val="C00000"/>
              </a:solidFill>
              <a:latin typeface="Consolas" pitchFamily="49" charset="0"/>
              <a:ea typeface="微软雅黑" pitchFamily="34" charset="-122"/>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272415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grpSp>
        <p:nvGrpSpPr>
          <p:cNvPr id="5" name="组合 4"/>
          <p:cNvGrpSpPr/>
          <p:nvPr/>
        </p:nvGrpSpPr>
        <p:grpSpPr>
          <a:xfrm>
            <a:off x="2559210" y="1714488"/>
            <a:ext cx="5311464" cy="428628"/>
            <a:chOff x="2630648" y="2143116"/>
            <a:chExt cx="5311464" cy="428628"/>
          </a:xfrm>
        </p:grpSpPr>
        <p:sp>
          <p:nvSpPr>
            <p:cNvPr id="6" name="TextBox 5"/>
            <p:cNvSpPr txBox="1"/>
            <p:nvPr/>
          </p:nvSpPr>
          <p:spPr>
            <a:xfrm>
              <a:off x="7429520" y="2223307"/>
              <a:ext cx="512592"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cxnSp>
          <p:nvCxnSpPr>
            <p:cNvPr id="7" name="直接连接符 6"/>
            <p:cNvCxnSpPr/>
            <p:nvPr/>
          </p:nvCxnSpPr>
          <p:spPr>
            <a:xfrm>
              <a:off x="3571868" y="2357430"/>
              <a:ext cx="3929090" cy="30086"/>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630648" y="2143116"/>
              <a:ext cx="798344"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A(0,0)</a:t>
              </a:r>
              <a:endParaRPr lang="zh-CN" altLang="en-US" sz="1600">
                <a:solidFill>
                  <a:srgbClr val="0000FF"/>
                </a:solidFill>
                <a:latin typeface="Consolas" pitchFamily="49" charset="0"/>
                <a:cs typeface="Consolas" pitchFamily="49" charset="0"/>
              </a:endParaRPr>
            </a:p>
          </p:txBody>
        </p:sp>
      </p:grpSp>
      <p:grpSp>
        <p:nvGrpSpPr>
          <p:cNvPr id="9" name="组合 8"/>
          <p:cNvGrpSpPr/>
          <p:nvPr/>
        </p:nvGrpSpPr>
        <p:grpSpPr>
          <a:xfrm>
            <a:off x="785786" y="2143116"/>
            <a:ext cx="8215370" cy="1285884"/>
            <a:chOff x="857224" y="2571744"/>
            <a:chExt cx="8215370" cy="1285884"/>
          </a:xfrm>
        </p:grpSpPr>
        <p:cxnSp>
          <p:nvCxnSpPr>
            <p:cNvPr id="10" name="直接连接符 9"/>
            <p:cNvCxnSpPr/>
            <p:nvPr/>
          </p:nvCxnSpPr>
          <p:spPr>
            <a:xfrm flipV="1">
              <a:off x="4500562" y="2920181"/>
              <a:ext cx="2416366"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57356" y="2786058"/>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2" name="TextBox 11"/>
            <p:cNvSpPr txBox="1"/>
            <p:nvPr/>
          </p:nvSpPr>
          <p:spPr>
            <a:xfrm>
              <a:off x="4168424" y="2782285"/>
              <a:ext cx="142876" cy="2769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3" name="TextBox 12"/>
            <p:cNvSpPr txBox="1"/>
            <p:nvPr/>
          </p:nvSpPr>
          <p:spPr>
            <a:xfrm>
              <a:off x="6988366" y="2786058"/>
              <a:ext cx="2084228" cy="276999"/>
            </a:xfrm>
            <a:prstGeom prst="rect">
              <a:avLst/>
            </a:prstGeom>
            <a:noFill/>
          </p:spPr>
          <p:txBody>
            <a:bodyPr wrap="square" lIns="0" tIns="0" rIns="0" bIns="0" rtlCol="0">
              <a:spAutoFit/>
            </a:bodyPr>
            <a:lstStyle/>
            <a:p>
              <a:r>
                <a:rPr lang="zh-CN" altLang="en-US" sz="1800">
                  <a:solidFill>
                    <a:srgbClr val="0000FF"/>
                  </a:solidFill>
                  <a:latin typeface="Consolas" pitchFamily="49" charset="0"/>
                  <a:ea typeface="楷体" pitchFamily="49" charset="-122"/>
                  <a:cs typeface="Consolas" pitchFamily="49" charset="0"/>
                </a:rPr>
                <a:t>选择或不选择物品</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857224" y="3429000"/>
              <a:ext cx="101265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B(16,45)</a:t>
              </a:r>
              <a:endParaRPr lang="zh-CN" altLang="en-US" sz="1600">
                <a:solidFill>
                  <a:srgbClr val="0000FF"/>
                </a:solidFill>
                <a:latin typeface="Consolas" pitchFamily="49" charset="0"/>
                <a:cs typeface="Consolas" pitchFamily="49" charset="0"/>
              </a:endParaRPr>
            </a:p>
          </p:txBody>
        </p:sp>
        <p:cxnSp>
          <p:nvCxnSpPr>
            <p:cNvPr id="15" name="直接连接符 14"/>
            <p:cNvCxnSpPr>
              <a:stCxn id="8" idx="2"/>
              <a:endCxn id="14" idx="0"/>
            </p:cNvCxnSpPr>
            <p:nvPr/>
          </p:nvCxnSpPr>
          <p:spPr>
            <a:xfrm rot="5400000">
              <a:off x="1768059" y="2167239"/>
              <a:ext cx="857256" cy="1666267"/>
            </a:xfrm>
            <a:prstGeom prst="line">
              <a:avLst/>
            </a:prstGeom>
          </p:spPr>
          <p:style>
            <a:lnRef idx="2">
              <a:schemeClr val="dk1"/>
            </a:lnRef>
            <a:fillRef idx="0">
              <a:schemeClr val="dk1"/>
            </a:fillRef>
            <a:effectRef idx="1">
              <a:schemeClr val="dk1"/>
            </a:effectRef>
            <a:fontRef idx="minor">
              <a:schemeClr val="tx1"/>
            </a:fontRef>
          </p:style>
        </p:cxnSp>
        <p:sp>
          <p:nvSpPr>
            <p:cNvPr id="16" name="矩形 15"/>
            <p:cNvSpPr/>
            <p:nvPr/>
          </p:nvSpPr>
          <p:spPr>
            <a:xfrm>
              <a:off x="4572000" y="3429000"/>
              <a:ext cx="785818" cy="42862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800"/>
                </a:lnSpc>
              </a:pPr>
              <a:r>
                <a:rPr lang="en-US" altLang="zh-CN" sz="1600">
                  <a:solidFill>
                    <a:srgbClr val="0000FF"/>
                  </a:solidFill>
                  <a:latin typeface="Consolas" pitchFamily="49" charset="0"/>
                  <a:cs typeface="Consolas" pitchFamily="49" charset="0"/>
                </a:rPr>
                <a:t>C(0,0)</a:t>
              </a:r>
              <a:endParaRPr lang="zh-CN" altLang="en-US" sz="1600">
                <a:solidFill>
                  <a:srgbClr val="0000FF"/>
                </a:solidFill>
                <a:latin typeface="Consolas" pitchFamily="49" charset="0"/>
                <a:cs typeface="Consolas" pitchFamily="49" charset="0"/>
              </a:endParaRPr>
            </a:p>
          </p:txBody>
        </p:sp>
        <p:cxnSp>
          <p:nvCxnSpPr>
            <p:cNvPr id="17" name="直接连接符 16"/>
            <p:cNvCxnSpPr>
              <a:stCxn id="8" idx="2"/>
              <a:endCxn id="16" idx="0"/>
            </p:cNvCxnSpPr>
            <p:nvPr/>
          </p:nvCxnSpPr>
          <p:spPr>
            <a:xfrm rot="16200000" flipH="1">
              <a:off x="3568736" y="2032827"/>
              <a:ext cx="857256" cy="1935089"/>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429520" y="3491575"/>
              <a:ext cx="571504" cy="2769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cxnSp>
          <p:nvCxnSpPr>
            <p:cNvPr id="19" name="直接连接符 18"/>
            <p:cNvCxnSpPr/>
            <p:nvPr/>
          </p:nvCxnSpPr>
          <p:spPr>
            <a:xfrm>
              <a:off x="5572132" y="3638224"/>
              <a:ext cx="1916300" cy="0"/>
            </a:xfrm>
            <a:prstGeom prst="line">
              <a:avLst/>
            </a:prstGeom>
            <a:ln w="28575">
              <a:solidFill>
                <a:srgbClr val="006600"/>
              </a:solidFill>
              <a:prstDash val="dash"/>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142844" y="3571876"/>
            <a:ext cx="8429684" cy="2161380"/>
            <a:chOff x="142844" y="3571876"/>
            <a:chExt cx="8429684" cy="2161380"/>
          </a:xfrm>
        </p:grpSpPr>
        <p:sp>
          <p:nvSpPr>
            <p:cNvPr id="8195" name="Text Box 2"/>
            <p:cNvSpPr txBox="1">
              <a:spLocks noChangeArrowheads="1"/>
            </p:cNvSpPr>
            <p:nvPr/>
          </p:nvSpPr>
          <p:spPr bwMode="auto">
            <a:xfrm>
              <a:off x="142844" y="3571876"/>
              <a:ext cx="8429684"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根结点</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的层次</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=0:</a:t>
              </a:r>
            </a:p>
            <a:p>
              <a:pPr>
                <a:lnSpc>
                  <a:spcPts val="3000"/>
                </a:lnSpc>
                <a:spcBef>
                  <a:spcPts val="0"/>
                </a:spcBef>
              </a:pPr>
              <a:r>
                <a:rPr lang="en-US" altLang="zh-CN" sz="2000" dirty="0" err="1">
                  <a:solidFill>
                    <a:srgbClr val="0000FF"/>
                  </a:solidFill>
                  <a:latin typeface="Consolas" pitchFamily="49" charset="0"/>
                  <a:ea typeface="楷体" pitchFamily="49" charset="-122"/>
                  <a:cs typeface="Consolas" pitchFamily="49" charset="0"/>
                </a:rPr>
                <a:t>ub</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99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    +   </a:t>
              </a:r>
              <a:r>
                <a:rPr lang="en-US" altLang="zh-CN" sz="2000" dirty="0">
                  <a:solidFill>
                    <a:srgbClr val="9900FF"/>
                  </a:solidFill>
                  <a:latin typeface="Consolas" pitchFamily="49" charset="0"/>
                  <a:ea typeface="楷体" pitchFamily="49" charset="-122"/>
                  <a:cs typeface="Consolas" pitchFamily="49" charset="0"/>
                </a:rPr>
                <a:t>45</a:t>
              </a:r>
              <a:r>
                <a:rPr lang="en-US" altLang="zh-CN" sz="2000" dirty="0">
                  <a:solidFill>
                    <a:srgbClr val="0000FF"/>
                  </a:solidFill>
                  <a:latin typeface="Consolas" pitchFamily="49" charset="0"/>
                  <a:ea typeface="楷体" pitchFamily="49" charset="-122"/>
                  <a:cs typeface="Consolas" pitchFamily="49" charset="0"/>
                </a:rPr>
                <a:t>   +  </a:t>
              </a:r>
              <a:r>
                <a:rPr lang="en-US" altLang="zh-CN" sz="2000" dirty="0">
                  <a:solidFill>
                    <a:srgbClr val="9900FF"/>
                  </a:solidFill>
                  <a:latin typeface="Consolas" pitchFamily="49" charset="0"/>
                  <a:ea typeface="楷体" pitchFamily="49" charset="-122"/>
                  <a:cs typeface="Consolas" pitchFamily="49" charset="0"/>
                </a:rPr>
                <a:t>(30-16)×25/15  </a:t>
              </a:r>
              <a:r>
                <a:rPr lang="en-US" altLang="zh-CN" sz="2000" dirty="0">
                  <a:solidFill>
                    <a:srgbClr val="0000FF"/>
                  </a:solidFill>
                  <a:latin typeface="Consolas" pitchFamily="49" charset="0"/>
                  <a:ea typeface="楷体" pitchFamily="49" charset="-122"/>
                  <a:cs typeface="Consolas" pitchFamily="49" charset="0"/>
                </a:rPr>
                <a:t>=  68</a:t>
              </a:r>
              <a:r>
                <a:rPr lang="zh-CN" altLang="en-US" sz="2000" dirty="0">
                  <a:solidFill>
                    <a:srgbClr val="0000FF"/>
                  </a:solidFill>
                  <a:latin typeface="Consolas" pitchFamily="49" charset="0"/>
                  <a:ea typeface="楷体" pitchFamily="49" charset="-122"/>
                  <a:cs typeface="Consolas" pitchFamily="49" charset="0"/>
                </a:rPr>
                <a:t>（采用取整运算）</a:t>
              </a:r>
            </a:p>
          </p:txBody>
        </p:sp>
        <p:sp>
          <p:nvSpPr>
            <p:cNvPr id="20" name="TextBox 19"/>
            <p:cNvSpPr txBox="1"/>
            <p:nvPr/>
          </p:nvSpPr>
          <p:spPr>
            <a:xfrm>
              <a:off x="428596" y="4776066"/>
              <a:ext cx="642942" cy="369332"/>
            </a:xfrm>
            <a:prstGeom prst="rect">
              <a:avLst/>
            </a:prstGeom>
            <a:noFill/>
          </p:spPr>
          <p:txBody>
            <a:bodyPr wrap="square" rtlCol="0">
              <a:spAutoFit/>
            </a:bodyPr>
            <a:lstStyle/>
            <a:p>
              <a:pPr algn="ctr"/>
              <a:r>
                <a:rPr lang="en-US" altLang="zh-CN" sz="1800" i="1" dirty="0">
                  <a:solidFill>
                    <a:srgbClr val="0000FF"/>
                  </a:solidFill>
                  <a:latin typeface="Consolas" pitchFamily="49" charset="0"/>
                  <a:cs typeface="Consolas" pitchFamily="49" charset="0"/>
                </a:rPr>
                <a:t>v</a:t>
              </a:r>
              <a:r>
                <a:rPr lang="en-US" altLang="zh-CN" sz="1800" dirty="0">
                  <a:solidFill>
                    <a:srgbClr val="0000FF"/>
                  </a:solidFill>
                  <a:latin typeface="Consolas" pitchFamily="49" charset="0"/>
                  <a:cs typeface="Consolas" pitchFamily="49" charset="0"/>
                </a:rPr>
                <a:t>=0</a:t>
              </a:r>
              <a:endParaRPr lang="zh-CN" altLang="en-US" sz="1800" dirty="0">
                <a:solidFill>
                  <a:srgbClr val="0000FF"/>
                </a:solidFill>
                <a:latin typeface="Consolas" pitchFamily="49" charset="0"/>
                <a:cs typeface="Consolas" pitchFamily="49" charset="0"/>
              </a:endParaRPr>
            </a:p>
          </p:txBody>
        </p:sp>
        <p:cxnSp>
          <p:nvCxnSpPr>
            <p:cNvPr id="22" name="直接箭头连接符 21"/>
            <p:cNvCxnSpPr/>
            <p:nvPr/>
          </p:nvCxnSpPr>
          <p:spPr>
            <a:xfrm rot="5400000" flipH="1" flipV="1">
              <a:off x="572720" y="4645916"/>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57290" y="4804584"/>
              <a:ext cx="1643074" cy="923330"/>
            </a:xfrm>
            <a:prstGeom prst="rect">
              <a:avLst/>
            </a:prstGeom>
            <a:noFill/>
          </p:spPr>
          <p:txBody>
            <a:bodyPr wrap="square" rtlCol="0">
              <a:spAutoFit/>
            </a:bodyPr>
            <a:lstStyle/>
            <a:p>
              <a:pPr algn="ctr"/>
              <a:r>
                <a:rPr lang="en-US" altLang="zh-CN" sz="1800" i="1">
                  <a:solidFill>
                    <a:srgbClr val="0000FF"/>
                  </a:solidFill>
                  <a:latin typeface="Consolas" pitchFamily="49" charset="0"/>
                  <a:ea typeface="楷体" pitchFamily="49" charset="-122"/>
                  <a:cs typeface="Consolas" pitchFamily="49" charset="0"/>
                </a:rPr>
                <a:t>w</a:t>
              </a:r>
              <a:r>
                <a:rPr lang="en-US" altLang="zh-CN" sz="1800">
                  <a:solidFill>
                    <a:srgbClr val="0000FF"/>
                  </a:solidFill>
                  <a:latin typeface="Consolas" pitchFamily="49" charset="0"/>
                  <a:ea typeface="楷体" pitchFamily="49" charset="-122"/>
                  <a:cs typeface="Consolas" pitchFamily="49" charset="0"/>
                </a:rPr>
                <a:t>[1]=16&lt;30</a:t>
              </a:r>
            </a:p>
            <a:p>
              <a:pPr algn="ctr"/>
              <a:r>
                <a:rPr lang="zh-CN" altLang="en-US" sz="1800">
                  <a:solidFill>
                    <a:srgbClr val="0000FF"/>
                  </a:solidFill>
                  <a:latin typeface="Consolas" pitchFamily="49" charset="0"/>
                  <a:ea typeface="楷体" pitchFamily="49" charset="-122"/>
                  <a:cs typeface="Consolas" pitchFamily="49" charset="0"/>
                </a:rPr>
                <a:t>可选物品</a:t>
              </a:r>
              <a:r>
                <a:rPr lang="en-US" altLang="zh-CN" sz="1800">
                  <a:solidFill>
                    <a:srgbClr val="0000FF"/>
                  </a:solidFill>
                  <a:latin typeface="Consolas" pitchFamily="49" charset="0"/>
                  <a:ea typeface="楷体" pitchFamily="49" charset="-122"/>
                  <a:cs typeface="Consolas" pitchFamily="49" charset="0"/>
                </a:rPr>
                <a:t>1</a:t>
              </a:r>
            </a:p>
            <a:p>
              <a:pPr algn="ctr"/>
              <a:r>
                <a:rPr lang="en-US" altLang="zh-CN" sz="1800" i="1">
                  <a:solidFill>
                    <a:srgbClr val="0000FF"/>
                  </a:solidFill>
                  <a:latin typeface="Consolas" pitchFamily="49" charset="0"/>
                  <a:ea typeface="楷体" pitchFamily="49" charset="-122"/>
                  <a:cs typeface="Consolas" pitchFamily="49" charset="0"/>
                </a:rPr>
                <a:t>v</a:t>
              </a:r>
              <a:r>
                <a:rPr lang="en-US" altLang="zh-CN" sz="1800">
                  <a:solidFill>
                    <a:srgbClr val="0000FF"/>
                  </a:solidFill>
                  <a:latin typeface="Consolas" pitchFamily="49" charset="0"/>
                  <a:ea typeface="楷体" pitchFamily="49" charset="-122"/>
                  <a:cs typeface="Consolas" pitchFamily="49" charset="0"/>
                </a:rPr>
                <a:t>[1]=45</a:t>
              </a:r>
              <a:endParaRPr lang="zh-CN" altLang="en-US" sz="1800">
                <a:solidFill>
                  <a:srgbClr val="0000FF"/>
                </a:solidFill>
                <a:latin typeface="Consolas" pitchFamily="49" charset="0"/>
                <a:ea typeface="楷体" pitchFamily="49" charset="-122"/>
                <a:cs typeface="Consolas" pitchFamily="49" charset="0"/>
              </a:endParaRPr>
            </a:p>
          </p:txBody>
        </p:sp>
        <p:cxnSp>
          <p:nvCxnSpPr>
            <p:cNvPr id="24" name="直接箭头连接符 23"/>
            <p:cNvCxnSpPr/>
            <p:nvPr/>
          </p:nvCxnSpPr>
          <p:spPr>
            <a:xfrm rot="5400000" flipH="1" flipV="1">
              <a:off x="1787166" y="4674434"/>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357554" y="4809926"/>
              <a:ext cx="1714512" cy="923330"/>
            </a:xfrm>
            <a:prstGeom prst="rect">
              <a:avLst/>
            </a:prstGeom>
            <a:noFill/>
          </p:spPr>
          <p:txBody>
            <a:bodyPr wrap="square" rtlCol="0">
              <a:spAutoFit/>
            </a:bodyPr>
            <a:lstStyle/>
            <a:p>
              <a:pPr algn="ctr"/>
              <a:r>
                <a:rPr lang="zh-CN" altLang="en-US" sz="1800" dirty="0">
                  <a:solidFill>
                    <a:srgbClr val="0000FF"/>
                  </a:solidFill>
                  <a:latin typeface="Consolas" pitchFamily="49" charset="0"/>
                  <a:ea typeface="楷体" pitchFamily="49" charset="-122"/>
                  <a:cs typeface="Consolas" pitchFamily="49" charset="0"/>
                </a:rPr>
                <a:t>可选物品</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的一部分</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即</a:t>
              </a:r>
              <a:r>
                <a:rPr lang="en-US" altLang="zh-CN" sz="1800" dirty="0">
                  <a:solidFill>
                    <a:srgbClr val="0000FF"/>
                  </a:solidFill>
                  <a:latin typeface="Consolas" pitchFamily="49" charset="0"/>
                  <a:ea typeface="楷体" pitchFamily="49" charset="-122"/>
                  <a:cs typeface="Consolas" pitchFamily="49" charset="0"/>
                </a:rPr>
                <a:t>30-16</a:t>
              </a:r>
              <a:r>
                <a:rPr lang="zh-CN" altLang="en-US" sz="1800" dirty="0">
                  <a:solidFill>
                    <a:srgbClr val="0000FF"/>
                  </a:solidFill>
                  <a:latin typeface="Consolas" pitchFamily="49" charset="0"/>
                  <a:ea typeface="楷体" pitchFamily="49" charset="-122"/>
                  <a:cs typeface="Consolas" pitchFamily="49" charset="0"/>
                </a:rPr>
                <a:t>，对应的价值</a:t>
              </a:r>
            </a:p>
          </p:txBody>
        </p:sp>
        <p:cxnSp>
          <p:nvCxnSpPr>
            <p:cNvPr id="27" name="直接箭头连接符 26"/>
            <p:cNvCxnSpPr/>
            <p:nvPr/>
          </p:nvCxnSpPr>
          <p:spPr>
            <a:xfrm rot="5400000" flipH="1" flipV="1">
              <a:off x="3819702" y="4679776"/>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aphicFrame>
        <p:nvGraphicFramePr>
          <p:cNvPr id="28" name="表格 27"/>
          <p:cNvGraphicFramePr>
            <a:graphicFrameLocks noGrp="1"/>
          </p:cNvGraphicFramePr>
          <p:nvPr/>
        </p:nvGraphicFramePr>
        <p:xfrm>
          <a:off x="642910" y="357166"/>
          <a:ext cx="2571768" cy="1112520"/>
        </p:xfrm>
        <a:graphic>
          <a:graphicData uri="http://schemas.openxmlformats.org/drawingml/2006/table">
            <a:tbl>
              <a:tblPr firstRow="1" bandRow="1">
                <a:tableStyleId>{327F97BB-C833-4FB7-BDE5-3F7075034690}</a:tableStyleId>
              </a:tblPr>
              <a:tblGrid>
                <a:gridCol w="642942">
                  <a:extLst>
                    <a:ext uri="{9D8B030D-6E8A-4147-A177-3AD203B41FA5}">
                      <a16:colId xmlns:a16="http://schemas.microsoft.com/office/drawing/2014/main" val="20000"/>
                    </a:ext>
                  </a:extLst>
                </a:gridCol>
                <a:gridCol w="642942">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tblGrid>
              <a:tr h="370840">
                <a:tc>
                  <a:txBody>
                    <a:bodyPr/>
                    <a:lstStyle/>
                    <a:p>
                      <a:pPr algn="ctr"/>
                      <a:r>
                        <a:rPr lang="zh-CN" altLang="en-US" sz="1600" b="1"/>
                        <a:t>编号</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2</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3</a:t>
                      </a:r>
                      <a:endParaRPr lang="zh-CN" altLang="en-US" sz="1600" b="1">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zh-CN" altLang="en-US" sz="1600" b="1"/>
                        <a:t>重量</a:t>
                      </a:r>
                      <a:endParaRPr lang="zh-CN" altLang="en-US" sz="1600" b="1">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16</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15</a:t>
                      </a:r>
                      <a:endParaRPr lang="zh-CN" altLang="en-US" sz="1600" b="1">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zh-CN" altLang="en-US" sz="1600" b="1" dirty="0"/>
                        <a:t>价值</a:t>
                      </a:r>
                      <a:endParaRPr lang="zh-CN" altLang="en-US" sz="1600" b="1" dirty="0">
                        <a:solidFill>
                          <a:srgbClr val="99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45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t>25</a:t>
                      </a:r>
                      <a:endParaRPr lang="zh-CN" altLang="en-US" sz="1600" b="1">
                        <a:solidFill>
                          <a:srgbClr val="0000FF"/>
                        </a:solidFill>
                        <a:latin typeface="Times New Roman" pitchFamily="18" charset="0"/>
                        <a:ea typeface="楷体" pitchFamily="49" charset="-122"/>
                        <a:cs typeface="Times New Roman" pitchFamily="18" charset="0"/>
                      </a:endParaRPr>
                    </a:p>
                  </a:txBody>
                  <a:tcPr/>
                </a:tc>
                <a:tc>
                  <a:txBody>
                    <a:bodyPr/>
                    <a:lstStyle/>
                    <a:p>
                      <a:pPr algn="ctr"/>
                      <a:r>
                        <a:rPr lang="en-US" altLang="zh-CN" sz="1600" b="1" dirty="0"/>
                        <a:t>25</a:t>
                      </a:r>
                      <a:endParaRPr lang="zh-CN" altLang="en-US" sz="1600" b="1" dirty="0">
                        <a:solidFill>
                          <a:srgbClr val="0000FF"/>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29" name="Text Box 2"/>
          <p:cNvSpPr txBox="1">
            <a:spLocks noChangeArrowheads="1"/>
          </p:cNvSpPr>
          <p:nvPr/>
        </p:nvSpPr>
        <p:spPr bwMode="auto">
          <a:xfrm>
            <a:off x="4357686" y="5727914"/>
            <a:ext cx="4914277" cy="861774"/>
          </a:xfrm>
          <a:prstGeom prst="rect">
            <a:avLst/>
          </a:prstGeom>
          <a:noFill/>
          <a:ln w="9525">
            <a:noFill/>
            <a:miter lim="800000"/>
            <a:headEnd/>
            <a:tailEnd/>
          </a:ln>
        </p:spPr>
        <p:txBody>
          <a:bodyPr wrap="square">
            <a:spAutoFit/>
          </a:bodyPr>
          <a:lstStyle/>
          <a:p>
            <a:pPr>
              <a:lnSpc>
                <a:spcPts val="3000"/>
              </a:lnSpc>
              <a:spcBef>
                <a:spcPts val="0"/>
              </a:spcBef>
            </a:pPr>
            <a:r>
              <a:rPr lang="zh-CN" altLang="en-US" sz="2000" dirty="0">
                <a:solidFill>
                  <a:srgbClr val="FF0000"/>
                </a:solidFill>
                <a:latin typeface="Consolas" pitchFamily="49" charset="0"/>
                <a:ea typeface="楷体" pitchFamily="49" charset="-122"/>
                <a:cs typeface="Consolas" pitchFamily="49" charset="0"/>
              </a:rPr>
              <a:t>图</a:t>
            </a:r>
            <a:r>
              <a:rPr lang="en-US" altLang="zh-CN" sz="2000" dirty="0">
                <a:solidFill>
                  <a:srgbClr val="FF0000"/>
                </a:solidFill>
                <a:latin typeface="Consolas" pitchFamily="49" charset="0"/>
                <a:ea typeface="楷体" pitchFamily="49" charset="-122"/>
                <a:cs typeface="Consolas" pitchFamily="49" charset="0"/>
              </a:rPr>
              <a:t>6.6</a:t>
            </a:r>
            <a:r>
              <a:rPr lang="zh-CN" altLang="en-US" sz="2000" dirty="0">
                <a:solidFill>
                  <a:srgbClr val="FF0000"/>
                </a:solidFill>
                <a:latin typeface="Consolas" pitchFamily="49" charset="0"/>
                <a:ea typeface="楷体" pitchFamily="49" charset="-122"/>
                <a:cs typeface="Consolas" pitchFamily="49" charset="0"/>
              </a:rPr>
              <a:t>：结点</a:t>
            </a:r>
            <a:r>
              <a:rPr lang="en-US" altLang="zh-CN" sz="2000" i="1" dirty="0">
                <a:solidFill>
                  <a:srgbClr val="FF0000"/>
                </a:solidFill>
                <a:latin typeface="Consolas" pitchFamily="49" charset="0"/>
                <a:ea typeface="楷体" pitchFamily="49" charset="-122"/>
                <a:cs typeface="Consolas" pitchFamily="49" charset="0"/>
              </a:rPr>
              <a:t>F</a:t>
            </a:r>
            <a:r>
              <a:rPr lang="zh-CN" altLang="en-US" sz="2000" dirty="0">
                <a:solidFill>
                  <a:srgbClr val="FF0000"/>
                </a:solidFill>
                <a:latin typeface="Consolas" pitchFamily="49" charset="0"/>
                <a:ea typeface="楷体" pitchFamily="49" charset="-122"/>
                <a:cs typeface="Consolas" pitchFamily="49" charset="0"/>
              </a:rPr>
              <a:t>的层次</a:t>
            </a:r>
            <a:r>
              <a:rPr lang="en-US" altLang="zh-CN" sz="2000" i="1" dirty="0" err="1">
                <a:solidFill>
                  <a:srgbClr val="FF0000"/>
                </a:solidFill>
                <a:latin typeface="Consolas" pitchFamily="49" charset="0"/>
                <a:ea typeface="楷体" pitchFamily="49" charset="-122"/>
                <a:cs typeface="Consolas" pitchFamily="49" charset="0"/>
              </a:rPr>
              <a:t>i</a:t>
            </a:r>
            <a:r>
              <a:rPr lang="en-US" altLang="zh-CN" sz="2000" dirty="0">
                <a:solidFill>
                  <a:srgbClr val="FF0000"/>
                </a:solidFill>
                <a:latin typeface="Consolas" pitchFamily="49" charset="0"/>
                <a:ea typeface="楷体" pitchFamily="49" charset="-122"/>
                <a:cs typeface="Consolas" pitchFamily="49" charset="0"/>
              </a:rPr>
              <a:t>=2</a:t>
            </a:r>
            <a:r>
              <a:rPr lang="zh-CN" altLang="en-US"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w</a:t>
            </a:r>
            <a:r>
              <a:rPr lang="en-US" altLang="zh-CN" sz="2000" dirty="0">
                <a:solidFill>
                  <a:srgbClr val="FF0000"/>
                </a:solidFill>
                <a:latin typeface="Consolas" pitchFamily="49" charset="0"/>
                <a:ea typeface="楷体" pitchFamily="49" charset="-122"/>
                <a:cs typeface="Consolas" pitchFamily="49" charset="0"/>
              </a:rPr>
              <a:t>=15</a:t>
            </a:r>
            <a:r>
              <a:rPr lang="zh-CN" altLang="en-US"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v</a:t>
            </a:r>
            <a:r>
              <a:rPr lang="en-US" altLang="zh-CN" sz="2000" dirty="0">
                <a:solidFill>
                  <a:srgbClr val="FF0000"/>
                </a:solidFill>
                <a:latin typeface="Consolas" pitchFamily="49" charset="0"/>
                <a:ea typeface="楷体" pitchFamily="49" charset="-122"/>
                <a:cs typeface="Consolas" pitchFamily="49" charset="0"/>
              </a:rPr>
              <a:t>=25:</a:t>
            </a:r>
          </a:p>
          <a:p>
            <a:pPr>
              <a:lnSpc>
                <a:spcPts val="3000"/>
              </a:lnSpc>
              <a:spcBef>
                <a:spcPts val="0"/>
              </a:spcBef>
            </a:pPr>
            <a:r>
              <a:rPr lang="en-US" altLang="zh-CN" sz="2000" dirty="0" err="1">
                <a:solidFill>
                  <a:srgbClr val="FF0000"/>
                </a:solidFill>
                <a:latin typeface="Consolas" pitchFamily="49" charset="0"/>
                <a:ea typeface="楷体" pitchFamily="49" charset="-122"/>
                <a:cs typeface="Consolas" pitchFamily="49" charset="0"/>
              </a:rPr>
              <a:t>ub</a:t>
            </a:r>
            <a:r>
              <a:rPr lang="en-US" altLang="zh-CN" sz="2000" dirty="0">
                <a:solidFill>
                  <a:srgbClr val="FF0000"/>
                </a:solidFill>
                <a:latin typeface="Consolas" pitchFamily="49" charset="0"/>
                <a:ea typeface="楷体" pitchFamily="49" charset="-122"/>
                <a:cs typeface="Consolas" pitchFamily="49" charset="0"/>
              </a:rPr>
              <a:t>=25 + (30-15)×25/15 = 50</a:t>
            </a:r>
            <a:endParaRPr lang="zh-CN" altLang="en-US" sz="2000" dirty="0">
              <a:solidFill>
                <a:srgbClr val="FF0000"/>
              </a:solidFill>
              <a:latin typeface="Consolas" pitchFamily="49" charset="0"/>
              <a:ea typeface="楷体" pitchFamily="49" charset="-122"/>
              <a:cs typeface="Consolas" pitchFamily="49" charset="0"/>
            </a:endParaRPr>
          </a:p>
        </p:txBody>
      </p:sp>
      <p:sp>
        <p:nvSpPr>
          <p:cNvPr id="21" name="矩形 20"/>
          <p:cNvSpPr/>
          <p:nvPr/>
        </p:nvSpPr>
        <p:spPr>
          <a:xfrm>
            <a:off x="3357554" y="702173"/>
            <a:ext cx="5643602" cy="707886"/>
          </a:xfrm>
          <a:prstGeom prst="rect">
            <a:avLst/>
          </a:prstGeom>
        </p:spPr>
        <p:txBody>
          <a:bodyPr wrap="square">
            <a:spAutoFit/>
          </a:bodyPr>
          <a:lstStyle/>
          <a:p>
            <a:r>
              <a:rPr lang="zh-CN" altLang="en-US" sz="2000" dirty="0">
                <a:solidFill>
                  <a:srgbClr val="FF0000"/>
                </a:solidFill>
              </a:rPr>
              <a:t>物品按“单位重量价值”递减，因此后续紧接着考虑的结点是剩余物品里面单位重量价值最高的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5288" y="426345"/>
            <a:ext cx="82804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求结点</a:t>
            </a:r>
            <a:r>
              <a:rPr lang="en-US" altLang="zh-CN" sz="2000" i="1">
                <a:solidFill>
                  <a:srgbClr val="0000FF"/>
                </a:solidFill>
                <a:latin typeface="Consolas" pitchFamily="49" charset="0"/>
                <a:ea typeface="楷体" pitchFamily="49" charset="-122"/>
                <a:cs typeface="Consolas" pitchFamily="49" charset="0"/>
              </a:rPr>
              <a:t>e</a:t>
            </a:r>
            <a:r>
              <a:rPr lang="zh-CN" altLang="en-US" sz="2000">
                <a:solidFill>
                  <a:srgbClr val="0000FF"/>
                </a:solidFill>
                <a:latin typeface="Consolas" pitchFamily="49" charset="0"/>
                <a:ea typeface="楷体" pitchFamily="49" charset="-122"/>
                <a:cs typeface="Consolas" pitchFamily="49" charset="0"/>
              </a:rPr>
              <a:t>的上界</a:t>
            </a:r>
            <a:r>
              <a:rPr lang="en-US" altLang="zh-CN" sz="2000" i="1">
                <a:solidFill>
                  <a:srgbClr val="0000FF"/>
                </a:solidFill>
                <a:latin typeface="Consolas" pitchFamily="49" charset="0"/>
                <a:ea typeface="楷体" pitchFamily="49" charset="-122"/>
                <a:cs typeface="Consolas" pitchFamily="49" charset="0"/>
              </a:rPr>
              <a:t>e</a:t>
            </a:r>
            <a:r>
              <a:rPr lang="en-US" altLang="zh-CN" sz="2000">
                <a:solidFill>
                  <a:srgbClr val="0000FF"/>
                </a:solidFill>
                <a:latin typeface="Consolas" pitchFamily="49" charset="0"/>
                <a:ea typeface="楷体" pitchFamily="49" charset="-122"/>
                <a:cs typeface="Consolas" pitchFamily="49" charset="0"/>
              </a:rPr>
              <a:t>.ub</a:t>
            </a:r>
            <a:r>
              <a:rPr lang="zh-CN" altLang="en-US" sz="2000">
                <a:solidFill>
                  <a:srgbClr val="0000FF"/>
                </a:solidFill>
                <a:latin typeface="Consolas" pitchFamily="49" charset="0"/>
                <a:ea typeface="楷体" pitchFamily="49" charset="-122"/>
                <a:cs typeface="Consolas" pitchFamily="49" charset="0"/>
              </a:rPr>
              <a:t>的算法如下： </a:t>
            </a:r>
          </a:p>
        </p:txBody>
      </p:sp>
      <p:sp>
        <p:nvSpPr>
          <p:cNvPr id="31747" name="Text Box 3"/>
          <p:cNvSpPr txBox="1">
            <a:spLocks noChangeArrowheads="1"/>
          </p:cNvSpPr>
          <p:nvPr/>
        </p:nvSpPr>
        <p:spPr bwMode="auto">
          <a:xfrm>
            <a:off x="323850" y="1196975"/>
            <a:ext cx="8391554" cy="4554851"/>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216000">
            <a:spAutoFit/>
          </a:bodyPr>
          <a:lstStyle/>
          <a:p>
            <a:r>
              <a:rPr lang="en-US" altLang="zh-CN" sz="1800">
                <a:solidFill>
                  <a:srgbClr val="FF0000"/>
                </a:solidFill>
                <a:latin typeface="Consolas" pitchFamily="49" charset="0"/>
                <a:ea typeface="楷体" pitchFamily="49" charset="-122"/>
                <a:cs typeface="Consolas" pitchFamily="49" charset="0"/>
              </a:rPr>
              <a:t>void bound(NodeType &amp;e)			//</a:t>
            </a:r>
            <a:r>
              <a:rPr lang="zh-CN" altLang="zh-CN" sz="1800">
                <a:solidFill>
                  <a:srgbClr val="FF0000"/>
                </a:solidFill>
                <a:latin typeface="Consolas" pitchFamily="49" charset="0"/>
                <a:ea typeface="楷体" pitchFamily="49" charset="-122"/>
                <a:cs typeface="Consolas" pitchFamily="49" charset="0"/>
              </a:rPr>
              <a:t>计算分枝结点</a:t>
            </a:r>
            <a:r>
              <a:rPr lang="en-US" altLang="zh-CN" sz="1800">
                <a:solidFill>
                  <a:srgbClr val="FF0000"/>
                </a:solidFill>
                <a:latin typeface="Consolas" pitchFamily="49" charset="0"/>
                <a:ea typeface="楷体" pitchFamily="49" charset="-122"/>
                <a:cs typeface="Consolas" pitchFamily="49" charset="0"/>
              </a:rPr>
              <a:t>e</a:t>
            </a:r>
            <a:r>
              <a:rPr lang="zh-CN" altLang="zh-CN" sz="1800">
                <a:solidFill>
                  <a:srgbClr val="FF0000"/>
                </a:solidFill>
                <a:latin typeface="Consolas" pitchFamily="49" charset="0"/>
                <a:ea typeface="楷体" pitchFamily="49" charset="-122"/>
                <a:cs typeface="Consolas" pitchFamily="49" charset="0"/>
              </a:rPr>
              <a:t>的上界</a:t>
            </a:r>
          </a:p>
          <a:p>
            <a:r>
              <a:rPr lang="en-US" altLang="zh-CN" sz="1800">
                <a:solidFill>
                  <a:srgbClr val="0000FF"/>
                </a:solidFill>
                <a:latin typeface="Consolas" pitchFamily="49" charset="0"/>
                <a:ea typeface="楷体" pitchFamily="49" charset="-122"/>
                <a:cs typeface="Consolas" pitchFamily="49" charset="0"/>
              </a:rPr>
              <a:t>{  int i=e.i+1;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考虑结点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的余下物品</a:t>
            </a:r>
          </a:p>
          <a:p>
            <a:r>
              <a:rPr lang="en-US" altLang="zh-CN" sz="1800">
                <a:solidFill>
                  <a:srgbClr val="0000FF"/>
                </a:solidFill>
                <a:latin typeface="Consolas" pitchFamily="49" charset="0"/>
                <a:ea typeface="楷体" pitchFamily="49" charset="-122"/>
                <a:cs typeface="Consolas" pitchFamily="49" charset="0"/>
              </a:rPr>
              <a:t>   int sumw=e.w;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求已装入的总重量</a:t>
            </a:r>
          </a:p>
          <a:p>
            <a:r>
              <a:rPr lang="en-US" altLang="zh-CN" sz="1800">
                <a:solidFill>
                  <a:srgbClr val="0000FF"/>
                </a:solidFill>
                <a:latin typeface="Consolas" pitchFamily="49" charset="0"/>
                <a:ea typeface="楷体" pitchFamily="49" charset="-122"/>
                <a:cs typeface="Consolas" pitchFamily="49" charset="0"/>
              </a:rPr>
              <a:t>   double sumv=e.v;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求已装入的总价值</a:t>
            </a:r>
          </a:p>
          <a:p>
            <a:r>
              <a:rPr lang="en-US" altLang="zh-CN" sz="1800">
                <a:solidFill>
                  <a:srgbClr val="0000FF"/>
                </a:solidFill>
                <a:latin typeface="Consolas" pitchFamily="49" charset="0"/>
                <a:ea typeface="楷体" pitchFamily="49" charset="-122"/>
                <a:cs typeface="Consolas" pitchFamily="49" charset="0"/>
              </a:rPr>
              <a:t>   while ((sumw+w[i]&lt;=W) &amp;&amp; i&lt;=n)</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sumw+=w[i];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计算背包已装入载重</a:t>
            </a:r>
          </a:p>
          <a:p>
            <a:r>
              <a:rPr lang="en-US" altLang="zh-CN" sz="1800">
                <a:solidFill>
                  <a:srgbClr val="0000FF"/>
                </a:solidFill>
                <a:latin typeface="Consolas" pitchFamily="49" charset="0"/>
                <a:ea typeface="楷体" pitchFamily="49" charset="-122"/>
                <a:cs typeface="Consolas" pitchFamily="49" charset="0"/>
              </a:rPr>
              <a:t>      sumv+=v[i];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计算背包已装入价值</a:t>
            </a:r>
          </a:p>
          <a:p>
            <a:r>
              <a:rPr lang="en-US" altLang="zh-CN" sz="1800">
                <a:solidFill>
                  <a:srgbClr val="0000FF"/>
                </a:solidFill>
                <a:latin typeface="Consolas" pitchFamily="49" charset="0"/>
                <a:ea typeface="楷体" pitchFamily="49" charset="-122"/>
                <a:cs typeface="Consolas" pitchFamily="49" charset="0"/>
              </a:rPr>
              <a:t>      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if (i&lt;=n)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余下物品只能部分装入</a:t>
            </a:r>
          </a:p>
          <a:p>
            <a:r>
              <a:rPr lang="en-US" altLang="zh-CN" sz="1800">
                <a:solidFill>
                  <a:srgbClr val="0000FF"/>
                </a:solidFill>
                <a:latin typeface="Consolas" pitchFamily="49" charset="0"/>
                <a:ea typeface="楷体" pitchFamily="49" charset="-122"/>
                <a:cs typeface="Consolas" pitchFamily="49" charset="0"/>
              </a:rPr>
              <a:t>      e.ub=sumv+(W-sumw)*v[i]/w[i];</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余下物品全部可以装入</a:t>
            </a:r>
          </a:p>
          <a:p>
            <a:r>
              <a:rPr lang="en-US" altLang="zh-CN" sz="1800">
                <a:solidFill>
                  <a:srgbClr val="0000FF"/>
                </a:solidFill>
                <a:latin typeface="Consolas" pitchFamily="49" charset="0"/>
                <a:ea typeface="楷体" pitchFamily="49" charset="-122"/>
                <a:cs typeface="Consolas" pitchFamily="49" charset="0"/>
              </a:rPr>
              <a:t>      e.ub=sumv;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5288" y="1190701"/>
            <a:ext cx="8105802" cy="4795498"/>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n=3,W=30;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int w[]={0,16,15,15};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重量，下标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不用</a:t>
            </a:r>
          </a:p>
          <a:p>
            <a:r>
              <a:rPr lang="en-US" altLang="zh-CN" sz="1800">
                <a:solidFill>
                  <a:srgbClr val="0000FF"/>
                </a:solidFill>
                <a:latin typeface="Consolas" pitchFamily="49" charset="0"/>
                <a:ea typeface="楷体" pitchFamily="49" charset="-122"/>
                <a:cs typeface="Consolas" pitchFamily="49" charset="0"/>
              </a:rPr>
              <a:t>int v[]={0,45,25,25};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价值，下标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不用</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maxv=-9999;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存放最大价值</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初始为最小值</a:t>
            </a:r>
          </a:p>
          <a:p>
            <a:r>
              <a:rPr lang="en-US" altLang="zh-CN" sz="1800">
                <a:solidFill>
                  <a:srgbClr val="0000FF"/>
                </a:solidFill>
                <a:latin typeface="Consolas" pitchFamily="49" charset="0"/>
                <a:ea typeface="楷体" pitchFamily="49" charset="-122"/>
                <a:cs typeface="Consolas" pitchFamily="49" charset="0"/>
              </a:rPr>
              <a:t>int bestx[MAXN];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存放最优解</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全局变量</a:t>
            </a:r>
          </a:p>
          <a:p>
            <a:r>
              <a:rPr lang="en-US" altLang="zh-CN" sz="1800">
                <a:solidFill>
                  <a:srgbClr val="0000FF"/>
                </a:solidFill>
                <a:latin typeface="Consolas" pitchFamily="49" charset="0"/>
                <a:ea typeface="楷体" pitchFamily="49" charset="-122"/>
                <a:cs typeface="Consolas" pitchFamily="49" charset="0"/>
              </a:rPr>
              <a:t>int total=1;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解空间中结点数累计</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全局变量</a:t>
            </a:r>
          </a:p>
          <a:p>
            <a:r>
              <a:rPr lang="en-US" altLang="zh-CN" sz="1800">
                <a:solidFill>
                  <a:srgbClr val="0000FF"/>
                </a:solidFill>
                <a:latin typeface="Consolas" pitchFamily="49" charset="0"/>
                <a:ea typeface="楷体" pitchFamily="49" charset="-122"/>
                <a:cs typeface="Consolas" pitchFamily="49" charset="0"/>
              </a:rPr>
              <a:t>struct NodeType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队列中的结点类型</a:t>
            </a:r>
          </a:p>
          <a:p>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结点编号</a:t>
            </a:r>
          </a:p>
          <a:p>
            <a:r>
              <a:rPr lang="en-US" altLang="zh-CN" sz="1800">
                <a:solidFill>
                  <a:srgbClr val="0000FF"/>
                </a:solidFill>
                <a:latin typeface="Consolas" pitchFamily="49" charset="0"/>
                <a:ea typeface="楷体" pitchFamily="49" charset="-122"/>
                <a:cs typeface="Consolas" pitchFamily="49" charset="0"/>
              </a:rPr>
              <a:t>   int 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当前结点在搜索空间中的层次</a:t>
            </a:r>
          </a:p>
          <a:p>
            <a:r>
              <a:rPr lang="en-US" altLang="zh-CN" sz="1800">
                <a:solidFill>
                  <a:srgbClr val="0000FF"/>
                </a:solidFill>
                <a:latin typeface="Consolas" pitchFamily="49" charset="0"/>
                <a:ea typeface="楷体" pitchFamily="49" charset="-122"/>
                <a:cs typeface="Consolas" pitchFamily="49" charset="0"/>
              </a:rPr>
              <a:t>   int 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当前结点的总重量</a:t>
            </a:r>
          </a:p>
          <a:p>
            <a:r>
              <a:rPr lang="en-US" altLang="zh-CN" sz="1800">
                <a:solidFill>
                  <a:srgbClr val="0000FF"/>
                </a:solidFill>
                <a:latin typeface="Consolas" pitchFamily="49" charset="0"/>
                <a:ea typeface="楷体" pitchFamily="49" charset="-122"/>
                <a:cs typeface="Consolas" pitchFamily="49" charset="0"/>
              </a:rPr>
              <a:t>   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当前结点的总价值</a:t>
            </a:r>
          </a:p>
          <a:p>
            <a:r>
              <a:rPr lang="en-US" altLang="zh-CN" sz="1800">
                <a:solidFill>
                  <a:srgbClr val="0000FF"/>
                </a:solidFill>
                <a:latin typeface="Consolas" pitchFamily="49" charset="0"/>
                <a:ea typeface="楷体" pitchFamily="49" charset="-122"/>
                <a:cs typeface="Consolas" pitchFamily="49" charset="0"/>
              </a:rPr>
              <a:t>   int 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当前结点包含的解向量</a:t>
            </a:r>
          </a:p>
          <a:p>
            <a:r>
              <a:rPr lang="en-US" altLang="zh-CN" sz="1800">
                <a:solidFill>
                  <a:srgbClr val="0000FF"/>
                </a:solidFill>
                <a:latin typeface="Consolas" pitchFamily="49" charset="0"/>
                <a:ea typeface="楷体" pitchFamily="49" charset="-122"/>
                <a:cs typeface="Consolas" pitchFamily="49" charset="0"/>
              </a:rPr>
              <a:t>   double ub;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上界</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288" y="549275"/>
            <a:ext cx="8353425" cy="3723854"/>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216000" tIns="180000" bIns="216000">
            <a:spAutoFit/>
          </a:bodyPr>
          <a:lstStyle/>
          <a:p>
            <a:r>
              <a:rPr lang="en-US" altLang="zh-CN" sz="1800">
                <a:solidFill>
                  <a:srgbClr val="FF0000"/>
                </a:solidFill>
                <a:latin typeface="Consolas" pitchFamily="49" charset="0"/>
                <a:ea typeface="楷体" pitchFamily="49" charset="-122"/>
                <a:cs typeface="Consolas" pitchFamily="49" charset="0"/>
              </a:rPr>
              <a:t>void EnQueue(NodeType e,queue&lt;NodeType&gt; &amp;qu)</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结点</a:t>
            </a:r>
            <a:r>
              <a:rPr lang="en-US" altLang="zh-CN" sz="1800">
                <a:solidFill>
                  <a:srgbClr val="FF0000"/>
                </a:solidFill>
                <a:latin typeface="Consolas" pitchFamily="49" charset="0"/>
                <a:ea typeface="楷体" pitchFamily="49" charset="-122"/>
                <a:cs typeface="Consolas" pitchFamily="49" charset="0"/>
              </a:rPr>
              <a:t>e</a:t>
            </a:r>
            <a:r>
              <a:rPr lang="zh-CN" altLang="zh-CN" sz="1800">
                <a:solidFill>
                  <a:srgbClr val="FF0000"/>
                </a:solidFill>
                <a:latin typeface="Consolas" pitchFamily="49" charset="0"/>
                <a:ea typeface="楷体" pitchFamily="49" charset="-122"/>
                <a:cs typeface="Consolas" pitchFamily="49" charset="0"/>
              </a:rPr>
              <a:t>进队</a:t>
            </a:r>
            <a:r>
              <a:rPr lang="en-US" altLang="zh-CN" sz="1800">
                <a:solidFill>
                  <a:srgbClr val="FF0000"/>
                </a:solidFill>
                <a:latin typeface="Consolas" pitchFamily="49" charset="0"/>
                <a:ea typeface="楷体" pitchFamily="49" charset="-122"/>
                <a:cs typeface="Consolas" pitchFamily="49" charset="0"/>
              </a:rPr>
              <a:t>qu</a:t>
            </a:r>
            <a:endParaRPr lang="zh-CN" altLang="zh-CN" sz="1800">
              <a:solidFill>
                <a:srgbClr val="FF00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if (</a:t>
            </a:r>
            <a:r>
              <a:rPr lang="en-US" altLang="zh-CN" sz="1800">
                <a:solidFill>
                  <a:srgbClr val="9900FF"/>
                </a:solidFill>
                <a:latin typeface="Consolas" pitchFamily="49" charset="0"/>
                <a:ea typeface="楷体" pitchFamily="49" charset="-122"/>
                <a:cs typeface="Consolas" pitchFamily="49" charset="0"/>
              </a:rPr>
              <a:t>e.i==n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到达叶子结点</a:t>
            </a:r>
          </a:p>
          <a:p>
            <a:pPr>
              <a:lnSpc>
                <a:spcPct val="200000"/>
              </a:lnSpc>
            </a:pPr>
            <a:r>
              <a:rPr lang="en-US" altLang="zh-CN" sz="1800">
                <a:solidFill>
                  <a:srgbClr val="0000FF"/>
                </a:solidFill>
                <a:latin typeface="Consolas" pitchFamily="49" charset="0"/>
                <a:ea typeface="楷体" pitchFamily="49" charset="-122"/>
                <a:cs typeface="Consolas" pitchFamily="49" charset="0"/>
              </a:rPr>
              <a:t>   {  if (e.v&gt;maxv)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找到更大价值的解</a:t>
            </a:r>
          </a:p>
          <a:p>
            <a:r>
              <a:rPr lang="en-US" altLang="zh-CN" sz="1800">
                <a:solidFill>
                  <a:srgbClr val="0000FF"/>
                </a:solidFill>
                <a:latin typeface="Consolas" pitchFamily="49" charset="0"/>
                <a:ea typeface="楷体" pitchFamily="49" charset="-122"/>
                <a:cs typeface="Consolas" pitchFamily="49" charset="0"/>
              </a:rPr>
              <a:t>      {  maxv=e.v;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j=1;j&lt;=n;j++)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bestx[j]=e.x[j];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else 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非叶子结点进队</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grpSp>
        <p:nvGrpSpPr>
          <p:cNvPr id="9" name="组合 8"/>
          <p:cNvGrpSpPr/>
          <p:nvPr/>
        </p:nvGrpSpPr>
        <p:grpSpPr>
          <a:xfrm>
            <a:off x="423797" y="1540701"/>
            <a:ext cx="5576963" cy="4243717"/>
            <a:chOff x="423797" y="1540701"/>
            <a:chExt cx="5576963" cy="4243717"/>
          </a:xfrm>
        </p:grpSpPr>
        <p:sp>
          <p:nvSpPr>
            <p:cNvPr id="3" name="TextBox 2"/>
            <p:cNvSpPr txBox="1"/>
            <p:nvPr/>
          </p:nvSpPr>
          <p:spPr>
            <a:xfrm>
              <a:off x="1000100" y="4413601"/>
              <a:ext cx="5000660" cy="400110"/>
            </a:xfrm>
            <a:prstGeom prst="rect">
              <a:avLst/>
            </a:prstGeom>
            <a:noFill/>
          </p:spPr>
          <p:txBody>
            <a:bodyPr wrap="square" rtlCol="0">
              <a:spAutoFit/>
            </a:bodyPr>
            <a:lstStyle/>
            <a:p>
              <a:r>
                <a:rPr lang="zh-CN" altLang="en-US" sz="2000">
                  <a:solidFill>
                    <a:srgbClr val="0000FF"/>
                  </a:solidFill>
                  <a:ea typeface="楷体" pitchFamily="49" charset="-122"/>
                  <a:cs typeface="Times New Roman" pitchFamily="18" charset="0"/>
                </a:rPr>
                <a:t>在结点进队时判断是否为叶子结点：</a:t>
              </a:r>
            </a:p>
          </p:txBody>
        </p:sp>
        <p:sp>
          <p:nvSpPr>
            <p:cNvPr id="4" name="TextBox 3"/>
            <p:cNvSpPr txBox="1"/>
            <p:nvPr/>
          </p:nvSpPr>
          <p:spPr>
            <a:xfrm>
              <a:off x="1071538" y="4913667"/>
              <a:ext cx="4143404" cy="870751"/>
            </a:xfrm>
            <a:prstGeom prst="rect">
              <a:avLst/>
            </a:prstGeom>
            <a:noFill/>
          </p:spPr>
          <p:txBody>
            <a:bodyPr wrap="square" rtlCol="0">
              <a:spAutoFit/>
            </a:bodyPr>
            <a:lstStyle/>
            <a:p>
              <a:pPr marL="457200" indent="-457200">
                <a:lnSpc>
                  <a:spcPct val="150000"/>
                </a:lnSpc>
                <a:buBlip>
                  <a:blip r:embed="rId2"/>
                </a:buBlip>
              </a:pPr>
              <a:r>
                <a:rPr lang="zh-CN" altLang="en-US" sz="1800">
                  <a:solidFill>
                    <a:srgbClr val="0000FF"/>
                  </a:solidFill>
                  <a:latin typeface="微软雅黑" pitchFamily="34" charset="-122"/>
                  <a:ea typeface="微软雅黑" pitchFamily="34" charset="-122"/>
                  <a:cs typeface="Times New Roman" pitchFamily="18" charset="0"/>
                </a:rPr>
                <a:t>叶子结点对应一个解</a:t>
              </a:r>
              <a:endParaRPr lang="en-US" altLang="zh-CN" sz="1800">
                <a:solidFill>
                  <a:srgbClr val="0000FF"/>
                </a:solidFill>
                <a:latin typeface="微软雅黑" pitchFamily="34" charset="-122"/>
                <a:ea typeface="微软雅黑" pitchFamily="34" charset="-122"/>
                <a:cs typeface="Times New Roman" pitchFamily="18" charset="0"/>
              </a:endParaRPr>
            </a:p>
            <a:p>
              <a:pPr marL="457200" indent="-457200">
                <a:lnSpc>
                  <a:spcPct val="150000"/>
                </a:lnSpc>
                <a:buBlip>
                  <a:blip r:embed="rId2"/>
                </a:buBlip>
              </a:pPr>
              <a:r>
                <a:rPr lang="zh-CN" altLang="en-US" sz="1800">
                  <a:solidFill>
                    <a:srgbClr val="0000FF"/>
                  </a:solidFill>
                  <a:latin typeface="微软雅黑" pitchFamily="34" charset="-122"/>
                  <a:ea typeface="微软雅黑" pitchFamily="34" charset="-122"/>
                  <a:cs typeface="Times New Roman" pitchFamily="18" charset="0"/>
                </a:rPr>
                <a:t>叶子结点不再扩展</a:t>
              </a:r>
            </a:p>
          </p:txBody>
        </p:sp>
        <p:sp>
          <p:nvSpPr>
            <p:cNvPr id="6" name="任意多边形 5"/>
            <p:cNvSpPr/>
            <p:nvPr/>
          </p:nvSpPr>
          <p:spPr>
            <a:xfrm>
              <a:off x="423797" y="1540701"/>
              <a:ext cx="1332978" cy="3068877"/>
            </a:xfrm>
            <a:custGeom>
              <a:avLst/>
              <a:gdLst>
                <a:gd name="connsiteX0" fmla="*/ 1292269 w 1373688"/>
                <a:gd name="connsiteY0" fmla="*/ 0 h 3068877"/>
                <a:gd name="connsiteX1" fmla="*/ 1242165 w 1373688"/>
                <a:gd name="connsiteY1" fmla="*/ 162839 h 3068877"/>
                <a:gd name="connsiteX2" fmla="*/ 503129 w 1373688"/>
                <a:gd name="connsiteY2" fmla="*/ 212943 h 3068877"/>
                <a:gd name="connsiteX3" fmla="*/ 64718 w 1373688"/>
                <a:gd name="connsiteY3" fmla="*/ 1440494 h 3068877"/>
                <a:gd name="connsiteX4" fmla="*/ 114822 w 1373688"/>
                <a:gd name="connsiteY4" fmla="*/ 2655518 h 3068877"/>
                <a:gd name="connsiteX5" fmla="*/ 590811 w 1373688"/>
                <a:gd name="connsiteY5" fmla="*/ 3068877 h 3068877"/>
                <a:gd name="connsiteX0" fmla="*/ 1292269 w 1332978"/>
                <a:gd name="connsiteY0" fmla="*/ 0 h 3068877"/>
                <a:gd name="connsiteX1" fmla="*/ 1076369 w 1332978"/>
                <a:gd name="connsiteY1" fmla="*/ 173787 h 3068877"/>
                <a:gd name="connsiteX2" fmla="*/ 503129 w 1332978"/>
                <a:gd name="connsiteY2" fmla="*/ 212943 h 3068877"/>
                <a:gd name="connsiteX3" fmla="*/ 64718 w 1332978"/>
                <a:gd name="connsiteY3" fmla="*/ 1440494 h 3068877"/>
                <a:gd name="connsiteX4" fmla="*/ 114822 w 1332978"/>
                <a:gd name="connsiteY4" fmla="*/ 2655518 h 3068877"/>
                <a:gd name="connsiteX5" fmla="*/ 590811 w 1332978"/>
                <a:gd name="connsiteY5" fmla="*/ 3068877 h 306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2978" h="3068877">
                  <a:moveTo>
                    <a:pt x="1292269" y="0"/>
                  </a:moveTo>
                  <a:cubicBezTo>
                    <a:pt x="1332978" y="63674"/>
                    <a:pt x="1207892" y="138297"/>
                    <a:pt x="1076369" y="173787"/>
                  </a:cubicBezTo>
                  <a:cubicBezTo>
                    <a:pt x="944846" y="209277"/>
                    <a:pt x="671737" y="1825"/>
                    <a:pt x="503129" y="212943"/>
                  </a:cubicBezTo>
                  <a:cubicBezTo>
                    <a:pt x="334521" y="424061"/>
                    <a:pt x="129436" y="1033398"/>
                    <a:pt x="64718" y="1440494"/>
                  </a:cubicBezTo>
                  <a:cubicBezTo>
                    <a:pt x="0" y="1847590"/>
                    <a:pt x="27140" y="2384121"/>
                    <a:pt x="114822" y="2655518"/>
                  </a:cubicBezTo>
                  <a:cubicBezTo>
                    <a:pt x="202504" y="2926915"/>
                    <a:pt x="396657" y="2997896"/>
                    <a:pt x="590811" y="3068877"/>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cxnSp>
          <p:nvCxnSpPr>
            <p:cNvPr id="8" name="直接连接符 7"/>
            <p:cNvCxnSpPr/>
            <p:nvPr/>
          </p:nvCxnSpPr>
          <p:spPr>
            <a:xfrm>
              <a:off x="1507602" y="1559086"/>
              <a:ext cx="714380" cy="0"/>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57158" y="1000108"/>
            <a:ext cx="8320116" cy="3796557"/>
          </a:xfrm>
          <a:prstGeom prst="rect">
            <a:avLst/>
          </a:prstGeom>
          <a:ln>
            <a:noFill/>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52000" tIns="216000" bIns="252000">
            <a:spAutoFit/>
          </a:bodyPr>
          <a:lstStyle/>
          <a:p>
            <a:r>
              <a:rPr lang="en-US" altLang="zh-CN" sz="1800">
                <a:solidFill>
                  <a:srgbClr val="FF0000"/>
                </a:solidFill>
                <a:latin typeface="Consolas" pitchFamily="49" charset="0"/>
                <a:ea typeface="楷体" pitchFamily="49" charset="-122"/>
                <a:cs typeface="Consolas" pitchFamily="49" charset="0"/>
              </a:rPr>
              <a:t>void bfs()				//</a:t>
            </a:r>
            <a:r>
              <a:rPr lang="zh-CN" altLang="zh-CN" sz="1800">
                <a:solidFill>
                  <a:srgbClr val="FF0000"/>
                </a:solidFill>
                <a:latin typeface="Consolas" pitchFamily="49" charset="0"/>
                <a:ea typeface="楷体" pitchFamily="49" charset="-122"/>
                <a:cs typeface="Consolas" pitchFamily="49" charset="0"/>
              </a:rPr>
              <a:t>求</a:t>
            </a:r>
            <a:r>
              <a:rPr lang="en-US" altLang="zh-CN" sz="1800">
                <a:solidFill>
                  <a:srgbClr val="FF0000"/>
                </a:solidFill>
                <a:latin typeface="Consolas" pitchFamily="49" charset="0"/>
                <a:ea typeface="楷体" pitchFamily="49" charset="-122"/>
                <a:cs typeface="Consolas" pitchFamily="49" charset="0"/>
              </a:rPr>
              <a:t>0/1</a:t>
            </a:r>
            <a:r>
              <a:rPr lang="zh-CN" altLang="zh-CN" sz="1800">
                <a:solidFill>
                  <a:srgbClr val="FF0000"/>
                </a:solidFill>
                <a:latin typeface="Consolas" pitchFamily="49" charset="0"/>
                <a:ea typeface="楷体" pitchFamily="49" charset="-122"/>
                <a:cs typeface="Consolas" pitchFamily="49" charset="0"/>
              </a:rPr>
              <a:t>背包的最优解</a:t>
            </a:r>
          </a:p>
          <a:p>
            <a:r>
              <a:rPr lang="en-US" altLang="zh-CN" sz="1800">
                <a:solidFill>
                  <a:srgbClr val="0000FF"/>
                </a:solidFill>
                <a:latin typeface="Consolas" pitchFamily="49" charset="0"/>
                <a:ea typeface="楷体" pitchFamily="49" charset="-122"/>
                <a:cs typeface="Consolas" pitchFamily="49" charset="0"/>
              </a:rPr>
              <a:t>{  int 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NodeType e,e1,e2;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a:t>
            </a:r>
            <a:r>
              <a:rPr lang="en-US" altLang="zh-CN" sz="1800">
                <a:solidFill>
                  <a:srgbClr val="00B0F0"/>
                </a:solidFill>
                <a:latin typeface="Consolas" pitchFamily="49" charset="0"/>
                <a:ea typeface="楷体" pitchFamily="49" charset="-122"/>
                <a:cs typeface="Consolas" pitchFamily="49" charset="0"/>
              </a:rPr>
              <a:t>3</a:t>
            </a:r>
            <a:r>
              <a:rPr lang="zh-CN" altLang="zh-CN" sz="1800">
                <a:solidFill>
                  <a:srgbClr val="00B0F0"/>
                </a:solidFill>
                <a:latin typeface="Consolas" pitchFamily="49" charset="0"/>
                <a:ea typeface="楷体" pitchFamily="49" charset="-122"/>
                <a:cs typeface="Consolas" pitchFamily="49" charset="0"/>
              </a:rPr>
              <a:t>个结点</a:t>
            </a:r>
          </a:p>
          <a:p>
            <a:r>
              <a:rPr lang="en-US" altLang="zh-CN" sz="1800">
                <a:solidFill>
                  <a:srgbClr val="0000FF"/>
                </a:solidFill>
                <a:latin typeface="Consolas" pitchFamily="49" charset="0"/>
                <a:ea typeface="楷体" pitchFamily="49" charset="-122"/>
                <a:cs typeface="Consolas" pitchFamily="49" charset="0"/>
              </a:rPr>
              <a:t>   queue&lt;NodeType&gt; qu;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定义一个队列</a:t>
            </a:r>
          </a:p>
          <a:p>
            <a:pPr>
              <a:lnSpc>
                <a:spcPct val="200000"/>
              </a:lnSpc>
            </a:pPr>
            <a:r>
              <a:rPr lang="en-US" altLang="zh-CN" sz="1800">
                <a:solidFill>
                  <a:srgbClr val="0000FF"/>
                </a:solidFill>
                <a:latin typeface="Consolas" pitchFamily="49" charset="0"/>
                <a:ea typeface="楷体" pitchFamily="49" charset="-122"/>
                <a:cs typeface="Consolas" pitchFamily="49" charset="0"/>
              </a:rPr>
              <a:t>   e.i=0;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根结点置初值，其层次计为</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e.w=0; e.v=0;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e.no=total++;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(j=1;j&lt;=n;j++)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e.x[j]=0;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bound(e);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求根结点的上界</a:t>
            </a:r>
          </a:p>
          <a:p>
            <a:r>
              <a:rPr lang="en-US" altLang="zh-CN" sz="1800">
                <a:solidFill>
                  <a:srgbClr val="0000FF"/>
                </a:solidFill>
                <a:latin typeface="Consolas" pitchFamily="49" charset="0"/>
                <a:ea typeface="楷体" pitchFamily="49" charset="-122"/>
                <a:cs typeface="Consolas" pitchFamily="49" charset="0"/>
              </a:rPr>
              <a:t>   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根结点进队</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1414"/>
            <a:ext cx="8572560" cy="6630565"/>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08000" rtlCol="0">
            <a:spAutoFit/>
          </a:bodyPr>
          <a:lstStyle/>
          <a:p>
            <a:pPr>
              <a:lnSpc>
                <a:spcPts val="2000"/>
              </a:lnSpc>
            </a:pPr>
            <a:r>
              <a:rPr lang="en-US" altLang="zh-CN" sz="1800" dirty="0">
                <a:solidFill>
                  <a:srgbClr val="0000FF"/>
                </a:solidFill>
                <a:latin typeface="Consolas" pitchFamily="49" charset="0"/>
                <a:ea typeface="楷体" pitchFamily="49" charset="-122"/>
                <a:cs typeface="Consolas" pitchFamily="49" charset="0"/>
              </a:rPr>
              <a:t>  while (!</a:t>
            </a:r>
            <a:r>
              <a:rPr lang="en-US" altLang="zh-CN" sz="1800" dirty="0" err="1">
                <a:solidFill>
                  <a:srgbClr val="0000FF"/>
                </a:solidFill>
                <a:latin typeface="Consolas" pitchFamily="49" charset="0"/>
                <a:ea typeface="楷体" pitchFamily="49" charset="-122"/>
                <a:cs typeface="Consolas" pitchFamily="49" charset="0"/>
              </a:rPr>
              <a:t>qu.empty</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队不空循环</a:t>
            </a:r>
          </a:p>
          <a:p>
            <a:pPr>
              <a:lnSpc>
                <a:spcPts val="2000"/>
              </a:lnSpc>
            </a:pPr>
            <a:r>
              <a:rPr lang="en-US" altLang="zh-CN" sz="1800" dirty="0">
                <a:solidFill>
                  <a:srgbClr val="0000FF"/>
                </a:solidFill>
                <a:latin typeface="Consolas" pitchFamily="49" charset="0"/>
                <a:ea typeface="楷体" pitchFamily="49" charset="-122"/>
                <a:cs typeface="Consolas" pitchFamily="49" charset="0"/>
              </a:rPr>
              <a:t>  {  </a:t>
            </a:r>
            <a:r>
              <a:rPr lang="en-US" altLang="zh-CN" sz="1800" dirty="0">
                <a:solidFill>
                  <a:srgbClr val="C00000"/>
                </a:solidFill>
                <a:latin typeface="Consolas" pitchFamily="49" charset="0"/>
                <a:ea typeface="楷体" pitchFamily="49" charset="-122"/>
                <a:cs typeface="Consolas" pitchFamily="49" charset="0"/>
              </a:rPr>
              <a:t>e=</a:t>
            </a:r>
            <a:r>
              <a:rPr lang="en-US" altLang="zh-CN" sz="1800" dirty="0" err="1">
                <a:solidFill>
                  <a:srgbClr val="C00000"/>
                </a:solidFill>
                <a:latin typeface="Consolas" pitchFamily="49" charset="0"/>
                <a:ea typeface="楷体" pitchFamily="49" charset="-122"/>
                <a:cs typeface="Consolas" pitchFamily="49" charset="0"/>
              </a:rPr>
              <a:t>qu.front</a:t>
            </a:r>
            <a:r>
              <a:rPr lang="en-US" altLang="zh-CN" sz="1800" dirty="0">
                <a:solidFill>
                  <a:srgbClr val="C00000"/>
                </a:solidFill>
                <a:latin typeface="Consolas" pitchFamily="49" charset="0"/>
                <a:ea typeface="楷体" pitchFamily="49" charset="-122"/>
                <a:cs typeface="Consolas" pitchFamily="49" charset="0"/>
              </a:rPr>
              <a:t>(); </a:t>
            </a:r>
            <a:r>
              <a:rPr lang="en-US" altLang="zh-CN" sz="1800" dirty="0" err="1">
                <a:solidFill>
                  <a:srgbClr val="C00000"/>
                </a:solidFill>
                <a:latin typeface="Consolas" pitchFamily="49" charset="0"/>
                <a:ea typeface="楷体" pitchFamily="49" charset="-122"/>
                <a:cs typeface="Consolas" pitchFamily="49" charset="0"/>
              </a:rPr>
              <a:t>qu.pop</a:t>
            </a:r>
            <a:r>
              <a:rPr lang="en-US" altLang="zh-CN" sz="1800" dirty="0">
                <a:solidFill>
                  <a:srgbClr val="C00000"/>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出队结点</a:t>
            </a:r>
            <a:r>
              <a:rPr lang="en-US" altLang="zh-CN" sz="1800" dirty="0">
                <a:solidFill>
                  <a:srgbClr val="00B0F0"/>
                </a:solidFill>
                <a:latin typeface="Consolas" pitchFamily="49" charset="0"/>
                <a:ea typeface="楷体" pitchFamily="49" charset="-122"/>
                <a:cs typeface="Consolas" pitchFamily="49" charset="0"/>
              </a:rPr>
              <a:t>e</a:t>
            </a:r>
            <a:endParaRPr lang="zh-CN" altLang="zh-CN" sz="1800" dirty="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e.w+w</a:t>
            </a:r>
            <a:r>
              <a:rPr lang="en-US" altLang="zh-CN" sz="1800" dirty="0">
                <a:solidFill>
                  <a:srgbClr val="0000FF"/>
                </a:solidFill>
                <a:latin typeface="Consolas" pitchFamily="49" charset="0"/>
                <a:ea typeface="楷体" pitchFamily="49" charset="-122"/>
                <a:cs typeface="Consolas" pitchFamily="49" charset="0"/>
              </a:rPr>
              <a:t>[e.i+1]&lt;=W)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剪枝：检查左孩子结点</a:t>
            </a:r>
          </a:p>
          <a:p>
            <a:pPr>
              <a:lnSpc>
                <a:spcPts val="2000"/>
              </a:lnSpc>
            </a:pPr>
            <a:r>
              <a:rPr lang="en-US" altLang="zh-CN" sz="1800" dirty="0">
                <a:solidFill>
                  <a:srgbClr val="0000FF"/>
                </a:solidFill>
                <a:latin typeface="Consolas" pitchFamily="49" charset="0"/>
                <a:ea typeface="楷体" pitchFamily="49" charset="-122"/>
                <a:cs typeface="Consolas" pitchFamily="49" charset="0"/>
              </a:rPr>
              <a:t>     {  e1.no=total++; e1.i=e.i+1;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建立左孩子结点</a:t>
            </a:r>
          </a:p>
          <a:p>
            <a:pPr>
              <a:lnSpc>
                <a:spcPts val="2000"/>
              </a:lnSpc>
            </a:pPr>
            <a:r>
              <a:rPr lang="en-US" altLang="zh-CN" sz="1800" dirty="0">
                <a:solidFill>
                  <a:srgbClr val="0000FF"/>
                </a:solidFill>
                <a:latin typeface="Consolas" pitchFamily="49" charset="0"/>
                <a:ea typeface="楷体" pitchFamily="49" charset="-122"/>
                <a:cs typeface="Consolas" pitchFamily="49" charset="0"/>
              </a:rPr>
              <a:t>        e1.w=</a:t>
            </a:r>
            <a:r>
              <a:rPr lang="en-US" altLang="zh-CN" sz="1800" dirty="0" err="1">
                <a:solidFill>
                  <a:srgbClr val="0000FF"/>
                </a:solidFill>
                <a:latin typeface="Consolas" pitchFamily="49" charset="0"/>
                <a:ea typeface="楷体" pitchFamily="49" charset="-122"/>
                <a:cs typeface="Consolas" pitchFamily="49" charset="0"/>
              </a:rPr>
              <a:t>e.w+w</a:t>
            </a:r>
            <a:r>
              <a:rPr lang="en-US" altLang="zh-CN" sz="1800" dirty="0">
                <a:solidFill>
                  <a:srgbClr val="0000FF"/>
                </a:solidFill>
                <a:latin typeface="Consolas" pitchFamily="49" charset="0"/>
                <a:ea typeface="楷体" pitchFamily="49" charset="-122"/>
                <a:cs typeface="Consolas" pitchFamily="49" charset="0"/>
              </a:rPr>
              <a:t>[e1.i];</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e1.v=</a:t>
            </a:r>
            <a:r>
              <a:rPr lang="en-US" altLang="zh-CN" sz="1800" dirty="0" err="1">
                <a:solidFill>
                  <a:srgbClr val="0000FF"/>
                </a:solidFill>
                <a:latin typeface="Consolas" pitchFamily="49" charset="0"/>
                <a:ea typeface="楷体" pitchFamily="49" charset="-122"/>
                <a:cs typeface="Consolas" pitchFamily="49" charset="0"/>
              </a:rPr>
              <a:t>e.v+v</a:t>
            </a:r>
            <a:r>
              <a:rPr lang="en-US" altLang="zh-CN" sz="1800" dirty="0">
                <a:solidFill>
                  <a:srgbClr val="0000FF"/>
                </a:solidFill>
                <a:latin typeface="Consolas" pitchFamily="49" charset="0"/>
                <a:ea typeface="楷体" pitchFamily="49" charset="-122"/>
                <a:cs typeface="Consolas" pitchFamily="49" charset="0"/>
              </a:rPr>
              <a:t>[e1.i];</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for (j=1;j&lt;=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复制解向量</a:t>
            </a:r>
          </a:p>
          <a:p>
            <a:pPr>
              <a:lnSpc>
                <a:spcPts val="2000"/>
              </a:lnSpc>
            </a:pPr>
            <a:r>
              <a:rPr lang="en-US" altLang="zh-CN" sz="1800" dirty="0">
                <a:solidFill>
                  <a:srgbClr val="0000FF"/>
                </a:solidFill>
                <a:latin typeface="Consolas" pitchFamily="49" charset="0"/>
                <a:ea typeface="楷体" pitchFamily="49" charset="-122"/>
                <a:cs typeface="Consolas" pitchFamily="49" charset="0"/>
              </a:rPr>
              <a:t>           e1.x[j]=</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[j];</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e1.x[e1.i]=1;</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bound(e1);</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求左孩子结点的上界</a:t>
            </a: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EnQueue</a:t>
            </a:r>
            <a:r>
              <a:rPr lang="en-US" altLang="zh-CN" sz="1800" dirty="0">
                <a:solidFill>
                  <a:srgbClr val="FF0000"/>
                </a:solidFill>
                <a:latin typeface="Consolas" pitchFamily="49" charset="0"/>
                <a:ea typeface="楷体" pitchFamily="49" charset="-122"/>
                <a:cs typeface="Consolas" pitchFamily="49" charset="0"/>
              </a:rPr>
              <a:t>(e1,qu)</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左孩子结点进队操作</a:t>
            </a: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e2.no=total++;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建立右孩子结点</a:t>
            </a:r>
          </a:p>
          <a:p>
            <a:pPr>
              <a:lnSpc>
                <a:spcPts val="2000"/>
              </a:lnSpc>
            </a:pPr>
            <a:r>
              <a:rPr lang="en-US" altLang="zh-CN" sz="1800" dirty="0">
                <a:solidFill>
                  <a:srgbClr val="0000FF"/>
                </a:solidFill>
                <a:latin typeface="Consolas" pitchFamily="49" charset="0"/>
                <a:ea typeface="楷体" pitchFamily="49" charset="-122"/>
                <a:cs typeface="Consolas" pitchFamily="49" charset="0"/>
              </a:rPr>
              <a:t>     e2.i=e.i+1;</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e2.w=</a:t>
            </a:r>
            <a:r>
              <a:rPr lang="en-US" altLang="zh-CN" sz="1800" dirty="0" err="1">
                <a:solidFill>
                  <a:srgbClr val="0000FF"/>
                </a:solidFill>
                <a:latin typeface="Consolas" pitchFamily="49" charset="0"/>
                <a:ea typeface="楷体" pitchFamily="49" charset="-122"/>
                <a:cs typeface="Consolas" pitchFamily="49" charset="0"/>
              </a:rPr>
              <a:t>e.w</a:t>
            </a:r>
            <a:r>
              <a:rPr lang="en-US" altLang="zh-CN" sz="1800" dirty="0">
                <a:solidFill>
                  <a:srgbClr val="0000FF"/>
                </a:solidFill>
                <a:latin typeface="Consolas" pitchFamily="49" charset="0"/>
                <a:ea typeface="楷体" pitchFamily="49" charset="-122"/>
                <a:cs typeface="Consolas" pitchFamily="49" charset="0"/>
              </a:rPr>
              <a:t>; e2.v=</a:t>
            </a:r>
            <a:r>
              <a:rPr lang="en-US" altLang="zh-CN" sz="1800" dirty="0" err="1">
                <a:solidFill>
                  <a:srgbClr val="0000FF"/>
                </a:solidFill>
                <a:latin typeface="Consolas" pitchFamily="49" charset="0"/>
                <a:ea typeface="楷体" pitchFamily="49" charset="-122"/>
                <a:cs typeface="Consolas" pitchFamily="49" charset="0"/>
              </a:rPr>
              <a:t>e.v</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for (j=1;j&lt;=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复制解向量</a:t>
            </a:r>
          </a:p>
          <a:p>
            <a:pPr>
              <a:lnSpc>
                <a:spcPts val="2000"/>
              </a:lnSpc>
            </a:pPr>
            <a:r>
              <a:rPr lang="en-US" altLang="zh-CN" sz="1800" dirty="0">
                <a:solidFill>
                  <a:srgbClr val="0000FF"/>
                </a:solidFill>
                <a:latin typeface="Consolas" pitchFamily="49" charset="0"/>
                <a:ea typeface="楷体" pitchFamily="49" charset="-122"/>
                <a:cs typeface="Consolas" pitchFamily="49" charset="0"/>
              </a:rPr>
              <a:t>        e2.x[j]=</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[j];</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e2.x[e2.i]=0;</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bound(e2);</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求右孩子结点的上界</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if (e2.ub&gt;</a:t>
            </a:r>
            <a:r>
              <a:rPr lang="en-US" altLang="zh-CN" sz="1800" dirty="0" err="1">
                <a:solidFill>
                  <a:srgbClr val="FF0000"/>
                </a:solidFill>
                <a:latin typeface="Consolas" pitchFamily="49" charset="0"/>
                <a:ea typeface="楷体" pitchFamily="49" charset="-122"/>
                <a:cs typeface="Consolas" pitchFamily="49" charset="0"/>
              </a:rPr>
              <a:t>maxv</a:t>
            </a:r>
            <a:r>
              <a:rPr lang="en-US" altLang="zh-CN" sz="1800" dirty="0">
                <a:solidFill>
                  <a:srgbClr val="FF0000"/>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若右孩子结点可行</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则进队</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否则被剪枝</a:t>
            </a: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EnQueue</a:t>
            </a:r>
            <a:r>
              <a:rPr lang="en-US" altLang="zh-CN" sz="1800" dirty="0">
                <a:solidFill>
                  <a:srgbClr val="FF0000"/>
                </a:solidFill>
                <a:latin typeface="Consolas" pitchFamily="49" charset="0"/>
                <a:ea typeface="楷体" pitchFamily="49" charset="-122"/>
                <a:cs typeface="Consolas" pitchFamily="49" charset="0"/>
              </a:rPr>
              <a:t>(e2,qu)</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pPr>
              <a:lnSpc>
                <a:spcPts val="2000"/>
              </a:lnSpc>
            </a:pP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
        <p:nvSpPr>
          <p:cNvPr id="5" name="TextBox 4"/>
          <p:cNvSpPr txBox="1"/>
          <p:nvPr/>
        </p:nvSpPr>
        <p:spPr>
          <a:xfrm>
            <a:off x="684138" y="265778"/>
            <a:ext cx="3571900"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结点</a:t>
            </a:r>
            <a:r>
              <a:rPr lang="en-US" altLang="zh-CN" sz="2000">
                <a:solidFill>
                  <a:srgbClr val="0000FF"/>
                </a:solidFill>
                <a:latin typeface="Consolas" pitchFamily="49" charset="0"/>
                <a:ea typeface="楷体" pitchFamily="49" charset="-122"/>
                <a:cs typeface="Consolas" pitchFamily="49" charset="0"/>
              </a:rPr>
              <a:t>e → e1,e2</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FF0000"/>
                </a:solidFill>
                <a:latin typeface="Consolas" pitchFamily="49" charset="0"/>
                <a:ea typeface="楷体" pitchFamily="49" charset="-122"/>
                <a:cs typeface="Consolas" pitchFamily="49" charset="0"/>
              </a:rPr>
              <a:t>剪枝</a:t>
            </a:r>
            <a:endParaRPr lang="zh-CN" altLang="en-US" sz="2000">
              <a:solidFill>
                <a:srgbClr val="FF0000"/>
              </a:solidFill>
              <a:latin typeface="Consolas" pitchFamily="49" charset="0"/>
              <a:ea typeface="楷体" pitchFamily="49" charset="-122"/>
              <a:cs typeface="Consolas" pitchFamily="49" charset="0"/>
            </a:endParaRPr>
          </a:p>
        </p:txBody>
      </p:sp>
      <p:sp>
        <p:nvSpPr>
          <p:cNvPr id="6" name="TextBox 5"/>
          <p:cNvSpPr txBox="1"/>
          <p:nvPr/>
        </p:nvSpPr>
        <p:spPr>
          <a:xfrm>
            <a:off x="755576" y="908720"/>
            <a:ext cx="4214842" cy="1194512"/>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pPr marL="457200" indent="-457200">
              <a:lnSpc>
                <a:spcPct val="150000"/>
              </a:lnSpc>
              <a:buBlip>
                <a:blip r:embed="rId2"/>
              </a:buBlip>
            </a:pPr>
            <a:r>
              <a:rPr lang="zh-CN" altLang="zh-CN" sz="1800" dirty="0">
                <a:solidFill>
                  <a:srgbClr val="0000FF"/>
                </a:solidFill>
                <a:latin typeface="Consolas" pitchFamily="49" charset="0"/>
                <a:ea typeface="微软雅黑" pitchFamily="34" charset="-122"/>
                <a:cs typeface="Consolas" pitchFamily="49" charset="0"/>
              </a:rPr>
              <a:t>左孩子</a:t>
            </a:r>
            <a:r>
              <a:rPr lang="zh-CN" altLang="en-US" sz="1800" dirty="0">
                <a:solidFill>
                  <a:srgbClr val="0000FF"/>
                </a:solidFill>
                <a:latin typeface="Consolas" pitchFamily="49" charset="0"/>
                <a:ea typeface="微软雅黑" pitchFamily="34" charset="-122"/>
                <a:cs typeface="Consolas" pitchFamily="49" charset="0"/>
              </a:rPr>
              <a:t>：</a:t>
            </a:r>
            <a:r>
              <a:rPr lang="en-US" altLang="zh-CN" sz="1800" dirty="0" err="1">
                <a:solidFill>
                  <a:srgbClr val="0000FF"/>
                </a:solidFill>
                <a:latin typeface="Consolas" pitchFamily="49" charset="0"/>
                <a:ea typeface="微软雅黑" pitchFamily="34" charset="-122"/>
                <a:cs typeface="Consolas" pitchFamily="49" charset="0"/>
              </a:rPr>
              <a:t>e.w+w</a:t>
            </a:r>
            <a:r>
              <a:rPr lang="en-US" altLang="zh-CN" sz="1800" dirty="0">
                <a:solidFill>
                  <a:srgbClr val="0000FF"/>
                </a:solidFill>
                <a:latin typeface="Consolas" pitchFamily="49" charset="0"/>
                <a:ea typeface="微软雅黑" pitchFamily="34" charset="-122"/>
                <a:cs typeface="Consolas" pitchFamily="49" charset="0"/>
              </a:rPr>
              <a:t>[e.i+1]&lt;=W)</a:t>
            </a:r>
          </a:p>
          <a:p>
            <a:pPr marL="457200" indent="-457200">
              <a:lnSpc>
                <a:spcPct val="150000"/>
              </a:lnSpc>
              <a:buBlip>
                <a:blip r:embed="rId2"/>
              </a:buBlip>
            </a:pPr>
            <a:r>
              <a:rPr lang="zh-CN" altLang="zh-CN" sz="1800" dirty="0">
                <a:solidFill>
                  <a:srgbClr val="0000FF"/>
                </a:solidFill>
                <a:latin typeface="Consolas" pitchFamily="49" charset="0"/>
                <a:ea typeface="微软雅黑" pitchFamily="34" charset="-122"/>
                <a:cs typeface="Consolas" pitchFamily="49" charset="0"/>
              </a:rPr>
              <a:t>右孩子</a:t>
            </a:r>
            <a:r>
              <a:rPr lang="zh-CN" altLang="en-US" sz="1800" dirty="0">
                <a:solidFill>
                  <a:srgbClr val="0000FF"/>
                </a:solidFill>
                <a:latin typeface="Consolas" pitchFamily="49" charset="0"/>
                <a:ea typeface="微软雅黑" pitchFamily="34" charset="-122"/>
                <a:cs typeface="Consolas" pitchFamily="49" charset="0"/>
              </a:rPr>
              <a:t>：</a:t>
            </a:r>
            <a:r>
              <a:rPr lang="en-US" altLang="zh-CN" sz="1800" dirty="0">
                <a:solidFill>
                  <a:srgbClr val="0000FF"/>
                </a:solidFill>
                <a:latin typeface="Consolas" pitchFamily="49" charset="0"/>
                <a:ea typeface="微软雅黑" pitchFamily="34" charset="-122"/>
                <a:cs typeface="Consolas" pitchFamily="49" charset="0"/>
              </a:rPr>
              <a:t>e2.</a:t>
            </a:r>
            <a:r>
              <a:rPr lang="en-US" altLang="zh-CN" sz="1800" dirty="0">
                <a:solidFill>
                  <a:srgbClr val="99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&gt;</a:t>
            </a:r>
            <a:r>
              <a:rPr lang="en-US" altLang="zh-CN" sz="1800" dirty="0" err="1">
                <a:solidFill>
                  <a:srgbClr val="0000FF"/>
                </a:solidFill>
                <a:latin typeface="Consolas" pitchFamily="49" charset="0"/>
                <a:ea typeface="微软雅黑" pitchFamily="34" charset="-122"/>
                <a:cs typeface="Consolas" pitchFamily="49" charset="0"/>
              </a:rPr>
              <a:t>maxv</a:t>
            </a:r>
            <a:r>
              <a:rPr lang="en-US" altLang="zh-CN" sz="1800" dirty="0">
                <a:solidFill>
                  <a:srgbClr val="0000FF"/>
                </a:solidFill>
                <a:latin typeface="Consolas" pitchFamily="49" charset="0"/>
                <a:ea typeface="微软雅黑" pitchFamily="34" charset="-122"/>
                <a:cs typeface="Consolas" pitchFamily="49" charset="0"/>
              </a:rPr>
              <a:t>)</a:t>
            </a:r>
            <a:endParaRPr lang="zh-CN" altLang="en-US" sz="1800" dirty="0">
              <a:solidFill>
                <a:srgbClr val="0000FF"/>
              </a:solidFill>
              <a:latin typeface="Consolas" pitchFamily="49" charset="0"/>
              <a:ea typeface="微软雅黑" pitchFamily="34" charset="-122"/>
              <a:cs typeface="Consolas" pitchFamily="49" charset="0"/>
            </a:endParaRPr>
          </a:p>
        </p:txBody>
      </p:sp>
      <p:pic>
        <p:nvPicPr>
          <p:cNvPr id="2" name="图片 1"/>
          <p:cNvPicPr>
            <a:picLocks noChangeAspect="1"/>
          </p:cNvPicPr>
          <p:nvPr/>
        </p:nvPicPr>
        <p:blipFill>
          <a:blip r:embed="rId3"/>
          <a:stretch>
            <a:fillRect/>
          </a:stretch>
        </p:blipFill>
        <p:spPr>
          <a:xfrm>
            <a:off x="13490" y="2257425"/>
            <a:ext cx="9130510" cy="4428531"/>
          </a:xfrm>
          <a:prstGeom prst="rect">
            <a:avLst/>
          </a:prstGeom>
        </p:spPr>
      </p:pic>
      <p:graphicFrame>
        <p:nvGraphicFramePr>
          <p:cNvPr id="7" name="表格 6">
            <a:extLst>
              <a:ext uri="{FF2B5EF4-FFF2-40B4-BE49-F238E27FC236}">
                <a16:creationId xmlns:a16="http://schemas.microsoft.com/office/drawing/2014/main" id="{FE61C944-CB4E-42C6-BBBC-62392422BA37}"/>
              </a:ext>
            </a:extLst>
          </p:cNvPr>
          <p:cNvGraphicFramePr>
            <a:graphicFrameLocks noGrp="1"/>
          </p:cNvGraphicFramePr>
          <p:nvPr>
            <p:extLst>
              <p:ext uri="{D42A27DB-BD31-4B8C-83A1-F6EECF244321}">
                <p14:modId xmlns:p14="http://schemas.microsoft.com/office/powerpoint/2010/main" val="2630155633"/>
              </p:ext>
            </p:extLst>
          </p:nvPr>
        </p:nvGraphicFramePr>
        <p:xfrm>
          <a:off x="5476194" y="1268760"/>
          <a:ext cx="2571768" cy="1112520"/>
        </p:xfrm>
        <a:graphic>
          <a:graphicData uri="http://schemas.openxmlformats.org/drawingml/2006/table">
            <a:tbl>
              <a:tblPr firstRow="1" bandRow="1">
                <a:tableStyleId>{327F97BB-C833-4FB7-BDE5-3F7075034690}</a:tableStyleId>
              </a:tblPr>
              <a:tblGrid>
                <a:gridCol w="642942">
                  <a:extLst>
                    <a:ext uri="{9D8B030D-6E8A-4147-A177-3AD203B41FA5}">
                      <a16:colId xmlns:a16="http://schemas.microsoft.com/office/drawing/2014/main" val="20000"/>
                    </a:ext>
                  </a:extLst>
                </a:gridCol>
                <a:gridCol w="642942">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642942">
                  <a:extLst>
                    <a:ext uri="{9D8B030D-6E8A-4147-A177-3AD203B41FA5}">
                      <a16:colId xmlns:a16="http://schemas.microsoft.com/office/drawing/2014/main" val="20003"/>
                    </a:ext>
                  </a:extLst>
                </a:gridCol>
              </a:tblGrid>
              <a:tr h="370840">
                <a:tc>
                  <a:txBody>
                    <a:bodyPr/>
                    <a:lstStyle/>
                    <a:p>
                      <a:pPr algn="ctr"/>
                      <a:r>
                        <a:rPr lang="zh-CN" altLang="en-US" sz="1600" b="1">
                          <a:solidFill>
                            <a:srgbClr val="002060"/>
                          </a:solidFill>
                        </a:rPr>
                        <a:t>编号</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1</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2</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3</a:t>
                      </a:r>
                      <a:endParaRPr lang="zh-CN" altLang="en-US" sz="1600" b="1">
                        <a:solidFill>
                          <a:srgbClr val="002060"/>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zh-CN" altLang="en-US" sz="1600" b="1">
                          <a:solidFill>
                            <a:srgbClr val="002060"/>
                          </a:solidFill>
                        </a:rPr>
                        <a:t>重量</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16</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dirty="0">
                          <a:solidFill>
                            <a:srgbClr val="002060"/>
                          </a:solidFill>
                        </a:rPr>
                        <a:t>15</a:t>
                      </a:r>
                      <a:endParaRPr lang="zh-CN" altLang="en-US" sz="1600" b="1" dirty="0">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15</a:t>
                      </a:r>
                      <a:endParaRPr lang="zh-CN" altLang="en-US" sz="1600" b="1">
                        <a:solidFill>
                          <a:srgbClr val="002060"/>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zh-CN" altLang="en-US" sz="1600" b="1" dirty="0">
                          <a:solidFill>
                            <a:srgbClr val="002060"/>
                          </a:solidFill>
                        </a:rPr>
                        <a:t>价值</a:t>
                      </a:r>
                      <a:endParaRPr lang="zh-CN" altLang="en-US" sz="1600" b="1" dirty="0">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45</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a:solidFill>
                            <a:srgbClr val="002060"/>
                          </a:solidFill>
                        </a:rPr>
                        <a:t>25</a:t>
                      </a:r>
                      <a:endParaRPr lang="zh-CN" altLang="en-US" sz="1600" b="1">
                        <a:solidFill>
                          <a:srgbClr val="002060"/>
                        </a:solidFill>
                        <a:latin typeface="Times New Roman" pitchFamily="18" charset="0"/>
                        <a:ea typeface="楷体" pitchFamily="49" charset="-122"/>
                        <a:cs typeface="Times New Roman" pitchFamily="18" charset="0"/>
                      </a:endParaRPr>
                    </a:p>
                  </a:txBody>
                  <a:tcPr/>
                </a:tc>
                <a:tc>
                  <a:txBody>
                    <a:bodyPr/>
                    <a:lstStyle/>
                    <a:p>
                      <a:pPr algn="ctr"/>
                      <a:r>
                        <a:rPr lang="en-US" altLang="zh-CN" sz="1600" b="1" dirty="0">
                          <a:solidFill>
                            <a:srgbClr val="002060"/>
                          </a:solidFill>
                        </a:rPr>
                        <a:t>25</a:t>
                      </a:r>
                      <a:endParaRPr lang="zh-CN" altLang="en-US" sz="1600" b="1" dirty="0">
                        <a:solidFill>
                          <a:srgbClr val="002060"/>
                        </a:solidFill>
                        <a:latin typeface="Times New Roman" pitchFamily="18" charset="0"/>
                        <a:ea typeface="楷体" pitchFamily="49" charset="-122"/>
                        <a:cs typeface="Times New Roman" pitchFamily="18" charset="0"/>
                      </a:endParaRPr>
                    </a:p>
                  </a:txBody>
                  <a:tcPr/>
                </a:tc>
                <a:extLst>
                  <a:ext uri="{0D108BD9-81ED-4DB2-BD59-A6C34878D82A}">
                    <a16:rowId xmlns:a16="http://schemas.microsoft.com/office/drawing/2014/main" val="10002"/>
                  </a:ext>
                </a:extLst>
              </a:tr>
            </a:tbl>
          </a:graphicData>
        </a:graphic>
      </p:graphicFrame>
      <p:pic>
        <p:nvPicPr>
          <p:cNvPr id="4" name="图片 3">
            <a:extLst>
              <a:ext uri="{FF2B5EF4-FFF2-40B4-BE49-F238E27FC236}">
                <a16:creationId xmlns:a16="http://schemas.microsoft.com/office/drawing/2014/main" id="{99257BC5-D004-432D-94B3-B1346E36BCA4}"/>
              </a:ext>
            </a:extLst>
          </p:cNvPr>
          <p:cNvPicPr>
            <a:picLocks noChangeAspect="1"/>
          </p:cNvPicPr>
          <p:nvPr/>
        </p:nvPicPr>
        <p:blipFill>
          <a:blip r:embed="rId4"/>
          <a:stretch>
            <a:fillRect/>
          </a:stretch>
        </p:blipFill>
        <p:spPr>
          <a:xfrm>
            <a:off x="5476194" y="172044"/>
            <a:ext cx="3251349" cy="974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250824" y="260350"/>
            <a:ext cx="6607191" cy="523220"/>
          </a:xfrm>
          <a:prstGeom prst="rect">
            <a:avLst/>
          </a:prstGeom>
          <a:solidFill>
            <a:schemeClr val="accent6">
              <a:lumMod val="40000"/>
              <a:lumOff val="6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6.2.2 </a:t>
            </a:r>
            <a:r>
              <a:rPr lang="zh-CN" altLang="en-US" sz="2800">
                <a:solidFill>
                  <a:srgbClr val="FF0000"/>
                </a:solidFill>
                <a:latin typeface="Consolas" pitchFamily="49" charset="0"/>
                <a:ea typeface="微软雅黑" pitchFamily="34" charset="-122"/>
                <a:cs typeface="Consolas" pitchFamily="49" charset="0"/>
              </a:rPr>
              <a:t>采用优先队列式分枝限界法求解</a:t>
            </a:r>
          </a:p>
        </p:txBody>
      </p:sp>
      <p:sp>
        <p:nvSpPr>
          <p:cNvPr id="35843" name="Text Box 3"/>
          <p:cNvSpPr txBox="1">
            <a:spLocks noChangeArrowheads="1"/>
          </p:cNvSpPr>
          <p:nvPr/>
        </p:nvSpPr>
        <p:spPr bwMode="auto">
          <a:xfrm>
            <a:off x="468313" y="1341438"/>
            <a:ext cx="7991475" cy="2462084"/>
          </a:xfrm>
          <a:prstGeom prst="rect">
            <a:avLst/>
          </a:prstGeom>
          <a:noFill/>
          <a:ln w="9525">
            <a:noFill/>
            <a:miter lim="800000"/>
            <a:headEnd/>
            <a:tailEnd/>
          </a:ln>
        </p:spPr>
        <p:txBody>
          <a:bodyPr>
            <a:spAutoFit/>
          </a:bodyPr>
          <a:lstStyle/>
          <a:p>
            <a:pPr>
              <a:lnSpc>
                <a:spcPct val="20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采用优先队列式分枝限界法求解就是将一般的队列改为</a:t>
            </a:r>
            <a:r>
              <a:rPr lang="zh-CN" altLang="zh-CN" sz="2000" dirty="0">
                <a:solidFill>
                  <a:srgbClr val="C00000"/>
                </a:solidFill>
                <a:latin typeface="Consolas" pitchFamily="49" charset="0"/>
                <a:ea typeface="楷体" pitchFamily="49" charset="-122"/>
                <a:cs typeface="Consolas" pitchFamily="49" charset="0"/>
              </a:rPr>
              <a:t>优先队列</a:t>
            </a:r>
            <a:r>
              <a:rPr lang="zh-CN" altLang="zh-CN" sz="2000" dirty="0">
                <a:solidFill>
                  <a:srgbClr val="0000FF"/>
                </a:solidFill>
                <a:latin typeface="Consolas" pitchFamily="49" charset="0"/>
                <a:ea typeface="楷体" pitchFamily="49" charset="-122"/>
                <a:cs typeface="Consolas" pitchFamily="49" charset="0"/>
              </a:rPr>
              <a:t>，但</a:t>
            </a:r>
            <a:r>
              <a:rPr lang="zh-CN" altLang="zh-CN" sz="2000" dirty="0">
                <a:solidFill>
                  <a:srgbClr val="FF0000"/>
                </a:solidFill>
                <a:latin typeface="Consolas" pitchFamily="49" charset="0"/>
                <a:ea typeface="楷体" pitchFamily="49" charset="-122"/>
                <a:cs typeface="Consolas" pitchFamily="49" charset="0"/>
              </a:rPr>
              <a:t>必须设计限界函数</a:t>
            </a:r>
            <a:r>
              <a:rPr lang="zh-CN" altLang="zh-CN" sz="2000" dirty="0">
                <a:solidFill>
                  <a:srgbClr val="0000FF"/>
                </a:solidFill>
                <a:latin typeface="Consolas" pitchFamily="49" charset="0"/>
                <a:ea typeface="楷体" pitchFamily="49" charset="-122"/>
                <a:cs typeface="Consolas" pitchFamily="49" charset="0"/>
              </a:rPr>
              <a:t>，因为优先级是以限界函数值为基础的。</a:t>
            </a:r>
            <a:endParaRPr lang="en-US" altLang="zh-CN" sz="2000" dirty="0">
              <a:solidFill>
                <a:srgbClr val="0000FF"/>
              </a:solidFill>
              <a:latin typeface="Consolas" pitchFamily="49" charset="0"/>
              <a:ea typeface="楷体" pitchFamily="49" charset="-122"/>
              <a:cs typeface="Consolas" pitchFamily="49" charset="0"/>
            </a:endParaRPr>
          </a:p>
          <a:p>
            <a:pPr>
              <a:lnSpc>
                <a:spcPct val="200000"/>
              </a:lnSpc>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限界函数的设计方法</a:t>
            </a:r>
            <a:r>
              <a:rPr lang="zh-CN" altLang="en-US" sz="2000" dirty="0">
                <a:solidFill>
                  <a:srgbClr val="0000FF"/>
                </a:solidFill>
                <a:latin typeface="Consolas" pitchFamily="49" charset="0"/>
                <a:ea typeface="楷体" pitchFamily="49" charset="-122"/>
                <a:cs typeface="Consolas" pitchFamily="49" charset="0"/>
              </a:rPr>
              <a:t>与前面的相同</a:t>
            </a:r>
            <a:r>
              <a:rPr lang="zh-CN" altLang="zh-CN" sz="2000" dirty="0">
                <a:solidFill>
                  <a:srgbClr val="0000FF"/>
                </a:solidFill>
                <a:latin typeface="Consolas" pitchFamily="49" charset="0"/>
                <a:ea typeface="楷体" pitchFamily="49" charset="-122"/>
                <a:cs typeface="Consolas" pitchFamily="49" charset="0"/>
              </a:rPr>
              <a:t>。这里用</a:t>
            </a:r>
            <a:r>
              <a:rPr lang="zh-CN" altLang="zh-CN" sz="2000" dirty="0">
                <a:solidFill>
                  <a:srgbClr val="C00000"/>
                </a:solidFill>
                <a:latin typeface="Consolas" pitchFamily="49" charset="0"/>
                <a:ea typeface="楷体" pitchFamily="49" charset="-122"/>
                <a:cs typeface="Consolas" pitchFamily="49" charset="0"/>
              </a:rPr>
              <a:t>大根堆</a:t>
            </a:r>
            <a:r>
              <a:rPr lang="zh-CN" altLang="zh-CN" sz="2000" dirty="0">
                <a:solidFill>
                  <a:srgbClr val="0000FF"/>
                </a:solidFill>
                <a:latin typeface="Consolas" pitchFamily="49" charset="0"/>
                <a:ea typeface="楷体" pitchFamily="49" charset="-122"/>
                <a:cs typeface="Consolas" pitchFamily="49" charset="0"/>
              </a:rPr>
              <a:t>表示活结点表，取优先级为活结点所获得的价值。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285860"/>
            <a:ext cx="7715304" cy="400085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r>
              <a:rPr lang="en-US" altLang="zh-CN" sz="1800">
                <a:solidFill>
                  <a:srgbClr val="0000FF"/>
                </a:solidFill>
                <a:latin typeface="Consolas" pitchFamily="49" charset="0"/>
                <a:ea typeface="楷体" pitchFamily="49" charset="-122"/>
                <a:cs typeface="Consolas" pitchFamily="49" charset="0"/>
              </a:rPr>
              <a:t>struct NodeType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队列中的结点类型</a:t>
            </a:r>
          </a:p>
          <a:p>
            <a:r>
              <a:rPr lang="en-US" altLang="zh-CN" sz="1800">
                <a:solidFill>
                  <a:srgbClr val="0000FF"/>
                </a:solidFill>
                <a:latin typeface="Consolas" pitchFamily="49" charset="0"/>
                <a:ea typeface="楷体" pitchFamily="49" charset="-122"/>
                <a:cs typeface="Consolas" pitchFamily="49" charset="0"/>
              </a:rPr>
              <a:t>{  int 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结点编号</a:t>
            </a:r>
          </a:p>
          <a:p>
            <a:r>
              <a:rPr lang="en-US" altLang="zh-CN" sz="1800">
                <a:solidFill>
                  <a:srgbClr val="0000FF"/>
                </a:solidFill>
                <a:latin typeface="Consolas" pitchFamily="49" charset="0"/>
                <a:ea typeface="楷体" pitchFamily="49" charset="-122"/>
                <a:cs typeface="Consolas" pitchFamily="49" charset="0"/>
              </a:rPr>
              <a:t>   int 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当前结点在搜索空间中的层次</a:t>
            </a:r>
          </a:p>
          <a:p>
            <a:r>
              <a:rPr lang="en-US" altLang="zh-CN" sz="1800">
                <a:solidFill>
                  <a:srgbClr val="0000FF"/>
                </a:solidFill>
                <a:latin typeface="Consolas" pitchFamily="49" charset="0"/>
                <a:ea typeface="楷体" pitchFamily="49" charset="-122"/>
                <a:cs typeface="Consolas" pitchFamily="49" charset="0"/>
              </a:rPr>
              <a:t>   int w;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当前结点的总重量</a:t>
            </a:r>
          </a:p>
          <a:p>
            <a:r>
              <a:rPr lang="en-US" altLang="zh-CN" sz="1800">
                <a:solidFill>
                  <a:srgbClr val="0000FF"/>
                </a:solidFill>
                <a:latin typeface="Consolas" pitchFamily="49" charset="0"/>
                <a:ea typeface="楷体" pitchFamily="49" charset="-122"/>
                <a:cs typeface="Consolas" pitchFamily="49" charset="0"/>
              </a:rPr>
              <a:t>   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当前结点的总价值</a:t>
            </a:r>
          </a:p>
          <a:p>
            <a:r>
              <a:rPr lang="en-US" altLang="zh-CN" sz="1800">
                <a:solidFill>
                  <a:srgbClr val="0000FF"/>
                </a:solidFill>
                <a:latin typeface="Consolas" pitchFamily="49" charset="0"/>
                <a:ea typeface="楷体" pitchFamily="49" charset="-122"/>
                <a:cs typeface="Consolas" pitchFamily="49" charset="0"/>
              </a:rPr>
              <a:t>   int 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当前结点包含的解向量</a:t>
            </a:r>
          </a:p>
          <a:p>
            <a:r>
              <a:rPr lang="en-US" altLang="zh-CN" sz="1800">
                <a:solidFill>
                  <a:srgbClr val="0000FF"/>
                </a:solidFill>
                <a:latin typeface="Consolas" pitchFamily="49" charset="0"/>
                <a:ea typeface="楷体" pitchFamily="49" charset="-122"/>
                <a:cs typeface="Consolas" pitchFamily="49" charset="0"/>
              </a:rPr>
              <a:t>   double ub;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上界</a:t>
            </a:r>
          </a:p>
          <a:p>
            <a:pPr>
              <a:lnSpc>
                <a:spcPct val="20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9900FF"/>
                </a:solidFill>
                <a:latin typeface="Consolas" pitchFamily="49" charset="0"/>
                <a:ea typeface="楷体" pitchFamily="49" charset="-122"/>
                <a:cs typeface="Consolas" pitchFamily="49" charset="0"/>
              </a:rPr>
              <a:t>bool operator&lt;(const NodeType &amp;s) const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重载</a:t>
            </a:r>
            <a:r>
              <a:rPr lang="en-US" altLang="zh-CN" sz="1800">
                <a:solidFill>
                  <a:srgbClr val="00B0F0"/>
                </a:solidFill>
                <a:latin typeface="Consolas" pitchFamily="49" charset="0"/>
                <a:ea typeface="楷体" pitchFamily="49" charset="-122"/>
                <a:cs typeface="Consolas" pitchFamily="49" charset="0"/>
              </a:rPr>
              <a:t>&lt;</a:t>
            </a:r>
            <a:r>
              <a:rPr lang="zh-CN" altLang="zh-CN" sz="1800">
                <a:solidFill>
                  <a:srgbClr val="00B0F0"/>
                </a:solidFill>
                <a:latin typeface="Consolas" pitchFamily="49" charset="0"/>
                <a:ea typeface="楷体" pitchFamily="49" charset="-122"/>
                <a:cs typeface="Consolas" pitchFamily="49" charset="0"/>
              </a:rPr>
              <a:t>关系函数</a:t>
            </a:r>
          </a:p>
          <a:p>
            <a:r>
              <a:rPr lang="en-US" altLang="zh-CN" sz="1800">
                <a:solidFill>
                  <a:srgbClr val="9900FF"/>
                </a:solidFill>
                <a:latin typeface="Consolas" pitchFamily="49" charset="0"/>
                <a:ea typeface="楷体" pitchFamily="49" charset="-122"/>
                <a:cs typeface="Consolas" pitchFamily="49" charset="0"/>
              </a:rPr>
              <a:t>   {</a:t>
            </a:r>
            <a:endParaRPr lang="zh-CN" altLang="zh-CN" sz="1800">
              <a:solidFill>
                <a:srgbClr val="9900FF"/>
              </a:solidFill>
              <a:latin typeface="Consolas" pitchFamily="49" charset="0"/>
              <a:ea typeface="楷体" pitchFamily="49" charset="-122"/>
              <a:cs typeface="Consolas" pitchFamily="49" charset="0"/>
            </a:endParaRPr>
          </a:p>
          <a:p>
            <a:r>
              <a:rPr lang="en-US" altLang="zh-CN" sz="1800">
                <a:solidFill>
                  <a:srgbClr val="9900FF"/>
                </a:solidFill>
                <a:latin typeface="Consolas" pitchFamily="49" charset="0"/>
                <a:ea typeface="楷体" pitchFamily="49" charset="-122"/>
                <a:cs typeface="Consolas" pitchFamily="49" charset="0"/>
              </a:rPr>
              <a:t>      return ub&lt;s.ub;		</a:t>
            </a:r>
            <a:r>
              <a:rPr lang="en-US" altLang="zh-CN" sz="1800">
                <a:solidFill>
                  <a:srgbClr val="00B0F0"/>
                </a:solidFill>
                <a:latin typeface="Consolas" pitchFamily="49" charset="0"/>
                <a:ea typeface="楷体" pitchFamily="49" charset="-122"/>
                <a:cs typeface="Consolas" pitchFamily="49" charset="0"/>
              </a:rPr>
              <a:t>//ub</a:t>
            </a:r>
            <a:r>
              <a:rPr lang="zh-CN" altLang="zh-CN" sz="1800">
                <a:solidFill>
                  <a:srgbClr val="00B0F0"/>
                </a:solidFill>
                <a:latin typeface="Consolas" pitchFamily="49" charset="0"/>
                <a:ea typeface="楷体" pitchFamily="49" charset="-122"/>
                <a:cs typeface="Consolas" pitchFamily="49" charset="0"/>
              </a:rPr>
              <a:t>越大越优先出队</a:t>
            </a:r>
          </a:p>
          <a:p>
            <a:r>
              <a:rPr lang="en-US" altLang="zh-CN" sz="1800">
                <a:solidFill>
                  <a:srgbClr val="9900FF"/>
                </a:solidFill>
                <a:latin typeface="Consolas" pitchFamily="49" charset="0"/>
                <a:ea typeface="楷体" pitchFamily="49" charset="-122"/>
                <a:cs typeface="Consolas" pitchFamily="49" charset="0"/>
              </a:rPr>
              <a:t>   }</a:t>
            </a:r>
            <a:endParaRPr lang="zh-CN" altLang="zh-CN" sz="1800">
              <a:solidFill>
                <a:srgbClr val="99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142984"/>
            <a:ext cx="8001056" cy="707886"/>
          </a:xfrm>
          <a:prstGeom prst="rect">
            <a:avLst/>
          </a:prstGeom>
          <a:noFill/>
        </p:spPr>
        <p:txBody>
          <a:bodyPr wrap="square" rtlCol="0">
            <a:spAutoFit/>
          </a:bodyPr>
          <a:lstStyle/>
          <a:p>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所谓“分枝”就是采用</a:t>
            </a:r>
            <a:r>
              <a:rPr lang="zh-CN" altLang="zh-CN" sz="2000" dirty="0">
                <a:solidFill>
                  <a:srgbClr val="FF0000"/>
                </a:solidFill>
                <a:latin typeface="Consolas" pitchFamily="49" charset="0"/>
                <a:ea typeface="楷体" pitchFamily="49" charset="-122"/>
                <a:cs typeface="Consolas" pitchFamily="49" charset="0"/>
              </a:rPr>
              <a:t>广度优先</a:t>
            </a:r>
            <a:r>
              <a:rPr lang="zh-CN" altLang="zh-CN" sz="2000" dirty="0">
                <a:solidFill>
                  <a:srgbClr val="0000FF"/>
                </a:solidFill>
                <a:latin typeface="Consolas" pitchFamily="49" charset="0"/>
                <a:ea typeface="楷体" pitchFamily="49" charset="-122"/>
                <a:cs typeface="Consolas" pitchFamily="49" charset="0"/>
              </a:rPr>
              <a:t>的策略</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依次搜索活结点的所有分枝</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也就是所有相邻结点。</a:t>
            </a:r>
          </a:p>
        </p:txBody>
      </p:sp>
      <p:sp>
        <p:nvSpPr>
          <p:cNvPr id="3" name="TextBox 2"/>
          <p:cNvSpPr txBox="1"/>
          <p:nvPr/>
        </p:nvSpPr>
        <p:spPr>
          <a:xfrm>
            <a:off x="4357686" y="2357430"/>
            <a:ext cx="4429156" cy="2862322"/>
          </a:xfrm>
          <a:prstGeom prst="rect">
            <a:avLst/>
          </a:prstGeom>
          <a:noFill/>
        </p:spPr>
        <p:txBody>
          <a:bodyPr wrap="square" rtlCol="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求</a:t>
            </a:r>
            <a:r>
              <a:rPr lang="zh-CN" altLang="zh-CN" sz="2000" dirty="0">
                <a:solidFill>
                  <a:srgbClr val="0000FF"/>
                </a:solidFill>
                <a:latin typeface="Consolas" pitchFamily="49" charset="0"/>
                <a:ea typeface="楷体" pitchFamily="49" charset="-122"/>
                <a:cs typeface="Consolas" pitchFamily="49" charset="0"/>
              </a:rPr>
              <a:t>最优解</a:t>
            </a:r>
            <a:r>
              <a:rPr lang="zh-CN" altLang="en-US" sz="2000" dirty="0">
                <a:solidFill>
                  <a:srgbClr val="0000FF"/>
                </a:solidFill>
                <a:latin typeface="Consolas" pitchFamily="49" charset="0"/>
                <a:ea typeface="楷体" pitchFamily="49" charset="-122"/>
                <a:cs typeface="Consolas" pitchFamily="49" charset="0"/>
              </a:rPr>
              <a:t>时，选择哪一个子</a:t>
            </a:r>
            <a:r>
              <a:rPr lang="zh-CN" altLang="zh-CN" sz="2000" dirty="0">
                <a:solidFill>
                  <a:srgbClr val="0000FF"/>
                </a:solidFill>
                <a:latin typeface="Consolas" pitchFamily="49" charset="0"/>
                <a:ea typeface="楷体" pitchFamily="49"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zh-CN" altLang="en-US" sz="2000" u="sng" dirty="0">
                <a:solidFill>
                  <a:srgbClr val="0000FF"/>
                </a:solidFill>
                <a:latin typeface="Consolas" pitchFamily="49" charset="0"/>
                <a:ea typeface="楷体" pitchFamily="49" charset="-122"/>
                <a:cs typeface="Consolas" pitchFamily="49" charset="0"/>
              </a:rPr>
              <a:t>采用</a:t>
            </a:r>
            <a:r>
              <a:rPr lang="zh-CN" altLang="zh-CN" sz="2000" u="sng" dirty="0">
                <a:solidFill>
                  <a:srgbClr val="0000FF"/>
                </a:solidFill>
                <a:latin typeface="Consolas" pitchFamily="49" charset="0"/>
                <a:ea typeface="楷体" pitchFamily="49" charset="-122"/>
                <a:cs typeface="Consolas" pitchFamily="49" charset="0"/>
              </a:rPr>
              <a:t>一个</a:t>
            </a:r>
            <a:r>
              <a:rPr lang="zh-CN" altLang="zh-CN" sz="2000" u="sng" dirty="0">
                <a:solidFill>
                  <a:srgbClr val="C00000"/>
                </a:solidFill>
                <a:latin typeface="Consolas" pitchFamily="49" charset="0"/>
                <a:ea typeface="楷体" pitchFamily="49" charset="-122"/>
                <a:cs typeface="Consolas" pitchFamily="49" charset="0"/>
              </a:rPr>
              <a:t>限界函数</a:t>
            </a:r>
            <a:r>
              <a:rPr lang="zh-CN" altLang="en-US" sz="2000" u="sng" dirty="0">
                <a:solidFill>
                  <a:srgbClr val="0000FF"/>
                </a:solidFill>
                <a:latin typeface="Consolas" pitchFamily="49" charset="0"/>
                <a:ea typeface="楷体" pitchFamily="49" charset="-122"/>
                <a:cs typeface="Consolas" pitchFamily="49" charset="0"/>
              </a:rPr>
              <a:t>，计算</a:t>
            </a:r>
            <a:r>
              <a:rPr lang="zh-CN" altLang="zh-CN" sz="2000" u="sng" dirty="0">
                <a:solidFill>
                  <a:srgbClr val="0000FF"/>
                </a:solidFill>
                <a:latin typeface="Consolas" pitchFamily="49" charset="0"/>
                <a:ea typeface="楷体" pitchFamily="49" charset="-122"/>
                <a:cs typeface="Consolas" pitchFamily="49" charset="0"/>
              </a:rPr>
              <a:t>限界函数值</a:t>
            </a:r>
            <a:r>
              <a:rPr lang="zh-CN" altLang="en-US" sz="2000" u="sng" dirty="0">
                <a:solidFill>
                  <a:srgbClr val="0000FF"/>
                </a:solidFill>
                <a:latin typeface="Consolas" pitchFamily="49" charset="0"/>
                <a:ea typeface="楷体" pitchFamily="49" charset="-122"/>
                <a:cs typeface="Consolas" pitchFamily="49" charset="0"/>
              </a:rPr>
              <a:t>，</a:t>
            </a:r>
            <a:r>
              <a:rPr lang="zh-CN" altLang="zh-CN" sz="2000" u="sng" dirty="0">
                <a:solidFill>
                  <a:srgbClr val="FF0000"/>
                </a:solidFill>
                <a:latin typeface="Consolas" pitchFamily="49" charset="0"/>
                <a:ea typeface="楷体" pitchFamily="49" charset="-122"/>
                <a:cs typeface="Consolas" pitchFamily="49" charset="0"/>
              </a:rPr>
              <a:t>选择一个最有利的</a:t>
            </a:r>
            <a:r>
              <a:rPr lang="zh-CN" altLang="en-US" sz="2000" u="sng" dirty="0">
                <a:solidFill>
                  <a:srgbClr val="FF0000"/>
                </a:solidFill>
                <a:latin typeface="Consolas" pitchFamily="49" charset="0"/>
                <a:ea typeface="楷体" pitchFamily="49" charset="-122"/>
                <a:cs typeface="Consolas" pitchFamily="49" charset="0"/>
              </a:rPr>
              <a:t>子</a:t>
            </a:r>
            <a:r>
              <a:rPr lang="zh-CN" altLang="zh-CN" sz="2000" u="sng" dirty="0">
                <a:solidFill>
                  <a:srgbClr val="FF0000"/>
                </a:solidFill>
                <a:latin typeface="Consolas" pitchFamily="49" charset="0"/>
                <a:ea typeface="楷体" pitchFamily="49" charset="-122"/>
                <a:cs typeface="Consolas" pitchFamily="49" charset="0"/>
              </a:rPr>
              <a:t>结点作为扩展结点</a:t>
            </a:r>
            <a:r>
              <a:rPr lang="zh-CN" altLang="en-US" sz="2000" u="sng" dirty="0">
                <a:solidFill>
                  <a:srgbClr val="0000FF"/>
                </a:solidFill>
                <a:latin typeface="Consolas" pitchFamily="49" charset="0"/>
                <a:ea typeface="楷体" pitchFamily="49" charset="-122"/>
                <a:cs typeface="Consolas" pitchFamily="49" charset="0"/>
              </a:rPr>
              <a:t>，</a:t>
            </a:r>
            <a:r>
              <a:rPr lang="zh-CN" altLang="zh-CN" sz="2000" u="sng" dirty="0">
                <a:solidFill>
                  <a:srgbClr val="0000FF"/>
                </a:solidFill>
                <a:latin typeface="Consolas" pitchFamily="49" charset="0"/>
                <a:ea typeface="楷体" pitchFamily="49" charset="-122"/>
                <a:cs typeface="Consolas" pitchFamily="49" charset="0"/>
              </a:rPr>
              <a:t>使搜索朝着解空间树上有最优解的分枝推进</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以便尽快地找出一个最优解。</a:t>
            </a:r>
            <a:endParaRPr lang="zh-CN" altLang="en-US" sz="2000" dirty="0">
              <a:latin typeface="Consolas" pitchFamily="49" charset="0"/>
              <a:cs typeface="Consolas" pitchFamily="49" charset="0"/>
            </a:endParaRPr>
          </a:p>
        </p:txBody>
      </p:sp>
      <p:grpSp>
        <p:nvGrpSpPr>
          <p:cNvPr id="18" name="组合 17"/>
          <p:cNvGrpSpPr/>
          <p:nvPr/>
        </p:nvGrpSpPr>
        <p:grpSpPr>
          <a:xfrm>
            <a:off x="785786" y="2500306"/>
            <a:ext cx="3357586" cy="2298158"/>
            <a:chOff x="2357422" y="2143116"/>
            <a:chExt cx="3357586" cy="2298158"/>
          </a:xfrm>
        </p:grpSpPr>
        <p:sp>
          <p:nvSpPr>
            <p:cNvPr id="4" name="椭圆 3"/>
            <p:cNvSpPr/>
            <p:nvPr/>
          </p:nvSpPr>
          <p:spPr>
            <a:xfrm>
              <a:off x="3714744" y="2143116"/>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5" name="椭圆 4"/>
            <p:cNvSpPr/>
            <p:nvPr/>
          </p:nvSpPr>
          <p:spPr>
            <a:xfrm>
              <a:off x="235742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6" name="椭圆 5"/>
            <p:cNvSpPr/>
            <p:nvPr/>
          </p:nvSpPr>
          <p:spPr>
            <a:xfrm>
              <a:off x="342899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7" name="椭圆 6"/>
            <p:cNvSpPr/>
            <p:nvPr/>
          </p:nvSpPr>
          <p:spPr>
            <a:xfrm>
              <a:off x="5214942" y="3357562"/>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im</a:t>
              </a:r>
              <a:endParaRPr lang="zh-CN" altLang="en-US" sz="2000" i="1" baseline="-25000">
                <a:solidFill>
                  <a:srgbClr val="0000FF"/>
                </a:solidFill>
                <a:latin typeface="Consolas" pitchFamily="49" charset="0"/>
                <a:cs typeface="Consolas" pitchFamily="49" charset="0"/>
              </a:endParaRPr>
            </a:p>
          </p:txBody>
        </p:sp>
        <p:sp>
          <p:nvSpPr>
            <p:cNvPr id="8" name="TextBox 7"/>
            <p:cNvSpPr txBox="1"/>
            <p:nvPr/>
          </p:nvSpPr>
          <p:spPr>
            <a:xfrm>
              <a:off x="4214810" y="3357562"/>
              <a:ext cx="714380" cy="461665"/>
            </a:xfrm>
            <a:prstGeom prst="rect">
              <a:avLst/>
            </a:prstGeom>
            <a:noFill/>
          </p:spPr>
          <p:txBody>
            <a:bodyPr wrap="square" rtlCol="0">
              <a:spAutoFit/>
            </a:bodyPr>
            <a:lstStyle/>
            <a:p>
              <a:r>
                <a:rPr lang="en-US" altLang="zh-CN">
                  <a:solidFill>
                    <a:srgbClr val="0000FF"/>
                  </a:solidFill>
                  <a:latin typeface="Consolas" pitchFamily="49" charset="0"/>
                  <a:cs typeface="Consolas" pitchFamily="49" charset="0"/>
                </a:rPr>
                <a:t>…</a:t>
              </a:r>
              <a:endParaRPr lang="zh-CN" altLang="en-US">
                <a:solidFill>
                  <a:srgbClr val="0000FF"/>
                </a:solidFill>
                <a:latin typeface="Consolas" pitchFamily="49" charset="0"/>
                <a:cs typeface="Consolas" pitchFamily="49" charset="0"/>
              </a:endParaRPr>
            </a:p>
          </p:txBody>
        </p:sp>
        <p:cxnSp>
          <p:nvCxnSpPr>
            <p:cNvPr id="10" name="直接箭头连接符 9"/>
            <p:cNvCxnSpPr>
              <a:stCxn id="4" idx="3"/>
              <a:endCxn id="5" idx="7"/>
            </p:cNvCxnSpPr>
            <p:nvPr/>
          </p:nvCxnSpPr>
          <p:spPr>
            <a:xfrm rot="5400000">
              <a:off x="2850462" y="2503742"/>
              <a:ext cx="860846"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4" idx="4"/>
              <a:endCxn id="6" idx="0"/>
            </p:cNvCxnSpPr>
            <p:nvPr/>
          </p:nvCxnSpPr>
          <p:spPr>
            <a:xfrm rot="5400000">
              <a:off x="3446852" y="2875356"/>
              <a:ext cx="714380" cy="250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4" idx="5"/>
              <a:endCxn id="7" idx="1"/>
            </p:cNvCxnSpPr>
            <p:nvPr/>
          </p:nvCxnSpPr>
          <p:spPr>
            <a:xfrm rot="16200000" flipH="1">
              <a:off x="4253965" y="2396585"/>
              <a:ext cx="860846" cy="12075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4214810" y="2143116"/>
              <a:ext cx="928694" cy="369332"/>
            </a:xfrm>
            <a:prstGeom prst="rect">
              <a:avLst/>
            </a:prstGeom>
            <a:noFill/>
          </p:spPr>
          <p:txBody>
            <a:bodyPr wrap="square" lIns="0" rIns="0" rtlCol="0">
              <a:spAutoFit/>
            </a:bodyPr>
            <a:lstStyle/>
            <a:p>
              <a:r>
                <a:rPr lang="zh-CN" altLang="en-US" sz="1800">
                  <a:solidFill>
                    <a:srgbClr val="FF00FF"/>
                  </a:solidFill>
                  <a:latin typeface="Consolas" pitchFamily="49" charset="0"/>
                  <a:ea typeface="楷体" pitchFamily="49" charset="-122"/>
                  <a:cs typeface="Consolas" pitchFamily="49" charset="0"/>
                </a:rPr>
                <a:t>活结点</a:t>
              </a:r>
            </a:p>
          </p:txBody>
        </p:sp>
        <p:sp>
          <p:nvSpPr>
            <p:cNvPr id="17" name="TextBox 16"/>
            <p:cNvSpPr txBox="1"/>
            <p:nvPr/>
          </p:nvSpPr>
          <p:spPr>
            <a:xfrm>
              <a:off x="2928926" y="4071942"/>
              <a:ext cx="2428892" cy="369332"/>
            </a:xfrm>
            <a:prstGeom prst="rect">
              <a:avLst/>
            </a:prstGeom>
            <a:noFill/>
          </p:spPr>
          <p:txBody>
            <a:bodyPr wrap="square" lIns="0" rIns="0" rtlCol="0">
              <a:spAutoFit/>
            </a:bodyPr>
            <a:lstStyle/>
            <a:p>
              <a:pPr algn="ctr"/>
              <a:r>
                <a:rPr lang="zh-CN" altLang="en-US" sz="1800">
                  <a:solidFill>
                    <a:srgbClr val="0000FF"/>
                  </a:solidFill>
                  <a:latin typeface="Consolas" pitchFamily="49" charset="0"/>
                  <a:ea typeface="楷体" pitchFamily="49" charset="-122"/>
                  <a:cs typeface="Consolas" pitchFamily="49" charset="0"/>
                </a:rPr>
                <a:t>产生所有的子结点</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4282" y="857232"/>
            <a:ext cx="8351838" cy="4885395"/>
          </a:xfrm>
          <a:prstGeom prst="rect">
            <a:avLst/>
          </a:prstGeom>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a:lnSpc>
                <a:spcPct val="150000"/>
              </a:lnSpc>
            </a:pPr>
            <a:r>
              <a:rPr lang="en-US" altLang="zh-CN" sz="1800">
                <a:solidFill>
                  <a:srgbClr val="FF0000"/>
                </a:solidFill>
                <a:latin typeface="Consolas" pitchFamily="49" charset="0"/>
                <a:ea typeface="楷体" pitchFamily="49" charset="-122"/>
                <a:cs typeface="Consolas" pitchFamily="49" charset="0"/>
              </a:rPr>
              <a:t>void bfs()				//</a:t>
            </a:r>
            <a:r>
              <a:rPr lang="zh-CN" altLang="zh-CN" sz="1800">
                <a:solidFill>
                  <a:srgbClr val="FF0000"/>
                </a:solidFill>
                <a:latin typeface="Consolas" pitchFamily="49" charset="0"/>
                <a:ea typeface="楷体" pitchFamily="49" charset="-122"/>
                <a:cs typeface="Consolas" pitchFamily="49" charset="0"/>
              </a:rPr>
              <a:t>求</a:t>
            </a:r>
            <a:r>
              <a:rPr lang="en-US" altLang="zh-CN" sz="1800">
                <a:solidFill>
                  <a:srgbClr val="FF0000"/>
                </a:solidFill>
                <a:latin typeface="Consolas" pitchFamily="49" charset="0"/>
                <a:ea typeface="楷体" pitchFamily="49" charset="-122"/>
                <a:cs typeface="Consolas" pitchFamily="49" charset="0"/>
              </a:rPr>
              <a:t>0/1</a:t>
            </a:r>
            <a:r>
              <a:rPr lang="zh-CN" altLang="zh-CN" sz="1800">
                <a:solidFill>
                  <a:srgbClr val="FF0000"/>
                </a:solidFill>
                <a:latin typeface="Consolas" pitchFamily="49" charset="0"/>
                <a:ea typeface="楷体" pitchFamily="49" charset="-122"/>
                <a:cs typeface="Consolas" pitchFamily="49" charset="0"/>
              </a:rPr>
              <a:t>背包的最优解</a:t>
            </a:r>
          </a:p>
          <a:p>
            <a:pPr>
              <a:lnSpc>
                <a:spcPct val="150000"/>
              </a:lnSpc>
            </a:pPr>
            <a:r>
              <a:rPr lang="en-US" altLang="zh-CN" sz="1800">
                <a:solidFill>
                  <a:srgbClr val="0000FF"/>
                </a:solidFill>
                <a:latin typeface="Consolas" pitchFamily="49" charset="0"/>
                <a:ea typeface="楷体" pitchFamily="49" charset="-122"/>
                <a:cs typeface="Consolas" pitchFamily="49" charset="0"/>
              </a:rPr>
              <a:t>{  int j;</a:t>
            </a:r>
          </a:p>
          <a:p>
            <a:pPr>
              <a:lnSpc>
                <a:spcPct val="150000"/>
              </a:lnSpc>
            </a:pPr>
            <a:r>
              <a:rPr lang="en-US" altLang="zh-CN" sz="1800">
                <a:solidFill>
                  <a:srgbClr val="0000FF"/>
                </a:solidFill>
                <a:latin typeface="Consolas" pitchFamily="49" charset="0"/>
                <a:ea typeface="楷体" pitchFamily="49" charset="-122"/>
                <a:cs typeface="Consolas" pitchFamily="49" charset="0"/>
              </a:rPr>
              <a:t>   NodeType e,e1,e2;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a:t>
            </a:r>
            <a:r>
              <a:rPr lang="en-US" altLang="zh-CN" sz="1800">
                <a:solidFill>
                  <a:srgbClr val="00B0F0"/>
                </a:solidFill>
                <a:latin typeface="Consolas" pitchFamily="49" charset="0"/>
                <a:ea typeface="楷体" pitchFamily="49" charset="-122"/>
                <a:cs typeface="Consolas" pitchFamily="49" charset="0"/>
              </a:rPr>
              <a:t>3</a:t>
            </a:r>
            <a:r>
              <a:rPr lang="zh-CN" altLang="zh-CN" sz="1800">
                <a:solidFill>
                  <a:srgbClr val="00B0F0"/>
                </a:solidFill>
                <a:latin typeface="Consolas" pitchFamily="49" charset="0"/>
                <a:ea typeface="楷体" pitchFamily="49" charset="-122"/>
                <a:cs typeface="Consolas" pitchFamily="49" charset="0"/>
              </a:rPr>
              <a:t>个结点</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C00000"/>
                </a:solidFill>
                <a:latin typeface="Consolas" pitchFamily="49" charset="0"/>
                <a:ea typeface="楷体" pitchFamily="49" charset="-122"/>
                <a:cs typeface="Consolas" pitchFamily="49" charset="0"/>
              </a:rPr>
              <a:t>priority_queue&lt;NodeType&gt; qu;</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定义一个优先队列（大根堆）</a:t>
            </a:r>
          </a:p>
          <a:p>
            <a:pPr>
              <a:lnSpc>
                <a:spcPct val="150000"/>
              </a:lnSpc>
            </a:pPr>
            <a:r>
              <a:rPr lang="en-US" altLang="zh-CN" sz="1800">
                <a:solidFill>
                  <a:srgbClr val="0000FF"/>
                </a:solidFill>
                <a:latin typeface="Consolas" pitchFamily="49" charset="0"/>
                <a:ea typeface="楷体" pitchFamily="49" charset="-122"/>
                <a:cs typeface="Consolas" pitchFamily="49" charset="0"/>
              </a:rPr>
              <a:t>   e.i=0;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根结点置初值，其层次计为</a:t>
            </a:r>
            <a:r>
              <a:rPr lang="en-US" altLang="zh-CN" sz="1800">
                <a:solidFill>
                  <a:srgbClr val="00B0F0"/>
                </a:solidFill>
                <a:latin typeface="Consolas" pitchFamily="49" charset="0"/>
                <a:ea typeface="楷体" pitchFamily="49" charset="-122"/>
                <a:cs typeface="Consolas" pitchFamily="49" charset="0"/>
              </a:rPr>
              <a:t>0</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e.w=0; e.v=0;</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e.no=total++;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for (j=1;j&lt;=n;j++)</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e.x[j]=0;</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bound(e);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求根结点的上界</a:t>
            </a:r>
          </a:p>
          <a:p>
            <a:pPr>
              <a:lnSpc>
                <a:spcPct val="150000"/>
              </a:lnSpc>
            </a:pPr>
            <a:r>
              <a:rPr lang="en-US" altLang="zh-CN" sz="1800">
                <a:solidFill>
                  <a:srgbClr val="0000FF"/>
                </a:solidFill>
                <a:latin typeface="Consolas" pitchFamily="49" charset="0"/>
                <a:ea typeface="楷体" pitchFamily="49" charset="-122"/>
                <a:cs typeface="Consolas" pitchFamily="49" charset="0"/>
              </a:rPr>
              <a:t>   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根结点进队</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24799"/>
            <a:ext cx="8429684" cy="666178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72000" bIns="0" rtlCol="0">
            <a:spAutoFit/>
          </a:bodyPr>
          <a:lstStyle/>
          <a:p>
            <a:r>
              <a:rPr lang="en-US" altLang="zh-CN" sz="1800" dirty="0">
                <a:solidFill>
                  <a:srgbClr val="0000FF"/>
                </a:solidFill>
                <a:latin typeface="Consolas" pitchFamily="49" charset="0"/>
                <a:ea typeface="楷体" pitchFamily="49" charset="-122"/>
                <a:cs typeface="Consolas" pitchFamily="49" charset="0"/>
              </a:rPr>
              <a:t>  while (!</a:t>
            </a:r>
            <a:r>
              <a:rPr lang="en-US" altLang="zh-CN" sz="1800" dirty="0" err="1">
                <a:solidFill>
                  <a:srgbClr val="0000FF"/>
                </a:solidFill>
                <a:latin typeface="Consolas" pitchFamily="49" charset="0"/>
                <a:ea typeface="楷体" pitchFamily="49" charset="-122"/>
                <a:cs typeface="Consolas" pitchFamily="49" charset="0"/>
              </a:rPr>
              <a:t>qu.empty</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队不空循环</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a:solidFill>
                  <a:srgbClr val="C00000"/>
                </a:solidFill>
                <a:latin typeface="Consolas" pitchFamily="49" charset="0"/>
                <a:ea typeface="楷体" pitchFamily="49" charset="-122"/>
                <a:cs typeface="Consolas" pitchFamily="49" charset="0"/>
              </a:rPr>
              <a:t>e=</a:t>
            </a:r>
            <a:r>
              <a:rPr lang="en-US" altLang="zh-CN" sz="1800" dirty="0" err="1">
                <a:solidFill>
                  <a:srgbClr val="C00000"/>
                </a:solidFill>
                <a:latin typeface="Consolas" pitchFamily="49" charset="0"/>
                <a:ea typeface="楷体" pitchFamily="49" charset="-122"/>
                <a:cs typeface="Consolas" pitchFamily="49" charset="0"/>
              </a:rPr>
              <a:t>qu.top</a:t>
            </a:r>
            <a:r>
              <a:rPr lang="en-US" altLang="zh-CN" sz="1800" dirty="0">
                <a:solidFill>
                  <a:srgbClr val="C00000"/>
                </a:solidFill>
                <a:latin typeface="Consolas" pitchFamily="49" charset="0"/>
                <a:ea typeface="楷体" pitchFamily="49" charset="-122"/>
                <a:cs typeface="Consolas" pitchFamily="49" charset="0"/>
              </a:rPr>
              <a:t>(); </a:t>
            </a:r>
            <a:r>
              <a:rPr lang="en-US" altLang="zh-CN" sz="1800" dirty="0" err="1">
                <a:solidFill>
                  <a:srgbClr val="C00000"/>
                </a:solidFill>
                <a:latin typeface="Consolas" pitchFamily="49" charset="0"/>
                <a:ea typeface="楷体" pitchFamily="49" charset="-122"/>
                <a:cs typeface="Consolas" pitchFamily="49" charset="0"/>
              </a:rPr>
              <a:t>qu.pop</a:t>
            </a:r>
            <a:r>
              <a:rPr lang="en-US" altLang="zh-CN" sz="1800" dirty="0">
                <a:solidFill>
                  <a:srgbClr val="C00000"/>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出队结点</a:t>
            </a:r>
            <a:r>
              <a:rPr lang="en-US" altLang="zh-CN" sz="1800" dirty="0">
                <a:solidFill>
                  <a:srgbClr val="00B0F0"/>
                </a:solidFill>
                <a:latin typeface="Consolas" pitchFamily="49" charset="0"/>
                <a:ea typeface="楷体" pitchFamily="49" charset="-122"/>
                <a:cs typeface="Consolas" pitchFamily="49" charset="0"/>
              </a:rPr>
              <a:t>e</a:t>
            </a:r>
            <a:endParaRPr lang="zh-CN" altLang="zh-CN" sz="1800" dirty="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if (</a:t>
            </a:r>
            <a:r>
              <a:rPr lang="en-US" altLang="zh-CN" sz="1800" dirty="0" err="1">
                <a:solidFill>
                  <a:srgbClr val="0000FF"/>
                </a:solidFill>
                <a:latin typeface="Consolas" pitchFamily="49" charset="0"/>
                <a:ea typeface="楷体" pitchFamily="49" charset="-122"/>
                <a:cs typeface="Consolas" pitchFamily="49" charset="0"/>
              </a:rPr>
              <a:t>e.w+w</a:t>
            </a:r>
            <a:r>
              <a:rPr lang="en-US" altLang="zh-CN" sz="1800" dirty="0">
                <a:solidFill>
                  <a:srgbClr val="0000FF"/>
                </a:solidFill>
                <a:latin typeface="Consolas" pitchFamily="49" charset="0"/>
                <a:ea typeface="楷体" pitchFamily="49" charset="-122"/>
                <a:cs typeface="Consolas" pitchFamily="49" charset="0"/>
              </a:rPr>
              <a:t>[e.i+1]&lt;=W)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剪枝：检查左孩子结点</a:t>
            </a:r>
          </a:p>
          <a:p>
            <a:r>
              <a:rPr lang="en-US" altLang="zh-CN" sz="1800" dirty="0">
                <a:solidFill>
                  <a:srgbClr val="0000FF"/>
                </a:solidFill>
                <a:latin typeface="Consolas" pitchFamily="49" charset="0"/>
                <a:ea typeface="楷体" pitchFamily="49" charset="-122"/>
                <a:cs typeface="Consolas" pitchFamily="49" charset="0"/>
              </a:rPr>
              <a:t>     {  e1.no=total++;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e1.i=e.i+1;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建立左孩子结点</a:t>
            </a:r>
          </a:p>
          <a:p>
            <a:r>
              <a:rPr lang="en-US" altLang="zh-CN" sz="1800" dirty="0">
                <a:solidFill>
                  <a:srgbClr val="0000FF"/>
                </a:solidFill>
                <a:latin typeface="Consolas" pitchFamily="49" charset="0"/>
                <a:ea typeface="楷体" pitchFamily="49" charset="-122"/>
                <a:cs typeface="Consolas" pitchFamily="49" charset="0"/>
              </a:rPr>
              <a:t>        e1.w=</a:t>
            </a:r>
            <a:r>
              <a:rPr lang="en-US" altLang="zh-CN" sz="1800" dirty="0" err="1">
                <a:solidFill>
                  <a:srgbClr val="0000FF"/>
                </a:solidFill>
                <a:latin typeface="Consolas" pitchFamily="49" charset="0"/>
                <a:ea typeface="楷体" pitchFamily="49" charset="-122"/>
                <a:cs typeface="Consolas" pitchFamily="49" charset="0"/>
              </a:rPr>
              <a:t>e.w+w</a:t>
            </a:r>
            <a:r>
              <a:rPr lang="en-US" altLang="zh-CN" sz="1800" dirty="0">
                <a:solidFill>
                  <a:srgbClr val="0000FF"/>
                </a:solidFill>
                <a:latin typeface="Consolas" pitchFamily="49" charset="0"/>
                <a:ea typeface="楷体" pitchFamily="49" charset="-122"/>
                <a:cs typeface="Consolas" pitchFamily="49" charset="0"/>
              </a:rPr>
              <a:t>[e1.i];</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e1.v=</a:t>
            </a:r>
            <a:r>
              <a:rPr lang="en-US" altLang="zh-CN" sz="1800" dirty="0" err="1">
                <a:solidFill>
                  <a:srgbClr val="0000FF"/>
                </a:solidFill>
                <a:latin typeface="Consolas" pitchFamily="49" charset="0"/>
                <a:ea typeface="楷体" pitchFamily="49" charset="-122"/>
                <a:cs typeface="Consolas" pitchFamily="49" charset="0"/>
              </a:rPr>
              <a:t>e.v+v</a:t>
            </a:r>
            <a:r>
              <a:rPr lang="en-US" altLang="zh-CN" sz="1800" dirty="0">
                <a:solidFill>
                  <a:srgbClr val="0000FF"/>
                </a:solidFill>
                <a:latin typeface="Consolas" pitchFamily="49" charset="0"/>
                <a:ea typeface="楷体" pitchFamily="49" charset="-122"/>
                <a:cs typeface="Consolas" pitchFamily="49" charset="0"/>
              </a:rPr>
              <a:t>[e1.i];</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(j=1;j&lt;=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e1.x[j]=</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[j];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复制解向量</a:t>
            </a:r>
          </a:p>
          <a:p>
            <a:r>
              <a:rPr lang="en-US" altLang="zh-CN" sz="1800" dirty="0">
                <a:solidFill>
                  <a:srgbClr val="0000FF"/>
                </a:solidFill>
                <a:latin typeface="Consolas" pitchFamily="49" charset="0"/>
                <a:ea typeface="楷体" pitchFamily="49" charset="-122"/>
                <a:cs typeface="Consolas" pitchFamily="49" charset="0"/>
              </a:rPr>
              <a:t>        e1.x[e1.i]=1;</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bound(e1);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求左孩子结点的上界</a:t>
            </a:r>
          </a:p>
          <a:p>
            <a:r>
              <a:rPr lang="en-US" altLang="zh-CN" sz="1800" dirty="0">
                <a:solidFill>
                  <a:srgbClr val="FF0000"/>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EnQueue</a:t>
            </a:r>
            <a:r>
              <a:rPr lang="en-US" altLang="zh-CN" sz="1800" dirty="0">
                <a:solidFill>
                  <a:srgbClr val="FF0000"/>
                </a:solidFill>
                <a:latin typeface="Consolas" pitchFamily="49" charset="0"/>
                <a:ea typeface="楷体" pitchFamily="49" charset="-122"/>
                <a:cs typeface="Consolas" pitchFamily="49" charset="0"/>
              </a:rPr>
              <a:t>(e1,qu);</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左孩子结点进队操作</a:t>
            </a: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a:solidFill>
                  <a:srgbClr val="0000FF"/>
                </a:solidFill>
                <a:latin typeface="Consolas" pitchFamily="49" charset="0"/>
                <a:ea typeface="楷体" pitchFamily="49" charset="-122"/>
                <a:cs typeface="Consolas" pitchFamily="49" charset="0"/>
              </a:rPr>
              <a:t>     e2.no=total++;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建立右孩子结点</a:t>
            </a:r>
          </a:p>
          <a:p>
            <a:r>
              <a:rPr lang="en-US" altLang="zh-CN" sz="1800" dirty="0">
                <a:solidFill>
                  <a:srgbClr val="0000FF"/>
                </a:solidFill>
                <a:latin typeface="Consolas" pitchFamily="49" charset="0"/>
                <a:ea typeface="楷体" pitchFamily="49" charset="-122"/>
                <a:cs typeface="Consolas" pitchFamily="49" charset="0"/>
              </a:rPr>
              <a:t>     e2.i=e.i+1;</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e2.w=</a:t>
            </a:r>
            <a:r>
              <a:rPr lang="en-US" altLang="zh-CN" sz="1800" dirty="0" err="1">
                <a:solidFill>
                  <a:srgbClr val="0000FF"/>
                </a:solidFill>
                <a:latin typeface="Consolas" pitchFamily="49" charset="0"/>
                <a:ea typeface="楷体" pitchFamily="49" charset="-122"/>
                <a:cs typeface="Consolas" pitchFamily="49" charset="0"/>
              </a:rPr>
              <a:t>e.w</a:t>
            </a:r>
            <a:r>
              <a:rPr lang="en-US" altLang="zh-CN" sz="1800" dirty="0">
                <a:solidFill>
                  <a:srgbClr val="0000FF"/>
                </a:solidFill>
                <a:latin typeface="Consolas" pitchFamily="49" charset="0"/>
                <a:ea typeface="楷体" pitchFamily="49" charset="-122"/>
                <a:cs typeface="Consolas" pitchFamily="49" charset="0"/>
              </a:rPr>
              <a:t>; e2.v=</a:t>
            </a:r>
            <a:r>
              <a:rPr lang="en-US" altLang="zh-CN" sz="1800" dirty="0" err="1">
                <a:solidFill>
                  <a:srgbClr val="0000FF"/>
                </a:solidFill>
                <a:latin typeface="Consolas" pitchFamily="49" charset="0"/>
                <a:ea typeface="楷体" pitchFamily="49" charset="-122"/>
                <a:cs typeface="Consolas" pitchFamily="49" charset="0"/>
              </a:rPr>
              <a:t>e.v</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(j=1;j&lt;=</a:t>
            </a:r>
            <a:r>
              <a:rPr lang="en-US" altLang="zh-CN" sz="1800" dirty="0" err="1">
                <a:solidFill>
                  <a:srgbClr val="0000FF"/>
                </a:solidFill>
                <a:latin typeface="Consolas" pitchFamily="49" charset="0"/>
                <a:ea typeface="楷体" pitchFamily="49" charset="-122"/>
                <a:cs typeface="Consolas" pitchFamily="49" charset="0"/>
              </a:rPr>
              <a:t>n;j</a:t>
            </a:r>
            <a:r>
              <a:rPr lang="en-US" altLang="zh-CN" sz="1800" dirty="0">
                <a:solidFill>
                  <a:srgbClr val="0000FF"/>
                </a:solidFill>
                <a:latin typeface="Consolas" pitchFamily="49" charset="0"/>
                <a:ea typeface="楷体" pitchFamily="49" charset="-122"/>
                <a:cs typeface="Consolas" pitchFamily="49" charset="0"/>
              </a:rPr>
              <a:t>++) e2.x[j]=</a:t>
            </a:r>
            <a:r>
              <a:rPr lang="en-US" altLang="zh-CN" sz="1800" dirty="0" err="1">
                <a:solidFill>
                  <a:srgbClr val="0000FF"/>
                </a:solidFill>
                <a:latin typeface="Consolas" pitchFamily="49" charset="0"/>
                <a:ea typeface="楷体" pitchFamily="49" charset="-122"/>
                <a:cs typeface="Consolas" pitchFamily="49" charset="0"/>
              </a:rPr>
              <a:t>e.x</a:t>
            </a:r>
            <a:r>
              <a:rPr lang="en-US" altLang="zh-CN" sz="1800" dirty="0">
                <a:solidFill>
                  <a:srgbClr val="0000FF"/>
                </a:solidFill>
                <a:latin typeface="Consolas" pitchFamily="49" charset="0"/>
                <a:ea typeface="楷体" pitchFamily="49" charset="-122"/>
                <a:cs typeface="Consolas" pitchFamily="49" charset="0"/>
              </a:rPr>
              <a:t>[j];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复制解向量</a:t>
            </a:r>
          </a:p>
          <a:p>
            <a:r>
              <a:rPr lang="en-US" altLang="zh-CN" sz="1800" dirty="0">
                <a:solidFill>
                  <a:srgbClr val="0000FF"/>
                </a:solidFill>
                <a:latin typeface="Consolas" pitchFamily="49" charset="0"/>
                <a:ea typeface="楷体" pitchFamily="49" charset="-122"/>
                <a:cs typeface="Consolas" pitchFamily="49" charset="0"/>
              </a:rPr>
              <a:t>     e2.x[e2.i]=0;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bound(e2);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求右孩子结点的上界</a:t>
            </a:r>
          </a:p>
          <a:p>
            <a:r>
              <a:rPr lang="en-US" altLang="zh-CN" sz="1800" dirty="0">
                <a:solidFill>
                  <a:srgbClr val="0000FF"/>
                </a:solidFill>
                <a:latin typeface="Consolas" pitchFamily="49" charset="0"/>
                <a:ea typeface="楷体" pitchFamily="49" charset="-122"/>
                <a:cs typeface="Consolas" pitchFamily="49" charset="0"/>
              </a:rPr>
              <a:t>     if (e2.ub&gt;</a:t>
            </a:r>
            <a:r>
              <a:rPr lang="en-US" altLang="zh-CN" sz="1800" dirty="0" err="1">
                <a:solidFill>
                  <a:srgbClr val="0000FF"/>
                </a:solidFill>
                <a:latin typeface="Consolas" pitchFamily="49" charset="0"/>
                <a:ea typeface="楷体" pitchFamily="49" charset="-122"/>
                <a:cs typeface="Consolas" pitchFamily="49" charset="0"/>
              </a:rPr>
              <a:t>maxv</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若右孩子结点剪枝</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EnQueue</a:t>
            </a:r>
            <a:r>
              <a:rPr lang="en-US" altLang="zh-CN" sz="1800" dirty="0">
                <a:solidFill>
                  <a:srgbClr val="FF0000"/>
                </a:solidFill>
                <a:latin typeface="Consolas" pitchFamily="49" charset="0"/>
                <a:ea typeface="楷体" pitchFamily="49" charset="-122"/>
                <a:cs typeface="Consolas" pitchFamily="49" charset="0"/>
              </a:rPr>
              <a:t>(e2,qu);</a:t>
            </a:r>
            <a:endParaRPr lang="zh-CN"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714348" y="188640"/>
            <a:ext cx="7715304" cy="1469505"/>
          </a:xfrm>
          <a:prstGeom prst="rect">
            <a:avLst/>
          </a:prstGeom>
          <a:noFill/>
          <a:ln w="9525">
            <a:noFill/>
            <a:miter lim="800000"/>
            <a:headEnd/>
            <a:tailEnd/>
          </a:ln>
        </p:spPr>
        <p:txBody>
          <a:bodyPr wrap="square">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Consolas" pitchFamily="49" charset="0"/>
                <a:ea typeface="楷体" pitchFamily="49" charset="-122"/>
                <a:cs typeface="Consolas" pitchFamily="49" charset="0"/>
              </a:rPr>
              <a:t>【算法分析】</a:t>
            </a:r>
            <a:r>
              <a:rPr lang="zh-CN" altLang="zh-CN" sz="2000" dirty="0">
                <a:solidFill>
                  <a:srgbClr val="0000FF"/>
                </a:solidFill>
                <a:latin typeface="Consolas" pitchFamily="49" charset="0"/>
                <a:ea typeface="楷体" pitchFamily="49" charset="-122"/>
                <a:cs typeface="Consolas" pitchFamily="49" charset="0"/>
              </a:rPr>
              <a:t>无论采用队列式分枝限界法还是优先队列式分枝限界法求解</a:t>
            </a:r>
            <a:r>
              <a:rPr lang="en-US" altLang="zh-CN" sz="2000" dirty="0">
                <a:solidFill>
                  <a:srgbClr val="0000FF"/>
                </a:solidFill>
                <a:latin typeface="Consolas" pitchFamily="49" charset="0"/>
                <a:ea typeface="楷体" pitchFamily="49" charset="-122"/>
                <a:cs typeface="Consolas" pitchFamily="49" charset="0"/>
              </a:rPr>
              <a:t>0/1</a:t>
            </a:r>
            <a:r>
              <a:rPr lang="zh-CN" altLang="zh-CN" sz="2000" dirty="0">
                <a:solidFill>
                  <a:srgbClr val="0000FF"/>
                </a:solidFill>
                <a:latin typeface="Consolas" pitchFamily="49" charset="0"/>
                <a:ea typeface="楷体" pitchFamily="49" charset="-122"/>
                <a:cs typeface="Consolas" pitchFamily="49" charset="0"/>
              </a:rPr>
              <a:t>背包问题，最坏情况下要搜索整个解空间树，所以最坏时间和空间复杂度均为</a:t>
            </a:r>
            <a:r>
              <a:rPr lang="en-US" altLang="zh-CN" sz="2000" dirty="0">
                <a:solidFill>
                  <a:srgbClr val="0000FF"/>
                </a:solidFill>
                <a:latin typeface="Consolas" pitchFamily="49" charset="0"/>
                <a:ea typeface="楷体" pitchFamily="49" charset="-122"/>
                <a:cs typeface="Consolas" pitchFamily="49" charset="0"/>
              </a:rPr>
              <a:t>O(2</a:t>
            </a:r>
            <a:r>
              <a:rPr lang="en-US" altLang="zh-CN" sz="2000" i="1" baseline="30000"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，其中</a:t>
            </a:r>
            <a:r>
              <a:rPr lang="en-US" altLang="zh-CN" sz="2000" i="1" dirty="0">
                <a:solidFill>
                  <a:srgbClr val="0000FF"/>
                </a:solidFill>
                <a:latin typeface="Consolas" pitchFamily="49" charset="0"/>
                <a:ea typeface="楷体" pitchFamily="49" charset="-122"/>
                <a:cs typeface="Consolas" pitchFamily="49" charset="0"/>
              </a:rPr>
              <a:t>n</a:t>
            </a:r>
            <a:r>
              <a:rPr lang="zh-CN" altLang="zh-CN" sz="2000" dirty="0">
                <a:solidFill>
                  <a:srgbClr val="0000FF"/>
                </a:solidFill>
                <a:latin typeface="Consolas" pitchFamily="49" charset="0"/>
                <a:ea typeface="楷体" pitchFamily="49" charset="-122"/>
                <a:cs typeface="Consolas" pitchFamily="49" charset="0"/>
              </a:rPr>
              <a:t>为物品个数。</a:t>
            </a:r>
          </a:p>
        </p:txBody>
      </p:sp>
      <p:sp>
        <p:nvSpPr>
          <p:cNvPr id="10244"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844824"/>
            <a:ext cx="9144000" cy="455760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0" y="2257425"/>
            <a:ext cx="9144000" cy="0"/>
          </a:xfrm>
          <a:prstGeom prst="rect">
            <a:avLst/>
          </a:prstGeom>
          <a:noFill/>
          <a:ln w="9525">
            <a:noFill/>
            <a:miter lim="800000"/>
            <a:headEnd/>
            <a:tailEnd/>
          </a:ln>
        </p:spPr>
        <p:txBody>
          <a:bodyPr wrap="none" anchor="ctr">
            <a:spAutoFit/>
          </a:bodyPr>
          <a:lstStyle/>
          <a:p>
            <a:endParaRPr lang="zh-CN" altLang="en-US"/>
          </a:p>
        </p:txBody>
      </p:sp>
      <p:sp>
        <p:nvSpPr>
          <p:cNvPr id="4" name="Text Box 2"/>
          <p:cNvSpPr txBox="1">
            <a:spLocks noChangeArrowheads="1"/>
          </p:cNvSpPr>
          <p:nvPr/>
        </p:nvSpPr>
        <p:spPr bwMode="auto">
          <a:xfrm>
            <a:off x="428596" y="1428736"/>
            <a:ext cx="8424862" cy="2505109"/>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假设一个</a:t>
            </a:r>
            <a:r>
              <a:rPr lang="en-US" altLang="zh-CN" sz="2000" dirty="0">
                <a:solidFill>
                  <a:srgbClr val="0000FF"/>
                </a:solidFill>
                <a:latin typeface="Consolas" pitchFamily="49" charset="0"/>
                <a:ea typeface="楷体" pitchFamily="49" charset="-122"/>
                <a:cs typeface="Consolas" pitchFamily="49" charset="0"/>
              </a:rPr>
              <a:t>0/1</a:t>
            </a:r>
            <a:r>
              <a:rPr lang="zh-CN" altLang="en-US" sz="2000" dirty="0">
                <a:solidFill>
                  <a:srgbClr val="0000FF"/>
                </a:solidFill>
                <a:latin typeface="Consolas" pitchFamily="49" charset="0"/>
                <a:ea typeface="楷体" pitchFamily="49" charset="-122"/>
                <a:cs typeface="Consolas" pitchFamily="49" charset="0"/>
              </a:rPr>
              <a:t>背包问题是，</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，重量为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16</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15</a:t>
            </a:r>
            <a:r>
              <a:rPr lang="zh-CN" altLang="en-US" sz="2000" dirty="0">
                <a:solidFill>
                  <a:srgbClr val="0000FF"/>
                </a:solidFill>
                <a:latin typeface="Consolas" pitchFamily="49" charset="0"/>
                <a:ea typeface="楷体" pitchFamily="49" charset="-122"/>
                <a:cs typeface="Consolas" pitchFamily="49" charset="0"/>
              </a:rPr>
              <a:t>），价值为</a:t>
            </a:r>
            <a:r>
              <a:rPr lang="en-US" altLang="zh-CN" sz="2000" i="1" dirty="0">
                <a:solidFill>
                  <a:srgbClr val="0000FF"/>
                </a:solidFill>
                <a:latin typeface="Consolas" pitchFamily="49" charset="0"/>
                <a:ea typeface="楷体" pitchFamily="49" charset="-122"/>
                <a:cs typeface="Consolas" pitchFamily="49" charset="0"/>
              </a:rPr>
              <a:t>v</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25</a:t>
            </a:r>
            <a:r>
              <a:rPr lang="zh-CN" altLang="en-US" sz="2000" dirty="0">
                <a:solidFill>
                  <a:srgbClr val="0000FF"/>
                </a:solidFill>
                <a:latin typeface="Consolas" pitchFamily="49" charset="0"/>
                <a:ea typeface="楷体" pitchFamily="49" charset="-122"/>
                <a:cs typeface="Consolas" pitchFamily="49" charset="0"/>
              </a:rPr>
              <a:t>），背包限重为</a:t>
            </a:r>
            <a:r>
              <a:rPr lang="en-US" altLang="zh-CN" sz="2000" i="1" dirty="0">
                <a:solidFill>
                  <a:srgbClr val="0000FF"/>
                </a:solidFill>
                <a:latin typeface="Consolas" pitchFamily="49" charset="0"/>
                <a:ea typeface="楷体" pitchFamily="49" charset="-122"/>
                <a:cs typeface="Consolas" pitchFamily="49" charset="0"/>
              </a:rPr>
              <a:t>W</a:t>
            </a:r>
            <a:r>
              <a:rPr lang="en-US" altLang="zh-CN" sz="2000" dirty="0">
                <a:solidFill>
                  <a:srgbClr val="0000FF"/>
                </a:solidFill>
                <a:latin typeface="Consolas" pitchFamily="49" charset="0"/>
                <a:ea typeface="楷体" pitchFamily="49" charset="-122"/>
                <a:cs typeface="Consolas" pitchFamily="49" charset="0"/>
              </a:rPr>
              <a:t>=30</a:t>
            </a:r>
            <a:r>
              <a:rPr lang="zh-CN" altLang="en-US" sz="2000" dirty="0">
                <a:solidFill>
                  <a:srgbClr val="0000FF"/>
                </a:solidFill>
                <a:latin typeface="Consolas" pitchFamily="49" charset="0"/>
                <a:ea typeface="楷体" pitchFamily="49" charset="-122"/>
                <a:cs typeface="Consolas" pitchFamily="49" charset="0"/>
              </a:rPr>
              <a:t>，解向量为</a:t>
            </a:r>
            <a:r>
              <a:rPr lang="en-US" altLang="zh-CN" sz="2000" i="1" dirty="0">
                <a:solidFill>
                  <a:srgbClr val="0000FF"/>
                </a:solidFill>
                <a:latin typeface="Consolas" pitchFamily="49" charset="0"/>
                <a:ea typeface="楷体" pitchFamily="49" charset="-122"/>
                <a:cs typeface="Consolas" pitchFamily="49" charset="0"/>
              </a:rPr>
              <a:t>x</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x</a:t>
            </a:r>
            <a:r>
              <a:rPr lang="en-US" altLang="zh-CN" sz="2000" baseline="-25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设计从这些物品中选取一部分物品放入该背包的方案，</a:t>
            </a:r>
            <a:r>
              <a:rPr lang="zh-CN" altLang="en-US" sz="2000" dirty="0">
                <a:solidFill>
                  <a:srgbClr val="0000FF"/>
                </a:solidFill>
                <a:latin typeface="Consolas" pitchFamily="49" charset="0"/>
                <a:ea typeface="楷体" pitchFamily="49" charset="-122"/>
                <a:cs typeface="Consolas" pitchFamily="49" charset="0"/>
              </a:rPr>
              <a:t>重量和为</a:t>
            </a:r>
            <a:r>
              <a:rPr lang="en-US" altLang="zh-CN" sz="2000" dirty="0">
                <a:solidFill>
                  <a:srgbClr val="0000FF"/>
                </a:solidFill>
                <a:latin typeface="Consolas" pitchFamily="49" charset="0"/>
                <a:ea typeface="楷体" pitchFamily="49" charset="-122"/>
                <a:cs typeface="Consolas" pitchFamily="49" charset="0"/>
              </a:rPr>
              <a:t>W</a:t>
            </a:r>
            <a:r>
              <a:rPr lang="zh-CN" altLang="en-US" sz="2000" dirty="0">
                <a:solidFill>
                  <a:srgbClr val="0000FF"/>
                </a:solidFill>
                <a:latin typeface="Consolas" pitchFamily="49" charset="0"/>
                <a:ea typeface="楷体" pitchFamily="49" charset="-122"/>
                <a:cs typeface="Consolas" pitchFamily="49" charset="0"/>
              </a:rPr>
              <a:t>并且</a:t>
            </a:r>
            <a:r>
              <a:rPr lang="zh-CN" altLang="pt-BR" sz="2000" dirty="0">
                <a:solidFill>
                  <a:srgbClr val="0000FF"/>
                </a:solidFill>
                <a:latin typeface="Consolas" pitchFamily="49" charset="0"/>
                <a:ea typeface="楷体" pitchFamily="49" charset="-122"/>
                <a:cs typeface="Consolas" pitchFamily="49" charset="0"/>
              </a:rPr>
              <a:t>具有最大的价值。</a:t>
            </a:r>
          </a:p>
          <a:p>
            <a:pPr>
              <a:lnSpc>
                <a:spcPct val="150000"/>
              </a:lnSpc>
              <a:spcBef>
                <a:spcPct val="50000"/>
              </a:spcBef>
            </a:pPr>
            <a:endParaRPr lang="zh-CN" altLang="en-US" sz="2000" dirty="0">
              <a:solidFill>
                <a:srgbClr val="0000FF"/>
              </a:solidFill>
              <a:latin typeface="Consolas" pitchFamily="49" charset="0"/>
              <a:ea typeface="楷体" pitchFamily="49" charset="-122"/>
              <a:cs typeface="Consolas" pitchFamily="49" charset="0"/>
            </a:endParaRPr>
          </a:p>
        </p:txBody>
      </p:sp>
      <p:sp>
        <p:nvSpPr>
          <p:cNvPr id="5" name="Rectangle 4"/>
          <p:cNvSpPr>
            <a:spLocks noChangeArrowheads="1"/>
          </p:cNvSpPr>
          <p:nvPr/>
        </p:nvSpPr>
        <p:spPr bwMode="auto">
          <a:xfrm>
            <a:off x="0" y="3486621"/>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376620602"/>
              </p:ext>
            </p:extLst>
          </p:nvPr>
        </p:nvGraphicFramePr>
        <p:xfrm>
          <a:off x="1500166" y="3691405"/>
          <a:ext cx="6096000" cy="11125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r>
                        <a:rPr lang="zh-CN" altLang="en-US" b="1">
                          <a:solidFill>
                            <a:srgbClr val="9900FF"/>
                          </a:solidFill>
                          <a:latin typeface="Consolas" pitchFamily="49" charset="0"/>
                          <a:ea typeface="楷体" pitchFamily="49" charset="-122"/>
                          <a:cs typeface="Consolas" pitchFamily="49" charset="0"/>
                        </a:rPr>
                        <a:t>编号</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3</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0"/>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重量</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16</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15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1"/>
                  </a:ext>
                </a:extLst>
              </a:tr>
              <a:tr h="370840">
                <a:tc>
                  <a:txBody>
                    <a:bodyPr/>
                    <a:lstStyle/>
                    <a:p>
                      <a:pPr algn="ctr"/>
                      <a:r>
                        <a:rPr lang="zh-CN" altLang="en-US" b="1">
                          <a:solidFill>
                            <a:srgbClr val="9900FF"/>
                          </a:solidFill>
                          <a:latin typeface="Consolas" pitchFamily="49" charset="0"/>
                          <a:ea typeface="楷体" pitchFamily="49" charset="-122"/>
                          <a:cs typeface="Consolas" pitchFamily="49" charset="0"/>
                        </a:rPr>
                        <a:t>价值</a:t>
                      </a: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45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tc>
                  <a:txBody>
                    <a:bodyPr/>
                    <a:lstStyle/>
                    <a:p>
                      <a:pPr algn="ctr"/>
                      <a:r>
                        <a:rPr lang="en-US" altLang="zh-CN" b="1">
                          <a:solidFill>
                            <a:srgbClr val="0000FF"/>
                          </a:solidFill>
                          <a:latin typeface="Consolas" pitchFamily="49" charset="0"/>
                          <a:ea typeface="楷体" pitchFamily="49" charset="-122"/>
                          <a:cs typeface="Consolas" pitchFamily="49" charset="0"/>
                        </a:rPr>
                        <a:t>25</a:t>
                      </a:r>
                      <a:endParaRPr lang="zh-CN" altLang="en-US" b="1">
                        <a:solidFill>
                          <a:srgbClr val="0000FF"/>
                        </a:solidFill>
                        <a:latin typeface="Consolas" pitchFamily="49" charset="0"/>
                        <a:ea typeface="楷体" pitchFamily="49" charset="-122"/>
                        <a:cs typeface="Consolas" pitchFamily="49" charset="0"/>
                      </a:endParaRPr>
                    </a:p>
                  </a:txBody>
                  <a:tcPr>
                    <a:solidFill>
                      <a:schemeClr val="accent5">
                        <a:lumMod val="40000"/>
                        <a:lumOff val="60000"/>
                      </a:schemeClr>
                    </a:solidFill>
                  </a:tcPr>
                </a:tc>
                <a:extLst>
                  <a:ext uri="{0D108BD9-81ED-4DB2-BD59-A6C34878D82A}">
                    <a16:rowId xmlns:a16="http://schemas.microsoft.com/office/drawing/2014/main" val="10002"/>
                  </a:ext>
                </a:extLst>
              </a:tr>
            </a:tbl>
          </a:graphicData>
        </a:graphic>
      </p:graphicFrame>
      <p:sp>
        <p:nvSpPr>
          <p:cNvPr id="8" name="TextBox 1"/>
          <p:cNvSpPr txBox="1"/>
          <p:nvPr/>
        </p:nvSpPr>
        <p:spPr>
          <a:xfrm>
            <a:off x="2428860" y="404664"/>
            <a:ext cx="4214842" cy="503590"/>
          </a:xfrm>
          <a:prstGeom prst="rect">
            <a:avLst/>
          </a:prstGeom>
        </p:spPr>
        <p:style>
          <a:lnRef idx="2">
            <a:schemeClr val="accent2"/>
          </a:lnRef>
          <a:fillRef idx="1">
            <a:schemeClr val="lt1"/>
          </a:fillRef>
          <a:effectRef idx="0">
            <a:schemeClr val="accent2"/>
          </a:effectRef>
          <a:fontRef idx="minor">
            <a:schemeClr val="dk1"/>
          </a:fontRef>
        </p:style>
        <p:txBody>
          <a:bodyPr wrap="square" lIns="0" tIns="36000" rIns="0" bIns="36000" rtlCol="0">
            <a:spAutoFit/>
          </a:bodyPr>
          <a:lstStyle/>
          <a:p>
            <a:pPr algn="ctr"/>
            <a:r>
              <a:rPr lang="zh-CN" altLang="en-US" sz="2800" dirty="0">
                <a:solidFill>
                  <a:srgbClr val="FF0000"/>
                </a:solidFill>
                <a:latin typeface="Consolas" pitchFamily="49" charset="0"/>
                <a:ea typeface="微软雅黑" pitchFamily="34" charset="-122"/>
                <a:cs typeface="Consolas" pitchFamily="49" charset="0"/>
              </a:rPr>
              <a:t>课堂练习</a:t>
            </a:r>
            <a:endParaRPr lang="zh-CN" altLang="zh-CN" sz="2800" dirty="0">
              <a:solidFill>
                <a:srgbClr val="FF0000"/>
              </a:solidFill>
              <a:latin typeface="Consolas" pitchFamily="49" charset="0"/>
              <a:ea typeface="微软雅黑" pitchFamily="34" charset="-122"/>
              <a:cs typeface="Consolas" pitchFamily="49" charset="0"/>
            </a:endParaRPr>
          </a:p>
        </p:txBody>
      </p:sp>
      <p:sp>
        <p:nvSpPr>
          <p:cNvPr id="3" name="矩形 2"/>
          <p:cNvSpPr/>
          <p:nvPr/>
        </p:nvSpPr>
        <p:spPr>
          <a:xfrm>
            <a:off x="990829" y="5127575"/>
            <a:ext cx="7300396" cy="461665"/>
          </a:xfrm>
          <a:prstGeom prst="rect">
            <a:avLst/>
          </a:prstGeom>
        </p:spPr>
        <p:txBody>
          <a:bodyPr wrap="none">
            <a:spAutoFit/>
          </a:bodyPr>
          <a:lstStyle/>
          <a:p>
            <a:r>
              <a:rPr lang="zh-CN" altLang="en-US" dirty="0">
                <a:solidFill>
                  <a:srgbClr val="FF0000"/>
                </a:solidFill>
                <a:latin typeface="Consolas" pitchFamily="49" charset="0"/>
                <a:ea typeface="楷体" pitchFamily="49" charset="-122"/>
                <a:cs typeface="Consolas" pitchFamily="49" charset="0"/>
              </a:rPr>
              <a:t>请画出上述问题采用队列式分枝限界法求解的过程图</a:t>
            </a:r>
            <a:endParaRPr lang="zh-CN" altLang="en-US" dirty="0">
              <a:solidFill>
                <a:srgbClr val="FF0000"/>
              </a:solidFill>
            </a:endParaRPr>
          </a:p>
        </p:txBody>
      </p:sp>
    </p:spTree>
    <p:extLst>
      <p:ext uri="{BB962C8B-B14F-4D97-AF65-F5344CB8AC3E}">
        <p14:creationId xmlns:p14="http://schemas.microsoft.com/office/powerpoint/2010/main" val="299991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85728"/>
            <a:ext cx="50400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叶根友毛笔行书2.0版" pitchFamily="2" charset="-122"/>
                <a:cs typeface="Consolas" pitchFamily="49" charset="0"/>
              </a:rPr>
              <a:t>6.3 </a:t>
            </a:r>
            <a:r>
              <a:rPr lang="zh-CN" altLang="zh-CN" sz="2800">
                <a:solidFill>
                  <a:srgbClr val="FF0000"/>
                </a:solidFill>
                <a:latin typeface="Consolas" pitchFamily="49" charset="0"/>
                <a:ea typeface="叶根友毛笔行书2.0版" pitchFamily="2" charset="-122"/>
                <a:cs typeface="Consolas" pitchFamily="49" charset="0"/>
              </a:rPr>
              <a:t>求解图的单源最短路径</a:t>
            </a:r>
          </a:p>
        </p:txBody>
      </p:sp>
      <p:sp>
        <p:nvSpPr>
          <p:cNvPr id="5" name="TextBox 4"/>
          <p:cNvSpPr txBox="1"/>
          <p:nvPr/>
        </p:nvSpPr>
        <p:spPr>
          <a:xfrm>
            <a:off x="571472" y="1357298"/>
            <a:ext cx="8072494" cy="1985159"/>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给定一个带权有向图</a:t>
            </a:r>
            <a:r>
              <a:rPr lang="en-US" altLang="zh-CN" sz="2000">
                <a:solidFill>
                  <a:srgbClr val="0000FF"/>
                </a:solidFill>
                <a:latin typeface="Consolas" pitchFamily="49" charset="0"/>
                <a:ea typeface="楷体" pitchFamily="49" charset="-122"/>
                <a:cs typeface="Consolas" pitchFamily="49" charset="0"/>
              </a:rPr>
              <a:t>G=</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），其中每条边的权是一个正整数。</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另外，还给定</a:t>
            </a:r>
            <a:r>
              <a:rPr lang="en-US" altLang="zh-CN" sz="2000">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中的一个顶点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，称为源点。计算从源点到其他所有顶点的最短路径长度。这里的长度是指路上各边权之和。</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528641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a:solidFill>
                  <a:srgbClr val="FF0000"/>
                </a:solidFill>
                <a:latin typeface="Consolas" pitchFamily="49" charset="0"/>
                <a:ea typeface="微软雅黑" pitchFamily="34" charset="-122"/>
                <a:cs typeface="Consolas" pitchFamily="49" charset="0"/>
              </a:rPr>
              <a:t>6.3.1 </a:t>
            </a:r>
            <a:r>
              <a:rPr lang="zh-CN" altLang="zh-CN">
                <a:solidFill>
                  <a:srgbClr val="FF0000"/>
                </a:solidFill>
                <a:latin typeface="Consolas" pitchFamily="49" charset="0"/>
                <a:ea typeface="微软雅黑" pitchFamily="34" charset="-122"/>
                <a:cs typeface="Consolas" pitchFamily="49" charset="0"/>
              </a:rPr>
              <a:t>采用队列式分枝限界法求解</a:t>
            </a:r>
          </a:p>
        </p:txBody>
      </p:sp>
      <p:sp>
        <p:nvSpPr>
          <p:cNvPr id="3" name="椭圆 2"/>
          <p:cNvSpPr/>
          <p:nvPr/>
        </p:nvSpPr>
        <p:spPr>
          <a:xfrm>
            <a:off x="714348"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4" name="椭圆 3"/>
          <p:cNvSpPr/>
          <p:nvPr/>
        </p:nvSpPr>
        <p:spPr>
          <a:xfrm>
            <a:off x="1714480"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5" name="椭圆 4"/>
          <p:cNvSpPr/>
          <p:nvPr/>
        </p:nvSpPr>
        <p:spPr>
          <a:xfrm>
            <a:off x="171448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6" name="椭圆 5"/>
          <p:cNvSpPr/>
          <p:nvPr/>
        </p:nvSpPr>
        <p:spPr>
          <a:xfrm>
            <a:off x="285748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1714480"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285748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0" name="直接箭头连接符 9"/>
          <p:cNvCxnSpPr>
            <a:stCxn id="3" idx="7"/>
            <a:endCxn id="4" idx="3"/>
          </p:cNvCxnSpPr>
          <p:nvPr/>
        </p:nvCxnSpPr>
        <p:spPr>
          <a:xfrm rot="5400000" flipH="1" flipV="1">
            <a:off x="1080205"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000100" y="2428868"/>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13" name="直接箭头连接符 12"/>
          <p:cNvCxnSpPr>
            <a:stCxn id="3" idx="5"/>
            <a:endCxn id="7" idx="1"/>
          </p:cNvCxnSpPr>
          <p:nvPr/>
        </p:nvCxnSpPr>
        <p:spPr>
          <a:xfrm rot="16200000" flipH="1">
            <a:off x="1044486"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3" idx="6"/>
            <a:endCxn id="5" idx="2"/>
          </p:cNvCxnSpPr>
          <p:nvPr/>
        </p:nvCxnSpPr>
        <p:spPr>
          <a:xfrm>
            <a:off x="1142976"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4" idx="5"/>
            <a:endCxn id="6" idx="1"/>
          </p:cNvCxnSpPr>
          <p:nvPr/>
        </p:nvCxnSpPr>
        <p:spPr>
          <a:xfrm rot="16200000" flipH="1">
            <a:off x="2151775"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5" idx="6"/>
            <a:endCxn id="6" idx="2"/>
          </p:cNvCxnSpPr>
          <p:nvPr/>
        </p:nvCxnSpPr>
        <p:spPr>
          <a:xfrm>
            <a:off x="2143108"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6" idx="3"/>
            <a:endCxn id="7" idx="7"/>
          </p:cNvCxnSpPr>
          <p:nvPr/>
        </p:nvCxnSpPr>
        <p:spPr>
          <a:xfrm rot="5400000">
            <a:off x="2116056"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8" idx="2"/>
            <a:endCxn id="4" idx="6"/>
          </p:cNvCxnSpPr>
          <p:nvPr/>
        </p:nvCxnSpPr>
        <p:spPr>
          <a:xfrm rot="10800000">
            <a:off x="2143108"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5" idx="4"/>
            <a:endCxn id="7" idx="0"/>
          </p:cNvCxnSpPr>
          <p:nvPr/>
        </p:nvCxnSpPr>
        <p:spPr>
          <a:xfrm rot="5400000">
            <a:off x="1607323"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214414" y="2916792"/>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27" name="TextBox 26"/>
          <p:cNvSpPr txBox="1"/>
          <p:nvPr/>
        </p:nvSpPr>
        <p:spPr>
          <a:xfrm>
            <a:off x="1000100" y="3702610"/>
            <a:ext cx="500066" cy="369332"/>
          </a:xfrm>
          <a:prstGeom prst="rect">
            <a:avLst/>
          </a:prstGeom>
          <a:noFill/>
        </p:spPr>
        <p:txBody>
          <a:bodyPr wrap="square" lIns="0" rIns="0" rtlCol="0">
            <a:spAutoFit/>
          </a:bodyPr>
          <a:lstStyle/>
          <a:p>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1882408" y="3534682"/>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29" name="TextBox 28"/>
          <p:cNvSpPr txBox="1"/>
          <p:nvPr/>
        </p:nvSpPr>
        <p:spPr>
          <a:xfrm>
            <a:off x="2130582" y="2643566"/>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2311036" y="1891224"/>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1" name="TextBox 30"/>
          <p:cNvSpPr txBox="1"/>
          <p:nvPr/>
        </p:nvSpPr>
        <p:spPr>
          <a:xfrm>
            <a:off x="2500298" y="3774048"/>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32" name="TextBox 31"/>
          <p:cNvSpPr txBox="1"/>
          <p:nvPr/>
        </p:nvSpPr>
        <p:spPr>
          <a:xfrm>
            <a:off x="2270456" y="3227212"/>
            <a:ext cx="500066"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20</a:t>
            </a:r>
            <a:endParaRPr lang="zh-CN" altLang="en-US" sz="1800">
              <a:solidFill>
                <a:srgbClr val="0000FF"/>
              </a:solidFill>
              <a:latin typeface="Consolas" pitchFamily="49" charset="0"/>
              <a:cs typeface="Consolas"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75" name="组合 74"/>
          <p:cNvGrpSpPr/>
          <p:nvPr/>
        </p:nvGrpSpPr>
        <p:grpSpPr>
          <a:xfrm>
            <a:off x="4572000" y="2071678"/>
            <a:ext cx="3643338" cy="2500330"/>
            <a:chOff x="4714876" y="3286124"/>
            <a:chExt cx="3643338" cy="2500330"/>
          </a:xfrm>
        </p:grpSpPr>
        <p:sp>
          <p:nvSpPr>
            <p:cNvPr id="36" name="TextBox 35"/>
            <p:cNvSpPr txBox="1"/>
            <p:nvPr/>
          </p:nvSpPr>
          <p:spPr>
            <a:xfrm>
              <a:off x="492919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37" name="TextBox 36"/>
            <p:cNvSpPr txBox="1"/>
            <p:nvPr/>
          </p:nvSpPr>
          <p:spPr>
            <a:xfrm>
              <a:off x="4929190"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8" name="TextBox 37"/>
            <p:cNvSpPr txBox="1"/>
            <p:nvPr/>
          </p:nvSpPr>
          <p:spPr>
            <a:xfrm>
              <a:off x="4929190"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39" name="TextBox 38"/>
            <p:cNvSpPr txBox="1"/>
            <p:nvPr/>
          </p:nvSpPr>
          <p:spPr>
            <a:xfrm>
              <a:off x="492919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0" name="TextBox 39"/>
            <p:cNvSpPr txBox="1"/>
            <p:nvPr/>
          </p:nvSpPr>
          <p:spPr>
            <a:xfrm>
              <a:off x="4929190"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1" name="TextBox 40"/>
            <p:cNvSpPr txBox="1"/>
            <p:nvPr/>
          </p:nvSpPr>
          <p:spPr>
            <a:xfrm>
              <a:off x="492919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2" name="TextBox 41"/>
            <p:cNvSpPr txBox="1"/>
            <p:nvPr/>
          </p:nvSpPr>
          <p:spPr>
            <a:xfrm>
              <a:off x="5500694" y="3357562"/>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3" name="TextBox 42"/>
            <p:cNvSpPr txBox="1"/>
            <p:nvPr/>
          </p:nvSpPr>
          <p:spPr>
            <a:xfrm>
              <a:off x="5500694" y="374327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44" name="TextBox 43"/>
            <p:cNvSpPr txBox="1"/>
            <p:nvPr/>
          </p:nvSpPr>
          <p:spPr>
            <a:xfrm>
              <a:off x="5500694"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5" name="TextBox 44"/>
            <p:cNvSpPr txBox="1"/>
            <p:nvPr/>
          </p:nvSpPr>
          <p:spPr>
            <a:xfrm>
              <a:off x="5500694"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6" name="TextBox 45"/>
            <p:cNvSpPr txBox="1"/>
            <p:nvPr/>
          </p:nvSpPr>
          <p:spPr>
            <a:xfrm>
              <a:off x="5500694"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7" name="TextBox 46"/>
            <p:cNvSpPr txBox="1"/>
            <p:nvPr/>
          </p:nvSpPr>
          <p:spPr>
            <a:xfrm>
              <a:off x="5500694"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48" name="TextBox 47"/>
            <p:cNvSpPr txBox="1"/>
            <p:nvPr/>
          </p:nvSpPr>
          <p:spPr>
            <a:xfrm>
              <a:off x="600076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49" name="TextBox 48"/>
            <p:cNvSpPr txBox="1"/>
            <p:nvPr/>
          </p:nvSpPr>
          <p:spPr>
            <a:xfrm>
              <a:off x="6000760" y="374327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4</a:t>
              </a:r>
              <a:endParaRPr lang="zh-CN" altLang="en-US" sz="2000">
                <a:solidFill>
                  <a:srgbClr val="0000FF"/>
                </a:solidFill>
                <a:latin typeface="微软雅黑" pitchFamily="34" charset="-122"/>
                <a:ea typeface="微软雅黑" pitchFamily="34" charset="-122"/>
              </a:endParaRPr>
            </a:p>
          </p:txBody>
        </p:sp>
        <p:sp>
          <p:nvSpPr>
            <p:cNvPr id="50" name="TextBox 49"/>
            <p:cNvSpPr txBox="1"/>
            <p:nvPr/>
          </p:nvSpPr>
          <p:spPr>
            <a:xfrm>
              <a:off x="6000760" y="414338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1" name="TextBox 50"/>
            <p:cNvSpPr txBox="1"/>
            <p:nvPr/>
          </p:nvSpPr>
          <p:spPr>
            <a:xfrm>
              <a:off x="600076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2" name="TextBox 51"/>
            <p:cNvSpPr txBox="1"/>
            <p:nvPr/>
          </p:nvSpPr>
          <p:spPr>
            <a:xfrm>
              <a:off x="6000760" y="492919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3" name="TextBox 52"/>
            <p:cNvSpPr txBox="1"/>
            <p:nvPr/>
          </p:nvSpPr>
          <p:spPr>
            <a:xfrm>
              <a:off x="600076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4" name="TextBox 53"/>
            <p:cNvSpPr txBox="1"/>
            <p:nvPr/>
          </p:nvSpPr>
          <p:spPr>
            <a:xfrm>
              <a:off x="6572264" y="3357562"/>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5" name="TextBox 54"/>
            <p:cNvSpPr txBox="1"/>
            <p:nvPr/>
          </p:nvSpPr>
          <p:spPr>
            <a:xfrm>
              <a:off x="6572264"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56" name="TextBox 55"/>
            <p:cNvSpPr txBox="1"/>
            <p:nvPr/>
          </p:nvSpPr>
          <p:spPr>
            <a:xfrm>
              <a:off x="6572264" y="4143380"/>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50</a:t>
              </a:r>
              <a:endParaRPr lang="zh-CN" altLang="en-US" sz="2000">
                <a:solidFill>
                  <a:srgbClr val="0000FF"/>
                </a:solidFill>
                <a:latin typeface="微软雅黑" pitchFamily="34" charset="-122"/>
                <a:ea typeface="微软雅黑" pitchFamily="34" charset="-122"/>
              </a:endParaRPr>
            </a:p>
          </p:txBody>
        </p:sp>
        <p:sp>
          <p:nvSpPr>
            <p:cNvPr id="57" name="TextBox 56"/>
            <p:cNvSpPr txBox="1"/>
            <p:nvPr/>
          </p:nvSpPr>
          <p:spPr>
            <a:xfrm>
              <a:off x="6572264" y="452908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58" name="TextBox 57"/>
            <p:cNvSpPr txBox="1"/>
            <p:nvPr/>
          </p:nvSpPr>
          <p:spPr>
            <a:xfrm>
              <a:off x="6572264" y="492919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20</a:t>
              </a:r>
              <a:endParaRPr lang="zh-CN" altLang="en-US" sz="2000">
                <a:solidFill>
                  <a:srgbClr val="0000FF"/>
                </a:solidFill>
                <a:latin typeface="微软雅黑" pitchFamily="34" charset="-122"/>
                <a:ea typeface="微软雅黑" pitchFamily="34" charset="-122"/>
              </a:endParaRPr>
            </a:p>
          </p:txBody>
        </p:sp>
        <p:sp>
          <p:nvSpPr>
            <p:cNvPr id="59" name="TextBox 58"/>
            <p:cNvSpPr txBox="1"/>
            <p:nvPr/>
          </p:nvSpPr>
          <p:spPr>
            <a:xfrm>
              <a:off x="6572264"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0" name="TextBox 59"/>
            <p:cNvSpPr txBox="1"/>
            <p:nvPr/>
          </p:nvSpPr>
          <p:spPr>
            <a:xfrm>
              <a:off x="7072330"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30</a:t>
              </a:r>
              <a:endParaRPr lang="zh-CN" altLang="en-US" sz="2000">
                <a:solidFill>
                  <a:srgbClr val="0000FF"/>
                </a:solidFill>
                <a:latin typeface="微软雅黑" pitchFamily="34" charset="-122"/>
                <a:ea typeface="微软雅黑" pitchFamily="34" charset="-122"/>
              </a:endParaRPr>
            </a:p>
          </p:txBody>
        </p:sp>
        <p:sp>
          <p:nvSpPr>
            <p:cNvPr id="61" name="TextBox 60"/>
            <p:cNvSpPr txBox="1"/>
            <p:nvPr/>
          </p:nvSpPr>
          <p:spPr>
            <a:xfrm>
              <a:off x="7072330"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2" name="TextBox 61"/>
            <p:cNvSpPr txBox="1"/>
            <p:nvPr/>
          </p:nvSpPr>
          <p:spPr>
            <a:xfrm>
              <a:off x="7072330"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3" name="TextBox 62"/>
            <p:cNvSpPr txBox="1"/>
            <p:nvPr/>
          </p:nvSpPr>
          <p:spPr>
            <a:xfrm>
              <a:off x="7072330" y="4529088"/>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4" name="TextBox 63"/>
            <p:cNvSpPr txBox="1"/>
            <p:nvPr/>
          </p:nvSpPr>
          <p:spPr>
            <a:xfrm>
              <a:off x="7072330" y="492919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65" name="TextBox 64"/>
            <p:cNvSpPr txBox="1"/>
            <p:nvPr/>
          </p:nvSpPr>
          <p:spPr>
            <a:xfrm>
              <a:off x="7072330" y="5314906"/>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6" name="TextBox 65"/>
            <p:cNvSpPr txBox="1"/>
            <p:nvPr/>
          </p:nvSpPr>
          <p:spPr>
            <a:xfrm>
              <a:off x="7643834" y="3357562"/>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100</a:t>
              </a:r>
              <a:endParaRPr lang="zh-CN" altLang="en-US" sz="2000">
                <a:solidFill>
                  <a:srgbClr val="0000FF"/>
                </a:solidFill>
                <a:latin typeface="微软雅黑" pitchFamily="34" charset="-122"/>
                <a:ea typeface="微软雅黑" pitchFamily="34" charset="-122"/>
              </a:endParaRPr>
            </a:p>
          </p:txBody>
        </p:sp>
        <p:sp>
          <p:nvSpPr>
            <p:cNvPr id="67" name="TextBox 66"/>
            <p:cNvSpPr txBox="1"/>
            <p:nvPr/>
          </p:nvSpPr>
          <p:spPr>
            <a:xfrm>
              <a:off x="7643834" y="374327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8" name="TextBox 67"/>
            <p:cNvSpPr txBox="1"/>
            <p:nvPr/>
          </p:nvSpPr>
          <p:spPr>
            <a:xfrm>
              <a:off x="7643834" y="4143380"/>
              <a:ext cx="500066" cy="400110"/>
            </a:xfrm>
            <a:prstGeom prst="rect">
              <a:avLst/>
            </a:prstGeom>
            <a:noFill/>
          </p:spPr>
          <p:txBody>
            <a:bodyPr wrap="square" lIns="0" rIns="0" rtlCol="0">
              <a:spAutoFit/>
            </a:bodyPr>
            <a:lstStyle/>
            <a:p>
              <a:r>
                <a:rPr lang="zh-CN" altLang="zh-CN" sz="2000">
                  <a:solidFill>
                    <a:srgbClr val="0000FF"/>
                  </a:solidFill>
                  <a:latin typeface="微软雅黑" pitchFamily="34" charset="-122"/>
                  <a:ea typeface="微软雅黑" pitchFamily="34" charset="-122"/>
                </a:rPr>
                <a:t>∞</a:t>
              </a:r>
              <a:endParaRPr lang="zh-CN" altLang="en-US" sz="2000">
                <a:solidFill>
                  <a:srgbClr val="0000FF"/>
                </a:solidFill>
                <a:latin typeface="微软雅黑" pitchFamily="34" charset="-122"/>
                <a:ea typeface="微软雅黑" pitchFamily="34" charset="-122"/>
              </a:endParaRPr>
            </a:p>
          </p:txBody>
        </p:sp>
        <p:sp>
          <p:nvSpPr>
            <p:cNvPr id="69" name="TextBox 68"/>
            <p:cNvSpPr txBox="1"/>
            <p:nvPr/>
          </p:nvSpPr>
          <p:spPr>
            <a:xfrm>
              <a:off x="7643834" y="452908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10</a:t>
              </a:r>
              <a:endParaRPr lang="zh-CN" altLang="en-US" sz="2000">
                <a:solidFill>
                  <a:srgbClr val="0000FF"/>
                </a:solidFill>
                <a:latin typeface="微软雅黑" pitchFamily="34" charset="-122"/>
                <a:ea typeface="微软雅黑" pitchFamily="34" charset="-122"/>
              </a:endParaRPr>
            </a:p>
          </p:txBody>
        </p:sp>
        <p:sp>
          <p:nvSpPr>
            <p:cNvPr id="70" name="TextBox 69"/>
            <p:cNvSpPr txBox="1"/>
            <p:nvPr/>
          </p:nvSpPr>
          <p:spPr>
            <a:xfrm>
              <a:off x="7643834" y="4929198"/>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60</a:t>
              </a:r>
              <a:endParaRPr lang="zh-CN" altLang="en-US" sz="2000">
                <a:solidFill>
                  <a:srgbClr val="0000FF"/>
                </a:solidFill>
                <a:latin typeface="微软雅黑" pitchFamily="34" charset="-122"/>
                <a:ea typeface="微软雅黑" pitchFamily="34" charset="-122"/>
              </a:endParaRPr>
            </a:p>
          </p:txBody>
        </p:sp>
        <p:sp>
          <p:nvSpPr>
            <p:cNvPr id="71" name="TextBox 70"/>
            <p:cNvSpPr txBox="1"/>
            <p:nvPr/>
          </p:nvSpPr>
          <p:spPr>
            <a:xfrm>
              <a:off x="7643834" y="5314906"/>
              <a:ext cx="500066" cy="400110"/>
            </a:xfrm>
            <a:prstGeom prst="rect">
              <a:avLst/>
            </a:prstGeom>
            <a:noFill/>
          </p:spPr>
          <p:txBody>
            <a:bodyPr wrap="square" lIns="0" rIns="0" rtlCol="0">
              <a:spAutoFit/>
            </a:bodyPr>
            <a:lstStyle/>
            <a:p>
              <a:r>
                <a:rPr lang="en-US" altLang="zh-CN" sz="2000">
                  <a:solidFill>
                    <a:srgbClr val="0000FF"/>
                  </a:solidFill>
                  <a:latin typeface="微软雅黑" pitchFamily="34" charset="-122"/>
                  <a:ea typeface="微软雅黑" pitchFamily="34" charset="-122"/>
                </a:rPr>
                <a:t>0</a:t>
              </a:r>
              <a:endParaRPr lang="zh-CN" altLang="en-US" sz="2000">
                <a:solidFill>
                  <a:srgbClr val="0000FF"/>
                </a:solidFill>
                <a:latin typeface="微软雅黑" pitchFamily="34" charset="-122"/>
                <a:ea typeface="微软雅黑" pitchFamily="34" charset="-122"/>
              </a:endParaRPr>
            </a:p>
          </p:txBody>
        </p:sp>
        <p:sp>
          <p:nvSpPr>
            <p:cNvPr id="73" name="左中括号 72"/>
            <p:cNvSpPr/>
            <p:nvPr/>
          </p:nvSpPr>
          <p:spPr>
            <a:xfrm>
              <a:off x="4714876" y="3357562"/>
              <a:ext cx="142876" cy="2428892"/>
            </a:xfrm>
            <a:prstGeom prst="lef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4" name="右中括号 73"/>
            <p:cNvSpPr/>
            <p:nvPr/>
          </p:nvSpPr>
          <p:spPr>
            <a:xfrm>
              <a:off x="8143900" y="3286124"/>
              <a:ext cx="214314" cy="2428892"/>
            </a:xfrm>
            <a:prstGeom prst="rightBracket">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6" name="右箭头 75"/>
          <p:cNvSpPr/>
          <p:nvPr/>
        </p:nvSpPr>
        <p:spPr>
          <a:xfrm>
            <a:off x="3571868" y="3071810"/>
            <a:ext cx="500066"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7" name="TextBox 76"/>
          <p:cNvSpPr txBox="1"/>
          <p:nvPr/>
        </p:nvSpPr>
        <p:spPr>
          <a:xfrm>
            <a:off x="500034" y="1497915"/>
            <a:ext cx="1285884"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实例图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335758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队列结点类型声明如下：</a:t>
            </a:r>
          </a:p>
        </p:txBody>
      </p:sp>
      <p:sp>
        <p:nvSpPr>
          <p:cNvPr id="3" name="TextBox 2"/>
          <p:cNvSpPr txBox="1"/>
          <p:nvPr/>
        </p:nvSpPr>
        <p:spPr>
          <a:xfrm>
            <a:off x="1071538" y="2071678"/>
            <a:ext cx="6072230" cy="1398808"/>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队列结点类型</a:t>
            </a:r>
          </a:p>
          <a:p>
            <a:r>
              <a:rPr lang="en-US" altLang="zh-CN" sz="1800">
                <a:solidFill>
                  <a:srgbClr val="0000FF"/>
                </a:solidFill>
                <a:latin typeface="Consolas" pitchFamily="49" charset="0"/>
                <a:ea typeface="楷体" pitchFamily="49" charset="-122"/>
                <a:cs typeface="Consolas" pitchFamily="49" charset="0"/>
              </a:rPr>
              <a:t>{  int vno;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顶点编号</a:t>
            </a:r>
          </a:p>
          <a:p>
            <a:r>
              <a:rPr lang="en-US" altLang="zh-CN" sz="1800">
                <a:solidFill>
                  <a:srgbClr val="0000FF"/>
                </a:solidFill>
                <a:latin typeface="Consolas" pitchFamily="49" charset="0"/>
                <a:ea typeface="楷体" pitchFamily="49" charset="-122"/>
                <a:cs typeface="Consolas" pitchFamily="49" charset="0"/>
              </a:rPr>
              <a:t>   int length;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路径长度</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3786190"/>
            <a:ext cx="7929618" cy="1733808"/>
          </a:xfrm>
          <a:prstGeom prst="rect">
            <a:avLst/>
          </a:prstGeom>
          <a:noFill/>
        </p:spPr>
        <p:txBody>
          <a:bodyPr wrap="square" rtlCol="0">
            <a:spAutoFit/>
          </a:bodyPr>
          <a:lstStyle/>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dist</a:t>
            </a:r>
            <a:r>
              <a:rPr lang="zh-CN" altLang="zh-CN" sz="2000">
                <a:solidFill>
                  <a:srgbClr val="0000FF"/>
                </a:solidFill>
                <a:latin typeface="Consolas" pitchFamily="49" charset="0"/>
                <a:ea typeface="楷体" pitchFamily="49" charset="-122"/>
                <a:cs typeface="Consolas" pitchFamily="49" charset="0"/>
              </a:rPr>
              <a:t>数组存放源点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出发的最短路径长度，</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的最短路径长度，初始时所有</a:t>
            </a:r>
            <a:r>
              <a:rPr lang="en-US" altLang="zh-CN" sz="2000">
                <a:solidFill>
                  <a:srgbClr val="0000FF"/>
                </a:solidFill>
                <a:latin typeface="Consolas" pitchFamily="49" charset="0"/>
                <a:ea typeface="楷体" pitchFamily="49" charset="-122"/>
                <a:cs typeface="Consolas" pitchFamily="49" charset="0"/>
              </a:rPr>
              <a:t>dist[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值为∞。</a:t>
            </a:r>
            <a:endParaRPr lang="en-US" altLang="zh-CN" sz="2000">
              <a:solidFill>
                <a:srgbClr val="0000FF"/>
              </a:solidFill>
              <a:latin typeface="Consolas" pitchFamily="49" charset="0"/>
              <a:ea typeface="楷体" pitchFamily="49" charset="-122"/>
              <a:cs typeface="Consolas" pitchFamily="49" charset="0"/>
            </a:endParaRPr>
          </a:p>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prev</a:t>
            </a:r>
            <a:r>
              <a:rPr lang="zh-CN" altLang="zh-CN" sz="2000">
                <a:solidFill>
                  <a:srgbClr val="0000FF"/>
                </a:solidFill>
                <a:latin typeface="Consolas" pitchFamily="49" charset="0"/>
                <a:ea typeface="楷体" pitchFamily="49" charset="-122"/>
                <a:cs typeface="Consolas" pitchFamily="49" charset="0"/>
              </a:rPr>
              <a:t>数组存放最短路径，</a:t>
            </a:r>
            <a:r>
              <a:rPr lang="en-US" altLang="zh-CN" sz="2000">
                <a:solidFill>
                  <a:srgbClr val="0000FF"/>
                </a:solidFill>
                <a:latin typeface="Consolas" pitchFamily="49" charset="0"/>
                <a:ea typeface="楷体" pitchFamily="49" charset="-122"/>
                <a:cs typeface="Consolas" pitchFamily="49" charset="0"/>
              </a:rPr>
              <a:t>prev[</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表示源点</a:t>
            </a:r>
            <a:r>
              <a:rPr lang="en-US" altLang="zh-CN" sz="2000" i="1">
                <a:solidFill>
                  <a:srgbClr val="0000FF"/>
                </a:solidFill>
                <a:latin typeface="Consolas" pitchFamily="49" charset="0"/>
                <a:ea typeface="楷体" pitchFamily="49" charset="-122"/>
                <a:cs typeface="Consolas" pitchFamily="49" charset="0"/>
              </a:rPr>
              <a:t>v</a:t>
            </a:r>
            <a:r>
              <a:rPr lang="zh-CN" altLang="zh-CN" sz="2000">
                <a:solidFill>
                  <a:srgbClr val="0000FF"/>
                </a:solidFill>
                <a:latin typeface="Consolas" pitchFamily="49" charset="0"/>
                <a:ea typeface="楷体" pitchFamily="49" charset="-122"/>
                <a:cs typeface="Consolas" pitchFamily="49" charset="0"/>
              </a:rPr>
              <a:t>到顶点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的最短路径中顶点</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的前驱顶点。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0</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a:solidFill>
                  <a:srgbClr val="C00000"/>
                </a:solidFill>
                <a:ea typeface="楷体" pitchFamily="49" charset="-122"/>
                <a:cs typeface="Times New Roman" pitchFamily="18" charset="0"/>
              </a:rPr>
              <a:t>顶点编号</a:t>
            </a:r>
            <a:r>
              <a:rPr lang="zh-CN" altLang="zh-CN" sz="2000">
                <a:solidFill>
                  <a:srgbClr val="0000FF"/>
                </a:solidFill>
                <a:ea typeface="楷体" pitchFamily="49" charset="-122"/>
                <a:cs typeface="Times New Roman" pitchFamily="18" charset="0"/>
              </a:rPr>
              <a:t>，</a:t>
            </a:r>
            <a:r>
              <a:rPr lang="en-US" altLang="zh-CN" sz="200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dist[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zh-CN" altLang="zh-CN" sz="1800">
                <a:solidFill>
                  <a:srgbClr val="0000FF"/>
                </a:solidFill>
                <a:latin typeface="Consolas" pitchFamily="49" charset="0"/>
                <a:cs typeface="Consolas" pitchFamily="49" charset="0"/>
              </a:rPr>
              <a:t>∞</a:t>
            </a:r>
          </a:p>
        </p:txBody>
      </p:sp>
      <p:grpSp>
        <p:nvGrpSpPr>
          <p:cNvPr id="29"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72"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a:solidFill>
                    <a:srgbClr val="0000FF"/>
                  </a:solidFill>
                </a:rPr>
                <a:t>0+10&lt;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prev[2]=0</a:t>
              </a:r>
              <a:endParaRPr lang="zh-CN" altLang="zh-CN" sz="1600">
                <a:solidFill>
                  <a:srgbClr val="FF0000"/>
                </a:solidFill>
              </a:endParaRPr>
            </a:p>
            <a:p>
              <a:r>
                <a:rPr lang="en-US" altLang="zh-CN" sz="1600">
                  <a:solidFill>
                    <a:srgbClr val="FF0000"/>
                  </a:solidFill>
                </a:rPr>
                <a:t>dist[2]=10</a:t>
              </a:r>
              <a:endParaRPr lang="zh-CN" altLang="zh-CN" sz="160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a:solidFill>
                    <a:srgbClr val="006600"/>
                  </a:solidFill>
                </a:rPr>
                <a:t>0→2</a:t>
              </a:r>
              <a:endParaRPr lang="zh-CN" altLang="en-US" sz="1800">
                <a:solidFill>
                  <a:srgbClr val="006600"/>
                </a:solidFill>
              </a:endParaRPr>
            </a:p>
          </p:txBody>
        </p:sp>
      </p:grpSp>
      <p:grpSp>
        <p:nvGrpSpPr>
          <p:cNvPr id="73"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4</a:t>
              </a:r>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a:solidFill>
                    <a:srgbClr val="0000FF"/>
                  </a:solidFill>
                </a:rPr>
                <a:t>0+30&lt;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prev[4]=0</a:t>
              </a:r>
              <a:endParaRPr lang="zh-CN" altLang="zh-CN" sz="1600">
                <a:solidFill>
                  <a:srgbClr val="FF0000"/>
                </a:solidFill>
              </a:endParaRPr>
            </a:p>
            <a:p>
              <a:r>
                <a:rPr lang="en-US" altLang="zh-CN" sz="160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a:solidFill>
                    <a:srgbClr val="006600"/>
                  </a:solidFill>
                </a:rPr>
                <a:t>0→4</a:t>
              </a:r>
              <a:endParaRPr lang="zh-CN" altLang="en-US" sz="1800">
                <a:solidFill>
                  <a:srgbClr val="006600"/>
                </a:solidFill>
              </a:endParaRPr>
            </a:p>
          </p:txBody>
        </p:sp>
      </p:grpSp>
      <p:grpSp>
        <p:nvGrpSpPr>
          <p:cNvPr id="74"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a:solidFill>
                    <a:srgbClr val="0000FF"/>
                  </a:solidFill>
                </a:rPr>
                <a:t>0+100&lt;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prev[5]=0</a:t>
              </a:r>
              <a:endParaRPr lang="zh-CN" altLang="zh-CN" sz="1600">
                <a:solidFill>
                  <a:srgbClr val="FF0000"/>
                </a:solidFill>
              </a:endParaRPr>
            </a:p>
            <a:p>
              <a:r>
                <a:rPr lang="en-US" altLang="zh-CN" sz="160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a:solidFill>
                    <a:srgbClr val="006600"/>
                  </a:solidFill>
                </a:rPr>
                <a:t>0→5</a:t>
              </a:r>
              <a:endParaRPr lang="zh-CN" altLang="en-US" sz="1800">
                <a:solidFill>
                  <a:srgbClr val="006600"/>
                </a:solidFill>
              </a:endParaRPr>
            </a:p>
          </p:txBody>
        </p:sp>
      </p:grpSp>
      <p:grpSp>
        <p:nvGrpSpPr>
          <p:cNvPr id="75"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a:solidFill>
                    <a:srgbClr val="0000FF"/>
                  </a:solidFill>
                </a:rPr>
                <a:t>10+50&lt;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prev[3]=2</a:t>
              </a:r>
              <a:endParaRPr lang="zh-CN" altLang="zh-CN" sz="1600">
                <a:solidFill>
                  <a:srgbClr val="FF0000"/>
                </a:solidFill>
              </a:endParaRPr>
            </a:p>
            <a:p>
              <a:r>
                <a:rPr lang="en-US" altLang="zh-CN" sz="160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a:solidFill>
                    <a:srgbClr val="006600"/>
                  </a:solidFill>
                </a:rPr>
                <a:t>2→3</a:t>
              </a:r>
              <a:endParaRPr lang="zh-CN" altLang="en-US" sz="1800">
                <a:solidFill>
                  <a:srgbClr val="006600"/>
                </a:solidFill>
              </a:endParaRPr>
            </a:p>
          </p:txBody>
        </p:sp>
      </p:grpSp>
      <p:grpSp>
        <p:nvGrpSpPr>
          <p:cNvPr id="76"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a:solidFill>
                    <a:srgbClr val="0000FF"/>
                  </a:solidFill>
                </a:rPr>
                <a:t>30+20&lt;60:</a:t>
              </a:r>
              <a:endParaRPr lang="zh-CN" altLang="zh-CN" sz="1600">
                <a:solidFill>
                  <a:srgbClr val="0000FF"/>
                </a:solidFill>
              </a:endParaRPr>
            </a:p>
            <a:p>
              <a:r>
                <a:rPr lang="en-US" altLang="zh-CN" sz="1600">
                  <a:solidFill>
                    <a:srgbClr val="FF0000"/>
                  </a:solidFill>
                </a:rPr>
                <a:t>prev[3]=4</a:t>
              </a:r>
              <a:endParaRPr lang="zh-CN" altLang="zh-CN" sz="1600">
                <a:solidFill>
                  <a:srgbClr val="FF0000"/>
                </a:solidFill>
              </a:endParaRPr>
            </a:p>
            <a:p>
              <a:r>
                <a:rPr lang="en-US" altLang="zh-CN" sz="160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a:solidFill>
                    <a:srgbClr val="006600"/>
                  </a:solidFill>
                </a:rPr>
                <a:t>4→3</a:t>
              </a:r>
              <a:endParaRPr lang="zh-CN" altLang="en-US" sz="1800">
                <a:solidFill>
                  <a:srgbClr val="006600"/>
                </a:solidFill>
              </a:endParaRPr>
            </a:p>
          </p:txBody>
        </p:sp>
      </p:grpSp>
      <p:grpSp>
        <p:nvGrpSpPr>
          <p:cNvPr id="77"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a:solidFill>
                    <a:srgbClr val="0000FF"/>
                  </a:solidFill>
                </a:rPr>
                <a:t>30+60&lt;100:</a:t>
              </a:r>
              <a:endParaRPr lang="zh-CN" altLang="zh-CN" sz="1600">
                <a:solidFill>
                  <a:srgbClr val="0000FF"/>
                </a:solidFill>
              </a:endParaRPr>
            </a:p>
            <a:p>
              <a:r>
                <a:rPr lang="en-US" altLang="zh-CN" sz="1600">
                  <a:solidFill>
                    <a:srgbClr val="FF0000"/>
                  </a:solidFill>
                </a:rPr>
                <a:t>prev[5]=4</a:t>
              </a:r>
              <a:endParaRPr lang="zh-CN" altLang="zh-CN" sz="1600">
                <a:solidFill>
                  <a:srgbClr val="FF0000"/>
                </a:solidFill>
              </a:endParaRPr>
            </a:p>
            <a:p>
              <a:r>
                <a:rPr lang="en-US" altLang="zh-CN" sz="160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a:solidFill>
                    <a:srgbClr val="006600"/>
                  </a:solidFill>
                </a:rPr>
                <a:t>4→5</a:t>
              </a:r>
              <a:endParaRPr lang="zh-CN" altLang="en-US" sz="1800">
                <a:solidFill>
                  <a:srgbClr val="006600"/>
                </a:solidFill>
              </a:endParaRPr>
            </a:p>
          </p:txBody>
        </p:sp>
      </p:grpSp>
      <p:grpSp>
        <p:nvGrpSpPr>
          <p:cNvPr id="78" name="组合 77"/>
          <p:cNvGrpSpPr/>
          <p:nvPr/>
        </p:nvGrpSpPr>
        <p:grpSpPr>
          <a:xfrm>
            <a:off x="2214546" y="3527491"/>
            <a:ext cx="1785950" cy="1758897"/>
            <a:chOff x="2214546" y="3527491"/>
            <a:chExt cx="1785950" cy="1758897"/>
          </a:xfrm>
        </p:grpSpPr>
        <p:sp>
          <p:nvSpPr>
            <p:cNvPr id="62" name="圆角矩形 61"/>
            <p:cNvSpPr/>
            <p:nvPr/>
          </p:nvSpPr>
          <p:spPr>
            <a:xfrm>
              <a:off x="3286116" y="4598267"/>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,70</a:t>
              </a:r>
              <a:endParaRPr lang="zh-CN" altLang="en-US" sz="1800">
                <a:solidFill>
                  <a:srgbClr val="0000FF"/>
                </a:solidFill>
                <a:latin typeface="Consolas" pitchFamily="49" charset="0"/>
                <a:cs typeface="Consolas" pitchFamily="49" charset="0"/>
              </a:endParaRPr>
            </a:p>
          </p:txBody>
        </p:sp>
        <p:sp>
          <p:nvSpPr>
            <p:cNvPr id="63" name="TextBox 62"/>
            <p:cNvSpPr txBox="1"/>
            <p:nvPr/>
          </p:nvSpPr>
          <p:spPr>
            <a:xfrm>
              <a:off x="2214546" y="4455391"/>
              <a:ext cx="1071570" cy="830997"/>
            </a:xfrm>
            <a:prstGeom prst="rect">
              <a:avLst/>
            </a:prstGeom>
            <a:noFill/>
          </p:spPr>
          <p:txBody>
            <a:bodyPr wrap="square" rtlCol="0">
              <a:spAutoFit/>
            </a:bodyPr>
            <a:lstStyle/>
            <a:p>
              <a:r>
                <a:rPr lang="en-US" altLang="zh-CN" sz="1600">
                  <a:solidFill>
                    <a:srgbClr val="0000FF"/>
                  </a:solidFill>
                </a:rPr>
                <a:t>60+10&lt;90: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dist[5]=70</a:t>
              </a:r>
              <a:endParaRPr lang="zh-CN" altLang="zh-CN" sz="1600">
                <a:solidFill>
                  <a:srgbClr val="FF0000"/>
                </a:solidFill>
              </a:endParaRPr>
            </a:p>
          </p:txBody>
        </p:sp>
        <p:cxnSp>
          <p:nvCxnSpPr>
            <p:cNvPr id="65" name="直接箭头连接符 64"/>
            <p:cNvCxnSpPr>
              <a:stCxn id="45" idx="2"/>
              <a:endCxn id="62" idx="0"/>
            </p:cNvCxnSpPr>
            <p:nvPr/>
          </p:nvCxnSpPr>
          <p:spPr>
            <a:xfrm rot="5400000">
              <a:off x="3107521" y="4062482"/>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2928926" y="3845486"/>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79"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a:solidFill>
                    <a:srgbClr val="0000FF"/>
                  </a:solidFill>
                </a:rPr>
                <a:t>50+10&lt;70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8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dist[1]=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prev[1]=*	dist[2]=10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prev[2]=0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dist[3]=50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prev[3]=4	dist[4]=30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prev[4]=0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dist[5]=60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85"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a:solidFill>
                    <a:srgbClr val="0000FF"/>
                  </a:solidFill>
                  <a:latin typeface="微软雅黑" pitchFamily="34" charset="-122"/>
                  <a:ea typeface="微软雅黑" pitchFamily="34" charset="-122"/>
                </a:rPr>
                <a:t>求顶点</a:t>
              </a:r>
              <a:r>
                <a:rPr lang="en-US" altLang="zh-CN" sz="2000">
                  <a:solidFill>
                    <a:srgbClr val="0000FF"/>
                  </a:solidFill>
                  <a:latin typeface="微软雅黑" pitchFamily="34" charset="-122"/>
                  <a:ea typeface="微软雅黑" pitchFamily="34" charset="-122"/>
                </a:rPr>
                <a:t>0</a:t>
              </a:r>
              <a:r>
                <a:rPr lang="zh-CN" altLang="en-US" sz="2000">
                  <a:solidFill>
                    <a:srgbClr val="0000FF"/>
                  </a:solidFill>
                  <a:latin typeface="微软雅黑" pitchFamily="34" charset="-122"/>
                  <a:ea typeface="微软雅黑" pitchFamily="34" charset="-122"/>
                </a:rPr>
                <a:t>出发的最短路径</a:t>
              </a: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643998" cy="4445796"/>
          </a:xfrm>
          <a:prstGeom prst="rect">
            <a:avLst/>
          </a:prstGeom>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a:solidFill>
                  <a:srgbClr val="0000FF"/>
                </a:solidFill>
                <a:latin typeface="Consolas" pitchFamily="49" charset="0"/>
                <a:ea typeface="楷体" pitchFamily="49" charset="-122"/>
                <a:cs typeface="Consolas" pitchFamily="49" charset="0"/>
              </a:rPr>
              <a:t>#define INF 0x3f3f3f3f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表示∞</a:t>
            </a:r>
          </a:p>
          <a:p>
            <a:r>
              <a:rPr lang="en-US" altLang="zh-CN" sz="1800">
                <a:solidFill>
                  <a:srgbClr val="0000FF"/>
                </a:solidFill>
                <a:latin typeface="Consolas" pitchFamily="49" charset="0"/>
                <a:ea typeface="楷体" pitchFamily="49" charset="-122"/>
                <a:cs typeface="Consolas" pitchFamily="49" charset="0"/>
              </a:rPr>
              <a:t>#define MAXN 51</a:t>
            </a:r>
          </a:p>
          <a:p>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r>
              <a:rPr lang="en-US" altLang="zh-CN" sz="1800">
                <a:solidFill>
                  <a:srgbClr val="0000FF"/>
                </a:solidFill>
                <a:latin typeface="Consolas" pitchFamily="49" charset="0"/>
                <a:ea typeface="楷体" pitchFamily="49" charset="-122"/>
                <a:cs typeface="Consolas" pitchFamily="49" charset="0"/>
              </a:rPr>
              <a:t>int 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图顶点个数</a:t>
            </a:r>
          </a:p>
          <a:p>
            <a:r>
              <a:rPr lang="en-US" altLang="zh-CN" sz="1800">
                <a:solidFill>
                  <a:srgbClr val="0000FF"/>
                </a:solidFill>
                <a:latin typeface="Consolas" pitchFamily="49" charset="0"/>
                <a:ea typeface="楷体" pitchFamily="49" charset="-122"/>
                <a:cs typeface="Consolas" pitchFamily="49" charset="0"/>
              </a:rPr>
              <a:t>int a[MAXN][MAXN];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图的邻接矩阵</a:t>
            </a:r>
          </a:p>
          <a:p>
            <a:r>
              <a:rPr lang="en-US" altLang="zh-CN" sz="1800">
                <a:solidFill>
                  <a:srgbClr val="0000FF"/>
                </a:solidFill>
                <a:latin typeface="Consolas" pitchFamily="49" charset="0"/>
                <a:ea typeface="楷体" pitchFamily="49" charset="-122"/>
                <a:cs typeface="Consolas" pitchFamily="49" charset="0"/>
              </a:rPr>
              <a:t>int 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源点</a:t>
            </a:r>
          </a:p>
          <a:p>
            <a:pPr>
              <a:lnSpc>
                <a:spcPct val="2000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求解结果表示</a:t>
            </a:r>
          </a:p>
          <a:p>
            <a:r>
              <a:rPr lang="en-US" altLang="zh-CN" sz="1800">
                <a:solidFill>
                  <a:srgbClr val="0000FF"/>
                </a:solidFill>
                <a:latin typeface="Consolas" pitchFamily="49" charset="0"/>
                <a:ea typeface="楷体" pitchFamily="49" charset="-122"/>
                <a:cs typeface="Consolas" pitchFamily="49" charset="0"/>
              </a:rPr>
              <a:t>int dist[MAXN];	</a:t>
            </a:r>
            <a:r>
              <a:rPr lang="en-US" altLang="zh-CN" sz="1800">
                <a:solidFill>
                  <a:srgbClr val="00B0F0"/>
                </a:solidFill>
                <a:latin typeface="Consolas" pitchFamily="49" charset="0"/>
                <a:ea typeface="楷体" pitchFamily="49" charset="-122"/>
                <a:cs typeface="Consolas" pitchFamily="49" charset="0"/>
              </a:rPr>
              <a:t>//dist[i]</a:t>
            </a:r>
            <a:r>
              <a:rPr lang="zh-CN" altLang="zh-CN" sz="1800">
                <a:solidFill>
                  <a:srgbClr val="00B0F0"/>
                </a:solidFill>
                <a:latin typeface="Consolas" pitchFamily="49" charset="0"/>
                <a:ea typeface="楷体" pitchFamily="49" charset="-122"/>
                <a:cs typeface="Consolas" pitchFamily="49" charset="0"/>
              </a:rPr>
              <a:t>源点到顶点</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的最短路径长度</a:t>
            </a:r>
          </a:p>
          <a:p>
            <a:r>
              <a:rPr lang="en-US" altLang="zh-CN" sz="1800">
                <a:solidFill>
                  <a:srgbClr val="0000FF"/>
                </a:solidFill>
                <a:latin typeface="Consolas" pitchFamily="49" charset="0"/>
                <a:ea typeface="楷体" pitchFamily="49" charset="-122"/>
                <a:cs typeface="Consolas" pitchFamily="49" charset="0"/>
              </a:rPr>
              <a:t>int prev[MAXN];	</a:t>
            </a:r>
            <a:r>
              <a:rPr lang="en-US" altLang="zh-CN" sz="1800">
                <a:solidFill>
                  <a:srgbClr val="00B0F0"/>
                </a:solidFill>
                <a:latin typeface="Consolas" pitchFamily="49" charset="0"/>
                <a:ea typeface="楷体" pitchFamily="49" charset="-122"/>
                <a:cs typeface="Consolas" pitchFamily="49" charset="0"/>
              </a:rPr>
              <a:t>//prev[i]</a:t>
            </a:r>
            <a:r>
              <a:rPr lang="zh-CN" altLang="zh-CN" sz="1800">
                <a:solidFill>
                  <a:srgbClr val="00B0F0"/>
                </a:solidFill>
                <a:latin typeface="Consolas" pitchFamily="49" charset="0"/>
                <a:ea typeface="楷体" pitchFamily="49" charset="-122"/>
                <a:cs typeface="Consolas" pitchFamily="49" charset="0"/>
              </a:rPr>
              <a:t>表示源点到</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的最短路径中顶点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的前驱顶点</a:t>
            </a:r>
          </a:p>
          <a:p>
            <a:pPr>
              <a:lnSpc>
                <a:spcPct val="200000"/>
              </a:lnSpc>
            </a:pPr>
            <a:r>
              <a:rPr lang="en-US" altLang="zh-CN" sz="1800">
                <a:solidFill>
                  <a:srgbClr val="0000FF"/>
                </a:solidFill>
                <a:latin typeface="Consolas" pitchFamily="49" charset="0"/>
                <a:ea typeface="楷体" pitchFamily="49" charset="-122"/>
                <a:cs typeface="Consolas" pitchFamily="49" charset="0"/>
              </a:rPr>
              <a:t>struct </a:t>
            </a:r>
            <a:r>
              <a:rPr lang="en-US" altLang="zh-CN" sz="1800">
                <a:solidFill>
                  <a:srgbClr val="FF0000"/>
                </a:solidFill>
                <a:latin typeface="Consolas" pitchFamily="49" charset="0"/>
                <a:ea typeface="楷体" pitchFamily="49" charset="-122"/>
                <a:cs typeface="Consolas" pitchFamily="49" charset="0"/>
              </a:rPr>
              <a:t>NodeType</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队列结点类型</a:t>
            </a:r>
          </a:p>
          <a:p>
            <a:r>
              <a:rPr lang="en-US" altLang="zh-CN" sz="1800">
                <a:solidFill>
                  <a:srgbClr val="0000FF"/>
                </a:solidFill>
                <a:latin typeface="Consolas" pitchFamily="49" charset="0"/>
                <a:ea typeface="楷体" pitchFamily="49" charset="-122"/>
                <a:cs typeface="Consolas" pitchFamily="49" charset="0"/>
              </a:rPr>
              <a:t>{  int vno;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顶点编号</a:t>
            </a:r>
          </a:p>
          <a:p>
            <a:r>
              <a:rPr lang="en-US" altLang="zh-CN" sz="1800">
                <a:solidFill>
                  <a:srgbClr val="0000FF"/>
                </a:solidFill>
                <a:latin typeface="Consolas" pitchFamily="49" charset="0"/>
                <a:ea typeface="楷体" pitchFamily="49" charset="-122"/>
                <a:cs typeface="Consolas" pitchFamily="49" charset="0"/>
              </a:rPr>
              <a:t>   int length;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路径长度</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6218"/>
            <a:ext cx="8358246" cy="62099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80000" bIns="36000" rtlCol="0">
            <a:spAutoFit/>
          </a:bodyPr>
          <a:lstStyle/>
          <a:p>
            <a:r>
              <a:rPr lang="en-US" altLang="zh-CN" sz="1800">
                <a:solidFill>
                  <a:srgbClr val="FF0000"/>
                </a:solidFill>
                <a:latin typeface="Consolas" pitchFamily="49" charset="0"/>
                <a:ea typeface="楷体" pitchFamily="49" charset="-122"/>
                <a:cs typeface="Consolas" pitchFamily="49" charset="0"/>
              </a:rPr>
              <a:t>void bfs(int v)			//</a:t>
            </a:r>
            <a:r>
              <a:rPr lang="zh-CN" altLang="zh-CN" sz="1800">
                <a:solidFill>
                  <a:srgbClr val="FF0000"/>
                </a:solidFill>
                <a:latin typeface="Consolas" pitchFamily="49" charset="0"/>
                <a:ea typeface="楷体" pitchFamily="49" charset="-122"/>
                <a:cs typeface="Consolas" pitchFamily="49" charset="0"/>
              </a:rPr>
              <a:t>求解算法</a:t>
            </a:r>
          </a:p>
          <a:p>
            <a:r>
              <a:rPr lang="en-US" altLang="zh-CN" sz="1800">
                <a:solidFill>
                  <a:srgbClr val="0000FF"/>
                </a:solidFill>
                <a:latin typeface="Consolas" pitchFamily="49" charset="0"/>
                <a:ea typeface="楷体" pitchFamily="49" charset="-122"/>
                <a:cs typeface="Consolas" pitchFamily="49" charset="0"/>
              </a:rPr>
              <a:t>{  NodeType e,e1;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queue&lt;NodeType&gt; pqu;</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e.vno=v;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建立源点结点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（根结点）</a:t>
            </a:r>
          </a:p>
          <a:p>
            <a:r>
              <a:rPr lang="en-US" altLang="zh-CN" sz="1800">
                <a:solidFill>
                  <a:srgbClr val="0000FF"/>
                </a:solidFill>
                <a:latin typeface="Consolas" pitchFamily="49" charset="0"/>
                <a:ea typeface="楷体" pitchFamily="49" charset="-122"/>
                <a:cs typeface="Consolas" pitchFamily="49" charset="0"/>
              </a:rPr>
              <a:t>   e.length=0;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源点结点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进队</a:t>
            </a:r>
          </a:p>
          <a:p>
            <a:r>
              <a:rPr lang="en-US" altLang="zh-CN" sz="1800">
                <a:solidFill>
                  <a:srgbClr val="0000FF"/>
                </a:solidFill>
                <a:latin typeface="Consolas" pitchFamily="49" charset="0"/>
                <a:ea typeface="楷体" pitchFamily="49" charset="-122"/>
                <a:cs typeface="Consolas" pitchFamily="49" charset="0"/>
              </a:rPr>
              <a:t>   dist[v]=0;</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while(!pqu.empty())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队列不空循环</a:t>
            </a: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C00000"/>
                </a:solidFill>
                <a:latin typeface="Consolas" pitchFamily="49" charset="0"/>
                <a:ea typeface="楷体" pitchFamily="49" charset="-122"/>
                <a:cs typeface="Consolas" pitchFamily="49" charset="0"/>
              </a:rPr>
              <a:t>e=pqu.front(); pqu.pop();</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出队列结点</a:t>
            </a:r>
            <a:r>
              <a:rPr lang="en-US" altLang="zh-CN" sz="1800">
                <a:solidFill>
                  <a:srgbClr val="00B0F0"/>
                </a:solidFill>
                <a:latin typeface="Consolas" pitchFamily="49" charset="0"/>
                <a:ea typeface="楷体" pitchFamily="49" charset="-122"/>
                <a:cs typeface="Consolas" pitchFamily="49" charset="0"/>
              </a:rPr>
              <a:t>e</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for (int j=0; j&lt;n; 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6600"/>
                </a:solidFill>
                <a:latin typeface="Consolas" pitchFamily="49" charset="0"/>
                <a:ea typeface="楷体" pitchFamily="49" charset="-122"/>
                <a:cs typeface="Consolas" pitchFamily="49" charset="0"/>
              </a:rPr>
              <a:t>if(a[e.vno][j]&lt;INF &amp;&amp; e.length+a[e.vno][j]&lt;dist[j])</a:t>
            </a:r>
            <a:endParaRPr lang="zh-CN" altLang="zh-CN" sz="1800">
              <a:solidFill>
                <a:srgbClr val="00660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剪枝：</a:t>
            </a:r>
            <a:r>
              <a:rPr lang="en-US" altLang="zh-CN" sz="1800">
                <a:solidFill>
                  <a:srgbClr val="00B0F0"/>
                </a:solidFill>
                <a:latin typeface="Consolas" pitchFamily="49" charset="0"/>
                <a:ea typeface="楷体" pitchFamily="49" charset="-122"/>
                <a:cs typeface="Consolas" pitchFamily="49" charset="0"/>
              </a:rPr>
              <a:t>e.vno</a:t>
            </a:r>
            <a:r>
              <a:rPr lang="zh-CN" altLang="zh-CN" sz="1800">
                <a:solidFill>
                  <a:srgbClr val="00B0F0"/>
                </a:solidFill>
                <a:latin typeface="Consolas" pitchFamily="49" charset="0"/>
                <a:ea typeface="楷体" pitchFamily="49" charset="-122"/>
                <a:cs typeface="Consolas" pitchFamily="49" charset="0"/>
              </a:rPr>
              <a:t>到顶点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有边并且路径长度更短</a:t>
            </a:r>
          </a:p>
          <a:p>
            <a:r>
              <a:rPr lang="en-US" altLang="zh-CN" sz="1800">
                <a:solidFill>
                  <a:srgbClr val="0000FF"/>
                </a:solidFill>
                <a:latin typeface="Consolas" pitchFamily="49" charset="0"/>
                <a:ea typeface="楷体" pitchFamily="49" charset="-122"/>
                <a:cs typeface="Consolas" pitchFamily="49" charset="0"/>
              </a:rPr>
              <a:t>            	dist[j]=e.length+a[e.vno][j];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prev[j]=e.vno;</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e1.vno=j;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建立相邻顶点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的结点</a:t>
            </a:r>
            <a:r>
              <a:rPr lang="en-US" altLang="zh-CN" sz="1800">
                <a:solidFill>
                  <a:srgbClr val="00B0F0"/>
                </a:solidFill>
                <a:latin typeface="Consolas" pitchFamily="49" charset="0"/>
                <a:ea typeface="楷体" pitchFamily="49" charset="-122"/>
                <a:cs typeface="Consolas" pitchFamily="49" charset="0"/>
              </a:rPr>
              <a:t>e1</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e1.length=dist[j];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pqu.push(e1);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a:t>
            </a:r>
            <a:r>
              <a:rPr lang="en-US" altLang="zh-CN" sz="1800">
                <a:solidFill>
                  <a:srgbClr val="00B0F0"/>
                </a:solidFill>
                <a:latin typeface="Consolas" pitchFamily="49" charset="0"/>
                <a:ea typeface="楷体" pitchFamily="49" charset="-122"/>
                <a:cs typeface="Consolas" pitchFamily="49" charset="0"/>
              </a:rPr>
              <a:t>e1</a:t>
            </a:r>
            <a:r>
              <a:rPr lang="zh-CN" altLang="zh-CN" sz="1800">
                <a:solidFill>
                  <a:srgbClr val="00B0F0"/>
                </a:solidFill>
                <a:latin typeface="Consolas" pitchFamily="49" charset="0"/>
                <a:ea typeface="楷体" pitchFamily="49" charset="-122"/>
                <a:cs typeface="Consolas" pitchFamily="49" charset="0"/>
              </a:rPr>
              <a:t>进队</a:t>
            </a: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4929222" cy="430887"/>
          </a:xfrm>
          <a:prstGeom prst="rect">
            <a:avLst/>
          </a:prstGeom>
          <a:noFill/>
        </p:spPr>
        <p:txBody>
          <a:bodyPr wrap="square" rtlCol="0">
            <a:spAutoFit/>
          </a:bodyPr>
          <a:lstStyle/>
          <a:p>
            <a:r>
              <a:rPr lang="zh-CN" altLang="zh-CN" sz="2200">
                <a:solidFill>
                  <a:srgbClr val="0000FF"/>
                </a:solidFill>
              </a:rPr>
              <a:t>分枝限界法与回溯法的主要区别</a:t>
            </a:r>
            <a:endParaRPr lang="zh-CN" altLang="en-US" sz="2200">
              <a:solidFill>
                <a:srgbClr val="0000FF"/>
              </a:solidFill>
            </a:endParaRPr>
          </a:p>
        </p:txBody>
      </p:sp>
      <p:graphicFrame>
        <p:nvGraphicFramePr>
          <p:cNvPr id="3" name="表格 2"/>
          <p:cNvGraphicFramePr>
            <a:graphicFrameLocks noGrp="1"/>
          </p:cNvGraphicFramePr>
          <p:nvPr/>
        </p:nvGraphicFramePr>
        <p:xfrm>
          <a:off x="714348" y="2071677"/>
          <a:ext cx="8001055" cy="3857654"/>
        </p:xfrm>
        <a:graphic>
          <a:graphicData uri="http://schemas.openxmlformats.org/drawingml/2006/table">
            <a:tbl>
              <a:tblPr>
                <a:tableStyleId>{22838BEF-8BB2-4498-84A7-C5851F593DF1}</a:tableStyleId>
              </a:tblPr>
              <a:tblGrid>
                <a:gridCol w="1044482">
                  <a:extLst>
                    <a:ext uri="{9D8B030D-6E8A-4147-A177-3AD203B41FA5}">
                      <a16:colId xmlns:a16="http://schemas.microsoft.com/office/drawing/2014/main" val="20000"/>
                    </a:ext>
                  </a:extLst>
                </a:gridCol>
                <a:gridCol w="1344260">
                  <a:extLst>
                    <a:ext uri="{9D8B030D-6E8A-4147-A177-3AD203B41FA5}">
                      <a16:colId xmlns:a16="http://schemas.microsoft.com/office/drawing/2014/main" val="20001"/>
                    </a:ext>
                  </a:extLst>
                </a:gridCol>
                <a:gridCol w="1478971">
                  <a:extLst>
                    <a:ext uri="{9D8B030D-6E8A-4147-A177-3AD203B41FA5}">
                      <a16:colId xmlns:a16="http://schemas.microsoft.com/office/drawing/2014/main" val="20002"/>
                    </a:ext>
                  </a:extLst>
                </a:gridCol>
                <a:gridCol w="2148730">
                  <a:extLst>
                    <a:ext uri="{9D8B030D-6E8A-4147-A177-3AD203B41FA5}">
                      <a16:colId xmlns:a16="http://schemas.microsoft.com/office/drawing/2014/main" val="20003"/>
                    </a:ext>
                  </a:extLst>
                </a:gridCol>
                <a:gridCol w="1984612">
                  <a:extLst>
                    <a:ext uri="{9D8B030D-6E8A-4147-A177-3AD203B41FA5}">
                      <a16:colId xmlns:a16="http://schemas.microsoft.com/office/drawing/2014/main" val="20004"/>
                    </a:ext>
                  </a:extLst>
                </a:gridCol>
              </a:tblGrid>
              <a:tr h="964414">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方法</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解空间搜索方式</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存储结点的数据结构</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结点存储特性</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常用应用</a:t>
                      </a:r>
                      <a:endParaRPr lang="zh-CN" sz="1800" b="1" kern="100">
                        <a:solidFill>
                          <a:srgbClr val="C00000"/>
                        </a:solidFill>
                        <a:latin typeface="楷体" pitchFamily="49" charset="-122"/>
                        <a:ea typeface="楷体" pitchFamily="49" charset="-122"/>
                        <a:cs typeface="宋体"/>
                      </a:endParaRPr>
                    </a:p>
                  </a:txBody>
                  <a:tcPr marL="68580" marR="68580" marT="0" marB="0" anchor="ctr">
                    <a:solidFill>
                      <a:schemeClr val="accent5">
                        <a:lumMod val="60000"/>
                        <a:lumOff val="40000"/>
                      </a:schemeClr>
                    </a:solidFill>
                  </a:tcPr>
                </a:tc>
                <a:extLst>
                  <a:ext uri="{0D108BD9-81ED-4DB2-BD59-A6C34878D82A}">
                    <a16:rowId xmlns:a16="http://schemas.microsoft.com/office/drawing/2014/main" val="10000"/>
                  </a:ext>
                </a:extLst>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回溯法</a:t>
                      </a:r>
                      <a:endParaRPr lang="zh-CN" sz="1800" b="1" kern="100">
                        <a:solidFill>
                          <a:srgbClr val="C00000"/>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深度优先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活结点的所有可行子结点被遍历后才从栈中出栈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找出满足条件的所有解</a:t>
                      </a:r>
                      <a:endParaRPr lang="zh-CN" sz="1800" b="1" kern="100">
                        <a:solidFill>
                          <a:srgbClr val="0000FF"/>
                        </a:solidFill>
                        <a:latin typeface="楷体" pitchFamily="49" charset="-122"/>
                        <a:ea typeface="楷体" pitchFamily="49" charset="-122"/>
                        <a:cs typeface="宋体"/>
                      </a:endParaRPr>
                    </a:p>
                  </a:txBody>
                  <a:tcPr marL="68580" marR="68580" marT="0" marB="0" anchor="ctr"/>
                </a:tc>
                <a:extLst>
                  <a:ext uri="{0D108BD9-81ED-4DB2-BD59-A6C34878D82A}">
                    <a16:rowId xmlns:a16="http://schemas.microsoft.com/office/drawing/2014/main" val="10001"/>
                  </a:ext>
                </a:extLst>
              </a:tr>
              <a:tr h="1446620">
                <a:tc>
                  <a:txBody>
                    <a:bodyPr/>
                    <a:lstStyle/>
                    <a:p>
                      <a:pPr indent="0" algn="ctr">
                        <a:lnSpc>
                          <a:spcPct val="150000"/>
                        </a:lnSpc>
                        <a:spcAft>
                          <a:spcPts val="0"/>
                        </a:spcAft>
                      </a:pPr>
                      <a:r>
                        <a:rPr lang="zh-CN" sz="1800" b="1" kern="100">
                          <a:solidFill>
                            <a:srgbClr val="C00000"/>
                          </a:solidFill>
                          <a:latin typeface="楷体" pitchFamily="49" charset="-122"/>
                          <a:ea typeface="楷体" pitchFamily="49" charset="-122"/>
                        </a:rPr>
                        <a:t>分枝限界法</a:t>
                      </a:r>
                      <a:endParaRPr lang="zh-CN" sz="1800" b="1" kern="100">
                        <a:solidFill>
                          <a:srgbClr val="C00000"/>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广度优先</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队列</a:t>
                      </a:r>
                      <a:r>
                        <a:rPr lang="zh-CN" altLang="en-US" sz="1800" b="1" kern="100">
                          <a:solidFill>
                            <a:srgbClr val="0000FF"/>
                          </a:solidFill>
                          <a:latin typeface="楷体" pitchFamily="49" charset="-122"/>
                          <a:ea typeface="楷体" pitchFamily="49" charset="-122"/>
                        </a:rPr>
                        <a:t>，</a:t>
                      </a:r>
                      <a:r>
                        <a:rPr lang="zh-CN" sz="1800" b="1" kern="100">
                          <a:solidFill>
                            <a:srgbClr val="0000FF"/>
                          </a:solidFill>
                          <a:latin typeface="楷体" pitchFamily="49" charset="-122"/>
                          <a:ea typeface="楷体" pitchFamily="49" charset="-122"/>
                        </a:rPr>
                        <a:t>优先队列</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每个结点只有一次成为活结点的机会</a:t>
                      </a:r>
                      <a:endParaRPr lang="zh-CN" sz="1800" b="1" kern="100">
                        <a:solidFill>
                          <a:srgbClr val="0000FF"/>
                        </a:solidFill>
                        <a:latin typeface="楷体" pitchFamily="49" charset="-122"/>
                        <a:ea typeface="楷体" pitchFamily="49" charset="-122"/>
                        <a:cs typeface="宋体"/>
                      </a:endParaRPr>
                    </a:p>
                  </a:txBody>
                  <a:tcPr marL="68580" marR="68580" marT="0" marB="0" anchor="ctr"/>
                </a:tc>
                <a:tc>
                  <a:txBody>
                    <a:bodyPr/>
                    <a:lstStyle/>
                    <a:p>
                      <a:pPr indent="0" algn="ctr">
                        <a:lnSpc>
                          <a:spcPct val="150000"/>
                        </a:lnSpc>
                        <a:spcAft>
                          <a:spcPts val="0"/>
                        </a:spcAft>
                      </a:pPr>
                      <a:r>
                        <a:rPr lang="zh-CN" sz="1800" b="1" kern="100">
                          <a:solidFill>
                            <a:srgbClr val="0000FF"/>
                          </a:solidFill>
                          <a:latin typeface="楷体" pitchFamily="49" charset="-122"/>
                          <a:ea typeface="楷体" pitchFamily="49" charset="-122"/>
                        </a:rPr>
                        <a:t>找出满足条件一个解或者特定意义的最优解</a:t>
                      </a:r>
                      <a:endParaRPr lang="zh-CN" sz="1800" b="1" kern="100">
                        <a:solidFill>
                          <a:srgbClr val="0000FF"/>
                        </a:solidFill>
                        <a:latin typeface="楷体" pitchFamily="49" charset="-122"/>
                        <a:ea typeface="楷体" pitchFamily="49" charset="-122"/>
                        <a:cs typeface="宋体"/>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6.3.2 </a:t>
            </a:r>
            <a:r>
              <a:rPr lang="zh-CN" altLang="zh-CN" sz="2800">
                <a:solidFill>
                  <a:srgbClr val="FF0000"/>
                </a:solidFill>
                <a:latin typeface="Consolas" pitchFamily="49" charset="0"/>
                <a:ea typeface="微软雅黑" pitchFamily="34" charset="-122"/>
                <a:cs typeface="Consolas" pitchFamily="49" charset="0"/>
              </a:rPr>
              <a:t>采用优先队列式分枝限界法求解</a:t>
            </a:r>
          </a:p>
        </p:txBody>
      </p:sp>
      <p:sp>
        <p:nvSpPr>
          <p:cNvPr id="3" name="TextBox 2"/>
          <p:cNvSpPr txBox="1"/>
          <p:nvPr/>
        </p:nvSpPr>
        <p:spPr>
          <a:xfrm>
            <a:off x="714348" y="1428736"/>
            <a:ext cx="7858180" cy="1733808"/>
          </a:xfrm>
          <a:prstGeom prst="rect">
            <a:avLst/>
          </a:prstGeom>
          <a:noFill/>
        </p:spPr>
        <p:txBody>
          <a:bodyPr wrap="square" rtlCol="0">
            <a:spAutoFit/>
          </a:bodyPr>
          <a:lstStyle/>
          <a:p>
            <a:pPr>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采用</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priority_queue&lt;NodeType&gt;</a:t>
            </a:r>
            <a:r>
              <a:rPr lang="zh-CN" altLang="zh-CN" sz="2000">
                <a:solidFill>
                  <a:srgbClr val="0000FF"/>
                </a:solidFill>
                <a:latin typeface="Consolas" pitchFamily="49" charset="0"/>
                <a:ea typeface="楷体" pitchFamily="49" charset="-122"/>
                <a:cs typeface="Consolas" pitchFamily="49" charset="0"/>
              </a:rPr>
              <a:t>容器作为优先队列（</a:t>
            </a:r>
            <a:r>
              <a:rPr lang="zh-CN" altLang="zh-CN" sz="2000">
                <a:solidFill>
                  <a:srgbClr val="C00000"/>
                </a:solidFill>
                <a:latin typeface="Consolas" pitchFamily="49" charset="0"/>
                <a:ea typeface="楷体" pitchFamily="49" charset="-122"/>
                <a:cs typeface="Consolas" pitchFamily="49" charset="0"/>
              </a:rPr>
              <a:t>小根堆</a:t>
            </a:r>
            <a:r>
              <a:rPr lang="zh-CN" altLang="zh-CN" sz="2000">
                <a:solidFill>
                  <a:srgbClr val="0000FF"/>
                </a:solidFill>
                <a:latin typeface="Consolas" pitchFamily="49" charset="0"/>
                <a:ea typeface="楷体" pitchFamily="49" charset="-122"/>
                <a:cs typeface="Consolas" pitchFamily="49" charset="0"/>
              </a:rPr>
              <a:t>），优先队列结点类型与</a:t>
            </a:r>
            <a:r>
              <a:rPr lang="zh-CN" altLang="en-US" sz="2000">
                <a:solidFill>
                  <a:srgbClr val="0000FF"/>
                </a:solidFill>
                <a:latin typeface="Consolas" pitchFamily="49" charset="0"/>
                <a:ea typeface="楷体" pitchFamily="49" charset="-122"/>
                <a:cs typeface="Consolas" pitchFamily="49" charset="0"/>
              </a:rPr>
              <a:t>前面</a:t>
            </a:r>
            <a:r>
              <a:rPr lang="zh-CN" altLang="zh-CN" sz="2000">
                <a:solidFill>
                  <a:srgbClr val="0000FF"/>
                </a:solidFill>
                <a:latin typeface="Consolas" pitchFamily="49" charset="0"/>
                <a:ea typeface="楷体" pitchFamily="49" charset="-122"/>
                <a:cs typeface="Consolas" pitchFamily="49" charset="0"/>
              </a:rPr>
              <a:t>的相同，添加比较重载函数，即按结点的</a:t>
            </a:r>
            <a:r>
              <a:rPr lang="en-US" altLang="zh-CN" sz="2000">
                <a:solidFill>
                  <a:srgbClr val="0000FF"/>
                </a:solidFill>
                <a:latin typeface="Consolas" pitchFamily="49" charset="0"/>
                <a:ea typeface="楷体" pitchFamily="49" charset="-122"/>
                <a:cs typeface="Consolas" pitchFamily="49" charset="0"/>
              </a:rPr>
              <a:t>length</a:t>
            </a:r>
            <a:r>
              <a:rPr lang="zh-CN" altLang="zh-CN" sz="2000">
                <a:solidFill>
                  <a:srgbClr val="0000FF"/>
                </a:solidFill>
                <a:latin typeface="Consolas" pitchFamily="49" charset="0"/>
                <a:ea typeface="楷体" pitchFamily="49" charset="-122"/>
                <a:cs typeface="Consolas" pitchFamily="49" charset="0"/>
              </a:rPr>
              <a:t>成员值越小越优先出队，为此设计</a:t>
            </a:r>
            <a:r>
              <a:rPr lang="en-US" altLang="zh-CN" sz="2000">
                <a:solidFill>
                  <a:srgbClr val="0000FF"/>
                </a:solidFill>
                <a:latin typeface="Consolas" pitchFamily="49" charset="0"/>
                <a:ea typeface="楷体" pitchFamily="49" charset="-122"/>
                <a:cs typeface="Consolas" pitchFamily="49" charset="0"/>
              </a:rPr>
              <a:t>NodeType</a:t>
            </a:r>
            <a:r>
              <a:rPr lang="zh-CN" altLang="zh-CN" sz="2000">
                <a:solidFill>
                  <a:srgbClr val="0000FF"/>
                </a:solidFill>
                <a:latin typeface="Consolas" pitchFamily="49" charset="0"/>
                <a:ea typeface="楷体" pitchFamily="49" charset="-122"/>
                <a:cs typeface="Consolas" pitchFamily="49" charset="0"/>
              </a:rPr>
              <a:t>结构体的比较重载函数如下：</a:t>
            </a:r>
          </a:p>
        </p:txBody>
      </p:sp>
      <p:sp>
        <p:nvSpPr>
          <p:cNvPr id="4" name="TextBox 3"/>
          <p:cNvSpPr txBox="1"/>
          <p:nvPr/>
        </p:nvSpPr>
        <p:spPr>
          <a:xfrm>
            <a:off x="1000100" y="3429000"/>
            <a:ext cx="7572428" cy="1471511"/>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bool operator&lt;(const NodeType &amp; node) const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length&gt;node.length;	</a:t>
            </a:r>
            <a:r>
              <a:rPr lang="en-US" altLang="zh-CN" sz="1800">
                <a:solidFill>
                  <a:srgbClr val="00B0F0"/>
                </a:solidFill>
                <a:latin typeface="Consolas" pitchFamily="49" charset="0"/>
                <a:ea typeface="楷体" pitchFamily="49" charset="-122"/>
                <a:cs typeface="Consolas" pitchFamily="49" charset="0"/>
              </a:rPr>
              <a:t>//length</a:t>
            </a:r>
            <a:r>
              <a:rPr lang="zh-CN" altLang="zh-CN" sz="1800">
                <a:solidFill>
                  <a:srgbClr val="00B0F0"/>
                </a:solidFill>
                <a:latin typeface="Consolas" pitchFamily="49" charset="0"/>
                <a:ea typeface="楷体" pitchFamily="49" charset="-122"/>
                <a:cs typeface="Consolas" pitchFamily="49" charset="0"/>
              </a:rPr>
              <a:t>越小越优先出队</a:t>
            </a: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358246" cy="638478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r>
              <a:rPr lang="en-US" altLang="zh-CN" sz="1800">
                <a:solidFill>
                  <a:srgbClr val="FF0000"/>
                </a:solidFill>
                <a:latin typeface="Consolas" pitchFamily="49" charset="0"/>
                <a:ea typeface="楷体" pitchFamily="49" charset="-122"/>
                <a:cs typeface="Consolas" pitchFamily="49" charset="0"/>
              </a:rPr>
              <a:t>void bfs(int v)			//</a:t>
            </a:r>
            <a:r>
              <a:rPr lang="zh-CN" altLang="zh-CN" sz="1800">
                <a:solidFill>
                  <a:srgbClr val="FF0000"/>
                </a:solidFill>
                <a:latin typeface="Consolas" pitchFamily="49" charset="0"/>
                <a:ea typeface="楷体" pitchFamily="49" charset="-122"/>
                <a:cs typeface="Consolas" pitchFamily="49" charset="0"/>
              </a:rPr>
              <a:t>求解算法</a:t>
            </a:r>
          </a:p>
          <a:p>
            <a:r>
              <a:rPr lang="en-US" altLang="zh-CN" sz="1800">
                <a:solidFill>
                  <a:srgbClr val="0000FF"/>
                </a:solidFill>
                <a:latin typeface="Consolas" pitchFamily="49" charset="0"/>
                <a:ea typeface="楷体" pitchFamily="49" charset="-122"/>
                <a:cs typeface="Consolas" pitchFamily="49" charset="0"/>
              </a:rPr>
              <a:t>{  NodeType e,e1;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C00000"/>
                </a:solidFill>
                <a:latin typeface="Consolas" pitchFamily="49" charset="0"/>
                <a:ea typeface="楷体" pitchFamily="49" charset="-122"/>
                <a:cs typeface="Consolas" pitchFamily="49" charset="0"/>
              </a:rPr>
              <a:t>priority_queue&lt;NodeType&gt; pqu;</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定义优先队列</a:t>
            </a:r>
          </a:p>
          <a:p>
            <a:r>
              <a:rPr lang="en-US" altLang="zh-CN" sz="1800">
                <a:solidFill>
                  <a:srgbClr val="0000FF"/>
                </a:solidFill>
                <a:latin typeface="Consolas" pitchFamily="49" charset="0"/>
                <a:ea typeface="楷体" pitchFamily="49" charset="-122"/>
                <a:cs typeface="Consolas" pitchFamily="49" charset="0"/>
              </a:rPr>
              <a:t>   e.vno=v;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建立源点结点</a:t>
            </a:r>
            <a:r>
              <a:rPr lang="en-US" altLang="zh-CN" sz="1800">
                <a:solidFill>
                  <a:srgbClr val="00B0F0"/>
                </a:solidFill>
                <a:latin typeface="Consolas" pitchFamily="49" charset="0"/>
                <a:ea typeface="楷体" pitchFamily="49" charset="-122"/>
                <a:cs typeface="Consolas" pitchFamily="49" charset="0"/>
              </a:rPr>
              <a:t>e</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e.length=0;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pqu.push(e);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源点结点</a:t>
            </a:r>
            <a:r>
              <a:rPr lang="en-US" altLang="zh-CN" sz="1800">
                <a:solidFill>
                  <a:srgbClr val="00B0F0"/>
                </a:solidFill>
                <a:latin typeface="Consolas" pitchFamily="49" charset="0"/>
                <a:ea typeface="楷体" pitchFamily="49" charset="-122"/>
                <a:cs typeface="Consolas" pitchFamily="49" charset="0"/>
              </a:rPr>
              <a:t>e</a:t>
            </a:r>
            <a:r>
              <a:rPr lang="zh-CN" altLang="zh-CN" sz="1800">
                <a:solidFill>
                  <a:srgbClr val="00B0F0"/>
                </a:solidFill>
                <a:latin typeface="Consolas" pitchFamily="49" charset="0"/>
                <a:ea typeface="楷体" pitchFamily="49" charset="-122"/>
                <a:cs typeface="Consolas" pitchFamily="49" charset="0"/>
              </a:rPr>
              <a:t>进队</a:t>
            </a:r>
          </a:p>
          <a:p>
            <a:r>
              <a:rPr lang="en-US" altLang="zh-CN" sz="1800">
                <a:solidFill>
                  <a:srgbClr val="0000FF"/>
                </a:solidFill>
                <a:latin typeface="Consolas" pitchFamily="49" charset="0"/>
                <a:ea typeface="楷体" pitchFamily="49" charset="-122"/>
                <a:cs typeface="Consolas" pitchFamily="49" charset="0"/>
              </a:rPr>
              <a:t>   dist[v]=0;</a:t>
            </a:r>
            <a:endParaRPr lang="zh-CN" altLang="zh-CN" sz="1800">
              <a:solidFill>
                <a:srgbClr val="0000FF"/>
              </a:solidFill>
              <a:latin typeface="Consolas" pitchFamily="49" charset="0"/>
              <a:ea typeface="楷体" pitchFamily="49" charset="-122"/>
              <a:cs typeface="Consolas" pitchFamily="49" charset="0"/>
            </a:endParaRPr>
          </a:p>
          <a:p>
            <a:pPr>
              <a:lnSpc>
                <a:spcPct val="200000"/>
              </a:lnSpc>
            </a:pPr>
            <a:r>
              <a:rPr lang="en-US" altLang="zh-CN" sz="1800">
                <a:solidFill>
                  <a:srgbClr val="0000FF"/>
                </a:solidFill>
                <a:latin typeface="Consolas" pitchFamily="49" charset="0"/>
                <a:ea typeface="楷体" pitchFamily="49" charset="-122"/>
                <a:cs typeface="Consolas" pitchFamily="49" charset="0"/>
              </a:rPr>
              <a:t>   while(!pqu.empty())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队列不空循环</a:t>
            </a: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C00000"/>
                </a:solidFill>
                <a:latin typeface="Consolas" pitchFamily="49" charset="0"/>
                <a:ea typeface="楷体" pitchFamily="49" charset="-122"/>
                <a:cs typeface="Consolas" pitchFamily="49" charset="0"/>
              </a:rPr>
              <a:t>e=pqu.top(); pqu.pop();</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出队列结点</a:t>
            </a:r>
            <a:r>
              <a:rPr lang="en-US" altLang="zh-CN" sz="1800">
                <a:solidFill>
                  <a:srgbClr val="00B0F0"/>
                </a:solidFill>
                <a:latin typeface="Consolas" pitchFamily="49" charset="0"/>
                <a:ea typeface="楷体" pitchFamily="49" charset="-122"/>
                <a:cs typeface="Consolas" pitchFamily="49" charset="0"/>
              </a:rPr>
              <a:t>e</a:t>
            </a:r>
          </a:p>
          <a:p>
            <a:r>
              <a:rPr lang="en-US" altLang="zh-CN" sz="1800">
                <a:solidFill>
                  <a:srgbClr val="0000FF"/>
                </a:solidFill>
                <a:latin typeface="Consolas" pitchFamily="49" charset="0"/>
                <a:ea typeface="楷体" pitchFamily="49" charset="-122"/>
                <a:cs typeface="Consolas" pitchFamily="49" charset="0"/>
              </a:rPr>
              <a:t>      for (int j=0; j&lt;n; 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6600"/>
                </a:solidFill>
                <a:latin typeface="Consolas" pitchFamily="49" charset="0"/>
                <a:ea typeface="楷体" pitchFamily="49" charset="-122"/>
                <a:cs typeface="Consolas" pitchFamily="49" charset="0"/>
              </a:rPr>
              <a:t>if(a[e.vno][j]&lt;INF &amp;&amp; e.length+a[e.vno][j]&lt;dist[j]</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剪枝：</a:t>
            </a:r>
            <a:r>
              <a:rPr lang="en-US" altLang="zh-CN" sz="1800">
                <a:solidFill>
                  <a:srgbClr val="00B0F0"/>
                </a:solidFill>
                <a:latin typeface="Consolas" pitchFamily="49" charset="0"/>
                <a:ea typeface="楷体" pitchFamily="49" charset="-122"/>
                <a:cs typeface="Consolas" pitchFamily="49" charset="0"/>
              </a:rPr>
              <a:t>e.vno</a:t>
            </a:r>
            <a:r>
              <a:rPr lang="zh-CN" altLang="zh-CN" sz="1800">
                <a:solidFill>
                  <a:srgbClr val="00B0F0"/>
                </a:solidFill>
                <a:latin typeface="Consolas" pitchFamily="49" charset="0"/>
                <a:ea typeface="楷体" pitchFamily="49" charset="-122"/>
                <a:cs typeface="Consolas" pitchFamily="49" charset="0"/>
              </a:rPr>
              <a:t>到顶点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有边并且路径长度更短</a:t>
            </a:r>
          </a:p>
          <a:p>
            <a:r>
              <a:rPr lang="en-US" altLang="zh-CN" sz="1800">
                <a:solidFill>
                  <a:srgbClr val="0000FF"/>
                </a:solidFill>
                <a:latin typeface="Consolas" pitchFamily="49" charset="0"/>
                <a:ea typeface="楷体" pitchFamily="49" charset="-122"/>
                <a:cs typeface="Consolas" pitchFamily="49" charset="0"/>
              </a:rPr>
              <a:t>            dist[j]=e.length+a[e.vno][j];</a:t>
            </a:r>
          </a:p>
          <a:p>
            <a:r>
              <a:rPr lang="en-US" altLang="zh-CN" sz="1800">
                <a:solidFill>
                  <a:srgbClr val="0000FF"/>
                </a:solidFill>
                <a:latin typeface="Consolas" pitchFamily="49" charset="0"/>
                <a:ea typeface="楷体" pitchFamily="49" charset="-122"/>
                <a:cs typeface="Consolas" pitchFamily="49" charset="0"/>
              </a:rPr>
              <a:t>            prev[j]=e.vno;</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e1.vno=j;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建立相邻顶点</a:t>
            </a:r>
            <a:r>
              <a:rPr lang="en-US" altLang="zh-CN" sz="1800">
                <a:solidFill>
                  <a:srgbClr val="00B0F0"/>
                </a:solidFill>
                <a:latin typeface="Consolas" pitchFamily="49" charset="0"/>
                <a:ea typeface="楷体" pitchFamily="49" charset="-122"/>
                <a:cs typeface="Consolas" pitchFamily="49" charset="0"/>
              </a:rPr>
              <a:t>j</a:t>
            </a:r>
            <a:r>
              <a:rPr lang="zh-CN" altLang="zh-CN" sz="1800">
                <a:solidFill>
                  <a:srgbClr val="00B0F0"/>
                </a:solidFill>
                <a:latin typeface="Consolas" pitchFamily="49" charset="0"/>
                <a:ea typeface="楷体" pitchFamily="49" charset="-122"/>
                <a:cs typeface="Consolas" pitchFamily="49" charset="0"/>
              </a:rPr>
              <a:t>的结点</a:t>
            </a:r>
            <a:r>
              <a:rPr lang="en-US" altLang="zh-CN" sz="1800">
                <a:solidFill>
                  <a:srgbClr val="00B0F0"/>
                </a:solidFill>
                <a:latin typeface="Consolas" pitchFamily="49" charset="0"/>
                <a:ea typeface="楷体" pitchFamily="49" charset="-122"/>
                <a:cs typeface="Consolas" pitchFamily="49" charset="0"/>
              </a:rPr>
              <a:t>e1</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e1.length=dist[j];</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pqu.push(e1);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a:t>
            </a:r>
            <a:r>
              <a:rPr lang="en-US" altLang="zh-CN" sz="1800">
                <a:solidFill>
                  <a:srgbClr val="00B0F0"/>
                </a:solidFill>
                <a:latin typeface="Consolas" pitchFamily="49" charset="0"/>
                <a:ea typeface="楷体" pitchFamily="49" charset="-122"/>
                <a:cs typeface="Consolas" pitchFamily="49" charset="0"/>
              </a:rPr>
              <a:t>e1</a:t>
            </a:r>
            <a:r>
              <a:rPr lang="zh-CN" altLang="zh-CN" sz="1800">
                <a:solidFill>
                  <a:srgbClr val="00B0F0"/>
                </a:solidFill>
                <a:latin typeface="Consolas" pitchFamily="49" charset="0"/>
                <a:ea typeface="楷体" pitchFamily="49" charset="-122"/>
                <a:cs typeface="Consolas" pitchFamily="49" charset="0"/>
              </a:rPr>
              <a:t>进队</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57884" y="500042"/>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0</a:t>
            </a:r>
            <a:r>
              <a:rPr lang="en-US" altLang="zh-CN" sz="1800">
                <a:solidFill>
                  <a:srgbClr val="0000FF"/>
                </a:solidFill>
                <a:latin typeface="Consolas" pitchFamily="49" charset="0"/>
                <a:cs typeface="Consolas" pitchFamily="49" charset="0"/>
              </a:rPr>
              <a:t>,0</a:t>
            </a:r>
            <a:endParaRPr lang="zh-CN" altLang="en-US" sz="1800">
              <a:solidFill>
                <a:srgbClr val="0000FF"/>
              </a:solidFill>
              <a:latin typeface="Consolas" pitchFamily="49" charset="0"/>
              <a:cs typeface="Consolas" pitchFamily="49" charset="0"/>
            </a:endParaRPr>
          </a:p>
        </p:txBody>
      </p:sp>
      <p:sp>
        <p:nvSpPr>
          <p:cNvPr id="3" name="TextBox 2"/>
          <p:cNvSpPr txBox="1"/>
          <p:nvPr/>
        </p:nvSpPr>
        <p:spPr>
          <a:xfrm>
            <a:off x="2857488" y="357166"/>
            <a:ext cx="2286016" cy="400110"/>
          </a:xfrm>
          <a:prstGeom prst="rect">
            <a:avLst/>
          </a:prstGeom>
          <a:noFill/>
        </p:spPr>
        <p:txBody>
          <a:bodyPr wrap="square" rtlCol="0">
            <a:spAutoFit/>
          </a:bodyPr>
          <a:lstStyle/>
          <a:p>
            <a:r>
              <a:rPr lang="zh-CN" altLang="zh-CN" sz="2000">
                <a:solidFill>
                  <a:srgbClr val="C00000"/>
                </a:solidFill>
                <a:ea typeface="楷体" pitchFamily="49" charset="-122"/>
                <a:cs typeface="Times New Roman" pitchFamily="18" charset="0"/>
              </a:rPr>
              <a:t>顶点编号</a:t>
            </a:r>
            <a:r>
              <a:rPr lang="zh-CN" altLang="zh-CN" sz="2000">
                <a:solidFill>
                  <a:srgbClr val="0000FF"/>
                </a:solidFill>
                <a:ea typeface="楷体" pitchFamily="49" charset="-122"/>
                <a:cs typeface="Times New Roman" pitchFamily="18" charset="0"/>
              </a:rPr>
              <a:t>，</a:t>
            </a:r>
            <a:r>
              <a:rPr lang="en-US" altLang="zh-CN" sz="2000">
                <a:solidFill>
                  <a:srgbClr val="0000FF"/>
                </a:solidFill>
                <a:ea typeface="楷体" pitchFamily="49" charset="-122"/>
                <a:cs typeface="Times New Roman" pitchFamily="18" charset="0"/>
              </a:rPr>
              <a:t>length</a:t>
            </a:r>
            <a:endParaRPr lang="zh-CN" altLang="en-US" sz="2000">
              <a:solidFill>
                <a:srgbClr val="0000FF"/>
              </a:solidFill>
              <a:ea typeface="楷体" pitchFamily="49" charset="-122"/>
              <a:cs typeface="Times New Roman" pitchFamily="18" charset="0"/>
            </a:endParaRPr>
          </a:p>
        </p:txBody>
      </p:sp>
      <p:sp>
        <p:nvSpPr>
          <p:cNvPr id="4" name="TextBox 3"/>
          <p:cNvSpPr txBox="1"/>
          <p:nvPr/>
        </p:nvSpPr>
        <p:spPr>
          <a:xfrm>
            <a:off x="6715140" y="500042"/>
            <a:ext cx="1500198"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dist[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zh-CN" altLang="zh-CN" sz="1800">
                <a:solidFill>
                  <a:srgbClr val="0000FF"/>
                </a:solidFill>
                <a:latin typeface="Consolas" pitchFamily="49" charset="0"/>
                <a:cs typeface="Consolas" pitchFamily="49" charset="0"/>
              </a:rPr>
              <a:t>∞</a:t>
            </a:r>
          </a:p>
        </p:txBody>
      </p:sp>
      <p:grpSp>
        <p:nvGrpSpPr>
          <p:cNvPr id="28" name="组合 28"/>
          <p:cNvGrpSpPr/>
          <p:nvPr/>
        </p:nvGrpSpPr>
        <p:grpSpPr>
          <a:xfrm>
            <a:off x="214282" y="142852"/>
            <a:ext cx="2071702" cy="2037842"/>
            <a:chOff x="4357686" y="1891224"/>
            <a:chExt cx="2571768" cy="2680784"/>
          </a:xfrm>
        </p:grpSpPr>
        <p:sp>
          <p:nvSpPr>
            <p:cNvPr id="6" name="椭圆 5"/>
            <p:cNvSpPr/>
            <p:nvPr/>
          </p:nvSpPr>
          <p:spPr>
            <a:xfrm>
              <a:off x="4357686" y="3071810"/>
              <a:ext cx="428628" cy="42862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0</a:t>
              </a:r>
              <a:endParaRPr lang="zh-CN" altLang="en-US" sz="2000">
                <a:solidFill>
                  <a:srgbClr val="0000FF"/>
                </a:solidFill>
                <a:latin typeface="Consolas" pitchFamily="49" charset="0"/>
                <a:cs typeface="Consolas" pitchFamily="49" charset="0"/>
              </a:endParaRPr>
            </a:p>
          </p:txBody>
        </p:sp>
        <p:sp>
          <p:nvSpPr>
            <p:cNvPr id="7" name="椭圆 6"/>
            <p:cNvSpPr/>
            <p:nvPr/>
          </p:nvSpPr>
          <p:spPr>
            <a:xfrm>
              <a:off x="5357818"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2</a:t>
              </a:r>
              <a:endParaRPr lang="zh-CN" altLang="en-US" sz="2000">
                <a:solidFill>
                  <a:srgbClr val="0000FF"/>
                </a:solidFill>
                <a:latin typeface="Consolas" pitchFamily="49" charset="0"/>
                <a:cs typeface="Consolas" pitchFamily="49" charset="0"/>
              </a:endParaRPr>
            </a:p>
          </p:txBody>
        </p:sp>
        <p:sp>
          <p:nvSpPr>
            <p:cNvPr id="8" name="椭圆 7"/>
            <p:cNvSpPr/>
            <p:nvPr/>
          </p:nvSpPr>
          <p:spPr>
            <a:xfrm>
              <a:off x="5357818"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4</a:t>
              </a:r>
              <a:endParaRPr lang="zh-CN" altLang="en-US" sz="2000">
                <a:solidFill>
                  <a:srgbClr val="0000FF"/>
                </a:solidFill>
                <a:latin typeface="Consolas" pitchFamily="49" charset="0"/>
                <a:cs typeface="Consolas" pitchFamily="49" charset="0"/>
              </a:endParaRPr>
            </a:p>
          </p:txBody>
        </p:sp>
        <p:sp>
          <p:nvSpPr>
            <p:cNvPr id="9" name="椭圆 8"/>
            <p:cNvSpPr/>
            <p:nvPr/>
          </p:nvSpPr>
          <p:spPr>
            <a:xfrm>
              <a:off x="6500826"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sp>
          <p:nvSpPr>
            <p:cNvPr id="10" name="椭圆 9"/>
            <p:cNvSpPr/>
            <p:nvPr/>
          </p:nvSpPr>
          <p:spPr>
            <a:xfrm>
              <a:off x="5357818" y="414338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
          <p:nvSpPr>
            <p:cNvPr id="11" name="椭圆 10"/>
            <p:cNvSpPr/>
            <p:nvPr/>
          </p:nvSpPr>
          <p:spPr>
            <a:xfrm>
              <a:off x="6500826" y="207167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12" name="直接箭头连接符 11"/>
            <p:cNvCxnSpPr>
              <a:stCxn id="6" idx="7"/>
              <a:endCxn id="7" idx="3"/>
            </p:cNvCxnSpPr>
            <p:nvPr/>
          </p:nvCxnSpPr>
          <p:spPr>
            <a:xfrm rot="5400000" flipH="1" flipV="1">
              <a:off x="4723543" y="2437535"/>
              <a:ext cx="697046"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643438" y="2428868"/>
              <a:ext cx="68974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cxnSp>
          <p:nvCxnSpPr>
            <p:cNvPr id="14" name="直接箭头连接符 13"/>
            <p:cNvCxnSpPr>
              <a:stCxn id="6" idx="5"/>
              <a:endCxn id="10" idx="1"/>
            </p:cNvCxnSpPr>
            <p:nvPr/>
          </p:nvCxnSpPr>
          <p:spPr>
            <a:xfrm rot="16200000" flipH="1">
              <a:off x="4687824" y="3473386"/>
              <a:ext cx="768484" cy="6970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6"/>
              <a:endCxn id="8" idx="2"/>
            </p:cNvCxnSpPr>
            <p:nvPr/>
          </p:nvCxnSpPr>
          <p:spPr>
            <a:xfrm>
              <a:off x="4786314" y="3286124"/>
              <a:ext cx="57150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5"/>
              <a:endCxn id="9" idx="1"/>
            </p:cNvCxnSpPr>
            <p:nvPr/>
          </p:nvCxnSpPr>
          <p:spPr>
            <a:xfrm rot="16200000" flipH="1">
              <a:off x="5795113" y="2366097"/>
              <a:ext cx="697046"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8" idx="6"/>
              <a:endCxn id="9" idx="2"/>
            </p:cNvCxnSpPr>
            <p:nvPr/>
          </p:nvCxnSpPr>
          <p:spPr>
            <a:xfrm>
              <a:off x="5786446" y="3286124"/>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9" idx="3"/>
              <a:endCxn id="10" idx="7"/>
            </p:cNvCxnSpPr>
            <p:nvPr/>
          </p:nvCxnSpPr>
          <p:spPr>
            <a:xfrm rot="5400000">
              <a:off x="5759394" y="3401948"/>
              <a:ext cx="768484" cy="8399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2"/>
              <a:endCxn id="7" idx="6"/>
            </p:cNvCxnSpPr>
            <p:nvPr/>
          </p:nvCxnSpPr>
          <p:spPr>
            <a:xfrm rot="10800000">
              <a:off x="5786446" y="2285992"/>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8" idx="4"/>
              <a:endCxn id="10" idx="0"/>
            </p:cNvCxnSpPr>
            <p:nvPr/>
          </p:nvCxnSpPr>
          <p:spPr>
            <a:xfrm rot="5400000">
              <a:off x="5250661" y="3821909"/>
              <a:ext cx="6429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4857752" y="291679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30</a:t>
              </a:r>
              <a:endParaRPr lang="zh-CN" altLang="en-US" sz="1400">
                <a:solidFill>
                  <a:srgbClr val="0000FF"/>
                </a:solidFill>
                <a:latin typeface="Consolas" pitchFamily="49" charset="0"/>
                <a:cs typeface="Consolas" pitchFamily="49" charset="0"/>
              </a:endParaRPr>
            </a:p>
          </p:txBody>
        </p:sp>
        <p:sp>
          <p:nvSpPr>
            <p:cNvPr id="22" name="TextBox 21"/>
            <p:cNvSpPr txBox="1"/>
            <p:nvPr/>
          </p:nvSpPr>
          <p:spPr>
            <a:xfrm>
              <a:off x="4643438" y="3702610"/>
              <a:ext cx="500066" cy="404881"/>
            </a:xfrm>
            <a:prstGeom prst="rect">
              <a:avLst/>
            </a:prstGeom>
            <a:noFill/>
          </p:spPr>
          <p:txBody>
            <a:bodyPr wrap="square" lIns="0" rIns="0" rtlCol="0">
              <a:spAutoFit/>
            </a:bodyPr>
            <a:lstStyle/>
            <a:p>
              <a:r>
                <a:rPr lang="en-US" altLang="zh-CN" sz="1400">
                  <a:solidFill>
                    <a:srgbClr val="0000FF"/>
                  </a:solidFill>
                  <a:latin typeface="Consolas" pitchFamily="49" charset="0"/>
                  <a:cs typeface="Consolas" pitchFamily="49" charset="0"/>
                </a:rPr>
                <a:t>100</a:t>
              </a:r>
              <a:endParaRPr lang="zh-CN" altLang="en-US" sz="1400">
                <a:solidFill>
                  <a:srgbClr val="0000FF"/>
                </a:solidFill>
                <a:latin typeface="Consolas" pitchFamily="49" charset="0"/>
                <a:cs typeface="Consolas" pitchFamily="49" charset="0"/>
              </a:endParaRPr>
            </a:p>
          </p:txBody>
        </p:sp>
        <p:sp>
          <p:nvSpPr>
            <p:cNvPr id="23" name="TextBox 22"/>
            <p:cNvSpPr txBox="1"/>
            <p:nvPr/>
          </p:nvSpPr>
          <p:spPr>
            <a:xfrm>
              <a:off x="5525746" y="3534683"/>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60</a:t>
              </a:r>
              <a:endParaRPr lang="zh-CN" altLang="en-US" sz="1400">
                <a:solidFill>
                  <a:srgbClr val="0000FF"/>
                </a:solidFill>
                <a:latin typeface="Consolas" pitchFamily="49" charset="0"/>
                <a:cs typeface="Consolas" pitchFamily="49" charset="0"/>
              </a:endParaRPr>
            </a:p>
          </p:txBody>
        </p:sp>
        <p:sp>
          <p:nvSpPr>
            <p:cNvPr id="24" name="TextBox 23"/>
            <p:cNvSpPr txBox="1"/>
            <p:nvPr/>
          </p:nvSpPr>
          <p:spPr>
            <a:xfrm>
              <a:off x="5773920" y="2643566"/>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50</a:t>
              </a:r>
              <a:endParaRPr lang="zh-CN" altLang="en-US" sz="1400">
                <a:solidFill>
                  <a:srgbClr val="0000FF"/>
                </a:solidFill>
                <a:latin typeface="Consolas" pitchFamily="49" charset="0"/>
                <a:cs typeface="Consolas" pitchFamily="49" charset="0"/>
              </a:endParaRPr>
            </a:p>
          </p:txBody>
        </p:sp>
        <p:sp>
          <p:nvSpPr>
            <p:cNvPr id="25" name="TextBox 24"/>
            <p:cNvSpPr txBox="1"/>
            <p:nvPr/>
          </p:nvSpPr>
          <p:spPr>
            <a:xfrm>
              <a:off x="5954374" y="1891224"/>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4</a:t>
              </a:r>
              <a:endParaRPr lang="zh-CN" altLang="en-US" sz="1400">
                <a:solidFill>
                  <a:srgbClr val="0000FF"/>
                </a:solidFill>
                <a:latin typeface="Consolas" pitchFamily="49" charset="0"/>
                <a:cs typeface="Consolas" pitchFamily="49" charset="0"/>
              </a:endParaRPr>
            </a:p>
          </p:txBody>
        </p:sp>
        <p:sp>
          <p:nvSpPr>
            <p:cNvPr id="26" name="TextBox 25"/>
            <p:cNvSpPr txBox="1"/>
            <p:nvPr/>
          </p:nvSpPr>
          <p:spPr>
            <a:xfrm>
              <a:off x="6143636" y="3774049"/>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10</a:t>
              </a:r>
              <a:endParaRPr lang="zh-CN" altLang="en-US" sz="1400">
                <a:solidFill>
                  <a:srgbClr val="0000FF"/>
                </a:solidFill>
                <a:latin typeface="Consolas" pitchFamily="49" charset="0"/>
                <a:cs typeface="Consolas" pitchFamily="49" charset="0"/>
              </a:endParaRPr>
            </a:p>
          </p:txBody>
        </p:sp>
        <p:sp>
          <p:nvSpPr>
            <p:cNvPr id="27" name="TextBox 26"/>
            <p:cNvSpPr txBox="1"/>
            <p:nvPr/>
          </p:nvSpPr>
          <p:spPr>
            <a:xfrm>
              <a:off x="5913793" y="3227212"/>
              <a:ext cx="500066" cy="404881"/>
            </a:xfrm>
            <a:prstGeom prst="rect">
              <a:avLst/>
            </a:prstGeom>
            <a:noFill/>
          </p:spPr>
          <p:txBody>
            <a:bodyPr wrap="square" rtlCol="0">
              <a:spAutoFit/>
            </a:bodyPr>
            <a:lstStyle/>
            <a:p>
              <a:r>
                <a:rPr lang="en-US" altLang="zh-CN" sz="1400">
                  <a:solidFill>
                    <a:srgbClr val="0000FF"/>
                  </a:solidFill>
                  <a:latin typeface="Consolas" pitchFamily="49" charset="0"/>
                  <a:cs typeface="Consolas" pitchFamily="49" charset="0"/>
                </a:rPr>
                <a:t>20</a:t>
              </a:r>
              <a:endParaRPr lang="zh-CN" altLang="en-US" sz="1400">
                <a:solidFill>
                  <a:srgbClr val="0000FF"/>
                </a:solidFill>
                <a:latin typeface="Consolas" pitchFamily="49" charset="0"/>
                <a:cs typeface="Consolas" pitchFamily="49" charset="0"/>
              </a:endParaRPr>
            </a:p>
          </p:txBody>
        </p:sp>
      </p:grpSp>
      <p:sp>
        <p:nvSpPr>
          <p:cNvPr id="30" name="任意多边形 29"/>
          <p:cNvSpPr/>
          <p:nvPr/>
        </p:nvSpPr>
        <p:spPr>
          <a:xfrm>
            <a:off x="4185461" y="89770"/>
            <a:ext cx="2004165" cy="473901"/>
          </a:xfrm>
          <a:custGeom>
            <a:avLst/>
            <a:gdLst>
              <a:gd name="connsiteX0" fmla="*/ 0 w 2004165"/>
              <a:gd name="connsiteY0" fmla="*/ 311063 h 473901"/>
              <a:gd name="connsiteX1" fmla="*/ 576197 w 2004165"/>
              <a:gd name="connsiteY1" fmla="*/ 35490 h 473901"/>
              <a:gd name="connsiteX2" fmla="*/ 1753644 w 2004165"/>
              <a:gd name="connsiteY2" fmla="*/ 98120 h 473901"/>
              <a:gd name="connsiteX3" fmla="*/ 2004165 w 2004165"/>
              <a:gd name="connsiteY3" fmla="*/ 473901 h 473901"/>
            </a:gdLst>
            <a:ahLst/>
            <a:cxnLst>
              <a:cxn ang="0">
                <a:pos x="connsiteX0" y="connsiteY0"/>
              </a:cxn>
              <a:cxn ang="0">
                <a:pos x="connsiteX1" y="connsiteY1"/>
              </a:cxn>
              <a:cxn ang="0">
                <a:pos x="connsiteX2" y="connsiteY2"/>
              </a:cxn>
              <a:cxn ang="0">
                <a:pos x="connsiteX3" y="connsiteY3"/>
              </a:cxn>
            </a:cxnLst>
            <a:rect l="l" t="t" r="r" b="b"/>
            <a:pathLst>
              <a:path w="2004165" h="473901">
                <a:moveTo>
                  <a:pt x="0" y="311063"/>
                </a:moveTo>
                <a:cubicBezTo>
                  <a:pt x="141961" y="191022"/>
                  <a:pt x="283923" y="70981"/>
                  <a:pt x="576197" y="35490"/>
                </a:cubicBezTo>
                <a:cubicBezTo>
                  <a:pt x="868471" y="0"/>
                  <a:pt x="1515649" y="25052"/>
                  <a:pt x="1753644" y="98120"/>
                </a:cubicBezTo>
                <a:cubicBezTo>
                  <a:pt x="1991639" y="171189"/>
                  <a:pt x="1997902" y="322545"/>
                  <a:pt x="2004165" y="473901"/>
                </a:cubicBezTo>
              </a:path>
            </a:pathLst>
          </a:custGeom>
          <a:ln>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nvGrpSpPr>
          <p:cNvPr id="29" name="组合 71"/>
          <p:cNvGrpSpPr/>
          <p:nvPr/>
        </p:nvGrpSpPr>
        <p:grpSpPr>
          <a:xfrm>
            <a:off x="2857488" y="928669"/>
            <a:ext cx="3357587" cy="1571637"/>
            <a:chOff x="2857488" y="928669"/>
            <a:chExt cx="3357587" cy="1571637"/>
          </a:xfrm>
        </p:grpSpPr>
        <p:sp>
          <p:nvSpPr>
            <p:cNvPr id="31" name="TextBox 30"/>
            <p:cNvSpPr txBox="1"/>
            <p:nvPr/>
          </p:nvSpPr>
          <p:spPr>
            <a:xfrm>
              <a:off x="2857488" y="1669309"/>
              <a:ext cx="1071570" cy="830997"/>
            </a:xfrm>
            <a:prstGeom prst="rect">
              <a:avLst/>
            </a:prstGeom>
            <a:noFill/>
          </p:spPr>
          <p:txBody>
            <a:bodyPr wrap="square" rtlCol="0">
              <a:spAutoFit/>
            </a:bodyPr>
            <a:lstStyle/>
            <a:p>
              <a:r>
                <a:rPr lang="en-US" altLang="zh-CN" sz="1600">
                  <a:solidFill>
                    <a:srgbClr val="0000FF"/>
                  </a:solidFill>
                </a:rPr>
                <a:t>0+10&lt;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prev[2]=0</a:t>
              </a:r>
              <a:endParaRPr lang="zh-CN" altLang="zh-CN" sz="1600">
                <a:solidFill>
                  <a:srgbClr val="FF0000"/>
                </a:solidFill>
              </a:endParaRPr>
            </a:p>
            <a:p>
              <a:r>
                <a:rPr lang="en-US" altLang="zh-CN" sz="1600">
                  <a:solidFill>
                    <a:srgbClr val="FF0000"/>
                  </a:solidFill>
                </a:rPr>
                <a:t>dist[2]=10</a:t>
              </a:r>
              <a:endParaRPr lang="zh-CN" altLang="zh-CN" sz="1600">
                <a:solidFill>
                  <a:srgbClr val="FF0000"/>
                </a:solidFill>
              </a:endParaRPr>
            </a:p>
          </p:txBody>
        </p:sp>
        <p:sp>
          <p:nvSpPr>
            <p:cNvPr id="5" name="圆角矩形 4"/>
            <p:cNvSpPr/>
            <p:nvPr/>
          </p:nvSpPr>
          <p:spPr>
            <a:xfrm>
              <a:off x="3929058"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2</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7" name="直接箭头连接符 36"/>
            <p:cNvCxnSpPr>
              <a:stCxn id="2" idx="2"/>
              <a:endCxn id="5" idx="0"/>
            </p:cNvCxnSpPr>
            <p:nvPr/>
          </p:nvCxnSpPr>
          <p:spPr>
            <a:xfrm rot="5400000">
              <a:off x="4808904" y="406014"/>
              <a:ext cx="883515" cy="19288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572000" y="1071546"/>
              <a:ext cx="642942" cy="369332"/>
            </a:xfrm>
            <a:prstGeom prst="rect">
              <a:avLst/>
            </a:prstGeom>
            <a:noFill/>
          </p:spPr>
          <p:txBody>
            <a:bodyPr wrap="square" rtlCol="0">
              <a:spAutoFit/>
            </a:bodyPr>
            <a:lstStyle/>
            <a:p>
              <a:r>
                <a:rPr lang="en-US" altLang="zh-CN" sz="1800">
                  <a:solidFill>
                    <a:srgbClr val="006600"/>
                  </a:solidFill>
                </a:rPr>
                <a:t>0→2</a:t>
              </a:r>
              <a:endParaRPr lang="zh-CN" altLang="en-US" sz="1800">
                <a:solidFill>
                  <a:srgbClr val="006600"/>
                </a:solidFill>
              </a:endParaRPr>
            </a:p>
          </p:txBody>
        </p:sp>
      </p:grpSp>
      <p:grpSp>
        <p:nvGrpSpPr>
          <p:cNvPr id="36" name="组合 72"/>
          <p:cNvGrpSpPr/>
          <p:nvPr/>
        </p:nvGrpSpPr>
        <p:grpSpPr>
          <a:xfrm>
            <a:off x="4857752" y="929463"/>
            <a:ext cx="2000264" cy="1544584"/>
            <a:chOff x="4857752" y="929463"/>
            <a:chExt cx="2000264" cy="1544584"/>
          </a:xfrm>
        </p:grpSpPr>
        <p:sp>
          <p:nvSpPr>
            <p:cNvPr id="32" name="圆角矩形 31"/>
            <p:cNvSpPr/>
            <p:nvPr/>
          </p:nvSpPr>
          <p:spPr>
            <a:xfrm>
              <a:off x="5857884"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4</a:t>
              </a:r>
              <a:r>
                <a:rPr lang="en-US" altLang="zh-CN" sz="1800">
                  <a:solidFill>
                    <a:srgbClr val="0000FF"/>
                  </a:solidFill>
                  <a:latin typeface="Consolas" pitchFamily="49" charset="0"/>
                  <a:cs typeface="Consolas" pitchFamily="49" charset="0"/>
                </a:rPr>
                <a:t>,30</a:t>
              </a:r>
              <a:endParaRPr lang="zh-CN" altLang="en-US" sz="1800">
                <a:solidFill>
                  <a:srgbClr val="0000FF"/>
                </a:solidFill>
                <a:latin typeface="Consolas" pitchFamily="49" charset="0"/>
                <a:cs typeface="Consolas" pitchFamily="49" charset="0"/>
              </a:endParaRPr>
            </a:p>
          </p:txBody>
        </p:sp>
        <p:sp>
          <p:nvSpPr>
            <p:cNvPr id="33" name="TextBox 32"/>
            <p:cNvSpPr txBox="1"/>
            <p:nvPr/>
          </p:nvSpPr>
          <p:spPr>
            <a:xfrm>
              <a:off x="4857752" y="1643050"/>
              <a:ext cx="1071570" cy="830997"/>
            </a:xfrm>
            <a:prstGeom prst="rect">
              <a:avLst/>
            </a:prstGeom>
            <a:noFill/>
          </p:spPr>
          <p:txBody>
            <a:bodyPr wrap="square" rtlCol="0">
              <a:spAutoFit/>
            </a:bodyPr>
            <a:lstStyle/>
            <a:p>
              <a:r>
                <a:rPr lang="en-US" altLang="zh-CN" sz="1600">
                  <a:solidFill>
                    <a:srgbClr val="0000FF"/>
                  </a:solidFill>
                </a:rPr>
                <a:t>0+30&lt;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prev[4]=0</a:t>
              </a:r>
              <a:endParaRPr lang="zh-CN" altLang="zh-CN" sz="1600">
                <a:solidFill>
                  <a:srgbClr val="FF0000"/>
                </a:solidFill>
              </a:endParaRPr>
            </a:p>
            <a:p>
              <a:r>
                <a:rPr lang="en-US" altLang="zh-CN" sz="1600">
                  <a:solidFill>
                    <a:srgbClr val="FF0000"/>
                  </a:solidFill>
                </a:rPr>
                <a:t>dist[4]=30</a:t>
              </a:r>
              <a:endParaRPr lang="zh-CN" altLang="zh-CN" sz="1600">
                <a:solidFill>
                  <a:srgbClr val="FF0000"/>
                </a:solidFill>
              </a:endParaRPr>
            </a:p>
          </p:txBody>
        </p:sp>
        <p:cxnSp>
          <p:nvCxnSpPr>
            <p:cNvPr id="39" name="直接箭头连接符 38"/>
            <p:cNvCxnSpPr>
              <a:stCxn id="2" idx="2"/>
              <a:endCxn id="32" idx="0"/>
            </p:cNvCxnSpPr>
            <p:nvPr/>
          </p:nvCxnSpPr>
          <p:spPr>
            <a:xfrm rot="5400000">
              <a:off x="5773317" y="1370427"/>
              <a:ext cx="883515"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15074" y="1273718"/>
              <a:ext cx="642942" cy="369332"/>
            </a:xfrm>
            <a:prstGeom prst="rect">
              <a:avLst/>
            </a:prstGeom>
            <a:noFill/>
          </p:spPr>
          <p:txBody>
            <a:bodyPr wrap="square" rtlCol="0">
              <a:spAutoFit/>
            </a:bodyPr>
            <a:lstStyle/>
            <a:p>
              <a:r>
                <a:rPr lang="en-US" altLang="zh-CN" sz="1800">
                  <a:solidFill>
                    <a:srgbClr val="006600"/>
                  </a:solidFill>
                </a:rPr>
                <a:t>0→4</a:t>
              </a:r>
              <a:endParaRPr lang="zh-CN" altLang="en-US" sz="1800">
                <a:solidFill>
                  <a:srgbClr val="006600"/>
                </a:solidFill>
              </a:endParaRPr>
            </a:p>
          </p:txBody>
        </p:sp>
      </p:grpSp>
      <p:grpSp>
        <p:nvGrpSpPr>
          <p:cNvPr id="38" name="组合 73"/>
          <p:cNvGrpSpPr/>
          <p:nvPr/>
        </p:nvGrpSpPr>
        <p:grpSpPr>
          <a:xfrm>
            <a:off x="6215075" y="928669"/>
            <a:ext cx="2643205" cy="1486466"/>
            <a:chOff x="6215075" y="928669"/>
            <a:chExt cx="2643205" cy="1486466"/>
          </a:xfrm>
        </p:grpSpPr>
        <p:sp>
          <p:nvSpPr>
            <p:cNvPr id="34" name="圆角矩形 33"/>
            <p:cNvSpPr/>
            <p:nvPr/>
          </p:nvSpPr>
          <p:spPr>
            <a:xfrm>
              <a:off x="8143900" y="1812185"/>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,100</a:t>
              </a:r>
              <a:endParaRPr lang="zh-CN" altLang="en-US" sz="1800">
                <a:solidFill>
                  <a:srgbClr val="0000FF"/>
                </a:solidFill>
                <a:latin typeface="Consolas" pitchFamily="49" charset="0"/>
                <a:cs typeface="Consolas" pitchFamily="49" charset="0"/>
              </a:endParaRPr>
            </a:p>
          </p:txBody>
        </p:sp>
        <p:sp>
          <p:nvSpPr>
            <p:cNvPr id="35" name="TextBox 34"/>
            <p:cNvSpPr txBox="1"/>
            <p:nvPr/>
          </p:nvSpPr>
          <p:spPr>
            <a:xfrm>
              <a:off x="7000892" y="1584138"/>
              <a:ext cx="1298410" cy="830997"/>
            </a:xfrm>
            <a:prstGeom prst="rect">
              <a:avLst/>
            </a:prstGeom>
            <a:noFill/>
          </p:spPr>
          <p:txBody>
            <a:bodyPr wrap="square" rtlCol="0">
              <a:spAutoFit/>
            </a:bodyPr>
            <a:lstStyle/>
            <a:p>
              <a:r>
                <a:rPr lang="en-US" altLang="zh-CN" sz="1600">
                  <a:solidFill>
                    <a:srgbClr val="0000FF"/>
                  </a:solidFill>
                </a:rPr>
                <a:t>0+100&lt;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prev[5]=0</a:t>
              </a:r>
              <a:endParaRPr lang="zh-CN" altLang="zh-CN" sz="1600">
                <a:solidFill>
                  <a:srgbClr val="FF0000"/>
                </a:solidFill>
              </a:endParaRPr>
            </a:p>
            <a:p>
              <a:r>
                <a:rPr lang="en-US" altLang="zh-CN" sz="1600">
                  <a:solidFill>
                    <a:srgbClr val="FF0000"/>
                  </a:solidFill>
                </a:rPr>
                <a:t>dist[5]=100</a:t>
              </a:r>
              <a:endParaRPr lang="zh-CN" altLang="zh-CN" sz="1600">
                <a:solidFill>
                  <a:srgbClr val="FF0000"/>
                </a:solidFill>
              </a:endParaRPr>
            </a:p>
          </p:txBody>
        </p:sp>
        <p:cxnSp>
          <p:nvCxnSpPr>
            <p:cNvPr id="41" name="直接箭头连接符 40"/>
            <p:cNvCxnSpPr>
              <a:stCxn id="2" idx="2"/>
              <a:endCxn id="34" idx="0"/>
            </p:cNvCxnSpPr>
            <p:nvPr/>
          </p:nvCxnSpPr>
          <p:spPr>
            <a:xfrm rot="16200000" flipH="1">
              <a:off x="6916325" y="227419"/>
              <a:ext cx="883515" cy="2286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7572396" y="1130842"/>
              <a:ext cx="642942" cy="369332"/>
            </a:xfrm>
            <a:prstGeom prst="rect">
              <a:avLst/>
            </a:prstGeom>
            <a:noFill/>
          </p:spPr>
          <p:txBody>
            <a:bodyPr wrap="square" rtlCol="0">
              <a:spAutoFit/>
            </a:bodyPr>
            <a:lstStyle/>
            <a:p>
              <a:r>
                <a:rPr lang="en-US" altLang="zh-CN" sz="1800">
                  <a:solidFill>
                    <a:srgbClr val="006600"/>
                  </a:solidFill>
                </a:rPr>
                <a:t>0→5</a:t>
              </a:r>
              <a:endParaRPr lang="zh-CN" altLang="en-US" sz="1800">
                <a:solidFill>
                  <a:srgbClr val="006600"/>
                </a:solidFill>
              </a:endParaRPr>
            </a:p>
          </p:txBody>
        </p:sp>
      </p:grpSp>
      <p:grpSp>
        <p:nvGrpSpPr>
          <p:cNvPr id="40" name="组合 74"/>
          <p:cNvGrpSpPr/>
          <p:nvPr/>
        </p:nvGrpSpPr>
        <p:grpSpPr>
          <a:xfrm>
            <a:off x="2214546" y="2240813"/>
            <a:ext cx="2357454" cy="1545377"/>
            <a:chOff x="2214546" y="2240813"/>
            <a:chExt cx="2357454" cy="1545377"/>
          </a:xfrm>
        </p:grpSpPr>
        <p:sp>
          <p:nvSpPr>
            <p:cNvPr id="45" name="圆角矩形 44"/>
            <p:cNvSpPr/>
            <p:nvPr/>
          </p:nvSpPr>
          <p:spPr>
            <a:xfrm>
              <a:off x="3286116" y="3098069"/>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214546" y="2955193"/>
              <a:ext cx="1071570" cy="830997"/>
            </a:xfrm>
            <a:prstGeom prst="rect">
              <a:avLst/>
            </a:prstGeom>
            <a:noFill/>
          </p:spPr>
          <p:txBody>
            <a:bodyPr wrap="square" rtlCol="0">
              <a:spAutoFit/>
            </a:bodyPr>
            <a:lstStyle/>
            <a:p>
              <a:r>
                <a:rPr lang="en-US" altLang="zh-CN" sz="1600">
                  <a:solidFill>
                    <a:srgbClr val="0000FF"/>
                  </a:solidFill>
                </a:rPr>
                <a:t>10+50&lt;</a:t>
              </a:r>
              <a:r>
                <a:rPr lang="zh-CN" altLang="zh-CN" sz="1600">
                  <a:solidFill>
                    <a:srgbClr val="0000FF"/>
                  </a:solidFill>
                </a:rPr>
                <a:t>∞</a:t>
              </a:r>
              <a:r>
                <a:rPr lang="en-US" altLang="zh-CN" sz="1600">
                  <a:solidFill>
                    <a:srgbClr val="0000FF"/>
                  </a:solidFill>
                </a:rPr>
                <a:t>:</a:t>
              </a:r>
              <a:endParaRPr lang="zh-CN" altLang="zh-CN" sz="1600">
                <a:solidFill>
                  <a:srgbClr val="0000FF"/>
                </a:solidFill>
              </a:endParaRPr>
            </a:p>
            <a:p>
              <a:r>
                <a:rPr lang="en-US" altLang="zh-CN" sz="1600">
                  <a:solidFill>
                    <a:srgbClr val="FF0000"/>
                  </a:solidFill>
                </a:rPr>
                <a:t>prev[3]=2</a:t>
              </a:r>
              <a:endParaRPr lang="zh-CN" altLang="zh-CN" sz="1600">
                <a:solidFill>
                  <a:srgbClr val="FF0000"/>
                </a:solidFill>
              </a:endParaRPr>
            </a:p>
            <a:p>
              <a:r>
                <a:rPr lang="en-US" altLang="zh-CN" sz="1600">
                  <a:solidFill>
                    <a:srgbClr val="FF0000"/>
                  </a:solidFill>
                </a:rPr>
                <a:t>dist[3]=60</a:t>
              </a:r>
              <a:endParaRPr lang="zh-CN" altLang="zh-CN" sz="1600">
                <a:solidFill>
                  <a:srgbClr val="FF0000"/>
                </a:solidFill>
              </a:endParaRPr>
            </a:p>
          </p:txBody>
        </p:sp>
        <p:cxnSp>
          <p:nvCxnSpPr>
            <p:cNvPr id="48" name="直接箭头连接符 47"/>
            <p:cNvCxnSpPr>
              <a:stCxn id="5" idx="2"/>
              <a:endCxn id="45" idx="0"/>
            </p:cNvCxnSpPr>
            <p:nvPr/>
          </p:nvCxnSpPr>
          <p:spPr>
            <a:xfrm rot="5400000">
              <a:off x="3536149" y="2347970"/>
              <a:ext cx="857256"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a:off x="3929058" y="2559602"/>
              <a:ext cx="642942" cy="369332"/>
            </a:xfrm>
            <a:prstGeom prst="rect">
              <a:avLst/>
            </a:prstGeom>
            <a:noFill/>
          </p:spPr>
          <p:txBody>
            <a:bodyPr wrap="square" rtlCol="0">
              <a:spAutoFit/>
            </a:bodyPr>
            <a:lstStyle/>
            <a:p>
              <a:r>
                <a:rPr lang="en-US" altLang="zh-CN" sz="1800">
                  <a:solidFill>
                    <a:srgbClr val="006600"/>
                  </a:solidFill>
                </a:rPr>
                <a:t>2→3</a:t>
              </a:r>
              <a:endParaRPr lang="zh-CN" altLang="en-US" sz="1800">
                <a:solidFill>
                  <a:srgbClr val="006600"/>
                </a:solidFill>
              </a:endParaRPr>
            </a:p>
          </p:txBody>
        </p:sp>
      </p:grpSp>
      <p:grpSp>
        <p:nvGrpSpPr>
          <p:cNvPr id="47" name="组合 75"/>
          <p:cNvGrpSpPr/>
          <p:nvPr/>
        </p:nvGrpSpPr>
        <p:grpSpPr>
          <a:xfrm>
            <a:off x="4357686" y="2240812"/>
            <a:ext cx="1857389" cy="1519119"/>
            <a:chOff x="4357686" y="2240812"/>
            <a:chExt cx="1857389" cy="1519119"/>
          </a:xfrm>
        </p:grpSpPr>
        <p:sp>
          <p:nvSpPr>
            <p:cNvPr id="51" name="圆角矩形 50"/>
            <p:cNvSpPr/>
            <p:nvPr/>
          </p:nvSpPr>
          <p:spPr>
            <a:xfrm>
              <a:off x="5429256"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,50</a:t>
              </a:r>
              <a:endParaRPr lang="zh-CN" altLang="en-US" sz="1800">
                <a:solidFill>
                  <a:srgbClr val="0000FF"/>
                </a:solidFill>
                <a:latin typeface="Consolas" pitchFamily="49" charset="0"/>
                <a:cs typeface="Consolas" pitchFamily="49" charset="0"/>
              </a:endParaRPr>
            </a:p>
          </p:txBody>
        </p:sp>
        <p:sp>
          <p:nvSpPr>
            <p:cNvPr id="52" name="TextBox 51"/>
            <p:cNvSpPr txBox="1"/>
            <p:nvPr/>
          </p:nvSpPr>
          <p:spPr>
            <a:xfrm>
              <a:off x="4357686" y="2928934"/>
              <a:ext cx="1071570" cy="830997"/>
            </a:xfrm>
            <a:prstGeom prst="rect">
              <a:avLst/>
            </a:prstGeom>
            <a:noFill/>
          </p:spPr>
          <p:txBody>
            <a:bodyPr wrap="square" rtlCol="0">
              <a:spAutoFit/>
            </a:bodyPr>
            <a:lstStyle/>
            <a:p>
              <a:r>
                <a:rPr lang="en-US" altLang="zh-CN" sz="1600">
                  <a:solidFill>
                    <a:srgbClr val="0000FF"/>
                  </a:solidFill>
                </a:rPr>
                <a:t>30+20&lt;60:</a:t>
              </a:r>
              <a:endParaRPr lang="zh-CN" altLang="zh-CN" sz="1600">
                <a:solidFill>
                  <a:srgbClr val="0000FF"/>
                </a:solidFill>
              </a:endParaRPr>
            </a:p>
            <a:p>
              <a:r>
                <a:rPr lang="en-US" altLang="zh-CN" sz="1600">
                  <a:solidFill>
                    <a:srgbClr val="FF0000"/>
                  </a:solidFill>
                </a:rPr>
                <a:t>prev[3]=4</a:t>
              </a:r>
              <a:endParaRPr lang="zh-CN" altLang="zh-CN" sz="1600">
                <a:solidFill>
                  <a:srgbClr val="FF0000"/>
                </a:solidFill>
              </a:endParaRPr>
            </a:p>
            <a:p>
              <a:r>
                <a:rPr lang="en-US" altLang="zh-CN" sz="1600">
                  <a:solidFill>
                    <a:srgbClr val="FF0000"/>
                  </a:solidFill>
                </a:rPr>
                <a:t>dist[3]=50</a:t>
              </a:r>
              <a:endParaRPr lang="zh-CN" altLang="zh-CN" sz="1600">
                <a:solidFill>
                  <a:srgbClr val="FF0000"/>
                </a:solidFill>
              </a:endParaRPr>
            </a:p>
          </p:txBody>
        </p:sp>
        <p:cxnSp>
          <p:nvCxnSpPr>
            <p:cNvPr id="56" name="直接箭头连接符 55"/>
            <p:cNvCxnSpPr>
              <a:stCxn id="32" idx="2"/>
              <a:endCxn id="51" idx="0"/>
            </p:cNvCxnSpPr>
            <p:nvPr/>
          </p:nvCxnSpPr>
          <p:spPr>
            <a:xfrm rot="5400000">
              <a:off x="5585262" y="2441997"/>
              <a:ext cx="830997"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5357818" y="2428868"/>
              <a:ext cx="642942" cy="369332"/>
            </a:xfrm>
            <a:prstGeom prst="rect">
              <a:avLst/>
            </a:prstGeom>
            <a:noFill/>
          </p:spPr>
          <p:txBody>
            <a:bodyPr wrap="square" rtlCol="0">
              <a:spAutoFit/>
            </a:bodyPr>
            <a:lstStyle/>
            <a:p>
              <a:r>
                <a:rPr lang="en-US" altLang="zh-CN" sz="1800">
                  <a:solidFill>
                    <a:srgbClr val="006600"/>
                  </a:solidFill>
                </a:rPr>
                <a:t>4→3</a:t>
              </a:r>
              <a:endParaRPr lang="zh-CN" altLang="en-US" sz="1800">
                <a:solidFill>
                  <a:srgbClr val="006600"/>
                </a:solidFill>
              </a:endParaRPr>
            </a:p>
          </p:txBody>
        </p:sp>
      </p:grpSp>
      <p:grpSp>
        <p:nvGrpSpPr>
          <p:cNvPr id="49" name="组合 76"/>
          <p:cNvGrpSpPr/>
          <p:nvPr/>
        </p:nvGrpSpPr>
        <p:grpSpPr>
          <a:xfrm>
            <a:off x="6215075" y="2240812"/>
            <a:ext cx="2286015" cy="1519119"/>
            <a:chOff x="6215075" y="2240812"/>
            <a:chExt cx="2286015" cy="1519119"/>
          </a:xfrm>
        </p:grpSpPr>
        <p:sp>
          <p:nvSpPr>
            <p:cNvPr id="53" name="圆角矩形 52"/>
            <p:cNvSpPr/>
            <p:nvPr/>
          </p:nvSpPr>
          <p:spPr>
            <a:xfrm>
              <a:off x="6429388" y="307181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,90</a:t>
              </a:r>
              <a:endParaRPr lang="zh-CN" altLang="en-US" sz="1800">
                <a:solidFill>
                  <a:srgbClr val="0000FF"/>
                </a:solidFill>
                <a:latin typeface="Consolas" pitchFamily="49" charset="0"/>
                <a:cs typeface="Consolas" pitchFamily="49" charset="0"/>
              </a:endParaRPr>
            </a:p>
          </p:txBody>
        </p:sp>
        <p:sp>
          <p:nvSpPr>
            <p:cNvPr id="54" name="TextBox 53"/>
            <p:cNvSpPr txBox="1"/>
            <p:nvPr/>
          </p:nvSpPr>
          <p:spPr>
            <a:xfrm>
              <a:off x="7286644" y="2928934"/>
              <a:ext cx="1214446" cy="830997"/>
            </a:xfrm>
            <a:prstGeom prst="rect">
              <a:avLst/>
            </a:prstGeom>
            <a:noFill/>
          </p:spPr>
          <p:txBody>
            <a:bodyPr wrap="square" rtlCol="0">
              <a:spAutoFit/>
            </a:bodyPr>
            <a:lstStyle/>
            <a:p>
              <a:r>
                <a:rPr lang="en-US" altLang="zh-CN" sz="1600">
                  <a:solidFill>
                    <a:srgbClr val="0000FF"/>
                  </a:solidFill>
                </a:rPr>
                <a:t>30+60&lt;100:</a:t>
              </a:r>
              <a:endParaRPr lang="zh-CN" altLang="zh-CN" sz="1600">
                <a:solidFill>
                  <a:srgbClr val="0000FF"/>
                </a:solidFill>
              </a:endParaRPr>
            </a:p>
            <a:p>
              <a:r>
                <a:rPr lang="en-US" altLang="zh-CN" sz="1600">
                  <a:solidFill>
                    <a:srgbClr val="FF0000"/>
                  </a:solidFill>
                </a:rPr>
                <a:t>prev[5]=4</a:t>
              </a:r>
              <a:endParaRPr lang="zh-CN" altLang="zh-CN" sz="1600">
                <a:solidFill>
                  <a:srgbClr val="FF0000"/>
                </a:solidFill>
              </a:endParaRPr>
            </a:p>
            <a:p>
              <a:r>
                <a:rPr lang="en-US" altLang="zh-CN" sz="1600">
                  <a:solidFill>
                    <a:srgbClr val="FF0000"/>
                  </a:solidFill>
                </a:rPr>
                <a:t>dist[5]=90</a:t>
              </a:r>
              <a:endParaRPr lang="zh-CN" altLang="zh-CN" sz="1600">
                <a:solidFill>
                  <a:srgbClr val="FF0000"/>
                </a:solidFill>
              </a:endParaRPr>
            </a:p>
          </p:txBody>
        </p:sp>
        <p:cxnSp>
          <p:nvCxnSpPr>
            <p:cNvPr id="58" name="直接箭头连接符 57"/>
            <p:cNvCxnSpPr>
              <a:stCxn id="32" idx="2"/>
              <a:endCxn id="53" idx="0"/>
            </p:cNvCxnSpPr>
            <p:nvPr/>
          </p:nvCxnSpPr>
          <p:spPr>
            <a:xfrm rot="16200000" flipH="1">
              <a:off x="6085328" y="2370559"/>
              <a:ext cx="830997" cy="5715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0" name="TextBox 59"/>
            <p:cNvSpPr txBox="1"/>
            <p:nvPr/>
          </p:nvSpPr>
          <p:spPr>
            <a:xfrm>
              <a:off x="6572264" y="2500306"/>
              <a:ext cx="642942" cy="369332"/>
            </a:xfrm>
            <a:prstGeom prst="rect">
              <a:avLst/>
            </a:prstGeom>
            <a:noFill/>
          </p:spPr>
          <p:txBody>
            <a:bodyPr wrap="square" rtlCol="0">
              <a:spAutoFit/>
            </a:bodyPr>
            <a:lstStyle/>
            <a:p>
              <a:r>
                <a:rPr lang="en-US" altLang="zh-CN" sz="1800">
                  <a:solidFill>
                    <a:srgbClr val="006600"/>
                  </a:solidFill>
                </a:rPr>
                <a:t>4→5</a:t>
              </a:r>
              <a:endParaRPr lang="zh-CN" altLang="en-US" sz="1800">
                <a:solidFill>
                  <a:srgbClr val="006600"/>
                </a:solidFill>
              </a:endParaRPr>
            </a:p>
          </p:txBody>
        </p:sp>
      </p:grpSp>
      <p:grpSp>
        <p:nvGrpSpPr>
          <p:cNvPr id="57" name="组合 78"/>
          <p:cNvGrpSpPr/>
          <p:nvPr/>
        </p:nvGrpSpPr>
        <p:grpSpPr>
          <a:xfrm>
            <a:off x="4370212" y="3512964"/>
            <a:ext cx="2202052" cy="1758897"/>
            <a:chOff x="4370212" y="3512964"/>
            <a:chExt cx="2202052" cy="1758897"/>
          </a:xfrm>
        </p:grpSpPr>
        <p:sp>
          <p:nvSpPr>
            <p:cNvPr id="67" name="圆角矩形 66"/>
            <p:cNvSpPr/>
            <p:nvPr/>
          </p:nvSpPr>
          <p:spPr>
            <a:xfrm>
              <a:off x="5441782" y="4583740"/>
              <a:ext cx="714380" cy="428628"/>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800">
                  <a:solidFill>
                    <a:srgbClr val="C0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,60</a:t>
              </a:r>
              <a:endParaRPr lang="zh-CN" altLang="en-US" sz="1800">
                <a:solidFill>
                  <a:srgbClr val="0000FF"/>
                </a:solidFill>
                <a:latin typeface="Consolas" pitchFamily="49" charset="0"/>
                <a:cs typeface="Consolas" pitchFamily="49" charset="0"/>
              </a:endParaRPr>
            </a:p>
          </p:txBody>
        </p:sp>
        <p:sp>
          <p:nvSpPr>
            <p:cNvPr id="68" name="TextBox 67"/>
            <p:cNvSpPr txBox="1"/>
            <p:nvPr/>
          </p:nvSpPr>
          <p:spPr>
            <a:xfrm>
              <a:off x="4370212" y="4440864"/>
              <a:ext cx="1071570" cy="830997"/>
            </a:xfrm>
            <a:prstGeom prst="rect">
              <a:avLst/>
            </a:prstGeom>
            <a:noFill/>
          </p:spPr>
          <p:txBody>
            <a:bodyPr wrap="square" rtlCol="0">
              <a:spAutoFit/>
            </a:bodyPr>
            <a:lstStyle/>
            <a:p>
              <a:r>
                <a:rPr lang="en-US" altLang="zh-CN" sz="1600">
                  <a:solidFill>
                    <a:srgbClr val="0000FF"/>
                  </a:solidFill>
                </a:rPr>
                <a:t>50+10&lt;70</a:t>
              </a:r>
              <a:endParaRPr lang="zh-CN" altLang="zh-CN" sz="1600">
                <a:solidFill>
                  <a:srgbClr val="0000FF"/>
                </a:solidFill>
              </a:endParaRPr>
            </a:p>
            <a:p>
              <a:r>
                <a:rPr lang="en-US" altLang="zh-CN" sz="1600">
                  <a:solidFill>
                    <a:srgbClr val="FF0000"/>
                  </a:solidFill>
                </a:rPr>
                <a:t>prev[5]=3</a:t>
              </a:r>
              <a:endParaRPr lang="zh-CN" altLang="zh-CN" sz="1600">
                <a:solidFill>
                  <a:srgbClr val="FF0000"/>
                </a:solidFill>
              </a:endParaRPr>
            </a:p>
            <a:p>
              <a:r>
                <a:rPr lang="en-US" altLang="zh-CN" sz="1600">
                  <a:solidFill>
                    <a:srgbClr val="FF0000"/>
                  </a:solidFill>
                </a:rPr>
                <a:t>dist[5]=60</a:t>
              </a:r>
              <a:endParaRPr lang="zh-CN" altLang="zh-CN" sz="1600">
                <a:solidFill>
                  <a:srgbClr val="FF0000"/>
                </a:solidFill>
              </a:endParaRPr>
            </a:p>
          </p:txBody>
        </p:sp>
        <p:cxnSp>
          <p:nvCxnSpPr>
            <p:cNvPr id="69" name="直接箭头连接符 68"/>
            <p:cNvCxnSpPr>
              <a:endCxn id="67" idx="0"/>
            </p:cNvCxnSpPr>
            <p:nvPr/>
          </p:nvCxnSpPr>
          <p:spPr>
            <a:xfrm rot="5400000">
              <a:off x="5263187" y="4047955"/>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5929322" y="3916924"/>
              <a:ext cx="642942" cy="369332"/>
            </a:xfrm>
            <a:prstGeom prst="rect">
              <a:avLst/>
            </a:prstGeom>
            <a:noFill/>
          </p:spPr>
          <p:txBody>
            <a:bodyPr wrap="square" rtlCol="0">
              <a:spAutoFit/>
            </a:bodyPr>
            <a:lstStyle/>
            <a:p>
              <a:r>
                <a:rPr lang="en-US" altLang="zh-CN" sz="1800">
                  <a:solidFill>
                    <a:srgbClr val="006600"/>
                  </a:solidFill>
                </a:rPr>
                <a:t>3→5</a:t>
              </a:r>
              <a:endParaRPr lang="zh-CN" altLang="en-US" sz="1800">
                <a:solidFill>
                  <a:srgbClr val="006600"/>
                </a:solidFill>
              </a:endParaRPr>
            </a:p>
          </p:txBody>
        </p:sp>
      </p:grpSp>
      <p:grpSp>
        <p:nvGrpSpPr>
          <p:cNvPr id="64" name="组合 83"/>
          <p:cNvGrpSpPr/>
          <p:nvPr/>
        </p:nvGrpSpPr>
        <p:grpSpPr>
          <a:xfrm>
            <a:off x="1071538" y="4071942"/>
            <a:ext cx="5786478" cy="2280652"/>
            <a:chOff x="1071538" y="4071942"/>
            <a:chExt cx="5786478" cy="2280652"/>
          </a:xfrm>
        </p:grpSpPr>
        <p:sp>
          <p:nvSpPr>
            <p:cNvPr id="80" name="TextBox 79"/>
            <p:cNvSpPr txBox="1"/>
            <p:nvPr/>
          </p:nvSpPr>
          <p:spPr>
            <a:xfrm>
              <a:off x="1285852" y="5429264"/>
              <a:ext cx="5572164" cy="923330"/>
            </a:xfrm>
            <a:prstGeom prst="rect">
              <a:avLst/>
            </a:prstGeom>
            <a:blipFill>
              <a:blip r:embed="rId2" cstate="print"/>
              <a:tile tx="0" ty="0" sx="100000" sy="100000" flip="none" algn="tl"/>
            </a:blip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dist[1]=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prev[1]=*	dist[2]=10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prev[2]=0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dist[3]=50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prev[3]=4	dist[4]=30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prev[4]=0</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dist[5]=60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prev[5]=3</a:t>
              </a:r>
              <a:endParaRPr lang="zh-CN" altLang="en-US" sz="1800">
                <a:solidFill>
                  <a:srgbClr val="0000FF"/>
                </a:solidFill>
                <a:latin typeface="Consolas" pitchFamily="49" charset="0"/>
                <a:ea typeface="楷体" pitchFamily="49" charset="-122"/>
                <a:cs typeface="Consolas" pitchFamily="49" charset="0"/>
              </a:endParaRPr>
            </a:p>
          </p:txBody>
        </p:sp>
        <p:sp>
          <p:nvSpPr>
            <p:cNvPr id="81" name="左弧形箭头 80"/>
            <p:cNvSpPr/>
            <p:nvPr/>
          </p:nvSpPr>
          <p:spPr>
            <a:xfrm>
              <a:off x="1071538" y="4071942"/>
              <a:ext cx="428628" cy="128588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71" name="组合 84"/>
          <p:cNvGrpSpPr/>
          <p:nvPr/>
        </p:nvGrpSpPr>
        <p:grpSpPr>
          <a:xfrm>
            <a:off x="7000892" y="5429264"/>
            <a:ext cx="1928826" cy="707886"/>
            <a:chOff x="7000892" y="5429264"/>
            <a:chExt cx="1928826" cy="707886"/>
          </a:xfrm>
        </p:grpSpPr>
        <p:sp>
          <p:nvSpPr>
            <p:cNvPr id="82" name="TextBox 81"/>
            <p:cNvSpPr txBox="1"/>
            <p:nvPr/>
          </p:nvSpPr>
          <p:spPr>
            <a:xfrm>
              <a:off x="7286644" y="5429264"/>
              <a:ext cx="1643074" cy="707886"/>
            </a:xfrm>
            <a:prstGeom prst="rect">
              <a:avLst/>
            </a:prstGeom>
            <a:noFill/>
          </p:spPr>
          <p:txBody>
            <a:bodyPr wrap="square" rtlCol="0">
              <a:spAutoFit/>
            </a:bodyPr>
            <a:lstStyle/>
            <a:p>
              <a:pPr algn="ctr"/>
              <a:r>
                <a:rPr lang="zh-CN" altLang="en-US" sz="2000">
                  <a:solidFill>
                    <a:srgbClr val="0000FF"/>
                  </a:solidFill>
                  <a:latin typeface="微软雅黑" pitchFamily="34" charset="-122"/>
                  <a:ea typeface="微软雅黑" pitchFamily="34" charset="-122"/>
                </a:rPr>
                <a:t>求顶点</a:t>
              </a:r>
              <a:r>
                <a:rPr lang="en-US" altLang="zh-CN" sz="2000">
                  <a:solidFill>
                    <a:srgbClr val="0000FF"/>
                  </a:solidFill>
                  <a:latin typeface="微软雅黑" pitchFamily="34" charset="-122"/>
                  <a:ea typeface="微软雅黑" pitchFamily="34" charset="-122"/>
                </a:rPr>
                <a:t>0</a:t>
              </a:r>
              <a:r>
                <a:rPr lang="zh-CN" altLang="en-US" sz="2000">
                  <a:solidFill>
                    <a:srgbClr val="0000FF"/>
                  </a:solidFill>
                  <a:latin typeface="微软雅黑" pitchFamily="34" charset="-122"/>
                  <a:ea typeface="微软雅黑" pitchFamily="34" charset="-122"/>
                </a:rPr>
                <a:t>出发的最短路径</a:t>
              </a:r>
            </a:p>
          </p:txBody>
        </p:sp>
        <p:sp>
          <p:nvSpPr>
            <p:cNvPr id="83" name="右箭头 82"/>
            <p:cNvSpPr/>
            <p:nvPr/>
          </p:nvSpPr>
          <p:spPr>
            <a:xfrm>
              <a:off x="7000892" y="571501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1670" y="530339"/>
            <a:ext cx="4500594" cy="612645"/>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72000" rtlCol="0">
            <a:spAutoFit/>
          </a:bodyPr>
          <a:lstStyle/>
          <a:p>
            <a:pPr algn="ctr"/>
            <a:r>
              <a:rPr lang="pt-BR" altLang="zh-CN" sz="2800">
                <a:solidFill>
                  <a:srgbClr val="FF0000"/>
                </a:solidFill>
                <a:latin typeface="Consolas" pitchFamily="49" charset="0"/>
                <a:ea typeface="叶根友毛笔行书2.0版" pitchFamily="2" charset="-122"/>
                <a:cs typeface="Consolas" pitchFamily="49" charset="0"/>
              </a:rPr>
              <a:t>6.4 </a:t>
            </a:r>
            <a:r>
              <a:rPr lang="zh-CN" altLang="zh-CN" sz="2800">
                <a:solidFill>
                  <a:srgbClr val="FF0000"/>
                </a:solidFill>
                <a:latin typeface="Consolas" pitchFamily="49" charset="0"/>
                <a:ea typeface="叶根友毛笔行书2.0版" pitchFamily="2" charset="-122"/>
                <a:cs typeface="Consolas" pitchFamily="49" charset="0"/>
              </a:rPr>
              <a:t>求解任务分配问题</a:t>
            </a:r>
          </a:p>
        </p:txBody>
      </p:sp>
      <p:sp>
        <p:nvSpPr>
          <p:cNvPr id="3" name="TextBox 2"/>
          <p:cNvSpPr txBox="1"/>
          <p:nvPr/>
        </p:nvSpPr>
        <p:spPr>
          <a:xfrm>
            <a:off x="928662" y="1571612"/>
            <a:ext cx="7500990" cy="1838837"/>
          </a:xfrm>
          <a:prstGeom prst="rect">
            <a:avLst/>
          </a:prstGeom>
          <a:noFill/>
        </p:spPr>
        <p:txBody>
          <a:bodyPr wrap="square" lIns="0" tIns="0" rIns="0" bIns="0" rtlCol="0">
            <a:spAutoFit/>
          </a:bodyPr>
          <a:lstStyle/>
          <a:p>
            <a:pPr algn="l">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Consolas" pitchFamily="49" charset="0"/>
                <a:ea typeface="楷体" pitchFamily="49"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）个任务需要分配给</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个人执行，每个任务只能分配给一个人，每个人只能执行一个任务。</a:t>
            </a:r>
            <a:endParaRPr lang="en-US" altLang="zh-CN" sz="200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个人执行第</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个任务的成本是</a:t>
            </a:r>
            <a:r>
              <a:rPr lang="en-US" altLang="zh-CN" sz="2000" i="1">
                <a:solidFill>
                  <a:srgbClr val="0000FF"/>
                </a:solidFill>
                <a:latin typeface="Consolas" pitchFamily="49" charset="0"/>
                <a:ea typeface="楷体" pitchFamily="49" charset="-122"/>
                <a:cs typeface="Consolas" pitchFamily="49" charset="0"/>
              </a:rPr>
              <a:t>c</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j</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）。求出总成本最小的分配方案。</a:t>
            </a:r>
          </a:p>
        </p:txBody>
      </p:sp>
      <p:graphicFrame>
        <p:nvGraphicFramePr>
          <p:cNvPr id="4" name="表格 3"/>
          <p:cNvGraphicFramePr>
            <a:graphicFrameLocks noGrp="1"/>
          </p:cNvGraphicFramePr>
          <p:nvPr/>
        </p:nvGraphicFramePr>
        <p:xfrm>
          <a:off x="1285852" y="4214818"/>
          <a:ext cx="6858048" cy="1832991"/>
        </p:xfrm>
        <a:graphic>
          <a:graphicData uri="http://schemas.openxmlformats.org/drawingml/2006/table">
            <a:tbl>
              <a:tblPr>
                <a:tableStyleId>{08FB837D-C827-4EFA-A057-4D05807E0F7C}</a:tableStyleId>
              </a:tblPr>
              <a:tblGrid>
                <a:gridCol w="1216162">
                  <a:extLst>
                    <a:ext uri="{9D8B030D-6E8A-4147-A177-3AD203B41FA5}">
                      <a16:colId xmlns:a16="http://schemas.microsoft.com/office/drawing/2014/main" val="20000"/>
                    </a:ext>
                  </a:extLst>
                </a:gridCol>
                <a:gridCol w="1409642">
                  <a:extLst>
                    <a:ext uri="{9D8B030D-6E8A-4147-A177-3AD203B41FA5}">
                      <a16:colId xmlns:a16="http://schemas.microsoft.com/office/drawing/2014/main" val="20001"/>
                    </a:ext>
                  </a:extLst>
                </a:gridCol>
                <a:gridCol w="1410748">
                  <a:extLst>
                    <a:ext uri="{9D8B030D-6E8A-4147-A177-3AD203B41FA5}">
                      <a16:colId xmlns:a16="http://schemas.microsoft.com/office/drawing/2014/main" val="20002"/>
                    </a:ext>
                  </a:extLst>
                </a:gridCol>
                <a:gridCol w="1410748">
                  <a:extLst>
                    <a:ext uri="{9D8B030D-6E8A-4147-A177-3AD203B41FA5}">
                      <a16:colId xmlns:a16="http://schemas.microsoft.com/office/drawing/2014/main" val="20003"/>
                    </a:ext>
                  </a:extLst>
                </a:gridCol>
                <a:gridCol w="1410748">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2857488" y="3714752"/>
            <a:ext cx="3786214" cy="307777"/>
          </a:xfrm>
          <a:prstGeom prst="rect">
            <a:avLst/>
          </a:prstGeom>
          <a:noFill/>
        </p:spPr>
        <p:txBody>
          <a:bodyPr wrap="square" lIns="0" tIns="0" rIns="0" bIns="0" rtlCol="0">
            <a:spAutoFit/>
          </a:bodyPr>
          <a:lstStyle/>
          <a:p>
            <a:r>
              <a:rPr lang="pt-BR"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个人员、</a:t>
            </a:r>
            <a:r>
              <a:rPr lang="pt-BR"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个任务的信息</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7929618" cy="462691"/>
          </a:xfrm>
          <a:prstGeom prst="rect">
            <a:avLst/>
          </a:prstGeom>
          <a:solidFill>
            <a:schemeClr val="accent4">
              <a:lumMod val="20000"/>
              <a:lumOff val="80000"/>
            </a:schemeClr>
          </a:solidFill>
        </p:spPr>
        <p:txBody>
          <a:bodyPr wrap="square" rtlCol="0">
            <a:spAutoFit/>
          </a:bodyPr>
          <a:lstStyle/>
          <a:p>
            <a:pPr>
              <a:lnSpc>
                <a:spcPts val="3200"/>
              </a:lnSpc>
            </a:pPr>
            <a:r>
              <a:rPr lang="zh-CN" altLang="zh-CN" sz="2200">
                <a:solidFill>
                  <a:srgbClr val="FF0000"/>
                </a:solidFill>
                <a:latin typeface="Consolas" pitchFamily="49" charset="0"/>
                <a:ea typeface="楷体" pitchFamily="49"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这里采用优先队列式分枝限界法求解。</a:t>
            </a:r>
          </a:p>
        </p:txBody>
      </p:sp>
      <p:sp>
        <p:nvSpPr>
          <p:cNvPr id="4" name="TextBox 3"/>
          <p:cNvSpPr txBox="1"/>
          <p:nvPr/>
        </p:nvSpPr>
        <p:spPr>
          <a:xfrm>
            <a:off x="500034" y="2143116"/>
            <a:ext cx="8286808" cy="4445796"/>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Blip>
                <a:blip r:embed="rId3"/>
              </a:buBlip>
            </a:pPr>
            <a:r>
              <a:rPr lang="zh-CN" altLang="en-US" sz="2000">
                <a:solidFill>
                  <a:srgbClr val="0000FF"/>
                </a:solidFill>
                <a:latin typeface="Consolas" pitchFamily="49" charset="0"/>
                <a:ea typeface="楷体" pitchFamily="49" charset="-122"/>
                <a:cs typeface="Consolas" pitchFamily="49" charset="0"/>
              </a:rPr>
              <a:t>任务和</a:t>
            </a:r>
            <a:r>
              <a:rPr lang="zh-CN" altLang="zh-CN" sz="2000">
                <a:solidFill>
                  <a:srgbClr val="0000FF"/>
                </a:solidFill>
                <a:latin typeface="Consolas" pitchFamily="49" charset="0"/>
                <a:ea typeface="楷体" pitchFamily="49" charset="-122"/>
                <a:cs typeface="Consolas" pitchFamily="49" charset="0"/>
              </a:rPr>
              <a:t>人员的编号</a:t>
            </a:r>
            <a:r>
              <a:rPr lang="zh-CN" altLang="en-US" sz="2000">
                <a:solidFill>
                  <a:srgbClr val="0000FF"/>
                </a:solidFill>
                <a:latin typeface="Consolas" pitchFamily="49" charset="0"/>
                <a:ea typeface="楷体" pitchFamily="49" charset="-122"/>
                <a:cs typeface="Consolas" pitchFamily="49" charset="0"/>
              </a:rPr>
              <a:t>均</a:t>
            </a:r>
            <a:r>
              <a:rPr lang="zh-CN" altLang="zh-CN" sz="2000">
                <a:solidFill>
                  <a:srgbClr val="0000FF"/>
                </a:solidFill>
                <a:latin typeface="Consolas" pitchFamily="49" charset="0"/>
                <a:ea typeface="楷体" pitchFamily="49" charset="-122"/>
                <a:cs typeface="Consolas" pitchFamily="49" charset="0"/>
              </a:rPr>
              <a:t>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，解空间每一层对应一个</a:t>
            </a:r>
            <a:r>
              <a:rPr lang="zh-CN" altLang="en-US" sz="2000">
                <a:solidFill>
                  <a:srgbClr val="0000FF"/>
                </a:solidFill>
                <a:latin typeface="Consolas" pitchFamily="49" charset="0"/>
                <a:ea typeface="楷体" pitchFamily="49" charset="-122"/>
                <a:cs typeface="Consolas" pitchFamily="49" charset="0"/>
              </a:rPr>
              <a:t>人员的</a:t>
            </a:r>
            <a:r>
              <a:rPr lang="zh-CN" altLang="zh-CN" sz="2000">
                <a:solidFill>
                  <a:srgbClr val="0000FF"/>
                </a:solidFill>
                <a:latin typeface="Consolas" pitchFamily="49" charset="0"/>
                <a:ea typeface="楷体" pitchFamily="49" charset="-122"/>
                <a:cs typeface="Consolas" pitchFamily="49" charset="0"/>
              </a:rPr>
              <a:t>分配</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2000">
                <a:solidFill>
                  <a:srgbClr val="0000FF"/>
                </a:solidFill>
                <a:latin typeface="Consolas" pitchFamily="49" charset="0"/>
                <a:ea typeface="楷体" pitchFamily="49" charset="-122"/>
                <a:cs typeface="Consolas" pitchFamily="49" charset="0"/>
              </a:rPr>
              <a:t>根结点对应</a:t>
            </a:r>
            <a:r>
              <a:rPr lang="zh-CN" altLang="en-US" sz="2000">
                <a:solidFill>
                  <a:srgbClr val="0000FF"/>
                </a:solidFill>
                <a:latin typeface="Consolas" pitchFamily="49" charset="0"/>
                <a:ea typeface="楷体" pitchFamily="49" charset="-122"/>
                <a:cs typeface="Consolas" pitchFamily="49" charset="0"/>
              </a:rPr>
              <a:t>人员</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（虚结点），依次为</a:t>
            </a:r>
            <a:r>
              <a:rPr lang="zh-CN" altLang="en-US" sz="2000">
                <a:solidFill>
                  <a:srgbClr val="0000FF"/>
                </a:solidFill>
                <a:latin typeface="Consolas" pitchFamily="49" charset="0"/>
                <a:ea typeface="楷体" pitchFamily="49" charset="-122"/>
                <a:cs typeface="Consolas" pitchFamily="49" charset="0"/>
              </a:rPr>
              <a:t>人员</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分配</a:t>
            </a:r>
            <a:r>
              <a:rPr lang="zh-CN" altLang="en-US" sz="2000">
                <a:solidFill>
                  <a:srgbClr val="0000FF"/>
                </a:solidFill>
                <a:latin typeface="Consolas" pitchFamily="49" charset="0"/>
                <a:ea typeface="楷体" pitchFamily="49" charset="-122"/>
                <a:cs typeface="Consolas" pitchFamily="49" charset="0"/>
              </a:rPr>
              <a:t>任务。</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2000">
                <a:solidFill>
                  <a:srgbClr val="0000FF"/>
                </a:solidFill>
                <a:latin typeface="Consolas" pitchFamily="49" charset="0"/>
                <a:ea typeface="楷体" pitchFamily="49" charset="-122"/>
                <a:cs typeface="Consolas" pitchFamily="49" charset="0"/>
              </a:rPr>
              <a:t>叶子结点对应</a:t>
            </a:r>
            <a:r>
              <a:rPr lang="zh-CN" altLang="en-US" sz="2000">
                <a:solidFill>
                  <a:srgbClr val="0000FF"/>
                </a:solidFill>
                <a:latin typeface="Consolas" pitchFamily="49" charset="0"/>
                <a:ea typeface="楷体" pitchFamily="49" charset="-122"/>
                <a:cs typeface="Consolas" pitchFamily="49" charset="0"/>
              </a:rPr>
              <a:t>人员</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en-US" sz="2000">
                <a:solidFill>
                  <a:srgbClr val="0000FF"/>
                </a:solidFill>
                <a:latin typeface="Consolas" pitchFamily="49" charset="0"/>
                <a:ea typeface="楷体" pitchFamily="49" charset="-122"/>
                <a:cs typeface="Consolas" pitchFamily="49" charset="0"/>
              </a:rPr>
              <a:t>解向量为</a:t>
            </a:r>
            <a:r>
              <a:rPr lang="en-US" altLang="zh-CN" sz="2000">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a:t>
            </a:r>
            <a:r>
              <a:rPr lang="zh-CN" altLang="en-US" sz="2000">
                <a:solidFill>
                  <a:srgbClr val="0000FF"/>
                </a:solidFill>
                <a:latin typeface="Consolas" pitchFamily="49" charset="0"/>
                <a:ea typeface="楷体" pitchFamily="49" charset="-122"/>
                <a:cs typeface="Consolas" pitchFamily="49" charset="0"/>
              </a:rPr>
              <a:t>人员</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分配</a:t>
            </a:r>
            <a:r>
              <a:rPr lang="zh-CN" altLang="en-US" sz="2000">
                <a:solidFill>
                  <a:srgbClr val="0000FF"/>
                </a:solidFill>
                <a:latin typeface="Consolas" pitchFamily="49" charset="0"/>
                <a:ea typeface="楷体" pitchFamily="49" charset="-122"/>
                <a:cs typeface="Consolas" pitchFamily="49" charset="0"/>
              </a:rPr>
              <a:t>任务编号。初始时所有元素值为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，表示没有分配。</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en-US" sz="2000">
                <a:solidFill>
                  <a:srgbClr val="0000FF"/>
                </a:solidFill>
                <a:latin typeface="Consolas" pitchFamily="49" charset="0"/>
                <a:ea typeface="楷体" pitchFamily="49" charset="-122"/>
                <a:cs typeface="Consolas" pitchFamily="49" charset="0"/>
              </a:rPr>
              <a:t>临时标识数组</a:t>
            </a:r>
            <a:r>
              <a:rPr lang="en-US" altLang="zh-CN" sz="2000">
                <a:solidFill>
                  <a:srgbClr val="0000FF"/>
                </a:solidFill>
                <a:latin typeface="Consolas" pitchFamily="49" charset="0"/>
                <a:ea typeface="楷体" pitchFamily="49" charset="-122"/>
                <a:cs typeface="Consolas" pitchFamily="49" charset="0"/>
              </a:rPr>
              <a:t>worker</a:t>
            </a:r>
            <a:r>
              <a:rPr lang="zh-CN" altLang="en-US" sz="2000">
                <a:solidFill>
                  <a:srgbClr val="0000FF"/>
                </a:solidFill>
                <a:latin typeface="Consolas" pitchFamily="49" charset="0"/>
                <a:ea typeface="楷体" pitchFamily="49" charset="-122"/>
                <a:cs typeface="Consolas" pitchFamily="49" charset="0"/>
              </a:rPr>
              <a:t>：</a:t>
            </a:r>
            <a:r>
              <a:rPr lang="en-US" sz="2000">
                <a:solidFill>
                  <a:srgbClr val="0000FF"/>
                </a:solidFill>
                <a:latin typeface="Consolas" pitchFamily="49" charset="0"/>
                <a:ea typeface="楷体" pitchFamily="49" charset="-122"/>
                <a:cs typeface="Consolas" pitchFamily="49" charset="0"/>
              </a:rPr>
              <a:t>worker[</a:t>
            </a:r>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]=true</a:t>
            </a:r>
            <a:r>
              <a:rPr lang="zh-CN" altLang="en-US" sz="2000">
                <a:solidFill>
                  <a:srgbClr val="0000FF"/>
                </a:solidFill>
                <a:latin typeface="Consolas" pitchFamily="49" charset="0"/>
                <a:ea typeface="楷体" pitchFamily="49" charset="-122"/>
                <a:cs typeface="Consolas" pitchFamily="49" charset="0"/>
              </a:rPr>
              <a:t>表示任务</a:t>
            </a:r>
            <a:r>
              <a:rPr lang="en-US"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已经分配。初始时所有元素值为</a:t>
            </a:r>
            <a:r>
              <a:rPr lang="en-US" altLang="zh-CN" sz="2000">
                <a:solidFill>
                  <a:srgbClr val="0000FF"/>
                </a:solidFill>
                <a:latin typeface="Consolas" pitchFamily="49" charset="0"/>
                <a:ea typeface="楷体" pitchFamily="49" charset="-122"/>
                <a:cs typeface="Consolas" pitchFamily="49" charset="0"/>
              </a:rPr>
              <a:t>false</a:t>
            </a:r>
            <a:r>
              <a:rPr lang="zh-CN" altLang="en-US" sz="2000">
                <a:solidFill>
                  <a:srgbClr val="0000FF"/>
                </a:solidFill>
                <a:latin typeface="Consolas" pitchFamily="49" charset="0"/>
                <a:ea typeface="楷体" pitchFamily="49" charset="-122"/>
                <a:cs typeface="Consolas" pitchFamily="49" charset="0"/>
              </a:rPr>
              <a:t>，表示没有分配。</a:t>
            </a:r>
            <a:endParaRPr lang="en-US" altLang="zh-CN" sz="2000">
              <a:solidFill>
                <a:srgbClr val="0000FF"/>
              </a:solidFill>
              <a:latin typeface="Consolas" pitchFamily="49" charset="0"/>
              <a:ea typeface="楷体" pitchFamily="49" charset="-122"/>
              <a:cs typeface="Consolas" pitchFamily="49" charset="0"/>
            </a:endParaRPr>
          </a:p>
          <a:p>
            <a:pPr marL="457200" indent="-457200">
              <a:lnSpc>
                <a:spcPct val="150000"/>
              </a:lnSpc>
              <a:buBlip>
                <a:blip r:embed="rId3"/>
              </a:buBlip>
            </a:pP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bestx[MAXN]</a:t>
            </a:r>
            <a:r>
              <a:rPr lang="zh-CN" altLang="zh-CN" sz="2000">
                <a:solidFill>
                  <a:srgbClr val="0000FF"/>
                </a:solidFill>
                <a:latin typeface="Consolas" pitchFamily="49" charset="0"/>
                <a:ea typeface="楷体" pitchFamily="49" charset="-122"/>
                <a:cs typeface="Consolas" pitchFamily="49" charset="0"/>
              </a:rPr>
              <a:t>存放最优分配方案，</a:t>
            </a:r>
            <a:r>
              <a:rPr lang="en-US" altLang="zh-CN" sz="2000">
                <a:solidFill>
                  <a:srgbClr val="0000FF"/>
                </a:solidFill>
                <a:latin typeface="Consolas" pitchFamily="49" charset="0"/>
                <a:ea typeface="楷体" pitchFamily="49" charset="-122"/>
                <a:cs typeface="Consolas" pitchFamily="49" charset="0"/>
              </a:rPr>
              <a:t> mincost</a:t>
            </a:r>
            <a:r>
              <a:rPr lang="zh-CN" altLang="zh-CN" sz="2000">
                <a:solidFill>
                  <a:srgbClr val="0000FF"/>
                </a:solidFill>
                <a:latin typeface="Consolas" pitchFamily="49" charset="0"/>
                <a:ea typeface="楷体" pitchFamily="49" charset="-122"/>
                <a:cs typeface="Consolas" pitchFamily="49" charset="0"/>
              </a:rPr>
              <a:t>（初始值为∞）存放最优成本。</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71472" y="1214422"/>
            <a:ext cx="2571768"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a:solidFill>
                  <a:srgbClr val="FF0000"/>
                </a:solidFill>
                <a:latin typeface="微软雅黑" pitchFamily="34" charset="-122"/>
                <a:ea typeface="微软雅黑" pitchFamily="34" charset="-122"/>
                <a:sym typeface="Wingdings 2"/>
              </a:rPr>
              <a:t> </a:t>
            </a:r>
            <a:r>
              <a:rPr lang="zh-CN" altLang="en-US">
                <a:solidFill>
                  <a:srgbClr val="FF0000"/>
                </a:solidFill>
                <a:latin typeface="微软雅黑" pitchFamily="34" charset="-122"/>
                <a:ea typeface="微软雅黑" pitchFamily="34" charset="-122"/>
              </a:rPr>
              <a:t>符号表示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00240"/>
            <a:ext cx="8286808" cy="3826002"/>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dirty="0" err="1">
                <a:solidFill>
                  <a:srgbClr val="0000FF"/>
                </a:solidFill>
                <a:latin typeface="Consolas" pitchFamily="49" charset="0"/>
                <a:ea typeface="仿宋" pitchFamily="49" charset="-122"/>
                <a:cs typeface="Consolas" pitchFamily="49" charset="0"/>
              </a:rPr>
              <a:t>struct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FF0000"/>
                </a:solidFill>
                <a:latin typeface="Consolas" pitchFamily="49" charset="0"/>
                <a:ea typeface="仿宋" pitchFamily="49" charset="-122"/>
                <a:cs typeface="Consolas" pitchFamily="49" charset="0"/>
              </a:rPr>
              <a:t>NodeType</a:t>
            </a:r>
            <a:r>
              <a:rPr lang="en-US" sz="1800" dirty="0">
                <a:solidFill>
                  <a:srgbClr val="0000FF"/>
                </a:solidFill>
                <a:latin typeface="Consolas" pitchFamily="49" charset="0"/>
                <a:ea typeface="仿宋" pitchFamily="49" charset="-122"/>
                <a:cs typeface="Consolas" pitchFamily="49" charset="0"/>
              </a:rPr>
              <a: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队列结点类型</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no;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结点编号</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a:t>
            </a:r>
            <a:r>
              <a:rPr lang="en-US" sz="1800" dirty="0">
                <a:solidFill>
                  <a:srgbClr val="0000FF"/>
                </a:solidFill>
                <a:latin typeface="Consolas" pitchFamily="49" charset="0"/>
                <a:ea typeface="仿宋" pitchFamily="49" charset="-122"/>
                <a:cs typeface="Consolas" pitchFamily="49" charset="0"/>
              </a:rPr>
              <a: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人员编号</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x[MAXN];		</a:t>
            </a:r>
            <a:r>
              <a:rPr lang="en-US" sz="1800" dirty="0">
                <a:solidFill>
                  <a:srgbClr val="00B0F0"/>
                </a:solidFill>
                <a:latin typeface="Consolas" pitchFamily="49" charset="0"/>
                <a:ea typeface="仿宋" pitchFamily="49" charset="-122"/>
                <a:cs typeface="Consolas" pitchFamily="49" charset="0"/>
              </a:rPr>
              <a:t>//x[</a:t>
            </a:r>
            <a:r>
              <a:rPr lang="en-US" sz="1800" dirty="0" err="1">
                <a:solidFill>
                  <a:srgbClr val="00B0F0"/>
                </a:solidFill>
                <a:latin typeface="Consolas" pitchFamily="49" charset="0"/>
                <a:ea typeface="仿宋" pitchFamily="49" charset="-122"/>
                <a:cs typeface="Consolas" pitchFamily="49" charset="0"/>
              </a:rPr>
              <a:t>i</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为人员</a:t>
            </a:r>
            <a:r>
              <a:rPr lang="en-US"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分配的任务编号</a:t>
            </a:r>
          </a:p>
          <a:p>
            <a:r>
              <a:rPr lang="en-US" sz="1800" dirty="0">
                <a:solidFill>
                  <a:srgbClr val="0000FF"/>
                </a:solidFill>
                <a:latin typeface="Consolas" pitchFamily="49" charset="0"/>
                <a:ea typeface="仿宋" pitchFamily="49" charset="-122"/>
                <a:cs typeface="Consolas" pitchFamily="49" charset="0"/>
              </a:rPr>
              <a:t>   bool worker[MAXN];		</a:t>
            </a:r>
            <a:r>
              <a:rPr lang="en-US" sz="1800" dirty="0">
                <a:solidFill>
                  <a:srgbClr val="00B0F0"/>
                </a:solidFill>
                <a:latin typeface="Consolas" pitchFamily="49" charset="0"/>
                <a:ea typeface="仿宋" pitchFamily="49" charset="-122"/>
                <a:cs typeface="Consolas" pitchFamily="49" charset="0"/>
              </a:rPr>
              <a:t>//worker[</a:t>
            </a:r>
            <a:r>
              <a:rPr lang="en-US" sz="1800" dirty="0" err="1">
                <a:solidFill>
                  <a:srgbClr val="00B0F0"/>
                </a:solidFill>
                <a:latin typeface="Consolas" pitchFamily="49" charset="0"/>
                <a:ea typeface="仿宋" pitchFamily="49" charset="-122"/>
                <a:cs typeface="Consolas" pitchFamily="49" charset="0"/>
              </a:rPr>
              <a:t>i</a:t>
            </a:r>
            <a:r>
              <a:rPr lang="en-US" sz="1800" dirty="0">
                <a:solidFill>
                  <a:srgbClr val="00B0F0"/>
                </a:solidFill>
                <a:latin typeface="Consolas" pitchFamily="49" charset="0"/>
                <a:ea typeface="仿宋" pitchFamily="49" charset="-122"/>
                <a:cs typeface="Consolas" pitchFamily="49" charset="0"/>
              </a:rPr>
              <a:t>]=true</a:t>
            </a:r>
            <a:r>
              <a:rPr lang="zh-CN" altLang="en-US" sz="1800" dirty="0">
                <a:solidFill>
                  <a:srgbClr val="00B0F0"/>
                </a:solidFill>
                <a:latin typeface="Consolas" pitchFamily="49" charset="0"/>
                <a:ea typeface="仿宋" pitchFamily="49" charset="-122"/>
                <a:cs typeface="Consolas" pitchFamily="49" charset="0"/>
              </a:rPr>
              <a:t>表示任务</a:t>
            </a:r>
            <a:r>
              <a:rPr lang="en-US" sz="1800" dirty="0" err="1">
                <a:solidFill>
                  <a:srgbClr val="00B0F0"/>
                </a:solidFill>
                <a:latin typeface="Consolas" pitchFamily="49" charset="0"/>
                <a:ea typeface="仿宋" pitchFamily="49" charset="-122"/>
                <a:cs typeface="Consolas" pitchFamily="49" charset="0"/>
              </a:rPr>
              <a:t>i</a:t>
            </a:r>
            <a:r>
              <a:rPr lang="zh-CN" altLang="en-US" sz="1800" dirty="0">
                <a:solidFill>
                  <a:srgbClr val="00B0F0"/>
                </a:solidFill>
                <a:latin typeface="Consolas" pitchFamily="49" charset="0"/>
                <a:ea typeface="仿宋" pitchFamily="49" charset="-122"/>
                <a:cs typeface="Consolas" pitchFamily="49" charset="0"/>
              </a:rPr>
              <a:t>已经分配</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cost;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已经分配任务所需要的成本</a:t>
            </a:r>
          </a:p>
          <a:p>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int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lb</a:t>
            </a:r>
            <a:r>
              <a:rPr lang="en-US" sz="1800" dirty="0">
                <a:solidFill>
                  <a:srgbClr val="0000FF"/>
                </a:solidFill>
                <a:latin typeface="Consolas" pitchFamily="49" charset="0"/>
                <a:ea typeface="仿宋" pitchFamily="49" charset="-122"/>
                <a:cs typeface="Consolas" pitchFamily="49" charset="0"/>
              </a:rPr>
              <a: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下界</a:t>
            </a:r>
          </a:p>
          <a:p>
            <a:pPr>
              <a:lnSpc>
                <a:spcPct val="150000"/>
              </a:lnSpc>
            </a:pPr>
            <a:r>
              <a:rPr lang="en-US" sz="1800" dirty="0">
                <a:solidFill>
                  <a:srgbClr val="0000FF"/>
                </a:solidFill>
                <a:latin typeface="Consolas" pitchFamily="49" charset="0"/>
                <a:ea typeface="仿宋" pitchFamily="49" charset="-122"/>
                <a:cs typeface="Consolas" pitchFamily="49" charset="0"/>
              </a:rPr>
              <a:t>   bool operator&lt;(</a:t>
            </a:r>
            <a:r>
              <a:rPr lang="en-US" sz="1800" dirty="0" err="1">
                <a:solidFill>
                  <a:srgbClr val="0000FF"/>
                </a:solidFill>
                <a:latin typeface="Consolas" pitchFamily="49" charset="0"/>
                <a:ea typeface="仿宋" pitchFamily="49" charset="-122"/>
                <a:cs typeface="Consolas" pitchFamily="49" charset="0"/>
              </a:rPr>
              <a:t>const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NodeType</a:t>
            </a:r>
            <a:r>
              <a:rPr lang="en-US" sz="1800" dirty="0">
                <a:solidFill>
                  <a:srgbClr val="0000FF"/>
                </a:solidFill>
                <a:latin typeface="Consolas" pitchFamily="49" charset="0"/>
                <a:ea typeface="仿宋" pitchFamily="49" charset="-122"/>
                <a:cs typeface="Consolas" pitchFamily="49" charset="0"/>
              </a:rPr>
              <a:t> &amp;s) </a:t>
            </a:r>
            <a:r>
              <a:rPr lang="en-US" sz="1800" dirty="0" err="1">
                <a:solidFill>
                  <a:srgbClr val="0000FF"/>
                </a:solidFill>
                <a:latin typeface="Consolas" pitchFamily="49" charset="0"/>
                <a:ea typeface="仿宋" pitchFamily="49" charset="-122"/>
                <a:cs typeface="Consolas" pitchFamily="49" charset="0"/>
              </a:rPr>
              <a:t>const</a:t>
            </a:r>
            <a:r>
              <a:rPr lang="en-US" sz="1800" dirty="0">
                <a:solidFill>
                  <a:srgbClr val="0000FF"/>
                </a:solidFill>
                <a:latin typeface="Consolas" pitchFamily="49" charset="0"/>
                <a:ea typeface="仿宋" pitchFamily="49" charset="-122"/>
                <a:cs typeface="Consolas" pitchFamily="49" charset="0"/>
              </a:rPr>
              <a:t>	</a:t>
            </a:r>
            <a:r>
              <a:rPr lang="en-US"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重载</a:t>
            </a:r>
            <a:r>
              <a:rPr lang="en-US" sz="1800" dirty="0">
                <a:solidFill>
                  <a:srgbClr val="00B0F0"/>
                </a:solidFill>
                <a:latin typeface="Consolas" pitchFamily="49" charset="0"/>
                <a:ea typeface="仿宋" pitchFamily="49" charset="-122"/>
                <a:cs typeface="Consolas" pitchFamily="49" charset="0"/>
              </a:rPr>
              <a:t>&lt;</a:t>
            </a:r>
            <a:r>
              <a:rPr lang="zh-CN" altLang="en-US" sz="1800" dirty="0">
                <a:solidFill>
                  <a:srgbClr val="00B0F0"/>
                </a:solidFill>
                <a:latin typeface="Consolas" pitchFamily="49" charset="0"/>
                <a:ea typeface="仿宋" pitchFamily="49" charset="-122"/>
                <a:cs typeface="Consolas" pitchFamily="49" charset="0"/>
              </a:rPr>
              <a:t>关系函数</a:t>
            </a:r>
          </a:p>
          <a:p>
            <a:r>
              <a:rPr lang="en-US"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r>
              <a:rPr lang="en-US" sz="1800" dirty="0">
                <a:solidFill>
                  <a:srgbClr val="0000FF"/>
                </a:solidFill>
                <a:latin typeface="Consolas" pitchFamily="49" charset="0"/>
                <a:ea typeface="仿宋" pitchFamily="49" charset="-122"/>
                <a:cs typeface="Consolas" pitchFamily="49" charset="0"/>
              </a:rPr>
              <a:t>	return </a:t>
            </a:r>
            <a:r>
              <a:rPr lang="en-US" sz="1800" dirty="0" err="1">
                <a:solidFill>
                  <a:srgbClr val="0000FF"/>
                </a:solidFill>
                <a:latin typeface="Consolas" pitchFamily="49" charset="0"/>
                <a:ea typeface="仿宋" pitchFamily="49" charset="-122"/>
                <a:cs typeface="Consolas" pitchFamily="49" charset="0"/>
              </a:rPr>
              <a:t>lb</a:t>
            </a:r>
            <a:r>
              <a:rPr lang="en-US" sz="1800" dirty="0">
                <a:solidFill>
                  <a:srgbClr val="0000FF"/>
                </a:solidFill>
                <a:latin typeface="Consolas" pitchFamily="49" charset="0"/>
                <a:ea typeface="仿宋" pitchFamily="49" charset="-122"/>
                <a:cs typeface="Consolas" pitchFamily="49" charset="0"/>
              </a:rPr>
              <a:t>&gt;s.lb;               //</a:t>
            </a:r>
            <a:r>
              <a:rPr lang="en-US" altLang="zh-CN" sz="1800" dirty="0" err="1">
                <a:solidFill>
                  <a:srgbClr val="0000FF"/>
                </a:solidFill>
                <a:latin typeface="Consolas" pitchFamily="49" charset="0"/>
                <a:ea typeface="仿宋" pitchFamily="49" charset="-122"/>
                <a:cs typeface="Consolas" pitchFamily="49" charset="0"/>
              </a:rPr>
              <a:t>lb</a:t>
            </a:r>
            <a:r>
              <a:rPr lang="zh-CN" altLang="en-US" sz="1800" dirty="0">
                <a:solidFill>
                  <a:srgbClr val="0000FF"/>
                </a:solidFill>
                <a:latin typeface="Consolas" pitchFamily="49" charset="0"/>
                <a:ea typeface="仿宋" pitchFamily="49" charset="-122"/>
                <a:cs typeface="Consolas" pitchFamily="49" charset="0"/>
              </a:rPr>
              <a:t>越小越优先出队</a:t>
            </a:r>
          </a:p>
          <a:p>
            <a:r>
              <a:rPr lang="en-US" sz="1800" dirty="0">
                <a:solidFill>
                  <a:srgbClr val="0000FF"/>
                </a:solidFill>
                <a:latin typeface="Consolas" pitchFamily="49" charset="0"/>
                <a:ea typeface="仿宋" pitchFamily="49" charset="-122"/>
                <a:cs typeface="Consolas" pitchFamily="49" charset="0"/>
              </a:rPr>
              <a:t>   }</a:t>
            </a:r>
            <a:endParaRPr lang="zh-CN" altLang="en-US" sz="1800" dirty="0">
              <a:solidFill>
                <a:srgbClr val="0000FF"/>
              </a:solidFill>
              <a:latin typeface="Consolas" pitchFamily="49" charset="0"/>
              <a:ea typeface="仿宋" pitchFamily="49" charset="-122"/>
              <a:cs typeface="Consolas" pitchFamily="49" charset="0"/>
            </a:endParaRPr>
          </a:p>
          <a:p>
            <a:r>
              <a:rPr lang="en-US"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995319"/>
            <a:ext cx="3286148"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a:solidFill>
                  <a:srgbClr val="FF0000"/>
                </a:solidFill>
                <a:latin typeface="微软雅黑" pitchFamily="34" charset="-122"/>
                <a:ea typeface="微软雅黑" pitchFamily="34" charset="-122"/>
                <a:sym typeface="Wingdings 2"/>
              </a:rPr>
              <a:t> </a:t>
            </a:r>
            <a:r>
              <a:rPr lang="zh-CN" altLang="zh-CN">
                <a:solidFill>
                  <a:srgbClr val="FF0000"/>
                </a:solidFill>
                <a:latin typeface="微软雅黑" pitchFamily="34" charset="-122"/>
                <a:ea typeface="微软雅黑" pitchFamily="34" charset="-122"/>
                <a:cs typeface="Consolas" pitchFamily="49" charset="0"/>
              </a:rPr>
              <a:t>队列结点的类型</a:t>
            </a:r>
            <a:endParaRPr lang="zh-CN" altLang="en-US">
              <a:solidFill>
                <a:srgbClr val="FF0000"/>
              </a:solidFill>
              <a:latin typeface="微软雅黑" pitchFamily="34" charset="-122"/>
              <a:ea typeface="微软雅黑"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785794"/>
            <a:ext cx="8715436" cy="2964914"/>
          </a:xfrm>
          <a:prstGeom prst="rect">
            <a:avLst/>
          </a:prstGeom>
          <a:solidFill>
            <a:schemeClr val="accent6">
              <a:lumMod val="20000"/>
              <a:lumOff val="80000"/>
            </a:schemeClr>
          </a:solidFill>
        </p:spPr>
        <p:txBody>
          <a:bodyPr wrap="square" rtlCol="0">
            <a:spAutoFit/>
          </a:bodyPr>
          <a:lstStyle/>
          <a:p>
            <a:pPr>
              <a:lnSpc>
                <a:spcPts val="3200"/>
              </a:lnSpc>
            </a:pPr>
            <a:r>
              <a:rPr lang="en-US" altLang="zh-CN" sz="2000" dirty="0">
                <a:solidFill>
                  <a:srgbClr val="003300"/>
                </a:solidFill>
                <a:latin typeface="Consolas" pitchFamily="49" charset="0"/>
                <a:ea typeface="楷体" pitchFamily="49" charset="-122"/>
                <a:cs typeface="Consolas" pitchFamily="49" charset="0"/>
              </a:rPr>
              <a:t>   </a:t>
            </a:r>
            <a:r>
              <a:rPr lang="en-US" altLang="zh-CN" sz="2000" dirty="0" err="1">
                <a:solidFill>
                  <a:srgbClr val="003300"/>
                </a:solidFill>
                <a:latin typeface="Consolas" pitchFamily="49" charset="0"/>
                <a:ea typeface="楷体" pitchFamily="49" charset="-122"/>
                <a:cs typeface="Consolas" pitchFamily="49" charset="0"/>
              </a:rPr>
              <a:t>lb</a:t>
            </a:r>
            <a:r>
              <a:rPr lang="zh-CN" altLang="zh-CN" sz="2000" dirty="0">
                <a:solidFill>
                  <a:srgbClr val="003300"/>
                </a:solidFill>
                <a:latin typeface="Consolas" pitchFamily="49" charset="0"/>
                <a:ea typeface="楷体" pitchFamily="49" charset="-122"/>
                <a:cs typeface="Consolas" pitchFamily="49" charset="0"/>
              </a:rPr>
              <a:t>为当前结点对应分配方案的成本下界</a:t>
            </a:r>
            <a:r>
              <a:rPr lang="zh-CN" altLang="en-US" sz="2000" dirty="0">
                <a:solidFill>
                  <a:srgbClr val="003300"/>
                </a:solidFill>
                <a:latin typeface="Consolas" pitchFamily="49" charset="0"/>
                <a:ea typeface="楷体" pitchFamily="49" charset="-122"/>
                <a:cs typeface="Consolas" pitchFamily="49" charset="0"/>
              </a:rPr>
              <a:t>。</a:t>
            </a:r>
            <a:endParaRPr lang="en-US" altLang="zh-CN" sz="2000" dirty="0">
              <a:solidFill>
                <a:srgbClr val="003300"/>
              </a:solidFill>
              <a:latin typeface="Consolas" pitchFamily="49" charset="0"/>
              <a:ea typeface="楷体" pitchFamily="49" charset="-122"/>
              <a:cs typeface="Consolas" pitchFamily="49" charset="0"/>
            </a:endParaRPr>
          </a:p>
          <a:p>
            <a:pPr>
              <a:lnSpc>
                <a:spcPts val="3200"/>
              </a:lnSpc>
            </a:pPr>
            <a:r>
              <a:rPr lang="en-US" altLang="zh-CN" sz="2000" dirty="0">
                <a:solidFill>
                  <a:srgbClr val="0000FF"/>
                </a:solidFill>
                <a:latin typeface="Consolas" pitchFamily="49" charset="0"/>
                <a:ea typeface="楷体" pitchFamily="49" charset="-122"/>
                <a:cs typeface="Consolas" pitchFamily="49" charset="0"/>
              </a:rPr>
              <a:t>   </a:t>
            </a:r>
            <a:r>
              <a:rPr lang="zh-CN" altLang="zh-CN" sz="1800" dirty="0">
                <a:solidFill>
                  <a:srgbClr val="0000FF"/>
                </a:solidFill>
                <a:latin typeface="Consolas" pitchFamily="49" charset="0"/>
                <a:ea typeface="楷体" pitchFamily="49" charset="-122"/>
                <a:cs typeface="Consolas" pitchFamily="49" charset="0"/>
              </a:rPr>
              <a:t>例如对于结点</a:t>
            </a:r>
            <a:r>
              <a:rPr lang="en-US" altLang="zh-CN" sz="1800" i="1" dirty="0">
                <a:solidFill>
                  <a:srgbClr val="0000FF"/>
                </a:solidFill>
                <a:latin typeface="Consolas" pitchFamily="49" charset="0"/>
                <a:ea typeface="楷体" pitchFamily="49" charset="-122"/>
                <a:cs typeface="Consolas" pitchFamily="49" charset="0"/>
              </a:rPr>
              <a:t>e</a:t>
            </a:r>
            <a:r>
              <a:rPr lang="zh-CN" altLang="en-US" sz="1800" dirty="0">
                <a:solidFill>
                  <a:srgbClr val="0000FF"/>
                </a:solidFill>
                <a:latin typeface="Consolas" pitchFamily="49" charset="0"/>
                <a:ea typeface="楷体" pitchFamily="49" charset="-122"/>
                <a:cs typeface="Consolas" pitchFamily="49" charset="0"/>
              </a:rPr>
              <a:t>：</a:t>
            </a:r>
            <a:r>
              <a:rPr lang="en-US" altLang="zh-CN" sz="1800" i="1" dirty="0">
                <a:solidFill>
                  <a:srgbClr val="FF0000"/>
                </a:solidFill>
                <a:latin typeface="Consolas" pitchFamily="49" charset="0"/>
                <a:ea typeface="楷体" pitchFamily="49" charset="-122"/>
                <a:cs typeface="Consolas" pitchFamily="49" charset="0"/>
              </a:rPr>
              <a:t>x</a:t>
            </a:r>
            <a:r>
              <a:rPr lang="en-US" altLang="zh-CN" sz="1800" dirty="0">
                <a:solidFill>
                  <a:srgbClr val="FF0000"/>
                </a:solidFill>
                <a:latin typeface="Consolas" pitchFamily="49" charset="0"/>
                <a:ea typeface="楷体" pitchFamily="49" charset="-122"/>
                <a:cs typeface="Consolas" pitchFamily="49" charset="0"/>
              </a:rPr>
              <a:t>[]=[2</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1</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0</a:t>
            </a:r>
            <a:r>
              <a:rPr lang="zh-CN" altLang="zh-CN" sz="1800" dirty="0">
                <a:solidFill>
                  <a:srgbClr val="FF0000"/>
                </a:solidFill>
                <a:latin typeface="Consolas" pitchFamily="49" charset="0"/>
                <a:ea typeface="楷体" pitchFamily="49" charset="-122"/>
                <a:cs typeface="Consolas" pitchFamily="49" charset="0"/>
              </a:rPr>
              <a:t>，</a:t>
            </a:r>
            <a:r>
              <a:rPr lang="en-US" altLang="zh-CN" sz="1800" dirty="0">
                <a:solidFill>
                  <a:srgbClr val="FF0000"/>
                </a:solidFill>
                <a:latin typeface="Consolas" pitchFamily="49" charset="0"/>
                <a:ea typeface="楷体" pitchFamily="49" charset="-122"/>
                <a:cs typeface="Consolas" pitchFamily="49" charset="0"/>
              </a:rPr>
              <a:t>0</a:t>
            </a:r>
            <a:r>
              <a:rPr lang="en-US" altLang="zh-CN" sz="1800" dirty="0">
                <a:solidFill>
                  <a:srgbClr val="C00000"/>
                </a:solidFill>
                <a:latin typeface="Consolas" pitchFamily="49" charset="0"/>
                <a:ea typeface="楷体" pitchFamily="49" charset="-122"/>
                <a:cs typeface="Consolas" pitchFamily="49" charset="0"/>
              </a:rPr>
              <a:t>]</a:t>
            </a:r>
            <a:r>
              <a:rPr lang="zh-CN"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表示第</a:t>
            </a:r>
            <a:r>
              <a:rPr lang="en-US"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个人员分配任务</a:t>
            </a:r>
            <a:r>
              <a:rPr lang="en-US"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，第</a:t>
            </a:r>
            <a:r>
              <a:rPr lang="en-US"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个人员分配任务</a:t>
            </a:r>
            <a:r>
              <a:rPr lang="en-US"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，第</a:t>
            </a:r>
            <a:r>
              <a:rPr lang="en-US"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a:t>
            </a:r>
            <a:r>
              <a:rPr lang="en-US"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个人员没有分配任务；</a:t>
            </a:r>
            <a:endParaRPr lang="en-US" altLang="zh-CN" sz="1800" dirty="0">
              <a:solidFill>
                <a:srgbClr val="0000FF"/>
              </a:solidFill>
              <a:latin typeface="Consolas" pitchFamily="49" charset="0"/>
              <a:ea typeface="楷体" pitchFamily="49" charset="-122"/>
              <a:cs typeface="Consolas" pitchFamily="49" charset="0"/>
            </a:endParaRPr>
          </a:p>
          <a:p>
            <a:pPr>
              <a:lnSpc>
                <a:spcPts val="3200"/>
              </a:lnSpc>
            </a:pP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相对应有</a:t>
            </a:r>
            <a:r>
              <a:rPr lang="en-US" sz="1800" dirty="0">
                <a:solidFill>
                  <a:srgbClr val="0000FF"/>
                </a:solidFill>
                <a:latin typeface="Consolas" pitchFamily="49" charset="0"/>
                <a:ea typeface="楷体" pitchFamily="49" charset="-122"/>
                <a:cs typeface="Consolas" pitchFamily="49" charset="0"/>
              </a:rPr>
              <a:t>worker[]=[</a:t>
            </a:r>
            <a:r>
              <a:rPr lang="en-US" sz="1800" dirty="0" err="1">
                <a:solidFill>
                  <a:srgbClr val="0000FF"/>
                </a:solidFill>
                <a:latin typeface="Consolas" pitchFamily="49" charset="0"/>
                <a:ea typeface="楷体" pitchFamily="49" charset="-122"/>
                <a:cs typeface="Consolas" pitchFamily="49" charset="0"/>
              </a:rPr>
              <a:t>true,true,false,false</a:t>
            </a:r>
            <a:r>
              <a:rPr lang="en-US"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，表示任务</a:t>
            </a:r>
            <a:r>
              <a:rPr lang="en-US"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和</a:t>
            </a:r>
            <a:r>
              <a:rPr lang="en-US"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已经分配，而任务</a:t>
            </a:r>
            <a:r>
              <a:rPr lang="en-US"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a:t>
            </a:r>
            <a:r>
              <a:rPr lang="en-US"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还没有分配。此时计算结果是：</a:t>
            </a:r>
            <a:r>
              <a:rPr lang="en-US" altLang="zh-CN" sz="1800" dirty="0" err="1">
                <a:solidFill>
                  <a:srgbClr val="FF00FF"/>
                </a:solidFill>
                <a:latin typeface="Consolas" pitchFamily="49" charset="0"/>
                <a:ea typeface="楷体" pitchFamily="49" charset="-122"/>
                <a:cs typeface="Consolas" pitchFamily="49" charset="0"/>
              </a:rPr>
              <a:t>e.cost</a:t>
            </a:r>
            <a:r>
              <a:rPr lang="en-US" altLang="zh-CN" sz="1800" dirty="0">
                <a:solidFill>
                  <a:srgbClr val="FF00FF"/>
                </a:solidFill>
                <a:latin typeface="Consolas" pitchFamily="49" charset="0"/>
                <a:ea typeface="楷体" pitchFamily="49" charset="-122"/>
                <a:cs typeface="Consolas" pitchFamily="49" charset="0"/>
              </a:rPr>
              <a:t>=c[1][2]+c[2][1]=2+6=8</a:t>
            </a:r>
            <a:r>
              <a:rPr lang="zh-CN" altLang="en-US" sz="1800" dirty="0">
                <a:solidFill>
                  <a:srgbClr val="FF00FF"/>
                </a:solidFill>
                <a:latin typeface="Consolas" pitchFamily="49" charset="0"/>
                <a:ea typeface="楷体" pitchFamily="49" charset="-122"/>
                <a:cs typeface="Consolas" pitchFamily="49" charset="0"/>
              </a:rPr>
              <a:t>。</a:t>
            </a:r>
            <a:endParaRPr lang="en-US" altLang="zh-CN" sz="1800" dirty="0">
              <a:solidFill>
                <a:srgbClr val="FF00FF"/>
              </a:solidFill>
              <a:latin typeface="Consolas" pitchFamily="49" charset="0"/>
              <a:ea typeface="楷体" pitchFamily="49" charset="-122"/>
              <a:cs typeface="Consolas" pitchFamily="49" charset="0"/>
            </a:endParaRPr>
          </a:p>
          <a:p>
            <a:pPr>
              <a:lnSpc>
                <a:spcPts val="3200"/>
              </a:lnSpc>
            </a:pPr>
            <a:r>
              <a:rPr lang="en-US" altLang="zh-CN" sz="1800" dirty="0">
                <a:solidFill>
                  <a:srgbClr val="0000FF"/>
                </a:solidFill>
                <a:latin typeface="Consolas" pitchFamily="49" charset="0"/>
                <a:ea typeface="楷体" pitchFamily="49" charset="-122"/>
                <a:cs typeface="Consolas" pitchFamily="49" charset="0"/>
              </a:rPr>
              <a:t>   </a:t>
            </a:r>
            <a:r>
              <a:rPr lang="zh-CN" altLang="zh-CN" sz="1800" dirty="0">
                <a:solidFill>
                  <a:srgbClr val="0000FF"/>
                </a:solidFill>
                <a:latin typeface="Consolas" pitchFamily="49" charset="0"/>
                <a:ea typeface="楷体" pitchFamily="49" charset="-122"/>
                <a:cs typeface="Consolas" pitchFamily="49" charset="0"/>
              </a:rPr>
              <a:t>下一步最好的情况是在数组</a:t>
            </a:r>
            <a:r>
              <a:rPr lang="en-US" altLang="zh-CN" sz="1800" i="1" dirty="0">
                <a:solidFill>
                  <a:srgbClr val="0000FF"/>
                </a:solidFill>
                <a:latin typeface="Consolas" pitchFamily="49" charset="0"/>
                <a:ea typeface="楷体" pitchFamily="49" charset="-122"/>
                <a:cs typeface="Consolas" pitchFamily="49" charset="0"/>
              </a:rPr>
              <a:t>c</a:t>
            </a:r>
            <a:r>
              <a:rPr lang="zh-CN" altLang="zh-CN" sz="1800" dirty="0">
                <a:solidFill>
                  <a:srgbClr val="0000FF"/>
                </a:solidFill>
                <a:latin typeface="Consolas" pitchFamily="49" charset="0"/>
                <a:ea typeface="楷体" pitchFamily="49" charset="-122"/>
                <a:cs typeface="Consolas" pitchFamily="49" charset="0"/>
              </a:rPr>
              <a:t>中第</a:t>
            </a:r>
            <a:r>
              <a:rPr lang="en-US" altLang="zh-CN" sz="1800" dirty="0">
                <a:solidFill>
                  <a:srgbClr val="0000FF"/>
                </a:solidFill>
                <a:latin typeface="Consolas" pitchFamily="49" charset="0"/>
                <a:ea typeface="楷体" pitchFamily="49" charset="-122"/>
                <a:cs typeface="Consolas" pitchFamily="49" charset="0"/>
              </a:rPr>
              <a:t>3</a:t>
            </a:r>
            <a:r>
              <a:rPr lang="zh-CN" altLang="zh-CN" sz="1800" dirty="0">
                <a:solidFill>
                  <a:srgbClr val="0000FF"/>
                </a:solidFill>
                <a:latin typeface="Consolas" pitchFamily="49" charset="0"/>
                <a:ea typeface="楷体" pitchFamily="49" charset="-122"/>
                <a:cs typeface="Consolas" pitchFamily="49" charset="0"/>
              </a:rPr>
              <a:t>行和第</a:t>
            </a:r>
            <a:r>
              <a:rPr lang="en-US" altLang="zh-CN" sz="1800" dirty="0">
                <a:solidFill>
                  <a:srgbClr val="0000FF"/>
                </a:solidFill>
                <a:latin typeface="Consolas" pitchFamily="49" charset="0"/>
                <a:ea typeface="楷体" pitchFamily="49" charset="-122"/>
                <a:cs typeface="Consolas" pitchFamily="49" charset="0"/>
              </a:rPr>
              <a:t>4</a:t>
            </a:r>
            <a:r>
              <a:rPr lang="zh-CN" altLang="zh-CN" sz="1800" dirty="0">
                <a:solidFill>
                  <a:srgbClr val="0000FF"/>
                </a:solidFill>
                <a:latin typeface="Consolas" pitchFamily="49" charset="0"/>
                <a:ea typeface="楷体" pitchFamily="49" charset="-122"/>
                <a:cs typeface="Consolas" pitchFamily="49" charset="0"/>
              </a:rPr>
              <a:t>行中找到非第</a:t>
            </a:r>
            <a:r>
              <a:rPr lang="en-US" altLang="zh-CN" sz="18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2</a:t>
            </a:r>
            <a:r>
              <a:rPr lang="zh-CN" altLang="zh-CN" sz="1800" dirty="0">
                <a:solidFill>
                  <a:srgbClr val="0000FF"/>
                </a:solidFill>
                <a:latin typeface="Consolas" pitchFamily="49" charset="0"/>
                <a:ea typeface="楷体" pitchFamily="49" charset="-122"/>
                <a:cs typeface="Consolas" pitchFamily="49" charset="0"/>
              </a:rPr>
              <a:t>列（因为任务</a:t>
            </a:r>
            <a:r>
              <a:rPr lang="en-US" altLang="zh-CN" sz="1800" dirty="0">
                <a:solidFill>
                  <a:srgbClr val="0000FF"/>
                </a:solidFill>
                <a:latin typeface="Consolas" pitchFamily="49" charset="0"/>
                <a:ea typeface="楷体" pitchFamily="49" charset="-122"/>
                <a:cs typeface="Consolas" pitchFamily="49" charset="0"/>
              </a:rPr>
              <a:t>1</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2</a:t>
            </a:r>
            <a:r>
              <a:rPr lang="zh-CN" altLang="zh-CN" sz="1800" dirty="0">
                <a:solidFill>
                  <a:srgbClr val="0000FF"/>
                </a:solidFill>
                <a:latin typeface="Consolas" pitchFamily="49" charset="0"/>
                <a:ea typeface="楷体" pitchFamily="49" charset="-122"/>
                <a:cs typeface="Consolas" pitchFamily="49" charset="0"/>
              </a:rPr>
              <a:t>已经分配）中</a:t>
            </a:r>
            <a:r>
              <a:rPr lang="zh-CN" altLang="zh-CN" sz="1800" u="sng" dirty="0">
                <a:solidFill>
                  <a:srgbClr val="FF0000"/>
                </a:solidFill>
                <a:latin typeface="Consolas" pitchFamily="49" charset="0"/>
                <a:ea typeface="楷体" pitchFamily="49" charset="-122"/>
                <a:cs typeface="Consolas" pitchFamily="49" charset="0"/>
              </a:rPr>
              <a:t>最小元素和</a:t>
            </a:r>
            <a:r>
              <a:rPr lang="zh-CN" altLang="zh-CN" sz="1800" dirty="0">
                <a:solidFill>
                  <a:srgbClr val="0000FF"/>
                </a:solidFill>
                <a:latin typeface="Consolas" pitchFamily="49" charset="0"/>
                <a:ea typeface="楷体" pitchFamily="49" charset="-122"/>
                <a:cs typeface="Consolas" pitchFamily="49" charset="0"/>
              </a:rPr>
              <a:t>，显然为</a:t>
            </a:r>
            <a:r>
              <a:rPr lang="en-US" altLang="zh-CN" sz="1800" dirty="0">
                <a:solidFill>
                  <a:srgbClr val="0000FF"/>
                </a:solidFill>
                <a:latin typeface="Consolas" pitchFamily="49" charset="0"/>
                <a:ea typeface="楷体" pitchFamily="49" charset="-122"/>
                <a:cs typeface="Consolas" pitchFamily="49" charset="0"/>
              </a:rPr>
              <a:t>1+4=5</a:t>
            </a:r>
            <a:r>
              <a:rPr lang="zh-CN" altLang="zh-CN" sz="1800" dirty="0">
                <a:solidFill>
                  <a:srgbClr val="0000FF"/>
                </a:solidFill>
                <a:latin typeface="Consolas" pitchFamily="49" charset="0"/>
                <a:ea typeface="楷体" pitchFamily="49" charset="-122"/>
                <a:cs typeface="Consolas" pitchFamily="49" charset="0"/>
              </a:rPr>
              <a:t>，即其</a:t>
            </a:r>
            <a:r>
              <a:rPr lang="en-US" altLang="zh-CN" sz="1800" dirty="0">
                <a:solidFill>
                  <a:srgbClr val="0000FF"/>
                </a:solidFill>
                <a:latin typeface="Consolas" pitchFamily="49" charset="0"/>
                <a:ea typeface="楷体" pitchFamily="49" charset="-122"/>
                <a:cs typeface="Consolas" pitchFamily="49" charset="0"/>
              </a:rPr>
              <a:t>e.lb=e.cost+5=13</a:t>
            </a:r>
            <a:r>
              <a:rPr lang="zh-CN" altLang="zh-CN" sz="1800" dirty="0">
                <a:solidFill>
                  <a:srgbClr val="0000FF"/>
                </a:solidFill>
                <a:latin typeface="Consolas" pitchFamily="49" charset="0"/>
                <a:ea typeface="楷体" pitchFamily="49" charset="-122"/>
                <a:cs typeface="Consolas" pitchFamily="49" charset="0"/>
              </a:rPr>
              <a:t>。</a:t>
            </a:r>
          </a:p>
        </p:txBody>
      </p:sp>
      <p:graphicFrame>
        <p:nvGraphicFramePr>
          <p:cNvPr id="4" name="表格 3"/>
          <p:cNvGraphicFramePr>
            <a:graphicFrameLocks noGrp="1"/>
          </p:cNvGraphicFramePr>
          <p:nvPr/>
        </p:nvGraphicFramePr>
        <p:xfrm>
          <a:off x="714348" y="3857628"/>
          <a:ext cx="4643470" cy="1832991"/>
        </p:xfrm>
        <a:graphic>
          <a:graphicData uri="http://schemas.openxmlformats.org/drawingml/2006/table">
            <a:tbl>
              <a:tblPr/>
              <a:tblGrid>
                <a:gridCol w="823443">
                  <a:extLst>
                    <a:ext uri="{9D8B030D-6E8A-4147-A177-3AD203B41FA5}">
                      <a16:colId xmlns:a16="http://schemas.microsoft.com/office/drawing/2014/main" val="20000"/>
                    </a:ext>
                  </a:extLst>
                </a:gridCol>
                <a:gridCol w="954445">
                  <a:extLst>
                    <a:ext uri="{9D8B030D-6E8A-4147-A177-3AD203B41FA5}">
                      <a16:colId xmlns:a16="http://schemas.microsoft.com/office/drawing/2014/main" val="20001"/>
                    </a:ext>
                  </a:extLst>
                </a:gridCol>
                <a:gridCol w="955194">
                  <a:extLst>
                    <a:ext uri="{9D8B030D-6E8A-4147-A177-3AD203B41FA5}">
                      <a16:colId xmlns:a16="http://schemas.microsoft.com/office/drawing/2014/main" val="20002"/>
                    </a:ext>
                  </a:extLst>
                </a:gridCol>
                <a:gridCol w="955194">
                  <a:extLst>
                    <a:ext uri="{9D8B030D-6E8A-4147-A177-3AD203B41FA5}">
                      <a16:colId xmlns:a16="http://schemas.microsoft.com/office/drawing/2014/main" val="20003"/>
                    </a:ext>
                  </a:extLst>
                </a:gridCol>
                <a:gridCol w="955194">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FF0000"/>
                          </a:solidFill>
                          <a:latin typeface="Consolas" pitchFamily="49" charset="0"/>
                          <a:ea typeface="楷体" pitchFamily="49" charset="-122"/>
                          <a:cs typeface="Consolas" pitchFamily="49" charset="0"/>
                        </a:rPr>
                        <a:t>1</a:t>
                      </a:r>
                      <a:endParaRPr lang="zh-CN" sz="1800" b="1" kern="100">
                        <a:solidFill>
                          <a:srgbClr val="FF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grpSp>
        <p:nvGrpSpPr>
          <p:cNvPr id="3" name="组合 20"/>
          <p:cNvGrpSpPr/>
          <p:nvPr/>
        </p:nvGrpSpPr>
        <p:grpSpPr>
          <a:xfrm>
            <a:off x="3995936" y="5229200"/>
            <a:ext cx="3933650" cy="1485948"/>
            <a:chOff x="3995936" y="5229200"/>
            <a:chExt cx="3933650" cy="1485948"/>
          </a:xfrm>
        </p:grpSpPr>
        <p:sp>
          <p:nvSpPr>
            <p:cNvPr id="6" name="TextBox 5"/>
            <p:cNvSpPr txBox="1"/>
            <p:nvPr/>
          </p:nvSpPr>
          <p:spPr>
            <a:xfrm>
              <a:off x="4071934" y="6311572"/>
              <a:ext cx="107157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1+4=5</a:t>
              </a:r>
              <a:endParaRPr lang="zh-CN" altLang="en-US" sz="2000">
                <a:solidFill>
                  <a:srgbClr val="0000FF"/>
                </a:solidFill>
                <a:latin typeface="Consolas" pitchFamily="49" charset="0"/>
                <a:cs typeface="Consolas" pitchFamily="49" charset="0"/>
              </a:endParaRPr>
            </a:p>
          </p:txBody>
        </p:sp>
        <p:cxnSp>
          <p:nvCxnSpPr>
            <p:cNvPr id="8" name="直接箭头连接符 7"/>
            <p:cNvCxnSpPr>
              <a:cxnSpLocks/>
            </p:cNvCxnSpPr>
            <p:nvPr/>
          </p:nvCxnSpPr>
          <p:spPr>
            <a:xfrm flipH="1" flipV="1">
              <a:off x="3995936" y="5229200"/>
              <a:ext cx="218874" cy="120019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cxnSpLocks/>
              <a:stCxn id="6" idx="0"/>
            </p:cNvCxnSpPr>
            <p:nvPr/>
          </p:nvCxnSpPr>
          <p:spPr>
            <a:xfrm flipV="1">
              <a:off x="4607719" y="5661248"/>
              <a:ext cx="252315" cy="650324"/>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429256" y="6315038"/>
              <a:ext cx="2500330"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e.lb=e.cost+5=13</a:t>
              </a:r>
              <a:endParaRPr lang="zh-CN" altLang="en-US" sz="2000">
                <a:latin typeface="Consolas" pitchFamily="49" charset="0"/>
                <a:cs typeface="Consolas" pitchFamily="49" charset="0"/>
              </a:endParaRPr>
            </a:p>
          </p:txBody>
        </p:sp>
        <p:sp>
          <p:nvSpPr>
            <p:cNvPr id="12" name="右箭头 11"/>
            <p:cNvSpPr/>
            <p:nvPr/>
          </p:nvSpPr>
          <p:spPr>
            <a:xfrm>
              <a:off x="5072066" y="6404344"/>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9" name="TextBox 8"/>
          <p:cNvSpPr txBox="1"/>
          <p:nvPr/>
        </p:nvSpPr>
        <p:spPr>
          <a:xfrm>
            <a:off x="285720" y="142852"/>
            <a:ext cx="3571900"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a:solidFill>
                  <a:srgbClr val="FF0000"/>
                </a:solidFill>
                <a:latin typeface="微软雅黑" pitchFamily="34" charset="-122"/>
                <a:ea typeface="微软雅黑" pitchFamily="34" charset="-122"/>
                <a:sym typeface="Wingdings 2"/>
              </a:rPr>
              <a:t> </a:t>
            </a:r>
            <a:r>
              <a:rPr lang="zh-CN" altLang="en-US">
                <a:solidFill>
                  <a:srgbClr val="FF0000"/>
                </a:solidFill>
                <a:latin typeface="微软雅黑" pitchFamily="34" charset="-122"/>
                <a:ea typeface="微软雅黑" pitchFamily="34" charset="-122"/>
                <a:cs typeface="Consolas" pitchFamily="49" charset="0"/>
              </a:rPr>
              <a:t>下界限界函数设计</a:t>
            </a:r>
            <a:endParaRPr lang="zh-CN" altLang="en-US">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947454"/>
            <a:ext cx="8429684" cy="350283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a:solidFill>
                  <a:srgbClr val="FF0000"/>
                </a:solidFill>
                <a:latin typeface="Consolas" pitchFamily="49" charset="0"/>
                <a:ea typeface="楷体" pitchFamily="49" charset="-122"/>
                <a:cs typeface="Consolas" pitchFamily="49" charset="0"/>
              </a:rPr>
              <a:t>void bound(</a:t>
            </a:r>
            <a:r>
              <a:rPr lang="en-US" altLang="zh-CN" sz="1800" dirty="0" err="1">
                <a:solidFill>
                  <a:srgbClr val="FF0000"/>
                </a:solidFill>
                <a:latin typeface="Consolas" pitchFamily="49" charset="0"/>
                <a:ea typeface="楷体" pitchFamily="49" charset="-122"/>
                <a:cs typeface="Consolas" pitchFamily="49" charset="0"/>
              </a:rPr>
              <a:t>NodeType</a:t>
            </a:r>
            <a:r>
              <a:rPr lang="en-US" altLang="zh-CN" sz="1800" dirty="0">
                <a:solidFill>
                  <a:srgbClr val="FF0000"/>
                </a:solidFill>
                <a:latin typeface="Consolas" pitchFamily="49" charset="0"/>
                <a:ea typeface="楷体" pitchFamily="49" charset="-122"/>
                <a:cs typeface="Consolas" pitchFamily="49" charset="0"/>
              </a:rPr>
              <a:t> &amp;e)	     //</a:t>
            </a:r>
            <a:r>
              <a:rPr lang="zh-CN" altLang="zh-CN" sz="1800" dirty="0">
                <a:solidFill>
                  <a:srgbClr val="FF0000"/>
                </a:solidFill>
                <a:latin typeface="Consolas" pitchFamily="49" charset="0"/>
                <a:ea typeface="楷体" pitchFamily="49" charset="-122"/>
                <a:cs typeface="Consolas" pitchFamily="49" charset="0"/>
              </a:rPr>
              <a:t>求结点</a:t>
            </a:r>
            <a:r>
              <a:rPr lang="en-US" altLang="zh-CN" sz="1800" dirty="0">
                <a:solidFill>
                  <a:srgbClr val="FF0000"/>
                </a:solidFill>
                <a:latin typeface="Consolas" pitchFamily="49" charset="0"/>
                <a:ea typeface="楷体" pitchFamily="49" charset="-122"/>
                <a:cs typeface="Consolas" pitchFamily="49" charset="0"/>
              </a:rPr>
              <a:t>e</a:t>
            </a:r>
            <a:r>
              <a:rPr lang="zh-CN" altLang="zh-CN" sz="1800" dirty="0">
                <a:solidFill>
                  <a:srgbClr val="FF0000"/>
                </a:solidFill>
                <a:latin typeface="Consolas" pitchFamily="49" charset="0"/>
                <a:ea typeface="楷体" pitchFamily="49" charset="-122"/>
                <a:cs typeface="Consolas" pitchFamily="49" charset="0"/>
              </a:rPr>
              <a:t>的限界值</a:t>
            </a:r>
            <a:r>
              <a:rPr lang="en-US" altLang="zh-CN" sz="1800" dirty="0">
                <a:solidFill>
                  <a:srgbClr val="FF0000"/>
                </a:solidFill>
                <a:latin typeface="Consolas" pitchFamily="49" charset="0"/>
                <a:ea typeface="楷体" pitchFamily="49" charset="-122"/>
                <a:cs typeface="Consolas" pitchFamily="49" charset="0"/>
              </a:rPr>
              <a:t>	</a:t>
            </a:r>
            <a:endParaRPr lang="zh-CN"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minsum</a:t>
            </a:r>
            <a:r>
              <a:rPr lang="en-US" altLang="zh-CN" sz="1800" dirty="0">
                <a:solidFill>
                  <a:srgbClr val="0000FF"/>
                </a:solidFill>
                <a:latin typeface="Consolas" pitchFamily="49" charset="0"/>
                <a:ea typeface="楷体" pitchFamily="49" charset="-122"/>
                <a:cs typeface="Consolas" pitchFamily="49" charset="0"/>
              </a:rPr>
              <a:t>=0;</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i1=e.i+1;i1&lt;=n;i1++ )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求</a:t>
            </a:r>
            <a:r>
              <a:rPr lang="en-US" altLang="zh-CN" sz="1800" dirty="0">
                <a:solidFill>
                  <a:srgbClr val="00B0F0"/>
                </a:solidFill>
                <a:latin typeface="Consolas" pitchFamily="49" charset="0"/>
                <a:ea typeface="楷体" pitchFamily="49" charset="-122"/>
                <a:cs typeface="Consolas" pitchFamily="49" charset="0"/>
              </a:rPr>
              <a:t>c[e.i+1..n]</a:t>
            </a:r>
            <a:r>
              <a:rPr lang="zh-CN" altLang="zh-CN" sz="1800" dirty="0">
                <a:solidFill>
                  <a:srgbClr val="00B0F0"/>
                </a:solidFill>
                <a:latin typeface="Consolas" pitchFamily="49" charset="0"/>
                <a:ea typeface="楷体" pitchFamily="49" charset="-122"/>
                <a:cs typeface="Consolas" pitchFamily="49" charset="0"/>
              </a:rPr>
              <a:t>行中最小元素和</a:t>
            </a:r>
          </a:p>
          <a:p>
            <a:r>
              <a:rPr lang="en-US" altLang="zh-CN" sz="1800" dirty="0">
                <a:solidFill>
                  <a:srgbClr val="0000FF"/>
                </a:solidFill>
                <a:latin typeface="Consolas" pitchFamily="49" charset="0"/>
                <a:ea typeface="楷体" pitchFamily="49" charset="-122"/>
                <a:cs typeface="Consolas" pitchFamily="49" charset="0"/>
              </a:rPr>
              <a:t>   {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minc</a:t>
            </a:r>
            <a:r>
              <a:rPr lang="en-US" altLang="zh-CN" sz="1800" dirty="0">
                <a:solidFill>
                  <a:srgbClr val="0000FF"/>
                </a:solidFill>
                <a:latin typeface="Consolas" pitchFamily="49" charset="0"/>
                <a:ea typeface="楷体" pitchFamily="49" charset="-122"/>
                <a:cs typeface="Consolas" pitchFamily="49" charset="0"/>
              </a:rPr>
              <a:t>=INF;</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for (</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j1=1;j1&lt;=n;j1++)   </a:t>
            </a:r>
            <a:r>
              <a:rPr lang="en-US" altLang="zh-CN" sz="1800" dirty="0">
                <a:solidFill>
                  <a:srgbClr val="00B0F0"/>
                </a:solidFill>
                <a:latin typeface="Consolas" pitchFamily="49" charset="0"/>
                <a:ea typeface="楷体" pitchFamily="49" charset="-122"/>
                <a:cs typeface="Consolas" pitchFamily="49" charset="0"/>
              </a:rPr>
              <a:t>//</a:t>
            </a:r>
            <a:r>
              <a:rPr lang="zh-CN" altLang="zh-CN" sz="1800" dirty="0">
                <a:solidFill>
                  <a:srgbClr val="00B0F0"/>
                </a:solidFill>
                <a:latin typeface="Consolas" pitchFamily="49" charset="0"/>
                <a:ea typeface="楷体" pitchFamily="49" charset="-122"/>
                <a:cs typeface="Consolas" pitchFamily="49" charset="0"/>
              </a:rPr>
              <a:t>各列中仅仅考虑没有分配的任务</a:t>
            </a:r>
          </a:p>
          <a:p>
            <a:r>
              <a:rPr lang="en-US" altLang="zh-CN" sz="1800" dirty="0">
                <a:solidFill>
                  <a:srgbClr val="0000FF"/>
                </a:solidFill>
                <a:latin typeface="Consolas" pitchFamily="49" charset="0"/>
                <a:ea typeface="楷体" pitchFamily="49" charset="-122"/>
                <a:cs typeface="Consolas" pitchFamily="49" charset="0"/>
              </a:rPr>
              <a:t>        if (</a:t>
            </a:r>
            <a:r>
              <a:rPr lang="en-US" sz="1800" dirty="0" err="1">
                <a:solidFill>
                  <a:srgbClr val="FF00FF"/>
                </a:solidFill>
                <a:latin typeface="Consolas" pitchFamily="49" charset="0"/>
                <a:cs typeface="Consolas" pitchFamily="49" charset="0"/>
              </a:rPr>
              <a:t>e.worker</a:t>
            </a:r>
            <a:r>
              <a:rPr lang="en-US" sz="1800" dirty="0">
                <a:solidFill>
                  <a:srgbClr val="FF00FF"/>
                </a:solidFill>
                <a:latin typeface="Consolas" pitchFamily="49" charset="0"/>
                <a:cs typeface="Consolas" pitchFamily="49" charset="0"/>
              </a:rPr>
              <a:t>[j1]==false </a:t>
            </a:r>
            <a:r>
              <a:rPr lang="en-US" sz="1800" dirty="0">
                <a:solidFill>
                  <a:srgbClr val="0000FF"/>
                </a:solidFill>
                <a:latin typeface="Consolas" pitchFamily="49" charset="0"/>
                <a:cs typeface="Consolas" pitchFamily="49" charset="0"/>
              </a:rPr>
              <a:t>&amp;&amp; </a:t>
            </a:r>
            <a:r>
              <a:rPr lang="en-US" altLang="zh-CN" sz="1800" dirty="0">
                <a:solidFill>
                  <a:srgbClr val="0000FF"/>
                </a:solidFill>
                <a:latin typeface="Consolas" pitchFamily="49" charset="0"/>
                <a:ea typeface="楷体" pitchFamily="49" charset="-122"/>
                <a:cs typeface="Consolas" pitchFamily="49" charset="0"/>
              </a:rPr>
              <a:t>c[i1][j1]&lt;</a:t>
            </a:r>
            <a:r>
              <a:rPr lang="en-US" altLang="zh-CN" sz="1800" dirty="0" err="1">
                <a:solidFill>
                  <a:srgbClr val="0000FF"/>
                </a:solidFill>
                <a:latin typeface="Consolas" pitchFamily="49" charset="0"/>
                <a:ea typeface="楷体" pitchFamily="49" charset="-122"/>
                <a:cs typeface="Consolas" pitchFamily="49" charset="0"/>
              </a:rPr>
              <a:t>minc</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minc</a:t>
            </a:r>
            <a:r>
              <a:rPr lang="en-US" altLang="zh-CN" sz="1800" dirty="0">
                <a:solidFill>
                  <a:srgbClr val="0000FF"/>
                </a:solidFill>
                <a:latin typeface="Consolas" pitchFamily="49" charset="0"/>
                <a:ea typeface="楷体" pitchFamily="49" charset="-122"/>
                <a:cs typeface="Consolas" pitchFamily="49" charset="0"/>
              </a:rPr>
              <a:t>=c[i1][j1];</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minsum</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minc</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   e.lb=</a:t>
            </a:r>
            <a:r>
              <a:rPr lang="en-US" altLang="zh-CN" sz="1800" dirty="0" err="1">
                <a:solidFill>
                  <a:srgbClr val="0000FF"/>
                </a:solidFill>
                <a:latin typeface="Consolas" pitchFamily="49" charset="0"/>
                <a:ea typeface="楷体" pitchFamily="49" charset="-122"/>
                <a:cs typeface="Consolas" pitchFamily="49" charset="0"/>
              </a:rPr>
              <a:t>e.cost+minsum</a:t>
            </a:r>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endParaRPr lang="zh-CN" altLang="zh-CN" sz="1800" dirty="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2643175" y="142852"/>
          <a:ext cx="3786213" cy="1832991"/>
        </p:xfrm>
        <a:graphic>
          <a:graphicData uri="http://schemas.openxmlformats.org/drawingml/2006/table">
            <a:tbl>
              <a:tblPr/>
              <a:tblGrid>
                <a:gridCol w="671423">
                  <a:extLst>
                    <a:ext uri="{9D8B030D-6E8A-4147-A177-3AD203B41FA5}">
                      <a16:colId xmlns:a16="http://schemas.microsoft.com/office/drawing/2014/main" val="20000"/>
                    </a:ext>
                  </a:extLst>
                </a:gridCol>
                <a:gridCol w="778240">
                  <a:extLst>
                    <a:ext uri="{9D8B030D-6E8A-4147-A177-3AD203B41FA5}">
                      <a16:colId xmlns:a16="http://schemas.microsoft.com/office/drawing/2014/main" val="20001"/>
                    </a:ext>
                  </a:extLst>
                </a:gridCol>
                <a:gridCol w="778850">
                  <a:extLst>
                    <a:ext uri="{9D8B030D-6E8A-4147-A177-3AD203B41FA5}">
                      <a16:colId xmlns:a16="http://schemas.microsoft.com/office/drawing/2014/main" val="20002"/>
                    </a:ext>
                  </a:extLst>
                </a:gridCol>
                <a:gridCol w="778850">
                  <a:extLst>
                    <a:ext uri="{9D8B030D-6E8A-4147-A177-3AD203B41FA5}">
                      <a16:colId xmlns:a16="http://schemas.microsoft.com/office/drawing/2014/main" val="20003"/>
                    </a:ext>
                  </a:extLst>
                </a:gridCol>
                <a:gridCol w="778850">
                  <a:extLst>
                    <a:ext uri="{9D8B030D-6E8A-4147-A177-3AD203B41FA5}">
                      <a16:colId xmlns:a16="http://schemas.microsoft.com/office/drawing/2014/main" val="20004"/>
                    </a:ext>
                  </a:extLst>
                </a:gridCol>
              </a:tblGrid>
              <a:tr h="35719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5</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357190">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0" algn="ctr">
                        <a:lnSpc>
                          <a:spcPct val="150000"/>
                        </a:lnSpc>
                        <a:spcAft>
                          <a:spcPts val="0"/>
                        </a:spcAft>
                      </a:pPr>
                      <a:r>
                        <a:rPr lang="pt-BR"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endParaRPr lang="zh-CN" sz="1800" b="1" kern="1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p:cNvSpPr txBox="1"/>
          <p:nvPr/>
        </p:nvSpPr>
        <p:spPr>
          <a:xfrm>
            <a:off x="5286380" y="2357430"/>
            <a:ext cx="1071570"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1+4=5</a:t>
            </a:r>
            <a:endParaRPr lang="zh-CN" altLang="en-US" sz="1800">
              <a:solidFill>
                <a:srgbClr val="0000FF"/>
              </a:solidFill>
              <a:latin typeface="Consolas" pitchFamily="49" charset="0"/>
              <a:cs typeface="Consolas" pitchFamily="49" charset="0"/>
            </a:endParaRPr>
          </a:p>
        </p:txBody>
      </p:sp>
      <p:cxnSp>
        <p:nvCxnSpPr>
          <p:cNvPr id="6" name="直接箭头连接符 5"/>
          <p:cNvCxnSpPr>
            <a:cxnSpLocks/>
          </p:cNvCxnSpPr>
          <p:nvPr/>
        </p:nvCxnSpPr>
        <p:spPr>
          <a:xfrm flipH="1" flipV="1">
            <a:off x="5286380" y="1484784"/>
            <a:ext cx="142877" cy="872647"/>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7" name="直接箭头连接符 6"/>
          <p:cNvCxnSpPr>
            <a:cxnSpLocks/>
          </p:cNvCxnSpPr>
          <p:nvPr/>
        </p:nvCxnSpPr>
        <p:spPr>
          <a:xfrm flipV="1">
            <a:off x="5715009" y="1916832"/>
            <a:ext cx="297151" cy="51203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6572264" y="2360896"/>
            <a:ext cx="2286016" cy="369332"/>
          </a:xfrm>
          <a:prstGeom prst="rect">
            <a:avLst/>
          </a:prstGeom>
          <a:noFill/>
        </p:spPr>
        <p:txBody>
          <a:bodyPr wrap="square" rtlCol="0">
            <a:spAutoFit/>
          </a:bodyPr>
          <a:lstStyle/>
          <a:p>
            <a:r>
              <a:rPr lang="en-US" altLang="zh-CN" sz="1800">
                <a:solidFill>
                  <a:srgbClr val="0000FF"/>
                </a:solidFill>
                <a:latin typeface="Consolas" pitchFamily="49" charset="0"/>
                <a:ea typeface="楷体" pitchFamily="49" charset="-122"/>
                <a:cs typeface="Consolas" pitchFamily="49" charset="0"/>
              </a:rPr>
              <a:t>e.lb=e.cost+5=13</a:t>
            </a:r>
            <a:endParaRPr lang="zh-CN" altLang="en-US" sz="1800">
              <a:latin typeface="Consolas" pitchFamily="49" charset="0"/>
              <a:cs typeface="Consolas" pitchFamily="49" charset="0"/>
            </a:endParaRPr>
          </a:p>
        </p:txBody>
      </p:sp>
      <p:sp>
        <p:nvSpPr>
          <p:cNvPr id="9" name="右箭头 8"/>
          <p:cNvSpPr/>
          <p:nvPr/>
        </p:nvSpPr>
        <p:spPr>
          <a:xfrm>
            <a:off x="6215074" y="2450202"/>
            <a:ext cx="285752"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 name="组合 14"/>
          <p:cNvGrpSpPr/>
          <p:nvPr/>
        </p:nvGrpSpPr>
        <p:grpSpPr>
          <a:xfrm>
            <a:off x="1921063" y="1428736"/>
            <a:ext cx="2650937" cy="2584294"/>
            <a:chOff x="1921063" y="1428736"/>
            <a:chExt cx="2650937" cy="2584294"/>
          </a:xfrm>
        </p:grpSpPr>
        <p:sp>
          <p:nvSpPr>
            <p:cNvPr id="17" name="左大括号 16"/>
            <p:cNvSpPr/>
            <p:nvPr/>
          </p:nvSpPr>
          <p:spPr>
            <a:xfrm>
              <a:off x="2441923" y="1428736"/>
              <a:ext cx="129813" cy="488096"/>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2037810" y="3655840"/>
              <a:ext cx="2534190" cy="357190"/>
            </a:xfrm>
            <a:prstGeom prst="round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921063" y="1628800"/>
              <a:ext cx="864987" cy="1997351"/>
            </a:xfrm>
            <a:custGeom>
              <a:avLst/>
              <a:gdLst>
                <a:gd name="connsiteX0" fmla="*/ 269309 w 757824"/>
                <a:gd name="connsiteY0" fmla="*/ 114822 h 1780784"/>
                <a:gd name="connsiteX1" fmla="*/ 81419 w 757824"/>
                <a:gd name="connsiteY1" fmla="*/ 277660 h 1780784"/>
                <a:gd name="connsiteX2" fmla="*/ 757824 w 757824"/>
                <a:gd name="connsiteY2" fmla="*/ 1780784 h 1780784"/>
                <a:gd name="connsiteX0" fmla="*/ 269309 w 757824"/>
                <a:gd name="connsiteY0" fmla="*/ 57411 h 1921792"/>
                <a:gd name="connsiteX1" fmla="*/ 81419 w 757824"/>
                <a:gd name="connsiteY1" fmla="*/ 418668 h 1921792"/>
                <a:gd name="connsiteX2" fmla="*/ 757824 w 757824"/>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 name="connsiteX0" fmla="*/ 419552 w 727776"/>
                <a:gd name="connsiteY0" fmla="*/ 57411 h 1921792"/>
                <a:gd name="connsiteX1" fmla="*/ 51371 w 727776"/>
                <a:gd name="connsiteY1" fmla="*/ 418668 h 1921792"/>
                <a:gd name="connsiteX2" fmla="*/ 727776 w 727776"/>
                <a:gd name="connsiteY2" fmla="*/ 1921792 h 1921792"/>
              </a:gdLst>
              <a:ahLst/>
              <a:cxnLst>
                <a:cxn ang="0">
                  <a:pos x="connsiteX0" y="connsiteY0"/>
                </a:cxn>
                <a:cxn ang="0">
                  <a:pos x="connsiteX1" y="connsiteY1"/>
                </a:cxn>
                <a:cxn ang="0">
                  <a:pos x="connsiteX2" y="connsiteY2"/>
                </a:cxn>
              </a:cxnLst>
              <a:rect l="l" t="t" r="r" b="b"/>
              <a:pathLst>
                <a:path w="727776" h="1921792">
                  <a:moveTo>
                    <a:pt x="419552" y="57411"/>
                  </a:moveTo>
                  <a:cubicBezTo>
                    <a:pt x="284897" y="0"/>
                    <a:pt x="0" y="107938"/>
                    <a:pt x="51371" y="418668"/>
                  </a:cubicBezTo>
                  <a:cubicBezTo>
                    <a:pt x="102742" y="729398"/>
                    <a:pt x="430283" y="1309060"/>
                    <a:pt x="727776" y="1921792"/>
                  </a:cubicBezTo>
                </a:path>
              </a:pathLst>
            </a:custGeom>
            <a:ln>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0" name="TextBox 19"/>
          <p:cNvSpPr txBox="1"/>
          <p:nvPr/>
        </p:nvSpPr>
        <p:spPr>
          <a:xfrm>
            <a:off x="142876" y="782405"/>
            <a:ext cx="2143108" cy="646331"/>
          </a:xfrm>
          <a:prstGeom prst="rect">
            <a:avLst/>
          </a:prstGeom>
          <a:solidFill>
            <a:schemeClr val="accent4">
              <a:lumMod val="20000"/>
              <a:lumOff val="80000"/>
            </a:schemeClr>
          </a:solidFill>
        </p:spPr>
        <p:txBody>
          <a:bodyPr wrap="square" rtlCol="0">
            <a:spAutoFit/>
          </a:bodyPr>
          <a:lstStyle/>
          <a:p>
            <a:r>
              <a:rPr lang="en-US" altLang="zh-CN" sz="1800" i="1">
                <a:solidFill>
                  <a:srgbClr val="0000FF"/>
                </a:solidFill>
                <a:latin typeface="Consolas" pitchFamily="49" charset="0"/>
                <a:ea typeface="楷体" pitchFamily="49" charset="-122"/>
                <a:cs typeface="Consolas" pitchFamily="49" charset="0"/>
              </a:rPr>
              <a:t>e.i</a:t>
            </a:r>
            <a:r>
              <a:rPr lang="en-US" altLang="zh-CN" sz="1800">
                <a:solidFill>
                  <a:srgbClr val="0000FF"/>
                </a:solidFill>
                <a:latin typeface="Consolas" pitchFamily="49" charset="0"/>
                <a:ea typeface="楷体" pitchFamily="49" charset="-122"/>
                <a:cs typeface="Consolas" pitchFamily="49" charset="0"/>
              </a:rPr>
              <a:t>=2</a:t>
            </a:r>
          </a:p>
          <a:p>
            <a:r>
              <a:rPr lang="en-US" altLang="zh-CN" sz="1800" i="1">
                <a:solidFill>
                  <a:srgbClr val="0000FF"/>
                </a:solidFill>
                <a:latin typeface="Consolas" pitchFamily="49" charset="0"/>
                <a:ea typeface="楷体" pitchFamily="49" charset="-122"/>
                <a:cs typeface="Consolas" pitchFamily="49" charset="0"/>
              </a:rPr>
              <a:t>x</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0</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0]</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214282" y="285728"/>
            <a:ext cx="1928826" cy="400110"/>
          </a:xfrm>
          <a:prstGeom prst="rect">
            <a:avLst/>
          </a:prstGeom>
          <a:noFill/>
        </p:spPr>
        <p:txBody>
          <a:bodyPr wrap="square" rtlCol="0">
            <a:spAutoFit/>
          </a:bodyPr>
          <a:lstStyle/>
          <a:p>
            <a:r>
              <a:rPr lang="zh-CN" altLang="en-US" sz="2000">
                <a:solidFill>
                  <a:srgbClr val="0000FF"/>
                </a:solidFill>
                <a:latin typeface="Consolas" pitchFamily="49" charset="0"/>
                <a:ea typeface="微软雅黑" pitchFamily="34" charset="-122"/>
                <a:cs typeface="Consolas" pitchFamily="49" charset="0"/>
              </a:rPr>
              <a:t>求</a:t>
            </a:r>
            <a:r>
              <a:rPr lang="en-US" altLang="zh-CN" sz="2000">
                <a:solidFill>
                  <a:srgbClr val="0000FF"/>
                </a:solidFill>
                <a:latin typeface="Consolas" pitchFamily="49" charset="0"/>
                <a:ea typeface="微软雅黑" pitchFamily="34" charset="-122"/>
                <a:cs typeface="Consolas" pitchFamily="49" charset="0"/>
              </a:rPr>
              <a:t>lb</a:t>
            </a:r>
            <a:r>
              <a:rPr lang="zh-CN" altLang="en-US" sz="2000">
                <a:solidFill>
                  <a:srgbClr val="0000FF"/>
                </a:solidFill>
                <a:latin typeface="Consolas" pitchFamily="49" charset="0"/>
                <a:ea typeface="微软雅黑" pitchFamily="34" charset="-122"/>
                <a:cs typeface="Consolas" pitchFamily="49" charset="0"/>
              </a:rPr>
              <a:t>的算法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285992"/>
            <a:ext cx="8001056" cy="1938992"/>
          </a:xfrm>
          <a:prstGeom prst="rect">
            <a:avLst/>
          </a:prstGeom>
          <a:solidFill>
            <a:schemeClr val="accent6">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bestx[MAXN]</a:t>
            </a:r>
            <a:r>
              <a:rPr lang="zh-CN" altLang="zh-CN" sz="2000">
                <a:solidFill>
                  <a:srgbClr val="0000FF"/>
                </a:solidFill>
                <a:latin typeface="Consolas" pitchFamily="49" charset="0"/>
                <a:ea typeface="楷体" pitchFamily="49" charset="-122"/>
                <a:cs typeface="Consolas" pitchFamily="49" charset="0"/>
              </a:rPr>
              <a:t>存放最优分配方案，</a:t>
            </a:r>
            <a:r>
              <a:rPr lang="en-US" altLang="zh-CN" sz="2000">
                <a:solidFill>
                  <a:srgbClr val="0000FF"/>
                </a:solidFill>
                <a:latin typeface="Consolas" pitchFamily="49" charset="0"/>
                <a:ea typeface="楷体" pitchFamily="49" charset="-122"/>
                <a:cs typeface="Consolas" pitchFamily="49" charset="0"/>
              </a:rPr>
              <a:t> mincost</a:t>
            </a:r>
            <a:r>
              <a:rPr lang="zh-CN" altLang="zh-CN" sz="2000">
                <a:solidFill>
                  <a:srgbClr val="0000FF"/>
                </a:solidFill>
                <a:latin typeface="Consolas" pitchFamily="49" charset="0"/>
                <a:ea typeface="楷体" pitchFamily="49" charset="-122"/>
                <a:cs typeface="Consolas" pitchFamily="49" charset="0"/>
              </a:rPr>
              <a:t>（初始值为∞）存放最优成本。</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显然一个结点的</a:t>
            </a:r>
            <a:r>
              <a:rPr lang="en-US" altLang="zh-CN" sz="2000">
                <a:solidFill>
                  <a:srgbClr val="FF00FF"/>
                </a:solidFill>
                <a:latin typeface="Consolas" pitchFamily="49" charset="0"/>
                <a:ea typeface="楷体" pitchFamily="49" charset="-122"/>
                <a:cs typeface="Consolas" pitchFamily="49" charset="0"/>
              </a:rPr>
              <a:t>lb&gt;mincost</a:t>
            </a:r>
            <a:r>
              <a:rPr lang="zh-CN" altLang="zh-CN" sz="2000">
                <a:solidFill>
                  <a:srgbClr val="0000FF"/>
                </a:solidFill>
                <a:latin typeface="Consolas" pitchFamily="49" charset="0"/>
                <a:ea typeface="楷体" pitchFamily="49" charset="-122"/>
                <a:cs typeface="Consolas" pitchFamily="49" charset="0"/>
              </a:rPr>
              <a:t>，则不可能从其子结点中找到最优解，进行</a:t>
            </a:r>
            <a:r>
              <a:rPr lang="zh-CN" altLang="zh-CN" sz="2000">
                <a:solidFill>
                  <a:srgbClr val="C00000"/>
                </a:solidFill>
                <a:latin typeface="Consolas" pitchFamily="49" charset="0"/>
                <a:ea typeface="楷体" pitchFamily="49" charset="-122"/>
                <a:cs typeface="Consolas" pitchFamily="49" charset="0"/>
              </a:rPr>
              <a:t>剪枝</a:t>
            </a:r>
            <a:r>
              <a:rPr lang="zh-CN"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仅仅扩展</a:t>
            </a:r>
            <a:r>
              <a:rPr lang="en-US" altLang="zh-CN" sz="2000">
                <a:solidFill>
                  <a:srgbClr val="FF00FF"/>
                </a:solidFill>
                <a:latin typeface="Consolas" pitchFamily="49" charset="0"/>
                <a:ea typeface="楷体" pitchFamily="49" charset="-122"/>
                <a:cs typeface="Consolas" pitchFamily="49" charset="0"/>
              </a:rPr>
              <a:t>lb≤mincost</a:t>
            </a:r>
            <a:r>
              <a:rPr lang="zh-CN" altLang="en-US" sz="2000">
                <a:solidFill>
                  <a:srgbClr val="0000FF"/>
                </a:solidFill>
                <a:latin typeface="Consolas" pitchFamily="49" charset="0"/>
                <a:ea typeface="楷体" pitchFamily="49" charset="-122"/>
                <a:cs typeface="Consolas" pitchFamily="49" charset="0"/>
              </a:rPr>
              <a:t>的结点。</a:t>
            </a:r>
            <a:endParaRPr lang="zh-CN" altLang="zh-CN"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571472" y="995319"/>
            <a:ext cx="2643206" cy="576293"/>
          </a:xfrm>
          <a:prstGeom prst="rect">
            <a:avLst/>
          </a:prstGeom>
          <a:solidFill>
            <a:srgbClr val="92D050"/>
          </a:solidFill>
        </p:spPr>
        <p:style>
          <a:lnRef idx="1">
            <a:schemeClr val="accent6"/>
          </a:lnRef>
          <a:fillRef idx="3">
            <a:schemeClr val="accent6"/>
          </a:fillRef>
          <a:effectRef idx="2">
            <a:schemeClr val="accent6"/>
          </a:effectRef>
          <a:fontRef idx="minor">
            <a:schemeClr val="lt1"/>
          </a:fontRef>
        </p:style>
        <p:txBody>
          <a:bodyPr wrap="square" tIns="72000" bIns="72000" rtlCol="0">
            <a:spAutoFit/>
          </a:bodyPr>
          <a:lstStyle/>
          <a:p>
            <a:pPr algn="ctr"/>
            <a:r>
              <a:rPr lang="zh-CN" altLang="en-US" sz="2800">
                <a:solidFill>
                  <a:srgbClr val="FF0000"/>
                </a:solidFill>
                <a:latin typeface="微软雅黑" pitchFamily="34" charset="-122"/>
                <a:ea typeface="微软雅黑" pitchFamily="34" charset="-122"/>
                <a:sym typeface="Wingdings 2"/>
              </a:rPr>
              <a:t> </a:t>
            </a:r>
            <a:r>
              <a:rPr lang="zh-CN" altLang="zh-CN">
                <a:solidFill>
                  <a:srgbClr val="C00000"/>
                </a:solidFill>
                <a:latin typeface="微软雅黑" pitchFamily="34" charset="-122"/>
                <a:ea typeface="微软雅黑" pitchFamily="34" charset="-122"/>
                <a:cs typeface="Consolas" pitchFamily="49" charset="0"/>
              </a:rPr>
              <a:t>剪枝</a:t>
            </a:r>
            <a:r>
              <a:rPr lang="zh-CN" altLang="en-US">
                <a:solidFill>
                  <a:srgbClr val="C00000"/>
                </a:solidFill>
                <a:latin typeface="微软雅黑" pitchFamily="34" charset="-122"/>
                <a:ea typeface="微软雅黑" pitchFamily="34" charset="-122"/>
                <a:cs typeface="Consolas" pitchFamily="49" charset="0"/>
              </a:rPr>
              <a:t>操作</a:t>
            </a:r>
            <a:endParaRPr lang="zh-CN" altLang="en-US">
              <a:solidFill>
                <a:srgbClr val="FF0000"/>
              </a:solidFill>
              <a:latin typeface="微软雅黑" pitchFamily="34" charset="-122"/>
              <a:ea typeface="微软雅黑"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857364"/>
            <a:ext cx="7286676" cy="3002828"/>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600"/>
              </a:lnSpc>
            </a:pPr>
            <a:r>
              <a:rPr lang="en-US" altLang="zh-CN" sz="1800">
                <a:solidFill>
                  <a:srgbClr val="FF0000"/>
                </a:solidFill>
                <a:latin typeface="Consolas" pitchFamily="49" charset="0"/>
                <a:ea typeface="楷体" pitchFamily="49" charset="-122"/>
                <a:cs typeface="Consolas" pitchFamily="49" charset="0"/>
              </a:rPr>
              <a:t>//</a:t>
            </a:r>
            <a:r>
              <a:rPr lang="zh-CN" altLang="zh-CN" sz="1800">
                <a:solidFill>
                  <a:srgbClr val="FF0000"/>
                </a:solidFill>
                <a:latin typeface="Consolas" pitchFamily="49" charset="0"/>
                <a:ea typeface="楷体" pitchFamily="49" charset="-122"/>
                <a:cs typeface="Consolas" pitchFamily="49" charset="0"/>
              </a:rPr>
              <a:t>问题表示</a:t>
            </a:r>
          </a:p>
          <a:p>
            <a:pPr>
              <a:lnSpc>
                <a:spcPts val="2600"/>
              </a:lnSpc>
            </a:pPr>
            <a:r>
              <a:rPr lang="en-US" altLang="zh-CN" sz="1800">
                <a:solidFill>
                  <a:srgbClr val="0000FF"/>
                </a:solidFill>
                <a:latin typeface="Consolas" pitchFamily="49" charset="0"/>
                <a:ea typeface="楷体" pitchFamily="49" charset="-122"/>
                <a:cs typeface="Consolas" pitchFamily="49" charset="0"/>
              </a:rPr>
              <a:t>int n=4;</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int c[MAXN][MAXN]={{0},{0,9,2,7,8},{0,6,4,3,7},</a:t>
            </a:r>
          </a:p>
          <a:p>
            <a:pPr>
              <a:lnSpc>
                <a:spcPts val="2600"/>
              </a:lnSpc>
            </a:pPr>
            <a:r>
              <a:rPr lang="en-US" altLang="zh-CN" sz="1800">
                <a:solidFill>
                  <a:srgbClr val="0000FF"/>
                </a:solidFill>
                <a:latin typeface="Consolas" pitchFamily="49" charset="0"/>
                <a:ea typeface="楷体" pitchFamily="49" charset="-122"/>
                <a:cs typeface="Consolas" pitchFamily="49" charset="0"/>
              </a:rPr>
              <a:t>	{0,5,8,1,8},{0,7,6,9,4} };	</a:t>
            </a:r>
            <a:endParaRPr lang="zh-CN" altLang="zh-CN" sz="1800">
              <a:solidFill>
                <a:srgbClr val="0000FF"/>
              </a:solidFill>
              <a:latin typeface="Consolas" pitchFamily="49" charset="0"/>
              <a:ea typeface="楷体" pitchFamily="49" charset="-122"/>
              <a:cs typeface="Consolas" pitchFamily="49" charset="0"/>
            </a:endParaRPr>
          </a:p>
          <a:p>
            <a:pPr>
              <a:lnSpc>
                <a:spcPts val="26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下标</a:t>
            </a:r>
            <a:r>
              <a:rPr lang="en-US" altLang="zh-CN" sz="1800">
                <a:solidFill>
                  <a:srgbClr val="00B0F0"/>
                </a:solidFill>
                <a:latin typeface="Consolas" pitchFamily="49" charset="0"/>
                <a:ea typeface="楷体" pitchFamily="49" charset="-122"/>
                <a:cs typeface="Consolas" pitchFamily="49" charset="0"/>
              </a:rPr>
              <a:t>0</a:t>
            </a:r>
            <a:r>
              <a:rPr lang="zh-CN" altLang="zh-CN" sz="1800">
                <a:solidFill>
                  <a:srgbClr val="00B0F0"/>
                </a:solidFill>
                <a:latin typeface="Consolas" pitchFamily="49" charset="0"/>
                <a:ea typeface="楷体" pitchFamily="49" charset="-122"/>
                <a:cs typeface="Consolas" pitchFamily="49" charset="0"/>
              </a:rPr>
              <a:t>的元素不用</a:t>
            </a:r>
          </a:p>
          <a:p>
            <a:pPr>
              <a:lnSpc>
                <a:spcPts val="2600"/>
              </a:lnSpc>
            </a:pPr>
            <a:r>
              <a:rPr lang="en-US" altLang="zh-CN" sz="1800">
                <a:solidFill>
                  <a:srgbClr val="0000FF"/>
                </a:solidFill>
                <a:latin typeface="Consolas" pitchFamily="49" charset="0"/>
                <a:ea typeface="楷体" pitchFamily="49" charset="-122"/>
                <a:cs typeface="Consolas" pitchFamily="49" charset="0"/>
              </a:rPr>
              <a:t>int bestx[MAXN];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最优分配方案</a:t>
            </a:r>
          </a:p>
          <a:p>
            <a:pPr>
              <a:lnSpc>
                <a:spcPts val="2600"/>
              </a:lnSpc>
            </a:pPr>
            <a:r>
              <a:rPr lang="en-US" altLang="zh-CN" sz="1800">
                <a:solidFill>
                  <a:srgbClr val="0000FF"/>
                </a:solidFill>
                <a:latin typeface="Consolas" pitchFamily="49" charset="0"/>
                <a:ea typeface="楷体" pitchFamily="49" charset="-122"/>
                <a:cs typeface="Consolas" pitchFamily="49" charset="0"/>
              </a:rPr>
              <a:t>int mincost=INF;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最小成本</a:t>
            </a:r>
          </a:p>
          <a:p>
            <a:pPr>
              <a:lnSpc>
                <a:spcPts val="2600"/>
              </a:lnSpc>
            </a:pPr>
            <a:r>
              <a:rPr lang="en-US" altLang="zh-CN" sz="1800">
                <a:solidFill>
                  <a:srgbClr val="0000FF"/>
                </a:solidFill>
                <a:latin typeface="Consolas" pitchFamily="49" charset="0"/>
                <a:ea typeface="楷体" pitchFamily="49" charset="-122"/>
                <a:cs typeface="Consolas" pitchFamily="49" charset="0"/>
              </a:rPr>
              <a:t>int total=1;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结点个数累计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95288" y="188913"/>
            <a:ext cx="5105406" cy="523220"/>
          </a:xfrm>
          <a:prstGeom prst="rect">
            <a:avLst/>
          </a:prstGeom>
          <a:solidFill>
            <a:schemeClr val="accent5">
              <a:lumMod val="60000"/>
              <a:lumOff val="40000"/>
            </a:schemeClr>
          </a:solidFill>
          <a:ln w="9525">
            <a:noFill/>
            <a:miter lim="800000"/>
            <a:headEnd/>
            <a:tailEnd/>
          </a:ln>
          <a:effectLst/>
        </p:spPr>
        <p:txBody>
          <a:bodyPr wrap="square">
            <a:spAutoFit/>
          </a:bodyPr>
          <a:lstStyle/>
          <a:p>
            <a:pPr algn="ctr">
              <a:spcBef>
                <a:spcPct val="50000"/>
              </a:spcBef>
              <a:defRPr/>
            </a:pPr>
            <a:r>
              <a:rPr lang="en-US" altLang="zh-CN" sz="2800">
                <a:solidFill>
                  <a:srgbClr val="FF0000"/>
                </a:solidFill>
                <a:latin typeface="Consolas" pitchFamily="49" charset="0"/>
                <a:ea typeface="微软雅黑" pitchFamily="34" charset="-122"/>
                <a:cs typeface="Consolas" pitchFamily="49" charset="0"/>
              </a:rPr>
              <a:t>6.1.2 </a:t>
            </a:r>
            <a:r>
              <a:rPr lang="zh-CN" altLang="en-US" sz="2800">
                <a:solidFill>
                  <a:srgbClr val="FF0000"/>
                </a:solidFill>
                <a:latin typeface="Consolas" pitchFamily="49" charset="0"/>
                <a:ea typeface="微软雅黑" pitchFamily="34" charset="-122"/>
                <a:cs typeface="Consolas" pitchFamily="49" charset="0"/>
              </a:rPr>
              <a:t>分枝限界法的设计思想</a:t>
            </a:r>
          </a:p>
        </p:txBody>
      </p:sp>
      <p:sp>
        <p:nvSpPr>
          <p:cNvPr id="22531" name="Text Box 3"/>
          <p:cNvSpPr txBox="1">
            <a:spLocks noChangeArrowheads="1"/>
          </p:cNvSpPr>
          <p:nvPr/>
        </p:nvSpPr>
        <p:spPr bwMode="auto">
          <a:xfrm>
            <a:off x="539750" y="1196975"/>
            <a:ext cx="3960813" cy="457200"/>
          </a:xfrm>
          <a:prstGeom prst="rect">
            <a:avLst/>
          </a:prstGeom>
          <a:solidFill>
            <a:srgbClr val="9900FF"/>
          </a:solidFill>
          <a:ln w="9525">
            <a:noFill/>
            <a:miter lim="800000"/>
            <a:headEnd/>
            <a:tailEnd/>
          </a:ln>
        </p:spPr>
        <p:txBody>
          <a:bodyPr>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 </a:t>
            </a:r>
            <a:r>
              <a:rPr lang="zh-CN" altLang="en-US">
                <a:solidFill>
                  <a:schemeClr val="bg1"/>
                </a:solidFill>
                <a:latin typeface="Consolas" pitchFamily="49" charset="0"/>
                <a:ea typeface="楷体" pitchFamily="49" charset="-122"/>
                <a:cs typeface="Consolas" pitchFamily="49" charset="0"/>
              </a:rPr>
              <a:t>设计合适的限界函数</a:t>
            </a:r>
          </a:p>
        </p:txBody>
      </p:sp>
      <p:sp>
        <p:nvSpPr>
          <p:cNvPr id="22532" name="Text Box 4"/>
          <p:cNvSpPr txBox="1">
            <a:spLocks noChangeArrowheads="1"/>
          </p:cNvSpPr>
          <p:nvPr/>
        </p:nvSpPr>
        <p:spPr bwMode="auto">
          <a:xfrm>
            <a:off x="611188" y="1989138"/>
            <a:ext cx="8137525" cy="2038891"/>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在搜索解空间树时，每个活结点可能有很多孩子结点，其中有些孩子结点搜索下去是不可能产生问题解或最优解的。</a:t>
            </a: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可以设计</a:t>
            </a:r>
            <a:r>
              <a:rPr lang="zh-CN" altLang="en-US" sz="2000">
                <a:solidFill>
                  <a:srgbClr val="006600"/>
                </a:solidFill>
                <a:latin typeface="Consolas" pitchFamily="49" charset="0"/>
                <a:ea typeface="楷体" pitchFamily="49" charset="-122"/>
                <a:cs typeface="Consolas" pitchFamily="49" charset="0"/>
              </a:rPr>
              <a:t>好的限界函数</a:t>
            </a:r>
            <a:r>
              <a:rPr lang="zh-CN" altLang="en-US" sz="2000">
                <a:solidFill>
                  <a:srgbClr val="0000FF"/>
                </a:solidFill>
                <a:latin typeface="Consolas" pitchFamily="49" charset="0"/>
                <a:ea typeface="楷体" pitchFamily="49" charset="-122"/>
                <a:cs typeface="Consolas" pitchFamily="49" charset="0"/>
              </a:rPr>
              <a:t>在扩展时删除这些不必要的孩子结点，从而提高搜索效率。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642918"/>
            <a:ext cx="8072494" cy="5373596"/>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sz="1800">
                <a:solidFill>
                  <a:srgbClr val="FF0000"/>
                </a:solidFill>
                <a:latin typeface="Consolas" pitchFamily="49" charset="0"/>
                <a:ea typeface="仿宋" pitchFamily="49" charset="-122"/>
                <a:cs typeface="Consolas" pitchFamily="49" charset="0"/>
              </a:rPr>
              <a:t>void bfs()</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求解任务分配</a:t>
            </a:r>
          </a:p>
          <a:p>
            <a:pPr>
              <a:lnSpc>
                <a:spcPct val="150000"/>
              </a:lnSpc>
            </a:pPr>
            <a:r>
              <a:rPr lang="en-US" sz="1800">
                <a:solidFill>
                  <a:srgbClr val="0000FF"/>
                </a:solidFill>
                <a:latin typeface="Consolas" pitchFamily="49" charset="0"/>
                <a:ea typeface="仿宋" pitchFamily="49" charset="-122"/>
                <a:cs typeface="Consolas" pitchFamily="49" charset="0"/>
              </a:rPr>
              <a:t>{   int 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NodeType e,e1;</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priority_queue&lt;NodeType&gt; qu;</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memset(e.x,0,sizeof(e.x));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初始化根结点的</a:t>
            </a:r>
            <a:r>
              <a:rPr lang="en-US" sz="1800">
                <a:solidFill>
                  <a:srgbClr val="00B0F0"/>
                </a:solidFill>
                <a:latin typeface="Consolas" pitchFamily="49" charset="0"/>
                <a:ea typeface="仿宋" pitchFamily="49" charset="-122"/>
                <a:cs typeface="Consolas" pitchFamily="49" charset="0"/>
              </a:rPr>
              <a:t>x</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memset(e.worker,0,sizeof(e.worker));	</a:t>
            </a:r>
          </a:p>
          <a:p>
            <a:pPr>
              <a:lnSpc>
                <a:spcPct val="150000"/>
              </a:lnSpc>
            </a:pP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初始化根结点的</a:t>
            </a:r>
            <a:r>
              <a:rPr lang="en-US" sz="1800">
                <a:solidFill>
                  <a:srgbClr val="00B0F0"/>
                </a:solidFill>
                <a:latin typeface="Consolas" pitchFamily="49" charset="0"/>
                <a:ea typeface="仿宋" pitchFamily="49" charset="-122"/>
                <a:cs typeface="Consolas" pitchFamily="49" charset="0"/>
              </a:rPr>
              <a:t>worker</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e.i=0;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根结点，指定人员为</a:t>
            </a:r>
            <a:r>
              <a:rPr lang="en-US" sz="1800">
                <a:solidFill>
                  <a:srgbClr val="00B0F0"/>
                </a:solidFill>
                <a:latin typeface="Consolas" pitchFamily="49" charset="0"/>
                <a:ea typeface="仿宋" pitchFamily="49" charset="-122"/>
                <a:cs typeface="Consolas" pitchFamily="49" charset="0"/>
              </a:rPr>
              <a:t>0</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e.cost=0;</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bound(e);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求根结点的</a:t>
            </a:r>
            <a:r>
              <a:rPr lang="en-US" sz="1800">
                <a:solidFill>
                  <a:srgbClr val="00B0F0"/>
                </a:solidFill>
                <a:latin typeface="Consolas" pitchFamily="49" charset="0"/>
                <a:ea typeface="仿宋" pitchFamily="49" charset="-122"/>
                <a:cs typeface="Consolas" pitchFamily="49" charset="0"/>
              </a:rPr>
              <a:t>lb</a:t>
            </a:r>
            <a:endParaRPr lang="zh-CN" altLang="en-US"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e.no=total++;</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qu.push(e);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根结点进队列</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28670"/>
            <a:ext cx="8643998" cy="41393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bIns="180000" rtlCol="0">
            <a:spAutoFit/>
          </a:bodyPr>
          <a:lstStyle/>
          <a:p>
            <a:pPr>
              <a:lnSpc>
                <a:spcPct val="150000"/>
              </a:lnSpc>
            </a:pPr>
            <a:r>
              <a:rPr lang="en-US" sz="1800">
                <a:solidFill>
                  <a:srgbClr val="0000FF"/>
                </a:solidFill>
                <a:latin typeface="Consolas" pitchFamily="49" charset="0"/>
                <a:ea typeface="仿宋" pitchFamily="49" charset="-122"/>
                <a:cs typeface="Consolas" pitchFamily="49" charset="0"/>
              </a:rPr>
              <a:t>    while (!qu.empty())</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  e=qu.top(); qu.pop();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出队结点</a:t>
            </a:r>
            <a:r>
              <a:rPr lang="en-US" sz="1800">
                <a:solidFill>
                  <a:srgbClr val="00B0F0"/>
                </a:solidFill>
                <a:latin typeface="Consolas" pitchFamily="49" charset="0"/>
                <a:ea typeface="仿宋" pitchFamily="49" charset="-122"/>
                <a:cs typeface="Consolas" pitchFamily="49" charset="0"/>
              </a:rPr>
              <a:t>e</a:t>
            </a:r>
            <a:r>
              <a:rPr lang="zh-CN" altLang="en-US" sz="1800">
                <a:solidFill>
                  <a:srgbClr val="00B0F0"/>
                </a:solidFill>
                <a:latin typeface="Consolas" pitchFamily="49" charset="0"/>
                <a:ea typeface="仿宋" pitchFamily="49" charset="-122"/>
                <a:cs typeface="Consolas" pitchFamily="49" charset="0"/>
              </a:rPr>
              <a:t>，当前考虑人员</a:t>
            </a:r>
            <a:r>
              <a:rPr lang="en-US" sz="1800">
                <a:solidFill>
                  <a:srgbClr val="00B0F0"/>
                </a:solidFill>
                <a:latin typeface="Consolas" pitchFamily="49" charset="0"/>
                <a:ea typeface="仿宋" pitchFamily="49" charset="-122"/>
                <a:cs typeface="Consolas" pitchFamily="49" charset="0"/>
              </a:rPr>
              <a:t>e.i</a:t>
            </a:r>
          </a:p>
          <a:p>
            <a:pPr>
              <a:lnSpc>
                <a:spcPct val="150000"/>
              </a:lnSpc>
            </a:pPr>
            <a:r>
              <a:rPr lang="en-US" sz="1800">
                <a:solidFill>
                  <a:srgbClr val="0000FF"/>
                </a:solidFill>
                <a:latin typeface="Consolas" pitchFamily="49" charset="0"/>
                <a:ea typeface="仿宋" pitchFamily="49" charset="-122"/>
                <a:cs typeface="Consolas" pitchFamily="49" charset="0"/>
              </a:rPr>
              <a:t>       if (</a:t>
            </a:r>
            <a:r>
              <a:rPr lang="en-US" sz="1800">
                <a:solidFill>
                  <a:srgbClr val="FF00FF"/>
                </a:solidFill>
                <a:latin typeface="Consolas" pitchFamily="49" charset="0"/>
                <a:ea typeface="仿宋" pitchFamily="49" charset="-122"/>
                <a:cs typeface="Consolas" pitchFamily="49" charset="0"/>
              </a:rPr>
              <a:t>e.i==n</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达到叶子结点</a:t>
            </a:r>
          </a:p>
          <a:p>
            <a:pPr>
              <a:lnSpc>
                <a:spcPct val="150000"/>
              </a:lnSpc>
            </a:pPr>
            <a:r>
              <a:rPr lang="en-US" sz="1800">
                <a:solidFill>
                  <a:srgbClr val="0000FF"/>
                </a:solidFill>
                <a:latin typeface="Consolas" pitchFamily="49" charset="0"/>
                <a:ea typeface="仿宋" pitchFamily="49" charset="-122"/>
                <a:cs typeface="Consolas" pitchFamily="49" charset="0"/>
              </a:rPr>
              <a:t>       {   if (e.cost&lt;mincost)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比较求最优解</a:t>
            </a:r>
          </a:p>
          <a:p>
            <a:pPr>
              <a:lnSpc>
                <a:spcPct val="150000"/>
              </a:lnSpc>
            </a:pPr>
            <a:r>
              <a:rPr lang="en-US" sz="1800">
                <a:solidFill>
                  <a:srgbClr val="0000FF"/>
                </a:solidFill>
                <a:latin typeface="Consolas" pitchFamily="49" charset="0"/>
                <a:ea typeface="仿宋" pitchFamily="49" charset="-122"/>
                <a:cs typeface="Consolas" pitchFamily="49" charset="0"/>
              </a:rPr>
              <a:t>           {	mincost=e.cost;</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for (j=1;j&lt;=n;j++)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bestx[j]=e.x[j];</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572560" cy="59034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sz="1800">
                <a:solidFill>
                  <a:srgbClr val="0000FF"/>
                </a:solidFill>
                <a:latin typeface="Consolas" pitchFamily="49" charset="0"/>
                <a:ea typeface="仿宋" pitchFamily="49" charset="-122"/>
                <a:cs typeface="Consolas" pitchFamily="49" charset="0"/>
              </a:rPr>
              <a:t>	e1.i=e.i+1;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扩展分配下一个人员的任务，对应结点</a:t>
            </a:r>
            <a:r>
              <a:rPr lang="en-US" sz="1800">
                <a:solidFill>
                  <a:srgbClr val="00B0F0"/>
                </a:solidFill>
                <a:latin typeface="Consolas" pitchFamily="49" charset="0"/>
                <a:ea typeface="仿宋" pitchFamily="49" charset="-122"/>
                <a:cs typeface="Consolas" pitchFamily="49" charset="0"/>
              </a:rPr>
              <a:t>e1</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for (j=1;j&lt;=n;j++)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考虑</a:t>
            </a:r>
            <a:r>
              <a:rPr lang="en-US" sz="1800">
                <a:solidFill>
                  <a:srgbClr val="00B0F0"/>
                </a:solidFill>
                <a:latin typeface="Consolas" pitchFamily="49" charset="0"/>
                <a:ea typeface="仿宋" pitchFamily="49" charset="-122"/>
                <a:cs typeface="Consolas" pitchFamily="49" charset="0"/>
              </a:rPr>
              <a:t>n</a:t>
            </a:r>
            <a:r>
              <a:rPr lang="zh-CN" altLang="en-US" sz="1800">
                <a:solidFill>
                  <a:srgbClr val="00B0F0"/>
                </a:solidFill>
                <a:latin typeface="Consolas" pitchFamily="49" charset="0"/>
                <a:ea typeface="仿宋" pitchFamily="49" charset="-122"/>
                <a:cs typeface="Consolas" pitchFamily="49" charset="0"/>
              </a:rPr>
              <a:t>个任务</a:t>
            </a:r>
          </a:p>
          <a:p>
            <a:r>
              <a:rPr lang="en-US" sz="1800">
                <a:solidFill>
                  <a:srgbClr val="0000FF"/>
                </a:solidFill>
                <a:latin typeface="Consolas" pitchFamily="49" charset="0"/>
                <a:ea typeface="仿宋" pitchFamily="49" charset="-122"/>
                <a:cs typeface="Consolas" pitchFamily="49" charset="0"/>
              </a:rPr>
              <a:t>	{  if (e.worker[j])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任务</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是否已分配人员</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若已分配，跳过</a:t>
            </a:r>
            <a:endParaRPr lang="en-US" altLang="zh-CN"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continue;</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for (int i1=1;i1&lt;=n;i1++)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复制</a:t>
            </a:r>
            <a:r>
              <a:rPr lang="en-US" sz="1800">
                <a:solidFill>
                  <a:srgbClr val="00B0F0"/>
                </a:solidFill>
                <a:latin typeface="Consolas" pitchFamily="49" charset="0"/>
                <a:ea typeface="仿宋" pitchFamily="49" charset="-122"/>
                <a:cs typeface="Consolas" pitchFamily="49" charset="0"/>
              </a:rPr>
              <a:t>e.x</a:t>
            </a:r>
            <a:r>
              <a:rPr lang="zh-CN" altLang="en-US" sz="1800">
                <a:solidFill>
                  <a:srgbClr val="00B0F0"/>
                </a:solidFill>
                <a:latin typeface="Consolas" pitchFamily="49" charset="0"/>
                <a:ea typeface="仿宋" pitchFamily="49" charset="-122"/>
                <a:cs typeface="Consolas" pitchFamily="49" charset="0"/>
              </a:rPr>
              <a:t>得到</a:t>
            </a:r>
            <a:r>
              <a:rPr lang="en-US" sz="1800">
                <a:solidFill>
                  <a:srgbClr val="00B0F0"/>
                </a:solidFill>
                <a:latin typeface="Consolas" pitchFamily="49" charset="0"/>
                <a:ea typeface="仿宋" pitchFamily="49" charset="-122"/>
                <a:cs typeface="Consolas" pitchFamily="49" charset="0"/>
              </a:rPr>
              <a:t>e1.x</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e1.x[i1]=e.x[i1];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e1.x[e1.i]=j;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为人员</a:t>
            </a:r>
            <a:r>
              <a:rPr lang="en-US" sz="1800">
                <a:solidFill>
                  <a:srgbClr val="00B0F0"/>
                </a:solidFill>
                <a:latin typeface="Consolas" pitchFamily="49" charset="0"/>
                <a:ea typeface="仿宋" pitchFamily="49" charset="-122"/>
                <a:cs typeface="Consolas" pitchFamily="49" charset="0"/>
              </a:rPr>
              <a:t>e1.i</a:t>
            </a:r>
            <a:r>
              <a:rPr lang="zh-CN" altLang="en-US" sz="1800">
                <a:solidFill>
                  <a:srgbClr val="00B0F0"/>
                </a:solidFill>
                <a:latin typeface="Consolas" pitchFamily="49" charset="0"/>
                <a:ea typeface="仿宋" pitchFamily="49" charset="-122"/>
                <a:cs typeface="Consolas" pitchFamily="49" charset="0"/>
              </a:rPr>
              <a:t>分配任务</a:t>
            </a:r>
            <a:r>
              <a:rPr lang="en-US" sz="1800">
                <a:solidFill>
                  <a:srgbClr val="00B0F0"/>
                </a:solidFill>
                <a:latin typeface="Consolas" pitchFamily="49" charset="0"/>
                <a:ea typeface="仿宋" pitchFamily="49" charset="-122"/>
                <a:cs typeface="Consolas" pitchFamily="49" charset="0"/>
              </a:rPr>
              <a:t>j</a:t>
            </a:r>
          </a:p>
          <a:p>
            <a:pPr>
              <a:lnSpc>
                <a:spcPct val="150000"/>
              </a:lnSpc>
            </a:pPr>
            <a:r>
              <a:rPr lang="en-US" sz="1800">
                <a:solidFill>
                  <a:srgbClr val="0000FF"/>
                </a:solidFill>
                <a:latin typeface="Consolas" pitchFamily="49" charset="0"/>
                <a:ea typeface="仿宋" pitchFamily="49" charset="-122"/>
                <a:cs typeface="Consolas" pitchFamily="49" charset="0"/>
              </a:rPr>
              <a:t>          for (int i2=1;i2&lt;=n;i2++)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复制</a:t>
            </a:r>
            <a:r>
              <a:rPr lang="en-US" sz="1800">
                <a:solidFill>
                  <a:srgbClr val="00B0F0"/>
                </a:solidFill>
                <a:latin typeface="Consolas" pitchFamily="49" charset="0"/>
                <a:ea typeface="仿宋" pitchFamily="49" charset="-122"/>
                <a:cs typeface="Consolas" pitchFamily="49" charset="0"/>
              </a:rPr>
              <a:t>e.worker</a:t>
            </a:r>
            <a:r>
              <a:rPr lang="zh-CN" altLang="en-US" sz="1800">
                <a:solidFill>
                  <a:srgbClr val="00B0F0"/>
                </a:solidFill>
                <a:latin typeface="Consolas" pitchFamily="49" charset="0"/>
                <a:ea typeface="仿宋" pitchFamily="49" charset="-122"/>
                <a:cs typeface="Consolas" pitchFamily="49" charset="0"/>
              </a:rPr>
              <a:t>得到</a:t>
            </a:r>
            <a:r>
              <a:rPr lang="en-US" sz="1800">
                <a:solidFill>
                  <a:srgbClr val="00B0F0"/>
                </a:solidFill>
                <a:latin typeface="Consolas" pitchFamily="49" charset="0"/>
                <a:ea typeface="仿宋" pitchFamily="49" charset="-122"/>
                <a:cs typeface="Consolas" pitchFamily="49" charset="0"/>
              </a:rPr>
              <a:t>e1.worker</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e1.worker[i2]=e.worker[i2];</a:t>
            </a:r>
          </a:p>
          <a:p>
            <a:r>
              <a:rPr lang="en-US" sz="1800">
                <a:solidFill>
                  <a:srgbClr val="0000FF"/>
                </a:solidFill>
                <a:latin typeface="Consolas" pitchFamily="49" charset="0"/>
                <a:ea typeface="仿宋" pitchFamily="49" charset="-122"/>
                <a:cs typeface="Consolas" pitchFamily="49" charset="0"/>
              </a:rPr>
              <a:t>          e1.worker[j]=true;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表示任务</a:t>
            </a:r>
            <a:r>
              <a:rPr lang="en-US" sz="1800">
                <a:solidFill>
                  <a:srgbClr val="00B0F0"/>
                </a:solidFill>
                <a:latin typeface="Consolas" pitchFamily="49" charset="0"/>
                <a:ea typeface="仿宋" pitchFamily="49" charset="-122"/>
                <a:cs typeface="Consolas" pitchFamily="49" charset="0"/>
              </a:rPr>
              <a:t>j</a:t>
            </a:r>
            <a:r>
              <a:rPr lang="zh-CN" altLang="en-US" sz="1800">
                <a:solidFill>
                  <a:srgbClr val="00B0F0"/>
                </a:solidFill>
                <a:latin typeface="Consolas" pitchFamily="49" charset="0"/>
                <a:ea typeface="仿宋" pitchFamily="49" charset="-122"/>
                <a:cs typeface="Consolas" pitchFamily="49" charset="0"/>
              </a:rPr>
              <a:t>已经分配</a:t>
            </a:r>
            <a:endParaRPr lang="en-US" altLang="zh-CN" sz="1800">
              <a:solidFill>
                <a:srgbClr val="00B0F0"/>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e1.cost=e.cost+c[e1.i][j];</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bound(e1);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求</a:t>
            </a:r>
            <a:r>
              <a:rPr lang="en-US" sz="1800">
                <a:solidFill>
                  <a:srgbClr val="00B0F0"/>
                </a:solidFill>
                <a:latin typeface="Consolas" pitchFamily="49" charset="0"/>
                <a:ea typeface="仿宋" pitchFamily="49" charset="-122"/>
                <a:cs typeface="Consolas" pitchFamily="49" charset="0"/>
              </a:rPr>
              <a:t>e1</a:t>
            </a:r>
            <a:r>
              <a:rPr lang="zh-CN" altLang="en-US" sz="1800">
                <a:solidFill>
                  <a:srgbClr val="00B0F0"/>
                </a:solidFill>
                <a:latin typeface="Consolas" pitchFamily="49" charset="0"/>
                <a:ea typeface="仿宋" pitchFamily="49" charset="-122"/>
                <a:cs typeface="Consolas" pitchFamily="49" charset="0"/>
              </a:rPr>
              <a:t>的</a:t>
            </a:r>
            <a:r>
              <a:rPr lang="en-US" sz="1800">
                <a:solidFill>
                  <a:srgbClr val="00B0F0"/>
                </a:solidFill>
                <a:latin typeface="Consolas" pitchFamily="49" charset="0"/>
                <a:ea typeface="仿宋" pitchFamily="49" charset="-122"/>
                <a:cs typeface="Consolas" pitchFamily="49" charset="0"/>
              </a:rPr>
              <a:t>lb</a:t>
            </a:r>
            <a:endParaRPr lang="zh-CN" altLang="en-US" sz="1800">
              <a:solidFill>
                <a:srgbClr val="00B0F0"/>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e1.no=total++;</a:t>
            </a:r>
            <a:endParaRPr lang="zh-CN" altLang="en-US" sz="1800">
              <a:solidFill>
                <a:srgbClr val="0000FF"/>
              </a:solidFill>
              <a:latin typeface="Consolas" pitchFamily="49" charset="0"/>
              <a:ea typeface="仿宋" pitchFamily="49" charset="-122"/>
              <a:cs typeface="Consolas" pitchFamily="49" charset="0"/>
            </a:endParaRPr>
          </a:p>
          <a:p>
            <a:pPr>
              <a:lnSpc>
                <a:spcPct val="150000"/>
              </a:lnSpc>
            </a:pPr>
            <a:r>
              <a:rPr lang="en-US" sz="1800">
                <a:solidFill>
                  <a:srgbClr val="0000FF"/>
                </a:solidFill>
                <a:latin typeface="Consolas" pitchFamily="49" charset="0"/>
                <a:ea typeface="仿宋" pitchFamily="49" charset="-122"/>
                <a:cs typeface="Consolas" pitchFamily="49" charset="0"/>
              </a:rPr>
              <a:t>          if (</a:t>
            </a:r>
            <a:r>
              <a:rPr lang="en-US" sz="1800">
                <a:solidFill>
                  <a:srgbClr val="FF00FF"/>
                </a:solidFill>
                <a:latin typeface="Consolas" pitchFamily="49" charset="0"/>
                <a:ea typeface="仿宋" pitchFamily="49" charset="-122"/>
                <a:cs typeface="Consolas" pitchFamily="49" charset="0"/>
              </a:rPr>
              <a:t>e1.lb&lt;=mincost</a:t>
            </a:r>
            <a:r>
              <a:rPr lang="en-US" sz="1800">
                <a:solidFill>
                  <a:srgbClr val="0000FF"/>
                </a:solidFill>
                <a:latin typeface="Consolas" pitchFamily="49" charset="0"/>
                <a:ea typeface="仿宋" pitchFamily="49" charset="-122"/>
                <a:cs typeface="Consolas" pitchFamily="49" charset="0"/>
              </a:rPr>
              <a:t>)		</a:t>
            </a:r>
            <a:r>
              <a:rPr lang="en-US"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剪枝</a:t>
            </a:r>
          </a:p>
          <a:p>
            <a:r>
              <a:rPr lang="en-US" sz="1800">
                <a:solidFill>
                  <a:srgbClr val="0000FF"/>
                </a:solidFill>
                <a:latin typeface="Consolas" pitchFamily="49" charset="0"/>
                <a:ea typeface="仿宋" pitchFamily="49" charset="-122"/>
                <a:cs typeface="Consolas" pitchFamily="49" charset="0"/>
              </a:rPr>
              <a:t>             qu.push(e1);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29124" y="-15594"/>
            <a:ext cx="357190" cy="400110"/>
          </a:xfrm>
          <a:prstGeom prst="rect">
            <a:avLst/>
          </a:prstGeom>
          <a:noFill/>
        </p:spPr>
        <p:txBody>
          <a:bodyPr wrap="square" rtlCol="0">
            <a:spAutoFit/>
          </a:bodyPr>
          <a:lstStyle/>
          <a:p>
            <a:r>
              <a:rPr lang="en-US" altLang="zh-CN" sz="2000">
                <a:solidFill>
                  <a:srgbClr val="C00000"/>
                </a:solidFill>
              </a:rPr>
              <a:t>1</a:t>
            </a:r>
            <a:endParaRPr lang="zh-CN" altLang="en-US" sz="2000">
              <a:solidFill>
                <a:srgbClr val="C00000"/>
              </a:solidFill>
            </a:endParaRPr>
          </a:p>
        </p:txBody>
      </p:sp>
      <p:graphicFrame>
        <p:nvGraphicFramePr>
          <p:cNvPr id="4" name="表格 3"/>
          <p:cNvGraphicFramePr>
            <a:graphicFrameLocks noGrp="1"/>
          </p:cNvGraphicFramePr>
          <p:nvPr/>
        </p:nvGraphicFramePr>
        <p:xfrm>
          <a:off x="142844" y="86985"/>
          <a:ext cx="3286149" cy="1570711"/>
        </p:xfrm>
        <a:graphic>
          <a:graphicData uri="http://schemas.openxmlformats.org/drawingml/2006/table">
            <a:tbl>
              <a:tblPr>
                <a:tableStyleId>{35758FB7-9AC5-4552-8A53-C91805E547FA}</a:tableStyleId>
              </a:tblPr>
              <a:tblGrid>
                <a:gridCol w="582744">
                  <a:extLst>
                    <a:ext uri="{9D8B030D-6E8A-4147-A177-3AD203B41FA5}">
                      <a16:colId xmlns:a16="http://schemas.microsoft.com/office/drawing/2014/main" val="20000"/>
                    </a:ext>
                  </a:extLst>
                </a:gridCol>
                <a:gridCol w="675453">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gridCol w="675984">
                  <a:extLst>
                    <a:ext uri="{9D8B030D-6E8A-4147-A177-3AD203B41FA5}">
                      <a16:colId xmlns:a16="http://schemas.microsoft.com/office/drawing/2014/main" val="20003"/>
                    </a:ext>
                  </a:extLst>
                </a:gridCol>
                <a:gridCol w="675984">
                  <a:extLst>
                    <a:ext uri="{9D8B030D-6E8A-4147-A177-3AD203B41FA5}">
                      <a16:colId xmlns:a16="http://schemas.microsoft.com/office/drawing/2014/main" val="20004"/>
                    </a:ext>
                  </a:extLst>
                </a:gridCol>
              </a:tblGrid>
              <a:tr h="264387">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人员</a:t>
                      </a: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ts val="1920"/>
                        </a:lnSpc>
                        <a:spcAft>
                          <a:spcPts val="0"/>
                        </a:spcAft>
                      </a:pPr>
                      <a:r>
                        <a:rPr lang="zh-CN" sz="1600" b="1" kern="100">
                          <a:solidFill>
                            <a:srgbClr val="C00000"/>
                          </a:solidFill>
                          <a:latin typeface="Consolas" pitchFamily="49" charset="0"/>
                          <a:ea typeface="楷体" pitchFamily="49" charset="-122"/>
                          <a:cs typeface="Consolas" pitchFamily="49" charset="0"/>
                        </a:rPr>
                        <a:t>任务</a:t>
                      </a: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0"/>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1"/>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3</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2"/>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extLst>
                  <a:ext uri="{0D108BD9-81ED-4DB2-BD59-A6C34878D82A}">
                    <a16:rowId xmlns:a16="http://schemas.microsoft.com/office/drawing/2014/main" val="10003"/>
                  </a:ext>
                </a:extLst>
              </a:tr>
              <a:tr h="269341">
                <a:tc>
                  <a:txBody>
                    <a:bodyPr/>
                    <a:lstStyle/>
                    <a:p>
                      <a:pPr indent="0" algn="ctr">
                        <a:lnSpc>
                          <a:spcPct val="15000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9</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3">
                        <a:lumMod val="20000"/>
                        <a:lumOff val="80000"/>
                      </a:schemeClr>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extLst>
                  <a:ext uri="{0D108BD9-81ED-4DB2-BD59-A6C34878D82A}">
                    <a16:rowId xmlns:a16="http://schemas.microsoft.com/office/drawing/2014/main" val="10004"/>
                  </a:ext>
                </a:extLst>
              </a:tr>
            </a:tbl>
          </a:graphicData>
        </a:graphic>
      </p:graphicFrame>
      <p:sp>
        <p:nvSpPr>
          <p:cNvPr id="7" name="矩形 6"/>
          <p:cNvSpPr/>
          <p:nvPr/>
        </p:nvSpPr>
        <p:spPr>
          <a:xfrm>
            <a:off x="4143372"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14" name="矩形 13"/>
          <p:cNvSpPr/>
          <p:nvPr/>
        </p:nvSpPr>
        <p:spPr>
          <a:xfrm>
            <a:off x="4714876" y="14285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=0</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[]={0,0,0,0}</a:t>
            </a:r>
            <a:endParaRPr lang="zh-CN" altLang="zh-CN" sz="1400">
              <a:solidFill>
                <a:srgbClr val="0000FF"/>
              </a:solidFill>
              <a:latin typeface="Consolas" pitchFamily="49" charset="0"/>
              <a:ea typeface="楷体" pitchFamily="49" charset="-122"/>
              <a:cs typeface="Consolas" pitchFamily="49" charset="0"/>
            </a:endParaRPr>
          </a:p>
        </p:txBody>
      </p:sp>
      <p:grpSp>
        <p:nvGrpSpPr>
          <p:cNvPr id="2" name="组合 73"/>
          <p:cNvGrpSpPr/>
          <p:nvPr/>
        </p:nvGrpSpPr>
        <p:grpSpPr>
          <a:xfrm>
            <a:off x="2143108" y="714356"/>
            <a:ext cx="6929486" cy="1899570"/>
            <a:chOff x="2143108" y="714356"/>
            <a:chExt cx="6929486" cy="1899570"/>
          </a:xfrm>
        </p:grpSpPr>
        <p:sp>
          <p:nvSpPr>
            <p:cNvPr id="5" name="矩形 4"/>
            <p:cNvSpPr/>
            <p:nvPr/>
          </p:nvSpPr>
          <p:spPr>
            <a:xfrm>
              <a:off x="242886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143108" y="1928802"/>
              <a:ext cx="357190" cy="400110"/>
            </a:xfrm>
            <a:prstGeom prst="rect">
              <a:avLst/>
            </a:prstGeom>
            <a:noFill/>
          </p:spPr>
          <p:txBody>
            <a:bodyPr wrap="square" rtlCol="0">
              <a:spAutoFit/>
            </a:bodyPr>
            <a:lstStyle/>
            <a:p>
              <a:r>
                <a:rPr lang="en-US" altLang="zh-CN" sz="2000">
                  <a:solidFill>
                    <a:srgbClr val="C00000"/>
                  </a:solidFill>
                </a:rPr>
                <a:t>2</a:t>
              </a:r>
              <a:endParaRPr lang="zh-CN" altLang="en-US" sz="2000">
                <a:solidFill>
                  <a:srgbClr val="C00000"/>
                </a:solidFill>
              </a:endParaRPr>
            </a:p>
          </p:txBody>
        </p:sp>
        <p:sp>
          <p:nvSpPr>
            <p:cNvPr id="8" name="TextBox 7"/>
            <p:cNvSpPr txBox="1"/>
            <p:nvPr/>
          </p:nvSpPr>
          <p:spPr>
            <a:xfrm>
              <a:off x="4203570" y="1385816"/>
              <a:ext cx="357190" cy="400110"/>
            </a:xfrm>
            <a:prstGeom prst="rect">
              <a:avLst/>
            </a:prstGeom>
            <a:noFill/>
          </p:spPr>
          <p:txBody>
            <a:bodyPr wrap="square" rtlCol="0">
              <a:spAutoFit/>
            </a:bodyPr>
            <a:lstStyle/>
            <a:p>
              <a:r>
                <a:rPr lang="en-US" altLang="zh-CN" sz="2000">
                  <a:solidFill>
                    <a:srgbClr val="C00000"/>
                  </a:solidFill>
                </a:rPr>
                <a:t>3</a:t>
              </a:r>
              <a:endParaRPr lang="zh-CN" altLang="en-US" sz="2000">
                <a:solidFill>
                  <a:srgbClr val="C00000"/>
                </a:solidFill>
              </a:endParaRPr>
            </a:p>
          </p:txBody>
        </p:sp>
        <p:sp>
          <p:nvSpPr>
            <p:cNvPr id="9" name="矩形 8"/>
            <p:cNvSpPr/>
            <p:nvPr/>
          </p:nvSpPr>
          <p:spPr>
            <a:xfrm>
              <a:off x="5775206"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=1</a:t>
              </a:r>
              <a:r>
                <a:rPr lang="zh-CN"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0000FF"/>
                  </a:solidFill>
                  <a:latin typeface="Consolas" pitchFamily="49" charset="0"/>
                  <a:ea typeface="楷体" pitchFamily="49" charset="-122"/>
                  <a:cs typeface="Consolas" pitchFamily="49" charset="0"/>
                </a:rPr>
                <a:t>cost=7</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dirty="0" err="1">
                  <a:solidFill>
                    <a:srgbClr val="0000FF"/>
                  </a:solidFill>
                  <a:latin typeface="Consolas" pitchFamily="49" charset="0"/>
                  <a:ea typeface="楷体" pitchFamily="49" charset="-122"/>
                  <a:cs typeface="Consolas" pitchFamily="49" charset="0"/>
                </a:rPr>
                <a:t>lb</a:t>
              </a:r>
              <a:r>
                <a:rPr lang="en-US" altLang="zh-CN" sz="1400" dirty="0">
                  <a:solidFill>
                    <a:srgbClr val="0000FF"/>
                  </a:solidFill>
                  <a:latin typeface="Consolas" pitchFamily="49" charset="0"/>
                  <a:ea typeface="楷体" pitchFamily="49" charset="-122"/>
                  <a:cs typeface="Consolas" pitchFamily="49" charset="0"/>
                </a:rPr>
                <a:t>=20</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FF0000"/>
                  </a:solidFill>
                  <a:latin typeface="Consolas" pitchFamily="49" charset="0"/>
                  <a:ea typeface="楷体" pitchFamily="49" charset="-122"/>
                  <a:cs typeface="Consolas" pitchFamily="49" charset="0"/>
                </a:rPr>
                <a:t>3</a:t>
              </a:r>
              <a:r>
                <a:rPr lang="en-US" altLang="zh-CN" sz="1400" dirty="0">
                  <a:solidFill>
                    <a:srgbClr val="0000FF"/>
                  </a:solidFill>
                  <a:latin typeface="Consolas" pitchFamily="49" charset="0"/>
                  <a:ea typeface="楷体" pitchFamily="49" charset="-122"/>
                  <a:cs typeface="Consolas" pitchFamily="49" charset="0"/>
                </a:rPr>
                <a:t>,0,0,0}</a:t>
              </a:r>
              <a:endParaRPr lang="zh-CN" altLang="zh-CN" sz="1400" dirty="0">
                <a:solidFill>
                  <a:srgbClr val="0000FF"/>
                </a:solidFill>
                <a:latin typeface="Consolas" pitchFamily="49" charset="0"/>
                <a:ea typeface="楷体" pitchFamily="49" charset="-122"/>
                <a:cs typeface="Consolas" pitchFamily="49" charset="0"/>
              </a:endParaRPr>
            </a:p>
          </p:txBody>
        </p:sp>
        <p:sp>
          <p:nvSpPr>
            <p:cNvPr id="10" name="TextBox 9"/>
            <p:cNvSpPr txBox="1"/>
            <p:nvPr/>
          </p:nvSpPr>
          <p:spPr>
            <a:xfrm>
              <a:off x="5846644" y="1385816"/>
              <a:ext cx="357190" cy="400110"/>
            </a:xfrm>
            <a:prstGeom prst="rect">
              <a:avLst/>
            </a:prstGeom>
            <a:noFill/>
          </p:spPr>
          <p:txBody>
            <a:bodyPr wrap="square" rtlCol="0">
              <a:spAutoFit/>
            </a:bodyPr>
            <a:lstStyle/>
            <a:p>
              <a:r>
                <a:rPr lang="en-US" altLang="zh-CN" sz="2000">
                  <a:solidFill>
                    <a:srgbClr val="C00000"/>
                  </a:solidFill>
                </a:rPr>
                <a:t>4</a:t>
              </a:r>
              <a:endParaRPr lang="zh-CN" altLang="en-US" sz="2000">
                <a:solidFill>
                  <a:srgbClr val="C00000"/>
                </a:solidFill>
              </a:endParaRPr>
            </a:p>
          </p:txBody>
        </p:sp>
        <p:sp>
          <p:nvSpPr>
            <p:cNvPr id="11" name="矩形 10"/>
            <p:cNvSpPr/>
            <p:nvPr/>
          </p:nvSpPr>
          <p:spPr>
            <a:xfrm>
              <a:off x="7429520" y="178592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=1</a:t>
              </a:r>
              <a:r>
                <a:rPr lang="zh-CN"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0000FF"/>
                  </a:solidFill>
                  <a:latin typeface="Consolas" pitchFamily="49" charset="0"/>
                  <a:ea typeface="楷体" pitchFamily="49" charset="-122"/>
                  <a:cs typeface="Consolas" pitchFamily="49" charset="0"/>
                </a:rPr>
                <a:t>cost=8</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dirty="0" err="1">
                  <a:solidFill>
                    <a:srgbClr val="0000FF"/>
                  </a:solidFill>
                  <a:latin typeface="Consolas" pitchFamily="49" charset="0"/>
                  <a:ea typeface="楷体" pitchFamily="49" charset="-122"/>
                  <a:cs typeface="Consolas" pitchFamily="49" charset="0"/>
                </a:rPr>
                <a:t>lb</a:t>
              </a:r>
              <a:r>
                <a:rPr lang="en-US" altLang="zh-CN" sz="1400" dirty="0">
                  <a:solidFill>
                    <a:srgbClr val="0000FF"/>
                  </a:solidFill>
                  <a:latin typeface="Consolas" pitchFamily="49" charset="0"/>
                  <a:ea typeface="楷体" pitchFamily="49" charset="-122"/>
                  <a:cs typeface="Consolas" pitchFamily="49" charset="0"/>
                </a:rPr>
                <a:t>=18</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a:t>
              </a:r>
              <a:r>
                <a:rPr lang="en-US" altLang="zh-CN" sz="1400" dirty="0">
                  <a:solidFill>
                    <a:srgbClr val="FF0000"/>
                  </a:solidFill>
                  <a:latin typeface="Consolas" pitchFamily="49" charset="0"/>
                  <a:ea typeface="楷体" pitchFamily="49" charset="-122"/>
                  <a:cs typeface="Consolas" pitchFamily="49" charset="0"/>
                </a:rPr>
                <a:t>4</a:t>
              </a:r>
              <a:r>
                <a:rPr lang="en-US" altLang="zh-CN" sz="1400" dirty="0">
                  <a:solidFill>
                    <a:srgbClr val="0000FF"/>
                  </a:solidFill>
                  <a:latin typeface="Consolas" pitchFamily="49" charset="0"/>
                  <a:ea typeface="楷体" pitchFamily="49" charset="-122"/>
                  <a:cs typeface="Consolas" pitchFamily="49" charset="0"/>
                </a:rPr>
                <a:t>,0,0,0}</a:t>
              </a:r>
              <a:endParaRPr lang="zh-CN" altLang="zh-CN" sz="1400" dirty="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8215338" y="1428736"/>
              <a:ext cx="357190" cy="400110"/>
            </a:xfrm>
            <a:prstGeom prst="rect">
              <a:avLst/>
            </a:prstGeom>
            <a:noFill/>
          </p:spPr>
          <p:txBody>
            <a:bodyPr wrap="square" rtlCol="0">
              <a:spAutoFit/>
            </a:bodyPr>
            <a:lstStyle/>
            <a:p>
              <a:r>
                <a:rPr lang="en-US" altLang="zh-CN" sz="2000">
                  <a:solidFill>
                    <a:srgbClr val="C00000"/>
                  </a:solidFill>
                </a:rPr>
                <a:t>5</a:t>
              </a:r>
              <a:endParaRPr lang="zh-CN" altLang="en-US" sz="2000">
                <a:solidFill>
                  <a:srgbClr val="C00000"/>
                </a:solidFill>
              </a:endParaRPr>
            </a:p>
          </p:txBody>
        </p:sp>
        <p:cxnSp>
          <p:nvCxnSpPr>
            <p:cNvPr id="16" name="直接连接符 15"/>
            <p:cNvCxnSpPr/>
            <p:nvPr/>
          </p:nvCxnSpPr>
          <p:spPr>
            <a:xfrm rot="10800000" flipV="1">
              <a:off x="3500430" y="1000108"/>
              <a:ext cx="1214446"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929058" y="105597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cxnSp>
          <p:nvCxnSpPr>
            <p:cNvPr id="19" name="直接连接符 18"/>
            <p:cNvCxnSpPr>
              <a:endCxn id="7" idx="0"/>
            </p:cNvCxnSpPr>
            <p:nvPr/>
          </p:nvCxnSpPr>
          <p:spPr>
            <a:xfrm rot="5400000">
              <a:off x="4610529" y="1252951"/>
              <a:ext cx="785818" cy="28013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9" idx="0"/>
            </p:cNvCxnSpPr>
            <p:nvPr/>
          </p:nvCxnSpPr>
          <p:spPr>
            <a:xfrm>
              <a:off x="5572132" y="1000108"/>
              <a:ext cx="923074" cy="7858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endCxn id="11" idx="0"/>
            </p:cNvCxnSpPr>
            <p:nvPr/>
          </p:nvCxnSpPr>
          <p:spPr>
            <a:xfrm>
              <a:off x="6143636" y="1000108"/>
              <a:ext cx="2005884" cy="78581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4572000" y="120837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31" name="TextBox 30"/>
            <p:cNvSpPr txBox="1"/>
            <p:nvPr/>
          </p:nvSpPr>
          <p:spPr>
            <a:xfrm>
              <a:off x="5429256" y="119885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2" name="TextBox 31"/>
            <p:cNvSpPr txBox="1"/>
            <p:nvPr/>
          </p:nvSpPr>
          <p:spPr>
            <a:xfrm>
              <a:off x="6967032" y="1055976"/>
              <a:ext cx="357190" cy="276999"/>
            </a:xfrm>
            <a:prstGeom prst="rect">
              <a:avLst/>
            </a:prstGeom>
            <a:noFill/>
          </p:spPr>
          <p:txBody>
            <a:bodyPr wrap="square" lIns="0" tIns="0" rIns="0" bIns="0" rtlCol="0">
              <a:spAutoFit/>
            </a:bodyPr>
            <a:lstStyle/>
            <a:p>
              <a:r>
                <a:rPr lang="en-US" altLang="zh-CN" sz="1800" i="1">
                  <a:solidFill>
                    <a:srgbClr val="0000FF"/>
                  </a:solidFill>
                </a:rPr>
                <a:t>j</a:t>
              </a:r>
              <a:r>
                <a:rPr lang="en-US" altLang="zh-CN" sz="1800">
                  <a:solidFill>
                    <a:srgbClr val="0000FF"/>
                  </a:solidFill>
                </a:rPr>
                <a:t>=4</a:t>
              </a:r>
              <a:endParaRPr lang="zh-CN" altLang="en-US" sz="1800">
                <a:solidFill>
                  <a:srgbClr val="0000FF"/>
                </a:solidFill>
              </a:endParaRPr>
            </a:p>
          </p:txBody>
        </p:sp>
        <p:sp>
          <p:nvSpPr>
            <p:cNvPr id="33" name="TextBox 32"/>
            <p:cNvSpPr txBox="1"/>
            <p:nvPr/>
          </p:nvSpPr>
          <p:spPr>
            <a:xfrm>
              <a:off x="7500958" y="714356"/>
              <a:ext cx="1571636" cy="646331"/>
            </a:xfrm>
            <a:prstGeom prst="rect">
              <a:avLst/>
            </a:prstGeom>
            <a:solidFill>
              <a:schemeClr val="bg1"/>
            </a:solid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为</a:t>
              </a:r>
              <a:r>
                <a:rPr lang="en-US" altLang="zh-CN" sz="1800">
                  <a:solidFill>
                    <a:srgbClr val="0000FF"/>
                  </a:solidFill>
                  <a:latin typeface="Consolas" pitchFamily="49" charset="0"/>
                  <a:ea typeface="楷体" pitchFamily="49" charset="-122"/>
                  <a:cs typeface="Consolas" pitchFamily="49" charset="0"/>
                </a:rPr>
                <a:t>e.</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任务分配人员</a:t>
              </a:r>
              <a:r>
                <a:rPr lang="en-US" altLang="zh-CN" sz="1800" i="1">
                  <a:solidFill>
                    <a:srgbClr val="0000FF"/>
                  </a:solidFill>
                  <a:latin typeface="Consolas" pitchFamily="49" charset="0"/>
                  <a:ea typeface="楷体" pitchFamily="49" charset="-122"/>
                  <a:cs typeface="Consolas" pitchFamily="49" charset="0"/>
                </a:rPr>
                <a:t>j</a:t>
              </a:r>
              <a:endParaRPr lang="zh-CN" altLang="en-US" sz="1800" i="1">
                <a:solidFill>
                  <a:srgbClr val="0000FF"/>
                </a:solidFill>
                <a:latin typeface="Consolas" pitchFamily="49" charset="0"/>
                <a:ea typeface="楷体" pitchFamily="49" charset="-122"/>
                <a:cs typeface="Consolas" pitchFamily="49" charset="0"/>
              </a:endParaRPr>
            </a:p>
          </p:txBody>
        </p:sp>
      </p:grpSp>
      <p:sp>
        <p:nvSpPr>
          <p:cNvPr id="34" name="矩形 33"/>
          <p:cNvSpPr/>
          <p:nvPr/>
        </p:nvSpPr>
        <p:spPr>
          <a:xfrm>
            <a:off x="2285984" y="3214686"/>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cost=8</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grpSp>
        <p:nvGrpSpPr>
          <p:cNvPr id="13" name="组合 74"/>
          <p:cNvGrpSpPr/>
          <p:nvPr/>
        </p:nvGrpSpPr>
        <p:grpSpPr>
          <a:xfrm>
            <a:off x="2346182" y="2613926"/>
            <a:ext cx="5226214" cy="1441686"/>
            <a:chOff x="2346182" y="2613926"/>
            <a:chExt cx="5226214" cy="1441686"/>
          </a:xfrm>
        </p:grpSpPr>
        <p:sp>
          <p:nvSpPr>
            <p:cNvPr id="35" name="TextBox 34"/>
            <p:cNvSpPr txBox="1"/>
            <p:nvPr/>
          </p:nvSpPr>
          <p:spPr>
            <a:xfrm>
              <a:off x="2346182" y="2786058"/>
              <a:ext cx="357190" cy="400110"/>
            </a:xfrm>
            <a:prstGeom prst="rect">
              <a:avLst/>
            </a:prstGeom>
            <a:noFill/>
          </p:spPr>
          <p:txBody>
            <a:bodyPr wrap="square" rtlCol="0">
              <a:spAutoFit/>
            </a:bodyPr>
            <a:lstStyle/>
            <a:p>
              <a:r>
                <a:rPr lang="en-US" altLang="zh-CN" sz="2000">
                  <a:solidFill>
                    <a:srgbClr val="C00000"/>
                  </a:solidFill>
                </a:rPr>
                <a:t>6</a:t>
              </a:r>
              <a:endParaRPr lang="zh-CN" altLang="en-US" sz="2000">
                <a:solidFill>
                  <a:srgbClr val="C00000"/>
                </a:solidFill>
              </a:endParaRPr>
            </a:p>
          </p:txBody>
        </p:sp>
        <p:sp>
          <p:nvSpPr>
            <p:cNvPr id="36" name="矩形 35"/>
            <p:cNvSpPr/>
            <p:nvPr/>
          </p:nvSpPr>
          <p:spPr>
            <a:xfrm>
              <a:off x="4139654"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357686" y="2886014"/>
              <a:ext cx="357190" cy="400110"/>
            </a:xfrm>
            <a:prstGeom prst="rect">
              <a:avLst/>
            </a:prstGeom>
            <a:noFill/>
          </p:spPr>
          <p:txBody>
            <a:bodyPr wrap="square" rtlCol="0">
              <a:spAutoFit/>
            </a:bodyPr>
            <a:lstStyle/>
            <a:p>
              <a:r>
                <a:rPr lang="en-US" altLang="zh-CN" sz="2000">
                  <a:solidFill>
                    <a:srgbClr val="C00000"/>
                  </a:solidFill>
                </a:rPr>
                <a:t>7</a:t>
              </a:r>
              <a:endParaRPr lang="zh-CN" altLang="en-US" sz="2000">
                <a:solidFill>
                  <a:srgbClr val="C00000"/>
                </a:solidFill>
              </a:endParaRPr>
            </a:p>
          </p:txBody>
        </p:sp>
        <p:sp>
          <p:nvSpPr>
            <p:cNvPr id="38" name="矩形 37"/>
            <p:cNvSpPr/>
            <p:nvPr/>
          </p:nvSpPr>
          <p:spPr>
            <a:xfrm>
              <a:off x="6132396" y="3227612"/>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736474" y="2836562"/>
              <a:ext cx="357190" cy="400110"/>
            </a:xfrm>
            <a:prstGeom prst="rect">
              <a:avLst/>
            </a:prstGeom>
            <a:noFill/>
          </p:spPr>
          <p:txBody>
            <a:bodyPr wrap="square" rtlCol="0">
              <a:spAutoFit/>
            </a:bodyPr>
            <a:lstStyle/>
            <a:p>
              <a:r>
                <a:rPr lang="en-US" altLang="zh-CN" sz="2000">
                  <a:solidFill>
                    <a:srgbClr val="C00000"/>
                  </a:solidFill>
                </a:rPr>
                <a:t>8</a:t>
              </a:r>
              <a:endParaRPr lang="zh-CN" altLang="en-US" sz="2000">
                <a:solidFill>
                  <a:srgbClr val="C00000"/>
                </a:solidFill>
              </a:endParaRPr>
            </a:p>
          </p:txBody>
        </p:sp>
        <p:cxnSp>
          <p:nvCxnSpPr>
            <p:cNvPr id="41" name="直接连接符 40"/>
            <p:cNvCxnSpPr/>
            <p:nvPr/>
          </p:nvCxnSpPr>
          <p:spPr>
            <a:xfrm rot="10800000" flipV="1">
              <a:off x="3714744" y="2643182"/>
              <a:ext cx="714380" cy="5715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7" idx="2"/>
              <a:endCxn id="36" idx="0"/>
            </p:cNvCxnSpPr>
            <p:nvPr/>
          </p:nvCxnSpPr>
          <p:spPr>
            <a:xfrm rot="5400000">
              <a:off x="4554670" y="2918910"/>
              <a:ext cx="613686" cy="37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a:off x="5286380" y="2630656"/>
              <a:ext cx="1119815" cy="58403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3428992" y="2786058"/>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8" name="TextBox 47"/>
            <p:cNvSpPr txBox="1"/>
            <p:nvPr/>
          </p:nvSpPr>
          <p:spPr>
            <a:xfrm>
              <a:off x="4929190" y="2794811"/>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49" name="TextBox 48"/>
            <p:cNvSpPr txBox="1"/>
            <p:nvPr/>
          </p:nvSpPr>
          <p:spPr>
            <a:xfrm>
              <a:off x="6143636" y="271462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50" name="矩形 49"/>
          <p:cNvSpPr/>
          <p:nvPr/>
        </p:nvSpPr>
        <p:spPr>
          <a:xfrm>
            <a:off x="1349768" y="4601664"/>
            <a:ext cx="1440000"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lb=13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[]={2,1,</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grpSp>
        <p:nvGrpSpPr>
          <p:cNvPr id="15" name="组合 75"/>
          <p:cNvGrpSpPr/>
          <p:nvPr/>
        </p:nvGrpSpPr>
        <p:grpSpPr>
          <a:xfrm>
            <a:off x="1409966" y="4046890"/>
            <a:ext cx="3447786" cy="1395700"/>
            <a:chOff x="1409966" y="4071942"/>
            <a:chExt cx="3447786" cy="1395700"/>
          </a:xfrm>
        </p:grpSpPr>
        <p:sp>
          <p:nvSpPr>
            <p:cNvPr id="51" name="TextBox 50"/>
            <p:cNvSpPr txBox="1"/>
            <p:nvPr/>
          </p:nvSpPr>
          <p:spPr>
            <a:xfrm>
              <a:off x="1409966" y="4298782"/>
              <a:ext cx="357190" cy="400110"/>
            </a:xfrm>
            <a:prstGeom prst="rect">
              <a:avLst/>
            </a:prstGeom>
            <a:noFill/>
          </p:spPr>
          <p:txBody>
            <a:bodyPr wrap="square" rtlCol="0">
              <a:spAutoFit/>
            </a:bodyPr>
            <a:lstStyle/>
            <a:p>
              <a:r>
                <a:rPr lang="en-US" altLang="zh-CN" sz="2000">
                  <a:solidFill>
                    <a:srgbClr val="C00000"/>
                  </a:solidFill>
                </a:rPr>
                <a:t>9</a:t>
              </a:r>
              <a:endParaRPr lang="zh-CN" altLang="en-US" sz="2000">
                <a:solidFill>
                  <a:srgbClr val="C00000"/>
                </a:solidFill>
              </a:endParaRPr>
            </a:p>
          </p:txBody>
        </p:sp>
        <p:sp>
          <p:nvSpPr>
            <p:cNvPr id="52" name="矩形 51"/>
            <p:cNvSpPr/>
            <p:nvPr/>
          </p:nvSpPr>
          <p:spPr>
            <a:xfrm>
              <a:off x="3203438" y="4639642"/>
              <a:ext cx="1654314" cy="828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a:solidFill>
                    <a:srgbClr val="0000FF"/>
                  </a:solidFill>
                  <a:latin typeface="Consolas" pitchFamily="49" charset="0"/>
                  <a:ea typeface="楷体" pitchFamily="49" charset="-122"/>
                  <a:cs typeface="Consolas" pitchFamily="49" charset="0"/>
                </a:rPr>
                <a:t>cost=16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a:solidFill>
                    <a:srgbClr val="0000FF"/>
                  </a:solidFill>
                  <a:latin typeface="Consolas" pitchFamily="49" charset="0"/>
                  <a:ea typeface="楷体" pitchFamily="49" charset="-122"/>
                  <a:cs typeface="Consolas" pitchFamily="49" charset="0"/>
                </a:rPr>
                <a:t>lb=25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[]={2,1,</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53" name="TextBox 52"/>
            <p:cNvSpPr txBox="1"/>
            <p:nvPr/>
          </p:nvSpPr>
          <p:spPr>
            <a:xfrm>
              <a:off x="3695982" y="4311708"/>
              <a:ext cx="518828" cy="400110"/>
            </a:xfrm>
            <a:prstGeom prst="rect">
              <a:avLst/>
            </a:prstGeom>
            <a:noFill/>
          </p:spPr>
          <p:txBody>
            <a:bodyPr wrap="square" rtlCol="0">
              <a:spAutoFit/>
            </a:bodyPr>
            <a:lstStyle/>
            <a:p>
              <a:r>
                <a:rPr lang="en-US" altLang="zh-CN" sz="2000">
                  <a:solidFill>
                    <a:srgbClr val="C00000"/>
                  </a:solidFill>
                </a:rPr>
                <a:t>10</a:t>
              </a:r>
              <a:endParaRPr lang="zh-CN" altLang="en-US" sz="2000">
                <a:solidFill>
                  <a:srgbClr val="C00000"/>
                </a:solidFill>
              </a:endParaRPr>
            </a:p>
          </p:txBody>
        </p:sp>
        <p:cxnSp>
          <p:nvCxnSpPr>
            <p:cNvPr id="65" name="直接连接符 64"/>
            <p:cNvCxnSpPr/>
            <p:nvPr/>
          </p:nvCxnSpPr>
          <p:spPr>
            <a:xfrm rot="5400000">
              <a:off x="2214546" y="4143380"/>
              <a:ext cx="571504" cy="4286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rot="16200000" flipH="1">
              <a:off x="3178959" y="4179099"/>
              <a:ext cx="571504" cy="35719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2096722" y="415213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72" name="TextBox 71"/>
            <p:cNvSpPr txBox="1"/>
            <p:nvPr/>
          </p:nvSpPr>
          <p:spPr>
            <a:xfrm>
              <a:off x="3084328" y="425239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grpSp>
        <p:nvGrpSpPr>
          <p:cNvPr id="18" name="组合 76"/>
          <p:cNvGrpSpPr/>
          <p:nvPr/>
        </p:nvGrpSpPr>
        <p:grpSpPr>
          <a:xfrm>
            <a:off x="785786" y="5429664"/>
            <a:ext cx="2143140" cy="1356922"/>
            <a:chOff x="785786" y="5429664"/>
            <a:chExt cx="2143140" cy="1356922"/>
          </a:xfrm>
        </p:grpSpPr>
        <p:sp>
          <p:nvSpPr>
            <p:cNvPr id="55" name="矩形 54"/>
            <p:cNvSpPr/>
            <p:nvPr/>
          </p:nvSpPr>
          <p:spPr>
            <a:xfrm>
              <a:off x="1214414" y="5958586"/>
              <a:ext cx="1714512"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800" i="1">
                  <a:solidFill>
                    <a:schemeClr val="bg1"/>
                  </a:solidFill>
                  <a:latin typeface="Consolas" pitchFamily="49" charset="0"/>
                  <a:ea typeface="楷体" pitchFamily="49" charset="-122"/>
                  <a:cs typeface="Consolas" pitchFamily="49" charset="0"/>
                </a:rPr>
                <a:t>i</a:t>
              </a:r>
              <a:r>
                <a:rPr lang="en-US" altLang="zh-CN" sz="1800">
                  <a:solidFill>
                    <a:schemeClr val="bg1"/>
                  </a:solidFill>
                  <a:latin typeface="Consolas" pitchFamily="49" charset="0"/>
                  <a:ea typeface="楷体" pitchFamily="49" charset="-122"/>
                  <a:cs typeface="Consolas" pitchFamily="49" charset="0"/>
                </a:rPr>
                <a:t>=4</a:t>
              </a:r>
              <a:r>
                <a:rPr lang="zh-CN" altLang="zh-CN" sz="1800">
                  <a:solidFill>
                    <a:schemeClr val="bg1"/>
                  </a:solidFill>
                  <a:latin typeface="Consolas" pitchFamily="49" charset="0"/>
                  <a:ea typeface="楷体" pitchFamily="49" charset="-122"/>
                  <a:cs typeface="Consolas" pitchFamily="49" charset="0"/>
                </a:rPr>
                <a:t>，</a:t>
              </a:r>
              <a:r>
                <a:rPr lang="en-US" altLang="zh-CN" sz="1800">
                  <a:solidFill>
                    <a:schemeClr val="bg1"/>
                  </a:solidFill>
                  <a:latin typeface="Consolas" pitchFamily="49" charset="0"/>
                  <a:ea typeface="楷体" pitchFamily="49" charset="-122"/>
                  <a:cs typeface="Consolas" pitchFamily="49" charset="0"/>
                </a:rPr>
                <a:t>cost=13</a:t>
              </a:r>
              <a:endParaRPr lang="zh-CN" altLang="zh-CN" sz="1800">
                <a:solidFill>
                  <a:schemeClr val="bg1"/>
                </a:solidFill>
                <a:latin typeface="Consolas" pitchFamily="49" charset="0"/>
                <a:ea typeface="楷体" pitchFamily="49" charset="-122"/>
                <a:cs typeface="Consolas" pitchFamily="49" charset="0"/>
              </a:endParaRPr>
            </a:p>
            <a:p>
              <a:pPr>
                <a:lnSpc>
                  <a:spcPts val="2000"/>
                </a:lnSpc>
              </a:pPr>
              <a:r>
                <a:rPr lang="en-US" altLang="zh-CN" sz="1800">
                  <a:solidFill>
                    <a:schemeClr val="bg1"/>
                  </a:solidFill>
                  <a:latin typeface="Consolas" pitchFamily="49" charset="0"/>
                  <a:ea typeface="楷体" pitchFamily="49" charset="-122"/>
                  <a:cs typeface="Consolas" pitchFamily="49" charset="0"/>
                </a:rPr>
                <a:t>lb=13</a:t>
              </a:r>
              <a:endParaRPr lang="zh-CN" altLang="zh-CN" sz="1800">
                <a:solidFill>
                  <a:schemeClr val="bg1"/>
                </a:solidFill>
                <a:latin typeface="Consolas" pitchFamily="49" charset="0"/>
                <a:ea typeface="楷体" pitchFamily="49" charset="-122"/>
                <a:cs typeface="Consolas" pitchFamily="49" charset="0"/>
              </a:endParaRPr>
            </a:p>
            <a:p>
              <a:pPr>
                <a:lnSpc>
                  <a:spcPts val="2000"/>
                </a:lnSpc>
              </a:pPr>
              <a:r>
                <a:rPr lang="en-US" altLang="zh-CN" sz="1800" i="1">
                  <a:solidFill>
                    <a:schemeClr val="bg1"/>
                  </a:solidFill>
                  <a:latin typeface="Consolas" pitchFamily="49" charset="0"/>
                  <a:ea typeface="楷体" pitchFamily="49" charset="-122"/>
                  <a:cs typeface="Consolas" pitchFamily="49" charset="0"/>
                </a:rPr>
                <a:t>x</a:t>
              </a:r>
              <a:r>
                <a:rPr lang="en-US" altLang="zh-CN" sz="1800">
                  <a:solidFill>
                    <a:schemeClr val="bg1"/>
                  </a:solidFill>
                  <a:latin typeface="Consolas" pitchFamily="49" charset="0"/>
                  <a:ea typeface="楷体" pitchFamily="49" charset="-122"/>
                  <a:cs typeface="Consolas" pitchFamily="49" charset="0"/>
                </a:rPr>
                <a:t>[]={2,1,3,4}</a:t>
              </a:r>
              <a:endParaRPr lang="zh-CN" altLang="zh-CN" sz="1800">
                <a:solidFill>
                  <a:schemeClr val="bg1"/>
                </a:solidFill>
                <a:latin typeface="Consolas" pitchFamily="49" charset="0"/>
                <a:ea typeface="楷体" pitchFamily="49" charset="-122"/>
                <a:cs typeface="Consolas" pitchFamily="49" charset="0"/>
              </a:endParaRPr>
            </a:p>
          </p:txBody>
        </p:sp>
        <p:sp>
          <p:nvSpPr>
            <p:cNvPr id="56" name="TextBox 55"/>
            <p:cNvSpPr txBox="1"/>
            <p:nvPr/>
          </p:nvSpPr>
          <p:spPr>
            <a:xfrm>
              <a:off x="785786" y="5957848"/>
              <a:ext cx="428628" cy="400110"/>
            </a:xfrm>
            <a:prstGeom prst="rect">
              <a:avLst/>
            </a:prstGeom>
            <a:noFill/>
          </p:spPr>
          <p:txBody>
            <a:bodyPr wrap="square" rtlCol="0">
              <a:spAutoFit/>
            </a:bodyPr>
            <a:lstStyle/>
            <a:p>
              <a:r>
                <a:rPr lang="en-US" altLang="zh-CN" sz="2000">
                  <a:solidFill>
                    <a:srgbClr val="C00000"/>
                  </a:solidFill>
                </a:rPr>
                <a:t>11</a:t>
              </a:r>
              <a:endParaRPr lang="zh-CN" altLang="en-US" sz="2000">
                <a:solidFill>
                  <a:srgbClr val="C00000"/>
                </a:solidFill>
              </a:endParaRPr>
            </a:p>
          </p:txBody>
        </p:sp>
        <p:cxnSp>
          <p:nvCxnSpPr>
            <p:cNvPr id="69" name="直接连接符 68"/>
            <p:cNvCxnSpPr>
              <a:stCxn id="50" idx="2"/>
              <a:endCxn id="55" idx="0"/>
            </p:cNvCxnSpPr>
            <p:nvPr/>
          </p:nvCxnSpPr>
          <p:spPr>
            <a:xfrm rot="16200000" flipH="1">
              <a:off x="1806258" y="5693174"/>
              <a:ext cx="528922" cy="190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2139390" y="557214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=4</a:t>
              </a:r>
              <a:endParaRPr lang="zh-CN" altLang="en-US" sz="1600">
                <a:solidFill>
                  <a:srgbClr val="0000FF"/>
                </a:solidFill>
                <a:latin typeface="Consolas" pitchFamily="49" charset="0"/>
                <a:cs typeface="Consolas" pitchFamily="49" charset="0"/>
              </a:endParaRPr>
            </a:p>
          </p:txBody>
        </p:sp>
      </p:grpSp>
      <p:sp>
        <p:nvSpPr>
          <p:cNvPr id="78" name="TextBox 77"/>
          <p:cNvSpPr txBox="1"/>
          <p:nvPr/>
        </p:nvSpPr>
        <p:spPr>
          <a:xfrm>
            <a:off x="5429256" y="5072074"/>
            <a:ext cx="2643206" cy="400110"/>
          </a:xfrm>
          <a:prstGeom prst="rect">
            <a:avLst/>
          </a:prstGeom>
          <a:noFill/>
        </p:spPr>
        <p:txBody>
          <a:bodyPr wrap="square" rtlCol="0">
            <a:spAutoFit/>
          </a:bodyPr>
          <a:lstStyle/>
          <a:p>
            <a:r>
              <a:rPr lang="zh-CN" altLang="en-US" sz="2000">
                <a:solidFill>
                  <a:srgbClr val="0000FF"/>
                </a:solidFill>
                <a:latin typeface="微软雅黑" pitchFamily="34" charset="-122"/>
                <a:ea typeface="微软雅黑" pitchFamily="34" charset="-122"/>
              </a:rPr>
              <a:t>其他子结点</a:t>
            </a:r>
            <a:r>
              <a:rPr lang="zh-CN" altLang="zh-CN" sz="2000">
                <a:solidFill>
                  <a:srgbClr val="0000FF"/>
                </a:solidFill>
                <a:latin typeface="微软雅黑" pitchFamily="34" charset="-122"/>
                <a:ea typeface="微软雅黑" pitchFamily="34" charset="-122"/>
              </a:rPr>
              <a:t>被剪枝</a:t>
            </a:r>
            <a:r>
              <a:rPr lang="zh-CN" altLang="en-US" sz="2000">
                <a:solidFill>
                  <a:srgbClr val="0000FF"/>
                </a:solidFill>
                <a:latin typeface="微软雅黑" pitchFamily="34" charset="-122"/>
                <a:ea typeface="微软雅黑" pitchFamily="34" charset="-122"/>
              </a:rPr>
              <a:t>！</a:t>
            </a:r>
          </a:p>
        </p:txBody>
      </p:sp>
      <p:sp>
        <p:nvSpPr>
          <p:cNvPr id="79" name="TextBox 78"/>
          <p:cNvSpPr txBox="1"/>
          <p:nvPr/>
        </p:nvSpPr>
        <p:spPr>
          <a:xfrm>
            <a:off x="5500694" y="6141385"/>
            <a:ext cx="1214446" cy="430887"/>
          </a:xfrm>
          <a:prstGeom prst="rect">
            <a:avLst/>
          </a:prstGeom>
          <a:noFill/>
        </p:spPr>
        <p:txBody>
          <a:bodyPr wrap="square" rtlCol="0">
            <a:spAutoFit/>
          </a:bodyPr>
          <a:lstStyle/>
          <a:p>
            <a:r>
              <a:rPr lang="zh-CN" altLang="en-US" sz="2200">
                <a:solidFill>
                  <a:srgbClr val="FF0000"/>
                </a:solidFill>
                <a:latin typeface="楷体" pitchFamily="49" charset="-122"/>
                <a:ea typeface="楷体" pitchFamily="49" charset="-122"/>
              </a:rPr>
              <a:t>解结点</a:t>
            </a:r>
          </a:p>
        </p:txBody>
      </p:sp>
      <p:cxnSp>
        <p:nvCxnSpPr>
          <p:cNvPr id="81" name="直接箭头连接符 80"/>
          <p:cNvCxnSpPr/>
          <p:nvPr/>
        </p:nvCxnSpPr>
        <p:spPr>
          <a:xfrm rot="10800000" flipV="1">
            <a:off x="2928926" y="6385286"/>
            <a:ext cx="257176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34"/>
                                        </p:tgtEl>
                                      </p:cBhvr>
                                    </p:animEffect>
                                    <p:animScale>
                                      <p:cBhvr>
                                        <p:cTn id="26" dur="250" autoRev="1" fill="hold"/>
                                        <p:tgtEl>
                                          <p:spTgt spid="34"/>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grpId="1" nodeType="clickEffect">
                                  <p:stCondLst>
                                    <p:cond delay="0"/>
                                  </p:stCondLst>
                                  <p:childTnLst>
                                    <p:animEffect transition="out" filter="fade">
                                      <p:cBhvr>
                                        <p:cTn id="37" dur="500" tmFilter="0, 0; .2, .5; .8, .5; 1, 0"/>
                                        <p:tgtEl>
                                          <p:spTgt spid="50"/>
                                        </p:tgtEl>
                                      </p:cBhvr>
                                    </p:animEffect>
                                    <p:animScale>
                                      <p:cBhvr>
                                        <p:cTn id="38" dur="250" autoRev="1" fill="hold"/>
                                        <p:tgtEl>
                                          <p:spTgt spid="50"/>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par>
                          <p:cTn id="51" fill="hold">
                            <p:stCondLst>
                              <p:cond delay="0"/>
                            </p:stCondLst>
                            <p:childTnLst>
                              <p:par>
                                <p:cTn id="52" presetID="18" presetClass="entr" presetSubtype="12" fill="hold" nodeType="after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strips(downLeft)">
                                      <p:cBhvr>
                                        <p:cTn id="5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4" grpId="0" animBg="1"/>
      <p:bldP spid="34" grpId="1" animBg="1"/>
      <p:bldP spid="50" grpId="0" animBg="1"/>
      <p:bldP spid="50" grpId="1" animBg="1"/>
      <p:bldP spid="78" grpId="0"/>
      <p:bldP spid="7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2714644" cy="338554"/>
          </a:xfrm>
          <a:prstGeom prst="rect">
            <a:avLst/>
          </a:prstGeom>
          <a:noFill/>
        </p:spPr>
        <p:txBody>
          <a:bodyPr wrap="square" lIns="0" tIns="0" rIns="0" bIns="0" rtlCol="0">
            <a:spAutoFit/>
          </a:bodyPr>
          <a:lstStyle/>
          <a:p>
            <a:pPr algn="l"/>
            <a:r>
              <a:rPr lang="zh-CN" altLang="zh-CN" sz="2200">
                <a:solidFill>
                  <a:srgbClr val="0000FF"/>
                </a:solidFill>
                <a:latin typeface="楷体" pitchFamily="49" charset="-122"/>
                <a:ea typeface="楷体" pitchFamily="49" charset="-122"/>
              </a:rPr>
              <a:t>程序的执行结果：</a:t>
            </a:r>
          </a:p>
        </p:txBody>
      </p:sp>
      <p:sp>
        <p:nvSpPr>
          <p:cNvPr id="3" name="TextBox 2"/>
          <p:cNvSpPr txBox="1"/>
          <p:nvPr/>
        </p:nvSpPr>
        <p:spPr>
          <a:xfrm>
            <a:off x="1214414" y="3643314"/>
            <a:ext cx="3571900" cy="2025509"/>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80000" rIns="0" bIns="180000" rtlCol="0">
            <a:spAutoFit/>
          </a:bodyPr>
          <a:lstStyle/>
          <a:p>
            <a:pPr algn="l"/>
            <a:r>
              <a:rPr lang="zh-CN" altLang="zh-CN" sz="1800">
                <a:solidFill>
                  <a:srgbClr val="0000FF"/>
                </a:solidFill>
                <a:latin typeface="Consolas" pitchFamily="49" charset="0"/>
                <a:ea typeface="楷体" pitchFamily="49" charset="-122"/>
                <a:cs typeface="Consolas" pitchFamily="49" charset="0"/>
              </a:rPr>
              <a:t>最优方案</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zh-CN" altLang="en-US" sz="1800">
                <a:solidFill>
                  <a:srgbClr val="0000FF"/>
                </a:solidFill>
                <a:latin typeface="Consolas" pitchFamily="49" charset="0"/>
                <a:ea typeface="楷体" pitchFamily="49" charset="-122"/>
                <a:cs typeface="Consolas" pitchFamily="49" charset="0"/>
              </a:rPr>
              <a:t>   第</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第</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个人员分配第</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个任务</a:t>
            </a:r>
            <a:endParaRPr lang="zh-CN" altLang="zh-CN" sz="1800">
              <a:solidFill>
                <a:srgbClr val="0000FF"/>
              </a:solidFill>
              <a:latin typeface="Consolas" pitchFamily="49" charset="0"/>
              <a:ea typeface="楷体" pitchFamily="49" charset="-122"/>
              <a:cs typeface="Consolas" pitchFamily="49" charset="0"/>
            </a:endParaRPr>
          </a:p>
          <a:p>
            <a:pPr algn="l"/>
            <a:r>
              <a:rPr lang="zh-CN" altLang="zh-CN" sz="1800">
                <a:solidFill>
                  <a:srgbClr val="0000FF"/>
                </a:solidFill>
                <a:latin typeface="Consolas" pitchFamily="49" charset="0"/>
                <a:ea typeface="楷体" pitchFamily="49" charset="-122"/>
                <a:cs typeface="Consolas" pitchFamily="49" charset="0"/>
              </a:rPr>
              <a:t>总成本</a:t>
            </a:r>
            <a:r>
              <a:rPr lang="en-US" altLang="zh-CN" sz="1800">
                <a:solidFill>
                  <a:srgbClr val="0000FF"/>
                </a:solidFill>
                <a:latin typeface="Consolas" pitchFamily="49" charset="0"/>
                <a:ea typeface="楷体" pitchFamily="49" charset="-122"/>
                <a:cs typeface="Consolas" pitchFamily="49" charset="0"/>
              </a:rPr>
              <a:t>=13</a:t>
            </a:r>
            <a:endParaRPr lang="zh-CN" altLang="zh-CN" sz="1800">
              <a:solidFill>
                <a:srgbClr val="0000FF"/>
              </a:solidFill>
              <a:latin typeface="Consolas" pitchFamily="49" charset="0"/>
              <a:ea typeface="楷体" pitchFamily="49" charset="-122"/>
              <a:cs typeface="Consolas" pitchFamily="49" charset="0"/>
            </a:endParaRPr>
          </a:p>
        </p:txBody>
      </p:sp>
      <p:graphicFrame>
        <p:nvGraphicFramePr>
          <p:cNvPr id="4" name="表格 3"/>
          <p:cNvGraphicFramePr>
            <a:graphicFrameLocks noGrp="1"/>
          </p:cNvGraphicFramePr>
          <p:nvPr/>
        </p:nvGraphicFramePr>
        <p:xfrm>
          <a:off x="1214414" y="1214422"/>
          <a:ext cx="4643470" cy="1832991"/>
        </p:xfrm>
        <a:graphic>
          <a:graphicData uri="http://schemas.openxmlformats.org/drawingml/2006/table">
            <a:tbl>
              <a:tblPr>
                <a:tableStyleId>{284E427A-3D55-4303-BF80-6455036E1DE7}</a:tableStyleId>
              </a:tblPr>
              <a:tblGrid>
                <a:gridCol w="823443">
                  <a:extLst>
                    <a:ext uri="{9D8B030D-6E8A-4147-A177-3AD203B41FA5}">
                      <a16:colId xmlns:a16="http://schemas.microsoft.com/office/drawing/2014/main" val="20000"/>
                    </a:ext>
                  </a:extLst>
                </a:gridCol>
                <a:gridCol w="954445">
                  <a:extLst>
                    <a:ext uri="{9D8B030D-6E8A-4147-A177-3AD203B41FA5}">
                      <a16:colId xmlns:a16="http://schemas.microsoft.com/office/drawing/2014/main" val="20001"/>
                    </a:ext>
                  </a:extLst>
                </a:gridCol>
                <a:gridCol w="955194">
                  <a:extLst>
                    <a:ext uri="{9D8B030D-6E8A-4147-A177-3AD203B41FA5}">
                      <a16:colId xmlns:a16="http://schemas.microsoft.com/office/drawing/2014/main" val="20002"/>
                    </a:ext>
                  </a:extLst>
                </a:gridCol>
                <a:gridCol w="955194">
                  <a:extLst>
                    <a:ext uri="{9D8B030D-6E8A-4147-A177-3AD203B41FA5}">
                      <a16:colId xmlns:a16="http://schemas.microsoft.com/office/drawing/2014/main" val="20003"/>
                    </a:ext>
                  </a:extLst>
                </a:gridCol>
                <a:gridCol w="955194">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人员</a:t>
                      </a: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zh-CN" sz="1800" b="1" kern="100">
                          <a:solidFill>
                            <a:srgbClr val="C00000"/>
                          </a:solidFill>
                          <a:latin typeface="Consolas" pitchFamily="49" charset="0"/>
                          <a:ea typeface="楷体" pitchFamily="49" charset="-122"/>
                          <a:cs typeface="Consolas" pitchFamily="49" charset="0"/>
                        </a:rPr>
                        <a:t>任务</a:t>
                      </a: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1</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2</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2</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3</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3</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5</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1</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8</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3"/>
                  </a:ext>
                </a:extLst>
              </a:tr>
              <a:tr h="0">
                <a:tc>
                  <a:txBody>
                    <a:bodyPr/>
                    <a:lstStyle/>
                    <a:p>
                      <a:pPr indent="0" algn="ctr">
                        <a:lnSpc>
                          <a:spcPct val="150000"/>
                        </a:lnSpc>
                        <a:spcAft>
                          <a:spcPts val="0"/>
                        </a:spcAft>
                      </a:pPr>
                      <a:r>
                        <a:rPr lang="pt-BR" sz="1800" b="1" kern="100">
                          <a:solidFill>
                            <a:srgbClr val="C00000"/>
                          </a:solidFill>
                          <a:latin typeface="Consolas" pitchFamily="49" charset="0"/>
                          <a:ea typeface="楷体" pitchFamily="49" charset="-122"/>
                          <a:cs typeface="Consolas" pitchFamily="49" charset="0"/>
                        </a:rPr>
                        <a:t>4</a:t>
                      </a:r>
                      <a:endParaRPr lang="zh-CN" sz="18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7</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6</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9</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pt-BR" sz="1800" b="1" kern="100">
                          <a:solidFill>
                            <a:srgbClr val="0000FF"/>
                          </a:solidFill>
                          <a:latin typeface="Consolas" pitchFamily="49" charset="0"/>
                          <a:ea typeface="楷体" pitchFamily="49" charset="-122"/>
                          <a:cs typeface="Consolas" pitchFamily="49" charset="0"/>
                        </a:rPr>
                        <a:t>4</a:t>
                      </a:r>
                      <a:endParaRPr lang="zh-CN" sz="1800" b="1" kern="100">
                        <a:solidFill>
                          <a:srgbClr val="0000FF"/>
                        </a:solidFill>
                        <a:latin typeface="Consolas" pitchFamily="49" charset="0"/>
                        <a:ea typeface="楷体" pitchFamily="49" charset="-122"/>
                        <a:cs typeface="Consolas" pitchFamily="49" charset="0"/>
                      </a:endParaRPr>
                    </a:p>
                  </a:txBody>
                  <a:tcPr marL="68580" marR="68580" marT="0" marB="0">
                    <a:solidFill>
                      <a:srgbClr val="00B0F0"/>
                    </a:solidFill>
                  </a:tcPr>
                </a:tc>
                <a:extLst>
                  <a:ext uri="{0D108BD9-81ED-4DB2-BD59-A6C34878D82A}">
                    <a16:rowId xmlns:a16="http://schemas.microsoft.com/office/drawing/2014/main" val="10004"/>
                  </a:ext>
                </a:extLst>
              </a:tr>
            </a:tbl>
          </a:graphicData>
        </a:graphic>
      </p:graphicFrame>
      <p:sp>
        <p:nvSpPr>
          <p:cNvPr id="5" name="左弧形箭头 4"/>
          <p:cNvSpPr/>
          <p:nvPr/>
        </p:nvSpPr>
        <p:spPr>
          <a:xfrm>
            <a:off x="714348" y="2857496"/>
            <a:ext cx="357190" cy="1143008"/>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214942" y="4576770"/>
            <a:ext cx="2143140" cy="400110"/>
          </a:xfrm>
          <a:prstGeom prst="rect">
            <a:avLst/>
          </a:prstGeom>
          <a:noFill/>
        </p:spPr>
        <p:txBody>
          <a:bodyPr wrap="square" rtlCol="0">
            <a:spAutoFit/>
          </a:bodyPr>
          <a:lstStyle/>
          <a:p>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[]={2,1,3,4}</a:t>
            </a:r>
            <a:endParaRPr lang="zh-CN" altLang="zh-CN" sz="2000">
              <a:solidFill>
                <a:srgbClr val="0000FF"/>
              </a:solidFill>
              <a:latin typeface="Consolas" pitchFamily="49" charset="0"/>
              <a:ea typeface="楷体" pitchFamily="49" charset="-122"/>
              <a:cs typeface="Consolas" pitchFamily="49" charset="0"/>
            </a:endParaRPr>
          </a:p>
        </p:txBody>
      </p:sp>
      <p:sp>
        <p:nvSpPr>
          <p:cNvPr id="7" name="右大括号 6"/>
          <p:cNvSpPr/>
          <p:nvPr/>
        </p:nvSpPr>
        <p:spPr>
          <a:xfrm>
            <a:off x="4929190" y="3786190"/>
            <a:ext cx="285752" cy="2000264"/>
          </a:xfrm>
          <a:prstGeom prst="righ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500042"/>
            <a:ext cx="5040000" cy="648997"/>
          </a:xfrm>
          <a:prstGeom prst="rect">
            <a:avLst/>
          </a:prstGeom>
        </p:spPr>
        <p:style>
          <a:lnRef idx="1">
            <a:schemeClr val="accent1"/>
          </a:lnRef>
          <a:fillRef idx="2">
            <a:schemeClr val="accent1"/>
          </a:fillRef>
          <a:effectRef idx="1">
            <a:schemeClr val="accent1"/>
          </a:effectRef>
          <a:fontRef idx="minor">
            <a:schemeClr val="dk1"/>
          </a:fontRef>
        </p:style>
        <p:txBody>
          <a:bodyPr wrap="square" tIns="108000" bIns="108000" rtlCol="0">
            <a:spAutoFit/>
          </a:bodyPr>
          <a:lstStyle/>
          <a:p>
            <a:pPr algn="ctr"/>
            <a:r>
              <a:rPr lang="pt-BR" altLang="zh-CN" sz="2800">
                <a:solidFill>
                  <a:srgbClr val="FF0000"/>
                </a:solidFill>
                <a:latin typeface="Consolas" pitchFamily="49" charset="0"/>
                <a:ea typeface="叶根友毛笔行书2.0版" pitchFamily="2" charset="-122"/>
                <a:cs typeface="Consolas" pitchFamily="49" charset="0"/>
              </a:rPr>
              <a:t>6.5 </a:t>
            </a:r>
            <a:r>
              <a:rPr lang="zh-CN" altLang="zh-CN" sz="2800">
                <a:solidFill>
                  <a:srgbClr val="FF0000"/>
                </a:solidFill>
                <a:latin typeface="Consolas" pitchFamily="49" charset="0"/>
                <a:ea typeface="叶根友毛笔行书2.0版" pitchFamily="2" charset="-122"/>
                <a:cs typeface="Consolas" pitchFamily="49" charset="0"/>
              </a:rPr>
              <a:t>求解流水作业调度问题</a:t>
            </a:r>
          </a:p>
        </p:txBody>
      </p:sp>
      <p:sp>
        <p:nvSpPr>
          <p:cNvPr id="3" name="TextBox 2"/>
          <p:cNvSpPr txBox="1"/>
          <p:nvPr/>
        </p:nvSpPr>
        <p:spPr>
          <a:xfrm>
            <a:off x="428596" y="1428736"/>
            <a:ext cx="8501122" cy="3370153"/>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）要在由两台机器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上加工，然后在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上加工。</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加工作业</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所需的时间分别为</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流水作业调度问题要求确定这</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上开始加工，到最后一个作业在机器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上加工完成</a:t>
            </a:r>
            <a:r>
              <a:rPr lang="zh-CN" altLang="zh-CN" sz="2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a:solidFill>
                  <a:srgbClr val="0000FF"/>
                </a:solidFill>
                <a:latin typeface="华文中宋" pitchFamily="2" charset="-122"/>
                <a:ea typeface="华文中宋" pitchFamily="2" charset="-122"/>
                <a:cs typeface="Consolas" pitchFamily="49" charset="0"/>
              </a:rPr>
              <a:t>非优先调度</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52"/>
            <a:ext cx="8072494" cy="1481046"/>
          </a:xfrm>
          <a:prstGeom prst="rect">
            <a:avLst/>
          </a:prstGeom>
          <a:solidFill>
            <a:schemeClr val="accent6">
              <a:lumMod val="20000"/>
              <a:lumOff val="80000"/>
            </a:schemeClr>
          </a:solidFill>
        </p:spPr>
        <p:txBody>
          <a:bodyPr wrap="square" rtlCol="0">
            <a:spAutoFit/>
          </a:bodyPr>
          <a:lstStyle/>
          <a:p>
            <a:pPr>
              <a:lnSpc>
                <a:spcPts val="26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微软雅黑" pitchFamily="34" charset="-122"/>
                <a:ea typeface="微软雅黑" pitchFamily="34" charset="-122"/>
                <a:cs typeface="Consolas" pitchFamily="49" charset="0"/>
              </a:rPr>
              <a:t>【问题求解】</a:t>
            </a:r>
            <a:r>
              <a:rPr lang="zh-CN" altLang="zh-CN" sz="1800">
                <a:solidFill>
                  <a:srgbClr val="0000FF"/>
                </a:solidFill>
                <a:latin typeface="Consolas" pitchFamily="49" charset="0"/>
                <a:ea typeface="楷体" pitchFamily="49" charset="-122"/>
                <a:cs typeface="Consolas" pitchFamily="49" charset="0"/>
              </a:rPr>
              <a:t>作业编号为</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到</a:t>
            </a:r>
            <a:r>
              <a:rPr lang="en-US" altLang="zh-CN" sz="1800" i="1">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，调度方案的执行步骤为</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到</a:t>
            </a:r>
            <a:r>
              <a:rPr lang="en-US" altLang="zh-CN" sz="1800" i="1">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，解空间每一层对应一个步骤的作业分配</a:t>
            </a:r>
            <a:r>
              <a:rPr lang="zh-CN" altLang="en-US" sz="180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a:p>
            <a:pPr>
              <a:lnSpc>
                <a:spcPts val="2600"/>
              </a:lnSpc>
              <a:spcBef>
                <a:spcPts val="600"/>
              </a:spcBef>
            </a:pPr>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根结点对应步骤</a:t>
            </a:r>
            <a:r>
              <a:rPr lang="en-US" altLang="zh-CN" sz="1800">
                <a:solidFill>
                  <a:srgbClr val="0000FF"/>
                </a:solidFill>
                <a:latin typeface="Consolas" pitchFamily="49" charset="0"/>
                <a:ea typeface="楷体" pitchFamily="49" charset="-122"/>
                <a:cs typeface="Consolas" pitchFamily="49" charset="0"/>
              </a:rPr>
              <a:t>0</a:t>
            </a:r>
            <a:r>
              <a:rPr lang="zh-CN" altLang="zh-CN" sz="1800">
                <a:solidFill>
                  <a:srgbClr val="0000FF"/>
                </a:solidFill>
                <a:latin typeface="Consolas" pitchFamily="49" charset="0"/>
                <a:ea typeface="楷体" pitchFamily="49" charset="-122"/>
                <a:cs typeface="Consolas" pitchFamily="49" charset="0"/>
              </a:rPr>
              <a:t>（虚），依次为步骤</a:t>
            </a:r>
            <a:r>
              <a:rPr lang="en-US" altLang="zh-CN" sz="18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zh-CN" altLang="zh-CN" sz="1800">
                <a:solidFill>
                  <a:srgbClr val="0000FF"/>
                </a:solidFill>
                <a:latin typeface="Consolas" pitchFamily="49" charset="0"/>
                <a:ea typeface="楷体" pitchFamily="49" charset="-122"/>
                <a:cs typeface="Consolas" pitchFamily="49" charset="0"/>
              </a:rPr>
              <a:t>、</a:t>
            </a:r>
            <a:r>
              <a:rPr lang="zh-CN" altLang="zh-CN" sz="1800">
                <a:solidFill>
                  <a:srgbClr val="0000FF"/>
                </a:solidFill>
                <a:latin typeface="Consolas" pitchFamily="49" charset="0"/>
                <a:ea typeface="宋体" pitchFamily="2" charset="-122"/>
                <a:cs typeface="Consolas" pitchFamily="49" charset="0"/>
              </a:rPr>
              <a:t>…</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分配任务，叶子结点对应步骤</a:t>
            </a:r>
            <a:r>
              <a:rPr lang="en-US" altLang="zh-CN" sz="1800" i="1">
                <a:solidFill>
                  <a:srgbClr val="0000FF"/>
                </a:solidFill>
                <a:latin typeface="Consolas" pitchFamily="49" charset="0"/>
                <a:ea typeface="楷体" pitchFamily="49" charset="-122"/>
                <a:cs typeface="Consolas" pitchFamily="49" charset="0"/>
              </a:rPr>
              <a:t>n</a:t>
            </a:r>
            <a:r>
              <a:rPr lang="zh-CN" altLang="zh-CN" sz="1800">
                <a:solidFill>
                  <a:srgbClr val="0000FF"/>
                </a:solidFill>
                <a:latin typeface="Consolas" pitchFamily="49" charset="0"/>
                <a:ea typeface="楷体" pitchFamily="49" charset="-122"/>
                <a:cs typeface="Consolas" pitchFamily="49" charset="0"/>
              </a:rPr>
              <a:t>。</a:t>
            </a:r>
          </a:p>
        </p:txBody>
      </p:sp>
      <p:grpSp>
        <p:nvGrpSpPr>
          <p:cNvPr id="9" name="组合 39"/>
          <p:cNvGrpSpPr/>
          <p:nvPr/>
        </p:nvGrpSpPr>
        <p:grpSpPr>
          <a:xfrm>
            <a:off x="1428728" y="1785926"/>
            <a:ext cx="6215106" cy="3747813"/>
            <a:chOff x="1428728" y="1785926"/>
            <a:chExt cx="6215106" cy="3747813"/>
          </a:xfrm>
        </p:grpSpPr>
        <p:sp>
          <p:nvSpPr>
            <p:cNvPr id="3" name="椭圆 2"/>
            <p:cNvSpPr/>
            <p:nvPr/>
          </p:nvSpPr>
          <p:spPr>
            <a:xfrm>
              <a:off x="3857620" y="1857364"/>
              <a:ext cx="428628" cy="4286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TextBox 3"/>
            <p:cNvSpPr txBox="1"/>
            <p:nvPr/>
          </p:nvSpPr>
          <p:spPr>
            <a:xfrm>
              <a:off x="4357686" y="1785926"/>
              <a:ext cx="1857388" cy="369332"/>
            </a:xfrm>
            <a:prstGeom prst="rect">
              <a:avLst/>
            </a:prstGeom>
            <a:noFill/>
          </p:spPr>
          <p:txBody>
            <a:bodyPr wrap="square" rtlCol="0">
              <a:spAutoFit/>
            </a:bodyPr>
            <a:lstStyle/>
            <a:p>
              <a:r>
                <a:rPr lang="zh-CN" altLang="zh-CN" sz="1800">
                  <a:solidFill>
                    <a:srgbClr val="0000FF"/>
                  </a:solidFill>
                  <a:latin typeface="Consolas" pitchFamily="49" charset="0"/>
                  <a:ea typeface="仿宋" pitchFamily="49" charset="-122"/>
                  <a:cs typeface="Consolas" pitchFamily="49" charset="0"/>
                </a:rPr>
                <a:t>根结点</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=0</a:t>
              </a:r>
              <a:r>
                <a:rPr lang="zh-CN" altLang="en-US" sz="180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
          <p:nvSpPr>
            <p:cNvPr id="5" name="椭圆 4"/>
            <p:cNvSpPr/>
            <p:nvPr/>
          </p:nvSpPr>
          <p:spPr>
            <a:xfrm>
              <a:off x="2643174"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786182"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143504"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357686" y="3000372"/>
              <a:ext cx="571504" cy="461665"/>
            </a:xfrm>
            <a:prstGeom prst="rect">
              <a:avLst/>
            </a:prstGeom>
            <a:noFill/>
          </p:spPr>
          <p:txBody>
            <a:bodyPr wrap="square" rtlCol="0">
              <a:spAutoFit/>
            </a:bodyPr>
            <a:lstStyle/>
            <a:p>
              <a:r>
                <a:rPr lang="en-US" altLang="zh-CN">
                  <a:solidFill>
                    <a:srgbClr val="0000FF"/>
                  </a:solidFill>
                </a:rPr>
                <a:t>…</a:t>
              </a:r>
              <a:endParaRPr lang="zh-CN" altLang="en-US">
                <a:solidFill>
                  <a:srgbClr val="0000FF"/>
                </a:solidFill>
              </a:endParaRPr>
            </a:p>
          </p:txBody>
        </p:sp>
        <p:cxnSp>
          <p:nvCxnSpPr>
            <p:cNvPr id="10" name="直接连接符 9"/>
            <p:cNvCxnSpPr>
              <a:stCxn id="3" idx="3"/>
              <a:endCxn id="5" idx="7"/>
            </p:cNvCxnSpPr>
            <p:nvPr/>
          </p:nvCxnSpPr>
          <p:spPr>
            <a:xfrm rot="5400000">
              <a:off x="3009031" y="2223221"/>
              <a:ext cx="911360" cy="91136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3" idx="4"/>
              <a:endCxn id="6" idx="0"/>
            </p:cNvCxnSpPr>
            <p:nvPr/>
          </p:nvCxnSpPr>
          <p:spPr>
            <a:xfrm rot="5400000">
              <a:off x="3643306" y="2643182"/>
              <a:ext cx="785818" cy="7143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3" idx="5"/>
              <a:endCxn id="7" idx="1"/>
            </p:cNvCxnSpPr>
            <p:nvPr/>
          </p:nvCxnSpPr>
          <p:spPr>
            <a:xfrm rot="16200000" flipH="1">
              <a:off x="4259196" y="2187502"/>
              <a:ext cx="911360" cy="98279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2857488" y="2416726"/>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16" name="TextBox 15"/>
            <p:cNvSpPr txBox="1"/>
            <p:nvPr/>
          </p:nvSpPr>
          <p:spPr>
            <a:xfrm>
              <a:off x="3571868" y="2428868"/>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7" name="TextBox 16"/>
            <p:cNvSpPr txBox="1"/>
            <p:nvPr/>
          </p:nvSpPr>
          <p:spPr>
            <a:xfrm>
              <a:off x="4714876" y="2357430"/>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n</a:t>
              </a:r>
              <a:endParaRPr lang="zh-CN" altLang="en-US" sz="1600" i="1">
                <a:solidFill>
                  <a:srgbClr val="0000FF"/>
                </a:solidFill>
                <a:latin typeface="Consolas" pitchFamily="49" charset="0"/>
                <a:cs typeface="Consolas" pitchFamily="49" charset="0"/>
              </a:endParaRPr>
            </a:p>
          </p:txBody>
        </p:sp>
        <p:sp>
          <p:nvSpPr>
            <p:cNvPr id="18" name="椭圆 17"/>
            <p:cNvSpPr/>
            <p:nvPr/>
          </p:nvSpPr>
          <p:spPr>
            <a:xfrm>
              <a:off x="1428728"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571736"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929058" y="450057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3143240" y="4429132"/>
              <a:ext cx="571504" cy="461665"/>
            </a:xfrm>
            <a:prstGeom prst="rect">
              <a:avLst/>
            </a:prstGeom>
            <a:noFill/>
          </p:spPr>
          <p:txBody>
            <a:bodyPr wrap="square" rtlCol="0">
              <a:spAutoFit/>
            </a:bodyPr>
            <a:lstStyle/>
            <a:p>
              <a:r>
                <a:rPr lang="en-US" altLang="zh-CN">
                  <a:solidFill>
                    <a:srgbClr val="0000FF"/>
                  </a:solidFill>
                </a:rPr>
                <a:t>…</a:t>
              </a:r>
              <a:endParaRPr lang="zh-CN" altLang="en-US">
                <a:solidFill>
                  <a:srgbClr val="0000FF"/>
                </a:solidFill>
              </a:endParaRPr>
            </a:p>
          </p:txBody>
        </p:sp>
        <p:cxnSp>
          <p:nvCxnSpPr>
            <p:cNvPr id="23" name="直接连接符 22"/>
            <p:cNvCxnSpPr>
              <a:stCxn id="5" idx="3"/>
              <a:endCxn id="18" idx="7"/>
            </p:cNvCxnSpPr>
            <p:nvPr/>
          </p:nvCxnSpPr>
          <p:spPr>
            <a:xfrm rot="5400000">
              <a:off x="1687428" y="3544824"/>
              <a:ext cx="1125674" cy="91136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5" idx="4"/>
              <a:endCxn id="19" idx="0"/>
            </p:cNvCxnSpPr>
            <p:nvPr/>
          </p:nvCxnSpPr>
          <p:spPr>
            <a:xfrm rot="5400000">
              <a:off x="2321703" y="3964785"/>
              <a:ext cx="1000132" cy="7143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5" idx="5"/>
              <a:endCxn id="20" idx="1"/>
            </p:cNvCxnSpPr>
            <p:nvPr/>
          </p:nvCxnSpPr>
          <p:spPr>
            <a:xfrm rot="16200000" flipH="1">
              <a:off x="2937593" y="3509105"/>
              <a:ext cx="1125674" cy="98279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1643042" y="3774048"/>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29" name="TextBox 28"/>
            <p:cNvSpPr txBox="1"/>
            <p:nvPr/>
          </p:nvSpPr>
          <p:spPr>
            <a:xfrm>
              <a:off x="2285984" y="3786748"/>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30" name="TextBox 29"/>
            <p:cNvSpPr txBox="1"/>
            <p:nvPr/>
          </p:nvSpPr>
          <p:spPr>
            <a:xfrm>
              <a:off x="3487730" y="3631172"/>
              <a:ext cx="714380" cy="338554"/>
            </a:xfrm>
            <a:prstGeom prst="rect">
              <a:avLst/>
            </a:prstGeom>
            <a:noFill/>
          </p:spPr>
          <p:txBody>
            <a:bodyPr wrap="square" rtlCol="0">
              <a:spAutoFit/>
            </a:bodyPr>
            <a:lstStyle/>
            <a:p>
              <a:r>
                <a:rPr lang="en-US" altLang="zh-CN" sz="1600" i="1">
                  <a:solidFill>
                    <a:srgbClr val="0000FF"/>
                  </a:solidFill>
                  <a:latin typeface="Consolas" pitchFamily="49" charset="0"/>
                  <a:cs typeface="Consolas" pitchFamily="49" charset="0"/>
                </a:rPr>
                <a:t>j</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n</a:t>
              </a:r>
              <a:endParaRPr lang="zh-CN" altLang="en-US" sz="1600" i="1">
                <a:solidFill>
                  <a:srgbClr val="0000FF"/>
                </a:solidFill>
                <a:latin typeface="Consolas" pitchFamily="49" charset="0"/>
                <a:cs typeface="Consolas" pitchFamily="49" charset="0"/>
              </a:endParaRPr>
            </a:p>
          </p:txBody>
        </p:sp>
        <p:sp>
          <p:nvSpPr>
            <p:cNvPr id="31" name="TextBox 30"/>
            <p:cNvSpPr txBox="1"/>
            <p:nvPr/>
          </p:nvSpPr>
          <p:spPr>
            <a:xfrm>
              <a:off x="4643438" y="3786190"/>
              <a:ext cx="571504" cy="461665"/>
            </a:xfrm>
            <a:prstGeom prst="rect">
              <a:avLst/>
            </a:prstGeom>
            <a:noFill/>
          </p:spPr>
          <p:txBody>
            <a:bodyPr wrap="square" rtlCol="0">
              <a:spAutoFit/>
            </a:bodyPr>
            <a:lstStyle/>
            <a:p>
              <a:r>
                <a:rPr lang="en-US" altLang="zh-CN">
                  <a:solidFill>
                    <a:srgbClr val="0000FF"/>
                  </a:solidFill>
                </a:rPr>
                <a:t>…</a:t>
              </a:r>
              <a:endParaRPr lang="zh-CN" altLang="en-US">
                <a:solidFill>
                  <a:srgbClr val="0000FF"/>
                </a:solidFill>
              </a:endParaRPr>
            </a:p>
          </p:txBody>
        </p:sp>
        <p:sp>
          <p:nvSpPr>
            <p:cNvPr id="32" name="TextBox 31"/>
            <p:cNvSpPr txBox="1"/>
            <p:nvPr/>
          </p:nvSpPr>
          <p:spPr>
            <a:xfrm>
              <a:off x="2571736" y="5072074"/>
              <a:ext cx="571504" cy="461665"/>
            </a:xfrm>
            <a:prstGeom prst="rect">
              <a:avLst/>
            </a:prstGeom>
            <a:noFill/>
          </p:spPr>
          <p:txBody>
            <a:bodyPr wrap="square" rtlCol="0">
              <a:spAutoFit/>
            </a:bodyPr>
            <a:lstStyle/>
            <a:p>
              <a:r>
                <a:rPr lang="en-US" altLang="zh-CN">
                  <a:solidFill>
                    <a:srgbClr val="0000FF"/>
                  </a:solidFill>
                </a:rPr>
                <a:t>…</a:t>
              </a:r>
              <a:endParaRPr lang="zh-CN" altLang="en-US">
                <a:solidFill>
                  <a:srgbClr val="0000FF"/>
                </a:solidFill>
              </a:endParaRPr>
            </a:p>
          </p:txBody>
        </p:sp>
        <p:sp>
          <p:nvSpPr>
            <p:cNvPr id="33" name="TextBox 32"/>
            <p:cNvSpPr txBox="1"/>
            <p:nvPr/>
          </p:nvSpPr>
          <p:spPr>
            <a:xfrm>
              <a:off x="6786578" y="2659000"/>
              <a:ext cx="857256" cy="369332"/>
            </a:xfrm>
            <a:prstGeom prst="rect">
              <a:avLst/>
            </a:prstGeom>
            <a:noFill/>
          </p:spPr>
          <p:txBody>
            <a:bodyPr wrap="square" rtlCol="0">
              <a:spAutoFit/>
            </a:bodyPr>
            <a:lstStyle/>
            <a:p>
              <a:r>
                <a:rPr lang="zh-CN" altLang="zh-CN" sz="1800">
                  <a:solidFill>
                    <a:srgbClr val="FF00FF"/>
                  </a:solidFill>
                  <a:latin typeface="Consolas" pitchFamily="49" charset="0"/>
                  <a:ea typeface="仿宋" pitchFamily="49" charset="-122"/>
                  <a:cs typeface="Consolas" pitchFamily="49" charset="0"/>
                </a:rPr>
                <a:t>步骤</a:t>
              </a:r>
              <a:r>
                <a:rPr lang="en-US" altLang="zh-CN" sz="1800">
                  <a:solidFill>
                    <a:srgbClr val="FF00FF"/>
                  </a:solidFill>
                  <a:latin typeface="Consolas" pitchFamily="49" charset="0"/>
                  <a:ea typeface="仿宋" pitchFamily="49" charset="-122"/>
                  <a:cs typeface="Consolas" pitchFamily="49" charset="0"/>
                </a:rPr>
                <a:t>1</a:t>
              </a:r>
              <a:endParaRPr lang="zh-CN" altLang="en-US" sz="1800">
                <a:solidFill>
                  <a:srgbClr val="FF00FF"/>
                </a:solidFill>
                <a:latin typeface="Consolas" pitchFamily="49" charset="0"/>
                <a:ea typeface="仿宋" pitchFamily="49" charset="-122"/>
                <a:cs typeface="Consolas" pitchFamily="49" charset="0"/>
              </a:endParaRPr>
            </a:p>
          </p:txBody>
        </p:sp>
        <p:cxnSp>
          <p:nvCxnSpPr>
            <p:cNvPr id="35" name="直接连接符 34"/>
            <p:cNvCxnSpPr/>
            <p:nvPr/>
          </p:nvCxnSpPr>
          <p:spPr>
            <a:xfrm>
              <a:off x="2571736" y="2857496"/>
              <a:ext cx="4214842" cy="1588"/>
            </a:xfrm>
            <a:prstGeom prst="line">
              <a:avLst/>
            </a:prstGeom>
            <a:ln>
              <a:solidFill>
                <a:srgbClr val="00B0F0"/>
              </a:solidFill>
              <a:prstDash val="dash"/>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786578" y="4036960"/>
              <a:ext cx="857256" cy="369332"/>
            </a:xfrm>
            <a:prstGeom prst="rect">
              <a:avLst/>
            </a:prstGeom>
            <a:noFill/>
          </p:spPr>
          <p:txBody>
            <a:bodyPr wrap="square" rtlCol="0">
              <a:spAutoFit/>
            </a:bodyPr>
            <a:lstStyle/>
            <a:p>
              <a:r>
                <a:rPr lang="zh-CN" altLang="zh-CN" sz="1800">
                  <a:solidFill>
                    <a:srgbClr val="FF00FF"/>
                  </a:solidFill>
                  <a:latin typeface="Consolas" pitchFamily="49" charset="0"/>
                  <a:ea typeface="仿宋" pitchFamily="49" charset="-122"/>
                  <a:cs typeface="Consolas" pitchFamily="49" charset="0"/>
                </a:rPr>
                <a:t>步骤</a:t>
              </a:r>
              <a:r>
                <a:rPr lang="en-US" altLang="zh-CN" sz="1800">
                  <a:solidFill>
                    <a:srgbClr val="FF00FF"/>
                  </a:solidFill>
                  <a:latin typeface="Consolas" pitchFamily="49" charset="0"/>
                  <a:ea typeface="仿宋" pitchFamily="49" charset="-122"/>
                  <a:cs typeface="Consolas" pitchFamily="49" charset="0"/>
                </a:rPr>
                <a:t>2</a:t>
              </a:r>
              <a:endParaRPr lang="zh-CN" altLang="en-US" sz="1800">
                <a:solidFill>
                  <a:srgbClr val="FF00FF"/>
                </a:solidFill>
                <a:latin typeface="Consolas" pitchFamily="49" charset="0"/>
                <a:ea typeface="仿宋" pitchFamily="49" charset="-122"/>
                <a:cs typeface="Consolas" pitchFamily="49" charset="0"/>
              </a:endParaRPr>
            </a:p>
          </p:txBody>
        </p:sp>
        <p:cxnSp>
          <p:nvCxnSpPr>
            <p:cNvPr id="37" name="直接连接符 36"/>
            <p:cNvCxnSpPr/>
            <p:nvPr/>
          </p:nvCxnSpPr>
          <p:spPr>
            <a:xfrm flipV="1">
              <a:off x="1428728" y="4224344"/>
              <a:ext cx="5357850" cy="0"/>
            </a:xfrm>
            <a:prstGeom prst="line">
              <a:avLst/>
            </a:prstGeom>
            <a:ln>
              <a:solidFill>
                <a:srgbClr val="00B0F0"/>
              </a:solidFill>
              <a:prstDash val="dash"/>
              <a:tailEnd type="none"/>
            </a:ln>
          </p:spPr>
          <p:style>
            <a:lnRef idx="2">
              <a:schemeClr val="dk1"/>
            </a:lnRef>
            <a:fillRef idx="0">
              <a:schemeClr val="dk1"/>
            </a:fillRef>
            <a:effectRef idx="1">
              <a:schemeClr val="dk1"/>
            </a:effectRef>
            <a:fontRef idx="minor">
              <a:schemeClr val="tx1"/>
            </a:fontRef>
          </p:style>
        </p:cxnSp>
      </p:grpSp>
      <p:grpSp>
        <p:nvGrpSpPr>
          <p:cNvPr id="11" name="组合 40"/>
          <p:cNvGrpSpPr/>
          <p:nvPr/>
        </p:nvGrpSpPr>
        <p:grpSpPr>
          <a:xfrm>
            <a:off x="2643174" y="5796502"/>
            <a:ext cx="5500726" cy="430722"/>
            <a:chOff x="2786050" y="5796502"/>
            <a:chExt cx="5500726" cy="430722"/>
          </a:xfrm>
        </p:grpSpPr>
        <p:sp>
          <p:nvSpPr>
            <p:cNvPr id="34" name="椭圆 33"/>
            <p:cNvSpPr/>
            <p:nvPr/>
          </p:nvSpPr>
          <p:spPr>
            <a:xfrm>
              <a:off x="2786050" y="5796502"/>
              <a:ext cx="428628" cy="428628"/>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38" name="TextBox 37"/>
            <p:cNvSpPr txBox="1"/>
            <p:nvPr/>
          </p:nvSpPr>
          <p:spPr>
            <a:xfrm>
              <a:off x="3786182" y="5857892"/>
              <a:ext cx="4500594" cy="369332"/>
            </a:xfrm>
            <a:prstGeom prst="rect">
              <a:avLst/>
            </a:prstGeom>
            <a:noFill/>
          </p:spPr>
          <p:txBody>
            <a:bodyPr wrap="square" rtlCol="0">
              <a:spAutoFit/>
            </a:bodyPr>
            <a:lstStyle/>
            <a:p>
              <a:r>
                <a:rPr lang="zh-CN" altLang="en-US" sz="1800">
                  <a:solidFill>
                    <a:srgbClr val="0000FF"/>
                  </a:solidFill>
                  <a:latin typeface="华文中宋" pitchFamily="2" charset="-122"/>
                  <a:ea typeface="华文中宋" pitchFamily="2" charset="-122"/>
                </a:rPr>
                <a:t>叶子结点为一个可行解，比较求最优解</a:t>
              </a:r>
            </a:p>
          </p:txBody>
        </p:sp>
        <p:sp>
          <p:nvSpPr>
            <p:cNvPr id="39" name="左箭头 38"/>
            <p:cNvSpPr/>
            <p:nvPr/>
          </p:nvSpPr>
          <p:spPr>
            <a:xfrm>
              <a:off x="3357554" y="5929330"/>
              <a:ext cx="357190" cy="214314"/>
            </a:xfrm>
            <a:prstGeom prst="leftArrow">
              <a:avLst/>
            </a:prstGeom>
            <a:solidFill>
              <a:srgbClr val="00B0F0"/>
            </a:solidFill>
            <a:ln>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857232"/>
            <a:ext cx="7858180" cy="1938992"/>
          </a:xfrm>
          <a:prstGeom prst="rect">
            <a:avLst/>
          </a:prstGeom>
          <a:solidFill>
            <a:schemeClr val="accent2">
              <a:lumMod val="20000"/>
              <a:lumOff val="80000"/>
            </a:schemeClr>
          </a:solid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对于按</a:t>
            </a:r>
            <a:r>
              <a:rPr lang="pt-BR"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顺序执行的</a:t>
            </a:r>
            <a:r>
              <a:rPr lang="zh-CN" altLang="en-US" sz="2000">
                <a:solidFill>
                  <a:srgbClr val="0000FF"/>
                </a:solidFill>
                <a:latin typeface="Consolas" pitchFamily="49" charset="0"/>
                <a:ea typeface="楷体" pitchFamily="49" charset="-122"/>
                <a:cs typeface="Consolas" pitchFamily="49" charset="0"/>
              </a:rPr>
              <a:t>某种</a:t>
            </a:r>
            <a:r>
              <a:rPr lang="zh-CN" altLang="zh-CN" sz="2000">
                <a:solidFill>
                  <a:srgbClr val="0000FF"/>
                </a:solidFill>
                <a:latin typeface="Consolas" pitchFamily="49" charset="0"/>
                <a:ea typeface="楷体" pitchFamily="49" charset="-122"/>
                <a:cs typeface="Consolas" pitchFamily="49" charset="0"/>
              </a:rPr>
              <a:t>调度方案，</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表示在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上执行完当前</a:t>
            </a:r>
            <a:r>
              <a:rPr lang="zh-CN" altLang="en-US" sz="2000">
                <a:solidFill>
                  <a:srgbClr val="0000FF"/>
                </a:solidFill>
                <a:latin typeface="Consolas" pitchFamily="49" charset="0"/>
                <a:ea typeface="楷体" pitchFamily="49" charset="-122"/>
                <a:cs typeface="Consolas" pitchFamily="49" charset="0"/>
              </a:rPr>
              <a:t>第</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步</a:t>
            </a:r>
            <a:r>
              <a:rPr lang="zh-CN" altLang="zh-CN" sz="200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作业对应的</a:t>
            </a:r>
            <a:r>
              <a:rPr lang="zh-CN" altLang="zh-CN" sz="2000">
                <a:solidFill>
                  <a:srgbClr val="0000FF"/>
                </a:solidFill>
                <a:latin typeface="Consolas" pitchFamily="49" charset="0"/>
                <a:ea typeface="楷体" pitchFamily="49" charset="-122"/>
                <a:cs typeface="Consolas" pitchFamily="49" charset="0"/>
              </a:rPr>
              <a:t>总时间，</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数组表示在</a:t>
            </a:r>
            <a:r>
              <a:rPr lang="en-US" altLang="zh-CN" sz="2000">
                <a:solidFill>
                  <a:srgbClr val="0000FF"/>
                </a:solidFill>
                <a:latin typeface="Consolas" pitchFamily="49" charset="0"/>
                <a:ea typeface="楷体" pitchFamily="49" charset="-122"/>
                <a:cs typeface="Consolas" pitchFamily="49" charset="0"/>
              </a:rPr>
              <a:t>M</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上执行完当前</a:t>
            </a:r>
            <a:r>
              <a:rPr lang="zh-CN" altLang="en-US" sz="2000">
                <a:solidFill>
                  <a:srgbClr val="0000FF"/>
                </a:solidFill>
                <a:latin typeface="Consolas" pitchFamily="49" charset="0"/>
                <a:ea typeface="楷体" pitchFamily="49" charset="-122"/>
                <a:cs typeface="Consolas" pitchFamily="49" charset="0"/>
              </a:rPr>
              <a:t>第</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步</a:t>
            </a:r>
            <a:r>
              <a:rPr lang="zh-CN" altLang="zh-CN" sz="2000">
                <a:solidFill>
                  <a:srgbClr val="0000FF"/>
                </a:solidFill>
                <a:latin typeface="Consolas" pitchFamily="49" charset="0"/>
                <a:ea typeface="楷体" pitchFamily="49" charset="-122"/>
                <a:cs typeface="Consolas" pitchFamily="49" charset="0"/>
              </a:rPr>
              <a:t>的</a:t>
            </a:r>
            <a:r>
              <a:rPr lang="zh-CN" altLang="en-US" sz="2000">
                <a:solidFill>
                  <a:srgbClr val="0000FF"/>
                </a:solidFill>
                <a:latin typeface="Consolas" pitchFamily="49" charset="0"/>
                <a:ea typeface="楷体" pitchFamily="49" charset="-122"/>
                <a:cs typeface="Consolas" pitchFamily="49" charset="0"/>
              </a:rPr>
              <a:t>作业</a:t>
            </a:r>
            <a:r>
              <a:rPr lang="zh-CN" altLang="zh-CN" sz="2000">
                <a:solidFill>
                  <a:srgbClr val="0000FF"/>
                </a:solidFill>
                <a:latin typeface="Consolas" pitchFamily="49" charset="0"/>
                <a:ea typeface="楷体" pitchFamily="49" charset="-122"/>
                <a:cs typeface="Consolas" pitchFamily="49" charset="0"/>
              </a:rPr>
              <a:t>的总时间</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若第</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步执行作业</a:t>
            </a:r>
            <a:r>
              <a:rPr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计算公式如下：</a:t>
            </a:r>
          </a:p>
        </p:txBody>
      </p:sp>
      <p:sp>
        <p:nvSpPr>
          <p:cNvPr id="3" name="TextBox 2"/>
          <p:cNvSpPr txBox="1"/>
          <p:nvPr/>
        </p:nvSpPr>
        <p:spPr>
          <a:xfrm>
            <a:off x="1571604" y="3286124"/>
            <a:ext cx="4643470" cy="1154364"/>
          </a:xfrm>
          <a:prstGeom prst="rect">
            <a:avLst/>
          </a:prstGeom>
        </p:spPr>
        <p:style>
          <a:lnRef idx="1">
            <a:schemeClr val="accent1"/>
          </a:lnRef>
          <a:fillRef idx="2">
            <a:schemeClr val="accent1"/>
          </a:fillRef>
          <a:effectRef idx="1">
            <a:schemeClr val="accent1"/>
          </a:effectRef>
          <a:fontRef idx="minor">
            <a:schemeClr val="dk1"/>
          </a:fontRef>
        </p:style>
        <p:txBody>
          <a:bodyPr wrap="square" lIns="216000" tIns="216000" bIns="216000" rtlCol="0">
            <a:spAutoFit/>
          </a:bodyPr>
          <a:lstStyle/>
          <a:p>
            <a:pPr>
              <a:lnSpc>
                <a:spcPts val="2800"/>
              </a:lnSpc>
            </a:pPr>
            <a:r>
              <a:rPr lang="pt-BR" altLang="zh-CN" sz="1800" i="1">
                <a:solidFill>
                  <a:srgbClr val="0000FF"/>
                </a:solidFill>
                <a:latin typeface="Consolas" pitchFamily="49" charset="0"/>
                <a:ea typeface="楷体" pitchFamily="49" charset="-122"/>
                <a:cs typeface="Consolas" pitchFamily="49" charset="0"/>
              </a:rPr>
              <a:t>f</a:t>
            </a:r>
            <a:r>
              <a:rPr lang="pt-BR" altLang="zh-CN" sz="1800" baseline="-25000">
                <a:solidFill>
                  <a:srgbClr val="0000FF"/>
                </a:solidFill>
                <a:latin typeface="Consolas" pitchFamily="49" charset="0"/>
                <a:ea typeface="楷体" pitchFamily="49" charset="-122"/>
                <a:cs typeface="Consolas" pitchFamily="49" charset="0"/>
              </a:rPr>
              <a:t>1</a:t>
            </a:r>
            <a:r>
              <a:rPr lang="pt-BR" altLang="zh-CN" sz="1800">
                <a:solidFill>
                  <a:srgbClr val="0000FF"/>
                </a:solidFill>
                <a:latin typeface="Consolas" pitchFamily="49" charset="0"/>
                <a:ea typeface="楷体" pitchFamily="49" charset="-122"/>
                <a:cs typeface="Consolas" pitchFamily="49" charset="0"/>
              </a:rPr>
              <a:t>=</a:t>
            </a:r>
            <a:r>
              <a:rPr lang="pt-BR" altLang="zh-CN" sz="1800" i="1">
                <a:solidFill>
                  <a:srgbClr val="0000FF"/>
                </a:solidFill>
                <a:latin typeface="Consolas" pitchFamily="49" charset="0"/>
                <a:ea typeface="楷体" pitchFamily="49" charset="-122"/>
                <a:cs typeface="Consolas" pitchFamily="49" charset="0"/>
              </a:rPr>
              <a:t>f</a:t>
            </a:r>
            <a:r>
              <a:rPr lang="pt-BR" altLang="zh-CN" sz="1800" baseline="-25000">
                <a:solidFill>
                  <a:srgbClr val="0000FF"/>
                </a:solidFill>
                <a:latin typeface="Consolas" pitchFamily="49" charset="0"/>
                <a:ea typeface="楷体" pitchFamily="49" charset="-122"/>
                <a:cs typeface="Consolas" pitchFamily="49" charset="0"/>
              </a:rPr>
              <a:t>1</a:t>
            </a:r>
            <a:r>
              <a:rPr lang="pt-BR" altLang="zh-CN" sz="1800">
                <a:solidFill>
                  <a:srgbClr val="0000FF"/>
                </a:solidFill>
                <a:latin typeface="Consolas" pitchFamily="49" charset="0"/>
                <a:ea typeface="楷体" pitchFamily="49" charset="-122"/>
                <a:cs typeface="Consolas" pitchFamily="49" charset="0"/>
              </a:rPr>
              <a:t>+</a:t>
            </a:r>
            <a:r>
              <a:rPr lang="pt-BR" altLang="zh-CN" sz="1800" i="1">
                <a:solidFill>
                  <a:srgbClr val="0000FF"/>
                </a:solidFill>
                <a:latin typeface="Consolas" pitchFamily="49" charset="0"/>
                <a:ea typeface="楷体" pitchFamily="49" charset="-122"/>
                <a:cs typeface="Consolas" pitchFamily="49" charset="0"/>
              </a:rPr>
              <a:t>a</a:t>
            </a:r>
            <a:r>
              <a:rPr lang="pt-BR"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j</a:t>
            </a:r>
            <a:r>
              <a:rPr lang="pt-BR"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pPr>
              <a:lnSpc>
                <a:spcPts val="28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]=max(</a:t>
            </a:r>
            <a:r>
              <a:rPr lang="en-US" altLang="zh-CN" sz="1800" i="1">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1</a:t>
            </a:r>
            <a:r>
              <a:rPr lang="zh-CN"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f</a:t>
            </a:r>
            <a:r>
              <a:rPr lang="en-US" altLang="zh-CN" sz="1800" baseline="-25000">
                <a:solidFill>
                  <a:srgbClr val="0000FF"/>
                </a:solidFill>
                <a:latin typeface="Consolas" pitchFamily="49" charset="0"/>
                <a:ea typeface="楷体" pitchFamily="49" charset="-122"/>
                <a:cs typeface="Consolas" pitchFamily="49" charset="0"/>
              </a:rPr>
              <a:t>2</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r>
              <a:rPr lang="en-US" altLang="zh-CN" sz="1800" i="1">
                <a:solidFill>
                  <a:srgbClr val="0000FF"/>
                </a:solidFill>
                <a:latin typeface="Consolas" pitchFamily="49" charset="0"/>
                <a:ea typeface="楷体" pitchFamily="49" charset="-122"/>
                <a:cs typeface="Consolas" pitchFamily="49" charset="0"/>
              </a:rPr>
              <a:t>b</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j</a:t>
            </a:r>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357166"/>
            <a:ext cx="8286808" cy="861774"/>
          </a:xfrm>
          <a:prstGeom prst="rect">
            <a:avLst/>
          </a:prstGeom>
          <a:solidFill>
            <a:schemeClr val="accent4">
              <a:lumMod val="20000"/>
              <a:lumOff val="80000"/>
            </a:schemeClr>
          </a:solidFill>
        </p:spPr>
        <p:txBody>
          <a:bodyPr wrap="square" rtlCol="0">
            <a:spAutoFit/>
          </a:bodyPr>
          <a:lstStyle/>
          <a:p>
            <a:pPr>
              <a:lnSpc>
                <a:spcPts val="3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这里由于每个结点中都保存了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f</a:t>
            </a:r>
            <a:r>
              <a:rPr lang="en-US" altLang="zh-CN" sz="2000" i="1"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，因此可以将</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数组改为单个变量。将每个队列结点的类型声明如下： </a:t>
            </a:r>
          </a:p>
        </p:txBody>
      </p:sp>
      <p:sp>
        <p:nvSpPr>
          <p:cNvPr id="3" name="TextBox 2"/>
          <p:cNvSpPr txBox="1"/>
          <p:nvPr/>
        </p:nvSpPr>
        <p:spPr>
          <a:xfrm>
            <a:off x="571472" y="1540577"/>
            <a:ext cx="8215370" cy="41030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NodeType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队列结点类型</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no;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结点编号</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x[MAX];			</a:t>
            </a:r>
            <a:r>
              <a:rPr lang="en-US" altLang="zh-CN" sz="1800" dirty="0">
                <a:solidFill>
                  <a:srgbClr val="00B0F0"/>
                </a:solidFill>
                <a:latin typeface="Consolas" pitchFamily="49" charset="0"/>
                <a:ea typeface="仿宋" pitchFamily="49" charset="-122"/>
                <a:cs typeface="Consolas" pitchFamily="49" charset="0"/>
              </a:rPr>
              <a:t>//x[</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表示第</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步分配作业编号</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y[MAX];			</a:t>
            </a:r>
            <a:r>
              <a:rPr lang="en-US" altLang="zh-CN" sz="1800" dirty="0">
                <a:solidFill>
                  <a:srgbClr val="00B0F0"/>
                </a:solidFill>
                <a:latin typeface="Consolas" pitchFamily="49" charset="0"/>
                <a:ea typeface="仿宋" pitchFamily="49" charset="-122"/>
                <a:cs typeface="Consolas" pitchFamily="49" charset="0"/>
              </a:rPr>
              <a:t>//y[</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]=1</a:t>
            </a:r>
            <a:r>
              <a:rPr lang="zh-CN" altLang="zh-CN" sz="1800" dirty="0">
                <a:solidFill>
                  <a:srgbClr val="00B0F0"/>
                </a:solidFill>
                <a:latin typeface="Consolas" pitchFamily="49" charset="0"/>
                <a:ea typeface="仿宋" pitchFamily="49" charset="-122"/>
                <a:cs typeface="Consolas" pitchFamily="49" charset="0"/>
              </a:rPr>
              <a:t>表示编号为</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的作业已经分配</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步骤编号</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f1;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已经分配作业</a:t>
            </a:r>
            <a:r>
              <a:rPr lang="en-US" altLang="zh-CN" sz="1800" dirty="0">
                <a:solidFill>
                  <a:srgbClr val="00B0F0"/>
                </a:solidFill>
                <a:latin typeface="Consolas" pitchFamily="49" charset="0"/>
                <a:ea typeface="仿宋" pitchFamily="49" charset="-122"/>
                <a:cs typeface="Consolas" pitchFamily="49" charset="0"/>
              </a:rPr>
              <a:t>M1</a:t>
            </a:r>
            <a:r>
              <a:rPr lang="zh-CN" altLang="zh-CN" sz="1800" dirty="0">
                <a:solidFill>
                  <a:srgbClr val="00B0F0"/>
                </a:solidFill>
                <a:latin typeface="Consolas" pitchFamily="49" charset="0"/>
                <a:ea typeface="仿宋" pitchFamily="49" charset="-122"/>
                <a:cs typeface="Consolas" pitchFamily="49" charset="0"/>
              </a:rPr>
              <a:t>的执行时间</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f2;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已经分配作业</a:t>
            </a:r>
            <a:r>
              <a:rPr lang="en-US" altLang="zh-CN" sz="1800" dirty="0">
                <a:solidFill>
                  <a:srgbClr val="00B0F0"/>
                </a:solidFill>
                <a:latin typeface="Consolas" pitchFamily="49" charset="0"/>
                <a:ea typeface="仿宋" pitchFamily="49" charset="-122"/>
                <a:cs typeface="Consolas" pitchFamily="49" charset="0"/>
              </a:rPr>
              <a:t>M2</a:t>
            </a:r>
            <a:r>
              <a:rPr lang="zh-CN" altLang="zh-CN" sz="1800" dirty="0">
                <a:solidFill>
                  <a:srgbClr val="00B0F0"/>
                </a:solidFill>
                <a:latin typeface="Consolas" pitchFamily="49" charset="0"/>
                <a:ea typeface="仿宋" pitchFamily="49" charset="-122"/>
                <a:cs typeface="Consolas" pitchFamily="49" charset="0"/>
              </a:rPr>
              <a:t>的执行时间</a:t>
            </a: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lb</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下界</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bool operator&lt;(</a:t>
            </a:r>
            <a:r>
              <a:rPr lang="en-US" altLang="zh-CN" sz="1800" dirty="0" err="1">
                <a:solidFill>
                  <a:srgbClr val="0000FF"/>
                </a:solidFill>
                <a:latin typeface="Consolas" pitchFamily="49" charset="0"/>
                <a:ea typeface="仿宋" pitchFamily="49" charset="-122"/>
                <a:cs typeface="Consolas" pitchFamily="49" charset="0"/>
              </a:rPr>
              <a:t>const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NodeType</a:t>
            </a:r>
            <a:r>
              <a:rPr lang="en-US" altLang="zh-CN" sz="1800" dirty="0">
                <a:solidFill>
                  <a:srgbClr val="0000FF"/>
                </a:solidFill>
                <a:latin typeface="Consolas" pitchFamily="49" charset="0"/>
                <a:ea typeface="仿宋" pitchFamily="49" charset="-122"/>
                <a:cs typeface="Consolas" pitchFamily="49" charset="0"/>
              </a:rPr>
              <a:t> &amp;s) </a:t>
            </a:r>
            <a:r>
              <a:rPr lang="en-US" altLang="zh-CN" sz="1800" dirty="0" err="1">
                <a:solidFill>
                  <a:srgbClr val="0000FF"/>
                </a:solidFill>
                <a:latin typeface="Consolas" pitchFamily="49" charset="0"/>
                <a:ea typeface="仿宋" pitchFamily="49" charset="-122"/>
                <a:cs typeface="Consolas" pitchFamily="49" charset="0"/>
              </a:rPr>
              <a:t>const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重载</a:t>
            </a:r>
            <a:r>
              <a:rPr lang="en-US" altLang="zh-CN" sz="1800" dirty="0">
                <a:solidFill>
                  <a:srgbClr val="00B0F0"/>
                </a:solidFill>
                <a:latin typeface="Consolas" pitchFamily="49" charset="0"/>
                <a:ea typeface="仿宋" pitchFamily="49" charset="-122"/>
                <a:cs typeface="Consolas" pitchFamily="49" charset="0"/>
              </a:rPr>
              <a:t>&lt;</a:t>
            </a:r>
            <a:r>
              <a:rPr lang="zh-CN" altLang="zh-CN" sz="1800" dirty="0">
                <a:solidFill>
                  <a:srgbClr val="00B0F0"/>
                </a:solidFill>
                <a:latin typeface="Consolas" pitchFamily="49" charset="0"/>
                <a:ea typeface="仿宋" pitchFamily="49" charset="-122"/>
                <a:cs typeface="Consolas" pitchFamily="49" charset="0"/>
              </a:rPr>
              <a:t>关系函数</a:t>
            </a: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err="1">
                <a:solidFill>
                  <a:srgbClr val="0000FF"/>
                </a:solidFill>
                <a:latin typeface="Consolas" pitchFamily="49" charset="0"/>
                <a:ea typeface="仿宋" pitchFamily="49" charset="-122"/>
                <a:cs typeface="Consolas" pitchFamily="49" charset="0"/>
              </a:rPr>
              <a:t>lb</a:t>
            </a:r>
            <a:r>
              <a:rPr lang="en-US" altLang="zh-CN" sz="1800" dirty="0">
                <a:solidFill>
                  <a:srgbClr val="0000FF"/>
                </a:solidFill>
                <a:latin typeface="Consolas" pitchFamily="49" charset="0"/>
                <a:ea typeface="仿宋" pitchFamily="49" charset="-122"/>
                <a:cs typeface="Consolas" pitchFamily="49" charset="0"/>
              </a:rPr>
              <a:t>&gt;s.lb;	</a:t>
            </a:r>
            <a:r>
              <a:rPr lang="en-US" altLang="zh-CN" sz="1800" dirty="0">
                <a:solidFill>
                  <a:srgbClr val="00B0F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lb</a:t>
            </a:r>
            <a:r>
              <a:rPr lang="zh-CN" altLang="zh-CN" sz="1800" dirty="0">
                <a:solidFill>
                  <a:srgbClr val="FF0000"/>
                </a:solidFill>
                <a:latin typeface="Consolas" pitchFamily="49" charset="0"/>
                <a:ea typeface="仿宋" pitchFamily="49" charset="-122"/>
                <a:cs typeface="Consolas" pitchFamily="49" charset="0"/>
              </a:rPr>
              <a:t>越小越优先出队</a:t>
            </a: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8604"/>
            <a:ext cx="2786082" cy="477054"/>
          </a:xfrm>
          <a:prstGeom prst="rect">
            <a:avLst/>
          </a:prstGeom>
          <a:noFill/>
        </p:spPr>
        <p:txBody>
          <a:bodyPr wrap="square" rtlCol="0">
            <a:spAutoFit/>
          </a:bodyPr>
          <a:lstStyle/>
          <a:p>
            <a:pPr>
              <a:lnSpc>
                <a:spcPts val="3000"/>
              </a:lnSpc>
            </a:pPr>
            <a:r>
              <a:rPr lang="zh-CN" altLang="zh-CN" sz="2000">
                <a:solidFill>
                  <a:srgbClr val="0000FF"/>
                </a:solidFill>
                <a:latin typeface="微软雅黑" pitchFamily="34" charset="-122"/>
                <a:ea typeface="微软雅黑" pitchFamily="34" charset="-122"/>
                <a:cs typeface="Times New Roman" pitchFamily="18" charset="0"/>
              </a:rPr>
              <a:t>那么如果计算</a:t>
            </a:r>
            <a:r>
              <a:rPr lang="en-US" altLang="zh-CN" sz="2000">
                <a:solidFill>
                  <a:srgbClr val="0000FF"/>
                </a:solidFill>
                <a:latin typeface="微软雅黑" pitchFamily="34" charset="-122"/>
                <a:ea typeface="微软雅黑" pitchFamily="34" charset="-122"/>
                <a:cs typeface="Times New Roman" pitchFamily="18" charset="0"/>
              </a:rPr>
              <a:t>lb</a:t>
            </a:r>
            <a:r>
              <a:rPr lang="zh-CN" altLang="zh-CN" sz="2000">
                <a:solidFill>
                  <a:srgbClr val="0000FF"/>
                </a:solidFill>
                <a:latin typeface="微软雅黑" pitchFamily="34" charset="-122"/>
                <a:ea typeface="微软雅黑" pitchFamily="34" charset="-122"/>
                <a:cs typeface="Times New Roman" pitchFamily="18" charset="0"/>
              </a:rPr>
              <a:t>呢？</a:t>
            </a:r>
            <a:endParaRPr lang="en-US" altLang="zh-CN" sz="2000">
              <a:solidFill>
                <a:srgbClr val="0000FF"/>
              </a:solidFill>
              <a:latin typeface="微软雅黑" pitchFamily="34" charset="-122"/>
              <a:ea typeface="微软雅黑" pitchFamily="34" charset="-122"/>
              <a:cs typeface="Times New Roman" pitchFamily="18" charset="0"/>
            </a:endParaRPr>
          </a:p>
        </p:txBody>
      </p:sp>
      <p:grpSp>
        <p:nvGrpSpPr>
          <p:cNvPr id="7" name="组合 22"/>
          <p:cNvGrpSpPr/>
          <p:nvPr/>
        </p:nvGrpSpPr>
        <p:grpSpPr>
          <a:xfrm>
            <a:off x="785786" y="1357298"/>
            <a:ext cx="1292628" cy="4559890"/>
            <a:chOff x="357158" y="1357298"/>
            <a:chExt cx="1292628" cy="4559890"/>
          </a:xfrm>
        </p:grpSpPr>
        <p:sp>
          <p:nvSpPr>
            <p:cNvPr id="3" name="椭圆 2"/>
            <p:cNvSpPr/>
            <p:nvPr/>
          </p:nvSpPr>
          <p:spPr>
            <a:xfrm>
              <a:off x="785786" y="1357298"/>
              <a:ext cx="864000" cy="648000"/>
            </a:xfrm>
            <a:prstGeom prst="ellipse">
              <a:avLst/>
            </a:prstGeom>
            <a:solidFill>
              <a:schemeClr val="bg1">
                <a:lumMod val="8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4" name="椭圆 3"/>
            <p:cNvSpPr/>
            <p:nvPr/>
          </p:nvSpPr>
          <p:spPr>
            <a:xfrm>
              <a:off x="785786" y="2638124"/>
              <a:ext cx="864000" cy="648000"/>
            </a:xfrm>
            <a:prstGeom prst="ellipse">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5" name="椭圆 4"/>
            <p:cNvSpPr/>
            <p:nvPr/>
          </p:nvSpPr>
          <p:spPr>
            <a:xfrm>
              <a:off x="785786" y="5269188"/>
              <a:ext cx="864000" cy="648000"/>
            </a:xfrm>
            <a:prstGeom prst="ellipse">
              <a:avLst/>
            </a:prstGeom>
            <a:solidFill>
              <a:schemeClr val="accent5">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n</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6" name="椭圆 5"/>
            <p:cNvSpPr/>
            <p:nvPr/>
          </p:nvSpPr>
          <p:spPr>
            <a:xfrm>
              <a:off x="785786" y="3781132"/>
              <a:ext cx="864000" cy="648000"/>
            </a:xfrm>
            <a:prstGeom prst="ellipse">
              <a:avLst/>
            </a:prstGeom>
            <a:solidFill>
              <a:schemeClr val="accent5">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cxnSp>
          <p:nvCxnSpPr>
            <p:cNvPr id="8" name="直接箭头连接符 7"/>
            <p:cNvCxnSpPr>
              <a:stCxn id="3" idx="4"/>
              <a:endCxn id="4" idx="0"/>
            </p:cNvCxnSpPr>
            <p:nvPr/>
          </p:nvCxnSpPr>
          <p:spPr>
            <a:xfrm rot="5400000">
              <a:off x="901373" y="2321711"/>
              <a:ext cx="632826"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a:stCxn id="4" idx="4"/>
              <a:endCxn id="6" idx="0"/>
            </p:cNvCxnSpPr>
            <p:nvPr/>
          </p:nvCxnSpPr>
          <p:spPr>
            <a:xfrm rot="5400000">
              <a:off x="970282" y="3533628"/>
              <a:ext cx="49500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6" idx="4"/>
              <a:endCxn id="5" idx="0"/>
            </p:cNvCxnSpPr>
            <p:nvPr/>
          </p:nvCxnSpPr>
          <p:spPr>
            <a:xfrm rot="5400000">
              <a:off x="797758" y="4849160"/>
              <a:ext cx="840056" cy="1588"/>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00034" y="5202808"/>
              <a:ext cx="357190"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14" name="TextBox 13"/>
            <p:cNvSpPr txBox="1"/>
            <p:nvPr/>
          </p:nvSpPr>
          <p:spPr>
            <a:xfrm>
              <a:off x="357158" y="2702478"/>
              <a:ext cx="500066" cy="3693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e</a:t>
              </a: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sp>
        <p:nvSpPr>
          <p:cNvPr id="15" name="TextBox 14"/>
          <p:cNvSpPr txBox="1"/>
          <p:nvPr/>
        </p:nvSpPr>
        <p:spPr>
          <a:xfrm>
            <a:off x="1428728" y="6060064"/>
            <a:ext cx="1714512" cy="369332"/>
          </a:xfrm>
          <a:prstGeom prst="rect">
            <a:avLst/>
          </a:prstGeom>
          <a:noFill/>
        </p:spPr>
        <p:txBody>
          <a:bodyPr wrap="square" rtlCol="0">
            <a:spAutoFit/>
          </a:bodyPr>
          <a:lstStyle/>
          <a:p>
            <a:r>
              <a:rPr lang="en-US" altLang="zh-CN" sz="1800">
                <a:solidFill>
                  <a:srgbClr val="0000FF"/>
                </a:solidFill>
                <a:latin typeface="Consolas" pitchFamily="49" charset="0"/>
                <a:ea typeface="仿宋" pitchFamily="49" charset="-122"/>
                <a:cs typeface="Consolas" pitchFamily="49" charset="0"/>
              </a:rPr>
              <a:t>e.</a:t>
            </a:r>
            <a:r>
              <a:rPr lang="en-US" altLang="zh-CN" sz="1800" i="1">
                <a:solidFill>
                  <a:srgbClr val="0000FF"/>
                </a:solidFill>
                <a:latin typeface="Consolas" pitchFamily="49" charset="0"/>
                <a:ea typeface="仿宋" pitchFamily="49" charset="-122"/>
                <a:cs typeface="Consolas" pitchFamily="49" charset="0"/>
              </a:rPr>
              <a:t>f</a:t>
            </a:r>
            <a:r>
              <a:rPr lang="en-US" altLang="zh-CN" sz="1800" baseline="-250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为总时间</a:t>
            </a:r>
          </a:p>
        </p:txBody>
      </p:sp>
      <p:grpSp>
        <p:nvGrpSpPr>
          <p:cNvPr id="9" name="组合 23"/>
          <p:cNvGrpSpPr/>
          <p:nvPr/>
        </p:nvGrpSpPr>
        <p:grpSpPr>
          <a:xfrm>
            <a:off x="2143108" y="1643050"/>
            <a:ext cx="4572032" cy="1428760"/>
            <a:chOff x="2143108" y="1643050"/>
            <a:chExt cx="4572032" cy="1428760"/>
          </a:xfrm>
        </p:grpSpPr>
        <p:sp>
          <p:nvSpPr>
            <p:cNvPr id="16" name="右大括号 15"/>
            <p:cNvSpPr/>
            <p:nvPr/>
          </p:nvSpPr>
          <p:spPr>
            <a:xfrm>
              <a:off x="2143108" y="1643050"/>
              <a:ext cx="142876" cy="1428760"/>
            </a:xfrm>
            <a:prstGeom prst="rightBrace">
              <a:avLst/>
            </a:prstGeom>
            <a:ln w="12700">
              <a:solidFill>
                <a:srgbClr val="9900FF"/>
              </a:solidFill>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7" name="TextBox 16"/>
            <p:cNvSpPr txBox="1"/>
            <p:nvPr/>
          </p:nvSpPr>
          <p:spPr>
            <a:xfrm>
              <a:off x="2285984" y="2143116"/>
              <a:ext cx="4429156" cy="3693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已经执行的作业 </a:t>
              </a:r>
              <a:r>
                <a:rPr lang="zh-CN" altLang="en-US" sz="1800">
                  <a:solidFill>
                    <a:srgbClr val="FF00FF"/>
                  </a:solidFill>
                  <a:latin typeface="Consolas" pitchFamily="49" charset="0"/>
                  <a:ea typeface="仿宋" pitchFamily="49" charset="-122"/>
                  <a:cs typeface="Consolas" pitchFamily="49" charset="0"/>
                  <a:sym typeface="Wingdings"/>
                </a:rPr>
                <a:t></a:t>
              </a:r>
              <a:r>
                <a:rPr lang="zh-CN" altLang="en-US" sz="1800">
                  <a:solidFill>
                    <a:srgbClr val="0000FF"/>
                  </a:solidFill>
                  <a:latin typeface="Consolas" pitchFamily="49" charset="0"/>
                  <a:ea typeface="仿宋" pitchFamily="49" charset="-122"/>
                  <a:cs typeface="Consolas" pitchFamily="49" charset="0"/>
                  <a:sym typeface="Wingdings"/>
                </a:rPr>
                <a:t>   执行时间</a:t>
              </a:r>
              <a:r>
                <a:rPr lang="en-US" altLang="zh-CN" sz="1800">
                  <a:solidFill>
                    <a:srgbClr val="0000FF"/>
                  </a:solidFill>
                  <a:latin typeface="Consolas" pitchFamily="49" charset="0"/>
                  <a:ea typeface="仿宋" pitchFamily="49" charset="-122"/>
                  <a:cs typeface="Consolas" pitchFamily="49" charset="0"/>
                  <a:sym typeface="Wingdings"/>
                </a:rPr>
                <a:t>e1.</a:t>
              </a:r>
              <a:r>
                <a:rPr lang="en-US" altLang="zh-CN" sz="1800" i="1">
                  <a:solidFill>
                    <a:srgbClr val="0000FF"/>
                  </a:solidFill>
                  <a:latin typeface="Consolas" pitchFamily="49" charset="0"/>
                  <a:ea typeface="仿宋" pitchFamily="49" charset="-122"/>
                  <a:cs typeface="Consolas" pitchFamily="49" charset="0"/>
                  <a:sym typeface="Wingdings"/>
                </a:rPr>
                <a:t>f</a:t>
              </a:r>
              <a:r>
                <a:rPr lang="en-US" altLang="zh-CN" sz="1800" baseline="-25000">
                  <a:solidFill>
                    <a:srgbClr val="0000FF"/>
                  </a:solidFill>
                  <a:latin typeface="Consolas" pitchFamily="49" charset="0"/>
                  <a:ea typeface="仿宋" pitchFamily="49" charset="-122"/>
                  <a:cs typeface="Consolas" pitchFamily="49" charset="0"/>
                  <a:sym typeface="Wingdings"/>
                </a:rPr>
                <a:t>2</a:t>
              </a:r>
              <a:endParaRPr lang="zh-CN" altLang="en-US" sz="1800" baseline="-25000">
                <a:solidFill>
                  <a:srgbClr val="0000FF"/>
                </a:solidFill>
                <a:latin typeface="Consolas" pitchFamily="49" charset="0"/>
                <a:ea typeface="仿宋" pitchFamily="49" charset="-122"/>
                <a:cs typeface="Consolas" pitchFamily="49" charset="0"/>
              </a:endParaRPr>
            </a:p>
          </p:txBody>
        </p:sp>
      </p:grpSp>
      <p:grpSp>
        <p:nvGrpSpPr>
          <p:cNvPr id="11" name="组合 24"/>
          <p:cNvGrpSpPr/>
          <p:nvPr/>
        </p:nvGrpSpPr>
        <p:grpSpPr>
          <a:xfrm>
            <a:off x="2143108" y="4143380"/>
            <a:ext cx="5857916" cy="1428760"/>
            <a:chOff x="2214546" y="4143380"/>
            <a:chExt cx="5857916" cy="1428760"/>
          </a:xfrm>
        </p:grpSpPr>
        <p:sp>
          <p:nvSpPr>
            <p:cNvPr id="18" name="右大括号 17"/>
            <p:cNvSpPr/>
            <p:nvPr/>
          </p:nvSpPr>
          <p:spPr>
            <a:xfrm>
              <a:off x="2214546" y="4143380"/>
              <a:ext cx="142876" cy="1428760"/>
            </a:xfrm>
            <a:prstGeom prst="rightBrace">
              <a:avLst/>
            </a:prstGeom>
            <a:ln w="12700">
              <a:solidFill>
                <a:srgbClr val="9900FF"/>
              </a:solidFill>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9" name="TextBox 18"/>
            <p:cNvSpPr txBox="1"/>
            <p:nvPr/>
          </p:nvSpPr>
          <p:spPr>
            <a:xfrm>
              <a:off x="2357422" y="4631304"/>
              <a:ext cx="5715040" cy="369332"/>
            </a:xfrm>
            <a:prstGeom prst="rect">
              <a:avLst/>
            </a:prstGeom>
            <a:noFill/>
          </p:spPr>
          <p:txBody>
            <a:bodyPr wrap="square" rtlCol="0">
              <a:spAutoFit/>
            </a:bodyPr>
            <a:lstStyle/>
            <a:p>
              <a:r>
                <a:rPr lang="zh-CN" altLang="en-US" sz="1800">
                  <a:solidFill>
                    <a:srgbClr val="0000FF"/>
                  </a:solidFill>
                  <a:latin typeface="仿宋" pitchFamily="49" charset="-122"/>
                  <a:ea typeface="仿宋" pitchFamily="49" charset="-122"/>
                </a:rPr>
                <a:t>尚未执行的作业</a:t>
              </a:r>
              <a:r>
                <a:rPr lang="zh-CN" altLang="en-US" sz="1800">
                  <a:solidFill>
                    <a:srgbClr val="FF00FF"/>
                  </a:solidFill>
                  <a:latin typeface="Consolas" pitchFamily="49" charset="0"/>
                  <a:ea typeface="仿宋" pitchFamily="49" charset="-122"/>
                  <a:cs typeface="Consolas" pitchFamily="49" charset="0"/>
                  <a:sym typeface="Wingdings"/>
                </a:rPr>
                <a:t></a:t>
              </a:r>
              <a:r>
                <a:rPr lang="zh-CN" altLang="en-US" sz="1800">
                  <a:solidFill>
                    <a:srgbClr val="0000FF"/>
                  </a:solidFill>
                  <a:latin typeface="Consolas" pitchFamily="49" charset="0"/>
                  <a:ea typeface="仿宋" pitchFamily="49" charset="-122"/>
                  <a:cs typeface="Consolas" pitchFamily="49" charset="0"/>
                  <a:sym typeface="Wingdings"/>
                </a:rPr>
                <a:t>    最少执行时间为它们的</a:t>
              </a:r>
              <a:r>
                <a:rPr lang="en-US" altLang="zh-CN" sz="1800" i="1">
                  <a:solidFill>
                    <a:srgbClr val="0000FF"/>
                  </a:solidFill>
                  <a:latin typeface="Consolas" pitchFamily="49" charset="0"/>
                  <a:ea typeface="仿宋" pitchFamily="49" charset="-122"/>
                  <a:cs typeface="Consolas" pitchFamily="49" charset="0"/>
                  <a:sym typeface="Wingdings"/>
                </a:rPr>
                <a:t>b</a:t>
              </a:r>
              <a:r>
                <a:rPr lang="zh-CN" altLang="en-US" sz="1800">
                  <a:solidFill>
                    <a:srgbClr val="0000FF"/>
                  </a:solidFill>
                  <a:latin typeface="Consolas" pitchFamily="49" charset="0"/>
                  <a:ea typeface="仿宋" pitchFamily="49" charset="-122"/>
                  <a:cs typeface="Consolas" pitchFamily="49" charset="0"/>
                  <a:sym typeface="Wingdings"/>
                </a:rPr>
                <a:t>之和</a:t>
              </a:r>
              <a:endParaRPr lang="zh-CN" altLang="en-US" sz="1800">
                <a:solidFill>
                  <a:srgbClr val="0000FF"/>
                </a:solidFill>
                <a:latin typeface="仿宋" pitchFamily="49" charset="-122"/>
                <a:ea typeface="仿宋" pitchFamily="49" charset="-122"/>
              </a:endParaRPr>
            </a:p>
          </p:txBody>
        </p:sp>
      </p:grpSp>
      <p:grpSp>
        <p:nvGrpSpPr>
          <p:cNvPr id="23" name="组合 25"/>
          <p:cNvGrpSpPr/>
          <p:nvPr/>
        </p:nvGrpSpPr>
        <p:grpSpPr>
          <a:xfrm>
            <a:off x="3428992" y="2357430"/>
            <a:ext cx="1714512" cy="2428892"/>
            <a:chOff x="3428992" y="2357430"/>
            <a:chExt cx="1714512" cy="2428892"/>
          </a:xfrm>
        </p:grpSpPr>
        <p:sp>
          <p:nvSpPr>
            <p:cNvPr id="20" name="TextBox 19"/>
            <p:cNvSpPr txBox="1"/>
            <p:nvPr/>
          </p:nvSpPr>
          <p:spPr>
            <a:xfrm>
              <a:off x="3428992" y="3376612"/>
              <a:ext cx="1071570" cy="369332"/>
            </a:xfrm>
            <a:prstGeom prst="rect">
              <a:avLst/>
            </a:prstGeom>
            <a:noFill/>
          </p:spPr>
          <p:txBody>
            <a:bodyPr wrap="square" rtlCol="0">
              <a:spAutoFit/>
            </a:bodyPr>
            <a:lstStyle/>
            <a:p>
              <a:r>
                <a:rPr lang="en-US" altLang="zh-CN" sz="1800">
                  <a:solidFill>
                    <a:srgbClr val="FF0000"/>
                  </a:solidFill>
                  <a:latin typeface="Consolas" pitchFamily="49" charset="0"/>
                  <a:cs typeface="Consolas" pitchFamily="49" charset="0"/>
                </a:rPr>
                <a:t>e1.lb=</a:t>
              </a:r>
              <a:endParaRPr lang="zh-CN" altLang="en-US" sz="1800">
                <a:solidFill>
                  <a:srgbClr val="FF0000"/>
                </a:solidFill>
                <a:latin typeface="Consolas" pitchFamily="49" charset="0"/>
                <a:cs typeface="Consolas" pitchFamily="49" charset="0"/>
              </a:endParaRPr>
            </a:p>
          </p:txBody>
        </p:sp>
        <p:sp>
          <p:nvSpPr>
            <p:cNvPr id="21" name="TextBox 20"/>
            <p:cNvSpPr txBox="1"/>
            <p:nvPr/>
          </p:nvSpPr>
          <p:spPr>
            <a:xfrm>
              <a:off x="4714876" y="3357562"/>
              <a:ext cx="428628" cy="369332"/>
            </a:xfrm>
            <a:prstGeom prst="rect">
              <a:avLst/>
            </a:prstGeom>
            <a:noFill/>
          </p:spPr>
          <p:txBody>
            <a:bodyPr wrap="square" rtlCol="0">
              <a:spAutoFit/>
            </a:bodyPr>
            <a:lstStyle/>
            <a:p>
              <a:r>
                <a:rPr lang="en-US" altLang="zh-CN" sz="1800">
                  <a:solidFill>
                    <a:srgbClr val="FF0000"/>
                  </a:solidFill>
                  <a:latin typeface="Consolas" pitchFamily="49" charset="0"/>
                  <a:cs typeface="Consolas" pitchFamily="49" charset="0"/>
                </a:rPr>
                <a:t>+</a:t>
              </a:r>
              <a:endParaRPr lang="zh-CN" altLang="en-US" sz="1800">
                <a:solidFill>
                  <a:srgbClr val="FF0000"/>
                </a:solidFill>
                <a:latin typeface="Consolas" pitchFamily="49" charset="0"/>
                <a:cs typeface="Consolas" pitchFamily="49" charset="0"/>
              </a:endParaRPr>
            </a:p>
          </p:txBody>
        </p:sp>
        <p:sp>
          <p:nvSpPr>
            <p:cNvPr id="22" name="左大括号 21"/>
            <p:cNvSpPr/>
            <p:nvPr/>
          </p:nvSpPr>
          <p:spPr>
            <a:xfrm>
              <a:off x="4429124" y="2357430"/>
              <a:ext cx="214314" cy="242889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85720" y="642918"/>
            <a:ext cx="8351838" cy="1423338"/>
          </a:xfrm>
          <a:prstGeom prst="rect">
            <a:avLst/>
          </a:prstGeom>
          <a:solidFill>
            <a:schemeClr val="accent3">
              <a:lumMod val="40000"/>
              <a:lumOff val="60000"/>
            </a:schemeClr>
          </a:solid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假设活结点</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有</a:t>
            </a:r>
            <a:r>
              <a:rPr lang="en-US" altLang="zh-CN" sz="2000">
                <a:solidFill>
                  <a:srgbClr val="0000FF"/>
                </a:solidFill>
                <a:latin typeface="Consolas" pitchFamily="49" charset="0"/>
                <a:ea typeface="楷体" pitchFamily="49" charset="-122"/>
                <a:cs typeface="Consolas" pitchFamily="49" charset="0"/>
              </a:rPr>
              <a:t>4</a:t>
            </a:r>
            <a:r>
              <a:rPr lang="zh-CN" altLang="en-US" sz="2000">
                <a:solidFill>
                  <a:srgbClr val="0000FF"/>
                </a:solidFill>
                <a:latin typeface="Consolas" pitchFamily="49" charset="0"/>
                <a:ea typeface="楷体" pitchFamily="49" charset="-122"/>
                <a:cs typeface="Consolas" pitchFamily="49" charset="0"/>
              </a:rPr>
              <a:t>个孩子结点，而满足限界函数的孩子结点只有</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个，可以删除这</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个不满足限界函数的孩子结点，使得从</a:t>
            </a:r>
            <a:r>
              <a:rPr lang="en-US" altLang="zh-CN" sz="2000" i="1">
                <a:solidFill>
                  <a:srgbClr val="0000FF"/>
                </a:solidFill>
                <a:latin typeface="Consolas" pitchFamily="49" charset="0"/>
                <a:ea typeface="楷体" pitchFamily="49" charset="-122"/>
                <a:cs typeface="Consolas" pitchFamily="49" charset="0"/>
              </a:rPr>
              <a:t>s</a:t>
            </a:r>
            <a:r>
              <a:rPr lang="en-US" altLang="zh-CN" sz="2000" i="1" baseline="-25000">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出发的搜索效率提高一倍。</a:t>
            </a:r>
          </a:p>
        </p:txBody>
      </p:sp>
      <p:grpSp>
        <p:nvGrpSpPr>
          <p:cNvPr id="39" name="组合 38"/>
          <p:cNvGrpSpPr/>
          <p:nvPr/>
        </p:nvGrpSpPr>
        <p:grpSpPr>
          <a:xfrm>
            <a:off x="928662" y="3143248"/>
            <a:ext cx="3071834" cy="1928826"/>
            <a:chOff x="928662" y="3143248"/>
            <a:chExt cx="3071834" cy="1928826"/>
          </a:xfrm>
        </p:grpSpPr>
        <p:sp>
          <p:nvSpPr>
            <p:cNvPr id="5" name="椭圆 4"/>
            <p:cNvSpPr/>
            <p:nvPr/>
          </p:nvSpPr>
          <p:spPr>
            <a:xfrm>
              <a:off x="2214546"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6" name="TextBox 5"/>
            <p:cNvSpPr txBox="1"/>
            <p:nvPr/>
          </p:nvSpPr>
          <p:spPr>
            <a:xfrm>
              <a:off x="2714612" y="3143248"/>
              <a:ext cx="928694" cy="400110"/>
            </a:xfrm>
            <a:prstGeom prst="rect">
              <a:avLst/>
            </a:prstGeom>
            <a:noFill/>
          </p:spPr>
          <p:txBody>
            <a:bodyPr wrap="square" lIns="0" rIns="0" rtlCol="0">
              <a:spAutoFit/>
            </a:bodyPr>
            <a:lstStyle/>
            <a:p>
              <a:r>
                <a:rPr lang="zh-CN" altLang="en-US" sz="2000">
                  <a:solidFill>
                    <a:srgbClr val="C00000"/>
                  </a:solidFill>
                  <a:latin typeface="Consolas" pitchFamily="49" charset="0"/>
                  <a:ea typeface="楷体" pitchFamily="49" charset="-122"/>
                  <a:cs typeface="Consolas" pitchFamily="49" charset="0"/>
                </a:rPr>
                <a:t>活结点</a:t>
              </a:r>
            </a:p>
          </p:txBody>
        </p:sp>
        <p:sp>
          <p:nvSpPr>
            <p:cNvPr id="7" name="椭圆 6"/>
            <p:cNvSpPr/>
            <p:nvPr/>
          </p:nvSpPr>
          <p:spPr>
            <a:xfrm>
              <a:off x="92866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1</a:t>
              </a:r>
              <a:endParaRPr lang="zh-CN" altLang="en-US" sz="2000" baseline="-25000">
                <a:solidFill>
                  <a:srgbClr val="0000FF"/>
                </a:solidFill>
                <a:latin typeface="Consolas" pitchFamily="49" charset="0"/>
                <a:cs typeface="Consolas" pitchFamily="49" charset="0"/>
              </a:endParaRPr>
            </a:p>
          </p:txBody>
        </p:sp>
        <p:sp>
          <p:nvSpPr>
            <p:cNvPr id="8" name="椭圆 7"/>
            <p:cNvSpPr/>
            <p:nvPr/>
          </p:nvSpPr>
          <p:spPr>
            <a:xfrm>
              <a:off x="178591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9" name="椭圆 8"/>
            <p:cNvSpPr/>
            <p:nvPr/>
          </p:nvSpPr>
          <p:spPr>
            <a:xfrm>
              <a:off x="2571736"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sp>
          <p:nvSpPr>
            <p:cNvPr id="10" name="椭圆 9"/>
            <p:cNvSpPr/>
            <p:nvPr/>
          </p:nvSpPr>
          <p:spPr>
            <a:xfrm>
              <a:off x="3500430"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4</a:t>
              </a:r>
              <a:endParaRPr lang="zh-CN" altLang="en-US" sz="2000" baseline="-25000">
                <a:solidFill>
                  <a:srgbClr val="0000FF"/>
                </a:solidFill>
                <a:latin typeface="Consolas" pitchFamily="49" charset="0"/>
                <a:cs typeface="Consolas" pitchFamily="49" charset="0"/>
              </a:endParaRPr>
            </a:p>
          </p:txBody>
        </p:sp>
        <p:cxnSp>
          <p:nvCxnSpPr>
            <p:cNvPr id="12" name="直接箭头连接符 11"/>
            <p:cNvCxnSpPr>
              <a:stCxn id="5" idx="3"/>
              <a:endCxn id="7" idx="7"/>
            </p:cNvCxnSpPr>
            <p:nvPr/>
          </p:nvCxnSpPr>
          <p:spPr>
            <a:xfrm rot="5400000">
              <a:off x="1278826" y="3646750"/>
              <a:ext cx="1075160" cy="9218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4"/>
              <a:endCxn id="8" idx="0"/>
            </p:cNvCxnSpPr>
            <p:nvPr/>
          </p:nvCxnSpPr>
          <p:spPr>
            <a:xfrm rot="5400000">
              <a:off x="1768059" y="3911207"/>
              <a:ext cx="928694" cy="3929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5" idx="4"/>
            </p:cNvCxnSpPr>
            <p:nvPr/>
          </p:nvCxnSpPr>
          <p:spPr>
            <a:xfrm rot="16200000" flipH="1">
              <a:off x="2138775" y="3933398"/>
              <a:ext cx="928693" cy="348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5" idx="5"/>
              <a:endCxn id="10" idx="1"/>
            </p:cNvCxnSpPr>
            <p:nvPr/>
          </p:nvCxnSpPr>
          <p:spPr>
            <a:xfrm rot="16200000" flipH="1">
              <a:off x="2539453" y="3611031"/>
              <a:ext cx="1075160" cy="9932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16200000" flipH="1">
              <a:off x="1643042" y="4024568"/>
              <a:ext cx="357190"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714480" y="4024568"/>
              <a:ext cx="214314"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917271" y="3988849"/>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880798" y="4000504"/>
              <a:ext cx="285752" cy="7143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286248" y="3143248"/>
            <a:ext cx="2786082" cy="1928826"/>
            <a:chOff x="4286248" y="3143248"/>
            <a:chExt cx="2786082" cy="1928826"/>
          </a:xfrm>
        </p:grpSpPr>
        <p:sp>
          <p:nvSpPr>
            <p:cNvPr id="20" name="椭圆 19"/>
            <p:cNvSpPr/>
            <p:nvPr/>
          </p:nvSpPr>
          <p:spPr>
            <a:xfrm>
              <a:off x="5643570"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21" name="TextBox 20"/>
            <p:cNvSpPr txBox="1"/>
            <p:nvPr/>
          </p:nvSpPr>
          <p:spPr>
            <a:xfrm>
              <a:off x="6143636" y="3143248"/>
              <a:ext cx="928694" cy="400110"/>
            </a:xfrm>
            <a:prstGeom prst="rect">
              <a:avLst/>
            </a:prstGeom>
            <a:noFill/>
          </p:spPr>
          <p:txBody>
            <a:bodyPr wrap="square" lIns="0" rIns="0" rtlCol="0">
              <a:spAutoFit/>
            </a:bodyPr>
            <a:lstStyle/>
            <a:p>
              <a:r>
                <a:rPr lang="zh-CN" altLang="en-US" sz="2000">
                  <a:solidFill>
                    <a:srgbClr val="C00000"/>
                  </a:solidFill>
                  <a:latin typeface="Consolas" pitchFamily="49" charset="0"/>
                  <a:ea typeface="楷体" pitchFamily="49" charset="-122"/>
                  <a:cs typeface="Consolas" pitchFamily="49" charset="0"/>
                </a:rPr>
                <a:t>活结点</a:t>
              </a:r>
            </a:p>
          </p:txBody>
        </p:sp>
        <p:sp>
          <p:nvSpPr>
            <p:cNvPr id="23" name="椭圆 22"/>
            <p:cNvSpPr/>
            <p:nvPr/>
          </p:nvSpPr>
          <p:spPr>
            <a:xfrm>
              <a:off x="5214942"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2</a:t>
              </a:r>
              <a:endParaRPr lang="zh-CN" altLang="en-US" sz="2000" baseline="-25000">
                <a:solidFill>
                  <a:srgbClr val="0000FF"/>
                </a:solidFill>
                <a:latin typeface="Consolas" pitchFamily="49" charset="0"/>
                <a:cs typeface="Consolas" pitchFamily="49" charset="0"/>
              </a:endParaRPr>
            </a:p>
          </p:txBody>
        </p:sp>
        <p:sp>
          <p:nvSpPr>
            <p:cNvPr id="24" name="椭圆 23"/>
            <p:cNvSpPr/>
            <p:nvPr/>
          </p:nvSpPr>
          <p:spPr>
            <a:xfrm>
              <a:off x="6072198" y="4572008"/>
              <a:ext cx="500066"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r>
                <a:rPr lang="en-US" altLang="zh-CN" sz="2000" baseline="-25000">
                  <a:solidFill>
                    <a:srgbClr val="0000FF"/>
                  </a:solidFill>
                  <a:latin typeface="Consolas" pitchFamily="49" charset="0"/>
                  <a:cs typeface="Consolas" pitchFamily="49" charset="0"/>
                </a:rPr>
                <a:t>3</a:t>
              </a:r>
              <a:endParaRPr lang="zh-CN" altLang="en-US" sz="2000" baseline="-25000">
                <a:solidFill>
                  <a:srgbClr val="0000FF"/>
                </a:solidFill>
                <a:latin typeface="Consolas" pitchFamily="49" charset="0"/>
                <a:cs typeface="Consolas" pitchFamily="49" charset="0"/>
              </a:endParaRPr>
            </a:p>
          </p:txBody>
        </p:sp>
        <p:cxnSp>
          <p:nvCxnSpPr>
            <p:cNvPr id="27" name="直接箭头连接符 26"/>
            <p:cNvCxnSpPr>
              <a:endCxn id="23" idx="0"/>
            </p:cNvCxnSpPr>
            <p:nvPr/>
          </p:nvCxnSpPr>
          <p:spPr>
            <a:xfrm rot="5400000">
              <a:off x="5119296" y="3963595"/>
              <a:ext cx="954093" cy="2627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endCxn id="24" idx="0"/>
            </p:cNvCxnSpPr>
            <p:nvPr/>
          </p:nvCxnSpPr>
          <p:spPr>
            <a:xfrm rot="16200000" flipH="1">
              <a:off x="5667779" y="3917555"/>
              <a:ext cx="954095" cy="3548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右箭头 39"/>
            <p:cNvSpPr/>
            <p:nvPr/>
          </p:nvSpPr>
          <p:spPr>
            <a:xfrm>
              <a:off x="4286248" y="3857628"/>
              <a:ext cx="500066"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68" y="214290"/>
            <a:ext cx="5429288" cy="3000821"/>
          </a:xfrm>
          <a:prstGeom prst="rect">
            <a:avLst/>
          </a:prstGeom>
          <a:solidFill>
            <a:schemeClr val="accent2">
              <a:lumMod val="20000"/>
              <a:lumOff val="80000"/>
            </a:schemeClr>
          </a:solidFill>
        </p:spPr>
        <p:txBody>
          <a:bodyPr wrap="square" rtlCol="0">
            <a:spAutoFit/>
          </a:bodyPr>
          <a:lstStyle/>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lb</a:t>
            </a:r>
            <a:r>
              <a:rPr lang="zh-CN" altLang="zh-CN" sz="1800" dirty="0">
                <a:solidFill>
                  <a:srgbClr val="0000FF"/>
                </a:solidFill>
                <a:latin typeface="Consolas" pitchFamily="49" charset="0"/>
                <a:ea typeface="仿宋" pitchFamily="49" charset="-122"/>
                <a:cs typeface="Consolas" pitchFamily="49" charset="0"/>
              </a:rPr>
              <a:t>为当前结点对应调度方案的时间下界。</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例如，对于出队结点</a:t>
            </a:r>
            <a:r>
              <a:rPr lang="en-US" altLang="zh-CN" sz="1800" i="1" dirty="0">
                <a:solidFill>
                  <a:srgbClr val="0000FF"/>
                </a:solidFill>
                <a:latin typeface="Consolas" pitchFamily="49" charset="0"/>
                <a:ea typeface="仿宋" pitchFamily="49" charset="-122"/>
                <a:cs typeface="Consolas" pitchFamily="49" charset="0"/>
              </a:rPr>
              <a:t>e</a:t>
            </a:r>
            <a:r>
              <a:rPr lang="zh-CN" altLang="zh-CN" sz="1800" dirty="0">
                <a:solidFill>
                  <a:srgbClr val="0000FF"/>
                </a:solidFill>
                <a:latin typeface="Consolas" pitchFamily="49" charset="0"/>
                <a:ea typeface="仿宋" pitchFamily="49" charset="-122"/>
                <a:cs typeface="Consolas" pitchFamily="49" charset="0"/>
              </a:rPr>
              <a:t>，如果在第</a:t>
            </a:r>
            <a:r>
              <a:rPr lang="en-US" altLang="zh-CN" sz="1800" dirty="0">
                <a:solidFill>
                  <a:srgbClr val="0000FF"/>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步选择作业</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，对应结点为</a:t>
            </a:r>
            <a:r>
              <a:rPr lang="en-US" altLang="zh-CN" sz="1800" dirty="0">
                <a:solidFill>
                  <a:srgbClr val="0000FF"/>
                </a:solidFill>
                <a:latin typeface="Consolas" pitchFamily="49" charset="0"/>
                <a:ea typeface="仿宋" pitchFamily="49" charset="-122"/>
                <a:cs typeface="Consolas" pitchFamily="49" charset="0"/>
              </a:rPr>
              <a:t>e1</a:t>
            </a:r>
            <a:r>
              <a:rPr lang="zh-CN" altLang="zh-CN" sz="1800" dirty="0">
                <a:solidFill>
                  <a:srgbClr val="0000FF"/>
                </a:solidFill>
                <a:latin typeface="Consolas" pitchFamily="49" charset="0"/>
                <a:ea typeface="仿宋" pitchFamily="49" charset="-122"/>
                <a:cs typeface="Consolas" pitchFamily="49" charset="0"/>
              </a:rPr>
              <a:t>，则</a:t>
            </a:r>
            <a:r>
              <a:rPr lang="zh-CN" altLang="en-US"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e1.</a:t>
            </a:r>
            <a:r>
              <a:rPr lang="en-US" altLang="zh-CN" sz="1800" i="1"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=e.</a:t>
            </a:r>
            <a:r>
              <a:rPr lang="en-US" altLang="zh-CN" sz="1800" i="1"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+1=2</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e1.</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=e.</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dirty="0">
                <a:solidFill>
                  <a:srgbClr val="0000FF"/>
                </a:solidFill>
                <a:latin typeface="Consolas" pitchFamily="49" charset="0"/>
                <a:ea typeface="仿宋" pitchFamily="49" charset="-122"/>
                <a:cs typeface="Consolas" pitchFamily="49" charset="0"/>
              </a:rPr>
              <a:t>[1]=9</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e1.</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=max(e.</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2</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e1.</a:t>
            </a:r>
            <a:r>
              <a:rPr lang="en-US" altLang="zh-CN" sz="1800" i="1" dirty="0">
                <a:solidFill>
                  <a:srgbClr val="0000FF"/>
                </a:solidFill>
                <a:latin typeface="Consolas" pitchFamily="49" charset="0"/>
                <a:ea typeface="仿宋" pitchFamily="49" charset="-122"/>
                <a:cs typeface="Consolas" pitchFamily="49" charset="0"/>
              </a:rPr>
              <a:t>f</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[1]=18+6=24</a:t>
            </a:r>
          </a:p>
          <a:p>
            <a:pPr>
              <a:lnSpc>
                <a:spcPct val="150000"/>
              </a:lnSpc>
            </a:pPr>
            <a:r>
              <a:rPr lang="en-US" altLang="zh-CN" sz="1800" dirty="0">
                <a:solidFill>
                  <a:srgbClr val="0000FF"/>
                </a:solidFill>
                <a:latin typeface="Consolas" pitchFamily="49" charset="0"/>
                <a:ea typeface="仿宋" pitchFamily="49" charset="-122"/>
                <a:cs typeface="Consolas" pitchFamily="49" charset="0"/>
              </a:rPr>
              <a:t>    e1.</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=[3</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表示作业调度分配</a:t>
            </a:r>
            <a:endParaRPr lang="en-US"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e1.</a:t>
            </a:r>
            <a:r>
              <a:rPr lang="en-US" altLang="zh-CN" sz="1800" i="1" dirty="0">
                <a:solidFill>
                  <a:srgbClr val="0000FF"/>
                </a:solidFill>
                <a:latin typeface="Consolas" pitchFamily="49" charset="0"/>
                <a:ea typeface="仿宋" pitchFamily="49" charset="-122"/>
                <a:cs typeface="Consolas" pitchFamily="49" charset="0"/>
              </a:rPr>
              <a:t>y</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作业已分配的标志</a:t>
            </a:r>
          </a:p>
        </p:txBody>
      </p:sp>
      <p:graphicFrame>
        <p:nvGraphicFramePr>
          <p:cNvPr id="11" name="表格 10"/>
          <p:cNvGraphicFramePr>
            <a:graphicFrameLocks noGrp="1"/>
          </p:cNvGraphicFramePr>
          <p:nvPr/>
        </p:nvGraphicFramePr>
        <p:xfrm>
          <a:off x="142844" y="642918"/>
          <a:ext cx="3214710" cy="1188000"/>
        </p:xfrm>
        <a:graphic>
          <a:graphicData uri="http://schemas.openxmlformats.org/drawingml/2006/table">
            <a:tbl>
              <a:tblPr>
                <a:tableStyleId>{775DCB02-9BB8-47FD-8907-85C794F793BA}</a:tableStyleId>
              </a:tblPr>
              <a:tblGrid>
                <a:gridCol w="1046850">
                  <a:extLst>
                    <a:ext uri="{9D8B030D-6E8A-4147-A177-3AD203B41FA5}">
                      <a16:colId xmlns:a16="http://schemas.microsoft.com/office/drawing/2014/main" val="20000"/>
                    </a:ext>
                  </a:extLst>
                </a:gridCol>
                <a:gridCol w="541965">
                  <a:extLst>
                    <a:ext uri="{9D8B030D-6E8A-4147-A177-3AD203B41FA5}">
                      <a16:colId xmlns:a16="http://schemas.microsoft.com/office/drawing/2014/main" val="20001"/>
                    </a:ext>
                  </a:extLst>
                </a:gridCol>
                <a:gridCol w="541965">
                  <a:extLst>
                    <a:ext uri="{9D8B030D-6E8A-4147-A177-3AD203B41FA5}">
                      <a16:colId xmlns:a16="http://schemas.microsoft.com/office/drawing/2014/main" val="20002"/>
                    </a:ext>
                  </a:extLst>
                </a:gridCol>
                <a:gridCol w="541965">
                  <a:extLst>
                    <a:ext uri="{9D8B030D-6E8A-4147-A177-3AD203B41FA5}">
                      <a16:colId xmlns:a16="http://schemas.microsoft.com/office/drawing/2014/main" val="20003"/>
                    </a:ext>
                  </a:extLst>
                </a:gridCol>
                <a:gridCol w="541965">
                  <a:extLst>
                    <a:ext uri="{9D8B030D-6E8A-4147-A177-3AD203B41FA5}">
                      <a16:colId xmlns:a16="http://schemas.microsoft.com/office/drawing/2014/main" val="20004"/>
                    </a:ext>
                  </a:extLst>
                </a:gridCol>
              </a:tblGrid>
              <a:tr h="39600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0"/>
                  </a:ext>
                </a:extLst>
              </a:tr>
              <a:tr h="396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1</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396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2</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bl>
          </a:graphicData>
        </a:graphic>
      </p:graphicFrame>
      <p:grpSp>
        <p:nvGrpSpPr>
          <p:cNvPr id="8" name="组合 12"/>
          <p:cNvGrpSpPr/>
          <p:nvPr/>
        </p:nvGrpSpPr>
        <p:grpSpPr>
          <a:xfrm>
            <a:off x="714348" y="2083317"/>
            <a:ext cx="2643206" cy="3988889"/>
            <a:chOff x="1000100" y="2083317"/>
            <a:chExt cx="2643206" cy="3988889"/>
          </a:xfrm>
        </p:grpSpPr>
        <p:grpSp>
          <p:nvGrpSpPr>
            <p:cNvPr id="10" name="组合 9"/>
            <p:cNvGrpSpPr/>
            <p:nvPr/>
          </p:nvGrpSpPr>
          <p:grpSpPr>
            <a:xfrm>
              <a:off x="1000100" y="2857496"/>
              <a:ext cx="2643206" cy="3214710"/>
              <a:chOff x="2361140" y="2786058"/>
              <a:chExt cx="2643206" cy="3214710"/>
            </a:xfrm>
          </p:grpSpPr>
          <p:sp>
            <p:nvSpPr>
              <p:cNvPr id="3" name="矩形 2"/>
              <p:cNvSpPr/>
              <p:nvPr/>
            </p:nvSpPr>
            <p:spPr>
              <a:xfrm>
                <a:off x="3282398" y="2786058"/>
                <a:ext cx="1721948" cy="13443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a:t>
                </a:r>
                <a:r>
                  <a:rPr lang="en-US" altLang="zh-CN" sz="1600" i="1">
                    <a:solidFill>
                      <a:srgbClr val="0000FF"/>
                    </a:solidFill>
                    <a:latin typeface="Consolas" pitchFamily="49" charset="0"/>
                    <a:cs typeface="Consolas" pitchFamily="49" charset="0"/>
                  </a:rPr>
                  <a:t>f</a:t>
                </a:r>
                <a:r>
                  <a:rPr lang="en-US" altLang="zh-CN" sz="1600" baseline="-25000">
                    <a:solidFill>
                      <a:srgbClr val="0000FF"/>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=4</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f</a:t>
                </a:r>
                <a:r>
                  <a:rPr lang="en-US" altLang="zh-CN" sz="1600" baseline="-25000">
                    <a:solidFill>
                      <a:srgbClr val="0000FF"/>
                    </a:solidFill>
                    <a:latin typeface="Consolas" pitchFamily="49" charset="0"/>
                    <a:cs typeface="Consolas" pitchFamily="49" charset="0"/>
                  </a:rPr>
                  <a:t>2</a:t>
                </a:r>
                <a:r>
                  <a:rPr lang="en-US" altLang="zh-CN" sz="1600">
                    <a:solidFill>
                      <a:srgbClr val="0000FF"/>
                    </a:solidFill>
                    <a:latin typeface="Consolas" pitchFamily="49" charset="0"/>
                    <a:cs typeface="Consolas" pitchFamily="49" charset="0"/>
                  </a:rPr>
                  <a:t>=18,lb=33</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[]={3,</a:t>
                </a:r>
                <a:r>
                  <a:rPr lang="en-US" altLang="zh-CN" sz="1600">
                    <a:solidFill>
                      <a:srgbClr val="006600"/>
                    </a:solidFill>
                    <a:latin typeface="Consolas" pitchFamily="49" charset="0"/>
                    <a:cs typeface="Consolas" pitchFamily="49" charset="0"/>
                  </a:rPr>
                  <a:t>0</a:t>
                </a:r>
                <a:r>
                  <a:rPr lang="en-US" altLang="zh-CN" sz="1600">
                    <a:solidFill>
                      <a:srgbClr val="0000FF"/>
                    </a:solidFill>
                    <a:latin typeface="Consolas" pitchFamily="49" charset="0"/>
                    <a:cs typeface="Consolas" pitchFamily="49" charset="0"/>
                  </a:rPr>
                  <a:t>,0,0}</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y</a:t>
                </a:r>
                <a:r>
                  <a:rPr lang="en-US" altLang="zh-CN" sz="1600">
                    <a:solidFill>
                      <a:srgbClr val="0000FF"/>
                    </a:solidFill>
                    <a:latin typeface="Consolas" pitchFamily="49" charset="0"/>
                    <a:cs typeface="Consolas" pitchFamily="49" charset="0"/>
                  </a:rPr>
                  <a:t>[]={0,0,</a:t>
                </a:r>
                <a:r>
                  <a:rPr lang="en-US" altLang="zh-CN" sz="1600">
                    <a:solidFill>
                      <a:srgbClr val="006600"/>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4" name="矩形 3"/>
              <p:cNvSpPr/>
              <p:nvPr/>
            </p:nvSpPr>
            <p:spPr>
              <a:xfrm>
                <a:off x="3286116" y="4656372"/>
                <a:ext cx="1718230" cy="13443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=2,</a:t>
                </a:r>
                <a:r>
                  <a:rPr lang="en-US" altLang="zh-CN" sz="1600" i="1">
                    <a:solidFill>
                      <a:srgbClr val="0000FF"/>
                    </a:solidFill>
                    <a:latin typeface="Consolas" pitchFamily="49" charset="0"/>
                    <a:cs typeface="Consolas" pitchFamily="49" charset="0"/>
                  </a:rPr>
                  <a:t>f</a:t>
                </a:r>
                <a:r>
                  <a:rPr lang="en-US" altLang="zh-CN" sz="1600" baseline="-25000">
                    <a:solidFill>
                      <a:srgbClr val="0000FF"/>
                    </a:solidFill>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=9</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f</a:t>
                </a:r>
                <a:r>
                  <a:rPr lang="en-US" altLang="zh-CN" sz="1600" baseline="-25000">
                    <a:solidFill>
                      <a:srgbClr val="0000FF"/>
                    </a:solidFill>
                    <a:latin typeface="Consolas" pitchFamily="49" charset="0"/>
                    <a:cs typeface="Consolas" pitchFamily="49" charset="0"/>
                  </a:rPr>
                  <a:t>2</a:t>
                </a:r>
                <a:r>
                  <a:rPr lang="en-US" altLang="zh-CN" sz="1600">
                    <a:solidFill>
                      <a:srgbClr val="0000FF"/>
                    </a:solidFill>
                    <a:latin typeface="Consolas" pitchFamily="49" charset="0"/>
                    <a:cs typeface="Consolas" pitchFamily="49" charset="0"/>
                  </a:rPr>
                  <a:t>=24,lb=</a:t>
                </a:r>
                <a:r>
                  <a:rPr lang="en-US" altLang="zh-CN" sz="1600">
                    <a:solidFill>
                      <a:srgbClr val="FF0000"/>
                    </a:solidFill>
                    <a:latin typeface="Consolas" pitchFamily="49" charset="0"/>
                    <a:cs typeface="Consolas" pitchFamily="49" charset="0"/>
                  </a:rPr>
                  <a:t>33</a:t>
                </a:r>
                <a:endParaRPr lang="zh-CN" altLang="zh-CN" sz="1600">
                  <a:solidFill>
                    <a:srgbClr val="FF0000"/>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x</a:t>
                </a:r>
                <a:r>
                  <a:rPr lang="en-US" altLang="zh-CN" sz="1600">
                    <a:solidFill>
                      <a:srgbClr val="0000FF"/>
                    </a:solidFill>
                    <a:latin typeface="Consolas" pitchFamily="49" charset="0"/>
                    <a:cs typeface="Consolas" pitchFamily="49" charset="0"/>
                  </a:rPr>
                  <a:t>[]={3,</a:t>
                </a:r>
                <a:r>
                  <a:rPr lang="en-US" altLang="zh-CN" sz="160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,0,0}</a:t>
                </a:r>
                <a:endParaRPr lang="zh-CN" altLang="zh-CN" sz="1600">
                  <a:solidFill>
                    <a:srgbClr val="0000FF"/>
                  </a:solidFill>
                  <a:latin typeface="Consolas" pitchFamily="49" charset="0"/>
                  <a:cs typeface="Consolas" pitchFamily="49" charset="0"/>
                </a:endParaRPr>
              </a:p>
              <a:p>
                <a:r>
                  <a:rPr lang="en-US" altLang="zh-CN" sz="1600" i="1">
                    <a:solidFill>
                      <a:srgbClr val="0000FF"/>
                    </a:solidFill>
                    <a:latin typeface="Consolas" pitchFamily="49" charset="0"/>
                    <a:cs typeface="Consolas" pitchFamily="49" charset="0"/>
                  </a:rPr>
                  <a:t>y</a:t>
                </a:r>
                <a:r>
                  <a:rPr lang="en-US" altLang="zh-CN" sz="1600">
                    <a:solidFill>
                      <a:srgbClr val="0000FF"/>
                    </a:solidFill>
                    <a:latin typeface="Consolas" pitchFamily="49" charset="0"/>
                    <a:cs typeface="Consolas" pitchFamily="49" charset="0"/>
                  </a:rPr>
                  <a:t>[]={1,0,</a:t>
                </a:r>
                <a:r>
                  <a:rPr lang="en-US" altLang="zh-CN" sz="1600">
                    <a:solidFill>
                      <a:srgbClr val="FF0000"/>
                    </a:solidFill>
                    <a:effectLst>
                      <a:outerShdw blurRad="38100" dist="38100" dir="2700000" algn="tl">
                        <a:srgbClr val="000000">
                          <a:alpha val="43137"/>
                        </a:srgbClr>
                      </a:outerShdw>
                    </a:effectLst>
                    <a:latin typeface="Consolas" pitchFamily="49" charset="0"/>
                    <a:cs typeface="Consolas" pitchFamily="49" charset="0"/>
                  </a:rPr>
                  <a:t>1</a:t>
                </a:r>
                <a:r>
                  <a:rPr lang="en-US" altLang="zh-CN" sz="1600">
                    <a:solidFill>
                      <a:srgbClr val="0000FF"/>
                    </a:solidFill>
                    <a:latin typeface="Consolas" pitchFamily="49" charset="0"/>
                    <a:cs typeface="Consolas" pitchFamily="49" charset="0"/>
                  </a:rPr>
                  <a:t>,0}</a:t>
                </a:r>
                <a:endParaRPr lang="zh-CN" altLang="zh-CN" sz="1600">
                  <a:solidFill>
                    <a:srgbClr val="0000FF"/>
                  </a:solidFill>
                  <a:latin typeface="Consolas" pitchFamily="49" charset="0"/>
                  <a:cs typeface="Consolas" pitchFamily="49" charset="0"/>
                </a:endParaRPr>
              </a:p>
            </p:txBody>
          </p:sp>
          <p:sp>
            <p:nvSpPr>
              <p:cNvPr id="5" name="TextBox 4"/>
              <p:cNvSpPr txBox="1"/>
              <p:nvPr/>
            </p:nvSpPr>
            <p:spPr>
              <a:xfrm>
                <a:off x="4224651" y="4254007"/>
                <a:ext cx="500066" cy="246221"/>
              </a:xfrm>
              <a:prstGeom prst="rect">
                <a:avLst/>
              </a:prstGeom>
              <a:noFill/>
            </p:spPr>
            <p:txBody>
              <a:bodyPr wrap="square" lIns="0" tIns="0" rIns="0" bIns="0" rtlCol="0">
                <a:spAutoFit/>
              </a:bodyPr>
              <a:lstStyle/>
              <a:p>
                <a:r>
                  <a:rPr lang="en-US" altLang="zh-CN" sz="1600" i="1">
                    <a:solidFill>
                      <a:srgbClr val="FF00FF"/>
                    </a:solidFill>
                    <a:latin typeface="Consolas" pitchFamily="49" charset="0"/>
                    <a:cs typeface="Consolas" pitchFamily="49" charset="0"/>
                  </a:rPr>
                  <a:t>j</a:t>
                </a:r>
                <a:r>
                  <a:rPr lang="en-US" altLang="zh-CN" sz="160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6" name="TextBox 5"/>
              <p:cNvSpPr txBox="1"/>
              <p:nvPr/>
            </p:nvSpPr>
            <p:spPr>
              <a:xfrm>
                <a:off x="2428860" y="2957452"/>
                <a:ext cx="928694" cy="3693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结点</a:t>
                </a:r>
                <a:r>
                  <a:rPr lang="en-US" altLang="zh-CN" sz="1800">
                    <a:solidFill>
                      <a:srgbClr val="0000FF"/>
                    </a:solidFill>
                    <a:latin typeface="Consolas" pitchFamily="49" charset="0"/>
                    <a:ea typeface="仿宋" pitchFamily="49" charset="-122"/>
                    <a:cs typeface="Consolas" pitchFamily="49" charset="0"/>
                  </a:rPr>
                  <a:t>e</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361140" y="4643446"/>
                <a:ext cx="1071570" cy="3693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结点</a:t>
                </a:r>
                <a:r>
                  <a:rPr lang="en-US" altLang="zh-CN" sz="1800">
                    <a:solidFill>
                      <a:srgbClr val="0000FF"/>
                    </a:solidFill>
                    <a:latin typeface="Consolas" pitchFamily="49" charset="0"/>
                    <a:ea typeface="仿宋" pitchFamily="49" charset="-122"/>
                    <a:cs typeface="Consolas" pitchFamily="49" charset="0"/>
                  </a:rPr>
                  <a:t>e1</a:t>
                </a:r>
                <a:endParaRPr lang="zh-CN" altLang="en-US" sz="1800">
                  <a:solidFill>
                    <a:srgbClr val="0000FF"/>
                  </a:solidFill>
                  <a:latin typeface="Consolas" pitchFamily="49" charset="0"/>
                  <a:ea typeface="仿宋" pitchFamily="49" charset="-122"/>
                  <a:cs typeface="Consolas" pitchFamily="49" charset="0"/>
                </a:endParaRPr>
              </a:p>
            </p:txBody>
          </p:sp>
          <p:cxnSp>
            <p:nvCxnSpPr>
              <p:cNvPr id="9" name="直接连接符 8"/>
              <p:cNvCxnSpPr>
                <a:stCxn id="3" idx="2"/>
                <a:endCxn id="4" idx="0"/>
              </p:cNvCxnSpPr>
              <p:nvPr/>
            </p:nvCxnSpPr>
            <p:spPr>
              <a:xfrm rot="16200000" flipH="1">
                <a:off x="3881342" y="4392483"/>
                <a:ext cx="525918" cy="1859"/>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2" name="下弧形箭头 11"/>
            <p:cNvSpPr/>
            <p:nvPr/>
          </p:nvSpPr>
          <p:spPr>
            <a:xfrm rot="9517349">
              <a:off x="2617909" y="2083317"/>
              <a:ext cx="928694" cy="428628"/>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grpSp>
        <p:nvGrpSpPr>
          <p:cNvPr id="13" name="组合 15"/>
          <p:cNvGrpSpPr/>
          <p:nvPr/>
        </p:nvGrpSpPr>
        <p:grpSpPr>
          <a:xfrm>
            <a:off x="3929058" y="3500438"/>
            <a:ext cx="5072098" cy="1719030"/>
            <a:chOff x="3929058" y="3500438"/>
            <a:chExt cx="5072098" cy="1719030"/>
          </a:xfrm>
        </p:grpSpPr>
        <p:sp>
          <p:nvSpPr>
            <p:cNvPr id="14" name="TextBox 13"/>
            <p:cNvSpPr txBox="1"/>
            <p:nvPr/>
          </p:nvSpPr>
          <p:spPr>
            <a:xfrm>
              <a:off x="3929058" y="4357694"/>
              <a:ext cx="5072098" cy="861774"/>
            </a:xfrm>
            <a:prstGeom prst="rect">
              <a:avLst/>
            </a:prstGeom>
            <a:noFill/>
          </p:spPr>
          <p:txBody>
            <a:bodyPr wrap="square" rtlCol="0">
              <a:spAutoFit/>
            </a:bodyPr>
            <a:lstStyle/>
            <a:p>
              <a:pPr>
                <a:lnSpc>
                  <a:spcPts val="3000"/>
                </a:lnSpc>
              </a:pPr>
              <a:r>
                <a:rPr lang="en-US" altLang="zh-CN" sz="1800">
                  <a:solidFill>
                    <a:srgbClr val="C00000"/>
                  </a:solidFill>
                  <a:latin typeface="Consolas" pitchFamily="49" charset="0"/>
                  <a:ea typeface="仿宋" pitchFamily="49" charset="-122"/>
                  <a:cs typeface="Consolas" pitchFamily="49" charset="0"/>
                </a:rPr>
                <a:t>e1.lb=e1.</a:t>
              </a:r>
              <a:r>
                <a:rPr lang="en-US" altLang="zh-CN" sz="1800" i="1">
                  <a:solidFill>
                    <a:srgbClr val="C00000"/>
                  </a:solidFill>
                  <a:latin typeface="Consolas" pitchFamily="49" charset="0"/>
                  <a:ea typeface="仿宋" pitchFamily="49" charset="-122"/>
                  <a:cs typeface="Consolas" pitchFamily="49" charset="0"/>
                </a:rPr>
                <a:t>f</a:t>
              </a:r>
              <a:r>
                <a:rPr lang="en-US" altLang="zh-CN" sz="1800" baseline="-25000">
                  <a:solidFill>
                    <a:srgbClr val="C00000"/>
                  </a:solidFill>
                  <a:latin typeface="Consolas" pitchFamily="49" charset="0"/>
                  <a:ea typeface="仿宋" pitchFamily="49" charset="-122"/>
                  <a:cs typeface="Consolas" pitchFamily="49" charset="0"/>
                </a:rPr>
                <a:t>2</a:t>
              </a: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没有分配的作业在</a:t>
              </a:r>
              <a:r>
                <a:rPr lang="en-US" altLang="zh-CN" sz="1800">
                  <a:solidFill>
                    <a:srgbClr val="C00000"/>
                  </a:solidFill>
                  <a:latin typeface="Consolas" pitchFamily="49" charset="0"/>
                  <a:ea typeface="仿宋" pitchFamily="49" charset="-122"/>
                  <a:cs typeface="Consolas" pitchFamily="49" charset="0"/>
                </a:rPr>
                <a:t>M</a:t>
              </a:r>
              <a:r>
                <a:rPr lang="en-US" altLang="zh-CN" sz="1800" baseline="-25000">
                  <a:solidFill>
                    <a:srgbClr val="C00000"/>
                  </a:solidFill>
                  <a:latin typeface="Consolas" pitchFamily="49" charset="0"/>
                  <a:ea typeface="仿宋" pitchFamily="49" charset="-122"/>
                  <a:cs typeface="Consolas" pitchFamily="49" charset="0"/>
                </a:rPr>
                <a:t>2</a:t>
              </a:r>
              <a:r>
                <a:rPr lang="zh-CN" altLang="zh-CN" sz="1800">
                  <a:solidFill>
                    <a:srgbClr val="C00000"/>
                  </a:solidFill>
                  <a:latin typeface="Consolas" pitchFamily="49" charset="0"/>
                  <a:ea typeface="仿宋" pitchFamily="49" charset="-122"/>
                  <a:cs typeface="Consolas" pitchFamily="49" charset="0"/>
                </a:rPr>
                <a:t>上的时间和</a:t>
              </a:r>
              <a:endParaRPr lang="en-US" altLang="zh-CN" sz="1800">
                <a:solidFill>
                  <a:srgbClr val="C00000"/>
                </a:solidFill>
                <a:latin typeface="Consolas" pitchFamily="49" charset="0"/>
                <a:ea typeface="仿宋" pitchFamily="49" charset="-122"/>
                <a:cs typeface="Consolas" pitchFamily="49" charset="0"/>
              </a:endParaRPr>
            </a:p>
            <a:p>
              <a:pPr>
                <a:lnSpc>
                  <a:spcPts val="3000"/>
                </a:lnSpc>
              </a:pPr>
              <a:r>
                <a:rPr lang="en-US" altLang="zh-CN" sz="1800">
                  <a:solidFill>
                    <a:srgbClr val="0000FF"/>
                  </a:solidFill>
                  <a:latin typeface="Consolas" pitchFamily="49" charset="0"/>
                  <a:ea typeface="仿宋" pitchFamily="49" charset="-122"/>
                  <a:cs typeface="Consolas" pitchFamily="49" charset="0"/>
                </a:rPr>
                <a:t>=e1.</a:t>
              </a:r>
              <a:r>
                <a:rPr lang="en-US" altLang="zh-CN" sz="1800" i="1">
                  <a:solidFill>
                    <a:srgbClr val="0000FF"/>
                  </a:solidFill>
                  <a:latin typeface="Consolas" pitchFamily="49" charset="0"/>
                  <a:ea typeface="仿宋" pitchFamily="49" charset="-122"/>
                  <a:cs typeface="Consolas" pitchFamily="49" charset="0"/>
                </a:rPr>
                <a:t>f</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作业</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和</a:t>
              </a:r>
              <a:r>
                <a:rPr lang="en-US" altLang="zh-CN" sz="1800">
                  <a:solidFill>
                    <a:srgbClr val="0000FF"/>
                  </a:solidFill>
                  <a:latin typeface="Consolas" pitchFamily="49" charset="0"/>
                  <a:ea typeface="仿宋" pitchFamily="49" charset="-122"/>
                  <a:cs typeface="Consolas" pitchFamily="49" charset="0"/>
                </a:rPr>
                <a:t>4</a:t>
              </a:r>
              <a:r>
                <a:rPr lang="zh-CN" altLang="zh-CN" sz="1800">
                  <a:solidFill>
                    <a:srgbClr val="0000FF"/>
                  </a:solidFill>
                  <a:latin typeface="Consolas" pitchFamily="49" charset="0"/>
                  <a:ea typeface="仿宋" pitchFamily="49" charset="-122"/>
                  <a:cs typeface="Consolas" pitchFamily="49" charset="0"/>
                </a:rPr>
                <a:t>在</a:t>
              </a:r>
              <a:r>
                <a:rPr lang="en-US" altLang="zh-CN" sz="1800">
                  <a:solidFill>
                    <a:srgbClr val="0000FF"/>
                  </a:solidFill>
                  <a:latin typeface="Consolas" pitchFamily="49" charset="0"/>
                  <a:ea typeface="仿宋" pitchFamily="49" charset="-122"/>
                  <a:cs typeface="Consolas" pitchFamily="49" charset="0"/>
                </a:rPr>
                <a:t>M</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上的时间和</a:t>
              </a:r>
              <a:r>
                <a:rPr lang="en-US" altLang="zh-CN" sz="1800">
                  <a:solidFill>
                    <a:srgbClr val="0000FF"/>
                  </a:solidFill>
                  <a:latin typeface="Consolas" pitchFamily="49" charset="0"/>
                  <a:ea typeface="仿宋" pitchFamily="49" charset="-122"/>
                  <a:cs typeface="Consolas" pitchFamily="49" charset="0"/>
                </a:rPr>
                <a:t>=24+2+7=33</a:t>
              </a:r>
              <a:r>
                <a:rPr lang="zh-CN" altLang="zh-CN" sz="1800">
                  <a:solidFill>
                    <a:srgbClr val="0000FF"/>
                  </a:solidFill>
                  <a:latin typeface="Consolas" pitchFamily="49" charset="0"/>
                  <a:ea typeface="仿宋" pitchFamily="49" charset="-122"/>
                  <a:cs typeface="Consolas" pitchFamily="49" charset="0"/>
                </a:rPr>
                <a:t>。</a:t>
              </a:r>
              <a:endParaRPr lang="zh-CN" altLang="en-US" sz="1800">
                <a:latin typeface="Consolas" pitchFamily="49" charset="0"/>
                <a:ea typeface="仿宋" pitchFamily="49" charset="-122"/>
                <a:cs typeface="Consolas" pitchFamily="49" charset="0"/>
              </a:endParaRPr>
            </a:p>
          </p:txBody>
        </p:sp>
        <p:sp>
          <p:nvSpPr>
            <p:cNvPr id="15" name="下箭头 14"/>
            <p:cNvSpPr/>
            <p:nvPr/>
          </p:nvSpPr>
          <p:spPr>
            <a:xfrm>
              <a:off x="5857884" y="3500438"/>
              <a:ext cx="285752" cy="6429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14422"/>
            <a:ext cx="4429156"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对应的求结点</a:t>
            </a:r>
            <a:r>
              <a:rPr lang="en-US" altLang="zh-CN" sz="2000">
                <a:solidFill>
                  <a:srgbClr val="0000FF"/>
                </a:solidFill>
                <a:latin typeface="Consolas" pitchFamily="49" charset="0"/>
                <a:ea typeface="楷体" pitchFamily="49" charset="-122"/>
                <a:cs typeface="Consolas" pitchFamily="49" charset="0"/>
              </a:rPr>
              <a:t>e</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lb</a:t>
            </a:r>
            <a:r>
              <a:rPr lang="zh-CN" altLang="zh-CN" sz="2000">
                <a:solidFill>
                  <a:srgbClr val="0000FF"/>
                </a:solidFill>
                <a:latin typeface="Consolas" pitchFamily="49" charset="0"/>
                <a:ea typeface="楷体" pitchFamily="49" charset="-122"/>
                <a:cs typeface="Consolas" pitchFamily="49" charset="0"/>
              </a:rPr>
              <a:t>的算法如下：</a:t>
            </a:r>
          </a:p>
        </p:txBody>
      </p:sp>
      <p:sp>
        <p:nvSpPr>
          <p:cNvPr id="3" name="TextBox 2"/>
          <p:cNvSpPr txBox="1"/>
          <p:nvPr/>
        </p:nvSpPr>
        <p:spPr>
          <a:xfrm>
            <a:off x="285720" y="1785926"/>
            <a:ext cx="8358246" cy="323565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80000" rtlCol="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void bound(NodeType &amp;e)	//</a:t>
            </a:r>
            <a:r>
              <a:rPr lang="zh-CN" altLang="zh-CN" sz="1800">
                <a:solidFill>
                  <a:srgbClr val="FF0000"/>
                </a:solidFill>
                <a:latin typeface="Consolas" pitchFamily="49" charset="0"/>
                <a:ea typeface="仿宋" pitchFamily="49" charset="-122"/>
                <a:cs typeface="Consolas" pitchFamily="49" charset="0"/>
              </a:rPr>
              <a:t>求结点</a:t>
            </a:r>
            <a:r>
              <a:rPr lang="en-US" altLang="zh-CN" sz="1800">
                <a:solidFill>
                  <a:srgbClr val="FF0000"/>
                </a:solidFill>
                <a:latin typeface="Consolas" pitchFamily="49" charset="0"/>
                <a:ea typeface="仿宋" pitchFamily="49" charset="-122"/>
                <a:cs typeface="Consolas" pitchFamily="49" charset="0"/>
              </a:rPr>
              <a:t>e</a:t>
            </a:r>
            <a:r>
              <a:rPr lang="zh-CN" altLang="zh-CN" sz="1800">
                <a:solidFill>
                  <a:srgbClr val="FF0000"/>
                </a:solidFill>
                <a:latin typeface="Consolas" pitchFamily="49" charset="0"/>
                <a:ea typeface="仿宋" pitchFamily="49" charset="-122"/>
                <a:cs typeface="Consolas" pitchFamily="49" charset="0"/>
              </a:rPr>
              <a:t>的限界值</a:t>
            </a:r>
            <a:r>
              <a:rPr lang="en-US" altLang="zh-CN" sz="1800">
                <a:solidFill>
                  <a:srgbClr val="FF0000"/>
                </a:solidFill>
                <a:latin typeface="Consolas" pitchFamily="49" charset="0"/>
                <a:ea typeface="仿宋" pitchFamily="49" charset="-122"/>
                <a:cs typeface="Consolas" pitchFamily="49" charset="0"/>
              </a:rPr>
              <a:t>	</a:t>
            </a:r>
            <a:endParaRPr lang="zh-CN" altLang="zh-CN" sz="1800">
              <a:solidFill>
                <a:srgbClr val="FF000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int sum=0;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(int i=1;i&lt;=n;i++)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扫描所有作业</a:t>
            </a:r>
          </a:p>
          <a:p>
            <a:pPr>
              <a:lnSpc>
                <a:spcPct val="1500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9900FF"/>
                </a:solidFill>
                <a:latin typeface="Consolas" pitchFamily="49" charset="0"/>
                <a:ea typeface="仿宋" pitchFamily="49" charset="-122"/>
                <a:cs typeface="Consolas" pitchFamily="49" charset="0"/>
              </a:rPr>
              <a:t>e.y[i]==0</a:t>
            </a:r>
            <a:r>
              <a:rPr lang="en-US" altLang="zh-CN" sz="1800">
                <a:solidFill>
                  <a:srgbClr val="0000FF"/>
                </a:solidFill>
                <a:latin typeface="Consolas" pitchFamily="49" charset="0"/>
                <a:ea typeface="仿宋" pitchFamily="49" charset="-122"/>
                <a:cs typeface="Consolas" pitchFamily="49" charset="0"/>
              </a:rPr>
              <a:t>) sum+=b[i];</a:t>
            </a: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仅累计</a:t>
            </a:r>
            <a:r>
              <a:rPr lang="en-US" altLang="zh-CN" sz="1800">
                <a:solidFill>
                  <a:srgbClr val="00B0F0"/>
                </a:solidFill>
                <a:latin typeface="Consolas" pitchFamily="49" charset="0"/>
                <a:ea typeface="仿宋" pitchFamily="49" charset="-122"/>
                <a:cs typeface="Consolas" pitchFamily="49" charset="0"/>
              </a:rPr>
              <a:t>e.x</a:t>
            </a:r>
            <a:r>
              <a:rPr lang="zh-CN" altLang="zh-CN" sz="1800">
                <a:solidFill>
                  <a:srgbClr val="00B0F0"/>
                </a:solidFill>
                <a:latin typeface="Consolas" pitchFamily="49" charset="0"/>
                <a:ea typeface="仿宋" pitchFamily="49" charset="-122"/>
                <a:cs typeface="Consolas" pitchFamily="49" charset="0"/>
              </a:rPr>
              <a:t>中还没有分配的作业的</a:t>
            </a:r>
            <a:r>
              <a:rPr lang="en-US" altLang="zh-CN" sz="1800">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时间</a:t>
            </a:r>
          </a:p>
          <a:p>
            <a:pPr>
              <a:lnSpc>
                <a:spcPct val="150000"/>
              </a:lnSpc>
            </a:pPr>
            <a:r>
              <a:rPr lang="en-US" altLang="zh-CN" sz="1800">
                <a:solidFill>
                  <a:srgbClr val="0000FF"/>
                </a:solidFill>
                <a:latin typeface="Consolas" pitchFamily="49" charset="0"/>
                <a:ea typeface="仿宋" pitchFamily="49" charset="-122"/>
                <a:cs typeface="Consolas" pitchFamily="49" charset="0"/>
              </a:rPr>
              <a:t>   e.lb=e.f2+sum;</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928802"/>
            <a:ext cx="6143668" cy="182669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lIns="180000" bIns="216000" rtlCol="0">
            <a:spAutoFit/>
          </a:bodyPr>
          <a:lstStyle/>
          <a:p>
            <a:pPr marL="457200" indent="-457200">
              <a:lnSpc>
                <a:spcPct val="200000"/>
              </a:lnSpc>
              <a:buBlip>
                <a:blip r:embed="rId3"/>
              </a:buBlip>
            </a:pPr>
            <a:r>
              <a:rPr lang="zh-CN" altLang="zh-CN" sz="1800">
                <a:solidFill>
                  <a:srgbClr val="0000FF"/>
                </a:solidFill>
                <a:latin typeface="Consolas" pitchFamily="49" charset="0"/>
                <a:ea typeface="仿宋" pitchFamily="49" charset="-122"/>
                <a:cs typeface="Consolas" pitchFamily="49" charset="0"/>
              </a:rPr>
              <a:t>用</a:t>
            </a:r>
            <a:r>
              <a:rPr lang="en-US" altLang="zh-CN" sz="1800">
                <a:solidFill>
                  <a:srgbClr val="0000FF"/>
                </a:solidFill>
                <a:latin typeface="Consolas" pitchFamily="49" charset="0"/>
                <a:ea typeface="仿宋" pitchFamily="49" charset="-122"/>
                <a:cs typeface="Consolas" pitchFamily="49" charset="0"/>
              </a:rPr>
              <a:t>bestf</a:t>
            </a:r>
            <a:r>
              <a:rPr lang="zh-CN" altLang="zh-CN" sz="1800">
                <a:solidFill>
                  <a:srgbClr val="0000FF"/>
                </a:solidFill>
                <a:latin typeface="Consolas" pitchFamily="49" charset="0"/>
                <a:ea typeface="仿宋" pitchFamily="49" charset="-122"/>
                <a:cs typeface="Consolas" pitchFamily="49" charset="0"/>
              </a:rPr>
              <a:t>（初始值为∞）存放最优调度时间</a:t>
            </a:r>
            <a:r>
              <a:rPr lang="zh-CN" altLang="en-US"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3"/>
              </a:buBlip>
            </a:pPr>
            <a:r>
              <a:rPr lang="en-US" altLang="zh-CN" sz="1800">
                <a:solidFill>
                  <a:srgbClr val="0000FF"/>
                </a:solidFill>
                <a:latin typeface="Consolas" pitchFamily="49" charset="0"/>
                <a:ea typeface="仿宋" pitchFamily="49" charset="-122"/>
                <a:cs typeface="Consolas" pitchFamily="49" charset="0"/>
              </a:rPr>
              <a:t>bestx</a:t>
            </a:r>
            <a:r>
              <a:rPr lang="zh-CN" altLang="zh-CN" sz="1800">
                <a:solidFill>
                  <a:srgbClr val="0000FF"/>
                </a:solidFill>
                <a:latin typeface="Consolas" pitchFamily="49" charset="0"/>
                <a:ea typeface="仿宋" pitchFamily="49" charset="-122"/>
                <a:cs typeface="Consolas" pitchFamily="49" charset="0"/>
              </a:rPr>
              <a:t>数组存放当前作业最优调度</a:t>
            </a:r>
            <a:r>
              <a:rPr lang="zh-CN" altLang="en-US"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200000"/>
              </a:lnSpc>
              <a:buBlip>
                <a:blip r:embed="rId3"/>
              </a:buBlip>
            </a:pPr>
            <a:r>
              <a:rPr lang="zh-CN" altLang="zh-CN" sz="1800">
                <a:solidFill>
                  <a:srgbClr val="0000FF"/>
                </a:solidFill>
                <a:latin typeface="Consolas" pitchFamily="49" charset="0"/>
                <a:ea typeface="仿宋" pitchFamily="49" charset="-122"/>
                <a:cs typeface="Consolas" pitchFamily="49" charset="0"/>
              </a:rPr>
              <a:t>采用的剪枝原则是，仅仅扩展</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e.lb&lt;bestf </a:t>
            </a:r>
            <a:r>
              <a:rPr lang="zh-CN" altLang="zh-CN" sz="1800">
                <a:solidFill>
                  <a:srgbClr val="0000FF"/>
                </a:solidFill>
                <a:latin typeface="Consolas" pitchFamily="49" charset="0"/>
                <a:ea typeface="仿宋" pitchFamily="49" charset="-122"/>
                <a:cs typeface="Consolas" pitchFamily="49" charset="0"/>
              </a:rPr>
              <a:t>的结点。</a:t>
            </a:r>
          </a:p>
        </p:txBody>
      </p:sp>
      <p:sp>
        <p:nvSpPr>
          <p:cNvPr id="3" name="TextBox 2"/>
          <p:cNvSpPr txBox="1"/>
          <p:nvPr/>
        </p:nvSpPr>
        <p:spPr>
          <a:xfrm>
            <a:off x="785786" y="1214422"/>
            <a:ext cx="2357454" cy="400110"/>
          </a:xfrm>
          <a:prstGeom prst="rect">
            <a:avLst/>
          </a:prstGeom>
          <a:noFill/>
        </p:spPr>
        <p:txBody>
          <a:bodyPr wrap="square" rtlCol="0">
            <a:spAutoFit/>
          </a:bodyPr>
          <a:lstStyle/>
          <a:p>
            <a:r>
              <a:rPr lang="zh-CN" altLang="en-US" sz="2000">
                <a:solidFill>
                  <a:srgbClr val="FF0000"/>
                </a:solidFill>
                <a:latin typeface="华文中宋" pitchFamily="2" charset="-122"/>
                <a:ea typeface="华文中宋" pitchFamily="2" charset="-122"/>
              </a:rPr>
              <a:t>算法设计：</a:t>
            </a:r>
          </a:p>
        </p:txBody>
      </p:sp>
      <p:sp>
        <p:nvSpPr>
          <p:cNvPr id="4" name="TextBox 3"/>
          <p:cNvSpPr txBox="1"/>
          <p:nvPr/>
        </p:nvSpPr>
        <p:spPr>
          <a:xfrm>
            <a:off x="3929058" y="4286256"/>
            <a:ext cx="4786346" cy="723275"/>
          </a:xfrm>
          <a:prstGeom prst="rect">
            <a:avLst/>
          </a:prstGeom>
          <a:noFill/>
        </p:spPr>
        <p:txBody>
          <a:bodyPr wrap="square" rtlCol="0">
            <a:spAutoFit/>
          </a:bodyPr>
          <a:lstStyle/>
          <a:p>
            <a:pPr marL="342900" indent="-342900">
              <a:spcBef>
                <a:spcPts val="600"/>
              </a:spcBef>
              <a:buBlip>
                <a:blip r:embed="rId4"/>
              </a:buBlip>
            </a:pPr>
            <a:r>
              <a:rPr lang="zh-CN" altLang="en-US" sz="1800">
                <a:solidFill>
                  <a:srgbClr val="0000FF"/>
                </a:solidFill>
                <a:latin typeface="Consolas" pitchFamily="49" charset="0"/>
                <a:ea typeface="仿宋" pitchFamily="49" charset="-122"/>
                <a:cs typeface="Consolas" pitchFamily="49" charset="0"/>
              </a:rPr>
              <a:t>找到一个可行解</a:t>
            </a:r>
            <a:r>
              <a:rPr lang="en-US" altLang="zh-CN" sz="1800">
                <a:solidFill>
                  <a:srgbClr val="0000FF"/>
                </a:solidFill>
                <a:latin typeface="Consolas" pitchFamily="49" charset="0"/>
                <a:ea typeface="仿宋" pitchFamily="49" charset="-122"/>
                <a:cs typeface="Consolas" pitchFamily="49" charset="0"/>
              </a:rPr>
              <a:t>bestf</a:t>
            </a:r>
          </a:p>
          <a:p>
            <a:pPr marL="342900" indent="-342900">
              <a:spcBef>
                <a:spcPts val="600"/>
              </a:spcBef>
              <a:buBlip>
                <a:blip r:embed="rId4"/>
              </a:buBlip>
            </a:pPr>
            <a:r>
              <a:rPr lang="en-US" altLang="zh-CN" sz="1800">
                <a:solidFill>
                  <a:srgbClr val="0000FF"/>
                </a:solidFill>
                <a:latin typeface="Consolas" pitchFamily="49" charset="0"/>
                <a:ea typeface="仿宋" pitchFamily="49" charset="-122"/>
                <a:cs typeface="Consolas" pitchFamily="49" charset="0"/>
              </a:rPr>
              <a:t>e</a:t>
            </a:r>
            <a:r>
              <a:rPr lang="zh-CN" altLang="en-US" sz="1800">
                <a:solidFill>
                  <a:srgbClr val="0000FF"/>
                </a:solidFill>
                <a:latin typeface="Consolas" pitchFamily="49" charset="0"/>
                <a:ea typeface="仿宋" pitchFamily="49" charset="-122"/>
                <a:cs typeface="Consolas" pitchFamily="49" charset="0"/>
              </a:rPr>
              <a:t>结点出发找到一个解的总时间</a:t>
            </a:r>
            <a:r>
              <a:rPr lang="zh-CN" altLang="en-US" sz="1800">
                <a:solidFill>
                  <a:srgbClr val="0000FF"/>
                </a:solidFill>
                <a:latin typeface="仿宋" pitchFamily="49" charset="-122"/>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e.lb</a:t>
            </a:r>
            <a:r>
              <a:rPr lang="zh-CN" altLang="en-US" sz="1800">
                <a:solidFill>
                  <a:srgbClr val="0000FF"/>
                </a:solidFill>
                <a:latin typeface="Consolas" pitchFamily="49" charset="0"/>
                <a:ea typeface="仿宋" pitchFamily="49" charset="-122"/>
                <a:cs typeface="Consolas" pitchFamily="49" charset="0"/>
              </a:rPr>
              <a:t>。</a:t>
            </a:r>
          </a:p>
        </p:txBody>
      </p:sp>
      <p:cxnSp>
        <p:nvCxnSpPr>
          <p:cNvPr id="6" name="直接箭头连接符 5"/>
          <p:cNvCxnSpPr>
            <a:stCxn id="4" idx="0"/>
          </p:cNvCxnSpPr>
          <p:nvPr/>
        </p:nvCxnSpPr>
        <p:spPr>
          <a:xfrm rot="16200000" flipV="1">
            <a:off x="5286387" y="3929066"/>
            <a:ext cx="71438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7929618" cy="4131205"/>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问题表示</a:t>
            </a:r>
          </a:p>
          <a:p>
            <a:pPr>
              <a:lnSpc>
                <a:spcPct val="150000"/>
              </a:lnSpc>
            </a:pPr>
            <a:r>
              <a:rPr lang="en-US" altLang="zh-CN" sz="1800">
                <a:solidFill>
                  <a:srgbClr val="0000FF"/>
                </a:solidFill>
                <a:latin typeface="Consolas" pitchFamily="49" charset="0"/>
                <a:ea typeface="仿宋" pitchFamily="49" charset="-122"/>
                <a:cs typeface="Consolas" pitchFamily="49" charset="0"/>
              </a:rPr>
              <a:t>int n=4;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作业数</a:t>
            </a:r>
          </a:p>
          <a:p>
            <a:pPr>
              <a:lnSpc>
                <a:spcPct val="150000"/>
              </a:lnSpc>
            </a:pPr>
            <a:r>
              <a:rPr lang="en-US" altLang="zh-CN" sz="1800">
                <a:solidFill>
                  <a:srgbClr val="0000FF"/>
                </a:solidFill>
                <a:latin typeface="Consolas" pitchFamily="49" charset="0"/>
                <a:ea typeface="仿宋" pitchFamily="49" charset="-122"/>
                <a:cs typeface="Consolas" pitchFamily="49" charset="0"/>
              </a:rPr>
              <a:t>int a[MAX]={0,5,12,4,8};	</a:t>
            </a:r>
            <a:r>
              <a:rPr lang="en-US" altLang="zh-CN" sz="1800">
                <a:solidFill>
                  <a:srgbClr val="00B0F0"/>
                </a:solidFill>
                <a:latin typeface="Consolas" pitchFamily="49" charset="0"/>
                <a:ea typeface="仿宋" pitchFamily="49" charset="-122"/>
                <a:cs typeface="Consolas" pitchFamily="49" charset="0"/>
              </a:rPr>
              <a:t>//M1</a:t>
            </a:r>
            <a:r>
              <a:rPr lang="zh-CN" altLang="zh-CN" sz="1800">
                <a:solidFill>
                  <a:srgbClr val="00B0F0"/>
                </a:solidFill>
                <a:latin typeface="Consolas" pitchFamily="49" charset="0"/>
                <a:ea typeface="仿宋" pitchFamily="49" charset="-122"/>
                <a:cs typeface="Consolas" pitchFamily="49" charset="0"/>
              </a:rPr>
              <a:t>上的执行时间</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不用下标</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a:solidFill>
                  <a:srgbClr val="0000FF"/>
                </a:solidFill>
                <a:latin typeface="Consolas" pitchFamily="49" charset="0"/>
                <a:ea typeface="仿宋" pitchFamily="49" charset="-122"/>
                <a:cs typeface="Consolas" pitchFamily="49" charset="0"/>
              </a:rPr>
              <a:t>int b[MAX]={0,6,2,14,7};	</a:t>
            </a:r>
            <a:r>
              <a:rPr lang="en-US" altLang="zh-CN" sz="1800">
                <a:solidFill>
                  <a:srgbClr val="00B0F0"/>
                </a:solidFill>
                <a:latin typeface="Consolas" pitchFamily="49" charset="0"/>
                <a:ea typeface="仿宋" pitchFamily="49" charset="-122"/>
                <a:cs typeface="Consolas" pitchFamily="49" charset="0"/>
              </a:rPr>
              <a:t>//M2</a:t>
            </a:r>
            <a:r>
              <a:rPr lang="zh-CN" altLang="zh-CN" sz="1800">
                <a:solidFill>
                  <a:srgbClr val="00B0F0"/>
                </a:solidFill>
                <a:latin typeface="Consolas" pitchFamily="49" charset="0"/>
                <a:ea typeface="仿宋" pitchFamily="49" charset="-122"/>
                <a:cs typeface="Consolas" pitchFamily="49" charset="0"/>
              </a:rPr>
              <a:t>上的执行时间</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不用下标</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的元素</a:t>
            </a:r>
          </a:p>
          <a:p>
            <a:pPr>
              <a:lnSpc>
                <a:spcPct val="150000"/>
              </a:lnSpc>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求解结果表示</a:t>
            </a:r>
          </a:p>
          <a:p>
            <a:pPr>
              <a:lnSpc>
                <a:spcPct val="150000"/>
              </a:lnSpc>
            </a:pPr>
            <a:r>
              <a:rPr lang="en-US" altLang="zh-CN" sz="1800">
                <a:solidFill>
                  <a:srgbClr val="0000FF"/>
                </a:solidFill>
                <a:latin typeface="Consolas" pitchFamily="49" charset="0"/>
                <a:ea typeface="仿宋" pitchFamily="49" charset="-122"/>
                <a:cs typeface="Consolas" pitchFamily="49" charset="0"/>
              </a:rPr>
              <a:t>int bestf=INF;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存放最优调度时间</a:t>
            </a:r>
          </a:p>
          <a:p>
            <a:pPr>
              <a:lnSpc>
                <a:spcPct val="150000"/>
              </a:lnSpc>
            </a:pPr>
            <a:r>
              <a:rPr lang="en-US" altLang="zh-CN" sz="1800">
                <a:solidFill>
                  <a:srgbClr val="0000FF"/>
                </a:solidFill>
                <a:latin typeface="Consolas" pitchFamily="49" charset="0"/>
                <a:ea typeface="仿宋" pitchFamily="49" charset="-122"/>
                <a:cs typeface="Consolas" pitchFamily="49" charset="0"/>
              </a:rPr>
              <a:t>int bestx[MAX];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存放当前作业最佳调度</a:t>
            </a:r>
          </a:p>
          <a:p>
            <a:pPr>
              <a:lnSpc>
                <a:spcPct val="150000"/>
              </a:lnSpc>
            </a:pPr>
            <a:r>
              <a:rPr lang="en-US" altLang="zh-CN" sz="1800">
                <a:solidFill>
                  <a:srgbClr val="0000FF"/>
                </a:solidFill>
                <a:latin typeface="Consolas" pitchFamily="49" charset="0"/>
                <a:ea typeface="仿宋" pitchFamily="49" charset="-122"/>
                <a:cs typeface="Consolas" pitchFamily="49" charset="0"/>
              </a:rPr>
              <a:t>int total=1;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结点个数累计</a:t>
            </a:r>
          </a:p>
          <a:p>
            <a:pPr>
              <a:lnSpc>
                <a:spcPct val="150000"/>
              </a:lnSpc>
            </a:pP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7858180" cy="5006701"/>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52000" rtlCol="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void bfs()				//</a:t>
            </a:r>
            <a:r>
              <a:rPr lang="zh-CN" altLang="zh-CN" sz="1800">
                <a:solidFill>
                  <a:srgbClr val="FF0000"/>
                </a:solidFill>
                <a:latin typeface="Consolas" pitchFamily="49" charset="0"/>
                <a:ea typeface="仿宋" pitchFamily="49" charset="-122"/>
                <a:cs typeface="Consolas" pitchFamily="49" charset="0"/>
              </a:rPr>
              <a:t>求解流水作业调度问题</a:t>
            </a:r>
          </a:p>
          <a:p>
            <a:pPr>
              <a:lnSpc>
                <a:spcPct val="150000"/>
              </a:lnSpc>
            </a:pPr>
            <a:r>
              <a:rPr lang="en-US" altLang="zh-CN" sz="1800">
                <a:solidFill>
                  <a:srgbClr val="0000FF"/>
                </a:solidFill>
                <a:latin typeface="Consolas" pitchFamily="49" charset="0"/>
                <a:ea typeface="仿宋" pitchFamily="49" charset="-122"/>
                <a:cs typeface="Consolas" pitchFamily="49" charset="0"/>
              </a:rPr>
              <a:t>{  NodeType e,e1;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C00000"/>
                </a:solidFill>
                <a:latin typeface="Consolas" pitchFamily="49" charset="0"/>
                <a:ea typeface="仿宋" pitchFamily="49" charset="-122"/>
                <a:cs typeface="Consolas" pitchFamily="49" charset="0"/>
              </a:rPr>
              <a:t>   priority_queue&lt;NodeType&gt; qu;</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定义优先队列</a:t>
            </a:r>
          </a:p>
          <a:p>
            <a:pPr>
              <a:lnSpc>
                <a:spcPct val="150000"/>
              </a:lnSpc>
            </a:pPr>
            <a:r>
              <a:rPr lang="en-US" altLang="zh-CN" sz="1800">
                <a:solidFill>
                  <a:srgbClr val="0000FF"/>
                </a:solidFill>
                <a:latin typeface="Consolas" pitchFamily="49" charset="0"/>
                <a:ea typeface="仿宋" pitchFamily="49" charset="-122"/>
                <a:cs typeface="Consolas" pitchFamily="49" charset="0"/>
              </a:rPr>
              <a:t>   memset(e.x,0,sizeof(e.x));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memset(e.y,0,sizeof(e.y));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y</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e.i=0;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a:t>
            </a:r>
          </a:p>
          <a:p>
            <a:pPr>
              <a:lnSpc>
                <a:spcPct val="150000"/>
              </a:lnSpc>
            </a:pPr>
            <a:r>
              <a:rPr lang="en-US" altLang="zh-CN" sz="1800">
                <a:solidFill>
                  <a:srgbClr val="0000FF"/>
                </a:solidFill>
                <a:latin typeface="Consolas" pitchFamily="49" charset="0"/>
                <a:ea typeface="仿宋" pitchFamily="49" charset="-122"/>
                <a:cs typeface="Consolas" pitchFamily="49" charset="0"/>
              </a:rPr>
              <a:t>   e.f1=0;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e.f2=0;</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bound(e);</a:t>
            </a:r>
            <a:endParaRPr lang="zh-CN" altLang="zh-CN" sz="1800">
              <a:solidFill>
                <a:srgbClr val="FF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e.no=total++;</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qu.push(e);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根结点进队列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7572428" cy="4094853"/>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216000" rIns="216000" bIns="180000" rtlCol="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   while (!qu.empty())</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C00000"/>
                </a:solidFill>
                <a:latin typeface="Consolas" pitchFamily="49" charset="0"/>
                <a:ea typeface="仿宋" pitchFamily="49" charset="-122"/>
                <a:cs typeface="Consolas" pitchFamily="49" charset="0"/>
              </a:rPr>
              <a:t>e=qu.top(); qu.pop();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出队结点</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if (e.i==n)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达到叶子结点</a:t>
            </a:r>
          </a:p>
          <a:p>
            <a:pPr>
              <a:lnSpc>
                <a:spcPct val="150000"/>
              </a:lnSpc>
            </a:pPr>
            <a:r>
              <a:rPr lang="en-US" altLang="zh-CN" sz="1800">
                <a:solidFill>
                  <a:srgbClr val="0000FF"/>
                </a:solidFill>
                <a:latin typeface="Consolas" pitchFamily="49" charset="0"/>
                <a:ea typeface="仿宋" pitchFamily="49" charset="-122"/>
                <a:cs typeface="Consolas" pitchFamily="49" charset="0"/>
              </a:rPr>
              <a:t>      {  if (e.f2&lt;bestf)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比较求最优解</a:t>
            </a:r>
          </a:p>
          <a:p>
            <a:pPr>
              <a:lnSpc>
                <a:spcPct val="150000"/>
              </a:lnSpc>
            </a:pPr>
            <a:r>
              <a:rPr lang="en-US" altLang="zh-CN" sz="1800">
                <a:solidFill>
                  <a:srgbClr val="0000FF"/>
                </a:solidFill>
                <a:latin typeface="Consolas" pitchFamily="49" charset="0"/>
                <a:ea typeface="仿宋" pitchFamily="49" charset="-122"/>
                <a:cs typeface="Consolas" pitchFamily="49" charset="0"/>
              </a:rPr>
              <a:t>         {  bestf=e.f2;</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(int j1=1;j1&lt;=n;j1++)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bestx[j1]=e.x[j1];</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621684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44000" tIns="180000" bIns="216000" rtlCol="0">
            <a:spAutoFit/>
          </a:bodyPr>
          <a:lstStyle/>
          <a:p>
            <a:r>
              <a:rPr lang="en-US" altLang="zh-CN" sz="1800" dirty="0">
                <a:solidFill>
                  <a:srgbClr val="0000FF"/>
                </a:solidFill>
                <a:latin typeface="Consolas" pitchFamily="49" charset="0"/>
                <a:ea typeface="仿宋" pitchFamily="49" charset="-122"/>
                <a:cs typeface="Consolas" pitchFamily="49" charset="0"/>
              </a:rPr>
              <a:t>      e1.i=e.i+1;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扩展分配下一个步骤的作业，对应结点</a:t>
            </a:r>
            <a:r>
              <a:rPr lang="en-US" altLang="zh-CN" sz="1800" dirty="0">
                <a:solidFill>
                  <a:srgbClr val="00B0F0"/>
                </a:solidFill>
                <a:latin typeface="Consolas" pitchFamily="49" charset="0"/>
                <a:ea typeface="仿宋" pitchFamily="49" charset="-122"/>
                <a:cs typeface="Consolas" pitchFamily="49" charset="0"/>
              </a:rPr>
              <a:t>e1</a:t>
            </a:r>
            <a:endParaRPr lang="zh-CN" altLang="zh-CN" sz="1800" dirty="0">
              <a:solidFill>
                <a:srgbClr val="00B0F0"/>
              </a:solidFill>
              <a:latin typeface="Consolas" pitchFamily="49" charset="0"/>
              <a:ea typeface="仿宋" pitchFamily="49" charset="-122"/>
              <a:cs typeface="Consolas" pitchFamily="49" charset="0"/>
            </a:endParaRPr>
          </a:p>
          <a:p>
            <a:pPr>
              <a:lnSpc>
                <a:spcPct val="20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FF"/>
                </a:solidFill>
                <a:latin typeface="Consolas" pitchFamily="49" charset="0"/>
                <a:ea typeface="仿宋" pitchFamily="49" charset="-122"/>
                <a:cs typeface="Consolas" pitchFamily="49" charset="0"/>
              </a:rPr>
              <a:t>for (int j=1;j&lt;=</a:t>
            </a:r>
            <a:r>
              <a:rPr lang="en-US" altLang="zh-CN" sz="1800" dirty="0" err="1">
                <a:solidFill>
                  <a:srgbClr val="FF00FF"/>
                </a:solidFill>
                <a:latin typeface="Consolas" pitchFamily="49" charset="0"/>
                <a:ea typeface="仿宋" pitchFamily="49" charset="-122"/>
                <a:cs typeface="Consolas" pitchFamily="49" charset="0"/>
              </a:rPr>
              <a:t>n;j</a:t>
            </a:r>
            <a:r>
              <a:rPr lang="en-US" altLang="zh-CN" sz="1800" dirty="0">
                <a:solidFill>
                  <a:srgbClr val="FF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考虑所有的</a:t>
            </a:r>
            <a:r>
              <a:rPr lang="en-US" altLang="zh-CN" sz="1800" dirty="0">
                <a:solidFill>
                  <a:srgbClr val="00B0F0"/>
                </a:solidFill>
                <a:latin typeface="Consolas" pitchFamily="49" charset="0"/>
                <a:ea typeface="仿宋" pitchFamily="49" charset="-122"/>
                <a:cs typeface="Consolas" pitchFamily="49" charset="0"/>
              </a:rPr>
              <a:t>n</a:t>
            </a:r>
            <a:r>
              <a:rPr lang="zh-CN" altLang="zh-CN" sz="1800" dirty="0">
                <a:solidFill>
                  <a:srgbClr val="00B0F0"/>
                </a:solidFill>
                <a:latin typeface="Consolas" pitchFamily="49" charset="0"/>
                <a:ea typeface="仿宋" pitchFamily="49" charset="-122"/>
                <a:cs typeface="Consolas" pitchFamily="49" charset="0"/>
              </a:rPr>
              <a:t>个作业</a:t>
            </a:r>
          </a:p>
          <a:p>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006600"/>
                </a:solidFill>
                <a:latin typeface="Consolas" pitchFamily="49" charset="0"/>
                <a:ea typeface="仿宋" pitchFamily="49" charset="-122"/>
                <a:cs typeface="Consolas" pitchFamily="49" charset="0"/>
              </a:rPr>
              <a:t>if (</a:t>
            </a:r>
            <a:r>
              <a:rPr lang="en-US" altLang="zh-CN" sz="1800" dirty="0" err="1">
                <a:solidFill>
                  <a:srgbClr val="006600"/>
                </a:solidFill>
                <a:latin typeface="Consolas" pitchFamily="49" charset="0"/>
                <a:ea typeface="仿宋" pitchFamily="49" charset="-122"/>
                <a:cs typeface="Consolas" pitchFamily="49" charset="0"/>
              </a:rPr>
              <a:t>e.y</a:t>
            </a:r>
            <a:r>
              <a:rPr lang="en-US" altLang="zh-CN" sz="1800" dirty="0">
                <a:solidFill>
                  <a:srgbClr val="006600"/>
                </a:solidFill>
                <a:latin typeface="Consolas" pitchFamily="49" charset="0"/>
                <a:ea typeface="仿宋" pitchFamily="49" charset="-122"/>
                <a:cs typeface="Consolas" pitchFamily="49" charset="0"/>
              </a:rPr>
              <a:t>[j]==1) continue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作业</a:t>
            </a:r>
            <a:r>
              <a:rPr lang="en-US" altLang="zh-CN" sz="1800" dirty="0">
                <a:solidFill>
                  <a:srgbClr val="00B0F0"/>
                </a:solidFill>
                <a:latin typeface="Consolas" pitchFamily="49" charset="0"/>
                <a:ea typeface="仿宋" pitchFamily="49" charset="-122"/>
                <a:cs typeface="Consolas" pitchFamily="49" charset="0"/>
              </a:rPr>
              <a:t>j</a:t>
            </a:r>
            <a:r>
              <a:rPr lang="zh-CN" altLang="zh-CN" sz="1800" dirty="0">
                <a:solidFill>
                  <a:srgbClr val="00B0F0"/>
                </a:solidFill>
                <a:latin typeface="Consolas" pitchFamily="49" charset="0"/>
                <a:ea typeface="仿宋" pitchFamily="49" charset="-122"/>
                <a:cs typeface="Consolas" pitchFamily="49" charset="0"/>
              </a:rPr>
              <a:t>是否已分配</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若已分配，跳过</a:t>
            </a:r>
          </a:p>
          <a:p>
            <a:r>
              <a:rPr lang="en-US" altLang="zh-CN" sz="1800" dirty="0">
                <a:solidFill>
                  <a:srgbClr val="0000FF"/>
                </a:solidFill>
                <a:latin typeface="Consolas" pitchFamily="49" charset="0"/>
                <a:ea typeface="仿宋" pitchFamily="49" charset="-122"/>
                <a:cs typeface="Consolas" pitchFamily="49" charset="0"/>
              </a:rPr>
              <a:t>         for (int i1=1;i1&lt;=n;i1++)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复制</a:t>
            </a:r>
            <a:r>
              <a:rPr lang="en-US" altLang="zh-CN" sz="1800" dirty="0" err="1">
                <a:solidFill>
                  <a:srgbClr val="00B0F0"/>
                </a:solidFill>
                <a:latin typeface="Consolas" pitchFamily="49" charset="0"/>
                <a:ea typeface="仿宋" pitchFamily="49" charset="-122"/>
                <a:cs typeface="Consolas" pitchFamily="49" charset="0"/>
              </a:rPr>
              <a:t>e.x</a:t>
            </a:r>
            <a:r>
              <a:rPr lang="zh-CN" altLang="zh-CN" sz="1800" dirty="0">
                <a:solidFill>
                  <a:srgbClr val="00B0F0"/>
                </a:solidFill>
                <a:latin typeface="Consolas" pitchFamily="49" charset="0"/>
                <a:ea typeface="仿宋" pitchFamily="49" charset="-122"/>
                <a:cs typeface="Consolas" pitchFamily="49" charset="0"/>
              </a:rPr>
              <a:t>得到</a:t>
            </a:r>
            <a:r>
              <a:rPr lang="en-US" altLang="zh-CN" sz="1800" dirty="0">
                <a:solidFill>
                  <a:srgbClr val="00B0F0"/>
                </a:solidFill>
                <a:latin typeface="Consolas" pitchFamily="49" charset="0"/>
                <a:ea typeface="仿宋" pitchFamily="49" charset="-122"/>
                <a:cs typeface="Consolas" pitchFamily="49" charset="0"/>
              </a:rPr>
              <a:t>e1.x</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e1.x[i1]=</a:t>
            </a:r>
            <a:r>
              <a:rPr lang="en-US" altLang="zh-CN" sz="1800" dirty="0" err="1">
                <a:solidFill>
                  <a:srgbClr val="0000FF"/>
                </a:solidFill>
                <a:latin typeface="Consolas" pitchFamily="49" charset="0"/>
                <a:ea typeface="仿宋" pitchFamily="49" charset="-122"/>
                <a:cs typeface="Consolas" pitchFamily="49" charset="0"/>
              </a:rPr>
              <a:t>e.x</a:t>
            </a:r>
            <a:r>
              <a:rPr lang="en-US" altLang="zh-CN" sz="1800" dirty="0">
                <a:solidFill>
                  <a:srgbClr val="0000FF"/>
                </a:solidFill>
                <a:latin typeface="Consolas" pitchFamily="49" charset="0"/>
                <a:ea typeface="仿宋" pitchFamily="49" charset="-122"/>
                <a:cs typeface="Consolas" pitchFamily="49" charset="0"/>
              </a:rPr>
              <a:t>[i1];</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for (int i2=1;i2&lt;=n;i2++)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复制</a:t>
            </a:r>
            <a:r>
              <a:rPr lang="en-US" altLang="zh-CN" sz="1800" dirty="0" err="1">
                <a:solidFill>
                  <a:srgbClr val="00B0F0"/>
                </a:solidFill>
                <a:latin typeface="Consolas" pitchFamily="49" charset="0"/>
                <a:ea typeface="仿宋" pitchFamily="49" charset="-122"/>
                <a:cs typeface="Consolas" pitchFamily="49" charset="0"/>
              </a:rPr>
              <a:t>e.y</a:t>
            </a:r>
            <a:r>
              <a:rPr lang="zh-CN" altLang="zh-CN" sz="1800" dirty="0">
                <a:solidFill>
                  <a:srgbClr val="00B0F0"/>
                </a:solidFill>
                <a:latin typeface="Consolas" pitchFamily="49" charset="0"/>
                <a:ea typeface="仿宋" pitchFamily="49" charset="-122"/>
                <a:cs typeface="Consolas" pitchFamily="49" charset="0"/>
              </a:rPr>
              <a:t>得到</a:t>
            </a:r>
            <a:r>
              <a:rPr lang="en-US" altLang="zh-CN" sz="1800" dirty="0">
                <a:solidFill>
                  <a:srgbClr val="00B0F0"/>
                </a:solidFill>
                <a:latin typeface="Consolas" pitchFamily="49" charset="0"/>
                <a:ea typeface="仿宋" pitchFamily="49" charset="-122"/>
                <a:cs typeface="Consolas" pitchFamily="49" charset="0"/>
              </a:rPr>
              <a:t>e1.y</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e1.y[i2]=</a:t>
            </a:r>
            <a:r>
              <a:rPr lang="en-US" altLang="zh-CN" sz="1800" dirty="0" err="1">
                <a:solidFill>
                  <a:srgbClr val="0000FF"/>
                </a:solidFill>
                <a:latin typeface="Consolas" pitchFamily="49" charset="0"/>
                <a:ea typeface="仿宋" pitchFamily="49" charset="-122"/>
                <a:cs typeface="Consolas" pitchFamily="49" charset="0"/>
              </a:rPr>
              <a:t>e.y</a:t>
            </a:r>
            <a:r>
              <a:rPr lang="en-US" altLang="zh-CN" sz="1800" dirty="0">
                <a:solidFill>
                  <a:srgbClr val="0000FF"/>
                </a:solidFill>
                <a:latin typeface="Consolas" pitchFamily="49" charset="0"/>
                <a:ea typeface="仿宋" pitchFamily="49" charset="-122"/>
                <a:cs typeface="Consolas" pitchFamily="49" charset="0"/>
              </a:rPr>
              <a:t>[i2];</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e1.x[e1.i]=j;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为第</a:t>
            </a:r>
            <a:r>
              <a:rPr lang="en-US" altLang="zh-CN" sz="1800" dirty="0" err="1">
                <a:solidFill>
                  <a:srgbClr val="00B0F0"/>
                </a:solidFill>
                <a:latin typeface="Consolas" pitchFamily="49" charset="0"/>
                <a:ea typeface="仿宋" pitchFamily="49" charset="-122"/>
                <a:cs typeface="Consolas" pitchFamily="49" charset="0"/>
              </a:rPr>
              <a:t>i</a:t>
            </a:r>
            <a:r>
              <a:rPr lang="zh-CN" altLang="zh-CN" sz="1800" dirty="0">
                <a:solidFill>
                  <a:srgbClr val="00B0F0"/>
                </a:solidFill>
                <a:latin typeface="Consolas" pitchFamily="49" charset="0"/>
                <a:ea typeface="仿宋" pitchFamily="49" charset="-122"/>
                <a:cs typeface="Consolas" pitchFamily="49" charset="0"/>
              </a:rPr>
              <a:t>步分配作业</a:t>
            </a:r>
            <a:r>
              <a:rPr lang="en-US" altLang="zh-CN" sz="1800" dirty="0">
                <a:solidFill>
                  <a:srgbClr val="00B0F0"/>
                </a:solidFill>
                <a:latin typeface="Consolas" pitchFamily="49" charset="0"/>
                <a:ea typeface="仿宋" pitchFamily="49" charset="-122"/>
                <a:cs typeface="Consolas" pitchFamily="49" charset="0"/>
              </a:rPr>
              <a:t>j</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e1.y[j]=1;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表示作业</a:t>
            </a:r>
            <a:r>
              <a:rPr lang="en-US" altLang="zh-CN" sz="1800" dirty="0">
                <a:solidFill>
                  <a:srgbClr val="00B0F0"/>
                </a:solidFill>
                <a:latin typeface="Consolas" pitchFamily="49" charset="0"/>
                <a:ea typeface="仿宋" pitchFamily="49" charset="-122"/>
                <a:cs typeface="Consolas" pitchFamily="49" charset="0"/>
              </a:rPr>
              <a:t>j</a:t>
            </a:r>
            <a:r>
              <a:rPr lang="zh-CN" altLang="zh-CN" sz="1800" dirty="0">
                <a:solidFill>
                  <a:srgbClr val="00B0F0"/>
                </a:solidFill>
                <a:latin typeface="Consolas" pitchFamily="49" charset="0"/>
                <a:ea typeface="仿宋" pitchFamily="49" charset="-122"/>
                <a:cs typeface="Consolas" pitchFamily="49" charset="0"/>
              </a:rPr>
              <a:t>已经分配</a:t>
            </a:r>
          </a:p>
          <a:p>
            <a:r>
              <a:rPr lang="en-US" altLang="zh-CN" sz="1800" dirty="0">
                <a:solidFill>
                  <a:srgbClr val="0000FF"/>
                </a:solidFill>
                <a:latin typeface="Consolas" pitchFamily="49" charset="0"/>
                <a:ea typeface="仿宋" pitchFamily="49" charset="-122"/>
                <a:cs typeface="Consolas" pitchFamily="49" charset="0"/>
              </a:rPr>
              <a:t>         e1.f1=e.f1+a[j];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f1=f1+a[j]</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e1.f2=max(e.f2,e1.f1)+b[j];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求</a:t>
            </a:r>
            <a:r>
              <a:rPr lang="en-US" altLang="zh-CN" sz="1800" dirty="0">
                <a:solidFill>
                  <a:srgbClr val="00B0F0"/>
                </a:solidFill>
                <a:latin typeface="Consolas" pitchFamily="49" charset="0"/>
                <a:ea typeface="仿宋" pitchFamily="49" charset="-122"/>
                <a:cs typeface="Consolas" pitchFamily="49" charset="0"/>
              </a:rPr>
              <a:t>f[i+1]=max(f2[</a:t>
            </a:r>
            <a:r>
              <a:rPr lang="en-US" altLang="zh-CN" sz="1800" dirty="0" err="1">
                <a:solidFill>
                  <a:srgbClr val="00B0F0"/>
                </a:solidFill>
                <a:latin typeface="Consolas" pitchFamily="49" charset="0"/>
                <a:ea typeface="仿宋" pitchFamily="49" charset="-122"/>
                <a:cs typeface="Consolas" pitchFamily="49" charset="0"/>
              </a:rPr>
              <a:t>i</a:t>
            </a:r>
            <a:r>
              <a:rPr lang="en-US" altLang="zh-CN" sz="1800" dirty="0">
                <a:solidFill>
                  <a:srgbClr val="00B0F0"/>
                </a:solidFill>
                <a:latin typeface="Consolas" pitchFamily="49" charset="0"/>
                <a:ea typeface="仿宋" pitchFamily="49" charset="-122"/>
                <a:cs typeface="Consolas" pitchFamily="49" charset="0"/>
              </a:rPr>
              <a:t>],f1)+b[j]</a:t>
            </a:r>
            <a:endParaRPr lang="zh-CN" altLang="zh-CN" sz="1800" dirty="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a:solidFill>
                  <a:srgbClr val="FF00FF"/>
                </a:solidFill>
                <a:latin typeface="Consolas" pitchFamily="49" charset="0"/>
                <a:ea typeface="仿宋" pitchFamily="49" charset="-122"/>
                <a:cs typeface="Consolas" pitchFamily="49" charset="0"/>
              </a:rPr>
              <a:t>         bound(e1);</a:t>
            </a:r>
            <a:endParaRPr lang="zh-CN" altLang="zh-CN" sz="1800" dirty="0">
              <a:solidFill>
                <a:srgbClr val="FF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C00000"/>
                </a:solidFill>
                <a:latin typeface="Consolas" pitchFamily="49" charset="0"/>
                <a:ea typeface="仿宋" pitchFamily="49" charset="-122"/>
                <a:cs typeface="Consolas" pitchFamily="49" charset="0"/>
              </a:rPr>
              <a:t>e1.lb&lt;</a:t>
            </a:r>
            <a:r>
              <a:rPr lang="en-US" altLang="zh-CN" sz="1800" dirty="0" err="1">
                <a:solidFill>
                  <a:srgbClr val="C00000"/>
                </a:solidFill>
                <a:latin typeface="Consolas" pitchFamily="49" charset="0"/>
                <a:ea typeface="仿宋" pitchFamily="49" charset="-122"/>
                <a:cs typeface="Consolas" pitchFamily="49" charset="0"/>
              </a:rPr>
              <a:t>bestf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剪枝</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剪去不可能得到更优解的结点</a:t>
            </a:r>
          </a:p>
          <a:p>
            <a:r>
              <a:rPr lang="en-US" altLang="zh-CN" sz="1800" dirty="0">
                <a:solidFill>
                  <a:srgbClr val="00B0F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e1.no=total++;	</a:t>
            </a:r>
            <a:r>
              <a:rPr lang="en-US" altLang="zh-CN" sz="1800" dirty="0">
                <a:solidFill>
                  <a:srgbClr val="00B0F0"/>
                </a:solidFill>
                <a:latin typeface="Consolas" pitchFamily="49" charset="0"/>
                <a:ea typeface="仿宋" pitchFamily="49" charset="-122"/>
                <a:cs typeface="Consolas" pitchFamily="49" charset="0"/>
              </a:rPr>
              <a:t>	//</a:t>
            </a:r>
            <a:r>
              <a:rPr lang="zh-CN" altLang="zh-CN" sz="1800" dirty="0">
                <a:solidFill>
                  <a:srgbClr val="00B0F0"/>
                </a:solidFill>
                <a:latin typeface="Consolas" pitchFamily="49" charset="0"/>
                <a:ea typeface="仿宋" pitchFamily="49" charset="-122"/>
                <a:cs typeface="Consolas" pitchFamily="49" charset="0"/>
              </a:rPr>
              <a:t>结点编号增加</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qu.push</a:t>
            </a:r>
            <a:r>
              <a:rPr lang="en-US" altLang="zh-CN" sz="1800" dirty="0">
                <a:solidFill>
                  <a:srgbClr val="0000FF"/>
                </a:solidFill>
                <a:latin typeface="Consolas" pitchFamily="49" charset="0"/>
                <a:ea typeface="仿宋" pitchFamily="49" charset="-122"/>
                <a:cs typeface="Consolas" pitchFamily="49" charset="0"/>
              </a:rPr>
              <a:t>(e1);</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 name="文本框 3">
            <a:extLst>
              <a:ext uri="{FF2B5EF4-FFF2-40B4-BE49-F238E27FC236}">
                <a16:creationId xmlns:a16="http://schemas.microsoft.com/office/drawing/2014/main" id="{53010D4A-FFA9-4AD9-BB4A-831ECB5923C7}"/>
              </a:ext>
            </a:extLst>
          </p:cNvPr>
          <p:cNvSpPr txBox="1"/>
          <p:nvPr/>
        </p:nvSpPr>
        <p:spPr>
          <a:xfrm>
            <a:off x="4139952" y="5229200"/>
            <a:ext cx="3240360" cy="461665"/>
          </a:xfrm>
          <a:prstGeom prst="rect">
            <a:avLst/>
          </a:prstGeom>
          <a:noFill/>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确定</a:t>
            </a:r>
            <a:r>
              <a:rPr lang="en-US" altLang="zh-CN" sz="2400" dirty="0">
                <a:solidFill>
                  <a:srgbClr val="FF0000"/>
                </a:solidFill>
                <a:latin typeface="微软雅黑" panose="020B0503020204020204" pitchFamily="34" charset="-122"/>
                <a:ea typeface="微软雅黑" panose="020B0503020204020204" pitchFamily="34" charset="-122"/>
                <a:cs typeface="Consolas" pitchFamily="49" charset="0"/>
              </a:rPr>
              <a:t>f1</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a:t>
            </a:r>
            <a:r>
              <a:rPr lang="en-US" altLang="zh-CN" sz="2400" dirty="0">
                <a:solidFill>
                  <a:srgbClr val="FF0000"/>
                </a:solidFill>
                <a:latin typeface="微软雅黑" panose="020B0503020204020204" pitchFamily="34" charset="-122"/>
                <a:ea typeface="微软雅黑" panose="020B0503020204020204" pitchFamily="34" charset="-122"/>
                <a:cs typeface="Consolas" pitchFamily="49" charset="0"/>
              </a:rPr>
              <a:t>f2</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a:t>
            </a:r>
            <a:r>
              <a:rPr lang="en-US" altLang="zh-CN" sz="2400" dirty="0" err="1">
                <a:solidFill>
                  <a:srgbClr val="FF0000"/>
                </a:solidFill>
                <a:latin typeface="微软雅黑" panose="020B0503020204020204" pitchFamily="34" charset="-122"/>
                <a:ea typeface="微软雅黑" panose="020B0503020204020204" pitchFamily="34" charset="-122"/>
                <a:cs typeface="Consolas" pitchFamily="49" charset="0"/>
              </a:rPr>
              <a:t>lb</a:t>
            </a:r>
            <a:r>
              <a:rPr lang="zh-CN" altLang="en-US" sz="2400" dirty="0">
                <a:solidFill>
                  <a:srgbClr val="FF0000"/>
                </a:solidFill>
                <a:latin typeface="微软雅黑" panose="020B0503020204020204" pitchFamily="34" charset="-122"/>
                <a:ea typeface="微软雅黑" panose="020B0503020204020204" pitchFamily="34" charset="-122"/>
                <a:cs typeface="Consolas" pitchFamily="49" charset="0"/>
              </a:rPr>
              <a:t>的值</a:t>
            </a:r>
            <a:endParaRPr lang="en-US" altLang="zh-CN" sz="2400" dirty="0">
              <a:solidFill>
                <a:srgbClr val="FF0000"/>
              </a:solidFill>
              <a:latin typeface="微软雅黑" panose="020B0503020204020204" pitchFamily="34" charset="-122"/>
              <a:ea typeface="微软雅黑" panose="020B0503020204020204"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428736"/>
            <a:ext cx="7429552" cy="327200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bfs();</a:t>
            </a:r>
            <a:endParaRPr lang="zh-CN" altLang="zh-CN" sz="1800">
              <a:solidFill>
                <a:srgbClr val="FF000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最优方案</a:t>
            </a:r>
            <a:r>
              <a:rPr lang="en-US" altLang="zh-CN" sz="1800">
                <a:solidFill>
                  <a:srgbClr val="0000FF"/>
                </a:solidFill>
                <a:latin typeface="Consolas" pitchFamily="49" charset="0"/>
                <a:ea typeface="仿宋" pitchFamily="49" charset="-122"/>
                <a:cs typeface="Consolas" pitchFamily="49" charset="0"/>
              </a:rPr>
              <a:t>:\n");</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(int k=1;k&lt;=n;k++)</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%d\n",k,bestx[k]);</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   </a:t>
            </a:r>
            <a:r>
              <a:rPr lang="zh-CN" altLang="zh-CN" sz="1800">
                <a:solidFill>
                  <a:srgbClr val="0000FF"/>
                </a:solidFill>
                <a:latin typeface="Consolas" pitchFamily="49" charset="0"/>
                <a:ea typeface="仿宋" pitchFamily="49" charset="-122"/>
                <a:cs typeface="Consolas" pitchFamily="49" charset="0"/>
              </a:rPr>
              <a:t>总时间</a:t>
            </a:r>
            <a:r>
              <a:rPr lang="en-US" altLang="zh-CN" sz="1800">
                <a:solidFill>
                  <a:srgbClr val="0000FF"/>
                </a:solidFill>
                <a:latin typeface="Consolas" pitchFamily="49" charset="0"/>
                <a:ea typeface="仿宋" pitchFamily="49" charset="-122"/>
                <a:cs typeface="Consolas" pitchFamily="49" charset="0"/>
              </a:rPr>
              <a:t>=%d\n",bestf);</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1736" y="3429000"/>
            <a:ext cx="2714644" cy="2025509"/>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lIns="180000" tIns="180000" bIns="180000" rtlCol="0">
            <a:spAutoFit/>
          </a:bodyPr>
          <a:lstStyle/>
          <a:p>
            <a:r>
              <a:rPr lang="zh-CN" altLang="zh-CN" sz="1800">
                <a:solidFill>
                  <a:srgbClr val="0000FF"/>
                </a:solidFill>
                <a:latin typeface="Consolas" pitchFamily="49" charset="0"/>
                <a:ea typeface="仿宋" pitchFamily="49" charset="-122"/>
                <a:cs typeface="Consolas" pitchFamily="49" charset="0"/>
              </a:rPr>
              <a:t>最优方案</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3</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3</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4</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4</a:t>
            </a:r>
            <a:r>
              <a:rPr lang="zh-CN" altLang="zh-CN" sz="1800">
                <a:solidFill>
                  <a:srgbClr val="0000FF"/>
                </a:solidFill>
                <a:latin typeface="Consolas" pitchFamily="49" charset="0"/>
                <a:ea typeface="仿宋" pitchFamily="49" charset="-122"/>
                <a:cs typeface="Consolas" pitchFamily="49" charset="0"/>
              </a:rPr>
              <a:t>步执行作业</a:t>
            </a:r>
            <a:r>
              <a:rPr lang="en-US" altLang="zh-CN" sz="1800">
                <a:solidFill>
                  <a:srgbClr val="0000FF"/>
                </a:solidFill>
                <a:latin typeface="Consolas" pitchFamily="49" charset="0"/>
                <a:ea typeface="仿宋" pitchFamily="49" charset="-122"/>
                <a:cs typeface="Consolas" pitchFamily="49" charset="0"/>
              </a:rPr>
              <a:t>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总时间</a:t>
            </a:r>
            <a:r>
              <a:rPr lang="en-US" altLang="zh-CN" sz="1800">
                <a:solidFill>
                  <a:srgbClr val="0000FF"/>
                </a:solidFill>
                <a:latin typeface="Consolas" pitchFamily="49" charset="0"/>
                <a:ea typeface="仿宋" pitchFamily="49" charset="-122"/>
                <a:cs typeface="Consolas" pitchFamily="49" charset="0"/>
              </a:rPr>
              <a:t>=33</a:t>
            </a:r>
            <a:endParaRPr lang="zh-CN" altLang="zh-CN" sz="1800">
              <a:solidFill>
                <a:srgbClr val="0000FF"/>
              </a:solidFill>
              <a:latin typeface="Consolas" pitchFamily="49" charset="0"/>
              <a:ea typeface="仿宋" pitchFamily="49" charset="-122"/>
              <a:cs typeface="Consolas" pitchFamily="49" charset="0"/>
            </a:endParaRPr>
          </a:p>
        </p:txBody>
      </p:sp>
      <p:graphicFrame>
        <p:nvGraphicFramePr>
          <p:cNvPr id="3" name="表格 2"/>
          <p:cNvGraphicFramePr>
            <a:graphicFrameLocks noGrp="1"/>
          </p:cNvGraphicFramePr>
          <p:nvPr/>
        </p:nvGraphicFramePr>
        <p:xfrm>
          <a:off x="2214546" y="1214422"/>
          <a:ext cx="3347999" cy="1260000"/>
        </p:xfrm>
        <a:graphic>
          <a:graphicData uri="http://schemas.openxmlformats.org/drawingml/2006/table">
            <a:tbl>
              <a:tblPr>
                <a:tableStyleId>{775DCB02-9BB8-47FD-8907-85C794F793BA}</a:tableStyleId>
              </a:tblPr>
              <a:tblGrid>
                <a:gridCol w="1090255">
                  <a:extLst>
                    <a:ext uri="{9D8B030D-6E8A-4147-A177-3AD203B41FA5}">
                      <a16:colId xmlns:a16="http://schemas.microsoft.com/office/drawing/2014/main" val="20000"/>
                    </a:ext>
                  </a:extLst>
                </a:gridCol>
                <a:gridCol w="564436">
                  <a:extLst>
                    <a:ext uri="{9D8B030D-6E8A-4147-A177-3AD203B41FA5}">
                      <a16:colId xmlns:a16="http://schemas.microsoft.com/office/drawing/2014/main" val="20001"/>
                    </a:ext>
                  </a:extLst>
                </a:gridCol>
                <a:gridCol w="564436">
                  <a:extLst>
                    <a:ext uri="{9D8B030D-6E8A-4147-A177-3AD203B41FA5}">
                      <a16:colId xmlns:a16="http://schemas.microsoft.com/office/drawing/2014/main" val="20002"/>
                    </a:ext>
                  </a:extLst>
                </a:gridCol>
                <a:gridCol w="564436">
                  <a:extLst>
                    <a:ext uri="{9D8B030D-6E8A-4147-A177-3AD203B41FA5}">
                      <a16:colId xmlns:a16="http://schemas.microsoft.com/office/drawing/2014/main" val="20003"/>
                    </a:ext>
                  </a:extLst>
                </a:gridCol>
                <a:gridCol w="564436">
                  <a:extLst>
                    <a:ext uri="{9D8B030D-6E8A-4147-A177-3AD203B41FA5}">
                      <a16:colId xmlns:a16="http://schemas.microsoft.com/office/drawing/2014/main" val="20004"/>
                    </a:ext>
                  </a:extLst>
                </a:gridCol>
              </a:tblGrid>
              <a:tr h="42000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0"/>
                  </a:ext>
                </a:extLst>
              </a:tr>
              <a:tr h="420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1</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1"/>
                  </a:ext>
                </a:extLst>
              </a:tr>
              <a:tr h="42000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a:t>
                      </a:r>
                      <a:r>
                        <a:rPr lang="en-US" sz="1600" b="1" kern="100" baseline="-25000">
                          <a:solidFill>
                            <a:srgbClr val="C00000"/>
                          </a:solidFill>
                          <a:latin typeface="Consolas" pitchFamily="49" charset="0"/>
                          <a:cs typeface="Consolas" pitchFamily="49" charset="0"/>
                        </a:rPr>
                        <a:t>2</a:t>
                      </a:r>
                      <a:r>
                        <a:rPr lang="zh-CN" sz="1600" b="1" kern="100">
                          <a:solidFill>
                            <a:srgbClr val="C00000"/>
                          </a:solidFill>
                          <a:latin typeface="Consolas" pitchFamily="49" charset="0"/>
                          <a:cs typeface="Consolas" pitchFamily="49" charset="0"/>
                        </a:rPr>
                        <a:t>时间</a:t>
                      </a:r>
                      <a:r>
                        <a:rPr lang="en-US" sz="1600" b="1" i="1" kern="100">
                          <a:solidFill>
                            <a:srgbClr val="C00000"/>
                          </a:solidFill>
                          <a:latin typeface="Consolas" pitchFamily="49" charset="0"/>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0002"/>
                  </a:ext>
                </a:extLst>
              </a:tr>
            </a:tbl>
          </a:graphicData>
        </a:graphic>
      </p:graphicFrame>
      <p:sp>
        <p:nvSpPr>
          <p:cNvPr id="4" name="下箭头 3"/>
          <p:cNvSpPr/>
          <p:nvPr/>
        </p:nvSpPr>
        <p:spPr>
          <a:xfrm>
            <a:off x="3714744" y="2571744"/>
            <a:ext cx="357190" cy="7143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358246" cy="861774"/>
          </a:xfrm>
          <a:prstGeom prst="rect">
            <a:avLst/>
          </a:prstGeom>
          <a:noFill/>
        </p:spPr>
        <p:txBody>
          <a:bodyPr wrap="square" rtlCol="0">
            <a:spAutoFit/>
          </a:bodyPr>
          <a:lstStyle/>
          <a:p>
            <a:pPr>
              <a:lnSpc>
                <a:spcPts val="3000"/>
              </a:lnSpc>
            </a:pPr>
            <a:r>
              <a:rPr lang="zh-CN" altLang="en-US" sz="2000">
                <a:solidFill>
                  <a:srgbClr val="FF0000"/>
                </a:solidFill>
                <a:latin typeface="华文中宋" pitchFamily="2" charset="-122"/>
                <a:ea typeface="华文中宋" pitchFamily="2" charset="-122"/>
                <a:cs typeface="Consolas" pitchFamily="49" charset="0"/>
              </a:rPr>
              <a:t>改进：</a:t>
            </a:r>
            <a:r>
              <a:rPr lang="zh-CN" altLang="zh-CN" sz="2000">
                <a:solidFill>
                  <a:srgbClr val="0000FF"/>
                </a:solidFill>
                <a:latin typeface="Consolas" pitchFamily="49" charset="0"/>
                <a:ea typeface="仿宋" pitchFamily="49" charset="-122"/>
                <a:cs typeface="Consolas" pitchFamily="49" charset="0"/>
              </a:rPr>
              <a:t>在扩展每个子结点时判断是否为叶子结点，若是则产生一个可行解，比较产生最优解，该</a:t>
            </a:r>
            <a:r>
              <a:rPr lang="zh-CN" altLang="zh-CN" sz="2000">
                <a:solidFill>
                  <a:srgbClr val="FF00FF"/>
                </a:solidFill>
                <a:latin typeface="Consolas" pitchFamily="49" charset="0"/>
                <a:ea typeface="仿宋" pitchFamily="49" charset="-122"/>
                <a:cs typeface="Consolas" pitchFamily="49" charset="0"/>
              </a:rPr>
              <a:t>叶子结点不进队</a:t>
            </a:r>
            <a:r>
              <a:rPr lang="zh-CN" altLang="zh-CN" sz="2000">
                <a:solidFill>
                  <a:srgbClr val="0000FF"/>
                </a:solidFill>
                <a:latin typeface="Consolas" pitchFamily="49" charset="0"/>
                <a:ea typeface="仿宋" pitchFamily="49" charset="-122"/>
                <a:cs typeface="Consolas" pitchFamily="49" charset="0"/>
              </a:rPr>
              <a:t>；若不是叶子结点则将其进队。</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28662" y="1428736"/>
            <a:ext cx="7786742" cy="400310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600"/>
              </a:lnSpc>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bfs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求解流水作业调度问题</a:t>
            </a:r>
          </a:p>
          <a:p>
            <a:pPr>
              <a:lnSpc>
                <a:spcPts val="2600"/>
              </a:lnSpc>
            </a:pPr>
            <a:r>
              <a:rPr lang="en-US" altLang="zh-CN" sz="1800">
                <a:solidFill>
                  <a:srgbClr val="0000FF"/>
                </a:solidFill>
                <a:latin typeface="Consolas" pitchFamily="49" charset="0"/>
                <a:ea typeface="仿宋" pitchFamily="49" charset="-122"/>
                <a:cs typeface="Consolas" pitchFamily="49" charset="0"/>
              </a:rPr>
              <a:t>{  NodeType e,e1;</a:t>
            </a:r>
            <a:endParaRPr lang="zh-CN" altLang="zh-CN" sz="180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priority_queue&lt;NodeType&gt; qu;</a:t>
            </a:r>
            <a:endParaRPr lang="zh-CN" altLang="zh-CN" sz="1800">
              <a:solidFill>
                <a:srgbClr val="C0000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memset(e.x,0,sizeof(e.x));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memset(e.y,0,sizeof(e.y));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初始化根结点的</a:t>
            </a:r>
            <a:r>
              <a:rPr lang="en-US" altLang="zh-CN" sz="1800">
                <a:solidFill>
                  <a:srgbClr val="00B0F0"/>
                </a:solidFill>
                <a:latin typeface="Consolas" pitchFamily="49" charset="0"/>
                <a:ea typeface="仿宋" pitchFamily="49" charset="-122"/>
                <a:cs typeface="Consolas" pitchFamily="49" charset="0"/>
              </a:rPr>
              <a:t>y</a:t>
            </a:r>
            <a:endParaRPr lang="zh-CN" altLang="zh-CN" sz="1800">
              <a:solidFill>
                <a:srgbClr val="00B0F0"/>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e.i=0;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a:t>
            </a:r>
          </a:p>
          <a:p>
            <a:pPr>
              <a:lnSpc>
                <a:spcPts val="2600"/>
              </a:lnSpc>
            </a:pPr>
            <a:r>
              <a:rPr lang="en-US" altLang="zh-CN" sz="1800">
                <a:solidFill>
                  <a:srgbClr val="0000FF"/>
                </a:solidFill>
                <a:latin typeface="Consolas" pitchFamily="49" charset="0"/>
                <a:ea typeface="仿宋" pitchFamily="49" charset="-122"/>
                <a:cs typeface="Consolas" pitchFamily="49" charset="0"/>
              </a:rPr>
              <a:t>   e.f1=0;</a:t>
            </a:r>
            <a:endParaRPr lang="zh-CN" altLang="zh-CN" sz="180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e.f2=0;</a:t>
            </a:r>
            <a:endParaRPr lang="zh-CN" altLang="zh-CN" sz="180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FF0000"/>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bound(e);</a:t>
            </a:r>
            <a:endParaRPr lang="zh-CN" altLang="zh-CN" sz="1800">
              <a:solidFill>
                <a:srgbClr val="FF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e.no=total++;</a:t>
            </a:r>
            <a:endParaRPr lang="zh-CN" altLang="zh-CN" sz="1800">
              <a:solidFill>
                <a:srgbClr val="0000FF"/>
              </a:solidFill>
              <a:latin typeface="Consolas" pitchFamily="49" charset="0"/>
              <a:ea typeface="仿宋" pitchFamily="49" charset="-122"/>
              <a:cs typeface="Consolas" pitchFamily="49" charset="0"/>
            </a:endParaRPr>
          </a:p>
          <a:p>
            <a:pPr>
              <a:lnSpc>
                <a:spcPts val="2600"/>
              </a:lnSpc>
            </a:pPr>
            <a:r>
              <a:rPr lang="en-US" altLang="zh-CN" sz="1800">
                <a:solidFill>
                  <a:srgbClr val="0000FF"/>
                </a:solidFill>
                <a:latin typeface="Consolas" pitchFamily="49" charset="0"/>
                <a:ea typeface="仿宋" pitchFamily="49" charset="-122"/>
                <a:cs typeface="Consolas" pitchFamily="49" charset="0"/>
              </a:rPr>
              <a:t>   qu.push(e);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根结点进队列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57158" y="548680"/>
            <a:ext cx="8783607" cy="913070"/>
          </a:xfrm>
          <a:prstGeom prst="rect">
            <a:avLst/>
          </a:prstGeom>
          <a:noFill/>
          <a:ln w="9525">
            <a:noFill/>
            <a:miter lim="800000"/>
            <a:headEnd/>
            <a:tailEnd/>
          </a:ln>
        </p:spPr>
        <p:txBody>
          <a:bodyPr wrap="square">
            <a:spAutoFit/>
          </a:bodyPr>
          <a:lstStyle/>
          <a:p>
            <a:pPr>
              <a:lnSpc>
                <a:spcPts val="3200"/>
              </a:lnSpc>
            </a:pPr>
            <a:r>
              <a:rPr lang="en-US" altLang="zh-CN" sz="2000">
                <a:solidFill>
                  <a:srgbClr val="0000FF"/>
                </a:solidFill>
                <a:ea typeface="楷体" pitchFamily="49" charset="-122"/>
                <a:cs typeface="Times New Roman" pitchFamily="18" charset="0"/>
              </a:rPr>
              <a:t>         </a:t>
            </a:r>
            <a:r>
              <a:rPr lang="zh-CN" altLang="zh-CN" sz="2000" dirty="0">
                <a:solidFill>
                  <a:srgbClr val="0000FF"/>
                </a:solidFill>
                <a:ea typeface="楷体" pitchFamily="49" charset="-122"/>
                <a:cs typeface="Times New Roman" pitchFamily="18" charset="0"/>
              </a:rPr>
              <a:t>限界函数设计难以找出通用的方法</a:t>
            </a:r>
            <a:r>
              <a:rPr lang="zh-CN" altLang="en-US" sz="2000" dirty="0">
                <a:solidFill>
                  <a:srgbClr val="0000FF"/>
                </a:solidFill>
                <a:ea typeface="楷体" pitchFamily="49" charset="-122"/>
                <a:cs typeface="Times New Roman" pitchFamily="18" charset="0"/>
              </a:rPr>
              <a:t>，</a:t>
            </a:r>
            <a:r>
              <a:rPr lang="zh-CN" altLang="zh-CN" sz="2000" dirty="0">
                <a:solidFill>
                  <a:srgbClr val="0000FF"/>
                </a:solidFill>
                <a:ea typeface="楷体" pitchFamily="49" charset="-122"/>
                <a:cs typeface="Times New Roman" pitchFamily="18" charset="0"/>
              </a:rPr>
              <a:t>需根据具体问题来分析。一般地</a:t>
            </a:r>
            <a:r>
              <a:rPr lang="zh-CN" altLang="en-US" sz="2000" dirty="0">
                <a:solidFill>
                  <a:srgbClr val="0000FF"/>
                </a:solidFill>
                <a:ea typeface="楷体" pitchFamily="49" charset="-122"/>
                <a:cs typeface="Times New Roman" pitchFamily="18" charset="0"/>
              </a:rPr>
              <a:t>，</a:t>
            </a:r>
            <a:r>
              <a:rPr lang="zh-CN" altLang="zh-CN" sz="2000" dirty="0">
                <a:solidFill>
                  <a:srgbClr val="0000FF"/>
                </a:solidFill>
                <a:ea typeface="楷体" pitchFamily="49" charset="-122"/>
                <a:cs typeface="Times New Roman" pitchFamily="18" charset="0"/>
              </a:rPr>
              <a:t>先要确定问题解的特性</a:t>
            </a:r>
            <a:r>
              <a:rPr lang="zh-CN" altLang="en-US" sz="2000" dirty="0">
                <a:solidFill>
                  <a:srgbClr val="0000FF"/>
                </a:solidFill>
                <a:ea typeface="楷体" pitchFamily="49" charset="-122"/>
                <a:cs typeface="Times New Roman" pitchFamily="18" charset="0"/>
              </a:rPr>
              <a:t>：</a:t>
            </a:r>
            <a:endParaRPr lang="en-US" altLang="zh-CN" sz="2000" dirty="0">
              <a:solidFill>
                <a:srgbClr val="0000FF"/>
              </a:solidFill>
              <a:ea typeface="楷体" pitchFamily="49" charset="-122"/>
              <a:cs typeface="Times New Roman" pitchFamily="18" charset="0"/>
            </a:endParaRPr>
          </a:p>
        </p:txBody>
      </p:sp>
      <p:sp>
        <p:nvSpPr>
          <p:cNvPr id="6" name="TextBox 5"/>
          <p:cNvSpPr txBox="1"/>
          <p:nvPr/>
        </p:nvSpPr>
        <p:spPr>
          <a:xfrm>
            <a:off x="464712" y="1585881"/>
            <a:ext cx="7500990" cy="361479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44000" rtlCol="0">
            <a:spAutoFit/>
          </a:bodyPr>
          <a:lstStyle/>
          <a:p>
            <a:pPr marL="457200" indent="-457200" algn="just">
              <a:lnSpc>
                <a:spcPct val="150000"/>
              </a:lnSpc>
              <a:buBlip>
                <a:blip r:embed="rId2"/>
              </a:buBlip>
            </a:pPr>
            <a:r>
              <a:rPr lang="zh-CN" altLang="zh-CN" sz="1800" dirty="0">
                <a:solidFill>
                  <a:srgbClr val="C00000"/>
                </a:solidFill>
                <a:latin typeface="Consolas" pitchFamily="49" charset="0"/>
                <a:ea typeface="微软雅黑" pitchFamily="34" charset="-122"/>
                <a:cs typeface="Consolas" pitchFamily="49" charset="0"/>
              </a:rPr>
              <a:t>目标函数是求最大值</a:t>
            </a:r>
            <a:r>
              <a:rPr lang="zh-CN" altLang="en-US" sz="1800" dirty="0">
                <a:solidFill>
                  <a:srgbClr val="C00000"/>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则设计</a:t>
            </a:r>
            <a:r>
              <a:rPr lang="zh-CN" altLang="zh-CN" sz="1800" dirty="0">
                <a:solidFill>
                  <a:srgbClr val="FF0000"/>
                </a:solidFill>
                <a:latin typeface="Consolas" pitchFamily="49" charset="0"/>
                <a:ea typeface="微软雅黑" pitchFamily="34" charset="-122"/>
                <a:cs typeface="Consolas" pitchFamily="49" charset="0"/>
              </a:rPr>
              <a:t>上界限界函数</a:t>
            </a:r>
            <a:r>
              <a:rPr lang="en-US" altLang="zh-CN" sz="1800" dirty="0" err="1">
                <a:solidFill>
                  <a:srgbClr val="FF0000"/>
                </a:solidFill>
                <a:latin typeface="Consolas" pitchFamily="49" charset="0"/>
                <a:ea typeface="微软雅黑" pitchFamily="34" charset="-122"/>
                <a:cs typeface="Consolas" pitchFamily="49" charset="0"/>
              </a:rPr>
              <a:t>ub</a:t>
            </a:r>
            <a:r>
              <a:rPr lang="zh-CN" altLang="zh-CN" sz="1800" dirty="0">
                <a:solidFill>
                  <a:srgbClr val="0000FF"/>
                </a:solidFill>
                <a:latin typeface="Consolas" pitchFamily="49" charset="0"/>
                <a:ea typeface="微软雅黑" pitchFamily="34" charset="-122"/>
                <a:cs typeface="Consolas" pitchFamily="49" charset="0"/>
              </a:rPr>
              <a:t>（根结点的</a:t>
            </a:r>
            <a:r>
              <a:rPr lang="en-US" altLang="zh-CN" sz="1800" dirty="0" err="1">
                <a:solidFill>
                  <a:srgbClr val="0000FF"/>
                </a:solidFill>
                <a:latin typeface="Consolas" pitchFamily="49" charset="0"/>
                <a:ea typeface="微软雅黑" pitchFamily="34" charset="-122"/>
                <a:cs typeface="Consolas" pitchFamily="49" charset="0"/>
              </a:rPr>
              <a:t>ub</a:t>
            </a:r>
            <a:r>
              <a:rPr lang="zh-CN" altLang="zh-CN" sz="1800" dirty="0">
                <a:solidFill>
                  <a:srgbClr val="0000FF"/>
                </a:solidFill>
                <a:latin typeface="Consolas" pitchFamily="49" charset="0"/>
                <a:ea typeface="微软雅黑" pitchFamily="34" charset="-122"/>
                <a:cs typeface="Consolas" pitchFamily="49" charset="0"/>
              </a:rPr>
              <a:t>值通常大于或等于最优解的</a:t>
            </a:r>
            <a:r>
              <a:rPr lang="en-US" altLang="zh-CN" sz="1800" dirty="0" err="1">
                <a:solidFill>
                  <a:srgbClr val="0000FF"/>
                </a:solidFill>
                <a:latin typeface="Consolas" pitchFamily="49" charset="0"/>
                <a:ea typeface="微软雅黑" pitchFamily="34" charset="-122"/>
                <a:cs typeface="Consolas" pitchFamily="49" charset="0"/>
              </a:rPr>
              <a:t>ub</a:t>
            </a:r>
            <a:r>
              <a:rPr lang="zh-CN" altLang="zh-CN" sz="1800" dirty="0">
                <a:solidFill>
                  <a:srgbClr val="0000FF"/>
                </a:solidFill>
                <a:latin typeface="Consolas" pitchFamily="49" charset="0"/>
                <a:ea typeface="微软雅黑" pitchFamily="34" charset="-122"/>
                <a:cs typeface="Consolas" pitchFamily="49" charset="0"/>
              </a:rPr>
              <a:t>值）</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若</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i</a:t>
            </a:r>
            <a:r>
              <a:rPr lang="zh-CN" altLang="zh-CN" sz="1800" dirty="0">
                <a:solidFill>
                  <a:srgbClr val="0000FF"/>
                </a:solidFill>
                <a:latin typeface="Consolas" pitchFamily="49" charset="0"/>
                <a:ea typeface="微软雅黑" pitchFamily="34" charset="-122"/>
                <a:cs typeface="Consolas" pitchFamily="49" charset="0"/>
              </a:rPr>
              <a:t>是</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j</a:t>
            </a:r>
            <a:r>
              <a:rPr lang="zh-CN" altLang="zh-CN" sz="1800" dirty="0">
                <a:solidFill>
                  <a:srgbClr val="0000FF"/>
                </a:solidFill>
                <a:latin typeface="Consolas" pitchFamily="49" charset="0"/>
                <a:ea typeface="微软雅黑" pitchFamily="34" charset="-122"/>
                <a:cs typeface="Consolas" pitchFamily="49" charset="0"/>
              </a:rPr>
              <a:t>的双亲结点</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应满足</a:t>
            </a:r>
            <a:r>
              <a:rPr lang="en-US" altLang="zh-CN" sz="1800" dirty="0" err="1">
                <a:solidFill>
                  <a:srgbClr val="00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i</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a:t>
            </a:r>
            <a:r>
              <a:rPr lang="en-US" altLang="zh-CN" sz="1800" dirty="0" err="1">
                <a:solidFill>
                  <a:srgbClr val="00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j</a:t>
            </a:r>
            <a:r>
              <a:rPr lang="en-US" altLang="zh-CN" sz="1800" dirty="0">
                <a:solidFill>
                  <a:srgbClr val="0000FF"/>
                </a:solidFill>
                <a:latin typeface="Consolas" pitchFamily="49" charset="0"/>
                <a:ea typeface="微软雅黑" pitchFamily="34" charset="-122"/>
                <a:cs typeface="Consolas" pitchFamily="49" charset="0"/>
              </a:rPr>
              <a:t>)</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当找到一个可行解</a:t>
            </a:r>
            <a:r>
              <a:rPr lang="en-US" altLang="zh-CN" sz="1800" dirty="0" err="1">
                <a:solidFill>
                  <a:srgbClr val="00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k</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后</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将所有小于</a:t>
            </a:r>
            <a:r>
              <a:rPr lang="en-US" altLang="zh-CN" sz="1800" dirty="0" err="1">
                <a:solidFill>
                  <a:srgbClr val="0000FF"/>
                </a:solidFill>
                <a:latin typeface="Consolas" pitchFamily="49" charset="0"/>
                <a:ea typeface="微软雅黑" pitchFamily="34" charset="-122"/>
                <a:cs typeface="Consolas" pitchFamily="49" charset="0"/>
              </a:rPr>
              <a:t>ub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k</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的结点剪枝。</a:t>
            </a:r>
          </a:p>
          <a:p>
            <a:pPr marL="457200" indent="-457200" algn="just">
              <a:lnSpc>
                <a:spcPct val="150000"/>
              </a:lnSpc>
              <a:buBlip>
                <a:blip r:embed="rId2"/>
              </a:buBlip>
            </a:pPr>
            <a:r>
              <a:rPr lang="zh-CN" altLang="zh-CN" sz="1800" dirty="0">
                <a:solidFill>
                  <a:srgbClr val="C00000"/>
                </a:solidFill>
                <a:latin typeface="Consolas" pitchFamily="49" charset="0"/>
                <a:ea typeface="微软雅黑" pitchFamily="34" charset="-122"/>
                <a:cs typeface="Consolas" pitchFamily="49" charset="0"/>
              </a:rPr>
              <a:t>目标函数是求最小值</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则设计</a:t>
            </a:r>
            <a:r>
              <a:rPr lang="zh-CN" altLang="zh-CN" sz="1800" dirty="0">
                <a:solidFill>
                  <a:srgbClr val="FF0000"/>
                </a:solidFill>
                <a:latin typeface="Consolas" pitchFamily="49" charset="0"/>
                <a:ea typeface="微软雅黑" pitchFamily="34" charset="-122"/>
                <a:cs typeface="Consolas" pitchFamily="49" charset="0"/>
              </a:rPr>
              <a:t>下界限界函数</a:t>
            </a:r>
            <a:r>
              <a:rPr lang="en-US" altLang="zh-CN" sz="1800" dirty="0" err="1">
                <a:solidFill>
                  <a:srgbClr val="FF0000"/>
                </a:solidFill>
                <a:latin typeface="Consolas" pitchFamily="49" charset="0"/>
                <a:ea typeface="微软雅黑" pitchFamily="34" charset="-122"/>
                <a:cs typeface="Consolas" pitchFamily="49" charset="0"/>
              </a:rPr>
              <a:t>lb</a:t>
            </a:r>
            <a:r>
              <a:rPr lang="zh-CN" altLang="zh-CN" sz="1800" dirty="0">
                <a:solidFill>
                  <a:srgbClr val="0000FF"/>
                </a:solidFill>
                <a:latin typeface="Consolas" pitchFamily="49" charset="0"/>
                <a:ea typeface="微软雅黑" pitchFamily="34" charset="-122"/>
                <a:cs typeface="Consolas" pitchFamily="49" charset="0"/>
              </a:rPr>
              <a:t>（根结点的</a:t>
            </a:r>
            <a:r>
              <a:rPr lang="en-US" altLang="zh-CN" sz="1800" dirty="0" err="1">
                <a:solidFill>
                  <a:srgbClr val="0000FF"/>
                </a:solidFill>
                <a:latin typeface="Consolas" pitchFamily="49" charset="0"/>
                <a:ea typeface="微软雅黑" pitchFamily="34" charset="-122"/>
                <a:cs typeface="Consolas" pitchFamily="49" charset="0"/>
              </a:rPr>
              <a:t>lb</a:t>
            </a:r>
            <a:r>
              <a:rPr lang="zh-CN" altLang="zh-CN" sz="1800" dirty="0">
                <a:solidFill>
                  <a:srgbClr val="0000FF"/>
                </a:solidFill>
                <a:latin typeface="Consolas" pitchFamily="49" charset="0"/>
                <a:ea typeface="微软雅黑" pitchFamily="34" charset="-122"/>
                <a:cs typeface="Consolas" pitchFamily="49" charset="0"/>
              </a:rPr>
              <a:t>值一定要小于或等于最优解的</a:t>
            </a:r>
            <a:r>
              <a:rPr lang="en-US" altLang="zh-CN" sz="1800" dirty="0" err="1">
                <a:solidFill>
                  <a:srgbClr val="0000FF"/>
                </a:solidFill>
                <a:latin typeface="Consolas" pitchFamily="49" charset="0"/>
                <a:ea typeface="微软雅黑" pitchFamily="34" charset="-122"/>
                <a:cs typeface="Consolas" pitchFamily="49" charset="0"/>
              </a:rPr>
              <a:t>lb</a:t>
            </a:r>
            <a:r>
              <a:rPr lang="zh-CN" altLang="zh-CN" sz="1800" dirty="0">
                <a:solidFill>
                  <a:srgbClr val="0000FF"/>
                </a:solidFill>
                <a:latin typeface="Consolas" pitchFamily="49" charset="0"/>
                <a:ea typeface="微软雅黑" pitchFamily="34" charset="-122"/>
                <a:cs typeface="Consolas" pitchFamily="49" charset="0"/>
              </a:rPr>
              <a:t>值）</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若</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i</a:t>
            </a:r>
            <a:r>
              <a:rPr lang="zh-CN" altLang="zh-CN" sz="1800" dirty="0">
                <a:solidFill>
                  <a:srgbClr val="0000FF"/>
                </a:solidFill>
                <a:latin typeface="Consolas" pitchFamily="49" charset="0"/>
                <a:ea typeface="微软雅黑" pitchFamily="34" charset="-122"/>
                <a:cs typeface="Consolas" pitchFamily="49" charset="0"/>
              </a:rPr>
              <a:t>是</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j</a:t>
            </a:r>
            <a:r>
              <a:rPr lang="zh-CN" altLang="zh-CN" sz="1800" dirty="0">
                <a:solidFill>
                  <a:srgbClr val="0000FF"/>
                </a:solidFill>
                <a:latin typeface="Consolas" pitchFamily="49" charset="0"/>
                <a:ea typeface="微软雅黑" pitchFamily="34" charset="-122"/>
                <a:cs typeface="Consolas" pitchFamily="49" charset="0"/>
              </a:rPr>
              <a:t>的双亲结点</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应满足</a:t>
            </a:r>
            <a:r>
              <a:rPr lang="en-US" altLang="zh-CN" sz="1800" dirty="0" err="1">
                <a:solidFill>
                  <a:srgbClr val="0000FF"/>
                </a:solidFill>
                <a:latin typeface="Consolas" pitchFamily="49" charset="0"/>
                <a:ea typeface="微软雅黑" pitchFamily="34" charset="-122"/>
                <a:cs typeface="Consolas" pitchFamily="49" charset="0"/>
              </a:rPr>
              <a:t>lb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i</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a:t>
            </a:r>
            <a:r>
              <a:rPr lang="en-US" altLang="zh-CN" sz="1800" dirty="0" err="1">
                <a:solidFill>
                  <a:srgbClr val="0000FF"/>
                </a:solidFill>
                <a:latin typeface="Consolas" pitchFamily="49" charset="0"/>
                <a:ea typeface="微软雅黑" pitchFamily="34" charset="-122"/>
                <a:cs typeface="Consolas" pitchFamily="49" charset="0"/>
              </a:rPr>
              <a:t>lb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j</a:t>
            </a:r>
            <a:r>
              <a:rPr lang="en-US" altLang="zh-CN" sz="1800" dirty="0">
                <a:solidFill>
                  <a:srgbClr val="0000FF"/>
                </a:solidFill>
                <a:latin typeface="Consolas" pitchFamily="49" charset="0"/>
                <a:ea typeface="微软雅黑" pitchFamily="34" charset="-122"/>
                <a:cs typeface="Consolas" pitchFamily="49" charset="0"/>
              </a:rPr>
              <a:t>)</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当找到一个可行解</a:t>
            </a:r>
            <a:r>
              <a:rPr lang="en-US" altLang="zh-CN" sz="1800" dirty="0" err="1">
                <a:solidFill>
                  <a:srgbClr val="0000FF"/>
                </a:solidFill>
                <a:latin typeface="Consolas" pitchFamily="49" charset="0"/>
                <a:ea typeface="微软雅黑" pitchFamily="34" charset="-122"/>
                <a:cs typeface="Consolas" pitchFamily="49" charset="0"/>
              </a:rPr>
              <a:t>lb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k</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后</a:t>
            </a:r>
            <a:r>
              <a:rPr lang="zh-CN" altLang="en-US"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将所有大于</a:t>
            </a:r>
            <a:r>
              <a:rPr lang="en-US" altLang="zh-CN" sz="1800" dirty="0" err="1">
                <a:solidFill>
                  <a:srgbClr val="0000FF"/>
                </a:solidFill>
                <a:latin typeface="Consolas" pitchFamily="49" charset="0"/>
                <a:ea typeface="微软雅黑" pitchFamily="34" charset="-122"/>
                <a:cs typeface="Consolas" pitchFamily="49" charset="0"/>
              </a:rPr>
              <a:t>lb</a:t>
            </a:r>
            <a:r>
              <a:rPr lang="en-US" altLang="zh-CN" sz="1800" dirty="0">
                <a:solidFill>
                  <a:srgbClr val="0000FF"/>
                </a:solidFill>
                <a:latin typeface="Consolas" pitchFamily="49" charset="0"/>
                <a:ea typeface="微软雅黑" pitchFamily="34" charset="-122"/>
                <a:cs typeface="Consolas" pitchFamily="49" charset="0"/>
              </a:rPr>
              <a:t>(</a:t>
            </a:r>
            <a:r>
              <a:rPr lang="en-US" altLang="zh-CN" sz="1800" i="1" dirty="0" err="1">
                <a:solidFill>
                  <a:srgbClr val="0000FF"/>
                </a:solidFill>
                <a:latin typeface="Consolas" pitchFamily="49" charset="0"/>
                <a:ea typeface="微软雅黑" pitchFamily="34" charset="-122"/>
                <a:cs typeface="Consolas" pitchFamily="49" charset="0"/>
              </a:rPr>
              <a:t>s</a:t>
            </a:r>
            <a:r>
              <a:rPr lang="en-US" altLang="zh-CN" sz="1800" i="1" baseline="-25000" dirty="0" err="1">
                <a:solidFill>
                  <a:srgbClr val="0000FF"/>
                </a:solidFill>
                <a:latin typeface="Consolas" pitchFamily="49" charset="0"/>
                <a:ea typeface="微软雅黑" pitchFamily="34" charset="-122"/>
                <a:cs typeface="Consolas" pitchFamily="49" charset="0"/>
              </a:rPr>
              <a:t>k</a:t>
            </a:r>
            <a:r>
              <a:rPr lang="en-US" altLang="zh-CN" sz="1800" dirty="0">
                <a:solidFill>
                  <a:srgbClr val="0000FF"/>
                </a:solidFill>
                <a:latin typeface="Consolas" pitchFamily="49" charset="0"/>
                <a:ea typeface="微软雅黑" pitchFamily="34" charset="-122"/>
                <a:cs typeface="Consolas" pitchFamily="49" charset="0"/>
              </a:rPr>
              <a:t>)</a:t>
            </a:r>
            <a:r>
              <a:rPr lang="zh-CN" altLang="zh-CN" sz="1800" dirty="0">
                <a:solidFill>
                  <a:srgbClr val="0000FF"/>
                </a:solidFill>
                <a:latin typeface="Consolas" pitchFamily="49" charset="0"/>
                <a:ea typeface="微软雅黑" pitchFamily="34" charset="-122"/>
                <a:cs typeface="Consolas" pitchFamily="49" charset="0"/>
              </a:rPr>
              <a:t>的结点剪枝。</a:t>
            </a:r>
          </a:p>
        </p:txBody>
      </p:sp>
      <p:grpSp>
        <p:nvGrpSpPr>
          <p:cNvPr id="11" name="组合 10"/>
          <p:cNvGrpSpPr/>
          <p:nvPr/>
        </p:nvGrpSpPr>
        <p:grpSpPr>
          <a:xfrm>
            <a:off x="8244408" y="2348880"/>
            <a:ext cx="428628" cy="1928826"/>
            <a:chOff x="8072462" y="3143248"/>
            <a:chExt cx="428628" cy="1928826"/>
          </a:xfrm>
        </p:grpSpPr>
        <p:sp>
          <p:nvSpPr>
            <p:cNvPr id="7" name="椭圆 6"/>
            <p:cNvSpPr/>
            <p:nvPr/>
          </p:nvSpPr>
          <p:spPr>
            <a:xfrm>
              <a:off x="8072462" y="3143248"/>
              <a:ext cx="428628"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i</a:t>
              </a:r>
              <a:endParaRPr lang="zh-CN" altLang="en-US" sz="2000" i="1" baseline="-25000">
                <a:solidFill>
                  <a:srgbClr val="0000FF"/>
                </a:solidFill>
                <a:latin typeface="Consolas" pitchFamily="49" charset="0"/>
                <a:cs typeface="Consolas" pitchFamily="49" charset="0"/>
              </a:endParaRPr>
            </a:p>
          </p:txBody>
        </p:sp>
        <p:sp>
          <p:nvSpPr>
            <p:cNvPr id="8" name="椭圆 7"/>
            <p:cNvSpPr/>
            <p:nvPr/>
          </p:nvSpPr>
          <p:spPr>
            <a:xfrm>
              <a:off x="8072462" y="4572008"/>
              <a:ext cx="428628" cy="50006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i="1">
                  <a:solidFill>
                    <a:srgbClr val="0000FF"/>
                  </a:solidFill>
                  <a:latin typeface="Consolas" pitchFamily="49" charset="0"/>
                  <a:cs typeface="Consolas" pitchFamily="49" charset="0"/>
                </a:rPr>
                <a:t>s</a:t>
              </a:r>
              <a:r>
                <a:rPr lang="en-US" altLang="zh-CN" sz="2000" i="1" baseline="-25000">
                  <a:solidFill>
                    <a:srgbClr val="0000FF"/>
                  </a:solidFill>
                  <a:latin typeface="Consolas" pitchFamily="49" charset="0"/>
                  <a:cs typeface="Consolas" pitchFamily="49" charset="0"/>
                </a:rPr>
                <a:t>j</a:t>
              </a:r>
              <a:endParaRPr lang="zh-CN" altLang="en-US" sz="2000" baseline="-25000">
                <a:solidFill>
                  <a:srgbClr val="0000FF"/>
                </a:solidFill>
                <a:latin typeface="Consolas" pitchFamily="49" charset="0"/>
                <a:cs typeface="Consolas" pitchFamily="49" charset="0"/>
              </a:endParaRPr>
            </a:p>
          </p:txBody>
        </p:sp>
        <p:cxnSp>
          <p:nvCxnSpPr>
            <p:cNvPr id="10" name="直接箭头连接符 9"/>
            <p:cNvCxnSpPr>
              <a:stCxn id="7" idx="4"/>
              <a:endCxn id="8" idx="0"/>
            </p:cNvCxnSpPr>
            <p:nvPr/>
          </p:nvCxnSpPr>
          <p:spPr>
            <a:xfrm rot="5400000">
              <a:off x="7822429" y="4107661"/>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 name="矩形 1"/>
          <p:cNvSpPr/>
          <p:nvPr/>
        </p:nvSpPr>
        <p:spPr>
          <a:xfrm>
            <a:off x="860529" y="5719796"/>
            <a:ext cx="7776864" cy="369332"/>
          </a:xfrm>
          <a:prstGeom prst="rect">
            <a:avLst/>
          </a:prstGeom>
        </p:spPr>
        <p:txBody>
          <a:bodyPr wrap="square">
            <a:spAutoFit/>
          </a:bodyPr>
          <a:lstStyle/>
          <a:p>
            <a:pPr algn="just"/>
            <a:r>
              <a:rPr lang="en-US" altLang="zh-CN" sz="1800" dirty="0">
                <a:solidFill>
                  <a:srgbClr val="C00000"/>
                </a:solidFill>
                <a:latin typeface="Consolas" pitchFamily="49" charset="0"/>
                <a:ea typeface="微软雅黑" pitchFamily="34" charset="-122"/>
              </a:rPr>
              <a:t>e.g. </a:t>
            </a:r>
            <a:r>
              <a:rPr lang="zh-CN" altLang="en-US" sz="1800" dirty="0">
                <a:solidFill>
                  <a:srgbClr val="C00000"/>
                </a:solidFill>
                <a:latin typeface="Consolas" pitchFamily="49" charset="0"/>
                <a:ea typeface="微软雅黑" pitchFamily="34" charset="-122"/>
              </a:rPr>
              <a:t>背包问题中的</a:t>
            </a:r>
            <a:r>
              <a:rPr lang="en-US" altLang="zh-CN" sz="1800" i="1" dirty="0" err="1">
                <a:solidFill>
                  <a:srgbClr val="C00000"/>
                </a:solidFill>
                <a:ea typeface="微软雅黑" pitchFamily="34" charset="-122"/>
                <a:cs typeface="Times New Roman" panose="02020603050405020304" pitchFamily="18" charset="0"/>
              </a:rPr>
              <a:t>tv+rv</a:t>
            </a:r>
            <a:r>
              <a:rPr lang="zh-CN" altLang="en-US" sz="1800" dirty="0">
                <a:solidFill>
                  <a:srgbClr val="C00000"/>
                </a:solidFill>
                <a:latin typeface="Consolas" pitchFamily="49" charset="0"/>
                <a:ea typeface="微软雅黑" pitchFamily="34" charset="-122"/>
              </a:rPr>
              <a:t>，或者流水线作业调度问题中的</a:t>
            </a:r>
            <a:r>
              <a:rPr lang="en-US" altLang="zh-CN" sz="1800" i="1" dirty="0">
                <a:solidFill>
                  <a:srgbClr val="C00000"/>
                </a:solidFill>
                <a:ea typeface="微软雅黑" pitchFamily="34" charset="-122"/>
                <a:cs typeface="Times New Roman" panose="02020603050405020304" pitchFamily="18" charset="0"/>
              </a:rPr>
              <a:t>f</a:t>
            </a:r>
            <a:r>
              <a:rPr lang="en-US" altLang="zh-CN" sz="1800" i="1" baseline="-25000" dirty="0">
                <a:solidFill>
                  <a:srgbClr val="C00000"/>
                </a:solidFill>
                <a:ea typeface="微软雅黑" pitchFamily="34" charset="-122"/>
                <a:cs typeface="Times New Roman" panose="02020603050405020304" pitchFamily="18" charset="0"/>
              </a:rPr>
              <a:t>2</a:t>
            </a:r>
            <a:r>
              <a:rPr lang="en-US" altLang="zh-CN" sz="1800" i="1" dirty="0">
                <a:solidFill>
                  <a:srgbClr val="C00000"/>
                </a:solidFill>
                <a:ea typeface="微软雅黑" pitchFamily="34" charset="-122"/>
                <a:cs typeface="Times New Roman" panose="02020603050405020304" pitchFamily="18" charset="0"/>
              </a:rPr>
              <a:t>(</a:t>
            </a:r>
            <a:r>
              <a:rPr lang="en-US" altLang="zh-CN" sz="1800" i="1" dirty="0" err="1">
                <a:solidFill>
                  <a:srgbClr val="C00000"/>
                </a:solidFill>
                <a:ea typeface="微软雅黑" pitchFamily="34" charset="-122"/>
                <a:cs typeface="Times New Roman" panose="02020603050405020304" pitchFamily="18" charset="0"/>
              </a:rPr>
              <a:t>i</a:t>
            </a:r>
            <a:r>
              <a:rPr lang="en-US" altLang="zh-CN" sz="1800" i="1" dirty="0">
                <a:solidFill>
                  <a:srgbClr val="C00000"/>
                </a:solidFill>
                <a:ea typeface="微软雅黑" pitchFamily="34" charset="-122"/>
                <a:cs typeface="Times New Roman" panose="02020603050405020304" pitchFamily="18" charset="0"/>
              </a:rPr>
              <a:t>)+ tot - sum</a:t>
            </a:r>
            <a:endParaRPr lang="zh-CN" altLang="en-US" sz="1800" i="1" dirty="0">
              <a:solidFill>
                <a:srgbClr val="C0000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571480"/>
            <a:ext cx="8786874" cy="4946822"/>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500"/>
              </a:lnSpc>
            </a:pPr>
            <a:r>
              <a:rPr lang="en-US" altLang="zh-CN" sz="1800">
                <a:solidFill>
                  <a:srgbClr val="0000FF"/>
                </a:solidFill>
                <a:latin typeface="Consolas" pitchFamily="49" charset="0"/>
                <a:ea typeface="仿宋" pitchFamily="49" charset="-122"/>
                <a:cs typeface="Consolas" pitchFamily="49" charset="0"/>
              </a:rPr>
              <a:t> while (!qu.empty())</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C00000"/>
                </a:solidFill>
                <a:latin typeface="Consolas" pitchFamily="49" charset="0"/>
                <a:ea typeface="仿宋" pitchFamily="49" charset="-122"/>
                <a:cs typeface="Consolas" pitchFamily="49" charset="0"/>
              </a:rPr>
              <a:t>e</a:t>
            </a:r>
            <a:r>
              <a:rPr lang="en-US" altLang="zh-CN" sz="1800">
                <a:solidFill>
                  <a:srgbClr val="0000FF"/>
                </a:solidFill>
                <a:latin typeface="Consolas" pitchFamily="49" charset="0"/>
                <a:ea typeface="仿宋" pitchFamily="49" charset="-122"/>
                <a:cs typeface="Consolas" pitchFamily="49" charset="0"/>
              </a:rPr>
              <a:t>=qu.top(); qu.pop();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出队结点</a:t>
            </a:r>
            <a:r>
              <a:rPr lang="en-US" altLang="zh-CN" sz="1800">
                <a:solidFill>
                  <a:srgbClr val="00B0F0"/>
                </a:solidFill>
                <a:latin typeface="Consolas" pitchFamily="49" charset="0"/>
                <a:ea typeface="仿宋" pitchFamily="49" charset="-122"/>
                <a:cs typeface="Consolas" pitchFamily="49" charset="0"/>
              </a:rPr>
              <a:t>e</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e1.i=e.i+1;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扩展分配下一个步骤的作业，</a:t>
            </a:r>
            <a:r>
              <a:rPr lang="en-US" altLang="zh-CN" sz="1800">
                <a:solidFill>
                  <a:srgbClr val="00B0F0"/>
                </a:solidFill>
                <a:latin typeface="Consolas" pitchFamily="49" charset="0"/>
                <a:ea typeface="仿宋" pitchFamily="49" charset="-122"/>
                <a:cs typeface="Consolas" pitchFamily="49" charset="0"/>
              </a:rPr>
              <a:t>e1</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for (int j=1;j&lt;=n;j++)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考虑</a:t>
            </a:r>
            <a:r>
              <a:rPr lang="en-US" altLang="zh-CN" sz="1800">
                <a:solidFill>
                  <a:srgbClr val="00B0F0"/>
                </a:solidFill>
                <a:latin typeface="Consolas" pitchFamily="49" charset="0"/>
                <a:ea typeface="仿宋" pitchFamily="49" charset="-122"/>
                <a:cs typeface="Consolas" pitchFamily="49" charset="0"/>
              </a:rPr>
              <a:t>n</a:t>
            </a:r>
            <a:r>
              <a:rPr lang="zh-CN" altLang="zh-CN" sz="1800">
                <a:solidFill>
                  <a:srgbClr val="00B0F0"/>
                </a:solidFill>
                <a:latin typeface="Consolas" pitchFamily="49" charset="0"/>
                <a:ea typeface="仿宋" pitchFamily="49" charset="-122"/>
                <a:cs typeface="Consolas" pitchFamily="49" charset="0"/>
              </a:rPr>
              <a:t>个作业</a:t>
            </a:r>
          </a:p>
          <a:p>
            <a:pPr>
              <a:lnSpc>
                <a:spcPts val="2500"/>
              </a:lnSpc>
            </a:pPr>
            <a:r>
              <a:rPr lang="en-US" altLang="zh-CN" sz="1800">
                <a:solidFill>
                  <a:srgbClr val="0000FF"/>
                </a:solidFill>
                <a:latin typeface="Consolas" pitchFamily="49" charset="0"/>
                <a:ea typeface="仿宋" pitchFamily="49" charset="-122"/>
                <a:cs typeface="Consolas" pitchFamily="49" charset="0"/>
              </a:rPr>
              <a:t>    {  if (</a:t>
            </a:r>
            <a:r>
              <a:rPr lang="en-US" altLang="zh-CN" sz="1800">
                <a:solidFill>
                  <a:srgbClr val="FF00FF"/>
                </a:solidFill>
                <a:latin typeface="Consolas" pitchFamily="49" charset="0"/>
                <a:ea typeface="仿宋" pitchFamily="49" charset="-122"/>
                <a:cs typeface="Consolas" pitchFamily="49" charset="0"/>
              </a:rPr>
              <a:t>e.y[j]==1</a:t>
            </a:r>
            <a:r>
              <a:rPr lang="en-US" altLang="zh-CN" sz="1800">
                <a:solidFill>
                  <a:srgbClr val="0000FF"/>
                </a:solidFill>
                <a:latin typeface="Consolas" pitchFamily="49" charset="0"/>
                <a:ea typeface="仿宋" pitchFamily="49" charset="-122"/>
                <a:cs typeface="Consolas" pitchFamily="49" charset="0"/>
              </a:rPr>
              <a:t>) continue;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作业</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是否已分配</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若已分配，跳过</a:t>
            </a:r>
          </a:p>
          <a:p>
            <a:pPr>
              <a:lnSpc>
                <a:spcPts val="2500"/>
              </a:lnSpc>
            </a:pPr>
            <a:r>
              <a:rPr lang="en-US" altLang="zh-CN" sz="1800">
                <a:solidFill>
                  <a:srgbClr val="0000FF"/>
                </a:solidFill>
                <a:latin typeface="Consolas" pitchFamily="49" charset="0"/>
                <a:ea typeface="仿宋" pitchFamily="49" charset="-122"/>
                <a:cs typeface="Consolas" pitchFamily="49" charset="0"/>
              </a:rPr>
              <a:t>       for (int i1=1;i1&lt;=n;i1++)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a:t>
            </a:r>
            <a:r>
              <a:rPr lang="en-US" altLang="zh-CN" sz="1800">
                <a:solidFill>
                  <a:srgbClr val="00B0F0"/>
                </a:solidFill>
                <a:latin typeface="Consolas" pitchFamily="49" charset="0"/>
                <a:ea typeface="仿宋" pitchFamily="49" charset="-122"/>
                <a:cs typeface="Consolas" pitchFamily="49" charset="0"/>
              </a:rPr>
              <a:t>e.x</a:t>
            </a:r>
            <a:r>
              <a:rPr lang="zh-CN" altLang="zh-CN" sz="1800">
                <a:solidFill>
                  <a:srgbClr val="00B0F0"/>
                </a:solidFill>
                <a:latin typeface="Consolas" pitchFamily="49" charset="0"/>
                <a:ea typeface="仿宋" pitchFamily="49" charset="-122"/>
                <a:cs typeface="Consolas" pitchFamily="49" charset="0"/>
              </a:rPr>
              <a:t>得到</a:t>
            </a:r>
            <a:r>
              <a:rPr lang="en-US" altLang="zh-CN" sz="1800">
                <a:solidFill>
                  <a:srgbClr val="00B0F0"/>
                </a:solidFill>
                <a:latin typeface="Consolas" pitchFamily="49" charset="0"/>
                <a:ea typeface="仿宋" pitchFamily="49" charset="-122"/>
                <a:cs typeface="Consolas" pitchFamily="49" charset="0"/>
              </a:rPr>
              <a:t>e1.x</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e1.x[i1]=e.x[i1];</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for (int i2=1;i2&lt;=n;i2++)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a:t>
            </a:r>
            <a:r>
              <a:rPr lang="en-US" altLang="zh-CN" sz="1800">
                <a:solidFill>
                  <a:srgbClr val="00B0F0"/>
                </a:solidFill>
                <a:latin typeface="Consolas" pitchFamily="49" charset="0"/>
                <a:ea typeface="仿宋" pitchFamily="49" charset="-122"/>
                <a:cs typeface="Consolas" pitchFamily="49" charset="0"/>
              </a:rPr>
              <a:t>e.y</a:t>
            </a:r>
            <a:r>
              <a:rPr lang="zh-CN" altLang="zh-CN" sz="1800">
                <a:solidFill>
                  <a:srgbClr val="00B0F0"/>
                </a:solidFill>
                <a:latin typeface="Consolas" pitchFamily="49" charset="0"/>
                <a:ea typeface="仿宋" pitchFamily="49" charset="-122"/>
                <a:cs typeface="Consolas" pitchFamily="49" charset="0"/>
              </a:rPr>
              <a:t>得到</a:t>
            </a:r>
            <a:r>
              <a:rPr lang="en-US" altLang="zh-CN" sz="1800">
                <a:solidFill>
                  <a:srgbClr val="00B0F0"/>
                </a:solidFill>
                <a:latin typeface="Consolas" pitchFamily="49" charset="0"/>
                <a:ea typeface="仿宋" pitchFamily="49" charset="-122"/>
                <a:cs typeface="Consolas" pitchFamily="49" charset="0"/>
              </a:rPr>
              <a:t>e1.y</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e1.y[i2]=e.y[i2];</a:t>
            </a:r>
          </a:p>
          <a:p>
            <a:pPr>
              <a:lnSpc>
                <a:spcPts val="2500"/>
              </a:lnSpc>
            </a:pPr>
            <a:r>
              <a:rPr lang="en-US" altLang="zh-CN" sz="1800">
                <a:solidFill>
                  <a:srgbClr val="0000FF"/>
                </a:solidFill>
                <a:latin typeface="Consolas" pitchFamily="49" charset="0"/>
                <a:ea typeface="仿宋" pitchFamily="49" charset="-122"/>
                <a:cs typeface="Consolas" pitchFamily="49" charset="0"/>
              </a:rPr>
              <a:t>       e1.x[e1.i]=j;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为第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步分配作业</a:t>
            </a:r>
            <a:r>
              <a:rPr lang="en-US" altLang="zh-CN" sz="1800">
                <a:solidFill>
                  <a:srgbClr val="00B0F0"/>
                </a:solidFill>
                <a:latin typeface="Consolas" pitchFamily="49" charset="0"/>
                <a:ea typeface="仿宋" pitchFamily="49" charset="-122"/>
                <a:cs typeface="Consolas" pitchFamily="49" charset="0"/>
              </a:rPr>
              <a:t>j</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e1.y[j]=1;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表示作业</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已经分配</a:t>
            </a:r>
          </a:p>
          <a:p>
            <a:pPr>
              <a:lnSpc>
                <a:spcPts val="2500"/>
              </a:lnSpc>
            </a:pPr>
            <a:r>
              <a:rPr lang="en-US" altLang="zh-CN" sz="1800">
                <a:solidFill>
                  <a:srgbClr val="0000FF"/>
                </a:solidFill>
                <a:latin typeface="Consolas" pitchFamily="49" charset="0"/>
                <a:ea typeface="仿宋" pitchFamily="49" charset="-122"/>
                <a:cs typeface="Consolas" pitchFamily="49" charset="0"/>
              </a:rPr>
              <a:t>       e1.f1=e.f1+a[j];</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e1.f2=max(e.f2,e1.f1)+b[j];</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FF0000"/>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bound(e1);</a:t>
            </a:r>
            <a:endParaRPr lang="zh-CN" altLang="zh-CN" sz="1800">
              <a:solidFill>
                <a:srgbClr val="FF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7858180" cy="4831149"/>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ts val="2500"/>
              </a:lnSpc>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e1.i==n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达到叶子结点</a:t>
            </a:r>
          </a:p>
          <a:p>
            <a:pPr>
              <a:lnSpc>
                <a:spcPts val="2500"/>
              </a:lnSpc>
            </a:pPr>
            <a:r>
              <a:rPr lang="en-US" altLang="zh-CN" sz="1800">
                <a:solidFill>
                  <a:srgbClr val="0000FF"/>
                </a:solidFill>
                <a:latin typeface="Consolas" pitchFamily="49" charset="0"/>
                <a:ea typeface="仿宋" pitchFamily="49" charset="-122"/>
                <a:cs typeface="Consolas" pitchFamily="49" charset="0"/>
              </a:rPr>
              <a:t>       {  if (</a:t>
            </a:r>
            <a:r>
              <a:rPr lang="en-US" altLang="zh-CN" sz="1800">
                <a:solidFill>
                  <a:srgbClr val="C00000"/>
                </a:solidFill>
                <a:latin typeface="Consolas" pitchFamily="49" charset="0"/>
                <a:ea typeface="仿宋" pitchFamily="49" charset="-122"/>
                <a:cs typeface="Consolas" pitchFamily="49" charset="0"/>
              </a:rPr>
              <a:t>e1.f2&lt;bestf</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比较求最优解</a:t>
            </a:r>
          </a:p>
          <a:p>
            <a:pPr>
              <a:lnSpc>
                <a:spcPts val="2500"/>
              </a:lnSpc>
            </a:pPr>
            <a:r>
              <a:rPr lang="en-US" altLang="zh-CN" sz="1800">
                <a:solidFill>
                  <a:srgbClr val="0000FF"/>
                </a:solidFill>
                <a:latin typeface="Consolas" pitchFamily="49" charset="0"/>
                <a:ea typeface="仿宋" pitchFamily="49" charset="-122"/>
                <a:cs typeface="Consolas" pitchFamily="49" charset="0"/>
              </a:rPr>
              <a:t>          {  bestf=e1.f2;</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for (int j1=1;j1&lt;=n;j1++)</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bestx[j1]=e1.x[j1];</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else if (</a:t>
            </a:r>
            <a:r>
              <a:rPr lang="en-US" altLang="zh-CN" sz="1800">
                <a:solidFill>
                  <a:srgbClr val="C00000"/>
                </a:solidFill>
                <a:latin typeface="Consolas" pitchFamily="49" charset="0"/>
                <a:ea typeface="仿宋" pitchFamily="49" charset="-122"/>
                <a:cs typeface="Consolas" pitchFamily="49" charset="0"/>
              </a:rPr>
              <a:t>e1.lb&lt;bestf</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剪枝</a:t>
            </a:r>
          </a:p>
          <a:p>
            <a:pPr>
              <a:lnSpc>
                <a:spcPts val="2500"/>
              </a:lnSpc>
            </a:pPr>
            <a:r>
              <a:rPr lang="en-US" altLang="zh-CN" sz="1800">
                <a:solidFill>
                  <a:srgbClr val="0000FF"/>
                </a:solidFill>
                <a:latin typeface="Consolas" pitchFamily="49" charset="0"/>
                <a:ea typeface="仿宋" pitchFamily="49" charset="-122"/>
                <a:cs typeface="Consolas" pitchFamily="49" charset="0"/>
              </a:rPr>
              <a:t>       {  e1.no=total++;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结点编号增加</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qu.push(e1);</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3357554" y="-24"/>
            <a:ext cx="1736992" cy="986446"/>
            <a:chOff x="3357554" y="-24"/>
            <a:chExt cx="1736992" cy="986446"/>
          </a:xfrm>
        </p:grpSpPr>
        <p:sp>
          <p:nvSpPr>
            <p:cNvPr id="3" name="TextBox 2"/>
            <p:cNvSpPr txBox="1"/>
            <p:nvPr/>
          </p:nvSpPr>
          <p:spPr>
            <a:xfrm>
              <a:off x="3357554" y="-2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 name="矩形 3"/>
            <p:cNvSpPr/>
            <p:nvPr/>
          </p:nvSpPr>
          <p:spPr>
            <a:xfrm>
              <a:off x="3654546" y="15842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=0</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=0,lb=29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[]={0,0,0,0}</a:t>
              </a:r>
              <a:endParaRPr lang="zh-CN" altLang="zh-CN" sz="1400">
                <a:solidFill>
                  <a:srgbClr val="0000FF"/>
                </a:solidFill>
                <a:latin typeface="Consolas" pitchFamily="49" charset="0"/>
                <a:ea typeface="楷体" pitchFamily="49" charset="-122"/>
                <a:cs typeface="Consolas" pitchFamily="49" charset="0"/>
              </a:endParaRPr>
            </a:p>
          </p:txBody>
        </p:sp>
      </p:grpSp>
      <p:graphicFrame>
        <p:nvGraphicFramePr>
          <p:cNvPr id="22" name="表格 21"/>
          <p:cNvGraphicFramePr>
            <a:graphicFrameLocks noGrp="1"/>
          </p:cNvGraphicFramePr>
          <p:nvPr/>
        </p:nvGraphicFramePr>
        <p:xfrm>
          <a:off x="142845" y="86985"/>
          <a:ext cx="2714643" cy="995907"/>
        </p:xfrm>
        <a:graphic>
          <a:graphicData uri="http://schemas.openxmlformats.org/drawingml/2006/table">
            <a:tbl>
              <a:tblPr>
                <a:tableStyleId>{35758FB7-9AC5-4552-8A53-C91805E547FA}</a:tableStyleId>
              </a:tblPr>
              <a:tblGrid>
                <a:gridCol w="481397">
                  <a:extLst>
                    <a:ext uri="{9D8B030D-6E8A-4147-A177-3AD203B41FA5}">
                      <a16:colId xmlns:a16="http://schemas.microsoft.com/office/drawing/2014/main" val="20000"/>
                    </a:ext>
                  </a:extLst>
                </a:gridCol>
                <a:gridCol w="557983">
                  <a:extLst>
                    <a:ext uri="{9D8B030D-6E8A-4147-A177-3AD203B41FA5}">
                      <a16:colId xmlns:a16="http://schemas.microsoft.com/office/drawing/2014/main" val="20001"/>
                    </a:ext>
                  </a:extLst>
                </a:gridCol>
                <a:gridCol w="558421">
                  <a:extLst>
                    <a:ext uri="{9D8B030D-6E8A-4147-A177-3AD203B41FA5}">
                      <a16:colId xmlns:a16="http://schemas.microsoft.com/office/drawing/2014/main" val="20002"/>
                    </a:ext>
                  </a:extLst>
                </a:gridCol>
                <a:gridCol w="558421">
                  <a:extLst>
                    <a:ext uri="{9D8B030D-6E8A-4147-A177-3AD203B41FA5}">
                      <a16:colId xmlns:a16="http://schemas.microsoft.com/office/drawing/2014/main" val="20003"/>
                    </a:ext>
                  </a:extLst>
                </a:gridCol>
                <a:gridCol w="558421">
                  <a:extLst>
                    <a:ext uri="{9D8B030D-6E8A-4147-A177-3AD203B41FA5}">
                      <a16:colId xmlns:a16="http://schemas.microsoft.com/office/drawing/2014/main" val="20004"/>
                    </a:ext>
                  </a:extLst>
                </a:gridCol>
              </a:tblGrid>
              <a:tr h="264387">
                <a:tc>
                  <a:txBody>
                    <a:bodyPr/>
                    <a:lstStyle/>
                    <a:p>
                      <a:pPr indent="0" algn="ctr">
                        <a:lnSpc>
                          <a:spcPts val="1920"/>
                        </a:lnSpc>
                        <a:spcAft>
                          <a:spcPts val="0"/>
                        </a:spcAft>
                      </a:pP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0"/>
                  </a:ext>
                </a:extLst>
              </a:tr>
              <a:tr h="269341">
                <a:tc>
                  <a:txBody>
                    <a:bodyPr/>
                    <a:lstStyle/>
                    <a:p>
                      <a:pPr indent="0" algn="ctr">
                        <a:lnSpc>
                          <a:spcPct val="150000"/>
                        </a:lnSpc>
                        <a:spcAft>
                          <a:spcPts val="0"/>
                        </a:spcAft>
                      </a:pPr>
                      <a:r>
                        <a:rPr lang="en-US" sz="1600" b="1" i="1" kern="100">
                          <a:solidFill>
                            <a:srgbClr val="C00000"/>
                          </a:solidFill>
                          <a:latin typeface="Consolas" pitchFamily="49" charset="0"/>
                          <a:ea typeface="楷体" pitchFamily="49" charset="-122"/>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1"/>
                  </a:ext>
                </a:extLst>
              </a:tr>
              <a:tr h="269341">
                <a:tc>
                  <a:txBody>
                    <a:bodyPr/>
                    <a:lstStyle/>
                    <a:p>
                      <a:pPr indent="0" algn="ctr">
                        <a:lnSpc>
                          <a:spcPct val="150000"/>
                        </a:lnSpc>
                        <a:spcAft>
                          <a:spcPts val="0"/>
                        </a:spcAft>
                      </a:pPr>
                      <a:r>
                        <a:rPr lang="pt-BR" sz="1600" b="1" i="1" kern="100">
                          <a:solidFill>
                            <a:srgbClr val="C00000"/>
                          </a:solidFill>
                          <a:latin typeface="Consolas" pitchFamily="49" charset="0"/>
                          <a:ea typeface="楷体" pitchFamily="49" charset="-122"/>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2"/>
                  </a:ext>
                </a:extLst>
              </a:tr>
            </a:tbl>
          </a:graphicData>
        </a:graphic>
      </p:graphicFrame>
      <p:grpSp>
        <p:nvGrpSpPr>
          <p:cNvPr id="5" name="组合 108"/>
          <p:cNvGrpSpPr/>
          <p:nvPr/>
        </p:nvGrpSpPr>
        <p:grpSpPr>
          <a:xfrm>
            <a:off x="571472" y="1000108"/>
            <a:ext cx="7226478" cy="1478668"/>
            <a:chOff x="571472" y="1000108"/>
            <a:chExt cx="7226478" cy="1478668"/>
          </a:xfrm>
        </p:grpSpPr>
        <p:cxnSp>
          <p:nvCxnSpPr>
            <p:cNvPr id="13" name="直接连接符 12"/>
            <p:cNvCxnSpPr>
              <a:endCxn id="24" idx="0"/>
            </p:cNvCxnSpPr>
            <p:nvPr/>
          </p:nvCxnSpPr>
          <p:spPr>
            <a:xfrm rot="10800000" flipV="1">
              <a:off x="1577224" y="1000108"/>
              <a:ext cx="2077322" cy="6506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868728" y="125395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cxnSp>
          <p:nvCxnSpPr>
            <p:cNvPr id="15" name="直接连接符 14"/>
            <p:cNvCxnSpPr>
              <a:endCxn id="26" idx="0"/>
            </p:cNvCxnSpPr>
            <p:nvPr/>
          </p:nvCxnSpPr>
          <p:spPr>
            <a:xfrm rot="5400000">
              <a:off x="3363344" y="1060136"/>
              <a:ext cx="636982" cy="51692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endCxn id="28" idx="0"/>
            </p:cNvCxnSpPr>
            <p:nvPr/>
          </p:nvCxnSpPr>
          <p:spPr>
            <a:xfrm>
              <a:off x="4583240" y="1000108"/>
              <a:ext cx="780198" cy="63698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endCxn id="30" idx="0"/>
            </p:cNvCxnSpPr>
            <p:nvPr/>
          </p:nvCxnSpPr>
          <p:spPr>
            <a:xfrm>
              <a:off x="5083306" y="1000108"/>
              <a:ext cx="1994644" cy="63698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725984" y="125395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4511802" y="121442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=3</a:t>
              </a:r>
              <a:endParaRPr lang="zh-CN" altLang="en-US" sz="16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6215074" y="107154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571472" y="1492330"/>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4" name="矩形 23"/>
            <p:cNvSpPr/>
            <p:nvPr/>
          </p:nvSpPr>
          <p:spPr>
            <a:xfrm>
              <a:off x="857224" y="165077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=11,lb=34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2417620"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矩形 25"/>
            <p:cNvSpPr/>
            <p:nvPr/>
          </p:nvSpPr>
          <p:spPr>
            <a:xfrm>
              <a:off x="2703372"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=14,lb=41</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357686"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8" name="矩形 27"/>
            <p:cNvSpPr/>
            <p:nvPr/>
          </p:nvSpPr>
          <p:spPr>
            <a:xfrm>
              <a:off x="4643438"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=18,lb=33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9" name="TextBox 28"/>
            <p:cNvSpPr txBox="1"/>
            <p:nvPr/>
          </p:nvSpPr>
          <p:spPr>
            <a:xfrm>
              <a:off x="6072198"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30" name="矩形 29"/>
            <p:cNvSpPr/>
            <p:nvPr/>
          </p:nvSpPr>
          <p:spPr>
            <a:xfrm>
              <a:off x="6357950"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=8</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=15,lb=37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grpSp>
      <p:grpSp>
        <p:nvGrpSpPr>
          <p:cNvPr id="6" name="组合 109"/>
          <p:cNvGrpSpPr/>
          <p:nvPr/>
        </p:nvGrpSpPr>
        <p:grpSpPr>
          <a:xfrm>
            <a:off x="2428860" y="2465090"/>
            <a:ext cx="5451768" cy="1378852"/>
            <a:chOff x="2428860" y="2465090"/>
            <a:chExt cx="5451768" cy="1378852"/>
          </a:xfrm>
        </p:grpSpPr>
        <p:cxnSp>
          <p:nvCxnSpPr>
            <p:cNvPr id="33" name="直接连接符 32"/>
            <p:cNvCxnSpPr>
              <a:endCxn id="36" idx="0"/>
            </p:cNvCxnSpPr>
            <p:nvPr/>
          </p:nvCxnSpPr>
          <p:spPr>
            <a:xfrm rot="10800000" flipV="1">
              <a:off x="3434612" y="2469060"/>
              <a:ext cx="1454476" cy="53131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3786182" y="2534644"/>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2428860" y="284192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6" name="矩形 35"/>
            <p:cNvSpPr/>
            <p:nvPr/>
          </p:nvSpPr>
          <p:spPr>
            <a:xfrm>
              <a:off x="2714612" y="300037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=24,lb=33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226050" y="285749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8" name="矩形 37"/>
            <p:cNvSpPr/>
            <p:nvPr/>
          </p:nvSpPr>
          <p:spPr>
            <a:xfrm>
              <a:off x="4511802"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=20,lb=33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154876" y="285749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40" name="矩形 39"/>
            <p:cNvSpPr/>
            <p:nvPr/>
          </p:nvSpPr>
          <p:spPr>
            <a:xfrm>
              <a:off x="6440628"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=25,lb=33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cxnSp>
          <p:nvCxnSpPr>
            <p:cNvPr id="42" name="直接连接符 41"/>
            <p:cNvCxnSpPr>
              <a:endCxn id="38" idx="0"/>
            </p:cNvCxnSpPr>
            <p:nvPr/>
          </p:nvCxnSpPr>
          <p:spPr>
            <a:xfrm rot="5400000">
              <a:off x="4956376" y="2740516"/>
              <a:ext cx="550852" cy="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endCxn id="40" idx="0"/>
            </p:cNvCxnSpPr>
            <p:nvPr/>
          </p:nvCxnSpPr>
          <p:spPr>
            <a:xfrm>
              <a:off x="5635906" y="2470162"/>
              <a:ext cx="1524722" cy="54578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786314" y="269309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5929322" y="2732621"/>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7" name="组合 110"/>
          <p:cNvGrpSpPr/>
          <p:nvPr/>
        </p:nvGrpSpPr>
        <p:grpSpPr>
          <a:xfrm>
            <a:off x="1511406" y="3827484"/>
            <a:ext cx="3583140" cy="1316028"/>
            <a:chOff x="1511406" y="3827484"/>
            <a:chExt cx="3583140" cy="1316028"/>
          </a:xfrm>
        </p:grpSpPr>
        <p:sp>
          <p:nvSpPr>
            <p:cNvPr id="47" name="TextBox 46"/>
            <p:cNvSpPr txBox="1"/>
            <p:nvPr/>
          </p:nvSpPr>
          <p:spPr>
            <a:xfrm>
              <a:off x="1511406" y="415706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9</a:t>
              </a:r>
              <a:endParaRPr lang="zh-CN" altLang="en-US" sz="1600">
                <a:solidFill>
                  <a:srgbClr val="FF0000"/>
                </a:solidFill>
                <a:latin typeface="Consolas" pitchFamily="49" charset="0"/>
                <a:cs typeface="Consolas" pitchFamily="49" charset="0"/>
              </a:endParaRPr>
            </a:p>
          </p:txBody>
        </p:sp>
        <p:sp>
          <p:nvSpPr>
            <p:cNvPr id="48" name="矩形 47"/>
            <p:cNvSpPr/>
            <p:nvPr/>
          </p:nvSpPr>
          <p:spPr>
            <a:xfrm>
              <a:off x="1857356" y="431551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=21</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=26,lb=33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3276158" y="4143380"/>
              <a:ext cx="500066"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50" name="矩形 49"/>
            <p:cNvSpPr/>
            <p:nvPr/>
          </p:nvSpPr>
          <p:spPr>
            <a:xfrm>
              <a:off x="3654546" y="430182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=31,lb=33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cxnSp>
          <p:nvCxnSpPr>
            <p:cNvPr id="52" name="直接连接符 51"/>
            <p:cNvCxnSpPr>
              <a:endCxn id="48" idx="0"/>
            </p:cNvCxnSpPr>
            <p:nvPr/>
          </p:nvCxnSpPr>
          <p:spPr>
            <a:xfrm rot="10800000" flipV="1">
              <a:off x="2577356" y="3827484"/>
              <a:ext cx="726562" cy="4880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endCxn id="50" idx="0"/>
            </p:cNvCxnSpPr>
            <p:nvPr/>
          </p:nvCxnSpPr>
          <p:spPr>
            <a:xfrm>
              <a:off x="3725984" y="3842058"/>
              <a:ext cx="648562" cy="4597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511538"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3583108"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8" name="组合 73"/>
          <p:cNvGrpSpPr/>
          <p:nvPr/>
        </p:nvGrpSpPr>
        <p:grpSpPr>
          <a:xfrm>
            <a:off x="1368530" y="2500306"/>
            <a:ext cx="285752" cy="522258"/>
            <a:chOff x="642910" y="3490389"/>
            <a:chExt cx="285752" cy="522258"/>
          </a:xfrm>
        </p:grpSpPr>
        <p:sp>
          <p:nvSpPr>
            <p:cNvPr id="70" name="TextBox 69"/>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72" name="直接连接符 71"/>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9" name="组合 111"/>
          <p:cNvGrpSpPr/>
          <p:nvPr/>
        </p:nvGrpSpPr>
        <p:grpSpPr>
          <a:xfrm>
            <a:off x="5143504" y="3827484"/>
            <a:ext cx="3583140" cy="1316028"/>
            <a:chOff x="5143504" y="3827484"/>
            <a:chExt cx="3583140" cy="1316028"/>
          </a:xfrm>
        </p:grpSpPr>
        <p:sp>
          <p:nvSpPr>
            <p:cNvPr id="77" name="TextBox 76"/>
            <p:cNvSpPr txBox="1"/>
            <p:nvPr/>
          </p:nvSpPr>
          <p:spPr>
            <a:xfrm>
              <a:off x="5143504" y="4157066"/>
              <a:ext cx="500066"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11</a:t>
              </a:r>
              <a:endParaRPr lang="zh-CN" altLang="en-US" sz="1600">
                <a:solidFill>
                  <a:srgbClr val="FF0000"/>
                </a:solidFill>
                <a:latin typeface="Consolas" pitchFamily="49" charset="0"/>
                <a:cs typeface="Consolas" pitchFamily="49" charset="0"/>
              </a:endParaRPr>
            </a:p>
          </p:txBody>
        </p:sp>
        <p:sp>
          <p:nvSpPr>
            <p:cNvPr id="78" name="矩形 77"/>
            <p:cNvSpPr/>
            <p:nvPr/>
          </p:nvSpPr>
          <p:spPr>
            <a:xfrm>
              <a:off x="5489454" y="431551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=31,lb=33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[]={3,4,</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79" name="TextBox 78"/>
            <p:cNvSpPr txBox="1"/>
            <p:nvPr/>
          </p:nvSpPr>
          <p:spPr>
            <a:xfrm>
              <a:off x="6908256" y="4143380"/>
              <a:ext cx="500066"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12</a:t>
              </a:r>
              <a:endParaRPr lang="zh-CN" altLang="en-US" sz="1600">
                <a:solidFill>
                  <a:srgbClr val="FF0000"/>
                </a:solidFill>
                <a:latin typeface="Consolas" pitchFamily="49" charset="0"/>
                <a:cs typeface="Consolas" pitchFamily="49" charset="0"/>
              </a:endParaRPr>
            </a:p>
          </p:txBody>
        </p:sp>
        <p:sp>
          <p:nvSpPr>
            <p:cNvPr id="80" name="矩形 79"/>
            <p:cNvSpPr/>
            <p:nvPr/>
          </p:nvSpPr>
          <p:spPr>
            <a:xfrm>
              <a:off x="7286644" y="430182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=27,lb=33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[]={3,4,</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cxnSp>
          <p:nvCxnSpPr>
            <p:cNvPr id="81" name="直接连接符 80"/>
            <p:cNvCxnSpPr>
              <a:endCxn id="78" idx="0"/>
            </p:cNvCxnSpPr>
            <p:nvPr/>
          </p:nvCxnSpPr>
          <p:spPr>
            <a:xfrm rot="10800000" flipV="1">
              <a:off x="6209454" y="3827484"/>
              <a:ext cx="726562" cy="4880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2" name="直接连接符 81"/>
            <p:cNvCxnSpPr>
              <a:endCxn id="80" idx="0"/>
            </p:cNvCxnSpPr>
            <p:nvPr/>
          </p:nvCxnSpPr>
          <p:spPr>
            <a:xfrm>
              <a:off x="7358082" y="3842058"/>
              <a:ext cx="648562" cy="4597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6143636"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84" name="TextBox 83"/>
            <p:cNvSpPr txBox="1"/>
            <p:nvPr/>
          </p:nvSpPr>
          <p:spPr>
            <a:xfrm>
              <a:off x="7215206"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10" name="组合 85"/>
          <p:cNvGrpSpPr/>
          <p:nvPr/>
        </p:nvGrpSpPr>
        <p:grpSpPr>
          <a:xfrm>
            <a:off x="6000760" y="5143512"/>
            <a:ext cx="285752" cy="522258"/>
            <a:chOff x="642910" y="3490389"/>
            <a:chExt cx="285752" cy="522258"/>
          </a:xfrm>
        </p:grpSpPr>
        <p:sp>
          <p:nvSpPr>
            <p:cNvPr id="87" name="TextBox 86"/>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88" name="直接连接符 87"/>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11" name="组合 88"/>
          <p:cNvGrpSpPr/>
          <p:nvPr/>
        </p:nvGrpSpPr>
        <p:grpSpPr>
          <a:xfrm>
            <a:off x="7786710" y="5143512"/>
            <a:ext cx="285752" cy="522258"/>
            <a:chOff x="642910" y="3490389"/>
            <a:chExt cx="285752" cy="522258"/>
          </a:xfrm>
        </p:grpSpPr>
        <p:sp>
          <p:nvSpPr>
            <p:cNvPr id="90" name="TextBox 89"/>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1" name="直接连接符 90"/>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12" name="组合 91"/>
          <p:cNvGrpSpPr/>
          <p:nvPr/>
        </p:nvGrpSpPr>
        <p:grpSpPr>
          <a:xfrm>
            <a:off x="6858016" y="2478114"/>
            <a:ext cx="285752" cy="522258"/>
            <a:chOff x="642910" y="3490389"/>
            <a:chExt cx="285752" cy="522258"/>
          </a:xfrm>
        </p:grpSpPr>
        <p:sp>
          <p:nvSpPr>
            <p:cNvPr id="93" name="TextBox 92"/>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4" name="直接连接符 93"/>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21" name="组合 94"/>
          <p:cNvGrpSpPr/>
          <p:nvPr/>
        </p:nvGrpSpPr>
        <p:grpSpPr>
          <a:xfrm>
            <a:off x="3194582" y="2468066"/>
            <a:ext cx="285752" cy="522258"/>
            <a:chOff x="642910" y="3490389"/>
            <a:chExt cx="285752" cy="522258"/>
          </a:xfrm>
        </p:grpSpPr>
        <p:sp>
          <p:nvSpPr>
            <p:cNvPr id="96" name="TextBox 95"/>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7" name="直接连接符 96"/>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1" name="组合 112"/>
          <p:cNvGrpSpPr/>
          <p:nvPr/>
        </p:nvGrpSpPr>
        <p:grpSpPr>
          <a:xfrm>
            <a:off x="1396931" y="5143512"/>
            <a:ext cx="1889185" cy="1272198"/>
            <a:chOff x="1396931" y="5143512"/>
            <a:chExt cx="1889185" cy="1272198"/>
          </a:xfrm>
        </p:grpSpPr>
        <p:sp>
          <p:nvSpPr>
            <p:cNvPr id="99" name="TextBox 98"/>
            <p:cNvSpPr txBox="1"/>
            <p:nvPr/>
          </p:nvSpPr>
          <p:spPr>
            <a:xfrm>
              <a:off x="1396931" y="5452487"/>
              <a:ext cx="428628" cy="584775"/>
            </a:xfrm>
            <a:prstGeom prst="rect">
              <a:avLst/>
            </a:prstGeom>
            <a:noFill/>
          </p:spPr>
          <p:txBody>
            <a:bodyPr wrap="square" rtlCol="0">
              <a:spAutoFit/>
            </a:bodyPr>
            <a:lstStyle/>
            <a:p>
              <a:r>
                <a:rPr lang="en-US" altLang="zh-CN" sz="1600" dirty="0">
                  <a:solidFill>
                    <a:srgbClr val="FF0000"/>
                  </a:solidFill>
                  <a:latin typeface="Consolas" pitchFamily="49" charset="0"/>
                  <a:cs typeface="Consolas" pitchFamily="49" charset="0"/>
                </a:rPr>
                <a:t>13</a:t>
              </a:r>
              <a:r>
                <a:rPr lang="zh-CN" altLang="en-US" sz="1600" dirty="0">
                  <a:solidFill>
                    <a:srgbClr val="FF0000"/>
                  </a:solidFill>
                  <a:latin typeface="Consolas" pitchFamily="49" charset="0"/>
                  <a:cs typeface="Consolas" pitchFamily="49" charset="0"/>
                </a:rPr>
                <a:t>？？</a:t>
              </a:r>
            </a:p>
          </p:txBody>
        </p:sp>
        <p:sp>
          <p:nvSpPr>
            <p:cNvPr id="100" name="矩形 99"/>
            <p:cNvSpPr/>
            <p:nvPr/>
          </p:nvSpPr>
          <p:spPr>
            <a:xfrm>
              <a:off x="1846116" y="5587710"/>
              <a:ext cx="1440000" cy="82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=4</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=36,lb=36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[]={3,1,2,</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a:t>
              </a:r>
              <a:endParaRPr lang="zh-CN" altLang="zh-CN" sz="1400">
                <a:solidFill>
                  <a:srgbClr val="0000FF"/>
                </a:solidFill>
                <a:latin typeface="Consolas" pitchFamily="49" charset="0"/>
                <a:ea typeface="楷体" pitchFamily="49" charset="-122"/>
                <a:cs typeface="Consolas" pitchFamily="49" charset="0"/>
              </a:endParaRPr>
            </a:p>
          </p:txBody>
        </p:sp>
        <p:cxnSp>
          <p:nvCxnSpPr>
            <p:cNvPr id="102" name="直接连接符 101"/>
            <p:cNvCxnSpPr>
              <a:stCxn id="48" idx="2"/>
              <a:endCxn id="100" idx="0"/>
            </p:cNvCxnSpPr>
            <p:nvPr/>
          </p:nvCxnSpPr>
          <p:spPr>
            <a:xfrm rot="5400000">
              <a:off x="2349637"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3" name="TextBox 102"/>
            <p:cNvSpPr txBox="1"/>
            <p:nvPr/>
          </p:nvSpPr>
          <p:spPr>
            <a:xfrm>
              <a:off x="2621976" y="526629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32" name="组合 114"/>
          <p:cNvGrpSpPr/>
          <p:nvPr/>
        </p:nvGrpSpPr>
        <p:grpSpPr>
          <a:xfrm>
            <a:off x="3286116" y="5143512"/>
            <a:ext cx="1857388" cy="1272198"/>
            <a:chOff x="3286116" y="5143512"/>
            <a:chExt cx="1857388" cy="1272198"/>
          </a:xfrm>
        </p:grpSpPr>
        <p:sp>
          <p:nvSpPr>
            <p:cNvPr id="104" name="TextBox 103"/>
            <p:cNvSpPr txBox="1"/>
            <p:nvPr/>
          </p:nvSpPr>
          <p:spPr>
            <a:xfrm>
              <a:off x="3286116" y="5429264"/>
              <a:ext cx="428628"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14</a:t>
              </a:r>
              <a:endParaRPr lang="zh-CN" altLang="en-US" sz="1600">
                <a:solidFill>
                  <a:srgbClr val="FF0000"/>
                </a:solidFill>
                <a:latin typeface="Consolas" pitchFamily="49" charset="0"/>
                <a:cs typeface="Consolas" pitchFamily="49" charset="0"/>
              </a:endParaRPr>
            </a:p>
          </p:txBody>
        </p:sp>
        <p:sp>
          <p:nvSpPr>
            <p:cNvPr id="105" name="矩形 104"/>
            <p:cNvSpPr/>
            <p:nvPr/>
          </p:nvSpPr>
          <p:spPr>
            <a:xfrm>
              <a:off x="3703504" y="5587710"/>
              <a:ext cx="1440000"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chemeClr val="bg1"/>
                  </a:solidFill>
                  <a:latin typeface="Consolas" pitchFamily="49" charset="0"/>
                  <a:ea typeface="楷体" pitchFamily="49" charset="-122"/>
                  <a:cs typeface="Consolas" pitchFamily="49" charset="0"/>
                </a:rPr>
                <a:t>i</a:t>
              </a:r>
              <a:r>
                <a:rPr lang="en-US" altLang="zh-CN" sz="1400">
                  <a:solidFill>
                    <a:schemeClr val="bg1"/>
                  </a:solidFill>
                  <a:latin typeface="Consolas" pitchFamily="49" charset="0"/>
                  <a:ea typeface="楷体" pitchFamily="49" charset="-122"/>
                  <a:cs typeface="Consolas" pitchFamily="49" charset="0"/>
                </a:rPr>
                <a:t>=4</a:t>
              </a:r>
              <a:r>
                <a:rPr lang="zh-CN" altLang="zh-CN" sz="1400">
                  <a:solidFill>
                    <a:schemeClr val="bg1"/>
                  </a:solidFill>
                  <a:latin typeface="Consolas" pitchFamily="49" charset="0"/>
                  <a:ea typeface="楷体" pitchFamily="49" charset="-122"/>
                  <a:cs typeface="Consolas" pitchFamily="49" charset="0"/>
                </a:rPr>
                <a:t>，</a:t>
              </a:r>
              <a:r>
                <a:rPr lang="en-US" altLang="zh-CN" sz="1400" i="1">
                  <a:solidFill>
                    <a:schemeClr val="bg1"/>
                  </a:solidFill>
                  <a:latin typeface="Consolas" pitchFamily="49" charset="0"/>
                  <a:ea typeface="楷体" pitchFamily="49" charset="-122"/>
                  <a:cs typeface="Consolas" pitchFamily="49" charset="0"/>
                </a:rPr>
                <a:t>f</a:t>
              </a:r>
              <a:r>
                <a:rPr lang="en-US" altLang="zh-CN" sz="1400" i="1" baseline="-25000">
                  <a:solidFill>
                    <a:schemeClr val="bg1"/>
                  </a:solidFill>
                  <a:latin typeface="Consolas" pitchFamily="49" charset="0"/>
                  <a:ea typeface="楷体" pitchFamily="49" charset="-122"/>
                  <a:cs typeface="Consolas" pitchFamily="49" charset="0"/>
                </a:rPr>
                <a:t>1</a:t>
              </a:r>
              <a:r>
                <a:rPr lang="en-US" altLang="zh-CN" sz="1400">
                  <a:solidFill>
                    <a:schemeClr val="bg1"/>
                  </a:solidFill>
                  <a:latin typeface="Consolas" pitchFamily="49" charset="0"/>
                  <a:ea typeface="楷体" pitchFamily="49" charset="-122"/>
                  <a:cs typeface="Consolas" pitchFamily="49" charset="0"/>
                </a:rPr>
                <a:t>=29</a:t>
              </a:r>
              <a:endParaRPr lang="zh-CN" altLang="zh-CN" sz="1400">
                <a:solidFill>
                  <a:schemeClr val="bg1"/>
                </a:solidFill>
                <a:latin typeface="Consolas" pitchFamily="49" charset="0"/>
                <a:ea typeface="楷体" pitchFamily="49" charset="-122"/>
                <a:cs typeface="Consolas" pitchFamily="49" charset="0"/>
              </a:endParaRPr>
            </a:p>
            <a:p>
              <a:pPr>
                <a:lnSpc>
                  <a:spcPts val="2000"/>
                </a:lnSpc>
              </a:pPr>
              <a:r>
                <a:rPr lang="en-US" altLang="zh-CN" sz="1400" i="1">
                  <a:solidFill>
                    <a:schemeClr val="bg1"/>
                  </a:solidFill>
                  <a:latin typeface="Consolas" pitchFamily="49" charset="0"/>
                  <a:ea typeface="楷体" pitchFamily="49" charset="-122"/>
                  <a:cs typeface="Consolas" pitchFamily="49" charset="0"/>
                </a:rPr>
                <a:t>f</a:t>
              </a:r>
              <a:r>
                <a:rPr lang="en-US" altLang="zh-CN" sz="1400" baseline="-25000">
                  <a:solidFill>
                    <a:schemeClr val="bg1"/>
                  </a:solidFill>
                  <a:latin typeface="Consolas" pitchFamily="49" charset="0"/>
                  <a:ea typeface="楷体" pitchFamily="49" charset="-122"/>
                  <a:cs typeface="Consolas" pitchFamily="49" charset="0"/>
                </a:rPr>
                <a:t>2</a:t>
              </a:r>
              <a:r>
                <a:rPr lang="en-US" altLang="zh-CN" sz="1400">
                  <a:solidFill>
                    <a:schemeClr val="bg1"/>
                  </a:solidFill>
                  <a:latin typeface="Consolas" pitchFamily="49" charset="0"/>
                  <a:ea typeface="楷体" pitchFamily="49" charset="-122"/>
                  <a:cs typeface="Consolas" pitchFamily="49" charset="0"/>
                </a:rPr>
                <a:t>=33,lb=33</a:t>
              </a:r>
              <a:endParaRPr lang="zh-CN" altLang="zh-CN" sz="1400">
                <a:solidFill>
                  <a:schemeClr val="bg1"/>
                </a:solidFill>
                <a:latin typeface="Consolas" pitchFamily="49" charset="0"/>
                <a:ea typeface="楷体" pitchFamily="49" charset="-122"/>
                <a:cs typeface="Consolas" pitchFamily="49" charset="0"/>
              </a:endParaRPr>
            </a:p>
            <a:p>
              <a:pPr>
                <a:lnSpc>
                  <a:spcPts val="2000"/>
                </a:lnSpc>
              </a:pPr>
              <a:r>
                <a:rPr lang="en-US" altLang="zh-CN" sz="1400" i="1">
                  <a:solidFill>
                    <a:schemeClr val="bg1"/>
                  </a:solidFill>
                  <a:latin typeface="Consolas" pitchFamily="49" charset="0"/>
                  <a:ea typeface="楷体" pitchFamily="49" charset="-122"/>
                  <a:cs typeface="Consolas" pitchFamily="49" charset="0"/>
                </a:rPr>
                <a:t>x</a:t>
              </a:r>
              <a:r>
                <a:rPr lang="en-US" altLang="zh-CN" sz="1400">
                  <a:solidFill>
                    <a:schemeClr val="bg1"/>
                  </a:solidFill>
                  <a:latin typeface="Consolas" pitchFamily="49" charset="0"/>
                  <a:ea typeface="楷体" pitchFamily="49" charset="-122"/>
                  <a:cs typeface="Consolas" pitchFamily="49" charset="0"/>
                </a:rPr>
                <a:t>[]={3,1,4,2}</a:t>
              </a:r>
              <a:endParaRPr lang="zh-CN" altLang="zh-CN" sz="1400">
                <a:solidFill>
                  <a:schemeClr val="bg1"/>
                </a:solidFill>
                <a:latin typeface="Consolas" pitchFamily="49" charset="0"/>
                <a:ea typeface="楷体" pitchFamily="49" charset="-122"/>
                <a:cs typeface="Consolas" pitchFamily="49" charset="0"/>
              </a:endParaRPr>
            </a:p>
          </p:txBody>
        </p:sp>
        <p:cxnSp>
          <p:nvCxnSpPr>
            <p:cNvPr id="106" name="直接连接符 105"/>
            <p:cNvCxnSpPr>
              <a:endCxn id="105" idx="0"/>
            </p:cNvCxnSpPr>
            <p:nvPr/>
          </p:nvCxnSpPr>
          <p:spPr>
            <a:xfrm rot="5400000">
              <a:off x="4207025"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4479364" y="526629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41" name="组合 115"/>
          <p:cNvGrpSpPr/>
          <p:nvPr/>
        </p:nvGrpSpPr>
        <p:grpSpPr>
          <a:xfrm>
            <a:off x="5000628" y="3857628"/>
            <a:ext cx="285752" cy="522258"/>
            <a:chOff x="642910" y="3490389"/>
            <a:chExt cx="285752" cy="522258"/>
          </a:xfrm>
        </p:grpSpPr>
        <p:sp>
          <p:nvSpPr>
            <p:cNvPr id="117" name="TextBox 116"/>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118" name="直接连接符 117"/>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43" name="组合 120"/>
          <p:cNvGrpSpPr/>
          <p:nvPr/>
        </p:nvGrpSpPr>
        <p:grpSpPr>
          <a:xfrm>
            <a:off x="5316524" y="5857892"/>
            <a:ext cx="1684368" cy="369332"/>
            <a:chOff x="5316524" y="5857892"/>
            <a:chExt cx="1684368" cy="369332"/>
          </a:xfrm>
        </p:grpSpPr>
        <p:sp>
          <p:nvSpPr>
            <p:cNvPr id="119" name="TextBox 118"/>
            <p:cNvSpPr txBox="1"/>
            <p:nvPr/>
          </p:nvSpPr>
          <p:spPr>
            <a:xfrm>
              <a:off x="5786446" y="5857892"/>
              <a:ext cx="1214446" cy="369332"/>
            </a:xfrm>
            <a:prstGeom prst="rect">
              <a:avLst/>
            </a:prstGeom>
            <a:noFill/>
          </p:spPr>
          <p:txBody>
            <a:bodyPr wrap="square" rtlCol="0">
              <a:spAutoFit/>
            </a:bodyPr>
            <a:lstStyle/>
            <a:p>
              <a:r>
                <a:rPr lang="zh-CN" altLang="en-US" sz="1800">
                  <a:solidFill>
                    <a:srgbClr val="0000FF"/>
                  </a:solidFill>
                  <a:latin typeface="华文中宋" pitchFamily="2" charset="-122"/>
                  <a:ea typeface="华文中宋" pitchFamily="2" charset="-122"/>
                </a:rPr>
                <a:t>最优解</a:t>
              </a:r>
            </a:p>
          </p:txBody>
        </p:sp>
        <p:sp>
          <p:nvSpPr>
            <p:cNvPr id="120" name="左箭头 119"/>
            <p:cNvSpPr/>
            <p:nvPr/>
          </p:nvSpPr>
          <p:spPr>
            <a:xfrm>
              <a:off x="5316524" y="5949426"/>
              <a:ext cx="428628" cy="21431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7"/>
          <p:cNvGrpSpPr/>
          <p:nvPr/>
        </p:nvGrpSpPr>
        <p:grpSpPr>
          <a:xfrm>
            <a:off x="3357554" y="-24"/>
            <a:ext cx="1736992" cy="986446"/>
            <a:chOff x="3357554" y="-24"/>
            <a:chExt cx="1736992" cy="986446"/>
          </a:xfrm>
        </p:grpSpPr>
        <p:sp>
          <p:nvSpPr>
            <p:cNvPr id="3" name="TextBox 2"/>
            <p:cNvSpPr txBox="1"/>
            <p:nvPr/>
          </p:nvSpPr>
          <p:spPr>
            <a:xfrm>
              <a:off x="3357554" y="-2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a:t>
              </a:r>
              <a:endParaRPr lang="zh-CN" altLang="en-US" sz="1600">
                <a:solidFill>
                  <a:srgbClr val="FF0000"/>
                </a:solidFill>
                <a:latin typeface="Consolas" pitchFamily="49" charset="0"/>
                <a:cs typeface="Consolas" pitchFamily="49" charset="0"/>
              </a:endParaRPr>
            </a:p>
          </p:txBody>
        </p:sp>
        <p:sp>
          <p:nvSpPr>
            <p:cNvPr id="4" name="矩形 3"/>
            <p:cNvSpPr/>
            <p:nvPr/>
          </p:nvSpPr>
          <p:spPr>
            <a:xfrm>
              <a:off x="3654546" y="15842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=0</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=0,lb=29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[]={0,0,0,0}</a:t>
              </a:r>
              <a:endParaRPr lang="zh-CN" altLang="zh-CN" sz="1400">
                <a:solidFill>
                  <a:srgbClr val="0000FF"/>
                </a:solidFill>
                <a:latin typeface="Consolas" pitchFamily="49" charset="0"/>
                <a:ea typeface="楷体" pitchFamily="49" charset="-122"/>
                <a:cs typeface="Consolas" pitchFamily="49" charset="0"/>
              </a:endParaRPr>
            </a:p>
          </p:txBody>
        </p:sp>
      </p:grpSp>
      <p:graphicFrame>
        <p:nvGraphicFramePr>
          <p:cNvPr id="22" name="表格 21"/>
          <p:cNvGraphicFramePr>
            <a:graphicFrameLocks noGrp="1"/>
          </p:cNvGraphicFramePr>
          <p:nvPr/>
        </p:nvGraphicFramePr>
        <p:xfrm>
          <a:off x="142845" y="86985"/>
          <a:ext cx="2714643" cy="995907"/>
        </p:xfrm>
        <a:graphic>
          <a:graphicData uri="http://schemas.openxmlformats.org/drawingml/2006/table">
            <a:tbl>
              <a:tblPr>
                <a:tableStyleId>{35758FB7-9AC5-4552-8A53-C91805E547FA}</a:tableStyleId>
              </a:tblPr>
              <a:tblGrid>
                <a:gridCol w="481397">
                  <a:extLst>
                    <a:ext uri="{9D8B030D-6E8A-4147-A177-3AD203B41FA5}">
                      <a16:colId xmlns:a16="http://schemas.microsoft.com/office/drawing/2014/main" val="20000"/>
                    </a:ext>
                  </a:extLst>
                </a:gridCol>
                <a:gridCol w="557983">
                  <a:extLst>
                    <a:ext uri="{9D8B030D-6E8A-4147-A177-3AD203B41FA5}">
                      <a16:colId xmlns:a16="http://schemas.microsoft.com/office/drawing/2014/main" val="20001"/>
                    </a:ext>
                  </a:extLst>
                </a:gridCol>
                <a:gridCol w="558421">
                  <a:extLst>
                    <a:ext uri="{9D8B030D-6E8A-4147-A177-3AD203B41FA5}">
                      <a16:colId xmlns:a16="http://schemas.microsoft.com/office/drawing/2014/main" val="20002"/>
                    </a:ext>
                  </a:extLst>
                </a:gridCol>
                <a:gridCol w="558421">
                  <a:extLst>
                    <a:ext uri="{9D8B030D-6E8A-4147-A177-3AD203B41FA5}">
                      <a16:colId xmlns:a16="http://schemas.microsoft.com/office/drawing/2014/main" val="20003"/>
                    </a:ext>
                  </a:extLst>
                </a:gridCol>
                <a:gridCol w="558421">
                  <a:extLst>
                    <a:ext uri="{9D8B030D-6E8A-4147-A177-3AD203B41FA5}">
                      <a16:colId xmlns:a16="http://schemas.microsoft.com/office/drawing/2014/main" val="20004"/>
                    </a:ext>
                  </a:extLst>
                </a:gridCol>
              </a:tblGrid>
              <a:tr h="264387">
                <a:tc>
                  <a:txBody>
                    <a:bodyPr/>
                    <a:lstStyle/>
                    <a:p>
                      <a:pPr indent="0" algn="ctr">
                        <a:lnSpc>
                          <a:spcPts val="1920"/>
                        </a:lnSpc>
                        <a:spcAft>
                          <a:spcPts val="0"/>
                        </a:spcAft>
                      </a:pP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ts val="1920"/>
                        </a:lnSpc>
                        <a:spcAft>
                          <a:spcPts val="0"/>
                        </a:spcAft>
                      </a:pPr>
                      <a:r>
                        <a:rPr lang="pt-BR"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0"/>
                  </a:ext>
                </a:extLst>
              </a:tr>
              <a:tr h="269341">
                <a:tc>
                  <a:txBody>
                    <a:bodyPr/>
                    <a:lstStyle/>
                    <a:p>
                      <a:pPr indent="0" algn="ctr">
                        <a:lnSpc>
                          <a:spcPct val="150000"/>
                        </a:lnSpc>
                        <a:spcAft>
                          <a:spcPts val="0"/>
                        </a:spcAft>
                      </a:pPr>
                      <a:r>
                        <a:rPr lang="en-US" sz="1600" b="1" i="1" kern="100">
                          <a:solidFill>
                            <a:srgbClr val="C00000"/>
                          </a:solidFill>
                          <a:latin typeface="Consolas" pitchFamily="49" charset="0"/>
                          <a:ea typeface="楷体" pitchFamily="49" charset="-122"/>
                          <a:cs typeface="Consolas" pitchFamily="49" charset="0"/>
                        </a:rPr>
                        <a:t>a</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1"/>
                  </a:ext>
                </a:extLst>
              </a:tr>
              <a:tr h="269341">
                <a:tc>
                  <a:txBody>
                    <a:bodyPr/>
                    <a:lstStyle/>
                    <a:p>
                      <a:pPr indent="0" algn="ctr">
                        <a:lnSpc>
                          <a:spcPct val="150000"/>
                        </a:lnSpc>
                        <a:spcAft>
                          <a:spcPts val="0"/>
                        </a:spcAft>
                      </a:pPr>
                      <a:r>
                        <a:rPr lang="pt-BR" sz="1600" b="1" i="1" kern="100">
                          <a:solidFill>
                            <a:srgbClr val="C00000"/>
                          </a:solidFill>
                          <a:latin typeface="Consolas" pitchFamily="49" charset="0"/>
                          <a:ea typeface="楷体" pitchFamily="49" charset="-122"/>
                          <a:cs typeface="Consolas" pitchFamily="49" charset="0"/>
                        </a:rPr>
                        <a:t>b</a:t>
                      </a:r>
                      <a:endParaRPr lang="zh-CN" sz="1600" b="1" i="1" kern="100">
                        <a:solidFill>
                          <a:srgbClr val="C00000"/>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tc>
                  <a:txBody>
                    <a:bodyPr/>
                    <a:lstStyle/>
                    <a:p>
                      <a:pPr indent="0" algn="ctr">
                        <a:lnSpc>
                          <a:spcPct val="150000"/>
                        </a:lnSpc>
                        <a:spcAft>
                          <a:spcPts val="0"/>
                        </a:spcAft>
                      </a:pPr>
                      <a:r>
                        <a:rPr lang="pt-BR"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solidFill>
                      <a:schemeClr val="bg1"/>
                    </a:solidFill>
                  </a:tcPr>
                </a:tc>
                <a:extLst>
                  <a:ext uri="{0D108BD9-81ED-4DB2-BD59-A6C34878D82A}">
                    <a16:rowId xmlns:a16="http://schemas.microsoft.com/office/drawing/2014/main" val="10002"/>
                  </a:ext>
                </a:extLst>
              </a:tr>
            </a:tbl>
          </a:graphicData>
        </a:graphic>
      </p:graphicFrame>
      <p:grpSp>
        <p:nvGrpSpPr>
          <p:cNvPr id="5" name="组合 108"/>
          <p:cNvGrpSpPr/>
          <p:nvPr/>
        </p:nvGrpSpPr>
        <p:grpSpPr>
          <a:xfrm>
            <a:off x="571472" y="1000108"/>
            <a:ext cx="7226478" cy="1478668"/>
            <a:chOff x="571472" y="1000108"/>
            <a:chExt cx="7226478" cy="1478668"/>
          </a:xfrm>
        </p:grpSpPr>
        <p:cxnSp>
          <p:nvCxnSpPr>
            <p:cNvPr id="13" name="直接连接符 12"/>
            <p:cNvCxnSpPr>
              <a:endCxn id="24" idx="0"/>
            </p:cNvCxnSpPr>
            <p:nvPr/>
          </p:nvCxnSpPr>
          <p:spPr>
            <a:xfrm rot="10800000" flipV="1">
              <a:off x="1577224" y="1000108"/>
              <a:ext cx="2077322" cy="6506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868728" y="125395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cxnSp>
          <p:nvCxnSpPr>
            <p:cNvPr id="15" name="直接连接符 14"/>
            <p:cNvCxnSpPr>
              <a:endCxn id="26" idx="0"/>
            </p:cNvCxnSpPr>
            <p:nvPr/>
          </p:nvCxnSpPr>
          <p:spPr>
            <a:xfrm rot="5400000">
              <a:off x="3363344" y="1060136"/>
              <a:ext cx="636982" cy="51692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endCxn id="28" idx="0"/>
            </p:cNvCxnSpPr>
            <p:nvPr/>
          </p:nvCxnSpPr>
          <p:spPr>
            <a:xfrm>
              <a:off x="4583240" y="1000108"/>
              <a:ext cx="780198" cy="63698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endCxn id="30" idx="0"/>
            </p:cNvCxnSpPr>
            <p:nvPr/>
          </p:nvCxnSpPr>
          <p:spPr>
            <a:xfrm>
              <a:off x="5083306" y="1000108"/>
              <a:ext cx="1994644" cy="63698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725984" y="1253953"/>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4511802" y="121442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=3</a:t>
              </a:r>
              <a:endParaRPr lang="zh-CN" altLang="en-US" sz="16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6215074" y="107154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571472" y="1492330"/>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2</a:t>
              </a:r>
              <a:endParaRPr lang="zh-CN" altLang="en-US" sz="1600">
                <a:solidFill>
                  <a:srgbClr val="FF0000"/>
                </a:solidFill>
                <a:latin typeface="Consolas" pitchFamily="49" charset="0"/>
                <a:cs typeface="Consolas" pitchFamily="49" charset="0"/>
              </a:endParaRPr>
            </a:p>
          </p:txBody>
        </p:sp>
        <p:sp>
          <p:nvSpPr>
            <p:cNvPr id="24" name="矩形 23"/>
            <p:cNvSpPr/>
            <p:nvPr/>
          </p:nvSpPr>
          <p:spPr>
            <a:xfrm>
              <a:off x="857224" y="165077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=5</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=11,lb=34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5" name="TextBox 24"/>
            <p:cNvSpPr txBox="1"/>
            <p:nvPr/>
          </p:nvSpPr>
          <p:spPr>
            <a:xfrm>
              <a:off x="2417620"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3</a:t>
              </a:r>
              <a:endParaRPr lang="zh-CN" altLang="en-US" sz="1600">
                <a:solidFill>
                  <a:srgbClr val="FF0000"/>
                </a:solidFill>
                <a:latin typeface="Consolas" pitchFamily="49" charset="0"/>
                <a:cs typeface="Consolas" pitchFamily="49" charset="0"/>
              </a:endParaRPr>
            </a:p>
          </p:txBody>
        </p:sp>
        <p:sp>
          <p:nvSpPr>
            <p:cNvPr id="26" name="矩形 25"/>
            <p:cNvSpPr/>
            <p:nvPr/>
          </p:nvSpPr>
          <p:spPr>
            <a:xfrm>
              <a:off x="2703372"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=14,lb=41</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7" name="TextBox 26"/>
            <p:cNvSpPr txBox="1"/>
            <p:nvPr/>
          </p:nvSpPr>
          <p:spPr>
            <a:xfrm>
              <a:off x="4357686"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4</a:t>
              </a:r>
              <a:endParaRPr lang="zh-CN" altLang="en-US" sz="1600">
                <a:solidFill>
                  <a:srgbClr val="FF0000"/>
                </a:solidFill>
                <a:latin typeface="Consolas" pitchFamily="49" charset="0"/>
                <a:cs typeface="Consolas" pitchFamily="49" charset="0"/>
              </a:endParaRPr>
            </a:p>
          </p:txBody>
        </p:sp>
        <p:sp>
          <p:nvSpPr>
            <p:cNvPr id="28" name="矩形 27"/>
            <p:cNvSpPr/>
            <p:nvPr/>
          </p:nvSpPr>
          <p:spPr>
            <a:xfrm>
              <a:off x="4643438"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=4</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=18,lb=33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3</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sp>
          <p:nvSpPr>
            <p:cNvPr id="29" name="TextBox 28"/>
            <p:cNvSpPr txBox="1"/>
            <p:nvPr/>
          </p:nvSpPr>
          <p:spPr>
            <a:xfrm>
              <a:off x="6072198" y="1478644"/>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5</a:t>
              </a:r>
              <a:endParaRPr lang="zh-CN" altLang="en-US" sz="1600">
                <a:solidFill>
                  <a:srgbClr val="FF0000"/>
                </a:solidFill>
                <a:latin typeface="Consolas" pitchFamily="49" charset="0"/>
                <a:cs typeface="Consolas" pitchFamily="49" charset="0"/>
              </a:endParaRPr>
            </a:p>
          </p:txBody>
        </p:sp>
        <p:sp>
          <p:nvSpPr>
            <p:cNvPr id="30" name="矩形 29"/>
            <p:cNvSpPr/>
            <p:nvPr/>
          </p:nvSpPr>
          <p:spPr>
            <a:xfrm>
              <a:off x="6357950" y="1637090"/>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=1</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=8</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=15,lb=37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,0,0,0}</a:t>
              </a:r>
              <a:endParaRPr lang="zh-CN" altLang="zh-CN" sz="1400">
                <a:solidFill>
                  <a:srgbClr val="0000FF"/>
                </a:solidFill>
                <a:latin typeface="Consolas" pitchFamily="49" charset="0"/>
                <a:ea typeface="楷体" pitchFamily="49" charset="-122"/>
                <a:cs typeface="Consolas" pitchFamily="49" charset="0"/>
              </a:endParaRPr>
            </a:p>
          </p:txBody>
        </p:sp>
      </p:grpSp>
      <p:grpSp>
        <p:nvGrpSpPr>
          <p:cNvPr id="6" name="组合 109"/>
          <p:cNvGrpSpPr/>
          <p:nvPr/>
        </p:nvGrpSpPr>
        <p:grpSpPr>
          <a:xfrm>
            <a:off x="2428860" y="2465090"/>
            <a:ext cx="5451768" cy="1378852"/>
            <a:chOff x="2428860" y="2465090"/>
            <a:chExt cx="5451768" cy="1378852"/>
          </a:xfrm>
        </p:grpSpPr>
        <p:cxnSp>
          <p:nvCxnSpPr>
            <p:cNvPr id="33" name="直接连接符 32"/>
            <p:cNvCxnSpPr>
              <a:endCxn id="36" idx="0"/>
            </p:cNvCxnSpPr>
            <p:nvPr/>
          </p:nvCxnSpPr>
          <p:spPr>
            <a:xfrm rot="10800000" flipV="1">
              <a:off x="3434612" y="2469060"/>
              <a:ext cx="1454476" cy="53131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3786182" y="2534644"/>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2428860" y="284192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6</a:t>
              </a:r>
              <a:endParaRPr lang="zh-CN" altLang="en-US" sz="1600">
                <a:solidFill>
                  <a:srgbClr val="FF0000"/>
                </a:solidFill>
                <a:latin typeface="Consolas" pitchFamily="49" charset="0"/>
                <a:cs typeface="Consolas" pitchFamily="49" charset="0"/>
              </a:endParaRPr>
            </a:p>
          </p:txBody>
        </p:sp>
        <p:sp>
          <p:nvSpPr>
            <p:cNvPr id="36" name="矩形 35"/>
            <p:cNvSpPr/>
            <p:nvPr/>
          </p:nvSpPr>
          <p:spPr>
            <a:xfrm>
              <a:off x="2714612" y="300037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=24,lb=33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7" name="TextBox 36"/>
            <p:cNvSpPr txBox="1"/>
            <p:nvPr/>
          </p:nvSpPr>
          <p:spPr>
            <a:xfrm>
              <a:off x="4226050" y="285749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7</a:t>
              </a:r>
              <a:endParaRPr lang="zh-CN" altLang="en-US" sz="1600">
                <a:solidFill>
                  <a:srgbClr val="FF0000"/>
                </a:solidFill>
                <a:latin typeface="Consolas" pitchFamily="49" charset="0"/>
                <a:cs typeface="Consolas" pitchFamily="49" charset="0"/>
              </a:endParaRPr>
            </a:p>
          </p:txBody>
        </p:sp>
        <p:sp>
          <p:nvSpPr>
            <p:cNvPr id="38" name="矩形 37"/>
            <p:cNvSpPr/>
            <p:nvPr/>
          </p:nvSpPr>
          <p:spPr>
            <a:xfrm>
              <a:off x="4511802"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=20,lb=33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sp>
          <p:nvSpPr>
            <p:cNvPr id="39" name="TextBox 38"/>
            <p:cNvSpPr txBox="1"/>
            <p:nvPr/>
          </p:nvSpPr>
          <p:spPr>
            <a:xfrm>
              <a:off x="6154876" y="285749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8</a:t>
              </a:r>
              <a:endParaRPr lang="zh-CN" altLang="en-US" sz="1600">
                <a:solidFill>
                  <a:srgbClr val="FF0000"/>
                </a:solidFill>
                <a:latin typeface="Consolas" pitchFamily="49" charset="0"/>
                <a:cs typeface="Consolas" pitchFamily="49" charset="0"/>
              </a:endParaRPr>
            </a:p>
          </p:txBody>
        </p:sp>
        <p:sp>
          <p:nvSpPr>
            <p:cNvPr id="40" name="矩形 39"/>
            <p:cNvSpPr/>
            <p:nvPr/>
          </p:nvSpPr>
          <p:spPr>
            <a:xfrm>
              <a:off x="6440628" y="301594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=2</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=12</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=25,lb=33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,0,0}</a:t>
              </a:r>
              <a:endParaRPr lang="zh-CN" altLang="zh-CN" sz="1400">
                <a:solidFill>
                  <a:srgbClr val="0000FF"/>
                </a:solidFill>
                <a:latin typeface="Consolas" pitchFamily="49" charset="0"/>
                <a:ea typeface="楷体" pitchFamily="49" charset="-122"/>
                <a:cs typeface="Consolas" pitchFamily="49" charset="0"/>
              </a:endParaRPr>
            </a:p>
          </p:txBody>
        </p:sp>
        <p:cxnSp>
          <p:nvCxnSpPr>
            <p:cNvPr id="42" name="直接连接符 41"/>
            <p:cNvCxnSpPr>
              <a:endCxn id="38" idx="0"/>
            </p:cNvCxnSpPr>
            <p:nvPr/>
          </p:nvCxnSpPr>
          <p:spPr>
            <a:xfrm rot="5400000">
              <a:off x="4956376" y="2740516"/>
              <a:ext cx="550852" cy="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endCxn id="40" idx="0"/>
            </p:cNvCxnSpPr>
            <p:nvPr/>
          </p:nvCxnSpPr>
          <p:spPr>
            <a:xfrm>
              <a:off x="5635906" y="2470162"/>
              <a:ext cx="1524722" cy="54578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786314" y="2693090"/>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5929322" y="2732621"/>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7" name="组合 110"/>
          <p:cNvGrpSpPr/>
          <p:nvPr/>
        </p:nvGrpSpPr>
        <p:grpSpPr>
          <a:xfrm>
            <a:off x="1511406" y="3827484"/>
            <a:ext cx="3583140" cy="1316028"/>
            <a:chOff x="1511406" y="3827484"/>
            <a:chExt cx="3583140" cy="1316028"/>
          </a:xfrm>
        </p:grpSpPr>
        <p:sp>
          <p:nvSpPr>
            <p:cNvPr id="47" name="TextBox 46"/>
            <p:cNvSpPr txBox="1"/>
            <p:nvPr/>
          </p:nvSpPr>
          <p:spPr>
            <a:xfrm>
              <a:off x="1511406" y="4157066"/>
              <a:ext cx="357190"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9</a:t>
              </a:r>
              <a:endParaRPr lang="zh-CN" altLang="en-US" sz="1600">
                <a:solidFill>
                  <a:srgbClr val="FF0000"/>
                </a:solidFill>
                <a:latin typeface="Consolas" pitchFamily="49" charset="0"/>
                <a:cs typeface="Consolas" pitchFamily="49" charset="0"/>
              </a:endParaRPr>
            </a:p>
          </p:txBody>
        </p:sp>
        <p:sp>
          <p:nvSpPr>
            <p:cNvPr id="48" name="矩形 47"/>
            <p:cNvSpPr/>
            <p:nvPr/>
          </p:nvSpPr>
          <p:spPr>
            <a:xfrm>
              <a:off x="1857356" y="4315512"/>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=21</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=26,lb=33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a:t>
              </a:r>
              <a:r>
                <a:rPr lang="en-US" altLang="zh-CN" sz="1400">
                  <a:solidFill>
                    <a:srgbClr val="FF0000"/>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sp>
          <p:nvSpPr>
            <p:cNvPr id="49" name="TextBox 48"/>
            <p:cNvSpPr txBox="1"/>
            <p:nvPr/>
          </p:nvSpPr>
          <p:spPr>
            <a:xfrm>
              <a:off x="3276158" y="4143380"/>
              <a:ext cx="500066"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10</a:t>
              </a:r>
              <a:endParaRPr lang="zh-CN" altLang="en-US" sz="1600">
                <a:solidFill>
                  <a:srgbClr val="FF0000"/>
                </a:solidFill>
                <a:latin typeface="Consolas" pitchFamily="49" charset="0"/>
                <a:cs typeface="Consolas" pitchFamily="49" charset="0"/>
              </a:endParaRPr>
            </a:p>
          </p:txBody>
        </p:sp>
        <p:sp>
          <p:nvSpPr>
            <p:cNvPr id="50" name="矩形 49"/>
            <p:cNvSpPr/>
            <p:nvPr/>
          </p:nvSpPr>
          <p:spPr>
            <a:xfrm>
              <a:off x="3654546" y="4301826"/>
              <a:ext cx="1440000" cy="82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=3</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=17</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=31,lb=33</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,0}</a:t>
              </a:r>
              <a:endParaRPr lang="zh-CN" altLang="zh-CN" sz="1400">
                <a:solidFill>
                  <a:srgbClr val="0000FF"/>
                </a:solidFill>
                <a:latin typeface="Consolas" pitchFamily="49" charset="0"/>
                <a:ea typeface="楷体" pitchFamily="49" charset="-122"/>
                <a:cs typeface="Consolas" pitchFamily="49" charset="0"/>
              </a:endParaRPr>
            </a:p>
          </p:txBody>
        </p:sp>
        <p:cxnSp>
          <p:nvCxnSpPr>
            <p:cNvPr id="52" name="直接连接符 51"/>
            <p:cNvCxnSpPr>
              <a:endCxn id="48" idx="0"/>
            </p:cNvCxnSpPr>
            <p:nvPr/>
          </p:nvCxnSpPr>
          <p:spPr>
            <a:xfrm rot="10800000" flipV="1">
              <a:off x="2577356" y="3827484"/>
              <a:ext cx="726562" cy="48802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endCxn id="50" idx="0"/>
            </p:cNvCxnSpPr>
            <p:nvPr/>
          </p:nvCxnSpPr>
          <p:spPr>
            <a:xfrm>
              <a:off x="3725984" y="3842058"/>
              <a:ext cx="648562" cy="45976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2511538" y="3929066"/>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3583108" y="3929066"/>
              <a:ext cx="357190" cy="246221"/>
            </a:xfrm>
            <a:prstGeom prst="rect">
              <a:avLst/>
            </a:prstGeom>
            <a:noFill/>
          </p:spPr>
          <p:txBody>
            <a:bodyPr wrap="square" lIns="0" tIns="0" rIns="0" bIns="0" rtlCol="0">
              <a:spAutoFit/>
            </a:bodyPr>
            <a:lstStyle/>
            <a:p>
              <a:r>
                <a:rPr lang="en-US" altLang="zh-CN" sz="1600" i="1" dirty="0">
                  <a:solidFill>
                    <a:srgbClr val="0000FF"/>
                  </a:solidFill>
                  <a:latin typeface="Consolas" pitchFamily="49" charset="0"/>
                  <a:ea typeface="仿宋" pitchFamily="49" charset="-122"/>
                  <a:cs typeface="Consolas" pitchFamily="49" charset="0"/>
                </a:rPr>
                <a:t>j</a:t>
              </a:r>
              <a:r>
                <a:rPr lang="en-US" altLang="zh-CN" sz="1600" dirty="0">
                  <a:solidFill>
                    <a:srgbClr val="0000FF"/>
                  </a:solidFill>
                  <a:latin typeface="Consolas" pitchFamily="49" charset="0"/>
                  <a:ea typeface="仿宋" pitchFamily="49" charset="-122"/>
                  <a:cs typeface="Consolas" pitchFamily="49" charset="0"/>
                </a:rPr>
                <a:t>=4</a:t>
              </a:r>
              <a:endParaRPr lang="zh-CN" altLang="en-US" sz="1600" dirty="0">
                <a:solidFill>
                  <a:srgbClr val="0000FF"/>
                </a:solidFill>
                <a:latin typeface="Consolas" pitchFamily="49" charset="0"/>
                <a:ea typeface="仿宋" pitchFamily="49" charset="-122"/>
                <a:cs typeface="Consolas" pitchFamily="49" charset="0"/>
              </a:endParaRPr>
            </a:p>
          </p:txBody>
        </p:sp>
      </p:grpSp>
      <p:grpSp>
        <p:nvGrpSpPr>
          <p:cNvPr id="8" name="组合 73"/>
          <p:cNvGrpSpPr/>
          <p:nvPr/>
        </p:nvGrpSpPr>
        <p:grpSpPr>
          <a:xfrm>
            <a:off x="1368530" y="2500306"/>
            <a:ext cx="285752" cy="522258"/>
            <a:chOff x="642910" y="3490389"/>
            <a:chExt cx="285752" cy="522258"/>
          </a:xfrm>
        </p:grpSpPr>
        <p:sp>
          <p:nvSpPr>
            <p:cNvPr id="70" name="TextBox 69"/>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72" name="直接连接符 71"/>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78" name="矩形 77"/>
          <p:cNvSpPr/>
          <p:nvPr/>
        </p:nvSpPr>
        <p:spPr>
          <a:xfrm>
            <a:off x="5524703" y="4316030"/>
            <a:ext cx="1440000" cy="828000"/>
          </a:xfrm>
          <a:prstGeom prst="rect">
            <a:avLst/>
          </a:prstGeom>
          <a:solidFill>
            <a:schemeClr val="bg1"/>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=3</a:t>
            </a:r>
            <a:r>
              <a:rPr lang="zh-CN" altLang="zh-CN" sz="1400" dirty="0">
                <a:solidFill>
                  <a:srgbClr val="0000FF"/>
                </a:solidFill>
                <a:latin typeface="Consolas" pitchFamily="49" charset="0"/>
                <a:ea typeface="楷体" pitchFamily="49" charset="-122"/>
                <a:cs typeface="Consolas" pitchFamily="49" charset="0"/>
              </a:rPr>
              <a:t>，</a:t>
            </a: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1</a:t>
            </a:r>
            <a:r>
              <a:rPr lang="en-US" altLang="zh-CN" sz="1400" dirty="0">
                <a:solidFill>
                  <a:srgbClr val="0000FF"/>
                </a:solidFill>
                <a:latin typeface="Consolas" pitchFamily="49" charset="0"/>
                <a:ea typeface="楷体" pitchFamily="49" charset="-122"/>
                <a:cs typeface="Consolas" pitchFamily="49" charset="0"/>
              </a:rPr>
              <a:t>=21</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2</a:t>
            </a:r>
            <a:r>
              <a:rPr lang="en-US" altLang="zh-CN" sz="1400" dirty="0">
                <a:solidFill>
                  <a:srgbClr val="0000FF"/>
                </a:solidFill>
                <a:latin typeface="Consolas" pitchFamily="49" charset="0"/>
                <a:ea typeface="楷体" pitchFamily="49" charset="-122"/>
                <a:cs typeface="Consolas" pitchFamily="49" charset="0"/>
              </a:rPr>
              <a:t>=27,lb=</a:t>
            </a:r>
            <a:r>
              <a:rPr lang="en-US" altLang="zh-CN" sz="1400" dirty="0">
                <a:solidFill>
                  <a:srgbClr val="FF0000"/>
                </a:solidFill>
                <a:latin typeface="Consolas" pitchFamily="49" charset="0"/>
                <a:ea typeface="楷体" pitchFamily="49" charset="-122"/>
                <a:cs typeface="Consolas" pitchFamily="49" charset="0"/>
              </a:rPr>
              <a:t>34</a:t>
            </a:r>
            <a:endParaRPr lang="zh-CN" altLang="zh-CN" sz="1400" dirty="0">
              <a:solidFill>
                <a:srgbClr val="FF0000"/>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[]={3,2,</a:t>
            </a:r>
            <a:r>
              <a:rPr lang="en-US" altLang="zh-CN" sz="1400" dirty="0">
                <a:solidFill>
                  <a:srgbClr val="FF0000"/>
                </a:solidFill>
                <a:latin typeface="Consolas" pitchFamily="49" charset="0"/>
                <a:ea typeface="楷体" pitchFamily="49" charset="-122"/>
                <a:cs typeface="Consolas" pitchFamily="49" charset="0"/>
              </a:rPr>
              <a:t>1</a:t>
            </a:r>
            <a:r>
              <a:rPr lang="en-US" altLang="zh-CN" sz="1400" dirty="0">
                <a:solidFill>
                  <a:srgbClr val="0000FF"/>
                </a:solidFill>
                <a:latin typeface="Consolas" pitchFamily="49" charset="0"/>
                <a:ea typeface="楷体" pitchFamily="49" charset="-122"/>
                <a:cs typeface="Consolas" pitchFamily="49" charset="0"/>
              </a:rPr>
              <a:t>,0}</a:t>
            </a:r>
            <a:endParaRPr lang="zh-CN" altLang="zh-CN" sz="1400" dirty="0">
              <a:solidFill>
                <a:srgbClr val="0000FF"/>
              </a:solidFill>
              <a:latin typeface="Consolas" pitchFamily="49" charset="0"/>
              <a:ea typeface="楷体" pitchFamily="49" charset="-122"/>
              <a:cs typeface="Consolas" pitchFamily="49" charset="0"/>
            </a:endParaRPr>
          </a:p>
        </p:txBody>
      </p:sp>
      <p:sp>
        <p:nvSpPr>
          <p:cNvPr id="83" name="TextBox 82"/>
          <p:cNvSpPr txBox="1"/>
          <p:nvPr/>
        </p:nvSpPr>
        <p:spPr>
          <a:xfrm>
            <a:off x="5231802" y="3975375"/>
            <a:ext cx="357190" cy="246221"/>
          </a:xfrm>
          <a:prstGeom prst="rect">
            <a:avLst/>
          </a:prstGeom>
          <a:noFill/>
        </p:spPr>
        <p:txBody>
          <a:bodyPr wrap="square" lIns="0" tIns="0" rIns="0" bIns="0" rtlCol="0">
            <a:spAutoFit/>
          </a:bodyPr>
          <a:lstStyle/>
          <a:p>
            <a:r>
              <a:rPr lang="en-US" altLang="zh-CN" sz="1600" i="1" dirty="0">
                <a:solidFill>
                  <a:srgbClr val="0000FF"/>
                </a:solidFill>
                <a:latin typeface="Consolas" pitchFamily="49" charset="0"/>
                <a:ea typeface="仿宋" pitchFamily="49" charset="-122"/>
                <a:cs typeface="Consolas" pitchFamily="49" charset="0"/>
              </a:rPr>
              <a:t>j</a:t>
            </a:r>
            <a:r>
              <a:rPr lang="en-US" altLang="zh-CN" sz="1600" dirty="0">
                <a:solidFill>
                  <a:srgbClr val="0000FF"/>
                </a:solidFill>
                <a:latin typeface="Consolas" pitchFamily="49" charset="0"/>
                <a:ea typeface="仿宋" pitchFamily="49" charset="-122"/>
                <a:cs typeface="Consolas" pitchFamily="49" charset="0"/>
              </a:rPr>
              <a:t>=1</a:t>
            </a:r>
            <a:endParaRPr lang="zh-CN" altLang="en-US" sz="1600" dirty="0">
              <a:solidFill>
                <a:srgbClr val="0000FF"/>
              </a:solidFill>
              <a:latin typeface="Consolas" pitchFamily="49" charset="0"/>
              <a:ea typeface="仿宋" pitchFamily="49" charset="-122"/>
              <a:cs typeface="Consolas" pitchFamily="49" charset="0"/>
            </a:endParaRPr>
          </a:p>
        </p:txBody>
      </p:sp>
      <p:grpSp>
        <p:nvGrpSpPr>
          <p:cNvPr id="12" name="组合 91"/>
          <p:cNvGrpSpPr/>
          <p:nvPr/>
        </p:nvGrpSpPr>
        <p:grpSpPr>
          <a:xfrm>
            <a:off x="6858016" y="2478114"/>
            <a:ext cx="285752" cy="522258"/>
            <a:chOff x="642910" y="3490389"/>
            <a:chExt cx="285752" cy="522258"/>
          </a:xfrm>
        </p:grpSpPr>
        <p:sp>
          <p:nvSpPr>
            <p:cNvPr id="93" name="TextBox 92"/>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4" name="直接连接符 93"/>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21" name="组合 94"/>
          <p:cNvGrpSpPr/>
          <p:nvPr/>
        </p:nvGrpSpPr>
        <p:grpSpPr>
          <a:xfrm>
            <a:off x="3194582" y="2468066"/>
            <a:ext cx="285752" cy="522258"/>
            <a:chOff x="642910" y="3490389"/>
            <a:chExt cx="285752" cy="522258"/>
          </a:xfrm>
        </p:grpSpPr>
        <p:sp>
          <p:nvSpPr>
            <p:cNvPr id="96" name="TextBox 95"/>
            <p:cNvSpPr txBox="1"/>
            <p:nvPr/>
          </p:nvSpPr>
          <p:spPr>
            <a:xfrm>
              <a:off x="642910" y="3643315"/>
              <a:ext cx="285752" cy="369332"/>
            </a:xfrm>
            <a:prstGeom prst="rect">
              <a:avLst/>
            </a:prstGeom>
            <a:noFill/>
          </p:spPr>
          <p:txBody>
            <a:bodyPr wrap="square" rtlCol="0">
              <a:spAutoFit/>
            </a:bodyPr>
            <a:lstStyle/>
            <a:p>
              <a:r>
                <a:rPr lang="en-US" altLang="zh-CN" sz="1800">
                  <a:solidFill>
                    <a:srgbClr val="FF0000"/>
                  </a:solidFill>
                </a:rPr>
                <a:t>×</a:t>
              </a:r>
              <a:endParaRPr lang="zh-CN" altLang="en-US" sz="1800">
                <a:solidFill>
                  <a:srgbClr val="FF0000"/>
                </a:solidFill>
              </a:endParaRPr>
            </a:p>
          </p:txBody>
        </p:sp>
        <p:cxnSp>
          <p:nvCxnSpPr>
            <p:cNvPr id="97" name="直接连接符 96"/>
            <p:cNvCxnSpPr/>
            <p:nvPr/>
          </p:nvCxnSpPr>
          <p:spPr>
            <a:xfrm rot="16200000" flipH="1">
              <a:off x="740019" y="3597546"/>
              <a:ext cx="214314" cy="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31" name="组合 112"/>
          <p:cNvGrpSpPr/>
          <p:nvPr/>
        </p:nvGrpSpPr>
        <p:grpSpPr>
          <a:xfrm>
            <a:off x="1396931" y="5143512"/>
            <a:ext cx="1889185" cy="1272198"/>
            <a:chOff x="1396931" y="5143512"/>
            <a:chExt cx="1889185" cy="1272198"/>
          </a:xfrm>
        </p:grpSpPr>
        <p:sp>
          <p:nvSpPr>
            <p:cNvPr id="99" name="TextBox 98"/>
            <p:cNvSpPr txBox="1"/>
            <p:nvPr/>
          </p:nvSpPr>
          <p:spPr>
            <a:xfrm>
              <a:off x="1396931" y="5452487"/>
              <a:ext cx="428628" cy="584775"/>
            </a:xfrm>
            <a:prstGeom prst="rect">
              <a:avLst/>
            </a:prstGeom>
            <a:noFill/>
          </p:spPr>
          <p:txBody>
            <a:bodyPr wrap="square" rtlCol="0">
              <a:spAutoFit/>
            </a:bodyPr>
            <a:lstStyle/>
            <a:p>
              <a:r>
                <a:rPr lang="en-US" altLang="zh-CN" sz="1600" dirty="0">
                  <a:solidFill>
                    <a:srgbClr val="FF0000"/>
                  </a:solidFill>
                  <a:latin typeface="Consolas" pitchFamily="49" charset="0"/>
                  <a:cs typeface="Consolas" pitchFamily="49" charset="0"/>
                </a:rPr>
                <a:t>13</a:t>
              </a:r>
              <a:r>
                <a:rPr lang="zh-CN" altLang="en-US" sz="1600" dirty="0">
                  <a:solidFill>
                    <a:srgbClr val="FF0000"/>
                  </a:solidFill>
                  <a:latin typeface="Consolas" pitchFamily="49" charset="0"/>
                  <a:cs typeface="Consolas" pitchFamily="49" charset="0"/>
                </a:rPr>
                <a:t>？？</a:t>
              </a:r>
            </a:p>
          </p:txBody>
        </p:sp>
        <p:sp>
          <p:nvSpPr>
            <p:cNvPr id="100" name="矩形 99"/>
            <p:cNvSpPr/>
            <p:nvPr/>
          </p:nvSpPr>
          <p:spPr>
            <a:xfrm>
              <a:off x="1846116" y="5587710"/>
              <a:ext cx="1440000" cy="82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rgbClr val="0000FF"/>
                  </a:solidFill>
                  <a:latin typeface="Consolas" pitchFamily="49" charset="0"/>
                  <a:ea typeface="楷体" pitchFamily="49" charset="-122"/>
                  <a:cs typeface="Consolas" pitchFamily="49" charset="0"/>
                </a:rPr>
                <a:t>i</a:t>
              </a:r>
              <a:r>
                <a:rPr lang="en-US" altLang="zh-CN" sz="1400">
                  <a:solidFill>
                    <a:srgbClr val="0000FF"/>
                  </a:solidFill>
                  <a:latin typeface="Consolas" pitchFamily="49" charset="0"/>
                  <a:ea typeface="楷体" pitchFamily="49" charset="-122"/>
                  <a:cs typeface="Consolas" pitchFamily="49" charset="0"/>
                </a:rPr>
                <a:t>=4</a:t>
              </a:r>
              <a:r>
                <a:rPr lang="zh-CN" altLang="zh-CN" sz="1400">
                  <a:solidFill>
                    <a:srgbClr val="0000FF"/>
                  </a:solidFill>
                  <a:latin typeface="Consolas" pitchFamily="49" charset="0"/>
                  <a:ea typeface="楷体" pitchFamily="49" charset="-122"/>
                  <a:cs typeface="Consolas" pitchFamily="49" charset="0"/>
                </a:rPr>
                <a:t>，</a:t>
              </a: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1</a:t>
              </a:r>
              <a:r>
                <a:rPr lang="en-US" altLang="zh-CN" sz="1400">
                  <a:solidFill>
                    <a:srgbClr val="0000FF"/>
                  </a:solidFill>
                  <a:latin typeface="Consolas" pitchFamily="49" charset="0"/>
                  <a:ea typeface="楷体" pitchFamily="49" charset="-122"/>
                  <a:cs typeface="Consolas" pitchFamily="49" charset="0"/>
                </a:rPr>
                <a:t>=29</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f</a:t>
              </a:r>
              <a:r>
                <a:rPr lang="en-US" altLang="zh-CN" sz="1400" baseline="-25000">
                  <a:solidFill>
                    <a:srgbClr val="0000FF"/>
                  </a:solidFill>
                  <a:latin typeface="Consolas" pitchFamily="49" charset="0"/>
                  <a:ea typeface="楷体" pitchFamily="49" charset="-122"/>
                  <a:cs typeface="Consolas" pitchFamily="49" charset="0"/>
                </a:rPr>
                <a:t>2</a:t>
              </a:r>
              <a:r>
                <a:rPr lang="en-US" altLang="zh-CN" sz="1400">
                  <a:solidFill>
                    <a:srgbClr val="0000FF"/>
                  </a:solidFill>
                  <a:latin typeface="Consolas" pitchFamily="49" charset="0"/>
                  <a:ea typeface="楷体" pitchFamily="49" charset="-122"/>
                  <a:cs typeface="Consolas" pitchFamily="49" charset="0"/>
                </a:rPr>
                <a:t>=36,lb=36</a:t>
              </a:r>
              <a:endParaRPr lang="zh-CN" altLang="zh-CN" sz="1400">
                <a:solidFill>
                  <a:srgbClr val="0000FF"/>
                </a:solidFill>
                <a:latin typeface="Consolas" pitchFamily="49" charset="0"/>
                <a:ea typeface="楷体" pitchFamily="49" charset="-122"/>
                <a:cs typeface="Consolas" pitchFamily="49" charset="0"/>
              </a:endParaRPr>
            </a:p>
            <a:p>
              <a:pPr>
                <a:lnSpc>
                  <a:spcPts val="2000"/>
                </a:lnSpc>
              </a:pPr>
              <a:r>
                <a:rPr lang="en-US" altLang="zh-CN" sz="1400" i="1">
                  <a:solidFill>
                    <a:srgbClr val="0000FF"/>
                  </a:solidFill>
                  <a:latin typeface="Consolas" pitchFamily="49" charset="0"/>
                  <a:ea typeface="楷体" pitchFamily="49" charset="-122"/>
                  <a:cs typeface="Consolas" pitchFamily="49" charset="0"/>
                </a:rPr>
                <a:t>x</a:t>
              </a:r>
              <a:r>
                <a:rPr lang="en-US" altLang="zh-CN" sz="1400">
                  <a:solidFill>
                    <a:srgbClr val="0000FF"/>
                  </a:solidFill>
                  <a:latin typeface="Consolas" pitchFamily="49" charset="0"/>
                  <a:ea typeface="楷体" pitchFamily="49" charset="-122"/>
                  <a:cs typeface="Consolas" pitchFamily="49" charset="0"/>
                </a:rPr>
                <a:t>[]={3,1,2,</a:t>
              </a:r>
              <a:r>
                <a:rPr lang="en-US" altLang="zh-CN" sz="1400">
                  <a:solidFill>
                    <a:srgbClr val="FF0000"/>
                  </a:solidFill>
                  <a:latin typeface="Consolas" pitchFamily="49" charset="0"/>
                  <a:ea typeface="楷体" pitchFamily="49" charset="-122"/>
                  <a:cs typeface="Consolas" pitchFamily="49" charset="0"/>
                </a:rPr>
                <a:t>4</a:t>
              </a:r>
              <a:r>
                <a:rPr lang="en-US" altLang="zh-CN" sz="1400">
                  <a:solidFill>
                    <a:srgbClr val="0000FF"/>
                  </a:solidFill>
                  <a:latin typeface="Consolas" pitchFamily="49" charset="0"/>
                  <a:ea typeface="楷体" pitchFamily="49" charset="-122"/>
                  <a:cs typeface="Consolas" pitchFamily="49" charset="0"/>
                </a:rPr>
                <a:t>}</a:t>
              </a:r>
              <a:endParaRPr lang="zh-CN" altLang="zh-CN" sz="1400">
                <a:solidFill>
                  <a:srgbClr val="0000FF"/>
                </a:solidFill>
                <a:latin typeface="Consolas" pitchFamily="49" charset="0"/>
                <a:ea typeface="楷体" pitchFamily="49" charset="-122"/>
                <a:cs typeface="Consolas" pitchFamily="49" charset="0"/>
              </a:endParaRPr>
            </a:p>
          </p:txBody>
        </p:sp>
        <p:cxnSp>
          <p:nvCxnSpPr>
            <p:cNvPr id="102" name="直接连接符 101"/>
            <p:cNvCxnSpPr>
              <a:stCxn id="48" idx="2"/>
              <a:endCxn id="100" idx="0"/>
            </p:cNvCxnSpPr>
            <p:nvPr/>
          </p:nvCxnSpPr>
          <p:spPr>
            <a:xfrm rot="5400000">
              <a:off x="2349637"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3" name="TextBox 102"/>
            <p:cNvSpPr txBox="1"/>
            <p:nvPr/>
          </p:nvSpPr>
          <p:spPr>
            <a:xfrm>
              <a:off x="2621976" y="526629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32" name="组合 114"/>
          <p:cNvGrpSpPr/>
          <p:nvPr/>
        </p:nvGrpSpPr>
        <p:grpSpPr>
          <a:xfrm>
            <a:off x="3286116" y="5143512"/>
            <a:ext cx="1857388" cy="1272198"/>
            <a:chOff x="3286116" y="5143512"/>
            <a:chExt cx="1857388" cy="1272198"/>
          </a:xfrm>
        </p:grpSpPr>
        <p:sp>
          <p:nvSpPr>
            <p:cNvPr id="104" name="TextBox 103"/>
            <p:cNvSpPr txBox="1"/>
            <p:nvPr/>
          </p:nvSpPr>
          <p:spPr>
            <a:xfrm>
              <a:off x="3286116" y="5429264"/>
              <a:ext cx="428628" cy="338554"/>
            </a:xfrm>
            <a:prstGeom prst="rect">
              <a:avLst/>
            </a:prstGeom>
            <a:noFill/>
          </p:spPr>
          <p:txBody>
            <a:bodyPr wrap="square" rtlCol="0">
              <a:spAutoFit/>
            </a:bodyPr>
            <a:lstStyle/>
            <a:p>
              <a:r>
                <a:rPr lang="en-US" altLang="zh-CN" sz="1600">
                  <a:solidFill>
                    <a:srgbClr val="FF0000"/>
                  </a:solidFill>
                  <a:latin typeface="Consolas" pitchFamily="49" charset="0"/>
                  <a:cs typeface="Consolas" pitchFamily="49" charset="0"/>
                </a:rPr>
                <a:t>14</a:t>
              </a:r>
              <a:endParaRPr lang="zh-CN" altLang="en-US" sz="1600">
                <a:solidFill>
                  <a:srgbClr val="FF0000"/>
                </a:solidFill>
                <a:latin typeface="Consolas" pitchFamily="49" charset="0"/>
                <a:cs typeface="Consolas" pitchFamily="49" charset="0"/>
              </a:endParaRPr>
            </a:p>
          </p:txBody>
        </p:sp>
        <p:sp>
          <p:nvSpPr>
            <p:cNvPr id="105" name="矩形 104"/>
            <p:cNvSpPr/>
            <p:nvPr/>
          </p:nvSpPr>
          <p:spPr>
            <a:xfrm>
              <a:off x="3703504" y="5587710"/>
              <a:ext cx="1440000" cy="82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a:solidFill>
                    <a:schemeClr val="bg1"/>
                  </a:solidFill>
                  <a:latin typeface="Consolas" pitchFamily="49" charset="0"/>
                  <a:ea typeface="楷体" pitchFamily="49" charset="-122"/>
                  <a:cs typeface="Consolas" pitchFamily="49" charset="0"/>
                </a:rPr>
                <a:t>i</a:t>
              </a:r>
              <a:r>
                <a:rPr lang="en-US" altLang="zh-CN" sz="1400">
                  <a:solidFill>
                    <a:schemeClr val="bg1"/>
                  </a:solidFill>
                  <a:latin typeface="Consolas" pitchFamily="49" charset="0"/>
                  <a:ea typeface="楷体" pitchFamily="49" charset="-122"/>
                  <a:cs typeface="Consolas" pitchFamily="49" charset="0"/>
                </a:rPr>
                <a:t>=4</a:t>
              </a:r>
              <a:r>
                <a:rPr lang="zh-CN" altLang="zh-CN" sz="1400">
                  <a:solidFill>
                    <a:schemeClr val="bg1"/>
                  </a:solidFill>
                  <a:latin typeface="Consolas" pitchFamily="49" charset="0"/>
                  <a:ea typeface="楷体" pitchFamily="49" charset="-122"/>
                  <a:cs typeface="Consolas" pitchFamily="49" charset="0"/>
                </a:rPr>
                <a:t>，</a:t>
              </a:r>
              <a:r>
                <a:rPr lang="en-US" altLang="zh-CN" sz="1400" i="1">
                  <a:solidFill>
                    <a:schemeClr val="bg1"/>
                  </a:solidFill>
                  <a:latin typeface="Consolas" pitchFamily="49" charset="0"/>
                  <a:ea typeface="楷体" pitchFamily="49" charset="-122"/>
                  <a:cs typeface="Consolas" pitchFamily="49" charset="0"/>
                </a:rPr>
                <a:t>f</a:t>
              </a:r>
              <a:r>
                <a:rPr lang="en-US" altLang="zh-CN" sz="1400" i="1" baseline="-25000">
                  <a:solidFill>
                    <a:schemeClr val="bg1"/>
                  </a:solidFill>
                  <a:latin typeface="Consolas" pitchFamily="49" charset="0"/>
                  <a:ea typeface="楷体" pitchFamily="49" charset="-122"/>
                  <a:cs typeface="Consolas" pitchFamily="49" charset="0"/>
                </a:rPr>
                <a:t>1</a:t>
              </a:r>
              <a:r>
                <a:rPr lang="en-US" altLang="zh-CN" sz="1400">
                  <a:solidFill>
                    <a:schemeClr val="bg1"/>
                  </a:solidFill>
                  <a:latin typeface="Consolas" pitchFamily="49" charset="0"/>
                  <a:ea typeface="楷体" pitchFamily="49" charset="-122"/>
                  <a:cs typeface="Consolas" pitchFamily="49" charset="0"/>
                </a:rPr>
                <a:t>=29</a:t>
              </a:r>
              <a:endParaRPr lang="zh-CN" altLang="zh-CN" sz="1400">
                <a:solidFill>
                  <a:schemeClr val="bg1"/>
                </a:solidFill>
                <a:latin typeface="Consolas" pitchFamily="49" charset="0"/>
                <a:ea typeface="楷体" pitchFamily="49" charset="-122"/>
                <a:cs typeface="Consolas" pitchFamily="49" charset="0"/>
              </a:endParaRPr>
            </a:p>
            <a:p>
              <a:pPr>
                <a:lnSpc>
                  <a:spcPts val="2000"/>
                </a:lnSpc>
              </a:pPr>
              <a:r>
                <a:rPr lang="en-US" altLang="zh-CN" sz="1400" i="1">
                  <a:solidFill>
                    <a:schemeClr val="bg1"/>
                  </a:solidFill>
                  <a:latin typeface="Consolas" pitchFamily="49" charset="0"/>
                  <a:ea typeface="楷体" pitchFamily="49" charset="-122"/>
                  <a:cs typeface="Consolas" pitchFamily="49" charset="0"/>
                </a:rPr>
                <a:t>f</a:t>
              </a:r>
              <a:r>
                <a:rPr lang="en-US" altLang="zh-CN" sz="1400" baseline="-25000">
                  <a:solidFill>
                    <a:schemeClr val="bg1"/>
                  </a:solidFill>
                  <a:latin typeface="Consolas" pitchFamily="49" charset="0"/>
                  <a:ea typeface="楷体" pitchFamily="49" charset="-122"/>
                  <a:cs typeface="Consolas" pitchFamily="49" charset="0"/>
                </a:rPr>
                <a:t>2</a:t>
              </a:r>
              <a:r>
                <a:rPr lang="en-US" altLang="zh-CN" sz="1400">
                  <a:solidFill>
                    <a:schemeClr val="bg1"/>
                  </a:solidFill>
                  <a:latin typeface="Consolas" pitchFamily="49" charset="0"/>
                  <a:ea typeface="楷体" pitchFamily="49" charset="-122"/>
                  <a:cs typeface="Consolas" pitchFamily="49" charset="0"/>
                </a:rPr>
                <a:t>=33,lb=33</a:t>
              </a:r>
              <a:endParaRPr lang="zh-CN" altLang="zh-CN" sz="1400">
                <a:solidFill>
                  <a:schemeClr val="bg1"/>
                </a:solidFill>
                <a:latin typeface="Consolas" pitchFamily="49" charset="0"/>
                <a:ea typeface="楷体" pitchFamily="49" charset="-122"/>
                <a:cs typeface="Consolas" pitchFamily="49" charset="0"/>
              </a:endParaRPr>
            </a:p>
            <a:p>
              <a:pPr>
                <a:lnSpc>
                  <a:spcPts val="2000"/>
                </a:lnSpc>
              </a:pPr>
              <a:r>
                <a:rPr lang="en-US" altLang="zh-CN" sz="1400" i="1">
                  <a:solidFill>
                    <a:schemeClr val="bg1"/>
                  </a:solidFill>
                  <a:latin typeface="Consolas" pitchFamily="49" charset="0"/>
                  <a:ea typeface="楷体" pitchFamily="49" charset="-122"/>
                  <a:cs typeface="Consolas" pitchFamily="49" charset="0"/>
                </a:rPr>
                <a:t>x</a:t>
              </a:r>
              <a:r>
                <a:rPr lang="en-US" altLang="zh-CN" sz="1400">
                  <a:solidFill>
                    <a:schemeClr val="bg1"/>
                  </a:solidFill>
                  <a:latin typeface="Consolas" pitchFamily="49" charset="0"/>
                  <a:ea typeface="楷体" pitchFamily="49" charset="-122"/>
                  <a:cs typeface="Consolas" pitchFamily="49" charset="0"/>
                </a:rPr>
                <a:t>[]={3,1,4,2}</a:t>
              </a:r>
              <a:endParaRPr lang="zh-CN" altLang="zh-CN" sz="1400">
                <a:solidFill>
                  <a:schemeClr val="bg1"/>
                </a:solidFill>
                <a:latin typeface="Consolas" pitchFamily="49" charset="0"/>
                <a:ea typeface="楷体" pitchFamily="49" charset="-122"/>
                <a:cs typeface="Consolas" pitchFamily="49" charset="0"/>
              </a:endParaRPr>
            </a:p>
          </p:txBody>
        </p:sp>
        <p:cxnSp>
          <p:nvCxnSpPr>
            <p:cNvPr id="106" name="直接连接符 105"/>
            <p:cNvCxnSpPr>
              <a:endCxn id="105" idx="0"/>
            </p:cNvCxnSpPr>
            <p:nvPr/>
          </p:nvCxnSpPr>
          <p:spPr>
            <a:xfrm rot="5400000">
              <a:off x="4207025" y="5359991"/>
              <a:ext cx="444198" cy="1124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4479364" y="5266292"/>
              <a:ext cx="357190" cy="246221"/>
            </a:xfrm>
            <a:prstGeom prst="rect">
              <a:avLst/>
            </a:prstGeom>
            <a:noFill/>
          </p:spPr>
          <p:txBody>
            <a:bodyPr wrap="square" lIns="0" tIns="0" rIns="0" bIns="0" rtlCol="0">
              <a:spAutoFit/>
            </a:bodyPr>
            <a:lstStyle/>
            <a:p>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grpSp>
      <p:cxnSp>
        <p:nvCxnSpPr>
          <p:cNvPr id="118" name="直接连接符 117"/>
          <p:cNvCxnSpPr>
            <a:stCxn id="38" idx="2"/>
            <a:endCxn id="78" idx="0"/>
          </p:cNvCxnSpPr>
          <p:nvPr/>
        </p:nvCxnSpPr>
        <p:spPr>
          <a:xfrm>
            <a:off x="5231802" y="3843942"/>
            <a:ext cx="1012901" cy="472088"/>
          </a:xfrm>
          <a:prstGeom prst="line">
            <a:avLst/>
          </a:prstGeom>
          <a:ln>
            <a:tailEnd type="none"/>
          </a:ln>
        </p:spPr>
        <p:style>
          <a:lnRef idx="2">
            <a:schemeClr val="dk1"/>
          </a:lnRef>
          <a:fillRef idx="0">
            <a:schemeClr val="dk1"/>
          </a:fillRef>
          <a:effectRef idx="1">
            <a:schemeClr val="dk1"/>
          </a:effectRef>
          <a:fontRef idx="minor">
            <a:schemeClr val="tx1"/>
          </a:fontRef>
        </p:style>
      </p:cxnSp>
      <p:grpSp>
        <p:nvGrpSpPr>
          <p:cNvPr id="43" name="组合 120"/>
          <p:cNvGrpSpPr/>
          <p:nvPr/>
        </p:nvGrpSpPr>
        <p:grpSpPr>
          <a:xfrm>
            <a:off x="5316524" y="5857892"/>
            <a:ext cx="1684368" cy="369332"/>
            <a:chOff x="5316524" y="5857892"/>
            <a:chExt cx="1684368" cy="369332"/>
          </a:xfrm>
        </p:grpSpPr>
        <p:sp>
          <p:nvSpPr>
            <p:cNvPr id="119" name="TextBox 118"/>
            <p:cNvSpPr txBox="1"/>
            <p:nvPr/>
          </p:nvSpPr>
          <p:spPr>
            <a:xfrm>
              <a:off x="5786446" y="5857892"/>
              <a:ext cx="1214446" cy="369332"/>
            </a:xfrm>
            <a:prstGeom prst="rect">
              <a:avLst/>
            </a:prstGeom>
            <a:noFill/>
          </p:spPr>
          <p:txBody>
            <a:bodyPr wrap="square" rtlCol="0">
              <a:spAutoFit/>
            </a:bodyPr>
            <a:lstStyle/>
            <a:p>
              <a:r>
                <a:rPr lang="zh-CN" altLang="en-US" sz="1800">
                  <a:solidFill>
                    <a:srgbClr val="0000FF"/>
                  </a:solidFill>
                  <a:latin typeface="华文中宋" pitchFamily="2" charset="-122"/>
                  <a:ea typeface="华文中宋" pitchFamily="2" charset="-122"/>
                </a:rPr>
                <a:t>最优解</a:t>
              </a:r>
            </a:p>
          </p:txBody>
        </p:sp>
        <p:sp>
          <p:nvSpPr>
            <p:cNvPr id="120" name="左箭头 119"/>
            <p:cNvSpPr/>
            <p:nvPr/>
          </p:nvSpPr>
          <p:spPr>
            <a:xfrm>
              <a:off x="5316524" y="5949426"/>
              <a:ext cx="428628" cy="214314"/>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89" name="矩形 88"/>
          <p:cNvSpPr/>
          <p:nvPr/>
        </p:nvSpPr>
        <p:spPr>
          <a:xfrm>
            <a:off x="7160628" y="4302403"/>
            <a:ext cx="1440000" cy="828000"/>
          </a:xfrm>
          <a:prstGeom prst="rect">
            <a:avLst/>
          </a:prstGeom>
          <a:solidFill>
            <a:schemeClr val="bg1"/>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nSpc>
                <a:spcPts val="2000"/>
              </a:lnSpc>
            </a:pPr>
            <a:r>
              <a:rPr lang="en-US" altLang="zh-CN" sz="1400" i="1" dirty="0" err="1">
                <a:solidFill>
                  <a:srgbClr val="0000FF"/>
                </a:solidFill>
                <a:latin typeface="Consolas" pitchFamily="49" charset="0"/>
                <a:ea typeface="楷体" pitchFamily="49" charset="-122"/>
                <a:cs typeface="Consolas" pitchFamily="49" charset="0"/>
              </a:rPr>
              <a:t>i</a:t>
            </a:r>
            <a:r>
              <a:rPr lang="en-US" altLang="zh-CN" sz="1400" dirty="0">
                <a:solidFill>
                  <a:srgbClr val="0000FF"/>
                </a:solidFill>
                <a:latin typeface="Consolas" pitchFamily="49" charset="0"/>
                <a:ea typeface="楷体" pitchFamily="49" charset="-122"/>
                <a:cs typeface="Consolas" pitchFamily="49" charset="0"/>
              </a:rPr>
              <a:t>=3</a:t>
            </a:r>
            <a:r>
              <a:rPr lang="zh-CN" altLang="zh-CN" sz="1400" dirty="0">
                <a:solidFill>
                  <a:srgbClr val="0000FF"/>
                </a:solidFill>
                <a:latin typeface="Consolas" pitchFamily="49" charset="0"/>
                <a:ea typeface="楷体" pitchFamily="49" charset="-122"/>
                <a:cs typeface="Consolas" pitchFamily="49" charset="0"/>
              </a:rPr>
              <a:t>，</a:t>
            </a: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1</a:t>
            </a:r>
            <a:r>
              <a:rPr lang="en-US" altLang="zh-CN" sz="1400" dirty="0">
                <a:solidFill>
                  <a:srgbClr val="0000FF"/>
                </a:solidFill>
                <a:latin typeface="Consolas" pitchFamily="49" charset="0"/>
                <a:ea typeface="楷体" pitchFamily="49" charset="-122"/>
                <a:cs typeface="Consolas" pitchFamily="49" charset="0"/>
              </a:rPr>
              <a:t>=24</a:t>
            </a:r>
            <a:endParaRPr lang="zh-CN" altLang="zh-CN" sz="1400" dirty="0">
              <a:solidFill>
                <a:srgbClr val="0000FF"/>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f</a:t>
            </a:r>
            <a:r>
              <a:rPr lang="en-US" altLang="zh-CN" sz="1400" baseline="-25000" dirty="0">
                <a:solidFill>
                  <a:srgbClr val="0000FF"/>
                </a:solidFill>
                <a:latin typeface="Consolas" pitchFamily="49" charset="0"/>
                <a:ea typeface="楷体" pitchFamily="49" charset="-122"/>
                <a:cs typeface="Consolas" pitchFamily="49" charset="0"/>
              </a:rPr>
              <a:t>2</a:t>
            </a:r>
            <a:r>
              <a:rPr lang="en-US" altLang="zh-CN" sz="1400" dirty="0">
                <a:solidFill>
                  <a:srgbClr val="0000FF"/>
                </a:solidFill>
                <a:latin typeface="Consolas" pitchFamily="49" charset="0"/>
                <a:ea typeface="楷体" pitchFamily="49" charset="-122"/>
                <a:cs typeface="Consolas" pitchFamily="49" charset="0"/>
              </a:rPr>
              <a:t>=31,lb=</a:t>
            </a:r>
            <a:r>
              <a:rPr lang="en-US" altLang="zh-CN" sz="1400" dirty="0">
                <a:solidFill>
                  <a:srgbClr val="FF0000"/>
                </a:solidFill>
                <a:latin typeface="Consolas" pitchFamily="49" charset="0"/>
                <a:ea typeface="楷体" pitchFamily="49" charset="-122"/>
                <a:cs typeface="Consolas" pitchFamily="49" charset="0"/>
              </a:rPr>
              <a:t>37</a:t>
            </a:r>
            <a:endParaRPr lang="zh-CN" altLang="zh-CN" sz="1400" dirty="0">
              <a:solidFill>
                <a:srgbClr val="FF0000"/>
              </a:solidFill>
              <a:latin typeface="Consolas" pitchFamily="49" charset="0"/>
              <a:ea typeface="楷体" pitchFamily="49" charset="-122"/>
              <a:cs typeface="Consolas" pitchFamily="49" charset="0"/>
            </a:endParaRPr>
          </a:p>
          <a:p>
            <a:pPr>
              <a:lnSpc>
                <a:spcPts val="2000"/>
              </a:lnSpc>
            </a:pPr>
            <a:r>
              <a:rPr lang="en-US" altLang="zh-CN" sz="1400" i="1" dirty="0">
                <a:solidFill>
                  <a:srgbClr val="0000FF"/>
                </a:solidFill>
                <a:latin typeface="Consolas" pitchFamily="49" charset="0"/>
                <a:ea typeface="楷体" pitchFamily="49" charset="-122"/>
                <a:cs typeface="Consolas" pitchFamily="49" charset="0"/>
              </a:rPr>
              <a:t>x</a:t>
            </a:r>
            <a:r>
              <a:rPr lang="en-US" altLang="zh-CN" sz="1400" dirty="0">
                <a:solidFill>
                  <a:srgbClr val="0000FF"/>
                </a:solidFill>
                <a:latin typeface="Consolas" pitchFamily="49" charset="0"/>
                <a:ea typeface="楷体" pitchFamily="49" charset="-122"/>
                <a:cs typeface="Consolas" pitchFamily="49" charset="0"/>
              </a:rPr>
              <a:t>[]={3,2,</a:t>
            </a:r>
            <a:r>
              <a:rPr lang="en-US" altLang="zh-CN" sz="1400" dirty="0">
                <a:solidFill>
                  <a:srgbClr val="FF0000"/>
                </a:solidFill>
                <a:latin typeface="Consolas" pitchFamily="49" charset="0"/>
                <a:ea typeface="楷体" pitchFamily="49" charset="-122"/>
                <a:cs typeface="Consolas" pitchFamily="49" charset="0"/>
              </a:rPr>
              <a:t>4</a:t>
            </a:r>
            <a:r>
              <a:rPr lang="en-US" altLang="zh-CN" sz="1400" dirty="0">
                <a:solidFill>
                  <a:srgbClr val="0000FF"/>
                </a:solidFill>
                <a:latin typeface="Consolas" pitchFamily="49" charset="0"/>
                <a:ea typeface="楷体" pitchFamily="49" charset="-122"/>
                <a:cs typeface="Consolas" pitchFamily="49" charset="0"/>
              </a:rPr>
              <a:t>,0}</a:t>
            </a:r>
            <a:endParaRPr lang="zh-CN" altLang="zh-CN" sz="1400" dirty="0">
              <a:solidFill>
                <a:srgbClr val="0000FF"/>
              </a:solidFill>
              <a:latin typeface="Consolas" pitchFamily="49" charset="0"/>
              <a:ea typeface="楷体" pitchFamily="49" charset="-122"/>
              <a:cs typeface="Consolas" pitchFamily="49" charset="0"/>
            </a:endParaRPr>
          </a:p>
        </p:txBody>
      </p:sp>
      <p:sp>
        <p:nvSpPr>
          <p:cNvPr id="92" name="TextBox 82"/>
          <p:cNvSpPr txBox="1"/>
          <p:nvPr/>
        </p:nvSpPr>
        <p:spPr>
          <a:xfrm>
            <a:off x="6858016" y="3876570"/>
            <a:ext cx="357190" cy="246221"/>
          </a:xfrm>
          <a:prstGeom prst="rect">
            <a:avLst/>
          </a:prstGeom>
          <a:noFill/>
        </p:spPr>
        <p:txBody>
          <a:bodyPr wrap="square" lIns="0" tIns="0" rIns="0" bIns="0" rtlCol="0">
            <a:spAutoFit/>
          </a:bodyPr>
          <a:lstStyle/>
          <a:p>
            <a:r>
              <a:rPr lang="en-US" altLang="zh-CN" sz="1600" i="1" dirty="0">
                <a:solidFill>
                  <a:srgbClr val="0000FF"/>
                </a:solidFill>
                <a:latin typeface="Consolas" pitchFamily="49" charset="0"/>
                <a:ea typeface="仿宋" pitchFamily="49" charset="-122"/>
                <a:cs typeface="Consolas" pitchFamily="49" charset="0"/>
              </a:rPr>
              <a:t>j</a:t>
            </a:r>
            <a:r>
              <a:rPr lang="en-US" altLang="zh-CN" sz="1600" dirty="0">
                <a:solidFill>
                  <a:srgbClr val="0000FF"/>
                </a:solidFill>
                <a:latin typeface="Consolas" pitchFamily="49" charset="0"/>
                <a:ea typeface="仿宋" pitchFamily="49" charset="-122"/>
                <a:cs typeface="Consolas" pitchFamily="49" charset="0"/>
              </a:rPr>
              <a:t>=4</a:t>
            </a:r>
            <a:endParaRPr lang="zh-CN" altLang="en-US" sz="1600" dirty="0">
              <a:solidFill>
                <a:srgbClr val="0000FF"/>
              </a:solidFill>
              <a:latin typeface="Consolas" pitchFamily="49" charset="0"/>
              <a:ea typeface="仿宋" pitchFamily="49" charset="-122"/>
              <a:cs typeface="Consolas" pitchFamily="49" charset="0"/>
            </a:endParaRPr>
          </a:p>
        </p:txBody>
      </p:sp>
      <p:cxnSp>
        <p:nvCxnSpPr>
          <p:cNvPr id="95" name="直接连接符 94"/>
          <p:cNvCxnSpPr>
            <a:stCxn id="38" idx="2"/>
            <a:endCxn id="89" idx="0"/>
          </p:cNvCxnSpPr>
          <p:nvPr/>
        </p:nvCxnSpPr>
        <p:spPr>
          <a:xfrm>
            <a:off x="5231802" y="3843942"/>
            <a:ext cx="2648826" cy="458461"/>
          </a:xfrm>
          <a:prstGeom prst="line">
            <a:avLst/>
          </a:prstGeom>
          <a:ln>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7578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BS00554_"/>
          <p:cNvPicPr>
            <a:picLocks noChangeAspect="1" noChangeArrowheads="1"/>
          </p:cNvPicPr>
          <p:nvPr/>
        </p:nvPicPr>
        <p:blipFill>
          <a:blip r:embed="rId2" cstate="print"/>
          <a:srcRect/>
          <a:stretch>
            <a:fillRect/>
          </a:stretch>
        </p:blipFill>
        <p:spPr bwMode="auto">
          <a:xfrm>
            <a:off x="2928925" y="1357298"/>
            <a:ext cx="3439607" cy="30003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95288" y="404813"/>
            <a:ext cx="2747952"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 </a:t>
            </a:r>
            <a:r>
              <a:rPr lang="zh-CN" altLang="en-US">
                <a:solidFill>
                  <a:schemeClr val="bg1"/>
                </a:solidFill>
                <a:latin typeface="Consolas" pitchFamily="49" charset="0"/>
                <a:ea typeface="楷体" pitchFamily="49" charset="-122"/>
                <a:cs typeface="Consolas" pitchFamily="49" charset="0"/>
              </a:rPr>
              <a:t>组织活结点表</a:t>
            </a:r>
          </a:p>
        </p:txBody>
      </p:sp>
      <p:sp>
        <p:nvSpPr>
          <p:cNvPr id="24579" name="Text Box 3"/>
          <p:cNvSpPr txBox="1">
            <a:spLocks noChangeArrowheads="1"/>
          </p:cNvSpPr>
          <p:nvPr/>
        </p:nvSpPr>
        <p:spPr bwMode="auto">
          <a:xfrm>
            <a:off x="214282" y="1357298"/>
            <a:ext cx="84248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根据选择下一个扩展结点的方式来组织活结</a:t>
            </a:r>
            <a:r>
              <a:rPr lang="zh-CN" altLang="en-US" sz="2000">
                <a:solidFill>
                  <a:srgbClr val="0000FF"/>
                </a:solidFill>
                <a:ea typeface="楷体" pitchFamily="49" charset="-122"/>
                <a:cs typeface="Times New Roman" pitchFamily="18" charset="0"/>
              </a:rPr>
              <a:t>点表，不</a:t>
            </a:r>
            <a:r>
              <a:rPr lang="zh-CN" altLang="en-US" sz="2000" dirty="0">
                <a:solidFill>
                  <a:srgbClr val="0000FF"/>
                </a:solidFill>
                <a:ea typeface="楷体" pitchFamily="49" charset="-122"/>
                <a:cs typeface="Times New Roman" pitchFamily="18" charset="0"/>
              </a:rPr>
              <a:t>同的活结点表对应不同的分枝搜索方</a:t>
            </a:r>
            <a:r>
              <a:rPr lang="zh-CN" altLang="en-US" sz="2000">
                <a:solidFill>
                  <a:srgbClr val="0000FF"/>
                </a:solidFill>
                <a:ea typeface="楷体" pitchFamily="49" charset="-122"/>
                <a:cs typeface="Times New Roman" pitchFamily="18" charset="0"/>
              </a:rPr>
              <a:t>式。</a:t>
            </a:r>
            <a:r>
              <a:rPr lang="en-US" altLang="zh-CN" sz="2000">
                <a:solidFill>
                  <a:srgbClr val="0000FF"/>
                </a:solidFill>
                <a:ea typeface="楷体" pitchFamily="49" charset="-122"/>
                <a:cs typeface="Times New Roman" pitchFamily="18" charset="0"/>
              </a:rPr>
              <a:t>      </a:t>
            </a:r>
            <a:endParaRPr lang="zh-CN" altLang="en-US" sz="2000" dirty="0">
              <a:solidFill>
                <a:srgbClr val="0000FF"/>
              </a:solidFill>
              <a:ea typeface="楷体" pitchFamily="49" charset="-122"/>
              <a:cs typeface="Times New Roman" pitchFamily="18" charset="0"/>
            </a:endParaRPr>
          </a:p>
        </p:txBody>
      </p:sp>
      <p:sp>
        <p:nvSpPr>
          <p:cNvPr id="4" name="TextBox 3"/>
          <p:cNvSpPr txBox="1"/>
          <p:nvPr/>
        </p:nvSpPr>
        <p:spPr>
          <a:xfrm>
            <a:off x="1000100" y="2571744"/>
            <a:ext cx="3929090" cy="1250494"/>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44000" bIns="180000" rtlCol="0">
            <a:spAutoFit/>
          </a:bodyPr>
          <a:lstStyle/>
          <a:p>
            <a:pPr marL="457200" indent="-457200">
              <a:lnSpc>
                <a:spcPct val="150000"/>
              </a:lnSpc>
              <a:buBlip>
                <a:blip r:embed="rId2"/>
              </a:buBlip>
            </a:pPr>
            <a:r>
              <a:rPr lang="zh-CN" altLang="en-US" sz="2000">
                <a:solidFill>
                  <a:srgbClr val="006600"/>
                </a:solidFill>
                <a:latin typeface="微软雅黑" pitchFamily="34" charset="-122"/>
                <a:ea typeface="微软雅黑" pitchFamily="34" charset="-122"/>
                <a:cs typeface="Consolas" pitchFamily="49" charset="0"/>
              </a:rPr>
              <a:t>队列式分枝限界法</a:t>
            </a:r>
            <a:endParaRPr lang="en-US" altLang="zh-CN" sz="2000">
              <a:solidFill>
                <a:srgbClr val="006600"/>
              </a:solidFill>
              <a:latin typeface="微软雅黑" pitchFamily="34" charset="-122"/>
              <a:ea typeface="微软雅黑" pitchFamily="34" charset="-122"/>
              <a:cs typeface="Consolas" pitchFamily="49" charset="0"/>
            </a:endParaRPr>
          </a:p>
          <a:p>
            <a:pPr marL="457200" indent="-457200">
              <a:lnSpc>
                <a:spcPct val="150000"/>
              </a:lnSpc>
              <a:buBlip>
                <a:blip r:embed="rId2"/>
              </a:buBlip>
            </a:pPr>
            <a:r>
              <a:rPr lang="zh-CN" altLang="en-US" sz="2000">
                <a:solidFill>
                  <a:srgbClr val="006600"/>
                </a:solidFill>
                <a:latin typeface="微软雅黑" pitchFamily="34" charset="-122"/>
                <a:ea typeface="微软雅黑" pitchFamily="34" charset="-122"/>
                <a:cs typeface="Consolas" pitchFamily="49" charset="0"/>
              </a:rPr>
              <a:t>优先队列式分枝限界法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250825" y="523884"/>
            <a:ext cx="8642350" cy="1608004"/>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pPr>
            <a:r>
              <a:rPr lang="zh-CN" altLang="en-US" dirty="0">
                <a:solidFill>
                  <a:srgbClr val="FF0000"/>
                </a:solidFill>
                <a:latin typeface="Consolas" pitchFamily="49" charset="0"/>
                <a:ea typeface="楷体" pitchFamily="49" charset="-122"/>
                <a:cs typeface="Consolas" pitchFamily="49" charset="0"/>
              </a:rPr>
              <a:t>（</a:t>
            </a:r>
            <a:r>
              <a:rPr lang="en-US" altLang="zh-CN" dirty="0">
                <a:solidFill>
                  <a:srgbClr val="FF0000"/>
                </a:solidFill>
                <a:latin typeface="Consolas" pitchFamily="49" charset="0"/>
                <a:ea typeface="楷体" pitchFamily="49" charset="-122"/>
                <a:cs typeface="Consolas" pitchFamily="49" charset="0"/>
              </a:rPr>
              <a:t>1</a:t>
            </a:r>
            <a:r>
              <a:rPr lang="zh-CN" altLang="en-US" dirty="0">
                <a:solidFill>
                  <a:srgbClr val="FF0000"/>
                </a:solidFill>
                <a:latin typeface="Consolas" pitchFamily="49" charset="0"/>
                <a:ea typeface="楷体" pitchFamily="49" charset="-122"/>
                <a:cs typeface="Consolas" pitchFamily="49" charset="0"/>
              </a:rPr>
              <a:t>）队列式分枝限界法</a:t>
            </a:r>
          </a:p>
          <a:p>
            <a:pPr>
              <a:lnSpc>
                <a:spcPct val="150000"/>
              </a:lnSpc>
            </a:pPr>
            <a:r>
              <a:rPr lang="zh-CN" altLang="en-US"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队列式分枝限界法将活结点表组织成一个</a:t>
            </a:r>
            <a:r>
              <a:rPr lang="zh-CN" altLang="en-US" sz="2000">
                <a:solidFill>
                  <a:srgbClr val="0000FF"/>
                </a:solidFill>
                <a:latin typeface="Consolas" pitchFamily="49" charset="0"/>
                <a:ea typeface="楷体" pitchFamily="49" charset="-122"/>
                <a:cs typeface="Consolas" pitchFamily="49" charset="0"/>
              </a:rPr>
              <a:t>队列，并</a:t>
            </a:r>
            <a:r>
              <a:rPr lang="zh-CN" altLang="en-US" sz="2000" dirty="0">
                <a:solidFill>
                  <a:srgbClr val="0000FF"/>
                </a:solidFill>
                <a:latin typeface="Consolas" pitchFamily="49" charset="0"/>
                <a:ea typeface="楷体" pitchFamily="49" charset="-122"/>
                <a:cs typeface="Consolas" pitchFamily="49" charset="0"/>
              </a:rPr>
              <a:t>按照队列先进先出（</a:t>
            </a:r>
            <a:r>
              <a:rPr lang="en-US" altLang="zh-CN" sz="2000" dirty="0">
                <a:solidFill>
                  <a:srgbClr val="0000FF"/>
                </a:solidFill>
                <a:latin typeface="Consolas" pitchFamily="49" charset="0"/>
                <a:ea typeface="楷体" pitchFamily="49" charset="-122"/>
                <a:cs typeface="Consolas" pitchFamily="49" charset="0"/>
              </a:rPr>
              <a:t>FIFO</a:t>
            </a:r>
            <a:r>
              <a:rPr lang="zh-CN" altLang="en-US" sz="2000" dirty="0">
                <a:solidFill>
                  <a:srgbClr val="0000FF"/>
                </a:solidFill>
                <a:latin typeface="Consolas" pitchFamily="49" charset="0"/>
                <a:ea typeface="楷体" pitchFamily="49" charset="-122"/>
                <a:cs typeface="Consolas" pitchFamily="49" charset="0"/>
              </a:rPr>
              <a:t>）原则选取下一个结点为扩展结点。步骤如下：</a:t>
            </a:r>
          </a:p>
        </p:txBody>
      </p:sp>
      <p:sp>
        <p:nvSpPr>
          <p:cNvPr id="24581" name="Text Box 5"/>
          <p:cNvSpPr txBox="1">
            <a:spLocks noChangeArrowheads="1"/>
          </p:cNvSpPr>
          <p:nvPr/>
        </p:nvSpPr>
        <p:spPr bwMode="auto">
          <a:xfrm>
            <a:off x="642910" y="2357430"/>
            <a:ext cx="8066087" cy="257136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44000" rIns="180000" bIns="180000">
            <a:spAutoFit/>
          </a:bodyPr>
          <a:lstStyle/>
          <a:p>
            <a:pPr marL="342900" indent="-342900">
              <a:lnSpc>
                <a:spcPts val="35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将根结点加入活结点队列。</a:t>
            </a:r>
          </a:p>
          <a:p>
            <a:pPr marL="342900" indent="-342900">
              <a:lnSpc>
                <a:spcPts val="35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从活结点队中取出队头结点，作为当前扩展结点。</a:t>
            </a:r>
          </a:p>
          <a:p>
            <a:pPr marL="342900" indent="-342900">
              <a:lnSpc>
                <a:spcPts val="35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对当前扩展结点，先从左到右地产生它的所有孩子结点，</a:t>
            </a:r>
            <a:r>
              <a:rPr lang="zh-CN" altLang="en-US" sz="1800" dirty="0">
                <a:solidFill>
                  <a:srgbClr val="C00000"/>
                </a:solidFill>
                <a:latin typeface="Consolas" pitchFamily="49" charset="0"/>
                <a:ea typeface="微软雅黑" pitchFamily="34" charset="-122"/>
                <a:cs typeface="Consolas" pitchFamily="49" charset="0"/>
              </a:rPr>
              <a:t>用约束条件检查，把所有满足约束条件的孩子结点加入活结点队列</a:t>
            </a:r>
            <a:r>
              <a:rPr lang="zh-CN" altLang="en-US" sz="1800" dirty="0">
                <a:solidFill>
                  <a:srgbClr val="0000FF"/>
                </a:solidFill>
                <a:latin typeface="Consolas" pitchFamily="49" charset="0"/>
                <a:ea typeface="微软雅黑" pitchFamily="34" charset="-122"/>
                <a:cs typeface="Consolas" pitchFamily="49" charset="0"/>
              </a:rPr>
              <a:t>。</a:t>
            </a:r>
          </a:p>
          <a:p>
            <a:pPr marL="342900" indent="-342900">
              <a:lnSpc>
                <a:spcPts val="3500"/>
              </a:lnSpc>
              <a:buFontTx/>
              <a:buAutoNum type="circleNumDbPlain"/>
            </a:pPr>
            <a:r>
              <a:rPr lang="zh-CN" altLang="en-US" sz="1800" dirty="0">
                <a:solidFill>
                  <a:srgbClr val="0000FF"/>
                </a:solidFill>
                <a:latin typeface="Consolas" pitchFamily="49" charset="0"/>
                <a:ea typeface="微软雅黑" pitchFamily="34" charset="-122"/>
                <a:cs typeface="Consolas" pitchFamily="49" charset="0"/>
              </a:rPr>
              <a:t>重复步骤②和③，直到找到一个解或活结点队列为空为止。</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3664</TotalTime>
  <Words>9868</Words>
  <Application>Microsoft Office PowerPoint</Application>
  <PresentationFormat>全屏显示(4:3)</PresentationFormat>
  <Paragraphs>1309</Paragraphs>
  <Slides>74</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74</vt:i4>
      </vt:variant>
    </vt:vector>
  </HeadingPairs>
  <TitlesOfParts>
    <vt:vector size="87" baseType="lpstr">
      <vt:lpstr>仿宋</vt:lpstr>
      <vt:lpstr>华文中宋</vt:lpstr>
      <vt:lpstr>楷体</vt:lpstr>
      <vt:lpstr>宋体</vt:lpstr>
      <vt:lpstr>微软雅黑</vt:lpstr>
      <vt:lpstr>Arial</vt:lpstr>
      <vt:lpstr>Calibri</vt:lpstr>
      <vt:lpstr>Consolas</vt:lpstr>
      <vt:lpstr>Franklin Gothic Book</vt:lpstr>
      <vt:lpstr>Franklin Gothic Medium</vt:lpstr>
      <vt:lpstr>Times New Roman</vt:lpstr>
      <vt:lpstr>Wingdings 2</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QWE2023</cp:lastModifiedBy>
  <cp:revision>463</cp:revision>
  <dcterms:created xsi:type="dcterms:W3CDTF">2012-11-28T00:02:12Z</dcterms:created>
  <dcterms:modified xsi:type="dcterms:W3CDTF">2024-05-20T09:33:27Z</dcterms:modified>
</cp:coreProperties>
</file>