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7" r:id="rId2"/>
    <p:sldId id="258" r:id="rId3"/>
    <p:sldId id="259" r:id="rId4"/>
    <p:sldId id="260" r:id="rId5"/>
    <p:sldId id="263" r:id="rId6"/>
    <p:sldId id="264" r:id="rId7"/>
    <p:sldId id="265" r:id="rId8"/>
    <p:sldId id="279" r:id="rId9"/>
    <p:sldId id="280" r:id="rId10"/>
    <p:sldId id="317" r:id="rId11"/>
    <p:sldId id="282" r:id="rId12"/>
    <p:sldId id="281" r:id="rId13"/>
    <p:sldId id="318" r:id="rId14"/>
    <p:sldId id="319" r:id="rId15"/>
    <p:sldId id="320" r:id="rId16"/>
    <p:sldId id="321" r:id="rId17"/>
    <p:sldId id="322" r:id="rId18"/>
    <p:sldId id="324" r:id="rId19"/>
    <p:sldId id="325" r:id="rId20"/>
    <p:sldId id="326" r:id="rId21"/>
    <p:sldId id="327" r:id="rId22"/>
    <p:sldId id="323" r:id="rId23"/>
    <p:sldId id="328" r:id="rId24"/>
    <p:sldId id="283" r:id="rId25"/>
    <p:sldId id="284" r:id="rId26"/>
    <p:sldId id="285" r:id="rId27"/>
    <p:sldId id="286" r:id="rId28"/>
    <p:sldId id="287" r:id="rId29"/>
    <p:sldId id="288" r:id="rId30"/>
    <p:sldId id="289" r:id="rId31"/>
    <p:sldId id="330" r:id="rId32"/>
    <p:sldId id="329" r:id="rId33"/>
    <p:sldId id="290" r:id="rId34"/>
    <p:sldId id="291" r:id="rId35"/>
    <p:sldId id="292" r:id="rId36"/>
    <p:sldId id="331" r:id="rId37"/>
    <p:sldId id="338" r:id="rId38"/>
    <p:sldId id="339" r:id="rId39"/>
    <p:sldId id="340" r:id="rId40"/>
    <p:sldId id="332" r:id="rId41"/>
    <p:sldId id="341" r:id="rId42"/>
    <p:sldId id="333" r:id="rId43"/>
    <p:sldId id="334" r:id="rId44"/>
    <p:sldId id="335" r:id="rId45"/>
    <p:sldId id="336" r:id="rId46"/>
    <p:sldId id="337" r:id="rId47"/>
    <p:sldId id="342" r:id="rId48"/>
    <p:sldId id="343" r:id="rId49"/>
    <p:sldId id="344" r:id="rId50"/>
    <p:sldId id="345" r:id="rId51"/>
    <p:sldId id="346" r:id="rId52"/>
    <p:sldId id="347" r:id="rId53"/>
    <p:sldId id="293" r:id="rId54"/>
    <p:sldId id="294" r:id="rId55"/>
    <p:sldId id="295" r:id="rId56"/>
    <p:sldId id="348" r:id="rId57"/>
    <p:sldId id="296" r:id="rId58"/>
    <p:sldId id="297" r:id="rId59"/>
    <p:sldId id="349" r:id="rId60"/>
    <p:sldId id="350" r:id="rId61"/>
    <p:sldId id="299" r:id="rId62"/>
    <p:sldId id="300" r:id="rId63"/>
    <p:sldId id="301" r:id="rId64"/>
    <p:sldId id="302" r:id="rId65"/>
    <p:sldId id="303" r:id="rId66"/>
    <p:sldId id="351" r:id="rId67"/>
    <p:sldId id="352" r:id="rId68"/>
    <p:sldId id="304" r:id="rId69"/>
    <p:sldId id="366" r:id="rId70"/>
    <p:sldId id="305" r:id="rId71"/>
    <p:sldId id="316" r:id="rId72"/>
    <p:sldId id="367" r:id="rId73"/>
    <p:sldId id="306" r:id="rId74"/>
    <p:sldId id="307" r:id="rId75"/>
    <p:sldId id="308" r:id="rId76"/>
    <p:sldId id="353" r:id="rId77"/>
    <p:sldId id="370" r:id="rId78"/>
    <p:sldId id="369" r:id="rId79"/>
    <p:sldId id="368" r:id="rId80"/>
    <p:sldId id="354" r:id="rId81"/>
    <p:sldId id="355" r:id="rId82"/>
    <p:sldId id="356" r:id="rId83"/>
    <p:sldId id="362" r:id="rId84"/>
    <p:sldId id="357" r:id="rId85"/>
    <p:sldId id="372" r:id="rId86"/>
    <p:sldId id="358" r:id="rId87"/>
    <p:sldId id="359" r:id="rId88"/>
    <p:sldId id="360" r:id="rId89"/>
    <p:sldId id="361" r:id="rId90"/>
    <p:sldId id="363" r:id="rId91"/>
    <p:sldId id="364" r:id="rId92"/>
    <p:sldId id="373" r:id="rId93"/>
    <p:sldId id="365" r:id="rId94"/>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a:srgbClr val="0000FF"/>
    <a:srgbClr val="FF00FF"/>
    <a:srgbClr val="006600"/>
    <a:srgbClr val="9900FF"/>
    <a:srgbClr val="0033CC"/>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autoAdjust="0"/>
    <p:restoredTop sz="96699" autoAdjust="0"/>
  </p:normalViewPr>
  <p:slideViewPr>
    <p:cSldViewPr>
      <p:cViewPr varScale="1">
        <p:scale>
          <a:sx n="109" d="100"/>
          <a:sy n="109" d="100"/>
        </p:scale>
        <p:origin x="15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5A004-7A64-4B51-BA1E-3660E261C9F2}" type="datetimeFigureOut">
              <a:rPr lang="zh-CN" altLang="en-US" smtClean="0"/>
              <a:pPr/>
              <a:t>2024/5/30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D16ED-A198-4E53-87A2-2EFA05ECC5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1FD16ED-A198-4E53-87A2-2EFA05ECC5FB}" type="slidenum">
              <a:rPr lang="zh-CN" altLang="en-US" smtClean="0"/>
              <a:pPr/>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C65D78FC-96B3-466C-B396-B194F5208412}"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04E0AF7-3C3A-4536-8388-4082F8CAFFF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1A4692-71A7-4BF3-A1D6-106E1DC925E9}"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6B7F4798-E3B6-4073-9FFC-4014B960B15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A0857559-D521-4540-851F-EFFCFA3D937F}"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61A8D18-2A5D-4469-BDAE-86CFADE008C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938B27C1-4D73-4775-834E-AB4820E3EDC8}"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CB302B-669A-4796-9F59-1348931553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9B77F13-F5BC-43A7-A7C7-3E68911D1E3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29723AC-0A69-4BB1-8A79-4F8397240A4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653134EA-36A2-4FB0-803E-04E5108FBB16}"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0F3046-7FFC-4895-A3D0-49A8D10AFC17}"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wmf"/><Relationship Id="rId3" Type="http://schemas.openxmlformats.org/officeDocument/2006/relationships/notesSlide" Target="../notesSlides/notesSlide1.xml"/><Relationship Id="rId7" Type="http://schemas.openxmlformats.org/officeDocument/2006/relationships/image" Target="../media/image12.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3.wmf"/><Relationship Id="rId1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268538" y="333375"/>
            <a:ext cx="4537075" cy="701675"/>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zh-CN" altLang="en-US" sz="4000">
                <a:solidFill>
                  <a:srgbClr val="FF0000"/>
                </a:solidFill>
                <a:ea typeface="隶书" pitchFamily="49" charset="-122"/>
              </a:rPr>
              <a:t>第</a:t>
            </a:r>
            <a:r>
              <a:rPr lang="en-US" altLang="zh-CN" sz="4000">
                <a:solidFill>
                  <a:srgbClr val="FF0000"/>
                </a:solidFill>
                <a:latin typeface="Consolas" pitchFamily="49" charset="0"/>
                <a:ea typeface="隶书" pitchFamily="49" charset="-122"/>
                <a:cs typeface="Consolas" pitchFamily="49" charset="0"/>
              </a:rPr>
              <a:t>7</a:t>
            </a:r>
            <a:r>
              <a:rPr lang="zh-CN" altLang="en-US" sz="4000">
                <a:solidFill>
                  <a:srgbClr val="FF0000"/>
                </a:solidFill>
                <a:ea typeface="隶书" pitchFamily="49" charset="-122"/>
              </a:rPr>
              <a:t>章 贪心法</a:t>
            </a:r>
          </a:p>
        </p:txBody>
      </p:sp>
      <p:sp>
        <p:nvSpPr>
          <p:cNvPr id="4" name="TextBox 3"/>
          <p:cNvSpPr txBox="1"/>
          <p:nvPr/>
        </p:nvSpPr>
        <p:spPr>
          <a:xfrm>
            <a:off x="2357422" y="15001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7.1 </a:t>
            </a:r>
            <a:r>
              <a:rPr lang="zh-CN" altLang="zh-CN">
                <a:solidFill>
                  <a:srgbClr val="7030A0"/>
                </a:solidFill>
                <a:latin typeface="叶根友毛笔行书2.0版" pitchFamily="2" charset="-122"/>
                <a:ea typeface="叶根友毛笔行书2.0版" pitchFamily="2" charset="-122"/>
              </a:rPr>
              <a:t>贪心法概述</a:t>
            </a:r>
          </a:p>
        </p:txBody>
      </p:sp>
      <p:sp>
        <p:nvSpPr>
          <p:cNvPr id="5" name="TextBox 4"/>
          <p:cNvSpPr txBox="1"/>
          <p:nvPr/>
        </p:nvSpPr>
        <p:spPr>
          <a:xfrm>
            <a:off x="2357422" y="210374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7.2 </a:t>
            </a:r>
            <a:r>
              <a:rPr lang="zh-CN" altLang="zh-CN">
                <a:solidFill>
                  <a:srgbClr val="7030A0"/>
                </a:solidFill>
                <a:latin typeface="叶根友毛笔行书2.0版" pitchFamily="2" charset="-122"/>
                <a:ea typeface="叶根友毛笔行书2.0版" pitchFamily="2" charset="-122"/>
              </a:rPr>
              <a:t>求解活动安排问题</a:t>
            </a:r>
          </a:p>
        </p:txBody>
      </p:sp>
      <p:sp>
        <p:nvSpPr>
          <p:cNvPr id="6" name="TextBox 5"/>
          <p:cNvSpPr txBox="1"/>
          <p:nvPr/>
        </p:nvSpPr>
        <p:spPr>
          <a:xfrm>
            <a:off x="2357422" y="274668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7.3 </a:t>
            </a:r>
            <a:r>
              <a:rPr lang="zh-CN" altLang="zh-CN">
                <a:solidFill>
                  <a:srgbClr val="7030A0"/>
                </a:solidFill>
                <a:latin typeface="叶根友毛笔行书2.0版" pitchFamily="2" charset="-122"/>
                <a:ea typeface="叶根友毛笔行书2.0版" pitchFamily="2" charset="-122"/>
              </a:rPr>
              <a:t>求解背包问题</a:t>
            </a:r>
          </a:p>
        </p:txBody>
      </p:sp>
      <p:sp>
        <p:nvSpPr>
          <p:cNvPr id="7" name="TextBox 6"/>
          <p:cNvSpPr txBox="1"/>
          <p:nvPr/>
        </p:nvSpPr>
        <p:spPr>
          <a:xfrm>
            <a:off x="2357422" y="335756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7.4 </a:t>
            </a:r>
            <a:r>
              <a:rPr lang="zh-CN" altLang="zh-CN">
                <a:solidFill>
                  <a:srgbClr val="7030A0"/>
                </a:solidFill>
                <a:latin typeface="叶根友毛笔行书2.0版" pitchFamily="2" charset="-122"/>
                <a:ea typeface="叶根友毛笔行书2.0版" pitchFamily="2" charset="-122"/>
              </a:rPr>
              <a:t>求解最优装载问题</a:t>
            </a:r>
          </a:p>
        </p:txBody>
      </p:sp>
      <p:sp>
        <p:nvSpPr>
          <p:cNvPr id="8" name="TextBox 7"/>
          <p:cNvSpPr txBox="1"/>
          <p:nvPr/>
        </p:nvSpPr>
        <p:spPr>
          <a:xfrm>
            <a:off x="2357422" y="400050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7.5 </a:t>
            </a:r>
            <a:r>
              <a:rPr lang="zh-CN" altLang="zh-CN">
                <a:solidFill>
                  <a:srgbClr val="7030A0"/>
                </a:solidFill>
                <a:latin typeface="叶根友毛笔行书2.0版" pitchFamily="2" charset="-122"/>
                <a:ea typeface="叶根友毛笔行书2.0版" pitchFamily="2" charset="-122"/>
              </a:rPr>
              <a:t>求解田忌赛马问题</a:t>
            </a:r>
          </a:p>
        </p:txBody>
      </p:sp>
      <p:sp>
        <p:nvSpPr>
          <p:cNvPr id="9" name="TextBox 8"/>
          <p:cNvSpPr txBox="1"/>
          <p:nvPr/>
        </p:nvSpPr>
        <p:spPr>
          <a:xfrm>
            <a:off x="2357422" y="46040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7.6 </a:t>
            </a:r>
            <a:r>
              <a:rPr lang="zh-CN" altLang="zh-CN">
                <a:solidFill>
                  <a:srgbClr val="7030A0"/>
                </a:solidFill>
                <a:latin typeface="叶根友毛笔行书2.0版" pitchFamily="2" charset="-122"/>
                <a:ea typeface="叶根友毛笔行书2.0版" pitchFamily="2" charset="-122"/>
              </a:rPr>
              <a:t>求解多机调度问题</a:t>
            </a:r>
          </a:p>
        </p:txBody>
      </p:sp>
      <p:sp>
        <p:nvSpPr>
          <p:cNvPr id="10" name="TextBox 9"/>
          <p:cNvSpPr txBox="1"/>
          <p:nvPr/>
        </p:nvSpPr>
        <p:spPr>
          <a:xfrm>
            <a:off x="2357422" y="524701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7.7 </a:t>
            </a:r>
            <a:r>
              <a:rPr lang="zh-CN" altLang="zh-CN">
                <a:solidFill>
                  <a:srgbClr val="7030A0"/>
                </a:solidFill>
                <a:latin typeface="叶根友毛笔行书2.0版" pitchFamily="2" charset="-122"/>
                <a:ea typeface="叶根友毛笔行书2.0版" pitchFamily="2" charset="-122"/>
              </a:rPr>
              <a:t>哈夫曼编码</a:t>
            </a:r>
          </a:p>
        </p:txBody>
      </p:sp>
      <p:sp>
        <p:nvSpPr>
          <p:cNvPr id="11" name="TextBox 10"/>
          <p:cNvSpPr txBox="1"/>
          <p:nvPr/>
        </p:nvSpPr>
        <p:spPr>
          <a:xfrm>
            <a:off x="2357422" y="585789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a:solidFill>
                  <a:srgbClr val="7030A0"/>
                </a:solidFill>
                <a:latin typeface="叶根友毛笔行书2.0版" pitchFamily="2" charset="-122"/>
                <a:ea typeface="叶根友毛笔行书2.0版" pitchFamily="2" charset="-122"/>
              </a:rPr>
              <a:t>7.8 </a:t>
            </a:r>
            <a:r>
              <a:rPr lang="zh-CN" altLang="zh-CN">
                <a:solidFill>
                  <a:srgbClr val="7030A0"/>
                </a:solidFill>
                <a:latin typeface="叶根友毛笔行书2.0版" pitchFamily="2" charset="-122"/>
                <a:ea typeface="叶根友毛笔行书2.0版" pitchFamily="2" charset="-122"/>
              </a:rPr>
              <a:t>求解流水作业调度问题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1214422"/>
          <a:ext cx="7643871" cy="1323981"/>
        </p:xfrm>
        <a:graphic>
          <a:graphicData uri="http://schemas.openxmlformats.org/drawingml/2006/table">
            <a:tbl>
              <a:tblPr/>
              <a:tblGrid>
                <a:gridCol w="1297487">
                  <a:extLst>
                    <a:ext uri="{9D8B030D-6E8A-4147-A177-3AD203B41FA5}">
                      <a16:colId xmlns:a16="http://schemas.microsoft.com/office/drawing/2014/main" val="20000"/>
                    </a:ext>
                  </a:extLst>
                </a:gridCol>
                <a:gridCol w="576944">
                  <a:extLst>
                    <a:ext uri="{9D8B030D-6E8A-4147-A177-3AD203B41FA5}">
                      <a16:colId xmlns:a16="http://schemas.microsoft.com/office/drawing/2014/main" val="20001"/>
                    </a:ext>
                  </a:extLst>
                </a:gridCol>
                <a:gridCol w="576944">
                  <a:extLst>
                    <a:ext uri="{9D8B030D-6E8A-4147-A177-3AD203B41FA5}">
                      <a16:colId xmlns:a16="http://schemas.microsoft.com/office/drawing/2014/main" val="20002"/>
                    </a:ext>
                  </a:extLst>
                </a:gridCol>
                <a:gridCol w="576944">
                  <a:extLst>
                    <a:ext uri="{9D8B030D-6E8A-4147-A177-3AD203B41FA5}">
                      <a16:colId xmlns:a16="http://schemas.microsoft.com/office/drawing/2014/main" val="20003"/>
                    </a:ext>
                  </a:extLst>
                </a:gridCol>
                <a:gridCol w="576944">
                  <a:extLst>
                    <a:ext uri="{9D8B030D-6E8A-4147-A177-3AD203B41FA5}">
                      <a16:colId xmlns:a16="http://schemas.microsoft.com/office/drawing/2014/main" val="20004"/>
                    </a:ext>
                  </a:extLst>
                </a:gridCol>
                <a:gridCol w="576944">
                  <a:extLst>
                    <a:ext uri="{9D8B030D-6E8A-4147-A177-3AD203B41FA5}">
                      <a16:colId xmlns:a16="http://schemas.microsoft.com/office/drawing/2014/main" val="20005"/>
                    </a:ext>
                  </a:extLst>
                </a:gridCol>
                <a:gridCol w="576944">
                  <a:extLst>
                    <a:ext uri="{9D8B030D-6E8A-4147-A177-3AD203B41FA5}">
                      <a16:colId xmlns:a16="http://schemas.microsoft.com/office/drawing/2014/main" val="20006"/>
                    </a:ext>
                  </a:extLst>
                </a:gridCol>
                <a:gridCol w="576944">
                  <a:extLst>
                    <a:ext uri="{9D8B030D-6E8A-4147-A177-3AD203B41FA5}">
                      <a16:colId xmlns:a16="http://schemas.microsoft.com/office/drawing/2014/main" val="20007"/>
                    </a:ext>
                  </a:extLst>
                </a:gridCol>
                <a:gridCol w="576944">
                  <a:extLst>
                    <a:ext uri="{9D8B030D-6E8A-4147-A177-3AD203B41FA5}">
                      <a16:colId xmlns:a16="http://schemas.microsoft.com/office/drawing/2014/main" val="20008"/>
                    </a:ext>
                  </a:extLst>
                </a:gridCol>
                <a:gridCol w="576944">
                  <a:extLst>
                    <a:ext uri="{9D8B030D-6E8A-4147-A177-3AD203B41FA5}">
                      <a16:colId xmlns:a16="http://schemas.microsoft.com/office/drawing/2014/main" val="20009"/>
                    </a:ext>
                  </a:extLst>
                </a:gridCol>
                <a:gridCol w="576944">
                  <a:extLst>
                    <a:ext uri="{9D8B030D-6E8A-4147-A177-3AD203B41FA5}">
                      <a16:colId xmlns:a16="http://schemas.microsoft.com/office/drawing/2014/main" val="20010"/>
                    </a:ext>
                  </a:extLst>
                </a:gridCol>
                <a:gridCol w="576944">
                  <a:extLst>
                    <a:ext uri="{9D8B030D-6E8A-4147-A177-3AD203B41FA5}">
                      <a16:colId xmlns:a16="http://schemas.microsoft.com/office/drawing/2014/main" val="20011"/>
                    </a:ext>
                  </a:extLst>
                </a:gridCol>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642910" y="500042"/>
            <a:ext cx="7929618"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例如，对于</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表的</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个活动（已按结束时间递增排序）</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p>
        </p:txBody>
      </p:sp>
      <p:sp>
        <p:nvSpPr>
          <p:cNvPr id="8" name="TextBox 7"/>
          <p:cNvSpPr txBox="1"/>
          <p:nvPr/>
        </p:nvSpPr>
        <p:spPr>
          <a:xfrm>
            <a:off x="642910" y="2857496"/>
            <a:ext cx="392909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产生最大兼容活动集合的过程：</a:t>
            </a:r>
          </a:p>
        </p:txBody>
      </p:sp>
      <p:sp>
        <p:nvSpPr>
          <p:cNvPr id="9" name="TextBox 8"/>
          <p:cNvSpPr txBox="1"/>
          <p:nvPr/>
        </p:nvSpPr>
        <p:spPr>
          <a:xfrm>
            <a:off x="928662" y="3357562"/>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1    </a:t>
            </a:r>
            <a:r>
              <a:rPr lang="en-US" altLang="zh-CN" sz="1800">
                <a:solidFill>
                  <a:srgbClr val="FF0000"/>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2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3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4    </a:t>
            </a:r>
            <a:r>
              <a:rPr lang="en-US" altLang="zh-CN" sz="1800">
                <a:solidFill>
                  <a:srgbClr val="FF0000"/>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5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6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7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8    </a:t>
            </a:r>
            <a:r>
              <a:rPr lang="en-US" altLang="zh-CN" sz="1800">
                <a:solidFill>
                  <a:srgbClr val="FF0000"/>
                </a:solidFill>
                <a:latin typeface="Consolas" pitchFamily="49" charset="0"/>
                <a:ea typeface="楷体" pitchFamily="49" charset="-122"/>
                <a:cs typeface="Consolas" pitchFamily="49" charset="0"/>
              </a:rPr>
              <a:t>√</a:t>
            </a:r>
            <a:endParaRPr lang="en-US" altLang="zh-CN" sz="1800">
              <a:solidFill>
                <a:srgbClr val="FF0000"/>
              </a:solidFill>
              <a:latin typeface="Consolas" pitchFamily="49" charset="0"/>
              <a:ea typeface="楷体" pitchFamily="49" charset="-122"/>
              <a:cs typeface="Consolas" pitchFamily="49" charset="0"/>
              <a:sym typeface="Symbol"/>
            </a:endParaRP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9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10   </a:t>
            </a:r>
            <a:r>
              <a:rPr lang="en-US" altLang="zh-CN" sz="1800">
                <a:solidFill>
                  <a:srgbClr val="FF0000"/>
                </a:solidFill>
                <a:latin typeface="Consolas" pitchFamily="49" charset="0"/>
                <a:ea typeface="楷体" pitchFamily="49" charset="-122"/>
                <a:cs typeface="Consolas" pitchFamily="49" charset="0"/>
                <a:sym typeface="Symbol"/>
              </a:rPr>
              <a:t></a:t>
            </a:r>
          </a:p>
          <a:p>
            <a:r>
              <a:rPr lang="zh-CN" altLang="en-US" sz="1800">
                <a:solidFill>
                  <a:srgbClr val="0000FF"/>
                </a:solidFill>
                <a:latin typeface="Consolas" pitchFamily="49" charset="0"/>
                <a:ea typeface="楷体" pitchFamily="49" charset="-122"/>
                <a:cs typeface="Consolas" pitchFamily="49" charset="0"/>
              </a:rPr>
              <a:t>活动</a:t>
            </a:r>
            <a:r>
              <a:rPr lang="en-US" altLang="zh-CN" sz="1800">
                <a:solidFill>
                  <a:srgbClr val="0000FF"/>
                </a:solidFill>
                <a:latin typeface="Consolas" pitchFamily="49" charset="0"/>
                <a:ea typeface="楷体" pitchFamily="49" charset="-122"/>
                <a:cs typeface="Consolas" pitchFamily="49" charset="0"/>
              </a:rPr>
              <a:t>11   </a:t>
            </a:r>
            <a:r>
              <a:rPr lang="en-US" altLang="zh-CN" sz="1800">
                <a:solidFill>
                  <a:srgbClr val="FF0000"/>
                </a:solidFill>
                <a:latin typeface="Consolas" pitchFamily="49" charset="0"/>
                <a:ea typeface="楷体" pitchFamily="49" charset="-122"/>
                <a:cs typeface="Consolas" pitchFamily="49" charset="0"/>
              </a:rPr>
              <a:t>√</a:t>
            </a:r>
            <a:endParaRPr lang="en-US" altLang="zh-CN" sz="1800">
              <a:solidFill>
                <a:srgbClr val="FF0000"/>
              </a:solidFill>
              <a:latin typeface="Consolas" pitchFamily="49" charset="0"/>
              <a:ea typeface="楷体" pitchFamily="49" charset="-122"/>
              <a:cs typeface="Consolas" pitchFamily="49" charset="0"/>
              <a:sym typeface="Symbol"/>
            </a:endParaRPr>
          </a:p>
        </p:txBody>
      </p:sp>
      <p:sp>
        <p:nvSpPr>
          <p:cNvPr id="10" name="TextBox 9"/>
          <p:cNvSpPr txBox="1"/>
          <p:nvPr/>
        </p:nvSpPr>
        <p:spPr>
          <a:xfrm>
            <a:off x="4143372" y="3929066"/>
            <a:ext cx="2786082"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最大兼容活动集合：</a:t>
            </a:r>
            <a:endParaRPr lang="zh-CN" altLang="en-US" sz="2000">
              <a:latin typeface="Consolas" pitchFamily="49" charset="0"/>
              <a:cs typeface="Consolas" pitchFamily="49" charset="0"/>
            </a:endParaRPr>
          </a:p>
        </p:txBody>
      </p:sp>
      <p:sp>
        <p:nvSpPr>
          <p:cNvPr id="11" name="TextBox 10"/>
          <p:cNvSpPr txBox="1"/>
          <p:nvPr/>
        </p:nvSpPr>
        <p:spPr>
          <a:xfrm>
            <a:off x="4786314" y="4429132"/>
            <a:ext cx="857256"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活动</a:t>
            </a:r>
            <a:r>
              <a:rPr lang="en-US" altLang="zh-CN" sz="2000">
                <a:solidFill>
                  <a:srgbClr val="0000FF"/>
                </a:solidFill>
                <a:latin typeface="Consolas" pitchFamily="49" charset="0"/>
                <a:ea typeface="微软雅黑" pitchFamily="34" charset="-122"/>
                <a:cs typeface="Consolas" pitchFamily="49" charset="0"/>
              </a:rPr>
              <a:t>1</a:t>
            </a:r>
            <a:endParaRPr lang="zh-CN" altLang="en-US" sz="2000">
              <a:solidFill>
                <a:srgbClr val="0000FF"/>
              </a:solidFill>
              <a:latin typeface="Consolas" pitchFamily="49" charset="0"/>
              <a:ea typeface="微软雅黑" pitchFamily="34" charset="-122"/>
              <a:cs typeface="Consolas" pitchFamily="49" charset="0"/>
            </a:endParaRPr>
          </a:p>
        </p:txBody>
      </p:sp>
      <p:sp>
        <p:nvSpPr>
          <p:cNvPr id="12" name="TextBox 11"/>
          <p:cNvSpPr txBox="1"/>
          <p:nvPr/>
        </p:nvSpPr>
        <p:spPr>
          <a:xfrm>
            <a:off x="5643570" y="4429132"/>
            <a:ext cx="857256"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活动</a:t>
            </a:r>
            <a:r>
              <a:rPr lang="en-US" altLang="zh-CN" sz="2000">
                <a:solidFill>
                  <a:srgbClr val="0000FF"/>
                </a:solidFill>
                <a:latin typeface="Consolas" pitchFamily="49" charset="0"/>
                <a:ea typeface="微软雅黑" pitchFamily="34" charset="-122"/>
                <a:cs typeface="Consolas" pitchFamily="49" charset="0"/>
              </a:rPr>
              <a:t>4</a:t>
            </a:r>
            <a:endParaRPr lang="zh-CN" altLang="en-US" sz="2000">
              <a:solidFill>
                <a:srgbClr val="0000FF"/>
              </a:solidFill>
              <a:latin typeface="Consolas" pitchFamily="49" charset="0"/>
              <a:ea typeface="微软雅黑" pitchFamily="34" charset="-122"/>
              <a:cs typeface="Consolas" pitchFamily="49" charset="0"/>
            </a:endParaRPr>
          </a:p>
        </p:txBody>
      </p:sp>
      <p:sp>
        <p:nvSpPr>
          <p:cNvPr id="13" name="TextBox 12"/>
          <p:cNvSpPr txBox="1"/>
          <p:nvPr/>
        </p:nvSpPr>
        <p:spPr>
          <a:xfrm>
            <a:off x="6572264" y="4429132"/>
            <a:ext cx="857256"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活动</a:t>
            </a:r>
            <a:r>
              <a:rPr lang="en-US" altLang="zh-CN" sz="2000">
                <a:solidFill>
                  <a:srgbClr val="0000FF"/>
                </a:solidFill>
                <a:latin typeface="Consolas" pitchFamily="49" charset="0"/>
                <a:ea typeface="微软雅黑" pitchFamily="34" charset="-122"/>
                <a:cs typeface="Consolas" pitchFamily="49" charset="0"/>
              </a:rPr>
              <a:t>8</a:t>
            </a:r>
            <a:endParaRPr lang="zh-CN" altLang="en-US" sz="2000">
              <a:solidFill>
                <a:srgbClr val="0000FF"/>
              </a:solidFill>
              <a:latin typeface="Consolas" pitchFamily="49" charset="0"/>
              <a:ea typeface="微软雅黑" pitchFamily="34" charset="-122"/>
              <a:cs typeface="Consolas" pitchFamily="49" charset="0"/>
            </a:endParaRPr>
          </a:p>
        </p:txBody>
      </p:sp>
      <p:sp>
        <p:nvSpPr>
          <p:cNvPr id="14" name="TextBox 13"/>
          <p:cNvSpPr txBox="1"/>
          <p:nvPr/>
        </p:nvSpPr>
        <p:spPr>
          <a:xfrm>
            <a:off x="7500958" y="4429132"/>
            <a:ext cx="1071570"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活动</a:t>
            </a:r>
            <a:r>
              <a:rPr lang="en-US" altLang="zh-CN" sz="2000">
                <a:solidFill>
                  <a:srgbClr val="0000FF"/>
                </a:solidFill>
                <a:latin typeface="Consolas" pitchFamily="49" charset="0"/>
                <a:ea typeface="微软雅黑" pitchFamily="34" charset="-122"/>
                <a:cs typeface="Consolas" pitchFamily="49" charset="0"/>
              </a:rPr>
              <a:t>11</a:t>
            </a:r>
            <a:endParaRPr lang="zh-CN" altLang="en-US" sz="2000">
              <a:solidFill>
                <a:srgbClr val="0000FF"/>
              </a:solidFill>
              <a:latin typeface="Consolas" pitchFamily="49" charset="0"/>
              <a:ea typeface="微软雅黑" pitchFamily="34" charset="-122"/>
              <a:cs typeface="Consolas" pitchFamily="49" charset="0"/>
            </a:endParaRPr>
          </a:p>
        </p:txBody>
      </p:sp>
      <p:grpSp>
        <p:nvGrpSpPr>
          <p:cNvPr id="17" name="组合 16"/>
          <p:cNvGrpSpPr/>
          <p:nvPr/>
        </p:nvGrpSpPr>
        <p:grpSpPr>
          <a:xfrm>
            <a:off x="5072066" y="5000636"/>
            <a:ext cx="3071834" cy="685862"/>
            <a:chOff x="5072066" y="5000636"/>
            <a:chExt cx="3071834" cy="685862"/>
          </a:xfrm>
        </p:grpSpPr>
        <p:sp>
          <p:nvSpPr>
            <p:cNvPr id="15" name="右大括号 14"/>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5715008" y="5286388"/>
              <a:ext cx="1785950" cy="400110"/>
            </a:xfrm>
            <a:prstGeom prst="rect">
              <a:avLst/>
            </a:prstGeom>
            <a:noFill/>
          </p:spPr>
          <p:txBody>
            <a:bodyPr wrap="square" rtlCol="0">
              <a:spAutoFit/>
            </a:bodyPr>
            <a:lstStyle/>
            <a:p>
              <a:pPr algn="ctr"/>
              <a:r>
                <a:rPr lang="zh-CN" altLang="en-US" sz="2000">
                  <a:solidFill>
                    <a:srgbClr val="0000FF"/>
                  </a:solidFill>
                  <a:latin typeface="楷体" pitchFamily="49" charset="-122"/>
                  <a:ea typeface="楷体" pitchFamily="49" charset="-122"/>
                </a:rPr>
                <a:t>求解结果</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72560" cy="4795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struct Action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活动的类型声明</a:t>
            </a:r>
          </a:p>
          <a:p>
            <a:r>
              <a:rPr lang="en-US" altLang="zh-CN" sz="1800">
                <a:solidFill>
                  <a:srgbClr val="0000FF"/>
                </a:solidFill>
                <a:latin typeface="Consolas" pitchFamily="49" charset="0"/>
                <a:ea typeface="楷体" pitchFamily="49" charset="-122"/>
                <a:cs typeface="Consolas" pitchFamily="49" charset="0"/>
              </a:rPr>
              <a:t>{  int b;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活动起始时间</a:t>
            </a:r>
          </a:p>
          <a:p>
            <a:r>
              <a:rPr lang="en-US" altLang="zh-CN" sz="1800">
                <a:solidFill>
                  <a:srgbClr val="0000FF"/>
                </a:solidFill>
                <a:latin typeface="Consolas" pitchFamily="49" charset="0"/>
                <a:ea typeface="楷体" pitchFamily="49" charset="-122"/>
                <a:cs typeface="Consolas" pitchFamily="49" charset="0"/>
              </a:rPr>
              <a:t>   int e;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活动结束时间</a:t>
            </a:r>
          </a:p>
          <a:p>
            <a:r>
              <a:rPr lang="en-US" altLang="zh-CN" sz="1800">
                <a:solidFill>
                  <a:srgbClr val="0000FF"/>
                </a:solidFill>
                <a:latin typeface="Consolas" pitchFamily="49" charset="0"/>
                <a:ea typeface="楷体" pitchFamily="49" charset="-122"/>
                <a:cs typeface="Consolas" pitchFamily="49" charset="0"/>
              </a:rPr>
              <a:t>   bool operator&lt;(const Action &amp;s) const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重载</a:t>
            </a:r>
            <a:r>
              <a:rPr lang="en-US" altLang="zh-CN" sz="1800">
                <a:solidFill>
                  <a:srgbClr val="00B050"/>
                </a:solidFill>
                <a:latin typeface="Consolas" pitchFamily="49" charset="0"/>
                <a:ea typeface="楷体" pitchFamily="49" charset="-122"/>
                <a:cs typeface="Consolas" pitchFamily="49" charset="0"/>
              </a:rPr>
              <a:t>&lt;</a:t>
            </a:r>
            <a:r>
              <a:rPr lang="zh-CN" altLang="zh-CN" sz="1800">
                <a:solidFill>
                  <a:srgbClr val="00B050"/>
                </a:solidFill>
                <a:latin typeface="Consolas" pitchFamily="49" charset="0"/>
                <a:ea typeface="楷体" pitchFamily="49" charset="-122"/>
                <a:cs typeface="Consolas" pitchFamily="49" charset="0"/>
              </a:rPr>
              <a:t>关系函数</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e&lt;=s.e;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用于按活动结束时间递增排序</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n=11;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Action A[]={{0},{1,4},{3,5},{0,6},{5,7},{3,8},{5,9},{6,10},{8,11},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{8,12},{2,13},{12,15}};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下标</a:t>
            </a:r>
            <a:r>
              <a:rPr lang="en-US" altLang="zh-CN" sz="1800">
                <a:solidFill>
                  <a:srgbClr val="00B050"/>
                </a:solidFill>
                <a:latin typeface="Consolas" pitchFamily="49" charset="0"/>
                <a:ea typeface="楷体" pitchFamily="49" charset="-122"/>
                <a:cs typeface="Consolas" pitchFamily="49" charset="0"/>
              </a:rPr>
              <a:t>0</a:t>
            </a:r>
            <a:r>
              <a:rPr lang="zh-CN" altLang="zh-CN" sz="1800">
                <a:solidFill>
                  <a:srgbClr val="00B050"/>
                </a:solidFill>
                <a:latin typeface="Consolas" pitchFamily="49" charset="0"/>
                <a:ea typeface="楷体" pitchFamily="49" charset="-122"/>
                <a:cs typeface="Consolas" pitchFamily="49" charset="0"/>
              </a:rPr>
              <a:t>不用</a:t>
            </a: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bool flag[MAX];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标记选择的活动</a:t>
            </a:r>
          </a:p>
          <a:p>
            <a:r>
              <a:rPr lang="en-US" altLang="zh-CN" sz="1800">
                <a:solidFill>
                  <a:srgbClr val="0000FF"/>
                </a:solidFill>
                <a:latin typeface="Consolas" pitchFamily="49" charset="0"/>
                <a:ea typeface="楷体" pitchFamily="49" charset="-122"/>
                <a:cs typeface="Consolas" pitchFamily="49" charset="0"/>
              </a:rPr>
              <a:t>int Count=0;			</a:t>
            </a:r>
            <a:r>
              <a:rPr lang="en-US" altLang="zh-CN" sz="1800">
                <a:solidFill>
                  <a:srgbClr val="00B050"/>
                </a:solidFill>
                <a:latin typeface="Consolas" pitchFamily="49" charset="0"/>
                <a:ea typeface="楷体" pitchFamily="49" charset="-122"/>
                <a:cs typeface="Consolas" pitchFamily="49" charset="0"/>
              </a:rPr>
              <a:t>//</a:t>
            </a:r>
            <a:r>
              <a:rPr lang="zh-CN" altLang="zh-CN" sz="1800">
                <a:solidFill>
                  <a:srgbClr val="00B050"/>
                </a:solidFill>
                <a:latin typeface="Consolas" pitchFamily="49" charset="0"/>
                <a:ea typeface="楷体" pitchFamily="49" charset="-122"/>
                <a:cs typeface="Consolas" pitchFamily="49" charset="0"/>
              </a:rPr>
              <a:t>选取的兼容活动个数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06" y="785794"/>
            <a:ext cx="8929718" cy="4889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FF0000"/>
                </a:solidFill>
                <a:latin typeface="Consolas" pitchFamily="49" charset="0"/>
                <a:ea typeface="楷体" pitchFamily="49" charset="-122"/>
                <a:cs typeface="Consolas" pitchFamily="49" charset="0"/>
              </a:rPr>
              <a:t>void solve()				//</a:t>
            </a:r>
            <a:r>
              <a:rPr lang="zh-CN" altLang="zh-CN" sz="1800">
                <a:solidFill>
                  <a:srgbClr val="FF0000"/>
                </a:solidFill>
                <a:latin typeface="Consolas" pitchFamily="49" charset="0"/>
                <a:ea typeface="楷体" pitchFamily="49" charset="-122"/>
                <a:cs typeface="Consolas" pitchFamily="49" charset="0"/>
              </a:rPr>
              <a:t>求解最大兼容活动子集</a:t>
            </a:r>
          </a:p>
          <a:p>
            <a:pPr>
              <a:lnSpc>
                <a:spcPct val="150000"/>
              </a:lnSpc>
            </a:pPr>
            <a:r>
              <a:rPr lang="en-US" altLang="zh-CN" sz="1800">
                <a:solidFill>
                  <a:srgbClr val="0000FF"/>
                </a:solidFill>
                <a:latin typeface="Consolas" pitchFamily="49" charset="0"/>
                <a:ea typeface="楷体" pitchFamily="49" charset="-122"/>
                <a:cs typeface="Consolas" pitchFamily="49" charset="0"/>
              </a:rPr>
              <a:t>{  memset(flag,0,sizeof(flag));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初始化为</a:t>
            </a:r>
            <a:r>
              <a:rPr lang="en-US" altLang="zh-CN" sz="1800">
                <a:solidFill>
                  <a:srgbClr val="00B0F0"/>
                </a:solidFill>
                <a:latin typeface="Consolas" pitchFamily="49" charset="0"/>
                <a:ea typeface="楷体" pitchFamily="49" charset="-122"/>
                <a:cs typeface="Consolas" pitchFamily="49" charset="0"/>
              </a:rPr>
              <a:t>false</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sort(A+1,A+n+1);			</a:t>
            </a:r>
            <a:r>
              <a:rPr lang="en-US" altLang="zh-CN" sz="1800">
                <a:solidFill>
                  <a:srgbClr val="00B0F0"/>
                </a:solidFill>
                <a:latin typeface="Consolas" pitchFamily="49" charset="0"/>
                <a:ea typeface="楷体" pitchFamily="49" charset="-122"/>
                <a:cs typeface="Consolas" pitchFamily="49" charset="0"/>
              </a:rPr>
              <a:t>//A[1..n]</a:t>
            </a:r>
            <a:r>
              <a:rPr lang="zh-CN" altLang="zh-CN" sz="1800">
                <a:solidFill>
                  <a:srgbClr val="00B0F0"/>
                </a:solidFill>
                <a:latin typeface="Consolas" pitchFamily="49" charset="0"/>
                <a:ea typeface="楷体" pitchFamily="49" charset="-122"/>
                <a:cs typeface="Consolas" pitchFamily="49" charset="0"/>
              </a:rPr>
              <a:t>按活动结束时间递增排序</a:t>
            </a:r>
          </a:p>
          <a:p>
            <a:pPr>
              <a:lnSpc>
                <a:spcPct val="150000"/>
              </a:lnSpc>
            </a:pPr>
            <a:r>
              <a:rPr lang="en-US" altLang="zh-CN" sz="1800">
                <a:solidFill>
                  <a:srgbClr val="0000FF"/>
                </a:solidFill>
                <a:latin typeface="Consolas" pitchFamily="49" charset="0"/>
                <a:ea typeface="楷体" pitchFamily="49" charset="-122"/>
                <a:cs typeface="Consolas" pitchFamily="49" charset="0"/>
              </a:rPr>
              <a:t>   int </a:t>
            </a:r>
            <a:r>
              <a:rPr lang="en-US" altLang="zh-CN" sz="1800">
                <a:solidFill>
                  <a:srgbClr val="9900FF"/>
                </a:solidFill>
                <a:latin typeface="Consolas" pitchFamily="49" charset="0"/>
                <a:ea typeface="楷体" pitchFamily="49" charset="-122"/>
                <a:cs typeface="Consolas" pitchFamily="49" charset="0"/>
              </a:rPr>
              <a:t>preend</a:t>
            </a:r>
            <a:r>
              <a:rPr lang="en-US" altLang="zh-CN" sz="1800">
                <a:solidFill>
                  <a:srgbClr val="0000FF"/>
                </a:solidFill>
                <a:latin typeface="Consolas" pitchFamily="49" charset="0"/>
                <a:ea typeface="楷体" pitchFamily="49" charset="-122"/>
                <a:cs typeface="Consolas" pitchFamily="49" charset="0"/>
              </a:rPr>
              <a:t>=0;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前一个兼容活动的结束时间</a:t>
            </a:r>
          </a:p>
          <a:p>
            <a:pPr>
              <a:lnSpc>
                <a:spcPct val="150000"/>
              </a:lnSpc>
            </a:pPr>
            <a:r>
              <a:rPr lang="en-US" altLang="zh-CN" sz="1800">
                <a:solidFill>
                  <a:srgbClr val="0000FF"/>
                </a:solidFill>
                <a:latin typeface="Consolas" pitchFamily="49" charset="0"/>
                <a:ea typeface="楷体" pitchFamily="49" charset="-122"/>
                <a:cs typeface="Consolas" pitchFamily="49" charset="0"/>
              </a:rPr>
              <a:t>   for (int i=1;i&lt;=n;i++)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扫描所有活动</a:t>
            </a:r>
          </a:p>
          <a:p>
            <a:pPr>
              <a:lnSpc>
                <a:spcPct val="150000"/>
              </a:lnSpc>
            </a:pPr>
            <a:r>
              <a:rPr lang="en-US" altLang="zh-CN" sz="1800">
                <a:solidFill>
                  <a:srgbClr val="0000FF"/>
                </a:solidFill>
                <a:latin typeface="Consolas" pitchFamily="49" charset="0"/>
                <a:ea typeface="楷体" pitchFamily="49" charset="-122"/>
                <a:cs typeface="Consolas" pitchFamily="49" charset="0"/>
              </a:rPr>
              <a:t>   {  if (A[i].b&gt;=</a:t>
            </a:r>
            <a:r>
              <a:rPr lang="en-US" altLang="zh-CN" sz="1800">
                <a:solidFill>
                  <a:srgbClr val="9900FF"/>
                </a:solidFill>
                <a:latin typeface="Consolas" pitchFamily="49" charset="0"/>
                <a:ea typeface="楷体" pitchFamily="49" charset="-122"/>
                <a:cs typeface="Consolas" pitchFamily="49" charset="0"/>
              </a:rPr>
              <a:t>preend</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找到一个兼容活动</a:t>
            </a:r>
          </a:p>
          <a:p>
            <a:pPr>
              <a:lnSpc>
                <a:spcPct val="150000"/>
              </a:lnSpc>
            </a:pPr>
            <a:r>
              <a:rPr lang="en-US" altLang="zh-CN" sz="1800">
                <a:solidFill>
                  <a:srgbClr val="0000FF"/>
                </a:solidFill>
                <a:latin typeface="Consolas" pitchFamily="49" charset="0"/>
                <a:ea typeface="楷体" pitchFamily="49" charset="-122"/>
                <a:cs typeface="Consolas" pitchFamily="49" charset="0"/>
              </a:rPr>
              <a:t>      {  flag[i]=true;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选择</a:t>
            </a:r>
            <a:r>
              <a:rPr lang="en-US" altLang="zh-CN" sz="1800">
                <a:solidFill>
                  <a:srgbClr val="00B0F0"/>
                </a:solidFill>
                <a:latin typeface="Consolas" pitchFamily="49" charset="0"/>
                <a:ea typeface="楷体" pitchFamily="49" charset="-122"/>
                <a:cs typeface="Consolas" pitchFamily="49" charset="0"/>
              </a:rPr>
              <a:t>A[i]</a:t>
            </a:r>
            <a:r>
              <a:rPr lang="zh-CN" altLang="zh-CN" sz="1800">
                <a:solidFill>
                  <a:srgbClr val="00B0F0"/>
                </a:solidFill>
                <a:latin typeface="Consolas" pitchFamily="49" charset="0"/>
                <a:ea typeface="楷体" pitchFamily="49" charset="-122"/>
                <a:cs typeface="Consolas" pitchFamily="49" charset="0"/>
              </a:rPr>
              <a:t>活动</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9900FF"/>
                </a:solidFill>
                <a:latin typeface="Consolas" pitchFamily="49" charset="0"/>
                <a:ea typeface="楷体" pitchFamily="49" charset="-122"/>
                <a:cs typeface="Consolas" pitchFamily="49" charset="0"/>
              </a:rPr>
              <a:t>preend</a:t>
            </a:r>
            <a:r>
              <a:rPr lang="en-US" altLang="zh-CN" sz="1800">
                <a:solidFill>
                  <a:srgbClr val="0000FF"/>
                </a:solidFill>
                <a:latin typeface="Consolas" pitchFamily="49" charset="0"/>
                <a:ea typeface="楷体" pitchFamily="49" charset="-122"/>
                <a:cs typeface="Consolas" pitchFamily="49" charset="0"/>
              </a:rPr>
              <a:t>=A[i].e;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更新</a:t>
            </a:r>
            <a:r>
              <a:rPr lang="en-US" altLang="zh-CN" sz="1800">
                <a:solidFill>
                  <a:srgbClr val="00B0F0"/>
                </a:solidFill>
                <a:latin typeface="Consolas" pitchFamily="49" charset="0"/>
                <a:ea typeface="楷体" pitchFamily="49" charset="-122"/>
                <a:cs typeface="Consolas" pitchFamily="49" charset="0"/>
              </a:rPr>
              <a:t>preend</a:t>
            </a:r>
            <a:r>
              <a:rPr lang="zh-CN" altLang="zh-CN" sz="1800">
                <a:solidFill>
                  <a:srgbClr val="00B0F0"/>
                </a:solidFill>
                <a:latin typeface="Consolas" pitchFamily="49" charset="0"/>
                <a:ea typeface="楷体" pitchFamily="49" charset="-122"/>
                <a:cs typeface="Consolas" pitchFamily="49" charset="0"/>
              </a:rPr>
              <a:t>值</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00784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算法的主要时间花费在排序上，排序时间为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，所以整个算法的时间复杂度为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858180" cy="2854499"/>
          </a:xfrm>
          <a:prstGeom prst="rect">
            <a:avLst/>
          </a:prstGeom>
          <a:noFill/>
        </p:spPr>
        <p:txBody>
          <a:bodyPr wrap="square" rtlCol="0">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【算法证明】</a:t>
            </a:r>
            <a:r>
              <a:rPr lang="zh-CN" altLang="zh-CN" sz="2000" dirty="0">
                <a:solidFill>
                  <a:srgbClr val="0000FF"/>
                </a:solidFill>
                <a:latin typeface="Consolas" pitchFamily="49" charset="0"/>
                <a:ea typeface="楷体" pitchFamily="49" charset="-122"/>
                <a:cs typeface="Consolas" pitchFamily="49" charset="0"/>
              </a:rPr>
              <a:t>通常证明一个贪心选择得出的解是最优解的一般的方法是，构造一个初始最优解，然后对该解进行修正，使其第一步为一个贪心选择，证明总是存在一个以贪心选择开始的求解方案。</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对于本问题，所有活动按结束时间递增排序，就是要证明：</a:t>
            </a:r>
            <a:r>
              <a:rPr lang="zh-CN" altLang="zh-CN" sz="2000" dirty="0">
                <a:solidFill>
                  <a:srgbClr val="C00000"/>
                </a:solidFill>
                <a:latin typeface="Consolas" pitchFamily="49" charset="0"/>
                <a:ea typeface="楷体" pitchFamily="49" charset="-122"/>
                <a:cs typeface="Consolas" pitchFamily="49" charset="0"/>
              </a:rPr>
              <a:t>若</a:t>
            </a:r>
            <a:r>
              <a:rPr lang="en-US" altLang="zh-CN" sz="2000" i="1" dirty="0">
                <a:solidFill>
                  <a:srgbClr val="C00000"/>
                </a:solidFill>
                <a:latin typeface="Consolas" pitchFamily="49" charset="0"/>
                <a:ea typeface="楷体" pitchFamily="49" charset="-122"/>
                <a:cs typeface="Consolas" pitchFamily="49" charset="0"/>
              </a:rPr>
              <a:t>X</a:t>
            </a:r>
            <a:r>
              <a:rPr lang="zh-CN" altLang="zh-CN" sz="2000" dirty="0">
                <a:solidFill>
                  <a:srgbClr val="C00000"/>
                </a:solidFill>
                <a:latin typeface="Consolas" pitchFamily="49" charset="0"/>
                <a:ea typeface="楷体" pitchFamily="49" charset="-122"/>
                <a:cs typeface="Consolas" pitchFamily="49" charset="0"/>
              </a:rPr>
              <a:t>是活动安排问题</a:t>
            </a:r>
            <a:r>
              <a:rPr lang="en-US" altLang="zh-CN" sz="2000" i="1" dirty="0">
                <a:solidFill>
                  <a:srgbClr val="C00000"/>
                </a:solidFill>
                <a:latin typeface="Consolas" pitchFamily="49" charset="0"/>
                <a:ea typeface="楷体" pitchFamily="49" charset="-122"/>
                <a:cs typeface="Consolas" pitchFamily="49" charset="0"/>
              </a:rPr>
              <a:t>A</a:t>
            </a:r>
            <a:r>
              <a:rPr lang="zh-CN" altLang="zh-CN" sz="2000" dirty="0">
                <a:solidFill>
                  <a:srgbClr val="C00000"/>
                </a:solidFill>
                <a:latin typeface="Consolas" pitchFamily="49" charset="0"/>
                <a:ea typeface="楷体" pitchFamily="49" charset="-122"/>
                <a:cs typeface="Consolas" pitchFamily="49" charset="0"/>
              </a:rPr>
              <a:t>的最优解，</a:t>
            </a:r>
            <a:r>
              <a:rPr lang="en-US" altLang="zh-CN" sz="2000" i="1" dirty="0">
                <a:solidFill>
                  <a:srgbClr val="C00000"/>
                </a:solidFill>
                <a:latin typeface="Consolas" pitchFamily="49" charset="0"/>
                <a:ea typeface="楷体" pitchFamily="49" charset="-122"/>
                <a:cs typeface="Consolas" pitchFamily="49" charset="0"/>
              </a:rPr>
              <a:t>X</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X</a:t>
            </a:r>
            <a:r>
              <a:rPr lang="en-US" altLang="zh-CN" sz="2000" dirty="0">
                <a:solidFill>
                  <a:srgbClr val="C00000"/>
                </a:solidFill>
                <a:latin typeface="Consolas" pitchFamily="49" charset="0"/>
                <a:ea typeface="楷体" pitchFamily="49" charset="-122"/>
                <a:cs typeface="Consolas" pitchFamily="49" charset="0"/>
              </a:rPr>
              <a:t>'</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{1}</a:t>
            </a:r>
            <a:r>
              <a:rPr lang="zh-CN" altLang="zh-CN" sz="2000" dirty="0">
                <a:solidFill>
                  <a:srgbClr val="C00000"/>
                </a:solidFill>
                <a:latin typeface="Consolas" pitchFamily="49" charset="0"/>
                <a:ea typeface="楷体" pitchFamily="49" charset="-122"/>
                <a:cs typeface="Consolas" pitchFamily="49" charset="0"/>
              </a:rPr>
              <a:t>，则</a:t>
            </a:r>
            <a:r>
              <a:rPr lang="en-US" altLang="zh-CN" sz="2000" i="1" dirty="0">
                <a:solidFill>
                  <a:srgbClr val="C00000"/>
                </a:solidFill>
                <a:latin typeface="Consolas" pitchFamily="49" charset="0"/>
                <a:ea typeface="楷体" pitchFamily="49" charset="-122"/>
                <a:cs typeface="Consolas" pitchFamily="49" charset="0"/>
              </a:rPr>
              <a:t>X</a:t>
            </a:r>
            <a:r>
              <a:rPr lang="en-US" altLang="zh-CN" sz="2000" dirty="0">
                <a:solidFill>
                  <a:srgbClr val="C00000"/>
                </a:solidFill>
                <a:latin typeface="Consolas" pitchFamily="49" charset="0"/>
                <a:ea typeface="楷体" pitchFamily="49" charset="-122"/>
                <a:cs typeface="Consolas" pitchFamily="49" charset="0"/>
              </a:rPr>
              <a:t>'</a:t>
            </a:r>
            <a:r>
              <a:rPr lang="zh-CN" altLang="zh-CN" sz="2000" dirty="0">
                <a:solidFill>
                  <a:srgbClr val="C00000"/>
                </a:solidFill>
                <a:latin typeface="Consolas" pitchFamily="49" charset="0"/>
                <a:ea typeface="楷体" pitchFamily="49" charset="-122"/>
                <a:cs typeface="Consolas" pitchFamily="49" charset="0"/>
              </a:rPr>
              <a:t>是</a:t>
            </a:r>
            <a:r>
              <a:rPr lang="en-US" altLang="zh-CN" sz="2000" i="1" dirty="0">
                <a:solidFill>
                  <a:srgbClr val="C00000"/>
                </a:solidFill>
                <a:latin typeface="Consolas" pitchFamily="49" charset="0"/>
                <a:ea typeface="楷体" pitchFamily="49" charset="-122"/>
                <a:cs typeface="Consolas" pitchFamily="49" charset="0"/>
              </a:rPr>
              <a:t>A</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err="1">
                <a:solidFill>
                  <a:srgbClr val="C00000"/>
                </a:solidFill>
                <a:latin typeface="Consolas" pitchFamily="49" charset="0"/>
                <a:ea typeface="楷体" pitchFamily="49" charset="-122"/>
                <a:cs typeface="Consolas" pitchFamily="49" charset="0"/>
              </a:rPr>
              <a:t>i</a:t>
            </a:r>
            <a:r>
              <a:rPr lang="zh-CN"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A</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b</a:t>
            </a:r>
            <a:r>
              <a:rPr lang="en-US" altLang="zh-CN" sz="2000" i="1" baseline="-25000" dirty="0">
                <a:solidFill>
                  <a:srgbClr val="C00000"/>
                </a:solidFill>
                <a:latin typeface="Consolas" pitchFamily="49" charset="0"/>
                <a:ea typeface="楷体" pitchFamily="49" charset="-122"/>
                <a:cs typeface="Consolas" pitchFamily="49" charset="0"/>
              </a:rPr>
              <a:t>i</a:t>
            </a:r>
            <a:r>
              <a:rPr lang="zh-CN"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e</a:t>
            </a:r>
            <a:r>
              <a:rPr lang="en-US" altLang="zh-CN" sz="2000" baseline="-25000" dirty="0">
                <a:solidFill>
                  <a:srgbClr val="C00000"/>
                </a:solidFill>
                <a:latin typeface="Consolas" pitchFamily="49" charset="0"/>
                <a:ea typeface="楷体" pitchFamily="49" charset="-122"/>
                <a:cs typeface="Consolas" pitchFamily="49" charset="0"/>
              </a:rPr>
              <a:t>1</a:t>
            </a:r>
            <a:r>
              <a:rPr lang="en-US" altLang="zh-CN" sz="2000" dirty="0">
                <a:solidFill>
                  <a:srgbClr val="C00000"/>
                </a:solidFill>
                <a:latin typeface="Consolas" pitchFamily="49" charset="0"/>
                <a:ea typeface="楷体" pitchFamily="49" charset="-122"/>
                <a:cs typeface="Consolas" pitchFamily="49" charset="0"/>
              </a:rPr>
              <a:t>}</a:t>
            </a:r>
            <a:r>
              <a:rPr lang="zh-CN" altLang="zh-CN" sz="2000" dirty="0">
                <a:solidFill>
                  <a:srgbClr val="C00000"/>
                </a:solidFill>
                <a:latin typeface="Consolas" pitchFamily="49" charset="0"/>
                <a:ea typeface="楷体" pitchFamily="49" charset="-122"/>
                <a:cs typeface="Consolas" pitchFamily="49" charset="0"/>
              </a:rPr>
              <a:t>的活动安排问题的最优解</a:t>
            </a:r>
            <a:r>
              <a:rPr lang="zh-CN" altLang="zh-CN"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25157"/>
            <a:ext cx="7858180" cy="2803909"/>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首先证明</a:t>
            </a:r>
            <a:r>
              <a:rPr lang="zh-CN" altLang="zh-CN" sz="2000">
                <a:solidFill>
                  <a:srgbClr val="C00000"/>
                </a:solidFill>
                <a:latin typeface="Consolas" pitchFamily="49" charset="0"/>
                <a:ea typeface="楷体" pitchFamily="49" charset="-122"/>
                <a:cs typeface="Consolas" pitchFamily="49" charset="0"/>
              </a:rPr>
              <a:t>总存在一个以活动</a:t>
            </a:r>
            <a:r>
              <a:rPr lang="en-US" altLang="zh-CN" sz="2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开始的最优解</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如果第一个选中的活动为</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），可以构造另一个最优解</a:t>
            </a:r>
            <a:r>
              <a:rPr lang="en-US" altLang="zh-CN" sz="2000" i="1">
                <a:solidFill>
                  <a:srgbClr val="C00000"/>
                </a:solidFill>
                <a:latin typeface="Consolas" pitchFamily="49" charset="0"/>
                <a:ea typeface="楷体" pitchFamily="49" charset="-122"/>
                <a:cs typeface="Consolas" pitchFamily="49" charset="0"/>
              </a:rPr>
              <a:t>Y</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zh-CN" altLang="zh-CN" sz="2000">
                <a:solidFill>
                  <a:srgbClr val="0000FF"/>
                </a:solidFill>
                <a:latin typeface="Consolas" pitchFamily="49" charset="0"/>
                <a:ea typeface="楷体" pitchFamily="49" charset="-122"/>
                <a:cs typeface="Consolas" pitchFamily="49" charset="0"/>
              </a:rPr>
              <a:t>中的活动是兼容的，</a:t>
            </a:r>
            <a:r>
              <a:rPr lang="en-US" altLang="zh-CN" sz="2000" i="1">
                <a:solidFill>
                  <a:srgbClr val="0000FF"/>
                </a:solidFill>
                <a:latin typeface="Consolas" pitchFamily="49" charset="0"/>
                <a:ea typeface="楷体" pitchFamily="49" charset="-122"/>
                <a:cs typeface="Consolas" pitchFamily="49" charset="0"/>
              </a:rPr>
              <a:t>Y</a:t>
            </a:r>
            <a:r>
              <a:rPr lang="zh-CN" altLang="zh-CN" sz="2000">
                <a:solidFill>
                  <a:srgbClr val="0000FF"/>
                </a:solidFill>
                <a:latin typeface="Consolas" pitchFamily="49" charset="0"/>
                <a:ea typeface="楷体" pitchFamily="49" charset="-122"/>
                <a:cs typeface="Consolas" pitchFamily="49" charset="0"/>
              </a:rPr>
              <a:t>与</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的活动数相同。</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那么用活动</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取代活动</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得到</a:t>
            </a:r>
            <a:r>
              <a:rPr lang="en-US" altLang="zh-CN" sz="2000" i="1">
                <a:solidFill>
                  <a:srgbClr val="C00000"/>
                </a:solidFill>
                <a:latin typeface="Consolas" pitchFamily="49" charset="0"/>
                <a:ea typeface="楷体" pitchFamily="49" charset="-122"/>
                <a:cs typeface="Consolas" pitchFamily="49" charset="0"/>
              </a:rPr>
              <a:t>Y</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，因为</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，所以</a:t>
            </a:r>
            <a:r>
              <a:rPr lang="en-US" altLang="zh-CN" sz="2000" i="1">
                <a:solidFill>
                  <a:srgbClr val="C00000"/>
                </a:solidFill>
                <a:latin typeface="Consolas" pitchFamily="49" charset="0"/>
                <a:ea typeface="楷体" pitchFamily="49" charset="-122"/>
                <a:cs typeface="Consolas" pitchFamily="49" charset="0"/>
              </a:rPr>
              <a:t>Y'</a:t>
            </a:r>
            <a:r>
              <a:rPr lang="zh-CN" altLang="zh-CN" sz="2000">
                <a:solidFill>
                  <a:srgbClr val="0000FF"/>
                </a:solidFill>
                <a:latin typeface="Consolas" pitchFamily="49" charset="0"/>
                <a:ea typeface="楷体" pitchFamily="49" charset="-122"/>
                <a:cs typeface="Consolas" pitchFamily="49" charset="0"/>
              </a:rPr>
              <a:t>中的活动是兼容的，即</a:t>
            </a:r>
            <a:r>
              <a:rPr lang="en-US" altLang="zh-CN" sz="2000" i="1">
                <a:solidFill>
                  <a:srgbClr val="C00000"/>
                </a:solidFill>
                <a:latin typeface="Consolas" pitchFamily="49" charset="0"/>
                <a:ea typeface="楷体" pitchFamily="49" charset="-122"/>
                <a:cs typeface="Consolas" pitchFamily="49" charset="0"/>
              </a:rPr>
              <a:t>Y'</a:t>
            </a:r>
            <a:r>
              <a:rPr lang="zh-CN" altLang="zh-CN" sz="2000">
                <a:solidFill>
                  <a:srgbClr val="0000FF"/>
                </a:solidFill>
                <a:latin typeface="Consolas" pitchFamily="49" charset="0"/>
                <a:ea typeface="楷体" pitchFamily="49" charset="-122"/>
                <a:cs typeface="Consolas" pitchFamily="49" charset="0"/>
              </a:rPr>
              <a:t>也是最优的，这就说明总存在一个以活动</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开始的最优解。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8286808" cy="1423338"/>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当做出了对活动</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的贪心选择后，原问题就变成了在活动</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中找与活动</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兼容的那些活动的子问题。亦即，如果</a:t>
            </a:r>
            <a:r>
              <a:rPr lang="en-US" altLang="zh-CN" sz="2000" i="1">
                <a:solidFill>
                  <a:srgbClr val="FF0000"/>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为原问题的一个最优解，则</a:t>
            </a:r>
            <a:r>
              <a:rPr lang="en-US" altLang="zh-CN" sz="2000" i="1">
                <a:solidFill>
                  <a:srgbClr val="C00000"/>
                </a:solidFill>
                <a:latin typeface="Consolas" pitchFamily="49" charset="0"/>
                <a:ea typeface="楷体" pitchFamily="49" charset="-122"/>
                <a:cs typeface="Consolas" pitchFamily="49" charset="0"/>
              </a:rPr>
              <a:t>X</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X</a:t>
            </a:r>
            <a:r>
              <a:rPr lang="en-US" altLang="zh-CN" sz="2000">
                <a:solidFill>
                  <a:srgbClr val="C00000"/>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也是活动选择问题</a:t>
            </a:r>
            <a:r>
              <a:rPr lang="en-US" altLang="zh-CN" sz="2000" i="1">
                <a:solidFill>
                  <a:srgbClr val="9900FF"/>
                </a:solidFill>
                <a:latin typeface="Consolas" pitchFamily="49" charset="0"/>
                <a:ea typeface="楷体" pitchFamily="49" charset="-122"/>
                <a:cs typeface="Consolas" pitchFamily="49" charset="0"/>
              </a:rPr>
              <a:t>A</a:t>
            </a:r>
            <a:r>
              <a:rPr lang="pt-BR"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i</a:t>
            </a:r>
            <a:r>
              <a:rPr lang="zh-CN"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A</a:t>
            </a:r>
            <a:r>
              <a:rPr lang="en-US" altLang="zh-CN" sz="2000">
                <a:solidFill>
                  <a:srgbClr val="9900FF"/>
                </a:solidFill>
                <a:latin typeface="Consolas" pitchFamily="49" charset="0"/>
                <a:ea typeface="楷体" pitchFamily="49" charset="-122"/>
                <a:cs typeface="Consolas" pitchFamily="49" charset="0"/>
              </a:rPr>
              <a:t> </a:t>
            </a:r>
            <a:r>
              <a:rPr lang="pt-BR" altLang="zh-CN" sz="2000">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b</a:t>
            </a:r>
            <a:r>
              <a:rPr lang="en-US" altLang="zh-CN" sz="2000" i="1" baseline="-25000">
                <a:solidFill>
                  <a:srgbClr val="9900FF"/>
                </a:solidFill>
                <a:latin typeface="Consolas" pitchFamily="49" charset="0"/>
                <a:ea typeface="楷体" pitchFamily="49" charset="-122"/>
                <a:cs typeface="Consolas" pitchFamily="49" charset="0"/>
              </a:rPr>
              <a:t>i</a:t>
            </a:r>
            <a:r>
              <a:rPr lang="zh-CN"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e</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的一个最优解。</a:t>
            </a:r>
          </a:p>
        </p:txBody>
      </p:sp>
      <p:sp>
        <p:nvSpPr>
          <p:cNvPr id="3" name="TextBox 2"/>
          <p:cNvSpPr txBox="1"/>
          <p:nvPr/>
        </p:nvSpPr>
        <p:spPr>
          <a:xfrm>
            <a:off x="642910" y="2786058"/>
            <a:ext cx="814393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nSpc>
                <a:spcPct val="150000"/>
              </a:lnSpc>
            </a:pPr>
            <a:r>
              <a:rPr lang="en-US" altLang="zh-CN" sz="2000">
                <a:solidFill>
                  <a:srgbClr val="FF0000"/>
                </a:solidFill>
                <a:latin typeface="Consolas" pitchFamily="49" charset="0"/>
                <a:ea typeface="微软雅黑" pitchFamily="34" charset="-122"/>
                <a:cs typeface="Consolas" pitchFamily="49" charset="0"/>
              </a:rPr>
              <a:t>    </a:t>
            </a:r>
            <a:r>
              <a:rPr lang="zh-CN" altLang="zh-CN" sz="2000">
                <a:solidFill>
                  <a:srgbClr val="FF0000"/>
                </a:solidFill>
                <a:latin typeface="Consolas" pitchFamily="49" charset="0"/>
                <a:ea typeface="微软雅黑" pitchFamily="34" charset="-122"/>
                <a:cs typeface="Consolas" pitchFamily="49" charset="0"/>
              </a:rPr>
              <a:t>反证法</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如果能找到一个</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的含有比</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更多活动的解</a:t>
            </a:r>
            <a:r>
              <a:rPr lang="en-US" altLang="zh-CN" sz="2000" i="1">
                <a:solidFill>
                  <a:srgbClr val="FF0000"/>
                </a:solidFill>
                <a:latin typeface="Consolas" pitchFamily="49" charset="0"/>
                <a:ea typeface="楷体" pitchFamily="49" charset="-122"/>
                <a:cs typeface="Consolas" pitchFamily="49" charset="0"/>
              </a:rPr>
              <a:t>Y</a:t>
            </a:r>
            <a:r>
              <a:rPr lang="en-US"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，则将活动</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加入</a:t>
            </a:r>
            <a:r>
              <a:rPr lang="en-US" altLang="zh-CN" sz="2000" i="1">
                <a:solidFill>
                  <a:srgbClr val="FF0000"/>
                </a:solidFill>
                <a:latin typeface="Consolas" pitchFamily="49" charset="0"/>
                <a:ea typeface="楷体" pitchFamily="49" charset="-122"/>
                <a:cs typeface="Consolas" pitchFamily="49" charset="0"/>
              </a:rPr>
              <a:t>Y</a:t>
            </a:r>
            <a:r>
              <a:rPr lang="en-US"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后就得到</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的一个包含比</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更多活动的解</a:t>
            </a:r>
            <a:r>
              <a:rPr lang="en-US" altLang="zh-CN" sz="2000" i="1">
                <a:solidFill>
                  <a:srgbClr val="0000FF"/>
                </a:solidFill>
                <a:latin typeface="Consolas" pitchFamily="49" charset="0"/>
                <a:ea typeface="楷体" pitchFamily="49" charset="-122"/>
                <a:cs typeface="Consolas" pitchFamily="49" charset="0"/>
              </a:rPr>
              <a:t>Y</a:t>
            </a:r>
            <a:r>
              <a:rPr lang="zh-CN" altLang="zh-CN" sz="2000">
                <a:solidFill>
                  <a:srgbClr val="0000FF"/>
                </a:solidFill>
                <a:latin typeface="Consolas" pitchFamily="49" charset="0"/>
                <a:ea typeface="楷体" pitchFamily="49" charset="-122"/>
                <a:cs typeface="Consolas" pitchFamily="49" charset="0"/>
              </a:rPr>
              <a:t>，这就与</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是最优解的假设相矛盾。</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因此，在每一次贪心选择后，留下的是一个与原问题具有相同形式的最优化问题，即最优子结构性质。</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93355"/>
            <a:ext cx="7643866" cy="2392835"/>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7.2</a:t>
            </a:r>
            <a:r>
              <a:rPr lang="zh-CN" altLang="zh-CN" sz="2200">
                <a:solidFill>
                  <a:srgbClr val="FF0000"/>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求解蓄栏保留问题。</a:t>
            </a:r>
            <a:r>
              <a:rPr lang="zh-CN" altLang="zh-CN" sz="2000">
                <a:solidFill>
                  <a:srgbClr val="0000FF"/>
                </a:solidFill>
                <a:latin typeface="Consolas" pitchFamily="49" charset="0"/>
                <a:ea typeface="楷体" pitchFamily="49" charset="-122"/>
                <a:cs typeface="Consolas" pitchFamily="49" charset="0"/>
              </a:rPr>
              <a:t>农场有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头牛，每头牛会有一个特定的时间区间</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在蓄栏里挤牛奶，并且一个蓄栏里任何时刻只能有一头牛挤奶。</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现在农场主希望知道最少蓄栏能够满足上述要求，并给出每头牛被安排的方案。对于多种可行方案，输出一种即可。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72494" cy="1246495"/>
          </a:xfrm>
          <a:prstGeom prst="rect">
            <a:avLst/>
          </a:prstGeom>
          <a:solidFill>
            <a:schemeClr val="accent5">
              <a:lumMod val="40000"/>
              <a:lumOff val="60000"/>
            </a:schemeClr>
          </a:solidFill>
        </p:spPr>
        <p:txBody>
          <a:bodyPr wrap="square" rtlCol="0">
            <a:spAutoFit/>
          </a:bodyPr>
          <a:lstStyle/>
          <a:p>
            <a:pPr>
              <a:lnSpc>
                <a:spcPts val="3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解：</a:t>
            </a:r>
            <a:r>
              <a:rPr lang="zh-CN" altLang="zh-CN" sz="2000">
                <a:solidFill>
                  <a:srgbClr val="0000FF"/>
                </a:solidFill>
                <a:latin typeface="Consolas" pitchFamily="49" charset="0"/>
                <a:ea typeface="楷体" pitchFamily="49" charset="-122"/>
                <a:cs typeface="Consolas" pitchFamily="49" charset="0"/>
              </a:rPr>
              <a:t>牛的编号为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，每头牛的挤奶时间相当于一个活动，与前面活动安排问题不同，这里的活动时间是闭区间，例如</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与</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zh-CN" sz="2000">
                <a:solidFill>
                  <a:srgbClr val="0000FF"/>
                </a:solidFill>
                <a:latin typeface="Consolas" pitchFamily="49" charset="0"/>
                <a:ea typeface="楷体" pitchFamily="49" charset="-122"/>
                <a:cs typeface="Consolas" pitchFamily="49" charset="0"/>
              </a:rPr>
              <a:t>是交叉的，它们不是兼容活动。</a:t>
            </a:r>
          </a:p>
        </p:txBody>
      </p:sp>
      <p:sp>
        <p:nvSpPr>
          <p:cNvPr id="3" name="TextBox 2"/>
          <p:cNvSpPr txBox="1"/>
          <p:nvPr/>
        </p:nvSpPr>
        <p:spPr>
          <a:xfrm>
            <a:off x="571472" y="2143116"/>
            <a:ext cx="8001056" cy="2862322"/>
          </a:xfrm>
          <a:prstGeom prst="rect">
            <a:avLst/>
          </a:prstGeom>
          <a:noFill/>
        </p:spPr>
        <p:txBody>
          <a:bodyPr wrap="square" rtlCol="0">
            <a:spAutoFit/>
          </a:bodyPr>
          <a:lstStyle/>
          <a:p>
            <a:pPr>
              <a:lnSpc>
                <a:spcPct val="150000"/>
              </a:lnSpc>
            </a:pPr>
            <a:r>
              <a:rPr lang="en-US" altLang="zh-CN" sz="2000">
                <a:solidFill>
                  <a:srgbClr val="C00000"/>
                </a:solidFill>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采用与求解活动安排问题类似的贪心思路</a:t>
            </a:r>
            <a:r>
              <a:rPr lang="zh-CN" altLang="zh-CN" sz="2000">
                <a:solidFill>
                  <a:srgbClr val="0000FF"/>
                </a:solidFill>
                <a:latin typeface="Consolas" pitchFamily="49" charset="0"/>
                <a:ea typeface="楷体" pitchFamily="49" charset="-122"/>
                <a:cs typeface="Consolas" pitchFamily="49" charset="0"/>
              </a:rPr>
              <a:t>，将所有活动这样排序：结束时间相同按开始时间递增排序，否则按结束时间递增排序。</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求出一个</a:t>
            </a:r>
            <a:r>
              <a:rPr lang="zh-CN" altLang="zh-CN" sz="2000">
                <a:solidFill>
                  <a:srgbClr val="C00000"/>
                </a:solidFill>
                <a:latin typeface="Consolas" pitchFamily="49" charset="0"/>
                <a:ea typeface="楷体" pitchFamily="49" charset="-122"/>
                <a:cs typeface="Consolas" pitchFamily="49" charset="0"/>
              </a:rPr>
              <a:t>最大兼容活动子集</a:t>
            </a:r>
            <a:r>
              <a:rPr lang="zh-CN" altLang="zh-CN" sz="2000">
                <a:solidFill>
                  <a:srgbClr val="0000FF"/>
                </a:solidFill>
                <a:latin typeface="Consolas" pitchFamily="49" charset="0"/>
                <a:ea typeface="楷体" pitchFamily="49" charset="-122"/>
                <a:cs typeface="Consolas" pitchFamily="49" charset="0"/>
              </a:rPr>
              <a:t>，将它们安排在一个蓄栏中（蓄栏编号为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）；如果没有安排完，再在剩余的活动再求下一个最大兼容活动子集，将它们安排在另一个蓄栏中（蓄栏编号为</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），以此类推。</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也就是说，</a:t>
            </a:r>
            <a:r>
              <a:rPr lang="zh-CN" altLang="zh-CN" sz="2000">
                <a:solidFill>
                  <a:srgbClr val="FF00FF"/>
                </a:solidFill>
                <a:latin typeface="Consolas" pitchFamily="49" charset="0"/>
                <a:ea typeface="楷体" pitchFamily="49" charset="-122"/>
                <a:cs typeface="Consolas" pitchFamily="49" charset="0"/>
              </a:rPr>
              <a:t>最大兼容活动子集</a:t>
            </a:r>
            <a:r>
              <a:rPr lang="zh-CN" altLang="en-US" sz="2000">
                <a:solidFill>
                  <a:srgbClr val="FF00FF"/>
                </a:solidFill>
                <a:latin typeface="Consolas" pitchFamily="49" charset="0"/>
                <a:ea typeface="楷体" pitchFamily="49" charset="-122"/>
                <a:cs typeface="Consolas" pitchFamily="49" charset="0"/>
              </a:rPr>
              <a:t>的</a:t>
            </a:r>
            <a:r>
              <a:rPr lang="zh-CN" altLang="zh-CN" sz="2000">
                <a:solidFill>
                  <a:srgbClr val="FF00FF"/>
                </a:solidFill>
                <a:latin typeface="Consolas" pitchFamily="49" charset="0"/>
                <a:ea typeface="楷体" pitchFamily="49" charset="-122"/>
                <a:cs typeface="Consolas" pitchFamily="49" charset="0"/>
              </a:rPr>
              <a:t>个数就是最少蓄栏个数</a:t>
            </a:r>
            <a:r>
              <a:rPr lang="zh-CN" altLang="zh-CN" sz="200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617866"/>
          <a:ext cx="7429554" cy="1323981"/>
        </p:xfrm>
        <a:graphic>
          <a:graphicData uri="http://schemas.openxmlformats.org/drawingml/2006/table">
            <a:tbl>
              <a:tblPr/>
              <a:tblGrid>
                <a:gridCol w="1806517">
                  <a:extLst>
                    <a:ext uri="{9D8B030D-6E8A-4147-A177-3AD203B41FA5}">
                      <a16:colId xmlns:a16="http://schemas.microsoft.com/office/drawing/2014/main" val="20000"/>
                    </a:ext>
                  </a:extLst>
                </a:gridCol>
                <a:gridCol w="803291">
                  <a:extLst>
                    <a:ext uri="{9D8B030D-6E8A-4147-A177-3AD203B41FA5}">
                      <a16:colId xmlns:a16="http://schemas.microsoft.com/office/drawing/2014/main" val="20001"/>
                    </a:ext>
                  </a:extLst>
                </a:gridCol>
                <a:gridCol w="803291">
                  <a:extLst>
                    <a:ext uri="{9D8B030D-6E8A-4147-A177-3AD203B41FA5}">
                      <a16:colId xmlns:a16="http://schemas.microsoft.com/office/drawing/2014/main" val="20002"/>
                    </a:ext>
                  </a:extLst>
                </a:gridCol>
                <a:gridCol w="803291">
                  <a:extLst>
                    <a:ext uri="{9D8B030D-6E8A-4147-A177-3AD203B41FA5}">
                      <a16:colId xmlns:a16="http://schemas.microsoft.com/office/drawing/2014/main" val="20003"/>
                    </a:ext>
                  </a:extLst>
                </a:gridCol>
                <a:gridCol w="803291">
                  <a:extLst>
                    <a:ext uri="{9D8B030D-6E8A-4147-A177-3AD203B41FA5}">
                      <a16:colId xmlns:a16="http://schemas.microsoft.com/office/drawing/2014/main" val="20004"/>
                    </a:ext>
                  </a:extLst>
                </a:gridCol>
                <a:gridCol w="803291">
                  <a:extLst>
                    <a:ext uri="{9D8B030D-6E8A-4147-A177-3AD203B41FA5}">
                      <a16:colId xmlns:a16="http://schemas.microsoft.com/office/drawing/2014/main" val="20005"/>
                    </a:ext>
                  </a:extLst>
                </a:gridCol>
                <a:gridCol w="803291">
                  <a:extLst>
                    <a:ext uri="{9D8B030D-6E8A-4147-A177-3AD203B41FA5}">
                      <a16:colId xmlns:a16="http://schemas.microsoft.com/office/drawing/2014/main" val="20006"/>
                    </a:ext>
                  </a:extLst>
                </a:gridCol>
                <a:gridCol w="803291">
                  <a:extLst>
                    <a:ext uri="{9D8B030D-6E8A-4147-A177-3AD203B41FA5}">
                      <a16:colId xmlns:a16="http://schemas.microsoft.com/office/drawing/2014/main" val="20007"/>
                    </a:ext>
                  </a:extLst>
                </a:gridCol>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643042" y="2819399"/>
          <a:ext cx="2857520" cy="1323981"/>
        </p:xfrm>
        <a:graphic>
          <a:graphicData uri="http://schemas.openxmlformats.org/drawingml/2006/table">
            <a:tbl>
              <a:tblPr/>
              <a:tblGrid>
                <a:gridCol w="714380">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tblGrid>
              <a:tr h="441327">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5000628" y="2819399"/>
          <a:ext cx="1428760" cy="1323981"/>
        </p:xfrm>
        <a:graphic>
          <a:graphicData uri="http://schemas.openxmlformats.org/drawingml/2006/table">
            <a:tbl>
              <a:tblPr/>
              <a:tblGrid>
                <a:gridCol w="714380">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tblGrid>
              <a:tr h="441327">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6929454" y="2819399"/>
          <a:ext cx="714380" cy="1323981"/>
        </p:xfrm>
        <a:graphic>
          <a:graphicData uri="http://schemas.openxmlformats.org/drawingml/2006/table">
            <a:tbl>
              <a:tblPr/>
              <a:tblGrid>
                <a:gridCol w="714380">
                  <a:extLst>
                    <a:ext uri="{9D8B030D-6E8A-4147-A177-3AD203B41FA5}">
                      <a16:colId xmlns:a16="http://schemas.microsoft.com/office/drawing/2014/main" val="20000"/>
                    </a:ext>
                  </a:extLst>
                </a:gridCol>
              </a:tblGrid>
              <a:tr h="441327">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下箭头 5"/>
          <p:cNvSpPr/>
          <p:nvPr/>
        </p:nvSpPr>
        <p:spPr>
          <a:xfrm>
            <a:off x="4714876" y="2143116"/>
            <a:ext cx="214314"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9" name="组合 8"/>
          <p:cNvGrpSpPr/>
          <p:nvPr/>
        </p:nvGrpSpPr>
        <p:grpSpPr>
          <a:xfrm>
            <a:off x="2857488" y="4357694"/>
            <a:ext cx="4286280" cy="685862"/>
            <a:chOff x="2857488" y="4357694"/>
            <a:chExt cx="4286280" cy="685862"/>
          </a:xfrm>
        </p:grpSpPr>
        <p:sp>
          <p:nvSpPr>
            <p:cNvPr id="7" name="左大括号 6"/>
            <p:cNvSpPr/>
            <p:nvPr/>
          </p:nvSpPr>
          <p:spPr>
            <a:xfrm rot="16200000">
              <a:off x="4929190" y="2285992"/>
              <a:ext cx="142876" cy="428628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3357554" y="4643446"/>
              <a:ext cx="3286148" cy="400110"/>
            </a:xfrm>
            <a:prstGeom prst="rect">
              <a:avLst/>
            </a:prstGeom>
            <a:noFill/>
          </p:spPr>
          <p:txBody>
            <a:bodyPr wrap="square" rtlCol="0">
              <a:spAutoFit/>
            </a:bodyPr>
            <a:lstStyle/>
            <a:p>
              <a:r>
                <a:rPr lang="zh-CN" altLang="zh-CN" sz="2000">
                  <a:solidFill>
                    <a:srgbClr val="0000FF"/>
                  </a:solidFill>
                  <a:latin typeface="微软雅黑" pitchFamily="34" charset="-122"/>
                  <a:ea typeface="微软雅黑" pitchFamily="34" charset="-122"/>
                </a:rPr>
                <a:t>最大兼容活动子集个数为</a:t>
              </a:r>
              <a:r>
                <a:rPr lang="en-US" altLang="zh-CN" sz="2000">
                  <a:solidFill>
                    <a:srgbClr val="0000FF"/>
                  </a:solidFill>
                  <a:latin typeface="微软雅黑" pitchFamily="34" charset="-122"/>
                  <a:ea typeface="微软雅黑" pitchFamily="34" charset="-122"/>
                </a:rPr>
                <a:t>3</a:t>
              </a:r>
              <a:endParaRPr lang="zh-CN" altLang="en-US" sz="2000">
                <a:solidFill>
                  <a:srgbClr val="0000FF"/>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95288" y="1341438"/>
            <a:ext cx="3598862"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Times New Roman" pitchFamily="18" charset="0"/>
                <a:ea typeface="微软雅黑" pitchFamily="34" charset="-122"/>
                <a:cs typeface="Times New Roman" pitchFamily="18" charset="0"/>
              </a:rPr>
              <a:t>7.1.1 </a:t>
            </a:r>
            <a:r>
              <a:rPr lang="zh-CN" altLang="en-US" sz="2800">
                <a:solidFill>
                  <a:srgbClr val="FF0000"/>
                </a:solidFill>
                <a:latin typeface="Times New Roman" pitchFamily="18" charset="0"/>
                <a:ea typeface="微软雅黑" pitchFamily="34" charset="-122"/>
                <a:cs typeface="Times New Roman" pitchFamily="18" charset="0"/>
              </a:rPr>
              <a:t>什么是贪心法</a:t>
            </a:r>
          </a:p>
        </p:txBody>
      </p:sp>
      <p:sp>
        <p:nvSpPr>
          <p:cNvPr id="150534" name="Text Box 6"/>
          <p:cNvSpPr txBox="1">
            <a:spLocks noChangeArrowheads="1"/>
          </p:cNvSpPr>
          <p:nvPr/>
        </p:nvSpPr>
        <p:spPr bwMode="auto">
          <a:xfrm>
            <a:off x="468313" y="2133600"/>
            <a:ext cx="7920037" cy="2342244"/>
          </a:xfrm>
          <a:prstGeom prst="rect">
            <a:avLst/>
          </a:prstGeom>
          <a:noFill/>
          <a:ln w="9525">
            <a:noFill/>
            <a:miter lim="800000"/>
            <a:headEnd/>
            <a:tailEnd/>
          </a:ln>
          <a:effectLst/>
        </p:spPr>
        <p:txBody>
          <a:bodyPr>
            <a:spAutoFit/>
          </a:bodyPr>
          <a:lstStyle/>
          <a:p>
            <a:pPr>
              <a:lnSpc>
                <a:spcPct val="150000"/>
              </a:lnSpc>
            </a:pPr>
            <a:r>
              <a:rPr lang="en-US" altLang="zh-CN" sz="2000" dirty="0">
                <a:solidFill>
                  <a:srgbClr val="0000FF"/>
                </a:solidFill>
                <a:ea typeface="楷体" pitchFamily="49" charset="-122"/>
                <a:cs typeface="Times New Roman" pitchFamily="18" charset="0"/>
              </a:rPr>
              <a:t>       </a:t>
            </a:r>
            <a:r>
              <a:rPr lang="zh-CN" altLang="zh-CN" sz="2000" dirty="0">
                <a:solidFill>
                  <a:srgbClr val="0000FF"/>
                </a:solidFill>
                <a:ea typeface="楷体" pitchFamily="49" charset="-122"/>
                <a:cs typeface="Times New Roman" pitchFamily="18" charset="0"/>
              </a:rPr>
              <a:t>贪心法的</a:t>
            </a:r>
            <a:r>
              <a:rPr lang="zh-CN" altLang="zh-CN" sz="2000" dirty="0">
                <a:solidFill>
                  <a:srgbClr val="FF0000"/>
                </a:solidFill>
                <a:latin typeface="微软雅黑" pitchFamily="34" charset="-122"/>
                <a:ea typeface="微软雅黑" pitchFamily="34" charset="-122"/>
                <a:cs typeface="Times New Roman" pitchFamily="18" charset="0"/>
              </a:rPr>
              <a:t>基本思路</a:t>
            </a:r>
            <a:r>
              <a:rPr lang="zh-CN" altLang="zh-CN" sz="2000" dirty="0">
                <a:solidFill>
                  <a:srgbClr val="0000FF"/>
                </a:solidFill>
                <a:ea typeface="楷体" pitchFamily="49" charset="-122"/>
                <a:cs typeface="Times New Roman" pitchFamily="18" charset="0"/>
              </a:rPr>
              <a:t>是在对问题求解时总是做出在当前看来是最好的选择</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也就是说贪心法不从整体最优上加以考虑</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所做出的仅是</a:t>
            </a:r>
            <a:r>
              <a:rPr lang="zh-CN" altLang="zh-CN" sz="2000" dirty="0">
                <a:solidFill>
                  <a:srgbClr val="FF0000"/>
                </a:solidFill>
                <a:ea typeface="楷体" pitchFamily="49" charset="-122"/>
                <a:cs typeface="Times New Roman" pitchFamily="18" charset="0"/>
              </a:rPr>
              <a:t>在某种意义上的局部最优解</a:t>
            </a:r>
            <a:r>
              <a:rPr lang="zh-CN" altLang="zh-CN" sz="2000" dirty="0">
                <a:solidFill>
                  <a:srgbClr val="0000FF"/>
                </a:solidFill>
                <a:ea typeface="楷体" pitchFamily="49" charset="-122"/>
                <a:cs typeface="Times New Roman" pitchFamily="18" charset="0"/>
              </a:rPr>
              <a:t>。</a:t>
            </a:r>
            <a:endParaRPr lang="en-US" altLang="zh-CN" sz="2000" dirty="0">
              <a:solidFill>
                <a:srgbClr val="0000FF"/>
              </a:solidFill>
              <a:ea typeface="楷体" pitchFamily="49" charset="-122"/>
              <a:cs typeface="Times New Roman" pitchFamily="18" charset="0"/>
            </a:endParaRPr>
          </a:p>
          <a:p>
            <a:pPr>
              <a:lnSpc>
                <a:spcPct val="150000"/>
              </a:lnSpc>
            </a:pPr>
            <a:r>
              <a:rPr lang="en-US" altLang="zh-CN" sz="2000" dirty="0">
                <a:solidFill>
                  <a:srgbClr val="0000FF"/>
                </a:solidFill>
                <a:ea typeface="楷体" pitchFamily="49" charset="-122"/>
                <a:cs typeface="Times New Roman" pitchFamily="18" charset="0"/>
              </a:rPr>
              <a:t>        </a:t>
            </a:r>
            <a:r>
              <a:rPr lang="zh-CN" altLang="zh-CN" sz="2000" dirty="0">
                <a:solidFill>
                  <a:srgbClr val="0000FF"/>
                </a:solidFill>
                <a:ea typeface="楷体" pitchFamily="49" charset="-122"/>
                <a:cs typeface="Times New Roman" pitchFamily="18" charset="0"/>
              </a:rPr>
              <a:t>人们通常希望找到整体最优解</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所以</a:t>
            </a:r>
            <a:r>
              <a:rPr lang="zh-CN" altLang="en-US" sz="2000" dirty="0">
                <a:solidFill>
                  <a:srgbClr val="0000FF"/>
                </a:solidFill>
                <a:ea typeface="楷体" pitchFamily="49" charset="-122"/>
                <a:cs typeface="Times New Roman" pitchFamily="18" charset="0"/>
              </a:rPr>
              <a:t>采用</a:t>
            </a:r>
            <a:r>
              <a:rPr lang="zh-CN" altLang="zh-CN" sz="2000" dirty="0">
                <a:solidFill>
                  <a:srgbClr val="0000FF"/>
                </a:solidFill>
                <a:ea typeface="楷体" pitchFamily="49" charset="-122"/>
                <a:cs typeface="Times New Roman" pitchFamily="18" charset="0"/>
              </a:rPr>
              <a:t>贪心法</a:t>
            </a:r>
            <a:r>
              <a:rPr lang="zh-CN" altLang="en-US" sz="2000" dirty="0">
                <a:solidFill>
                  <a:srgbClr val="FF0000"/>
                </a:solidFill>
                <a:latin typeface="微软雅黑" pitchFamily="34" charset="-122"/>
                <a:ea typeface="微软雅黑" pitchFamily="34" charset="-122"/>
                <a:cs typeface="Times New Roman" pitchFamily="18" charset="0"/>
              </a:rPr>
              <a:t>需要</a:t>
            </a:r>
            <a:r>
              <a:rPr lang="zh-CN" altLang="zh-CN" sz="2000" dirty="0">
                <a:solidFill>
                  <a:srgbClr val="FF0000"/>
                </a:solidFill>
                <a:latin typeface="微软雅黑" pitchFamily="34" charset="-122"/>
                <a:ea typeface="微软雅黑" pitchFamily="34" charset="-122"/>
                <a:cs typeface="Times New Roman" pitchFamily="18" charset="0"/>
              </a:rPr>
              <a:t>证明</a:t>
            </a:r>
            <a:r>
              <a:rPr lang="zh-CN" altLang="zh-CN" sz="2000" dirty="0">
                <a:solidFill>
                  <a:srgbClr val="0000FF"/>
                </a:solidFill>
                <a:ea typeface="楷体" pitchFamily="49" charset="-122"/>
                <a:cs typeface="Times New Roman" pitchFamily="18" charset="0"/>
              </a:rPr>
              <a:t>设计的算法确实是整体最优解或求解了它要解决的问题。</a:t>
            </a:r>
          </a:p>
        </p:txBody>
      </p:sp>
      <p:sp>
        <p:nvSpPr>
          <p:cNvPr id="5" name="TextBox 4"/>
          <p:cNvSpPr txBox="1"/>
          <p:nvPr/>
        </p:nvSpPr>
        <p:spPr>
          <a:xfrm>
            <a:off x="2928926" y="285728"/>
            <a:ext cx="314327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叶根友毛笔行书2.0版" pitchFamily="2" charset="-122"/>
                <a:ea typeface="叶根友毛笔行书2.0版" pitchFamily="2" charset="-122"/>
              </a:rPr>
              <a:t>7.1 </a:t>
            </a:r>
            <a:r>
              <a:rPr lang="zh-CN" altLang="zh-CN" sz="2800">
                <a:solidFill>
                  <a:srgbClr val="FF0000"/>
                </a:solidFill>
                <a:latin typeface="叶根友毛笔行书2.0版" pitchFamily="2" charset="-122"/>
                <a:ea typeface="叶根友毛笔行书2.0版" pitchFamily="2" charset="-122"/>
              </a:rPr>
              <a:t>贪心法概述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01122" cy="50724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struct Cow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奶牛的类型声明</a:t>
            </a: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牛编号</a:t>
            </a:r>
          </a:p>
          <a:p>
            <a:r>
              <a:rPr lang="en-US" altLang="zh-CN" sz="1800">
                <a:solidFill>
                  <a:srgbClr val="0000FF"/>
                </a:solidFill>
                <a:latin typeface="Consolas" pitchFamily="49" charset="0"/>
                <a:ea typeface="楷体" pitchFamily="49" charset="-122"/>
                <a:cs typeface="Consolas" pitchFamily="49" charset="0"/>
              </a:rPr>
              <a:t>   int b;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起始时间</a:t>
            </a:r>
          </a:p>
          <a:p>
            <a:r>
              <a:rPr lang="en-US" altLang="zh-CN" sz="1800">
                <a:solidFill>
                  <a:srgbClr val="0000FF"/>
                </a:solidFill>
                <a:latin typeface="Consolas" pitchFamily="49" charset="0"/>
                <a:ea typeface="楷体" pitchFamily="49" charset="-122"/>
                <a:cs typeface="Consolas" pitchFamily="49" charset="0"/>
              </a:rPr>
              <a:t>   int 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结束时间</a:t>
            </a:r>
          </a:p>
          <a:p>
            <a:r>
              <a:rPr lang="en-US" altLang="zh-CN" sz="1800">
                <a:solidFill>
                  <a:srgbClr val="0000FF"/>
                </a:solidFill>
                <a:latin typeface="Consolas" pitchFamily="49" charset="0"/>
                <a:ea typeface="楷体" pitchFamily="49" charset="-122"/>
                <a:cs typeface="Consolas" pitchFamily="49" charset="0"/>
              </a:rPr>
              <a:t>   bool operator&lt;(const Cow &amp;s) const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重载</a:t>
            </a:r>
            <a:r>
              <a:rPr lang="en-US" altLang="zh-CN" sz="1800">
                <a:solidFill>
                  <a:srgbClr val="00B0F0"/>
                </a:solidFill>
                <a:latin typeface="Consolas" pitchFamily="49" charset="0"/>
                <a:ea typeface="楷体" pitchFamily="49" charset="-122"/>
                <a:cs typeface="Consolas" pitchFamily="49" charset="0"/>
              </a:rPr>
              <a:t>&lt;</a:t>
            </a:r>
            <a:r>
              <a:rPr lang="zh-CN" altLang="zh-CN" sz="1800">
                <a:solidFill>
                  <a:srgbClr val="00B0F0"/>
                </a:solidFill>
                <a:latin typeface="Consolas" pitchFamily="49" charset="0"/>
                <a:ea typeface="楷体" pitchFamily="49" charset="-122"/>
                <a:cs typeface="Consolas" pitchFamily="49" charset="0"/>
              </a:rPr>
              <a:t>关系函数</a:t>
            </a:r>
          </a:p>
          <a:p>
            <a:r>
              <a:rPr lang="en-US" altLang="zh-CN" sz="1800">
                <a:solidFill>
                  <a:srgbClr val="0000FF"/>
                </a:solidFill>
                <a:latin typeface="Consolas" pitchFamily="49" charset="0"/>
                <a:ea typeface="楷体" pitchFamily="49" charset="-122"/>
                <a:cs typeface="Consolas" pitchFamily="49" charset="0"/>
              </a:rPr>
              <a:t>   {  if (e==s.e)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结束时间相同按开始时间递增排序</a:t>
            </a:r>
          </a:p>
          <a:p>
            <a:r>
              <a:rPr lang="en-US" altLang="zh-CN" sz="1800">
                <a:solidFill>
                  <a:srgbClr val="0000FF"/>
                </a:solidFill>
                <a:latin typeface="Consolas" pitchFamily="49" charset="0"/>
                <a:ea typeface="楷体" pitchFamily="49" charset="-122"/>
                <a:cs typeface="Consolas" pitchFamily="49" charset="0"/>
              </a:rPr>
              <a:t>         return b&lt;=s.b;</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否则按结束时间递增排序</a:t>
            </a:r>
          </a:p>
          <a:p>
            <a:r>
              <a:rPr lang="en-US" altLang="zh-CN" sz="1800">
                <a:solidFill>
                  <a:srgbClr val="0000FF"/>
                </a:solidFill>
                <a:latin typeface="Consolas" pitchFamily="49" charset="0"/>
                <a:ea typeface="楷体" pitchFamily="49" charset="-122"/>
                <a:cs typeface="Consolas" pitchFamily="49" charset="0"/>
              </a:rPr>
              <a:t>         return e&lt;=s.e;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n=5;</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Cow A[]={{0},{1,1,10},{2,2,4},{3,3,6},{4,5,8},{5,4,7}};</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不用</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ans[MAX];			</a:t>
            </a:r>
            <a:r>
              <a:rPr lang="en-US" altLang="zh-CN" sz="1800">
                <a:solidFill>
                  <a:srgbClr val="00B0F0"/>
                </a:solidFill>
                <a:latin typeface="Consolas" pitchFamily="49" charset="0"/>
                <a:ea typeface="楷体" pitchFamily="49" charset="-122"/>
                <a:cs typeface="Consolas" pitchFamily="49" charset="0"/>
              </a:rPr>
              <a:t>//ans[i]</a:t>
            </a:r>
            <a:r>
              <a:rPr lang="zh-CN" altLang="zh-CN" sz="1800">
                <a:solidFill>
                  <a:srgbClr val="00B0F0"/>
                </a:solidFill>
                <a:latin typeface="Consolas" pitchFamily="49" charset="0"/>
                <a:ea typeface="楷体" pitchFamily="49" charset="-122"/>
                <a:cs typeface="Consolas" pitchFamily="49" charset="0"/>
              </a:rPr>
              <a:t>表示第</a:t>
            </a:r>
            <a:r>
              <a:rPr lang="en-US" altLang="zh-CN" sz="1800">
                <a:solidFill>
                  <a:srgbClr val="00B0F0"/>
                </a:solidFill>
                <a:latin typeface="Consolas" pitchFamily="49" charset="0"/>
                <a:ea typeface="楷体" pitchFamily="49" charset="-122"/>
                <a:cs typeface="Consolas" pitchFamily="49" charset="0"/>
              </a:rPr>
              <a:t>A[i].no</a:t>
            </a:r>
            <a:r>
              <a:rPr lang="zh-CN" altLang="zh-CN" sz="1800">
                <a:solidFill>
                  <a:srgbClr val="00B0F0"/>
                </a:solidFill>
                <a:latin typeface="Consolas" pitchFamily="49" charset="0"/>
                <a:ea typeface="楷体" pitchFamily="49" charset="-122"/>
                <a:cs typeface="Consolas" pitchFamily="49" charset="0"/>
              </a:rPr>
              <a:t>头牛的蓄栏编号</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572560" cy="5626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a:solidFill>
                  <a:srgbClr val="FF0000"/>
                </a:solidFill>
                <a:latin typeface="Consolas" pitchFamily="49" charset="0"/>
                <a:ea typeface="楷体" pitchFamily="49" charset="-122"/>
                <a:cs typeface="Consolas" pitchFamily="49" charset="0"/>
              </a:rPr>
              <a:t>void solve()				//</a:t>
            </a:r>
            <a:r>
              <a:rPr lang="zh-CN" altLang="zh-CN" sz="1800" dirty="0">
                <a:solidFill>
                  <a:srgbClr val="FF0000"/>
                </a:solidFill>
                <a:latin typeface="Consolas" pitchFamily="49" charset="0"/>
                <a:ea typeface="楷体" pitchFamily="49" charset="-122"/>
                <a:cs typeface="Consolas" pitchFamily="49" charset="0"/>
              </a:rPr>
              <a:t>求解最大兼容活动子集</a:t>
            </a:r>
            <a:r>
              <a:rPr lang="zh-CN" altLang="en-US" sz="1800" dirty="0">
                <a:solidFill>
                  <a:srgbClr val="FF0000"/>
                </a:solidFill>
                <a:latin typeface="Consolas" pitchFamily="49" charset="0"/>
                <a:ea typeface="楷体" pitchFamily="49" charset="-122"/>
                <a:cs typeface="Consolas" pitchFamily="49" charset="0"/>
              </a:rPr>
              <a:t>个数</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sort(A+1,A+n+1);</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//A[1..n]</a:t>
            </a:r>
            <a:r>
              <a:rPr lang="zh-CN" altLang="zh-CN" sz="1800" dirty="0">
                <a:solidFill>
                  <a:srgbClr val="00B0F0"/>
                </a:solidFill>
                <a:latin typeface="Consolas" pitchFamily="49" charset="0"/>
                <a:ea typeface="楷体" pitchFamily="49" charset="-122"/>
                <a:cs typeface="Consolas" pitchFamily="49" charset="0"/>
              </a:rPr>
              <a:t>按指定方式排序</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memset</a:t>
            </a:r>
            <a:r>
              <a:rPr lang="en-US" altLang="zh-CN" sz="1800" dirty="0">
                <a:solidFill>
                  <a:srgbClr val="0000FF"/>
                </a:solidFill>
                <a:latin typeface="Consolas" pitchFamily="49" charset="0"/>
                <a:ea typeface="楷体" pitchFamily="49" charset="-122"/>
                <a:cs typeface="Consolas" pitchFamily="49" charset="0"/>
              </a:rPr>
              <a:t>(ans,0,sizeof(</a:t>
            </a:r>
            <a:r>
              <a:rPr lang="en-US" altLang="zh-CN" sz="1800" dirty="0" err="1">
                <a:solidFill>
                  <a:srgbClr val="99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初始化为</a:t>
            </a:r>
            <a:r>
              <a:rPr lang="en-US" altLang="zh-CN" sz="1800" dirty="0">
                <a:solidFill>
                  <a:srgbClr val="00B0F0"/>
                </a:solidFill>
                <a:latin typeface="Consolas" pitchFamily="49" charset="0"/>
                <a:ea typeface="楷体" pitchFamily="49" charset="-122"/>
                <a:cs typeface="Consolas" pitchFamily="49" charset="0"/>
              </a:rPr>
              <a:t>0</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num</a:t>
            </a:r>
            <a:r>
              <a:rPr lang="en-US" altLang="zh-CN" sz="1800" dirty="0">
                <a:solidFill>
                  <a:srgbClr val="0000FF"/>
                </a:solidFill>
                <a:latin typeface="Consolas" pitchFamily="49" charset="0"/>
                <a:ea typeface="楷体" pitchFamily="49" charset="-122"/>
                <a:cs typeface="Consolas" pitchFamily="49" charset="0"/>
              </a:rPr>
              <a:t>=1;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蓄栏编号</a:t>
            </a:r>
          </a:p>
          <a:p>
            <a:pPr>
              <a:lnSpc>
                <a:spcPct val="200000"/>
              </a:lnSpc>
            </a:pPr>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=1;i&lt;=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a:t>
            </a:r>
            <a:r>
              <a:rPr lang="en-US" altLang="zh-CN" sz="1800" dirty="0">
                <a:solidFill>
                  <a:srgbClr val="00B0F0"/>
                </a:solidFill>
                <a:latin typeface="Consolas" pitchFamily="49" charset="0"/>
                <a:ea typeface="楷体" pitchFamily="49" charset="-122"/>
                <a:cs typeface="Consolas" pitchFamily="49" charset="0"/>
              </a:rPr>
              <a:t>j</a:t>
            </a:r>
            <a:r>
              <a:rPr lang="zh-CN" altLang="zh-CN" sz="1800" dirty="0">
                <a:solidFill>
                  <a:srgbClr val="00B0F0"/>
                </a:solidFill>
                <a:latin typeface="Consolas" pitchFamily="49" charset="0"/>
                <a:ea typeface="楷体" pitchFamily="49" charset="-122"/>
                <a:cs typeface="Consolas" pitchFamily="49" charset="0"/>
              </a:rPr>
              <a:t>均为排序后的下标</a:t>
            </a:r>
          </a:p>
          <a:p>
            <a:r>
              <a:rPr lang="en-US" altLang="zh-CN" sz="1800" dirty="0">
                <a:solidFill>
                  <a:srgbClr val="0000FF"/>
                </a:solidFill>
                <a:latin typeface="Consolas" pitchFamily="49" charset="0"/>
                <a:ea typeface="楷体" pitchFamily="49" charset="-122"/>
                <a:cs typeface="Consolas" pitchFamily="49" charset="0"/>
              </a:rPr>
              <a:t>   {  if (</a:t>
            </a:r>
            <a:r>
              <a:rPr lang="en-US" altLang="zh-CN" sz="1800" dirty="0" err="1">
                <a:solidFill>
                  <a:srgbClr val="99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第</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头牛还没有安排蓄栏</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99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num</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第</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头牛安排蓄栏</a:t>
            </a:r>
            <a:r>
              <a:rPr lang="en-US" altLang="zh-CN" sz="1800" dirty="0" err="1">
                <a:solidFill>
                  <a:srgbClr val="00B0F0"/>
                </a:solidFill>
                <a:latin typeface="Consolas" pitchFamily="49" charset="0"/>
                <a:ea typeface="楷体" pitchFamily="49" charset="-122"/>
                <a:cs typeface="Consolas" pitchFamily="49" charset="0"/>
              </a:rPr>
              <a:t>num</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preend</a:t>
            </a:r>
            <a:r>
              <a:rPr lang="en-US" altLang="zh-CN" sz="1800" dirty="0">
                <a:solidFill>
                  <a:srgbClr val="0000FF"/>
                </a:solidFill>
                <a:latin typeface="Consolas" pitchFamily="49" charset="0"/>
                <a:ea typeface="楷体" pitchFamily="49" charset="-122"/>
                <a:cs typeface="Consolas" pitchFamily="49" charset="0"/>
              </a:rPr>
              <a: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].e;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前一个兼容活动的结束时间</a:t>
            </a: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j=i+1;j&lt;=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查找一个最大兼容活动子集</a:t>
            </a:r>
          </a:p>
          <a:p>
            <a:r>
              <a:rPr lang="en-US" altLang="zh-CN" sz="1800" dirty="0">
                <a:solidFill>
                  <a:srgbClr val="0000FF"/>
                </a:solidFill>
                <a:latin typeface="Consolas" pitchFamily="49" charset="0"/>
                <a:ea typeface="楷体" pitchFamily="49" charset="-122"/>
                <a:cs typeface="Consolas" pitchFamily="49" charset="0"/>
              </a:rPr>
              <a:t>         {  if (A[j].b&gt;</a:t>
            </a:r>
            <a:r>
              <a:rPr lang="en-US" altLang="zh-CN" sz="1800" dirty="0" err="1">
                <a:solidFill>
                  <a:srgbClr val="0000FF"/>
                </a:solidFill>
                <a:latin typeface="Consolas" pitchFamily="49" charset="0"/>
                <a:ea typeface="楷体" pitchFamily="49" charset="-122"/>
                <a:cs typeface="Consolas" pitchFamily="49" charset="0"/>
              </a:rPr>
              <a:t>preend</a:t>
            </a:r>
            <a:r>
              <a:rPr lang="en-US" altLang="zh-CN" sz="1800" dirty="0">
                <a:solidFill>
                  <a:srgbClr val="0000FF"/>
                </a:solidFill>
                <a:latin typeface="Consolas" pitchFamily="49" charset="0"/>
                <a:ea typeface="楷体" pitchFamily="49" charset="-122"/>
                <a:cs typeface="Consolas" pitchFamily="49" charset="0"/>
              </a:rPr>
              <a:t> &amp;&amp; </a:t>
            </a:r>
            <a:r>
              <a:rPr lang="en-US" altLang="zh-CN" sz="1800" dirty="0" err="1">
                <a:solidFill>
                  <a:srgbClr val="99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[j]==0)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99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[j]=</a:t>
            </a:r>
            <a:r>
              <a:rPr lang="en-US" altLang="zh-CN" sz="1800" dirty="0" err="1">
                <a:solidFill>
                  <a:srgbClr val="0000FF"/>
                </a:solidFill>
                <a:latin typeface="Consolas" pitchFamily="49" charset="0"/>
                <a:ea typeface="楷体" pitchFamily="49" charset="-122"/>
                <a:cs typeface="Consolas" pitchFamily="49" charset="0"/>
              </a:rPr>
              <a:t>num</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将兼容活动子集中活动安排在</a:t>
            </a:r>
            <a:r>
              <a:rPr lang="en-US" altLang="zh-CN" sz="1800" dirty="0" err="1">
                <a:solidFill>
                  <a:srgbClr val="00B0F0"/>
                </a:solidFill>
                <a:latin typeface="Consolas" pitchFamily="49" charset="0"/>
                <a:ea typeface="楷体" pitchFamily="49" charset="-122"/>
                <a:cs typeface="Consolas" pitchFamily="49" charset="0"/>
              </a:rPr>
              <a:t>num</a:t>
            </a:r>
            <a:r>
              <a:rPr lang="zh-CN" altLang="zh-CN" sz="1800" dirty="0">
                <a:solidFill>
                  <a:srgbClr val="00B0F0"/>
                </a:solidFill>
                <a:latin typeface="Consolas" pitchFamily="49" charset="0"/>
                <a:ea typeface="楷体" pitchFamily="49" charset="-122"/>
                <a:cs typeface="Consolas" pitchFamily="49" charset="0"/>
              </a:rPr>
              <a:t>蓄栏中</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preend</a:t>
            </a:r>
            <a:r>
              <a:rPr lang="en-US" altLang="zh-CN" sz="1800" dirty="0">
                <a:solidFill>
                  <a:srgbClr val="0000FF"/>
                </a:solidFill>
                <a:latin typeface="Consolas" pitchFamily="49" charset="0"/>
                <a:ea typeface="楷体" pitchFamily="49" charset="-122"/>
                <a:cs typeface="Consolas" pitchFamily="49" charset="0"/>
              </a:rPr>
              <a:t>=A[j].e;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更新结束时间</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num</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查找下一个最大兼容活动子集</a:t>
            </a:r>
            <a:r>
              <a:rPr lang="en-US" altLang="zh-CN" sz="1800" dirty="0">
                <a:solidFill>
                  <a:srgbClr val="00B0F0"/>
                </a:solidFill>
                <a:latin typeface="Consolas" pitchFamily="49" charset="0"/>
                <a:ea typeface="楷体" pitchFamily="49" charset="-122"/>
                <a:cs typeface="Consolas" pitchFamily="49" charset="0"/>
              </a:rPr>
              <a:t>,</a:t>
            </a:r>
            <a:r>
              <a:rPr lang="en-US" altLang="zh-CN" sz="1800" dirty="0" err="1">
                <a:solidFill>
                  <a:srgbClr val="00B0F0"/>
                </a:solidFill>
                <a:latin typeface="Consolas" pitchFamily="49" charset="0"/>
                <a:ea typeface="楷体" pitchFamily="49" charset="-122"/>
                <a:cs typeface="Consolas" pitchFamily="49" charset="0"/>
              </a:rPr>
              <a:t>num</a:t>
            </a:r>
            <a:r>
              <a:rPr lang="zh-CN" altLang="zh-CN" sz="1800" dirty="0">
                <a:solidFill>
                  <a:srgbClr val="00B0F0"/>
                </a:solidFill>
                <a:latin typeface="Consolas" pitchFamily="49" charset="0"/>
                <a:ea typeface="楷体" pitchFamily="49" charset="-122"/>
                <a:cs typeface="Consolas" pitchFamily="49" charset="0"/>
              </a:rPr>
              <a:t>增</a:t>
            </a:r>
            <a:r>
              <a:rPr lang="en-US" altLang="zh-CN" sz="1800" dirty="0">
                <a:solidFill>
                  <a:srgbClr val="00B0F0"/>
                </a:solidFill>
                <a:latin typeface="Consolas" pitchFamily="49" charset="0"/>
                <a:ea typeface="楷体" pitchFamily="49" charset="-122"/>
                <a:cs typeface="Consolas" pitchFamily="49" charset="0"/>
              </a:rPr>
              <a:t>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206186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a:solidFill>
                  <a:srgbClr val="FF0000"/>
                </a:solidFill>
                <a:latin typeface="Consolas" pitchFamily="49" charset="0"/>
                <a:ea typeface="楷体" pitchFamily="49" charset="-122"/>
                <a:cs typeface="Consolas" pitchFamily="49" charset="0"/>
              </a:rPr>
              <a:t>void main()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solve();</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a:t>
            </a:r>
            <a:r>
              <a:rPr lang="zh-CN" altLang="zh-CN" sz="1800">
                <a:solidFill>
                  <a:srgbClr val="0000FF"/>
                </a:solidFill>
                <a:latin typeface="Consolas" pitchFamily="49" charset="0"/>
                <a:ea typeface="楷体" pitchFamily="49" charset="-122"/>
                <a:cs typeface="Consolas" pitchFamily="49" charset="0"/>
              </a:rPr>
              <a:t>求解结果</a:t>
            </a:r>
            <a:r>
              <a:rPr lang="en-US" altLang="zh-CN" sz="1800">
                <a:solidFill>
                  <a:srgbClr val="0000FF"/>
                </a:solidFill>
                <a:latin typeface="Consolas" pitchFamily="49" charset="0"/>
                <a:ea typeface="楷体" pitchFamily="49" charset="-122"/>
                <a:cs typeface="Consolas" pitchFamily="49" charset="0"/>
              </a:rPr>
              <a:t>\n");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i=1;i&lt;=n;i++)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    </a:t>
            </a:r>
            <a:r>
              <a:rPr lang="zh-CN" altLang="zh-CN" sz="1800">
                <a:solidFill>
                  <a:srgbClr val="0000FF"/>
                </a:solidFill>
                <a:latin typeface="Consolas" pitchFamily="49" charset="0"/>
                <a:ea typeface="楷体" pitchFamily="49" charset="-122"/>
                <a:cs typeface="Consolas" pitchFamily="49" charset="0"/>
              </a:rPr>
              <a:t>牛</a:t>
            </a:r>
            <a:r>
              <a:rPr lang="en-US" altLang="zh-CN" sz="1800">
                <a:solidFill>
                  <a:srgbClr val="0000FF"/>
                </a:solidFill>
                <a:latin typeface="Consolas" pitchFamily="49" charset="0"/>
                <a:ea typeface="楷体" pitchFamily="49" charset="-122"/>
                <a:cs typeface="Consolas" pitchFamily="49" charset="0"/>
              </a:rPr>
              <a:t>%d</a:t>
            </a:r>
            <a:r>
              <a:rPr lang="zh-CN" altLang="zh-CN" sz="1800">
                <a:solidFill>
                  <a:srgbClr val="0000FF"/>
                </a:solidFill>
                <a:latin typeface="Consolas" pitchFamily="49" charset="0"/>
                <a:ea typeface="楷体" pitchFamily="49" charset="-122"/>
                <a:cs typeface="Consolas" pitchFamily="49" charset="0"/>
              </a:rPr>
              <a:t>安排的蓄栏</a:t>
            </a:r>
            <a:r>
              <a:rPr lang="en-US" altLang="zh-CN" sz="1800">
                <a:solidFill>
                  <a:srgbClr val="0000FF"/>
                </a:solidFill>
                <a:latin typeface="Consolas" pitchFamily="49" charset="0"/>
                <a:ea typeface="楷体" pitchFamily="49" charset="-122"/>
                <a:cs typeface="Consolas" pitchFamily="49" charset="0"/>
              </a:rPr>
              <a:t>: %d\n",A[i].no,ans[i]);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728" y="617866"/>
          <a:ext cx="5822972" cy="1323981"/>
        </p:xfrm>
        <a:graphic>
          <a:graphicData uri="http://schemas.openxmlformats.org/drawingml/2006/table">
            <a:tbl>
              <a:tblPr/>
              <a:tblGrid>
                <a:gridCol w="1806517">
                  <a:extLst>
                    <a:ext uri="{9D8B030D-6E8A-4147-A177-3AD203B41FA5}">
                      <a16:colId xmlns:a16="http://schemas.microsoft.com/office/drawing/2014/main" val="20000"/>
                    </a:ext>
                  </a:extLst>
                </a:gridCol>
                <a:gridCol w="803291">
                  <a:extLst>
                    <a:ext uri="{9D8B030D-6E8A-4147-A177-3AD203B41FA5}">
                      <a16:colId xmlns:a16="http://schemas.microsoft.com/office/drawing/2014/main" val="20001"/>
                    </a:ext>
                  </a:extLst>
                </a:gridCol>
                <a:gridCol w="803291">
                  <a:extLst>
                    <a:ext uri="{9D8B030D-6E8A-4147-A177-3AD203B41FA5}">
                      <a16:colId xmlns:a16="http://schemas.microsoft.com/office/drawing/2014/main" val="20002"/>
                    </a:ext>
                  </a:extLst>
                </a:gridCol>
                <a:gridCol w="803291">
                  <a:extLst>
                    <a:ext uri="{9D8B030D-6E8A-4147-A177-3AD203B41FA5}">
                      <a16:colId xmlns:a16="http://schemas.microsoft.com/office/drawing/2014/main" val="20003"/>
                    </a:ext>
                  </a:extLst>
                </a:gridCol>
                <a:gridCol w="803291">
                  <a:extLst>
                    <a:ext uri="{9D8B030D-6E8A-4147-A177-3AD203B41FA5}">
                      <a16:colId xmlns:a16="http://schemas.microsoft.com/office/drawing/2014/main" val="20004"/>
                    </a:ext>
                  </a:extLst>
                </a:gridCol>
                <a:gridCol w="803291">
                  <a:extLst>
                    <a:ext uri="{9D8B030D-6E8A-4147-A177-3AD203B41FA5}">
                      <a16:colId xmlns:a16="http://schemas.microsoft.com/office/drawing/2014/main" val="20005"/>
                    </a:ext>
                  </a:extLst>
                </a:gridCol>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2"/>
          <p:cNvSpPr txBox="1"/>
          <p:nvPr/>
        </p:nvSpPr>
        <p:spPr>
          <a:xfrm>
            <a:off x="2571736" y="3071810"/>
            <a:ext cx="3143272" cy="1938992"/>
          </a:xfrm>
          <a:prstGeom prst="rect">
            <a:avLst/>
          </a:prstGeom>
          <a:blipFill>
            <a:blip r:embed="rId2"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求解结果</a:t>
            </a:r>
          </a:p>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牛</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安排的蓄栏</a:t>
            </a:r>
            <a:r>
              <a:rPr lang="en-US" altLang="zh-CN" sz="2000">
                <a:solidFill>
                  <a:srgbClr val="0000FF"/>
                </a:solidFill>
                <a:latin typeface="Consolas" pitchFamily="49" charset="0"/>
                <a:ea typeface="楷体" pitchFamily="49" charset="-122"/>
                <a:cs typeface="Consolas" pitchFamily="49" charset="0"/>
              </a:rPr>
              <a:t>:1</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牛</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安排的蓄栏</a:t>
            </a:r>
            <a:r>
              <a:rPr lang="en-US" altLang="zh-CN" sz="2000">
                <a:solidFill>
                  <a:srgbClr val="0000FF"/>
                </a:solidFill>
                <a:latin typeface="Consolas" pitchFamily="49" charset="0"/>
                <a:ea typeface="楷体" pitchFamily="49" charset="-122"/>
                <a:cs typeface="Consolas" pitchFamily="49" charset="0"/>
              </a:rPr>
              <a:t>:2</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牛</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安排的蓄栏</a:t>
            </a:r>
            <a:r>
              <a:rPr lang="en-US" altLang="zh-CN" sz="2000">
                <a:solidFill>
                  <a:srgbClr val="0000FF"/>
                </a:solidFill>
                <a:latin typeface="Consolas" pitchFamily="49" charset="0"/>
                <a:ea typeface="楷体" pitchFamily="49" charset="-122"/>
                <a:cs typeface="Consolas" pitchFamily="49" charset="0"/>
              </a:rPr>
              <a:t>:3</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牛</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安排的蓄栏</a:t>
            </a:r>
            <a:r>
              <a:rPr lang="en-US" altLang="zh-CN" sz="2000">
                <a:solidFill>
                  <a:srgbClr val="0000FF"/>
                </a:solidFill>
                <a:latin typeface="Consolas" pitchFamily="49" charset="0"/>
                <a:ea typeface="楷体" pitchFamily="49" charset="-122"/>
                <a:cs typeface="Consolas" pitchFamily="49" charset="0"/>
              </a:rPr>
              <a:t>:1</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牛</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安排的蓄栏</a:t>
            </a:r>
            <a:r>
              <a:rPr lang="en-US" altLang="zh-CN" sz="2000">
                <a:solidFill>
                  <a:srgbClr val="0000FF"/>
                </a:solidFill>
                <a:latin typeface="Consolas" pitchFamily="49" charset="0"/>
                <a:ea typeface="楷体" pitchFamily="49" charset="-122"/>
                <a:cs typeface="Consolas" pitchFamily="49" charset="0"/>
              </a:rPr>
              <a:t>:4</a:t>
            </a:r>
            <a:endParaRPr lang="zh-CN" altLang="zh-CN" sz="200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857620" y="2214554"/>
            <a:ext cx="214314" cy="64294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42844" y="1412875"/>
            <a:ext cx="8786873" cy="2600712"/>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问题描述</a:t>
            </a:r>
            <a:r>
              <a:rPr lang="en-US" altLang="zh-CN"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设有编号为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个物品，它们的重量分别为</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，价值分别为</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，其中</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）均为正数。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有一个背包可以携带的最大重量不超过</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。求解</a:t>
            </a:r>
            <a:r>
              <a:rPr lang="zh-CN" altLang="en-US" sz="2000" dirty="0">
                <a:solidFill>
                  <a:srgbClr val="C00000"/>
                </a:solidFill>
                <a:latin typeface="Consolas" pitchFamily="49" charset="0"/>
                <a:ea typeface="楷体" pitchFamily="49" charset="-122"/>
                <a:cs typeface="Consolas" pitchFamily="49" charset="0"/>
              </a:rPr>
              <a:t>目标</a:t>
            </a:r>
            <a:r>
              <a:rPr lang="zh-CN" altLang="en-US" sz="2000" dirty="0">
                <a:solidFill>
                  <a:srgbClr val="0000FF"/>
                </a:solidFill>
                <a:latin typeface="Consolas" pitchFamily="49" charset="0"/>
                <a:ea typeface="楷体" pitchFamily="49" charset="-122"/>
                <a:cs typeface="Consolas" pitchFamily="49" charset="0"/>
              </a:rPr>
              <a:t>：在不超过背包负重的前提下，使背包装入的总价值最大（即效益最大化），</a:t>
            </a:r>
            <a:r>
              <a:rPr lang="zh-CN" altLang="en-US" sz="2000" u="sng" dirty="0">
                <a:solidFill>
                  <a:srgbClr val="FF0000"/>
                </a:solidFill>
                <a:latin typeface="Consolas" pitchFamily="49" charset="0"/>
                <a:ea typeface="楷体" pitchFamily="49" charset="-122"/>
                <a:cs typeface="Consolas" pitchFamily="49" charset="0"/>
              </a:rPr>
              <a:t>与</a:t>
            </a:r>
            <a:r>
              <a:rPr lang="en-US" altLang="zh-CN" sz="2000" u="sng" dirty="0">
                <a:solidFill>
                  <a:srgbClr val="FF0000"/>
                </a:solidFill>
                <a:latin typeface="Consolas" pitchFamily="49" charset="0"/>
                <a:ea typeface="楷体" pitchFamily="49" charset="-122"/>
                <a:cs typeface="Consolas" pitchFamily="49" charset="0"/>
              </a:rPr>
              <a:t>0/1</a:t>
            </a:r>
            <a:r>
              <a:rPr lang="zh-CN" altLang="en-US" sz="2000" u="sng" dirty="0">
                <a:solidFill>
                  <a:srgbClr val="FF0000"/>
                </a:solidFill>
                <a:latin typeface="Consolas" pitchFamily="49" charset="0"/>
                <a:ea typeface="楷体" pitchFamily="49" charset="-122"/>
                <a:cs typeface="Consolas" pitchFamily="49" charset="0"/>
              </a:rPr>
              <a:t>背包问题的区别是，这里的每个物品可以取一部分装入背包</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2428860" y="357166"/>
            <a:ext cx="364333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7.3 </a:t>
            </a:r>
            <a:r>
              <a:rPr lang="zh-CN" altLang="zh-CN" sz="2800">
                <a:solidFill>
                  <a:srgbClr val="FF0000"/>
                </a:solidFill>
                <a:latin typeface="Consolas" pitchFamily="49" charset="0"/>
                <a:ea typeface="叶根友毛笔行书2.0版" pitchFamily="2" charset="-122"/>
                <a:cs typeface="Consolas" pitchFamily="49" charset="0"/>
              </a:rPr>
              <a:t>求解背包问题</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8353425" cy="1007840"/>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问题求解：</a:t>
            </a:r>
            <a:r>
              <a:rPr lang="zh-CN" altLang="en-US" sz="2000" dirty="0">
                <a:solidFill>
                  <a:srgbClr val="0000FF"/>
                </a:solidFill>
                <a:latin typeface="Consolas" pitchFamily="49" charset="0"/>
                <a:ea typeface="楷体" pitchFamily="49" charset="-122"/>
                <a:cs typeface="Consolas" pitchFamily="49" charset="0"/>
              </a:rPr>
              <a:t>这里采用贪心法求解。设</a:t>
            </a:r>
            <a:r>
              <a:rPr lang="en-US" altLang="zh-CN" sz="2000" i="1" dirty="0">
                <a:solidFill>
                  <a:srgbClr val="0000FF"/>
                </a:solidFill>
                <a:latin typeface="Consolas" pitchFamily="49" charset="0"/>
                <a:ea typeface="楷体" pitchFamily="49" charset="-122"/>
                <a:cs typeface="Consolas" pitchFamily="49" charset="0"/>
              </a:rPr>
              <a:t>xi</a:t>
            </a:r>
            <a:r>
              <a:rPr lang="zh-CN" altLang="en-US" sz="2000" dirty="0">
                <a:solidFill>
                  <a:srgbClr val="0000FF"/>
                </a:solidFill>
                <a:latin typeface="Consolas" pitchFamily="49" charset="0"/>
                <a:ea typeface="楷体" pitchFamily="49" charset="-122"/>
                <a:cs typeface="Consolas" pitchFamily="49" charset="0"/>
              </a:rPr>
              <a:t>表示物品</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装入背包的情况，</a:t>
            </a:r>
            <a:r>
              <a:rPr lang="en-US" altLang="zh-CN" sz="2000" dirty="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。根据问题的要求，有如下</a:t>
            </a:r>
            <a:r>
              <a:rPr lang="zh-CN" altLang="en-US" sz="2000" u="sng" dirty="0">
                <a:solidFill>
                  <a:srgbClr val="FF0000"/>
                </a:solidFill>
                <a:latin typeface="Consolas" pitchFamily="49" charset="0"/>
                <a:ea typeface="楷体" pitchFamily="49" charset="-122"/>
                <a:cs typeface="Consolas" pitchFamily="49" charset="0"/>
              </a:rPr>
              <a:t>约束条件和目标函数</a:t>
            </a:r>
            <a:r>
              <a:rPr lang="zh-CN" altLang="en-US" sz="2000" dirty="0">
                <a:solidFill>
                  <a:srgbClr val="0000FF"/>
                </a:solidFill>
                <a:latin typeface="Consolas" pitchFamily="49" charset="0"/>
                <a:ea typeface="楷体" pitchFamily="49" charset="-122"/>
                <a:cs typeface="Consolas" pitchFamily="49" charset="0"/>
              </a:rPr>
              <a:t>：</a:t>
            </a:r>
          </a:p>
        </p:txBody>
      </p:sp>
      <p:sp>
        <p:nvSpPr>
          <p:cNvPr id="181252" name="Rectangle 4"/>
          <p:cNvSpPr>
            <a:spLocks noChangeArrowheads="1"/>
          </p:cNvSpPr>
          <p:nvPr/>
        </p:nvSpPr>
        <p:spPr bwMode="auto">
          <a:xfrm>
            <a:off x="0" y="323373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181253" name="Text Box 5"/>
          <p:cNvSpPr txBox="1">
            <a:spLocks noChangeArrowheads="1"/>
          </p:cNvSpPr>
          <p:nvPr/>
        </p:nvSpPr>
        <p:spPr bwMode="auto">
          <a:xfrm>
            <a:off x="3203575" y="1989138"/>
            <a:ext cx="2952750" cy="430887"/>
          </a:xfrm>
          <a:prstGeom prst="rect">
            <a:avLst/>
          </a:prstGeom>
          <a:noFill/>
          <a:ln w="9525">
            <a:noFill/>
            <a:miter lim="800000"/>
            <a:headEnd/>
            <a:tailEnd/>
          </a:ln>
          <a:effectLst/>
        </p:spPr>
        <p:txBody>
          <a:bodyPr>
            <a:spAutoFit/>
          </a:bodyPr>
          <a:lstStyle/>
          <a:p>
            <a:pPr>
              <a:spcBef>
                <a:spcPct val="50000"/>
              </a:spcBef>
            </a:pPr>
            <a:r>
              <a:rPr lang="en-US" altLang="zh-CN" sz="2200" dirty="0" err="1">
                <a:solidFill>
                  <a:srgbClr val="0000FF"/>
                </a:solidFill>
                <a:latin typeface="Consolas" pitchFamily="49" charset="0"/>
                <a:cs typeface="Consolas" pitchFamily="49" charset="0"/>
              </a:rPr>
              <a:t>0</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x</a:t>
            </a:r>
            <a:r>
              <a:rPr lang="en-US" altLang="zh-CN" sz="2200" i="1" baseline="-25000" dirty="0" err="1">
                <a:solidFill>
                  <a:srgbClr val="0000FF"/>
                </a:solidFill>
                <a:latin typeface="Consolas" pitchFamily="49" charset="0"/>
                <a:cs typeface="Consolas" pitchFamily="49" charset="0"/>
              </a:rPr>
              <a:t>i</a:t>
            </a:r>
            <a:r>
              <a:rPr lang="en-US" altLang="zh-CN" sz="2200" dirty="0" err="1">
                <a:solidFill>
                  <a:srgbClr val="0000FF"/>
                </a:solidFill>
                <a:latin typeface="Consolas" pitchFamily="49" charset="0"/>
                <a:ea typeface="宋体" pitchFamily="2" charset="-122"/>
                <a:cs typeface="Consolas" pitchFamily="49" charset="0"/>
              </a:rPr>
              <a:t>≤</a:t>
            </a:r>
            <a:r>
              <a:rPr lang="en-US" altLang="zh-CN" sz="2200" dirty="0" err="1">
                <a:solidFill>
                  <a:srgbClr val="0000FF"/>
                </a:solidFill>
                <a:latin typeface="Consolas" pitchFamily="49" charset="0"/>
                <a:cs typeface="Consolas" pitchFamily="49" charset="0"/>
              </a:rPr>
              <a:t>1</a:t>
            </a:r>
            <a:r>
              <a:rPr lang="zh-CN" altLang="en-US" sz="2200" dirty="0">
                <a:solidFill>
                  <a:srgbClr val="0000FF"/>
                </a:solidFill>
                <a:latin typeface="Consolas" pitchFamily="49" charset="0"/>
                <a:cs typeface="Consolas" pitchFamily="49" charset="0"/>
              </a:rPr>
              <a:t>（</a:t>
            </a:r>
            <a:r>
              <a:rPr lang="en-US" altLang="zh-CN" sz="2200" dirty="0" err="1">
                <a:solidFill>
                  <a:srgbClr val="0000FF"/>
                </a:solidFill>
                <a:latin typeface="Consolas" pitchFamily="49" charset="0"/>
                <a:cs typeface="Consolas" pitchFamily="49" charset="0"/>
              </a:rPr>
              <a:t>1</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i</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n</a:t>
            </a:r>
            <a:r>
              <a:rPr lang="zh-CN" altLang="en-US" sz="2200" dirty="0">
                <a:solidFill>
                  <a:srgbClr val="0000FF"/>
                </a:solidFill>
                <a:latin typeface="Consolas" pitchFamily="49" charset="0"/>
                <a:cs typeface="Consolas" pitchFamily="49" charset="0"/>
              </a:rPr>
              <a:t>） </a:t>
            </a:r>
          </a:p>
        </p:txBody>
      </p:sp>
      <p:sp>
        <p:nvSpPr>
          <p:cNvPr id="181254" name="Text Box 6"/>
          <p:cNvSpPr txBox="1">
            <a:spLocks noChangeArrowheads="1"/>
          </p:cNvSpPr>
          <p:nvPr/>
        </p:nvSpPr>
        <p:spPr bwMode="auto">
          <a:xfrm>
            <a:off x="1116013" y="3068638"/>
            <a:ext cx="4968875"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0000FF"/>
                </a:solidFill>
                <a:latin typeface="Consolas" pitchFamily="49" charset="0"/>
                <a:cs typeface="Consolas" pitchFamily="49" charset="0"/>
              </a:rPr>
              <a:t>MAX{</a:t>
            </a:r>
            <a:r>
              <a:rPr lang="zh-CN" altLang="en-US" sz="2200">
                <a:solidFill>
                  <a:srgbClr val="0000FF"/>
                </a:solidFill>
                <a:latin typeface="Consolas" pitchFamily="49" charset="0"/>
                <a:cs typeface="Consolas" pitchFamily="49" charset="0"/>
              </a:rPr>
              <a:t>　　　　</a:t>
            </a:r>
            <a:r>
              <a:rPr lang="en-US" altLang="zh-CN" sz="2200">
                <a:solidFill>
                  <a:srgbClr val="0000FF"/>
                </a:solidFill>
                <a:latin typeface="Consolas" pitchFamily="49" charset="0"/>
                <a:cs typeface="Consolas" pitchFamily="49" charset="0"/>
              </a:rPr>
              <a:t>}</a:t>
            </a:r>
          </a:p>
        </p:txBody>
      </p:sp>
      <p:graphicFrame>
        <p:nvGraphicFramePr>
          <p:cNvPr id="181255" name="Object 7"/>
          <p:cNvGraphicFramePr>
            <a:graphicFrameLocks noChangeAspect="1"/>
          </p:cNvGraphicFramePr>
          <p:nvPr/>
        </p:nvGraphicFramePr>
        <p:xfrm>
          <a:off x="1928794" y="2828925"/>
          <a:ext cx="911225" cy="928688"/>
        </p:xfrm>
        <a:graphic>
          <a:graphicData uri="http://schemas.openxmlformats.org/presentationml/2006/ole">
            <mc:AlternateContent xmlns:mc="http://schemas.openxmlformats.org/markup-compatibility/2006">
              <mc:Choice xmlns:v="urn:schemas-microsoft-com:vml" Requires="v">
                <p:oleObj spid="_x0000_s181375" name="Equation" r:id="rId3" imgW="482400" imgH="495000" progId="">
                  <p:embed/>
                </p:oleObj>
              </mc:Choice>
              <mc:Fallback>
                <p:oleObj name="Equation" r:id="rId3" imgW="482400" imgH="4950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828925"/>
                        <a:ext cx="91122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7" name="Text Box 9"/>
          <p:cNvSpPr txBox="1">
            <a:spLocks noChangeArrowheads="1"/>
          </p:cNvSpPr>
          <p:nvPr/>
        </p:nvSpPr>
        <p:spPr bwMode="auto">
          <a:xfrm>
            <a:off x="468313" y="4005263"/>
            <a:ext cx="8135937"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200" dirty="0">
                <a:solidFill>
                  <a:srgbClr val="0000FF"/>
                </a:solidFill>
                <a:latin typeface="Consolas" pitchFamily="49" charset="0"/>
                <a:ea typeface="楷体" pitchFamily="49" charset="-122"/>
                <a:cs typeface="Consolas" pitchFamily="49" charset="0"/>
              </a:rPr>
              <a:t>　　于是问题归结为寻找一个满足上述约束</a:t>
            </a:r>
            <a:r>
              <a:rPr lang="zh-CN" altLang="en-US" sz="2200">
                <a:solidFill>
                  <a:srgbClr val="0000FF"/>
                </a:solidFill>
                <a:latin typeface="Consolas" pitchFamily="49" charset="0"/>
                <a:ea typeface="楷体" pitchFamily="49" charset="-122"/>
                <a:cs typeface="Consolas" pitchFamily="49" charset="0"/>
              </a:rPr>
              <a:t>条件，并</a:t>
            </a:r>
            <a:r>
              <a:rPr lang="zh-CN" altLang="en-US" sz="2200" dirty="0">
                <a:solidFill>
                  <a:srgbClr val="0000FF"/>
                </a:solidFill>
                <a:latin typeface="Consolas" pitchFamily="49" charset="0"/>
                <a:ea typeface="楷体" pitchFamily="49" charset="-122"/>
                <a:cs typeface="Consolas" pitchFamily="49" charset="0"/>
              </a:rPr>
              <a:t>使目标函数达到最大的解向量</a:t>
            </a:r>
            <a:r>
              <a:rPr lang="en-US" altLang="zh-CN" sz="2200" i="1" dirty="0">
                <a:solidFill>
                  <a:srgbClr val="0000FF"/>
                </a:solidFill>
                <a:latin typeface="Consolas" pitchFamily="49" charset="0"/>
                <a:ea typeface="楷体" pitchFamily="49" charset="-122"/>
                <a:cs typeface="Consolas" pitchFamily="49" charset="0"/>
              </a:rPr>
              <a:t>X</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x</a:t>
            </a:r>
            <a:r>
              <a:rPr lang="en-US" altLang="zh-CN" sz="2200" baseline="-250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x</a:t>
            </a:r>
            <a:r>
              <a:rPr lang="en-US" altLang="zh-CN" sz="2200" baseline="-250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x</a:t>
            </a:r>
            <a:r>
              <a:rPr lang="en-US" altLang="zh-CN" sz="2200" i="1" baseline="-2500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p>
        </p:txBody>
      </p:sp>
      <p:sp>
        <p:nvSpPr>
          <p:cNvPr id="2" name="Rectangle 9"/>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3" name="Object 8"/>
          <p:cNvGraphicFramePr>
            <a:graphicFrameLocks noChangeAspect="1"/>
          </p:cNvGraphicFramePr>
          <p:nvPr/>
        </p:nvGraphicFramePr>
        <p:xfrm>
          <a:off x="1500166" y="1785926"/>
          <a:ext cx="1526334" cy="857256"/>
        </p:xfrm>
        <a:graphic>
          <a:graphicData uri="http://schemas.openxmlformats.org/presentationml/2006/ole">
            <mc:AlternateContent xmlns:mc="http://schemas.openxmlformats.org/markup-compatibility/2006">
              <mc:Choice xmlns:v="urn:schemas-microsoft-com:vml" Requires="v">
                <p:oleObj spid="_x0000_s181376" r:id="rId5" imgW="698197" imgH="393529" progId="">
                  <p:embed/>
                </p:oleObj>
              </mc:Choice>
              <mc:Fallback>
                <p:oleObj r:id="rId5" imgW="698197" imgH="393529"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1785926"/>
                        <a:ext cx="1526334"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79388" y="357166"/>
            <a:ext cx="8785225" cy="861774"/>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例如，</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a:t>
            </a:r>
            <a:r>
              <a:rPr lang="zh-CN" altLang="en-US" sz="2200" i="1">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w</a:t>
            </a:r>
            <a:r>
              <a:rPr lang="en-US" altLang="zh-CN" sz="2200" baseline="-250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w</a:t>
            </a:r>
            <a:r>
              <a:rPr lang="en-US" altLang="zh-CN" sz="2200" baseline="-250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w</a:t>
            </a:r>
            <a:r>
              <a:rPr lang="en-US" altLang="zh-CN" sz="2200" baseline="-2500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)=(18</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15</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10)</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v</a:t>
            </a:r>
            <a:r>
              <a:rPr lang="en-US" altLang="zh-CN" sz="2200" baseline="-250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v</a:t>
            </a:r>
            <a:r>
              <a:rPr lang="en-US" altLang="zh-CN" sz="2200" baseline="-250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v</a:t>
            </a:r>
            <a:r>
              <a:rPr lang="en-US" altLang="zh-CN" sz="2200" baseline="-2500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)=(25</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24</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15)</a:t>
            </a:r>
            <a:r>
              <a:rPr lang="zh-CN" altLang="en-US" sz="2200">
                <a:solidFill>
                  <a:srgbClr val="0000FF"/>
                </a:solidFill>
                <a:latin typeface="Consolas" pitchFamily="49" charset="0"/>
                <a:ea typeface="楷体" pitchFamily="49" charset="-122"/>
                <a:cs typeface="Consolas" pitchFamily="49" charset="0"/>
              </a:rPr>
              <a:t>， </a:t>
            </a:r>
            <a:r>
              <a:rPr lang="en-US" altLang="zh-CN" sz="2200" i="1">
                <a:solidFill>
                  <a:srgbClr val="0000FF"/>
                </a:solidFill>
                <a:latin typeface="Consolas" pitchFamily="49" charset="0"/>
                <a:ea typeface="楷体" pitchFamily="49" charset="-122"/>
                <a:cs typeface="Consolas" pitchFamily="49" charset="0"/>
              </a:rPr>
              <a:t>W</a:t>
            </a:r>
            <a:r>
              <a:rPr lang="en-US" altLang="zh-CN" sz="2200">
                <a:solidFill>
                  <a:srgbClr val="0000FF"/>
                </a:solidFill>
                <a:latin typeface="Consolas" pitchFamily="49" charset="0"/>
                <a:ea typeface="楷体" pitchFamily="49" charset="-122"/>
                <a:cs typeface="Consolas" pitchFamily="49" charset="0"/>
              </a:rPr>
              <a:t>=20</a:t>
            </a:r>
            <a:r>
              <a:rPr lang="zh-CN" altLang="en-US" sz="2200">
                <a:solidFill>
                  <a:srgbClr val="0000FF"/>
                </a:solidFill>
                <a:latin typeface="Consolas" pitchFamily="49" charset="0"/>
                <a:ea typeface="楷体" pitchFamily="49" charset="-122"/>
                <a:cs typeface="Consolas" pitchFamily="49" charset="0"/>
              </a:rPr>
              <a:t>，其中的</a:t>
            </a:r>
            <a:r>
              <a:rPr lang="en-US" altLang="zh-CN" sz="2200">
                <a:solidFill>
                  <a:srgbClr val="0000FF"/>
                </a:solidFill>
                <a:latin typeface="Consolas" pitchFamily="49" charset="0"/>
                <a:ea typeface="楷体" pitchFamily="49" charset="-122"/>
                <a:cs typeface="Consolas" pitchFamily="49" charset="0"/>
              </a:rPr>
              <a:t>4</a:t>
            </a:r>
            <a:r>
              <a:rPr lang="zh-CN" altLang="en-US" sz="2200">
                <a:solidFill>
                  <a:srgbClr val="0000FF"/>
                </a:solidFill>
                <a:latin typeface="Consolas" pitchFamily="49" charset="0"/>
                <a:ea typeface="楷体" pitchFamily="49" charset="-122"/>
                <a:cs typeface="Consolas" pitchFamily="49" charset="0"/>
              </a:rPr>
              <a:t>个可行解如下： </a:t>
            </a:r>
          </a:p>
        </p:txBody>
      </p:sp>
      <p:graphicFrame>
        <p:nvGraphicFramePr>
          <p:cNvPr id="180228" name="Object 4"/>
          <p:cNvGraphicFramePr>
            <a:graphicFrameLocks noChangeAspect="1"/>
          </p:cNvGraphicFramePr>
          <p:nvPr/>
        </p:nvGraphicFramePr>
        <p:xfrm>
          <a:off x="5065721" y="1334216"/>
          <a:ext cx="720725" cy="692150"/>
        </p:xfrm>
        <a:graphic>
          <a:graphicData uri="http://schemas.openxmlformats.org/presentationml/2006/ole">
            <mc:AlternateContent xmlns:mc="http://schemas.openxmlformats.org/markup-compatibility/2006">
              <mc:Choice xmlns:v="urn:schemas-microsoft-com:vml" Requires="v">
                <p:oleObj spid="_x0000_s180345" name="公式" r:id="rId3" imgW="393480" imgH="380880" progId="">
                  <p:embed/>
                </p:oleObj>
              </mc:Choice>
              <mc:Fallback>
                <p:oleObj name="公式" r:id="rId3" imgW="393480" imgH="3808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721" y="1334216"/>
                        <a:ext cx="72072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27" name="Object 3"/>
          <p:cNvGraphicFramePr>
            <a:graphicFrameLocks noChangeAspect="1"/>
          </p:cNvGraphicFramePr>
          <p:nvPr/>
        </p:nvGraphicFramePr>
        <p:xfrm>
          <a:off x="7091363" y="1320665"/>
          <a:ext cx="720725" cy="657225"/>
        </p:xfrm>
        <a:graphic>
          <a:graphicData uri="http://schemas.openxmlformats.org/presentationml/2006/ole">
            <mc:AlternateContent xmlns:mc="http://schemas.openxmlformats.org/markup-compatibility/2006">
              <mc:Choice xmlns:v="urn:schemas-microsoft-com:vml" Requires="v">
                <p:oleObj spid="_x0000_s180346" name="公式" r:id="rId5" imgW="431613" imgH="393529" progId="">
                  <p:embed/>
                </p:oleObj>
              </mc:Choice>
              <mc:Fallback>
                <p:oleObj name="公式" r:id="rId5" imgW="431613" imgH="393529"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1363" y="1320665"/>
                        <a:ext cx="7207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1" name="Rectangle 7"/>
          <p:cNvSpPr>
            <a:spLocks noChangeArrowheads="1"/>
          </p:cNvSpPr>
          <p:nvPr/>
        </p:nvSpPr>
        <p:spPr bwMode="auto">
          <a:xfrm>
            <a:off x="1893888" y="2713038"/>
            <a:ext cx="184731" cy="461665"/>
          </a:xfrm>
          <a:prstGeom prst="rect">
            <a:avLst/>
          </a:prstGeom>
          <a:noFill/>
          <a:ln w="9525">
            <a:noFill/>
            <a:miter lim="800000"/>
            <a:headEnd/>
            <a:tailEnd/>
          </a:ln>
          <a:effectLst/>
        </p:spPr>
        <p:txBody>
          <a:bodyPr wrap="none">
            <a:spAutoFit/>
          </a:bodyPr>
          <a:lstStyle/>
          <a:p>
            <a:endParaRPr lang="zh-CN" altLang="en-US">
              <a:latin typeface="Consolas" pitchFamily="49" charset="0"/>
              <a:cs typeface="Consolas" pitchFamily="49" charset="0"/>
            </a:endParaRPr>
          </a:p>
        </p:txBody>
      </p:sp>
      <p:graphicFrame>
        <p:nvGraphicFramePr>
          <p:cNvPr id="180286" name="Group 62"/>
          <p:cNvGraphicFramePr>
            <a:graphicFrameLocks noGrp="1"/>
          </p:cNvGraphicFramePr>
          <p:nvPr/>
        </p:nvGraphicFramePr>
        <p:xfrm>
          <a:off x="500034" y="1524574"/>
          <a:ext cx="7921625" cy="2743200"/>
        </p:xfrm>
        <a:graphic>
          <a:graphicData uri="http://schemas.openxmlformats.org/drawingml/2006/table">
            <a:tbl>
              <a:tblPr/>
              <a:tblGrid>
                <a:gridCol w="1728787">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027238">
                  <a:extLst>
                    <a:ext uri="{9D8B030D-6E8A-4147-A177-3AD203B41FA5}">
                      <a16:colId xmlns:a16="http://schemas.microsoft.com/office/drawing/2014/main" val="20002"/>
                    </a:ext>
                  </a:extLst>
                </a:gridCol>
                <a:gridCol w="2012950">
                  <a:extLst>
                    <a:ext uri="{9D8B030D-6E8A-4147-A177-3AD203B41FA5}">
                      <a16:colId xmlns:a16="http://schemas.microsoft.com/office/drawing/2014/main" val="20003"/>
                    </a:ext>
                  </a:extLst>
                </a:gridCol>
              </a:tblGrid>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2000" b="1" i="0" u="none" strike="noStrike" cap="none" normalizeH="0" baseline="0">
                          <a:ln>
                            <a:noFill/>
                          </a:ln>
                          <a:solidFill>
                            <a:srgbClr val="0000FF"/>
                          </a:solidFill>
                          <a:effectLst/>
                          <a:latin typeface="Consolas" pitchFamily="49" charset="0"/>
                          <a:ea typeface="楷体" pitchFamily="49" charset="-122"/>
                          <a:cs typeface="Consolas" pitchFamily="49" charset="0"/>
                        </a:rPr>
                        <a:t>解编号</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a:ln>
                            <a:noFill/>
                          </a:ln>
                          <a:solidFill>
                            <a:srgbClr val="0000FF"/>
                          </a:solidFill>
                          <a:effectLst/>
                          <a:latin typeface="Consolas" pitchFamily="49" charset="0"/>
                          <a:ea typeface="楷体" pitchFamily="49" charset="-122"/>
                          <a:cs typeface="Consolas" pitchFamily="49" charset="0"/>
                        </a:rPr>
                        <a:t>1</a:t>
                      </a:r>
                      <a:r>
                        <a:rPr kumimoji="0" lang="zh-CN" altLang="en-US" sz="2000" b="1" i="0" u="none" strike="noStrike" cap="none" normalizeH="0" baseline="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a:ln>
                            <a:noFill/>
                          </a:ln>
                          <a:solidFill>
                            <a:srgbClr val="0000FF"/>
                          </a:solidFill>
                          <a:effectLst/>
                          <a:latin typeface="Consolas" pitchFamily="49" charset="0"/>
                          <a:ea typeface="楷体" pitchFamily="49" charset="-122"/>
                          <a:cs typeface="Consolas" pitchFamily="49" charset="0"/>
                        </a:rPr>
                        <a:t>2</a:t>
                      </a:r>
                      <a:r>
                        <a:rPr kumimoji="0" lang="zh-CN" altLang="en-US" sz="2000" b="1" i="0" u="none" strike="noStrike" cap="none" normalizeH="0" baseline="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a:ln>
                            <a:noFill/>
                          </a:ln>
                          <a:solidFill>
                            <a:srgbClr val="0000FF"/>
                          </a:solidFill>
                          <a:effectLst/>
                          <a:latin typeface="Consolas" pitchFamily="49" charset="0"/>
                          <a:ea typeface="楷体" pitchFamily="49" charset="-122"/>
                          <a:cs typeface="Consolas" pitchFamily="49" charset="0"/>
                        </a:rPr>
                        <a:t>3</a:t>
                      </a:r>
                      <a:r>
                        <a:rPr kumimoji="0" lang="en-US" altLang="zh-CN" sz="2000" b="1" i="0" u="none" strike="noStrike" cap="none" normalizeH="0" baseline="0">
                          <a:ln>
                            <a:noFill/>
                          </a:ln>
                          <a:solidFill>
                            <a:srgbClr val="0000FF"/>
                          </a:solidFill>
                          <a:effectLst/>
                          <a:latin typeface="Consolas" pitchFamily="49" charset="0"/>
                          <a:ea typeface="楷体" pitchFamily="49" charset="-122"/>
                          <a:cs typeface="Consolas" pitchFamily="49" charset="0"/>
                        </a:rPr>
                        <a:t>)</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①</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(1/2</a:t>
                      </a:r>
                      <a:r>
                        <a:rPr kumimoji="0" lang="zh-CN" altLang="en-US"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1/3</a:t>
                      </a:r>
                      <a:r>
                        <a:rPr kumimoji="0" lang="zh-CN" altLang="en-US"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1/4)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16.5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24.25</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3338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②</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(1</a:t>
                      </a:r>
                      <a:r>
                        <a:rPr kumimoji="0" lang="zh-CN" altLang="en-US"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2/15</a:t>
                      </a:r>
                      <a:r>
                        <a:rPr kumimoji="0" lang="zh-CN" altLang="en-US"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28.2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③</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(0</a:t>
                      </a:r>
                      <a:r>
                        <a:rPr kumimoji="0" lang="zh-CN" altLang="en-US"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2/3</a:t>
                      </a:r>
                      <a:r>
                        <a:rPr kumimoji="0" lang="zh-CN" altLang="en-US"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lumMod val="65000"/>
                              <a:lumOff val="35000"/>
                            </a:schemeClr>
                          </a:solidFill>
                          <a:effectLst/>
                          <a:latin typeface="Consolas" pitchFamily="49" charset="0"/>
                          <a:ea typeface="楷体" pitchFamily="49" charset="-122"/>
                          <a:cs typeface="Consolas" pitchFamily="49" charset="0"/>
                        </a:rPr>
                        <a:t>31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rgbClr val="FF00FF"/>
                          </a:solidFill>
                          <a:effectLst/>
                          <a:latin typeface="Consolas" pitchFamily="49" charset="0"/>
                          <a:ea typeface="楷体" pitchFamily="49" charset="-122"/>
                          <a:cs typeface="Consolas" pitchFamily="49" charset="0"/>
                        </a:rPr>
                        <a:t>④</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rgbClr val="FF00FF"/>
                          </a:solidFill>
                          <a:effectLst/>
                          <a:latin typeface="Consolas" pitchFamily="49" charset="0"/>
                          <a:ea typeface="楷体" pitchFamily="49" charset="-122"/>
                          <a:cs typeface="Consolas" pitchFamily="49" charset="0"/>
                        </a:rPr>
                        <a:t>(0</a:t>
                      </a:r>
                      <a:r>
                        <a:rPr kumimoji="0" lang="zh-CN" altLang="en-US" sz="2000" b="1" i="0" u="none" strike="noStrike" cap="none" normalizeH="0" baseline="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rgbClr val="FF00FF"/>
                          </a:solidFill>
                          <a:effectLst/>
                          <a:latin typeface="Consolas" pitchFamily="49" charset="0"/>
                          <a:ea typeface="楷体" pitchFamily="49" charset="-122"/>
                          <a:cs typeface="Consolas" pitchFamily="49" charset="0"/>
                        </a:rPr>
                        <a:t>1</a:t>
                      </a:r>
                      <a:r>
                        <a:rPr kumimoji="0" lang="zh-CN" altLang="en-US" sz="2000" b="1" i="0" u="none" strike="noStrike" cap="none" normalizeH="0" baseline="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a:ln>
                            <a:noFill/>
                          </a:ln>
                          <a:solidFill>
                            <a:srgbClr val="FF00FF"/>
                          </a:solidFill>
                          <a:effectLst/>
                          <a:latin typeface="Consolas" pitchFamily="49" charset="0"/>
                          <a:ea typeface="楷体" pitchFamily="49" charset="-122"/>
                          <a:cs typeface="Consolas" pitchFamily="49" charset="0"/>
                        </a:rPr>
                        <a:t>1/2)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rgbClr val="FF00FF"/>
                          </a:solidFill>
                          <a:effectLst/>
                          <a:latin typeface="Consolas" pitchFamily="49" charset="0"/>
                          <a:ea typeface="楷体" pitchFamily="49" charset="-122"/>
                          <a:cs typeface="Consolas" pitchFamily="49" charset="0"/>
                        </a:rPr>
                        <a:t>20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a:ln>
                            <a:noFill/>
                          </a:ln>
                          <a:solidFill>
                            <a:srgbClr val="FF00FF"/>
                          </a:solidFill>
                          <a:effectLst/>
                          <a:latin typeface="Consolas" pitchFamily="49" charset="0"/>
                          <a:ea typeface="楷体" pitchFamily="49" charset="-122"/>
                          <a:cs typeface="Consolas" pitchFamily="49" charset="0"/>
                        </a:rPr>
                        <a:t>31.5</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0287" name="Text Box 63"/>
          <p:cNvSpPr txBox="1">
            <a:spLocks noChangeArrowheads="1"/>
          </p:cNvSpPr>
          <p:nvPr/>
        </p:nvSpPr>
        <p:spPr bwMode="auto">
          <a:xfrm>
            <a:off x="500034" y="4424614"/>
            <a:ext cx="7921625" cy="827021"/>
          </a:xfrm>
          <a:prstGeom prst="rect">
            <a:avLst/>
          </a:prstGeom>
          <a:noFill/>
          <a:ln w="9525">
            <a:noFill/>
            <a:miter lim="800000"/>
            <a:headEnd/>
            <a:tailEnd/>
          </a:ln>
          <a:effectLst/>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在这</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个可行解中，第</a:t>
            </a:r>
            <a:r>
              <a:rPr lang="zh-CN" altLang="en-US" sz="2000">
                <a:solidFill>
                  <a:srgbClr val="FF00FF"/>
                </a:solidFill>
                <a:latin typeface="Consolas" pitchFamily="49" charset="0"/>
                <a:ea typeface="楷体" pitchFamily="49" charset="-122"/>
                <a:cs typeface="Consolas" pitchFamily="49" charset="0"/>
              </a:rPr>
              <a:t>④</a:t>
            </a:r>
            <a:r>
              <a:rPr lang="zh-CN" altLang="en-US" sz="2000">
                <a:solidFill>
                  <a:srgbClr val="0000FF"/>
                </a:solidFill>
                <a:latin typeface="Consolas" pitchFamily="49" charset="0"/>
                <a:ea typeface="楷体" pitchFamily="49" charset="-122"/>
                <a:cs typeface="Consolas" pitchFamily="49" charset="0"/>
              </a:rPr>
              <a:t>个解的效益最大，可以求出它是这个背包问题的最优解。</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214422"/>
            <a:ext cx="8569325" cy="2908489"/>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ea typeface="楷体" pitchFamily="49" charset="-122"/>
                <a:cs typeface="Times New Roman" pitchFamily="18" charset="0"/>
              </a:rPr>
              <a:t>　　</a:t>
            </a:r>
            <a:r>
              <a:rPr lang="zh-CN" altLang="en-US" sz="2200" dirty="0">
                <a:solidFill>
                  <a:srgbClr val="FF0000"/>
                </a:solidFill>
                <a:ea typeface="楷体" pitchFamily="49" charset="-122"/>
                <a:cs typeface="Times New Roman" pitchFamily="18" charset="0"/>
              </a:rPr>
              <a:t>贪心策略：</a:t>
            </a:r>
            <a:r>
              <a:rPr lang="zh-CN" altLang="en-US" sz="2000" dirty="0">
                <a:solidFill>
                  <a:srgbClr val="0000FF"/>
                </a:solidFill>
                <a:ea typeface="楷体" pitchFamily="49" charset="-122"/>
                <a:cs typeface="Times New Roman" pitchFamily="18" charset="0"/>
              </a:rPr>
              <a:t>选择</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单位重量价值最大</a:t>
            </a:r>
            <a:r>
              <a:rPr lang="zh-CN" altLang="en-US" sz="2000" dirty="0">
                <a:solidFill>
                  <a:srgbClr val="0000FF"/>
                </a:solidFill>
                <a:ea typeface="楷体" pitchFamily="49" charset="-122"/>
                <a:cs typeface="Times New Roman" pitchFamily="18" charset="0"/>
              </a:rPr>
              <a:t>的物品。</a:t>
            </a:r>
          </a:p>
          <a:p>
            <a:pPr>
              <a:lnSpc>
                <a:spcPct val="150000"/>
              </a:lnSpc>
            </a:pPr>
            <a:r>
              <a:rPr lang="zh-CN" altLang="en-US" sz="2000" dirty="0">
                <a:solidFill>
                  <a:srgbClr val="0000FF"/>
                </a:solidFill>
                <a:ea typeface="楷体" pitchFamily="49" charset="-122"/>
                <a:cs typeface="Times New Roman" pitchFamily="18" charset="0"/>
              </a:rPr>
              <a:t>　　每次从物品集合中选择单位重量价值最大的物品，如果其重量小于背包容量，就可以把它装入，并将背包容量减去该物品的重量，然后就面临了一个最优子问题</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它同样是背包问题，只不过背包容量减少了，物品集合减少了。</a:t>
            </a:r>
          </a:p>
          <a:p>
            <a:pPr>
              <a:lnSpc>
                <a:spcPct val="150000"/>
              </a:lnSpc>
            </a:pPr>
            <a:r>
              <a:rPr lang="zh-CN" altLang="en-US" sz="2000" dirty="0">
                <a:solidFill>
                  <a:srgbClr val="0000FF"/>
                </a:solidFill>
                <a:ea typeface="楷体" pitchFamily="49" charset="-122"/>
                <a:cs typeface="Times New Roman" pitchFamily="18" charset="0"/>
              </a:rPr>
              <a:t>　　因此背包问题具有最优子结构性质。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285720" y="214290"/>
            <a:ext cx="84963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对于下表一</a:t>
            </a:r>
            <a:r>
              <a:rPr lang="zh-CN" altLang="en-US" sz="2200" dirty="0">
                <a:solidFill>
                  <a:srgbClr val="0000FF"/>
                </a:solidFill>
                <a:latin typeface="Consolas" pitchFamily="49" charset="0"/>
                <a:ea typeface="楷体" pitchFamily="49" charset="-122"/>
                <a:cs typeface="Consolas" pitchFamily="49" charset="0"/>
              </a:rPr>
              <a:t>个背包</a:t>
            </a:r>
            <a:r>
              <a:rPr lang="zh-CN" altLang="en-US" sz="2200">
                <a:solidFill>
                  <a:srgbClr val="0000FF"/>
                </a:solidFill>
                <a:latin typeface="Consolas" pitchFamily="49" charset="0"/>
                <a:ea typeface="楷体" pitchFamily="49" charset="-122"/>
                <a:cs typeface="Consolas" pitchFamily="49" charset="0"/>
              </a:rPr>
              <a:t>问题，</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=5</a:t>
            </a:r>
            <a:r>
              <a:rPr lang="zh-CN" altLang="en-US" sz="220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背包容</a:t>
            </a:r>
            <a:r>
              <a:rPr lang="zh-CN" altLang="en-US" sz="2200">
                <a:solidFill>
                  <a:srgbClr val="0000FF"/>
                </a:solidFill>
                <a:latin typeface="Consolas" pitchFamily="49" charset="0"/>
                <a:ea typeface="楷体" pitchFamily="49" charset="-122"/>
                <a:cs typeface="Consolas" pitchFamily="49" charset="0"/>
              </a:rPr>
              <a:t>量</a:t>
            </a:r>
            <a:r>
              <a:rPr lang="en-US" altLang="zh-CN" sz="2200" i="1">
                <a:solidFill>
                  <a:srgbClr val="0000FF"/>
                </a:solidFill>
                <a:latin typeface="Consolas" pitchFamily="49" charset="0"/>
                <a:ea typeface="楷体" pitchFamily="49" charset="-122"/>
                <a:cs typeface="Consolas" pitchFamily="49" charset="0"/>
              </a:rPr>
              <a:t>W</a:t>
            </a:r>
            <a:r>
              <a:rPr lang="en-US" altLang="zh-CN" sz="2200">
                <a:solidFill>
                  <a:srgbClr val="0000FF"/>
                </a:solidFill>
                <a:latin typeface="Consolas" pitchFamily="49" charset="0"/>
                <a:ea typeface="楷体" pitchFamily="49" charset="-122"/>
                <a:cs typeface="Consolas" pitchFamily="49" charset="0"/>
              </a:rPr>
              <a:t>=100</a:t>
            </a:r>
            <a:r>
              <a:rPr lang="zh-CN" altLang="en-US" sz="2200">
                <a:solidFill>
                  <a:srgbClr val="0000FF"/>
                </a:solidFill>
                <a:latin typeface="Consolas" pitchFamily="49" charset="0"/>
                <a:ea typeface="楷体" pitchFamily="49" charset="-122"/>
                <a:cs typeface="Consolas" pitchFamily="49" charset="0"/>
              </a:rPr>
              <a:t>，其</a:t>
            </a:r>
            <a:r>
              <a:rPr lang="zh-CN" altLang="en-US" sz="2200" dirty="0">
                <a:solidFill>
                  <a:srgbClr val="0000FF"/>
                </a:solidFill>
                <a:latin typeface="Consolas" pitchFamily="49" charset="0"/>
                <a:ea typeface="楷体" pitchFamily="49" charset="-122"/>
                <a:cs typeface="Consolas" pitchFamily="49" charset="0"/>
              </a:rPr>
              <a:t>求解过程如下：</a:t>
            </a:r>
          </a:p>
        </p:txBody>
      </p:sp>
      <p:graphicFrame>
        <p:nvGraphicFramePr>
          <p:cNvPr id="178335" name="Group 159"/>
          <p:cNvGraphicFramePr>
            <a:graphicFrameLocks noGrp="1"/>
          </p:cNvGraphicFramePr>
          <p:nvPr/>
        </p:nvGraphicFramePr>
        <p:xfrm>
          <a:off x="468313" y="822952"/>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r>
                        <a:rPr kumimoji="0" lang="en-US" altLang="zh-CN" sz="1800" b="1" i="1" u="none" strike="noStrike" cap="none" normalizeH="0" baseline="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3"/>
                  </a:ext>
                </a:extLst>
              </a:tr>
            </a:tbl>
          </a:graphicData>
        </a:graphic>
      </p:graphicFrame>
      <p:sp>
        <p:nvSpPr>
          <p:cNvPr id="178334" name="Text Box 158"/>
          <p:cNvSpPr txBox="1">
            <a:spLocks noChangeArrowheads="1"/>
          </p:cNvSpPr>
          <p:nvPr/>
        </p:nvSpPr>
        <p:spPr bwMode="auto">
          <a:xfrm>
            <a:off x="500034" y="2400312"/>
            <a:ext cx="8351837" cy="1015663"/>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）将单位价值</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递减</a:t>
            </a:r>
            <a:r>
              <a:rPr lang="zh-CN" altLang="en-US" sz="2000">
                <a:solidFill>
                  <a:srgbClr val="0000FF"/>
                </a:solidFill>
                <a:latin typeface="Consolas" pitchFamily="49" charset="0"/>
                <a:ea typeface="楷体" pitchFamily="49" charset="-122"/>
                <a:cs typeface="Consolas" pitchFamily="49" charset="0"/>
              </a:rPr>
              <a:t>排序，其</a:t>
            </a:r>
            <a:r>
              <a:rPr lang="zh-CN" altLang="en-US" sz="2000" dirty="0">
                <a:solidFill>
                  <a:srgbClr val="0000FF"/>
                </a:solidFill>
                <a:latin typeface="Consolas" pitchFamily="49" charset="0"/>
                <a:ea typeface="楷体" pitchFamily="49" charset="-122"/>
                <a:cs typeface="Consolas" pitchFamily="49" charset="0"/>
              </a:rPr>
              <a:t>结果为</a:t>
            </a:r>
            <a:r>
              <a:rPr lang="en-US" altLang="zh-CN" sz="2000">
                <a:solidFill>
                  <a:srgbClr val="0000FF"/>
                </a:solidFill>
                <a:latin typeface="Consolas" pitchFamily="49" charset="0"/>
                <a:ea typeface="楷体" pitchFamily="49" charset="-122"/>
                <a:cs typeface="Consolas" pitchFamily="49" charset="0"/>
              </a:rPr>
              <a:t>{66/30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20/10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30/20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60/50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40/40}</a:t>
            </a:r>
            <a:r>
              <a:rPr lang="zh-CN" altLang="en-US" sz="2000">
                <a:solidFill>
                  <a:srgbClr val="0000FF"/>
                </a:solidFill>
                <a:latin typeface="Consolas" pitchFamily="49" charset="0"/>
                <a:ea typeface="楷体" pitchFamily="49" charset="-122"/>
                <a:cs typeface="Consolas" pitchFamily="49" charset="0"/>
              </a:rPr>
              <a:t>，物</a:t>
            </a:r>
            <a:r>
              <a:rPr lang="zh-CN" altLang="en-US" sz="2000" dirty="0">
                <a:solidFill>
                  <a:srgbClr val="0000FF"/>
                </a:solidFill>
                <a:latin typeface="Consolas" pitchFamily="49" charset="0"/>
                <a:ea typeface="楷体" pitchFamily="49" charset="-122"/>
                <a:cs typeface="Consolas" pitchFamily="49" charset="0"/>
              </a:rPr>
              <a:t>品重</a:t>
            </a:r>
            <a:r>
              <a:rPr lang="zh-CN" altLang="en-US" sz="2000">
                <a:solidFill>
                  <a:srgbClr val="0000FF"/>
                </a:solidFill>
                <a:latin typeface="Consolas" pitchFamily="49" charset="0"/>
                <a:ea typeface="楷体" pitchFamily="49" charset="-122"/>
                <a:cs typeface="Consolas" pitchFamily="49" charset="0"/>
              </a:rPr>
              <a:t>新按</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编号。</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5357826"/>
            <a:ext cx="792961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）设背包余下装入的重量为</a:t>
            </a:r>
            <a:r>
              <a:rPr lang="en-US" altLang="zh-CN" sz="2000">
                <a:solidFill>
                  <a:srgbClr val="0000FF"/>
                </a:solidFill>
                <a:latin typeface="Consolas" pitchFamily="49" charset="0"/>
                <a:ea typeface="楷体" pitchFamily="49" charset="-122"/>
                <a:cs typeface="Consolas" pitchFamily="49" charset="0"/>
              </a:rPr>
              <a:t>weight=</a:t>
            </a:r>
            <a:r>
              <a:rPr lang="en-US" altLang="zh-CN" sz="2000" i="1">
                <a:solidFill>
                  <a:srgbClr val="0000FF"/>
                </a:solidFill>
                <a:latin typeface="Consolas" pitchFamily="49" charset="0"/>
                <a:ea typeface="楷体" pitchFamily="49" charset="-122"/>
                <a:cs typeface="Consolas" pitchFamily="49" charset="0"/>
              </a:rPr>
              <a:t>W</a:t>
            </a:r>
            <a:r>
              <a:rPr lang="zh-CN" altLang="en-US" sz="2000">
                <a:solidFill>
                  <a:srgbClr val="0000FF"/>
                </a:solidFill>
                <a:latin typeface="Consolas" pitchFamily="49" charset="0"/>
                <a:ea typeface="楷体" pitchFamily="49" charset="-122"/>
                <a:cs typeface="Consolas" pitchFamily="49" charset="0"/>
              </a:rPr>
              <a:t>。</a:t>
            </a:r>
          </a:p>
        </p:txBody>
      </p:sp>
      <p:graphicFrame>
        <p:nvGraphicFramePr>
          <p:cNvPr id="6" name="Group 159"/>
          <p:cNvGraphicFramePr>
            <a:graphicFrameLocks noGrp="1"/>
          </p:cNvGraphicFramePr>
          <p:nvPr/>
        </p:nvGraphicFramePr>
        <p:xfrm>
          <a:off x="500034" y="3571876"/>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r>
                        <a:rPr kumimoji="0" lang="en-US" altLang="zh-CN" sz="1800" b="1" i="1" u="none" strike="noStrike" cap="none" normalizeH="0" baseline="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2444" y="1928802"/>
            <a:ext cx="8820150" cy="4247317"/>
          </a:xfrm>
          <a:prstGeom prst="rect">
            <a:avLst/>
          </a:prstGeom>
          <a:noFill/>
          <a:ln w="9525">
            <a:noFill/>
            <a:miter lim="800000"/>
            <a:headEnd/>
            <a:tailEnd/>
          </a:ln>
          <a:effectLst/>
        </p:spPr>
        <p:txBody>
          <a:bodyPr>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）从</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开始，</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[1]&lt;weight</a:t>
            </a:r>
            <a:r>
              <a:rPr lang="zh-CN" altLang="zh-CN" sz="2000" dirty="0">
                <a:solidFill>
                  <a:srgbClr val="0000FF"/>
                </a:solidFill>
                <a:latin typeface="Consolas" pitchFamily="49" charset="0"/>
                <a:ea typeface="楷体" pitchFamily="49" charset="-122"/>
                <a:cs typeface="Consolas" pitchFamily="49" charset="0"/>
              </a:rPr>
              <a:t>成立，表明物品</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能够装入，将其装入到背包中，置</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[1]=1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weight=weight-</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[1]=70</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增</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p>
          <a:p>
            <a:pPr>
              <a:lnSpc>
                <a:spcPct val="150000"/>
              </a:lnSpc>
            </a:pPr>
            <a:r>
              <a:rPr lang="en-US" altLang="zh-CN" sz="2000" i="1" dirty="0">
                <a:solidFill>
                  <a:srgbClr val="0000FF"/>
                </a:solidFill>
                <a:latin typeface="Consolas" pitchFamily="49" charset="0"/>
                <a:ea typeface="楷体" pitchFamily="49" charset="-122"/>
                <a:cs typeface="Consolas" pitchFamily="49" charset="0"/>
              </a:rPr>
              <a:t>    w</a:t>
            </a:r>
            <a:r>
              <a:rPr lang="en-US" altLang="zh-CN" sz="2000" dirty="0">
                <a:solidFill>
                  <a:srgbClr val="0000FF"/>
                </a:solidFill>
                <a:latin typeface="Consolas" pitchFamily="49" charset="0"/>
                <a:ea typeface="楷体" pitchFamily="49" charset="-122"/>
                <a:cs typeface="Consolas" pitchFamily="49" charset="0"/>
              </a:rPr>
              <a:t>[2]&lt;weight</a:t>
            </a:r>
            <a:r>
              <a:rPr lang="zh-CN" altLang="zh-CN" sz="2000" dirty="0">
                <a:solidFill>
                  <a:srgbClr val="0000FF"/>
                </a:solidFill>
                <a:latin typeface="Consolas" pitchFamily="49" charset="0"/>
                <a:ea typeface="楷体" pitchFamily="49" charset="-122"/>
                <a:cs typeface="Consolas" pitchFamily="49" charset="0"/>
              </a:rPr>
              <a:t>成立，表明物品</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能够装入，将其装入到背包中，置</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[2]=1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weight=weight-</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[2]=60</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增</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p>
          <a:p>
            <a:pPr>
              <a:lnSpc>
                <a:spcPct val="150000"/>
              </a:lnSpc>
            </a:pPr>
            <a:r>
              <a:rPr lang="en-US" altLang="zh-CN" sz="2000" i="1" dirty="0">
                <a:solidFill>
                  <a:srgbClr val="0000FF"/>
                </a:solidFill>
                <a:latin typeface="Consolas" pitchFamily="49" charset="0"/>
                <a:ea typeface="楷体" pitchFamily="49" charset="-122"/>
                <a:cs typeface="Consolas" pitchFamily="49" charset="0"/>
              </a:rPr>
              <a:t>    w</a:t>
            </a:r>
            <a:r>
              <a:rPr lang="en-US" altLang="zh-CN" sz="2000" dirty="0">
                <a:solidFill>
                  <a:srgbClr val="0000FF"/>
                </a:solidFill>
                <a:latin typeface="Consolas" pitchFamily="49" charset="0"/>
                <a:ea typeface="楷体" pitchFamily="49" charset="-122"/>
                <a:cs typeface="Consolas" pitchFamily="49" charset="0"/>
              </a:rPr>
              <a:t>[3]&lt;weight</a:t>
            </a:r>
            <a:r>
              <a:rPr lang="zh-CN" altLang="zh-CN" sz="2000" dirty="0">
                <a:solidFill>
                  <a:srgbClr val="0000FF"/>
                </a:solidFill>
                <a:latin typeface="Consolas" pitchFamily="49" charset="0"/>
                <a:ea typeface="楷体" pitchFamily="49" charset="-122"/>
                <a:cs typeface="Consolas" pitchFamily="49" charset="0"/>
              </a:rPr>
              <a:t>成立，表明物品</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能够装入，将其装入到背包中，置</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[3]=1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weight=weight-</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[3]=40</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增</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p>
          <a:p>
            <a:pPr>
              <a:lnSpc>
                <a:spcPct val="150000"/>
              </a:lnSpc>
            </a:pPr>
            <a:r>
              <a:rPr lang="en-US" altLang="zh-CN" sz="2000" i="1" dirty="0">
                <a:solidFill>
                  <a:srgbClr val="0000FF"/>
                </a:solidFill>
                <a:latin typeface="Consolas" pitchFamily="49" charset="0"/>
                <a:ea typeface="楷体" pitchFamily="49" charset="-122"/>
                <a:cs typeface="Consolas" pitchFamily="49" charset="0"/>
              </a:rPr>
              <a:t>    w</a:t>
            </a:r>
            <a:r>
              <a:rPr lang="en-US" altLang="zh-CN" sz="2000" dirty="0">
                <a:solidFill>
                  <a:srgbClr val="0000FF"/>
                </a:solidFill>
                <a:latin typeface="Consolas" pitchFamily="49" charset="0"/>
                <a:ea typeface="楷体" pitchFamily="49" charset="-122"/>
                <a:cs typeface="Consolas" pitchFamily="49" charset="0"/>
              </a:rPr>
              <a:t>[4]&lt;weight</a:t>
            </a:r>
            <a:r>
              <a:rPr lang="zh-CN" altLang="zh-CN" sz="2000" dirty="0">
                <a:solidFill>
                  <a:srgbClr val="0000FF"/>
                </a:solidFill>
                <a:latin typeface="Consolas" pitchFamily="49" charset="0"/>
                <a:ea typeface="楷体" pitchFamily="49" charset="-122"/>
                <a:cs typeface="Consolas" pitchFamily="49" charset="0"/>
              </a:rPr>
              <a:t>不成立，且</a:t>
            </a:r>
            <a:r>
              <a:rPr lang="en-US" altLang="zh-CN" sz="2000" dirty="0">
                <a:solidFill>
                  <a:srgbClr val="0000FF"/>
                </a:solidFill>
                <a:latin typeface="Consolas" pitchFamily="49" charset="0"/>
                <a:ea typeface="楷体" pitchFamily="49" charset="-122"/>
                <a:cs typeface="Consolas" pitchFamily="49" charset="0"/>
              </a:rPr>
              <a:t>weight&gt;0</a:t>
            </a:r>
            <a:r>
              <a:rPr lang="zh-CN" altLang="zh-CN" sz="2000" dirty="0">
                <a:solidFill>
                  <a:srgbClr val="0000FF"/>
                </a:solidFill>
                <a:latin typeface="Consolas" pitchFamily="49" charset="0"/>
                <a:ea typeface="楷体" pitchFamily="49" charset="-122"/>
                <a:cs typeface="Consolas" pitchFamily="49" charset="0"/>
              </a:rPr>
              <a:t>，表明只能将物品</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部分装入，装入比例</a:t>
            </a:r>
            <a:r>
              <a:rPr lang="en-US" altLang="zh-CN" sz="2000" dirty="0">
                <a:solidFill>
                  <a:srgbClr val="0000FF"/>
                </a:solidFill>
                <a:latin typeface="Consolas" pitchFamily="49" charset="0"/>
                <a:ea typeface="楷体" pitchFamily="49" charset="-122"/>
                <a:cs typeface="Consolas" pitchFamily="49" charset="0"/>
              </a:rPr>
              <a:t>=weight/</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[4]=40/50=80%</a:t>
            </a:r>
            <a:r>
              <a:rPr lang="zh-CN" altLang="zh-CN" sz="2000" dirty="0">
                <a:solidFill>
                  <a:srgbClr val="0000FF"/>
                </a:solidFill>
                <a:latin typeface="Consolas" pitchFamily="49" charset="0"/>
                <a:ea typeface="楷体" pitchFamily="49" charset="-122"/>
                <a:cs typeface="Consolas" pitchFamily="49" charset="0"/>
              </a:rPr>
              <a:t>，置</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[4]=0.8</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算法结束，得到</a:t>
            </a:r>
            <a:r>
              <a:rPr lang="en-US" altLang="zh-CN" sz="2000" i="1" dirty="0">
                <a:solidFill>
                  <a:srgbClr val="C00000"/>
                </a:solidFill>
                <a:latin typeface="Consolas" pitchFamily="49" charset="0"/>
                <a:ea typeface="楷体" pitchFamily="49" charset="-122"/>
                <a:cs typeface="Consolas" pitchFamily="49" charset="0"/>
              </a:rPr>
              <a:t>X</a:t>
            </a:r>
            <a:r>
              <a:rPr lang="en-US" altLang="zh-CN" sz="2000" dirty="0">
                <a:solidFill>
                  <a:srgbClr val="C00000"/>
                </a:solidFill>
                <a:latin typeface="Consolas" pitchFamily="49" charset="0"/>
                <a:ea typeface="楷体" pitchFamily="49" charset="-122"/>
                <a:cs typeface="Consolas" pitchFamily="49" charset="0"/>
              </a:rPr>
              <a:t>={1</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1</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1</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0.8</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p>
        </p:txBody>
      </p:sp>
      <p:graphicFrame>
        <p:nvGraphicFramePr>
          <p:cNvPr id="4" name="Group 159"/>
          <p:cNvGraphicFramePr>
            <a:graphicFrameLocks noGrp="1"/>
          </p:cNvGraphicFramePr>
          <p:nvPr/>
        </p:nvGraphicFramePr>
        <p:xfrm>
          <a:off x="428596" y="357166"/>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r>
                        <a:rPr kumimoji="0" lang="en-US" altLang="zh-CN" sz="1800" b="1" i="1" u="none" strike="noStrike" cap="none" normalizeH="0" baseline="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250825" y="333375"/>
            <a:ext cx="8569325"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例如，求</a:t>
            </a:r>
            <a:r>
              <a:rPr lang="zh-CN" altLang="en-US" sz="2000" dirty="0">
                <a:solidFill>
                  <a:srgbClr val="0000FF"/>
                </a:solidFill>
                <a:latin typeface="Consolas" pitchFamily="49" charset="0"/>
                <a:ea typeface="楷体" pitchFamily="49" charset="-122"/>
                <a:cs typeface="Consolas" pitchFamily="49" charset="0"/>
              </a:rPr>
              <a:t>解一个带权无向图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中从顶点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）的最短</a:t>
            </a:r>
            <a:r>
              <a:rPr lang="zh-CN" altLang="en-US" sz="2000">
                <a:solidFill>
                  <a:srgbClr val="0000FF"/>
                </a:solidFill>
                <a:latin typeface="Consolas" pitchFamily="49" charset="0"/>
                <a:ea typeface="楷体" pitchFamily="49" charset="-122"/>
                <a:cs typeface="Consolas" pitchFamily="49" charset="0"/>
              </a:rPr>
              <a:t>路径，可</a:t>
            </a:r>
            <a:r>
              <a:rPr lang="zh-CN" altLang="en-US" sz="2000" dirty="0">
                <a:solidFill>
                  <a:srgbClr val="0000FF"/>
                </a:solidFill>
                <a:latin typeface="Consolas" pitchFamily="49" charset="0"/>
                <a:ea typeface="楷体" pitchFamily="49" charset="-122"/>
                <a:cs typeface="Consolas" pitchFamily="49" charset="0"/>
              </a:rPr>
              <a:t>以分析出这样的最短路径一定是简单</a:t>
            </a:r>
            <a:r>
              <a:rPr lang="zh-CN" altLang="en-US" sz="2000">
                <a:solidFill>
                  <a:srgbClr val="0000FF"/>
                </a:solidFill>
                <a:latin typeface="Consolas" pitchFamily="49" charset="0"/>
                <a:ea typeface="楷体" pitchFamily="49" charset="-122"/>
                <a:cs typeface="Consolas" pitchFamily="49" charset="0"/>
              </a:rPr>
              <a:t>路径，所</a:t>
            </a:r>
            <a:r>
              <a:rPr lang="zh-CN" altLang="en-US" sz="2000" dirty="0">
                <a:solidFill>
                  <a:srgbClr val="0000FF"/>
                </a:solidFill>
                <a:latin typeface="Consolas" pitchFamily="49" charset="0"/>
                <a:ea typeface="楷体" pitchFamily="49" charset="-122"/>
                <a:cs typeface="Consolas" pitchFamily="49" charset="0"/>
              </a:rPr>
              <a:t>以约束条件为：</a:t>
            </a:r>
          </a:p>
        </p:txBody>
      </p:sp>
      <p:sp>
        <p:nvSpPr>
          <p:cNvPr id="206852" name="Text Box 4"/>
          <p:cNvSpPr txBox="1">
            <a:spLocks noChangeArrowheads="1"/>
          </p:cNvSpPr>
          <p:nvPr/>
        </p:nvSpPr>
        <p:spPr bwMode="auto">
          <a:xfrm>
            <a:off x="1047747" y="3571876"/>
            <a:ext cx="65532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CC3300"/>
                </a:solidFill>
                <a:latin typeface="Consolas" pitchFamily="49" charset="0"/>
                <a:ea typeface="微软雅黑" pitchFamily="34" charset="-122"/>
                <a:cs typeface="Consolas" pitchFamily="49" charset="0"/>
              </a:rPr>
              <a:t>目标函数</a:t>
            </a:r>
            <a:r>
              <a:rPr lang="zh-CN" altLang="en-US" sz="2200">
                <a:solidFill>
                  <a:srgbClr val="0000FF"/>
                </a:solidFill>
                <a:latin typeface="Consolas" pitchFamily="49" charset="0"/>
                <a:ea typeface="楷体" pitchFamily="49" charset="-122"/>
                <a:cs typeface="Consolas" pitchFamily="49" charset="0"/>
              </a:rPr>
              <a:t>就是要使这样的路径最短，即：</a:t>
            </a:r>
          </a:p>
        </p:txBody>
      </p:sp>
      <p:sp>
        <p:nvSpPr>
          <p:cNvPr id="206853" name="Text Box 5"/>
          <p:cNvSpPr txBox="1">
            <a:spLocks noChangeArrowheads="1"/>
          </p:cNvSpPr>
          <p:nvPr/>
        </p:nvSpPr>
        <p:spPr bwMode="auto">
          <a:xfrm>
            <a:off x="571472" y="4291013"/>
            <a:ext cx="8358246" cy="1323439"/>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微软雅黑" pitchFamily="34" charset="-122"/>
                <a:cs typeface="Consolas" pitchFamily="49" charset="0"/>
              </a:rPr>
              <a:t>　　　</a:t>
            </a:r>
            <a:r>
              <a:rPr lang="en-US" altLang="zh-CN" sz="2000">
                <a:solidFill>
                  <a:srgbClr val="006600"/>
                </a:solidFill>
                <a:latin typeface="Consolas" pitchFamily="49" charset="0"/>
                <a:ea typeface="微软雅黑" pitchFamily="34" charset="-122"/>
                <a:cs typeface="Consolas" pitchFamily="49" charset="0"/>
              </a:rPr>
              <a:t>{ (</a:t>
            </a:r>
            <a:r>
              <a:rPr lang="en-US" altLang="zh-CN" sz="2000" i="1">
                <a:solidFill>
                  <a:srgbClr val="006600"/>
                </a:solidFill>
                <a:latin typeface="Consolas" pitchFamily="49" charset="0"/>
                <a:ea typeface="微软雅黑" pitchFamily="34" charset="-122"/>
                <a:cs typeface="Consolas" pitchFamily="49" charset="0"/>
              </a:rPr>
              <a:t>i</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1</a:t>
            </a:r>
            <a:r>
              <a:rPr lang="en-US" altLang="zh-CN" sz="2000">
                <a:solidFill>
                  <a:srgbClr val="006600"/>
                </a:solidFill>
                <a:latin typeface="Consolas" pitchFamily="49" charset="0"/>
                <a:ea typeface="微软雅黑" pitchFamily="34" charset="-122"/>
                <a:cs typeface="Consolas" pitchFamily="49" charset="0"/>
              </a:rPr>
              <a:t>)</a:t>
            </a:r>
            <a:r>
              <a:rPr lang="zh-CN" altLang="en-US"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1</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2</a:t>
            </a:r>
            <a:r>
              <a:rPr lang="en-US" altLang="zh-CN" sz="2000">
                <a:solidFill>
                  <a:srgbClr val="006600"/>
                </a:solidFill>
                <a:latin typeface="Consolas" pitchFamily="49" charset="0"/>
                <a:ea typeface="微软雅黑" pitchFamily="34" charset="-122"/>
                <a:cs typeface="Consolas" pitchFamily="49" charset="0"/>
              </a:rPr>
              <a:t>)</a:t>
            </a:r>
            <a:r>
              <a:rPr lang="zh-CN" altLang="en-US"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zh-CN" altLang="en-US"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i="1" baseline="-25000">
                <a:solidFill>
                  <a:srgbClr val="006600"/>
                </a:solidFill>
                <a:latin typeface="Consolas" pitchFamily="49" charset="0"/>
                <a:ea typeface="微软雅黑" pitchFamily="34" charset="-122"/>
                <a:cs typeface="Consolas" pitchFamily="49" charset="0"/>
              </a:rPr>
              <a:t>m</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j</a:t>
            </a:r>
            <a:r>
              <a:rPr lang="en-US" altLang="zh-CN" sz="2000">
                <a:solidFill>
                  <a:srgbClr val="006600"/>
                </a:solidFill>
                <a:latin typeface="Consolas" pitchFamily="49" charset="0"/>
                <a:ea typeface="微软雅黑" pitchFamily="34" charset="-122"/>
                <a:cs typeface="Consolas" pitchFamily="49" charset="0"/>
              </a:rPr>
              <a:t>)  </a:t>
            </a:r>
            <a:r>
              <a:rPr lang="en-US" altLang="zh-CN" sz="2000">
                <a:solidFill>
                  <a:srgbClr val="0000FF"/>
                </a:solidFill>
                <a:latin typeface="Consolas" pitchFamily="49" charset="0"/>
                <a:ea typeface="微软雅黑" pitchFamily="34" charset="-122"/>
                <a:cs typeface="Consolas" pitchFamily="49" charset="0"/>
              </a:rPr>
              <a:t>| </a:t>
            </a:r>
          </a:p>
          <a:p>
            <a:pPr>
              <a:spcBef>
                <a:spcPct val="50000"/>
              </a:spcBef>
            </a:pPr>
            <a:r>
              <a:rPr lang="en-US" altLang="zh-CN" sz="2000">
                <a:solidFill>
                  <a:srgbClr val="00B0F0"/>
                </a:solidFill>
                <a:latin typeface="Consolas" pitchFamily="49" charset="0"/>
                <a:ea typeface="微软雅黑" pitchFamily="34" charset="-122"/>
                <a:cs typeface="Consolas" pitchFamily="49" charset="0"/>
              </a:rPr>
              <a:t>                  pathlength=</a:t>
            </a:r>
            <a:r>
              <a:rPr lang="en-US" altLang="zh-CN" sz="2000" i="1">
                <a:solidFill>
                  <a:srgbClr val="00B0F0"/>
                </a:solidFill>
                <a:latin typeface="Consolas" pitchFamily="49" charset="0"/>
                <a:ea typeface="微软雅黑" pitchFamily="34" charset="-122"/>
                <a:cs typeface="Consolas" pitchFamily="49" charset="0"/>
              </a:rPr>
              <a:t>w</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zh-CN" altLang="en-US"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en-US" altLang="zh-CN" sz="2000" baseline="-25000">
                <a:solidFill>
                  <a:srgbClr val="00B0F0"/>
                </a:solidFill>
                <a:latin typeface="Consolas" pitchFamily="49" charset="0"/>
                <a:ea typeface="微软雅黑" pitchFamily="34" charset="-122"/>
                <a:cs typeface="Consolas" pitchFamily="49" charset="0"/>
              </a:rPr>
              <a:t>1</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w</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en-US" altLang="zh-CN" sz="2000" baseline="-25000">
                <a:solidFill>
                  <a:srgbClr val="00B0F0"/>
                </a:solidFill>
                <a:latin typeface="Consolas" pitchFamily="49" charset="0"/>
                <a:ea typeface="微软雅黑" pitchFamily="34" charset="-122"/>
                <a:cs typeface="Consolas" pitchFamily="49" charset="0"/>
              </a:rPr>
              <a:t>1</a:t>
            </a:r>
            <a:r>
              <a:rPr lang="zh-CN" altLang="en-US"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en-US" altLang="zh-CN" sz="2000" baseline="-25000">
                <a:solidFill>
                  <a:srgbClr val="00B0F0"/>
                </a:solidFill>
                <a:latin typeface="Consolas" pitchFamily="49" charset="0"/>
                <a:ea typeface="微软雅黑" pitchFamily="34" charset="-122"/>
                <a:cs typeface="Consolas" pitchFamily="49" charset="0"/>
              </a:rPr>
              <a:t>2</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w</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en-US" altLang="zh-CN" sz="2000" i="1" baseline="-25000">
                <a:solidFill>
                  <a:srgbClr val="00B0F0"/>
                </a:solidFill>
                <a:latin typeface="Consolas" pitchFamily="49" charset="0"/>
                <a:ea typeface="微软雅黑" pitchFamily="34" charset="-122"/>
                <a:cs typeface="Consolas" pitchFamily="49" charset="0"/>
              </a:rPr>
              <a:t>m</a:t>
            </a:r>
            <a:r>
              <a:rPr lang="zh-CN" altLang="en-US"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j</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a:t>
            </a:r>
          </a:p>
          <a:p>
            <a:pPr>
              <a:spcBef>
                <a:spcPct val="50000"/>
              </a:spcBef>
            </a:pPr>
            <a:r>
              <a:rPr lang="zh-CN" altLang="en-US" sz="2000" i="1">
                <a:solidFill>
                  <a:srgbClr val="00B0F0"/>
                </a:solidFill>
                <a:latin typeface="Consolas" pitchFamily="49" charset="0"/>
                <a:ea typeface="微软雅黑" pitchFamily="34" charset="-122"/>
                <a:cs typeface="Consolas" pitchFamily="49" charset="0"/>
              </a:rPr>
              <a:t>                  </a:t>
            </a:r>
            <a:r>
              <a:rPr lang="en-US" altLang="zh-CN" sz="2000" i="1">
                <a:solidFill>
                  <a:srgbClr val="00B0F0"/>
                </a:solidFill>
                <a:latin typeface="Consolas" pitchFamily="49" charset="0"/>
                <a:ea typeface="微软雅黑" pitchFamily="34" charset="-122"/>
                <a:cs typeface="Consolas" pitchFamily="49" charset="0"/>
              </a:rPr>
              <a:t>w</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zh-CN" altLang="en-US"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k</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表示</a:t>
            </a:r>
            <a:r>
              <a:rPr lang="en-US" altLang="zh-CN"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i</a:t>
            </a:r>
            <a:r>
              <a:rPr lang="zh-CN" altLang="en-US" sz="2000">
                <a:solidFill>
                  <a:srgbClr val="00B0F0"/>
                </a:solidFill>
                <a:latin typeface="Consolas" pitchFamily="49" charset="0"/>
                <a:ea typeface="微软雅黑" pitchFamily="34" charset="-122"/>
                <a:cs typeface="Consolas" pitchFamily="49" charset="0"/>
              </a:rPr>
              <a:t>，</a:t>
            </a:r>
            <a:r>
              <a:rPr lang="en-US" altLang="zh-CN" sz="2000" i="1">
                <a:solidFill>
                  <a:srgbClr val="00B0F0"/>
                </a:solidFill>
                <a:latin typeface="Consolas" pitchFamily="49" charset="0"/>
                <a:ea typeface="微软雅黑" pitchFamily="34" charset="-122"/>
                <a:cs typeface="Consolas" pitchFamily="49" charset="0"/>
              </a:rPr>
              <a:t>k</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的权值</a:t>
            </a:r>
            <a:r>
              <a:rPr lang="zh-CN" altLang="en-US" sz="2000">
                <a:solidFill>
                  <a:srgbClr val="0000FF"/>
                </a:solidFill>
                <a:latin typeface="Consolas" pitchFamily="49" charset="0"/>
                <a:ea typeface="微软雅黑" pitchFamily="34" charset="-122"/>
                <a:cs typeface="Consolas" pitchFamily="49" charset="0"/>
              </a:rPr>
              <a:t> </a:t>
            </a:r>
            <a:r>
              <a:rPr lang="en-US" altLang="zh-CN" sz="2000">
                <a:solidFill>
                  <a:srgbClr val="0000FF"/>
                </a:solidFill>
                <a:latin typeface="Consolas" pitchFamily="49" charset="0"/>
                <a:ea typeface="微软雅黑" pitchFamily="34" charset="-122"/>
                <a:cs typeface="Consolas" pitchFamily="49" charset="0"/>
              </a:rPr>
              <a:t>}</a:t>
            </a:r>
          </a:p>
        </p:txBody>
      </p:sp>
      <p:sp>
        <p:nvSpPr>
          <p:cNvPr id="206855" name="Rectangle 7"/>
          <p:cNvSpPr>
            <a:spLocks noChangeArrowheads="1"/>
          </p:cNvSpPr>
          <p:nvPr/>
        </p:nvSpPr>
        <p:spPr bwMode="auto">
          <a:xfrm>
            <a:off x="0" y="33004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206854" name="Object 6"/>
          <p:cNvGraphicFramePr>
            <a:graphicFrameLocks noChangeAspect="1"/>
          </p:cNvGraphicFramePr>
          <p:nvPr/>
        </p:nvGraphicFramePr>
        <p:xfrm>
          <a:off x="493690" y="4291013"/>
          <a:ext cx="863600" cy="647700"/>
        </p:xfrm>
        <a:graphic>
          <a:graphicData uri="http://schemas.openxmlformats.org/presentationml/2006/ole">
            <mc:AlternateContent xmlns:mc="http://schemas.openxmlformats.org/markup-compatibility/2006">
              <mc:Choice xmlns:v="urn:schemas-microsoft-com:vml" Requires="v">
                <p:oleObj spid="_x0000_s206913" name="公式" r:id="rId3" imgW="342751" imgH="253890" progId="">
                  <p:embed/>
                </p:oleObj>
              </mc:Choice>
              <mc:Fallback>
                <p:oleObj name="公式" r:id="rId3" imgW="342751" imgH="25389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90" y="4291013"/>
                        <a:ext cx="863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Text Box 8"/>
          <p:cNvSpPr txBox="1">
            <a:spLocks noChangeArrowheads="1"/>
          </p:cNvSpPr>
          <p:nvPr/>
        </p:nvSpPr>
        <p:spPr bwMode="auto">
          <a:xfrm>
            <a:off x="642910" y="1214422"/>
            <a:ext cx="8137525" cy="96520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微软雅黑" pitchFamily="34" charset="-122"/>
                <a:cs typeface="Consolas" pitchFamily="49" charset="0"/>
              </a:rPr>
              <a:t>求解的路径</a:t>
            </a:r>
            <a:r>
              <a:rPr lang="zh-CN" altLang="en-US" sz="2000">
                <a:solidFill>
                  <a:srgbClr val="0000FF"/>
                </a:solidFill>
                <a:latin typeface="Consolas" pitchFamily="49" charset="0"/>
                <a:ea typeface="微软雅黑" pitchFamily="34" charset="-122"/>
                <a:cs typeface="Consolas" pitchFamily="49" charset="0"/>
              </a:rPr>
              <a:t>为</a:t>
            </a:r>
            <a:r>
              <a:rPr lang="en-US" altLang="zh-CN" sz="2000">
                <a:solidFill>
                  <a:srgbClr val="006600"/>
                </a:solidFill>
                <a:latin typeface="Consolas" pitchFamily="49" charset="0"/>
                <a:ea typeface="微软雅黑" pitchFamily="34" charset="-122"/>
                <a:cs typeface="Consolas" pitchFamily="49" charset="0"/>
              </a:rPr>
              <a:t>{ (</a:t>
            </a:r>
            <a:r>
              <a:rPr lang="en-US" altLang="zh-CN" sz="2000" i="1">
                <a:solidFill>
                  <a:srgbClr val="006600"/>
                </a:solidFill>
                <a:latin typeface="Consolas" pitchFamily="49" charset="0"/>
                <a:ea typeface="微软雅黑" pitchFamily="34" charset="-122"/>
                <a:cs typeface="Consolas" pitchFamily="49" charset="0"/>
              </a:rPr>
              <a:t>i</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1</a:t>
            </a:r>
            <a:r>
              <a:rPr lang="en-US" altLang="zh-CN" sz="2000">
                <a:solidFill>
                  <a:srgbClr val="006600"/>
                </a:solidFill>
                <a:latin typeface="Consolas" pitchFamily="49" charset="0"/>
                <a:ea typeface="微软雅黑" pitchFamily="34" charset="-122"/>
                <a:cs typeface="Consolas" pitchFamily="49" charset="0"/>
              </a:rPr>
              <a:t>)</a:t>
            </a:r>
            <a:r>
              <a:rPr lang="zh-CN" altLang="en-US"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1</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2</a:t>
            </a:r>
            <a:r>
              <a:rPr lang="en-US" altLang="zh-CN" sz="2000">
                <a:solidFill>
                  <a:srgbClr val="006600"/>
                </a:solidFill>
                <a:latin typeface="Consolas" pitchFamily="49" charset="0"/>
                <a:ea typeface="微软雅黑" pitchFamily="34" charset="-122"/>
                <a:cs typeface="Consolas" pitchFamily="49" charset="0"/>
              </a:rPr>
              <a:t>)</a:t>
            </a:r>
            <a:r>
              <a:rPr lang="zh-CN" altLang="en-US"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zh-CN" altLang="en-US"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i="1" baseline="-25000">
                <a:solidFill>
                  <a:srgbClr val="006600"/>
                </a:solidFill>
                <a:latin typeface="Consolas" pitchFamily="49" charset="0"/>
                <a:ea typeface="微软雅黑" pitchFamily="34" charset="-122"/>
                <a:cs typeface="Consolas" pitchFamily="49" charset="0"/>
              </a:rPr>
              <a:t>m</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j</a:t>
            </a:r>
            <a:r>
              <a:rPr lang="en-US" altLang="zh-CN" sz="2000" dirty="0">
                <a:solidFill>
                  <a:srgbClr val="006600"/>
                </a:solidFill>
                <a:latin typeface="Consolas" pitchFamily="49" charset="0"/>
                <a:ea typeface="微软雅黑" pitchFamily="34" charset="-122"/>
                <a:cs typeface="Consolas" pitchFamily="49" charset="0"/>
              </a:rPr>
              <a:t>) | </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1</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1</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baseline="-25000">
                <a:solidFill>
                  <a:srgbClr val="006600"/>
                </a:solidFill>
                <a:latin typeface="Consolas" pitchFamily="49" charset="0"/>
                <a:ea typeface="微软雅黑" pitchFamily="34" charset="-122"/>
                <a:cs typeface="Consolas" pitchFamily="49" charset="0"/>
              </a:rPr>
              <a:t>2</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i</a:t>
            </a:r>
            <a:r>
              <a:rPr lang="en-US" altLang="zh-CN" sz="2000" i="1" baseline="-25000">
                <a:solidFill>
                  <a:srgbClr val="006600"/>
                </a:solidFill>
                <a:latin typeface="Consolas" pitchFamily="49" charset="0"/>
                <a:ea typeface="微软雅黑" pitchFamily="34" charset="-122"/>
                <a:cs typeface="Consolas" pitchFamily="49" charset="0"/>
              </a:rPr>
              <a:t>m</a:t>
            </a:r>
            <a:r>
              <a:rPr lang="zh-CN" altLang="en-US"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j</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均为图</a:t>
            </a:r>
            <a:r>
              <a:rPr lang="en-US" altLang="zh-CN" sz="2000" dirty="0">
                <a:solidFill>
                  <a:srgbClr val="006600"/>
                </a:solidFill>
                <a:latin typeface="Consolas" pitchFamily="49" charset="0"/>
                <a:ea typeface="微软雅黑" pitchFamily="34" charset="-122"/>
                <a:cs typeface="Consolas" pitchFamily="49" charset="0"/>
              </a:rPr>
              <a:t>G</a:t>
            </a:r>
            <a:r>
              <a:rPr lang="zh-CN" altLang="en-US" sz="2000">
                <a:solidFill>
                  <a:srgbClr val="006600"/>
                </a:solidFill>
                <a:latin typeface="Consolas" pitchFamily="49" charset="0"/>
                <a:ea typeface="微软雅黑" pitchFamily="34" charset="-122"/>
                <a:cs typeface="Consolas" pitchFamily="49" charset="0"/>
              </a:rPr>
              <a:t>的边，且</a:t>
            </a:r>
            <a:r>
              <a:rPr lang="en-US" altLang="zh-CN" sz="2000" i="1" dirty="0" err="1">
                <a:solidFill>
                  <a:srgbClr val="006600"/>
                </a:solidFill>
                <a:latin typeface="Consolas" pitchFamily="49" charset="0"/>
                <a:ea typeface="微软雅黑" pitchFamily="34" charset="-122"/>
                <a:cs typeface="Consolas" pitchFamily="49" charset="0"/>
              </a:rPr>
              <a:t>i</a:t>
            </a:r>
            <a:r>
              <a:rPr lang="en-US" altLang="zh-CN" sz="2000" i="1" baseline="-25000" dirty="0" err="1">
                <a:solidFill>
                  <a:srgbClr val="006600"/>
                </a:solidFill>
                <a:latin typeface="Consolas" pitchFamily="49" charset="0"/>
                <a:ea typeface="微软雅黑" pitchFamily="34" charset="-122"/>
                <a:cs typeface="Consolas" pitchFamily="49" charset="0"/>
              </a:rPr>
              <a:t>k</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err="1">
                <a:solidFill>
                  <a:srgbClr val="006600"/>
                </a:solidFill>
                <a:latin typeface="Consolas" pitchFamily="49" charset="0"/>
                <a:ea typeface="微软雅黑" pitchFamily="34" charset="-122"/>
                <a:cs typeface="Consolas" pitchFamily="49" charset="0"/>
              </a:rPr>
              <a:t>1</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k</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m</a:t>
            </a:r>
            <a:r>
              <a:rPr lang="zh-CN" altLang="en-US" sz="2000" dirty="0">
                <a:solidFill>
                  <a:srgbClr val="006600"/>
                </a:solidFill>
                <a:latin typeface="Consolas" pitchFamily="49" charset="0"/>
                <a:ea typeface="微软雅黑" pitchFamily="34" charset="-122"/>
                <a:cs typeface="Consolas" pitchFamily="49" charset="0"/>
              </a:rPr>
              <a:t>）均</a:t>
            </a:r>
            <a:r>
              <a:rPr lang="zh-CN" altLang="en-US" sz="2000">
                <a:solidFill>
                  <a:srgbClr val="006600"/>
                </a:solidFill>
                <a:latin typeface="Consolas" pitchFamily="49" charset="0"/>
                <a:ea typeface="微软雅黑" pitchFamily="34" charset="-122"/>
                <a:cs typeface="Consolas" pitchFamily="49" charset="0"/>
              </a:rPr>
              <a:t>不相同 </a:t>
            </a:r>
            <a:r>
              <a:rPr lang="en-US" altLang="zh-CN" sz="2000">
                <a:solidFill>
                  <a:srgbClr val="006600"/>
                </a:solidFill>
                <a:latin typeface="Consolas" pitchFamily="49" charset="0"/>
                <a:ea typeface="微软雅黑" pitchFamily="34" charset="-122"/>
                <a:cs typeface="Consolas" pitchFamily="49" charset="0"/>
              </a:rPr>
              <a:t>}</a:t>
            </a:r>
            <a:endParaRPr lang="en-US" altLang="zh-CN" sz="2000" dirty="0">
              <a:solidFill>
                <a:srgbClr val="006600"/>
              </a:solidFill>
              <a:latin typeface="Consolas" pitchFamily="49" charset="0"/>
              <a:ea typeface="微软雅黑" pitchFamily="34" charset="-122"/>
              <a:cs typeface="Consolas" pitchFamily="49" charset="0"/>
            </a:endParaRPr>
          </a:p>
        </p:txBody>
      </p:sp>
      <p:grpSp>
        <p:nvGrpSpPr>
          <p:cNvPr id="17" name="组合 16"/>
          <p:cNvGrpSpPr/>
          <p:nvPr/>
        </p:nvGrpSpPr>
        <p:grpSpPr>
          <a:xfrm>
            <a:off x="1906588" y="2643182"/>
            <a:ext cx="4752975" cy="571506"/>
            <a:chOff x="1906588" y="2643182"/>
            <a:chExt cx="4752975" cy="571506"/>
          </a:xfrm>
        </p:grpSpPr>
        <p:sp>
          <p:nvSpPr>
            <p:cNvPr id="206851" name="Oval 3"/>
            <p:cNvSpPr>
              <a:spLocks noChangeArrowheads="1"/>
            </p:cNvSpPr>
            <p:nvPr/>
          </p:nvSpPr>
          <p:spPr bwMode="auto">
            <a:xfrm>
              <a:off x="190658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p>
          </p:txBody>
        </p:sp>
        <p:sp>
          <p:nvSpPr>
            <p:cNvPr id="206857" name="Oval 9"/>
            <p:cNvSpPr>
              <a:spLocks noChangeArrowheads="1"/>
            </p:cNvSpPr>
            <p:nvPr/>
          </p:nvSpPr>
          <p:spPr bwMode="auto">
            <a:xfrm>
              <a:off x="2843213"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p>
          </p:txBody>
        </p:sp>
        <p:sp>
          <p:nvSpPr>
            <p:cNvPr id="206858" name="Oval 10"/>
            <p:cNvSpPr>
              <a:spLocks noChangeArrowheads="1"/>
            </p:cNvSpPr>
            <p:nvPr/>
          </p:nvSpPr>
          <p:spPr bwMode="auto">
            <a:xfrm>
              <a:off x="3795713" y="2708275"/>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p>
          </p:txBody>
        </p:sp>
        <p:sp>
          <p:nvSpPr>
            <p:cNvPr id="206859" name="Oval 11"/>
            <p:cNvSpPr>
              <a:spLocks noChangeArrowheads="1"/>
            </p:cNvSpPr>
            <p:nvPr/>
          </p:nvSpPr>
          <p:spPr bwMode="auto">
            <a:xfrm>
              <a:off x="615473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j</a:t>
              </a:r>
            </a:p>
          </p:txBody>
        </p:sp>
        <p:sp>
          <p:nvSpPr>
            <p:cNvPr id="206860" name="Line 12"/>
            <p:cNvSpPr>
              <a:spLocks noChangeShapeType="1"/>
            </p:cNvSpPr>
            <p:nvPr/>
          </p:nvSpPr>
          <p:spPr bwMode="auto">
            <a:xfrm>
              <a:off x="2400300" y="2941638"/>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1" name="Line 13"/>
            <p:cNvSpPr>
              <a:spLocks noChangeShapeType="1"/>
            </p:cNvSpPr>
            <p:nvPr/>
          </p:nvSpPr>
          <p:spPr bwMode="auto">
            <a:xfrm>
              <a:off x="3359150"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2" name="Line 14"/>
            <p:cNvSpPr>
              <a:spLocks noChangeShapeType="1"/>
            </p:cNvSpPr>
            <p:nvPr/>
          </p:nvSpPr>
          <p:spPr bwMode="auto">
            <a:xfrm>
              <a:off x="42894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3" name="Text Box 15"/>
            <p:cNvSpPr txBox="1">
              <a:spLocks noChangeArrowheads="1"/>
            </p:cNvSpPr>
            <p:nvPr/>
          </p:nvSpPr>
          <p:spPr bwMode="auto">
            <a:xfrm>
              <a:off x="5022216" y="2643182"/>
              <a:ext cx="503238"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latin typeface="Consolas" pitchFamily="49" charset="0"/>
                  <a:ea typeface="宋体" pitchFamily="2" charset="-122"/>
                  <a:cs typeface="Consolas" pitchFamily="49" charset="0"/>
                </a:rPr>
                <a:t>…</a:t>
              </a:r>
            </a:p>
          </p:txBody>
        </p:sp>
        <p:sp>
          <p:nvSpPr>
            <p:cNvPr id="206864" name="Line 16"/>
            <p:cNvSpPr>
              <a:spLocks noChangeShapeType="1"/>
            </p:cNvSpPr>
            <p:nvPr/>
          </p:nvSpPr>
          <p:spPr bwMode="auto">
            <a:xfrm>
              <a:off x="57245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0825" y="404813"/>
            <a:ext cx="8497888" cy="5349496"/>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rIns="180000" bIns="18000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n=5;</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double W=100;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限重</a:t>
            </a:r>
          </a:p>
          <a:p>
            <a:r>
              <a:rPr lang="en-US" altLang="zh-CN" sz="1800">
                <a:solidFill>
                  <a:srgbClr val="0000FF"/>
                </a:solidFill>
                <a:latin typeface="Consolas" pitchFamily="49" charset="0"/>
                <a:ea typeface="楷体" pitchFamily="49" charset="-122"/>
                <a:cs typeface="Consolas" pitchFamily="49" charset="0"/>
              </a:rPr>
              <a:t>struct NodeType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double w;</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double 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double p;				</a:t>
            </a:r>
            <a:r>
              <a:rPr lang="en-US" altLang="zh-CN" sz="1800">
                <a:solidFill>
                  <a:srgbClr val="00B0F0"/>
                </a:solidFill>
                <a:latin typeface="Consolas" pitchFamily="49" charset="0"/>
                <a:ea typeface="楷体" pitchFamily="49" charset="-122"/>
                <a:cs typeface="Consolas" pitchFamily="49" charset="0"/>
              </a:rPr>
              <a:t>//p=v/w</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bool operator&lt;(const NodeType &amp;s)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p&gt;s.p;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按</a:t>
            </a:r>
            <a:r>
              <a:rPr lang="en-US" altLang="zh-CN" sz="1800">
                <a:solidFill>
                  <a:srgbClr val="00B0F0"/>
                </a:solidFill>
                <a:latin typeface="Consolas" pitchFamily="49" charset="0"/>
                <a:ea typeface="楷体" pitchFamily="49" charset="-122"/>
                <a:cs typeface="Consolas" pitchFamily="49" charset="0"/>
              </a:rPr>
              <a:t>p</a:t>
            </a:r>
            <a:r>
              <a:rPr lang="zh-CN" altLang="zh-CN" sz="1800">
                <a:solidFill>
                  <a:srgbClr val="00B0F0"/>
                </a:solidFill>
                <a:latin typeface="Consolas" pitchFamily="49" charset="0"/>
                <a:ea typeface="楷体" pitchFamily="49" charset="-122"/>
                <a:cs typeface="Consolas" pitchFamily="49" charset="0"/>
              </a:rPr>
              <a:t>递减排序</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NodeType A[]={{0},{10,20},{20,30},{30,66},{40,40},{50,60}};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不用</a:t>
            </a: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double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最大价值</a:t>
            </a:r>
          </a:p>
          <a:p>
            <a:r>
              <a:rPr lang="en-US" altLang="zh-CN" sz="1800">
                <a:solidFill>
                  <a:srgbClr val="0000FF"/>
                </a:solidFill>
                <a:latin typeface="Consolas" pitchFamily="49" charset="0"/>
                <a:ea typeface="楷体" pitchFamily="49" charset="-122"/>
                <a:cs typeface="Consolas" pitchFamily="49" charset="0"/>
              </a:rPr>
              <a:t>double x[MAXN];</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501122" cy="53494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void Knap()			//</a:t>
            </a:r>
            <a:r>
              <a:rPr lang="zh-CN" altLang="zh-CN" sz="1800">
                <a:solidFill>
                  <a:srgbClr val="FF0000"/>
                </a:solidFill>
                <a:latin typeface="Consolas" pitchFamily="49" charset="0"/>
                <a:ea typeface="楷体" pitchFamily="49" charset="-122"/>
                <a:cs typeface="Consolas" pitchFamily="49" charset="0"/>
              </a:rPr>
              <a:t>求解背包问题并返回总价值</a:t>
            </a:r>
          </a:p>
          <a:p>
            <a:r>
              <a:rPr lang="en-US" altLang="zh-CN" sz="1800">
                <a:solidFill>
                  <a:srgbClr val="0000FF"/>
                </a:solidFill>
                <a:latin typeface="Consolas" pitchFamily="49" charset="0"/>
                <a:ea typeface="楷体" pitchFamily="49" charset="-122"/>
                <a:cs typeface="Consolas" pitchFamily="49" charset="0"/>
              </a:rPr>
              <a:t>{  V=0;				</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初始化为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double weight=W;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背包中能装入的余下重量</a:t>
            </a:r>
          </a:p>
          <a:p>
            <a:r>
              <a:rPr lang="en-US" altLang="zh-CN" sz="1800">
                <a:solidFill>
                  <a:srgbClr val="0000FF"/>
                </a:solidFill>
                <a:latin typeface="Consolas" pitchFamily="49" charset="0"/>
                <a:ea typeface="楷体" pitchFamily="49" charset="-122"/>
                <a:cs typeface="Consolas" pitchFamily="49" charset="0"/>
              </a:rPr>
              <a:t>   memset(x,0,sizeof(x));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初始化</a:t>
            </a:r>
            <a:r>
              <a:rPr lang="en-US" altLang="zh-CN" sz="1800">
                <a:solidFill>
                  <a:srgbClr val="00B0F0"/>
                </a:solidFill>
                <a:latin typeface="Consolas" pitchFamily="49" charset="0"/>
                <a:ea typeface="楷体" pitchFamily="49" charset="-122"/>
                <a:cs typeface="Consolas" pitchFamily="49" charset="0"/>
              </a:rPr>
              <a:t>x</a:t>
            </a:r>
            <a:r>
              <a:rPr lang="zh-CN" altLang="zh-CN" sz="1800">
                <a:solidFill>
                  <a:srgbClr val="00B0F0"/>
                </a:solidFill>
                <a:latin typeface="Consolas" pitchFamily="49" charset="0"/>
                <a:ea typeface="楷体" pitchFamily="49" charset="-122"/>
                <a:cs typeface="Consolas" pitchFamily="49" charset="0"/>
              </a:rPr>
              <a:t>向量</a:t>
            </a:r>
          </a:p>
          <a:p>
            <a:r>
              <a:rPr lang="en-US" altLang="zh-CN" sz="1800">
                <a:solidFill>
                  <a:srgbClr val="0000FF"/>
                </a:solidFill>
                <a:latin typeface="Consolas" pitchFamily="49" charset="0"/>
                <a:ea typeface="楷体" pitchFamily="49" charset="-122"/>
                <a:cs typeface="Consolas" pitchFamily="49" charset="0"/>
              </a:rPr>
              <a:t>   int i=1;</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while (A[i].w&lt;weight)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物品</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能够全部装入时循环</a:t>
            </a:r>
          </a:p>
          <a:p>
            <a:r>
              <a:rPr lang="en-US" altLang="zh-CN" sz="1800">
                <a:solidFill>
                  <a:srgbClr val="0000FF"/>
                </a:solidFill>
                <a:latin typeface="Consolas" pitchFamily="49" charset="0"/>
                <a:ea typeface="楷体" pitchFamily="49" charset="-122"/>
                <a:cs typeface="Consolas" pitchFamily="49" charset="0"/>
              </a:rPr>
              <a:t>   {  x[i]=1;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装入物品</a:t>
            </a:r>
            <a:r>
              <a:rPr lang="en-US" altLang="zh-CN" sz="1800">
                <a:solidFill>
                  <a:srgbClr val="00B0F0"/>
                </a:solidFill>
                <a:latin typeface="Consolas" pitchFamily="49" charset="0"/>
                <a:ea typeface="楷体" pitchFamily="49" charset="-122"/>
                <a:cs typeface="Consolas" pitchFamily="49" charset="0"/>
              </a:rPr>
              <a:t>i</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weight-=A[i].w;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减少背包中能装入的余下重量</a:t>
            </a:r>
          </a:p>
          <a:p>
            <a:r>
              <a:rPr lang="en-US" altLang="zh-CN" sz="1800">
                <a:solidFill>
                  <a:srgbClr val="0000FF"/>
                </a:solidFill>
                <a:latin typeface="Consolas" pitchFamily="49" charset="0"/>
                <a:ea typeface="楷体" pitchFamily="49" charset="-122"/>
                <a:cs typeface="Consolas" pitchFamily="49" charset="0"/>
              </a:rPr>
              <a:t>      V+=A[i].v;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累计总价值</a:t>
            </a:r>
          </a:p>
          <a:p>
            <a:r>
              <a:rPr lang="en-US" altLang="zh-CN" sz="1800">
                <a:solidFill>
                  <a:srgbClr val="0000FF"/>
                </a:solidFill>
                <a:latin typeface="Consolas" pitchFamily="49" charset="0"/>
                <a:ea typeface="楷体" pitchFamily="49" charset="-122"/>
                <a:cs typeface="Consolas" pitchFamily="49" charset="0"/>
              </a:rPr>
              <a: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继续循环</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if (weight&gt;0)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当余下重量大于</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x[i]=weight/A[i].w;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将物品</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的一部分装入</a:t>
            </a:r>
          </a:p>
          <a:p>
            <a:r>
              <a:rPr lang="en-US" altLang="zh-CN" sz="1800">
                <a:solidFill>
                  <a:srgbClr val="0000FF"/>
                </a:solidFill>
                <a:latin typeface="Consolas" pitchFamily="49" charset="0"/>
                <a:ea typeface="楷体" pitchFamily="49" charset="-122"/>
                <a:cs typeface="Consolas" pitchFamily="49" charset="0"/>
              </a:rPr>
              <a:t>      V+=x[i]*A[i].v;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累计总价值</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786742" cy="5145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a:solidFill>
                  <a:srgbClr val="FF0000"/>
                </a:solidFill>
                <a:latin typeface="Consolas" pitchFamily="49" charset="0"/>
                <a:ea typeface="楷体" pitchFamily="49" charset="-122"/>
                <a:cs typeface="Consolas" pitchFamily="49" charset="0"/>
              </a:rPr>
              <a:t>void main()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a:t>
            </a:r>
            <a:r>
              <a:rPr lang="zh-CN" altLang="zh-CN" sz="1800">
                <a:solidFill>
                  <a:srgbClr val="0000FF"/>
                </a:solidFill>
                <a:latin typeface="Consolas" pitchFamily="49" charset="0"/>
                <a:ea typeface="楷体" pitchFamily="49" charset="-122"/>
                <a:cs typeface="Consolas" pitchFamily="49" charset="0"/>
              </a:rPr>
              <a:t>求解过程</a:t>
            </a:r>
            <a:r>
              <a:rPr lang="en-US" altLang="zh-CN" sz="1800">
                <a:solidFill>
                  <a:srgbClr val="0000FF"/>
                </a:solidFill>
                <a:latin typeface="Consolas" pitchFamily="49" charset="0"/>
                <a:ea typeface="楷体" pitchFamily="49" charset="-122"/>
                <a:cs typeface="Consolas" pitchFamily="49" charset="0"/>
              </a:rPr>
              <a:t>\n");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i=1;i&lt;=n;i++)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a:t>
            </a:r>
            <a:r>
              <a:rPr lang="en-US" altLang="zh-CN" sz="1800">
                <a:solidFill>
                  <a:srgbClr val="00B0F0"/>
                </a:solidFill>
                <a:latin typeface="Consolas" pitchFamily="49" charset="0"/>
                <a:ea typeface="楷体" pitchFamily="49" charset="-122"/>
                <a:cs typeface="Consolas" pitchFamily="49" charset="0"/>
              </a:rPr>
              <a:t>v/w</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A[i].p=A[i].v/A[i].w;</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printf("(1)</a:t>
            </a:r>
            <a:r>
              <a:rPr lang="zh-CN" altLang="zh-CN" sz="1800">
                <a:solidFill>
                  <a:srgbClr val="0000FF"/>
                </a:solidFill>
                <a:latin typeface="Consolas" pitchFamily="49" charset="0"/>
                <a:ea typeface="楷体" pitchFamily="49" charset="-122"/>
                <a:cs typeface="Consolas" pitchFamily="49" charset="0"/>
              </a:rPr>
              <a:t>排序前</a:t>
            </a:r>
            <a:r>
              <a:rPr lang="en-US" altLang="zh-CN" sz="1800">
                <a:solidFill>
                  <a:srgbClr val="0000FF"/>
                </a:solidFill>
                <a:latin typeface="Consolas" pitchFamily="49" charset="0"/>
                <a:ea typeface="楷体" pitchFamily="49" charset="-122"/>
                <a:cs typeface="Consolas" pitchFamily="49" charset="0"/>
              </a:rPr>
              <a:t>\n");dispA();</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FF0000"/>
                </a:solidFill>
                <a:latin typeface="Consolas" pitchFamily="49" charset="0"/>
                <a:ea typeface="楷体" pitchFamily="49" charset="-122"/>
                <a:cs typeface="Consolas" pitchFamily="49" charset="0"/>
              </a:rPr>
              <a:t>   sort(A+1,A+n+1);	</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//A[1..n]</a:t>
            </a:r>
            <a:r>
              <a:rPr lang="zh-CN" altLang="zh-CN" sz="1800">
                <a:solidFill>
                  <a:srgbClr val="00B0F0"/>
                </a:solidFill>
                <a:latin typeface="Consolas" pitchFamily="49" charset="0"/>
                <a:ea typeface="楷体" pitchFamily="49" charset="-122"/>
                <a:cs typeface="Consolas" pitchFamily="49" charset="0"/>
              </a:rPr>
              <a:t>排序</a:t>
            </a:r>
          </a:p>
          <a:p>
            <a:pPr>
              <a:lnSpc>
                <a:spcPct val="150000"/>
              </a:lnSpc>
            </a:pPr>
            <a:r>
              <a:rPr lang="en-US" altLang="zh-CN" sz="1800">
                <a:solidFill>
                  <a:srgbClr val="0000FF"/>
                </a:solidFill>
                <a:latin typeface="Consolas" pitchFamily="49" charset="0"/>
                <a:ea typeface="楷体" pitchFamily="49" charset="-122"/>
                <a:cs typeface="Consolas" pitchFamily="49" charset="0"/>
              </a:rPr>
              <a:t>   printf("(2)</a:t>
            </a:r>
            <a:r>
              <a:rPr lang="zh-CN" altLang="zh-CN" sz="1800">
                <a:solidFill>
                  <a:srgbClr val="0000FF"/>
                </a:solidFill>
                <a:latin typeface="Consolas" pitchFamily="49" charset="0"/>
                <a:ea typeface="楷体" pitchFamily="49" charset="-122"/>
                <a:cs typeface="Consolas" pitchFamily="49" charset="0"/>
              </a:rPr>
              <a:t>排序后</a:t>
            </a:r>
            <a:r>
              <a:rPr lang="en-US" altLang="zh-CN" sz="1800">
                <a:solidFill>
                  <a:srgbClr val="0000FF"/>
                </a:solidFill>
                <a:latin typeface="Consolas" pitchFamily="49" charset="0"/>
                <a:ea typeface="楷体" pitchFamily="49" charset="-122"/>
                <a:cs typeface="Consolas" pitchFamily="49" charset="0"/>
              </a:rPr>
              <a:t>\n"); dispA();</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Knap();</a:t>
            </a:r>
            <a:endParaRPr lang="zh-CN" altLang="zh-CN" sz="1800">
              <a:solidFill>
                <a:srgbClr val="FF000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printf("(3)</a:t>
            </a:r>
            <a:r>
              <a:rPr lang="zh-CN" altLang="zh-CN" sz="1800">
                <a:solidFill>
                  <a:srgbClr val="0000FF"/>
                </a:solidFill>
                <a:latin typeface="Consolas" pitchFamily="49" charset="0"/>
                <a:ea typeface="楷体" pitchFamily="49" charset="-122"/>
                <a:cs typeface="Consolas" pitchFamily="49" charset="0"/>
              </a:rPr>
              <a:t>求解结果</a:t>
            </a:r>
            <a:r>
              <a:rPr lang="en-US" altLang="zh-CN" sz="1800">
                <a:solidFill>
                  <a:srgbClr val="0000FF"/>
                </a:solidFill>
                <a:latin typeface="Consolas" pitchFamily="49" charset="0"/>
                <a:ea typeface="楷体" pitchFamily="49" charset="-122"/>
                <a:cs typeface="Consolas" pitchFamily="49" charset="0"/>
              </a:rPr>
              <a:t>\n");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输出结果</a:t>
            </a:r>
          </a:p>
          <a:p>
            <a:r>
              <a:rPr lang="en-US" altLang="zh-CN" sz="1800">
                <a:solidFill>
                  <a:srgbClr val="0000FF"/>
                </a:solidFill>
                <a:latin typeface="Consolas" pitchFamily="49" charset="0"/>
                <a:ea typeface="楷体" pitchFamily="49" charset="-122"/>
                <a:cs typeface="Consolas" pitchFamily="49" charset="0"/>
              </a:rPr>
              <a:t>   printf("    x: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j=1;j&lt;=n;j++)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printf("%g, ",x[j]);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printf("%g]\n",x[n]);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    </a:t>
            </a:r>
            <a:r>
              <a:rPr lang="zh-CN" altLang="zh-CN" sz="1800">
                <a:solidFill>
                  <a:srgbClr val="0000FF"/>
                </a:solidFill>
                <a:latin typeface="Consolas" pitchFamily="49" charset="0"/>
                <a:ea typeface="楷体" pitchFamily="49" charset="-122"/>
                <a:cs typeface="Consolas" pitchFamily="49" charset="0"/>
              </a:rPr>
              <a:t>总价值</a:t>
            </a:r>
            <a:r>
              <a:rPr lang="en-US" altLang="zh-CN" sz="1800">
                <a:solidFill>
                  <a:srgbClr val="0000FF"/>
                </a:solidFill>
                <a:latin typeface="Consolas" pitchFamily="49" charset="0"/>
                <a:ea typeface="楷体" pitchFamily="49" charset="-122"/>
                <a:cs typeface="Consolas" pitchFamily="49" charset="0"/>
              </a:rPr>
              <a:t>=%g\n",V);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142852"/>
            <a:ext cx="8713787" cy="3179671"/>
          </a:xfrm>
          <a:prstGeom prst="rect">
            <a:avLst/>
          </a:prstGeom>
          <a:solidFill>
            <a:schemeClr val="accent1">
              <a:lumMod val="20000"/>
              <a:lumOff val="80000"/>
            </a:schemeClr>
          </a:solidFill>
          <a:ln w="9525">
            <a:noFill/>
            <a:miter lim="800000"/>
            <a:headEnd/>
            <a:tailEnd/>
          </a:ln>
          <a:effectLst/>
        </p:spPr>
        <p:txBody>
          <a:bodyPr lIns="144000" tIns="180000" bIns="180000">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算法证明</a:t>
            </a:r>
            <a:r>
              <a:rPr lang="en-US" altLang="zh-CN" sz="2200" dirty="0">
                <a:solidFill>
                  <a:srgbClr val="FF0000"/>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假设对于</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个物品</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按</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i</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）值递减排序得到</a:t>
            </a:r>
            <a:r>
              <a:rPr lang="pt-BR" altLang="zh-CN" sz="2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的序列</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即</a:t>
            </a:r>
            <a:r>
              <a:rPr lang="pt-BR" altLang="zh-CN" sz="2000" i="1" dirty="0">
                <a:solidFill>
                  <a:srgbClr val="006600"/>
                </a:solidFill>
                <a:latin typeface="Consolas" pitchFamily="49" charset="0"/>
                <a:ea typeface="楷体" pitchFamily="49" charset="-122"/>
                <a:cs typeface="Consolas" pitchFamily="49" charset="0"/>
              </a:rPr>
              <a:t>v</a:t>
            </a:r>
            <a:r>
              <a:rPr lang="pt-BR" altLang="zh-CN" sz="2000" baseline="-25000" dirty="0">
                <a:solidFill>
                  <a:srgbClr val="006600"/>
                </a:solidFill>
                <a:latin typeface="Consolas" pitchFamily="49" charset="0"/>
                <a:ea typeface="楷体" pitchFamily="49" charset="-122"/>
                <a:cs typeface="Consolas" pitchFamily="49" charset="0"/>
              </a:rPr>
              <a:t>1</a:t>
            </a:r>
            <a:r>
              <a:rPr lang="pt-BR" altLang="zh-CN" sz="2000" dirty="0">
                <a:solidFill>
                  <a:srgbClr val="006600"/>
                </a:solidFill>
                <a:latin typeface="Consolas" pitchFamily="49" charset="0"/>
                <a:ea typeface="楷体" pitchFamily="49" charset="-122"/>
                <a:cs typeface="Consolas" pitchFamily="49" charset="0"/>
              </a:rPr>
              <a:t>/</a:t>
            </a:r>
            <a:r>
              <a:rPr lang="pt-BR" altLang="zh-CN" sz="2000" i="1" dirty="0">
                <a:solidFill>
                  <a:srgbClr val="006600"/>
                </a:solidFill>
                <a:latin typeface="Consolas" pitchFamily="49" charset="0"/>
                <a:ea typeface="楷体" pitchFamily="49" charset="-122"/>
                <a:cs typeface="Consolas" pitchFamily="49" charset="0"/>
              </a:rPr>
              <a:t>w</a:t>
            </a:r>
            <a:r>
              <a:rPr lang="pt-BR" altLang="zh-CN" sz="2000" baseline="-25000" dirty="0">
                <a:solidFill>
                  <a:srgbClr val="006600"/>
                </a:solidFill>
                <a:latin typeface="Consolas" pitchFamily="49" charset="0"/>
                <a:ea typeface="楷体" pitchFamily="49" charset="-122"/>
                <a:cs typeface="Consolas" pitchFamily="49" charset="0"/>
              </a:rPr>
              <a:t>1 </a:t>
            </a:r>
            <a:r>
              <a:rPr lang="pt-BR" altLang="zh-CN" sz="2000" dirty="0">
                <a:solidFill>
                  <a:srgbClr val="006600"/>
                </a:solidFill>
                <a:latin typeface="Consolas" pitchFamily="49" charset="0"/>
                <a:ea typeface="楷体" pitchFamily="49" charset="-122"/>
                <a:cs typeface="Consolas" pitchFamily="49" charset="0"/>
              </a:rPr>
              <a:t>≥ </a:t>
            </a:r>
            <a:r>
              <a:rPr lang="pt-BR" altLang="zh-CN" sz="2000" i="1" dirty="0">
                <a:solidFill>
                  <a:srgbClr val="006600"/>
                </a:solidFill>
                <a:latin typeface="Consolas" pitchFamily="49" charset="0"/>
                <a:ea typeface="楷体" pitchFamily="49" charset="-122"/>
                <a:cs typeface="Consolas" pitchFamily="49" charset="0"/>
              </a:rPr>
              <a:t>v</a:t>
            </a:r>
            <a:r>
              <a:rPr lang="pt-BR" altLang="zh-CN" sz="2000" baseline="-25000" dirty="0">
                <a:solidFill>
                  <a:srgbClr val="006600"/>
                </a:solidFill>
                <a:latin typeface="Consolas" pitchFamily="49" charset="0"/>
                <a:ea typeface="楷体" pitchFamily="49" charset="-122"/>
                <a:cs typeface="Consolas" pitchFamily="49" charset="0"/>
              </a:rPr>
              <a:t>2</a:t>
            </a:r>
            <a:r>
              <a:rPr lang="pt-BR" altLang="zh-CN" sz="2000" dirty="0">
                <a:solidFill>
                  <a:srgbClr val="006600"/>
                </a:solidFill>
                <a:latin typeface="Consolas" pitchFamily="49" charset="0"/>
                <a:ea typeface="楷体" pitchFamily="49" charset="-122"/>
                <a:cs typeface="Consolas" pitchFamily="49" charset="0"/>
              </a:rPr>
              <a:t>/</a:t>
            </a:r>
            <a:r>
              <a:rPr lang="pt-BR" altLang="zh-CN" sz="2000" i="1" dirty="0">
                <a:solidFill>
                  <a:srgbClr val="006600"/>
                </a:solidFill>
                <a:latin typeface="Consolas" pitchFamily="49" charset="0"/>
                <a:ea typeface="楷体" pitchFamily="49" charset="-122"/>
                <a:cs typeface="Consolas" pitchFamily="49" charset="0"/>
              </a:rPr>
              <a:t>w</a:t>
            </a:r>
            <a:r>
              <a:rPr lang="pt-BR" altLang="zh-CN" sz="2000" baseline="-25000" dirty="0">
                <a:solidFill>
                  <a:srgbClr val="006600"/>
                </a:solidFill>
                <a:latin typeface="Consolas" pitchFamily="49" charset="0"/>
                <a:ea typeface="楷体" pitchFamily="49" charset="-122"/>
                <a:cs typeface="Consolas" pitchFamily="49" charset="0"/>
              </a:rPr>
              <a:t>2 </a:t>
            </a:r>
            <a:r>
              <a:rPr lang="pt-BR" altLang="zh-CN" sz="2000" dirty="0">
                <a:solidFill>
                  <a:srgbClr val="006600"/>
                </a:solidFill>
                <a:latin typeface="Consolas" pitchFamily="49" charset="0"/>
                <a:ea typeface="楷体" pitchFamily="49" charset="-122"/>
                <a:cs typeface="Consolas" pitchFamily="49" charset="0"/>
              </a:rPr>
              <a:t>≥ … ≥ </a:t>
            </a:r>
            <a:r>
              <a:rPr lang="pt-BR" altLang="zh-CN" sz="2000" i="1" dirty="0">
                <a:solidFill>
                  <a:srgbClr val="006600"/>
                </a:solidFill>
                <a:latin typeface="Consolas" pitchFamily="49" charset="0"/>
                <a:ea typeface="楷体" pitchFamily="49" charset="-122"/>
                <a:cs typeface="Consolas" pitchFamily="49" charset="0"/>
              </a:rPr>
              <a:t>v</a:t>
            </a:r>
            <a:r>
              <a:rPr lang="pt-BR" altLang="zh-CN" sz="2000" i="1" baseline="-25000" dirty="0">
                <a:solidFill>
                  <a:srgbClr val="006600"/>
                </a:solidFill>
                <a:latin typeface="Consolas" pitchFamily="49" charset="0"/>
                <a:ea typeface="楷体" pitchFamily="49" charset="-122"/>
                <a:cs typeface="Consolas" pitchFamily="49" charset="0"/>
              </a:rPr>
              <a:t>n</a:t>
            </a:r>
            <a:r>
              <a:rPr lang="pt-BR" altLang="zh-CN" sz="2000" dirty="0">
                <a:solidFill>
                  <a:srgbClr val="006600"/>
                </a:solidFill>
                <a:latin typeface="Consolas" pitchFamily="49" charset="0"/>
                <a:ea typeface="楷体" pitchFamily="49" charset="-122"/>
                <a:cs typeface="Consolas" pitchFamily="49" charset="0"/>
              </a:rPr>
              <a:t>/</a:t>
            </a:r>
            <a:r>
              <a:rPr lang="pt-BR" altLang="zh-CN" sz="2000" i="1" dirty="0">
                <a:solidFill>
                  <a:srgbClr val="006600"/>
                </a:solidFill>
                <a:latin typeface="Consolas" pitchFamily="49" charset="0"/>
                <a:ea typeface="楷体" pitchFamily="49" charset="-122"/>
                <a:cs typeface="Consolas" pitchFamily="49" charset="0"/>
              </a:rPr>
              <a:t>w</a:t>
            </a:r>
            <a:r>
              <a:rPr lang="pt-BR" altLang="zh-CN" sz="2000" i="1" baseline="-25000" dirty="0">
                <a:solidFill>
                  <a:srgbClr val="006600"/>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x</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是本算法找到解。</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如果所有的</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都等于</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，这个解明显是最优解。否则，设</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是满足</a:t>
            </a:r>
            <a:r>
              <a:rPr lang="en-US" altLang="zh-CN" sz="2000" dirty="0" err="1">
                <a:solidFill>
                  <a:srgbClr val="0000FF"/>
                </a:solidFill>
                <a:latin typeface="Consolas" pitchFamily="49" charset="0"/>
                <a:ea typeface="楷体" pitchFamily="49" charset="-122"/>
                <a:cs typeface="Consolas" pitchFamily="49" charset="0"/>
              </a:rPr>
              <a:t>x</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&lt;1</a:t>
            </a:r>
            <a:r>
              <a:rPr lang="zh-CN" altLang="en-US" sz="2000" dirty="0">
                <a:solidFill>
                  <a:srgbClr val="0000FF"/>
                </a:solidFill>
                <a:latin typeface="Consolas" pitchFamily="49" charset="0"/>
                <a:ea typeface="楷体" pitchFamily="49" charset="-122"/>
                <a:cs typeface="Consolas" pitchFamily="49" charset="0"/>
              </a:rPr>
              <a:t>的最小下标。考虑算法的工作方式，很明显，当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时，</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时，</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，并且            。设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的价值为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
        <p:nvSpPr>
          <p:cNvPr id="175108" name="Rectangle 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aphicFrame>
        <p:nvGraphicFramePr>
          <p:cNvPr id="175107" name="Object 3"/>
          <p:cNvGraphicFramePr>
            <a:graphicFrameLocks noChangeAspect="1"/>
          </p:cNvGraphicFramePr>
          <p:nvPr>
            <p:extLst>
              <p:ext uri="{D42A27DB-BD31-4B8C-83A1-F6EECF244321}">
                <p14:modId xmlns:p14="http://schemas.microsoft.com/office/powerpoint/2010/main" val="2672940872"/>
              </p:ext>
            </p:extLst>
          </p:nvPr>
        </p:nvGraphicFramePr>
        <p:xfrm>
          <a:off x="7211704" y="2539943"/>
          <a:ext cx="742950" cy="720725"/>
        </p:xfrm>
        <a:graphic>
          <a:graphicData uri="http://schemas.openxmlformats.org/presentationml/2006/ole">
            <mc:AlternateContent xmlns:mc="http://schemas.openxmlformats.org/markup-compatibility/2006">
              <mc:Choice xmlns:v="urn:schemas-microsoft-com:vml" Requires="v">
                <p:oleObj spid="_x0000_s175465" name="Equation" r:id="rId4" imgW="444240" imgH="431640" progId="">
                  <p:embed/>
                </p:oleObj>
              </mc:Choice>
              <mc:Fallback>
                <p:oleObj name="Equation" r:id="rId4" imgW="444240" imgH="4316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704" y="2539943"/>
                        <a:ext cx="7429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1" name="Rectangle 7"/>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3" name="Rectangle 9"/>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5" name="Rectangle 11"/>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250825" y="3238132"/>
            <a:ext cx="8569325" cy="2008196"/>
            <a:chOff x="250825" y="3214686"/>
            <a:chExt cx="8569325" cy="2008196"/>
          </a:xfrm>
        </p:grpSpPr>
        <p:sp>
          <p:nvSpPr>
            <p:cNvPr id="175109" name="Text Box 5"/>
            <p:cNvSpPr txBox="1">
              <a:spLocks noChangeArrowheads="1"/>
            </p:cNvSpPr>
            <p:nvPr/>
          </p:nvSpPr>
          <p:spPr bwMode="auto">
            <a:xfrm>
              <a:off x="250825" y="3214686"/>
              <a:ext cx="8569325" cy="1938992"/>
            </a:xfrm>
            <a:prstGeom prst="rect">
              <a:avLst/>
            </a:prstGeom>
            <a:noFill/>
            <a:ln w="9525">
              <a:noFill/>
              <a:miter lim="800000"/>
              <a:headEnd/>
              <a:tailEnd/>
            </a:ln>
            <a:effectLst/>
          </p:spPr>
          <p:txBody>
            <a:bodyPr>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是该背包问题的一个最优可行解，因此有  　　　　　，从而有　　　　　　　　　　　        ，这个解的价值为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。则</a:t>
              </a:r>
            </a:p>
          </p:txBody>
        </p:sp>
        <p:graphicFrame>
          <p:nvGraphicFramePr>
            <p:cNvPr id="175110" name="Object 6"/>
            <p:cNvGraphicFramePr>
              <a:graphicFrameLocks noChangeAspect="1"/>
            </p:cNvGraphicFramePr>
            <p:nvPr>
              <p:extLst>
                <p:ext uri="{D42A27DB-BD31-4B8C-83A1-F6EECF244321}">
                  <p14:modId xmlns:p14="http://schemas.microsoft.com/office/powerpoint/2010/main" val="2820698362"/>
                </p:ext>
              </p:extLst>
            </p:nvPr>
          </p:nvGraphicFramePr>
          <p:xfrm>
            <a:off x="714375" y="3896092"/>
            <a:ext cx="1366838" cy="747712"/>
          </p:xfrm>
          <a:graphic>
            <a:graphicData uri="http://schemas.openxmlformats.org/presentationml/2006/ole">
              <mc:AlternateContent xmlns:mc="http://schemas.openxmlformats.org/markup-compatibility/2006">
                <mc:Choice xmlns:v="urn:schemas-microsoft-com:vml" Requires="v">
                  <p:oleObj spid="_x0000_s175466" name="公式" r:id="rId6" imgW="710891" imgH="393529" progId="Equation.3">
                    <p:embed/>
                  </p:oleObj>
                </mc:Choice>
                <mc:Fallback>
                  <p:oleObj name="公式" r:id="rId6" imgW="710891" imgH="393529"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3896092"/>
                          <a:ext cx="1366838"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2" name="Object 8"/>
            <p:cNvGraphicFramePr>
              <a:graphicFrameLocks noChangeAspect="1"/>
            </p:cNvGraphicFramePr>
            <p:nvPr/>
          </p:nvGraphicFramePr>
          <p:xfrm>
            <a:off x="3255963" y="3897313"/>
            <a:ext cx="3768725" cy="723900"/>
          </p:xfrm>
          <a:graphic>
            <a:graphicData uri="http://schemas.openxmlformats.org/presentationml/2006/ole">
              <mc:AlternateContent xmlns:mc="http://schemas.openxmlformats.org/markup-compatibility/2006">
                <mc:Choice xmlns:v="urn:schemas-microsoft-com:vml" Requires="v">
                  <p:oleObj spid="_x0000_s175467" name="Equation" r:id="rId8" imgW="2234880" imgH="431640" progId="">
                    <p:embed/>
                  </p:oleObj>
                </mc:Choice>
                <mc:Fallback>
                  <p:oleObj name="Equation" r:id="rId8" imgW="2234880" imgH="431640" progId="">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5963" y="3897313"/>
                          <a:ext cx="37687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4" name="Object 10"/>
            <p:cNvGraphicFramePr>
              <a:graphicFrameLocks noChangeAspect="1"/>
            </p:cNvGraphicFramePr>
            <p:nvPr/>
          </p:nvGraphicFramePr>
          <p:xfrm>
            <a:off x="1565260" y="4500570"/>
            <a:ext cx="792162" cy="722312"/>
          </p:xfrm>
          <a:graphic>
            <a:graphicData uri="http://schemas.openxmlformats.org/presentationml/2006/ole">
              <mc:AlternateContent xmlns:mc="http://schemas.openxmlformats.org/markup-compatibility/2006">
                <mc:Choice xmlns:v="urn:schemas-microsoft-com:vml" Requires="v">
                  <p:oleObj spid="_x0000_s175468" name="公式" r:id="rId10" imgW="431613" imgH="393529" progId="">
                    <p:embed/>
                  </p:oleObj>
                </mc:Choice>
                <mc:Fallback>
                  <p:oleObj name="公式" r:id="rId10" imgW="431613" imgH="393529"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5260" y="4500570"/>
                          <a:ext cx="792162"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5118" name="Rectangle 1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1357290" y="5329256"/>
            <a:ext cx="5111750" cy="742950"/>
            <a:chOff x="1746266" y="4786322"/>
            <a:chExt cx="5111750" cy="742950"/>
          </a:xfrm>
        </p:grpSpPr>
        <p:sp>
          <p:nvSpPr>
            <p:cNvPr id="175116" name="Text Box 12"/>
            <p:cNvSpPr txBox="1">
              <a:spLocks noChangeArrowheads="1"/>
            </p:cNvSpPr>
            <p:nvPr/>
          </p:nvSpPr>
          <p:spPr bwMode="auto">
            <a:xfrm>
              <a:off x="1746266" y="4930784"/>
              <a:ext cx="1671623"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p>
          </p:txBody>
        </p:sp>
        <p:graphicFrame>
          <p:nvGraphicFramePr>
            <p:cNvPr id="175117" name="Object 13"/>
            <p:cNvGraphicFramePr>
              <a:graphicFrameLocks noChangeAspect="1"/>
            </p:cNvGraphicFramePr>
            <p:nvPr/>
          </p:nvGraphicFramePr>
          <p:xfrm>
            <a:off x="3473466" y="4786322"/>
            <a:ext cx="3384550" cy="742950"/>
          </p:xfrm>
          <a:graphic>
            <a:graphicData uri="http://schemas.openxmlformats.org/presentationml/2006/ole">
              <mc:AlternateContent xmlns:mc="http://schemas.openxmlformats.org/markup-compatibility/2006">
                <mc:Choice xmlns:v="urn:schemas-microsoft-com:vml" Requires="v">
                  <p:oleObj spid="_x0000_s175469" name="公式" r:id="rId12" imgW="1777229" imgH="393529" progId="">
                    <p:embed/>
                  </p:oleObj>
                </mc:Choice>
                <mc:Fallback>
                  <p:oleObj name="公式" r:id="rId12" imgW="1777229" imgH="393529"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3466" y="4786322"/>
                          <a:ext cx="33845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 name="Object 6"/>
          <p:cNvGraphicFramePr>
            <a:graphicFrameLocks noChangeAspect="1"/>
          </p:cNvGraphicFramePr>
          <p:nvPr>
            <p:extLst>
              <p:ext uri="{D42A27DB-BD31-4B8C-83A1-F6EECF244321}">
                <p14:modId xmlns:p14="http://schemas.microsoft.com/office/powerpoint/2010/main" val="838656929"/>
              </p:ext>
            </p:extLst>
          </p:nvPr>
        </p:nvGraphicFramePr>
        <p:xfrm>
          <a:off x="3255963" y="2504354"/>
          <a:ext cx="1658938" cy="844550"/>
        </p:xfrm>
        <a:graphic>
          <a:graphicData uri="http://schemas.openxmlformats.org/presentationml/2006/ole">
            <mc:AlternateContent xmlns:mc="http://schemas.openxmlformats.org/markup-compatibility/2006">
              <mc:Choice xmlns:v="urn:schemas-microsoft-com:vml" Requires="v">
                <p:oleObj spid="_x0000_s175470" name="公式" r:id="rId14" imgW="863280" imgH="444240" progId="Equation.3">
                  <p:embed/>
                </p:oleObj>
              </mc:Choice>
              <mc:Fallback>
                <p:oleObj name="公式" r:id="rId14" imgW="863280" imgH="444240" progId="Equation.3">
                  <p:embed/>
                  <p:pic>
                    <p:nvPicPr>
                      <p:cNvPr id="175110" name="Object 6"/>
                      <p:cNvPicPr>
                        <a:picLocks noChangeAspect="1" noChangeArrowheads="1"/>
                      </p:cNvPicPr>
                      <p:nvPr/>
                    </p:nvPicPr>
                    <p:blipFill>
                      <a:blip r:embed="rId15"/>
                      <a:srcRect/>
                      <a:stretch>
                        <a:fillRect/>
                      </a:stretch>
                    </p:blipFill>
                    <p:spPr bwMode="auto">
                      <a:xfrm>
                        <a:off x="3255963" y="2504354"/>
                        <a:ext cx="165893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68313" y="260350"/>
            <a:ext cx="7920037" cy="1323439"/>
          </a:xfrm>
          <a:prstGeom prst="rect">
            <a:avLst/>
          </a:prstGeom>
          <a:solidFill>
            <a:schemeClr val="accent1">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&lt;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a:solidFill>
                  <a:srgbClr val="0000FF"/>
                </a:solidFill>
                <a:latin typeface="Consolas" pitchFamily="49" charset="0"/>
                <a:ea typeface="楷体" pitchFamily="49" charset="-122"/>
                <a:cs typeface="Consolas" pitchFamily="49" charset="0"/>
              </a:rPr>
              <a:t>时，</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a:solidFill>
                  <a:srgbClr val="0000FF"/>
                </a:solidFill>
                <a:latin typeface="Consolas" pitchFamily="49" charset="0"/>
                <a:ea typeface="楷体" pitchFamily="49" charset="-122"/>
                <a:cs typeface="Consolas" pitchFamily="49" charset="0"/>
              </a:rPr>
              <a:t>时，</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a:solidFill>
                  <a:srgbClr val="0000FF"/>
                </a:solidFill>
                <a:latin typeface="Consolas" pitchFamily="49" charset="0"/>
                <a:ea typeface="楷体" pitchFamily="49" charset="-122"/>
                <a:cs typeface="Consolas" pitchFamily="49" charset="0"/>
              </a:rPr>
              <a:t>时，</a:t>
            </a:r>
            <a:r>
              <a:rPr lang="en-US" altLang="zh-CN" sz="2000" i="1">
                <a:solidFill>
                  <a:srgbClr val="0000FF"/>
                </a:solidFill>
                <a:latin typeface="Consolas" pitchFamily="49" charset="0"/>
                <a:ea typeface="楷体" pitchFamily="49" charset="-122"/>
                <a:cs typeface="Consolas" pitchFamily="49" charset="0"/>
              </a:rPr>
              <a:t>v</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i="1" baseline="-25000">
                <a:solidFill>
                  <a:srgbClr val="0000FF"/>
                </a:solidFill>
                <a:latin typeface="Consolas" pitchFamily="49" charset="0"/>
                <a:ea typeface="楷体" pitchFamily="49" charset="-122"/>
                <a:cs typeface="Consolas" pitchFamily="49" charset="0"/>
              </a:rPr>
              <a:t>minj</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p:txBody>
      </p:sp>
      <p:sp>
        <p:nvSpPr>
          <p:cNvPr id="174085"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7"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9"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1" name="组合 10"/>
          <p:cNvGrpSpPr/>
          <p:nvPr/>
        </p:nvGrpSpPr>
        <p:grpSpPr>
          <a:xfrm>
            <a:off x="250826" y="1785926"/>
            <a:ext cx="8678892" cy="2290774"/>
            <a:chOff x="250826" y="1785926"/>
            <a:chExt cx="8678892" cy="2290774"/>
          </a:xfrm>
        </p:grpSpPr>
        <p:sp>
          <p:nvSpPr>
            <p:cNvPr id="174083" name="Text Box 3"/>
            <p:cNvSpPr txBox="1">
              <a:spLocks noChangeArrowheads="1"/>
            </p:cNvSpPr>
            <p:nvPr/>
          </p:nvSpPr>
          <p:spPr bwMode="auto">
            <a:xfrm>
              <a:off x="250826" y="1785926"/>
              <a:ext cx="8678892" cy="2246769"/>
            </a:xfrm>
            <a:prstGeom prst="rect">
              <a:avLst/>
            </a:prstGeom>
            <a:noFill/>
            <a:ln w="9525">
              <a:noFill/>
              <a:miter lim="800000"/>
              <a:headEnd/>
              <a:tailEnd/>
            </a:ln>
            <a:effectLst/>
          </p:spPr>
          <p:txBody>
            <a:bodyPr wrap="square">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0</a:t>
              </a:r>
            </a:p>
          </p:txBody>
        </p:sp>
        <p:graphicFrame>
          <p:nvGraphicFramePr>
            <p:cNvPr id="174084" name="Object 4"/>
            <p:cNvGraphicFramePr>
              <a:graphicFrameLocks noChangeAspect="1"/>
            </p:cNvGraphicFramePr>
            <p:nvPr/>
          </p:nvGraphicFramePr>
          <p:xfrm>
            <a:off x="2139950" y="1906588"/>
            <a:ext cx="6575425" cy="669925"/>
          </p:xfrm>
          <a:graphic>
            <a:graphicData uri="http://schemas.openxmlformats.org/presentationml/2006/ole">
              <mc:AlternateContent xmlns:mc="http://schemas.openxmlformats.org/markup-compatibility/2006">
                <mc:Choice xmlns:v="urn:schemas-microsoft-com:vml" Requires="v">
                  <p:oleObj spid="_x0000_s174263" name="公式" r:id="rId3" imgW="4114800" imgH="419100" progId="Equation.3">
                    <p:embed/>
                  </p:oleObj>
                </mc:Choice>
                <mc:Fallback>
                  <p:oleObj name="公式" r:id="rId3" imgW="4114800" imgH="4191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50" y="1906588"/>
                          <a:ext cx="657542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6" name="Object 6"/>
            <p:cNvGraphicFramePr>
              <a:graphicFrameLocks noChangeAspect="1"/>
            </p:cNvGraphicFramePr>
            <p:nvPr/>
          </p:nvGraphicFramePr>
          <p:xfrm>
            <a:off x="642910" y="2643182"/>
            <a:ext cx="5524500" cy="669925"/>
          </p:xfrm>
          <a:graphic>
            <a:graphicData uri="http://schemas.openxmlformats.org/presentationml/2006/ole">
              <mc:AlternateContent xmlns:mc="http://schemas.openxmlformats.org/markup-compatibility/2006">
                <mc:Choice xmlns:v="urn:schemas-microsoft-com:vml" Requires="v">
                  <p:oleObj spid="_x0000_s174264" name="公式" r:id="rId5" imgW="3454400" imgH="419100" progId="">
                    <p:embed/>
                  </p:oleObj>
                </mc:Choice>
                <mc:Fallback>
                  <p:oleObj name="公式" r:id="rId5" imgW="3454400" imgH="4191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2643182"/>
                          <a:ext cx="55245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8" name="Object 8"/>
            <p:cNvGraphicFramePr>
              <a:graphicFrameLocks noChangeAspect="1"/>
            </p:cNvGraphicFramePr>
            <p:nvPr/>
          </p:nvGraphicFramePr>
          <p:xfrm>
            <a:off x="571472" y="3429000"/>
            <a:ext cx="1687512" cy="647700"/>
          </p:xfrm>
          <a:graphic>
            <a:graphicData uri="http://schemas.openxmlformats.org/presentationml/2006/ole">
              <mc:AlternateContent xmlns:mc="http://schemas.openxmlformats.org/markup-compatibility/2006">
                <mc:Choice xmlns:v="urn:schemas-microsoft-com:vml" Requires="v">
                  <p:oleObj spid="_x0000_s174265" name="公式" r:id="rId7" imgW="1066337" imgH="406224" progId="">
                    <p:embed/>
                  </p:oleObj>
                </mc:Choice>
                <mc:Fallback>
                  <p:oleObj name="公式" r:id="rId7" imgW="1066337" imgH="406224"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72" y="3429000"/>
                          <a:ext cx="16875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090" name="Text Box 10"/>
          <p:cNvSpPr txBox="1">
            <a:spLocks noChangeArrowheads="1"/>
          </p:cNvSpPr>
          <p:nvPr/>
        </p:nvSpPr>
        <p:spPr bwMode="auto">
          <a:xfrm>
            <a:off x="428596" y="4429132"/>
            <a:ext cx="8135938" cy="95725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这样与</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是最优解的假设</a:t>
            </a:r>
            <a:r>
              <a:rPr lang="zh-CN" altLang="en-US" sz="2000">
                <a:solidFill>
                  <a:srgbClr val="0000FF"/>
                </a:solidFill>
                <a:latin typeface="Consolas" pitchFamily="49" charset="0"/>
                <a:ea typeface="楷体" pitchFamily="49" charset="-122"/>
                <a:cs typeface="Consolas" pitchFamily="49" charset="0"/>
              </a:rPr>
              <a:t>矛盾，也</a:t>
            </a:r>
            <a:r>
              <a:rPr lang="zh-CN" altLang="en-US" sz="2000" dirty="0">
                <a:solidFill>
                  <a:srgbClr val="0000FF"/>
                </a:solidFill>
                <a:latin typeface="Consolas" pitchFamily="49" charset="0"/>
                <a:ea typeface="楷体" pitchFamily="49" charset="-122"/>
                <a:cs typeface="Consolas" pitchFamily="49" charset="0"/>
              </a:rPr>
              <a:t>就是说没有哪个可行解的价值会大于</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，因</a:t>
            </a:r>
            <a:r>
              <a:rPr lang="zh-CN" altLang="en-US" sz="2000" dirty="0">
                <a:solidFill>
                  <a:srgbClr val="0000FF"/>
                </a:solidFill>
                <a:latin typeface="Consolas" pitchFamily="49" charset="0"/>
                <a:ea typeface="楷体" pitchFamily="49" charset="-122"/>
                <a:cs typeface="Consolas" pitchFamily="49" charset="0"/>
              </a:rPr>
              <a:t>此解</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是最优解。</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00034" y="1357298"/>
            <a:ext cx="8064500" cy="1107996"/>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算法分析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排序</a:t>
            </a:r>
            <a:r>
              <a:rPr lang="zh-CN" altLang="en-US" sz="2000" dirty="0">
                <a:solidFill>
                  <a:srgbClr val="0000FF"/>
                </a:solidFill>
                <a:latin typeface="Consolas" pitchFamily="49" charset="0"/>
                <a:ea typeface="楷体" pitchFamily="49" charset="-122"/>
                <a:cs typeface="Consolas" pitchFamily="49" charset="0"/>
              </a:rPr>
              <a:t>的时间复杂性为</a:t>
            </a:r>
            <a:r>
              <a:rPr lang="en-US" altLang="zh-CN" sz="2000">
                <a:solidFill>
                  <a:srgbClr val="0000FF"/>
                </a:solidFill>
                <a:latin typeface="Consolas" pitchFamily="49" charset="0"/>
                <a:ea typeface="楷体" pitchFamily="49" charset="-122"/>
                <a:cs typeface="Consolas" pitchFamily="49" charset="0"/>
              </a:rPr>
              <a:t>O(</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log</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while</a:t>
            </a:r>
            <a:r>
              <a:rPr lang="zh-CN" altLang="en-US" sz="2000" dirty="0">
                <a:solidFill>
                  <a:srgbClr val="0000FF"/>
                </a:solidFill>
                <a:latin typeface="Consolas" pitchFamily="49" charset="0"/>
                <a:ea typeface="楷体" pitchFamily="49" charset="-122"/>
                <a:cs typeface="Consolas" pitchFamily="49" charset="0"/>
              </a:rPr>
              <a:t>循环的时间为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以本算法的时间复杂度为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500042"/>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7.4 </a:t>
            </a:r>
            <a:r>
              <a:rPr lang="zh-CN" altLang="zh-CN" sz="2800">
                <a:solidFill>
                  <a:srgbClr val="FF0000"/>
                </a:solidFill>
                <a:latin typeface="Consolas" pitchFamily="49" charset="0"/>
                <a:ea typeface="叶根友毛笔行书2.0版" pitchFamily="2" charset="-122"/>
                <a:cs typeface="Consolas" pitchFamily="49" charset="0"/>
              </a:rPr>
              <a:t>求解最优装载问题</a:t>
            </a:r>
          </a:p>
        </p:txBody>
      </p:sp>
      <p:sp>
        <p:nvSpPr>
          <p:cNvPr id="3" name="TextBox 2"/>
          <p:cNvSpPr txBox="1"/>
          <p:nvPr/>
        </p:nvSpPr>
        <p:spPr>
          <a:xfrm>
            <a:off x="500034" y="1714488"/>
            <a:ext cx="8001056" cy="193117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个集装箱要装上一艘载重量为</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的轮船，其中集装箱</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）的重量为</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不考虑集装箱的体积限制，现要选出尽可能多的集装箱装上轮船，使它们的重量之和不超过</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929618" cy="2392835"/>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第</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章讨论了简单装载问题，采用回溯法选出尽可能少的集装箱个数。这里的最优解是选出尽可能多的集装箱个数，并采用</a:t>
            </a:r>
            <a:r>
              <a:rPr lang="zh-CN" altLang="zh-CN" sz="2000">
                <a:solidFill>
                  <a:srgbClr val="C00000"/>
                </a:solidFill>
                <a:latin typeface="Consolas" pitchFamily="49" charset="0"/>
                <a:ea typeface="楷体" pitchFamily="49" charset="-122"/>
                <a:cs typeface="Consolas" pitchFamily="49" charset="0"/>
              </a:rPr>
              <a:t>贪心法</a:t>
            </a:r>
            <a:r>
              <a:rPr lang="zh-CN" altLang="zh-CN" sz="2000">
                <a:solidFill>
                  <a:srgbClr val="0000FF"/>
                </a:solidFill>
                <a:latin typeface="Consolas" pitchFamily="49" charset="0"/>
                <a:ea typeface="楷体" pitchFamily="49" charset="-122"/>
                <a:cs typeface="Consolas" pitchFamily="49" charset="0"/>
              </a:rPr>
              <a:t>求解。</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当重量限制为</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时，</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越小可装载的集装箱个数越多，所以采用优先选取重量轻的集装箱装船的贪心思路。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428736"/>
            <a:ext cx="7572428" cy="1419619"/>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从小到大排序得到</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，设最优解向量为</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，显然，</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是装载问题</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的最优解，满足</a:t>
            </a:r>
            <a:r>
              <a:rPr lang="zh-CN" altLang="zh-CN" sz="2000">
                <a:solidFill>
                  <a:srgbClr val="C00000"/>
                </a:solidFill>
                <a:latin typeface="Consolas" pitchFamily="49" charset="0"/>
                <a:ea typeface="微软雅黑" pitchFamily="34" charset="-122"/>
                <a:cs typeface="Consolas" pitchFamily="49" charset="0"/>
              </a:rPr>
              <a:t>贪心最优子结构性质</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3494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w[]={0,5,2,6,4,3};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各集装箱重量</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不用下标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的元素</a:t>
            </a:r>
          </a:p>
          <a:p>
            <a:r>
              <a:rPr lang="en-US" altLang="zh-CN" sz="1800">
                <a:solidFill>
                  <a:srgbClr val="0000FF"/>
                </a:solidFill>
                <a:latin typeface="Consolas" pitchFamily="49" charset="0"/>
                <a:ea typeface="楷体" pitchFamily="49" charset="-122"/>
                <a:cs typeface="Consolas" pitchFamily="49" charset="0"/>
              </a:rPr>
              <a:t>int n=5,W=10;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maxw;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存放最优解的总重量</a:t>
            </a:r>
          </a:p>
          <a:p>
            <a:r>
              <a:rPr lang="en-US" altLang="zh-CN" sz="1800">
                <a:solidFill>
                  <a:srgbClr val="0000FF"/>
                </a:solidFill>
                <a:latin typeface="Consolas" pitchFamily="49" charset="0"/>
                <a:ea typeface="楷体" pitchFamily="49" charset="-122"/>
                <a:cs typeface="Consolas" pitchFamily="49" charset="0"/>
              </a:rPr>
              <a:t>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存放最优解向量</a:t>
            </a:r>
          </a:p>
          <a:p>
            <a:pPr>
              <a:lnSpc>
                <a:spcPct val="200000"/>
              </a:lnSpc>
            </a:pPr>
            <a:r>
              <a:rPr lang="en-US" altLang="zh-CN" sz="1800">
                <a:solidFill>
                  <a:srgbClr val="FF0000"/>
                </a:solidFill>
                <a:latin typeface="Consolas" pitchFamily="49" charset="0"/>
                <a:ea typeface="楷体" pitchFamily="49" charset="-122"/>
                <a:cs typeface="Consolas" pitchFamily="49" charset="0"/>
              </a:rPr>
              <a:t>void solve()				//</a:t>
            </a:r>
            <a:r>
              <a:rPr lang="zh-CN" altLang="zh-CN" sz="1800">
                <a:solidFill>
                  <a:srgbClr val="FF0000"/>
                </a:solidFill>
                <a:latin typeface="Consolas" pitchFamily="49" charset="0"/>
                <a:ea typeface="楷体" pitchFamily="49" charset="-122"/>
                <a:cs typeface="Consolas" pitchFamily="49" charset="0"/>
              </a:rPr>
              <a:t>求解最优装载问题</a:t>
            </a:r>
          </a:p>
          <a:p>
            <a:r>
              <a:rPr lang="en-US" altLang="zh-CN" sz="1800">
                <a:solidFill>
                  <a:srgbClr val="0000FF"/>
                </a:solidFill>
                <a:latin typeface="Consolas" pitchFamily="49" charset="0"/>
                <a:ea typeface="楷体" pitchFamily="49" charset="-122"/>
                <a:cs typeface="Consolas" pitchFamily="49" charset="0"/>
              </a:rPr>
              <a:t>{  memset(x,0,sizeof(x));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初始化解向量</a:t>
            </a:r>
          </a:p>
          <a:p>
            <a:r>
              <a:rPr lang="en-US" altLang="zh-CN" sz="1800">
                <a:solidFill>
                  <a:srgbClr val="0000FF"/>
                </a:solidFill>
                <a:latin typeface="Consolas" pitchFamily="49" charset="0"/>
                <a:ea typeface="楷体" pitchFamily="49" charset="-122"/>
                <a:cs typeface="Consolas" pitchFamily="49" charset="0"/>
              </a:rPr>
              <a:t>   sort(w+1,w+n+1);			</a:t>
            </a:r>
            <a:r>
              <a:rPr lang="en-US" altLang="zh-CN" sz="1800">
                <a:solidFill>
                  <a:srgbClr val="00B0F0"/>
                </a:solidFill>
                <a:latin typeface="Consolas" pitchFamily="49" charset="0"/>
                <a:ea typeface="楷体" pitchFamily="49" charset="-122"/>
                <a:cs typeface="Consolas" pitchFamily="49" charset="0"/>
              </a:rPr>
              <a:t>//w[1..n]</a:t>
            </a:r>
            <a:r>
              <a:rPr lang="zh-CN" altLang="zh-CN" sz="1800">
                <a:solidFill>
                  <a:srgbClr val="00B0F0"/>
                </a:solidFill>
                <a:latin typeface="Consolas" pitchFamily="49" charset="0"/>
                <a:ea typeface="楷体" pitchFamily="49" charset="-122"/>
                <a:cs typeface="Consolas" pitchFamily="49" charset="0"/>
              </a:rPr>
              <a:t>递增排序</a:t>
            </a:r>
          </a:p>
          <a:p>
            <a:r>
              <a:rPr lang="en-US" altLang="zh-CN" sz="1800">
                <a:solidFill>
                  <a:srgbClr val="0000FF"/>
                </a:solidFill>
                <a:latin typeface="Consolas" pitchFamily="49" charset="0"/>
                <a:ea typeface="楷体" pitchFamily="49" charset="-122"/>
                <a:cs typeface="Consolas" pitchFamily="49" charset="0"/>
              </a:rPr>
              <a:t>   maxw=0;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restw=W;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剩余重量</a:t>
            </a:r>
          </a:p>
          <a:p>
            <a:r>
              <a:rPr lang="en-US" altLang="zh-CN" sz="1800">
                <a:solidFill>
                  <a:srgbClr val="0000FF"/>
                </a:solidFill>
                <a:latin typeface="Consolas" pitchFamily="49" charset="0"/>
                <a:ea typeface="楷体" pitchFamily="49" charset="-122"/>
                <a:cs typeface="Consolas" pitchFamily="49" charset="0"/>
              </a:rPr>
              <a:t>   for (int i=1;i&lt;=n &amp;&amp;  w[i]&lt;=restw;i++)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x[i]=1;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选择集装箱</a:t>
            </a:r>
            <a:r>
              <a:rPr lang="en-US" altLang="zh-CN" sz="1800">
                <a:solidFill>
                  <a:srgbClr val="00B0F0"/>
                </a:solidFill>
                <a:latin typeface="Consolas" pitchFamily="49" charset="0"/>
                <a:ea typeface="楷体" pitchFamily="49" charset="-122"/>
                <a:cs typeface="Consolas" pitchFamily="49" charset="0"/>
              </a:rPr>
              <a:t>i</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restw-=w[i];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减少剩余重量</a:t>
            </a:r>
          </a:p>
          <a:p>
            <a:r>
              <a:rPr lang="en-US" altLang="zh-CN" sz="1800">
                <a:solidFill>
                  <a:srgbClr val="0000FF"/>
                </a:solidFill>
                <a:latin typeface="Consolas" pitchFamily="49" charset="0"/>
                <a:ea typeface="楷体" pitchFamily="49" charset="-122"/>
                <a:cs typeface="Consolas" pitchFamily="49" charset="0"/>
              </a:rPr>
              <a:t>      maxw+=w[i];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累计装载总重量</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404813"/>
            <a:ext cx="8280400" cy="4093186"/>
          </a:xfrm>
          <a:prstGeom prst="rect">
            <a:avLst/>
          </a:prstGeom>
          <a:solidFill>
            <a:schemeClr val="accent1">
              <a:lumMod val="20000"/>
              <a:lumOff val="80000"/>
            </a:schemeClr>
          </a:solidFill>
          <a:ln w="9525">
            <a:noFill/>
            <a:miter lim="800000"/>
            <a:headEnd/>
            <a:tailEnd/>
          </a:ln>
          <a:effectLst/>
        </p:spPr>
        <p:txBody>
          <a:bodyPr lIns="144000" tIns="180000" bIns="216000">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贪心法从问题的某一个初始解</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出发，采用逐步构造最优解的方法向给定的目标前进，每一步决策产生</a:t>
            </a:r>
            <a:r>
              <a:rPr lang="en-US" altLang="zh-CN" sz="2000" i="1" dirty="0">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元组解（</a:t>
            </a:r>
            <a:r>
              <a:rPr lang="en-US" altLang="zh-CN" sz="2000" i="1" dirty="0">
                <a:solidFill>
                  <a:srgbClr val="0000FF"/>
                </a:solidFill>
                <a:ea typeface="楷体" pitchFamily="49" charset="-122"/>
                <a:cs typeface="Times New Roman" pitchFamily="18" charset="0"/>
              </a:rPr>
              <a:t>x</a:t>
            </a:r>
            <a:r>
              <a:rPr lang="en-US" altLang="zh-CN" sz="2000" baseline="-25000" dirty="0">
                <a:solidFill>
                  <a:srgbClr val="0000FF"/>
                </a:solidFill>
                <a:ea typeface="楷体" pitchFamily="49" charset="-122"/>
                <a:cs typeface="Times New Roman" pitchFamily="18" charset="0"/>
              </a:rPr>
              <a:t>0</a:t>
            </a:r>
            <a:r>
              <a:rPr lang="zh-CN" altLang="en-US" sz="2000" dirty="0">
                <a:solidFill>
                  <a:srgbClr val="0000FF"/>
                </a:solidFill>
                <a:ea typeface="楷体" pitchFamily="49" charset="-122"/>
                <a:cs typeface="Times New Roman" pitchFamily="18" charset="0"/>
              </a:rPr>
              <a:t>，</a:t>
            </a:r>
            <a:r>
              <a:rPr lang="en-US" altLang="zh-CN" sz="2000" i="1" dirty="0">
                <a:solidFill>
                  <a:srgbClr val="0000FF"/>
                </a:solidFill>
                <a:ea typeface="楷体" pitchFamily="49" charset="-122"/>
                <a:cs typeface="Times New Roman" pitchFamily="18" charset="0"/>
              </a:rPr>
              <a:t>x</a:t>
            </a:r>
            <a:r>
              <a:rPr lang="en-US" altLang="zh-CN" sz="2000" baseline="-25000" dirty="0">
                <a:solidFill>
                  <a:srgbClr val="0000FF"/>
                </a:solidFill>
                <a:ea typeface="楷体" pitchFamily="49" charset="-122"/>
                <a:cs typeface="Times New Roman" pitchFamily="18" charset="0"/>
              </a:rPr>
              <a:t>1</a:t>
            </a:r>
            <a:r>
              <a:rPr lang="zh-CN" altLang="en-US" sz="2000" dirty="0">
                <a:solidFill>
                  <a:srgbClr val="0000FF"/>
                </a:solidFill>
                <a:ea typeface="楷体" pitchFamily="49" charset="-122"/>
                <a:cs typeface="Times New Roman" pitchFamily="18" charset="0"/>
              </a:rPr>
              <a:t>，</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a:t>
            </a:r>
            <a:r>
              <a:rPr lang="en-US" altLang="zh-CN" sz="2000" i="1" dirty="0">
                <a:solidFill>
                  <a:srgbClr val="0000FF"/>
                </a:solidFill>
                <a:ea typeface="楷体" pitchFamily="49" charset="-122"/>
                <a:cs typeface="Times New Roman" pitchFamily="18" charset="0"/>
              </a:rPr>
              <a:t>x</a:t>
            </a:r>
            <a:r>
              <a:rPr lang="en-US" altLang="zh-CN" sz="2000" i="1" baseline="-25000" dirty="0">
                <a:solidFill>
                  <a:srgbClr val="0000FF"/>
                </a:solidFill>
                <a:ea typeface="楷体" pitchFamily="49" charset="-122"/>
                <a:cs typeface="Times New Roman" pitchFamily="18" charset="0"/>
              </a:rPr>
              <a:t>n</a:t>
            </a:r>
            <a:r>
              <a:rPr lang="en-US" altLang="zh-CN" sz="2000" baseline="-25000" dirty="0">
                <a:solidFill>
                  <a:srgbClr val="0000FF"/>
                </a:solidFill>
                <a:ea typeface="楷体" pitchFamily="49" charset="-122"/>
                <a:cs typeface="Times New Roman" pitchFamily="18" charset="0"/>
              </a:rPr>
              <a:t>-1</a:t>
            </a:r>
            <a:r>
              <a:rPr lang="zh-CN" altLang="en-US" sz="2000" dirty="0">
                <a:solidFill>
                  <a:srgbClr val="0000FF"/>
                </a:solidFill>
                <a:ea typeface="楷体" pitchFamily="49" charset="-122"/>
                <a:cs typeface="Times New Roman" pitchFamily="18" charset="0"/>
              </a:rPr>
              <a:t>）的一个分量。</a:t>
            </a:r>
          </a:p>
          <a:p>
            <a:pPr>
              <a:lnSpc>
                <a:spcPct val="150000"/>
              </a:lnSpc>
              <a:spcBef>
                <a:spcPts val="0"/>
              </a:spcBef>
            </a:pPr>
            <a:r>
              <a:rPr lang="zh-CN" altLang="en-US" sz="2000" dirty="0">
                <a:solidFill>
                  <a:srgbClr val="0000FF"/>
                </a:solidFill>
                <a:ea typeface="楷体" pitchFamily="49" charset="-122"/>
                <a:cs typeface="Times New Roman" pitchFamily="18" charset="0"/>
              </a:rPr>
              <a:t>　　贪心法每一步上用作决策依据的选择准则被称为最优量度标准（或贪心准则），也就是说，在选择解分量的过程中，</a:t>
            </a:r>
            <a:r>
              <a:rPr lang="zh-CN" altLang="en-US" sz="2000" dirty="0">
                <a:solidFill>
                  <a:srgbClr val="FF0000"/>
                </a:solidFill>
                <a:ea typeface="楷体" pitchFamily="49" charset="-122"/>
                <a:cs typeface="Times New Roman" pitchFamily="18" charset="0"/>
              </a:rPr>
              <a:t>添加新的解分量</a:t>
            </a:r>
            <a:r>
              <a:rPr lang="en-US" altLang="zh-CN" sz="2000" i="1" dirty="0" err="1">
                <a:solidFill>
                  <a:srgbClr val="FF0000"/>
                </a:solidFill>
                <a:ea typeface="楷体" pitchFamily="49" charset="-122"/>
                <a:cs typeface="Times New Roman" pitchFamily="18" charset="0"/>
              </a:rPr>
              <a:t>x</a:t>
            </a:r>
            <a:r>
              <a:rPr lang="en-US" altLang="zh-CN" sz="2000" i="1" baseline="-25000" dirty="0" err="1">
                <a:solidFill>
                  <a:srgbClr val="FF0000"/>
                </a:solidFill>
                <a:ea typeface="楷体" pitchFamily="49" charset="-122"/>
                <a:cs typeface="Times New Roman" pitchFamily="18" charset="0"/>
              </a:rPr>
              <a:t>k</a:t>
            </a:r>
            <a:r>
              <a:rPr lang="zh-CN" altLang="en-US" sz="2000" dirty="0">
                <a:solidFill>
                  <a:srgbClr val="FF0000"/>
                </a:solidFill>
                <a:ea typeface="楷体" pitchFamily="49" charset="-122"/>
                <a:cs typeface="Times New Roman" pitchFamily="18" charset="0"/>
              </a:rPr>
              <a:t>后，形成的部分解（</a:t>
            </a:r>
            <a:r>
              <a:rPr lang="en-US" altLang="zh-CN" sz="2000" i="1" dirty="0">
                <a:solidFill>
                  <a:srgbClr val="FF0000"/>
                </a:solidFill>
                <a:ea typeface="楷体" pitchFamily="49" charset="-122"/>
                <a:cs typeface="Times New Roman" pitchFamily="18" charset="0"/>
              </a:rPr>
              <a:t>x</a:t>
            </a:r>
            <a:r>
              <a:rPr lang="en-US" altLang="zh-CN" sz="2000" baseline="-25000" dirty="0">
                <a:solidFill>
                  <a:srgbClr val="FF0000"/>
                </a:solidFill>
                <a:ea typeface="楷体" pitchFamily="49" charset="-122"/>
                <a:cs typeface="Times New Roman" pitchFamily="18" charset="0"/>
              </a:rPr>
              <a:t>0</a:t>
            </a:r>
            <a:r>
              <a:rPr lang="zh-CN" altLang="en-US" sz="2000" dirty="0">
                <a:solidFill>
                  <a:srgbClr val="FF0000"/>
                </a:solidFill>
                <a:ea typeface="楷体" pitchFamily="49" charset="-122"/>
                <a:cs typeface="Times New Roman" pitchFamily="18" charset="0"/>
              </a:rPr>
              <a:t>，</a:t>
            </a:r>
            <a:r>
              <a:rPr lang="en-US" altLang="zh-CN" sz="2000" i="1" dirty="0">
                <a:solidFill>
                  <a:srgbClr val="FF0000"/>
                </a:solidFill>
                <a:ea typeface="楷体" pitchFamily="49" charset="-122"/>
                <a:cs typeface="Times New Roman" pitchFamily="18" charset="0"/>
              </a:rPr>
              <a:t>x</a:t>
            </a:r>
            <a:r>
              <a:rPr lang="en-US" altLang="zh-CN" sz="2000" baseline="-25000" dirty="0">
                <a:solidFill>
                  <a:srgbClr val="FF0000"/>
                </a:solidFill>
                <a:ea typeface="楷体" pitchFamily="49" charset="-122"/>
                <a:cs typeface="Times New Roman" pitchFamily="18" charset="0"/>
              </a:rPr>
              <a:t>1</a:t>
            </a:r>
            <a:r>
              <a:rPr lang="zh-CN" altLang="en-US" sz="2000" dirty="0">
                <a:solidFill>
                  <a:srgbClr val="FF0000"/>
                </a:solidFill>
                <a:ea typeface="楷体" pitchFamily="49" charset="-122"/>
                <a:cs typeface="Times New Roman" pitchFamily="18" charset="0"/>
              </a:rPr>
              <a:t>，</a:t>
            </a:r>
            <a:r>
              <a:rPr lang="en-US" altLang="zh-CN" sz="2000" dirty="0">
                <a:solidFill>
                  <a:srgbClr val="FF0000"/>
                </a:solidFill>
                <a:ea typeface="楷体" pitchFamily="49" charset="-122"/>
                <a:cs typeface="Times New Roman" pitchFamily="18" charset="0"/>
              </a:rPr>
              <a:t>…</a:t>
            </a:r>
            <a:r>
              <a:rPr lang="zh-CN" altLang="en-US" sz="2000" dirty="0">
                <a:solidFill>
                  <a:srgbClr val="FF0000"/>
                </a:solidFill>
                <a:ea typeface="楷体" pitchFamily="49" charset="-122"/>
                <a:cs typeface="Times New Roman" pitchFamily="18" charset="0"/>
              </a:rPr>
              <a:t>，</a:t>
            </a:r>
            <a:r>
              <a:rPr lang="en-US" altLang="zh-CN" sz="2000" i="1" dirty="0" err="1">
                <a:solidFill>
                  <a:srgbClr val="FF0000"/>
                </a:solidFill>
                <a:ea typeface="楷体" pitchFamily="49" charset="-122"/>
                <a:cs typeface="Times New Roman" pitchFamily="18" charset="0"/>
              </a:rPr>
              <a:t>x</a:t>
            </a:r>
            <a:r>
              <a:rPr lang="en-US" altLang="zh-CN" sz="2000" i="1" baseline="-25000" dirty="0" err="1">
                <a:solidFill>
                  <a:srgbClr val="FF0000"/>
                </a:solidFill>
                <a:ea typeface="楷体" pitchFamily="49" charset="-122"/>
                <a:cs typeface="Times New Roman" pitchFamily="18" charset="0"/>
              </a:rPr>
              <a:t>k</a:t>
            </a:r>
            <a:r>
              <a:rPr lang="en-US" altLang="zh-CN" sz="2000" dirty="0">
                <a:solidFill>
                  <a:srgbClr val="FF0000"/>
                </a:solidFill>
                <a:ea typeface="楷体" pitchFamily="49" charset="-122"/>
                <a:cs typeface="Times New Roman" pitchFamily="18" charset="0"/>
              </a:rPr>
              <a:t>)</a:t>
            </a:r>
            <a:r>
              <a:rPr lang="zh-CN" altLang="en-US" sz="2000" dirty="0">
                <a:solidFill>
                  <a:srgbClr val="FF0000"/>
                </a:solidFill>
                <a:ea typeface="楷体" pitchFamily="49" charset="-122"/>
                <a:cs typeface="Times New Roman" pitchFamily="18" charset="0"/>
              </a:rPr>
              <a:t>不违反可行解约束条件</a:t>
            </a:r>
            <a:r>
              <a:rPr lang="zh-CN" altLang="en-US" sz="2000" dirty="0">
                <a:solidFill>
                  <a:srgbClr val="0000FF"/>
                </a:solidFill>
                <a:ea typeface="楷体" pitchFamily="49" charset="-122"/>
                <a:cs typeface="Times New Roman" pitchFamily="18" charset="0"/>
              </a:rPr>
              <a:t>。</a:t>
            </a:r>
          </a:p>
          <a:p>
            <a:pPr>
              <a:lnSpc>
                <a:spcPct val="150000"/>
              </a:lnSpc>
              <a:spcBef>
                <a:spcPts val="0"/>
              </a:spcBef>
            </a:pPr>
            <a:r>
              <a:rPr lang="zh-CN" altLang="en-US" sz="2000" dirty="0">
                <a:solidFill>
                  <a:srgbClr val="0000FF"/>
                </a:solidFill>
                <a:ea typeface="楷体" pitchFamily="49" charset="-122"/>
                <a:cs typeface="Times New Roman" pitchFamily="18" charset="0"/>
              </a:rPr>
              <a:t>　　每一次贪心选择都将所求问题简化为规模更小的子问题，并</a:t>
            </a:r>
            <a:r>
              <a:rPr lang="zh-CN" altLang="en-US" sz="2000" dirty="0">
                <a:solidFill>
                  <a:srgbClr val="C00000"/>
                </a:solidFill>
                <a:ea typeface="楷体" pitchFamily="49" charset="-122"/>
                <a:cs typeface="Times New Roman" pitchFamily="18" charset="0"/>
              </a:rPr>
              <a:t>期望</a:t>
            </a:r>
            <a:r>
              <a:rPr lang="zh-CN" altLang="en-US" sz="2000" dirty="0">
                <a:solidFill>
                  <a:srgbClr val="0000FF"/>
                </a:solidFill>
                <a:ea typeface="楷体" pitchFamily="49" charset="-122"/>
                <a:cs typeface="Times New Roman" pitchFamily="18" charset="0"/>
              </a:rPr>
              <a:t>通过每次所做的局部最优选择产生出一个全局最优解。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2928934"/>
            <a:ext cx="4143404" cy="1748510"/>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zh-CN" altLang="zh-CN" sz="1800">
                <a:solidFill>
                  <a:srgbClr val="0000FF"/>
                </a:solidFill>
                <a:latin typeface="Consolas" pitchFamily="49" charset="0"/>
                <a:ea typeface="楷体" pitchFamily="49" charset="-122"/>
                <a:cs typeface="Consolas" pitchFamily="49" charset="0"/>
              </a:rPr>
              <a:t>最优方案</a:t>
            </a: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选取重量为</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的集装箱</a:t>
            </a: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选取重量为</a:t>
            </a:r>
            <a:r>
              <a:rPr lang="en-US" altLang="zh-CN" sz="1800">
                <a:solidFill>
                  <a:srgbClr val="0000FF"/>
                </a:solidFill>
                <a:latin typeface="Consolas" pitchFamily="49" charset="0"/>
                <a:ea typeface="楷体" pitchFamily="49" charset="-122"/>
                <a:cs typeface="Consolas" pitchFamily="49" charset="0"/>
              </a:rPr>
              <a:t>3</a:t>
            </a:r>
            <a:r>
              <a:rPr lang="zh-CN" altLang="zh-CN" sz="1800">
                <a:solidFill>
                  <a:srgbClr val="0000FF"/>
                </a:solidFill>
                <a:latin typeface="Consolas" pitchFamily="49" charset="0"/>
                <a:ea typeface="楷体" pitchFamily="49" charset="-122"/>
                <a:cs typeface="Consolas" pitchFamily="49" charset="0"/>
              </a:rPr>
              <a:t>的集装箱</a:t>
            </a: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选取重量为</a:t>
            </a:r>
            <a:r>
              <a:rPr lang="en-US" altLang="zh-CN" sz="1800">
                <a:solidFill>
                  <a:srgbClr val="0000FF"/>
                </a:solidFill>
                <a:latin typeface="Consolas" pitchFamily="49" charset="0"/>
                <a:ea typeface="楷体" pitchFamily="49" charset="-122"/>
                <a:cs typeface="Consolas" pitchFamily="49" charset="0"/>
              </a:rPr>
              <a:t>4</a:t>
            </a:r>
            <a:r>
              <a:rPr lang="zh-CN" altLang="zh-CN" sz="1800">
                <a:solidFill>
                  <a:srgbClr val="0000FF"/>
                </a:solidFill>
                <a:latin typeface="Consolas" pitchFamily="49" charset="0"/>
                <a:ea typeface="楷体" pitchFamily="49" charset="-122"/>
                <a:cs typeface="Consolas" pitchFamily="49" charset="0"/>
              </a:rPr>
              <a:t>的集装箱</a:t>
            </a:r>
          </a:p>
          <a:p>
            <a:r>
              <a:rPr lang="zh-CN" altLang="zh-CN" sz="1800">
                <a:solidFill>
                  <a:srgbClr val="0000FF"/>
                </a:solidFill>
                <a:latin typeface="Consolas" pitchFamily="49" charset="0"/>
                <a:ea typeface="楷体" pitchFamily="49" charset="-122"/>
                <a:cs typeface="Consolas" pitchFamily="49" charset="0"/>
              </a:rPr>
              <a:t>总重量</a:t>
            </a:r>
            <a:r>
              <a:rPr lang="en-US" altLang="zh-CN" sz="1800">
                <a:solidFill>
                  <a:srgbClr val="0000FF"/>
                </a:solidFill>
                <a:latin typeface="Consolas" pitchFamily="49" charset="0"/>
                <a:ea typeface="楷体" pitchFamily="49" charset="-122"/>
                <a:cs typeface="Consolas" pitchFamily="49" charset="0"/>
              </a:rPr>
              <a:t>=9</a:t>
            </a:r>
            <a:endParaRPr lang="zh-CN" altLang="zh-CN" sz="18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571472" y="928670"/>
            <a:ext cx="7715304" cy="917513"/>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int w[]={0,5,2,6,4,3};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各集装箱重量</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不用下标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的元素</a:t>
            </a:r>
          </a:p>
          <a:p>
            <a:r>
              <a:rPr lang="en-US" altLang="zh-CN" sz="1800">
                <a:solidFill>
                  <a:srgbClr val="0000FF"/>
                </a:solidFill>
                <a:latin typeface="Consolas" pitchFamily="49" charset="0"/>
                <a:ea typeface="楷体" pitchFamily="49" charset="-122"/>
                <a:cs typeface="Consolas" pitchFamily="49" charset="0"/>
              </a:rPr>
              <a:t>int n=5,W=10;</a:t>
            </a:r>
            <a:endParaRPr lang="zh-CN" altLang="zh-CN" sz="180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428992" y="1928802"/>
            <a:ext cx="357190" cy="7858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928802"/>
            <a:ext cx="7715304" cy="100784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7.5 </a:t>
            </a:r>
            <a:r>
              <a:rPr lang="zh-CN" altLang="zh-CN" sz="2800">
                <a:solidFill>
                  <a:srgbClr val="FF0000"/>
                </a:solidFill>
                <a:latin typeface="Consolas" pitchFamily="49" charset="0"/>
                <a:ea typeface="叶根友毛笔行书2.0版" pitchFamily="2" charset="-122"/>
                <a:cs typeface="Consolas" pitchFamily="49" charset="0"/>
              </a:rPr>
              <a:t>求解田忌赛马问题</a:t>
            </a:r>
          </a:p>
        </p:txBody>
      </p:sp>
      <p:sp>
        <p:nvSpPr>
          <p:cNvPr id="3" name="TextBox 2"/>
          <p:cNvSpPr txBox="1"/>
          <p:nvPr/>
        </p:nvSpPr>
        <p:spPr>
          <a:xfrm>
            <a:off x="285720" y="1142984"/>
            <a:ext cx="8572560" cy="4161011"/>
          </a:xfrm>
          <a:prstGeom prst="rect">
            <a:avLst/>
          </a:prstGeom>
          <a:noFill/>
        </p:spPr>
        <p:txBody>
          <a:bodyPr wrap="square" rtlCol="0">
            <a:spAutoFit/>
          </a:bodyPr>
          <a:lstStyle/>
          <a:p>
            <a:pPr>
              <a:lnSpc>
                <a:spcPts val="32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二千多年前的战国时期，齐威王与大将田忌赛马。双方约定每人各出</a:t>
            </a:r>
            <a:r>
              <a:rPr lang="en-US" altLang="zh-CN" sz="2000">
                <a:solidFill>
                  <a:srgbClr val="0000FF"/>
                </a:solidFill>
                <a:latin typeface="Consolas" pitchFamily="49" charset="0"/>
                <a:ea typeface="楷体" pitchFamily="49" charset="-122"/>
                <a:cs typeface="Consolas" pitchFamily="49" charset="0"/>
              </a:rPr>
              <a:t>300</a:t>
            </a:r>
            <a:r>
              <a:rPr lang="zh-CN" altLang="zh-CN" sz="2000">
                <a:solidFill>
                  <a:srgbClr val="0000FF"/>
                </a:solidFill>
                <a:latin typeface="Consolas" pitchFamily="49" charset="0"/>
                <a:ea typeface="楷体" pitchFamily="49" charset="-122"/>
                <a:cs typeface="Consolas" pitchFamily="49" charset="0"/>
              </a:rPr>
              <a:t>匹马，并且在上、中、下三个等级中各选一匹进行比赛，由于齐威王每个等级的马都比田忌的马略强，比赛的结果可想而知。现在双方各</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匹马，依次派出一匹马进行比赛，每一轮获胜的一方将从输的一方得到</a:t>
            </a:r>
            <a:r>
              <a:rPr lang="en-US" altLang="zh-CN" sz="2000">
                <a:solidFill>
                  <a:srgbClr val="0000FF"/>
                </a:solidFill>
                <a:latin typeface="Consolas" pitchFamily="49" charset="0"/>
                <a:ea typeface="楷体" pitchFamily="49" charset="-122"/>
                <a:cs typeface="Consolas" pitchFamily="49" charset="0"/>
              </a:rPr>
              <a:t>200</a:t>
            </a:r>
            <a:r>
              <a:rPr lang="zh-CN" altLang="zh-CN" sz="2000">
                <a:solidFill>
                  <a:srgbClr val="0000FF"/>
                </a:solidFill>
                <a:latin typeface="Consolas" pitchFamily="49" charset="0"/>
                <a:ea typeface="楷体" pitchFamily="49" charset="-122"/>
                <a:cs typeface="Consolas" pitchFamily="49" charset="0"/>
              </a:rPr>
              <a:t>银币，平局则不用出钱，田忌已知所有马的速度值并可以安排出场顺序，问他如何安排比赛获得的银币最多。</a:t>
            </a:r>
          </a:p>
          <a:p>
            <a:pPr>
              <a:lnSpc>
                <a:spcPts val="32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输入：</a:t>
            </a:r>
            <a:r>
              <a:rPr lang="zh-CN" altLang="zh-CN" sz="2000">
                <a:solidFill>
                  <a:srgbClr val="0000FF"/>
                </a:solidFill>
                <a:latin typeface="Consolas" pitchFamily="49" charset="0"/>
                <a:ea typeface="楷体" pitchFamily="49" charset="-122"/>
                <a:cs typeface="Consolas" pitchFamily="49" charset="0"/>
              </a:rPr>
              <a:t>输入包含多个测试用例，每个测试用例的第一行正整数</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1000</a:t>
            </a:r>
            <a:r>
              <a:rPr lang="zh-CN" altLang="zh-CN" sz="2000">
                <a:solidFill>
                  <a:srgbClr val="0000FF"/>
                </a:solidFill>
                <a:latin typeface="Consolas" pitchFamily="49" charset="0"/>
                <a:ea typeface="楷体" pitchFamily="49" charset="-122"/>
                <a:cs typeface="Consolas" pitchFamily="49" charset="0"/>
              </a:rPr>
              <a:t>）马的数量，后两行分别是</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个整数，表示田忌和齐威王的马的速度值。输入</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结束。</a:t>
            </a:r>
          </a:p>
          <a:p>
            <a:pPr>
              <a:lnSpc>
                <a:spcPts val="32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输出：</a:t>
            </a:r>
            <a:r>
              <a:rPr lang="zh-CN" altLang="zh-CN" sz="2000">
                <a:solidFill>
                  <a:srgbClr val="0000FF"/>
                </a:solidFill>
                <a:latin typeface="Consolas" pitchFamily="49" charset="0"/>
                <a:ea typeface="楷体" pitchFamily="49" charset="-122"/>
                <a:cs typeface="Consolas" pitchFamily="49" charset="0"/>
              </a:rPr>
              <a:t>每个测试用例输出一行，表示田忌获得的最多银币数。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142984"/>
            <a:ext cx="6429420" cy="4932665"/>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rIns="144000" bIns="144000" rtlCol="0">
            <a:spAutoFit/>
          </a:bodyPr>
          <a:lstStyle/>
          <a:p>
            <a:r>
              <a:rPr lang="zh-CN" altLang="zh-CN" sz="2200">
                <a:solidFill>
                  <a:srgbClr val="FF0000"/>
                </a:solidFill>
                <a:latin typeface="Consolas" pitchFamily="49" charset="0"/>
                <a:ea typeface="楷体" pitchFamily="49" charset="-122"/>
                <a:cs typeface="Consolas" pitchFamily="49" charset="0"/>
              </a:rPr>
              <a:t>输入样例：</a:t>
            </a:r>
          </a:p>
          <a:p>
            <a:r>
              <a:rPr lang="en-US" altLang="zh-CN" sz="2000">
                <a:solidFill>
                  <a:srgbClr val="0000FF"/>
                </a:solidFill>
                <a:latin typeface="Consolas" pitchFamily="49" charset="0"/>
                <a:ea typeface="楷体" pitchFamily="49" charset="-122"/>
                <a:cs typeface="Consolas" pitchFamily="49" charset="0"/>
              </a:rPr>
              <a:t>3</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92 83 71</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95 87 74</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2</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20 20</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20 20</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2</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20 19</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22 18</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0</a:t>
            </a:r>
            <a:endParaRPr lang="zh-CN" altLang="zh-CN" sz="2000">
              <a:solidFill>
                <a:srgbClr val="0000FF"/>
              </a:solidFill>
              <a:latin typeface="Consolas" pitchFamily="49" charset="0"/>
              <a:ea typeface="楷体" pitchFamily="49" charset="-122"/>
              <a:cs typeface="Consolas" pitchFamily="49" charset="0"/>
            </a:endParaRPr>
          </a:p>
          <a:p>
            <a:r>
              <a:rPr lang="zh-CN" altLang="zh-CN" sz="2200">
                <a:solidFill>
                  <a:srgbClr val="FF0000"/>
                </a:solidFill>
                <a:latin typeface="Consolas" pitchFamily="49" charset="0"/>
                <a:ea typeface="楷体" pitchFamily="49" charset="-122"/>
                <a:cs typeface="Consolas" pitchFamily="49" charset="0"/>
              </a:rPr>
              <a:t>样例输出：</a:t>
            </a:r>
          </a:p>
          <a:p>
            <a:r>
              <a:rPr lang="en-US" altLang="zh-CN" sz="2000">
                <a:solidFill>
                  <a:srgbClr val="0000FF"/>
                </a:solidFill>
                <a:latin typeface="Consolas" pitchFamily="49" charset="0"/>
                <a:ea typeface="楷体" pitchFamily="49" charset="-122"/>
                <a:cs typeface="Consolas" pitchFamily="49" charset="0"/>
              </a:rPr>
              <a:t>200</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0</a:t>
            </a:r>
            <a:endParaRPr lang="zh-CN" altLang="zh-CN" sz="2000">
              <a:solidFill>
                <a:srgbClr val="0000FF"/>
              </a:solidFill>
              <a:latin typeface="Consolas" pitchFamily="49" charset="0"/>
              <a:ea typeface="楷体" pitchFamily="49" charset="-122"/>
              <a:cs typeface="Consolas" pitchFamily="49" charset="0"/>
            </a:endParaRPr>
          </a:p>
          <a:p>
            <a:r>
              <a:rPr lang="en-US" altLang="zh-CN" sz="2000">
                <a:solidFill>
                  <a:srgbClr val="0000FF"/>
                </a:solidFill>
                <a:latin typeface="Consolas" pitchFamily="49" charset="0"/>
                <a:ea typeface="楷体" pitchFamily="49" charset="-122"/>
                <a:cs typeface="Consolas" pitchFamily="49" charset="0"/>
              </a:rPr>
              <a:t>0</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2908489"/>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【问题求解】</a:t>
            </a:r>
            <a:r>
              <a:rPr lang="zh-CN" altLang="zh-CN" sz="2000" dirty="0">
                <a:solidFill>
                  <a:srgbClr val="0000FF"/>
                </a:solidFill>
                <a:latin typeface="Consolas" pitchFamily="49" charset="0"/>
                <a:ea typeface="楷体" pitchFamily="49" charset="-122"/>
                <a:cs typeface="Consolas" pitchFamily="49" charset="0"/>
              </a:rPr>
              <a:t>田忌的马速度用数组</a:t>
            </a:r>
            <a:r>
              <a:rPr lang="en-US" altLang="zh-CN" sz="2000" i="1"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表示，齐威王的马速度用数组</a:t>
            </a:r>
            <a:r>
              <a:rPr lang="en-US" altLang="zh-CN" sz="2000" i="1"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表示，将</a:t>
            </a:r>
            <a:r>
              <a:rPr lang="en-US" altLang="zh-CN" sz="2000" i="1"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数组递增排序。采用常识性的贪心思路，分以下几种情况：</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1</a:t>
            </a:r>
            <a:r>
              <a:rPr lang="zh-CN" altLang="zh-CN" sz="2000" dirty="0">
                <a:solidFill>
                  <a:srgbClr val="FF00FF"/>
                </a:solidFill>
                <a:latin typeface="Consolas" pitchFamily="49" charset="0"/>
                <a:ea typeface="楷体" pitchFamily="49" charset="-122"/>
                <a:cs typeface="Consolas" pitchFamily="49" charset="0"/>
              </a:rPr>
              <a:t>）田忌最快的马比齐威王最快的马快</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righta</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rightb</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，则两者比赛（两个最快的马比赛），田忌赢。因为此时田忌最快的马一定赢，而</a:t>
            </a:r>
            <a:r>
              <a:rPr lang="zh-CN" altLang="zh-CN" sz="2000" u="sng" dirty="0">
                <a:solidFill>
                  <a:srgbClr val="FF0000"/>
                </a:solidFill>
                <a:latin typeface="Consolas" pitchFamily="49" charset="0"/>
                <a:ea typeface="楷体" pitchFamily="49" charset="-122"/>
                <a:cs typeface="Consolas" pitchFamily="49" charset="0"/>
              </a:rPr>
              <a:t>选择与齐威王最快的马比赛对于田忌来说是最优的</a:t>
            </a:r>
            <a:r>
              <a:rPr lang="zh-CN"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下</a:t>
            </a:r>
            <a:r>
              <a:rPr lang="zh-CN" altLang="zh-CN" sz="2000" dirty="0">
                <a:solidFill>
                  <a:srgbClr val="0000FF"/>
                </a:solidFill>
                <a:latin typeface="Consolas" pitchFamily="49" charset="0"/>
                <a:ea typeface="楷体" pitchFamily="49" charset="-122"/>
                <a:cs typeface="Consolas" pitchFamily="49" charset="0"/>
              </a:rPr>
              <a:t>图中“■”代表已经比赛的马，“□”代表尚未比赛的马，箭头指向的马速度更快。</a:t>
            </a:r>
          </a:p>
        </p:txBody>
      </p:sp>
      <p:sp>
        <p:nvSpPr>
          <p:cNvPr id="280578" name="Rectangle 2"/>
          <p:cNvSpPr>
            <a:spLocks noChangeArrowheads="1"/>
          </p:cNvSpPr>
          <p:nvPr/>
        </p:nvSpPr>
        <p:spPr bwMode="auto">
          <a:xfrm>
            <a:off x="1957368" y="4184662"/>
            <a:ext cx="2162202" cy="3159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a:ln>
                <a:noFill/>
              </a:ln>
              <a:solidFill>
                <a:srgbClr val="0000FF"/>
              </a:solidFill>
              <a:effectLst/>
              <a:ea typeface="楷体" pitchFamily="49" charset="-122"/>
              <a:cs typeface="Times New Roman" pitchFamily="18" charset="0"/>
            </a:endParaRPr>
          </a:p>
        </p:txBody>
      </p:sp>
      <p:sp>
        <p:nvSpPr>
          <p:cNvPr id="280579" name="Rectangle 3"/>
          <p:cNvSpPr>
            <a:spLocks noChangeArrowheads="1"/>
          </p:cNvSpPr>
          <p:nvPr/>
        </p:nvSpPr>
        <p:spPr bwMode="auto">
          <a:xfrm>
            <a:off x="2008170" y="3857628"/>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a:ln>
                  <a:noFill/>
                </a:ln>
                <a:solidFill>
                  <a:srgbClr val="0000FF"/>
                </a:solidFill>
                <a:effectLst/>
                <a:ea typeface="楷体" pitchFamily="49" charset="-122"/>
                <a:cs typeface="Times New Roman" pitchFamily="18" charset="0"/>
              </a:rPr>
              <a:t>慢</a:t>
            </a:r>
            <a:endParaRPr kumimoji="0" 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0" name="Rectangle 4"/>
          <p:cNvSpPr>
            <a:spLocks noChangeArrowheads="1"/>
          </p:cNvSpPr>
          <p:nvPr/>
        </p:nvSpPr>
        <p:spPr bwMode="auto">
          <a:xfrm>
            <a:off x="3884620" y="3863978"/>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a:ln>
                  <a:noFill/>
                </a:ln>
                <a:solidFill>
                  <a:srgbClr val="0000FF"/>
                </a:solidFill>
                <a:effectLst/>
                <a:ea typeface="楷体" pitchFamily="49" charset="-122"/>
                <a:cs typeface="Times New Roman" pitchFamily="18" charset="0"/>
              </a:rPr>
              <a:t>快</a:t>
            </a:r>
            <a:endParaRPr kumimoji="0" 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1" name="Rectangle 5"/>
          <p:cNvSpPr>
            <a:spLocks noChangeArrowheads="1"/>
          </p:cNvSpPr>
          <p:nvPr/>
        </p:nvSpPr>
        <p:spPr bwMode="auto">
          <a:xfrm>
            <a:off x="1649392" y="422911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a:ln>
                  <a:noFill/>
                </a:ln>
                <a:solidFill>
                  <a:srgbClr val="0000FF"/>
                </a:solidFill>
                <a:effectLst/>
                <a:ea typeface="楷体" pitchFamily="49" charset="-122"/>
                <a:cs typeface="Times New Roman" pitchFamily="18" charset="0"/>
              </a:rPr>
              <a:t>a</a:t>
            </a:r>
            <a:endParaRPr kumimoji="0" lang="zh-CN" alt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2" name="Rectangle 6"/>
          <p:cNvSpPr>
            <a:spLocks noChangeArrowheads="1"/>
          </p:cNvSpPr>
          <p:nvPr/>
        </p:nvSpPr>
        <p:spPr bwMode="auto">
          <a:xfrm>
            <a:off x="1957368" y="4921264"/>
            <a:ext cx="2143140" cy="2936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a:ln>
                <a:noFill/>
              </a:ln>
              <a:solidFill>
                <a:srgbClr val="0000FF"/>
              </a:solidFill>
              <a:effectLst/>
              <a:ea typeface="楷体" pitchFamily="49" charset="-122"/>
              <a:cs typeface="Times New Roman" pitchFamily="18" charset="0"/>
            </a:endParaRPr>
          </a:p>
        </p:txBody>
      </p:sp>
      <p:sp>
        <p:nvSpPr>
          <p:cNvPr id="280583" name="Rectangle 7"/>
          <p:cNvSpPr>
            <a:spLocks noChangeArrowheads="1"/>
          </p:cNvSpPr>
          <p:nvPr/>
        </p:nvSpPr>
        <p:spPr bwMode="auto">
          <a:xfrm>
            <a:off x="1643042" y="49657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a:ln>
                  <a:noFill/>
                </a:ln>
                <a:solidFill>
                  <a:srgbClr val="0000FF"/>
                </a:solidFill>
                <a:effectLst/>
                <a:ea typeface="楷体" pitchFamily="49" charset="-122"/>
                <a:cs typeface="Times New Roman" pitchFamily="18" charset="0"/>
              </a:rPr>
              <a:t>b</a:t>
            </a:r>
            <a:endParaRPr kumimoji="0" lang="zh-CN" alt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4" name="Rectangle 8"/>
          <p:cNvSpPr>
            <a:spLocks noChangeArrowheads="1"/>
          </p:cNvSpPr>
          <p:nvPr/>
        </p:nvSpPr>
        <p:spPr bwMode="auto">
          <a:xfrm>
            <a:off x="2786050" y="5429264"/>
            <a:ext cx="3786214"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[righta]&gt;</a:t>
            </a:r>
            <a:r>
              <a:rPr kumimoji="0" lang="en-US" altLang="zh-CN" sz="1800" i="1" u="none" strike="noStrike" cap="none" normalizeH="0" baseline="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a:ln>
                <a:noFill/>
              </a:ln>
              <a:solidFill>
                <a:srgbClr val="0000FF"/>
              </a:solidFill>
              <a:effectLst/>
              <a:latin typeface="Consolas" pitchFamily="49" charset="0"/>
              <a:ea typeface="楷体" pitchFamily="49" charset="-122"/>
              <a:cs typeface="Consolas" pitchFamily="49" charset="0"/>
            </a:endParaRPr>
          </a:p>
        </p:txBody>
      </p:sp>
      <p:sp>
        <p:nvSpPr>
          <p:cNvPr id="280585" name="Rectangle 9"/>
          <p:cNvSpPr>
            <a:spLocks noChangeArrowheads="1"/>
          </p:cNvSpPr>
          <p:nvPr/>
        </p:nvSpPr>
        <p:spPr bwMode="auto">
          <a:xfrm>
            <a:off x="5054612" y="4184662"/>
            <a:ext cx="2089156" cy="3159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a:ln>
                <a:noFill/>
              </a:ln>
              <a:solidFill>
                <a:srgbClr val="0000FF"/>
              </a:solidFill>
              <a:effectLst/>
              <a:ea typeface="楷体" pitchFamily="49" charset="-122"/>
              <a:cs typeface="Times New Roman" pitchFamily="18" charset="0"/>
            </a:endParaRPr>
          </a:p>
        </p:txBody>
      </p:sp>
      <p:sp>
        <p:nvSpPr>
          <p:cNvPr id="280586" name="Rectangle 10"/>
          <p:cNvSpPr>
            <a:spLocks noChangeArrowheads="1"/>
          </p:cNvSpPr>
          <p:nvPr/>
        </p:nvSpPr>
        <p:spPr bwMode="auto">
          <a:xfrm>
            <a:off x="5086362" y="3857628"/>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a:ln>
                  <a:noFill/>
                </a:ln>
                <a:solidFill>
                  <a:srgbClr val="0000FF"/>
                </a:solidFill>
                <a:effectLst/>
                <a:ea typeface="楷体" pitchFamily="49" charset="-122"/>
                <a:cs typeface="Times New Roman" pitchFamily="18" charset="0"/>
              </a:rPr>
              <a:t>慢</a:t>
            </a:r>
            <a:endParaRPr kumimoji="0" 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7" name="Rectangle 11"/>
          <p:cNvSpPr>
            <a:spLocks noChangeArrowheads="1"/>
          </p:cNvSpPr>
          <p:nvPr/>
        </p:nvSpPr>
        <p:spPr bwMode="auto">
          <a:xfrm>
            <a:off x="6858016" y="3863978"/>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a:ln>
                  <a:noFill/>
                </a:ln>
                <a:solidFill>
                  <a:srgbClr val="0000FF"/>
                </a:solidFill>
                <a:effectLst/>
                <a:ea typeface="楷体" pitchFamily="49" charset="-122"/>
                <a:cs typeface="Times New Roman" pitchFamily="18" charset="0"/>
              </a:rPr>
              <a:t>快</a:t>
            </a:r>
            <a:endParaRPr kumimoji="0" 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8" name="Rectangle 12"/>
          <p:cNvSpPr>
            <a:spLocks noChangeArrowheads="1"/>
          </p:cNvSpPr>
          <p:nvPr/>
        </p:nvSpPr>
        <p:spPr bwMode="auto">
          <a:xfrm>
            <a:off x="4835528" y="422911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a:ln>
                  <a:noFill/>
                </a:ln>
                <a:solidFill>
                  <a:srgbClr val="0000FF"/>
                </a:solidFill>
                <a:effectLst/>
                <a:ea typeface="楷体" pitchFamily="49" charset="-122"/>
                <a:cs typeface="Times New Roman" pitchFamily="18" charset="0"/>
              </a:rPr>
              <a:t>a</a:t>
            </a:r>
            <a:endParaRPr kumimoji="0" lang="zh-CN" altLang="zh-CN" sz="2000" i="0" u="none" strike="noStrike" cap="none" normalizeH="0" baseline="0">
              <a:ln>
                <a:noFill/>
              </a:ln>
              <a:solidFill>
                <a:srgbClr val="0000FF"/>
              </a:solidFill>
              <a:effectLst/>
              <a:ea typeface="楷体" pitchFamily="49" charset="-122"/>
              <a:cs typeface="Times New Roman" pitchFamily="18" charset="0"/>
            </a:endParaRPr>
          </a:p>
        </p:txBody>
      </p:sp>
      <p:sp>
        <p:nvSpPr>
          <p:cNvPr id="280589" name="Rectangle 13"/>
          <p:cNvSpPr>
            <a:spLocks noChangeArrowheads="1"/>
          </p:cNvSpPr>
          <p:nvPr/>
        </p:nvSpPr>
        <p:spPr bwMode="auto">
          <a:xfrm>
            <a:off x="5048262" y="4921264"/>
            <a:ext cx="2095506" cy="2936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a:ln>
                <a:noFill/>
              </a:ln>
              <a:solidFill>
                <a:srgbClr val="0000FF"/>
              </a:solidFill>
              <a:effectLst/>
              <a:ea typeface="楷体" pitchFamily="49" charset="-122"/>
              <a:cs typeface="Times New Roman" pitchFamily="18" charset="0"/>
            </a:endParaRPr>
          </a:p>
        </p:txBody>
      </p:sp>
      <p:sp>
        <p:nvSpPr>
          <p:cNvPr id="280590" name="Rectangle 14"/>
          <p:cNvSpPr>
            <a:spLocks noChangeArrowheads="1"/>
          </p:cNvSpPr>
          <p:nvPr/>
        </p:nvSpPr>
        <p:spPr bwMode="auto">
          <a:xfrm>
            <a:off x="4829178" y="49657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a:ln>
                  <a:noFill/>
                </a:ln>
                <a:solidFill>
                  <a:srgbClr val="0000FF"/>
                </a:solidFill>
                <a:effectLst/>
                <a:ea typeface="楷体" pitchFamily="49" charset="-122"/>
                <a:cs typeface="Times New Roman" pitchFamily="18" charset="0"/>
              </a:rPr>
              <a:t>b</a:t>
            </a:r>
            <a:endParaRPr kumimoji="0" lang="zh-CN" altLang="zh-CN" sz="2000" i="0" u="none" strike="noStrike" cap="none" normalizeH="0" baseline="0">
              <a:ln>
                <a:noFill/>
              </a:ln>
              <a:solidFill>
                <a:srgbClr val="0000FF"/>
              </a:solidFill>
              <a:effectLst/>
              <a:ea typeface="楷体" pitchFamily="49" charset="-122"/>
              <a:cs typeface="Times New Roman" pitchFamily="18" charset="0"/>
            </a:endParaRPr>
          </a:p>
        </p:txBody>
      </p:sp>
      <p:cxnSp>
        <p:nvCxnSpPr>
          <p:cNvPr id="18" name="直接箭头连接符 17"/>
          <p:cNvCxnSpPr/>
          <p:nvPr/>
        </p:nvCxnSpPr>
        <p:spPr>
          <a:xfrm rot="5400000">
            <a:off x="6248042" y="4704044"/>
            <a:ext cx="432000" cy="1588"/>
          </a:xfrm>
          <a:prstGeom prst="straightConnector1">
            <a:avLst/>
          </a:prstGeom>
          <a:ln>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9" name="右箭头 18"/>
          <p:cNvSpPr/>
          <p:nvPr/>
        </p:nvSpPr>
        <p:spPr>
          <a:xfrm>
            <a:off x="4345160" y="4513096"/>
            <a:ext cx="357190" cy="28575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215370"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2</a:t>
            </a:r>
            <a:r>
              <a:rPr lang="zh-CN" altLang="zh-CN" sz="2000" dirty="0">
                <a:solidFill>
                  <a:srgbClr val="FF00FF"/>
                </a:solidFill>
                <a:latin typeface="Consolas" pitchFamily="49" charset="0"/>
                <a:ea typeface="楷体" pitchFamily="49" charset="-122"/>
                <a:cs typeface="Consolas" pitchFamily="49" charset="0"/>
              </a:rPr>
              <a:t>）田忌最快的马比齐威王最快的马慢</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righta</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rightb</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，则选择田忌最慢的马与齐威王最快的马比赛，田忌输。因为齐威王最快的马一定赢，而</a:t>
            </a:r>
            <a:r>
              <a:rPr lang="zh-CN" altLang="zh-CN" sz="2000" u="sng" dirty="0">
                <a:solidFill>
                  <a:srgbClr val="FF0000"/>
                </a:solidFill>
                <a:latin typeface="Consolas" pitchFamily="49" charset="0"/>
                <a:ea typeface="楷体" pitchFamily="49" charset="-122"/>
                <a:cs typeface="Consolas" pitchFamily="49" charset="0"/>
              </a:rPr>
              <a:t>选择与田忌最慢的马比赛对于田忌来说是最优的</a:t>
            </a:r>
            <a:r>
              <a:rPr lang="zh-CN" altLang="zh-CN" sz="2000" dirty="0">
                <a:solidFill>
                  <a:srgbClr val="0000FF"/>
                </a:solidFill>
                <a:latin typeface="Consolas" pitchFamily="49" charset="0"/>
                <a:ea typeface="楷体" pitchFamily="49" charset="-122"/>
                <a:cs typeface="Consolas" pitchFamily="49" charset="0"/>
              </a:rPr>
              <a:t>。</a:t>
            </a:r>
          </a:p>
        </p:txBody>
      </p:sp>
      <p:sp>
        <p:nvSpPr>
          <p:cNvPr id="281602" name="Rectangle 2"/>
          <p:cNvSpPr>
            <a:spLocks noChangeArrowheads="1"/>
          </p:cNvSpPr>
          <p:nvPr/>
        </p:nvSpPr>
        <p:spPr bwMode="auto">
          <a:xfrm>
            <a:off x="1941513" y="2873380"/>
            <a:ext cx="2416174" cy="3413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ts val="216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dirty="0">
              <a:ln>
                <a:noFill/>
              </a:ln>
              <a:solidFill>
                <a:srgbClr val="0000FF"/>
              </a:solidFill>
              <a:effectLst/>
              <a:ea typeface="楷体" pitchFamily="49" charset="-122"/>
              <a:cs typeface="Times New Roman" pitchFamily="18" charset="0"/>
            </a:endParaRPr>
          </a:p>
        </p:txBody>
      </p:sp>
      <p:sp>
        <p:nvSpPr>
          <p:cNvPr id="281603" name="Rectangle 3"/>
          <p:cNvSpPr>
            <a:spLocks noChangeArrowheads="1"/>
          </p:cNvSpPr>
          <p:nvPr/>
        </p:nvSpPr>
        <p:spPr bwMode="auto">
          <a:xfrm>
            <a:off x="1973263" y="2562220"/>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04" name="Rectangle 4"/>
          <p:cNvSpPr>
            <a:spLocks noChangeArrowheads="1"/>
          </p:cNvSpPr>
          <p:nvPr/>
        </p:nvSpPr>
        <p:spPr bwMode="auto">
          <a:xfrm>
            <a:off x="4071934" y="2568570"/>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05" name="Rectangle 5"/>
          <p:cNvSpPr>
            <a:spLocks noChangeArrowheads="1"/>
          </p:cNvSpPr>
          <p:nvPr/>
        </p:nvSpPr>
        <p:spPr bwMode="auto">
          <a:xfrm>
            <a:off x="1757363" y="2917830"/>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06" name="Rectangle 6"/>
          <p:cNvSpPr>
            <a:spLocks noChangeArrowheads="1"/>
          </p:cNvSpPr>
          <p:nvPr/>
        </p:nvSpPr>
        <p:spPr bwMode="auto">
          <a:xfrm>
            <a:off x="1935163" y="3609982"/>
            <a:ext cx="2422524"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07" name="Rectangle 7"/>
          <p:cNvSpPr>
            <a:spLocks noChangeArrowheads="1"/>
          </p:cNvSpPr>
          <p:nvPr/>
        </p:nvSpPr>
        <p:spPr bwMode="auto">
          <a:xfrm>
            <a:off x="1751013" y="365443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08" name="Rectangle 8"/>
          <p:cNvSpPr>
            <a:spLocks noChangeArrowheads="1"/>
          </p:cNvSpPr>
          <p:nvPr/>
        </p:nvSpPr>
        <p:spPr bwMode="auto">
          <a:xfrm>
            <a:off x="2786050" y="4414846"/>
            <a:ext cx="3857652" cy="300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[righta]&lt;</a:t>
            </a:r>
            <a:r>
              <a:rPr kumimoji="0" lang="en-US" altLang="zh-CN" sz="1800" i="1" u="none" strike="noStrike" cap="none" normalizeH="0" baseline="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a:ln>
                <a:noFill/>
              </a:ln>
              <a:solidFill>
                <a:srgbClr val="0000FF"/>
              </a:solidFill>
              <a:effectLst/>
              <a:latin typeface="Consolas" pitchFamily="49" charset="0"/>
              <a:ea typeface="楷体" pitchFamily="49" charset="-122"/>
              <a:cs typeface="Consolas" pitchFamily="49" charset="0"/>
            </a:endParaRPr>
          </a:p>
        </p:txBody>
      </p:sp>
      <p:sp>
        <p:nvSpPr>
          <p:cNvPr id="281609" name="Rectangle 9"/>
          <p:cNvSpPr>
            <a:spLocks noChangeArrowheads="1"/>
          </p:cNvSpPr>
          <p:nvPr/>
        </p:nvSpPr>
        <p:spPr bwMode="auto">
          <a:xfrm>
            <a:off x="5240349" y="2562220"/>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10" name="Rectangle 10"/>
          <p:cNvSpPr>
            <a:spLocks noChangeArrowheads="1"/>
          </p:cNvSpPr>
          <p:nvPr/>
        </p:nvSpPr>
        <p:spPr bwMode="auto">
          <a:xfrm>
            <a:off x="7316808" y="2568570"/>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11" name="Rectangle 11"/>
          <p:cNvSpPr>
            <a:spLocks noChangeArrowheads="1"/>
          </p:cNvSpPr>
          <p:nvPr/>
        </p:nvSpPr>
        <p:spPr bwMode="auto">
          <a:xfrm>
            <a:off x="5024449" y="2917830"/>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12" name="Rectangle 12"/>
          <p:cNvSpPr>
            <a:spLocks noChangeArrowheads="1"/>
          </p:cNvSpPr>
          <p:nvPr/>
        </p:nvSpPr>
        <p:spPr bwMode="auto">
          <a:xfrm>
            <a:off x="5202248" y="3609982"/>
            <a:ext cx="2441586"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13" name="Rectangle 13"/>
          <p:cNvSpPr>
            <a:spLocks noChangeArrowheads="1"/>
          </p:cNvSpPr>
          <p:nvPr/>
        </p:nvSpPr>
        <p:spPr bwMode="auto">
          <a:xfrm>
            <a:off x="5018099" y="365443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1614" name="Rectangle 14"/>
          <p:cNvSpPr>
            <a:spLocks noChangeArrowheads="1"/>
          </p:cNvSpPr>
          <p:nvPr/>
        </p:nvSpPr>
        <p:spPr bwMode="auto">
          <a:xfrm>
            <a:off x="5208598" y="2873380"/>
            <a:ext cx="2435235" cy="3270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宋体" pitchFamily="2" charset="-122"/>
                <a:ea typeface="宋体" pitchFamily="2" charset="-122"/>
                <a:cs typeface="宋体" pitchFamily="2" charset="-122"/>
              </a:rPr>
              <a:t>■</a:t>
            </a:r>
            <a:r>
              <a:rPr kumimoji="0" lang="en-US" altLang="zh-CN" sz="1800" i="0" u="none" strike="noStrike" cap="none" normalizeH="0" baseline="0">
                <a:ln>
                  <a:noFill/>
                </a:ln>
                <a:solidFill>
                  <a:srgbClr val="0000FF"/>
                </a:solidFill>
                <a:effectLst/>
                <a:latin typeface="Arial"/>
                <a:ea typeface="宋体" pitchFamily="2" charset="-122"/>
                <a:cs typeface="宋体" pitchFamily="2" charset="-122"/>
              </a:rPr>
              <a:t>…</a:t>
            </a:r>
            <a:r>
              <a:rPr kumimoji="0" lang="en-US" altLang="zh-CN" sz="1800" i="0" u="none" strike="noStrike" cap="none" normalizeH="0" baseline="0">
                <a:ln>
                  <a:noFill/>
                </a:ln>
                <a:solidFill>
                  <a:srgbClr val="0000FF"/>
                </a:solidFill>
                <a:effectLst/>
                <a:latin typeface="宋体" pitchFamily="2" charset="-122"/>
                <a:ea typeface="宋体" pitchFamily="2" charset="-122"/>
                <a:cs typeface="宋体" pitchFamily="2" charset="-122"/>
              </a:rPr>
              <a:t>■□□□□</a:t>
            </a:r>
            <a:r>
              <a:rPr kumimoji="0" lang="en-US" altLang="zh-CN" sz="1800" i="0" u="none" strike="noStrike" cap="none" normalizeH="0" baseline="0">
                <a:ln>
                  <a:noFill/>
                </a:ln>
                <a:solidFill>
                  <a:srgbClr val="0000FF"/>
                </a:solidFill>
                <a:effectLst/>
                <a:latin typeface="Arial"/>
                <a:ea typeface="宋体" pitchFamily="2" charset="-122"/>
                <a:cs typeface="宋体" pitchFamily="2" charset="-122"/>
              </a:rPr>
              <a:t>…</a:t>
            </a:r>
            <a:r>
              <a:rPr kumimoji="0" lang="en-US" altLang="zh-CN" sz="1800" i="0" u="none" strike="noStrike" cap="none" normalizeH="0" baseline="0">
                <a:ln>
                  <a:noFill/>
                </a:ln>
                <a:solidFill>
                  <a:srgbClr val="0000FF"/>
                </a:solidFill>
                <a:effectLst/>
                <a:latin typeface="宋体" pitchFamily="2" charset="-122"/>
                <a:ea typeface="宋体" pitchFamily="2" charset="-122"/>
                <a:cs typeface="宋体" pitchFamily="2" charset="-122"/>
              </a:rPr>
              <a:t>■</a:t>
            </a:r>
            <a:endParaRPr kumimoji="0" lang="zh-CN" altLang="zh-CN" sz="1800" i="0" u="none" strike="noStrike" cap="none" normalizeH="0" baseline="0">
              <a:ln>
                <a:noFill/>
              </a:ln>
              <a:solidFill>
                <a:srgbClr val="0000FF"/>
              </a:solidFill>
              <a:effectLst/>
              <a:latin typeface="Arial" pitchFamily="34" charset="0"/>
              <a:ea typeface="宋体" pitchFamily="2" charset="-122"/>
              <a:cs typeface="宋体" pitchFamily="2" charset="-122"/>
            </a:endParaRPr>
          </a:p>
        </p:txBody>
      </p:sp>
      <p:sp>
        <p:nvSpPr>
          <p:cNvPr id="16" name="右箭头 15"/>
          <p:cNvSpPr/>
          <p:nvPr/>
        </p:nvSpPr>
        <p:spPr>
          <a:xfrm>
            <a:off x="4500562" y="328612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8" name="直接箭头连接符 17"/>
          <p:cNvCxnSpPr/>
          <p:nvPr/>
        </p:nvCxnSpPr>
        <p:spPr>
          <a:xfrm>
            <a:off x="5929322" y="3214686"/>
            <a:ext cx="857256" cy="428628"/>
          </a:xfrm>
          <a:prstGeom prst="straightConnector1">
            <a:avLst/>
          </a:prstGeom>
          <a:ln>
            <a:solidFill>
              <a:srgbClr val="00B050"/>
            </a:solidFill>
            <a:headEnd type="none"/>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500042"/>
            <a:ext cx="9001156"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3</a:t>
            </a:r>
            <a:r>
              <a:rPr lang="zh-CN" altLang="zh-CN" sz="2000" dirty="0">
                <a:solidFill>
                  <a:srgbClr val="FF00FF"/>
                </a:solidFill>
                <a:latin typeface="Consolas" pitchFamily="49" charset="0"/>
                <a:ea typeface="楷体" pitchFamily="49" charset="-122"/>
                <a:cs typeface="Consolas" pitchFamily="49" charset="0"/>
              </a:rPr>
              <a:t>）田忌最快的马与齐威王最快的马的速度相同</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rightb</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，又分为以下</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种情况：</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C00000"/>
                </a:solidFill>
                <a:latin typeface="Consolas" pitchFamily="49" charset="0"/>
                <a:ea typeface="楷体" pitchFamily="49" charset="-122"/>
                <a:cs typeface="Consolas" pitchFamily="49" charset="0"/>
              </a:rPr>
              <a:t>① 田忌最慢的马比齐威王最慢的马快</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lefta</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leftb</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，则两者比赛（两个最慢的马比赛），田忌赢。因为此时齐威王最慢的马一定输，而</a:t>
            </a:r>
            <a:r>
              <a:rPr lang="zh-CN" altLang="zh-CN" sz="2000" u="sng" dirty="0">
                <a:solidFill>
                  <a:srgbClr val="FF0000"/>
                </a:solidFill>
                <a:latin typeface="Consolas" pitchFamily="49" charset="0"/>
                <a:ea typeface="楷体" pitchFamily="49" charset="-122"/>
                <a:cs typeface="Consolas" pitchFamily="49" charset="0"/>
              </a:rPr>
              <a:t>选择与田忌最慢的马比赛对于田忌来说是最优的</a:t>
            </a:r>
            <a:r>
              <a:rPr lang="zh-CN" altLang="zh-CN" sz="2000" dirty="0">
                <a:solidFill>
                  <a:srgbClr val="0000FF"/>
                </a:solidFill>
                <a:latin typeface="Consolas" pitchFamily="49" charset="0"/>
                <a:ea typeface="楷体" pitchFamily="49" charset="-122"/>
                <a:cs typeface="Consolas" pitchFamily="49" charset="0"/>
              </a:rPr>
              <a:t>。</a:t>
            </a:r>
          </a:p>
        </p:txBody>
      </p:sp>
      <p:sp>
        <p:nvSpPr>
          <p:cNvPr id="282626" name="Rectangle 2"/>
          <p:cNvSpPr>
            <a:spLocks noChangeArrowheads="1"/>
          </p:cNvSpPr>
          <p:nvPr/>
        </p:nvSpPr>
        <p:spPr bwMode="auto">
          <a:xfrm>
            <a:off x="1404914" y="3619490"/>
            <a:ext cx="2347910" cy="309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27" name="Rectangle 3"/>
          <p:cNvSpPr>
            <a:spLocks noChangeArrowheads="1"/>
          </p:cNvSpPr>
          <p:nvPr/>
        </p:nvSpPr>
        <p:spPr bwMode="auto">
          <a:xfrm>
            <a:off x="1436664" y="328612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28" name="Rectangle 4"/>
          <p:cNvSpPr>
            <a:spLocks noChangeArrowheads="1"/>
          </p:cNvSpPr>
          <p:nvPr/>
        </p:nvSpPr>
        <p:spPr bwMode="auto">
          <a:xfrm>
            <a:off x="3530594" y="329247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29" name="Rectangle 5"/>
          <p:cNvSpPr>
            <a:spLocks noChangeArrowheads="1"/>
          </p:cNvSpPr>
          <p:nvPr/>
        </p:nvSpPr>
        <p:spPr bwMode="auto">
          <a:xfrm>
            <a:off x="1220764" y="3663941"/>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0" name="Rectangle 6"/>
          <p:cNvSpPr>
            <a:spLocks noChangeArrowheads="1"/>
          </p:cNvSpPr>
          <p:nvPr/>
        </p:nvSpPr>
        <p:spPr bwMode="auto">
          <a:xfrm>
            <a:off x="1398564" y="4286256"/>
            <a:ext cx="2354260"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1" name="Rectangle 7"/>
          <p:cNvSpPr>
            <a:spLocks noChangeArrowheads="1"/>
          </p:cNvSpPr>
          <p:nvPr/>
        </p:nvSpPr>
        <p:spPr bwMode="auto">
          <a:xfrm>
            <a:off x="1214414" y="4330707"/>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2" name="Rectangle 8"/>
          <p:cNvSpPr>
            <a:spLocks noChangeArrowheads="1"/>
          </p:cNvSpPr>
          <p:nvPr/>
        </p:nvSpPr>
        <p:spPr bwMode="auto">
          <a:xfrm>
            <a:off x="4705358" y="3619490"/>
            <a:ext cx="2366972" cy="3095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3" name="Rectangle 9"/>
          <p:cNvSpPr>
            <a:spLocks noChangeArrowheads="1"/>
          </p:cNvSpPr>
          <p:nvPr/>
        </p:nvSpPr>
        <p:spPr bwMode="auto">
          <a:xfrm>
            <a:off x="4737108" y="328612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4" name="Rectangle 10"/>
          <p:cNvSpPr>
            <a:spLocks noChangeArrowheads="1"/>
          </p:cNvSpPr>
          <p:nvPr/>
        </p:nvSpPr>
        <p:spPr bwMode="auto">
          <a:xfrm>
            <a:off x="6745304" y="329247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5" name="Rectangle 11"/>
          <p:cNvSpPr>
            <a:spLocks noChangeArrowheads="1"/>
          </p:cNvSpPr>
          <p:nvPr/>
        </p:nvSpPr>
        <p:spPr bwMode="auto">
          <a:xfrm>
            <a:off x="4521208" y="3663941"/>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6" name="Rectangle 12"/>
          <p:cNvSpPr>
            <a:spLocks noChangeArrowheads="1"/>
          </p:cNvSpPr>
          <p:nvPr/>
        </p:nvSpPr>
        <p:spPr bwMode="auto">
          <a:xfrm>
            <a:off x="4699008" y="4286256"/>
            <a:ext cx="2373322" cy="3587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2637" name="Rectangle 13"/>
          <p:cNvSpPr>
            <a:spLocks noChangeArrowheads="1"/>
          </p:cNvSpPr>
          <p:nvPr/>
        </p:nvSpPr>
        <p:spPr bwMode="auto">
          <a:xfrm>
            <a:off x="4514858" y="4330707"/>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15" name="右箭头 14"/>
          <p:cNvSpPr/>
          <p:nvPr/>
        </p:nvSpPr>
        <p:spPr>
          <a:xfrm>
            <a:off x="3987970" y="3929066"/>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6" name="直接箭头连接符 15"/>
          <p:cNvCxnSpPr/>
          <p:nvPr/>
        </p:nvCxnSpPr>
        <p:spPr>
          <a:xfrm rot="5400000">
            <a:off x="5167664" y="4119220"/>
            <a:ext cx="432000" cy="1588"/>
          </a:xfrm>
          <a:prstGeom prst="straightConnector1">
            <a:avLst/>
          </a:prstGeom>
          <a:ln>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82638" name="Rectangle 14"/>
          <p:cNvSpPr>
            <a:spLocks noChangeArrowheads="1"/>
          </p:cNvSpPr>
          <p:nvPr/>
        </p:nvSpPr>
        <p:spPr bwMode="auto">
          <a:xfrm>
            <a:off x="2928926" y="4929198"/>
            <a:ext cx="3571900"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a</a:t>
            </a: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[lefta]&gt;</a:t>
            </a: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b</a:t>
            </a: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[leftb]</a:t>
            </a:r>
            <a:r>
              <a:rPr kumimoji="0" lang="zh-CN" altLang="en-US" sz="1800" i="0" u="none" strike="noStrike" cap="none" normalizeH="0" baseline="0">
                <a:ln>
                  <a:noFill/>
                </a:ln>
                <a:solidFill>
                  <a:srgbClr val="0000FF"/>
                </a:solidFill>
                <a:effectLst/>
                <a:latin typeface="Consolas" pitchFamily="49" charset="0"/>
                <a:ea typeface="宋体" pitchFamily="2"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ans+=200</a:t>
            </a:r>
            <a:endParaRPr kumimoji="0" lang="zh-CN" altLang="zh-CN" sz="180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85794"/>
            <a:ext cx="8072494"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C00000"/>
                </a:solidFill>
                <a:latin typeface="Consolas" pitchFamily="49" charset="0"/>
                <a:ea typeface="楷体" pitchFamily="49" charset="-122"/>
                <a:cs typeface="Consolas" pitchFamily="49" charset="0"/>
              </a:rPr>
              <a:t>② 田忌最慢的马比齐威王最慢的马</a:t>
            </a:r>
            <a:r>
              <a:rPr lang="zh-CN" altLang="en-US" sz="2000" dirty="0">
                <a:solidFill>
                  <a:srgbClr val="C00000"/>
                </a:solidFill>
                <a:latin typeface="Consolas" pitchFamily="49" charset="0"/>
                <a:ea typeface="楷体" pitchFamily="49" charset="-122"/>
                <a:cs typeface="Consolas" pitchFamily="49" charset="0"/>
              </a:rPr>
              <a:t>慢</a:t>
            </a:r>
            <a:r>
              <a:rPr lang="zh-CN" altLang="zh-CN" sz="2000" dirty="0">
                <a:solidFill>
                  <a:srgbClr val="C00000"/>
                </a:solidFill>
                <a:latin typeface="Consolas" pitchFamily="49" charset="0"/>
                <a:ea typeface="楷体" pitchFamily="49" charset="-122"/>
                <a:cs typeface="Consolas" pitchFamily="49" charset="0"/>
              </a:rPr>
              <a:t>，并且田忌最慢的马比齐威王最快的马慢</a:t>
            </a:r>
            <a:r>
              <a:rPr lang="zh-CN" altLang="zh-CN"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lefta</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leftb</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lefta</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rightb</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，则选择田忌最慢的马与齐威王最快的马比赛，田忌输。因为此时田忌最慢的马一定输，而</a:t>
            </a:r>
            <a:r>
              <a:rPr lang="zh-CN" altLang="zh-CN" sz="2000" u="sng" dirty="0">
                <a:solidFill>
                  <a:srgbClr val="FF0000"/>
                </a:solidFill>
                <a:latin typeface="Consolas" pitchFamily="49" charset="0"/>
                <a:ea typeface="楷体" pitchFamily="49" charset="-122"/>
                <a:cs typeface="Consolas" pitchFamily="49" charset="0"/>
              </a:rPr>
              <a:t>选择与齐威王最快的马比赛对于田忌来说是最优的</a:t>
            </a:r>
            <a:r>
              <a:rPr lang="zh-CN" altLang="zh-CN" sz="2000" dirty="0">
                <a:solidFill>
                  <a:srgbClr val="0000FF"/>
                </a:solidFill>
                <a:latin typeface="Consolas" pitchFamily="49" charset="0"/>
                <a:ea typeface="楷体" pitchFamily="49" charset="-122"/>
                <a:cs typeface="Consolas" pitchFamily="49" charset="0"/>
              </a:rPr>
              <a:t>。</a:t>
            </a:r>
          </a:p>
        </p:txBody>
      </p:sp>
      <p:sp>
        <p:nvSpPr>
          <p:cNvPr id="283650" name="Rectangle 2"/>
          <p:cNvSpPr>
            <a:spLocks noChangeArrowheads="1"/>
          </p:cNvSpPr>
          <p:nvPr/>
        </p:nvSpPr>
        <p:spPr bwMode="auto">
          <a:xfrm>
            <a:off x="1833516" y="3255968"/>
            <a:ext cx="2341586" cy="3873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1" name="Rectangle 3"/>
          <p:cNvSpPr>
            <a:spLocks noChangeArrowheads="1"/>
          </p:cNvSpPr>
          <p:nvPr/>
        </p:nvSpPr>
        <p:spPr bwMode="auto">
          <a:xfrm>
            <a:off x="1793854" y="292893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2" name="Rectangle 4"/>
          <p:cNvSpPr>
            <a:spLocks noChangeArrowheads="1"/>
          </p:cNvSpPr>
          <p:nvPr/>
        </p:nvSpPr>
        <p:spPr bwMode="auto">
          <a:xfrm>
            <a:off x="3848076" y="293528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3" name="Rectangle 5"/>
          <p:cNvSpPr>
            <a:spLocks noChangeArrowheads="1"/>
          </p:cNvSpPr>
          <p:nvPr/>
        </p:nvSpPr>
        <p:spPr bwMode="auto">
          <a:xfrm>
            <a:off x="1577954" y="3300418"/>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4" name="Rectangle 6"/>
          <p:cNvSpPr>
            <a:spLocks noChangeArrowheads="1"/>
          </p:cNvSpPr>
          <p:nvPr/>
        </p:nvSpPr>
        <p:spPr bwMode="auto">
          <a:xfrm>
            <a:off x="1827166" y="4000504"/>
            <a:ext cx="2347936" cy="3651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5" name="Rectangle 7"/>
          <p:cNvSpPr>
            <a:spLocks noChangeArrowheads="1"/>
          </p:cNvSpPr>
          <p:nvPr/>
        </p:nvSpPr>
        <p:spPr bwMode="auto">
          <a:xfrm>
            <a:off x="1571604" y="4044954"/>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6" name="Rectangle 8"/>
          <p:cNvSpPr>
            <a:spLocks noChangeArrowheads="1"/>
          </p:cNvSpPr>
          <p:nvPr/>
        </p:nvSpPr>
        <p:spPr bwMode="auto">
          <a:xfrm>
            <a:off x="1428728" y="4643446"/>
            <a:ext cx="6000792" cy="357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gn="ctr"/>
            <a:r>
              <a:rPr kumimoji="0" lang="en-US" altLang="zh-CN" sz="1800" i="1" u="none" strike="noStrike" cap="none" normalizeH="0" baseline="0" dirty="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dirty="0" err="1">
                <a:ln>
                  <a:noFill/>
                </a:ln>
                <a:solidFill>
                  <a:srgbClr val="0000FF"/>
                </a:solidFill>
                <a:effectLst/>
                <a:latin typeface="Consolas" pitchFamily="49" charset="0"/>
                <a:ea typeface="楷体" pitchFamily="49" charset="-122"/>
                <a:cs typeface="Consolas" pitchFamily="49" charset="0"/>
              </a:rPr>
              <a:t>lefta</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a:t>
            </a:r>
            <a:r>
              <a:rPr kumimoji="0" lang="en-US" altLang="zh-CN" sz="1800" i="1" u="none" strike="noStrike" cap="none" normalizeH="0" baseline="0" dirty="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dirty="0" err="1">
                <a:ln>
                  <a:noFill/>
                </a:ln>
                <a:solidFill>
                  <a:srgbClr val="0000FF"/>
                </a:solidFill>
                <a:effectLst/>
                <a:latin typeface="Consolas" pitchFamily="49" charset="0"/>
                <a:ea typeface="楷体" pitchFamily="49" charset="-122"/>
                <a:cs typeface="Consolas" pitchFamily="49" charset="0"/>
              </a:rPr>
              <a:t>leftb</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zh-CN" altLang="en-US" sz="1800" i="0" u="none" strike="noStrike" cap="none" normalizeH="0" baseline="0" dirty="0">
                <a:ln>
                  <a:noFill/>
                </a:ln>
                <a:solidFill>
                  <a:srgbClr val="0000FF"/>
                </a:solidFill>
                <a:effectLst/>
                <a:latin typeface="Consolas" pitchFamily="49" charset="0"/>
                <a:ea typeface="楷体" pitchFamily="49" charset="-122"/>
                <a:cs typeface="Consolas" pitchFamily="49" charset="0"/>
              </a:rPr>
              <a:t>且</a:t>
            </a:r>
            <a:r>
              <a:rPr kumimoji="0" lang="en-US" altLang="zh-CN" sz="1800" i="1" u="none" strike="noStrike" cap="none" normalizeH="0" baseline="0" dirty="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dirty="0" err="1">
                <a:ln>
                  <a:noFill/>
                </a:ln>
                <a:solidFill>
                  <a:srgbClr val="0000FF"/>
                </a:solidFill>
                <a:effectLst/>
                <a:latin typeface="Consolas" pitchFamily="49" charset="0"/>
                <a:ea typeface="楷体" pitchFamily="49" charset="-122"/>
                <a:cs typeface="Consolas" pitchFamily="49" charset="0"/>
              </a:rPr>
              <a:t>lefta</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]&lt;</a:t>
            </a:r>
            <a:r>
              <a:rPr kumimoji="0" lang="en-US" altLang="zh-CN" sz="1800" i="1" u="none" strike="noStrike" cap="none" normalizeH="0" baseline="0" dirty="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dirty="0" err="1">
                <a:ln>
                  <a:noFill/>
                </a:ln>
                <a:solidFill>
                  <a:srgbClr val="0000FF"/>
                </a:solidFill>
                <a:effectLst/>
                <a:latin typeface="Consolas" pitchFamily="49" charset="0"/>
                <a:ea typeface="楷体" pitchFamily="49" charset="-122"/>
                <a:cs typeface="Consolas" pitchFamily="49" charset="0"/>
              </a:rPr>
              <a:t>rightb</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zh-CN" altLang="en-US" sz="1800" i="0" u="none" strike="noStrike" cap="none" normalizeH="0" baseline="0" dirty="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dirty="0" err="1">
                <a:ln>
                  <a:noFill/>
                </a:ln>
                <a:solidFill>
                  <a:srgbClr val="0000FF"/>
                </a:solidFill>
                <a:effectLst/>
                <a:latin typeface="Consolas" pitchFamily="49" charset="0"/>
                <a:ea typeface="楷体" pitchFamily="49" charset="-122"/>
                <a:cs typeface="Consolas" pitchFamily="49" charset="0"/>
              </a:rPr>
              <a:t>ans</a:t>
            </a:r>
            <a:r>
              <a:rPr kumimoji="0" lang="en-US"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rPr>
              <a:t>-=200</a:t>
            </a:r>
            <a:endParaRPr kumimoji="0" lang="zh-CN" altLang="zh-CN" sz="1800"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p:txBody>
      </p:sp>
      <p:sp>
        <p:nvSpPr>
          <p:cNvPr id="283657" name="Rectangle 9"/>
          <p:cNvSpPr>
            <a:spLocks noChangeArrowheads="1"/>
          </p:cNvSpPr>
          <p:nvPr/>
        </p:nvSpPr>
        <p:spPr bwMode="auto">
          <a:xfrm>
            <a:off x="4967270" y="3255968"/>
            <a:ext cx="2422542" cy="3873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8" name="Rectangle 10"/>
          <p:cNvSpPr>
            <a:spLocks noChangeArrowheads="1"/>
          </p:cNvSpPr>
          <p:nvPr/>
        </p:nvSpPr>
        <p:spPr bwMode="auto">
          <a:xfrm>
            <a:off x="4989502" y="292893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59" name="Rectangle 11"/>
          <p:cNvSpPr>
            <a:spLocks noChangeArrowheads="1"/>
          </p:cNvSpPr>
          <p:nvPr/>
        </p:nvSpPr>
        <p:spPr bwMode="auto">
          <a:xfrm>
            <a:off x="7205662" y="293528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60" name="Rectangle 12"/>
          <p:cNvSpPr>
            <a:spLocks noChangeArrowheads="1"/>
          </p:cNvSpPr>
          <p:nvPr/>
        </p:nvSpPr>
        <p:spPr bwMode="auto">
          <a:xfrm>
            <a:off x="4773602" y="3300418"/>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61" name="Rectangle 13"/>
          <p:cNvSpPr>
            <a:spLocks noChangeArrowheads="1"/>
          </p:cNvSpPr>
          <p:nvPr/>
        </p:nvSpPr>
        <p:spPr bwMode="auto">
          <a:xfrm>
            <a:off x="4960920" y="4000504"/>
            <a:ext cx="2438410" cy="3651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283662" name="Rectangle 14"/>
          <p:cNvSpPr>
            <a:spLocks noChangeArrowheads="1"/>
          </p:cNvSpPr>
          <p:nvPr/>
        </p:nvSpPr>
        <p:spPr bwMode="auto">
          <a:xfrm>
            <a:off x="4767252" y="4044954"/>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cxnSp>
        <p:nvCxnSpPr>
          <p:cNvPr id="16" name="直接箭头连接符 15"/>
          <p:cNvCxnSpPr/>
          <p:nvPr/>
        </p:nvCxnSpPr>
        <p:spPr>
          <a:xfrm>
            <a:off x="5675300" y="3571876"/>
            <a:ext cx="857256" cy="428628"/>
          </a:xfrm>
          <a:prstGeom prst="straightConnector1">
            <a:avLst/>
          </a:prstGeom>
          <a:ln>
            <a:solidFill>
              <a:srgbClr val="00B050"/>
            </a:solidFill>
            <a:headEnd type="none"/>
            <a:tailEnd type="arrow"/>
          </a:ln>
        </p:spPr>
        <p:style>
          <a:lnRef idx="2">
            <a:schemeClr val="accent2"/>
          </a:lnRef>
          <a:fillRef idx="0">
            <a:schemeClr val="accent2"/>
          </a:fillRef>
          <a:effectRef idx="1">
            <a:schemeClr val="accent2"/>
          </a:effectRef>
          <a:fontRef idx="minor">
            <a:schemeClr val="tx1"/>
          </a:fontRef>
        </p:style>
      </p:cxnSp>
      <p:sp>
        <p:nvSpPr>
          <p:cNvPr id="17" name="右箭头 16"/>
          <p:cNvSpPr/>
          <p:nvPr/>
        </p:nvSpPr>
        <p:spPr>
          <a:xfrm>
            <a:off x="4317978" y="364331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358246" cy="2392386"/>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③ 其他情况</a:t>
            </a:r>
            <a:r>
              <a:rPr lang="zh-CN" altLang="zh-CN"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[righta]=</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[rightb]</a:t>
            </a:r>
            <a:r>
              <a:rPr lang="zh-CN" altLang="zh-CN" sz="2000">
                <a:solidFill>
                  <a:srgbClr val="0000FF"/>
                </a:solidFill>
                <a:latin typeface="Consolas" pitchFamily="49" charset="0"/>
                <a:ea typeface="楷体" pitchFamily="49" charset="-122"/>
                <a:cs typeface="Consolas" pitchFamily="49" charset="0"/>
              </a:rPr>
              <a:t>且</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[lefta]</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[leftb]</a:t>
            </a:r>
            <a:r>
              <a:rPr lang="zh-CN" altLang="zh-CN" sz="2000">
                <a:solidFill>
                  <a:srgbClr val="0000FF"/>
                </a:solidFill>
                <a:latin typeface="Consolas" pitchFamily="49" charset="0"/>
                <a:ea typeface="楷体" pitchFamily="49" charset="-122"/>
                <a:cs typeface="Consolas" pitchFamily="49" charset="0"/>
              </a:rPr>
              <a:t>且</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[lefta]</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[rightb]</a:t>
            </a: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[lefta]</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[rightb]=</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[righta]</a:t>
            </a:r>
            <a:r>
              <a:rPr lang="zh-CN" altLang="zh-CN"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[lefta]=</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[righta]</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[leftb]</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[lefta]=</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[rightb]</a:t>
            </a:r>
            <a:r>
              <a:rPr lang="zh-CN" altLang="zh-CN"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[leftb]=</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[rightb]</a:t>
            </a:r>
            <a:r>
              <a:rPr lang="zh-CN" altLang="zh-CN" sz="2000">
                <a:solidFill>
                  <a:srgbClr val="0000FF"/>
                </a:solidFill>
                <a:latin typeface="Consolas" pitchFamily="49" charset="0"/>
                <a:ea typeface="楷体" pitchFamily="49" charset="-122"/>
                <a:cs typeface="Consolas" pitchFamily="49" charset="0"/>
              </a:rPr>
              <a:t>，说明比赛区间的所以马的速度全部相同，任何两匹马比赛都没有输赢。</a:t>
            </a:r>
            <a:r>
              <a:rPr lang="en-US" altLang="zh-CN" sz="2200">
                <a:solidFill>
                  <a:srgbClr val="C00000"/>
                </a:solidFill>
                <a:latin typeface="Consolas" pitchFamily="49" charset="0"/>
                <a:ea typeface="楷体" pitchFamily="49" charset="-122"/>
                <a:cs typeface="Consolas" pitchFamily="49" charset="0"/>
              </a:rPr>
              <a:t>        </a:t>
            </a:r>
            <a:endParaRPr lang="zh-CN" altLang="en-US" sz="2200">
              <a:solidFill>
                <a:srgbClr val="C00000"/>
              </a:solidFill>
              <a:latin typeface="Consolas" pitchFamily="49" charset="0"/>
              <a:ea typeface="楷体" pitchFamily="49" charset="-122"/>
              <a:cs typeface="Consolas" pitchFamily="49" charset="0"/>
            </a:endParaRPr>
          </a:p>
        </p:txBody>
      </p:sp>
      <p:sp>
        <p:nvSpPr>
          <p:cNvPr id="3" name="TextBox 2"/>
          <p:cNvSpPr txBox="1"/>
          <p:nvPr/>
        </p:nvSpPr>
        <p:spPr>
          <a:xfrm>
            <a:off x="642910" y="3786190"/>
            <a:ext cx="7929618" cy="957250"/>
          </a:xfrm>
          <a:prstGeom prst="rect">
            <a:avLst/>
          </a:prstGeom>
          <a:noFill/>
        </p:spPr>
        <p:txBody>
          <a:bodyPr wrap="square" rtlCol="0">
            <a:spAutoFit/>
          </a:bodyPr>
          <a:lstStyle/>
          <a:p>
            <a:pPr>
              <a:lnSpc>
                <a:spcPct val="150000"/>
              </a:lnSpc>
            </a:pPr>
            <a:r>
              <a:rPr lang="en-US" altLang="zh-CN" sz="2000">
                <a:solidFill>
                  <a:srgbClr val="FF00FF"/>
                </a:solidFill>
                <a:latin typeface="Consolas" pitchFamily="49" charset="0"/>
                <a:ea typeface="楷体" pitchFamily="49" charset="-122"/>
                <a:cs typeface="Consolas" pitchFamily="49" charset="0"/>
              </a:rPr>
              <a:t>   </a:t>
            </a:r>
            <a:r>
              <a:rPr lang="zh-CN" altLang="zh-CN" sz="2000">
                <a:solidFill>
                  <a:srgbClr val="FF00FF"/>
                </a:solidFill>
                <a:latin typeface="Consolas" pitchFamily="49" charset="0"/>
                <a:ea typeface="楷体" pitchFamily="49" charset="-122"/>
                <a:cs typeface="Consolas" pitchFamily="49" charset="0"/>
              </a:rPr>
              <a:t>上述过程看出每种情况对于田忌来说都是最优的，因此最终获得的比赛方案也一定是最优的。</a:t>
            </a:r>
            <a:endParaRPr lang="zh-CN" altLang="en-US" sz="2000">
              <a:solidFill>
                <a:srgbClr val="FF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428604"/>
            <a:ext cx="5643602" cy="590349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a:solidFill>
                  <a:srgbClr val="C00000"/>
                </a:solidFill>
                <a:latin typeface="Consolas" pitchFamily="49" charset="0"/>
                <a:ea typeface="楷体" pitchFamily="49" charset="-122"/>
                <a:cs typeface="Consolas" pitchFamily="49" charset="0"/>
              </a:rPr>
              <a:t>//</a:t>
            </a:r>
            <a:r>
              <a:rPr lang="zh-CN" altLang="zh-CN" sz="1800">
                <a:solidFill>
                  <a:srgbClr val="C0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a[MAX];</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b[MAX];</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a:t>
            </a:r>
            <a:r>
              <a:rPr lang="zh-CN" altLang="zh-CN" sz="1800">
                <a:solidFill>
                  <a:srgbClr val="C0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ans;		</a:t>
            </a:r>
          </a:p>
          <a:p>
            <a:pPr>
              <a:lnSpc>
                <a:spcPct val="200000"/>
              </a:lnSpc>
            </a:pPr>
            <a:r>
              <a:rPr lang="en-US" altLang="zh-CN" sz="1800">
                <a:solidFill>
                  <a:srgbClr val="FF0000"/>
                </a:solidFill>
                <a:latin typeface="Consolas" pitchFamily="49" charset="0"/>
                <a:ea typeface="楷体" pitchFamily="49" charset="-122"/>
                <a:cs typeface="Consolas" pitchFamily="49" charset="0"/>
              </a:rPr>
              <a:t>int main()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while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scanf("%d",&amp;n);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(n==0) break;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i=0;i&lt;n;i++)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scanf("%d",&amp;a[i]);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j=0;j&lt;n;j++)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scanf("%d",&amp;b[j]);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solve();</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printf("%d\n",ans);</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50825" y="333375"/>
            <a:ext cx="655320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7.1.2 </a:t>
            </a:r>
            <a:r>
              <a:rPr lang="zh-CN" altLang="en-US" sz="2800">
                <a:solidFill>
                  <a:srgbClr val="FF0000"/>
                </a:solidFill>
                <a:latin typeface="Consolas" pitchFamily="49" charset="0"/>
                <a:ea typeface="微软雅黑" pitchFamily="34" charset="-122"/>
                <a:cs typeface="Consolas" pitchFamily="49" charset="0"/>
              </a:rPr>
              <a:t>贪心法求解的问题应具有的性质</a:t>
            </a:r>
          </a:p>
        </p:txBody>
      </p:sp>
      <p:sp>
        <p:nvSpPr>
          <p:cNvPr id="202755" name="Text Box 3"/>
          <p:cNvSpPr txBox="1">
            <a:spLocks noChangeArrowheads="1"/>
          </p:cNvSpPr>
          <p:nvPr/>
        </p:nvSpPr>
        <p:spPr bwMode="auto">
          <a:xfrm>
            <a:off x="468313" y="1268413"/>
            <a:ext cx="2603489"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dirty="0">
                <a:solidFill>
                  <a:schemeClr val="bg1"/>
                </a:solidFill>
                <a:latin typeface="Consolas" pitchFamily="49" charset="0"/>
                <a:ea typeface="楷体" pitchFamily="49" charset="-122"/>
                <a:cs typeface="Consolas" pitchFamily="49" charset="0"/>
              </a:rPr>
              <a:t>1. </a:t>
            </a:r>
            <a:r>
              <a:rPr lang="zh-CN" altLang="en-US" dirty="0">
                <a:solidFill>
                  <a:schemeClr val="bg1"/>
                </a:solidFill>
                <a:latin typeface="Consolas" pitchFamily="49" charset="0"/>
                <a:ea typeface="楷体" pitchFamily="49" charset="-122"/>
                <a:cs typeface="Consolas" pitchFamily="49" charset="0"/>
              </a:rPr>
              <a:t>贪心选择性质</a:t>
            </a:r>
          </a:p>
        </p:txBody>
      </p:sp>
      <p:sp>
        <p:nvSpPr>
          <p:cNvPr id="202756" name="Text Box 4"/>
          <p:cNvSpPr txBox="1">
            <a:spLocks noChangeArrowheads="1"/>
          </p:cNvSpPr>
          <p:nvPr/>
        </p:nvSpPr>
        <p:spPr bwMode="auto">
          <a:xfrm>
            <a:off x="755650" y="2000240"/>
            <a:ext cx="7777163" cy="203889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所谓</a:t>
            </a:r>
            <a:r>
              <a:rPr lang="zh-CN" altLang="en-US" sz="2000" dirty="0">
                <a:solidFill>
                  <a:srgbClr val="FF0000"/>
                </a:solidFill>
                <a:latin typeface="Consolas" pitchFamily="49" charset="0"/>
                <a:ea typeface="楷体" pitchFamily="49" charset="-122"/>
                <a:cs typeface="Consolas" pitchFamily="49" charset="0"/>
              </a:rPr>
              <a:t>贪心选择性质</a:t>
            </a:r>
            <a:r>
              <a:rPr lang="zh-CN" altLang="en-US" sz="2000" dirty="0">
                <a:solidFill>
                  <a:srgbClr val="0000FF"/>
                </a:solidFill>
                <a:latin typeface="Consolas" pitchFamily="49" charset="0"/>
                <a:ea typeface="楷体" pitchFamily="49" charset="-122"/>
                <a:cs typeface="Consolas" pitchFamily="49" charset="0"/>
              </a:rPr>
              <a:t>是指所求问题的整体最优解可以通过一系列局部最优的</a:t>
            </a:r>
            <a:r>
              <a:rPr lang="zh-CN" altLang="en-US" sz="2000">
                <a:solidFill>
                  <a:srgbClr val="0000FF"/>
                </a:solidFill>
                <a:latin typeface="Consolas" pitchFamily="49" charset="0"/>
                <a:ea typeface="楷体" pitchFamily="49" charset="-122"/>
                <a:cs typeface="Consolas" pitchFamily="49" charset="0"/>
              </a:rPr>
              <a:t>选择，即</a:t>
            </a:r>
            <a:r>
              <a:rPr lang="zh-CN" altLang="en-US" sz="2000" dirty="0">
                <a:solidFill>
                  <a:srgbClr val="0000FF"/>
                </a:solidFill>
                <a:latin typeface="Consolas" pitchFamily="49" charset="0"/>
                <a:ea typeface="楷体" pitchFamily="49" charset="-122"/>
                <a:cs typeface="Consolas" pitchFamily="49" charset="0"/>
              </a:rPr>
              <a:t>贪心选择来达到。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也就</a:t>
            </a:r>
            <a:r>
              <a:rPr lang="zh-CN" altLang="en-US" sz="2000">
                <a:solidFill>
                  <a:srgbClr val="0000FF"/>
                </a:solidFill>
                <a:latin typeface="Consolas" pitchFamily="49" charset="0"/>
                <a:ea typeface="楷体" pitchFamily="49" charset="-122"/>
                <a:cs typeface="Consolas" pitchFamily="49" charset="0"/>
              </a:rPr>
              <a:t>是说，贪</a:t>
            </a:r>
            <a:r>
              <a:rPr lang="zh-CN" altLang="en-US" sz="2000" dirty="0">
                <a:solidFill>
                  <a:srgbClr val="0000FF"/>
                </a:solidFill>
                <a:latin typeface="Consolas" pitchFamily="49" charset="0"/>
                <a:ea typeface="楷体" pitchFamily="49" charset="-122"/>
                <a:cs typeface="Consolas" pitchFamily="49" charset="0"/>
              </a:rPr>
              <a:t>心法仅在当前状态下做出最好</a:t>
            </a:r>
            <a:r>
              <a:rPr lang="zh-CN" altLang="en-US" sz="2000">
                <a:solidFill>
                  <a:srgbClr val="0000FF"/>
                </a:solidFill>
                <a:latin typeface="Consolas" pitchFamily="49" charset="0"/>
                <a:ea typeface="楷体" pitchFamily="49" charset="-122"/>
                <a:cs typeface="Consolas" pitchFamily="49" charset="0"/>
              </a:rPr>
              <a:t>选择，即</a:t>
            </a:r>
            <a:r>
              <a:rPr lang="zh-CN" altLang="en-US" sz="2000" dirty="0">
                <a:solidFill>
                  <a:srgbClr val="0000FF"/>
                </a:solidFill>
                <a:latin typeface="Consolas" pitchFamily="49" charset="0"/>
                <a:ea typeface="楷体" pitchFamily="49" charset="-122"/>
                <a:cs typeface="Consolas" pitchFamily="49" charset="0"/>
              </a:rPr>
              <a:t>局部最优</a:t>
            </a:r>
            <a:r>
              <a:rPr lang="zh-CN" altLang="en-US" sz="2000">
                <a:solidFill>
                  <a:srgbClr val="0000FF"/>
                </a:solidFill>
                <a:latin typeface="Consolas" pitchFamily="49" charset="0"/>
                <a:ea typeface="楷体" pitchFamily="49" charset="-122"/>
                <a:cs typeface="Consolas" pitchFamily="49" charset="0"/>
              </a:rPr>
              <a:t>选择，然</a:t>
            </a:r>
            <a:r>
              <a:rPr lang="zh-CN" altLang="en-US" sz="2000" dirty="0">
                <a:solidFill>
                  <a:srgbClr val="0000FF"/>
                </a:solidFill>
                <a:latin typeface="Consolas" pitchFamily="49" charset="0"/>
                <a:ea typeface="楷体" pitchFamily="49" charset="-122"/>
                <a:cs typeface="Consolas" pitchFamily="49" charset="0"/>
              </a:rPr>
              <a:t>后再去求解做出这个选择后产生的相应子问题的解。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929618" cy="61077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dirty="0">
                <a:solidFill>
                  <a:srgbClr val="FF0000"/>
                </a:solidFill>
                <a:latin typeface="Consolas" pitchFamily="49" charset="0"/>
                <a:ea typeface="楷体" pitchFamily="49" charset="-122"/>
                <a:cs typeface="Consolas" pitchFamily="49" charset="0"/>
              </a:rPr>
              <a:t>void solve()				//</a:t>
            </a:r>
            <a:r>
              <a:rPr lang="zh-CN" altLang="zh-CN" sz="1800" dirty="0">
                <a:solidFill>
                  <a:srgbClr val="FF0000"/>
                </a:solidFill>
                <a:latin typeface="Consolas" pitchFamily="49" charset="0"/>
                <a:ea typeface="楷体" pitchFamily="49" charset="-122"/>
                <a:cs typeface="Consolas" pitchFamily="49" charset="0"/>
              </a:rPr>
              <a:t>求解算法</a:t>
            </a:r>
          </a:p>
          <a:p>
            <a:r>
              <a:rPr lang="en-US" altLang="zh-CN" sz="1800" dirty="0">
                <a:solidFill>
                  <a:srgbClr val="0000FF"/>
                </a:solidFill>
                <a:latin typeface="Consolas" pitchFamily="49" charset="0"/>
                <a:ea typeface="楷体" pitchFamily="49" charset="-122"/>
                <a:cs typeface="Consolas" pitchFamily="49" charset="0"/>
              </a:rPr>
              <a:t>{  sort(</a:t>
            </a:r>
            <a:r>
              <a:rPr lang="en-US" altLang="zh-CN" sz="1800" dirty="0" err="1">
                <a:solidFill>
                  <a:srgbClr val="0000FF"/>
                </a:solidFill>
                <a:latin typeface="Consolas" pitchFamily="49" charset="0"/>
                <a:ea typeface="楷体" pitchFamily="49" charset="-122"/>
                <a:cs typeface="Consolas" pitchFamily="49" charset="0"/>
              </a:rPr>
              <a:t>a,a+n</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对</a:t>
            </a:r>
            <a:r>
              <a:rPr lang="en-US" altLang="zh-CN" sz="1800" dirty="0">
                <a:solidFill>
                  <a:srgbClr val="00B0F0"/>
                </a:solidFill>
                <a:latin typeface="Consolas" pitchFamily="49" charset="0"/>
                <a:ea typeface="楷体" pitchFamily="49" charset="-122"/>
                <a:cs typeface="Consolas" pitchFamily="49" charset="0"/>
              </a:rPr>
              <a:t>a</a:t>
            </a:r>
            <a:r>
              <a:rPr lang="zh-CN" altLang="zh-CN" sz="1800" dirty="0">
                <a:solidFill>
                  <a:srgbClr val="00B0F0"/>
                </a:solidFill>
                <a:latin typeface="Consolas" pitchFamily="49" charset="0"/>
                <a:ea typeface="楷体" pitchFamily="49" charset="-122"/>
                <a:cs typeface="Consolas" pitchFamily="49" charset="0"/>
              </a:rPr>
              <a:t>递增排序</a:t>
            </a:r>
          </a:p>
          <a:p>
            <a:r>
              <a:rPr lang="en-US" altLang="zh-CN" sz="1800" dirty="0">
                <a:solidFill>
                  <a:srgbClr val="0000FF"/>
                </a:solidFill>
                <a:latin typeface="Consolas" pitchFamily="49" charset="0"/>
                <a:ea typeface="楷体" pitchFamily="49" charset="-122"/>
                <a:cs typeface="Consolas" pitchFamily="49" charset="0"/>
              </a:rPr>
              <a:t>   sort(</a:t>
            </a:r>
            <a:r>
              <a:rPr lang="en-US" altLang="zh-CN" sz="1800" dirty="0" err="1">
                <a:solidFill>
                  <a:srgbClr val="0000FF"/>
                </a:solidFill>
                <a:latin typeface="Consolas" pitchFamily="49" charset="0"/>
                <a:ea typeface="楷体" pitchFamily="49" charset="-122"/>
                <a:cs typeface="Consolas" pitchFamily="49" charset="0"/>
              </a:rPr>
              <a:t>b,b+n</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对</a:t>
            </a:r>
            <a:r>
              <a:rPr lang="en-US" altLang="zh-CN" sz="1800" dirty="0">
                <a:solidFill>
                  <a:srgbClr val="00B0F0"/>
                </a:solidFill>
                <a:latin typeface="Consolas" pitchFamily="49" charset="0"/>
                <a:ea typeface="楷体" pitchFamily="49" charset="-122"/>
                <a:cs typeface="Consolas" pitchFamily="49" charset="0"/>
              </a:rPr>
              <a:t>b</a:t>
            </a:r>
            <a:r>
              <a:rPr lang="zh-CN" altLang="zh-CN" sz="1800" dirty="0">
                <a:solidFill>
                  <a:srgbClr val="00B0F0"/>
                </a:solidFill>
                <a:latin typeface="Consolas" pitchFamily="49" charset="0"/>
                <a:ea typeface="楷体" pitchFamily="49" charset="-122"/>
                <a:cs typeface="Consolas" pitchFamily="49" charset="0"/>
              </a:rPr>
              <a:t>递增排序</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lefta</a:t>
            </a:r>
            <a:r>
              <a:rPr lang="en-US" altLang="zh-CN" sz="1800" dirty="0">
                <a:solidFill>
                  <a:srgbClr val="0000FF"/>
                </a:solidFill>
                <a:latin typeface="Consolas" pitchFamily="49" charset="0"/>
                <a:ea typeface="楷体" pitchFamily="49" charset="-122"/>
                <a:cs typeface="Consolas" pitchFamily="49" charset="0"/>
              </a:rPr>
              <a:t>=0,leftb=0;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righta</a:t>
            </a:r>
            <a:r>
              <a:rPr lang="en-US" altLang="zh-CN" sz="1800" dirty="0">
                <a:solidFill>
                  <a:srgbClr val="0000FF"/>
                </a:solidFill>
                <a:latin typeface="Consolas" pitchFamily="49" charset="0"/>
                <a:ea typeface="楷体" pitchFamily="49" charset="-122"/>
                <a:cs typeface="Consolas" pitchFamily="49" charset="0"/>
              </a:rPr>
              <a:t>=n-1,rightb=n-1;</a:t>
            </a:r>
            <a:endParaRPr lang="zh-CN" altLang="zh-CN" sz="1800" dirty="0">
              <a:solidFill>
                <a:srgbClr val="0000FF"/>
              </a:solidFill>
              <a:latin typeface="Consolas" pitchFamily="49" charset="0"/>
              <a:ea typeface="楷体" pitchFamily="49" charset="-122"/>
              <a:cs typeface="Consolas" pitchFamily="49" charset="0"/>
            </a:endParaRPr>
          </a:p>
          <a:p>
            <a:pPr>
              <a:lnSpc>
                <a:spcPct val="200000"/>
              </a:lnSpc>
            </a:pPr>
            <a:r>
              <a:rPr lang="en-US" altLang="zh-CN" sz="1800" dirty="0">
                <a:solidFill>
                  <a:srgbClr val="0000FF"/>
                </a:solidFill>
                <a:latin typeface="Consolas" pitchFamily="49" charset="0"/>
                <a:ea typeface="楷体" pitchFamily="49" charset="-122"/>
                <a:cs typeface="Consolas" pitchFamily="49" charset="0"/>
              </a:rPr>
              <a:t>   while (</a:t>
            </a:r>
            <a:r>
              <a:rPr lang="en-US" altLang="zh-CN" sz="1800" dirty="0" err="1">
                <a:solidFill>
                  <a:srgbClr val="0000FF"/>
                </a:solidFill>
                <a:latin typeface="Consolas" pitchFamily="49" charset="0"/>
                <a:ea typeface="楷体" pitchFamily="49" charset="-122"/>
                <a:cs typeface="Consolas" pitchFamily="49" charset="0"/>
              </a:rPr>
              <a:t>lefta</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righta</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比赛直到结束</a:t>
            </a:r>
          </a:p>
          <a:p>
            <a:r>
              <a:rPr lang="en-US" altLang="zh-CN" sz="1800" dirty="0">
                <a:solidFill>
                  <a:srgbClr val="0000FF"/>
                </a:solidFill>
                <a:latin typeface="Consolas" pitchFamily="49" charset="0"/>
                <a:ea typeface="楷体" pitchFamily="49" charset="-122"/>
                <a:cs typeface="Consolas" pitchFamily="49" charset="0"/>
              </a:rPr>
              <a:t>   {  if (a[</a:t>
            </a:r>
            <a:r>
              <a:rPr lang="en-US" altLang="zh-CN" sz="1800" dirty="0" err="1">
                <a:solidFill>
                  <a:srgbClr val="0000FF"/>
                </a:solidFill>
                <a:latin typeface="Consolas" pitchFamily="49" charset="0"/>
                <a:ea typeface="楷体" pitchFamily="49" charset="-122"/>
                <a:cs typeface="Consolas" pitchFamily="49" charset="0"/>
              </a:rPr>
              <a:t>righta</a:t>
            </a:r>
            <a:r>
              <a:rPr lang="en-US" altLang="zh-CN" sz="1800" dirty="0">
                <a:solidFill>
                  <a:srgbClr val="0000FF"/>
                </a:solidFill>
                <a:latin typeface="Consolas" pitchFamily="49" charset="0"/>
                <a:ea typeface="楷体" pitchFamily="49" charset="-122"/>
                <a:cs typeface="Consolas" pitchFamily="49" charset="0"/>
              </a:rPr>
              <a:t>]&gt;b[</a:t>
            </a:r>
            <a:r>
              <a:rPr lang="en-US" altLang="zh-CN" sz="1800" dirty="0" err="1">
                <a:solidFill>
                  <a:srgbClr val="0000FF"/>
                </a:solidFill>
                <a:latin typeface="Consolas" pitchFamily="49" charset="0"/>
                <a:ea typeface="楷体" pitchFamily="49" charset="-122"/>
                <a:cs typeface="Consolas" pitchFamily="49" charset="0"/>
              </a:rPr>
              <a:t>rightb</a:t>
            </a:r>
            <a:r>
              <a:rPr lang="en-US" altLang="zh-CN" sz="1800" dirty="0">
                <a:solidFill>
                  <a:srgbClr val="0000FF"/>
                </a:solidFill>
                <a:latin typeface="Consolas" pitchFamily="49" charset="0"/>
                <a:ea typeface="楷体" pitchFamily="49" charset="-122"/>
                <a:cs typeface="Consolas" pitchFamily="49" charset="0"/>
              </a:rPr>
              <a:t>])	</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田忌最快的马比齐威王最快的马快，两者比赛</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+=200;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righta</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rightb</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else if (a[</a:t>
            </a:r>
            <a:r>
              <a:rPr lang="en-US" altLang="zh-CN" sz="1800" dirty="0" err="1">
                <a:solidFill>
                  <a:srgbClr val="0000FF"/>
                </a:solidFill>
                <a:latin typeface="Consolas" pitchFamily="49" charset="0"/>
                <a:ea typeface="楷体" pitchFamily="49" charset="-122"/>
                <a:cs typeface="Consolas" pitchFamily="49" charset="0"/>
              </a:rPr>
              <a:t>righta</a:t>
            </a:r>
            <a:r>
              <a:rPr lang="en-US" altLang="zh-CN" sz="1800" dirty="0">
                <a:solidFill>
                  <a:srgbClr val="0000FF"/>
                </a:solidFill>
                <a:latin typeface="Consolas" pitchFamily="49" charset="0"/>
                <a:ea typeface="楷体" pitchFamily="49" charset="-122"/>
                <a:cs typeface="Consolas" pitchFamily="49" charset="0"/>
              </a:rPr>
              <a:t>]&lt;b[</a:t>
            </a:r>
            <a:r>
              <a:rPr lang="en-US" altLang="zh-CN" sz="1800" dirty="0" err="1">
                <a:solidFill>
                  <a:srgbClr val="0000FF"/>
                </a:solidFill>
                <a:latin typeface="Consolas" pitchFamily="49" charset="0"/>
                <a:ea typeface="楷体" pitchFamily="49" charset="-122"/>
                <a:cs typeface="Consolas" pitchFamily="49" charset="0"/>
              </a:rPr>
              <a:t>rightb</a:t>
            </a:r>
            <a:r>
              <a:rPr lang="en-US" altLang="zh-CN" sz="1800" dirty="0">
                <a:solidFill>
                  <a:srgbClr val="0000FF"/>
                </a:solidFill>
                <a:latin typeface="Consolas" pitchFamily="49" charset="0"/>
                <a:ea typeface="楷体" pitchFamily="49" charset="-122"/>
                <a:cs typeface="Consolas" pitchFamily="49" charset="0"/>
              </a:rPr>
              <a:t>])	</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田忌最快的马比齐威王最快的马慢</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-=200;			</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选择田忌最慢的马与比齐威王最快的马比赛</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lefta</a:t>
            </a:r>
            <a:r>
              <a:rPr lang="en-US" altLang="zh-CN" sz="1800" dirty="0">
                <a:solidFill>
                  <a:srgbClr val="FF0000"/>
                </a:solidFill>
                <a:latin typeface="Consolas" pitchFamily="49" charset="0"/>
                <a:ea typeface="楷体" pitchFamily="49" charset="-122"/>
                <a:cs typeface="Consolas" pitchFamily="49" charset="0"/>
              </a:rPr>
              <a:t>++;</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rightb</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p:txBody>
      </p:sp>
      <p:sp>
        <p:nvSpPr>
          <p:cNvPr id="3" name="Rectangle 2"/>
          <p:cNvSpPr>
            <a:spLocks noChangeArrowheads="1"/>
          </p:cNvSpPr>
          <p:nvPr/>
        </p:nvSpPr>
        <p:spPr bwMode="auto">
          <a:xfrm>
            <a:off x="5514454" y="3484486"/>
            <a:ext cx="2416174" cy="3413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ts val="216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dirty="0">
              <a:ln>
                <a:noFill/>
              </a:ln>
              <a:solidFill>
                <a:srgbClr val="0000FF"/>
              </a:solidFill>
              <a:effectLst/>
              <a:ea typeface="楷体" pitchFamily="49" charset="-122"/>
              <a:cs typeface="Times New Roman" pitchFamily="18" charset="0"/>
            </a:endParaRPr>
          </a:p>
        </p:txBody>
      </p:sp>
      <p:sp>
        <p:nvSpPr>
          <p:cNvPr id="4" name="Rectangle 3"/>
          <p:cNvSpPr>
            <a:spLocks noChangeArrowheads="1"/>
          </p:cNvSpPr>
          <p:nvPr/>
        </p:nvSpPr>
        <p:spPr bwMode="auto">
          <a:xfrm>
            <a:off x="5546204" y="3173326"/>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5" name="Rectangle 4"/>
          <p:cNvSpPr>
            <a:spLocks noChangeArrowheads="1"/>
          </p:cNvSpPr>
          <p:nvPr/>
        </p:nvSpPr>
        <p:spPr bwMode="auto">
          <a:xfrm>
            <a:off x="7644875" y="3179676"/>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6" name="Rectangle 5"/>
          <p:cNvSpPr>
            <a:spLocks noChangeArrowheads="1"/>
          </p:cNvSpPr>
          <p:nvPr/>
        </p:nvSpPr>
        <p:spPr bwMode="auto">
          <a:xfrm>
            <a:off x="5330304" y="3528936"/>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7" name="Rectangle 6"/>
          <p:cNvSpPr>
            <a:spLocks noChangeArrowheads="1"/>
          </p:cNvSpPr>
          <p:nvPr/>
        </p:nvSpPr>
        <p:spPr bwMode="auto">
          <a:xfrm>
            <a:off x="5508104" y="4005064"/>
            <a:ext cx="2422524"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8" name="Rectangle 7"/>
          <p:cNvSpPr>
            <a:spLocks noChangeArrowheads="1"/>
          </p:cNvSpPr>
          <p:nvPr/>
        </p:nvSpPr>
        <p:spPr bwMode="auto">
          <a:xfrm>
            <a:off x="5323954" y="40495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cxnSp>
        <p:nvCxnSpPr>
          <p:cNvPr id="9" name="直接箭头连接符 8"/>
          <p:cNvCxnSpPr/>
          <p:nvPr/>
        </p:nvCxnSpPr>
        <p:spPr>
          <a:xfrm rot="5400000">
            <a:off x="7309122" y="4539759"/>
            <a:ext cx="432000" cy="119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a:xfrm rot="5400000">
            <a:off x="7309122" y="3312142"/>
            <a:ext cx="432000" cy="158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rot="5400000">
            <a:off x="5958440" y="4539759"/>
            <a:ext cx="432000" cy="1194"/>
          </a:xfrm>
          <a:prstGeom prst="straightConnector1">
            <a:avLst/>
          </a:prstGeom>
          <a:ln>
            <a:solidFill>
              <a:schemeClr val="accent2"/>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rot="5400000">
            <a:off x="5958440" y="3312142"/>
            <a:ext cx="432000" cy="1588"/>
          </a:xfrm>
          <a:prstGeom prst="straightConnector1">
            <a:avLst/>
          </a:prstGeom>
          <a:ln>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72727"/>
            <a:ext cx="8143932" cy="50724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a:solidFill>
                  <a:srgbClr val="0000FF"/>
                </a:solidFill>
                <a:latin typeface="Consolas" pitchFamily="49" charset="0"/>
                <a:ea typeface="楷体" pitchFamily="49" charset="-122"/>
                <a:cs typeface="Consolas" pitchFamily="49" charset="0"/>
              </a:rPr>
              <a:t>      else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田忌最快的马与齐威王最快的马的速度相同</a:t>
            </a:r>
          </a:p>
          <a:p>
            <a:r>
              <a:rPr lang="en-US" altLang="zh-CN" sz="1800" dirty="0">
                <a:solidFill>
                  <a:srgbClr val="0000FF"/>
                </a:solidFill>
                <a:latin typeface="Consolas" pitchFamily="49" charset="0"/>
                <a:ea typeface="楷体" pitchFamily="49" charset="-122"/>
                <a:cs typeface="Consolas" pitchFamily="49" charset="0"/>
              </a:rPr>
              <a:t>      {  if (a[</a:t>
            </a:r>
            <a:r>
              <a:rPr lang="en-US" altLang="zh-CN" sz="1800" dirty="0" err="1">
                <a:solidFill>
                  <a:srgbClr val="0000FF"/>
                </a:solidFill>
                <a:latin typeface="Consolas" pitchFamily="49" charset="0"/>
                <a:ea typeface="楷体" pitchFamily="49" charset="-122"/>
                <a:cs typeface="Consolas" pitchFamily="49" charset="0"/>
              </a:rPr>
              <a:t>lefta</a:t>
            </a:r>
            <a:r>
              <a:rPr lang="en-US" altLang="zh-CN" sz="1800" dirty="0">
                <a:solidFill>
                  <a:srgbClr val="0000FF"/>
                </a:solidFill>
                <a:latin typeface="Consolas" pitchFamily="49" charset="0"/>
                <a:ea typeface="楷体" pitchFamily="49" charset="-122"/>
                <a:cs typeface="Consolas" pitchFamily="49" charset="0"/>
              </a:rPr>
              <a:t>]&gt;b[</a:t>
            </a:r>
            <a:r>
              <a:rPr lang="en-US" altLang="zh-CN" sz="1800" dirty="0" err="1">
                <a:solidFill>
                  <a:srgbClr val="0000FF"/>
                </a:solidFill>
                <a:latin typeface="Consolas" pitchFamily="49" charset="0"/>
                <a:ea typeface="楷体" pitchFamily="49" charset="-122"/>
                <a:cs typeface="Consolas" pitchFamily="49" charset="0"/>
              </a:rPr>
              <a:t>leftb</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田忌最慢的马比齐威王最慢的马快，两者比赛</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+=200;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lefta</a:t>
            </a:r>
            <a:r>
              <a:rPr lang="en-US" altLang="zh-CN" sz="1800" dirty="0">
                <a:solidFill>
                  <a:srgbClr val="FF0000"/>
                </a:solidFill>
                <a:latin typeface="Consolas" pitchFamily="49" charset="0"/>
                <a:ea typeface="楷体" pitchFamily="49" charset="-122"/>
                <a:cs typeface="Consolas" pitchFamily="49" charset="0"/>
              </a:rPr>
              <a:t>++;</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leftb</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else</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if (a[</a:t>
            </a:r>
            <a:r>
              <a:rPr lang="en-US" altLang="zh-CN" sz="1800" dirty="0" err="1">
                <a:solidFill>
                  <a:srgbClr val="0000FF"/>
                </a:solidFill>
                <a:latin typeface="Consolas" pitchFamily="49" charset="0"/>
                <a:ea typeface="楷体" pitchFamily="49" charset="-122"/>
                <a:cs typeface="Consolas" pitchFamily="49" charset="0"/>
              </a:rPr>
              <a:t>lefta</a:t>
            </a:r>
            <a:r>
              <a:rPr lang="en-US" altLang="zh-CN" sz="1800" dirty="0">
                <a:solidFill>
                  <a:srgbClr val="0000FF"/>
                </a:solidFill>
                <a:latin typeface="Consolas" pitchFamily="49" charset="0"/>
                <a:ea typeface="楷体" pitchFamily="49" charset="-122"/>
                <a:cs typeface="Consolas" pitchFamily="49" charset="0"/>
              </a:rPr>
              <a:t>]&lt;b[</a:t>
            </a:r>
            <a:r>
              <a:rPr lang="en-US" altLang="zh-CN" sz="1800" dirty="0" err="1">
                <a:solidFill>
                  <a:srgbClr val="0000FF"/>
                </a:solidFill>
                <a:latin typeface="Consolas" pitchFamily="49" charset="0"/>
                <a:ea typeface="楷体" pitchFamily="49" charset="-122"/>
                <a:cs typeface="Consolas" pitchFamily="49" charset="0"/>
              </a:rPr>
              <a:t>rightb</a:t>
            </a:r>
            <a:r>
              <a:rPr lang="en-US" altLang="zh-CN" sz="1800" dirty="0">
                <a:solidFill>
                  <a:srgbClr val="0000FF"/>
                </a:solidFill>
                <a:latin typeface="Consolas" pitchFamily="49" charset="0"/>
                <a:ea typeface="楷体" pitchFamily="49" charset="-122"/>
                <a:cs typeface="Consolas" pitchFamily="49" charset="0"/>
              </a:rPr>
              <a:t>])	</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否则，用田忌最慢的马与齐威王最快的马比赛</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-=200;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lefta</a:t>
            </a:r>
            <a:r>
              <a:rPr lang="en-US" altLang="zh-CN" sz="1800" dirty="0">
                <a:solidFill>
                  <a:srgbClr val="FF0000"/>
                </a:solidFill>
                <a:latin typeface="Consolas" pitchFamily="49" charset="0"/>
                <a:ea typeface="楷体" pitchFamily="49" charset="-122"/>
                <a:cs typeface="Consolas" pitchFamily="49" charset="0"/>
              </a:rPr>
              <a:t>++;</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rightb</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
        <p:nvSpPr>
          <p:cNvPr id="3" name="Rectangle 2"/>
          <p:cNvSpPr>
            <a:spLocks noChangeArrowheads="1"/>
          </p:cNvSpPr>
          <p:nvPr/>
        </p:nvSpPr>
        <p:spPr bwMode="auto">
          <a:xfrm>
            <a:off x="5658470" y="1773565"/>
            <a:ext cx="2416174" cy="3413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ts val="216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dirty="0">
              <a:ln>
                <a:noFill/>
              </a:ln>
              <a:solidFill>
                <a:srgbClr val="0000FF"/>
              </a:solidFill>
              <a:effectLst/>
              <a:ea typeface="楷体" pitchFamily="49" charset="-122"/>
              <a:cs typeface="Times New Roman" pitchFamily="18" charset="0"/>
            </a:endParaRPr>
          </a:p>
        </p:txBody>
      </p:sp>
      <p:sp>
        <p:nvSpPr>
          <p:cNvPr id="4" name="Rectangle 3"/>
          <p:cNvSpPr>
            <a:spLocks noChangeArrowheads="1"/>
          </p:cNvSpPr>
          <p:nvPr/>
        </p:nvSpPr>
        <p:spPr bwMode="auto">
          <a:xfrm>
            <a:off x="5690220" y="1462405"/>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慢</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5" name="Rectangle 4"/>
          <p:cNvSpPr>
            <a:spLocks noChangeArrowheads="1"/>
          </p:cNvSpPr>
          <p:nvPr/>
        </p:nvSpPr>
        <p:spPr bwMode="auto">
          <a:xfrm>
            <a:off x="7788891" y="1468755"/>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ea typeface="楷体" pitchFamily="49" charset="-122"/>
                <a:cs typeface="Times New Roman" pitchFamily="18" charset="0"/>
              </a:rPr>
              <a:t>快</a:t>
            </a:r>
            <a:endParaRPr kumimoji="0" 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6" name="Rectangle 5"/>
          <p:cNvSpPr>
            <a:spLocks noChangeArrowheads="1"/>
          </p:cNvSpPr>
          <p:nvPr/>
        </p:nvSpPr>
        <p:spPr bwMode="auto">
          <a:xfrm>
            <a:off x="5474320" y="1818015"/>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7" name="Rectangle 6"/>
          <p:cNvSpPr>
            <a:spLocks noChangeArrowheads="1"/>
          </p:cNvSpPr>
          <p:nvPr/>
        </p:nvSpPr>
        <p:spPr bwMode="auto">
          <a:xfrm>
            <a:off x="5652120" y="2294143"/>
            <a:ext cx="2422524"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sp>
        <p:nvSpPr>
          <p:cNvPr id="8" name="Rectangle 7"/>
          <p:cNvSpPr>
            <a:spLocks noChangeArrowheads="1"/>
          </p:cNvSpPr>
          <p:nvPr/>
        </p:nvSpPr>
        <p:spPr bwMode="auto">
          <a:xfrm>
            <a:off x="5467970" y="2338593"/>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a:ln>
                <a:noFill/>
              </a:ln>
              <a:solidFill>
                <a:srgbClr val="0000FF"/>
              </a:solidFill>
              <a:effectLst/>
              <a:ea typeface="楷体" pitchFamily="49" charset="-122"/>
              <a:cs typeface="Times New Roman" pitchFamily="18" charset="0"/>
            </a:endParaRPr>
          </a:p>
        </p:txBody>
      </p:sp>
      <p:cxnSp>
        <p:nvCxnSpPr>
          <p:cNvPr id="9" name="直接箭头连接符 8"/>
          <p:cNvCxnSpPr/>
          <p:nvPr/>
        </p:nvCxnSpPr>
        <p:spPr>
          <a:xfrm rot="5400000">
            <a:off x="7453138" y="2828838"/>
            <a:ext cx="432000" cy="119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a:xfrm rot="5400000">
            <a:off x="7453138" y="1601221"/>
            <a:ext cx="432000" cy="158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rot="5400000">
            <a:off x="6102456" y="2828838"/>
            <a:ext cx="432000" cy="1194"/>
          </a:xfrm>
          <a:prstGeom prst="straightConnector1">
            <a:avLst/>
          </a:prstGeom>
          <a:ln>
            <a:solidFill>
              <a:schemeClr val="accent2"/>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rot="5400000">
            <a:off x="6102456" y="1601221"/>
            <a:ext cx="432000" cy="1588"/>
          </a:xfrm>
          <a:prstGeom prst="straightConnector1">
            <a:avLst/>
          </a:prstGeom>
          <a:ln>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矩形 12"/>
          <p:cNvSpPr/>
          <p:nvPr/>
        </p:nvSpPr>
        <p:spPr>
          <a:xfrm>
            <a:off x="723648" y="5655946"/>
            <a:ext cx="8168832" cy="830997"/>
          </a:xfrm>
          <a:prstGeom prst="rect">
            <a:avLst/>
          </a:prstGeom>
        </p:spPr>
        <p:txBody>
          <a:bodyPr wrap="square">
            <a:spAutoFit/>
          </a:bodyPr>
          <a:lstStyle/>
          <a:p>
            <a:r>
              <a:rPr lang="zh-CN" altLang="en-US" dirty="0">
                <a:solidFill>
                  <a:srgbClr val="0000FF"/>
                </a:solidFill>
                <a:latin typeface="微软雅黑" panose="020B0503020204020204" pitchFamily="34" charset="-122"/>
                <a:ea typeface="微软雅黑" panose="020B0503020204020204" pitchFamily="34" charset="-122"/>
              </a:rPr>
              <a:t>贪心策略：</a:t>
            </a:r>
            <a:r>
              <a:rPr lang="zh-CN" altLang="en-US" dirty="0">
                <a:solidFill>
                  <a:srgbClr val="FF0000"/>
                </a:solidFill>
                <a:latin typeface="-apple-system"/>
              </a:rPr>
              <a:t>田忌只在有把握赢的情况下拿出快马和王马拼，否则用最慢的马比掉王的快马，以最大程度削弱王马的实力</a:t>
            </a:r>
            <a:endParaRPr lang="zh-CN" alt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643050"/>
            <a:ext cx="7715304" cy="100784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39750" y="1628775"/>
            <a:ext cx="7920038" cy="3062377"/>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问题描述</a:t>
            </a:r>
            <a:r>
              <a:rPr lang="en-US" altLang="zh-CN"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个独立的作业</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台相同的机器</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进行加工处理，作业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所需的处理时间为</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每个作业均可在任何一台机器上加工处理</a:t>
            </a:r>
            <a:r>
              <a:rPr lang="zh-CN" altLang="en-US" sz="2000" dirty="0">
                <a:solidFill>
                  <a:srgbClr val="0000FF"/>
                </a:solidFill>
                <a:latin typeface="Consolas" pitchFamily="49" charset="0"/>
                <a:ea typeface="楷体" pitchFamily="49" charset="-122"/>
                <a:cs typeface="Consolas" pitchFamily="49" charset="0"/>
              </a:rPr>
              <a:t>，但未完工前不允许中断，任何作业也不能拆分成更小的子作业。</a:t>
            </a:r>
          </a:p>
          <a:p>
            <a:pPr algn="just">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多机调度问题要求给出一种作业调度方案，使所给的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个作业在尽可能短的时间内由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台机器加工处理完成。</a:t>
            </a:r>
          </a:p>
        </p:txBody>
      </p:sp>
      <p:sp>
        <p:nvSpPr>
          <p:cNvPr id="4" name="TextBox 3"/>
          <p:cNvSpPr txBox="1"/>
          <p:nvPr/>
        </p:nvSpPr>
        <p:spPr>
          <a:xfrm>
            <a:off x="2412000" y="476672"/>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7.6 </a:t>
            </a:r>
            <a:r>
              <a:rPr lang="zh-CN" altLang="zh-CN" sz="2800">
                <a:solidFill>
                  <a:srgbClr val="FF0000"/>
                </a:solidFill>
                <a:latin typeface="Consolas" pitchFamily="49" charset="0"/>
                <a:ea typeface="叶根友毛笔行书2.0版" pitchFamily="2" charset="-122"/>
                <a:cs typeface="Consolas" pitchFamily="49" charset="0"/>
              </a:rPr>
              <a:t>求解多机调度问题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785794"/>
            <a:ext cx="8424863" cy="3687503"/>
          </a:xfrm>
          <a:prstGeom prst="rect">
            <a:avLst/>
          </a:prstGeom>
          <a:solidFill>
            <a:schemeClr val="accent6">
              <a:lumMod val="20000"/>
              <a:lumOff val="80000"/>
            </a:schemeClr>
          </a:solidFill>
          <a:ln w="9525">
            <a:noFill/>
            <a:miter lim="800000"/>
            <a:headEnd/>
            <a:tailEnd/>
          </a:ln>
          <a:effectLst/>
        </p:spPr>
        <p:txBody>
          <a:bodyPr lIns="144000" tIns="180000" bIns="180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问题求解</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贪心法求解多机调度问题的</a:t>
            </a:r>
            <a:r>
              <a:rPr lang="zh-CN" altLang="en-US" sz="2000" dirty="0">
                <a:solidFill>
                  <a:srgbClr val="FF0000"/>
                </a:solidFill>
                <a:latin typeface="Consolas" pitchFamily="49" charset="0"/>
                <a:ea typeface="楷体" pitchFamily="49" charset="-122"/>
                <a:cs typeface="Consolas" pitchFamily="49" charset="0"/>
              </a:rPr>
              <a:t>贪心策略是最长处理时间作业优先，即把处理时间最长的作业分配给最先空闲的机器</a:t>
            </a:r>
            <a:r>
              <a:rPr lang="zh-CN" altLang="en-US" sz="2000" dirty="0">
                <a:solidFill>
                  <a:srgbClr val="0000FF"/>
                </a:solidFill>
                <a:latin typeface="Consolas" pitchFamily="49" charset="0"/>
                <a:ea typeface="楷体" pitchFamily="49" charset="-122"/>
                <a:cs typeface="Consolas" pitchFamily="49" charset="0"/>
              </a:rPr>
              <a:t>，这样可以保证处理时间长的作业优先处理，从而在整体上获得尽可能短的处理时间。</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按照最长处理时间作业优先的贪心策略，当</a:t>
            </a:r>
            <a:r>
              <a:rPr lang="en-US" altLang="zh-CN" sz="2000" i="1" dirty="0" err="1">
                <a:solidFill>
                  <a:srgbClr val="0000FF"/>
                </a:solidFill>
                <a:latin typeface="Consolas" pitchFamily="49" charset="0"/>
                <a:ea typeface="楷体" pitchFamily="49" charset="-122"/>
                <a:cs typeface="Consolas" pitchFamily="49" charset="0"/>
              </a:rPr>
              <a:t>m</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时，只要将机器</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时间区间分配给作业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即可；</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当</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时，首先将</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个作业依其所需的处理时间从大到小排序，然后依此顺序将作业分配给空闲的处理机。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95288" y="333375"/>
            <a:ext cx="8280400" cy="873188"/>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spcBef>
                <a:spcPts val="0"/>
              </a:spcBef>
            </a:pPr>
            <a:r>
              <a:rPr lang="zh-CN" altLang="en-US"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例如，有</a:t>
            </a:r>
            <a:r>
              <a:rPr lang="en-US" altLang="zh-CN" sz="2200" dirty="0">
                <a:solidFill>
                  <a:srgbClr val="0000FF"/>
                </a:solidFill>
                <a:latin typeface="Consolas" pitchFamily="49" charset="0"/>
                <a:ea typeface="楷体" pitchFamily="49" charset="-122"/>
                <a:cs typeface="Consolas" pitchFamily="49" charset="0"/>
              </a:rPr>
              <a:t>7</a:t>
            </a:r>
            <a:r>
              <a:rPr lang="zh-CN" altLang="en-US" sz="2200" dirty="0">
                <a:solidFill>
                  <a:srgbClr val="0000FF"/>
                </a:solidFill>
                <a:latin typeface="Consolas" pitchFamily="49" charset="0"/>
                <a:ea typeface="楷体" pitchFamily="49" charset="-122"/>
                <a:cs typeface="Consolas" pitchFamily="49" charset="0"/>
              </a:rPr>
              <a:t>个独立的作业</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4</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5</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6</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7}</a:t>
            </a:r>
            <a:r>
              <a:rPr lang="zh-CN" altLang="en-US" sz="2200">
                <a:solidFill>
                  <a:srgbClr val="0000FF"/>
                </a:solidFill>
                <a:latin typeface="Consolas" pitchFamily="49" charset="0"/>
                <a:ea typeface="楷体" pitchFamily="49" charset="-122"/>
                <a:cs typeface="Consolas" pitchFamily="49" charset="0"/>
              </a:rPr>
              <a:t>，由</a:t>
            </a:r>
            <a:r>
              <a:rPr lang="en-US" altLang="zh-CN" sz="2200" dirty="0">
                <a:solidFill>
                  <a:srgbClr val="0000FF"/>
                </a:solidFill>
                <a:latin typeface="Consolas" pitchFamily="49" charset="0"/>
                <a:ea typeface="楷体" pitchFamily="49" charset="-122"/>
                <a:cs typeface="Consolas" pitchFamily="49" charset="0"/>
              </a:rPr>
              <a:t>3</a:t>
            </a:r>
            <a:r>
              <a:rPr lang="zh-CN" altLang="en-US" sz="2200" dirty="0">
                <a:solidFill>
                  <a:srgbClr val="0000FF"/>
                </a:solidFill>
                <a:latin typeface="Consolas" pitchFamily="49" charset="0"/>
                <a:ea typeface="楷体" pitchFamily="49" charset="-122"/>
                <a:cs typeface="Consolas" pitchFamily="49" charset="0"/>
              </a:rPr>
              <a:t>台机器</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3</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加工</a:t>
            </a:r>
            <a:r>
              <a:rPr lang="zh-CN" altLang="en-US" sz="2200">
                <a:solidFill>
                  <a:srgbClr val="0000FF"/>
                </a:solidFill>
                <a:latin typeface="Consolas" pitchFamily="49" charset="0"/>
                <a:ea typeface="楷体" pitchFamily="49" charset="-122"/>
                <a:cs typeface="Consolas" pitchFamily="49" charset="0"/>
              </a:rPr>
              <a:t>处理，各</a:t>
            </a:r>
            <a:r>
              <a:rPr lang="zh-CN" altLang="en-US" sz="2200" dirty="0">
                <a:solidFill>
                  <a:srgbClr val="0000FF"/>
                </a:solidFill>
                <a:latin typeface="Consolas" pitchFamily="49" charset="0"/>
                <a:ea typeface="楷体" pitchFamily="49" charset="-122"/>
                <a:cs typeface="Consolas" pitchFamily="49" charset="0"/>
              </a:rPr>
              <a:t>作业所需的处理时</a:t>
            </a:r>
            <a:r>
              <a:rPr lang="zh-CN" altLang="en-US" sz="2200">
                <a:solidFill>
                  <a:srgbClr val="0000FF"/>
                </a:solidFill>
                <a:latin typeface="Consolas" pitchFamily="49" charset="0"/>
                <a:ea typeface="楷体" pitchFamily="49" charset="-122"/>
                <a:cs typeface="Consolas" pitchFamily="49" charset="0"/>
              </a:rPr>
              <a:t>间如下：</a:t>
            </a:r>
            <a:endParaRPr lang="zh-CN" altLang="en-US" sz="2200" dirty="0">
              <a:solidFill>
                <a:srgbClr val="0000FF"/>
              </a:solidFill>
              <a:latin typeface="Consolas" pitchFamily="49" charset="0"/>
              <a:ea typeface="楷体" pitchFamily="49" charset="-122"/>
              <a:cs typeface="Consolas" pitchFamily="49" charset="0"/>
            </a:endParaRPr>
          </a:p>
        </p:txBody>
      </p:sp>
      <p:graphicFrame>
        <p:nvGraphicFramePr>
          <p:cNvPr id="170092" name="Group 108"/>
          <p:cNvGraphicFramePr>
            <a:graphicFrameLocks noGrp="1"/>
          </p:cNvGraphicFramePr>
          <p:nvPr/>
        </p:nvGraphicFramePr>
        <p:xfrm>
          <a:off x="1142976" y="1428736"/>
          <a:ext cx="6429419" cy="731520"/>
        </p:xfrm>
        <a:graphic>
          <a:graphicData uri="http://schemas.openxmlformats.org/drawingml/2006/table">
            <a:tbl>
              <a:tblPr>
                <a:tableStyleId>{775DCB02-9BB8-47FD-8907-85C794F793BA}</a:tableStyleId>
              </a:tblPr>
              <a:tblGrid>
                <a:gridCol w="2037042">
                  <a:extLst>
                    <a:ext uri="{9D8B030D-6E8A-4147-A177-3AD203B41FA5}">
                      <a16:colId xmlns:a16="http://schemas.microsoft.com/office/drawing/2014/main" val="20000"/>
                    </a:ext>
                  </a:extLst>
                </a:gridCol>
                <a:gridCol w="717875">
                  <a:extLst>
                    <a:ext uri="{9D8B030D-6E8A-4147-A177-3AD203B41FA5}">
                      <a16:colId xmlns:a16="http://schemas.microsoft.com/office/drawing/2014/main" val="20001"/>
                    </a:ext>
                  </a:extLst>
                </a:gridCol>
                <a:gridCol w="734390">
                  <a:extLst>
                    <a:ext uri="{9D8B030D-6E8A-4147-A177-3AD203B41FA5}">
                      <a16:colId xmlns:a16="http://schemas.microsoft.com/office/drawing/2014/main" val="20002"/>
                    </a:ext>
                  </a:extLst>
                </a:gridCol>
                <a:gridCol w="565799">
                  <a:extLst>
                    <a:ext uri="{9D8B030D-6E8A-4147-A177-3AD203B41FA5}">
                      <a16:colId xmlns:a16="http://schemas.microsoft.com/office/drawing/2014/main" val="20003"/>
                    </a:ext>
                  </a:extLst>
                </a:gridCol>
                <a:gridCol w="733112">
                  <a:extLst>
                    <a:ext uri="{9D8B030D-6E8A-4147-A177-3AD203B41FA5}">
                      <a16:colId xmlns:a16="http://schemas.microsoft.com/office/drawing/2014/main" val="20004"/>
                    </a:ext>
                  </a:extLst>
                </a:gridCol>
                <a:gridCol w="546641">
                  <a:extLst>
                    <a:ext uri="{9D8B030D-6E8A-4147-A177-3AD203B41FA5}">
                      <a16:colId xmlns:a16="http://schemas.microsoft.com/office/drawing/2014/main" val="20005"/>
                    </a:ext>
                  </a:extLst>
                </a:gridCol>
                <a:gridCol w="547919">
                  <a:extLst>
                    <a:ext uri="{9D8B030D-6E8A-4147-A177-3AD203B41FA5}">
                      <a16:colId xmlns:a16="http://schemas.microsoft.com/office/drawing/2014/main" val="20006"/>
                    </a:ext>
                  </a:extLst>
                </a:gridCol>
                <a:gridCol w="546641">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6600"/>
                          </a:solidFill>
                          <a:effectLst/>
                          <a:latin typeface="微软雅黑" pitchFamily="34" charset="-122"/>
                          <a:ea typeface="微软雅黑" pitchFamily="34" charset="-122"/>
                          <a:cs typeface="Consolas" pitchFamily="49" charset="0"/>
                        </a:rPr>
                        <a:t>作业编号</a:t>
                      </a:r>
                      <a:endParaRPr kumimoji="0" lang="zh-CN" altLang="en-US" sz="1800" b="1" i="0" u="none" strike="noStrike" cap="none" normalizeH="0" baseline="0" dirty="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7</a:t>
                      </a:r>
                      <a:endParaRPr kumimoji="0" lang="en-US" altLang="zh-CN" sz="1800" b="1" i="0" u="none" strike="noStrike" cap="none" normalizeH="0" baseline="0">
                        <a:ln>
                          <a:noFill/>
                        </a:ln>
                        <a:solidFill>
                          <a:srgbClr val="006600"/>
                        </a:solidFill>
                        <a:effectLst/>
                        <a:latin typeface="Consolas" pitchFamily="49" charset="0"/>
                        <a:ea typeface="楷体"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6600"/>
                          </a:solidFill>
                          <a:effectLst/>
                          <a:latin typeface="微软雅黑" pitchFamily="34" charset="-122"/>
                          <a:ea typeface="微软雅黑" pitchFamily="34" charset="-122"/>
                          <a:cs typeface="Consolas" pitchFamily="49" charset="0"/>
                        </a:rPr>
                        <a:t>作业的处理时间</a:t>
                      </a:r>
                      <a:endParaRPr kumimoji="0" lang="zh-CN" altLang="en-US" sz="1800" b="1" i="0" u="none" strike="noStrike" cap="none" normalizeH="0" baseline="0" dirty="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14</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3</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horzOverflow="overflow"/>
                </a:tc>
                <a:extLst>
                  <a:ext uri="{0D108BD9-81ED-4DB2-BD59-A6C34878D82A}">
                    <a16:rowId xmlns:a16="http://schemas.microsoft.com/office/drawing/2014/main" val="10001"/>
                  </a:ext>
                </a:extLst>
              </a:tr>
            </a:tbl>
          </a:graphicData>
        </a:graphic>
      </p:graphicFrame>
      <p:sp>
        <p:nvSpPr>
          <p:cNvPr id="4" name="TextBox 3"/>
          <p:cNvSpPr txBox="1"/>
          <p:nvPr/>
        </p:nvSpPr>
        <p:spPr>
          <a:xfrm>
            <a:off x="428596" y="2500306"/>
            <a:ext cx="8429684"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采用贪心法求解的过程如下：</a:t>
            </a:r>
          </a:p>
        </p:txBody>
      </p:sp>
      <p:sp>
        <p:nvSpPr>
          <p:cNvPr id="5" name="TextBox 4"/>
          <p:cNvSpPr txBox="1"/>
          <p:nvPr/>
        </p:nvSpPr>
        <p:spPr>
          <a:xfrm>
            <a:off x="1000100" y="3071810"/>
            <a:ext cx="650085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个作业按处理时间递减排序，其结果如下表所示。</a:t>
            </a:r>
          </a:p>
        </p:txBody>
      </p:sp>
      <p:graphicFrame>
        <p:nvGraphicFramePr>
          <p:cNvPr id="6" name="表格 5"/>
          <p:cNvGraphicFramePr>
            <a:graphicFrameLocks noGrp="1"/>
          </p:cNvGraphicFramePr>
          <p:nvPr/>
        </p:nvGraphicFramePr>
        <p:xfrm>
          <a:off x="1142974" y="3643314"/>
          <a:ext cx="6429420" cy="734822"/>
        </p:xfrm>
        <a:graphic>
          <a:graphicData uri="http://schemas.openxmlformats.org/drawingml/2006/table">
            <a:tbl>
              <a:tblPr>
                <a:tableStyleId>{775DCB02-9BB8-47FD-8907-85C794F793BA}</a:tableStyleId>
              </a:tblPr>
              <a:tblGrid>
                <a:gridCol w="2106684">
                  <a:extLst>
                    <a:ext uri="{9D8B030D-6E8A-4147-A177-3AD203B41FA5}">
                      <a16:colId xmlns:a16="http://schemas.microsoft.com/office/drawing/2014/main" val="20000"/>
                    </a:ext>
                  </a:extLst>
                </a:gridCol>
                <a:gridCol w="742157">
                  <a:extLst>
                    <a:ext uri="{9D8B030D-6E8A-4147-A177-3AD203B41FA5}">
                      <a16:colId xmlns:a16="http://schemas.microsoft.com/office/drawing/2014/main" val="20001"/>
                    </a:ext>
                  </a:extLst>
                </a:gridCol>
                <a:gridCol w="846319">
                  <a:extLst>
                    <a:ext uri="{9D8B030D-6E8A-4147-A177-3AD203B41FA5}">
                      <a16:colId xmlns:a16="http://schemas.microsoft.com/office/drawing/2014/main" val="20002"/>
                    </a:ext>
                  </a:extLst>
                </a:gridCol>
                <a:gridCol w="546852">
                  <a:extLst>
                    <a:ext uri="{9D8B030D-6E8A-4147-A177-3AD203B41FA5}">
                      <a16:colId xmlns:a16="http://schemas.microsoft.com/office/drawing/2014/main" val="20003"/>
                    </a:ext>
                  </a:extLst>
                </a:gridCol>
                <a:gridCol w="546852">
                  <a:extLst>
                    <a:ext uri="{9D8B030D-6E8A-4147-A177-3AD203B41FA5}">
                      <a16:colId xmlns:a16="http://schemas.microsoft.com/office/drawing/2014/main" val="20004"/>
                    </a:ext>
                  </a:extLst>
                </a:gridCol>
                <a:gridCol w="546852">
                  <a:extLst>
                    <a:ext uri="{9D8B030D-6E8A-4147-A177-3AD203B41FA5}">
                      <a16:colId xmlns:a16="http://schemas.microsoft.com/office/drawing/2014/main" val="20005"/>
                    </a:ext>
                  </a:extLst>
                </a:gridCol>
                <a:gridCol w="546852">
                  <a:extLst>
                    <a:ext uri="{9D8B030D-6E8A-4147-A177-3AD203B41FA5}">
                      <a16:colId xmlns:a16="http://schemas.microsoft.com/office/drawing/2014/main" val="20006"/>
                    </a:ext>
                  </a:extLst>
                </a:gridCol>
                <a:gridCol w="546852">
                  <a:extLst>
                    <a:ext uri="{9D8B030D-6E8A-4147-A177-3AD203B41FA5}">
                      <a16:colId xmlns:a16="http://schemas.microsoft.com/office/drawing/2014/main" val="20007"/>
                    </a:ext>
                  </a:extLst>
                </a:gridCol>
              </a:tblGrid>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作业编号</a:t>
                      </a: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4</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5</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000100" y="1463032"/>
          <a:ext cx="6429420" cy="734822"/>
        </p:xfrm>
        <a:graphic>
          <a:graphicData uri="http://schemas.openxmlformats.org/drawingml/2006/table">
            <a:tbl>
              <a:tblPr>
                <a:tableStyleId>{775DCB02-9BB8-47FD-8907-85C794F793BA}</a:tableStyleId>
              </a:tblPr>
              <a:tblGrid>
                <a:gridCol w="2106684">
                  <a:extLst>
                    <a:ext uri="{9D8B030D-6E8A-4147-A177-3AD203B41FA5}">
                      <a16:colId xmlns:a16="http://schemas.microsoft.com/office/drawing/2014/main" val="20000"/>
                    </a:ext>
                  </a:extLst>
                </a:gridCol>
                <a:gridCol w="742157">
                  <a:extLst>
                    <a:ext uri="{9D8B030D-6E8A-4147-A177-3AD203B41FA5}">
                      <a16:colId xmlns:a16="http://schemas.microsoft.com/office/drawing/2014/main" val="20001"/>
                    </a:ext>
                  </a:extLst>
                </a:gridCol>
                <a:gridCol w="723059">
                  <a:extLst>
                    <a:ext uri="{9D8B030D-6E8A-4147-A177-3AD203B41FA5}">
                      <a16:colId xmlns:a16="http://schemas.microsoft.com/office/drawing/2014/main" val="20002"/>
                    </a:ext>
                  </a:extLst>
                </a:gridCol>
                <a:gridCol w="670112">
                  <a:extLst>
                    <a:ext uri="{9D8B030D-6E8A-4147-A177-3AD203B41FA5}">
                      <a16:colId xmlns:a16="http://schemas.microsoft.com/office/drawing/2014/main" val="20003"/>
                    </a:ext>
                  </a:extLst>
                </a:gridCol>
                <a:gridCol w="546852">
                  <a:extLst>
                    <a:ext uri="{9D8B030D-6E8A-4147-A177-3AD203B41FA5}">
                      <a16:colId xmlns:a16="http://schemas.microsoft.com/office/drawing/2014/main" val="20004"/>
                    </a:ext>
                  </a:extLst>
                </a:gridCol>
                <a:gridCol w="546852">
                  <a:extLst>
                    <a:ext uri="{9D8B030D-6E8A-4147-A177-3AD203B41FA5}">
                      <a16:colId xmlns:a16="http://schemas.microsoft.com/office/drawing/2014/main" val="20005"/>
                    </a:ext>
                  </a:extLst>
                </a:gridCol>
                <a:gridCol w="546852">
                  <a:extLst>
                    <a:ext uri="{9D8B030D-6E8A-4147-A177-3AD203B41FA5}">
                      <a16:colId xmlns:a16="http://schemas.microsoft.com/office/drawing/2014/main" val="20006"/>
                    </a:ext>
                  </a:extLst>
                </a:gridCol>
                <a:gridCol w="546852">
                  <a:extLst>
                    <a:ext uri="{9D8B030D-6E8A-4147-A177-3AD203B41FA5}">
                      <a16:colId xmlns:a16="http://schemas.microsoft.com/office/drawing/2014/main" val="20007"/>
                    </a:ext>
                  </a:extLst>
                </a:gridCol>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357158" y="214290"/>
            <a:ext cx="8572560" cy="96167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）先将排序后的前</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个作业分配给</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台机器。此时机器的分配情况为</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，对应的总处理时间为</a:t>
            </a:r>
            <a:r>
              <a:rPr lang="en-US" altLang="zh-CN" sz="2000">
                <a:solidFill>
                  <a:srgbClr val="0000FF"/>
                </a:solidFill>
                <a:latin typeface="Consolas" pitchFamily="49" charset="0"/>
                <a:ea typeface="楷体" pitchFamily="49" charset="-122"/>
                <a:cs typeface="Consolas" pitchFamily="49" charset="0"/>
              </a:rPr>
              <a:t>{16</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a:t>
            </a:r>
          </a:p>
        </p:txBody>
      </p:sp>
      <p:pic>
        <p:nvPicPr>
          <p:cNvPr id="290818" name="Picture 2"/>
          <p:cNvPicPr>
            <a:picLocks noChangeAspect="1" noChangeArrowheads="1"/>
          </p:cNvPicPr>
          <p:nvPr/>
        </p:nvPicPr>
        <p:blipFill>
          <a:blip r:embed="rId2" cstate="print"/>
          <a:srcRect/>
          <a:stretch>
            <a:fillRect/>
          </a:stretch>
        </p:blipFill>
        <p:spPr bwMode="auto">
          <a:xfrm>
            <a:off x="1857356" y="2857496"/>
            <a:ext cx="642942" cy="902310"/>
          </a:xfrm>
          <a:prstGeom prst="rect">
            <a:avLst/>
          </a:prstGeom>
          <a:noFill/>
          <a:ln w="9525">
            <a:noFill/>
            <a:miter lim="800000"/>
            <a:headEnd/>
            <a:tailEnd/>
          </a:ln>
        </p:spPr>
      </p:pic>
      <p:sp>
        <p:nvSpPr>
          <p:cNvPr id="7" name="TextBox 6"/>
          <p:cNvSpPr txBox="1"/>
          <p:nvPr/>
        </p:nvSpPr>
        <p:spPr>
          <a:xfrm>
            <a:off x="714348" y="3143248"/>
            <a:ext cx="8572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机器</a:t>
            </a:r>
            <a:r>
              <a:rPr lang="en-US" altLang="zh-CN" sz="200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1857356" y="4098326"/>
            <a:ext cx="642942" cy="902310"/>
          </a:xfrm>
          <a:prstGeom prst="rect">
            <a:avLst/>
          </a:prstGeom>
          <a:noFill/>
          <a:ln w="9525">
            <a:noFill/>
            <a:miter lim="800000"/>
            <a:headEnd/>
            <a:tailEnd/>
          </a:ln>
        </p:spPr>
      </p:pic>
      <p:sp>
        <p:nvSpPr>
          <p:cNvPr id="9" name="TextBox 8"/>
          <p:cNvSpPr txBox="1"/>
          <p:nvPr/>
        </p:nvSpPr>
        <p:spPr>
          <a:xfrm>
            <a:off x="714348" y="4384078"/>
            <a:ext cx="8572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机器</a:t>
            </a:r>
            <a:r>
              <a:rPr lang="en-US" altLang="zh-CN" sz="200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0" name="Picture 2"/>
          <p:cNvPicPr>
            <a:picLocks noChangeAspect="1" noChangeArrowheads="1"/>
          </p:cNvPicPr>
          <p:nvPr/>
        </p:nvPicPr>
        <p:blipFill>
          <a:blip r:embed="rId2" cstate="print"/>
          <a:srcRect/>
          <a:stretch>
            <a:fillRect/>
          </a:stretch>
        </p:blipFill>
        <p:spPr bwMode="auto">
          <a:xfrm>
            <a:off x="1857356" y="5286388"/>
            <a:ext cx="642942" cy="902310"/>
          </a:xfrm>
          <a:prstGeom prst="rect">
            <a:avLst/>
          </a:prstGeom>
          <a:noFill/>
          <a:ln w="9525">
            <a:noFill/>
            <a:miter lim="800000"/>
            <a:headEnd/>
            <a:tailEnd/>
          </a:ln>
        </p:spPr>
      </p:pic>
      <p:sp>
        <p:nvSpPr>
          <p:cNvPr id="11" name="TextBox 10"/>
          <p:cNvSpPr txBox="1"/>
          <p:nvPr/>
        </p:nvSpPr>
        <p:spPr>
          <a:xfrm>
            <a:off x="714348" y="5572140"/>
            <a:ext cx="8572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机器</a:t>
            </a:r>
            <a:r>
              <a:rPr lang="en-US" altLang="zh-CN" sz="200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2" name="任意多边形 11"/>
          <p:cNvSpPr/>
          <p:nvPr/>
        </p:nvSpPr>
        <p:spPr>
          <a:xfrm>
            <a:off x="2428859" y="2242159"/>
            <a:ext cx="1138970" cy="1043965"/>
          </a:xfrm>
          <a:custGeom>
            <a:avLst/>
            <a:gdLst>
              <a:gd name="connsiteX0" fmla="*/ 350729 w 396658"/>
              <a:gd name="connsiteY0" fmla="*/ 0 h 951978"/>
              <a:gd name="connsiteX1" fmla="*/ 338203 w 396658"/>
              <a:gd name="connsiteY1" fmla="*/ 375781 h 951978"/>
              <a:gd name="connsiteX2" fmla="*/ 0 w 396658"/>
              <a:gd name="connsiteY2" fmla="*/ 951978 h 951978"/>
              <a:gd name="connsiteX0" fmla="*/ 1116006 w 1289481"/>
              <a:gd name="connsiteY0" fmla="*/ 0 h 1043965"/>
              <a:gd name="connsiteX1" fmla="*/ 1103480 w 1289481"/>
              <a:gd name="connsiteY1" fmla="*/ 375781 h 1043965"/>
              <a:gd name="connsiteX2" fmla="*/ 0 w 1289481"/>
              <a:gd name="connsiteY2" fmla="*/ 1043965 h 1043965"/>
              <a:gd name="connsiteX0" fmla="*/ 1116006 w 1138970"/>
              <a:gd name="connsiteY0" fmla="*/ 0 h 1043965"/>
              <a:gd name="connsiteX1" fmla="*/ 714381 w 1138970"/>
              <a:gd name="connsiteY1" fmla="*/ 543899 h 1043965"/>
              <a:gd name="connsiteX2" fmla="*/ 0 w 1138970"/>
              <a:gd name="connsiteY2" fmla="*/ 1043965 h 1043965"/>
            </a:gdLst>
            <a:ahLst/>
            <a:cxnLst>
              <a:cxn ang="0">
                <a:pos x="connsiteX0" y="connsiteY0"/>
              </a:cxn>
              <a:cxn ang="0">
                <a:pos x="connsiteX1" y="connsiteY1"/>
              </a:cxn>
              <a:cxn ang="0">
                <a:pos x="connsiteX2" y="connsiteY2"/>
              </a:cxn>
            </a:cxnLst>
            <a:rect l="l" t="t" r="r" b="b"/>
            <a:pathLst>
              <a:path w="1138970" h="1043965">
                <a:moveTo>
                  <a:pt x="1116006" y="0"/>
                </a:moveTo>
                <a:cubicBezTo>
                  <a:pt x="1138970" y="108559"/>
                  <a:pt x="900382" y="369905"/>
                  <a:pt x="714381" y="543899"/>
                </a:cubicBezTo>
                <a:cubicBezTo>
                  <a:pt x="528380" y="717893"/>
                  <a:pt x="139874" y="835198"/>
                  <a:pt x="0" y="104396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2500297" y="2242159"/>
            <a:ext cx="1796129" cy="2379953"/>
          </a:xfrm>
          <a:custGeom>
            <a:avLst/>
            <a:gdLst>
              <a:gd name="connsiteX0" fmla="*/ 1177446 w 1177446"/>
              <a:gd name="connsiteY0" fmla="*/ 0 h 2267211"/>
              <a:gd name="connsiteX1" fmla="*/ 1064712 w 1177446"/>
              <a:gd name="connsiteY1" fmla="*/ 663879 h 2267211"/>
              <a:gd name="connsiteX2" fmla="*/ 501041 w 1177446"/>
              <a:gd name="connsiteY2" fmla="*/ 2016690 h 2267211"/>
              <a:gd name="connsiteX3" fmla="*/ 0 w 1177446"/>
              <a:gd name="connsiteY3" fmla="*/ 2167003 h 2267211"/>
              <a:gd name="connsiteX0" fmla="*/ 1177446 w 1185472"/>
              <a:gd name="connsiteY0" fmla="*/ 0 h 2217107"/>
              <a:gd name="connsiteX1" fmla="*/ 1064712 w 1185472"/>
              <a:gd name="connsiteY1" fmla="*/ 663879 h 2217107"/>
              <a:gd name="connsiteX2" fmla="*/ 452887 w 1185472"/>
              <a:gd name="connsiteY2" fmla="*/ 1901221 h 2217107"/>
              <a:gd name="connsiteX3" fmla="*/ 0 w 1185472"/>
              <a:gd name="connsiteY3" fmla="*/ 2167003 h 2217107"/>
              <a:gd name="connsiteX0" fmla="*/ 1796129 w 1804155"/>
              <a:gd name="connsiteY0" fmla="*/ 0 h 2379953"/>
              <a:gd name="connsiteX1" fmla="*/ 1683395 w 1804155"/>
              <a:gd name="connsiteY1" fmla="*/ 663879 h 2379953"/>
              <a:gd name="connsiteX2" fmla="*/ 1071570 w 1804155"/>
              <a:gd name="connsiteY2" fmla="*/ 1901221 h 2379953"/>
              <a:gd name="connsiteX3" fmla="*/ 0 w 1804155"/>
              <a:gd name="connsiteY3" fmla="*/ 2329849 h 2379953"/>
              <a:gd name="connsiteX0" fmla="*/ 1796129 w 1827967"/>
              <a:gd name="connsiteY0" fmla="*/ 0 h 2379953"/>
              <a:gd name="connsiteX1" fmla="*/ 1683395 w 1827967"/>
              <a:gd name="connsiteY1" fmla="*/ 663879 h 2379953"/>
              <a:gd name="connsiteX2" fmla="*/ 928695 w 1827967"/>
              <a:gd name="connsiteY2" fmla="*/ 1829783 h 2379953"/>
              <a:gd name="connsiteX3" fmla="*/ 0 w 1827967"/>
              <a:gd name="connsiteY3" fmla="*/ 2329849 h 2379953"/>
              <a:gd name="connsiteX0" fmla="*/ 1796129 w 1796129"/>
              <a:gd name="connsiteY0" fmla="*/ 0 h 2379953"/>
              <a:gd name="connsiteX1" fmla="*/ 1500199 w 1796129"/>
              <a:gd name="connsiteY1" fmla="*/ 758213 h 2379953"/>
              <a:gd name="connsiteX2" fmla="*/ 928695 w 1796129"/>
              <a:gd name="connsiteY2" fmla="*/ 1829783 h 2379953"/>
              <a:gd name="connsiteX3" fmla="*/ 0 w 1796129"/>
              <a:gd name="connsiteY3" fmla="*/ 2329849 h 2379953"/>
              <a:gd name="connsiteX0" fmla="*/ 1796129 w 1796129"/>
              <a:gd name="connsiteY0" fmla="*/ 0 h 2379953"/>
              <a:gd name="connsiteX1" fmla="*/ 1500199 w 1796129"/>
              <a:gd name="connsiteY1" fmla="*/ 758213 h 2379953"/>
              <a:gd name="connsiteX2" fmla="*/ 785819 w 1796129"/>
              <a:gd name="connsiteY2" fmla="*/ 1829783 h 2379953"/>
              <a:gd name="connsiteX3" fmla="*/ 0 w 1796129"/>
              <a:gd name="connsiteY3" fmla="*/ 2329849 h 2379953"/>
            </a:gdLst>
            <a:ahLst/>
            <a:cxnLst>
              <a:cxn ang="0">
                <a:pos x="connsiteX0" y="connsiteY0"/>
              </a:cxn>
              <a:cxn ang="0">
                <a:pos x="connsiteX1" y="connsiteY1"/>
              </a:cxn>
              <a:cxn ang="0">
                <a:pos x="connsiteX2" y="connsiteY2"/>
              </a:cxn>
              <a:cxn ang="0">
                <a:pos x="connsiteX3" y="connsiteY3"/>
              </a:cxn>
            </a:cxnLst>
            <a:rect l="l" t="t" r="r" b="b"/>
            <a:pathLst>
              <a:path w="1796129" h="2379953">
                <a:moveTo>
                  <a:pt x="1796129" y="0"/>
                </a:moveTo>
                <a:cubicBezTo>
                  <a:pt x="1796129" y="163882"/>
                  <a:pt x="1668584" y="453249"/>
                  <a:pt x="1500199" y="758213"/>
                </a:cubicBezTo>
                <a:cubicBezTo>
                  <a:pt x="1331814" y="1063177"/>
                  <a:pt x="1035852" y="1567844"/>
                  <a:pt x="785819" y="1829783"/>
                </a:cubicBezTo>
                <a:cubicBezTo>
                  <a:pt x="535786" y="2091722"/>
                  <a:pt x="161794" y="2379953"/>
                  <a:pt x="0" y="2329849"/>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任意多边形 13"/>
          <p:cNvSpPr/>
          <p:nvPr/>
        </p:nvSpPr>
        <p:spPr>
          <a:xfrm>
            <a:off x="2571735" y="2242159"/>
            <a:ext cx="2459552" cy="3544295"/>
          </a:xfrm>
          <a:custGeom>
            <a:avLst/>
            <a:gdLst>
              <a:gd name="connsiteX0" fmla="*/ 1866378 w 1983288"/>
              <a:gd name="connsiteY0" fmla="*/ 0 h 3469709"/>
              <a:gd name="connsiteX1" fmla="*/ 1803748 w 1983288"/>
              <a:gd name="connsiteY1" fmla="*/ 1052186 h 3469709"/>
              <a:gd name="connsiteX2" fmla="*/ 789140 w 1983288"/>
              <a:gd name="connsiteY2" fmla="*/ 3006246 h 3469709"/>
              <a:gd name="connsiteX3" fmla="*/ 0 w 1983288"/>
              <a:gd name="connsiteY3" fmla="*/ 3469709 h 3469709"/>
              <a:gd name="connsiteX0" fmla="*/ 2401097 w 2518007"/>
              <a:gd name="connsiteY0" fmla="*/ 0 h 3544295"/>
              <a:gd name="connsiteX1" fmla="*/ 2338467 w 2518007"/>
              <a:gd name="connsiteY1" fmla="*/ 1052186 h 3544295"/>
              <a:gd name="connsiteX2" fmla="*/ 1323859 w 2518007"/>
              <a:gd name="connsiteY2" fmla="*/ 3006246 h 3544295"/>
              <a:gd name="connsiteX3" fmla="*/ 0 w 2518007"/>
              <a:gd name="connsiteY3" fmla="*/ 3544295 h 3544295"/>
              <a:gd name="connsiteX0" fmla="*/ 2401097 w 2459552"/>
              <a:gd name="connsiteY0" fmla="*/ 0 h 3544295"/>
              <a:gd name="connsiteX1" fmla="*/ 1928827 w 2459552"/>
              <a:gd name="connsiteY1" fmla="*/ 1401155 h 3544295"/>
              <a:gd name="connsiteX2" fmla="*/ 1323859 w 2459552"/>
              <a:gd name="connsiteY2" fmla="*/ 3006246 h 3544295"/>
              <a:gd name="connsiteX3" fmla="*/ 0 w 2459552"/>
              <a:gd name="connsiteY3" fmla="*/ 3544295 h 3544295"/>
              <a:gd name="connsiteX0" fmla="*/ 2401097 w 2459552"/>
              <a:gd name="connsiteY0" fmla="*/ 0 h 3544295"/>
              <a:gd name="connsiteX1" fmla="*/ 1928827 w 2459552"/>
              <a:gd name="connsiteY1" fmla="*/ 1401155 h 3544295"/>
              <a:gd name="connsiteX2" fmla="*/ 857257 w 2459552"/>
              <a:gd name="connsiteY2" fmla="*/ 2972791 h 3544295"/>
              <a:gd name="connsiteX3" fmla="*/ 0 w 2459552"/>
              <a:gd name="connsiteY3" fmla="*/ 3544295 h 3544295"/>
            </a:gdLst>
            <a:ahLst/>
            <a:cxnLst>
              <a:cxn ang="0">
                <a:pos x="connsiteX0" y="connsiteY0"/>
              </a:cxn>
              <a:cxn ang="0">
                <a:pos x="connsiteX1" y="connsiteY1"/>
              </a:cxn>
              <a:cxn ang="0">
                <a:pos x="connsiteX2" y="connsiteY2"/>
              </a:cxn>
              <a:cxn ang="0">
                <a:pos x="connsiteX3" y="connsiteY3"/>
              </a:cxn>
            </a:cxnLst>
            <a:rect l="l" t="t" r="r" b="b"/>
            <a:pathLst>
              <a:path w="2459552" h="3544295">
                <a:moveTo>
                  <a:pt x="2401097" y="0"/>
                </a:moveTo>
                <a:cubicBezTo>
                  <a:pt x="2459552" y="275572"/>
                  <a:pt x="2186134" y="905690"/>
                  <a:pt x="1928827" y="1401155"/>
                </a:cubicBezTo>
                <a:cubicBezTo>
                  <a:pt x="1671520" y="1896620"/>
                  <a:pt x="1178728" y="2615601"/>
                  <a:pt x="857257" y="2972791"/>
                </a:cubicBezTo>
                <a:cubicBezTo>
                  <a:pt x="535786" y="3329981"/>
                  <a:pt x="244257" y="3514023"/>
                  <a:pt x="0" y="354429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2786050" y="3143248"/>
            <a:ext cx="1357322" cy="369332"/>
          </a:xfrm>
          <a:prstGeom prst="rect">
            <a:avLst/>
          </a:prstGeom>
          <a:noFill/>
        </p:spPr>
        <p:txBody>
          <a:bodyPr wrap="square" rtlCol="0">
            <a:spAutoFit/>
          </a:bodyPr>
          <a:lstStyle/>
          <a:p>
            <a:r>
              <a:rPr lang="zh-CN" altLang="en-US" sz="1800">
                <a:solidFill>
                  <a:srgbClr val="9900FF"/>
                </a:solidFill>
                <a:latin typeface="Consolas" pitchFamily="49" charset="0"/>
                <a:ea typeface="微软雅黑" pitchFamily="34" charset="-122"/>
                <a:cs typeface="Consolas" pitchFamily="49" charset="0"/>
              </a:rPr>
              <a:t>作业</a:t>
            </a:r>
            <a:r>
              <a:rPr lang="en-US" altLang="zh-CN" sz="1800">
                <a:solidFill>
                  <a:srgbClr val="9900FF"/>
                </a:solidFill>
                <a:latin typeface="Consolas" pitchFamily="49" charset="0"/>
                <a:ea typeface="微软雅黑" pitchFamily="34" charset="-122"/>
                <a:cs typeface="Consolas" pitchFamily="49" charset="0"/>
              </a:rPr>
              <a:t>4:16</a:t>
            </a:r>
            <a:endParaRPr lang="zh-CN" altLang="en-US" sz="1800">
              <a:solidFill>
                <a:srgbClr val="9900FF"/>
              </a:solidFill>
              <a:latin typeface="Consolas" pitchFamily="49" charset="0"/>
              <a:ea typeface="微软雅黑" pitchFamily="34" charset="-122"/>
              <a:cs typeface="Consolas" pitchFamily="49" charset="0"/>
            </a:endParaRPr>
          </a:p>
        </p:txBody>
      </p:sp>
      <p:sp>
        <p:nvSpPr>
          <p:cNvPr id="16" name="TextBox 15"/>
          <p:cNvSpPr txBox="1"/>
          <p:nvPr/>
        </p:nvSpPr>
        <p:spPr>
          <a:xfrm>
            <a:off x="2786050" y="4429132"/>
            <a:ext cx="1357322" cy="369332"/>
          </a:xfrm>
          <a:prstGeom prst="rect">
            <a:avLst/>
          </a:prstGeom>
          <a:noFill/>
        </p:spPr>
        <p:txBody>
          <a:bodyPr wrap="square" rtlCol="0">
            <a:spAutoFit/>
          </a:bodyPr>
          <a:lstStyle/>
          <a:p>
            <a:r>
              <a:rPr lang="zh-CN" altLang="en-US" sz="1800">
                <a:solidFill>
                  <a:srgbClr val="9900FF"/>
                </a:solidFill>
                <a:latin typeface="Consolas" pitchFamily="49" charset="0"/>
                <a:ea typeface="微软雅黑" pitchFamily="34" charset="-122"/>
                <a:cs typeface="Consolas" pitchFamily="49" charset="0"/>
              </a:rPr>
              <a:t>作业</a:t>
            </a:r>
            <a:r>
              <a:rPr lang="en-US" altLang="zh-CN" sz="1800">
                <a:solidFill>
                  <a:srgbClr val="9900FF"/>
                </a:solidFill>
                <a:latin typeface="Consolas" pitchFamily="49" charset="0"/>
                <a:ea typeface="微软雅黑" pitchFamily="34" charset="-122"/>
                <a:cs typeface="Consolas" pitchFamily="49" charset="0"/>
              </a:rPr>
              <a:t>2:14</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786050" y="5600658"/>
            <a:ext cx="1357322" cy="369332"/>
          </a:xfrm>
          <a:prstGeom prst="rect">
            <a:avLst/>
          </a:prstGeom>
          <a:noFill/>
        </p:spPr>
        <p:txBody>
          <a:bodyPr wrap="square" rtlCol="0">
            <a:spAutoFit/>
          </a:bodyPr>
          <a:lstStyle/>
          <a:p>
            <a:r>
              <a:rPr lang="zh-CN" altLang="en-US" sz="1800">
                <a:solidFill>
                  <a:srgbClr val="9900FF"/>
                </a:solidFill>
                <a:latin typeface="Consolas" pitchFamily="49" charset="0"/>
                <a:ea typeface="微软雅黑" pitchFamily="34" charset="-122"/>
                <a:cs typeface="Consolas" pitchFamily="49" charset="0"/>
              </a:rPr>
              <a:t>作业</a:t>
            </a:r>
            <a:r>
              <a:rPr lang="en-US" altLang="zh-CN" sz="1800">
                <a:solidFill>
                  <a:srgbClr val="9900FF"/>
                </a:solidFill>
                <a:latin typeface="Consolas" pitchFamily="49" charset="0"/>
                <a:ea typeface="微软雅黑" pitchFamily="34" charset="-122"/>
                <a:cs typeface="Consolas" pitchFamily="49" charset="0"/>
              </a:rPr>
              <a:t>5:6</a:t>
            </a:r>
            <a:endParaRPr lang="zh-CN" altLang="en-US" sz="1800">
              <a:solidFill>
                <a:srgbClr val="99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00034" y="857232"/>
          <a:ext cx="6429420" cy="734822"/>
        </p:xfrm>
        <a:graphic>
          <a:graphicData uri="http://schemas.openxmlformats.org/drawingml/2006/table">
            <a:tbl>
              <a:tblPr>
                <a:tableStyleId>{775DCB02-9BB8-47FD-8907-85C794F793BA}</a:tableStyleId>
              </a:tblPr>
              <a:tblGrid>
                <a:gridCol w="2106684">
                  <a:extLst>
                    <a:ext uri="{9D8B030D-6E8A-4147-A177-3AD203B41FA5}">
                      <a16:colId xmlns:a16="http://schemas.microsoft.com/office/drawing/2014/main" val="20000"/>
                    </a:ext>
                  </a:extLst>
                </a:gridCol>
                <a:gridCol w="742157">
                  <a:extLst>
                    <a:ext uri="{9D8B030D-6E8A-4147-A177-3AD203B41FA5}">
                      <a16:colId xmlns:a16="http://schemas.microsoft.com/office/drawing/2014/main" val="20001"/>
                    </a:ext>
                  </a:extLst>
                </a:gridCol>
                <a:gridCol w="723059">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5460">
                  <a:extLst>
                    <a:ext uri="{9D8B030D-6E8A-4147-A177-3AD203B41FA5}">
                      <a16:colId xmlns:a16="http://schemas.microsoft.com/office/drawing/2014/main" val="20004"/>
                    </a:ext>
                  </a:extLst>
                </a:gridCol>
                <a:gridCol w="546852">
                  <a:extLst>
                    <a:ext uri="{9D8B030D-6E8A-4147-A177-3AD203B41FA5}">
                      <a16:colId xmlns:a16="http://schemas.microsoft.com/office/drawing/2014/main" val="20005"/>
                    </a:ext>
                  </a:extLst>
                </a:gridCol>
                <a:gridCol w="546852">
                  <a:extLst>
                    <a:ext uri="{9D8B030D-6E8A-4147-A177-3AD203B41FA5}">
                      <a16:colId xmlns:a16="http://schemas.microsoft.com/office/drawing/2014/main" val="20006"/>
                    </a:ext>
                  </a:extLst>
                </a:gridCol>
                <a:gridCol w="546852">
                  <a:extLst>
                    <a:ext uri="{9D8B030D-6E8A-4147-A177-3AD203B41FA5}">
                      <a16:colId xmlns:a16="http://schemas.microsoft.com/office/drawing/2014/main" val="20007"/>
                    </a:ext>
                  </a:extLst>
                </a:gridCol>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357158" y="214290"/>
            <a:ext cx="3071834" cy="403828"/>
          </a:xfrm>
          <a:prstGeom prst="rect">
            <a:avLst/>
          </a:prstGeom>
          <a:noFill/>
        </p:spPr>
        <p:txBody>
          <a:bodyPr wrap="square" rtlCol="0">
            <a:spAutoFit/>
          </a:bodyPr>
          <a:lstStyle/>
          <a:p>
            <a:pPr>
              <a:lnSpc>
                <a:spcPts val="26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）分配余下的作业：</a:t>
            </a:r>
          </a:p>
        </p:txBody>
      </p:sp>
      <p:pic>
        <p:nvPicPr>
          <p:cNvPr id="7" name="Picture 2"/>
          <p:cNvPicPr>
            <a:picLocks noChangeAspect="1" noChangeArrowheads="1"/>
          </p:cNvPicPr>
          <p:nvPr/>
        </p:nvPicPr>
        <p:blipFill>
          <a:blip r:embed="rId2" cstate="print"/>
          <a:srcRect/>
          <a:stretch>
            <a:fillRect/>
          </a:stretch>
        </p:blipFill>
        <p:spPr bwMode="auto">
          <a:xfrm>
            <a:off x="1517843" y="2615577"/>
            <a:ext cx="642942" cy="902310"/>
          </a:xfrm>
          <a:prstGeom prst="rect">
            <a:avLst/>
          </a:prstGeom>
          <a:noFill/>
          <a:ln w="9525">
            <a:noFill/>
            <a:miter lim="800000"/>
            <a:headEnd/>
            <a:tailEnd/>
          </a:ln>
        </p:spPr>
      </p:pic>
      <p:sp>
        <p:nvSpPr>
          <p:cNvPr id="8" name="TextBox 7"/>
          <p:cNvSpPr txBox="1"/>
          <p:nvPr/>
        </p:nvSpPr>
        <p:spPr>
          <a:xfrm>
            <a:off x="642910" y="2901329"/>
            <a:ext cx="8572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机器</a:t>
            </a:r>
            <a:r>
              <a:rPr lang="en-US" altLang="zh-CN" sz="200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1517843" y="3856407"/>
            <a:ext cx="642942" cy="902310"/>
          </a:xfrm>
          <a:prstGeom prst="rect">
            <a:avLst/>
          </a:prstGeom>
          <a:noFill/>
          <a:ln w="9525">
            <a:noFill/>
            <a:miter lim="800000"/>
            <a:headEnd/>
            <a:tailEnd/>
          </a:ln>
        </p:spPr>
      </p:pic>
      <p:sp>
        <p:nvSpPr>
          <p:cNvPr id="10" name="TextBox 9"/>
          <p:cNvSpPr txBox="1"/>
          <p:nvPr/>
        </p:nvSpPr>
        <p:spPr>
          <a:xfrm>
            <a:off x="642910" y="4142159"/>
            <a:ext cx="8572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机器</a:t>
            </a:r>
            <a:r>
              <a:rPr lang="en-US" altLang="zh-CN" sz="200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1" name="Picture 2"/>
          <p:cNvPicPr>
            <a:picLocks noChangeAspect="1" noChangeArrowheads="1"/>
          </p:cNvPicPr>
          <p:nvPr/>
        </p:nvPicPr>
        <p:blipFill>
          <a:blip r:embed="rId2" cstate="print"/>
          <a:srcRect/>
          <a:stretch>
            <a:fillRect/>
          </a:stretch>
        </p:blipFill>
        <p:spPr bwMode="auto">
          <a:xfrm>
            <a:off x="1517843" y="5044469"/>
            <a:ext cx="642942" cy="902310"/>
          </a:xfrm>
          <a:prstGeom prst="rect">
            <a:avLst/>
          </a:prstGeom>
          <a:noFill/>
          <a:ln w="9525">
            <a:noFill/>
            <a:miter lim="800000"/>
            <a:headEnd/>
            <a:tailEnd/>
          </a:ln>
        </p:spPr>
      </p:pic>
      <p:sp>
        <p:nvSpPr>
          <p:cNvPr id="12" name="TextBox 11"/>
          <p:cNvSpPr txBox="1"/>
          <p:nvPr/>
        </p:nvSpPr>
        <p:spPr>
          <a:xfrm>
            <a:off x="642910" y="5330221"/>
            <a:ext cx="8572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机器</a:t>
            </a:r>
            <a:r>
              <a:rPr lang="en-US" altLang="zh-CN" sz="200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6" name="TextBox 15"/>
          <p:cNvSpPr txBox="1"/>
          <p:nvPr/>
        </p:nvSpPr>
        <p:spPr>
          <a:xfrm>
            <a:off x="2232223" y="2901329"/>
            <a:ext cx="2000264" cy="369332"/>
          </a:xfrm>
          <a:prstGeom prst="rect">
            <a:avLst/>
          </a:prstGeom>
          <a:noFill/>
        </p:spPr>
        <p:txBody>
          <a:bodyPr wrap="square" rtlCol="0">
            <a:spAutoFit/>
          </a:bodyPr>
          <a:lstStyle/>
          <a:p>
            <a:r>
              <a:rPr lang="zh-CN" altLang="en-US" sz="1800">
                <a:solidFill>
                  <a:srgbClr val="9900FF"/>
                </a:solidFill>
                <a:latin typeface="Consolas" pitchFamily="49" charset="0"/>
                <a:ea typeface="微软雅黑" pitchFamily="34" charset="-122"/>
                <a:cs typeface="Consolas" pitchFamily="49" charset="0"/>
              </a:rPr>
              <a:t>作业</a:t>
            </a:r>
            <a:r>
              <a:rPr lang="en-US" altLang="zh-CN" sz="1800">
                <a:solidFill>
                  <a:srgbClr val="9900FF"/>
                </a:solidFill>
                <a:latin typeface="Consolas" pitchFamily="49" charset="0"/>
                <a:ea typeface="微软雅黑" pitchFamily="34" charset="-122"/>
                <a:cs typeface="Consolas" pitchFamily="49" charset="0"/>
              </a:rPr>
              <a:t>4</a:t>
            </a:r>
            <a:r>
              <a:rPr lang="zh-CN" altLang="en-US" sz="1800">
                <a:solidFill>
                  <a:srgbClr val="9900FF"/>
                </a:solidFill>
                <a:latin typeface="Consolas" pitchFamily="49" charset="0"/>
                <a:ea typeface="微软雅黑" pitchFamily="34" charset="-122"/>
                <a:cs typeface="Consolas" pitchFamily="49" charset="0"/>
              </a:rPr>
              <a:t>，总时间</a:t>
            </a:r>
            <a:r>
              <a:rPr lang="en-US" altLang="zh-CN" sz="1800">
                <a:solidFill>
                  <a:srgbClr val="9900FF"/>
                </a:solidFill>
                <a:latin typeface="Consolas" pitchFamily="49" charset="0"/>
                <a:ea typeface="微软雅黑" pitchFamily="34" charset="-122"/>
                <a:cs typeface="Consolas" pitchFamily="49" charset="0"/>
              </a:rPr>
              <a:t>16</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232223" y="4187213"/>
            <a:ext cx="2500330" cy="369332"/>
          </a:xfrm>
          <a:prstGeom prst="rect">
            <a:avLst/>
          </a:prstGeom>
          <a:noFill/>
        </p:spPr>
        <p:txBody>
          <a:bodyPr wrap="square" rtlCol="0">
            <a:spAutoFit/>
          </a:bodyPr>
          <a:lstStyle/>
          <a:p>
            <a:r>
              <a:rPr lang="zh-CN" altLang="en-US" sz="1800">
                <a:solidFill>
                  <a:srgbClr val="9900FF"/>
                </a:solidFill>
                <a:latin typeface="微软雅黑" pitchFamily="34" charset="-122"/>
                <a:ea typeface="微软雅黑" pitchFamily="34" charset="-122"/>
              </a:rPr>
              <a:t>作业</a:t>
            </a:r>
            <a:r>
              <a:rPr lang="en-US" altLang="zh-CN" sz="1800">
                <a:solidFill>
                  <a:srgbClr val="9900FF"/>
                </a:solidFill>
                <a:latin typeface="微软雅黑" pitchFamily="34" charset="-122"/>
                <a:ea typeface="微软雅黑" pitchFamily="34" charset="-122"/>
              </a:rPr>
              <a:t>2</a:t>
            </a:r>
            <a:r>
              <a:rPr lang="zh-CN" altLang="en-US" sz="1800">
                <a:solidFill>
                  <a:srgbClr val="9900FF"/>
                </a:solidFill>
                <a:latin typeface="微软雅黑" pitchFamily="34" charset="-122"/>
                <a:ea typeface="微软雅黑" pitchFamily="34" charset="-122"/>
              </a:rPr>
              <a:t>，总时间</a:t>
            </a:r>
            <a:r>
              <a:rPr lang="en-US" altLang="zh-CN" sz="1800">
                <a:solidFill>
                  <a:srgbClr val="9900FF"/>
                </a:solidFill>
                <a:latin typeface="微软雅黑" pitchFamily="34" charset="-122"/>
                <a:ea typeface="微软雅黑" pitchFamily="34" charset="-122"/>
              </a:rPr>
              <a:t>14</a:t>
            </a:r>
            <a:endParaRPr lang="zh-CN" altLang="en-US" sz="1800">
              <a:solidFill>
                <a:srgbClr val="9900FF"/>
              </a:solidFill>
              <a:latin typeface="微软雅黑" pitchFamily="34" charset="-122"/>
              <a:ea typeface="微软雅黑" pitchFamily="34" charset="-122"/>
            </a:endParaRPr>
          </a:p>
        </p:txBody>
      </p:sp>
      <p:sp>
        <p:nvSpPr>
          <p:cNvPr id="18" name="TextBox 17"/>
          <p:cNvSpPr txBox="1"/>
          <p:nvPr/>
        </p:nvSpPr>
        <p:spPr>
          <a:xfrm>
            <a:off x="2232223" y="5358739"/>
            <a:ext cx="1911149" cy="369332"/>
          </a:xfrm>
          <a:prstGeom prst="rect">
            <a:avLst/>
          </a:prstGeom>
          <a:noFill/>
        </p:spPr>
        <p:txBody>
          <a:bodyPr wrap="square" rtlCol="0">
            <a:spAutoFit/>
          </a:bodyPr>
          <a:lstStyle/>
          <a:p>
            <a:r>
              <a:rPr lang="zh-CN" altLang="en-US" sz="1800">
                <a:solidFill>
                  <a:srgbClr val="9900FF"/>
                </a:solidFill>
                <a:latin typeface="微软雅黑" pitchFamily="34" charset="-122"/>
                <a:ea typeface="微软雅黑" pitchFamily="34" charset="-122"/>
              </a:rPr>
              <a:t>作业</a:t>
            </a:r>
            <a:r>
              <a:rPr lang="en-US" altLang="zh-CN" sz="1800">
                <a:solidFill>
                  <a:srgbClr val="9900FF"/>
                </a:solidFill>
                <a:latin typeface="微软雅黑" pitchFamily="34" charset="-122"/>
                <a:ea typeface="微软雅黑" pitchFamily="34" charset="-122"/>
              </a:rPr>
              <a:t>5</a:t>
            </a:r>
            <a:r>
              <a:rPr lang="zh-CN" altLang="en-US" sz="1800">
                <a:solidFill>
                  <a:srgbClr val="9900FF"/>
                </a:solidFill>
                <a:latin typeface="微软雅黑" pitchFamily="34" charset="-122"/>
                <a:ea typeface="微软雅黑" pitchFamily="34" charset="-122"/>
              </a:rPr>
              <a:t>，总时间</a:t>
            </a:r>
            <a:r>
              <a:rPr lang="en-US" altLang="zh-CN" sz="1800">
                <a:solidFill>
                  <a:srgbClr val="9900FF"/>
                </a:solidFill>
                <a:latin typeface="微软雅黑" pitchFamily="34" charset="-122"/>
                <a:ea typeface="微软雅黑" pitchFamily="34" charset="-122"/>
              </a:rPr>
              <a:t>6</a:t>
            </a:r>
            <a:endParaRPr lang="zh-CN" altLang="en-US" sz="1800">
              <a:solidFill>
                <a:srgbClr val="9900FF"/>
              </a:solidFill>
              <a:latin typeface="微软雅黑" pitchFamily="34" charset="-122"/>
              <a:ea typeface="微软雅黑" pitchFamily="34" charset="-122"/>
            </a:endParaRPr>
          </a:p>
        </p:txBody>
      </p:sp>
      <p:sp>
        <p:nvSpPr>
          <p:cNvPr id="19" name="TextBox 18"/>
          <p:cNvSpPr txBox="1"/>
          <p:nvPr/>
        </p:nvSpPr>
        <p:spPr>
          <a:xfrm>
            <a:off x="2214546" y="5358739"/>
            <a:ext cx="2928958" cy="369332"/>
          </a:xfrm>
          <a:prstGeom prst="rect">
            <a:avLst/>
          </a:prstGeom>
          <a:solidFill>
            <a:schemeClr val="accent4">
              <a:lumMod val="40000"/>
              <a:lumOff val="60000"/>
            </a:schemeClr>
          </a:solidFill>
        </p:spPr>
        <p:txBody>
          <a:bodyPr wrap="square" rtlCol="0">
            <a:spAutoFit/>
          </a:bodyPr>
          <a:lstStyle/>
          <a:p>
            <a:r>
              <a:rPr lang="zh-CN" altLang="en-US" sz="1800">
                <a:solidFill>
                  <a:srgbClr val="9900FF"/>
                </a:solidFill>
                <a:latin typeface="微软雅黑" pitchFamily="34" charset="-122"/>
                <a:ea typeface="微软雅黑" pitchFamily="34" charset="-122"/>
              </a:rPr>
              <a:t>作业</a:t>
            </a:r>
            <a:r>
              <a:rPr lang="en-US" altLang="zh-CN" sz="1800">
                <a:solidFill>
                  <a:srgbClr val="9900FF"/>
                </a:solidFill>
                <a:latin typeface="微软雅黑" pitchFamily="34" charset="-122"/>
                <a:ea typeface="微软雅黑" pitchFamily="34" charset="-122"/>
              </a:rPr>
              <a:t>5</a:t>
            </a:r>
            <a:r>
              <a:rPr lang="zh-CN" altLang="en-US" sz="1800">
                <a:solidFill>
                  <a:srgbClr val="9900FF"/>
                </a:solidFill>
                <a:latin typeface="微软雅黑" pitchFamily="34" charset="-122"/>
                <a:ea typeface="微软雅黑" pitchFamily="34" charset="-122"/>
              </a:rPr>
              <a:t>、</a:t>
            </a:r>
            <a:r>
              <a:rPr lang="en-US" altLang="zh-CN" sz="1800">
                <a:solidFill>
                  <a:srgbClr val="9900FF"/>
                </a:solidFill>
                <a:latin typeface="微软雅黑" pitchFamily="34" charset="-122"/>
                <a:ea typeface="微软雅黑" pitchFamily="34" charset="-122"/>
              </a:rPr>
              <a:t>6</a:t>
            </a:r>
            <a:r>
              <a:rPr lang="zh-CN" altLang="en-US" sz="1800">
                <a:solidFill>
                  <a:srgbClr val="9900FF"/>
                </a:solidFill>
                <a:latin typeface="微软雅黑" pitchFamily="34" charset="-122"/>
                <a:ea typeface="微软雅黑" pitchFamily="34" charset="-122"/>
              </a:rPr>
              <a:t>，总时间</a:t>
            </a:r>
            <a:r>
              <a:rPr lang="en-US" altLang="zh-CN" sz="1800">
                <a:solidFill>
                  <a:srgbClr val="9900FF"/>
                </a:solidFill>
                <a:latin typeface="微软雅黑" pitchFamily="34" charset="-122"/>
                <a:ea typeface="微软雅黑" pitchFamily="34" charset="-122"/>
              </a:rPr>
              <a:t>11</a:t>
            </a:r>
            <a:endParaRPr lang="zh-CN" altLang="en-US" sz="1800">
              <a:solidFill>
                <a:srgbClr val="9900FF"/>
              </a:solidFill>
              <a:latin typeface="微软雅黑" pitchFamily="34" charset="-122"/>
              <a:ea typeface="微软雅黑" pitchFamily="34" charset="-122"/>
            </a:endParaRPr>
          </a:p>
        </p:txBody>
      </p:sp>
      <p:sp>
        <p:nvSpPr>
          <p:cNvPr id="20" name="TextBox 19"/>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a:solidFill>
                  <a:srgbClr val="9900FF"/>
                </a:solidFill>
                <a:latin typeface="微软雅黑" pitchFamily="34" charset="-122"/>
                <a:ea typeface="微软雅黑" pitchFamily="34" charset="-122"/>
              </a:rPr>
              <a:t>作业</a:t>
            </a:r>
            <a:r>
              <a:rPr lang="en-US" altLang="zh-CN" sz="1800">
                <a:solidFill>
                  <a:srgbClr val="9900FF"/>
                </a:solidFill>
                <a:latin typeface="微软雅黑" pitchFamily="34" charset="-122"/>
                <a:ea typeface="微软雅黑" pitchFamily="34" charset="-122"/>
              </a:rPr>
              <a:t>5</a:t>
            </a:r>
            <a:r>
              <a:rPr lang="zh-CN" altLang="en-US" sz="1800">
                <a:solidFill>
                  <a:srgbClr val="9900FF"/>
                </a:solidFill>
                <a:latin typeface="微软雅黑" pitchFamily="34" charset="-122"/>
                <a:ea typeface="微软雅黑" pitchFamily="34" charset="-122"/>
              </a:rPr>
              <a:t>、</a:t>
            </a:r>
            <a:r>
              <a:rPr lang="en-US" altLang="zh-CN" sz="1800">
                <a:solidFill>
                  <a:srgbClr val="9900FF"/>
                </a:solidFill>
                <a:latin typeface="微软雅黑" pitchFamily="34" charset="-122"/>
                <a:ea typeface="微软雅黑" pitchFamily="34" charset="-122"/>
              </a:rPr>
              <a:t>6</a:t>
            </a:r>
            <a:r>
              <a:rPr lang="zh-CN" altLang="en-US" sz="1800">
                <a:solidFill>
                  <a:srgbClr val="9900FF"/>
                </a:solidFill>
                <a:latin typeface="微软雅黑" pitchFamily="34" charset="-122"/>
                <a:ea typeface="微软雅黑" pitchFamily="34" charset="-122"/>
              </a:rPr>
              <a:t>、</a:t>
            </a:r>
            <a:r>
              <a:rPr lang="en-US" altLang="zh-CN" sz="1800">
                <a:solidFill>
                  <a:srgbClr val="9900FF"/>
                </a:solidFill>
                <a:latin typeface="微软雅黑" pitchFamily="34" charset="-122"/>
                <a:ea typeface="微软雅黑" pitchFamily="34" charset="-122"/>
              </a:rPr>
              <a:t>3</a:t>
            </a:r>
            <a:r>
              <a:rPr lang="zh-CN" altLang="en-US" sz="1800">
                <a:solidFill>
                  <a:srgbClr val="9900FF"/>
                </a:solidFill>
                <a:latin typeface="微软雅黑" pitchFamily="34" charset="-122"/>
                <a:ea typeface="微软雅黑" pitchFamily="34" charset="-122"/>
              </a:rPr>
              <a:t>，总时间</a:t>
            </a:r>
            <a:r>
              <a:rPr lang="en-US" altLang="zh-CN" sz="1800">
                <a:solidFill>
                  <a:srgbClr val="9900FF"/>
                </a:solidFill>
                <a:latin typeface="微软雅黑" pitchFamily="34" charset="-122"/>
                <a:ea typeface="微软雅黑" pitchFamily="34" charset="-122"/>
              </a:rPr>
              <a:t>15</a:t>
            </a:r>
            <a:endParaRPr lang="zh-CN" altLang="en-US" sz="1800">
              <a:solidFill>
                <a:srgbClr val="9900FF"/>
              </a:solidFill>
              <a:latin typeface="微软雅黑" pitchFamily="34" charset="-122"/>
              <a:ea typeface="微软雅黑" pitchFamily="34" charset="-122"/>
            </a:endParaRPr>
          </a:p>
        </p:txBody>
      </p:sp>
      <p:sp>
        <p:nvSpPr>
          <p:cNvPr id="21" name="TextBox 20"/>
          <p:cNvSpPr txBox="1"/>
          <p:nvPr/>
        </p:nvSpPr>
        <p:spPr>
          <a:xfrm>
            <a:off x="2214546" y="4187213"/>
            <a:ext cx="2500330" cy="369332"/>
          </a:xfrm>
          <a:prstGeom prst="rect">
            <a:avLst/>
          </a:prstGeom>
          <a:solidFill>
            <a:schemeClr val="accent4">
              <a:lumMod val="40000"/>
              <a:lumOff val="60000"/>
            </a:schemeClr>
          </a:solidFill>
        </p:spPr>
        <p:txBody>
          <a:bodyPr wrap="square" rtlCol="0">
            <a:spAutoFit/>
          </a:bodyPr>
          <a:lstStyle/>
          <a:p>
            <a:r>
              <a:rPr lang="zh-CN" altLang="en-US" sz="1800">
                <a:solidFill>
                  <a:srgbClr val="9900FF"/>
                </a:solidFill>
                <a:latin typeface="Consolas" pitchFamily="49" charset="0"/>
                <a:ea typeface="微软雅黑" pitchFamily="34" charset="-122"/>
                <a:cs typeface="Consolas" pitchFamily="49" charset="0"/>
              </a:rPr>
              <a:t>作业</a:t>
            </a:r>
            <a:r>
              <a:rPr lang="en-US" altLang="zh-CN" sz="1800">
                <a:solidFill>
                  <a:srgbClr val="9900FF"/>
                </a:solidFill>
                <a:latin typeface="Consolas" pitchFamily="49" charset="0"/>
                <a:ea typeface="微软雅黑" pitchFamily="34" charset="-122"/>
                <a:cs typeface="Consolas" pitchFamily="49" charset="0"/>
              </a:rPr>
              <a:t>2</a:t>
            </a:r>
            <a:r>
              <a:rPr lang="zh-CN" altLang="en-US" sz="1800">
                <a:solidFill>
                  <a:srgbClr val="9900FF"/>
                </a:solidFill>
                <a:latin typeface="Consolas" pitchFamily="49" charset="0"/>
                <a:ea typeface="微软雅黑" pitchFamily="34" charset="-122"/>
                <a:cs typeface="Consolas" pitchFamily="49" charset="0"/>
              </a:rPr>
              <a:t>、</a:t>
            </a:r>
            <a:r>
              <a:rPr lang="en-US" altLang="zh-CN" sz="1800">
                <a:solidFill>
                  <a:srgbClr val="9900FF"/>
                </a:solidFill>
                <a:latin typeface="Consolas" pitchFamily="49" charset="0"/>
                <a:ea typeface="微软雅黑" pitchFamily="34" charset="-122"/>
                <a:cs typeface="Consolas" pitchFamily="49" charset="0"/>
              </a:rPr>
              <a:t>7</a:t>
            </a:r>
            <a:r>
              <a:rPr lang="zh-CN" altLang="en-US" sz="1800">
                <a:solidFill>
                  <a:srgbClr val="9900FF"/>
                </a:solidFill>
                <a:latin typeface="Consolas" pitchFamily="49" charset="0"/>
                <a:ea typeface="微软雅黑" pitchFamily="34" charset="-122"/>
                <a:cs typeface="Consolas" pitchFamily="49" charset="0"/>
              </a:rPr>
              <a:t>，总时间</a:t>
            </a:r>
            <a:r>
              <a:rPr lang="en-US" altLang="zh-CN" sz="180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2" name="TextBox 21"/>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a:solidFill>
                  <a:srgbClr val="9900FF"/>
                </a:solidFill>
                <a:latin typeface="Consolas" pitchFamily="49" charset="0"/>
                <a:ea typeface="微软雅黑" pitchFamily="34" charset="-122"/>
                <a:cs typeface="Consolas" pitchFamily="49" charset="0"/>
              </a:rPr>
              <a:t>作业</a:t>
            </a:r>
            <a:r>
              <a:rPr lang="en-US" altLang="zh-CN" sz="1800">
                <a:solidFill>
                  <a:srgbClr val="9900FF"/>
                </a:solidFill>
                <a:latin typeface="Consolas" pitchFamily="49" charset="0"/>
                <a:ea typeface="微软雅黑" pitchFamily="34" charset="-122"/>
                <a:cs typeface="Consolas" pitchFamily="49" charset="0"/>
              </a:rPr>
              <a:t>5</a:t>
            </a:r>
            <a:r>
              <a:rPr lang="zh-CN" altLang="en-US" sz="1800">
                <a:solidFill>
                  <a:srgbClr val="9900FF"/>
                </a:solidFill>
                <a:latin typeface="Consolas" pitchFamily="49" charset="0"/>
                <a:ea typeface="微软雅黑" pitchFamily="34" charset="-122"/>
                <a:cs typeface="Consolas" pitchFamily="49" charset="0"/>
              </a:rPr>
              <a:t>、</a:t>
            </a:r>
            <a:r>
              <a:rPr lang="en-US" altLang="zh-CN" sz="1800">
                <a:solidFill>
                  <a:srgbClr val="9900FF"/>
                </a:solidFill>
                <a:latin typeface="Consolas" pitchFamily="49" charset="0"/>
                <a:ea typeface="微软雅黑" pitchFamily="34" charset="-122"/>
                <a:cs typeface="Consolas" pitchFamily="49" charset="0"/>
              </a:rPr>
              <a:t>6</a:t>
            </a:r>
            <a:r>
              <a:rPr lang="zh-CN" altLang="en-US" sz="1800">
                <a:solidFill>
                  <a:srgbClr val="9900FF"/>
                </a:solidFill>
                <a:latin typeface="Consolas" pitchFamily="49" charset="0"/>
                <a:ea typeface="微软雅黑" pitchFamily="34" charset="-122"/>
                <a:cs typeface="Consolas" pitchFamily="49" charset="0"/>
              </a:rPr>
              <a:t>、</a:t>
            </a:r>
            <a:r>
              <a:rPr lang="en-US" altLang="zh-CN" sz="1800">
                <a:solidFill>
                  <a:srgbClr val="9900FF"/>
                </a:solidFill>
                <a:latin typeface="Consolas" pitchFamily="49" charset="0"/>
                <a:ea typeface="微软雅黑" pitchFamily="34" charset="-122"/>
                <a:cs typeface="Consolas" pitchFamily="49" charset="0"/>
              </a:rPr>
              <a:t>3</a:t>
            </a:r>
            <a:r>
              <a:rPr lang="zh-CN" altLang="en-US" sz="1800">
                <a:solidFill>
                  <a:srgbClr val="9900FF"/>
                </a:solidFill>
                <a:latin typeface="Consolas" pitchFamily="49" charset="0"/>
                <a:ea typeface="微软雅黑" pitchFamily="34" charset="-122"/>
                <a:cs typeface="Consolas" pitchFamily="49" charset="0"/>
              </a:rPr>
              <a:t>、</a:t>
            </a:r>
            <a:r>
              <a:rPr lang="en-US" altLang="zh-CN" sz="1800">
                <a:solidFill>
                  <a:srgbClr val="9900FF"/>
                </a:solidFill>
                <a:latin typeface="Consolas" pitchFamily="49" charset="0"/>
                <a:ea typeface="微软雅黑" pitchFamily="34" charset="-122"/>
                <a:cs typeface="Consolas" pitchFamily="49" charset="0"/>
              </a:rPr>
              <a:t>1</a:t>
            </a:r>
            <a:r>
              <a:rPr lang="zh-CN" altLang="en-US" sz="1800">
                <a:solidFill>
                  <a:srgbClr val="9900FF"/>
                </a:solidFill>
                <a:latin typeface="Consolas" pitchFamily="49" charset="0"/>
                <a:ea typeface="微软雅黑" pitchFamily="34" charset="-122"/>
                <a:cs typeface="Consolas" pitchFamily="49" charset="0"/>
              </a:rPr>
              <a:t>，总时间</a:t>
            </a:r>
            <a:r>
              <a:rPr lang="en-US" altLang="zh-CN" sz="180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3" name="任意多边形 22"/>
          <p:cNvSpPr/>
          <p:nvPr/>
        </p:nvSpPr>
        <p:spPr>
          <a:xfrm>
            <a:off x="2143108" y="1643051"/>
            <a:ext cx="3028709" cy="3857651"/>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Lst>
            <a:ahLst/>
            <a:cxnLst>
              <a:cxn ang="0">
                <a:pos x="connsiteX0" y="connsiteY0"/>
              </a:cxn>
              <a:cxn ang="0">
                <a:pos x="connsiteX1" y="connsiteY1"/>
              </a:cxn>
              <a:cxn ang="0">
                <a:pos x="connsiteX2" y="connsiteY2"/>
              </a:cxn>
            </a:cxnLst>
            <a:rect l="l" t="t" r="r" b="b"/>
            <a:pathLst>
              <a:path w="3028709" h="3857651">
                <a:moveTo>
                  <a:pt x="2857520" y="0"/>
                </a:moveTo>
                <a:cubicBezTo>
                  <a:pt x="3028709" y="1024003"/>
                  <a:pt x="2262203" y="2214577"/>
                  <a:pt x="1785950" y="2857519"/>
                </a:cubicBezTo>
                <a:cubicBezTo>
                  <a:pt x="1309697" y="3500461"/>
                  <a:pt x="1056362" y="3591472"/>
                  <a:pt x="0" y="385765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任意多边形 23"/>
          <p:cNvSpPr/>
          <p:nvPr/>
        </p:nvSpPr>
        <p:spPr>
          <a:xfrm>
            <a:off x="2143108" y="1643051"/>
            <a:ext cx="3571900" cy="3857652"/>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400711 w 3571900"/>
              <a:gd name="connsiteY0" fmla="*/ 0 h 3857652"/>
              <a:gd name="connsiteX1" fmla="*/ 2329141 w 3571900"/>
              <a:gd name="connsiteY1" fmla="*/ 2857519 h 3857652"/>
              <a:gd name="connsiteX2" fmla="*/ 0 w 3571900"/>
              <a:gd name="connsiteY2" fmla="*/ 3857652 h 3857652"/>
            </a:gdLst>
            <a:ahLst/>
            <a:cxnLst>
              <a:cxn ang="0">
                <a:pos x="connsiteX0" y="connsiteY0"/>
              </a:cxn>
              <a:cxn ang="0">
                <a:pos x="connsiteX1" y="connsiteY1"/>
              </a:cxn>
              <a:cxn ang="0">
                <a:pos x="connsiteX2" y="connsiteY2"/>
              </a:cxn>
            </a:cxnLst>
            <a:rect l="l" t="t" r="r" b="b"/>
            <a:pathLst>
              <a:path w="3571900" h="3857652">
                <a:moveTo>
                  <a:pt x="3400711" y="0"/>
                </a:moveTo>
                <a:cubicBezTo>
                  <a:pt x="3571900" y="1024003"/>
                  <a:pt x="2895926" y="2214577"/>
                  <a:pt x="2329141" y="2857519"/>
                </a:cubicBezTo>
                <a:cubicBezTo>
                  <a:pt x="1762356" y="3500461"/>
                  <a:pt x="1056362" y="3591473"/>
                  <a:pt x="0" y="3857652"/>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5" name="任意多边形 24"/>
          <p:cNvSpPr/>
          <p:nvPr/>
        </p:nvSpPr>
        <p:spPr>
          <a:xfrm>
            <a:off x="2214546" y="1643051"/>
            <a:ext cx="4600345" cy="3929090"/>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4429156 w 4600345"/>
              <a:gd name="connsiteY0" fmla="*/ 0 h 3929090"/>
              <a:gd name="connsiteX1" fmla="*/ 3357586 w 4600345"/>
              <a:gd name="connsiteY1" fmla="*/ 2857519 h 3929090"/>
              <a:gd name="connsiteX2" fmla="*/ 0 w 4600345"/>
              <a:gd name="connsiteY2" fmla="*/ 3929090 h 3929090"/>
              <a:gd name="connsiteX0" fmla="*/ 4429156 w 4600345"/>
              <a:gd name="connsiteY0" fmla="*/ 0 h 3929090"/>
              <a:gd name="connsiteX1" fmla="*/ 2857520 w 4600345"/>
              <a:gd name="connsiteY1" fmla="*/ 2928957 h 3929090"/>
              <a:gd name="connsiteX2" fmla="*/ 0 w 4600345"/>
              <a:gd name="connsiteY2" fmla="*/ 3929090 h 3929090"/>
            </a:gdLst>
            <a:ahLst/>
            <a:cxnLst>
              <a:cxn ang="0">
                <a:pos x="connsiteX0" y="connsiteY0"/>
              </a:cxn>
              <a:cxn ang="0">
                <a:pos x="connsiteX1" y="connsiteY1"/>
              </a:cxn>
              <a:cxn ang="0">
                <a:pos x="connsiteX2" y="connsiteY2"/>
              </a:cxn>
            </a:cxnLst>
            <a:rect l="l" t="t" r="r" b="b"/>
            <a:pathLst>
              <a:path w="4600345" h="3929090">
                <a:moveTo>
                  <a:pt x="4429156" y="0"/>
                </a:moveTo>
                <a:cubicBezTo>
                  <a:pt x="4600345" y="1024003"/>
                  <a:pt x="3595713" y="2274109"/>
                  <a:pt x="2857520" y="2928957"/>
                </a:cubicBezTo>
                <a:cubicBezTo>
                  <a:pt x="2119327" y="3583805"/>
                  <a:pt x="1056362" y="3662911"/>
                  <a:pt x="0" y="392909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任意多边形 25"/>
          <p:cNvSpPr/>
          <p:nvPr/>
        </p:nvSpPr>
        <p:spPr>
          <a:xfrm>
            <a:off x="2214546" y="1571612"/>
            <a:ext cx="4028841" cy="2928958"/>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857652 w 4028841"/>
              <a:gd name="connsiteY0" fmla="*/ 0 h 3345679"/>
              <a:gd name="connsiteX1" fmla="*/ 2786082 w 4028841"/>
              <a:gd name="connsiteY1" fmla="*/ 2857519 h 3345679"/>
              <a:gd name="connsiteX2" fmla="*/ 0 w 4028841"/>
              <a:gd name="connsiteY2" fmla="*/ 2928958 h 3345679"/>
              <a:gd name="connsiteX0" fmla="*/ 3857652 w 4028841"/>
              <a:gd name="connsiteY0" fmla="*/ 0 h 2928958"/>
              <a:gd name="connsiteX1" fmla="*/ 1928826 w 4028841"/>
              <a:gd name="connsiteY1" fmla="*/ 2286016 h 2928958"/>
              <a:gd name="connsiteX2" fmla="*/ 0 w 4028841"/>
              <a:gd name="connsiteY2" fmla="*/ 2928958 h 2928958"/>
              <a:gd name="connsiteX0" fmla="*/ 3857652 w 4028841"/>
              <a:gd name="connsiteY0" fmla="*/ 0 h 2928958"/>
              <a:gd name="connsiteX1" fmla="*/ 1500198 w 4028841"/>
              <a:gd name="connsiteY1" fmla="*/ 2357454 h 2928958"/>
              <a:gd name="connsiteX2" fmla="*/ 0 w 4028841"/>
              <a:gd name="connsiteY2" fmla="*/ 2928958 h 2928958"/>
              <a:gd name="connsiteX0" fmla="*/ 3857652 w 4028841"/>
              <a:gd name="connsiteY0" fmla="*/ 0 h 2928958"/>
              <a:gd name="connsiteX1" fmla="*/ 2000264 w 4028841"/>
              <a:gd name="connsiteY1" fmla="*/ 2214578 h 2928958"/>
              <a:gd name="connsiteX2" fmla="*/ 0 w 4028841"/>
              <a:gd name="connsiteY2" fmla="*/ 2928958 h 2928958"/>
              <a:gd name="connsiteX0" fmla="*/ 3857652 w 4028841"/>
              <a:gd name="connsiteY0" fmla="*/ 0 h 2928958"/>
              <a:gd name="connsiteX1" fmla="*/ 2357454 w 4028841"/>
              <a:gd name="connsiteY1" fmla="*/ 2143140 h 2928958"/>
              <a:gd name="connsiteX2" fmla="*/ 0 w 4028841"/>
              <a:gd name="connsiteY2" fmla="*/ 2928958 h 2928958"/>
            </a:gdLst>
            <a:ahLst/>
            <a:cxnLst>
              <a:cxn ang="0">
                <a:pos x="connsiteX0" y="connsiteY0"/>
              </a:cxn>
              <a:cxn ang="0">
                <a:pos x="connsiteX1" y="connsiteY1"/>
              </a:cxn>
              <a:cxn ang="0">
                <a:pos x="connsiteX2" y="connsiteY2"/>
              </a:cxn>
            </a:cxnLst>
            <a:rect l="l" t="t" r="r" b="b"/>
            <a:pathLst>
              <a:path w="4028841" h="2928958">
                <a:moveTo>
                  <a:pt x="3857652" y="0"/>
                </a:moveTo>
                <a:cubicBezTo>
                  <a:pt x="4028841" y="1024003"/>
                  <a:pt x="3000396" y="1654980"/>
                  <a:pt x="2357454" y="2143140"/>
                </a:cubicBezTo>
                <a:cubicBezTo>
                  <a:pt x="1714512" y="2631300"/>
                  <a:pt x="1056362" y="2662779"/>
                  <a:pt x="0" y="2928958"/>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28"/>
          <p:cNvGrpSpPr/>
          <p:nvPr/>
        </p:nvGrpSpPr>
        <p:grpSpPr>
          <a:xfrm>
            <a:off x="6429388" y="3071810"/>
            <a:ext cx="849633" cy="2500330"/>
            <a:chOff x="6429388" y="3071810"/>
            <a:chExt cx="849633" cy="2500330"/>
          </a:xfrm>
        </p:grpSpPr>
        <p:sp>
          <p:nvSpPr>
            <p:cNvPr id="27" name="右大括号 26"/>
            <p:cNvSpPr/>
            <p:nvPr/>
          </p:nvSpPr>
          <p:spPr>
            <a:xfrm>
              <a:off x="6429388" y="3071810"/>
              <a:ext cx="180000" cy="250033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8" name="TextBox 27"/>
            <p:cNvSpPr txBox="1"/>
            <p:nvPr/>
          </p:nvSpPr>
          <p:spPr>
            <a:xfrm>
              <a:off x="6786578" y="3239738"/>
              <a:ext cx="492443" cy="2143140"/>
            </a:xfrm>
            <a:prstGeom prst="rect">
              <a:avLst/>
            </a:prstGeom>
            <a:noFill/>
          </p:spPr>
          <p:txBody>
            <a:bodyPr vert="eaVert" wrap="square" rtlCol="0">
              <a:spAutoFit/>
            </a:bodyPr>
            <a:lstStyle/>
            <a:p>
              <a:r>
                <a:rPr lang="zh-CN" altLang="en-US" sz="2000" spc="600">
                  <a:solidFill>
                    <a:srgbClr val="0000FF"/>
                  </a:solidFill>
                  <a:latin typeface="微软雅黑" pitchFamily="34" charset="-122"/>
                  <a:ea typeface="微软雅黑" pitchFamily="34" charset="-122"/>
                  <a:cs typeface="Times New Roman" pitchFamily="18" charset="0"/>
                </a:rPr>
                <a:t>作业调度方案</a:t>
              </a:r>
              <a:endParaRPr lang="zh-CN" altLang="en-US" sz="2000" spc="60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trips(downLeft)">
                                      <p:cBhvr>
                                        <p:cTn id="31" dur="500"/>
                                        <p:tgtEl>
                                          <p:spTgt spid="2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44463" y="333375"/>
            <a:ext cx="8785255" cy="4925850"/>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pPr>
              <a:lnSpc>
                <a:spcPct val="150000"/>
              </a:lnSpc>
            </a:pPr>
            <a:r>
              <a:rPr lang="pt-BR"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pPr>
              <a:lnSpc>
                <a:spcPct val="150000"/>
              </a:lnSpc>
            </a:pPr>
            <a:r>
              <a:rPr lang="pt-BR" altLang="zh-CN" sz="1800">
                <a:solidFill>
                  <a:srgbClr val="0000FF"/>
                </a:solidFill>
                <a:latin typeface="Consolas" pitchFamily="49" charset="0"/>
                <a:ea typeface="楷体" pitchFamily="49" charset="-122"/>
                <a:cs typeface="Consolas" pitchFamily="49" charset="0"/>
              </a:rPr>
              <a:t>int n=7;</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pt-BR" altLang="zh-CN" sz="1800">
                <a:solidFill>
                  <a:srgbClr val="0000FF"/>
                </a:solidFill>
                <a:latin typeface="Consolas" pitchFamily="49" charset="0"/>
                <a:ea typeface="楷体" pitchFamily="49" charset="-122"/>
                <a:cs typeface="Consolas" pitchFamily="49" charset="0"/>
              </a:rPr>
              <a:t>int m=3;</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pt-BR" altLang="zh-CN" sz="1800">
                <a:solidFill>
                  <a:srgbClr val="0000FF"/>
                </a:solidFill>
                <a:latin typeface="Consolas" pitchFamily="49" charset="0"/>
                <a:ea typeface="楷体" pitchFamily="49" charset="-122"/>
                <a:cs typeface="Consolas" pitchFamily="49" charset="0"/>
              </a:rPr>
              <a:t>struct </a:t>
            </a:r>
            <a:r>
              <a:rPr lang="pt-BR" altLang="zh-CN" sz="1800">
                <a:solidFill>
                  <a:srgbClr val="C00000"/>
                </a:solidFill>
                <a:latin typeface="Consolas" pitchFamily="49" charset="0"/>
                <a:ea typeface="楷体" pitchFamily="49" charset="-122"/>
                <a:cs typeface="Consolas" pitchFamily="49" charset="0"/>
              </a:rPr>
              <a:t>NodeType</a:t>
            </a:r>
            <a:r>
              <a:rPr lang="pt-BR" altLang="zh-CN" sz="1800">
                <a:solidFill>
                  <a:srgbClr val="0000FF"/>
                </a:solidFill>
                <a:latin typeface="Consolas" pitchFamily="49" charset="0"/>
                <a:ea typeface="楷体" pitchFamily="49" charset="-122"/>
                <a:cs typeface="Consolas" pitchFamily="49" charset="0"/>
              </a:rPr>
              <a:t>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优先队列结点类型</a:t>
            </a:r>
          </a:p>
          <a:p>
            <a:pPr>
              <a:lnSpc>
                <a:spcPct val="150000"/>
              </a:lnSpc>
            </a:pPr>
            <a:r>
              <a:rPr lang="pt-BR" altLang="zh-CN" sz="1800">
                <a:solidFill>
                  <a:srgbClr val="0000FF"/>
                </a:solidFill>
                <a:latin typeface="Consolas" pitchFamily="49" charset="0"/>
                <a:ea typeface="楷体" pitchFamily="49" charset="-122"/>
                <a:cs typeface="Consolas" pitchFamily="49" charset="0"/>
              </a:rPr>
              <a:t>{  int no;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作业序号</a:t>
            </a:r>
          </a:p>
          <a:p>
            <a:pPr>
              <a:lnSpc>
                <a:spcPct val="150000"/>
              </a:lnSpc>
            </a:pPr>
            <a:r>
              <a:rPr lang="pt-BR" altLang="zh-CN" sz="1800">
                <a:solidFill>
                  <a:srgbClr val="0000FF"/>
                </a:solidFill>
                <a:latin typeface="Consolas" pitchFamily="49" charset="0"/>
                <a:ea typeface="楷体" pitchFamily="49" charset="-122"/>
                <a:cs typeface="Consolas" pitchFamily="49" charset="0"/>
              </a:rPr>
              <a:t>   int t;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执行时间</a:t>
            </a:r>
          </a:p>
          <a:p>
            <a:pPr>
              <a:lnSpc>
                <a:spcPct val="150000"/>
              </a:lnSpc>
            </a:pPr>
            <a:r>
              <a:rPr lang="pt-BR" altLang="zh-CN" sz="1800">
                <a:solidFill>
                  <a:srgbClr val="0000FF"/>
                </a:solidFill>
                <a:latin typeface="Consolas" pitchFamily="49" charset="0"/>
                <a:ea typeface="楷体" pitchFamily="49" charset="-122"/>
                <a:cs typeface="Consolas" pitchFamily="49" charset="0"/>
              </a:rPr>
              <a:t>   int mno;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机器序号</a:t>
            </a:r>
          </a:p>
          <a:p>
            <a:pPr>
              <a:lnSpc>
                <a:spcPct val="150000"/>
              </a:lnSpc>
            </a:pPr>
            <a:r>
              <a:rPr lang="pt-BR" altLang="zh-CN" sz="1800">
                <a:solidFill>
                  <a:srgbClr val="0000FF"/>
                </a:solidFill>
                <a:latin typeface="Consolas" pitchFamily="49" charset="0"/>
                <a:ea typeface="楷体" pitchFamily="49" charset="-122"/>
                <a:cs typeface="Consolas" pitchFamily="49" charset="0"/>
              </a:rPr>
              <a:t>   bool operator&lt;(const NodeType &amp;s) const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pt-BR" altLang="zh-CN" sz="1800">
                <a:solidFill>
                  <a:srgbClr val="0000FF"/>
                </a:solidFill>
                <a:latin typeface="Consolas" pitchFamily="49" charset="0"/>
                <a:ea typeface="楷体" pitchFamily="49" charset="-122"/>
                <a:cs typeface="Consolas" pitchFamily="49" charset="0"/>
              </a:rPr>
              <a:t>   {  return t&gt;s.t;  }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按</a:t>
            </a:r>
            <a:r>
              <a:rPr lang="pt-BR" altLang="zh-CN" sz="1800">
                <a:solidFill>
                  <a:srgbClr val="00B0F0"/>
                </a:solidFill>
                <a:latin typeface="Consolas" pitchFamily="49" charset="0"/>
                <a:ea typeface="楷体" pitchFamily="49" charset="-122"/>
                <a:cs typeface="Consolas" pitchFamily="49" charset="0"/>
              </a:rPr>
              <a:t>t</a:t>
            </a:r>
            <a:r>
              <a:rPr lang="zh-CN" altLang="zh-CN" sz="1800">
                <a:solidFill>
                  <a:srgbClr val="00B0F0"/>
                </a:solidFill>
                <a:latin typeface="Consolas" pitchFamily="49" charset="0"/>
                <a:ea typeface="楷体" pitchFamily="49" charset="-122"/>
                <a:cs typeface="Consolas" pitchFamily="49" charset="0"/>
              </a:rPr>
              <a:t>越小越优先出队</a:t>
            </a:r>
          </a:p>
          <a:p>
            <a:pPr>
              <a:lnSpc>
                <a:spcPct val="150000"/>
              </a:lnSpc>
            </a:pPr>
            <a:r>
              <a:rPr lang="pt-BR"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pt-BR" altLang="zh-CN" sz="1800">
                <a:solidFill>
                  <a:srgbClr val="0000FF"/>
                </a:solidFill>
                <a:latin typeface="Consolas" pitchFamily="49" charset="0"/>
                <a:ea typeface="楷体" pitchFamily="49" charset="-122"/>
                <a:cs typeface="Consolas" pitchFamily="49" charset="0"/>
              </a:rPr>
              <a:t>struct NodeType A[]={{1,2},{2,14},{3,4},{4,16},{5,6},{6,5},{7,3}};</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285728"/>
            <a:ext cx="9001156" cy="63847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pt-BR" altLang="zh-CN" sz="1800" dirty="0">
                <a:solidFill>
                  <a:srgbClr val="FF0000"/>
                </a:solidFill>
                <a:latin typeface="Consolas" pitchFamily="49" charset="0"/>
                <a:ea typeface="楷体" pitchFamily="49" charset="-122"/>
                <a:cs typeface="Consolas" pitchFamily="49" charset="0"/>
              </a:rPr>
              <a:t>void solve()				//</a:t>
            </a:r>
            <a:r>
              <a:rPr lang="zh-CN" altLang="zh-CN" sz="1800" dirty="0">
                <a:solidFill>
                  <a:srgbClr val="FF0000"/>
                </a:solidFill>
                <a:latin typeface="Consolas" pitchFamily="49" charset="0"/>
                <a:ea typeface="楷体" pitchFamily="49" charset="-122"/>
                <a:cs typeface="Consolas" pitchFamily="49" charset="0"/>
              </a:rPr>
              <a:t>求解多机调度问题</a:t>
            </a:r>
          </a:p>
          <a:p>
            <a:r>
              <a:rPr lang="pt-BR" altLang="zh-CN" sz="1800" dirty="0">
                <a:solidFill>
                  <a:srgbClr val="0000FF"/>
                </a:solidFill>
                <a:latin typeface="Consolas" pitchFamily="49" charset="0"/>
                <a:ea typeface="楷体" pitchFamily="49" charset="-122"/>
                <a:cs typeface="Consolas" pitchFamily="49" charset="0"/>
              </a:rPr>
              <a:t>{  NodeType e;</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if (n&lt;=m)</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  printf("</a:t>
            </a:r>
            <a:r>
              <a:rPr lang="zh-CN" altLang="zh-CN" sz="1800" dirty="0">
                <a:solidFill>
                  <a:srgbClr val="0000FF"/>
                </a:solidFill>
                <a:latin typeface="Consolas" pitchFamily="49" charset="0"/>
                <a:ea typeface="楷体" pitchFamily="49" charset="-122"/>
                <a:cs typeface="Consolas" pitchFamily="49" charset="0"/>
              </a:rPr>
              <a:t>为每一个作业分配一台机器</a:t>
            </a:r>
            <a:r>
              <a:rPr lang="pt-BR" altLang="zh-CN" sz="1800" dirty="0">
                <a:solidFill>
                  <a:srgbClr val="0000FF"/>
                </a:solidFill>
                <a:latin typeface="Consolas" pitchFamily="49" charset="0"/>
                <a:ea typeface="楷体" pitchFamily="49" charset="-122"/>
                <a:cs typeface="Consolas" pitchFamily="49" charset="0"/>
              </a:rPr>
              <a:t>\n");</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return;</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sort(A,A+n);			</a:t>
            </a:r>
            <a:r>
              <a:rPr lang="pt-BR"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按</a:t>
            </a:r>
            <a:r>
              <a:rPr lang="pt-BR" altLang="zh-CN" sz="1800" dirty="0">
                <a:solidFill>
                  <a:srgbClr val="00B0F0"/>
                </a:solidFill>
                <a:latin typeface="Consolas" pitchFamily="49" charset="0"/>
                <a:ea typeface="楷体" pitchFamily="49" charset="-122"/>
                <a:cs typeface="Consolas" pitchFamily="49" charset="0"/>
              </a:rPr>
              <a:t>t</a:t>
            </a:r>
            <a:r>
              <a:rPr lang="zh-CN" altLang="zh-CN" sz="1800" dirty="0">
                <a:solidFill>
                  <a:srgbClr val="00B0F0"/>
                </a:solidFill>
                <a:latin typeface="Consolas" pitchFamily="49" charset="0"/>
                <a:ea typeface="楷体" pitchFamily="49" charset="-122"/>
                <a:cs typeface="Consolas" pitchFamily="49" charset="0"/>
              </a:rPr>
              <a:t>递减排序</a:t>
            </a:r>
          </a:p>
          <a:p>
            <a:r>
              <a:rPr lang="pt-BR" altLang="zh-CN" sz="1800" dirty="0">
                <a:solidFill>
                  <a:srgbClr val="C00000"/>
                </a:solidFill>
                <a:latin typeface="Consolas" pitchFamily="49" charset="0"/>
                <a:ea typeface="楷体" pitchFamily="49" charset="-122"/>
                <a:cs typeface="Consolas" pitchFamily="49" charset="0"/>
              </a:rPr>
              <a:t>   priority_queue&lt;NodeType&gt; qu</a:t>
            </a:r>
            <a:r>
              <a:rPr lang="pt-BR" altLang="zh-CN" sz="1800" dirty="0">
                <a:solidFill>
                  <a:srgbClr val="0000FF"/>
                </a:solidFill>
                <a:latin typeface="Consolas" pitchFamily="49" charset="0"/>
                <a:ea typeface="楷体" pitchFamily="49" charset="-122"/>
                <a:cs typeface="Consolas" pitchFamily="49" charset="0"/>
              </a:rPr>
              <a:t>;	</a:t>
            </a:r>
            <a:r>
              <a:rPr lang="pt-BR"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小根堆</a:t>
            </a:r>
          </a:p>
          <a:p>
            <a:r>
              <a:rPr lang="pt-BR" altLang="zh-CN" sz="1800" dirty="0">
                <a:solidFill>
                  <a:srgbClr val="0000FF"/>
                </a:solidFill>
                <a:latin typeface="Consolas" pitchFamily="49" charset="0"/>
                <a:ea typeface="楷体" pitchFamily="49" charset="-122"/>
                <a:cs typeface="Consolas" pitchFamily="49" charset="0"/>
              </a:rPr>
              <a:t>   for (int i=0;i&lt;m;i++)		</a:t>
            </a:r>
            <a:r>
              <a:rPr lang="pt-BR"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先分配</a:t>
            </a:r>
            <a:r>
              <a:rPr lang="pt-BR" altLang="zh-CN" sz="1800" dirty="0">
                <a:solidFill>
                  <a:srgbClr val="00B0F0"/>
                </a:solidFill>
                <a:latin typeface="Consolas" pitchFamily="49" charset="0"/>
                <a:ea typeface="楷体" pitchFamily="49" charset="-122"/>
                <a:cs typeface="Consolas" pitchFamily="49" charset="0"/>
              </a:rPr>
              <a:t>m</a:t>
            </a:r>
            <a:r>
              <a:rPr lang="zh-CN" altLang="zh-CN" sz="1800" dirty="0">
                <a:solidFill>
                  <a:srgbClr val="00B0F0"/>
                </a:solidFill>
                <a:latin typeface="Consolas" pitchFamily="49" charset="0"/>
                <a:ea typeface="楷体" pitchFamily="49" charset="-122"/>
                <a:cs typeface="Consolas" pitchFamily="49" charset="0"/>
              </a:rPr>
              <a:t>个作业，每台机器一个作业</a:t>
            </a:r>
          </a:p>
          <a:p>
            <a:r>
              <a:rPr lang="pt-BR" altLang="zh-CN" sz="1800" dirty="0">
                <a:solidFill>
                  <a:srgbClr val="0000FF"/>
                </a:solidFill>
                <a:latin typeface="Consolas" pitchFamily="49" charset="0"/>
                <a:ea typeface="楷体" pitchFamily="49" charset="-122"/>
                <a:cs typeface="Consolas" pitchFamily="49" charset="0"/>
              </a:rPr>
              <a:t>   {  A[i].mno=i+1;			</a:t>
            </a:r>
            <a:r>
              <a:rPr lang="pt-BR"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作业对应的机器编号</a:t>
            </a:r>
          </a:p>
          <a:p>
            <a:r>
              <a:rPr lang="pt-BR" altLang="zh-CN" sz="1800" dirty="0">
                <a:solidFill>
                  <a:srgbClr val="0000FF"/>
                </a:solidFill>
                <a:latin typeface="Consolas" pitchFamily="49" charset="0"/>
                <a:ea typeface="楷体" pitchFamily="49" charset="-122"/>
                <a:cs typeface="Consolas" pitchFamily="49" charset="0"/>
              </a:rPr>
              <a:t>      printf("  </a:t>
            </a:r>
            <a:r>
              <a:rPr lang="zh-CN" altLang="zh-CN" sz="1800" dirty="0">
                <a:solidFill>
                  <a:srgbClr val="0000FF"/>
                </a:solidFill>
                <a:latin typeface="Consolas" pitchFamily="49" charset="0"/>
                <a:ea typeface="楷体" pitchFamily="49" charset="-122"/>
                <a:cs typeface="Consolas" pitchFamily="49" charset="0"/>
              </a:rPr>
              <a:t>给机器</a:t>
            </a:r>
            <a:r>
              <a:rPr lang="pt-BR" altLang="zh-CN" sz="1800" dirty="0">
                <a:solidFill>
                  <a:srgbClr val="0000FF"/>
                </a:solidFill>
                <a:latin typeface="Consolas" pitchFamily="49" charset="0"/>
                <a:ea typeface="楷体" pitchFamily="49" charset="-122"/>
                <a:cs typeface="Consolas" pitchFamily="49" charset="0"/>
              </a:rPr>
              <a:t>%d</a:t>
            </a:r>
            <a:r>
              <a:rPr lang="zh-CN" altLang="zh-CN" sz="1800" dirty="0">
                <a:solidFill>
                  <a:srgbClr val="0000FF"/>
                </a:solidFill>
                <a:latin typeface="Consolas" pitchFamily="49" charset="0"/>
                <a:ea typeface="楷体" pitchFamily="49" charset="-122"/>
                <a:cs typeface="Consolas" pitchFamily="49" charset="0"/>
              </a:rPr>
              <a:t>分配作业</a:t>
            </a:r>
            <a:r>
              <a:rPr lang="pt-BR" altLang="zh-CN" sz="1800" dirty="0">
                <a:solidFill>
                  <a:srgbClr val="0000FF"/>
                </a:solidFill>
                <a:latin typeface="Consolas" pitchFamily="49" charset="0"/>
                <a:ea typeface="楷体" pitchFamily="49" charset="-122"/>
                <a:cs typeface="Consolas" pitchFamily="49" charset="0"/>
              </a:rPr>
              <a:t>%d,</a:t>
            </a:r>
            <a:r>
              <a:rPr lang="zh-CN" altLang="zh-CN" sz="1800" dirty="0">
                <a:solidFill>
                  <a:srgbClr val="0000FF"/>
                </a:solidFill>
                <a:latin typeface="Consolas" pitchFamily="49" charset="0"/>
                <a:ea typeface="楷体" pitchFamily="49" charset="-122"/>
                <a:cs typeface="Consolas" pitchFamily="49" charset="0"/>
              </a:rPr>
              <a:t>执行时间为</a:t>
            </a:r>
            <a:r>
              <a:rPr lang="pt-BR" altLang="zh-CN" sz="1800" dirty="0">
                <a:solidFill>
                  <a:srgbClr val="0000FF"/>
                </a:solidFill>
                <a:latin typeface="Consolas" pitchFamily="49" charset="0"/>
                <a:ea typeface="楷体" pitchFamily="49" charset="-122"/>
                <a:cs typeface="Consolas" pitchFamily="49" charset="0"/>
              </a:rPr>
              <a:t>%2d,</a:t>
            </a:r>
            <a:r>
              <a:rPr lang="zh-CN" altLang="zh-CN" sz="1800" dirty="0">
                <a:solidFill>
                  <a:srgbClr val="0000FF"/>
                </a:solidFill>
                <a:latin typeface="Consolas" pitchFamily="49" charset="0"/>
                <a:ea typeface="楷体" pitchFamily="49" charset="-122"/>
                <a:cs typeface="Consolas" pitchFamily="49" charset="0"/>
              </a:rPr>
              <a:t>占用时间段</a:t>
            </a:r>
            <a:r>
              <a:rPr lang="pt-BR" altLang="zh-CN" sz="1800" dirty="0">
                <a:solidFill>
                  <a:srgbClr val="0000FF"/>
                </a:solidFill>
                <a:latin typeface="Consolas" pitchFamily="49" charset="0"/>
                <a:ea typeface="楷体" pitchFamily="49" charset="-122"/>
                <a:cs typeface="Consolas" pitchFamily="49" charset="0"/>
              </a:rPr>
              <a:t>:[%d,%d]\n",</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A[i].mno,A[i].no,A[i].t,0,A[i].t);</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qu.push(A[i]);</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pt-BR" altLang="zh-CN" sz="1800" dirty="0">
                <a:solidFill>
                  <a:srgbClr val="006600"/>
                </a:solidFill>
                <a:latin typeface="Consolas" pitchFamily="49" charset="0"/>
                <a:ea typeface="楷体" pitchFamily="49" charset="-122"/>
                <a:cs typeface="Consolas" pitchFamily="49" charset="0"/>
              </a:rPr>
              <a:t>   for (int j=m;j&lt;n;j++)		</a:t>
            </a:r>
            <a:r>
              <a:rPr lang="pt-BR"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分配余下作业</a:t>
            </a:r>
          </a:p>
          <a:p>
            <a:r>
              <a:rPr lang="pt-BR" altLang="zh-CN" sz="1800" dirty="0">
                <a:solidFill>
                  <a:srgbClr val="006600"/>
                </a:solidFill>
                <a:latin typeface="Consolas" pitchFamily="49" charset="0"/>
                <a:ea typeface="楷体" pitchFamily="49" charset="-122"/>
                <a:cs typeface="Consolas" pitchFamily="49" charset="0"/>
              </a:rPr>
              <a:t>   {  e=qu.top(); qu.pop();		</a:t>
            </a:r>
            <a:r>
              <a:rPr lang="pt-BR"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a:t>
            </a:r>
            <a:r>
              <a:rPr lang="pt-BR" altLang="zh-CN" sz="1800" dirty="0">
                <a:solidFill>
                  <a:srgbClr val="00B0F0"/>
                </a:solidFill>
                <a:latin typeface="Consolas" pitchFamily="49" charset="0"/>
                <a:ea typeface="楷体" pitchFamily="49" charset="-122"/>
                <a:cs typeface="Consolas" pitchFamily="49" charset="0"/>
              </a:rPr>
              <a:t>e </a:t>
            </a:r>
            <a:r>
              <a:rPr lang="zh-CN" altLang="en-US" sz="1800" dirty="0">
                <a:solidFill>
                  <a:srgbClr val="FF0000"/>
                </a:solidFill>
                <a:latin typeface="Consolas" pitchFamily="49" charset="0"/>
                <a:ea typeface="楷体" pitchFamily="49" charset="-122"/>
                <a:cs typeface="Consolas" pitchFamily="49" charset="0"/>
              </a:rPr>
              <a:t>优先队列中最小执行时间的作业</a:t>
            </a:r>
            <a:endParaRPr lang="zh-CN" altLang="zh-CN" sz="1800" dirty="0">
              <a:solidFill>
                <a:srgbClr val="FF0000"/>
              </a:solidFill>
              <a:latin typeface="Consolas" pitchFamily="49" charset="0"/>
              <a:ea typeface="楷体" pitchFamily="49" charset="-122"/>
              <a:cs typeface="Consolas" pitchFamily="49" charset="0"/>
            </a:endParaRPr>
          </a:p>
          <a:p>
            <a:r>
              <a:rPr lang="pt-BR" altLang="zh-CN" sz="1800" dirty="0">
                <a:solidFill>
                  <a:srgbClr val="006600"/>
                </a:solidFill>
                <a:latin typeface="Consolas" pitchFamily="49" charset="0"/>
                <a:ea typeface="楷体" pitchFamily="49" charset="-122"/>
                <a:cs typeface="Consolas" pitchFamily="49" charset="0"/>
              </a:rPr>
              <a:t>      printf("  </a:t>
            </a:r>
            <a:r>
              <a:rPr lang="zh-CN" altLang="zh-CN" sz="1800" dirty="0">
                <a:solidFill>
                  <a:srgbClr val="006600"/>
                </a:solidFill>
                <a:latin typeface="Consolas" pitchFamily="49" charset="0"/>
                <a:ea typeface="楷体" pitchFamily="49" charset="-122"/>
                <a:cs typeface="Consolas" pitchFamily="49" charset="0"/>
              </a:rPr>
              <a:t>给机器</a:t>
            </a:r>
            <a:r>
              <a:rPr lang="pt-BR" altLang="zh-CN" sz="1800" dirty="0">
                <a:solidFill>
                  <a:srgbClr val="006600"/>
                </a:solidFill>
                <a:latin typeface="Consolas" pitchFamily="49" charset="0"/>
                <a:ea typeface="楷体" pitchFamily="49" charset="-122"/>
                <a:cs typeface="Consolas" pitchFamily="49" charset="0"/>
              </a:rPr>
              <a:t>%d</a:t>
            </a:r>
            <a:r>
              <a:rPr lang="zh-CN" altLang="zh-CN" sz="1800" dirty="0">
                <a:solidFill>
                  <a:srgbClr val="006600"/>
                </a:solidFill>
                <a:latin typeface="Consolas" pitchFamily="49" charset="0"/>
                <a:ea typeface="楷体" pitchFamily="49" charset="-122"/>
                <a:cs typeface="Consolas" pitchFamily="49" charset="0"/>
              </a:rPr>
              <a:t>分配作业</a:t>
            </a:r>
            <a:r>
              <a:rPr lang="pt-BR" altLang="zh-CN" sz="1800" dirty="0">
                <a:solidFill>
                  <a:srgbClr val="006600"/>
                </a:solidFill>
                <a:latin typeface="Consolas" pitchFamily="49" charset="0"/>
                <a:ea typeface="楷体" pitchFamily="49" charset="-122"/>
                <a:cs typeface="Consolas" pitchFamily="49" charset="0"/>
              </a:rPr>
              <a:t>%d,</a:t>
            </a:r>
            <a:r>
              <a:rPr lang="zh-CN" altLang="zh-CN" sz="1800" dirty="0">
                <a:solidFill>
                  <a:srgbClr val="006600"/>
                </a:solidFill>
                <a:latin typeface="Consolas" pitchFamily="49" charset="0"/>
                <a:ea typeface="楷体" pitchFamily="49" charset="-122"/>
                <a:cs typeface="Consolas" pitchFamily="49" charset="0"/>
              </a:rPr>
              <a:t>执行时间为</a:t>
            </a:r>
            <a:r>
              <a:rPr lang="pt-BR" altLang="zh-CN" sz="1800" dirty="0">
                <a:solidFill>
                  <a:srgbClr val="006600"/>
                </a:solidFill>
                <a:latin typeface="Consolas" pitchFamily="49" charset="0"/>
                <a:ea typeface="楷体" pitchFamily="49" charset="-122"/>
                <a:cs typeface="Consolas" pitchFamily="49" charset="0"/>
              </a:rPr>
              <a:t>%2d,</a:t>
            </a:r>
            <a:r>
              <a:rPr lang="zh-CN" altLang="zh-CN" sz="1800" dirty="0">
                <a:solidFill>
                  <a:srgbClr val="006600"/>
                </a:solidFill>
                <a:latin typeface="Consolas" pitchFamily="49" charset="0"/>
                <a:ea typeface="楷体" pitchFamily="49" charset="-122"/>
                <a:cs typeface="Consolas" pitchFamily="49" charset="0"/>
              </a:rPr>
              <a:t>占用时间段</a:t>
            </a:r>
            <a:r>
              <a:rPr lang="pt-BR" altLang="zh-CN" sz="1800" dirty="0">
                <a:solidFill>
                  <a:srgbClr val="006600"/>
                </a:solidFill>
                <a:latin typeface="Consolas" pitchFamily="49" charset="0"/>
                <a:ea typeface="楷体" pitchFamily="49" charset="-122"/>
                <a:cs typeface="Consolas" pitchFamily="49" charset="0"/>
              </a:rPr>
              <a:t>:[%d,%d]\n",</a:t>
            </a:r>
            <a:endParaRPr lang="zh-CN" altLang="zh-CN" sz="1800" dirty="0">
              <a:solidFill>
                <a:srgbClr val="006600"/>
              </a:solidFill>
              <a:latin typeface="Consolas" pitchFamily="49" charset="0"/>
              <a:ea typeface="楷体" pitchFamily="49" charset="-122"/>
              <a:cs typeface="Consolas" pitchFamily="49" charset="0"/>
            </a:endParaRPr>
          </a:p>
          <a:p>
            <a:r>
              <a:rPr lang="pt-BR" altLang="zh-CN" sz="1800" dirty="0">
                <a:solidFill>
                  <a:srgbClr val="006600"/>
                </a:solidFill>
                <a:latin typeface="Consolas" pitchFamily="49" charset="0"/>
                <a:ea typeface="楷体" pitchFamily="49" charset="-122"/>
                <a:cs typeface="Consolas" pitchFamily="49" charset="0"/>
              </a:rPr>
              <a:t>		e.mno,A[j].no,A[j].t,e.t,e.t+A[j].t);</a:t>
            </a:r>
            <a:endParaRPr lang="zh-CN" altLang="zh-CN" sz="1800" dirty="0">
              <a:solidFill>
                <a:srgbClr val="006600"/>
              </a:solidFill>
              <a:latin typeface="Consolas" pitchFamily="49" charset="0"/>
              <a:ea typeface="楷体" pitchFamily="49" charset="-122"/>
              <a:cs typeface="Consolas" pitchFamily="49" charset="0"/>
            </a:endParaRPr>
          </a:p>
          <a:p>
            <a:r>
              <a:rPr lang="pt-BR" altLang="zh-CN" sz="1800" dirty="0">
                <a:solidFill>
                  <a:srgbClr val="006600"/>
                </a:solidFill>
                <a:latin typeface="Consolas" pitchFamily="49" charset="0"/>
                <a:ea typeface="楷体" pitchFamily="49" charset="-122"/>
                <a:cs typeface="Consolas" pitchFamily="49" charset="0"/>
              </a:rPr>
              <a:t>      e.t+=A[j].t;</a:t>
            </a:r>
            <a:endParaRPr lang="zh-CN" altLang="zh-CN" sz="1800" dirty="0">
              <a:solidFill>
                <a:srgbClr val="006600"/>
              </a:solidFill>
              <a:latin typeface="Consolas" pitchFamily="49" charset="0"/>
              <a:ea typeface="楷体" pitchFamily="49" charset="-122"/>
              <a:cs typeface="Consolas" pitchFamily="49" charset="0"/>
            </a:endParaRPr>
          </a:p>
          <a:p>
            <a:r>
              <a:rPr lang="pt-BR" altLang="zh-CN" sz="1800" dirty="0">
                <a:solidFill>
                  <a:srgbClr val="006600"/>
                </a:solidFill>
                <a:latin typeface="Consolas" pitchFamily="49" charset="0"/>
                <a:ea typeface="楷体" pitchFamily="49" charset="-122"/>
                <a:cs typeface="Consolas" pitchFamily="49" charset="0"/>
              </a:rPr>
              <a:t>      qu.push(e);			</a:t>
            </a:r>
            <a:r>
              <a:rPr lang="pt-BR" altLang="zh-CN" sz="1800" dirty="0">
                <a:solidFill>
                  <a:srgbClr val="00B0F0"/>
                </a:solidFill>
                <a:latin typeface="Consolas" pitchFamily="49" charset="0"/>
                <a:ea typeface="楷体" pitchFamily="49" charset="-122"/>
                <a:cs typeface="Consolas" pitchFamily="49" charset="0"/>
              </a:rPr>
              <a:t>//e</a:t>
            </a:r>
            <a:r>
              <a:rPr lang="zh-CN" altLang="zh-CN" sz="1800" dirty="0">
                <a:solidFill>
                  <a:srgbClr val="00B0F0"/>
                </a:solidFill>
                <a:latin typeface="Consolas" pitchFamily="49" charset="0"/>
                <a:ea typeface="楷体" pitchFamily="49" charset="-122"/>
                <a:cs typeface="Consolas" pitchFamily="49" charset="0"/>
              </a:rPr>
              <a:t>进队</a:t>
            </a:r>
          </a:p>
          <a:p>
            <a:r>
              <a:rPr lang="pt-BR" altLang="zh-CN" sz="1800" dirty="0">
                <a:solidFill>
                  <a:srgbClr val="006600"/>
                </a:solidFill>
                <a:latin typeface="Consolas" pitchFamily="49" charset="0"/>
                <a:ea typeface="楷体" pitchFamily="49" charset="-122"/>
                <a:cs typeface="Consolas" pitchFamily="49" charset="0"/>
              </a:rPr>
              <a:t>   }</a:t>
            </a:r>
            <a:endParaRPr lang="zh-CN" altLang="zh-CN" sz="1800" dirty="0">
              <a:solidFill>
                <a:srgbClr val="006600"/>
              </a:solidFill>
              <a:latin typeface="Consolas" pitchFamily="49" charset="0"/>
              <a:ea typeface="楷体" pitchFamily="49" charset="-122"/>
              <a:cs typeface="Consolas" pitchFamily="49" charset="0"/>
            </a:endParaRPr>
          </a:p>
          <a:p>
            <a:r>
              <a:rPr lang="pt-BR"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2962266"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最优子结构性质</a:t>
            </a:r>
          </a:p>
        </p:txBody>
      </p:sp>
      <p:sp>
        <p:nvSpPr>
          <p:cNvPr id="201731" name="Text Box 3"/>
          <p:cNvSpPr txBox="1">
            <a:spLocks noChangeArrowheads="1"/>
          </p:cNvSpPr>
          <p:nvPr/>
        </p:nvSpPr>
        <p:spPr bwMode="auto">
          <a:xfrm>
            <a:off x="714348" y="1357298"/>
            <a:ext cx="7921625" cy="1938992"/>
          </a:xfrm>
          <a:prstGeom prst="rect">
            <a:avLst/>
          </a:prstGeom>
          <a:noFill/>
          <a:ln w="9525">
            <a:noFill/>
            <a:miter lim="800000"/>
            <a:headEnd/>
            <a:tailEnd/>
          </a:ln>
          <a:effectLst/>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如果一个问题的最优解包含其子问题的最优解，则称此问题具有</a:t>
            </a:r>
            <a:r>
              <a:rPr lang="zh-CN" altLang="zh-CN" sz="2000">
                <a:solidFill>
                  <a:srgbClr val="FF0000"/>
                </a:solidFill>
                <a:latin typeface="Consolas" pitchFamily="49" charset="0"/>
                <a:ea typeface="楷体" pitchFamily="49" charset="-122"/>
                <a:cs typeface="Consolas" pitchFamily="49" charset="0"/>
              </a:rPr>
              <a:t>最优子结构性质</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问题的最优子结构性质是该问题可用动态规划算法或贪心法求解的</a:t>
            </a:r>
            <a:r>
              <a:rPr lang="zh-CN" altLang="zh-CN" sz="2000">
                <a:solidFill>
                  <a:srgbClr val="FF00FF"/>
                </a:solidFill>
                <a:latin typeface="Consolas" pitchFamily="49" charset="0"/>
                <a:ea typeface="楷体" pitchFamily="49" charset="-122"/>
                <a:cs typeface="Consolas" pitchFamily="49" charset="0"/>
              </a:rPr>
              <a:t>关键特征</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572428" cy="100784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排序的时间复杂度为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，两次</a:t>
            </a:r>
            <a:r>
              <a:rPr lang="en-US" altLang="zh-CN" sz="2000">
                <a:solidFill>
                  <a:srgbClr val="0000FF"/>
                </a:solidFill>
                <a:latin typeface="Consolas" pitchFamily="49" charset="0"/>
                <a:ea typeface="楷体" pitchFamily="49" charset="-122"/>
                <a:cs typeface="Consolas" pitchFamily="49" charset="0"/>
              </a:rPr>
              <a:t>for</a:t>
            </a:r>
            <a:r>
              <a:rPr lang="zh-CN" altLang="zh-CN" sz="2000">
                <a:solidFill>
                  <a:srgbClr val="0000FF"/>
                </a:solidFill>
                <a:latin typeface="Consolas" pitchFamily="49" charset="0"/>
                <a:ea typeface="楷体" pitchFamily="49" charset="-122"/>
                <a:cs typeface="Consolas" pitchFamily="49" charset="0"/>
              </a:rPr>
              <a:t>循环的时间合起来为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，所以本算法的时间复杂度为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39750" y="1557338"/>
            <a:ext cx="8135938" cy="146950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问题描述</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设要</a:t>
            </a:r>
            <a:r>
              <a:rPr lang="zh-CN" altLang="en-US" sz="2000" dirty="0">
                <a:solidFill>
                  <a:srgbClr val="0000FF"/>
                </a:solidFill>
                <a:latin typeface="Consolas" pitchFamily="49" charset="0"/>
                <a:ea typeface="楷体" pitchFamily="49" charset="-122"/>
                <a:cs typeface="Consolas" pitchFamily="49" charset="0"/>
              </a:rPr>
              <a:t>编码的字符集为</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d</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d</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en-US" altLang="zh-CN" sz="2000" i="1" err="1">
                <a:solidFill>
                  <a:srgbClr val="0000FF"/>
                </a:solidFill>
                <a:latin typeface="Consolas" pitchFamily="49" charset="0"/>
                <a:ea typeface="楷体" pitchFamily="49" charset="-122"/>
                <a:cs typeface="Consolas" pitchFamily="49" charset="0"/>
              </a:rPr>
              <a:t>d</a:t>
            </a:r>
            <a:r>
              <a:rPr lang="en-US" altLang="zh-CN" sz="2000" i="1" baseline="-25000"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们出现的频率为</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w</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en-US" altLang="zh-CN" sz="2000" i="1" err="1">
                <a:solidFill>
                  <a:srgbClr val="0000FF"/>
                </a:solidFill>
                <a:latin typeface="Consolas" pitchFamily="49" charset="0"/>
                <a:ea typeface="楷体" pitchFamily="49" charset="-122"/>
                <a:cs typeface="Consolas" pitchFamily="49" charset="0"/>
              </a:rPr>
              <a:t>w</a:t>
            </a:r>
            <a:r>
              <a:rPr lang="en-US" altLang="zh-CN" sz="2000" i="1" baseline="-25000"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，应</a:t>
            </a:r>
            <a:r>
              <a:rPr lang="zh-CN" altLang="en-US" sz="2000" dirty="0">
                <a:solidFill>
                  <a:srgbClr val="0000FF"/>
                </a:solidFill>
                <a:latin typeface="Consolas" pitchFamily="49" charset="0"/>
                <a:ea typeface="楷体" pitchFamily="49" charset="-122"/>
                <a:cs typeface="Consolas" pitchFamily="49" charset="0"/>
              </a:rPr>
              <a:t>用哈夫曼树构造最优的不等长的由</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构成的</a:t>
            </a:r>
            <a:r>
              <a:rPr lang="zh-CN" altLang="en-US" sz="2000" dirty="0">
                <a:solidFill>
                  <a:srgbClr val="CC3300"/>
                </a:solidFill>
                <a:latin typeface="Consolas" pitchFamily="49" charset="0"/>
                <a:ea typeface="楷体" pitchFamily="49" charset="-122"/>
                <a:cs typeface="Consolas" pitchFamily="49" charset="0"/>
              </a:rPr>
              <a:t>编码方案</a:t>
            </a:r>
            <a:r>
              <a:rPr lang="zh-CN" altLang="en-US" sz="2000" dirty="0">
                <a:latin typeface="Consolas" pitchFamily="49" charset="0"/>
                <a:ea typeface="楷体" pitchFamily="49" charset="-122"/>
                <a:cs typeface="Consolas" pitchFamily="49" charset="0"/>
              </a:rPr>
              <a:t>。 </a:t>
            </a:r>
          </a:p>
        </p:txBody>
      </p:sp>
      <p:sp>
        <p:nvSpPr>
          <p:cNvPr id="4" name="TextBox 3"/>
          <p:cNvSpPr txBox="1"/>
          <p:nvPr/>
        </p:nvSpPr>
        <p:spPr>
          <a:xfrm>
            <a:off x="2428860" y="500042"/>
            <a:ext cx="35004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7.7 </a:t>
            </a:r>
            <a:r>
              <a:rPr lang="zh-CN" altLang="zh-CN" sz="2800">
                <a:solidFill>
                  <a:srgbClr val="FF0000"/>
                </a:solidFill>
                <a:latin typeface="Consolas" pitchFamily="49" charset="0"/>
                <a:ea typeface="叶根友毛笔行书2.0版" pitchFamily="2" charset="-122"/>
                <a:cs typeface="Consolas" pitchFamily="49" charset="0"/>
              </a:rPr>
              <a:t>哈夫曼编码</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5004" y="500042"/>
            <a:ext cx="8351838" cy="1007840"/>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问题求解</a:t>
            </a:r>
            <a:r>
              <a:rPr lang="en-US" altLang="zh-CN"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先构建以这</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个结点为叶子结点的哈夫曼树，然后由哈夫曼树产生各叶子结点对应字符的哈夫曼编码。</a:t>
            </a:r>
          </a:p>
        </p:txBody>
      </p:sp>
      <p:sp>
        <p:nvSpPr>
          <p:cNvPr id="164867" name="Text Box 3"/>
          <p:cNvSpPr txBox="1">
            <a:spLocks noChangeArrowheads="1"/>
          </p:cNvSpPr>
          <p:nvPr/>
        </p:nvSpPr>
        <p:spPr bwMode="auto">
          <a:xfrm>
            <a:off x="323850" y="1714488"/>
            <a:ext cx="8208963" cy="1631216"/>
          </a:xfrm>
          <a:prstGeom prst="rect">
            <a:avLst/>
          </a:prstGeom>
          <a:noFill/>
          <a:ln w="9525">
            <a:noFill/>
            <a:miter lim="800000"/>
            <a:headEnd/>
            <a:tailEnd/>
          </a:ln>
          <a:effectLst/>
        </p:spPr>
        <p:txBody>
          <a:bodyPr>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FF"/>
                </a:solidFill>
                <a:latin typeface="Consolas" pitchFamily="49" charset="0"/>
                <a:ea typeface="楷体" pitchFamily="49" charset="-122"/>
                <a:cs typeface="Consolas" pitchFamily="49" charset="0"/>
              </a:rPr>
              <a:t>哈夫曼树</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Huffman Tree</a:t>
            </a:r>
            <a:r>
              <a:rPr lang="zh-CN" altLang="en-US" sz="2000" dirty="0">
                <a:solidFill>
                  <a:srgbClr val="0000FF"/>
                </a:solidFill>
                <a:latin typeface="Consolas" pitchFamily="49" charset="0"/>
                <a:ea typeface="楷体" pitchFamily="49" charset="-122"/>
                <a:cs typeface="Consolas" pitchFamily="49" charset="0"/>
              </a:rPr>
              <a:t>）的定义：设二叉树具有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个带权值的叶子结点，从根结点到每个叶子结点都有一个路径长度。</a:t>
            </a:r>
            <a:r>
              <a:rPr lang="zh-CN" altLang="en-US" sz="2000" u="sng" dirty="0">
                <a:solidFill>
                  <a:srgbClr val="FF0000"/>
                </a:solidFill>
                <a:latin typeface="Consolas" pitchFamily="49" charset="0"/>
                <a:ea typeface="楷体" pitchFamily="49" charset="-122"/>
                <a:cs typeface="Consolas" pitchFamily="49" charset="0"/>
              </a:rPr>
              <a:t>从根结点到各个叶子结点的路径长度与相应结点权值的乘积的和称为该二叉树的带权路径长度</a:t>
            </a:r>
            <a:r>
              <a:rPr lang="zh-CN" altLang="en-US" sz="2000" dirty="0">
                <a:solidFill>
                  <a:srgbClr val="0000FF"/>
                </a:solidFill>
                <a:latin typeface="Consolas" pitchFamily="49" charset="0"/>
                <a:ea typeface="楷体" pitchFamily="49" charset="-122"/>
                <a:cs typeface="Consolas" pitchFamily="49" charset="0"/>
              </a:rPr>
              <a:t>，记作：</a:t>
            </a:r>
          </a:p>
        </p:txBody>
      </p:sp>
      <p:graphicFrame>
        <p:nvGraphicFramePr>
          <p:cNvPr id="164868" name="Object 4"/>
          <p:cNvGraphicFramePr>
            <a:graphicFrameLocks noChangeAspect="1"/>
          </p:cNvGraphicFramePr>
          <p:nvPr/>
        </p:nvGraphicFramePr>
        <p:xfrm>
          <a:off x="2339975" y="3213100"/>
          <a:ext cx="1727200" cy="746125"/>
        </p:xfrm>
        <a:graphic>
          <a:graphicData uri="http://schemas.openxmlformats.org/presentationml/2006/ole">
            <mc:AlternateContent xmlns:mc="http://schemas.openxmlformats.org/markup-compatibility/2006">
              <mc:Choice xmlns:v="urn:schemas-microsoft-com:vml" Requires="v">
                <p:oleObj spid="_x0000_s164928" name="公式" r:id="rId3" imgW="901309" imgH="393529" progId="">
                  <p:embed/>
                </p:oleObj>
              </mc:Choice>
              <mc:Fallback>
                <p:oleObj name="公式" r:id="rId3" imgW="901309" imgH="393529"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213100"/>
                        <a:ext cx="17272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70" name="Text Box 6"/>
          <p:cNvSpPr txBox="1">
            <a:spLocks noChangeArrowheads="1"/>
          </p:cNvSpPr>
          <p:nvPr/>
        </p:nvSpPr>
        <p:spPr bwMode="auto">
          <a:xfrm>
            <a:off x="539750" y="4005263"/>
            <a:ext cx="7704138"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a:solidFill>
                  <a:srgbClr val="0000FF"/>
                </a:solidFill>
                <a:latin typeface="Consolas" pitchFamily="49" charset="0"/>
                <a:ea typeface="楷体" pitchFamily="49" charset="-122"/>
                <a:cs typeface="Consolas" pitchFamily="49" charset="0"/>
              </a:rPr>
              <a:t>　　由</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个叶子结点可以构造出多种二叉树，其中具有最小带权路径长度的二叉树称为</a:t>
            </a:r>
            <a:r>
              <a:rPr lang="zh-CN" altLang="en-US" sz="2000" spc="300">
                <a:solidFill>
                  <a:srgbClr val="FF0000"/>
                </a:solidFill>
                <a:latin typeface="微软雅黑" pitchFamily="34" charset="-122"/>
                <a:ea typeface="微软雅黑" pitchFamily="34" charset="-122"/>
                <a:cs typeface="Consolas" pitchFamily="49" charset="0"/>
              </a:rPr>
              <a:t>哈夫曼树</a:t>
            </a:r>
            <a:r>
              <a:rPr lang="zh-CN" altLang="en-US" sz="2000">
                <a:solidFill>
                  <a:srgbClr val="0000FF"/>
                </a:solidFill>
                <a:latin typeface="Consolas" pitchFamily="49" charset="0"/>
                <a:ea typeface="楷体" pitchFamily="49" charset="-122"/>
                <a:cs typeface="Consolas" pitchFamily="49" charset="0"/>
              </a:rPr>
              <a:t>（也称最优树）。</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1142984"/>
            <a:ext cx="5889637"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构造一棵</a:t>
            </a:r>
            <a:r>
              <a:rPr lang="zh-CN" altLang="en-US" sz="2200">
                <a:solidFill>
                  <a:srgbClr val="C00000"/>
                </a:solidFill>
                <a:latin typeface="Consolas" pitchFamily="49" charset="0"/>
                <a:ea typeface="楷体" pitchFamily="49" charset="-122"/>
                <a:cs typeface="Consolas" pitchFamily="49" charset="0"/>
              </a:rPr>
              <a:t>哈夫曼树</a:t>
            </a:r>
            <a:r>
              <a:rPr lang="zh-CN" altLang="en-US" sz="2200">
                <a:solidFill>
                  <a:srgbClr val="0000FF"/>
                </a:solidFill>
                <a:latin typeface="Consolas" pitchFamily="49" charset="0"/>
                <a:ea typeface="楷体" pitchFamily="49" charset="-122"/>
                <a:cs typeface="Consolas" pitchFamily="49" charset="0"/>
              </a:rPr>
              <a:t>的方法如下：</a:t>
            </a:r>
          </a:p>
        </p:txBody>
      </p:sp>
      <p:sp>
        <p:nvSpPr>
          <p:cNvPr id="163843" name="Text Box 3"/>
          <p:cNvSpPr txBox="1">
            <a:spLocks noChangeArrowheads="1"/>
          </p:cNvSpPr>
          <p:nvPr/>
        </p:nvSpPr>
        <p:spPr bwMode="auto">
          <a:xfrm>
            <a:off x="428596" y="1714488"/>
            <a:ext cx="8135937" cy="35951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）由给定的</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个权值</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w</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w</a:t>
            </a:r>
            <a:r>
              <a:rPr lang="en-US" altLang="zh-CN" sz="2000" baseline="-25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构造</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棵只有一个叶子结点的二叉树，从而得到一个二叉树的集合</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T</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T</a:t>
            </a:r>
            <a:r>
              <a:rPr lang="en-US" altLang="zh-CN" sz="2000" baseline="-25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T</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FF0000"/>
                </a:solidFill>
                <a:latin typeface="Consolas" pitchFamily="49" charset="0"/>
                <a:ea typeface="楷体" pitchFamily="49" charset="-122"/>
                <a:cs typeface="Consolas" pitchFamily="49" charset="0"/>
              </a:rPr>
              <a:t>在</a:t>
            </a:r>
            <a:r>
              <a:rPr lang="en-US" altLang="zh-CN" sz="2000" i="1" dirty="0">
                <a:solidFill>
                  <a:srgbClr val="FF0000"/>
                </a:solidFill>
                <a:latin typeface="Consolas" pitchFamily="49" charset="0"/>
                <a:ea typeface="楷体" pitchFamily="49" charset="-122"/>
                <a:cs typeface="Consolas" pitchFamily="49" charset="0"/>
              </a:rPr>
              <a:t>F</a:t>
            </a:r>
            <a:r>
              <a:rPr lang="zh-CN" altLang="zh-CN" sz="2000" dirty="0">
                <a:solidFill>
                  <a:srgbClr val="FF0000"/>
                </a:solidFill>
                <a:latin typeface="Consolas" pitchFamily="49" charset="0"/>
                <a:ea typeface="楷体" pitchFamily="49" charset="-122"/>
                <a:cs typeface="Consolas" pitchFamily="49" charset="0"/>
              </a:rPr>
              <a:t>中选取根结点的权值最小和次小的两棵二叉树</a:t>
            </a:r>
            <a:r>
              <a:rPr lang="zh-CN" altLang="zh-CN" sz="2000" dirty="0">
                <a:solidFill>
                  <a:srgbClr val="0000FF"/>
                </a:solidFill>
                <a:latin typeface="Consolas" pitchFamily="49" charset="0"/>
                <a:ea typeface="楷体" pitchFamily="49" charset="-122"/>
                <a:cs typeface="Consolas" pitchFamily="49" charset="0"/>
              </a:rPr>
              <a:t>作为左、右子树构造一棵新的二叉树，这棵新的二叉树根结点的权值为其左、右子树根结点权值之和。即合并两棵二叉树为一棵二叉树。</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）重复步骤（</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F</a:t>
            </a:r>
            <a:r>
              <a:rPr lang="zh-CN" altLang="zh-CN" sz="2000" dirty="0">
                <a:solidFill>
                  <a:srgbClr val="0000FF"/>
                </a:solidFill>
                <a:latin typeface="Consolas" pitchFamily="49" charset="0"/>
                <a:ea typeface="楷体" pitchFamily="49" charset="-122"/>
                <a:cs typeface="Consolas" pitchFamily="49" charset="0"/>
              </a:rPr>
              <a:t>中只剩下一棵二叉树时，这棵二叉树便是所要建立的哈夫曼树。</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81006" y="87038"/>
            <a:ext cx="8820150" cy="913070"/>
          </a:xfrm>
          <a:prstGeom prst="rect">
            <a:avLst/>
          </a:prstGeom>
          <a:noFill/>
          <a:ln w="9525">
            <a:noFill/>
            <a:miter lim="800000"/>
            <a:headEnd/>
            <a:tailEnd/>
          </a:ln>
          <a:effectLst/>
        </p:spPr>
        <p:txBody>
          <a:bodyPr wrap="square">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例如，给定的</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e</a:t>
            </a:r>
            <a:r>
              <a:rPr lang="zh-CN" altLang="en-US" sz="2200" dirty="0">
                <a:solidFill>
                  <a:srgbClr val="0000FF"/>
                </a:solidFill>
                <a:latin typeface="Consolas" pitchFamily="49" charset="0"/>
                <a:ea typeface="楷体" pitchFamily="49" charset="-122"/>
                <a:cs typeface="Consolas" pitchFamily="49" charset="0"/>
              </a:rPr>
              <a:t>的</a:t>
            </a:r>
            <a:r>
              <a:rPr lang="en-US" altLang="zh-CN" sz="2200" dirty="0">
                <a:solidFill>
                  <a:srgbClr val="0000FF"/>
                </a:solidFill>
                <a:latin typeface="Consolas" pitchFamily="49" charset="0"/>
                <a:ea typeface="楷体" pitchFamily="49" charset="-122"/>
                <a:cs typeface="Consolas" pitchFamily="49" charset="0"/>
              </a:rPr>
              <a:t>5</a:t>
            </a:r>
            <a:r>
              <a:rPr lang="zh-CN" altLang="en-US" sz="2200" dirty="0">
                <a:solidFill>
                  <a:srgbClr val="0000FF"/>
                </a:solidFill>
                <a:latin typeface="Consolas" pitchFamily="49" charset="0"/>
                <a:ea typeface="楷体" pitchFamily="49" charset="-122"/>
                <a:cs typeface="Consolas" pitchFamily="49" charset="0"/>
              </a:rPr>
              <a:t>个字符，它们的权值集合为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={4</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7</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a:t>
            </a:r>
            <a:r>
              <a:rPr lang="zh-CN" altLang="en-US" sz="2200" dirty="0">
                <a:solidFill>
                  <a:srgbClr val="0000FF"/>
                </a:solidFill>
                <a:latin typeface="Consolas" pitchFamily="49" charset="0"/>
                <a:ea typeface="楷体" pitchFamily="49" charset="-122"/>
                <a:cs typeface="Consolas" pitchFamily="49" charset="0"/>
              </a:rPr>
              <a:t>，构造哈夫曼树的过程如下。</a:t>
            </a:r>
          </a:p>
        </p:txBody>
      </p:sp>
      <p:sp>
        <p:nvSpPr>
          <p:cNvPr id="162820" name="Rectangle 4"/>
          <p:cNvSpPr>
            <a:spLocks noChangeArrowheads="1"/>
          </p:cNvSpPr>
          <p:nvPr/>
        </p:nvSpPr>
        <p:spPr bwMode="auto">
          <a:xfrm>
            <a:off x="0" y="1990725"/>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142844" y="1357298"/>
            <a:ext cx="292895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6" name="TextBox 5"/>
          <p:cNvSpPr txBox="1"/>
          <p:nvPr/>
        </p:nvSpPr>
        <p:spPr>
          <a:xfrm>
            <a:off x="2928926" y="1357298"/>
            <a:ext cx="2286016" cy="400110"/>
          </a:xfrm>
          <a:prstGeom prst="rect">
            <a:avLst/>
          </a:prstGeom>
          <a:noFill/>
        </p:spPr>
        <p:txBody>
          <a:bodyPr wrap="square" rtlCol="0">
            <a:spAutoFit/>
          </a:bodyPr>
          <a:lstStyle/>
          <a:p>
            <a:r>
              <a:rPr lang="zh-CN" altLang="en-US" sz="2000">
                <a:solidFill>
                  <a:srgbClr val="99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7" name="TextBox 6"/>
          <p:cNvSpPr txBox="1"/>
          <p:nvPr/>
        </p:nvSpPr>
        <p:spPr>
          <a:xfrm>
            <a:off x="142844" y="1928802"/>
            <a:ext cx="292895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8" name="TextBox 7"/>
          <p:cNvSpPr txBox="1"/>
          <p:nvPr/>
        </p:nvSpPr>
        <p:spPr>
          <a:xfrm>
            <a:off x="2928926" y="1928802"/>
            <a:ext cx="2071702" cy="400110"/>
          </a:xfrm>
          <a:prstGeom prst="rect">
            <a:avLst/>
          </a:prstGeom>
          <a:noFill/>
        </p:spPr>
        <p:txBody>
          <a:bodyPr wrap="square" rtlCol="0">
            <a:spAutoFit/>
          </a:bodyPr>
          <a:lstStyle/>
          <a:p>
            <a:r>
              <a:rPr lang="zh-CN" altLang="en-US" sz="2000">
                <a:solidFill>
                  <a:srgbClr val="99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9" name="TextBox 8"/>
          <p:cNvSpPr txBox="1"/>
          <p:nvPr/>
        </p:nvSpPr>
        <p:spPr>
          <a:xfrm>
            <a:off x="142844" y="2457386"/>
            <a:ext cx="292895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0" name="TextBox 9"/>
          <p:cNvSpPr txBox="1"/>
          <p:nvPr/>
        </p:nvSpPr>
        <p:spPr>
          <a:xfrm>
            <a:off x="2928926" y="2457386"/>
            <a:ext cx="1714512" cy="400110"/>
          </a:xfrm>
          <a:prstGeom prst="rect">
            <a:avLst/>
          </a:prstGeom>
          <a:noFill/>
        </p:spPr>
        <p:txBody>
          <a:bodyPr wrap="square" rtlCol="0">
            <a:spAutoFit/>
          </a:bodyPr>
          <a:lstStyle/>
          <a:p>
            <a:r>
              <a:rPr lang="zh-CN" altLang="en-US" sz="2000">
                <a:solidFill>
                  <a:srgbClr val="99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1" name="TextBox 10"/>
          <p:cNvSpPr txBox="1"/>
          <p:nvPr/>
        </p:nvSpPr>
        <p:spPr>
          <a:xfrm>
            <a:off x="142844" y="3000372"/>
            <a:ext cx="292895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7</a:t>
            </a:r>
            <a:r>
              <a:rPr lang="en-US" altLang="zh-CN" sz="200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12" name="TextBox 11"/>
          <p:cNvSpPr txBox="1"/>
          <p:nvPr/>
        </p:nvSpPr>
        <p:spPr>
          <a:xfrm>
            <a:off x="2928926" y="3000372"/>
            <a:ext cx="1714512" cy="400110"/>
          </a:xfrm>
          <a:prstGeom prst="rect">
            <a:avLst/>
          </a:prstGeom>
          <a:noFill/>
        </p:spPr>
        <p:txBody>
          <a:bodyPr wrap="square" rtlCol="0">
            <a:spAutoFit/>
          </a:bodyPr>
          <a:lstStyle/>
          <a:p>
            <a:r>
              <a:rPr lang="zh-CN" altLang="en-US" sz="2000">
                <a:solidFill>
                  <a:srgbClr val="99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a:t>
            </a:r>
            <a:r>
              <a:rPr lang="en-US" altLang="zh-CN" sz="2000">
                <a:solidFill>
                  <a:srgbClr val="0000FF"/>
                </a:solidFill>
                <a:latin typeface="Consolas" pitchFamily="49" charset="0"/>
                <a:ea typeface="楷体" pitchFamily="49" charset="-122"/>
                <a:cs typeface="Consolas" pitchFamily="49" charset="0"/>
              </a:rPr>
              <a:t>{17}</a:t>
            </a:r>
            <a:endParaRPr lang="zh-CN" altLang="en-US" sz="2000">
              <a:latin typeface="Consolas" pitchFamily="49" charset="0"/>
              <a:cs typeface="Consolas" pitchFamily="49" charset="0"/>
            </a:endParaRPr>
          </a:p>
        </p:txBody>
      </p:sp>
      <p:grpSp>
        <p:nvGrpSpPr>
          <p:cNvPr id="49" name="组合 48"/>
          <p:cNvGrpSpPr/>
          <p:nvPr/>
        </p:nvGrpSpPr>
        <p:grpSpPr>
          <a:xfrm>
            <a:off x="4786314" y="2428868"/>
            <a:ext cx="3357586" cy="3286148"/>
            <a:chOff x="4786314" y="2428868"/>
            <a:chExt cx="3357586" cy="3286148"/>
          </a:xfrm>
        </p:grpSpPr>
        <p:sp>
          <p:nvSpPr>
            <p:cNvPr id="13" name="椭圆 12"/>
            <p:cNvSpPr/>
            <p:nvPr/>
          </p:nvSpPr>
          <p:spPr>
            <a:xfrm>
              <a:off x="4786314"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5715008"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5286380" y="450057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5" idx="3"/>
              <a:endCxn id="13" idx="7"/>
            </p:cNvCxnSpPr>
            <p:nvPr/>
          </p:nvCxnSpPr>
          <p:spPr>
            <a:xfrm rot="5400000">
              <a:off x="5070271" y="500930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618" y="504502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786446" y="378619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23" name="直接连接符 22"/>
            <p:cNvCxnSpPr>
              <a:stCxn id="21" idx="3"/>
              <a:endCxn id="15" idx="7"/>
            </p:cNvCxnSpPr>
            <p:nvPr/>
          </p:nvCxnSpPr>
          <p:spPr>
            <a:xfrm rot="5400000">
              <a:off x="5570337" y="429492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403" y="4294923"/>
              <a:ext cx="360780" cy="196980"/>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378619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6286512" y="307181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28" name="椭圆 27"/>
            <p:cNvSpPr/>
            <p:nvPr/>
          </p:nvSpPr>
          <p:spPr>
            <a:xfrm>
              <a:off x="6929454" y="2428868"/>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7715272" y="3000372"/>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31" name="直接连接符 30"/>
            <p:cNvCxnSpPr>
              <a:stCxn id="28" idx="3"/>
              <a:endCxn id="27" idx="7"/>
            </p:cNvCxnSpPr>
            <p:nvPr/>
          </p:nvCxnSpPr>
          <p:spPr>
            <a:xfrm rot="5400000">
              <a:off x="6677626" y="2830444"/>
              <a:ext cx="289342" cy="3398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5"/>
              <a:endCxn id="29" idx="1"/>
            </p:cNvCxnSpPr>
            <p:nvPr/>
          </p:nvCxnSpPr>
          <p:spPr>
            <a:xfrm rot="16200000" flipH="1">
              <a:off x="7427725" y="2723287"/>
              <a:ext cx="217904" cy="482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7" idx="3"/>
              <a:endCxn id="21" idx="7"/>
            </p:cNvCxnSpPr>
            <p:nvPr/>
          </p:nvCxnSpPr>
          <p:spPr>
            <a:xfrm rot="5400000">
              <a:off x="6070403"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7" idx="5"/>
              <a:endCxn id="26" idx="1"/>
            </p:cNvCxnSpPr>
            <p:nvPr/>
          </p:nvCxnSpPr>
          <p:spPr>
            <a:xfrm rot="16200000" flipH="1">
              <a:off x="6570469"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15140" y="2714620"/>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7572396" y="2714620"/>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6072198" y="3462860"/>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6786578" y="3462860"/>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5584658" y="4127136"/>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299038" y="4127136"/>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5072066" y="4904146"/>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786446" y="4904146"/>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2" name="组合 51"/>
          <p:cNvGrpSpPr/>
          <p:nvPr/>
        </p:nvGrpSpPr>
        <p:grpSpPr>
          <a:xfrm>
            <a:off x="285720" y="4000504"/>
            <a:ext cx="4572032" cy="1323439"/>
            <a:chOff x="285720" y="4000504"/>
            <a:chExt cx="4572032" cy="1323439"/>
          </a:xfrm>
        </p:grpSpPr>
        <p:sp>
          <p:nvSpPr>
            <p:cNvPr id="50" name="TextBox 49"/>
            <p:cNvSpPr txBox="1"/>
            <p:nvPr/>
          </p:nvSpPr>
          <p:spPr>
            <a:xfrm>
              <a:off x="285720" y="4000504"/>
              <a:ext cx="392909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a:solidFill>
                    <a:srgbClr val="0000FF"/>
                  </a:solidFill>
                  <a:latin typeface="Consolas" pitchFamily="49" charset="0"/>
                  <a:cs typeface="Consolas" pitchFamily="49" charset="0"/>
                </a:rPr>
                <a:t>b(2)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0000	c(1)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0001</a:t>
              </a:r>
            </a:p>
            <a:p>
              <a:r>
                <a:rPr lang="en-US" altLang="zh-CN" sz="2000">
                  <a:solidFill>
                    <a:srgbClr val="0000FF"/>
                  </a:solidFill>
                  <a:latin typeface="Consolas" pitchFamily="49" charset="0"/>
                  <a:cs typeface="Consolas" pitchFamily="49" charset="0"/>
                </a:rPr>
                <a:t>e(3)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001	a(4)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01</a:t>
              </a:r>
            </a:p>
            <a:p>
              <a:r>
                <a:rPr lang="en-US" altLang="zh-CN" sz="2000">
                  <a:solidFill>
                    <a:srgbClr val="0000FF"/>
                  </a:solidFill>
                  <a:latin typeface="Consolas" pitchFamily="49" charset="0"/>
                  <a:cs typeface="Consolas" pitchFamily="49" charset="0"/>
                </a:rPr>
                <a:t>d(7)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p>
            <a:p>
              <a:r>
                <a:rPr lang="en-US" altLang="zh-CN" sz="2000">
                  <a:solidFill>
                    <a:srgbClr val="0000FF"/>
                  </a:solidFill>
                  <a:latin typeface="Consolas" pitchFamily="49" charset="0"/>
                  <a:cs typeface="Consolas" pitchFamily="49" charset="0"/>
                </a:rPr>
                <a:t>WPL=(2+1)*4+3*3+4*2+7*1=36</a:t>
              </a:r>
              <a:endParaRPr lang="zh-CN" altLang="en-US" sz="2000">
                <a:solidFill>
                  <a:srgbClr val="0000FF"/>
                </a:solidFill>
                <a:latin typeface="Consolas" pitchFamily="49" charset="0"/>
                <a:cs typeface="Consolas"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 name="矩形 1"/>
          <p:cNvSpPr/>
          <p:nvPr/>
        </p:nvSpPr>
        <p:spPr>
          <a:xfrm>
            <a:off x="756537" y="6052582"/>
            <a:ext cx="7669087"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贪心策略</a:t>
            </a:r>
            <a:r>
              <a:rPr lang="zh-CN" altLang="en-US" sz="2000" dirty="0">
                <a:solidFill>
                  <a:srgbClr val="FF0000"/>
                </a:solidFill>
                <a:latin typeface="Consolas" pitchFamily="49" charset="0"/>
                <a:ea typeface="楷体" pitchFamily="49" charset="-122"/>
                <a:cs typeface="Consolas" pitchFamily="49" charset="0"/>
              </a:rPr>
              <a:t>：构造过程中，每次都合并两棵根结点权值最小的二叉树</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0" y="2338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TextBox 5"/>
          <p:cNvSpPr txBox="1"/>
          <p:nvPr/>
        </p:nvSpPr>
        <p:spPr>
          <a:xfrm>
            <a:off x="428596" y="571480"/>
            <a:ext cx="8215370" cy="59761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a:solidFill>
                  <a:srgbClr val="0000FF"/>
                </a:solidFill>
                <a:latin typeface="Consolas" pitchFamily="49" charset="0"/>
                <a:ea typeface="楷体" pitchFamily="49" charset="-122"/>
                <a:cs typeface="Consolas" pitchFamily="49" charset="0"/>
              </a:rPr>
              <a:t>int 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C00000"/>
                </a:solidFill>
                <a:latin typeface="Consolas" pitchFamily="49" charset="0"/>
                <a:ea typeface="楷体" pitchFamily="49" charset="-122"/>
                <a:cs typeface="Consolas" pitchFamily="49" charset="0"/>
              </a:rPr>
              <a:t>HTreeNode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哈夫曼树结点类型</a:t>
            </a:r>
          </a:p>
          <a:p>
            <a:r>
              <a:rPr lang="en-US" altLang="zh-CN" sz="1800">
                <a:solidFill>
                  <a:srgbClr val="0000FF"/>
                </a:solidFill>
                <a:latin typeface="Consolas" pitchFamily="49" charset="0"/>
                <a:ea typeface="楷体" pitchFamily="49" charset="-122"/>
                <a:cs typeface="Consolas" pitchFamily="49" charset="0"/>
              </a:rPr>
              <a:t>{  char data;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字符</a:t>
            </a:r>
          </a:p>
          <a:p>
            <a:r>
              <a:rPr lang="en-US" altLang="zh-CN" sz="1800">
                <a:solidFill>
                  <a:srgbClr val="0000FF"/>
                </a:solidFill>
                <a:latin typeface="Consolas" pitchFamily="49" charset="0"/>
                <a:ea typeface="楷体" pitchFamily="49" charset="-122"/>
                <a:cs typeface="Consolas" pitchFamily="49" charset="0"/>
              </a:rPr>
              <a:t>   int weight;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权值</a:t>
            </a:r>
          </a:p>
          <a:p>
            <a:r>
              <a:rPr lang="en-US" altLang="zh-CN" sz="1800">
                <a:solidFill>
                  <a:srgbClr val="0000FF"/>
                </a:solidFill>
                <a:latin typeface="Consolas" pitchFamily="49" charset="0"/>
                <a:ea typeface="楷体" pitchFamily="49" charset="-122"/>
                <a:cs typeface="Consolas" pitchFamily="49" charset="0"/>
              </a:rPr>
              <a:t>   int parent;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双亲的位置</a:t>
            </a:r>
          </a:p>
          <a:p>
            <a:r>
              <a:rPr lang="en-US" altLang="zh-CN" sz="1800">
                <a:solidFill>
                  <a:srgbClr val="0000FF"/>
                </a:solidFill>
                <a:latin typeface="Consolas" pitchFamily="49" charset="0"/>
                <a:ea typeface="楷体" pitchFamily="49" charset="-122"/>
                <a:cs typeface="Consolas" pitchFamily="49" charset="0"/>
              </a:rPr>
              <a:t>   int lchild;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左孩子的位置</a:t>
            </a:r>
          </a:p>
          <a:p>
            <a:r>
              <a:rPr lang="en-US" altLang="zh-CN" sz="1800">
                <a:solidFill>
                  <a:srgbClr val="0000FF"/>
                </a:solidFill>
                <a:latin typeface="Consolas" pitchFamily="49" charset="0"/>
                <a:ea typeface="楷体" pitchFamily="49" charset="-122"/>
                <a:cs typeface="Consolas" pitchFamily="49" charset="0"/>
              </a:rPr>
              <a:t>   int rchild;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右孩子的位置</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HTreeNode </a:t>
            </a:r>
            <a:r>
              <a:rPr lang="en-US" altLang="zh-CN" sz="1800">
                <a:solidFill>
                  <a:srgbClr val="C00000"/>
                </a:solidFill>
                <a:latin typeface="Consolas" pitchFamily="49" charset="0"/>
                <a:ea typeface="楷体" pitchFamily="49" charset="-122"/>
                <a:cs typeface="Consolas" pitchFamily="49" charset="0"/>
              </a:rPr>
              <a:t>ht[MAX]</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存放哈夫曼树</a:t>
            </a:r>
          </a:p>
          <a:p>
            <a:r>
              <a:rPr lang="en-US" altLang="zh-CN" sz="1800">
                <a:solidFill>
                  <a:srgbClr val="0000FF"/>
                </a:solidFill>
                <a:latin typeface="Consolas" pitchFamily="49" charset="0"/>
                <a:ea typeface="楷体" pitchFamily="49" charset="-122"/>
                <a:cs typeface="Consolas" pitchFamily="49" charset="0"/>
              </a:rPr>
              <a:t>map&lt;char,string&gt; </a:t>
            </a:r>
            <a:r>
              <a:rPr lang="en-US" altLang="zh-CN" sz="1800">
                <a:solidFill>
                  <a:srgbClr val="C00000"/>
                </a:solidFill>
                <a:latin typeface="Consolas" pitchFamily="49" charset="0"/>
                <a:ea typeface="楷体" pitchFamily="49" charset="-122"/>
                <a:cs typeface="Consolas" pitchFamily="49" charset="0"/>
              </a:rPr>
              <a:t>htcode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存放哈夫曼编码</a:t>
            </a:r>
          </a:p>
          <a:p>
            <a:pPr>
              <a:lnSpc>
                <a:spcPct val="200000"/>
              </a:lnSpc>
            </a:pPr>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C0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优先队列结点类型</a:t>
            </a: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对应哈夫曼树</a:t>
            </a:r>
            <a:r>
              <a:rPr lang="en-US" altLang="zh-CN" sz="1800">
                <a:solidFill>
                  <a:srgbClr val="00B0F0"/>
                </a:solidFill>
                <a:latin typeface="Consolas" pitchFamily="49" charset="0"/>
                <a:ea typeface="楷体" pitchFamily="49" charset="-122"/>
                <a:cs typeface="Consolas" pitchFamily="49" charset="0"/>
              </a:rPr>
              <a:t>ht</a:t>
            </a:r>
            <a:r>
              <a:rPr lang="zh-CN" altLang="zh-CN" sz="1800">
                <a:solidFill>
                  <a:srgbClr val="00B0F0"/>
                </a:solidFill>
                <a:latin typeface="Consolas" pitchFamily="49" charset="0"/>
                <a:ea typeface="楷体" pitchFamily="49" charset="-122"/>
                <a:cs typeface="Consolas" pitchFamily="49" charset="0"/>
              </a:rPr>
              <a:t>中的位置</a:t>
            </a:r>
          </a:p>
          <a:p>
            <a:r>
              <a:rPr lang="en-US" altLang="zh-CN" sz="1800">
                <a:solidFill>
                  <a:srgbClr val="0000FF"/>
                </a:solidFill>
                <a:latin typeface="Consolas" pitchFamily="49" charset="0"/>
                <a:ea typeface="楷体" pitchFamily="49" charset="-122"/>
                <a:cs typeface="Consolas" pitchFamily="49" charset="0"/>
              </a:rPr>
              <a:t>   char data;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字符</a:t>
            </a:r>
          </a:p>
          <a:p>
            <a:r>
              <a:rPr lang="en-US" altLang="zh-CN" sz="1800">
                <a:solidFill>
                  <a:srgbClr val="0000FF"/>
                </a:solidFill>
                <a:latin typeface="Consolas" pitchFamily="49" charset="0"/>
                <a:ea typeface="楷体" pitchFamily="49" charset="-122"/>
                <a:cs typeface="Consolas" pitchFamily="49" charset="0"/>
              </a:rPr>
              <a:t>   int  weight;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权值</a:t>
            </a:r>
          </a:p>
          <a:p>
            <a:r>
              <a:rPr lang="en-US" altLang="zh-CN" sz="1800">
                <a:solidFill>
                  <a:srgbClr val="0000FF"/>
                </a:solidFill>
                <a:latin typeface="Consolas" pitchFamily="49" charset="0"/>
                <a:ea typeface="楷体" pitchFamily="49" charset="-122"/>
                <a:cs typeface="Consolas" pitchFamily="49" charset="0"/>
              </a:rPr>
              <a:t>   bool operator&lt;(const NodeType &amp;s)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用于创建</a:t>
            </a:r>
            <a:r>
              <a:rPr lang="zh-CN" altLang="zh-CN" sz="1800">
                <a:solidFill>
                  <a:srgbClr val="FF0000"/>
                </a:solidFill>
                <a:latin typeface="Consolas" pitchFamily="49" charset="0"/>
                <a:ea typeface="楷体" pitchFamily="49" charset="-122"/>
                <a:cs typeface="Consolas" pitchFamily="49" charset="0"/>
              </a:rPr>
              <a:t>小根堆</a:t>
            </a:r>
          </a:p>
          <a:p>
            <a:r>
              <a:rPr lang="en-US" altLang="zh-CN" sz="1800">
                <a:solidFill>
                  <a:srgbClr val="0000FF"/>
                </a:solidFill>
                <a:latin typeface="Consolas" pitchFamily="49" charset="0"/>
                <a:ea typeface="楷体" pitchFamily="49" charset="-122"/>
                <a:cs typeface="Consolas" pitchFamily="49" charset="0"/>
              </a:rPr>
              <a:t>	return s.weight&lt;weight;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65232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dirty="0">
                <a:solidFill>
                  <a:srgbClr val="FF0000"/>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CreateHTree</a:t>
            </a:r>
            <a:r>
              <a:rPr lang="en-US" altLang="zh-CN" sz="1800" dirty="0">
                <a:solidFill>
                  <a:srgbClr val="FF0000"/>
                </a:solidFill>
                <a:latin typeface="Consolas" pitchFamily="49" charset="0"/>
                <a:ea typeface="楷体" pitchFamily="49" charset="-122"/>
                <a:cs typeface="Consolas" pitchFamily="49" charset="0"/>
              </a:rPr>
              <a:t>()			//</a:t>
            </a:r>
            <a:r>
              <a:rPr lang="zh-CN" altLang="zh-CN" sz="1800" dirty="0">
                <a:solidFill>
                  <a:srgbClr val="FF0000"/>
                </a:solidFill>
                <a:latin typeface="Consolas" pitchFamily="49" charset="0"/>
                <a:ea typeface="楷体" pitchFamily="49" charset="-122"/>
                <a:cs typeface="Consolas" pitchFamily="49" charset="0"/>
              </a:rPr>
              <a:t>构造哈夫曼树</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NodeType</a:t>
            </a:r>
            <a:r>
              <a:rPr lang="en-US" altLang="zh-CN" sz="1800" dirty="0">
                <a:solidFill>
                  <a:srgbClr val="0000FF"/>
                </a:solidFill>
                <a:latin typeface="Consolas" pitchFamily="49" charset="0"/>
                <a:ea typeface="楷体" pitchFamily="49" charset="-122"/>
                <a:cs typeface="Consolas" pitchFamily="49" charset="0"/>
              </a:rPr>
              <a:t> e,e1,e2;</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6600"/>
                </a:solidFill>
                <a:latin typeface="Consolas" pitchFamily="49" charset="0"/>
                <a:ea typeface="楷体" pitchFamily="49" charset="-122"/>
                <a:cs typeface="Consolas" pitchFamily="49" charset="0"/>
              </a:rPr>
              <a:t>priority_queue</a:t>
            </a:r>
            <a:r>
              <a:rPr lang="en-US" altLang="zh-CN" sz="1800" dirty="0">
                <a:solidFill>
                  <a:srgbClr val="006600"/>
                </a:solidFill>
                <a:latin typeface="Consolas" pitchFamily="49" charset="0"/>
                <a:ea typeface="楷体" pitchFamily="49" charset="-122"/>
                <a:cs typeface="Consolas" pitchFamily="49" charset="0"/>
              </a:rPr>
              <a:t>&lt;</a:t>
            </a:r>
            <a:r>
              <a:rPr lang="en-US" altLang="zh-CN" sz="1800" dirty="0" err="1">
                <a:solidFill>
                  <a:srgbClr val="006600"/>
                </a:solidFill>
                <a:latin typeface="Consolas" pitchFamily="49" charset="0"/>
                <a:ea typeface="楷体" pitchFamily="49" charset="-122"/>
                <a:cs typeface="Consolas" pitchFamily="49" charset="0"/>
              </a:rPr>
              <a:t>NodeType</a:t>
            </a:r>
            <a:r>
              <a:rPr lang="en-US" altLang="zh-CN" sz="1800" dirty="0">
                <a:solidFill>
                  <a:srgbClr val="006600"/>
                </a:solidFill>
                <a:latin typeface="Consolas" pitchFamily="49" charset="0"/>
                <a:ea typeface="楷体" pitchFamily="49" charset="-122"/>
                <a:cs typeface="Consolas" pitchFamily="49" charset="0"/>
              </a:rPr>
              <a:t>&gt; </a:t>
            </a:r>
            <a:r>
              <a:rPr lang="en-US" altLang="zh-CN" sz="1800" dirty="0" err="1">
                <a:solidFill>
                  <a:srgbClr val="006600"/>
                </a:solidFill>
                <a:latin typeface="Consolas" pitchFamily="49" charset="0"/>
                <a:ea typeface="楷体" pitchFamily="49" charset="-122"/>
                <a:cs typeface="Consolas" pitchFamily="49" charset="0"/>
              </a:rPr>
              <a:t>qu</a:t>
            </a:r>
            <a:r>
              <a:rPr lang="en-US" altLang="zh-CN" sz="1800" dirty="0">
                <a:solidFill>
                  <a:srgbClr val="006600"/>
                </a:solidFill>
                <a:latin typeface="Consolas" pitchFamily="49" charset="0"/>
                <a:ea typeface="楷体" pitchFamily="49" charset="-122"/>
                <a:cs typeface="Consolas" pitchFamily="49" charset="0"/>
              </a:rPr>
              <a:t>;</a:t>
            </a:r>
            <a:endParaRPr lang="zh-CN" altLang="zh-CN" sz="1800" dirty="0">
              <a:solidFill>
                <a:srgbClr val="0066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k=0;k&lt;</a:t>
            </a:r>
            <a:r>
              <a:rPr lang="en-US" altLang="zh-CN" sz="1800" dirty="0">
                <a:solidFill>
                  <a:srgbClr val="FF0000"/>
                </a:solidFill>
                <a:latin typeface="Consolas" pitchFamily="49" charset="0"/>
                <a:ea typeface="楷体" pitchFamily="49" charset="-122"/>
                <a:cs typeface="Consolas" pitchFamily="49" charset="0"/>
              </a:rPr>
              <a:t>2*n-1</a:t>
            </a:r>
            <a:r>
              <a:rPr lang="en-US" altLang="zh-CN" sz="1800" dirty="0">
                <a:solidFill>
                  <a:srgbClr val="0000FF"/>
                </a:solidFill>
                <a:latin typeface="Consolas" pitchFamily="49" charset="0"/>
                <a:ea typeface="楷体" pitchFamily="49" charset="-122"/>
                <a:cs typeface="Consolas" pitchFamily="49" charset="0"/>
              </a:rPr>
              <a:t>;k++)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设置所有结点的指针域</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ht</a:t>
            </a:r>
            <a:r>
              <a:rPr lang="en-US" altLang="zh-CN" sz="1800" dirty="0">
                <a:solidFill>
                  <a:srgbClr val="0000FF"/>
                </a:solidFill>
                <a:latin typeface="Consolas" pitchFamily="49" charset="0"/>
                <a:ea typeface="楷体" pitchFamily="49" charset="-122"/>
                <a:cs typeface="Consolas" pitchFamily="49" charset="0"/>
              </a:rPr>
              <a:t>[k].</a:t>
            </a:r>
            <a:r>
              <a:rPr lang="en-US" altLang="zh-CN" sz="1800" dirty="0" err="1">
                <a:solidFill>
                  <a:srgbClr val="0000FF"/>
                </a:solidFill>
                <a:latin typeface="Consolas" pitchFamily="49" charset="0"/>
                <a:ea typeface="楷体" pitchFamily="49" charset="-122"/>
                <a:cs typeface="Consolas" pitchFamily="49" charset="0"/>
              </a:rPr>
              <a:t>lchild</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ht</a:t>
            </a:r>
            <a:r>
              <a:rPr lang="en-US" altLang="zh-CN" sz="1800" dirty="0">
                <a:solidFill>
                  <a:srgbClr val="0000FF"/>
                </a:solidFill>
                <a:latin typeface="Consolas" pitchFamily="49" charset="0"/>
                <a:ea typeface="楷体" pitchFamily="49" charset="-122"/>
                <a:cs typeface="Consolas" pitchFamily="49" charset="0"/>
              </a:rPr>
              <a:t>[k].</a:t>
            </a:r>
            <a:r>
              <a:rPr lang="en-US" altLang="zh-CN" sz="1800" dirty="0" err="1">
                <a:solidFill>
                  <a:srgbClr val="0000FF"/>
                </a:solidFill>
                <a:latin typeface="Consolas" pitchFamily="49" charset="0"/>
                <a:ea typeface="楷体" pitchFamily="49" charset="-122"/>
                <a:cs typeface="Consolas" pitchFamily="49" charset="0"/>
              </a:rPr>
              <a:t>rchild</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ht</a:t>
            </a:r>
            <a:r>
              <a:rPr lang="en-US" altLang="zh-CN" sz="1800" dirty="0">
                <a:solidFill>
                  <a:srgbClr val="0000FF"/>
                </a:solidFill>
                <a:latin typeface="Consolas" pitchFamily="49" charset="0"/>
                <a:ea typeface="楷体" pitchFamily="49" charset="-122"/>
                <a:cs typeface="Consolas" pitchFamily="49" charset="0"/>
              </a:rPr>
              <a:t>[k].parent=-1;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9900FF"/>
                </a:solidFill>
                <a:latin typeface="Consolas" pitchFamily="49" charset="0"/>
                <a:ea typeface="楷体" pitchFamily="49" charset="-122"/>
                <a:cs typeface="Consolas" pitchFamily="49" charset="0"/>
              </a:rPr>
              <a:t>   for (</a:t>
            </a:r>
            <a:r>
              <a:rPr lang="en-US" altLang="zh-CN" sz="1800" dirty="0" err="1">
                <a:solidFill>
                  <a:srgbClr val="9900FF"/>
                </a:solidFill>
                <a:latin typeface="Consolas" pitchFamily="49" charset="0"/>
                <a:ea typeface="楷体" pitchFamily="49" charset="-122"/>
                <a:cs typeface="Consolas" pitchFamily="49" charset="0"/>
              </a:rPr>
              <a:t>int</a:t>
            </a:r>
            <a:r>
              <a:rPr lang="en-US" altLang="zh-CN" sz="1800" dirty="0">
                <a:solidFill>
                  <a:srgbClr val="9900FF"/>
                </a:solidFill>
                <a:latin typeface="Consolas" pitchFamily="49" charset="0"/>
                <a:ea typeface="楷体" pitchFamily="49" charset="-122"/>
                <a:cs typeface="Consolas" pitchFamily="49" charset="0"/>
              </a:rPr>
              <a:t> </a:t>
            </a:r>
            <a:r>
              <a:rPr lang="en-US" altLang="zh-CN" sz="1800" dirty="0" err="1">
                <a:solidFill>
                  <a:srgbClr val="9900FF"/>
                </a:solidFill>
                <a:latin typeface="Consolas" pitchFamily="49" charset="0"/>
                <a:ea typeface="楷体" pitchFamily="49" charset="-122"/>
                <a:cs typeface="Consolas" pitchFamily="49" charset="0"/>
              </a:rPr>
              <a:t>i</a:t>
            </a:r>
            <a:r>
              <a:rPr lang="en-US" altLang="zh-CN" sz="1800" dirty="0">
                <a:solidFill>
                  <a:srgbClr val="9900FF"/>
                </a:solidFill>
                <a:latin typeface="Consolas" pitchFamily="49" charset="0"/>
                <a:ea typeface="楷体" pitchFamily="49" charset="-122"/>
                <a:cs typeface="Consolas" pitchFamily="49" charset="0"/>
              </a:rPr>
              <a:t>=0;i&lt;</a:t>
            </a:r>
            <a:r>
              <a:rPr lang="en-US" altLang="zh-CN" sz="1800" dirty="0" err="1">
                <a:solidFill>
                  <a:srgbClr val="9900FF"/>
                </a:solidFill>
                <a:latin typeface="Consolas" pitchFamily="49" charset="0"/>
                <a:ea typeface="楷体" pitchFamily="49" charset="-122"/>
                <a:cs typeface="Consolas" pitchFamily="49" charset="0"/>
              </a:rPr>
              <a:t>n;i</a:t>
            </a:r>
            <a:r>
              <a:rPr lang="en-US" altLang="zh-CN" sz="1800" dirty="0">
                <a:solidFill>
                  <a:srgbClr val="99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a:t>
            </a:r>
            <a:r>
              <a:rPr lang="en-US" altLang="zh-CN" sz="1800" dirty="0">
                <a:solidFill>
                  <a:srgbClr val="00B0F0"/>
                </a:solidFill>
                <a:latin typeface="Consolas" pitchFamily="49" charset="0"/>
                <a:ea typeface="楷体" pitchFamily="49" charset="-122"/>
                <a:cs typeface="Consolas" pitchFamily="49" charset="0"/>
              </a:rPr>
              <a:t>n</a:t>
            </a:r>
            <a:r>
              <a:rPr lang="zh-CN" altLang="zh-CN" sz="1800" dirty="0">
                <a:solidFill>
                  <a:srgbClr val="00B0F0"/>
                </a:solidFill>
                <a:latin typeface="Consolas" pitchFamily="49" charset="0"/>
                <a:ea typeface="楷体" pitchFamily="49" charset="-122"/>
                <a:cs typeface="Consolas" pitchFamily="49" charset="0"/>
              </a:rPr>
              <a:t>个结点进队</a:t>
            </a:r>
            <a:r>
              <a:rPr lang="en-US" altLang="zh-CN" sz="1800" dirty="0" err="1">
                <a:solidFill>
                  <a:srgbClr val="00B0F0"/>
                </a:solidFill>
                <a:latin typeface="Consolas" pitchFamily="49" charset="0"/>
                <a:ea typeface="楷体" pitchFamily="49" charset="-122"/>
                <a:cs typeface="Consolas" pitchFamily="49" charset="0"/>
              </a:rPr>
              <a:t>qu</a:t>
            </a:r>
            <a:r>
              <a:rPr lang="en-US" altLang="zh-CN" sz="1800" dirty="0">
                <a:solidFill>
                  <a:srgbClr val="00B0F0"/>
                </a:solidFill>
                <a:latin typeface="Consolas" pitchFamily="49" charset="0"/>
                <a:ea typeface="楷体" pitchFamily="49" charset="-122"/>
                <a:cs typeface="Consolas" pitchFamily="49" charset="0"/>
              </a:rPr>
              <a:t>   </a:t>
            </a:r>
            <a:r>
              <a:rPr lang="zh-CN" altLang="en-US" sz="1800" u="sng" dirty="0">
                <a:solidFill>
                  <a:srgbClr val="FF0000"/>
                </a:solidFill>
                <a:latin typeface="Consolas" pitchFamily="49" charset="0"/>
                <a:ea typeface="楷体" pitchFamily="49" charset="-122"/>
                <a:cs typeface="Consolas" pitchFamily="49" charset="0"/>
              </a:rPr>
              <a:t>叶子结点</a:t>
            </a:r>
            <a:endParaRPr lang="zh-CN" altLang="zh-CN" sz="1800" u="sng" dirty="0">
              <a:solidFill>
                <a:srgbClr val="FF0000"/>
              </a:solidFill>
              <a:latin typeface="Consolas" pitchFamily="49" charset="0"/>
              <a:ea typeface="楷体" pitchFamily="49" charset="-122"/>
              <a:cs typeface="Consolas" pitchFamily="49" charset="0"/>
            </a:endParaRPr>
          </a:p>
          <a:p>
            <a:r>
              <a:rPr lang="en-US" altLang="zh-CN" sz="1800" dirty="0">
                <a:solidFill>
                  <a:srgbClr val="9900FF"/>
                </a:solidFill>
                <a:latin typeface="Consolas" pitchFamily="49" charset="0"/>
                <a:ea typeface="楷体" pitchFamily="49" charset="-122"/>
                <a:cs typeface="Consolas" pitchFamily="49" charset="0"/>
              </a:rPr>
              <a:t>   {  e.no=</a:t>
            </a:r>
            <a:r>
              <a:rPr lang="en-US" altLang="zh-CN" sz="1800" dirty="0" err="1">
                <a:solidFill>
                  <a:srgbClr val="9900FF"/>
                </a:solidFill>
                <a:latin typeface="Consolas" pitchFamily="49" charset="0"/>
                <a:ea typeface="楷体" pitchFamily="49" charset="-122"/>
                <a:cs typeface="Consolas" pitchFamily="49" charset="0"/>
              </a:rPr>
              <a:t>i</a:t>
            </a:r>
            <a:r>
              <a:rPr lang="en-US" altLang="zh-CN" sz="1800" dirty="0">
                <a:solidFill>
                  <a:srgbClr val="9900FF"/>
                </a:solidFill>
                <a:latin typeface="Consolas" pitchFamily="49" charset="0"/>
                <a:ea typeface="楷体" pitchFamily="49" charset="-122"/>
                <a:cs typeface="Consolas" pitchFamily="49" charset="0"/>
              </a:rPr>
              <a:t>; </a:t>
            </a:r>
            <a:r>
              <a:rPr lang="en-US" altLang="zh-CN" sz="1800" dirty="0" err="1">
                <a:solidFill>
                  <a:srgbClr val="9900FF"/>
                </a:solidFill>
                <a:latin typeface="Consolas" pitchFamily="49" charset="0"/>
                <a:ea typeface="楷体" pitchFamily="49" charset="-122"/>
                <a:cs typeface="Consolas" pitchFamily="49" charset="0"/>
              </a:rPr>
              <a:t>e.data</a:t>
            </a:r>
            <a:r>
              <a:rPr lang="en-US" altLang="zh-CN" sz="1800" dirty="0">
                <a:solidFill>
                  <a:srgbClr val="9900FF"/>
                </a:solidFill>
                <a:latin typeface="Consolas" pitchFamily="49" charset="0"/>
                <a:ea typeface="楷体" pitchFamily="49" charset="-122"/>
                <a:cs typeface="Consolas" pitchFamily="49" charset="0"/>
              </a:rPr>
              <a:t>=</a:t>
            </a:r>
            <a:r>
              <a:rPr lang="en-US" altLang="zh-CN" sz="1800" dirty="0" err="1">
                <a:solidFill>
                  <a:srgbClr val="9900FF"/>
                </a:solidFill>
                <a:latin typeface="Consolas" pitchFamily="49" charset="0"/>
                <a:ea typeface="楷体" pitchFamily="49" charset="-122"/>
                <a:cs typeface="Consolas" pitchFamily="49" charset="0"/>
              </a:rPr>
              <a:t>ht</a:t>
            </a:r>
            <a:r>
              <a:rPr lang="en-US" altLang="zh-CN" sz="1800" dirty="0">
                <a:solidFill>
                  <a:srgbClr val="9900FF"/>
                </a:solidFill>
                <a:latin typeface="Consolas" pitchFamily="49" charset="0"/>
                <a:ea typeface="楷体" pitchFamily="49" charset="-122"/>
                <a:cs typeface="Consolas" pitchFamily="49" charset="0"/>
              </a:rPr>
              <a:t>[</a:t>
            </a:r>
            <a:r>
              <a:rPr lang="en-US" altLang="zh-CN" sz="1800" dirty="0" err="1">
                <a:solidFill>
                  <a:srgbClr val="9900FF"/>
                </a:solidFill>
                <a:latin typeface="Consolas" pitchFamily="49" charset="0"/>
                <a:ea typeface="楷体" pitchFamily="49" charset="-122"/>
                <a:cs typeface="Consolas" pitchFamily="49" charset="0"/>
              </a:rPr>
              <a:t>i</a:t>
            </a:r>
            <a:r>
              <a:rPr lang="en-US" altLang="zh-CN" sz="1800" dirty="0">
                <a:solidFill>
                  <a:srgbClr val="9900FF"/>
                </a:solidFill>
                <a:latin typeface="Consolas" pitchFamily="49" charset="0"/>
                <a:ea typeface="楷体" pitchFamily="49" charset="-122"/>
                <a:cs typeface="Consolas" pitchFamily="49" charset="0"/>
              </a:rPr>
              <a:t>].data;</a:t>
            </a:r>
            <a:endParaRPr lang="zh-CN" altLang="zh-CN" sz="1800" dirty="0">
              <a:solidFill>
                <a:srgbClr val="9900FF"/>
              </a:solidFill>
              <a:latin typeface="Consolas" pitchFamily="49" charset="0"/>
              <a:ea typeface="楷体" pitchFamily="49" charset="-122"/>
              <a:cs typeface="Consolas" pitchFamily="49" charset="0"/>
            </a:endParaRPr>
          </a:p>
          <a:p>
            <a:r>
              <a:rPr lang="en-US" altLang="zh-CN" sz="1800" dirty="0">
                <a:solidFill>
                  <a:srgbClr val="9900FF"/>
                </a:solidFill>
                <a:latin typeface="Consolas" pitchFamily="49" charset="0"/>
                <a:ea typeface="楷体" pitchFamily="49" charset="-122"/>
                <a:cs typeface="Consolas" pitchFamily="49" charset="0"/>
              </a:rPr>
              <a:t>      </a:t>
            </a:r>
            <a:r>
              <a:rPr lang="en-US" altLang="zh-CN" sz="1800" dirty="0" err="1">
                <a:solidFill>
                  <a:srgbClr val="9900FF"/>
                </a:solidFill>
                <a:latin typeface="Consolas" pitchFamily="49" charset="0"/>
                <a:ea typeface="楷体" pitchFamily="49" charset="-122"/>
                <a:cs typeface="Consolas" pitchFamily="49" charset="0"/>
              </a:rPr>
              <a:t>e.weight</a:t>
            </a:r>
            <a:r>
              <a:rPr lang="en-US" altLang="zh-CN" sz="1800" dirty="0">
                <a:solidFill>
                  <a:srgbClr val="9900FF"/>
                </a:solidFill>
                <a:latin typeface="Consolas" pitchFamily="49" charset="0"/>
                <a:ea typeface="楷体" pitchFamily="49" charset="-122"/>
                <a:cs typeface="Consolas" pitchFamily="49" charset="0"/>
              </a:rPr>
              <a:t>=</a:t>
            </a:r>
            <a:r>
              <a:rPr lang="en-US" altLang="zh-CN" sz="1800" dirty="0" err="1">
                <a:solidFill>
                  <a:srgbClr val="9900FF"/>
                </a:solidFill>
                <a:latin typeface="Consolas" pitchFamily="49" charset="0"/>
                <a:ea typeface="楷体" pitchFamily="49" charset="-122"/>
                <a:cs typeface="Consolas" pitchFamily="49" charset="0"/>
              </a:rPr>
              <a:t>ht</a:t>
            </a:r>
            <a:r>
              <a:rPr lang="en-US" altLang="zh-CN" sz="1800" dirty="0">
                <a:solidFill>
                  <a:srgbClr val="9900FF"/>
                </a:solidFill>
                <a:latin typeface="Consolas" pitchFamily="49" charset="0"/>
                <a:ea typeface="楷体" pitchFamily="49" charset="-122"/>
                <a:cs typeface="Consolas" pitchFamily="49" charset="0"/>
              </a:rPr>
              <a:t>[</a:t>
            </a:r>
            <a:r>
              <a:rPr lang="en-US" altLang="zh-CN" sz="1800" dirty="0" err="1">
                <a:solidFill>
                  <a:srgbClr val="9900FF"/>
                </a:solidFill>
                <a:latin typeface="Consolas" pitchFamily="49" charset="0"/>
                <a:ea typeface="楷体" pitchFamily="49" charset="-122"/>
                <a:cs typeface="Consolas" pitchFamily="49" charset="0"/>
              </a:rPr>
              <a:t>i</a:t>
            </a:r>
            <a:r>
              <a:rPr lang="en-US" altLang="zh-CN" sz="1800" dirty="0">
                <a:solidFill>
                  <a:srgbClr val="9900FF"/>
                </a:solidFill>
                <a:latin typeface="Consolas" pitchFamily="49" charset="0"/>
                <a:ea typeface="楷体" pitchFamily="49" charset="-122"/>
                <a:cs typeface="Consolas" pitchFamily="49" charset="0"/>
              </a:rPr>
              <a:t>].weight; </a:t>
            </a:r>
            <a:r>
              <a:rPr lang="en-US" altLang="zh-CN" sz="1800" dirty="0" err="1">
                <a:solidFill>
                  <a:srgbClr val="9900FF"/>
                </a:solidFill>
                <a:latin typeface="Consolas" pitchFamily="49" charset="0"/>
                <a:ea typeface="楷体" pitchFamily="49" charset="-122"/>
                <a:cs typeface="Consolas" pitchFamily="49" charset="0"/>
              </a:rPr>
              <a:t>qu.push</a:t>
            </a:r>
            <a:r>
              <a:rPr lang="en-US" altLang="zh-CN" sz="1800" dirty="0">
                <a:solidFill>
                  <a:srgbClr val="9900FF"/>
                </a:solidFill>
                <a:latin typeface="Consolas" pitchFamily="49" charset="0"/>
                <a:ea typeface="楷体" pitchFamily="49" charset="-122"/>
                <a:cs typeface="Consolas" pitchFamily="49" charset="0"/>
              </a:rPr>
              <a:t>(e);</a:t>
            </a:r>
            <a:endParaRPr lang="zh-CN" altLang="zh-CN" sz="1800" dirty="0">
              <a:solidFill>
                <a:srgbClr val="9900FF"/>
              </a:solidFill>
              <a:latin typeface="Consolas" pitchFamily="49" charset="0"/>
              <a:ea typeface="楷体" pitchFamily="49" charset="-122"/>
              <a:cs typeface="Consolas" pitchFamily="49" charset="0"/>
            </a:endParaRPr>
          </a:p>
          <a:p>
            <a:r>
              <a:rPr lang="en-US" altLang="zh-CN" sz="1800" dirty="0">
                <a:solidFill>
                  <a:srgbClr val="9900FF"/>
                </a:solidFill>
                <a:latin typeface="Consolas" pitchFamily="49" charset="0"/>
                <a:ea typeface="楷体" pitchFamily="49" charset="-122"/>
                <a:cs typeface="Consolas" pitchFamily="49" charset="0"/>
              </a:rPr>
              <a:t>   }</a:t>
            </a:r>
            <a:endParaRPr lang="zh-CN" altLang="zh-CN" sz="1800" dirty="0">
              <a:solidFill>
                <a:srgbClr val="9900FF"/>
              </a:solidFill>
              <a:latin typeface="Consolas" pitchFamily="49" charset="0"/>
              <a:ea typeface="楷体" pitchFamily="49" charset="-122"/>
              <a:cs typeface="Consolas" pitchFamily="49" charset="0"/>
            </a:endParaRPr>
          </a:p>
          <a:p>
            <a:pPr>
              <a:lnSpc>
                <a:spcPct val="150000"/>
              </a:lnSpc>
            </a:pPr>
            <a:r>
              <a:rPr lang="en-US" altLang="zh-CN" sz="1800" dirty="0">
                <a:solidFill>
                  <a:srgbClr val="00B0F0"/>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for (</a:t>
            </a:r>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j=</a:t>
            </a:r>
            <a:r>
              <a:rPr lang="en-US" altLang="zh-CN" sz="1800" dirty="0" err="1">
                <a:solidFill>
                  <a:schemeClr val="tx1"/>
                </a:solidFill>
                <a:latin typeface="Consolas" pitchFamily="49" charset="0"/>
                <a:ea typeface="楷体" pitchFamily="49" charset="-122"/>
                <a:cs typeface="Consolas" pitchFamily="49" charset="0"/>
              </a:rPr>
              <a:t>n;j</a:t>
            </a:r>
            <a:r>
              <a:rPr lang="en-US" altLang="zh-CN" sz="1800" dirty="0">
                <a:solidFill>
                  <a:schemeClr val="tx1"/>
                </a:solidFill>
                <a:latin typeface="Consolas" pitchFamily="49" charset="0"/>
                <a:ea typeface="楷体" pitchFamily="49" charset="-122"/>
                <a:cs typeface="Consolas" pitchFamily="49" charset="0"/>
              </a:rPr>
              <a:t>&lt;2*n-1;j++)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构造哈夫曼树的</a:t>
            </a:r>
            <a:r>
              <a:rPr lang="en-US" altLang="zh-CN" sz="1800" dirty="0">
                <a:solidFill>
                  <a:srgbClr val="00B0F0"/>
                </a:solidFill>
                <a:latin typeface="Consolas" pitchFamily="49" charset="0"/>
                <a:ea typeface="楷体" pitchFamily="49" charset="-122"/>
                <a:cs typeface="Consolas" pitchFamily="49" charset="0"/>
              </a:rPr>
              <a:t>n-1</a:t>
            </a:r>
            <a:r>
              <a:rPr lang="zh-CN" altLang="zh-CN" sz="1800" dirty="0">
                <a:solidFill>
                  <a:srgbClr val="00B0F0"/>
                </a:solidFill>
                <a:latin typeface="Consolas" pitchFamily="49" charset="0"/>
                <a:ea typeface="楷体" pitchFamily="49" charset="-122"/>
                <a:cs typeface="Consolas" pitchFamily="49" charset="0"/>
              </a:rPr>
              <a:t>个非叶子结点</a:t>
            </a:r>
          </a:p>
          <a:p>
            <a:r>
              <a:rPr lang="en-US" altLang="zh-CN" sz="1800" dirty="0">
                <a:solidFill>
                  <a:schemeClr val="tx1"/>
                </a:solidFill>
                <a:latin typeface="Consolas" pitchFamily="49" charset="0"/>
                <a:ea typeface="楷体" pitchFamily="49" charset="-122"/>
                <a:cs typeface="Consolas" pitchFamily="49" charset="0"/>
              </a:rPr>
              <a:t>   {  e1=</a:t>
            </a:r>
            <a:r>
              <a:rPr lang="en-US" altLang="zh-CN" sz="1800" dirty="0" err="1">
                <a:solidFill>
                  <a:schemeClr val="tx1"/>
                </a:solidFill>
                <a:latin typeface="Consolas" pitchFamily="49" charset="0"/>
                <a:ea typeface="楷体" pitchFamily="49" charset="-122"/>
                <a:cs typeface="Consolas" pitchFamily="49" charset="0"/>
              </a:rPr>
              <a:t>qu.top</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qu.pop</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出队权值最小的结点</a:t>
            </a:r>
            <a:r>
              <a:rPr lang="en-US" altLang="zh-CN" sz="1800" dirty="0">
                <a:solidFill>
                  <a:srgbClr val="00B0F0"/>
                </a:solidFill>
                <a:latin typeface="Consolas" pitchFamily="49" charset="0"/>
                <a:ea typeface="楷体" pitchFamily="49" charset="-122"/>
                <a:cs typeface="Consolas" pitchFamily="49" charset="0"/>
              </a:rPr>
              <a:t>e1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e2=</a:t>
            </a:r>
            <a:r>
              <a:rPr lang="en-US" altLang="zh-CN" sz="1800" dirty="0" err="1">
                <a:solidFill>
                  <a:schemeClr val="tx1"/>
                </a:solidFill>
                <a:latin typeface="Consolas" pitchFamily="49" charset="0"/>
                <a:ea typeface="楷体" pitchFamily="49" charset="-122"/>
                <a:cs typeface="Consolas" pitchFamily="49" charset="0"/>
              </a:rPr>
              <a:t>qu.top</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qu.pop</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出队权值次小的结点</a:t>
            </a:r>
            <a:r>
              <a:rPr lang="en-US" altLang="zh-CN" sz="1800" dirty="0">
                <a:solidFill>
                  <a:srgbClr val="00B0F0"/>
                </a:solidFill>
                <a:latin typeface="Consolas" pitchFamily="49" charset="0"/>
                <a:ea typeface="楷体" pitchFamily="49" charset="-122"/>
                <a:cs typeface="Consolas" pitchFamily="49" charset="0"/>
              </a:rPr>
              <a:t>e2</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ht</a:t>
            </a:r>
            <a:r>
              <a:rPr lang="en-US" altLang="zh-CN" sz="1800" dirty="0">
                <a:solidFill>
                  <a:schemeClr val="tx1"/>
                </a:solidFill>
                <a:latin typeface="Consolas" pitchFamily="49" charset="0"/>
                <a:ea typeface="楷体" pitchFamily="49" charset="-122"/>
                <a:cs typeface="Consolas" pitchFamily="49" charset="0"/>
              </a:rPr>
              <a:t>[j].weight=e1.weight+e2.weight;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构造哈夫曼树的非叶子结点</a:t>
            </a:r>
            <a:r>
              <a:rPr lang="en-US" altLang="zh-CN" sz="1800" dirty="0">
                <a:solidFill>
                  <a:srgbClr val="00B0F0"/>
                </a:solidFill>
                <a:latin typeface="Consolas" pitchFamily="49" charset="0"/>
                <a:ea typeface="楷体" pitchFamily="49" charset="-122"/>
                <a:cs typeface="Consolas" pitchFamily="49" charset="0"/>
              </a:rPr>
              <a:t>j	</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ht</a:t>
            </a:r>
            <a:r>
              <a:rPr lang="en-US" altLang="zh-CN" sz="1800" dirty="0">
                <a:solidFill>
                  <a:schemeClr val="tx1"/>
                </a:solidFill>
                <a:latin typeface="Consolas" pitchFamily="49" charset="0"/>
                <a:ea typeface="楷体" pitchFamily="49" charset="-122"/>
                <a:cs typeface="Consolas" pitchFamily="49" charset="0"/>
              </a:rPr>
              <a:t>[j].</a:t>
            </a:r>
            <a:r>
              <a:rPr lang="en-US" altLang="zh-CN" sz="1800" dirty="0" err="1">
                <a:solidFill>
                  <a:schemeClr val="tx1"/>
                </a:solidFill>
                <a:latin typeface="Consolas" pitchFamily="49" charset="0"/>
                <a:ea typeface="楷体" pitchFamily="49" charset="-122"/>
                <a:cs typeface="Consolas" pitchFamily="49" charset="0"/>
              </a:rPr>
              <a:t>lchild</a:t>
            </a:r>
            <a:r>
              <a:rPr lang="en-US" altLang="zh-CN" sz="1800" dirty="0">
                <a:solidFill>
                  <a:schemeClr val="tx1"/>
                </a:solidFill>
                <a:latin typeface="Consolas" pitchFamily="49" charset="0"/>
                <a:ea typeface="楷体" pitchFamily="49" charset="-122"/>
                <a:cs typeface="Consolas" pitchFamily="49" charset="0"/>
              </a:rPr>
              <a:t>=e1.no;</a:t>
            </a:r>
            <a:endParaRPr lang="zh-CN"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ht</a:t>
            </a:r>
            <a:r>
              <a:rPr lang="en-US" altLang="zh-CN" sz="1800" dirty="0">
                <a:solidFill>
                  <a:schemeClr val="tx1"/>
                </a:solidFill>
                <a:latin typeface="Consolas" pitchFamily="49" charset="0"/>
                <a:ea typeface="楷体" pitchFamily="49" charset="-122"/>
                <a:cs typeface="Consolas" pitchFamily="49" charset="0"/>
              </a:rPr>
              <a:t>[j].</a:t>
            </a:r>
            <a:r>
              <a:rPr lang="en-US" altLang="zh-CN" sz="1800" dirty="0" err="1">
                <a:solidFill>
                  <a:schemeClr val="tx1"/>
                </a:solidFill>
                <a:latin typeface="Consolas" pitchFamily="49" charset="0"/>
                <a:ea typeface="楷体" pitchFamily="49" charset="-122"/>
                <a:cs typeface="Consolas" pitchFamily="49" charset="0"/>
              </a:rPr>
              <a:t>rchild</a:t>
            </a:r>
            <a:r>
              <a:rPr lang="en-US" altLang="zh-CN" sz="1800" dirty="0">
                <a:solidFill>
                  <a:schemeClr val="tx1"/>
                </a:solidFill>
                <a:latin typeface="Consolas" pitchFamily="49" charset="0"/>
                <a:ea typeface="楷体" pitchFamily="49" charset="-122"/>
                <a:cs typeface="Consolas" pitchFamily="49" charset="0"/>
              </a:rPr>
              <a:t>=e2.no;</a:t>
            </a:r>
            <a:endParaRPr lang="zh-CN"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ht</a:t>
            </a:r>
            <a:r>
              <a:rPr lang="en-US" altLang="zh-CN" sz="1800" dirty="0">
                <a:solidFill>
                  <a:schemeClr val="tx1"/>
                </a:solidFill>
                <a:latin typeface="Consolas" pitchFamily="49" charset="0"/>
                <a:ea typeface="楷体" pitchFamily="49" charset="-122"/>
                <a:cs typeface="Consolas" pitchFamily="49" charset="0"/>
              </a:rPr>
              <a:t>[e1.no].parent=j;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修改</a:t>
            </a:r>
            <a:r>
              <a:rPr lang="en-US" altLang="zh-CN" sz="1800" dirty="0">
                <a:solidFill>
                  <a:srgbClr val="00B0F0"/>
                </a:solidFill>
                <a:latin typeface="Consolas" pitchFamily="49" charset="0"/>
                <a:ea typeface="楷体" pitchFamily="49" charset="-122"/>
                <a:cs typeface="Consolas" pitchFamily="49" charset="0"/>
              </a:rPr>
              <a:t>e1.no</a:t>
            </a:r>
            <a:r>
              <a:rPr lang="zh-CN" altLang="zh-CN" sz="1800" dirty="0">
                <a:solidFill>
                  <a:srgbClr val="00B0F0"/>
                </a:solidFill>
                <a:latin typeface="Consolas" pitchFamily="49" charset="0"/>
                <a:ea typeface="楷体" pitchFamily="49" charset="-122"/>
                <a:cs typeface="Consolas" pitchFamily="49" charset="0"/>
              </a:rPr>
              <a:t>的双亲为结点</a:t>
            </a:r>
            <a:r>
              <a:rPr lang="en-US" altLang="zh-CN" sz="1800" dirty="0">
                <a:solidFill>
                  <a:srgbClr val="00B0F0"/>
                </a:solidFill>
                <a:latin typeface="Consolas" pitchFamily="49" charset="0"/>
                <a:ea typeface="楷体" pitchFamily="49" charset="-122"/>
                <a:cs typeface="Consolas" pitchFamily="49" charset="0"/>
              </a:rPr>
              <a:t>j</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ht</a:t>
            </a:r>
            <a:r>
              <a:rPr lang="en-US" altLang="zh-CN" sz="1800" dirty="0">
                <a:solidFill>
                  <a:schemeClr val="tx1"/>
                </a:solidFill>
                <a:latin typeface="Consolas" pitchFamily="49" charset="0"/>
                <a:ea typeface="楷体" pitchFamily="49" charset="-122"/>
                <a:cs typeface="Consolas" pitchFamily="49" charset="0"/>
              </a:rPr>
              <a:t>[e2.no].parent=j;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修改</a:t>
            </a:r>
            <a:r>
              <a:rPr lang="en-US" altLang="zh-CN" sz="1800" dirty="0">
                <a:solidFill>
                  <a:srgbClr val="00B0F0"/>
                </a:solidFill>
                <a:latin typeface="Consolas" pitchFamily="49" charset="0"/>
                <a:ea typeface="楷体" pitchFamily="49" charset="-122"/>
                <a:cs typeface="Consolas" pitchFamily="49" charset="0"/>
              </a:rPr>
              <a:t>e2.no</a:t>
            </a:r>
            <a:r>
              <a:rPr lang="zh-CN" altLang="zh-CN" sz="1800" dirty="0">
                <a:solidFill>
                  <a:srgbClr val="00B0F0"/>
                </a:solidFill>
                <a:latin typeface="Consolas" pitchFamily="49" charset="0"/>
                <a:ea typeface="楷体" pitchFamily="49" charset="-122"/>
                <a:cs typeface="Consolas" pitchFamily="49" charset="0"/>
              </a:rPr>
              <a:t>的双亲为结点</a:t>
            </a:r>
            <a:r>
              <a:rPr lang="en-US" altLang="zh-CN" sz="1800" dirty="0">
                <a:solidFill>
                  <a:srgbClr val="00B0F0"/>
                </a:solidFill>
                <a:latin typeface="Consolas" pitchFamily="49" charset="0"/>
                <a:ea typeface="楷体" pitchFamily="49" charset="-122"/>
                <a:cs typeface="Consolas" pitchFamily="49" charset="0"/>
              </a:rPr>
              <a:t>j</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e.no=j;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构造队列结点</a:t>
            </a:r>
            <a:r>
              <a:rPr lang="en-US" altLang="zh-CN" sz="1800" dirty="0">
                <a:solidFill>
                  <a:srgbClr val="00B0F0"/>
                </a:solidFill>
                <a:latin typeface="Consolas" pitchFamily="49" charset="0"/>
                <a:ea typeface="楷体" pitchFamily="49" charset="-122"/>
                <a:cs typeface="Consolas" pitchFamily="49" charset="0"/>
              </a:rPr>
              <a:t>e</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e.weight</a:t>
            </a:r>
            <a:r>
              <a:rPr lang="en-US" altLang="zh-CN" sz="1800" dirty="0">
                <a:solidFill>
                  <a:schemeClr val="tx1"/>
                </a:solidFill>
                <a:latin typeface="Consolas" pitchFamily="49" charset="0"/>
                <a:ea typeface="楷体" pitchFamily="49" charset="-122"/>
                <a:cs typeface="Consolas" pitchFamily="49" charset="0"/>
              </a:rPr>
              <a:t>=e1.weight+e2.weight;</a:t>
            </a:r>
            <a:endParaRPr lang="zh-CN"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qu.push</a:t>
            </a:r>
            <a:r>
              <a:rPr lang="en-US" altLang="zh-CN" sz="1800" dirty="0">
                <a:solidFill>
                  <a:schemeClr val="tx1"/>
                </a:solidFill>
                <a:latin typeface="Consolas" pitchFamily="49" charset="0"/>
                <a:ea typeface="楷体" pitchFamily="49" charset="-122"/>
                <a:cs typeface="Consolas" pitchFamily="49" charset="0"/>
              </a:rPr>
              <a:t>(e);</a:t>
            </a:r>
            <a:endParaRPr lang="zh-CN"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a:t>
            </a:r>
            <a:endParaRPr lang="zh-CN" altLang="zh-CN" sz="1800" dirty="0">
              <a:solidFill>
                <a:schemeClr val="tx1"/>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786842" cy="53494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void CreateHCode()		      //</a:t>
            </a:r>
            <a:r>
              <a:rPr lang="zh-CN" altLang="zh-CN" sz="1800">
                <a:solidFill>
                  <a:srgbClr val="FF0000"/>
                </a:solidFill>
                <a:latin typeface="Consolas" pitchFamily="49" charset="0"/>
                <a:ea typeface="楷体" pitchFamily="49" charset="-122"/>
                <a:cs typeface="Consolas" pitchFamily="49" charset="0"/>
              </a:rPr>
              <a:t>构造哈夫曼编码</a:t>
            </a:r>
          </a:p>
          <a:p>
            <a:r>
              <a:rPr lang="en-US" altLang="zh-CN" sz="1800">
                <a:solidFill>
                  <a:srgbClr val="0000FF"/>
                </a:solidFill>
                <a:latin typeface="Consolas" pitchFamily="49" charset="0"/>
                <a:ea typeface="楷体" pitchFamily="49" charset="-122"/>
                <a:cs typeface="Consolas" pitchFamily="49" charset="0"/>
              </a:rPr>
              <a:t>{  string code;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code.reserve(MAX);</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for (int i=0;i&lt;n;i++)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构造</a:t>
            </a:r>
            <a:r>
              <a:rPr lang="zh-CN" altLang="zh-CN" sz="1800">
                <a:solidFill>
                  <a:srgbClr val="9900FF"/>
                </a:solidFill>
                <a:latin typeface="Consolas" pitchFamily="49" charset="0"/>
                <a:ea typeface="楷体" pitchFamily="49" charset="-122"/>
                <a:cs typeface="Consolas" pitchFamily="49" charset="0"/>
              </a:rPr>
              <a:t>叶子结点</a:t>
            </a:r>
            <a:r>
              <a:rPr lang="en-US" altLang="zh-CN" sz="1800">
                <a:solidFill>
                  <a:srgbClr val="9900FF"/>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的哈夫曼编码</a:t>
            </a:r>
          </a:p>
          <a:p>
            <a:r>
              <a:rPr lang="en-US" altLang="zh-CN" sz="1800">
                <a:solidFill>
                  <a:srgbClr val="0000FF"/>
                </a:solidFill>
                <a:latin typeface="Consolas" pitchFamily="49" charset="0"/>
                <a:ea typeface="楷体" pitchFamily="49" charset="-122"/>
                <a:cs typeface="Consolas" pitchFamily="49" charset="0"/>
              </a:rPr>
              <a:t>   {  code="";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curno=i;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f=ht[curno].parent;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while (f!=-1)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循环到根结点</a:t>
            </a:r>
          </a:p>
          <a:p>
            <a:r>
              <a:rPr lang="en-US" altLang="zh-CN" sz="1800">
                <a:solidFill>
                  <a:srgbClr val="0000FF"/>
                </a:solidFill>
                <a:latin typeface="Consolas" pitchFamily="49" charset="0"/>
                <a:ea typeface="楷体" pitchFamily="49" charset="-122"/>
                <a:cs typeface="Consolas" pitchFamily="49" charset="0"/>
              </a:rPr>
              <a:t>      {  if (ht[f].lchild==curno)  </a:t>
            </a:r>
            <a:r>
              <a:rPr lang="en-US" altLang="zh-CN" sz="1800">
                <a:solidFill>
                  <a:srgbClr val="00B0F0"/>
                </a:solidFill>
                <a:latin typeface="Consolas" pitchFamily="49" charset="0"/>
                <a:ea typeface="楷体" pitchFamily="49" charset="-122"/>
                <a:cs typeface="Consolas" pitchFamily="49" charset="0"/>
              </a:rPr>
              <a:t>//curno</a:t>
            </a:r>
            <a:r>
              <a:rPr lang="zh-CN" altLang="zh-CN" sz="1800">
                <a:solidFill>
                  <a:srgbClr val="00B0F0"/>
                </a:solidFill>
                <a:latin typeface="Consolas" pitchFamily="49" charset="0"/>
                <a:ea typeface="楷体" pitchFamily="49" charset="-122"/>
                <a:cs typeface="Consolas" pitchFamily="49" charset="0"/>
              </a:rPr>
              <a:t>为双亲</a:t>
            </a:r>
            <a:r>
              <a:rPr lang="en-US"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的左孩子</a:t>
            </a:r>
          </a:p>
          <a:p>
            <a:r>
              <a:rPr lang="en-US" altLang="zh-CN" sz="1800">
                <a:solidFill>
                  <a:srgbClr val="0000FF"/>
                </a:solidFill>
                <a:latin typeface="Consolas" pitchFamily="49" charset="0"/>
                <a:ea typeface="楷体" pitchFamily="49" charset="-122"/>
                <a:cs typeface="Consolas" pitchFamily="49" charset="0"/>
              </a:rPr>
              <a:t>            code='0'+code;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//curno</a:t>
            </a:r>
            <a:r>
              <a:rPr lang="zh-CN" altLang="zh-CN" sz="1800">
                <a:solidFill>
                  <a:srgbClr val="00B0F0"/>
                </a:solidFill>
                <a:latin typeface="Consolas" pitchFamily="49" charset="0"/>
                <a:ea typeface="楷体" pitchFamily="49" charset="-122"/>
                <a:cs typeface="Consolas" pitchFamily="49" charset="0"/>
              </a:rPr>
              <a:t>为双亲</a:t>
            </a:r>
            <a:r>
              <a:rPr lang="en-US"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的右孩子</a:t>
            </a:r>
          </a:p>
          <a:p>
            <a:r>
              <a:rPr lang="en-US" altLang="zh-CN" sz="1800">
                <a:solidFill>
                  <a:srgbClr val="0000FF"/>
                </a:solidFill>
                <a:latin typeface="Consolas" pitchFamily="49" charset="0"/>
                <a:ea typeface="楷体" pitchFamily="49" charset="-122"/>
                <a:cs typeface="Consolas" pitchFamily="49" charset="0"/>
              </a:rPr>
              <a:t>            code='1'+code;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curno=f; f=ht[curno].parent;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htcode[ht[i].data]=code;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得到</a:t>
            </a:r>
            <a:r>
              <a:rPr lang="en-US" altLang="zh-CN" sz="1800">
                <a:solidFill>
                  <a:srgbClr val="00B0F0"/>
                </a:solidFill>
                <a:latin typeface="Consolas" pitchFamily="49" charset="0"/>
                <a:ea typeface="楷体" pitchFamily="49" charset="-122"/>
                <a:cs typeface="Consolas" pitchFamily="49" charset="0"/>
              </a:rPr>
              <a:t>ht[i].data</a:t>
            </a:r>
            <a:r>
              <a:rPr lang="zh-CN" altLang="zh-CN" sz="1800">
                <a:solidFill>
                  <a:srgbClr val="00B0F0"/>
                </a:solidFill>
                <a:latin typeface="Consolas" pitchFamily="49" charset="0"/>
                <a:ea typeface="楷体" pitchFamily="49" charset="-122"/>
                <a:cs typeface="Consolas" pitchFamily="49" charset="0"/>
              </a:rPr>
              <a:t>字符的哈夫曼编码</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28596" y="285728"/>
            <a:ext cx="7632700" cy="430887"/>
          </a:xfrm>
          <a:prstGeom prst="rect">
            <a:avLst/>
          </a:prstGeom>
          <a:noFill/>
          <a:ln w="9525">
            <a:noFill/>
            <a:miter lim="800000"/>
            <a:headEnd/>
            <a:tailEnd/>
          </a:ln>
          <a:effectLst/>
        </p:spPr>
        <p:txBody>
          <a:bodyPr>
            <a:spAutoFit/>
          </a:bodyPr>
          <a:lstStyle/>
          <a:p>
            <a:pPr>
              <a:spcBef>
                <a:spcPct val="50000"/>
              </a:spcBef>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算法证明</a:t>
            </a:r>
            <a:r>
              <a:rPr lang="en-US" altLang="zh-CN"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先讨论两个命题及其证明过程。</a:t>
            </a:r>
          </a:p>
        </p:txBody>
      </p:sp>
      <p:sp>
        <p:nvSpPr>
          <p:cNvPr id="160771" name="Text Box 3"/>
          <p:cNvSpPr txBox="1">
            <a:spLocks noChangeArrowheads="1"/>
          </p:cNvSpPr>
          <p:nvPr/>
        </p:nvSpPr>
        <p:spPr bwMode="auto">
          <a:xfrm>
            <a:off x="611188" y="778086"/>
            <a:ext cx="8208962" cy="1007840"/>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FF0000"/>
                </a:solidFill>
                <a:latin typeface="Consolas" pitchFamily="49" charset="0"/>
                <a:ea typeface="楷体" pitchFamily="49" charset="-122"/>
                <a:cs typeface="Consolas" pitchFamily="49" charset="0"/>
              </a:rPr>
              <a:t>命题</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两个最小权值字符对应的结点</a:t>
            </a:r>
            <a:r>
              <a:rPr lang="en-US" altLang="zh-CN" sz="2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必须是哈夫曼树中最深的两个结点且它们为兄弟。</a:t>
            </a:r>
          </a:p>
        </p:txBody>
      </p:sp>
      <p:sp>
        <p:nvSpPr>
          <p:cNvPr id="160772" name="Text Box 4"/>
          <p:cNvSpPr txBox="1">
            <a:spLocks noChangeArrowheads="1"/>
          </p:cNvSpPr>
          <p:nvPr/>
        </p:nvSpPr>
        <p:spPr bwMode="auto">
          <a:xfrm>
            <a:off x="214282" y="4286256"/>
            <a:ext cx="8643998" cy="1523494"/>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　　证明</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结点在哈夫曼树（最优树）中不是最</a:t>
            </a:r>
            <a:r>
              <a:rPr lang="zh-CN" altLang="en-US" sz="2000">
                <a:solidFill>
                  <a:srgbClr val="0000FF"/>
                </a:solidFill>
                <a:latin typeface="Consolas" pitchFamily="49" charset="0"/>
                <a:ea typeface="楷体" pitchFamily="49" charset="-122"/>
                <a:cs typeface="Consolas" pitchFamily="49" charset="0"/>
              </a:rPr>
              <a:t>深的，那</a:t>
            </a:r>
            <a:r>
              <a:rPr lang="zh-CN" altLang="en-US" sz="2000" dirty="0">
                <a:solidFill>
                  <a:srgbClr val="0000FF"/>
                </a:solidFill>
                <a:latin typeface="Consolas" pitchFamily="49" charset="0"/>
                <a:ea typeface="楷体" pitchFamily="49" charset="-122"/>
                <a:cs typeface="Consolas" pitchFamily="49" charset="0"/>
              </a:rPr>
              <a:t>么存在一个结</a:t>
            </a:r>
            <a:r>
              <a:rPr lang="zh-CN" altLang="en-US" sz="2000">
                <a:solidFill>
                  <a:srgbClr val="0000FF"/>
                </a:solidFill>
                <a:latin typeface="Consolas" pitchFamily="49" charset="0"/>
                <a:ea typeface="楷体" pitchFamily="49" charset="-122"/>
                <a:cs typeface="Consolas" pitchFamily="49" charset="0"/>
              </a:rPr>
              <a:t>点</a:t>
            </a:r>
            <a:r>
              <a:rPr lang="en-US" altLang="zh-CN" sz="2000" i="1">
                <a:solidFill>
                  <a:srgbClr val="0000FF"/>
                </a:solidFill>
                <a:latin typeface="Consolas" pitchFamily="49" charset="0"/>
                <a:ea typeface="楷体" pitchFamily="49" charset="-122"/>
                <a:cs typeface="Consolas" pitchFamily="49" charset="0"/>
              </a:rPr>
              <a:t>z</a:t>
            </a:r>
            <a:r>
              <a:rPr lang="zh-CN" altLang="en-US" sz="2000">
                <a:solidFill>
                  <a:srgbClr val="0000FF"/>
                </a:solidFill>
                <a:latin typeface="Consolas" pitchFamily="49" charset="0"/>
                <a:ea typeface="楷体" pitchFamily="49" charset="-122"/>
                <a:cs typeface="Consolas" pitchFamily="49" charset="0"/>
              </a:rPr>
              <a:t>，有</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z </a:t>
            </a:r>
            <a:r>
              <a:rPr lang="en-US" altLang="zh-CN" sz="2000">
                <a:solidFill>
                  <a:srgbClr val="006600"/>
                </a:solidFill>
                <a:latin typeface="Consolas" pitchFamily="49" charset="0"/>
                <a:ea typeface="楷体" pitchFamily="49" charset="-122"/>
                <a:cs typeface="Consolas" pitchFamily="49" charset="0"/>
              </a:rPr>
              <a:t>&gt;</a:t>
            </a:r>
            <a:r>
              <a:rPr lang="en-US" altLang="zh-CN" sz="2000" baseline="-25000">
                <a:solidFill>
                  <a:srgbClr val="006600"/>
                </a:solidFill>
                <a:latin typeface="Consolas" pitchFamily="49" charset="0"/>
                <a:ea typeface="楷体" pitchFamily="49" charset="-122"/>
                <a:cs typeface="Consolas" pitchFamily="49" charset="0"/>
              </a:rPr>
              <a:t> </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，但</a:t>
            </a:r>
            <a:r>
              <a:rPr lang="zh-CN" altLang="en-US" sz="2000" dirty="0">
                <a:solidFill>
                  <a:srgbClr val="0000FF"/>
                </a:solidFill>
                <a:latin typeface="Consolas" pitchFamily="49" charset="0"/>
                <a:ea typeface="楷体" pitchFamily="49" charset="-122"/>
                <a:cs typeface="Consolas" pitchFamily="49" charset="0"/>
              </a:rPr>
              <a:t>它比</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深，即</a:t>
            </a:r>
            <a:r>
              <a:rPr lang="en-US" altLang="zh-CN" sz="2000" i="1">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z </a:t>
            </a:r>
            <a:r>
              <a:rPr lang="en-US" altLang="zh-CN" sz="2000">
                <a:solidFill>
                  <a:srgbClr val="006600"/>
                </a:solidFill>
                <a:latin typeface="Consolas" pitchFamily="49" charset="0"/>
                <a:ea typeface="楷体" pitchFamily="49" charset="-122"/>
                <a:cs typeface="Consolas" pitchFamily="49" charset="0"/>
              </a:rPr>
              <a:t>&gt;</a:t>
            </a:r>
            <a:r>
              <a:rPr lang="en-US" altLang="zh-CN" sz="2000" baseline="-25000">
                <a:solidFill>
                  <a:srgbClr val="006600"/>
                </a:solidFill>
                <a:latin typeface="Consolas" pitchFamily="49" charset="0"/>
                <a:ea typeface="楷体" pitchFamily="49" charset="-122"/>
                <a:cs typeface="Consolas" pitchFamily="49" charset="0"/>
              </a:rPr>
              <a:t> </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此时</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的带权和</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FF00FF"/>
                </a:solidFill>
                <a:latin typeface="Consolas" pitchFamily="49" charset="0"/>
                <a:ea typeface="楷体" pitchFamily="49" charset="-122"/>
                <a:cs typeface="Consolas" pitchFamily="49" charset="0"/>
              </a:rPr>
              <a:t>w</a:t>
            </a:r>
            <a:r>
              <a:rPr lang="en-US" altLang="zh-CN" sz="2000" i="1" baseline="-25000">
                <a:solidFill>
                  <a:srgbClr val="FF00FF"/>
                </a:solidFill>
                <a:latin typeface="Consolas" pitchFamily="49" charset="0"/>
                <a:ea typeface="楷体" pitchFamily="49" charset="-122"/>
                <a:cs typeface="Consolas" pitchFamily="49" charset="0"/>
              </a:rPr>
              <a:t>x</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l</a:t>
            </a:r>
            <a:r>
              <a:rPr lang="en-US" altLang="zh-CN" sz="2000" i="1" baseline="-25000">
                <a:solidFill>
                  <a:srgbClr val="FF00FF"/>
                </a:solidFill>
                <a:latin typeface="Consolas" pitchFamily="49" charset="0"/>
                <a:ea typeface="楷体" pitchFamily="49" charset="-122"/>
                <a:cs typeface="Consolas" pitchFamily="49" charset="0"/>
              </a:rPr>
              <a:t>x </a:t>
            </a:r>
            <a:r>
              <a:rPr lang="en-US" altLang="zh-CN" sz="2000">
                <a:solidFill>
                  <a:srgbClr val="FF00FF"/>
                </a:solidFill>
                <a:latin typeface="Consolas" pitchFamily="49" charset="0"/>
                <a:ea typeface="楷体" pitchFamily="49" charset="-122"/>
                <a:cs typeface="Consolas" pitchFamily="49" charset="0"/>
              </a:rPr>
              <a:t>+</a:t>
            </a:r>
            <a:r>
              <a:rPr lang="en-US" altLang="zh-CN" sz="2000" baseline="-25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w</a:t>
            </a:r>
            <a:r>
              <a:rPr lang="en-US" altLang="zh-CN" sz="2000" i="1" baseline="-25000">
                <a:solidFill>
                  <a:srgbClr val="FF00FF"/>
                </a:solidFill>
                <a:latin typeface="Consolas" pitchFamily="49" charset="0"/>
                <a:ea typeface="楷体" pitchFamily="49" charset="-122"/>
                <a:cs typeface="Consolas" pitchFamily="49" charset="0"/>
              </a:rPr>
              <a:t>z</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l</a:t>
            </a:r>
            <a:r>
              <a:rPr lang="en-US" altLang="zh-CN" sz="2000" i="1" baseline="-25000">
                <a:solidFill>
                  <a:srgbClr val="FF00FF"/>
                </a:solidFill>
                <a:latin typeface="Consolas" pitchFamily="49" charset="0"/>
                <a:ea typeface="楷体" pitchFamily="49" charset="-122"/>
                <a:cs typeface="Consolas" pitchFamily="49" charset="0"/>
              </a:rPr>
              <a:t>z</a:t>
            </a:r>
            <a:r>
              <a:rPr lang="zh-CN" altLang="en-US"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8" name="组合 27"/>
          <p:cNvGrpSpPr/>
          <p:nvPr/>
        </p:nvGrpSpPr>
        <p:grpSpPr>
          <a:xfrm>
            <a:off x="3071802" y="2071678"/>
            <a:ext cx="2286016" cy="2071702"/>
            <a:chOff x="1500166" y="2071678"/>
            <a:chExt cx="2286016" cy="2071702"/>
          </a:xfrm>
        </p:grpSpPr>
        <p:sp>
          <p:nvSpPr>
            <p:cNvPr id="5" name="椭圆 4"/>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5" idx="3"/>
              <a:endCxn id="6"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8"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Text Box 4"/>
          <p:cNvSpPr txBox="1">
            <a:spLocks noChangeArrowheads="1"/>
          </p:cNvSpPr>
          <p:nvPr/>
        </p:nvSpPr>
        <p:spPr bwMode="auto">
          <a:xfrm>
            <a:off x="142876" y="2605343"/>
            <a:ext cx="8929718" cy="3477875"/>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如果交换</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结点的</a:t>
            </a:r>
            <a:r>
              <a:rPr lang="zh-CN" altLang="en-US" sz="2000">
                <a:solidFill>
                  <a:srgbClr val="0000FF"/>
                </a:solidFill>
                <a:latin typeface="Consolas" pitchFamily="49" charset="0"/>
                <a:ea typeface="楷体" pitchFamily="49" charset="-122"/>
                <a:cs typeface="Consolas" pitchFamily="49" charset="0"/>
              </a:rPr>
              <a:t>位置，其他不变 </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sym typeface="Wingdings"/>
              </a:rPr>
              <a:t>          </a:t>
            </a:r>
            <a:r>
              <a:rPr lang="zh-CN" altLang="en-US" sz="2000">
                <a:solidFill>
                  <a:srgbClr val="0000FF"/>
                </a:solidFill>
                <a:latin typeface="Consolas" pitchFamily="49" charset="0"/>
                <a:ea typeface="楷体" pitchFamily="49" charset="-122"/>
                <a:cs typeface="Consolas" pitchFamily="49" charset="0"/>
                <a:sym typeface="Wingdings"/>
              </a:rPr>
              <a:t> </a:t>
            </a:r>
            <a:r>
              <a:rPr lang="zh-CN" altLang="en-US" sz="2000">
                <a:solidFill>
                  <a:srgbClr val="0000FF"/>
                </a:solidFill>
                <a:latin typeface="Consolas" pitchFamily="49" charset="0"/>
                <a:ea typeface="楷体" pitchFamily="49" charset="-122"/>
                <a:cs typeface="Consolas" pitchFamily="49" charset="0"/>
              </a:rPr>
              <a:t>交换</a:t>
            </a:r>
            <a:r>
              <a:rPr lang="zh-CN" altLang="en-US" sz="2000" dirty="0">
                <a:solidFill>
                  <a:srgbClr val="0000FF"/>
                </a:solidFill>
                <a:latin typeface="Consolas" pitchFamily="49" charset="0"/>
                <a:ea typeface="楷体" pitchFamily="49" charset="-122"/>
                <a:cs typeface="Consolas" pitchFamily="49" charset="0"/>
              </a:rPr>
              <a:t>后的带权和</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FF00FF"/>
                </a:solidFill>
                <a:latin typeface="Consolas" pitchFamily="49" charset="0"/>
                <a:ea typeface="楷体" pitchFamily="49" charset="-122"/>
                <a:cs typeface="Consolas" pitchFamily="49" charset="0"/>
              </a:rPr>
              <a:t>w</a:t>
            </a:r>
            <a:r>
              <a:rPr lang="en-US" altLang="zh-CN" sz="2000" i="1" baseline="-25000">
                <a:solidFill>
                  <a:srgbClr val="FF00FF"/>
                </a:solidFill>
                <a:latin typeface="Consolas" pitchFamily="49" charset="0"/>
                <a:ea typeface="楷体" pitchFamily="49" charset="-122"/>
                <a:cs typeface="Consolas" pitchFamily="49" charset="0"/>
              </a:rPr>
              <a:t>x</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l</a:t>
            </a:r>
            <a:r>
              <a:rPr lang="en-US" altLang="zh-CN" sz="2000" i="1" baseline="-25000">
                <a:solidFill>
                  <a:srgbClr val="FF00FF"/>
                </a:solidFill>
                <a:latin typeface="Consolas" pitchFamily="49" charset="0"/>
                <a:ea typeface="楷体" pitchFamily="49" charset="-122"/>
                <a:cs typeface="Consolas" pitchFamily="49" charset="0"/>
              </a:rPr>
              <a:t>z </a:t>
            </a:r>
            <a:r>
              <a:rPr lang="en-US" altLang="zh-CN" sz="2000">
                <a:solidFill>
                  <a:srgbClr val="FF00FF"/>
                </a:solidFill>
                <a:latin typeface="Consolas" pitchFamily="49" charset="0"/>
                <a:ea typeface="楷体" pitchFamily="49" charset="-122"/>
                <a:cs typeface="Consolas" pitchFamily="49" charset="0"/>
              </a:rPr>
              <a:t>+</a:t>
            </a:r>
            <a:r>
              <a:rPr lang="en-US" altLang="zh-CN" sz="2000" baseline="-25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w</a:t>
            </a:r>
            <a:r>
              <a:rPr lang="en-US" altLang="zh-CN" sz="2000" i="1" baseline="-25000">
                <a:solidFill>
                  <a:srgbClr val="FF00FF"/>
                </a:solidFill>
                <a:latin typeface="Consolas" pitchFamily="49" charset="0"/>
                <a:ea typeface="楷体" pitchFamily="49" charset="-122"/>
                <a:cs typeface="Consolas" pitchFamily="49" charset="0"/>
              </a:rPr>
              <a:t>z</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l</a:t>
            </a:r>
            <a:r>
              <a:rPr lang="en-US" altLang="zh-CN" sz="2000" i="1" baseline="-25000">
                <a:solidFill>
                  <a:srgbClr val="FF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zh-CN" altLang="en-US" sz="2000">
                <a:solidFill>
                  <a:srgbClr val="0000FF"/>
                </a:solidFill>
                <a:latin typeface="Consolas" pitchFamily="49" charset="0"/>
                <a:ea typeface="楷体" pitchFamily="49" charset="-122"/>
                <a:cs typeface="Consolas" pitchFamily="49" charset="0"/>
              </a:rPr>
              <a:t>    有：</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 </a:t>
            </a:r>
            <a:r>
              <a:rPr lang="en-US" altLang="zh-CN" sz="2000">
                <a:solidFill>
                  <a:srgbClr val="006600"/>
                </a:solidFill>
                <a:latin typeface="Consolas" pitchFamily="49" charset="0"/>
                <a:ea typeface="楷体" pitchFamily="49" charset="-122"/>
                <a:cs typeface="Consolas" pitchFamily="49" charset="0"/>
              </a:rPr>
              <a:t>&lt;</a:t>
            </a:r>
            <a:r>
              <a:rPr lang="en-US" altLang="zh-CN" sz="2000" baseline="-25000">
                <a:solidFill>
                  <a:srgbClr val="006600"/>
                </a:solidFill>
                <a:latin typeface="Consolas" pitchFamily="49" charset="0"/>
                <a:ea typeface="楷体" pitchFamily="49" charset="-122"/>
                <a:cs typeface="Consolas" pitchFamily="49" charset="0"/>
              </a:rPr>
              <a:t> </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z</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a:solidFill>
                  <a:srgbClr val="0000FF"/>
                </a:solidFill>
                <a:latin typeface="Consolas" pitchFamily="49" charset="0"/>
                <a:ea typeface="楷体" pitchFamily="49" charset="-122"/>
                <a:cs typeface="Consolas" pitchFamily="49" charset="0"/>
              </a:rPr>
              <a:t>    这是因为 </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 </a:t>
            </a:r>
            <a:r>
              <a:rPr lang="en-US" altLang="zh-CN" sz="2000">
                <a:solidFill>
                  <a:srgbClr val="006600"/>
                </a:solidFill>
                <a:latin typeface="Consolas" pitchFamily="49" charset="0"/>
                <a:ea typeface="楷体" pitchFamily="49" charset="-122"/>
                <a:cs typeface="Consolas" pitchFamily="49" charset="0"/>
              </a:rPr>
              <a:t>-</a:t>
            </a:r>
            <a:r>
              <a:rPr lang="en-US" altLang="zh-CN" sz="2000" baseline="-25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p>
          <a:p>
            <a:pPr>
              <a:lnSpc>
                <a:spcPct val="150000"/>
              </a:lnSpc>
            </a:pPr>
            <a:r>
              <a:rPr lang="en-US" altLang="zh-CN" sz="2000">
                <a:solidFill>
                  <a:srgbClr val="006600"/>
                </a:solidFill>
                <a:latin typeface="Consolas" pitchFamily="49" charset="0"/>
                <a:ea typeface="楷体" pitchFamily="49" charset="-122"/>
                <a:cs typeface="Consolas" pitchFamily="49" charset="0"/>
              </a:rPr>
              <a:t>             = </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baseline="-25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a:t>
            </a:r>
            <a:r>
              <a:rPr lang="en-US" altLang="zh-CN" sz="2000" baseline="-25000">
                <a:solidFill>
                  <a:srgbClr val="006600"/>
                </a:solidFill>
                <a:latin typeface="Consolas" pitchFamily="49" charset="0"/>
                <a:ea typeface="楷体" pitchFamily="49" charset="-122"/>
                <a:cs typeface="Consolas" pitchFamily="49" charset="0"/>
              </a:rPr>
              <a:t> </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p>
          <a:p>
            <a:pPr>
              <a:lnSpc>
                <a:spcPct val="150000"/>
              </a:lnSpc>
            </a:pPr>
            <a:r>
              <a:rPr lang="en-US" altLang="zh-CN" sz="2000">
                <a:solidFill>
                  <a:srgbClr val="006600"/>
                </a:solidFill>
                <a:latin typeface="Consolas" pitchFamily="49" charset="0"/>
                <a:ea typeface="楷体" pitchFamily="49" charset="-122"/>
                <a:cs typeface="Consolas" pitchFamily="49" charset="0"/>
              </a:rPr>
              <a:t>             = (</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r>
              <a:rPr lang="en-US" altLang="zh-CN" sz="2000" i="1" err="1">
                <a:solidFill>
                  <a:srgbClr val="006600"/>
                </a:solidFill>
                <a:latin typeface="Consolas" pitchFamily="49" charset="0"/>
                <a:ea typeface="楷体" pitchFamily="49" charset="-122"/>
                <a:cs typeface="Consolas" pitchFamily="49" charset="0"/>
              </a:rPr>
              <a:t>l</a:t>
            </a:r>
            <a:r>
              <a:rPr lang="en-US" altLang="zh-CN" sz="2000" i="1" baseline="-25000" err="1">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 &lt; 0</a:t>
            </a:r>
            <a:r>
              <a:rPr lang="zh-CN" altLang="en-US" sz="2000" dirty="0">
                <a:solidFill>
                  <a:srgbClr val="0000FF"/>
                </a:solidFill>
                <a:latin typeface="Consolas" pitchFamily="49" charset="0"/>
                <a:ea typeface="楷体" pitchFamily="49" charset="-122"/>
                <a:cs typeface="Consolas" pitchFamily="49" charset="0"/>
              </a:rPr>
              <a:t>（由前面所设有</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l</a:t>
            </a:r>
            <a:r>
              <a:rPr lang="en-US" altLang="zh-CN" sz="2000" i="1" baseline="-25000" dirty="0" err="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a:solidFill>
                  <a:srgbClr val="0000FF"/>
                </a:solidFill>
                <a:latin typeface="Consolas" pitchFamily="49" charset="0"/>
                <a:ea typeface="楷体" pitchFamily="49" charset="-122"/>
                <a:cs typeface="Consolas" pitchFamily="49" charset="0"/>
              </a:rPr>
              <a:t>l</a:t>
            </a:r>
            <a:r>
              <a:rPr lang="en-US" altLang="zh-CN" sz="2000" i="1" baseline="-25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这就与交换前的树是最优树的假设矛盾。所以上述命题成立。</a:t>
            </a:r>
          </a:p>
        </p:txBody>
      </p:sp>
      <p:grpSp>
        <p:nvGrpSpPr>
          <p:cNvPr id="5" name="组合 4"/>
          <p:cNvGrpSpPr/>
          <p:nvPr/>
        </p:nvGrpSpPr>
        <p:grpSpPr>
          <a:xfrm>
            <a:off x="1500166" y="357166"/>
            <a:ext cx="2286016" cy="2071702"/>
            <a:chOff x="1500166" y="2071678"/>
            <a:chExt cx="2286016" cy="2071702"/>
          </a:xfrm>
        </p:grpSpPr>
        <p:sp>
          <p:nvSpPr>
            <p:cNvPr id="6" name="椭圆 5"/>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3"/>
              <a:endCxn id="9"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5"/>
              <a:endCxn id="10"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714744" y="357166"/>
            <a:ext cx="3214710" cy="2071702"/>
            <a:chOff x="3714744" y="2071678"/>
            <a:chExt cx="3214710" cy="2071702"/>
          </a:xfrm>
        </p:grpSpPr>
        <p:sp>
          <p:nvSpPr>
            <p:cNvPr id="16" name="椭圆 15"/>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7" name="椭圆 16"/>
            <p:cNvSpPr/>
            <p:nvPr/>
          </p:nvSpPr>
          <p:spPr>
            <a:xfrm>
              <a:off x="4643438"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8" name="椭圆 17"/>
            <p:cNvSpPr/>
            <p:nvPr/>
          </p:nvSpPr>
          <p:spPr>
            <a:xfrm>
              <a:off x="5857884"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5286380"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6500826"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1" name="直接连接符 20"/>
            <p:cNvCxnSpPr>
              <a:stCxn id="16" idx="3"/>
              <a:endCxn id="17" idx="7"/>
            </p:cNvCxnSpPr>
            <p:nvPr/>
          </p:nvCxnSpPr>
          <p:spPr>
            <a:xfrm rot="5400000">
              <a:off x="4963114"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1"/>
            </p:cNvCxnSpPr>
            <p:nvPr/>
          </p:nvCxnSpPr>
          <p:spPr>
            <a:xfrm rot="16200000" flipH="1">
              <a:off x="5570337"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8" idx="3"/>
              <a:endCxn id="19" idx="7"/>
            </p:cNvCxnSpPr>
            <p:nvPr/>
          </p:nvCxnSpPr>
          <p:spPr>
            <a:xfrm rot="5400000">
              <a:off x="5570337"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6177560" y="333051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25" name="右箭头 24"/>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409558"/>
            <a:ext cx="489743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Times New Roman" pitchFamily="18" charset="0"/>
                <a:ea typeface="微软雅黑" pitchFamily="34" charset="-122"/>
                <a:cs typeface="Times New Roman" pitchFamily="18" charset="0"/>
              </a:rPr>
              <a:t>7.1.3 </a:t>
            </a:r>
            <a:r>
              <a:rPr lang="zh-CN" altLang="en-US" sz="2800">
                <a:solidFill>
                  <a:srgbClr val="FF0000"/>
                </a:solidFill>
                <a:latin typeface="Times New Roman" pitchFamily="18" charset="0"/>
                <a:ea typeface="微软雅黑" pitchFamily="34" charset="-122"/>
                <a:cs typeface="Times New Roman" pitchFamily="18" charset="0"/>
              </a:rPr>
              <a:t>贪心法的一般求解过程</a:t>
            </a:r>
          </a:p>
        </p:txBody>
      </p:sp>
      <p:sp>
        <p:nvSpPr>
          <p:cNvPr id="200707" name="Text Box 3"/>
          <p:cNvSpPr txBox="1">
            <a:spLocks noChangeArrowheads="1"/>
          </p:cNvSpPr>
          <p:nvPr/>
        </p:nvSpPr>
        <p:spPr bwMode="auto">
          <a:xfrm>
            <a:off x="395288" y="1176352"/>
            <a:ext cx="51847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贪心法求解问题的算法框架如下：</a:t>
            </a:r>
          </a:p>
        </p:txBody>
      </p:sp>
      <p:sp>
        <p:nvSpPr>
          <p:cNvPr id="200708" name="Text Box 4"/>
          <p:cNvSpPr txBox="1">
            <a:spLocks noChangeArrowheads="1"/>
          </p:cNvSpPr>
          <p:nvPr/>
        </p:nvSpPr>
        <p:spPr bwMode="auto">
          <a:xfrm>
            <a:off x="468312" y="1822465"/>
            <a:ext cx="8461405" cy="45184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dirty="0" err="1">
                <a:solidFill>
                  <a:srgbClr val="FF0000"/>
                </a:solidFill>
                <a:latin typeface="Consolas" pitchFamily="49" charset="0"/>
                <a:ea typeface="楷体" pitchFamily="49" charset="-122"/>
                <a:cs typeface="Consolas" pitchFamily="49" charset="0"/>
              </a:rPr>
              <a:t>SolutionType</a:t>
            </a:r>
            <a:r>
              <a:rPr lang="en-US" altLang="zh-CN" sz="1800" dirty="0">
                <a:solidFill>
                  <a:srgbClr val="FF0000"/>
                </a:solidFill>
                <a:latin typeface="Consolas" pitchFamily="49" charset="0"/>
                <a:ea typeface="楷体" pitchFamily="49" charset="-122"/>
                <a:cs typeface="Consolas" pitchFamily="49" charset="0"/>
              </a:rPr>
              <a:t> Greedy(</a:t>
            </a:r>
            <a:r>
              <a:rPr lang="en-US" altLang="zh-CN" sz="1800" dirty="0" err="1">
                <a:solidFill>
                  <a:srgbClr val="FF0000"/>
                </a:solidFill>
                <a:latin typeface="Consolas" pitchFamily="49" charset="0"/>
                <a:ea typeface="楷体" pitchFamily="49" charset="-122"/>
                <a:cs typeface="Consolas" pitchFamily="49" charset="0"/>
              </a:rPr>
              <a:t>SType</a:t>
            </a:r>
            <a:r>
              <a:rPr lang="en-US" altLang="zh-CN" sz="1800" dirty="0">
                <a:solidFill>
                  <a:srgbClr val="FF0000"/>
                </a:solidFill>
                <a:latin typeface="Consolas" pitchFamily="49" charset="0"/>
                <a:ea typeface="楷体" pitchFamily="49" charset="-122"/>
                <a:cs typeface="Consolas" pitchFamily="49" charset="0"/>
              </a:rPr>
              <a:t> a[],</a:t>
            </a:r>
            <a:r>
              <a:rPr lang="en-US" altLang="zh-CN" sz="1800" dirty="0" err="1">
                <a:solidFill>
                  <a:srgbClr val="FF0000"/>
                </a:solidFill>
                <a:latin typeface="Consolas" pitchFamily="49" charset="0"/>
                <a:ea typeface="楷体" pitchFamily="49" charset="-122"/>
                <a:cs typeface="Consolas" pitchFamily="49" charset="0"/>
              </a:rPr>
              <a:t>int</a:t>
            </a:r>
            <a:r>
              <a:rPr lang="en-US" altLang="zh-CN" sz="1800" dirty="0">
                <a:solidFill>
                  <a:srgbClr val="FF0000"/>
                </a:solidFill>
                <a:latin typeface="Consolas" pitchFamily="49" charset="0"/>
                <a:ea typeface="楷体" pitchFamily="49" charset="-122"/>
                <a:cs typeface="Consolas" pitchFamily="49" charset="0"/>
              </a:rPr>
              <a:t> n)</a:t>
            </a:r>
            <a:endParaRPr lang="zh-CN" altLang="zh-CN" sz="1800" dirty="0">
              <a:solidFill>
                <a:srgbClr val="FF0000"/>
              </a:solidFill>
              <a:latin typeface="Consolas" pitchFamily="49" charset="0"/>
              <a:ea typeface="楷体" pitchFamily="49" charset="-122"/>
              <a:cs typeface="Consolas" pitchFamily="49" charset="0"/>
            </a:endParaRPr>
          </a:p>
          <a:p>
            <a:pPr>
              <a:lnSpc>
                <a:spcPct val="150000"/>
              </a:lnSpc>
            </a:pPr>
            <a:r>
              <a:rPr lang="en-US" altLang="zh-CN" sz="1800" dirty="0">
                <a:solidFill>
                  <a:srgbClr val="006600"/>
                </a:solidFill>
                <a:latin typeface="Consolas" pitchFamily="49" charset="0"/>
                <a:ea typeface="楷体" pitchFamily="49" charset="-122"/>
                <a:cs typeface="Consolas" pitchFamily="49" charset="0"/>
              </a:rPr>
              <a:t>//</a:t>
            </a:r>
            <a:r>
              <a:rPr lang="zh-CN" altLang="zh-CN" sz="1800" dirty="0">
                <a:solidFill>
                  <a:srgbClr val="006600"/>
                </a:solidFill>
                <a:latin typeface="Consolas" pitchFamily="49" charset="0"/>
                <a:ea typeface="楷体" pitchFamily="49" charset="-122"/>
                <a:cs typeface="Consolas" pitchFamily="49" charset="0"/>
              </a:rPr>
              <a:t>假设解向量</a:t>
            </a:r>
            <a:r>
              <a:rPr lang="en-US" altLang="zh-CN" sz="1800" dirty="0">
                <a:solidFill>
                  <a:srgbClr val="006600"/>
                </a:solidFill>
                <a:latin typeface="Consolas" pitchFamily="49" charset="0"/>
                <a:ea typeface="楷体" pitchFamily="49" charset="-122"/>
                <a:cs typeface="Consolas" pitchFamily="49" charset="0"/>
              </a:rPr>
              <a:t>(x</a:t>
            </a:r>
            <a:r>
              <a:rPr lang="en-US" altLang="zh-CN" sz="1800" baseline="-25000" dirty="0">
                <a:solidFill>
                  <a:srgbClr val="006600"/>
                </a:solidFill>
                <a:latin typeface="Consolas" pitchFamily="49" charset="0"/>
                <a:ea typeface="楷体" pitchFamily="49" charset="-122"/>
                <a:cs typeface="Consolas" pitchFamily="49" charset="0"/>
              </a:rPr>
              <a:t>0</a:t>
            </a:r>
            <a:r>
              <a:rPr lang="en-US" altLang="zh-CN" sz="1800" dirty="0">
                <a:solidFill>
                  <a:srgbClr val="006600"/>
                </a:solidFill>
                <a:latin typeface="Consolas" pitchFamily="49" charset="0"/>
                <a:ea typeface="楷体" pitchFamily="49" charset="-122"/>
                <a:cs typeface="Consolas" pitchFamily="49" charset="0"/>
              </a:rPr>
              <a:t>,x</a:t>
            </a:r>
            <a:r>
              <a:rPr lang="en-US" altLang="zh-CN" sz="1800" baseline="-25000" dirty="0">
                <a:solidFill>
                  <a:srgbClr val="006600"/>
                </a:solidFill>
                <a:latin typeface="Consolas" pitchFamily="49" charset="0"/>
                <a:ea typeface="楷体" pitchFamily="49" charset="-122"/>
                <a:cs typeface="Consolas" pitchFamily="49" charset="0"/>
              </a:rPr>
              <a:t>1</a:t>
            </a:r>
            <a:r>
              <a:rPr lang="en-US" altLang="zh-CN" sz="1800" dirty="0">
                <a:solidFill>
                  <a:srgbClr val="006600"/>
                </a:solidFill>
                <a:latin typeface="Consolas" pitchFamily="49" charset="0"/>
                <a:ea typeface="楷体" pitchFamily="49" charset="-122"/>
                <a:cs typeface="Consolas" pitchFamily="49" charset="0"/>
              </a:rPr>
              <a:t>,</a:t>
            </a:r>
            <a:r>
              <a:rPr lang="zh-CN" altLang="zh-CN" sz="1800" dirty="0">
                <a:solidFill>
                  <a:srgbClr val="006600"/>
                </a:solidFill>
                <a:latin typeface="Consolas" pitchFamily="49" charset="0"/>
                <a:ea typeface="楷体" pitchFamily="49" charset="-122"/>
                <a:cs typeface="Consolas" pitchFamily="49" charset="0"/>
              </a:rPr>
              <a:t>…</a:t>
            </a:r>
            <a:r>
              <a:rPr lang="en-US" altLang="zh-CN" sz="1800" dirty="0">
                <a:solidFill>
                  <a:srgbClr val="006600"/>
                </a:solidFill>
                <a:latin typeface="Consolas" pitchFamily="49" charset="0"/>
                <a:ea typeface="楷体" pitchFamily="49" charset="-122"/>
                <a:cs typeface="Consolas" pitchFamily="49" charset="0"/>
              </a:rPr>
              <a:t>,x</a:t>
            </a:r>
            <a:r>
              <a:rPr lang="en-US" altLang="zh-CN" sz="1800" baseline="-25000" dirty="0">
                <a:solidFill>
                  <a:srgbClr val="006600"/>
                </a:solidFill>
                <a:latin typeface="Consolas" pitchFamily="49" charset="0"/>
                <a:ea typeface="楷体" pitchFamily="49" charset="-122"/>
                <a:cs typeface="Consolas" pitchFamily="49" charset="0"/>
              </a:rPr>
              <a:t>n-1</a:t>
            </a:r>
            <a:r>
              <a:rPr lang="en-US" altLang="zh-CN" sz="1800" dirty="0">
                <a:solidFill>
                  <a:srgbClr val="006600"/>
                </a:solidFill>
                <a:latin typeface="Consolas" pitchFamily="49" charset="0"/>
                <a:ea typeface="楷体" pitchFamily="49" charset="-122"/>
                <a:cs typeface="Consolas" pitchFamily="49" charset="0"/>
              </a:rPr>
              <a:t>)</a:t>
            </a:r>
            <a:r>
              <a:rPr lang="zh-CN" altLang="zh-CN" sz="1800" dirty="0">
                <a:solidFill>
                  <a:srgbClr val="006600"/>
                </a:solidFill>
                <a:latin typeface="Consolas" pitchFamily="49" charset="0"/>
                <a:ea typeface="楷体" pitchFamily="49" charset="-122"/>
                <a:cs typeface="Consolas" pitchFamily="49" charset="0"/>
              </a:rPr>
              <a:t>类型为</a:t>
            </a:r>
            <a:r>
              <a:rPr lang="en-US" altLang="zh-CN" sz="1800" dirty="0" err="1">
                <a:solidFill>
                  <a:srgbClr val="006600"/>
                </a:solidFill>
                <a:latin typeface="Consolas" pitchFamily="49" charset="0"/>
                <a:ea typeface="楷体" pitchFamily="49" charset="-122"/>
                <a:cs typeface="Consolas" pitchFamily="49" charset="0"/>
              </a:rPr>
              <a:t>SolutionType</a:t>
            </a:r>
            <a:r>
              <a:rPr lang="zh-CN" altLang="zh-CN" sz="1800" dirty="0">
                <a:solidFill>
                  <a:srgbClr val="006600"/>
                </a:solidFill>
                <a:latin typeface="Consolas" pitchFamily="49" charset="0"/>
                <a:ea typeface="楷体" pitchFamily="49" charset="-122"/>
                <a:cs typeface="Consolas" pitchFamily="49" charset="0"/>
              </a:rPr>
              <a:t>，其分量为</a:t>
            </a:r>
            <a:r>
              <a:rPr lang="en-US" altLang="zh-CN" sz="1800" dirty="0" err="1">
                <a:solidFill>
                  <a:srgbClr val="006600"/>
                </a:solidFill>
                <a:latin typeface="Consolas" pitchFamily="49" charset="0"/>
                <a:ea typeface="楷体" pitchFamily="49" charset="-122"/>
                <a:cs typeface="Consolas" pitchFamily="49" charset="0"/>
              </a:rPr>
              <a:t>SType</a:t>
            </a:r>
            <a:r>
              <a:rPr lang="zh-CN" altLang="zh-CN" sz="1800" dirty="0">
                <a:solidFill>
                  <a:srgbClr val="006600"/>
                </a:solidFill>
                <a:latin typeface="Consolas" pitchFamily="49" charset="0"/>
                <a:ea typeface="楷体" pitchFamily="49" charset="-122"/>
                <a:cs typeface="Consolas" pitchFamily="49" charset="0"/>
              </a:rPr>
              <a:t>类型</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SolutionType</a:t>
            </a:r>
            <a:r>
              <a:rPr lang="en-US" altLang="zh-CN" sz="1800" dirty="0">
                <a:solidFill>
                  <a:srgbClr val="0000FF"/>
                </a:solidFill>
                <a:latin typeface="Consolas" pitchFamily="49" charset="0"/>
                <a:ea typeface="楷体" pitchFamily="49" charset="-122"/>
                <a:cs typeface="Consolas" pitchFamily="49" charset="0"/>
              </a:rPr>
              <a:t> x={}</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初始时，解向量不包含任何分量</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=0;i&lt;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  //</a:t>
            </a:r>
            <a:r>
              <a:rPr lang="zh-CN" altLang="zh-CN" sz="1800" dirty="0">
                <a:solidFill>
                  <a:srgbClr val="00B0F0"/>
                </a:solidFill>
                <a:latin typeface="Consolas" pitchFamily="49" charset="0"/>
                <a:ea typeface="楷体" pitchFamily="49" charset="-122"/>
                <a:cs typeface="Consolas" pitchFamily="49" charset="0"/>
              </a:rPr>
              <a:t>执行</a:t>
            </a:r>
            <a:r>
              <a:rPr lang="en-US" altLang="zh-CN" sz="1800" dirty="0">
                <a:solidFill>
                  <a:srgbClr val="00B0F0"/>
                </a:solidFill>
                <a:latin typeface="Consolas" pitchFamily="49" charset="0"/>
                <a:ea typeface="楷体" pitchFamily="49" charset="-122"/>
                <a:cs typeface="Consolas" pitchFamily="49" charset="0"/>
              </a:rPr>
              <a:t>n</a:t>
            </a:r>
            <a:r>
              <a:rPr lang="zh-CN" altLang="zh-CN" sz="1800" dirty="0">
                <a:solidFill>
                  <a:srgbClr val="00B0F0"/>
                </a:solidFill>
                <a:latin typeface="Consolas" pitchFamily="49" charset="0"/>
                <a:ea typeface="楷体" pitchFamily="49" charset="-122"/>
                <a:cs typeface="Consolas" pitchFamily="49" charset="0"/>
              </a:rPr>
              <a:t>步操作</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SType</a:t>
            </a:r>
            <a:r>
              <a:rPr lang="en-US" altLang="zh-CN" sz="1800" dirty="0">
                <a:solidFill>
                  <a:srgbClr val="FF0000"/>
                </a:solidFill>
                <a:latin typeface="Consolas" pitchFamily="49" charset="0"/>
                <a:ea typeface="楷体" pitchFamily="49" charset="-122"/>
                <a:cs typeface="Consolas" pitchFamily="49" charset="0"/>
              </a:rPr>
              <a:t> x</a:t>
            </a:r>
            <a:r>
              <a:rPr lang="en-US" altLang="zh-CN" sz="1800" baseline="-25000" dirty="0">
                <a:solidFill>
                  <a:srgbClr val="FF0000"/>
                </a:solidFill>
                <a:latin typeface="Consolas" pitchFamily="49" charset="0"/>
                <a:ea typeface="楷体" pitchFamily="49" charset="-122"/>
                <a:cs typeface="Consolas" pitchFamily="49" charset="0"/>
              </a:rPr>
              <a:t>i</a:t>
            </a:r>
            <a:r>
              <a:rPr lang="en-US" altLang="zh-CN" sz="1800" dirty="0">
                <a:solidFill>
                  <a:srgbClr val="FF0000"/>
                </a:solidFill>
                <a:latin typeface="Consolas" pitchFamily="49" charset="0"/>
                <a:ea typeface="楷体" pitchFamily="49" charset="-122"/>
                <a:cs typeface="Consolas" pitchFamily="49" charset="0"/>
              </a:rPr>
              <a:t>=Select(a);</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从输入</a:t>
            </a:r>
            <a:r>
              <a:rPr lang="en-US" altLang="zh-CN" sz="1800" dirty="0">
                <a:solidFill>
                  <a:srgbClr val="00B0F0"/>
                </a:solidFill>
                <a:latin typeface="Consolas" pitchFamily="49" charset="0"/>
                <a:ea typeface="楷体" pitchFamily="49" charset="-122"/>
                <a:cs typeface="Consolas" pitchFamily="49" charset="0"/>
              </a:rPr>
              <a:t>a</a:t>
            </a:r>
            <a:r>
              <a:rPr lang="zh-CN" altLang="zh-CN" sz="1800" dirty="0">
                <a:solidFill>
                  <a:srgbClr val="00B0F0"/>
                </a:solidFill>
                <a:latin typeface="Consolas" pitchFamily="49" charset="0"/>
                <a:ea typeface="楷体" pitchFamily="49" charset="-122"/>
                <a:cs typeface="Consolas" pitchFamily="49" charset="0"/>
              </a:rPr>
              <a:t>中选择一个当前最好的分量</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if (</a:t>
            </a:r>
            <a:r>
              <a:rPr lang="en-US" altLang="zh-CN" sz="1800" dirty="0" err="1">
                <a:solidFill>
                  <a:srgbClr val="FF0000"/>
                </a:solidFill>
                <a:latin typeface="Consolas" pitchFamily="49" charset="0"/>
                <a:ea typeface="楷体" pitchFamily="49" charset="-122"/>
                <a:cs typeface="Consolas" pitchFamily="49" charset="0"/>
              </a:rPr>
              <a:t>Feasiable</a:t>
            </a:r>
            <a:r>
              <a:rPr lang="en-US" altLang="zh-CN" sz="1800" dirty="0">
                <a:solidFill>
                  <a:srgbClr val="FF0000"/>
                </a:solidFill>
                <a:latin typeface="Consolas" pitchFamily="49" charset="0"/>
                <a:ea typeface="楷体" pitchFamily="49" charset="-122"/>
                <a:cs typeface="Consolas" pitchFamily="49" charset="0"/>
              </a:rPr>
              <a:t>(x</a:t>
            </a:r>
            <a:r>
              <a:rPr lang="en-US" altLang="zh-CN" sz="1800" baseline="-25000" dirty="0">
                <a:solidFill>
                  <a:srgbClr val="FF0000"/>
                </a:solidFill>
                <a:latin typeface="Consolas" pitchFamily="49" charset="0"/>
                <a:ea typeface="楷体" pitchFamily="49" charset="-122"/>
                <a:cs typeface="Consolas" pitchFamily="49" charset="0"/>
              </a:rPr>
              <a:t>i</a:t>
            </a:r>
            <a:r>
              <a:rPr lang="en-US"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判断</a:t>
            </a:r>
            <a:r>
              <a:rPr lang="en-US" altLang="zh-CN" sz="1800" dirty="0">
                <a:solidFill>
                  <a:srgbClr val="00B0F0"/>
                </a:solidFill>
                <a:latin typeface="Consolas" pitchFamily="49" charset="0"/>
                <a:ea typeface="楷体" pitchFamily="49" charset="-122"/>
                <a:cs typeface="Consolas" pitchFamily="49" charset="0"/>
              </a:rPr>
              <a:t>x</a:t>
            </a:r>
            <a:r>
              <a:rPr lang="en-US" altLang="zh-CN" sz="1800" baseline="-25000" dirty="0">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是否包含在当前解中</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solution=Union(</a:t>
            </a:r>
            <a:r>
              <a:rPr lang="en-US" altLang="zh-CN" sz="1800" dirty="0" err="1">
                <a:solidFill>
                  <a:srgbClr val="FF0000"/>
                </a:solidFill>
                <a:latin typeface="Consolas" pitchFamily="49" charset="0"/>
                <a:ea typeface="楷体" pitchFamily="49" charset="-122"/>
                <a:cs typeface="Consolas" pitchFamily="49" charset="0"/>
              </a:rPr>
              <a:t>x,x</a:t>
            </a:r>
            <a:r>
              <a:rPr lang="en-US" altLang="zh-CN" sz="1800" baseline="-25000" dirty="0" err="1">
                <a:solidFill>
                  <a:srgbClr val="FF0000"/>
                </a:solidFill>
                <a:latin typeface="Consolas" pitchFamily="49" charset="0"/>
                <a:ea typeface="楷体" pitchFamily="49" charset="-122"/>
                <a:cs typeface="Consolas" pitchFamily="49" charset="0"/>
              </a:rPr>
              <a:t>i</a:t>
            </a:r>
            <a:r>
              <a:rPr lang="en-US" altLang="zh-CN" sz="1800" dirty="0">
                <a:solidFill>
                  <a:srgbClr val="FF0000"/>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a:t>
            </a:r>
            <a:r>
              <a:rPr lang="en-US" altLang="zh-CN" sz="1800" dirty="0">
                <a:solidFill>
                  <a:srgbClr val="00B0F0"/>
                </a:solidFill>
                <a:latin typeface="Consolas" pitchFamily="49" charset="0"/>
                <a:ea typeface="楷体" pitchFamily="49" charset="-122"/>
                <a:cs typeface="Consolas" pitchFamily="49" charset="0"/>
              </a:rPr>
              <a:t>x</a:t>
            </a:r>
            <a:r>
              <a:rPr lang="en-US" altLang="zh-CN" sz="1800" baseline="-25000" dirty="0">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分量合并形成</a:t>
            </a:r>
            <a:r>
              <a:rPr lang="en-US" altLang="zh-CN" sz="1800" dirty="0">
                <a:solidFill>
                  <a:srgbClr val="00B0F0"/>
                </a:solidFill>
                <a:latin typeface="Consolas" pitchFamily="49" charset="0"/>
                <a:ea typeface="楷体" pitchFamily="49" charset="-122"/>
                <a:cs typeface="Consolas" pitchFamily="49" charset="0"/>
              </a:rPr>
              <a:t>x </a:t>
            </a:r>
            <a:endParaRPr lang="zh-CN" altLang="zh-CN" sz="1800" dirty="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return x;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返回生成的最优解</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1071546"/>
            <a:ext cx="8572560" cy="152349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命题</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是字符集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对应的一棵哈夫</a:t>
            </a:r>
            <a:r>
              <a:rPr lang="zh-CN" altLang="en-US" sz="2000">
                <a:solidFill>
                  <a:srgbClr val="0000FF"/>
                </a:solidFill>
                <a:latin typeface="Consolas" pitchFamily="49" charset="0"/>
                <a:ea typeface="楷体" pitchFamily="49" charset="-122"/>
                <a:cs typeface="Consolas" pitchFamily="49" charset="0"/>
              </a:rPr>
              <a:t>曼树，结</a:t>
            </a:r>
            <a:r>
              <a:rPr lang="zh-CN" altLang="en-US" sz="2000" dirty="0">
                <a:solidFill>
                  <a:srgbClr val="0000FF"/>
                </a:solidFill>
                <a:latin typeface="Consolas" pitchFamily="49" charset="0"/>
                <a:ea typeface="楷体" pitchFamily="49" charset="-122"/>
                <a:cs typeface="Consolas" pitchFamily="49" charset="0"/>
              </a:rPr>
              <a:t>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a:t>
            </a:r>
            <a:r>
              <a:rPr lang="zh-CN" altLang="en-US" sz="2000">
                <a:solidFill>
                  <a:srgbClr val="0000FF"/>
                </a:solidFill>
                <a:latin typeface="Consolas" pitchFamily="49" charset="0"/>
                <a:ea typeface="楷体" pitchFamily="49" charset="-122"/>
                <a:cs typeface="Consolas" pitchFamily="49" charset="0"/>
              </a:rPr>
              <a:t>兄弟，它</a:t>
            </a:r>
            <a:r>
              <a:rPr lang="zh-CN" altLang="en-US" sz="2000" dirty="0">
                <a:solidFill>
                  <a:srgbClr val="0000FF"/>
                </a:solidFill>
                <a:latin typeface="Consolas" pitchFamily="49" charset="0"/>
                <a:ea typeface="楷体" pitchFamily="49" charset="-122"/>
                <a:cs typeface="Consolas" pitchFamily="49" charset="0"/>
              </a:rPr>
              <a:t>们的双亲</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z</a:t>
            </a:r>
            <a:r>
              <a:rPr lang="zh-CN" altLang="en-US" sz="2000">
                <a:solidFill>
                  <a:srgbClr val="0000FF"/>
                </a:solidFill>
                <a:latin typeface="Consolas" pitchFamily="49" charset="0"/>
                <a:ea typeface="楷体" pitchFamily="49" charset="-122"/>
                <a:cs typeface="Consolas" pitchFamily="49" charset="0"/>
              </a:rPr>
              <a:t>，显</a:t>
            </a:r>
            <a:r>
              <a:rPr lang="zh-CN" altLang="en-US" sz="2000" dirty="0">
                <a:solidFill>
                  <a:srgbClr val="0000FF"/>
                </a:solidFill>
                <a:latin typeface="Consolas" pitchFamily="49" charset="0"/>
                <a:ea typeface="楷体" pitchFamily="49" charset="-122"/>
                <a:cs typeface="Consolas" pitchFamily="49" charset="0"/>
              </a:rPr>
              <a:t>然</a:t>
            </a:r>
            <a:r>
              <a:rPr lang="zh-CN" altLang="en-US"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z</a:t>
            </a:r>
            <a:r>
              <a:rPr lang="en-US" altLang="zh-CN" sz="2000" i="1">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i="1" baseline="-25000">
                <a:solidFill>
                  <a:srgbClr val="0000FF"/>
                </a:solidFill>
                <a:latin typeface="Consolas" pitchFamily="49" charset="0"/>
                <a:ea typeface="楷体" pitchFamily="49" charset="-122"/>
                <a:cs typeface="Consolas" pitchFamily="49" charset="0"/>
              </a:rPr>
              <a:t>y</a:t>
            </a:r>
            <a:r>
              <a:rPr lang="zh-CN" altLang="en-US" sz="2000">
                <a:solidFill>
                  <a:srgbClr val="0000FF"/>
                </a:solidFill>
                <a:latin typeface="Consolas" pitchFamily="49" charset="0"/>
                <a:ea typeface="楷体" pitchFamily="49" charset="-122"/>
                <a:cs typeface="Consolas" pitchFamily="49" charset="0"/>
              </a:rPr>
              <a:t>，现</a:t>
            </a:r>
            <a:r>
              <a:rPr lang="zh-CN" altLang="en-US" sz="2000" dirty="0">
                <a:solidFill>
                  <a:srgbClr val="0000FF"/>
                </a:solidFill>
                <a:latin typeface="Consolas" pitchFamily="49" charset="0"/>
                <a:ea typeface="楷体" pitchFamily="49" charset="-122"/>
                <a:cs typeface="Consolas" pitchFamily="49" charset="0"/>
              </a:rPr>
              <a:t>删除结点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y</a:t>
            </a:r>
            <a:r>
              <a:rPr lang="zh-CN" altLang="en-US" sz="2000">
                <a:solidFill>
                  <a:srgbClr val="0000FF"/>
                </a:solidFill>
                <a:latin typeface="Consolas" pitchFamily="49" charset="0"/>
                <a:ea typeface="楷体" pitchFamily="49" charset="-122"/>
                <a:cs typeface="Consolas" pitchFamily="49" charset="0"/>
              </a:rPr>
              <a:t>，让</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变为叶子</a:t>
            </a:r>
            <a:r>
              <a:rPr lang="zh-CN" altLang="en-US" sz="2000">
                <a:solidFill>
                  <a:srgbClr val="0000FF"/>
                </a:solidFill>
                <a:latin typeface="Consolas" pitchFamily="49" charset="0"/>
                <a:ea typeface="楷体" pitchFamily="49" charset="-122"/>
                <a:cs typeface="Consolas" pitchFamily="49" charset="0"/>
              </a:rPr>
              <a:t>结点，那</a:t>
            </a:r>
            <a:r>
              <a:rPr lang="zh-CN" altLang="en-US" sz="2000" dirty="0">
                <a:solidFill>
                  <a:srgbClr val="0000FF"/>
                </a:solidFill>
                <a:latin typeface="Consolas" pitchFamily="49" charset="0"/>
                <a:ea typeface="楷体" pitchFamily="49" charset="-122"/>
                <a:cs typeface="Consolas" pitchFamily="49" charset="0"/>
              </a:rPr>
              <a:t>么这棵新树</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一定是</a:t>
            </a:r>
            <a:r>
              <a:rPr lang="zh-CN" altLang="en-US" sz="2000">
                <a:solidFill>
                  <a:srgbClr val="0000FF"/>
                </a:solidFill>
                <a:latin typeface="Consolas" pitchFamily="49" charset="0"/>
                <a:ea typeface="楷体" pitchFamily="49" charset="-122"/>
                <a:cs typeface="Consolas" pitchFamily="49" charset="0"/>
              </a:rPr>
              <a:t>字符集</a:t>
            </a:r>
            <a:r>
              <a:rPr lang="en-US" altLang="zh-CN" sz="2000">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C - {</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的最优树。</a:t>
            </a:r>
          </a:p>
        </p:txBody>
      </p:sp>
      <p:grpSp>
        <p:nvGrpSpPr>
          <p:cNvPr id="25" name="组合 24"/>
          <p:cNvGrpSpPr/>
          <p:nvPr/>
        </p:nvGrpSpPr>
        <p:grpSpPr>
          <a:xfrm>
            <a:off x="1357290" y="2857495"/>
            <a:ext cx="5786478" cy="1900309"/>
            <a:chOff x="1357290" y="2857495"/>
            <a:chExt cx="5786478" cy="1900309"/>
          </a:xfrm>
        </p:grpSpPr>
        <p:sp>
          <p:nvSpPr>
            <p:cNvPr id="6" name="椭圆 5"/>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214678" y="3214686"/>
              <a:ext cx="3143272" cy="400110"/>
            </a:xfrm>
            <a:prstGeom prst="rect">
              <a:avLst/>
            </a:prstGeom>
            <a:noFill/>
          </p:spPr>
          <p:txBody>
            <a:bodyPr wrap="square" rtlCol="0">
              <a:spAutoFit/>
            </a:bodyPr>
            <a:lstStyle/>
            <a:p>
              <a:r>
                <a:rPr lang="zh-CN" altLang="en-US" sz="2000">
                  <a:solidFill>
                    <a:srgbClr val="0000FF"/>
                  </a:solidFill>
                  <a:latin typeface="Consolas" pitchFamily="49" charset="0"/>
                  <a:ea typeface="仿宋" pitchFamily="49" charset="-122"/>
                  <a:cs typeface="Consolas" pitchFamily="49" charset="0"/>
                </a:rPr>
                <a:t>由</a:t>
              </a:r>
              <a:r>
                <a:rPr lang="en-US" sz="2000">
                  <a:solidFill>
                    <a:srgbClr val="0000FF"/>
                  </a:solidFill>
                  <a:latin typeface="Consolas" pitchFamily="49" charset="0"/>
                  <a:ea typeface="仿宋" pitchFamily="49" charset="-122"/>
                  <a:cs typeface="Consolas" pitchFamily="49" charset="0"/>
                </a:rPr>
                <a:t>T</a:t>
              </a:r>
              <a:r>
                <a:rPr lang="zh-CN" altLang="en-US" sz="2000">
                  <a:solidFill>
                    <a:srgbClr val="0000FF"/>
                  </a:solidFill>
                  <a:latin typeface="Consolas" pitchFamily="49" charset="0"/>
                  <a:ea typeface="仿宋" pitchFamily="49" charset="-122"/>
                  <a:cs typeface="Consolas" pitchFamily="49" charset="0"/>
                </a:rPr>
                <a:t>删除</a:t>
              </a:r>
              <a:r>
                <a:rPr lang="en-US"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y</a:t>
              </a:r>
              <a:r>
                <a:rPr lang="zh-CN" altLang="en-US" sz="2000">
                  <a:solidFill>
                    <a:srgbClr val="0000FF"/>
                  </a:solidFill>
                  <a:latin typeface="Consolas" pitchFamily="49" charset="0"/>
                  <a:ea typeface="仿宋" pitchFamily="49" charset="-122"/>
                  <a:cs typeface="Consolas" pitchFamily="49" charset="0"/>
                </a:rPr>
                <a:t>结点得到</a:t>
              </a:r>
              <a:r>
                <a:rPr lang="en-US" sz="2000">
                  <a:solidFill>
                    <a:srgbClr val="0000FF"/>
                  </a:solidFill>
                  <a:latin typeface="Consolas" pitchFamily="49" charset="0"/>
                  <a:ea typeface="仿宋" pitchFamily="49" charset="-122"/>
                  <a:cs typeface="Consolas" pitchFamily="49" charset="0"/>
                </a:rPr>
                <a:t>T</a:t>
              </a:r>
              <a:r>
                <a:rPr lang="en-US" sz="2000" baseline="-2500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000232" y="4357694"/>
              <a:ext cx="500066"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6" name="TextBox 15"/>
            <p:cNvSpPr txBox="1"/>
            <p:nvPr/>
          </p:nvSpPr>
          <p:spPr>
            <a:xfrm>
              <a:off x="6643702" y="4071942"/>
              <a:ext cx="500066"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T</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19" name="直接箭头连接符 18"/>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endCxn id="6"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endCxn id="15"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3212342"/>
            <a:ext cx="8569325" cy="1931170"/>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200" dirty="0">
                <a:latin typeface="Consolas" pitchFamily="49" charset="0"/>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的带权路径长度分别为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err="1">
                <a:solidFill>
                  <a:srgbClr val="0000FF"/>
                </a:solidFill>
                <a:latin typeface="Consolas" pitchFamily="49" charset="0"/>
                <a:ea typeface="楷体" pitchFamily="49" charset="-122"/>
                <a:cs typeface="Consolas" pitchFamily="49" charset="0"/>
              </a:rPr>
              <a:t>WPL</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T</a:t>
            </a:r>
            <a:r>
              <a:rPr lang="en-US" altLang="zh-CN" sz="2000" baseline="-25000" err="1">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有：</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(T) = </a:t>
            </a:r>
            <a:r>
              <a:rPr lang="en-US" altLang="zh-CN" sz="2000" dirty="0" err="1">
                <a:solidFill>
                  <a:srgbClr val="006600"/>
                </a:solidFill>
                <a:latin typeface="Consolas" pitchFamily="49" charset="0"/>
                <a:ea typeface="楷体" pitchFamily="49" charset="-122"/>
                <a:cs typeface="Consolas" pitchFamily="49" charset="0"/>
              </a:rPr>
              <a:t>WPL</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T</a:t>
            </a:r>
            <a:r>
              <a:rPr lang="en-US" altLang="zh-CN" sz="2000" baseline="-25000" dirty="0" err="1">
                <a:solidFill>
                  <a:srgbClr val="006600"/>
                </a:solidFill>
                <a:latin typeface="Consolas" pitchFamily="49" charset="0"/>
                <a:ea typeface="楷体" pitchFamily="49" charset="-122"/>
                <a:cs typeface="Consolas" pitchFamily="49" charset="0"/>
              </a:rPr>
              <a:t>1</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a:solidFill>
                  <a:srgbClr val="0000FF"/>
                </a:solidFill>
                <a:latin typeface="Consolas" pitchFamily="49" charset="0"/>
                <a:ea typeface="楷体" pitchFamily="49" charset="-122"/>
                <a:cs typeface="Consolas" pitchFamily="49" charset="0"/>
              </a:rPr>
              <a:t>    这</a:t>
            </a:r>
            <a:r>
              <a:rPr lang="zh-CN" altLang="en-US" sz="2000" dirty="0">
                <a:solidFill>
                  <a:srgbClr val="0000FF"/>
                </a:solidFill>
                <a:latin typeface="Consolas" pitchFamily="49" charset="0"/>
                <a:ea typeface="楷体" pitchFamily="49" charset="-122"/>
                <a:cs typeface="Consolas" pitchFamily="49" charset="0"/>
              </a:rPr>
              <a:t>是因为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含有</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中除</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外的所有叶子结点的带权路径长</a:t>
            </a:r>
            <a:r>
              <a:rPr lang="zh-CN" altLang="en-US" sz="2000">
                <a:solidFill>
                  <a:srgbClr val="0000FF"/>
                </a:solidFill>
                <a:latin typeface="Consolas" pitchFamily="49" charset="0"/>
                <a:ea typeface="楷体" pitchFamily="49" charset="-122"/>
                <a:cs typeface="Consolas" pitchFamily="49" charset="0"/>
              </a:rPr>
              <a:t>度和，另</a:t>
            </a:r>
            <a:r>
              <a:rPr lang="zh-CN" altLang="en-US" sz="2000" dirty="0">
                <a:solidFill>
                  <a:srgbClr val="0000FF"/>
                </a:solidFill>
                <a:latin typeface="Consolas" pitchFamily="49" charset="0"/>
                <a:ea typeface="楷体" pitchFamily="49" charset="-122"/>
                <a:cs typeface="Consolas" pitchFamily="49" charset="0"/>
              </a:rPr>
              <a:t>加上</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的带权路径</a:t>
            </a:r>
            <a:r>
              <a:rPr lang="zh-CN" altLang="en-US" sz="2000">
                <a:solidFill>
                  <a:srgbClr val="0000FF"/>
                </a:solidFill>
                <a:latin typeface="Consolas" pitchFamily="49" charset="0"/>
                <a:ea typeface="楷体" pitchFamily="49" charset="-122"/>
                <a:cs typeface="Consolas" pitchFamily="49" charset="0"/>
              </a:rPr>
              <a:t>长度。</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4" name="组合 23"/>
          <p:cNvGrpSpPr/>
          <p:nvPr/>
        </p:nvGrpSpPr>
        <p:grpSpPr>
          <a:xfrm>
            <a:off x="1357290" y="1000108"/>
            <a:ext cx="5786478" cy="1900309"/>
            <a:chOff x="1357290" y="2857495"/>
            <a:chExt cx="5786478" cy="1900309"/>
          </a:xfrm>
        </p:grpSpPr>
        <p:sp>
          <p:nvSpPr>
            <p:cNvPr id="25" name="椭圆 24"/>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6" name="椭圆 25"/>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8" name="直接连接符 27"/>
            <p:cNvCxnSpPr>
              <a:stCxn id="25" idx="3"/>
              <a:endCxn id="26"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214678" y="3214686"/>
              <a:ext cx="3143272" cy="400110"/>
            </a:xfrm>
            <a:prstGeom prst="rect">
              <a:avLst/>
            </a:prstGeom>
            <a:noFill/>
          </p:spPr>
          <p:txBody>
            <a:bodyPr wrap="square" rtlCol="0">
              <a:spAutoFit/>
            </a:bodyPr>
            <a:lstStyle/>
            <a:p>
              <a:r>
                <a:rPr lang="zh-CN" altLang="en-US" sz="2000">
                  <a:solidFill>
                    <a:srgbClr val="0000FF"/>
                  </a:solidFill>
                  <a:latin typeface="Consolas" pitchFamily="49" charset="0"/>
                  <a:ea typeface="仿宋" pitchFamily="49" charset="-122"/>
                  <a:cs typeface="Consolas" pitchFamily="49" charset="0"/>
                </a:rPr>
                <a:t>由</a:t>
              </a:r>
              <a:r>
                <a:rPr lang="en-US" sz="2000">
                  <a:solidFill>
                    <a:srgbClr val="0000FF"/>
                  </a:solidFill>
                  <a:latin typeface="Consolas" pitchFamily="49" charset="0"/>
                  <a:ea typeface="仿宋" pitchFamily="49" charset="-122"/>
                  <a:cs typeface="Consolas" pitchFamily="49" charset="0"/>
                </a:rPr>
                <a:t>T</a:t>
              </a:r>
              <a:r>
                <a:rPr lang="zh-CN" altLang="en-US" sz="2000">
                  <a:solidFill>
                    <a:srgbClr val="0000FF"/>
                  </a:solidFill>
                  <a:latin typeface="Consolas" pitchFamily="49" charset="0"/>
                  <a:ea typeface="仿宋" pitchFamily="49" charset="-122"/>
                  <a:cs typeface="Consolas" pitchFamily="49" charset="0"/>
                </a:rPr>
                <a:t>删除</a:t>
              </a:r>
              <a:r>
                <a:rPr lang="en-US"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y</a:t>
              </a:r>
              <a:r>
                <a:rPr lang="zh-CN" altLang="en-US" sz="2000">
                  <a:solidFill>
                    <a:srgbClr val="0000FF"/>
                  </a:solidFill>
                  <a:latin typeface="Consolas" pitchFamily="49" charset="0"/>
                  <a:ea typeface="仿宋" pitchFamily="49" charset="-122"/>
                  <a:cs typeface="Consolas" pitchFamily="49" charset="0"/>
                </a:rPr>
                <a:t>结点得到</a:t>
              </a:r>
              <a:r>
                <a:rPr lang="en-US" sz="2000">
                  <a:solidFill>
                    <a:srgbClr val="0000FF"/>
                  </a:solidFill>
                  <a:latin typeface="Consolas" pitchFamily="49" charset="0"/>
                  <a:ea typeface="仿宋" pitchFamily="49" charset="-122"/>
                  <a:cs typeface="Consolas" pitchFamily="49" charset="0"/>
                </a:rPr>
                <a:t>T</a:t>
              </a:r>
              <a:r>
                <a:rPr lang="en-US" sz="2000" baseline="-2500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2000232" y="4357694"/>
              <a:ext cx="500066"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33" name="TextBox 32"/>
            <p:cNvSpPr txBox="1"/>
            <p:nvPr/>
          </p:nvSpPr>
          <p:spPr>
            <a:xfrm>
              <a:off x="6643702" y="4071942"/>
              <a:ext cx="500066"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T</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34" name="直接箭头连接符 33"/>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a:endCxn id="25"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endCxn id="32"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2285992"/>
            <a:ext cx="8569325" cy="3580467"/>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不是最</a:t>
            </a:r>
            <a:r>
              <a:rPr lang="zh-CN" altLang="en-US" sz="2000">
                <a:solidFill>
                  <a:srgbClr val="0000FF"/>
                </a:solidFill>
                <a:latin typeface="Consolas" pitchFamily="49" charset="0"/>
                <a:ea typeface="楷体" pitchFamily="49" charset="-122"/>
                <a:cs typeface="Consolas" pitchFamily="49" charset="0"/>
              </a:rPr>
              <a:t>优的，则</a:t>
            </a:r>
            <a:r>
              <a:rPr lang="zh-CN" altLang="en-US" sz="2000" dirty="0">
                <a:solidFill>
                  <a:srgbClr val="0000FF"/>
                </a:solidFill>
                <a:latin typeface="Consolas" pitchFamily="49" charset="0"/>
                <a:ea typeface="楷体" pitchFamily="49" charset="-122"/>
                <a:cs typeface="Consolas" pitchFamily="49" charset="0"/>
              </a:rPr>
              <a:t>存在另一棵</a:t>
            </a:r>
            <a:r>
              <a:rPr lang="zh-CN" altLang="en-US" sz="2000">
                <a:solidFill>
                  <a:srgbClr val="0000FF"/>
                </a:solidFill>
                <a:latin typeface="Consolas" pitchFamily="49" charset="0"/>
                <a:ea typeface="楷体" pitchFamily="49" charset="-122"/>
                <a:cs typeface="Consolas" pitchFamily="49" charset="0"/>
              </a:rPr>
              <a:t>树</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，有</a:t>
            </a:r>
            <a:r>
              <a:rPr lang="zh-CN" altLang="en-US" sz="2000" dirty="0">
                <a:solidFill>
                  <a:srgbClr val="0000FF"/>
                </a:solidFill>
                <a:latin typeface="Consolas" pitchFamily="49" charset="0"/>
                <a:ea typeface="楷体" pitchFamily="49" charset="-122"/>
                <a:cs typeface="Consolas" pitchFamily="49" charset="0"/>
              </a:rPr>
              <a:t>：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 &lt; WPL(T</a:t>
            </a:r>
            <a:r>
              <a:rPr lang="en-US" altLang="zh-CN" sz="2000" baseline="-25000">
                <a:solidFill>
                  <a:srgbClr val="006600"/>
                </a:solidFill>
                <a:latin typeface="Consolas" pitchFamily="49" charset="0"/>
                <a:ea typeface="楷体" pitchFamily="49" charset="-122"/>
                <a:cs typeface="Consolas" pitchFamily="49" charset="0"/>
              </a:rPr>
              <a:t>1</a:t>
            </a:r>
            <a:r>
              <a:rPr lang="en-US" altLang="zh-CN" sz="2000" dirty="0">
                <a:solidFill>
                  <a:srgbClr val="006600"/>
                </a:solidFill>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a:p>
            <a:pPr>
              <a:lnSpc>
                <a:spcPts val="3200"/>
              </a:lnSpc>
            </a:pPr>
            <a:r>
              <a:rPr lang="zh-CN" altLang="en-US" sz="2000">
                <a:solidFill>
                  <a:srgbClr val="0000FF"/>
                </a:solidFill>
                <a:latin typeface="Consolas" pitchFamily="49" charset="0"/>
                <a:ea typeface="楷体" pitchFamily="49" charset="-122"/>
                <a:cs typeface="Consolas" pitchFamily="49" charset="0"/>
              </a:rPr>
              <a:t>    由于</a:t>
            </a:r>
            <a:r>
              <a:rPr lang="en-US" altLang="zh-CN" sz="2000" i="1" dirty="0" err="1">
                <a:solidFill>
                  <a:srgbClr val="0000FF"/>
                </a:solidFill>
                <a:latin typeface="Consolas" pitchFamily="49" charset="0"/>
                <a:ea typeface="楷体" pitchFamily="49" charset="-122"/>
                <a:cs typeface="Consolas" pitchFamily="49" charset="0"/>
              </a:rPr>
              <a:t>z</a:t>
            </a:r>
            <a:r>
              <a:rPr lang="en-US" altLang="zh-CN" sz="2000" err="1">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在</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中一定是一个叶子结点。若将</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加入</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中作为结点</a:t>
            </a:r>
            <a:r>
              <a:rPr lang="en-US" altLang="zh-CN" sz="2000"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的左、右</a:t>
            </a:r>
            <a:r>
              <a:rPr lang="zh-CN" altLang="en-US" sz="2000">
                <a:solidFill>
                  <a:srgbClr val="0000FF"/>
                </a:solidFill>
                <a:latin typeface="Consolas" pitchFamily="49" charset="0"/>
                <a:ea typeface="楷体" pitchFamily="49" charset="-122"/>
                <a:cs typeface="Consolas" pitchFamily="49" charset="0"/>
              </a:rPr>
              <a:t>孩子，则</a:t>
            </a:r>
            <a:r>
              <a:rPr lang="zh-CN" altLang="en-US" sz="2000" dirty="0">
                <a:solidFill>
                  <a:srgbClr val="0000FF"/>
                </a:solidFill>
                <a:latin typeface="Consolas" pitchFamily="49" charset="0"/>
                <a:ea typeface="楷体" pitchFamily="49" charset="-122"/>
                <a:cs typeface="Consolas" pitchFamily="49" charset="0"/>
              </a:rPr>
              <a:t>得到表示字符集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的前缀</a:t>
            </a:r>
            <a:r>
              <a:rPr lang="zh-CN" altLang="en-US" sz="2000">
                <a:solidFill>
                  <a:srgbClr val="0000FF"/>
                </a:solidFill>
                <a:latin typeface="Consolas" pitchFamily="49" charset="0"/>
                <a:ea typeface="楷体" pitchFamily="49" charset="-122"/>
                <a:cs typeface="Consolas" pitchFamily="49" charset="0"/>
              </a:rPr>
              <a:t>树</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3</a:t>
            </a:r>
          </a:p>
          <a:p>
            <a:pPr>
              <a:lnSpc>
                <a:spcPts val="3200"/>
              </a:lnSpc>
            </a:pPr>
            <a:r>
              <a:rPr lang="en-US" altLang="zh-CN" sz="2000" baseline="-25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且有</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3</a:t>
            </a:r>
            <a:r>
              <a:rPr lang="en-US" altLang="zh-CN" sz="2000">
                <a:solidFill>
                  <a:srgbClr val="006600"/>
                </a:solidFill>
                <a:latin typeface="Consolas" pitchFamily="49" charset="0"/>
                <a:ea typeface="楷体" pitchFamily="49" charset="-122"/>
                <a:cs typeface="Consolas" pitchFamily="49" charset="0"/>
              </a:rPr>
              <a:t>) = WPL(T</a:t>
            </a:r>
            <a:r>
              <a:rPr lang="en-US" altLang="zh-CN" sz="2000" baseline="-25000">
                <a:solidFill>
                  <a:srgbClr val="006600"/>
                </a:solidFill>
                <a:latin typeface="Consolas" pitchFamily="49" charset="0"/>
                <a:ea typeface="楷体" pitchFamily="49" charset="-122"/>
                <a:cs typeface="Consolas" pitchFamily="49" charset="0"/>
              </a:rPr>
              <a:t>2</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ts val="3200"/>
              </a:lnSpc>
            </a:pPr>
            <a:r>
              <a:rPr lang="zh-CN" altLang="en-US" sz="2000">
                <a:solidFill>
                  <a:srgbClr val="0000FF"/>
                </a:solidFill>
                <a:latin typeface="Consolas" pitchFamily="49" charset="0"/>
                <a:ea typeface="楷体" pitchFamily="49" charset="-122"/>
                <a:cs typeface="Consolas" pitchFamily="49" charset="0"/>
              </a:rPr>
              <a:t>    由</a:t>
            </a:r>
            <a:r>
              <a:rPr lang="zh-CN" altLang="en-US" sz="2000" dirty="0">
                <a:solidFill>
                  <a:srgbClr val="0000FF"/>
                </a:solidFill>
                <a:latin typeface="Consolas" pitchFamily="49" charset="0"/>
                <a:ea typeface="楷体" pitchFamily="49" charset="-122"/>
                <a:cs typeface="Consolas" pitchFamily="49" charset="0"/>
              </a:rPr>
              <a:t>前面几个式子看到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3</a:t>
            </a:r>
            <a:r>
              <a:rPr lang="en-US" altLang="zh-CN" sz="2000">
                <a:solidFill>
                  <a:srgbClr val="006600"/>
                </a:solidFill>
                <a:latin typeface="Consolas" pitchFamily="49" charset="0"/>
                <a:ea typeface="楷体" pitchFamily="49" charset="-122"/>
                <a:cs typeface="Consolas" pitchFamily="49" charset="0"/>
              </a:rPr>
              <a:t>) = WPL(T</a:t>
            </a:r>
            <a:r>
              <a:rPr lang="en-US" altLang="zh-CN" sz="2000" baseline="-2500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i="1">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 </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y</a:t>
            </a:r>
            <a:r>
              <a:rPr lang="en-US" altLang="zh-CN" sz="2000">
                <a:solidFill>
                  <a:srgbClr val="006600"/>
                </a:solidFill>
                <a:latin typeface="Consolas" pitchFamily="49" charset="0"/>
                <a:ea typeface="楷体" pitchFamily="49" charset="-122"/>
                <a:cs typeface="Consolas" pitchFamily="49" charset="0"/>
              </a:rPr>
              <a:t>&lt;WPL(T</a:t>
            </a:r>
            <a:r>
              <a:rPr lang="en-US" altLang="zh-CN" sz="2000" baseline="-2500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y</a:t>
            </a:r>
            <a:r>
              <a:rPr lang="en-US" altLang="zh-CN" sz="2000">
                <a:solidFill>
                  <a:srgbClr val="006600"/>
                </a:solidFill>
                <a:latin typeface="Consolas" pitchFamily="49" charset="0"/>
                <a:ea typeface="楷体" pitchFamily="49" charset="-122"/>
                <a:cs typeface="Consolas" pitchFamily="49" charset="0"/>
              </a:rPr>
              <a:t> = WPL(T</a:t>
            </a:r>
            <a:r>
              <a:rPr lang="en-US" altLang="zh-CN" sz="2000" dirty="0">
                <a:solidFill>
                  <a:srgbClr val="006600"/>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这与</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的哈夫曼树的假设矛盾。本命题即证。</a:t>
            </a:r>
          </a:p>
        </p:txBody>
      </p:sp>
      <p:grpSp>
        <p:nvGrpSpPr>
          <p:cNvPr id="19" name="组合 18"/>
          <p:cNvGrpSpPr/>
          <p:nvPr/>
        </p:nvGrpSpPr>
        <p:grpSpPr>
          <a:xfrm>
            <a:off x="2000232" y="214289"/>
            <a:ext cx="3929090" cy="1900309"/>
            <a:chOff x="2000232" y="214289"/>
            <a:chExt cx="3929090" cy="1900309"/>
          </a:xfrm>
        </p:grpSpPr>
        <p:sp>
          <p:nvSpPr>
            <p:cNvPr id="4" name="椭圆 3"/>
            <p:cNvSpPr/>
            <p:nvPr/>
          </p:nvSpPr>
          <p:spPr>
            <a:xfrm>
              <a:off x="4857752" y="35716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86248"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00694"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7" name="直接连接符 6"/>
            <p:cNvCxnSpPr>
              <a:stCxn id="4" idx="3"/>
              <a:endCxn id="5" idx="7"/>
            </p:cNvCxnSpPr>
            <p:nvPr/>
          </p:nvCxnSpPr>
          <p:spPr>
            <a:xfrm rot="5400000">
              <a:off x="4570205" y="86589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428" y="83018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929190" y="1714488"/>
              <a:ext cx="500066"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T</a:t>
              </a:r>
              <a:r>
                <a:rPr lang="en-US" altLang="zh-CN" sz="2000" baseline="-2500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2071670" y="45712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2071670" y="1242940"/>
              <a:ext cx="500066"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T</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cxnSp>
          <p:nvCxnSpPr>
            <p:cNvPr id="14" name="直接连接符 13"/>
            <p:cNvCxnSpPr>
              <a:endCxn id="4" idx="1"/>
            </p:cNvCxnSpPr>
            <p:nvPr/>
          </p:nvCxnSpPr>
          <p:spPr>
            <a:xfrm rot="16200000" flipH="1">
              <a:off x="4745364" y="255239"/>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endCxn id="11" idx="1"/>
            </p:cNvCxnSpPr>
            <p:nvPr/>
          </p:nvCxnSpPr>
          <p:spPr>
            <a:xfrm rot="16200000" flipH="1">
              <a:off x="1959282" y="355195"/>
              <a:ext cx="216109" cy="13420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56"/>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28596" y="1357298"/>
            <a:ext cx="8280400" cy="219278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说明</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该算法满足贪心选择性质</a:t>
            </a:r>
            <a:r>
              <a:rPr lang="zh-CN" altLang="en-US" sz="2000" dirty="0">
                <a:solidFill>
                  <a:srgbClr val="0000FF"/>
                </a:solidFill>
                <a:latin typeface="Consolas" pitchFamily="49" charset="0"/>
                <a:ea typeface="楷体" pitchFamily="49" charset="-122"/>
                <a:cs typeface="Consolas" pitchFamily="49" charset="0"/>
              </a:rPr>
              <a:t>，即通过合并来构造一棵哈夫曼树的过程可以从合并两个权值最小的字符开始。</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说明</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该算法满足最优子结构性质</a:t>
            </a:r>
            <a:r>
              <a:rPr lang="zh-CN" altLang="en-US" sz="2000" dirty="0">
                <a:solidFill>
                  <a:srgbClr val="0000FF"/>
                </a:solidFill>
                <a:latin typeface="Consolas" pitchFamily="49" charset="0"/>
                <a:ea typeface="楷体" pitchFamily="49" charset="-122"/>
                <a:cs typeface="Consolas" pitchFamily="49" charset="0"/>
              </a:rPr>
              <a:t>，即该问题的最优解包含其子问题的最优解。所以采用哈夫曼树算法产生的树一定是一棵最优树。</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85720" y="1357298"/>
            <a:ext cx="8640763"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算法分析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上述</a:t>
            </a:r>
            <a:r>
              <a:rPr lang="zh-CN" altLang="en-US" sz="2000" dirty="0">
                <a:solidFill>
                  <a:srgbClr val="0000FF"/>
                </a:solidFill>
                <a:latin typeface="Consolas" pitchFamily="49" charset="0"/>
                <a:ea typeface="楷体" pitchFamily="49" charset="-122"/>
                <a:cs typeface="Consolas" pitchFamily="49" charset="0"/>
              </a:rPr>
              <a:t>算法采</a:t>
            </a:r>
            <a:r>
              <a:rPr lang="zh-CN" altLang="en-US" sz="2000">
                <a:solidFill>
                  <a:srgbClr val="0000FF"/>
                </a:solidFill>
                <a:latin typeface="Consolas" pitchFamily="49" charset="0"/>
                <a:ea typeface="楷体" pitchFamily="49" charset="-122"/>
                <a:cs typeface="Consolas" pitchFamily="49" charset="0"/>
              </a:rPr>
              <a:t>用了小根堆，因</a:t>
            </a:r>
            <a:r>
              <a:rPr lang="zh-CN" altLang="en-US" sz="2000" dirty="0">
                <a:solidFill>
                  <a:srgbClr val="0000FF"/>
                </a:solidFill>
                <a:latin typeface="Consolas" pitchFamily="49" charset="0"/>
                <a:ea typeface="楷体" pitchFamily="49" charset="-122"/>
                <a:cs typeface="Consolas" pitchFamily="49" charset="0"/>
              </a:rPr>
              <a:t>为从堆中删除两个结点（权值最小的两个二叉树根结点）和加入一个新结点的时间复杂度是</a:t>
            </a:r>
            <a:r>
              <a:rPr lang="en-US" altLang="zh-CN" sz="2000">
                <a:solidFill>
                  <a:srgbClr val="0000FF"/>
                </a:solidFill>
                <a:latin typeface="Consolas" pitchFamily="49" charset="0"/>
                <a:ea typeface="楷体" pitchFamily="49" charset="-122"/>
                <a:cs typeface="Consolas" pitchFamily="49" charset="0"/>
              </a:rPr>
              <a:t>O(</a:t>
            </a:r>
            <a:r>
              <a:rPr lang="en-US" altLang="zh-CN" sz="2000" err="1">
                <a:solidFill>
                  <a:srgbClr val="0000FF"/>
                </a:solidFill>
                <a:latin typeface="Consolas" pitchFamily="49" charset="0"/>
                <a:ea typeface="楷体" pitchFamily="49" charset="-122"/>
                <a:cs typeface="Consolas" pitchFamily="49" charset="0"/>
              </a:rPr>
              <a:t>log</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样修改后构造哈夫曼树算法的时间复杂度为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80" y="428604"/>
            <a:ext cx="478634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7.8 </a:t>
            </a:r>
            <a:r>
              <a:rPr lang="zh-CN" altLang="zh-CN" sz="2800">
                <a:solidFill>
                  <a:srgbClr val="FF0000"/>
                </a:solidFill>
                <a:latin typeface="Consolas" pitchFamily="49" charset="0"/>
                <a:ea typeface="叶根友毛笔行书2.0版" pitchFamily="2" charset="-122"/>
                <a:cs typeface="Consolas" pitchFamily="49" charset="0"/>
              </a:rPr>
              <a:t>求解流水作业调度问题</a:t>
            </a:r>
          </a:p>
        </p:txBody>
      </p:sp>
      <p:sp>
        <p:nvSpPr>
          <p:cNvPr id="5" name="TextBox 4"/>
          <p:cNvSpPr txBox="1"/>
          <p:nvPr/>
        </p:nvSpPr>
        <p:spPr>
          <a:xfrm>
            <a:off x="428596" y="1428736"/>
            <a:ext cx="8501122" cy="3316164"/>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）要在由两台机器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上加工，然后在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上加工。</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加工作业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所需的时间分别为</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流水作业调度问题要求确定这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上开始加工，到最后一个作业在机器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上加工完成</a:t>
            </a:r>
            <a:r>
              <a:rPr lang="zh-CN"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a:solidFill>
                  <a:srgbClr val="000000"/>
                </a:solidFill>
                <a:latin typeface="Consolas" pitchFamily="49" charset="0"/>
                <a:ea typeface="楷体" pitchFamily="49" charset="-122"/>
                <a:cs typeface="Consolas" pitchFamily="49" charset="0"/>
              </a:rPr>
              <a:t>非优先调度</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715436" cy="810478"/>
          </a:xfrm>
          <a:prstGeom prst="rect">
            <a:avLst/>
          </a:prstGeom>
          <a:solidFill>
            <a:schemeClr val="accent6">
              <a:lumMod val="20000"/>
              <a:lumOff val="80000"/>
            </a:schemeClr>
          </a:solidFill>
        </p:spPr>
        <p:txBody>
          <a:bodyPr wrap="square" rtlCol="0">
            <a:spAutoFit/>
          </a:bodyPr>
          <a:lstStyle/>
          <a:p>
            <a:pPr>
              <a:lnSpc>
                <a:spcPts val="28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采用归纳思路。当只有一个作业（</a:t>
            </a:r>
            <a:r>
              <a:rPr lang="en-US" altLang="zh-CN" sz="2000">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），显然最少时间</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min</a:t>
            </a:r>
            <a:r>
              <a:rPr lang="en-US" altLang="zh-CN" sz="2000">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endParaRPr lang="zh-CN" altLang="zh-CN" sz="22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428596" y="1214422"/>
            <a:ext cx="7786742" cy="810478"/>
          </a:xfrm>
          <a:prstGeom prst="rect">
            <a:avLst/>
          </a:prstGeom>
          <a:noFill/>
        </p:spPr>
        <p:txBody>
          <a:bodyPr wrap="square" rtlCol="0">
            <a:spAutoFit/>
          </a:bodyPr>
          <a:lstStyle/>
          <a:p>
            <a:pPr>
              <a:lnSpc>
                <a:spcPts val="28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当有两个作业（</a:t>
            </a:r>
            <a:r>
              <a:rPr lang="en-US" altLang="zh-CN" sz="2000">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）时</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C00000"/>
                </a:solidFill>
                <a:latin typeface="Consolas" pitchFamily="49" charset="0"/>
                <a:ea typeface="楷体" pitchFamily="49" charset="-122"/>
                <a:cs typeface="Consolas" pitchFamily="49" charset="0"/>
              </a:rPr>
              <a:t>若（</a:t>
            </a:r>
            <a:r>
              <a:rPr lang="en-US" altLang="zh-CN" sz="2000">
                <a:solidFill>
                  <a:srgbClr val="C00000"/>
                </a:solidFill>
                <a:latin typeface="Consolas" pitchFamily="49" charset="0"/>
                <a:ea typeface="楷体" pitchFamily="49" charset="-122"/>
                <a:cs typeface="Consolas" pitchFamily="49" charset="0"/>
              </a:rPr>
              <a:t>a</a:t>
            </a:r>
            <a:r>
              <a:rPr lang="en-US" altLang="zh-CN" sz="2000" baseline="-25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b</a:t>
            </a:r>
            <a:r>
              <a:rPr lang="en-US" altLang="zh-CN" sz="2000" baseline="-25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）在前（</a:t>
            </a:r>
            <a:r>
              <a:rPr lang="en-US" altLang="zh-CN" sz="2000">
                <a:solidFill>
                  <a:srgbClr val="C00000"/>
                </a:solidFill>
                <a:latin typeface="Consolas" pitchFamily="49" charset="0"/>
                <a:ea typeface="楷体" pitchFamily="49" charset="-122"/>
                <a:cs typeface="Consolas" pitchFamily="49" charset="0"/>
              </a:rPr>
              <a:t>a</a:t>
            </a:r>
            <a:r>
              <a:rPr lang="en-US" altLang="zh-CN" sz="2000" baseline="-25000">
                <a:solidFill>
                  <a:srgbClr val="C00000"/>
                </a:solidFill>
                <a:latin typeface="Consolas" pitchFamily="49" charset="0"/>
                <a:ea typeface="楷体" pitchFamily="49" charset="-122"/>
                <a:cs typeface="Consolas" pitchFamily="49" charset="0"/>
              </a:rPr>
              <a:t>2</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b</a:t>
            </a:r>
            <a:r>
              <a:rPr lang="en-US" altLang="zh-CN" sz="2000" baseline="-25000">
                <a:solidFill>
                  <a:srgbClr val="C00000"/>
                </a:solidFill>
                <a:latin typeface="Consolas" pitchFamily="49" charset="0"/>
                <a:ea typeface="楷体" pitchFamily="49" charset="-122"/>
                <a:cs typeface="Consolas" pitchFamily="49" charset="0"/>
              </a:rPr>
              <a:t>2</a:t>
            </a:r>
            <a:r>
              <a:rPr lang="zh-CN" altLang="zh-CN" sz="2000">
                <a:solidFill>
                  <a:srgbClr val="C00000"/>
                </a:solidFill>
                <a:latin typeface="Consolas" pitchFamily="49" charset="0"/>
                <a:ea typeface="楷体" pitchFamily="49" charset="-122"/>
                <a:cs typeface="Consolas" pitchFamily="49" charset="0"/>
              </a:rPr>
              <a:t>）在后执行</a:t>
            </a:r>
            <a:r>
              <a:rPr lang="zh-CN" altLang="en-US" sz="2000">
                <a:solidFill>
                  <a:srgbClr val="C00000"/>
                </a:solidFill>
                <a:latin typeface="Consolas" pitchFamily="49" charset="0"/>
                <a:ea typeface="楷体" pitchFamily="49" charset="-122"/>
                <a:cs typeface="Consolas" pitchFamily="49" charset="0"/>
              </a:rPr>
              <a:t>：</a:t>
            </a:r>
          </a:p>
        </p:txBody>
      </p:sp>
      <p:grpSp>
        <p:nvGrpSpPr>
          <p:cNvPr id="16" name="组合 15"/>
          <p:cNvGrpSpPr/>
          <p:nvPr/>
        </p:nvGrpSpPr>
        <p:grpSpPr>
          <a:xfrm>
            <a:off x="714348" y="2143116"/>
            <a:ext cx="7572428" cy="2553132"/>
            <a:chOff x="714348" y="2143116"/>
            <a:chExt cx="7572428" cy="2553132"/>
          </a:xfrm>
        </p:grpSpPr>
        <p:pic>
          <p:nvPicPr>
            <p:cNvPr id="279554" name="Picture 2"/>
            <p:cNvPicPr>
              <a:picLocks noChangeAspect="1" noChangeArrowheads="1"/>
            </p:cNvPicPr>
            <p:nvPr/>
          </p:nvPicPr>
          <p:blipFill>
            <a:blip r:embed="rId2" cstate="print"/>
            <a:srcRect/>
            <a:stretch>
              <a:fillRect/>
            </a:stretch>
          </p:blipFill>
          <p:spPr bwMode="auto">
            <a:xfrm>
              <a:off x="714348" y="2143116"/>
              <a:ext cx="7381875" cy="2047875"/>
            </a:xfrm>
            <a:prstGeom prst="rect">
              <a:avLst/>
            </a:prstGeom>
            <a:noFill/>
            <a:ln w="9525">
              <a:noFill/>
              <a:miter lim="800000"/>
              <a:headEnd/>
              <a:tailEnd/>
            </a:ln>
          </p:spPr>
        </p:pic>
        <p:sp>
          <p:nvSpPr>
            <p:cNvPr id="9" name="TextBox 8"/>
            <p:cNvSpPr txBox="1"/>
            <p:nvPr/>
          </p:nvSpPr>
          <p:spPr>
            <a:xfrm>
              <a:off x="857224" y="4357694"/>
              <a:ext cx="3714776" cy="338554"/>
            </a:xfrm>
            <a:prstGeom prst="rect">
              <a:avLst/>
            </a:prstGeom>
            <a:noFill/>
          </p:spPr>
          <p:txBody>
            <a:bodyPr wrap="square" rtlCol="0">
              <a:spAutoFit/>
            </a:bodyPr>
            <a:lstStyle/>
            <a:p>
              <a:r>
                <a:rPr lang="en-US" altLang="zh-CN" sz="1600">
                  <a:solidFill>
                    <a:srgbClr val="0000FF"/>
                  </a:solidFill>
                  <a:latin typeface="Consolas" pitchFamily="49" charset="0"/>
                  <a:ea typeface="仿宋" pitchFamily="49" charset="-122"/>
                  <a:cs typeface="Consolas" pitchFamily="49" charset="0"/>
                </a:rPr>
                <a:t>(a)</a:t>
              </a:r>
              <a:r>
                <a:rPr lang="zh-CN" altLang="zh-CN" sz="1600">
                  <a:solidFill>
                    <a:srgbClr val="0000FF"/>
                  </a:solidFill>
                  <a:latin typeface="Consolas" pitchFamily="49" charset="0"/>
                  <a:ea typeface="仿宋" pitchFamily="49" charset="-122"/>
                  <a:cs typeface="Consolas" pitchFamily="49" charset="0"/>
                </a:rPr>
                <a:t>作业</a:t>
              </a:r>
              <a:r>
                <a:rPr lang="en-US" altLang="zh-CN" sz="1600">
                  <a:solidFill>
                    <a:srgbClr val="0000FF"/>
                  </a:solidFill>
                  <a:latin typeface="Consolas" pitchFamily="49" charset="0"/>
                  <a:ea typeface="仿宋" pitchFamily="49" charset="-122"/>
                  <a:cs typeface="Consolas" pitchFamily="49" charset="0"/>
                </a:rPr>
                <a:t>2</a:t>
              </a:r>
              <a:r>
                <a:rPr lang="zh-CN" altLang="zh-CN" sz="1600">
                  <a:solidFill>
                    <a:srgbClr val="0000FF"/>
                  </a:solidFill>
                  <a:latin typeface="Consolas" pitchFamily="49" charset="0"/>
                  <a:ea typeface="仿宋" pitchFamily="49" charset="-122"/>
                  <a:cs typeface="Consolas" pitchFamily="49" charset="0"/>
                </a:rPr>
                <a:t>在</a:t>
              </a:r>
              <a:r>
                <a:rPr lang="en-US" altLang="zh-CN" sz="1600">
                  <a:solidFill>
                    <a:srgbClr val="0000FF"/>
                  </a:solidFill>
                  <a:latin typeface="Consolas" pitchFamily="49" charset="0"/>
                  <a:ea typeface="仿宋" pitchFamily="49" charset="-122"/>
                  <a:cs typeface="Consolas" pitchFamily="49" charset="0"/>
                </a:rPr>
                <a:t>M2</a:t>
              </a:r>
              <a:r>
                <a:rPr lang="zh-CN" altLang="zh-CN" sz="1600">
                  <a:solidFill>
                    <a:srgbClr val="0000FF"/>
                  </a:solidFill>
                  <a:latin typeface="Consolas" pitchFamily="49" charset="0"/>
                  <a:ea typeface="仿宋" pitchFamily="49" charset="-122"/>
                  <a:cs typeface="Consolas" pitchFamily="49" charset="0"/>
                </a:rPr>
                <a:t>上执行没有等待的情况</a:t>
              </a:r>
            </a:p>
          </p:txBody>
        </p:sp>
        <p:sp>
          <p:nvSpPr>
            <p:cNvPr id="10" name="TextBox 9"/>
            <p:cNvSpPr txBox="1"/>
            <p:nvPr/>
          </p:nvSpPr>
          <p:spPr>
            <a:xfrm>
              <a:off x="4786314" y="4304892"/>
              <a:ext cx="3500462" cy="338554"/>
            </a:xfrm>
            <a:prstGeom prst="rect">
              <a:avLst/>
            </a:prstGeom>
            <a:noFill/>
          </p:spPr>
          <p:txBody>
            <a:bodyPr wrap="square" rtlCol="0">
              <a:spAutoFit/>
            </a:bodyPr>
            <a:lstStyle/>
            <a:p>
              <a:r>
                <a:rPr lang="en-US" altLang="zh-CN" sz="1600">
                  <a:solidFill>
                    <a:srgbClr val="0000FF"/>
                  </a:solidFill>
                  <a:latin typeface="Consolas" pitchFamily="49" charset="0"/>
                  <a:ea typeface="仿宋" pitchFamily="49" charset="-122"/>
                  <a:cs typeface="Consolas" pitchFamily="49" charset="0"/>
                </a:rPr>
                <a:t>(b)</a:t>
              </a:r>
              <a:r>
                <a:rPr lang="zh-CN" altLang="zh-CN" sz="1600">
                  <a:solidFill>
                    <a:srgbClr val="0000FF"/>
                  </a:solidFill>
                  <a:latin typeface="Consolas" pitchFamily="49" charset="0"/>
                  <a:ea typeface="仿宋" pitchFamily="49" charset="-122"/>
                  <a:cs typeface="Consolas" pitchFamily="49" charset="0"/>
                </a:rPr>
                <a:t>作业</a:t>
              </a:r>
              <a:r>
                <a:rPr lang="en-US" altLang="zh-CN" sz="1600">
                  <a:solidFill>
                    <a:srgbClr val="0000FF"/>
                  </a:solidFill>
                  <a:latin typeface="Consolas" pitchFamily="49" charset="0"/>
                  <a:ea typeface="仿宋" pitchFamily="49" charset="-122"/>
                  <a:cs typeface="Consolas" pitchFamily="49" charset="0"/>
                </a:rPr>
                <a:t>2</a:t>
              </a:r>
              <a:r>
                <a:rPr lang="zh-CN" altLang="zh-CN" sz="1600">
                  <a:solidFill>
                    <a:srgbClr val="0000FF"/>
                  </a:solidFill>
                  <a:latin typeface="Consolas" pitchFamily="49" charset="0"/>
                  <a:ea typeface="仿宋" pitchFamily="49" charset="-122"/>
                  <a:cs typeface="Consolas" pitchFamily="49" charset="0"/>
                </a:rPr>
                <a:t>在</a:t>
              </a:r>
              <a:r>
                <a:rPr lang="en-US" altLang="zh-CN" sz="1600">
                  <a:solidFill>
                    <a:srgbClr val="0000FF"/>
                  </a:solidFill>
                  <a:latin typeface="Consolas" pitchFamily="49" charset="0"/>
                  <a:ea typeface="仿宋" pitchFamily="49" charset="-122"/>
                  <a:cs typeface="Consolas" pitchFamily="49" charset="0"/>
                </a:rPr>
                <a:t>M2</a:t>
              </a:r>
              <a:r>
                <a:rPr lang="zh-CN" altLang="zh-CN" sz="1600">
                  <a:solidFill>
                    <a:srgbClr val="0000FF"/>
                  </a:solidFill>
                  <a:latin typeface="Consolas" pitchFamily="49" charset="0"/>
                  <a:ea typeface="仿宋" pitchFamily="49" charset="-122"/>
                  <a:cs typeface="Consolas" pitchFamily="49" charset="0"/>
                </a:rPr>
                <a:t>上执行有等待的情况</a:t>
              </a:r>
            </a:p>
          </p:txBody>
        </p:sp>
      </p:grpSp>
      <p:sp>
        <p:nvSpPr>
          <p:cNvPr id="12" name="TextBox 11"/>
          <p:cNvSpPr txBox="1"/>
          <p:nvPr/>
        </p:nvSpPr>
        <p:spPr>
          <a:xfrm>
            <a:off x="1000100" y="4845618"/>
            <a:ext cx="3214710" cy="369332"/>
          </a:xfrm>
          <a:prstGeom prst="rect">
            <a:avLst/>
          </a:prstGeom>
          <a:noFill/>
        </p:spPr>
        <p:txBody>
          <a:bodyPr wrap="square" rtlCol="0">
            <a:spAutoFit/>
          </a:bodyPr>
          <a:lstStyle/>
          <a:p>
            <a:r>
              <a:rPr lang="en-US" altLang="zh-CN" sz="1800" dirty="0" err="1">
                <a:solidFill>
                  <a:srgbClr val="0000FF"/>
                </a:solidFill>
                <a:latin typeface="Consolas" pitchFamily="49" charset="0"/>
                <a:cs typeface="Consolas" pitchFamily="49" charset="0"/>
              </a:rPr>
              <a:t>T</a:t>
            </a:r>
            <a:r>
              <a:rPr lang="en-US" altLang="zh-CN" sz="1800" baseline="-25000" dirty="0" err="1">
                <a:solidFill>
                  <a:srgbClr val="0000FF"/>
                </a:solidFill>
                <a:latin typeface="Consolas" pitchFamily="49" charset="0"/>
                <a:cs typeface="Consolas" pitchFamily="49" charset="0"/>
              </a:rPr>
              <a:t>min</a:t>
            </a:r>
            <a:r>
              <a:rPr lang="en-US" altLang="zh-CN" sz="1800" dirty="0">
                <a:solidFill>
                  <a:srgbClr val="0000FF"/>
                </a:solidFill>
                <a:latin typeface="Consolas" pitchFamily="49" charset="0"/>
                <a:cs typeface="Consolas" pitchFamily="49" charset="0"/>
              </a:rPr>
              <a:t>=a</a:t>
            </a:r>
            <a:r>
              <a:rPr lang="en-US" altLang="zh-CN" sz="1800" baseline="-25000" dirty="0">
                <a:solidFill>
                  <a:srgbClr val="0000FF"/>
                </a:solidFill>
                <a:latin typeface="Consolas" pitchFamily="49" charset="0"/>
                <a:cs typeface="Consolas" pitchFamily="49" charset="0"/>
              </a:rPr>
              <a:t>1</a:t>
            </a:r>
            <a:r>
              <a:rPr lang="en-US" altLang="zh-CN" sz="1800" dirty="0">
                <a:solidFill>
                  <a:srgbClr val="0000FF"/>
                </a:solidFill>
                <a:latin typeface="Consolas" pitchFamily="49" charset="0"/>
                <a:cs typeface="Consolas" pitchFamily="49" charset="0"/>
              </a:rPr>
              <a:t>+b</a:t>
            </a:r>
            <a:r>
              <a:rPr lang="en-US" altLang="zh-CN" sz="1800" baseline="-25000" dirty="0">
                <a:solidFill>
                  <a:srgbClr val="0000FF"/>
                </a:solidFill>
                <a:latin typeface="Consolas" pitchFamily="49" charset="0"/>
                <a:cs typeface="Consolas" pitchFamily="49" charset="0"/>
              </a:rPr>
              <a:t>1</a:t>
            </a:r>
            <a:r>
              <a:rPr lang="en-US" altLang="zh-CN" sz="1800" dirty="0">
                <a:solidFill>
                  <a:srgbClr val="0000FF"/>
                </a:solidFill>
                <a:latin typeface="Consolas" pitchFamily="49" charset="0"/>
                <a:cs typeface="Consolas" pitchFamily="49" charset="0"/>
              </a:rPr>
              <a:t>+a</a:t>
            </a:r>
            <a:r>
              <a:rPr lang="en-US" altLang="zh-CN" sz="1800" baseline="-25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+b</a:t>
            </a:r>
            <a:r>
              <a:rPr lang="en-US" altLang="zh-CN" sz="1800" baseline="-25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-b</a:t>
            </a:r>
            <a:r>
              <a:rPr lang="en-US" altLang="zh-CN" sz="1800" baseline="-25000" dirty="0">
                <a:solidFill>
                  <a:srgbClr val="0000FF"/>
                </a:solidFill>
                <a:latin typeface="Consolas" pitchFamily="49" charset="0"/>
                <a:cs typeface="Consolas" pitchFamily="49" charset="0"/>
              </a:rPr>
              <a:t>1</a:t>
            </a:r>
            <a:r>
              <a:rPr lang="zh-CN" altLang="zh-CN"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b</a:t>
            </a:r>
            <a:r>
              <a:rPr lang="en-US" altLang="zh-CN" sz="1800" baseline="-25000" dirty="0">
                <a:solidFill>
                  <a:srgbClr val="0000FF"/>
                </a:solidFill>
                <a:latin typeface="Consolas" pitchFamily="49" charset="0"/>
                <a:cs typeface="Consolas" pitchFamily="49" charset="0"/>
              </a:rPr>
              <a:t>1</a:t>
            </a:r>
            <a:r>
              <a:rPr lang="en-US" altLang="zh-CN" sz="1800" dirty="0">
                <a:solidFill>
                  <a:srgbClr val="0000FF"/>
                </a:solidFill>
                <a:latin typeface="Consolas" pitchFamily="49" charset="0"/>
                <a:cs typeface="Consolas" pitchFamily="49" charset="0"/>
              </a:rPr>
              <a:t>&lt;a</a:t>
            </a:r>
            <a:r>
              <a:rPr lang="en-US" altLang="zh-CN" sz="1800" baseline="-25000" dirty="0">
                <a:solidFill>
                  <a:srgbClr val="0000FF"/>
                </a:solidFill>
                <a:latin typeface="Consolas" pitchFamily="49" charset="0"/>
                <a:cs typeface="Consolas" pitchFamily="49" charset="0"/>
              </a:rPr>
              <a:t>2</a:t>
            </a:r>
            <a:r>
              <a:rPr lang="zh-CN" altLang="zh-CN" sz="1800" dirty="0">
                <a:solidFill>
                  <a:srgbClr val="0000FF"/>
                </a:solidFill>
                <a:latin typeface="Consolas" pitchFamily="49" charset="0"/>
                <a:cs typeface="Consolas" pitchFamily="49" charset="0"/>
              </a:rPr>
              <a:t>）</a:t>
            </a:r>
            <a:endParaRPr lang="zh-CN" altLang="en-US" sz="1800" dirty="0">
              <a:solidFill>
                <a:srgbClr val="0000FF"/>
              </a:solidFill>
              <a:latin typeface="Consolas" pitchFamily="49" charset="0"/>
              <a:cs typeface="Consolas" pitchFamily="49" charset="0"/>
            </a:endParaRPr>
          </a:p>
        </p:txBody>
      </p:sp>
      <p:sp>
        <p:nvSpPr>
          <p:cNvPr id="13" name="TextBox 12"/>
          <p:cNvSpPr txBox="1"/>
          <p:nvPr/>
        </p:nvSpPr>
        <p:spPr>
          <a:xfrm>
            <a:off x="4929190" y="4845618"/>
            <a:ext cx="3286148" cy="369332"/>
          </a:xfrm>
          <a:prstGeom prst="rect">
            <a:avLst/>
          </a:prstGeom>
          <a:noFill/>
        </p:spPr>
        <p:txBody>
          <a:bodyPr wrap="square" rtlCol="0">
            <a:spAutoFit/>
          </a:bodyPr>
          <a:lstStyle/>
          <a:p>
            <a:r>
              <a:rPr lang="en-US" altLang="zh-CN" sz="1800" dirty="0" err="1">
                <a:solidFill>
                  <a:srgbClr val="0000FF"/>
                </a:solidFill>
                <a:latin typeface="Consolas" pitchFamily="49" charset="0"/>
                <a:ea typeface="楷体" pitchFamily="49" charset="-122"/>
                <a:cs typeface="Consolas" pitchFamily="49" charset="0"/>
              </a:rPr>
              <a:t>T</a:t>
            </a:r>
            <a:r>
              <a:rPr lang="en-US" altLang="zh-CN" sz="1800" baseline="-25000" dirty="0" err="1">
                <a:solidFill>
                  <a:srgbClr val="0000FF"/>
                </a:solidFill>
                <a:latin typeface="Consolas" pitchFamily="49" charset="0"/>
                <a:ea typeface="楷体" pitchFamily="49" charset="-122"/>
                <a:cs typeface="Consolas" pitchFamily="49" charset="0"/>
              </a:rPr>
              <a:t>min</a:t>
            </a:r>
            <a:r>
              <a:rPr lang="en-US" altLang="zh-CN" sz="1800" dirty="0">
                <a:solidFill>
                  <a:srgbClr val="0000FF"/>
                </a:solidFill>
                <a:latin typeface="Consolas" pitchFamily="49" charset="0"/>
                <a:ea typeface="楷体" pitchFamily="49" charset="-122"/>
                <a:cs typeface="Consolas" pitchFamily="49" charset="0"/>
              </a:rPr>
              <a:t>=a</a:t>
            </a:r>
            <a:r>
              <a:rPr lang="en-US" altLang="zh-CN" sz="1800" baseline="-25000" dirty="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+b</a:t>
            </a:r>
            <a:r>
              <a:rPr lang="en-US" altLang="zh-CN" sz="1800" baseline="-25000" dirty="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a:t>
            </a:r>
            <a:r>
              <a:rPr lang="en-US" altLang="zh-CN" sz="1800" baseline="-25000" dirty="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+b</a:t>
            </a:r>
            <a:r>
              <a:rPr lang="en-US" altLang="zh-CN" sz="1800" baseline="-25000" dirty="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a:t>
            </a:r>
            <a:r>
              <a:rPr lang="en-US" altLang="zh-CN" sz="1800" baseline="-250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a</a:t>
            </a:r>
            <a:r>
              <a:rPr lang="en-US" altLang="zh-CN" sz="1800" baseline="-25000" dirty="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&lt;b</a:t>
            </a:r>
            <a:r>
              <a:rPr lang="en-US" altLang="zh-CN" sz="1800" baseline="-250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endParaRPr lang="zh-CN" altLang="en-US" sz="1800" dirty="0"/>
          </a:p>
        </p:txBody>
      </p:sp>
      <p:grpSp>
        <p:nvGrpSpPr>
          <p:cNvPr id="17" name="组合 16"/>
          <p:cNvGrpSpPr/>
          <p:nvPr/>
        </p:nvGrpSpPr>
        <p:grpSpPr>
          <a:xfrm>
            <a:off x="2714612" y="5286388"/>
            <a:ext cx="4214842" cy="828738"/>
            <a:chOff x="2714612" y="5286388"/>
            <a:chExt cx="4214842" cy="828738"/>
          </a:xfrm>
        </p:grpSpPr>
        <p:sp>
          <p:nvSpPr>
            <p:cNvPr id="14" name="TextBox 13"/>
            <p:cNvSpPr txBox="1"/>
            <p:nvPr/>
          </p:nvSpPr>
          <p:spPr>
            <a:xfrm>
              <a:off x="2714612" y="5715016"/>
              <a:ext cx="4214842"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min</a:t>
              </a:r>
              <a:r>
                <a:rPr lang="en-US" altLang="zh-CN" sz="2000">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-min(a</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zh-CN" altLang="en-US" sz="2000"/>
            </a:p>
          </p:txBody>
        </p:sp>
        <p:sp>
          <p:nvSpPr>
            <p:cNvPr id="15" name="下箭头 14"/>
            <p:cNvSpPr/>
            <p:nvPr/>
          </p:nvSpPr>
          <p:spPr>
            <a:xfrm>
              <a:off x="4357686" y="5286388"/>
              <a:ext cx="214314" cy="42862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7643866" cy="782137"/>
          </a:xfrm>
          <a:prstGeom prst="rect">
            <a:avLst/>
          </a:prstGeom>
          <a:noFill/>
        </p:spPr>
        <p:txBody>
          <a:bodyPr wrap="square" rtlCol="0">
            <a:spAutoFit/>
          </a:bodyPr>
          <a:lstStyle/>
          <a:p>
            <a:pPr>
              <a:lnSpc>
                <a:spcPts val="2800"/>
              </a:lnSpc>
            </a:pPr>
            <a:r>
              <a:rPr lang="zh-CN" altLang="zh-CN" sz="2000" dirty="0">
                <a:solidFill>
                  <a:srgbClr val="C00000"/>
                </a:solidFill>
                <a:latin typeface="Consolas" pitchFamily="49" charset="0"/>
                <a:ea typeface="楷体" pitchFamily="49" charset="-122"/>
                <a:cs typeface="Consolas" pitchFamily="49" charset="0"/>
              </a:rPr>
              <a:t>若</a:t>
            </a:r>
            <a:r>
              <a:rPr lang="en-US" altLang="zh-CN" sz="2000" dirty="0">
                <a:solidFill>
                  <a:srgbClr val="C00000"/>
                </a:solidFill>
                <a:latin typeface="Consolas" pitchFamily="49" charset="0"/>
                <a:ea typeface="楷体" pitchFamily="49" charset="-122"/>
                <a:cs typeface="Consolas" pitchFamily="49" charset="0"/>
              </a:rPr>
              <a:t>(a</a:t>
            </a:r>
            <a:r>
              <a:rPr lang="en-US" altLang="zh-CN" sz="2000" baseline="-25000" dirty="0">
                <a:solidFill>
                  <a:srgbClr val="C00000"/>
                </a:solidFill>
                <a:latin typeface="Consolas" pitchFamily="49" charset="0"/>
                <a:ea typeface="楷体" pitchFamily="49" charset="-122"/>
                <a:cs typeface="Consolas" pitchFamily="49" charset="0"/>
              </a:rPr>
              <a:t>2</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b</a:t>
            </a:r>
            <a:r>
              <a:rPr lang="en-US" altLang="zh-CN" sz="2000" baseline="-25000" dirty="0">
                <a:solidFill>
                  <a:srgbClr val="C00000"/>
                </a:solidFill>
                <a:latin typeface="Consolas" pitchFamily="49" charset="0"/>
                <a:ea typeface="楷体" pitchFamily="49" charset="-122"/>
                <a:cs typeface="Consolas" pitchFamily="49" charset="0"/>
              </a:rPr>
              <a:t>2</a:t>
            </a:r>
            <a:r>
              <a:rPr lang="en-US" altLang="zh-CN" sz="2000" dirty="0">
                <a:solidFill>
                  <a:srgbClr val="C00000"/>
                </a:solidFill>
                <a:latin typeface="Consolas" pitchFamily="49" charset="0"/>
                <a:ea typeface="楷体" pitchFamily="49" charset="-122"/>
                <a:cs typeface="Consolas" pitchFamily="49" charset="0"/>
              </a:rPr>
              <a:t>)</a:t>
            </a:r>
            <a:r>
              <a:rPr lang="zh-CN" altLang="zh-CN" sz="2000" dirty="0">
                <a:solidFill>
                  <a:srgbClr val="C00000"/>
                </a:solidFill>
                <a:latin typeface="Consolas" pitchFamily="49" charset="0"/>
                <a:ea typeface="楷体" pitchFamily="49" charset="-122"/>
                <a:cs typeface="Consolas" pitchFamily="49" charset="0"/>
              </a:rPr>
              <a:t>在前（</a:t>
            </a:r>
            <a:r>
              <a:rPr lang="en-US" altLang="zh-CN" sz="2000" dirty="0">
                <a:solidFill>
                  <a:srgbClr val="C00000"/>
                </a:solidFill>
                <a:latin typeface="Consolas" pitchFamily="49" charset="0"/>
                <a:ea typeface="楷体" pitchFamily="49" charset="-122"/>
                <a:cs typeface="Consolas" pitchFamily="49" charset="0"/>
              </a:rPr>
              <a:t>a</a:t>
            </a:r>
            <a:r>
              <a:rPr lang="en-US" altLang="zh-CN" sz="2000" baseline="-25000" dirty="0">
                <a:solidFill>
                  <a:srgbClr val="C00000"/>
                </a:solidFill>
                <a:latin typeface="Consolas" pitchFamily="49" charset="0"/>
                <a:ea typeface="楷体" pitchFamily="49" charset="-122"/>
                <a:cs typeface="Consolas" pitchFamily="49" charset="0"/>
              </a:rPr>
              <a:t>1</a:t>
            </a:r>
            <a:r>
              <a:rPr lang="zh-CN" altLang="zh-CN"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b</a:t>
            </a:r>
            <a:r>
              <a:rPr lang="en-US" altLang="zh-CN" sz="2000" baseline="-25000" dirty="0">
                <a:solidFill>
                  <a:srgbClr val="C00000"/>
                </a:solidFill>
                <a:latin typeface="Consolas" pitchFamily="49" charset="0"/>
                <a:ea typeface="楷体" pitchFamily="49" charset="-122"/>
                <a:cs typeface="Consolas" pitchFamily="49" charset="0"/>
              </a:rPr>
              <a:t>1</a:t>
            </a:r>
            <a:r>
              <a:rPr lang="zh-CN" altLang="zh-CN" sz="2000" dirty="0">
                <a:solidFill>
                  <a:srgbClr val="C00000"/>
                </a:solidFill>
                <a:latin typeface="Consolas" pitchFamily="49" charset="0"/>
                <a:ea typeface="楷体" pitchFamily="49" charset="-122"/>
                <a:cs typeface="Consolas" pitchFamily="49" charset="0"/>
              </a:rPr>
              <a:t>）在后执行</a:t>
            </a:r>
            <a:r>
              <a:rPr lang="zh-CN" altLang="zh-CN" sz="2000" dirty="0">
                <a:solidFill>
                  <a:srgbClr val="0000FF"/>
                </a:solidFill>
                <a:latin typeface="Consolas" pitchFamily="49" charset="0"/>
                <a:ea typeface="楷体" pitchFamily="49" charset="-122"/>
                <a:cs typeface="Consolas" pitchFamily="49" charset="0"/>
              </a:rPr>
              <a:t>，可以求出最少时间</a:t>
            </a:r>
            <a:endParaRPr lang="en-US" altLang="zh-CN" sz="2000" dirty="0">
              <a:solidFill>
                <a:srgbClr val="0000FF"/>
              </a:solidFill>
              <a:latin typeface="Consolas" pitchFamily="49" charset="0"/>
              <a:ea typeface="楷体" pitchFamily="49" charset="-122"/>
              <a:cs typeface="Consolas" pitchFamily="49" charset="0"/>
            </a:endParaRPr>
          </a:p>
          <a:p>
            <a:pPr>
              <a:lnSpc>
                <a:spcPts val="2800"/>
              </a:lnSpc>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min</a:t>
            </a:r>
            <a:r>
              <a:rPr lang="en-US" altLang="zh-CN" sz="2000"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-min(a</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endParaRPr lang="zh-CN" altLang="zh-CN" sz="2000" dirty="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642910" y="2214554"/>
            <a:ext cx="7286676" cy="1730043"/>
            <a:chOff x="642910" y="2214554"/>
            <a:chExt cx="7286676" cy="1730043"/>
          </a:xfrm>
        </p:grpSpPr>
        <p:sp>
          <p:nvSpPr>
            <p:cNvPr id="3" name="TextBox 2"/>
            <p:cNvSpPr txBox="1"/>
            <p:nvPr/>
          </p:nvSpPr>
          <p:spPr>
            <a:xfrm>
              <a:off x="642910" y="2928934"/>
              <a:ext cx="7286676" cy="1015663"/>
            </a:xfrm>
            <a:prstGeom prst="rect">
              <a:avLst/>
            </a:prstGeom>
            <a:noFill/>
          </p:spPr>
          <p:txBody>
            <a:bodyPr wrap="square" rtlCol="0">
              <a:spAutoFit/>
            </a:bodyPr>
            <a:lstStyle/>
            <a:p>
              <a:pPr>
                <a:lnSpc>
                  <a:spcPct val="150000"/>
                </a:lnSpc>
              </a:pPr>
              <a:r>
                <a:rPr lang="zh-CN" altLang="zh-CN" sz="2000" dirty="0">
                  <a:solidFill>
                    <a:srgbClr val="0000FF"/>
                  </a:solidFill>
                  <a:latin typeface="Consolas" pitchFamily="49" charset="0"/>
                  <a:ea typeface="楷体" pitchFamily="49" charset="-122"/>
                  <a:cs typeface="Consolas" pitchFamily="49" charset="0"/>
                </a:rPr>
                <a:t>将两种执行顺序合并起来有：</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FF0000"/>
                  </a:solidFill>
                  <a:latin typeface="Consolas" pitchFamily="49" charset="0"/>
                  <a:ea typeface="楷体" pitchFamily="49" charset="-122"/>
                  <a:cs typeface="Consolas" pitchFamily="49" charset="0"/>
                </a:rPr>
                <a:t>      </a:t>
              </a:r>
              <a:r>
                <a:rPr lang="en-US" altLang="zh-CN" sz="2000" dirty="0" err="1">
                  <a:solidFill>
                    <a:srgbClr val="FF0000"/>
                  </a:solidFill>
                  <a:latin typeface="Consolas" pitchFamily="49" charset="0"/>
                  <a:ea typeface="楷体" pitchFamily="49" charset="-122"/>
                  <a:cs typeface="Consolas" pitchFamily="49" charset="0"/>
                </a:rPr>
                <a:t>T</a:t>
              </a:r>
              <a:r>
                <a:rPr lang="en-US" altLang="zh-CN" sz="2000" baseline="-25000" dirty="0" err="1">
                  <a:solidFill>
                    <a:srgbClr val="FF0000"/>
                  </a:solidFill>
                  <a:latin typeface="Consolas" pitchFamily="49" charset="0"/>
                  <a:ea typeface="楷体" pitchFamily="49" charset="-122"/>
                  <a:cs typeface="Consolas" pitchFamily="49" charset="0"/>
                </a:rPr>
                <a:t>min</a:t>
              </a:r>
              <a:r>
                <a:rPr lang="en-US" altLang="zh-CN" sz="2000" dirty="0">
                  <a:solidFill>
                    <a:srgbClr val="FF0000"/>
                  </a:solidFill>
                  <a:latin typeface="Consolas" pitchFamily="49" charset="0"/>
                  <a:ea typeface="楷体" pitchFamily="49" charset="-122"/>
                  <a:cs typeface="Consolas" pitchFamily="49" charset="0"/>
                </a:rPr>
                <a:t>=a</a:t>
              </a:r>
              <a:r>
                <a:rPr lang="en-US" altLang="zh-CN" sz="2000" baseline="-25000" dirty="0">
                  <a:solidFill>
                    <a:srgbClr val="FF0000"/>
                  </a:solidFill>
                  <a:latin typeface="Consolas" pitchFamily="49" charset="0"/>
                  <a:ea typeface="楷体" pitchFamily="49" charset="-122"/>
                  <a:cs typeface="Consolas" pitchFamily="49" charset="0"/>
                </a:rPr>
                <a:t>1</a:t>
              </a:r>
              <a:r>
                <a:rPr lang="en-US" altLang="zh-CN" sz="2000" dirty="0">
                  <a:solidFill>
                    <a:srgbClr val="FF0000"/>
                  </a:solidFill>
                  <a:latin typeface="Consolas" pitchFamily="49" charset="0"/>
                  <a:ea typeface="楷体" pitchFamily="49" charset="-122"/>
                  <a:cs typeface="Consolas" pitchFamily="49" charset="0"/>
                </a:rPr>
                <a:t>+b</a:t>
              </a:r>
              <a:r>
                <a:rPr lang="en-US" altLang="zh-CN" sz="2000" baseline="-25000" dirty="0">
                  <a:solidFill>
                    <a:srgbClr val="FF0000"/>
                  </a:solidFill>
                  <a:latin typeface="Consolas" pitchFamily="49" charset="0"/>
                  <a:ea typeface="楷体" pitchFamily="49" charset="-122"/>
                  <a:cs typeface="Consolas" pitchFamily="49" charset="0"/>
                </a:rPr>
                <a:t>1</a:t>
              </a:r>
              <a:r>
                <a:rPr lang="en-US" altLang="zh-CN" sz="2000" dirty="0">
                  <a:solidFill>
                    <a:srgbClr val="FF0000"/>
                  </a:solidFill>
                  <a:latin typeface="Consolas" pitchFamily="49" charset="0"/>
                  <a:ea typeface="楷体" pitchFamily="49" charset="-122"/>
                  <a:cs typeface="Consolas" pitchFamily="49" charset="0"/>
                </a:rPr>
                <a:t>+a</a:t>
              </a:r>
              <a:r>
                <a:rPr lang="en-US" altLang="zh-CN" sz="2000" baseline="-25000" dirty="0">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+b</a:t>
              </a:r>
              <a:r>
                <a:rPr lang="en-US" altLang="zh-CN" sz="2000" baseline="-25000" dirty="0">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-max(min(a</a:t>
              </a:r>
              <a:r>
                <a:rPr lang="en-US" altLang="zh-CN" sz="2000" baseline="-25000" dirty="0">
                  <a:solidFill>
                    <a:srgbClr val="FF0000"/>
                  </a:solidFill>
                  <a:latin typeface="Consolas" pitchFamily="49" charset="0"/>
                  <a:ea typeface="楷体" pitchFamily="49" charset="-122"/>
                  <a:cs typeface="Consolas" pitchFamily="49" charset="0"/>
                </a:rPr>
                <a:t>2</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b</a:t>
              </a:r>
              <a:r>
                <a:rPr lang="en-US" altLang="zh-CN" sz="2000" baseline="-25000" dirty="0">
                  <a:solidFill>
                    <a:srgbClr val="FF0000"/>
                  </a:solidFill>
                  <a:latin typeface="Consolas" pitchFamily="49" charset="0"/>
                  <a:ea typeface="楷体" pitchFamily="49" charset="-122"/>
                  <a:cs typeface="Consolas" pitchFamily="49" charset="0"/>
                </a:rPr>
                <a:t>1</a:t>
              </a:r>
              <a:r>
                <a:rPr lang="en-US"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min(a</a:t>
              </a:r>
              <a:r>
                <a:rPr lang="en-US" altLang="zh-CN" sz="2000" baseline="-25000" dirty="0">
                  <a:solidFill>
                    <a:srgbClr val="FF0000"/>
                  </a:solidFill>
                  <a:latin typeface="Consolas" pitchFamily="49" charset="0"/>
                  <a:ea typeface="楷体" pitchFamily="49" charset="-122"/>
                  <a:cs typeface="Consolas" pitchFamily="49" charset="0"/>
                </a:rPr>
                <a:t>1</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b</a:t>
              </a:r>
              <a:r>
                <a:rPr lang="en-US" altLang="zh-CN" sz="2000" baseline="-25000" dirty="0">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endParaRPr lang="zh-CN" altLang="zh-CN" sz="2000" dirty="0">
                <a:solidFill>
                  <a:srgbClr val="FF0000"/>
                </a:solidFill>
                <a:latin typeface="Consolas" pitchFamily="49" charset="0"/>
                <a:ea typeface="楷体" pitchFamily="49" charset="-122"/>
                <a:cs typeface="Consolas" pitchFamily="49" charset="0"/>
              </a:endParaRPr>
            </a:p>
          </p:txBody>
        </p:sp>
        <p:sp>
          <p:nvSpPr>
            <p:cNvPr id="4" name="下箭头 3"/>
            <p:cNvSpPr/>
            <p:nvPr/>
          </p:nvSpPr>
          <p:spPr>
            <a:xfrm>
              <a:off x="3428992" y="2214554"/>
              <a:ext cx="214314"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sp>
        <p:nvSpPr>
          <p:cNvPr id="6" name="矩形 5"/>
          <p:cNvSpPr/>
          <p:nvPr/>
        </p:nvSpPr>
        <p:spPr>
          <a:xfrm>
            <a:off x="3536149" y="4581128"/>
            <a:ext cx="2404826" cy="369332"/>
          </a:xfrm>
          <a:prstGeom prst="rect">
            <a:avLst/>
          </a:prstGeom>
        </p:spPr>
        <p:txBody>
          <a:bodyPr wrap="none">
            <a:spAutoFit/>
          </a:bodyPr>
          <a:lstStyle/>
          <a:p>
            <a:r>
              <a:rPr lang="zh-CN" altLang="en-US" sz="1800" dirty="0">
                <a:solidFill>
                  <a:srgbClr val="00B050"/>
                </a:solidFill>
                <a:latin typeface="微软雅黑" panose="020B0503020204020204" pitchFamily="34" charset="-122"/>
                <a:ea typeface="微软雅黑" panose="020B0503020204020204" pitchFamily="34" charset="-122"/>
              </a:rPr>
              <a:t>后执行作业的</a:t>
            </a:r>
            <a:r>
              <a:rPr lang="en-US" altLang="zh-CN" sz="1800" dirty="0">
                <a:solidFill>
                  <a:srgbClr val="00B050"/>
                </a:solidFill>
                <a:latin typeface="微软雅黑" panose="020B0503020204020204" pitchFamily="34" charset="-122"/>
                <a:ea typeface="微软雅黑" panose="020B0503020204020204" pitchFamily="34" charset="-122"/>
              </a:rPr>
              <a:t>M1</a:t>
            </a:r>
            <a:r>
              <a:rPr lang="zh-CN" altLang="en-US" sz="1800" dirty="0">
                <a:solidFill>
                  <a:srgbClr val="00B050"/>
                </a:solidFill>
                <a:latin typeface="微软雅黑" panose="020B0503020204020204" pitchFamily="34" charset="-122"/>
                <a:ea typeface="微软雅黑" panose="020B0503020204020204" pitchFamily="34" charset="-122"/>
              </a:rPr>
              <a:t>部分</a:t>
            </a:r>
          </a:p>
        </p:txBody>
      </p:sp>
      <p:sp>
        <p:nvSpPr>
          <p:cNvPr id="7" name="矩形 6"/>
          <p:cNvSpPr/>
          <p:nvPr/>
        </p:nvSpPr>
        <p:spPr>
          <a:xfrm>
            <a:off x="5967010" y="4581128"/>
            <a:ext cx="2411238" cy="369332"/>
          </a:xfrm>
          <a:prstGeom prst="rect">
            <a:avLst/>
          </a:prstGeom>
        </p:spPr>
        <p:txBody>
          <a:bodyPr wrap="none">
            <a:spAutoFit/>
          </a:bodyPr>
          <a:lstStyle/>
          <a:p>
            <a:r>
              <a:rPr lang="zh-CN" altLang="en-US" sz="1800" dirty="0">
                <a:solidFill>
                  <a:srgbClr val="00B050"/>
                </a:solidFill>
                <a:latin typeface="微软雅黑" panose="020B0503020204020204" pitchFamily="34" charset="-122"/>
                <a:ea typeface="微软雅黑" panose="020B0503020204020204" pitchFamily="34" charset="-122"/>
              </a:rPr>
              <a:t>先执行作业的</a:t>
            </a:r>
            <a:r>
              <a:rPr lang="en-US" altLang="zh-CN" sz="1800" dirty="0">
                <a:solidFill>
                  <a:srgbClr val="00B050"/>
                </a:solidFill>
                <a:latin typeface="微软雅黑" panose="020B0503020204020204" pitchFamily="34" charset="-122"/>
                <a:ea typeface="微软雅黑" panose="020B0503020204020204" pitchFamily="34" charset="-122"/>
              </a:rPr>
              <a:t>M2</a:t>
            </a:r>
            <a:r>
              <a:rPr lang="zh-CN" altLang="en-US" sz="1800" dirty="0">
                <a:solidFill>
                  <a:srgbClr val="00B050"/>
                </a:solidFill>
                <a:latin typeface="微软雅黑" panose="020B0503020204020204" pitchFamily="34" charset="-122"/>
                <a:ea typeface="微软雅黑" panose="020B0503020204020204" pitchFamily="34" charset="-122"/>
              </a:rPr>
              <a:t>部分</a:t>
            </a:r>
          </a:p>
        </p:txBody>
      </p:sp>
      <p:sp>
        <p:nvSpPr>
          <p:cNvPr id="8" name="上箭头 7"/>
          <p:cNvSpPr/>
          <p:nvPr/>
        </p:nvSpPr>
        <p:spPr>
          <a:xfrm>
            <a:off x="4644008" y="3944596"/>
            <a:ext cx="395759" cy="492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7577278">
            <a:off x="5884901" y="3520154"/>
            <a:ext cx="395759" cy="13750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75736" y="3512546"/>
            <a:ext cx="332301" cy="36004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175803" y="3512546"/>
            <a:ext cx="332301" cy="36004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1000108"/>
            <a:ext cx="7500990" cy="1846659"/>
          </a:xfrm>
          <a:prstGeom prst="rect">
            <a:avLst/>
          </a:prstGeom>
          <a:noFill/>
        </p:spPr>
        <p:txBody>
          <a:bodyPr wrap="square" rtlCol="0">
            <a:spAutoFit/>
          </a:bodyPr>
          <a:lstStyle/>
          <a:p>
            <a:pPr>
              <a:lnSpc>
                <a:spcPct val="150000"/>
              </a:lnSpc>
            </a:pPr>
            <a:r>
              <a:rPr lang="zh-CN" altLang="zh-CN" sz="2000" dirty="0">
                <a:solidFill>
                  <a:srgbClr val="0000FF"/>
                </a:solidFill>
                <a:latin typeface="Consolas" pitchFamily="49" charset="0"/>
                <a:ea typeface="楷体" pitchFamily="49" charset="-122"/>
                <a:cs typeface="Consolas" pitchFamily="49" charset="0"/>
              </a:rPr>
              <a:t>由此可以得到一个</a:t>
            </a:r>
            <a:r>
              <a:rPr lang="zh-CN" altLang="zh-CN" sz="2000" dirty="0">
                <a:solidFill>
                  <a:srgbClr val="C00000"/>
                </a:solidFill>
                <a:latin typeface="Consolas" pitchFamily="49" charset="0"/>
                <a:ea typeface="楷体" pitchFamily="49" charset="-122"/>
                <a:cs typeface="Consolas" pitchFamily="49" charset="0"/>
              </a:rPr>
              <a:t>贪心性质</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对于</a:t>
            </a:r>
            <a:r>
              <a:rPr lang="en-US" altLang="zh-CN" sz="2000"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中的元素</a:t>
            </a:r>
            <a:endParaRPr lang="en-US" altLang="zh-CN" sz="2000" dirty="0">
              <a:solidFill>
                <a:srgbClr val="0000FF"/>
              </a:solidFill>
              <a:latin typeface="Consolas" pitchFamily="49" charset="0"/>
              <a:ea typeface="楷体" pitchFamily="49" charset="-122"/>
              <a:cs typeface="Consolas" pitchFamily="49" charset="0"/>
            </a:endParaRPr>
          </a:p>
          <a:p>
            <a:pPr marL="342900" indent="-342900">
              <a:lnSpc>
                <a:spcPct val="150000"/>
              </a:lnSpc>
              <a:buBlip>
                <a:blip r:embed="rId2"/>
              </a:buBlip>
            </a:pPr>
            <a:r>
              <a:rPr lang="zh-CN" altLang="zh-CN" sz="1800" dirty="0">
                <a:solidFill>
                  <a:srgbClr val="0000FF"/>
                </a:solidFill>
                <a:latin typeface="Consolas" pitchFamily="49" charset="0"/>
                <a:ea typeface="楷体" pitchFamily="49" charset="-122"/>
                <a:cs typeface="Consolas" pitchFamily="49" charset="0"/>
              </a:rPr>
              <a:t>若</a:t>
            </a:r>
            <a:r>
              <a:rPr lang="en-US" altLang="zh-CN" sz="1800" dirty="0">
                <a:solidFill>
                  <a:srgbClr val="0000FF"/>
                </a:solidFill>
                <a:latin typeface="Consolas" pitchFamily="49" charset="0"/>
                <a:ea typeface="楷体" pitchFamily="49" charset="-122"/>
                <a:cs typeface="Consolas" pitchFamily="49" charset="0"/>
              </a:rPr>
              <a:t>min(a</a:t>
            </a:r>
            <a:r>
              <a:rPr lang="en-US" altLang="zh-CN" sz="1800" baseline="-250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b</a:t>
            </a:r>
            <a:r>
              <a:rPr lang="en-US" altLang="zh-CN" sz="1800" baseline="-25000" dirty="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min(a</a:t>
            </a:r>
            <a:r>
              <a:rPr lang="en-US" altLang="zh-CN" sz="1800" baseline="-250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b</a:t>
            </a:r>
            <a:r>
              <a:rPr lang="en-US" altLang="zh-CN" sz="1800" baseline="-25000" dirty="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，则</a:t>
            </a:r>
            <a:r>
              <a:rPr lang="en-US" altLang="zh-CN" sz="1800" dirty="0">
                <a:solidFill>
                  <a:srgbClr val="FF0000"/>
                </a:solidFill>
                <a:latin typeface="Consolas" pitchFamily="49" charset="0"/>
                <a:ea typeface="楷体" pitchFamily="49" charset="-122"/>
                <a:cs typeface="Consolas" pitchFamily="49" charset="0"/>
              </a:rPr>
              <a:t>(a</a:t>
            </a:r>
            <a:r>
              <a:rPr lang="en-US" altLang="zh-CN" sz="1800" baseline="-25000" dirty="0">
                <a:solidFill>
                  <a:srgbClr val="FF0000"/>
                </a:solidFill>
                <a:latin typeface="Consolas" pitchFamily="49" charset="0"/>
                <a:ea typeface="楷体" pitchFamily="49" charset="-122"/>
                <a:cs typeface="Consolas" pitchFamily="49" charset="0"/>
              </a:rPr>
              <a:t>1</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b</a:t>
            </a:r>
            <a:r>
              <a:rPr lang="en-US" altLang="zh-CN" sz="1800" baseline="-25000" dirty="0">
                <a:solidFill>
                  <a:srgbClr val="FF0000"/>
                </a:solidFill>
                <a:latin typeface="Consolas" pitchFamily="49" charset="0"/>
                <a:ea typeface="楷体" pitchFamily="49" charset="-122"/>
                <a:cs typeface="Consolas" pitchFamily="49" charset="0"/>
              </a:rPr>
              <a:t>1</a:t>
            </a:r>
            <a:r>
              <a:rPr lang="en-US" altLang="zh-CN" sz="1800" dirty="0">
                <a:solidFill>
                  <a:srgbClr val="FF0000"/>
                </a:solidFill>
                <a:latin typeface="Consolas" pitchFamily="49" charset="0"/>
                <a:ea typeface="楷体" pitchFamily="49" charset="-122"/>
                <a:cs typeface="Consolas" pitchFamily="49" charset="0"/>
              </a:rPr>
              <a:t>)</a:t>
            </a:r>
            <a:r>
              <a:rPr lang="zh-CN" altLang="zh-CN" sz="1800" dirty="0">
                <a:solidFill>
                  <a:srgbClr val="FF0000"/>
                </a:solidFill>
                <a:latin typeface="Consolas" pitchFamily="49" charset="0"/>
                <a:ea typeface="楷体" pitchFamily="49" charset="-122"/>
                <a:cs typeface="Consolas" pitchFamily="49" charset="0"/>
              </a:rPr>
              <a:t>放在</a:t>
            </a:r>
            <a:r>
              <a:rPr lang="en-US" altLang="zh-CN" sz="1800" dirty="0">
                <a:solidFill>
                  <a:srgbClr val="FF0000"/>
                </a:solidFill>
                <a:latin typeface="Consolas" pitchFamily="49" charset="0"/>
                <a:ea typeface="楷体" pitchFamily="49" charset="-122"/>
                <a:cs typeface="Consolas" pitchFamily="49" charset="0"/>
              </a:rPr>
              <a:t>(a</a:t>
            </a:r>
            <a:r>
              <a:rPr lang="en-US" altLang="zh-CN" sz="1800" baseline="-25000" dirty="0">
                <a:solidFill>
                  <a:srgbClr val="FF0000"/>
                </a:solidFill>
                <a:latin typeface="Consolas" pitchFamily="49" charset="0"/>
                <a:ea typeface="楷体" pitchFamily="49" charset="-122"/>
                <a:cs typeface="Consolas" pitchFamily="49" charset="0"/>
              </a:rPr>
              <a:t>2</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b</a:t>
            </a:r>
            <a:r>
              <a:rPr lang="en-US" altLang="zh-CN" sz="1800" baseline="-25000" dirty="0">
                <a:solidFill>
                  <a:srgbClr val="FF0000"/>
                </a:solidFill>
                <a:latin typeface="Consolas" pitchFamily="49" charset="0"/>
                <a:ea typeface="楷体" pitchFamily="49" charset="-122"/>
                <a:cs typeface="Consolas" pitchFamily="49" charset="0"/>
              </a:rPr>
              <a:t>2</a:t>
            </a:r>
            <a:r>
              <a:rPr lang="en-US" altLang="zh-CN" sz="1800" dirty="0">
                <a:solidFill>
                  <a:srgbClr val="FF0000"/>
                </a:solidFill>
                <a:latin typeface="Consolas" pitchFamily="49" charset="0"/>
                <a:ea typeface="楷体" pitchFamily="49" charset="-122"/>
                <a:cs typeface="Consolas" pitchFamily="49" charset="0"/>
              </a:rPr>
              <a:t>)</a:t>
            </a:r>
            <a:r>
              <a:rPr lang="zh-CN" altLang="zh-CN" sz="1800" dirty="0">
                <a:solidFill>
                  <a:srgbClr val="FF0000"/>
                </a:solidFill>
                <a:latin typeface="Consolas" pitchFamily="49" charset="0"/>
                <a:ea typeface="楷体" pitchFamily="49" charset="-122"/>
                <a:cs typeface="Consolas" pitchFamily="49" charset="0"/>
              </a:rPr>
              <a:t>前面</a:t>
            </a:r>
            <a:r>
              <a:rPr lang="zh-CN"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pPr marL="342900" indent="-342900">
              <a:lnSpc>
                <a:spcPct val="150000"/>
              </a:lnSpc>
              <a:buBlip>
                <a:blip r:embed="rId2"/>
              </a:buBlip>
            </a:pPr>
            <a:r>
              <a:rPr lang="zh-CN" altLang="zh-CN" sz="1800" dirty="0">
                <a:solidFill>
                  <a:srgbClr val="0000FF"/>
                </a:solidFill>
                <a:latin typeface="Consolas" pitchFamily="49" charset="0"/>
                <a:ea typeface="楷体" pitchFamily="49" charset="-122"/>
                <a:cs typeface="Consolas" pitchFamily="49" charset="0"/>
              </a:rPr>
              <a:t>反之，若</a:t>
            </a:r>
            <a:r>
              <a:rPr lang="en-US" altLang="zh-CN" sz="1800" dirty="0">
                <a:solidFill>
                  <a:srgbClr val="0000FF"/>
                </a:solidFill>
                <a:latin typeface="Consolas" pitchFamily="49" charset="0"/>
                <a:ea typeface="楷体" pitchFamily="49" charset="-122"/>
                <a:cs typeface="Consolas" pitchFamily="49" charset="0"/>
              </a:rPr>
              <a:t>min(a</a:t>
            </a:r>
            <a:r>
              <a:rPr lang="en-US" altLang="zh-CN" sz="1800" baseline="-250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b</a:t>
            </a:r>
            <a:r>
              <a:rPr lang="en-US" altLang="zh-CN" sz="1800" baseline="-25000" dirty="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min(a</a:t>
            </a:r>
            <a:r>
              <a:rPr lang="en-US" altLang="zh-CN" sz="1800" baseline="-250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b</a:t>
            </a:r>
            <a:r>
              <a:rPr lang="en-US" altLang="zh-CN" sz="1800" baseline="-25000" dirty="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(a</a:t>
            </a:r>
            <a:r>
              <a:rPr lang="en-US" altLang="zh-CN" sz="1800" baseline="-25000" dirty="0">
                <a:solidFill>
                  <a:srgbClr val="FF0000"/>
                </a:solidFill>
                <a:latin typeface="Consolas" pitchFamily="49" charset="0"/>
                <a:ea typeface="楷体" pitchFamily="49" charset="-122"/>
                <a:cs typeface="Consolas" pitchFamily="49" charset="0"/>
              </a:rPr>
              <a:t>2</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b</a:t>
            </a:r>
            <a:r>
              <a:rPr lang="en-US" altLang="zh-CN" sz="1800" baseline="-25000" dirty="0">
                <a:solidFill>
                  <a:srgbClr val="FF0000"/>
                </a:solidFill>
                <a:latin typeface="Consolas" pitchFamily="49" charset="0"/>
                <a:ea typeface="楷体" pitchFamily="49" charset="-122"/>
                <a:cs typeface="Consolas" pitchFamily="49" charset="0"/>
              </a:rPr>
              <a:t>2</a:t>
            </a:r>
            <a:r>
              <a:rPr lang="en-US" altLang="zh-CN" sz="1800" dirty="0">
                <a:solidFill>
                  <a:srgbClr val="FF0000"/>
                </a:solidFill>
                <a:latin typeface="Consolas" pitchFamily="49" charset="0"/>
                <a:ea typeface="楷体" pitchFamily="49" charset="-122"/>
                <a:cs typeface="Consolas" pitchFamily="49" charset="0"/>
              </a:rPr>
              <a:t>)</a:t>
            </a:r>
            <a:r>
              <a:rPr lang="zh-CN" altLang="zh-CN" sz="1800" dirty="0">
                <a:solidFill>
                  <a:srgbClr val="FF0000"/>
                </a:solidFill>
                <a:latin typeface="Consolas" pitchFamily="49" charset="0"/>
                <a:ea typeface="楷体" pitchFamily="49" charset="-122"/>
                <a:cs typeface="Consolas" pitchFamily="49" charset="0"/>
              </a:rPr>
              <a:t>放在</a:t>
            </a:r>
            <a:r>
              <a:rPr lang="en-US" altLang="zh-CN" sz="1800" dirty="0">
                <a:solidFill>
                  <a:srgbClr val="FF0000"/>
                </a:solidFill>
                <a:latin typeface="Consolas" pitchFamily="49" charset="0"/>
                <a:ea typeface="楷体" pitchFamily="49" charset="-122"/>
                <a:cs typeface="Consolas" pitchFamily="49" charset="0"/>
              </a:rPr>
              <a:t>(a</a:t>
            </a:r>
            <a:r>
              <a:rPr lang="en-US" altLang="zh-CN" sz="1800" baseline="-25000" dirty="0">
                <a:solidFill>
                  <a:srgbClr val="FF0000"/>
                </a:solidFill>
                <a:latin typeface="Consolas" pitchFamily="49" charset="0"/>
                <a:ea typeface="楷体" pitchFamily="49" charset="-122"/>
                <a:cs typeface="Consolas" pitchFamily="49" charset="0"/>
              </a:rPr>
              <a:t>1</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b</a:t>
            </a:r>
            <a:r>
              <a:rPr lang="en-US" altLang="zh-CN" sz="1800" baseline="-25000" dirty="0">
                <a:solidFill>
                  <a:srgbClr val="FF0000"/>
                </a:solidFill>
                <a:latin typeface="Consolas" pitchFamily="49" charset="0"/>
                <a:ea typeface="楷体" pitchFamily="49" charset="-122"/>
                <a:cs typeface="Consolas" pitchFamily="49" charset="0"/>
              </a:rPr>
              <a:t>1</a:t>
            </a:r>
            <a:r>
              <a:rPr lang="en-US" altLang="zh-CN" sz="1800" dirty="0">
                <a:solidFill>
                  <a:srgbClr val="FF0000"/>
                </a:solidFill>
                <a:latin typeface="Consolas" pitchFamily="49" charset="0"/>
                <a:ea typeface="楷体" pitchFamily="49" charset="-122"/>
                <a:cs typeface="Consolas" pitchFamily="49" charset="0"/>
              </a:rPr>
              <a:t>)</a:t>
            </a:r>
            <a:r>
              <a:rPr lang="zh-CN" altLang="zh-CN" sz="1800" dirty="0">
                <a:solidFill>
                  <a:srgbClr val="FF0000"/>
                </a:solidFill>
                <a:latin typeface="Consolas" pitchFamily="49" charset="0"/>
                <a:ea typeface="楷体" pitchFamily="49" charset="-122"/>
                <a:cs typeface="Consolas" pitchFamily="49" charset="0"/>
              </a:rPr>
              <a:t>前面</a:t>
            </a:r>
            <a:r>
              <a:rPr lang="zh-CN" altLang="en-US" sz="1800" dirty="0">
                <a:solidFill>
                  <a:srgbClr val="0000FF"/>
                </a:solidFill>
                <a:latin typeface="Consolas" pitchFamily="49" charset="0"/>
                <a:ea typeface="楷体" pitchFamily="49" charset="-122"/>
                <a:cs typeface="Consolas" pitchFamily="49" charset="0"/>
              </a:rPr>
              <a:t>。</a:t>
            </a:r>
          </a:p>
        </p:txBody>
      </p:sp>
      <p:sp>
        <p:nvSpPr>
          <p:cNvPr id="6" name="TextBox 5"/>
          <p:cNvSpPr txBox="1"/>
          <p:nvPr/>
        </p:nvSpPr>
        <p:spPr>
          <a:xfrm>
            <a:off x="323528" y="3718641"/>
            <a:ext cx="8466164" cy="477054"/>
          </a:xfrm>
          <a:prstGeom prst="rect">
            <a:avLst/>
          </a:prstGeom>
          <a:noFill/>
        </p:spPr>
        <p:txBody>
          <a:bodyPr wrap="square" rtlCol="0">
            <a:spAutoFit/>
          </a:bodyPr>
          <a:lstStyle/>
          <a:p>
            <a:pPr>
              <a:lnSpc>
                <a:spcPts val="3000"/>
              </a:lnSpc>
            </a:pPr>
            <a:r>
              <a:rPr lang="zh-CN" altLang="en-US" sz="2000" dirty="0">
                <a:solidFill>
                  <a:srgbClr val="FF0000"/>
                </a:solidFill>
                <a:latin typeface="Consolas" pitchFamily="49" charset="0"/>
                <a:ea typeface="微软雅黑" pitchFamily="34" charset="-122"/>
                <a:cs typeface="Consolas" pitchFamily="49" charset="0"/>
              </a:rPr>
              <a:t>   让</a:t>
            </a:r>
            <a:r>
              <a:rPr lang="en-US" altLang="zh-CN" sz="2000" dirty="0">
                <a:solidFill>
                  <a:srgbClr val="FF0000"/>
                </a:solidFill>
                <a:latin typeface="Consolas" pitchFamily="49" charset="0"/>
                <a:ea typeface="微软雅黑" pitchFamily="34" charset="-122"/>
                <a:cs typeface="Consolas" pitchFamily="49" charset="0"/>
              </a:rPr>
              <a:t>(</a:t>
            </a:r>
            <a:r>
              <a:rPr lang="en-US" altLang="zh-CN" sz="2000" dirty="0" err="1">
                <a:solidFill>
                  <a:srgbClr val="FF0000"/>
                </a:solidFill>
                <a:latin typeface="Consolas" pitchFamily="49" charset="0"/>
                <a:ea typeface="微软雅黑" pitchFamily="34" charset="-122"/>
                <a:cs typeface="Consolas" pitchFamily="49" charset="0"/>
              </a:rPr>
              <a:t>a,b</a:t>
            </a:r>
            <a:r>
              <a:rPr lang="en-US" altLang="zh-CN" sz="2000" dirty="0">
                <a:solidFill>
                  <a:srgbClr val="FF0000"/>
                </a:solidFill>
                <a:latin typeface="Consolas" pitchFamily="49" charset="0"/>
                <a:ea typeface="微软雅黑" pitchFamily="34" charset="-122"/>
                <a:cs typeface="Consolas" pitchFamily="49" charset="0"/>
              </a:rPr>
              <a:t>)</a:t>
            </a:r>
            <a:r>
              <a:rPr lang="zh-CN" altLang="en-US" sz="2000" dirty="0">
                <a:solidFill>
                  <a:srgbClr val="FF0000"/>
                </a:solidFill>
                <a:latin typeface="Consolas" pitchFamily="49" charset="0"/>
                <a:ea typeface="微软雅黑" pitchFamily="34" charset="-122"/>
                <a:cs typeface="Consolas" pitchFamily="49" charset="0"/>
              </a:rPr>
              <a:t>中</a:t>
            </a:r>
            <a:r>
              <a:rPr lang="en-US" altLang="zh-CN" sz="2000" dirty="0">
                <a:solidFill>
                  <a:srgbClr val="FF0000"/>
                </a:solidFill>
                <a:latin typeface="Consolas" pitchFamily="49" charset="0"/>
                <a:ea typeface="微软雅黑" pitchFamily="34" charset="-122"/>
                <a:cs typeface="Consolas" pitchFamily="49" charset="0"/>
              </a:rPr>
              <a:t>a</a:t>
            </a:r>
            <a:r>
              <a:rPr lang="zh-CN" altLang="en-US" sz="2000" dirty="0">
                <a:solidFill>
                  <a:srgbClr val="FF0000"/>
                </a:solidFill>
                <a:latin typeface="Consolas" pitchFamily="49" charset="0"/>
                <a:ea typeface="微软雅黑" pitchFamily="34" charset="-122"/>
                <a:cs typeface="Consolas" pitchFamily="49" charset="0"/>
              </a:rPr>
              <a:t>比较小的尽可能先执行，</a:t>
            </a:r>
            <a:r>
              <a:rPr lang="en-US" altLang="zh-CN" sz="2000" dirty="0">
                <a:solidFill>
                  <a:srgbClr val="FF0000"/>
                </a:solidFill>
                <a:latin typeface="Consolas" pitchFamily="49" charset="0"/>
                <a:ea typeface="微软雅黑" pitchFamily="34" charset="-122"/>
                <a:cs typeface="Consolas" pitchFamily="49" charset="0"/>
              </a:rPr>
              <a:t>(</a:t>
            </a:r>
            <a:r>
              <a:rPr lang="en-US" altLang="zh-CN" sz="2000" dirty="0" err="1">
                <a:solidFill>
                  <a:srgbClr val="FF0000"/>
                </a:solidFill>
                <a:latin typeface="Consolas" pitchFamily="49" charset="0"/>
                <a:ea typeface="微软雅黑" pitchFamily="34" charset="-122"/>
                <a:cs typeface="Consolas" pitchFamily="49" charset="0"/>
              </a:rPr>
              <a:t>a,b</a:t>
            </a:r>
            <a:r>
              <a:rPr lang="en-US" altLang="zh-CN" sz="2000" dirty="0">
                <a:solidFill>
                  <a:srgbClr val="FF0000"/>
                </a:solidFill>
                <a:latin typeface="Consolas" pitchFamily="49" charset="0"/>
                <a:ea typeface="微软雅黑" pitchFamily="34" charset="-122"/>
                <a:cs typeface="Consolas" pitchFamily="49" charset="0"/>
              </a:rPr>
              <a:t>)</a:t>
            </a:r>
            <a:r>
              <a:rPr lang="zh-CN" altLang="en-US" sz="2000" dirty="0">
                <a:solidFill>
                  <a:srgbClr val="FF0000"/>
                </a:solidFill>
                <a:latin typeface="Consolas" pitchFamily="49" charset="0"/>
                <a:ea typeface="微软雅黑" pitchFamily="34" charset="-122"/>
                <a:cs typeface="Consolas" pitchFamily="49" charset="0"/>
              </a:rPr>
              <a:t>中</a:t>
            </a:r>
            <a:r>
              <a:rPr lang="en-US" altLang="zh-CN" sz="2000" dirty="0">
                <a:solidFill>
                  <a:srgbClr val="FF0000"/>
                </a:solidFill>
                <a:latin typeface="Consolas" pitchFamily="49" charset="0"/>
                <a:ea typeface="微软雅黑" pitchFamily="34" charset="-122"/>
                <a:cs typeface="Consolas" pitchFamily="49" charset="0"/>
              </a:rPr>
              <a:t>b</a:t>
            </a:r>
            <a:r>
              <a:rPr lang="zh-CN" altLang="en-US" sz="2000" dirty="0">
                <a:solidFill>
                  <a:srgbClr val="FF0000"/>
                </a:solidFill>
                <a:latin typeface="Consolas" pitchFamily="49" charset="0"/>
                <a:ea typeface="微软雅黑" pitchFamily="34" charset="-122"/>
                <a:cs typeface="Consolas" pitchFamily="49" charset="0"/>
              </a:rPr>
              <a:t>比较小的尽可能后执行！</a:t>
            </a:r>
          </a:p>
        </p:txBody>
      </p:sp>
      <p:sp>
        <p:nvSpPr>
          <p:cNvPr id="8" name="下箭头 7"/>
          <p:cNvSpPr/>
          <p:nvPr/>
        </p:nvSpPr>
        <p:spPr>
          <a:xfrm>
            <a:off x="4464843" y="2996952"/>
            <a:ext cx="285752" cy="402802"/>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D20CEDB-552D-4AC6-B21D-EB09199B7CF1}"/>
              </a:ext>
            </a:extLst>
          </p:cNvPr>
          <p:cNvSpPr txBox="1"/>
          <p:nvPr/>
        </p:nvSpPr>
        <p:spPr>
          <a:xfrm>
            <a:off x="2200249" y="3439413"/>
            <a:ext cx="915650" cy="461665"/>
          </a:xfrm>
          <a:prstGeom prst="rect">
            <a:avLst/>
          </a:prstGeom>
          <a:noFill/>
        </p:spPr>
        <p:txBody>
          <a:bodyPr wrap="square">
            <a:spAutoFit/>
          </a:bodyPr>
          <a:lstStyle>
            <a:defPPr>
              <a:defRPr lang="zh-CN"/>
            </a:defPPr>
            <a:lvl1pPr algn="ctr">
              <a:defRPr>
                <a:solidFill>
                  <a:srgbClr val="00B050"/>
                </a:solidFill>
                <a:latin typeface="Consolas" pitchFamily="49" charset="0"/>
                <a:ea typeface="微软雅黑" pitchFamily="34" charset="-122"/>
                <a:cs typeface="Consolas" pitchFamily="49" charset="0"/>
              </a:defRPr>
            </a:lvl1pPr>
          </a:lstStyle>
          <a:p>
            <a:r>
              <a:rPr lang="en-US" altLang="zh-CN" dirty="0"/>
              <a:t>a&lt;=b</a:t>
            </a:r>
            <a:endParaRPr lang="zh-CN" altLang="en-US" dirty="0"/>
          </a:p>
        </p:txBody>
      </p:sp>
      <p:sp>
        <p:nvSpPr>
          <p:cNvPr id="18" name="文本框 17">
            <a:extLst>
              <a:ext uri="{FF2B5EF4-FFF2-40B4-BE49-F238E27FC236}">
                <a16:creationId xmlns:a16="http://schemas.microsoft.com/office/drawing/2014/main" id="{670A561A-008B-49B8-8BF0-8BA48B3EDEC6}"/>
              </a:ext>
            </a:extLst>
          </p:cNvPr>
          <p:cNvSpPr txBox="1"/>
          <p:nvPr/>
        </p:nvSpPr>
        <p:spPr>
          <a:xfrm>
            <a:off x="6372200" y="3471391"/>
            <a:ext cx="915650" cy="461665"/>
          </a:xfrm>
          <a:prstGeom prst="rect">
            <a:avLst/>
          </a:prstGeom>
          <a:noFill/>
        </p:spPr>
        <p:txBody>
          <a:bodyPr wrap="square">
            <a:spAutoFit/>
          </a:bodyPr>
          <a:lstStyle/>
          <a:p>
            <a:pPr algn="ctr"/>
            <a:r>
              <a:rPr lang="en-US" altLang="zh-CN" sz="2400" dirty="0">
                <a:solidFill>
                  <a:srgbClr val="00B050"/>
                </a:solidFill>
                <a:latin typeface="Consolas" pitchFamily="49" charset="0"/>
                <a:ea typeface="微软雅黑" pitchFamily="34" charset="-122"/>
                <a:cs typeface="Consolas" pitchFamily="49" charset="0"/>
              </a:rPr>
              <a:t>a&gt;b</a:t>
            </a:r>
            <a:endParaRPr lang="zh-CN" altLang="en-US" dirty="0">
              <a:solidFill>
                <a:srgbClr val="00B050"/>
              </a:solidFill>
            </a:endParaRPr>
          </a:p>
        </p:txBody>
      </p:sp>
      <p:pic>
        <p:nvPicPr>
          <p:cNvPr id="28" name="图片 27">
            <a:extLst>
              <a:ext uri="{FF2B5EF4-FFF2-40B4-BE49-F238E27FC236}">
                <a16:creationId xmlns:a16="http://schemas.microsoft.com/office/drawing/2014/main" id="{F2180A16-7F5A-40A7-B0C2-7989AA609137}"/>
              </a:ext>
            </a:extLst>
          </p:cNvPr>
          <p:cNvPicPr>
            <a:picLocks noChangeAspect="1"/>
          </p:cNvPicPr>
          <p:nvPr/>
        </p:nvPicPr>
        <p:blipFill>
          <a:blip r:embed="rId3"/>
          <a:stretch>
            <a:fillRect/>
          </a:stretch>
        </p:blipFill>
        <p:spPr>
          <a:xfrm>
            <a:off x="4953784" y="4601687"/>
            <a:ext cx="4005814" cy="1549486"/>
          </a:xfrm>
          <a:prstGeom prst="rect">
            <a:avLst/>
          </a:prstGeom>
        </p:spPr>
      </p:pic>
      <p:pic>
        <p:nvPicPr>
          <p:cNvPr id="37" name="图片 36">
            <a:extLst>
              <a:ext uri="{FF2B5EF4-FFF2-40B4-BE49-F238E27FC236}">
                <a16:creationId xmlns:a16="http://schemas.microsoft.com/office/drawing/2014/main" id="{D200CB07-0E56-40F2-A404-B668E5090F40}"/>
              </a:ext>
            </a:extLst>
          </p:cNvPr>
          <p:cNvPicPr>
            <a:picLocks noChangeAspect="1"/>
          </p:cNvPicPr>
          <p:nvPr/>
        </p:nvPicPr>
        <p:blipFill>
          <a:blip r:embed="rId4"/>
          <a:stretch>
            <a:fillRect/>
          </a:stretch>
        </p:blipFill>
        <p:spPr>
          <a:xfrm>
            <a:off x="323528" y="4567189"/>
            <a:ext cx="4309278" cy="1613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260" y="260648"/>
            <a:ext cx="7858180" cy="600164"/>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Johnson</a:t>
            </a:r>
            <a:r>
              <a:rPr lang="zh-CN" altLang="zh-CN" sz="2200">
                <a:solidFill>
                  <a:srgbClr val="0000FF"/>
                </a:solidFill>
                <a:latin typeface="Consolas" pitchFamily="49" charset="0"/>
                <a:ea typeface="楷体" pitchFamily="49" charset="-122"/>
                <a:cs typeface="Consolas" pitchFamily="49" charset="0"/>
              </a:rPr>
              <a:t>贪心算法。其步骤如下：</a:t>
            </a:r>
          </a:p>
        </p:txBody>
      </p:sp>
      <p:sp>
        <p:nvSpPr>
          <p:cNvPr id="3" name="TextBox 2"/>
          <p:cNvSpPr txBox="1"/>
          <p:nvPr/>
        </p:nvSpPr>
        <p:spPr>
          <a:xfrm>
            <a:off x="745698" y="1189342"/>
            <a:ext cx="778674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）把所有作业按</a:t>
            </a:r>
            <a:r>
              <a:rPr lang="en-US" altLang="zh-CN" sz="2000" dirty="0">
                <a:solidFill>
                  <a:srgbClr val="0000FF"/>
                </a:solidFill>
                <a:latin typeface="Consolas" pitchFamily="49" charset="0"/>
                <a:ea typeface="楷体" pitchFamily="49" charset="-122"/>
                <a:cs typeface="Consolas" pitchFamily="49" charset="0"/>
              </a:rPr>
              <a:t>M1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M2</a:t>
            </a:r>
            <a:r>
              <a:rPr lang="zh-CN" altLang="zh-CN" sz="2000" dirty="0">
                <a:solidFill>
                  <a:srgbClr val="0000FF"/>
                </a:solidFill>
                <a:latin typeface="Consolas" pitchFamily="49" charset="0"/>
                <a:ea typeface="楷体" pitchFamily="49" charset="-122"/>
                <a:cs typeface="Consolas" pitchFamily="49" charset="0"/>
              </a:rPr>
              <a:t>的时间分为两组，</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对应第</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组</a:t>
            </a:r>
            <a:r>
              <a:rPr lang="en-US" altLang="zh-CN" sz="2000" dirty="0">
                <a:solidFill>
                  <a:srgbClr val="0000FF"/>
                </a:solidFill>
                <a:latin typeface="Consolas" pitchFamily="49" charset="0"/>
                <a:ea typeface="楷体" pitchFamily="49" charset="-122"/>
                <a:cs typeface="Consolas" pitchFamily="49" charset="0"/>
              </a:rPr>
              <a:t>N1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对应第</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组</a:t>
            </a:r>
            <a:r>
              <a:rPr lang="en-US" altLang="zh-CN" sz="2000" dirty="0">
                <a:solidFill>
                  <a:srgbClr val="0000FF"/>
                </a:solidFill>
                <a:latin typeface="Consolas" pitchFamily="49" charset="0"/>
                <a:ea typeface="楷体" pitchFamily="49" charset="-122"/>
                <a:cs typeface="Consolas" pitchFamily="49" charset="0"/>
              </a:rPr>
              <a:t>N2</a:t>
            </a:r>
            <a:r>
              <a:rPr lang="zh-CN" altLang="zh-CN" sz="2000" dirty="0">
                <a:solidFill>
                  <a:srgbClr val="0000FF"/>
                </a:solidFill>
                <a:latin typeface="Consolas" pitchFamily="49" charset="0"/>
                <a:ea typeface="楷体" pitchFamily="49" charset="-122"/>
                <a:cs typeface="Consolas" pitchFamily="49" charset="0"/>
              </a:rPr>
              <a:t>。</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）将</a:t>
            </a:r>
            <a:r>
              <a:rPr lang="en-US" altLang="zh-CN" sz="2000" dirty="0">
                <a:solidFill>
                  <a:srgbClr val="C00000"/>
                </a:solidFill>
                <a:latin typeface="Consolas" pitchFamily="49" charset="0"/>
                <a:ea typeface="楷体" pitchFamily="49" charset="-122"/>
                <a:cs typeface="Consolas" pitchFamily="49" charset="0"/>
              </a:rPr>
              <a:t>N1</a:t>
            </a:r>
            <a:r>
              <a:rPr lang="zh-CN" altLang="zh-CN" sz="2000" dirty="0">
                <a:solidFill>
                  <a:srgbClr val="0000FF"/>
                </a:solidFill>
                <a:latin typeface="Consolas" pitchFamily="49" charset="0"/>
                <a:ea typeface="楷体" pitchFamily="49" charset="-122"/>
                <a:cs typeface="Consolas" pitchFamily="49" charset="0"/>
              </a:rPr>
              <a:t>的作业按</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C00000"/>
                </a:solidFill>
                <a:latin typeface="Consolas" pitchFamily="49" charset="0"/>
                <a:ea typeface="楷体" pitchFamily="49" charset="-122"/>
                <a:cs typeface="Consolas" pitchFamily="49" charset="0"/>
              </a:rPr>
              <a:t>递增</a:t>
            </a:r>
            <a:r>
              <a:rPr lang="zh-CN" altLang="zh-CN" sz="2000" dirty="0">
                <a:solidFill>
                  <a:srgbClr val="0000FF"/>
                </a:solidFill>
                <a:latin typeface="Consolas" pitchFamily="49" charset="0"/>
                <a:ea typeface="楷体" pitchFamily="49" charset="-122"/>
                <a:cs typeface="Consolas" pitchFamily="49" charset="0"/>
              </a:rPr>
              <a:t>排序，</a:t>
            </a:r>
            <a:r>
              <a:rPr lang="en-US" altLang="zh-CN" sz="2000" dirty="0">
                <a:solidFill>
                  <a:srgbClr val="C00000"/>
                </a:solidFill>
                <a:latin typeface="Consolas" pitchFamily="49" charset="0"/>
                <a:ea typeface="楷体" pitchFamily="49" charset="-122"/>
                <a:cs typeface="Consolas" pitchFamily="49" charset="0"/>
              </a:rPr>
              <a:t>N2</a:t>
            </a:r>
            <a:r>
              <a:rPr lang="zh-CN" altLang="zh-CN" sz="2000" dirty="0">
                <a:solidFill>
                  <a:srgbClr val="0000FF"/>
                </a:solidFill>
                <a:latin typeface="Consolas" pitchFamily="49" charset="0"/>
                <a:ea typeface="楷体" pitchFamily="49" charset="-122"/>
                <a:cs typeface="Consolas" pitchFamily="49" charset="0"/>
              </a:rPr>
              <a:t>的作业按</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C00000"/>
                </a:solidFill>
                <a:latin typeface="Consolas" pitchFamily="49" charset="0"/>
                <a:ea typeface="楷体" pitchFamily="49" charset="-122"/>
                <a:cs typeface="Consolas" pitchFamily="49" charset="0"/>
              </a:rPr>
              <a:t>递减</a:t>
            </a:r>
            <a:r>
              <a:rPr lang="zh-CN" altLang="zh-CN" sz="2000" dirty="0">
                <a:solidFill>
                  <a:srgbClr val="0000FF"/>
                </a:solidFill>
                <a:latin typeface="Consolas" pitchFamily="49" charset="0"/>
                <a:ea typeface="楷体" pitchFamily="49" charset="-122"/>
                <a:cs typeface="Consolas" pitchFamily="49" charset="0"/>
              </a:rPr>
              <a:t>排序。</a:t>
            </a: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）按顺序先执行</a:t>
            </a:r>
            <a:r>
              <a:rPr lang="en-US" altLang="zh-CN" sz="2000" dirty="0">
                <a:solidFill>
                  <a:srgbClr val="0000FF"/>
                </a:solidFill>
                <a:latin typeface="Consolas" pitchFamily="49" charset="0"/>
                <a:ea typeface="楷体" pitchFamily="49" charset="-122"/>
                <a:cs typeface="Consolas" pitchFamily="49" charset="0"/>
              </a:rPr>
              <a:t>N1</a:t>
            </a:r>
            <a:r>
              <a:rPr lang="zh-CN" altLang="zh-CN" sz="2000" dirty="0">
                <a:solidFill>
                  <a:srgbClr val="0000FF"/>
                </a:solidFill>
                <a:latin typeface="Consolas" pitchFamily="49" charset="0"/>
                <a:ea typeface="楷体" pitchFamily="49" charset="-122"/>
                <a:cs typeface="Consolas" pitchFamily="49" charset="0"/>
              </a:rPr>
              <a:t>的作业，再执行</a:t>
            </a:r>
            <a:r>
              <a:rPr lang="en-US" altLang="zh-CN" sz="2000" dirty="0">
                <a:solidFill>
                  <a:srgbClr val="0000FF"/>
                </a:solidFill>
                <a:latin typeface="Consolas" pitchFamily="49" charset="0"/>
                <a:ea typeface="楷体" pitchFamily="49" charset="-122"/>
                <a:cs typeface="Consolas" pitchFamily="49" charset="0"/>
              </a:rPr>
              <a:t>N2</a:t>
            </a:r>
            <a:r>
              <a:rPr lang="zh-CN" altLang="zh-CN" sz="2000" dirty="0">
                <a:solidFill>
                  <a:srgbClr val="0000FF"/>
                </a:solidFill>
                <a:latin typeface="Consolas" pitchFamily="49" charset="0"/>
                <a:ea typeface="楷体" pitchFamily="49" charset="-122"/>
                <a:cs typeface="Consolas" pitchFamily="49" charset="0"/>
              </a:rPr>
              <a:t>的作业，得到的就是耗时最少的最优调度方案。</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4890812" y="2618102"/>
            <a:ext cx="3857652" cy="2208085"/>
            <a:chOff x="5288090" y="3500437"/>
            <a:chExt cx="3857652" cy="2208085"/>
          </a:xfrm>
        </p:grpSpPr>
        <p:sp>
          <p:nvSpPr>
            <p:cNvPr id="5" name="TextBox 4"/>
            <p:cNvSpPr txBox="1"/>
            <p:nvPr/>
          </p:nvSpPr>
          <p:spPr>
            <a:xfrm>
              <a:off x="5288090" y="5000636"/>
              <a:ext cx="3857652" cy="707886"/>
            </a:xfrm>
            <a:prstGeom prst="rect">
              <a:avLst/>
            </a:prstGeom>
            <a:noFill/>
          </p:spPr>
          <p:txBody>
            <a:bodyPr wrap="square" rtlCol="0">
              <a:spAutoFit/>
            </a:bodyPr>
            <a:lstStyle/>
            <a:p>
              <a:r>
                <a:rPr lang="zh-CN" altLang="en-US" sz="2000" dirty="0">
                  <a:solidFill>
                    <a:srgbClr val="0000FF"/>
                  </a:solidFill>
                  <a:latin typeface="Consolas" pitchFamily="49" charset="0"/>
                  <a:ea typeface="仿宋" pitchFamily="49" charset="-122"/>
                  <a:cs typeface="Consolas" pitchFamily="49" charset="0"/>
                </a:rPr>
                <a:t>实际上，</a:t>
              </a:r>
              <a:r>
                <a:rPr lang="en-US" altLang="zh-CN" sz="2000"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的作业</a:t>
              </a:r>
              <a:r>
                <a:rPr lang="zh-CN" altLang="en-US" sz="2000" dirty="0">
                  <a:solidFill>
                    <a:srgbClr val="0000FF"/>
                  </a:solidFill>
                  <a:latin typeface="Consolas" pitchFamily="49" charset="0"/>
                  <a:ea typeface="仿宋" pitchFamily="49" charset="-122"/>
                  <a:cs typeface="Consolas" pitchFamily="49" charset="0"/>
                </a:rPr>
                <a:t>也</a:t>
              </a:r>
              <a:r>
                <a:rPr lang="zh-CN" altLang="zh-CN" sz="2000" dirty="0">
                  <a:solidFill>
                    <a:srgbClr val="0000FF"/>
                  </a:solidFill>
                  <a:latin typeface="Consolas" pitchFamily="49" charset="0"/>
                  <a:ea typeface="仿宋" pitchFamily="49" charset="-122"/>
                  <a:cs typeface="Consolas" pitchFamily="49" charset="0"/>
                </a:rPr>
                <a:t>按</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递</a:t>
              </a:r>
              <a:r>
                <a:rPr lang="zh-CN" altLang="en-US" sz="2000" dirty="0">
                  <a:solidFill>
                    <a:srgbClr val="0000FF"/>
                  </a:solidFill>
                  <a:latin typeface="Consolas" pitchFamily="49" charset="0"/>
                  <a:ea typeface="仿宋" pitchFamily="49" charset="-122"/>
                  <a:cs typeface="Consolas" pitchFamily="49" charset="0"/>
                </a:rPr>
                <a:t>增</a:t>
              </a:r>
              <a:r>
                <a:rPr lang="zh-CN" altLang="zh-CN" sz="2000" dirty="0">
                  <a:solidFill>
                    <a:srgbClr val="0000FF"/>
                  </a:solidFill>
                  <a:latin typeface="Consolas" pitchFamily="49" charset="0"/>
                  <a:ea typeface="仿宋" pitchFamily="49" charset="-122"/>
                  <a:cs typeface="Consolas" pitchFamily="49" charset="0"/>
                </a:rPr>
                <a:t>排序</a:t>
              </a:r>
              <a:r>
                <a:rPr lang="zh-CN" altLang="en-US" sz="2000" dirty="0">
                  <a:solidFill>
                    <a:srgbClr val="0000FF"/>
                  </a:solidFill>
                  <a:latin typeface="Consolas" pitchFamily="49" charset="0"/>
                  <a:ea typeface="仿宋" pitchFamily="49" charset="-122"/>
                  <a:cs typeface="Consolas" pitchFamily="49" charset="0"/>
                </a:rPr>
                <a:t>，从后面向前面顺序执行</a:t>
              </a:r>
            </a:p>
          </p:txBody>
        </p:sp>
        <p:cxnSp>
          <p:nvCxnSpPr>
            <p:cNvPr id="6" name="直接箭头连接符 5"/>
            <p:cNvCxnSpPr/>
            <p:nvPr/>
          </p:nvCxnSpPr>
          <p:spPr>
            <a:xfrm rot="16200000" flipV="1">
              <a:off x="6107918" y="4250536"/>
              <a:ext cx="1500198"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7.2 </a:t>
            </a:r>
            <a:r>
              <a:rPr lang="zh-CN" altLang="zh-CN" sz="2800">
                <a:solidFill>
                  <a:srgbClr val="FF0000"/>
                </a:solidFill>
                <a:latin typeface="Consolas" pitchFamily="49" charset="0"/>
                <a:ea typeface="叶根友毛笔行书2.0版" pitchFamily="2" charset="-122"/>
                <a:cs typeface="Consolas" pitchFamily="49" charset="0"/>
              </a:rPr>
              <a:t>求解活动安排问题</a:t>
            </a:r>
          </a:p>
        </p:txBody>
      </p:sp>
      <p:sp>
        <p:nvSpPr>
          <p:cNvPr id="5" name="TextBox 4"/>
          <p:cNvSpPr txBox="1"/>
          <p:nvPr/>
        </p:nvSpPr>
        <p:spPr>
          <a:xfrm>
            <a:off x="571472" y="1285860"/>
            <a:ext cx="7929618" cy="377782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假设有一个需要使用某一资源的</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个活动所组成的集合</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。该资源任何时刻只能被一个活动所占用，活动</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有一个开始时间</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和结束时间</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），其执行时间为</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，假设最早活动执行时间为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一旦某个活动开始执行，中间不能被打断，直到其执行完毕。若活动</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和活动</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或</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，则称这两个活动</a:t>
            </a:r>
            <a:r>
              <a:rPr lang="zh-CN" altLang="zh-CN" sz="2000">
                <a:solidFill>
                  <a:srgbClr val="C00000"/>
                </a:solidFill>
                <a:latin typeface="Consolas" pitchFamily="49" charset="0"/>
                <a:ea typeface="楷体" pitchFamily="49" charset="-122"/>
                <a:cs typeface="Consolas" pitchFamily="49" charset="0"/>
              </a:rPr>
              <a:t>兼容</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设计算法求一种最优活动安排方案，使得</a:t>
            </a:r>
            <a:r>
              <a:rPr lang="zh-CN" altLang="zh-CN" sz="200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所有安排的活动个数最多</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569221"/>
            <a:ext cx="1643074" cy="430887"/>
          </a:xfrm>
          <a:prstGeom prst="rect">
            <a:avLst/>
          </a:prstGeom>
          <a:noFill/>
        </p:spPr>
        <p:txBody>
          <a:bodyPr wrap="square" rtlCol="0">
            <a:spAutoFit/>
          </a:bodyPr>
          <a:lstStyle/>
          <a:p>
            <a:r>
              <a:rPr lang="zh-CN" altLang="en-US" sz="2200">
                <a:solidFill>
                  <a:srgbClr val="0000FF"/>
                </a:solidFill>
                <a:latin typeface="Consolas" pitchFamily="49" charset="0"/>
                <a:ea typeface="微软雅黑" pitchFamily="34" charset="-122"/>
                <a:cs typeface="Consolas" pitchFamily="49" charset="0"/>
              </a:rPr>
              <a:t>示例：</a:t>
            </a:r>
            <a:r>
              <a:rPr lang="en-US" altLang="zh-CN" sz="2200" i="1">
                <a:solidFill>
                  <a:srgbClr val="0000FF"/>
                </a:solidFill>
                <a:latin typeface="Consolas" pitchFamily="49" charset="0"/>
                <a:ea typeface="微软雅黑" pitchFamily="34" charset="-122"/>
                <a:cs typeface="Consolas" pitchFamily="49" charset="0"/>
              </a:rPr>
              <a:t>n</a:t>
            </a:r>
            <a:r>
              <a:rPr lang="en-US" altLang="zh-CN" sz="2200">
                <a:solidFill>
                  <a:srgbClr val="0000FF"/>
                </a:solidFill>
                <a:latin typeface="Consolas" pitchFamily="49" charset="0"/>
                <a:ea typeface="微软雅黑" pitchFamily="34" charset="-122"/>
                <a:cs typeface="Consolas" pitchFamily="49" charset="0"/>
              </a:rPr>
              <a:t>=4</a:t>
            </a:r>
            <a:endParaRPr lang="zh-CN" altLang="en-US" sz="2200">
              <a:solidFill>
                <a:srgbClr val="0000FF"/>
              </a:solidFill>
              <a:latin typeface="Consolas" pitchFamily="49" charset="0"/>
              <a:ea typeface="微软雅黑" pitchFamily="34" charset="-122"/>
              <a:cs typeface="Consolas"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42550800"/>
              </p:ext>
            </p:extLst>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dirty="0">
                          <a:solidFill>
                            <a:srgbClr val="C00000"/>
                          </a:solidFill>
                          <a:latin typeface="Consolas" pitchFamily="49" charset="0"/>
                          <a:ea typeface="楷体" pitchFamily="49" charset="-122"/>
                          <a:cs typeface="Consolas" pitchFamily="49" charset="0"/>
                        </a:rPr>
                        <a:t>1</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a:solidFill>
                            <a:srgbClr val="C00000"/>
                          </a:solidFill>
                          <a:latin typeface="Consolas" pitchFamily="49" charset="0"/>
                          <a:ea typeface="楷体" pitchFamily="49" charset="-122"/>
                          <a:cs typeface="Consolas" pitchFamily="49" charset="0"/>
                        </a:rPr>
                        <a:t>3</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a:solidFill>
                            <a:srgbClr val="C00000"/>
                          </a:solidFill>
                          <a:latin typeface="Consolas" pitchFamily="49" charset="0"/>
                          <a:ea typeface="楷体" pitchFamily="49" charset="-122"/>
                          <a:cs typeface="Consolas" pitchFamily="49" charset="0"/>
                        </a:rPr>
                        <a:t>5</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a:solidFill>
                            <a:srgbClr val="C00000"/>
                          </a:solidFill>
                          <a:latin typeface="Consolas" pitchFamily="49" charset="0"/>
                          <a:ea typeface="楷体" pitchFamily="49" charset="-122"/>
                          <a:cs typeface="Consolas" pitchFamily="49" charset="0"/>
                        </a:rPr>
                        <a:t>4</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a:solidFill>
                            <a:srgbClr val="C00000"/>
                          </a:solidFill>
                          <a:latin typeface="Consolas" pitchFamily="49" charset="0"/>
                          <a:ea typeface="楷体" pitchFamily="49" charset="-122"/>
                          <a:cs typeface="Consolas" pitchFamily="49" charset="0"/>
                        </a:rPr>
                        <a:t>6</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a:solidFill>
                            <a:srgbClr val="C00000"/>
                          </a:solidFill>
                          <a:latin typeface="Consolas" pitchFamily="49" charset="0"/>
                          <a:ea typeface="楷体" pitchFamily="49" charset="-122"/>
                          <a:cs typeface="Consolas" pitchFamily="49" charset="0"/>
                        </a:rPr>
                        <a:t>14</a:t>
                      </a:r>
                      <a:endParaRPr lang="zh-CN" altLang="en-US" b="1" dirty="0">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dirty="0">
                          <a:solidFill>
                            <a:srgbClr val="9900FF"/>
                          </a:solidFill>
                          <a:latin typeface="Consolas" pitchFamily="49" charset="0"/>
                          <a:ea typeface="楷体" pitchFamily="49" charset="-122"/>
                          <a:cs typeface="Consolas" pitchFamily="49" charset="0"/>
                        </a:rPr>
                        <a:t>7</a:t>
                      </a:r>
                      <a:endParaRPr lang="zh-CN" altLang="en-US" b="1" dirty="0">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519734080"/>
              </p:ext>
            </p:extLst>
          </p:nvPr>
        </p:nvGraphicFramePr>
        <p:xfrm>
          <a:off x="1047768" y="3429000"/>
          <a:ext cx="6096000" cy="74168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0</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1</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0</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0"/>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5</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2</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C00000"/>
                          </a:solidFill>
                          <a:latin typeface="Consolas" pitchFamily="49" charset="0"/>
                          <a:ea typeface="楷体" pitchFamily="49" charset="-122"/>
                          <a:cs typeface="Consolas" pitchFamily="49" charset="0"/>
                        </a:rPr>
                        <a:t>4</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dirty="0">
                          <a:solidFill>
                            <a:srgbClr val="9900FF"/>
                          </a:solidFill>
                          <a:latin typeface="Consolas" pitchFamily="49" charset="0"/>
                          <a:ea typeface="楷体" pitchFamily="49" charset="-122"/>
                          <a:cs typeface="Consolas" pitchFamily="49" charset="0"/>
                        </a:rPr>
                        <a:t>7</a:t>
                      </a:r>
                      <a:endParaRPr lang="zh-CN" sz="1800" b="1" kern="100" dirty="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500034" y="2428868"/>
            <a:ext cx="7786742" cy="822597"/>
          </a:xfrm>
          <a:prstGeom prst="rect">
            <a:avLst/>
          </a:prstGeom>
          <a:no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）把所有作业按</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的时间分为两组，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对应第</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组</a:t>
            </a:r>
            <a:r>
              <a:rPr lang="en-US" altLang="zh-CN" sz="2000">
                <a:solidFill>
                  <a:srgbClr val="0000FF"/>
                </a:solidFill>
                <a:latin typeface="Consolas" pitchFamily="49" charset="0"/>
                <a:ea typeface="楷体" pitchFamily="49" charset="-122"/>
                <a:cs typeface="Consolas" pitchFamily="49" charset="0"/>
              </a:rPr>
              <a:t>N1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对应第</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组</a:t>
            </a:r>
            <a:r>
              <a:rPr lang="en-US" altLang="zh-CN" sz="2000">
                <a:solidFill>
                  <a:srgbClr val="0000FF"/>
                </a:solidFill>
                <a:latin typeface="Consolas" pitchFamily="49" charset="0"/>
                <a:ea typeface="楷体" pitchFamily="49" charset="-122"/>
                <a:cs typeface="Consolas" pitchFamily="49" charset="0"/>
              </a:rPr>
              <a:t>N2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429684"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）将</a:t>
            </a:r>
            <a:r>
              <a:rPr lang="en-US" altLang="zh-CN" sz="2000">
                <a:solidFill>
                  <a:srgbClr val="0000FF"/>
                </a:solidFill>
                <a:latin typeface="Consolas" pitchFamily="49" charset="0"/>
                <a:ea typeface="楷体" pitchFamily="49" charset="-122"/>
                <a:cs typeface="Consolas" pitchFamily="49" charset="0"/>
              </a:rPr>
              <a:t>N1</a:t>
            </a:r>
            <a:r>
              <a:rPr lang="zh-CN" altLang="en-US" sz="2000">
                <a:solidFill>
                  <a:srgbClr val="0000FF"/>
                </a:solidFill>
                <a:latin typeface="Consolas" pitchFamily="49" charset="0"/>
                <a:ea typeface="楷体" pitchFamily="49" charset="-122"/>
                <a:cs typeface="Consolas" pitchFamily="49" charset="0"/>
              </a:rPr>
              <a:t>（组号</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 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的作业按</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（用时间</a:t>
            </a:r>
            <a:r>
              <a:rPr lang="en-US" altLang="zh-CN" sz="2000">
                <a:solidFill>
                  <a:srgbClr val="0000FF"/>
                </a:solidFill>
                <a:latin typeface="Consolas" pitchFamily="49" charset="0"/>
                <a:ea typeface="楷体" pitchFamily="49" charset="-122"/>
                <a:cs typeface="Consolas" pitchFamily="49" charset="0"/>
              </a:rPr>
              <a:t>time</a:t>
            </a:r>
            <a:r>
              <a:rPr lang="zh-CN" altLang="en-US" sz="2000">
                <a:solidFill>
                  <a:srgbClr val="0000FF"/>
                </a:solidFill>
                <a:latin typeface="Consolas" pitchFamily="49" charset="0"/>
                <a:ea typeface="楷体" pitchFamily="49" charset="-122"/>
                <a:cs typeface="Consolas" pitchFamily="49" charset="0"/>
              </a:rPr>
              <a:t>存放）</a:t>
            </a:r>
            <a:r>
              <a:rPr lang="zh-CN" altLang="zh-CN" sz="2000">
                <a:solidFill>
                  <a:srgbClr val="0000FF"/>
                </a:solidFill>
                <a:latin typeface="Consolas" pitchFamily="49" charset="0"/>
                <a:ea typeface="楷体" pitchFamily="49" charset="-122"/>
                <a:cs typeface="Consolas" pitchFamily="49" charset="0"/>
              </a:rPr>
              <a:t>递增排序，</a:t>
            </a:r>
            <a:r>
              <a:rPr lang="en-US" altLang="zh-CN" sz="2000">
                <a:solidFill>
                  <a:srgbClr val="0000FF"/>
                </a:solidFill>
                <a:latin typeface="Consolas" pitchFamily="49" charset="0"/>
                <a:ea typeface="楷体" pitchFamily="49" charset="-122"/>
                <a:cs typeface="Consolas" pitchFamily="49" charset="0"/>
              </a:rPr>
              <a:t>N2</a:t>
            </a:r>
            <a:r>
              <a:rPr lang="zh-CN" altLang="en-US" sz="2000">
                <a:solidFill>
                  <a:srgbClr val="0000FF"/>
                </a:solidFill>
                <a:latin typeface="Consolas" pitchFamily="49" charset="0"/>
                <a:ea typeface="楷体" pitchFamily="49" charset="-122"/>
                <a:cs typeface="Consolas" pitchFamily="49" charset="0"/>
              </a:rPr>
              <a:t> （组号</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 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的作业按</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（用时间</a:t>
            </a:r>
            <a:r>
              <a:rPr lang="en-US" altLang="zh-CN" sz="2000">
                <a:solidFill>
                  <a:srgbClr val="0000FF"/>
                </a:solidFill>
                <a:latin typeface="Consolas" pitchFamily="49" charset="0"/>
                <a:ea typeface="楷体" pitchFamily="49" charset="-122"/>
                <a:cs typeface="Consolas" pitchFamily="49" charset="0"/>
              </a:rPr>
              <a:t>time</a:t>
            </a:r>
            <a:r>
              <a:rPr lang="zh-CN" altLang="en-US" sz="2000">
                <a:solidFill>
                  <a:srgbClr val="0000FF"/>
                </a:solidFill>
                <a:latin typeface="Consolas" pitchFamily="49" charset="0"/>
                <a:ea typeface="楷体" pitchFamily="49" charset="-122"/>
                <a:cs typeface="Consolas" pitchFamily="49" charset="0"/>
              </a:rPr>
              <a:t>存放）</a:t>
            </a:r>
            <a:r>
              <a:rPr lang="zh-CN" altLang="zh-CN" sz="2000">
                <a:solidFill>
                  <a:srgbClr val="0000FF"/>
                </a:solidFill>
                <a:latin typeface="Consolas" pitchFamily="49" charset="0"/>
                <a:ea typeface="楷体" pitchFamily="49" charset="-122"/>
                <a:cs typeface="Consolas" pitchFamily="49" charset="0"/>
              </a:rPr>
              <a:t>递</a:t>
            </a:r>
            <a:r>
              <a:rPr lang="zh-CN" altLang="en-US" sz="2000">
                <a:solidFill>
                  <a:srgbClr val="0000FF"/>
                </a:solidFill>
                <a:latin typeface="Consolas" pitchFamily="49" charset="0"/>
                <a:ea typeface="楷体" pitchFamily="49" charset="-122"/>
                <a:cs typeface="Consolas" pitchFamily="49" charset="0"/>
              </a:rPr>
              <a:t>增</a:t>
            </a:r>
            <a:r>
              <a:rPr lang="zh-CN" altLang="zh-CN" sz="2000">
                <a:solidFill>
                  <a:srgbClr val="0000FF"/>
                </a:solidFill>
                <a:latin typeface="Consolas" pitchFamily="49" charset="0"/>
                <a:ea typeface="楷体" pitchFamily="49" charset="-122"/>
                <a:cs typeface="Consolas" pitchFamily="49" charset="0"/>
              </a:rPr>
              <a:t>排序。</a:t>
            </a:r>
          </a:p>
        </p:txBody>
      </p:sp>
      <p:graphicFrame>
        <p:nvGraphicFramePr>
          <p:cNvPr id="3" name="表格 2"/>
          <p:cNvGraphicFramePr>
            <a:graphicFrameLocks noGrp="1"/>
          </p:cNvGraphicFramePr>
          <p:nvPr/>
        </p:nvGraphicFramePr>
        <p:xfrm>
          <a:off x="1000100" y="1887852"/>
          <a:ext cx="6096000" cy="185420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nvGraphicFramePr>
        <p:xfrm>
          <a:off x="1047768" y="4065288"/>
          <a:ext cx="6096000" cy="185420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6" name="左弧形箭头 5"/>
          <p:cNvSpPr/>
          <p:nvPr/>
        </p:nvSpPr>
        <p:spPr>
          <a:xfrm>
            <a:off x="428596" y="3500438"/>
            <a:ext cx="500066"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4" name="椭圆 3">
            <a:extLst>
              <a:ext uri="{FF2B5EF4-FFF2-40B4-BE49-F238E27FC236}">
                <a16:creationId xmlns:a16="http://schemas.microsoft.com/office/drawing/2014/main" id="{B3E5EE56-9655-41AB-8133-EC6C15D4BB50}"/>
              </a:ext>
            </a:extLst>
          </p:cNvPr>
          <p:cNvSpPr/>
          <p:nvPr/>
        </p:nvSpPr>
        <p:spPr>
          <a:xfrm>
            <a:off x="2726168" y="4851576"/>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26711C5-E259-4941-AF34-2FEBF3D35165}"/>
              </a:ext>
            </a:extLst>
          </p:cNvPr>
          <p:cNvSpPr/>
          <p:nvPr/>
        </p:nvSpPr>
        <p:spPr>
          <a:xfrm>
            <a:off x="3960877" y="4509120"/>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036E485-1C4A-4C61-B620-6B9986CA1421}"/>
              </a:ext>
            </a:extLst>
          </p:cNvPr>
          <p:cNvSpPr/>
          <p:nvPr/>
        </p:nvSpPr>
        <p:spPr>
          <a:xfrm>
            <a:off x="5148064" y="4509120"/>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995D1DA-2DBD-4C9E-88CD-CA94C531C5C2}"/>
              </a:ext>
            </a:extLst>
          </p:cNvPr>
          <p:cNvSpPr/>
          <p:nvPr/>
        </p:nvSpPr>
        <p:spPr>
          <a:xfrm>
            <a:off x="6372200" y="4848388"/>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DFDB894-A17F-408F-A661-AB6597539E77}"/>
              </a:ext>
            </a:extLst>
          </p:cNvPr>
          <p:cNvCxnSpPr>
            <a:endCxn id="7" idx="3"/>
          </p:cNvCxnSpPr>
          <p:nvPr/>
        </p:nvCxnSpPr>
        <p:spPr>
          <a:xfrm flipV="1">
            <a:off x="3014168" y="4754943"/>
            <a:ext cx="988886" cy="237445"/>
          </a:xfrm>
          <a:prstGeom prst="straightConnector1">
            <a:avLst/>
          </a:prstGeom>
          <a:ln w="952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a:extLst>
              <a:ext uri="{FF2B5EF4-FFF2-40B4-BE49-F238E27FC236}">
                <a16:creationId xmlns:a16="http://schemas.microsoft.com/office/drawing/2014/main" id="{D5E260EB-531B-4389-8E55-57761B79FAEA}"/>
              </a:ext>
            </a:extLst>
          </p:cNvPr>
          <p:cNvCxnSpPr>
            <a:stCxn id="7" idx="5"/>
            <a:endCxn id="8" idx="3"/>
          </p:cNvCxnSpPr>
          <p:nvPr/>
        </p:nvCxnSpPr>
        <p:spPr>
          <a:xfrm>
            <a:off x="4206700" y="4754943"/>
            <a:ext cx="983541" cy="0"/>
          </a:xfrm>
          <a:prstGeom prst="straightConnector1">
            <a:avLst/>
          </a:prstGeom>
          <a:ln w="952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3BC77162-467A-409D-8D46-9278F79CF765}"/>
              </a:ext>
            </a:extLst>
          </p:cNvPr>
          <p:cNvCxnSpPr>
            <a:endCxn id="9" idx="2"/>
          </p:cNvCxnSpPr>
          <p:nvPr/>
        </p:nvCxnSpPr>
        <p:spPr>
          <a:xfrm>
            <a:off x="5436064" y="4754943"/>
            <a:ext cx="936136" cy="237445"/>
          </a:xfrm>
          <a:prstGeom prst="straightConnector1">
            <a:avLst/>
          </a:prstGeom>
          <a:ln w="9525">
            <a:solidFill>
              <a:srgbClr val="FF0000"/>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98759"/>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）按顺序先执行</a:t>
            </a:r>
            <a:r>
              <a:rPr lang="en-US" altLang="zh-CN" sz="2000">
                <a:solidFill>
                  <a:srgbClr val="0000FF"/>
                </a:solidFill>
                <a:latin typeface="Consolas" pitchFamily="49" charset="0"/>
                <a:ea typeface="楷体" pitchFamily="49" charset="-122"/>
                <a:cs typeface="Consolas" pitchFamily="49" charset="0"/>
              </a:rPr>
              <a:t>N1</a:t>
            </a:r>
            <a:r>
              <a:rPr lang="zh-CN" altLang="zh-CN" sz="2000">
                <a:solidFill>
                  <a:srgbClr val="0000FF"/>
                </a:solidFill>
                <a:latin typeface="Consolas" pitchFamily="49" charset="0"/>
                <a:ea typeface="楷体" pitchFamily="49" charset="-122"/>
                <a:cs typeface="Consolas" pitchFamily="49" charset="0"/>
              </a:rPr>
              <a:t>的作业</a:t>
            </a:r>
            <a:r>
              <a:rPr lang="zh-CN" altLang="en-US" sz="2000">
                <a:solidFill>
                  <a:srgbClr val="0000FF"/>
                </a:solidFill>
                <a:latin typeface="Consolas" pitchFamily="49" charset="0"/>
                <a:ea typeface="楷体" pitchFamily="49" charset="-122"/>
                <a:cs typeface="Consolas" pitchFamily="49" charset="0"/>
              </a:rPr>
              <a:t>（顺序）</a:t>
            </a:r>
            <a:r>
              <a:rPr lang="zh-CN" altLang="zh-CN" sz="2000">
                <a:solidFill>
                  <a:srgbClr val="0000FF"/>
                </a:solidFill>
                <a:latin typeface="Consolas" pitchFamily="49" charset="0"/>
                <a:ea typeface="楷体" pitchFamily="49" charset="-122"/>
                <a:cs typeface="Consolas" pitchFamily="49" charset="0"/>
              </a:rPr>
              <a:t>，再执行</a:t>
            </a:r>
            <a:r>
              <a:rPr lang="en-US" altLang="zh-CN" sz="2000">
                <a:solidFill>
                  <a:srgbClr val="0000FF"/>
                </a:solidFill>
                <a:latin typeface="Consolas" pitchFamily="49" charset="0"/>
                <a:ea typeface="楷体" pitchFamily="49" charset="-122"/>
                <a:cs typeface="Consolas" pitchFamily="49" charset="0"/>
              </a:rPr>
              <a:t>N2</a:t>
            </a:r>
            <a:r>
              <a:rPr lang="zh-CN" altLang="zh-CN" sz="2000">
                <a:solidFill>
                  <a:srgbClr val="0000FF"/>
                </a:solidFill>
                <a:latin typeface="Consolas" pitchFamily="49" charset="0"/>
                <a:ea typeface="楷体" pitchFamily="49" charset="-122"/>
                <a:cs typeface="Consolas" pitchFamily="49" charset="0"/>
              </a:rPr>
              <a:t>的作业</a:t>
            </a:r>
            <a:r>
              <a:rPr lang="zh-CN" altLang="en-US" sz="2000">
                <a:solidFill>
                  <a:srgbClr val="0000FF"/>
                </a:solidFill>
                <a:latin typeface="Consolas" pitchFamily="49" charset="0"/>
                <a:ea typeface="楷体" pitchFamily="49" charset="-122"/>
                <a:cs typeface="Consolas" pitchFamily="49" charset="0"/>
              </a:rPr>
              <a:t>（反序）</a:t>
            </a:r>
            <a:r>
              <a:rPr lang="zh-CN" altLang="zh-CN" sz="2000">
                <a:solidFill>
                  <a:srgbClr val="0000FF"/>
                </a:solidFill>
                <a:latin typeface="Consolas" pitchFamily="49" charset="0"/>
                <a:ea typeface="楷体" pitchFamily="49" charset="-122"/>
                <a:cs typeface="Consolas" pitchFamily="49" charset="0"/>
              </a:rPr>
              <a:t>，得到的就是耗时最少的最优调度方案。</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404958" y="3786190"/>
          <a:ext cx="6096000" cy="185420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5" name="左弧形箭头 4"/>
          <p:cNvSpPr/>
          <p:nvPr/>
        </p:nvSpPr>
        <p:spPr>
          <a:xfrm>
            <a:off x="785786" y="3078464"/>
            <a:ext cx="428628"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aphicFrame>
        <p:nvGraphicFramePr>
          <p:cNvPr id="6" name="表格 5"/>
          <p:cNvGraphicFramePr>
            <a:graphicFrameLocks noGrp="1"/>
          </p:cNvGraphicFramePr>
          <p:nvPr/>
        </p:nvGraphicFramePr>
        <p:xfrm>
          <a:off x="1404958" y="1428736"/>
          <a:ext cx="6096000" cy="185420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7" name="TextBox 6"/>
          <p:cNvSpPr txBox="1"/>
          <p:nvPr/>
        </p:nvSpPr>
        <p:spPr>
          <a:xfrm>
            <a:off x="1285852" y="6000768"/>
            <a:ext cx="3500462" cy="400110"/>
          </a:xfrm>
          <a:prstGeom prst="rect">
            <a:avLst/>
          </a:prstGeom>
          <a:noFill/>
        </p:spPr>
        <p:txBody>
          <a:bodyPr wrap="square" rtlCol="0">
            <a:spAutoFit/>
          </a:bodyPr>
          <a:lstStyle/>
          <a:p>
            <a:r>
              <a:rPr lang="zh-CN" altLang="zh-CN" sz="2000">
                <a:solidFill>
                  <a:srgbClr val="0000FF"/>
                </a:solidFill>
                <a:latin typeface="Consolas" pitchFamily="49" charset="0"/>
                <a:ea typeface="微软雅黑" pitchFamily="34" charset="-122"/>
                <a:cs typeface="Consolas" pitchFamily="49" charset="0"/>
              </a:rPr>
              <a:t>最优调度方案</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3 1 4 2</a:t>
            </a:r>
            <a:endParaRPr lang="zh-CN" altLang="en-US" sz="2000">
              <a:latin typeface="Consolas" pitchFamily="49" charset="0"/>
              <a:ea typeface="微软雅黑" pitchFamily="34" charset="-122"/>
              <a:cs typeface="Consolas" pitchFamily="49" charset="0"/>
            </a:endParaRPr>
          </a:p>
        </p:txBody>
      </p:sp>
      <p:sp>
        <p:nvSpPr>
          <p:cNvPr id="3" name="椭圆 2"/>
          <p:cNvSpPr/>
          <p:nvPr/>
        </p:nvSpPr>
        <p:spPr>
          <a:xfrm>
            <a:off x="2771800" y="5301208"/>
            <a:ext cx="201451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20072" y="5306313"/>
            <a:ext cx="201451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71414"/>
            <a:ext cx="8929718" cy="2015936"/>
          </a:xfrm>
          <a:prstGeom prst="rect">
            <a:avLst/>
          </a:prstGeom>
          <a:solidFill>
            <a:schemeClr val="accent6">
              <a:lumMod val="20000"/>
              <a:lumOff val="80000"/>
            </a:schemeClr>
          </a:solid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求在最优调度下总时间，用</a:t>
            </a:r>
            <a:r>
              <a:rPr lang="en-US" altLang="zh-CN" sz="2000">
                <a:solidFill>
                  <a:srgbClr val="0000FF"/>
                </a:solidFill>
                <a:latin typeface="Consolas" pitchFamily="49" charset="0"/>
                <a:ea typeface="楷体" pitchFamily="49" charset="-122"/>
                <a:cs typeface="Consolas" pitchFamily="49" charset="0"/>
              </a:rPr>
              <a:t>f1</a:t>
            </a:r>
            <a:r>
              <a:rPr lang="zh-CN" altLang="zh-CN" sz="2000">
                <a:solidFill>
                  <a:srgbClr val="0000FF"/>
                </a:solidFill>
                <a:latin typeface="Consolas" pitchFamily="49" charset="0"/>
                <a:ea typeface="楷体" pitchFamily="49" charset="-122"/>
                <a:cs typeface="Consolas" pitchFamily="49" charset="0"/>
              </a:rPr>
              <a:t>累计</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上的执行时间（初始时</a:t>
            </a:r>
            <a:r>
              <a:rPr lang="en-US" altLang="zh-CN" sz="2000">
                <a:solidFill>
                  <a:srgbClr val="0000FF"/>
                </a:solidFill>
                <a:latin typeface="Consolas" pitchFamily="49" charset="0"/>
                <a:ea typeface="楷体" pitchFamily="49" charset="-122"/>
                <a:cs typeface="Consolas" pitchFamily="49" charset="0"/>
              </a:rPr>
              <a:t>f1=0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f2</a:t>
            </a:r>
            <a:r>
              <a:rPr lang="zh-CN" altLang="zh-CN" sz="2000">
                <a:solidFill>
                  <a:srgbClr val="0000FF"/>
                </a:solidFill>
                <a:latin typeface="Consolas" pitchFamily="49" charset="0"/>
                <a:ea typeface="楷体" pitchFamily="49" charset="-122"/>
                <a:cs typeface="Consolas" pitchFamily="49" charset="0"/>
              </a:rPr>
              <a:t>累计</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上的执行时间（初始时</a:t>
            </a:r>
            <a:r>
              <a:rPr lang="en-US" altLang="zh-CN" sz="2000">
                <a:solidFill>
                  <a:srgbClr val="0000FF"/>
                </a:solidFill>
                <a:latin typeface="Consolas" pitchFamily="49" charset="0"/>
                <a:ea typeface="楷体" pitchFamily="49" charset="-122"/>
                <a:cs typeface="Consolas" pitchFamily="49" charset="0"/>
              </a:rPr>
              <a:t>f2=0</a:t>
            </a:r>
            <a:r>
              <a:rPr lang="zh-CN" altLang="zh-CN" sz="2000">
                <a:solidFill>
                  <a:srgbClr val="0000FF"/>
                </a:solidFill>
                <a:latin typeface="Consolas" pitchFamily="49" charset="0"/>
                <a:ea typeface="楷体" pitchFamily="49" charset="-122"/>
                <a:cs typeface="Consolas" pitchFamily="49" charset="0"/>
              </a:rPr>
              <a:t>），最终</a:t>
            </a:r>
            <a:r>
              <a:rPr lang="en-US" altLang="zh-CN" sz="2000">
                <a:solidFill>
                  <a:srgbClr val="FF0000"/>
                </a:solidFill>
                <a:latin typeface="Consolas" pitchFamily="49" charset="0"/>
                <a:ea typeface="楷体" pitchFamily="49" charset="-122"/>
                <a:cs typeface="Consolas" pitchFamily="49" charset="0"/>
              </a:rPr>
              <a:t>f2</a:t>
            </a:r>
            <a:r>
              <a:rPr lang="zh-CN" altLang="zh-CN" sz="2000">
                <a:solidFill>
                  <a:srgbClr val="FF0000"/>
                </a:solidFill>
                <a:latin typeface="Consolas" pitchFamily="49" charset="0"/>
                <a:ea typeface="楷体" pitchFamily="49" charset="-122"/>
                <a:cs typeface="Consolas" pitchFamily="49" charset="0"/>
              </a:rPr>
              <a:t>即为最优调度下的消耗总时间</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对于最优调度方案</a:t>
            </a:r>
            <a:r>
              <a:rPr lang="en-US" altLang="zh-CN" sz="2000">
                <a:solidFill>
                  <a:srgbClr val="0000FF"/>
                </a:solidFill>
                <a:latin typeface="Consolas" pitchFamily="49" charset="0"/>
                <a:ea typeface="楷体" pitchFamily="49" charset="-122"/>
                <a:cs typeface="Consolas" pitchFamily="49" charset="0"/>
              </a:rPr>
              <a:t>best</a:t>
            </a:r>
            <a:r>
              <a:rPr lang="zh-CN" altLang="zh-CN" sz="2000">
                <a:solidFill>
                  <a:srgbClr val="0000FF"/>
                </a:solidFill>
                <a:latin typeface="Consolas" pitchFamily="49" charset="0"/>
                <a:ea typeface="楷体" pitchFamily="49" charset="-122"/>
                <a:cs typeface="Consolas" pitchFamily="49" charset="0"/>
              </a:rPr>
              <a:t>，用</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扫描</a:t>
            </a:r>
            <a:r>
              <a:rPr lang="en-US" altLang="zh-CN" sz="2000">
                <a:solidFill>
                  <a:srgbClr val="0000FF"/>
                </a:solidFill>
                <a:latin typeface="Consolas" pitchFamily="49" charset="0"/>
                <a:ea typeface="楷体" pitchFamily="49" charset="-122"/>
                <a:cs typeface="Consolas" pitchFamily="49" charset="0"/>
              </a:rPr>
              <a:t>best</a:t>
            </a:r>
            <a:r>
              <a:rPr lang="zh-CN" altLang="zh-CN" sz="2000">
                <a:solidFill>
                  <a:srgbClr val="0000FF"/>
                </a:solidFill>
                <a:latin typeface="Consolas" pitchFamily="49" charset="0"/>
                <a:ea typeface="楷体" pitchFamily="49" charset="-122"/>
                <a:cs typeface="Consolas" pitchFamily="49" charset="0"/>
              </a:rPr>
              <a:t>的元素，</a:t>
            </a:r>
            <a:r>
              <a:rPr lang="en-US" altLang="zh-CN" sz="2000">
                <a:solidFill>
                  <a:srgbClr val="0000FF"/>
                </a:solidFill>
                <a:latin typeface="Consolas" pitchFamily="49" charset="0"/>
                <a:ea typeface="楷体" pitchFamily="49" charset="-122"/>
                <a:cs typeface="Consolas" pitchFamily="49" charset="0"/>
              </a:rPr>
              <a:t>f1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f2</a:t>
            </a:r>
            <a:r>
              <a:rPr lang="zh-CN" altLang="zh-CN" sz="2000">
                <a:solidFill>
                  <a:srgbClr val="0000FF"/>
                </a:solidFill>
                <a:latin typeface="Consolas" pitchFamily="49" charset="0"/>
                <a:ea typeface="楷体" pitchFamily="49" charset="-122"/>
                <a:cs typeface="Consolas" pitchFamily="49" charset="0"/>
              </a:rPr>
              <a:t>的计算如下：</a:t>
            </a:r>
          </a:p>
          <a:p>
            <a:pPr>
              <a:lnSpc>
                <a:spcPts val="3000"/>
              </a:lnSpc>
            </a:pPr>
            <a:r>
              <a:rPr lang="en-US" altLang="zh-CN" sz="2000">
                <a:solidFill>
                  <a:srgbClr val="C00000"/>
                </a:solidFill>
                <a:latin typeface="Consolas" pitchFamily="49" charset="0"/>
                <a:ea typeface="楷体" pitchFamily="49" charset="-122"/>
                <a:cs typeface="Consolas" pitchFamily="49" charset="0"/>
              </a:rPr>
              <a:t>       f1=f1+</a:t>
            </a:r>
            <a:r>
              <a:rPr lang="en-US" altLang="zh-CN" sz="2000" i="1">
                <a:solidFill>
                  <a:srgbClr val="C00000"/>
                </a:solidFill>
                <a:latin typeface="Consolas" pitchFamily="49" charset="0"/>
                <a:ea typeface="楷体" pitchFamily="49" charset="-122"/>
                <a:cs typeface="Consolas" pitchFamily="49" charset="0"/>
              </a:rPr>
              <a:t>a</a:t>
            </a:r>
            <a:r>
              <a:rPr lang="en-US" altLang="zh-CN" sz="2000">
                <a:solidFill>
                  <a:srgbClr val="C00000"/>
                </a:solidFill>
                <a:latin typeface="Consolas" pitchFamily="49" charset="0"/>
                <a:ea typeface="楷体" pitchFamily="49" charset="-122"/>
                <a:cs typeface="Consolas" pitchFamily="49" charset="0"/>
              </a:rPr>
              <a:t>[best[</a:t>
            </a:r>
            <a:r>
              <a:rPr lang="en-US" altLang="zh-CN" sz="2000" i="1">
                <a:solidFill>
                  <a:srgbClr val="C00000"/>
                </a:solidFill>
                <a:latin typeface="Consolas" pitchFamily="49" charset="0"/>
                <a:ea typeface="楷体" pitchFamily="49" charset="-122"/>
                <a:cs typeface="Consolas" pitchFamily="49" charset="0"/>
              </a:rPr>
              <a:t>i</a:t>
            </a:r>
            <a:r>
              <a:rPr lang="en-US" altLang="zh-CN" sz="2000">
                <a:solidFill>
                  <a:srgbClr val="C00000"/>
                </a:solidFill>
                <a:latin typeface="Consolas" pitchFamily="49" charset="0"/>
                <a:ea typeface="楷体" pitchFamily="49" charset="-122"/>
                <a:cs typeface="Consolas" pitchFamily="49" charset="0"/>
              </a:rPr>
              <a:t>]]</a:t>
            </a:r>
            <a:endParaRPr lang="zh-CN" altLang="zh-CN" sz="2000">
              <a:solidFill>
                <a:srgbClr val="C00000"/>
              </a:solidFill>
              <a:latin typeface="Consolas" pitchFamily="49" charset="0"/>
              <a:ea typeface="楷体" pitchFamily="49" charset="-122"/>
              <a:cs typeface="Consolas" pitchFamily="49" charset="0"/>
            </a:endParaRPr>
          </a:p>
          <a:p>
            <a:pPr>
              <a:lnSpc>
                <a:spcPts val="3000"/>
              </a:lnSpc>
            </a:pPr>
            <a:r>
              <a:rPr lang="en-US" altLang="zh-CN" sz="2000">
                <a:solidFill>
                  <a:srgbClr val="C00000"/>
                </a:solidFill>
                <a:latin typeface="Consolas" pitchFamily="49" charset="0"/>
                <a:ea typeface="楷体" pitchFamily="49" charset="-122"/>
                <a:cs typeface="Consolas" pitchFamily="49" charset="0"/>
              </a:rPr>
              <a:t>       f2=max{f1</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f2}+</a:t>
            </a:r>
            <a:r>
              <a:rPr lang="en-US" altLang="zh-CN" sz="2000" i="1">
                <a:solidFill>
                  <a:srgbClr val="C00000"/>
                </a:solidFill>
                <a:latin typeface="Consolas" pitchFamily="49" charset="0"/>
                <a:ea typeface="楷体" pitchFamily="49" charset="-122"/>
                <a:cs typeface="Consolas" pitchFamily="49" charset="0"/>
              </a:rPr>
              <a:t>b</a:t>
            </a:r>
            <a:r>
              <a:rPr lang="en-US" altLang="zh-CN" sz="2000">
                <a:solidFill>
                  <a:srgbClr val="C00000"/>
                </a:solidFill>
                <a:latin typeface="Consolas" pitchFamily="49" charset="0"/>
                <a:ea typeface="楷体" pitchFamily="49" charset="-122"/>
                <a:cs typeface="Consolas" pitchFamily="49" charset="0"/>
              </a:rPr>
              <a:t>[best[</a:t>
            </a:r>
            <a:r>
              <a:rPr lang="en-US" altLang="zh-CN" sz="2000" i="1">
                <a:solidFill>
                  <a:srgbClr val="C00000"/>
                </a:solidFill>
                <a:latin typeface="Consolas" pitchFamily="49" charset="0"/>
                <a:ea typeface="楷体" pitchFamily="49" charset="-122"/>
                <a:cs typeface="Consolas" pitchFamily="49" charset="0"/>
              </a:rPr>
              <a:t>i</a:t>
            </a:r>
            <a:r>
              <a:rPr lang="en-US" altLang="zh-CN" sz="2000">
                <a:solidFill>
                  <a:srgbClr val="C00000"/>
                </a:solidFill>
                <a:latin typeface="Consolas" pitchFamily="49" charset="0"/>
                <a:ea typeface="楷体" pitchFamily="49" charset="-122"/>
                <a:cs typeface="Consolas" pitchFamily="49" charset="0"/>
              </a:rPr>
              <a:t>]]</a:t>
            </a:r>
            <a:endParaRPr lang="zh-CN" altLang="zh-CN" sz="2000">
              <a:solidFill>
                <a:srgbClr val="C00000"/>
              </a:solidFill>
              <a:latin typeface="Consolas" pitchFamily="49" charset="0"/>
              <a:ea typeface="楷体" pitchFamily="49" charset="-122"/>
              <a:cs typeface="Consolas" pitchFamily="49" charset="0"/>
            </a:endParaRPr>
          </a:p>
        </p:txBody>
      </p:sp>
      <p:sp>
        <p:nvSpPr>
          <p:cNvPr id="4" name="TextBox 3"/>
          <p:cNvSpPr txBox="1"/>
          <p:nvPr/>
        </p:nvSpPr>
        <p:spPr>
          <a:xfrm>
            <a:off x="1214414" y="4429132"/>
            <a:ext cx="6286544" cy="2015936"/>
          </a:xfrm>
          <a:prstGeom prst="rect">
            <a:avLst/>
          </a:prstGeom>
          <a:noFill/>
        </p:spPr>
        <p:txBody>
          <a:bodyPr wrap="square" rtlCol="0">
            <a:spAutoFit/>
          </a:bodyPr>
          <a:lstStyle/>
          <a:p>
            <a:pPr>
              <a:lnSpc>
                <a:spcPts val="3000"/>
              </a:lnSpc>
            </a:pPr>
            <a:r>
              <a:rPr lang="en-US" altLang="zh-CN" sz="2000">
                <a:solidFill>
                  <a:srgbClr val="0000FF"/>
                </a:solidFill>
                <a:latin typeface="Consolas" pitchFamily="49" charset="0"/>
                <a:ea typeface="微软雅黑" pitchFamily="34" charset="-122"/>
                <a:cs typeface="Consolas" pitchFamily="49" charset="0"/>
              </a:rPr>
              <a:t>f1=f2=0</a:t>
            </a:r>
          </a:p>
          <a:p>
            <a:pPr>
              <a:lnSpc>
                <a:spcPts val="3000"/>
              </a:lnSpc>
            </a:pPr>
            <a:r>
              <a:rPr lang="zh-CN" altLang="en-US" sz="2000">
                <a:solidFill>
                  <a:srgbClr val="9900FF"/>
                </a:solidFill>
                <a:latin typeface="Consolas" pitchFamily="49" charset="0"/>
                <a:ea typeface="微软雅黑" pitchFamily="34" charset="-122"/>
                <a:cs typeface="Consolas" pitchFamily="49" charset="0"/>
              </a:rPr>
              <a:t>作业</a:t>
            </a:r>
            <a:r>
              <a:rPr lang="en-US" altLang="zh-CN" sz="2000">
                <a:solidFill>
                  <a:srgbClr val="9900FF"/>
                </a:solidFill>
                <a:latin typeface="Consolas" pitchFamily="49" charset="0"/>
                <a:ea typeface="微软雅黑" pitchFamily="34" charset="-122"/>
                <a:cs typeface="Consolas" pitchFamily="49" charset="0"/>
              </a:rPr>
              <a:t>3</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f1=0+4=4</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f2=max{4,0}+14=18</a:t>
            </a:r>
          </a:p>
          <a:p>
            <a:pPr>
              <a:lnSpc>
                <a:spcPts val="3000"/>
              </a:lnSpc>
            </a:pPr>
            <a:r>
              <a:rPr lang="zh-CN" altLang="en-US" sz="2000">
                <a:solidFill>
                  <a:srgbClr val="9900FF"/>
                </a:solidFill>
                <a:latin typeface="Consolas" pitchFamily="49" charset="0"/>
                <a:ea typeface="微软雅黑" pitchFamily="34" charset="-122"/>
                <a:cs typeface="Consolas" pitchFamily="49" charset="0"/>
              </a:rPr>
              <a:t>作业</a:t>
            </a:r>
            <a:r>
              <a:rPr lang="en-US" altLang="zh-CN" sz="2000">
                <a:solidFill>
                  <a:srgbClr val="9900FF"/>
                </a:solidFill>
                <a:latin typeface="Consolas" pitchFamily="49" charset="0"/>
                <a:ea typeface="微软雅黑" pitchFamily="34" charset="-122"/>
                <a:cs typeface="Consolas" pitchFamily="49" charset="0"/>
              </a:rPr>
              <a:t>1</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f1=4+5=9</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f2=max{9,18}+6=24</a:t>
            </a:r>
          </a:p>
          <a:p>
            <a:pPr>
              <a:lnSpc>
                <a:spcPts val="3000"/>
              </a:lnSpc>
            </a:pPr>
            <a:r>
              <a:rPr lang="zh-CN" altLang="en-US" sz="2000">
                <a:solidFill>
                  <a:srgbClr val="9900FF"/>
                </a:solidFill>
                <a:latin typeface="Consolas" pitchFamily="49" charset="0"/>
                <a:ea typeface="微软雅黑" pitchFamily="34" charset="-122"/>
                <a:cs typeface="Consolas" pitchFamily="49" charset="0"/>
              </a:rPr>
              <a:t>作业</a:t>
            </a:r>
            <a:r>
              <a:rPr lang="en-US" altLang="zh-CN" sz="2000">
                <a:solidFill>
                  <a:srgbClr val="9900FF"/>
                </a:solidFill>
                <a:latin typeface="Consolas" pitchFamily="49" charset="0"/>
                <a:ea typeface="微软雅黑" pitchFamily="34" charset="-122"/>
                <a:cs typeface="Consolas" pitchFamily="49" charset="0"/>
              </a:rPr>
              <a:t>4</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f1=9+8=17</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f2=max{17,24}+7=31</a:t>
            </a:r>
          </a:p>
          <a:p>
            <a:pPr>
              <a:lnSpc>
                <a:spcPts val="3000"/>
              </a:lnSpc>
            </a:pPr>
            <a:r>
              <a:rPr lang="zh-CN" altLang="en-US" sz="2000">
                <a:solidFill>
                  <a:srgbClr val="9900FF"/>
                </a:solidFill>
                <a:latin typeface="Consolas" pitchFamily="49" charset="0"/>
                <a:ea typeface="微软雅黑" pitchFamily="34" charset="-122"/>
                <a:cs typeface="Consolas" pitchFamily="49" charset="0"/>
              </a:rPr>
              <a:t>作业</a:t>
            </a:r>
            <a:r>
              <a:rPr lang="en-US" altLang="zh-CN" sz="2000">
                <a:solidFill>
                  <a:srgbClr val="9900FF"/>
                </a:solidFill>
                <a:latin typeface="Consolas" pitchFamily="49" charset="0"/>
                <a:ea typeface="微软雅黑" pitchFamily="34" charset="-122"/>
                <a:cs typeface="Consolas" pitchFamily="49" charset="0"/>
              </a:rPr>
              <a:t>2</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f1=17+12=29</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f2=max{29,31}+2=</a:t>
            </a:r>
            <a:r>
              <a:rPr lang="en-US" altLang="zh-CN" sz="200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rPr>
              <a:t>33</a:t>
            </a:r>
            <a:endParaRPr lang="zh-CN" altLang="en-US" sz="200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endParaRPr>
          </a:p>
        </p:txBody>
      </p:sp>
      <p:graphicFrame>
        <p:nvGraphicFramePr>
          <p:cNvPr id="5" name="表格 4"/>
          <p:cNvGraphicFramePr>
            <a:graphicFrameLocks noGrp="1"/>
          </p:cNvGraphicFramePr>
          <p:nvPr/>
        </p:nvGraphicFramePr>
        <p:xfrm>
          <a:off x="1357290" y="2279338"/>
          <a:ext cx="6096000" cy="185420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6" name="左弧形箭头 5"/>
          <p:cNvSpPr/>
          <p:nvPr/>
        </p:nvSpPr>
        <p:spPr>
          <a:xfrm>
            <a:off x="714348" y="3643314"/>
            <a:ext cx="428628" cy="114300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5143536" cy="430887"/>
          </a:xfrm>
          <a:prstGeom prst="rect">
            <a:avLst/>
          </a:prstGeom>
          <a:noFill/>
        </p:spPr>
        <p:txBody>
          <a:bodyPr wrap="square" rtlCol="0">
            <a:spAutoFit/>
          </a:bodyPr>
          <a:lstStyle/>
          <a:p>
            <a:r>
              <a:rPr lang="zh-CN" altLang="zh-CN" sz="2200">
                <a:solidFill>
                  <a:srgbClr val="0000FF"/>
                </a:solidFill>
                <a:ea typeface="楷体" pitchFamily="49" charset="-122"/>
                <a:cs typeface="Times New Roman" pitchFamily="18" charset="0"/>
              </a:rPr>
              <a:t>其实现采用如下结构体数组</a:t>
            </a:r>
            <a:r>
              <a:rPr lang="en-US" altLang="zh-CN" sz="2200">
                <a:solidFill>
                  <a:srgbClr val="0000FF"/>
                </a:solidFill>
                <a:ea typeface="楷体" pitchFamily="49" charset="-122"/>
                <a:cs typeface="Times New Roman" pitchFamily="18" charset="0"/>
              </a:rPr>
              <a:t>c</a:t>
            </a:r>
            <a:r>
              <a:rPr lang="zh-CN" altLang="zh-CN" sz="2200">
                <a:solidFill>
                  <a:srgbClr val="0000FF"/>
                </a:solidFill>
                <a:ea typeface="楷体" pitchFamily="49" charset="-122"/>
                <a:cs typeface="Times New Roman" pitchFamily="18" charset="0"/>
              </a:rPr>
              <a:t>：</a:t>
            </a:r>
          </a:p>
        </p:txBody>
      </p:sp>
      <p:sp>
        <p:nvSpPr>
          <p:cNvPr id="3" name="TextBox 2"/>
          <p:cNvSpPr txBox="1"/>
          <p:nvPr/>
        </p:nvSpPr>
        <p:spPr>
          <a:xfrm>
            <a:off x="714348" y="1180350"/>
            <a:ext cx="7643866" cy="282015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C00000"/>
                </a:solidFill>
                <a:latin typeface="Consolas" pitchFamily="49" charset="0"/>
                <a:ea typeface="楷体" pitchFamily="49" charset="-122"/>
                <a:cs typeface="Consolas" pitchFamily="49" charset="0"/>
              </a:rPr>
              <a:t>NodeType</a:t>
            </a:r>
            <a:endParaRPr lang="zh-CN" altLang="zh-CN" sz="1800">
              <a:solidFill>
                <a:srgbClr val="C0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作业序号</a:t>
            </a:r>
          </a:p>
          <a:p>
            <a:r>
              <a:rPr lang="en-US" altLang="zh-CN" sz="1800">
                <a:solidFill>
                  <a:srgbClr val="0000FF"/>
                </a:solidFill>
                <a:latin typeface="Consolas" pitchFamily="49" charset="0"/>
                <a:ea typeface="楷体" pitchFamily="49" charset="-122"/>
                <a:cs typeface="Consolas" pitchFamily="49" charset="0"/>
              </a:rPr>
              <a:t>   bool group;			</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代表第一组</a:t>
            </a:r>
            <a:r>
              <a:rPr lang="en-US" altLang="zh-CN" sz="1800">
                <a:solidFill>
                  <a:srgbClr val="00B0F0"/>
                </a:solidFill>
                <a:latin typeface="Consolas" pitchFamily="49" charset="0"/>
                <a:ea typeface="楷体" pitchFamily="49" charset="-122"/>
                <a:cs typeface="Consolas" pitchFamily="49" charset="0"/>
              </a:rPr>
              <a:t>N1,0</a:t>
            </a:r>
            <a:r>
              <a:rPr lang="zh-CN" altLang="zh-CN" sz="1800">
                <a:solidFill>
                  <a:srgbClr val="00B0F0"/>
                </a:solidFill>
                <a:latin typeface="Consolas" pitchFamily="49" charset="0"/>
                <a:ea typeface="楷体" pitchFamily="49" charset="-122"/>
                <a:cs typeface="Consolas" pitchFamily="49" charset="0"/>
              </a:rPr>
              <a:t>代表第二组</a:t>
            </a:r>
            <a:r>
              <a:rPr lang="en-US" altLang="zh-CN" sz="1800">
                <a:solidFill>
                  <a:srgbClr val="00B0F0"/>
                </a:solidFill>
                <a:latin typeface="Consolas" pitchFamily="49" charset="0"/>
                <a:ea typeface="楷体" pitchFamily="49" charset="-122"/>
                <a:cs typeface="Consolas" pitchFamily="49" charset="0"/>
              </a:rPr>
              <a:t>N2</a:t>
            </a:r>
          </a:p>
          <a:p>
            <a:r>
              <a:rPr lang="en-US" altLang="zh-CN" sz="1800">
                <a:solidFill>
                  <a:srgbClr val="0000FF"/>
                </a:solidFill>
                <a:latin typeface="Consolas" pitchFamily="49" charset="0"/>
                <a:ea typeface="楷体" pitchFamily="49" charset="-122"/>
                <a:cs typeface="Consolas" pitchFamily="49" charset="0"/>
              </a:rPr>
              <a:t>   int time;			</a:t>
            </a:r>
            <a:r>
              <a:rPr lang="en-US" altLang="zh-CN" sz="1800">
                <a:solidFill>
                  <a:srgbClr val="00B0F0"/>
                </a:solidFill>
                <a:latin typeface="Consolas" pitchFamily="49" charset="0"/>
                <a:ea typeface="楷体" pitchFamily="49" charset="-122"/>
                <a:cs typeface="Consolas" pitchFamily="49" charset="0"/>
              </a:rPr>
              <a:t>//a,b</a:t>
            </a:r>
            <a:r>
              <a:rPr lang="zh-CN" altLang="zh-CN" sz="1800">
                <a:solidFill>
                  <a:srgbClr val="00B0F0"/>
                </a:solidFill>
                <a:latin typeface="Consolas" pitchFamily="49" charset="0"/>
                <a:ea typeface="楷体" pitchFamily="49" charset="-122"/>
                <a:cs typeface="Consolas" pitchFamily="49" charset="0"/>
              </a:rPr>
              <a:t>的最小时间</a:t>
            </a:r>
          </a:p>
          <a:p>
            <a:r>
              <a:rPr lang="en-US" altLang="zh-CN" sz="1800">
                <a:solidFill>
                  <a:srgbClr val="0000FF"/>
                </a:solidFill>
                <a:latin typeface="Consolas" pitchFamily="49" charset="0"/>
                <a:ea typeface="楷体" pitchFamily="49" charset="-122"/>
                <a:cs typeface="Consolas" pitchFamily="49" charset="0"/>
              </a:rPr>
              <a:t>   bool operator&lt;(const NodeType &amp;s)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time&lt;s.time;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用于按</a:t>
            </a:r>
            <a:r>
              <a:rPr lang="en-US" altLang="zh-CN" sz="1800">
                <a:solidFill>
                  <a:srgbClr val="00B0F0"/>
                </a:solidFill>
                <a:latin typeface="Consolas" pitchFamily="49" charset="0"/>
                <a:ea typeface="楷体" pitchFamily="49" charset="-122"/>
                <a:cs typeface="Consolas" pitchFamily="49" charset="0"/>
              </a:rPr>
              <a:t>time</a:t>
            </a:r>
            <a:r>
              <a:rPr lang="zh-CN" altLang="zh-CN" sz="1800">
                <a:solidFill>
                  <a:srgbClr val="00B0F0"/>
                </a:solidFill>
                <a:latin typeface="Consolas" pitchFamily="49" charset="0"/>
                <a:ea typeface="楷体" pitchFamily="49" charset="-122"/>
                <a:cs typeface="Consolas" pitchFamily="49" charset="0"/>
              </a:rPr>
              <a:t>递增排序</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119206" y="4286256"/>
          <a:ext cx="6096000" cy="185420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M1</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5</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12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4</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8</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M2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6</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14</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chemeClr val="bg1">
                              <a:lumMod val="50000"/>
                            </a:schemeClr>
                          </a:solidFill>
                          <a:latin typeface="Consolas" pitchFamily="49" charset="0"/>
                          <a:ea typeface="楷体" pitchFamily="49" charset="-122"/>
                          <a:cs typeface="Consolas" pitchFamily="49" charset="0"/>
                        </a:rPr>
                        <a:t>7</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428596" y="4357694"/>
            <a:ext cx="571504" cy="400110"/>
          </a:xfrm>
          <a:prstGeom prst="rect">
            <a:avLst/>
          </a:prstGeom>
          <a:noFill/>
        </p:spPr>
        <p:txBody>
          <a:bodyPr wrap="square" rtlCol="0">
            <a:spAutoFit/>
          </a:bodyPr>
          <a:lstStyle/>
          <a:p>
            <a:r>
              <a:rPr lang="zh-CN" altLang="en-US" sz="2000">
                <a:solidFill>
                  <a:srgbClr val="0000FF"/>
                </a:solidFill>
                <a:latin typeface="楷体" pitchFamily="49" charset="-122"/>
                <a:ea typeface="楷体" pitchFamily="49" charset="-122"/>
              </a:rPr>
              <a:t>如</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5143536" cy="430887"/>
          </a:xfrm>
          <a:prstGeom prst="rect">
            <a:avLst/>
          </a:prstGeom>
          <a:noFill/>
        </p:spPr>
        <p:txBody>
          <a:bodyPr wrap="square" rtlCol="0">
            <a:spAutoFit/>
          </a:bodyPr>
          <a:lstStyle/>
          <a:p>
            <a:r>
              <a:rPr lang="zh-CN" altLang="zh-CN" sz="2200">
                <a:solidFill>
                  <a:srgbClr val="0000FF"/>
                </a:solidFill>
                <a:ea typeface="楷体" pitchFamily="49" charset="-122"/>
                <a:cs typeface="Times New Roman" pitchFamily="18" charset="0"/>
              </a:rPr>
              <a:t>其实现采用如下结构体数组</a:t>
            </a:r>
            <a:r>
              <a:rPr lang="en-US" altLang="zh-CN" sz="2200">
                <a:solidFill>
                  <a:srgbClr val="0000FF"/>
                </a:solidFill>
                <a:ea typeface="楷体" pitchFamily="49" charset="-122"/>
                <a:cs typeface="Times New Roman" pitchFamily="18" charset="0"/>
              </a:rPr>
              <a:t>c</a:t>
            </a:r>
            <a:r>
              <a:rPr lang="zh-CN" altLang="zh-CN" sz="2200">
                <a:solidFill>
                  <a:srgbClr val="0000FF"/>
                </a:solidFill>
                <a:ea typeface="楷体" pitchFamily="49" charset="-122"/>
                <a:cs typeface="Times New Roman" pitchFamily="18" charset="0"/>
              </a:rPr>
              <a:t>：</a:t>
            </a:r>
          </a:p>
        </p:txBody>
      </p:sp>
      <p:sp>
        <p:nvSpPr>
          <p:cNvPr id="3" name="TextBox 2"/>
          <p:cNvSpPr txBox="1"/>
          <p:nvPr/>
        </p:nvSpPr>
        <p:spPr>
          <a:xfrm>
            <a:off x="714348" y="1180350"/>
            <a:ext cx="7643866" cy="282015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r>
              <a:rPr lang="en-US" altLang="zh-CN" sz="1800" dirty="0" err="1">
                <a:solidFill>
                  <a:srgbClr val="0000FF"/>
                </a:solidFill>
                <a:latin typeface="Consolas" pitchFamily="49" charset="0"/>
                <a:ea typeface="楷体" pitchFamily="49" charset="-122"/>
                <a:cs typeface="Consolas" pitchFamily="49" charset="0"/>
              </a:rPr>
              <a:t>struct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NodeType</a:t>
            </a:r>
            <a:endParaRPr lang="zh-CN" altLang="zh-CN" sz="1800" dirty="0">
              <a:solidFill>
                <a:srgbClr val="C0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no;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作业序号</a:t>
            </a:r>
          </a:p>
          <a:p>
            <a:r>
              <a:rPr lang="en-US" altLang="zh-CN" sz="1800" dirty="0">
                <a:solidFill>
                  <a:srgbClr val="0000FF"/>
                </a:solidFill>
                <a:latin typeface="Consolas" pitchFamily="49" charset="0"/>
                <a:ea typeface="楷体" pitchFamily="49" charset="-122"/>
                <a:cs typeface="Consolas" pitchFamily="49" charset="0"/>
              </a:rPr>
              <a:t>   bool group;			</a:t>
            </a:r>
            <a:r>
              <a:rPr lang="en-US" altLang="zh-CN" sz="1800" dirty="0">
                <a:solidFill>
                  <a:srgbClr val="00B0F0"/>
                </a:solidFill>
                <a:latin typeface="Consolas" pitchFamily="49" charset="0"/>
                <a:ea typeface="楷体" pitchFamily="49" charset="-122"/>
                <a:cs typeface="Consolas" pitchFamily="49" charset="0"/>
              </a:rPr>
              <a:t>//1</a:t>
            </a:r>
            <a:r>
              <a:rPr lang="zh-CN" altLang="zh-CN" sz="1800" dirty="0">
                <a:solidFill>
                  <a:srgbClr val="00B0F0"/>
                </a:solidFill>
                <a:latin typeface="Consolas" pitchFamily="49" charset="0"/>
                <a:ea typeface="楷体" pitchFamily="49" charset="-122"/>
                <a:cs typeface="Consolas" pitchFamily="49" charset="0"/>
              </a:rPr>
              <a:t>代表第一组</a:t>
            </a:r>
            <a:r>
              <a:rPr lang="en-US" altLang="zh-CN" sz="1800" dirty="0">
                <a:solidFill>
                  <a:srgbClr val="00B0F0"/>
                </a:solidFill>
                <a:latin typeface="Consolas" pitchFamily="49" charset="0"/>
                <a:ea typeface="楷体" pitchFamily="49" charset="-122"/>
                <a:cs typeface="Consolas" pitchFamily="49" charset="0"/>
              </a:rPr>
              <a:t>N1,0</a:t>
            </a:r>
            <a:r>
              <a:rPr lang="zh-CN" altLang="zh-CN" sz="1800" dirty="0">
                <a:solidFill>
                  <a:srgbClr val="00B0F0"/>
                </a:solidFill>
                <a:latin typeface="Consolas" pitchFamily="49" charset="0"/>
                <a:ea typeface="楷体" pitchFamily="49" charset="-122"/>
                <a:cs typeface="Consolas" pitchFamily="49" charset="0"/>
              </a:rPr>
              <a:t>代表第二组</a:t>
            </a:r>
            <a:r>
              <a:rPr lang="en-US" altLang="zh-CN" sz="1800" dirty="0">
                <a:solidFill>
                  <a:srgbClr val="00B0F0"/>
                </a:solidFill>
                <a:latin typeface="Consolas" pitchFamily="49" charset="0"/>
                <a:ea typeface="楷体" pitchFamily="49" charset="-122"/>
                <a:cs typeface="Consolas" pitchFamily="49" charset="0"/>
              </a:rPr>
              <a:t>N2</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time;			</a:t>
            </a:r>
            <a:r>
              <a:rPr lang="en-US" altLang="zh-CN" sz="1800" dirty="0">
                <a:solidFill>
                  <a:srgbClr val="00B0F0"/>
                </a:solidFill>
                <a:latin typeface="Consolas" pitchFamily="49" charset="0"/>
                <a:ea typeface="楷体" pitchFamily="49" charset="-122"/>
                <a:cs typeface="Consolas" pitchFamily="49" charset="0"/>
              </a:rPr>
              <a:t>//</a:t>
            </a:r>
            <a:r>
              <a:rPr lang="en-US" altLang="zh-CN" sz="1800" dirty="0" err="1">
                <a:solidFill>
                  <a:srgbClr val="00B0F0"/>
                </a:solidFill>
                <a:latin typeface="Consolas" pitchFamily="49" charset="0"/>
                <a:ea typeface="楷体" pitchFamily="49" charset="-122"/>
                <a:cs typeface="Consolas" pitchFamily="49" charset="0"/>
              </a:rPr>
              <a:t>a,b</a:t>
            </a:r>
            <a:r>
              <a:rPr lang="zh-CN" altLang="zh-CN" sz="1800" dirty="0">
                <a:solidFill>
                  <a:srgbClr val="00B0F0"/>
                </a:solidFill>
                <a:latin typeface="Consolas" pitchFamily="49" charset="0"/>
                <a:ea typeface="楷体" pitchFamily="49" charset="-122"/>
                <a:cs typeface="Consolas" pitchFamily="49" charset="0"/>
              </a:rPr>
              <a:t>的最小时间</a:t>
            </a:r>
          </a:p>
          <a:p>
            <a:r>
              <a:rPr lang="en-US" altLang="zh-CN" sz="1800" dirty="0">
                <a:solidFill>
                  <a:srgbClr val="0000FF"/>
                </a:solidFill>
                <a:latin typeface="Consolas" pitchFamily="49" charset="0"/>
                <a:ea typeface="楷体" pitchFamily="49" charset="-122"/>
                <a:cs typeface="Consolas" pitchFamily="49" charset="0"/>
              </a:rPr>
              <a:t>   bool operator&lt;(</a:t>
            </a:r>
            <a:r>
              <a:rPr lang="en-US" altLang="zh-CN" sz="1800" dirty="0" err="1">
                <a:solidFill>
                  <a:srgbClr val="0000FF"/>
                </a:solidFill>
                <a:latin typeface="Consolas" pitchFamily="49" charset="0"/>
                <a:ea typeface="楷体" pitchFamily="49" charset="-122"/>
                <a:cs typeface="Consolas" pitchFamily="49" charset="0"/>
              </a:rPr>
              <a:t>const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NodeType</a:t>
            </a:r>
            <a:r>
              <a:rPr lang="en-US" altLang="zh-CN" sz="1800" dirty="0">
                <a:solidFill>
                  <a:srgbClr val="0000FF"/>
                </a:solidFill>
                <a:latin typeface="Consolas" pitchFamily="49" charset="0"/>
                <a:ea typeface="楷体" pitchFamily="49" charset="-122"/>
                <a:cs typeface="Consolas" pitchFamily="49" charset="0"/>
              </a:rPr>
              <a:t> &amp;s) </a:t>
            </a:r>
            <a:r>
              <a:rPr lang="en-US" altLang="zh-CN" sz="1800" dirty="0" err="1">
                <a:solidFill>
                  <a:srgbClr val="0000FF"/>
                </a:solidFill>
                <a:latin typeface="Consolas" pitchFamily="49" charset="0"/>
                <a:ea typeface="楷体" pitchFamily="49" charset="-122"/>
                <a:cs typeface="Consolas" pitchFamily="49" charset="0"/>
              </a:rPr>
              <a:t>const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return time&lt;</a:t>
            </a:r>
            <a:r>
              <a:rPr lang="en-US" altLang="zh-CN" sz="1800" dirty="0" err="1">
                <a:solidFill>
                  <a:srgbClr val="0000FF"/>
                </a:solidFill>
                <a:latin typeface="Consolas" pitchFamily="49" charset="0"/>
                <a:ea typeface="楷体" pitchFamily="49" charset="-122"/>
                <a:cs typeface="Consolas" pitchFamily="49" charset="0"/>
              </a:rPr>
              <a:t>s.time</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用于按</a:t>
            </a:r>
            <a:r>
              <a:rPr lang="en-US" altLang="zh-CN" sz="1800" dirty="0">
                <a:solidFill>
                  <a:srgbClr val="00B0F0"/>
                </a:solidFill>
                <a:latin typeface="Consolas" pitchFamily="49" charset="0"/>
                <a:ea typeface="楷体" pitchFamily="49" charset="-122"/>
                <a:cs typeface="Consolas" pitchFamily="49" charset="0"/>
              </a:rPr>
              <a:t>time</a:t>
            </a:r>
            <a:r>
              <a:rPr lang="zh-CN" altLang="zh-CN" sz="1800" dirty="0">
                <a:solidFill>
                  <a:srgbClr val="00B0F0"/>
                </a:solidFill>
                <a:latin typeface="Consolas" pitchFamily="49" charset="0"/>
                <a:ea typeface="楷体" pitchFamily="49" charset="-122"/>
                <a:cs typeface="Consolas" pitchFamily="49" charset="0"/>
              </a:rPr>
              <a:t>递增排序</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
        <p:nvSpPr>
          <p:cNvPr id="6" name="矩形 5"/>
          <p:cNvSpPr/>
          <p:nvPr/>
        </p:nvSpPr>
        <p:spPr>
          <a:xfrm>
            <a:off x="3923928" y="4509120"/>
            <a:ext cx="1374094" cy="461665"/>
          </a:xfrm>
          <a:prstGeom prst="rect">
            <a:avLst/>
          </a:prstGeom>
        </p:spPr>
        <p:txBody>
          <a:bodyPr wrap="none">
            <a:spAutoFit/>
          </a:bodyPr>
          <a:lstStyle/>
          <a:p>
            <a:r>
              <a:rPr lang="en-US" altLang="zh-CN" dirty="0">
                <a:solidFill>
                  <a:srgbClr val="0000FF"/>
                </a:solidFill>
                <a:latin typeface="Consolas" pitchFamily="49" charset="0"/>
                <a:ea typeface="楷体" pitchFamily="49" charset="-122"/>
                <a:cs typeface="Consolas" pitchFamily="49" charset="0"/>
              </a:rPr>
              <a:t>best[</a:t>
            </a:r>
            <a:r>
              <a:rPr lang="en-US" altLang="zh-CN" dirty="0" err="1">
                <a:solidFill>
                  <a:srgbClr val="0000FF"/>
                </a:solidFill>
                <a:latin typeface="Consolas" pitchFamily="49" charset="0"/>
                <a:ea typeface="楷体" pitchFamily="49" charset="-122"/>
                <a:cs typeface="Consolas" pitchFamily="49" charset="0"/>
              </a:rPr>
              <a:t>i</a:t>
            </a:r>
            <a:r>
              <a:rPr lang="en-US" altLang="zh-CN" dirty="0">
                <a:solidFill>
                  <a:srgbClr val="0000FF"/>
                </a:solidFill>
                <a:latin typeface="Consolas" pitchFamily="49" charset="0"/>
                <a:ea typeface="楷体" pitchFamily="49" charset="-122"/>
                <a:cs typeface="Consolas" pitchFamily="49" charset="0"/>
              </a:rPr>
              <a:t>]</a:t>
            </a:r>
            <a:endParaRPr lang="zh-CN" altLang="en-US" dirty="0"/>
          </a:p>
        </p:txBody>
      </p:sp>
      <p:cxnSp>
        <p:nvCxnSpPr>
          <p:cNvPr id="8" name="直接箭头连接符 7"/>
          <p:cNvCxnSpPr/>
          <p:nvPr/>
        </p:nvCxnSpPr>
        <p:spPr>
          <a:xfrm>
            <a:off x="1115616" y="5373216"/>
            <a:ext cx="72000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9" name="矩形 8"/>
          <p:cNvSpPr/>
          <p:nvPr/>
        </p:nvSpPr>
        <p:spPr>
          <a:xfrm>
            <a:off x="1104209" y="4896392"/>
            <a:ext cx="1808508" cy="461665"/>
          </a:xfrm>
          <a:prstGeom prst="rect">
            <a:avLst/>
          </a:prstGeom>
        </p:spPr>
        <p:txBody>
          <a:bodyPr wrap="none">
            <a:spAutoFit/>
          </a:bodyPr>
          <a:lstStyle/>
          <a:p>
            <a:r>
              <a:rPr lang="en-US" altLang="zh-CN" i="1" dirty="0">
                <a:solidFill>
                  <a:srgbClr val="C00000"/>
                </a:solidFill>
                <a:ea typeface="楷体" pitchFamily="49" charset="-122"/>
                <a:cs typeface="Times New Roman" panose="02020603050405020304" pitchFamily="18" charset="0"/>
              </a:rPr>
              <a:t>0, 1, 2, …j…</a:t>
            </a:r>
            <a:endParaRPr lang="zh-CN" altLang="en-US" i="1" dirty="0">
              <a:solidFill>
                <a:srgbClr val="C00000"/>
              </a:solidFill>
              <a:cs typeface="Times New Roman" panose="02020603050405020304" pitchFamily="18" charset="0"/>
            </a:endParaRPr>
          </a:p>
        </p:txBody>
      </p:sp>
      <p:sp>
        <p:nvSpPr>
          <p:cNvPr id="10" name="矩形 9"/>
          <p:cNvSpPr/>
          <p:nvPr/>
        </p:nvSpPr>
        <p:spPr>
          <a:xfrm>
            <a:off x="6774326" y="4896391"/>
            <a:ext cx="938077" cy="461665"/>
          </a:xfrm>
          <a:prstGeom prst="rect">
            <a:avLst/>
          </a:prstGeom>
        </p:spPr>
        <p:txBody>
          <a:bodyPr wrap="none">
            <a:spAutoFit/>
          </a:bodyPr>
          <a:lstStyle/>
          <a:p>
            <a:r>
              <a:rPr lang="en-US" altLang="zh-CN" i="1" dirty="0">
                <a:solidFill>
                  <a:srgbClr val="C00000"/>
                </a:solidFill>
                <a:ea typeface="楷体" pitchFamily="49" charset="-122"/>
                <a:cs typeface="Times New Roman" panose="02020603050405020304" pitchFamily="18" charset="0"/>
              </a:rPr>
              <a:t>k-1, k</a:t>
            </a:r>
            <a:endParaRPr lang="zh-CN" altLang="en-US" i="1" dirty="0">
              <a:solidFill>
                <a:srgbClr val="C00000"/>
              </a:solidFill>
              <a:cs typeface="Times New Roman" panose="02020603050405020304" pitchFamily="18" charset="0"/>
            </a:endParaRPr>
          </a:p>
        </p:txBody>
      </p:sp>
      <p:sp>
        <p:nvSpPr>
          <p:cNvPr id="11" name="矩形 10"/>
          <p:cNvSpPr/>
          <p:nvPr/>
        </p:nvSpPr>
        <p:spPr>
          <a:xfrm>
            <a:off x="1115616" y="5483515"/>
            <a:ext cx="1415772" cy="461665"/>
          </a:xfrm>
          <a:prstGeom prst="rect">
            <a:avLst/>
          </a:prstGeom>
        </p:spPr>
        <p:txBody>
          <a:bodyPr wrap="none">
            <a:spAutoFit/>
          </a:bodyPr>
          <a:lstStyle/>
          <a:p>
            <a:r>
              <a:rPr lang="en-US" altLang="zh-CN" i="1" dirty="0">
                <a:solidFill>
                  <a:srgbClr val="00B050"/>
                </a:solidFill>
                <a:ea typeface="楷体" pitchFamily="49" charset="-122"/>
                <a:cs typeface="Times New Roman" panose="02020603050405020304" pitchFamily="18" charset="0"/>
              </a:rPr>
              <a:t>3, 1, ……</a:t>
            </a:r>
            <a:endParaRPr lang="zh-CN" altLang="en-US" i="1" dirty="0">
              <a:solidFill>
                <a:srgbClr val="00B050"/>
              </a:solidFill>
              <a:cs typeface="Times New Roman" panose="02020603050405020304" pitchFamily="18" charset="0"/>
            </a:endParaRPr>
          </a:p>
        </p:txBody>
      </p:sp>
      <p:sp>
        <p:nvSpPr>
          <p:cNvPr id="12" name="矩形 11"/>
          <p:cNvSpPr/>
          <p:nvPr/>
        </p:nvSpPr>
        <p:spPr>
          <a:xfrm>
            <a:off x="6843254" y="5483514"/>
            <a:ext cx="800219" cy="461665"/>
          </a:xfrm>
          <a:prstGeom prst="rect">
            <a:avLst/>
          </a:prstGeom>
        </p:spPr>
        <p:txBody>
          <a:bodyPr wrap="none">
            <a:spAutoFit/>
          </a:bodyPr>
          <a:lstStyle/>
          <a:p>
            <a:r>
              <a:rPr lang="en-US" altLang="zh-CN" i="1" dirty="0">
                <a:solidFill>
                  <a:srgbClr val="00B050"/>
                </a:solidFill>
                <a:ea typeface="楷体" pitchFamily="49" charset="-122"/>
                <a:cs typeface="Times New Roman" panose="02020603050405020304" pitchFamily="18" charset="0"/>
              </a:rPr>
              <a:t>4,   2</a:t>
            </a:r>
            <a:endParaRPr lang="zh-CN" altLang="en-US" i="1" dirty="0">
              <a:solidFill>
                <a:srgbClr val="00B050"/>
              </a:solidFill>
              <a:cs typeface="Times New Roman" panose="02020603050405020304" pitchFamily="18" charset="0"/>
            </a:endParaRPr>
          </a:p>
        </p:txBody>
      </p:sp>
    </p:spTree>
    <p:extLst>
      <p:ext uri="{BB962C8B-B14F-4D97-AF65-F5344CB8AC3E}">
        <p14:creationId xmlns:p14="http://schemas.microsoft.com/office/powerpoint/2010/main" val="15796033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715304" cy="4795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n=4;</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a[N]={5,12,4,8};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对应</a:t>
            </a:r>
            <a:r>
              <a:rPr lang="en-US" altLang="zh-CN" sz="1800">
                <a:solidFill>
                  <a:srgbClr val="00B0F0"/>
                </a:solidFill>
                <a:latin typeface="Consolas" pitchFamily="49" charset="0"/>
                <a:ea typeface="楷体" pitchFamily="49" charset="-122"/>
                <a:cs typeface="Consolas" pitchFamily="49" charset="0"/>
              </a:rPr>
              <a:t>M1</a:t>
            </a:r>
            <a:r>
              <a:rPr lang="zh-CN" altLang="zh-CN" sz="1800">
                <a:solidFill>
                  <a:srgbClr val="00B0F0"/>
                </a:solidFill>
                <a:latin typeface="Consolas" pitchFamily="49" charset="0"/>
                <a:ea typeface="楷体" pitchFamily="49" charset="-122"/>
                <a:cs typeface="Consolas" pitchFamily="49" charset="0"/>
              </a:rPr>
              <a:t>的时间</a:t>
            </a:r>
          </a:p>
          <a:p>
            <a:r>
              <a:rPr lang="en-US" altLang="zh-CN" sz="1800">
                <a:solidFill>
                  <a:srgbClr val="0000FF"/>
                </a:solidFill>
                <a:latin typeface="Consolas" pitchFamily="49" charset="0"/>
                <a:ea typeface="楷体" pitchFamily="49" charset="-122"/>
                <a:cs typeface="Consolas" pitchFamily="49" charset="0"/>
              </a:rPr>
              <a:t>int b[N]={6,2,14,7};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对应</a:t>
            </a:r>
            <a:r>
              <a:rPr lang="en-US" altLang="zh-CN" sz="1800">
                <a:solidFill>
                  <a:srgbClr val="00B0F0"/>
                </a:solidFill>
                <a:latin typeface="Consolas" pitchFamily="49" charset="0"/>
                <a:ea typeface="楷体" pitchFamily="49" charset="-122"/>
                <a:cs typeface="Consolas" pitchFamily="49" charset="0"/>
              </a:rPr>
              <a:t>M2</a:t>
            </a:r>
            <a:r>
              <a:rPr lang="zh-CN" altLang="zh-CN" sz="1800">
                <a:solidFill>
                  <a:srgbClr val="00B0F0"/>
                </a:solidFill>
                <a:latin typeface="Consolas" pitchFamily="49" charset="0"/>
                <a:ea typeface="楷体" pitchFamily="49" charset="-122"/>
                <a:cs typeface="Consolas" pitchFamily="49" charset="0"/>
              </a:rPr>
              <a:t>的时间</a:t>
            </a:r>
          </a:p>
          <a:p>
            <a:r>
              <a:rPr lang="en-US" altLang="zh-CN" sz="1800">
                <a:solidFill>
                  <a:srgbClr val="0000FF"/>
                </a:solidFill>
                <a:latin typeface="Consolas" pitchFamily="49" charset="0"/>
                <a:ea typeface="楷体" pitchFamily="49" charset="-122"/>
                <a:cs typeface="Consolas" pitchFamily="49" charset="0"/>
              </a:rPr>
              <a:t>struct NodeType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作业序号</a:t>
            </a:r>
          </a:p>
          <a:p>
            <a:r>
              <a:rPr lang="en-US" altLang="zh-CN" sz="1800">
                <a:solidFill>
                  <a:srgbClr val="0000FF"/>
                </a:solidFill>
                <a:latin typeface="Consolas" pitchFamily="49" charset="0"/>
                <a:ea typeface="楷体" pitchFamily="49" charset="-122"/>
                <a:cs typeface="Consolas" pitchFamily="49" charset="0"/>
              </a:rPr>
              <a:t>   bool group;			</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代表第一组</a:t>
            </a:r>
            <a:r>
              <a:rPr lang="en-US" altLang="zh-CN" sz="1800">
                <a:solidFill>
                  <a:srgbClr val="00B0F0"/>
                </a:solidFill>
                <a:latin typeface="Consolas" pitchFamily="49" charset="0"/>
                <a:ea typeface="楷体" pitchFamily="49" charset="-122"/>
                <a:cs typeface="Consolas" pitchFamily="49" charset="0"/>
              </a:rPr>
              <a:t>N1,0</a:t>
            </a:r>
            <a:r>
              <a:rPr lang="zh-CN" altLang="zh-CN" sz="1800">
                <a:solidFill>
                  <a:srgbClr val="00B0F0"/>
                </a:solidFill>
                <a:latin typeface="Consolas" pitchFamily="49" charset="0"/>
                <a:ea typeface="楷体" pitchFamily="49" charset="-122"/>
                <a:cs typeface="Consolas" pitchFamily="49" charset="0"/>
              </a:rPr>
              <a:t>代表第二组</a:t>
            </a:r>
            <a:r>
              <a:rPr lang="en-US" altLang="zh-CN" sz="1800">
                <a:solidFill>
                  <a:srgbClr val="00B0F0"/>
                </a:solidFill>
                <a:latin typeface="Consolas" pitchFamily="49" charset="0"/>
                <a:ea typeface="楷体" pitchFamily="49" charset="-122"/>
                <a:cs typeface="Consolas" pitchFamily="49" charset="0"/>
              </a:rPr>
              <a:t>N2</a:t>
            </a:r>
          </a:p>
          <a:p>
            <a:r>
              <a:rPr lang="en-US" altLang="zh-CN" sz="1800">
                <a:solidFill>
                  <a:srgbClr val="0000FF"/>
                </a:solidFill>
                <a:latin typeface="Consolas" pitchFamily="49" charset="0"/>
                <a:ea typeface="楷体" pitchFamily="49" charset="-122"/>
                <a:cs typeface="Consolas" pitchFamily="49" charset="0"/>
              </a:rPr>
              <a:t>   int time;			</a:t>
            </a:r>
            <a:r>
              <a:rPr lang="en-US" altLang="zh-CN" sz="1800">
                <a:solidFill>
                  <a:srgbClr val="00B0F0"/>
                </a:solidFill>
                <a:latin typeface="Consolas" pitchFamily="49" charset="0"/>
                <a:ea typeface="楷体" pitchFamily="49" charset="-122"/>
                <a:cs typeface="Consolas" pitchFamily="49" charset="0"/>
              </a:rPr>
              <a:t>//a,b</a:t>
            </a:r>
            <a:r>
              <a:rPr lang="zh-CN" altLang="zh-CN" sz="1800">
                <a:solidFill>
                  <a:srgbClr val="00B0F0"/>
                </a:solidFill>
                <a:latin typeface="Consolas" pitchFamily="49" charset="0"/>
                <a:ea typeface="楷体" pitchFamily="49" charset="-122"/>
                <a:cs typeface="Consolas" pitchFamily="49" charset="0"/>
              </a:rPr>
              <a:t>的最小时间</a:t>
            </a:r>
          </a:p>
          <a:p>
            <a:r>
              <a:rPr lang="en-US" altLang="zh-CN" sz="1800">
                <a:solidFill>
                  <a:srgbClr val="0000FF"/>
                </a:solidFill>
                <a:latin typeface="Consolas" pitchFamily="49" charset="0"/>
                <a:ea typeface="楷体" pitchFamily="49" charset="-122"/>
                <a:cs typeface="Consolas" pitchFamily="49" charset="0"/>
              </a:rPr>
              <a:t>   bool operator&lt;(const NodeType &amp;s)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time&lt;s.time;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按</a:t>
            </a:r>
            <a:r>
              <a:rPr lang="en-US" altLang="zh-CN" sz="1800">
                <a:solidFill>
                  <a:srgbClr val="00B0F0"/>
                </a:solidFill>
                <a:latin typeface="Consolas" pitchFamily="49" charset="0"/>
                <a:ea typeface="楷体" pitchFamily="49" charset="-122"/>
                <a:cs typeface="Consolas" pitchFamily="49" charset="0"/>
              </a:rPr>
              <a:t>time</a:t>
            </a:r>
            <a:r>
              <a:rPr lang="zh-CN" altLang="zh-CN" sz="1800">
                <a:solidFill>
                  <a:srgbClr val="00B0F0"/>
                </a:solidFill>
                <a:latin typeface="Consolas" pitchFamily="49" charset="0"/>
                <a:ea typeface="楷体" pitchFamily="49" charset="-122"/>
                <a:cs typeface="Consolas" pitchFamily="49" charset="0"/>
              </a:rPr>
              <a:t>递增排序</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best[N];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最优调度序列</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354900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int solve()		//</a:t>
            </a:r>
            <a:r>
              <a:rPr lang="zh-CN" altLang="zh-CN" sz="1800">
                <a:solidFill>
                  <a:srgbClr val="FF0000"/>
                </a:solidFill>
                <a:latin typeface="Consolas" pitchFamily="49" charset="0"/>
                <a:ea typeface="楷体" pitchFamily="49" charset="-122"/>
                <a:cs typeface="Consolas" pitchFamily="49" charset="0"/>
              </a:rPr>
              <a:t>求解流水作业调度问题</a:t>
            </a:r>
          </a:p>
          <a:p>
            <a:r>
              <a:rPr lang="en-US" altLang="zh-CN" sz="1800">
                <a:solidFill>
                  <a:srgbClr val="0000FF"/>
                </a:solidFill>
                <a:latin typeface="Consolas" pitchFamily="49" charset="0"/>
                <a:ea typeface="楷体" pitchFamily="49" charset="-122"/>
                <a:cs typeface="Consolas" pitchFamily="49" charset="0"/>
              </a:rPr>
              <a:t>{  int i,j,k;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c[N];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for(i=0;i&lt;n;i++)	</a:t>
            </a:r>
            <a:r>
              <a:rPr lang="en-US" altLang="zh-CN" sz="1800">
                <a:solidFill>
                  <a:srgbClr val="00B0F0"/>
                </a:solidFill>
                <a:latin typeface="Consolas" pitchFamily="49" charset="0"/>
                <a:ea typeface="楷体" pitchFamily="49" charset="-122"/>
                <a:cs typeface="Consolas" pitchFamily="49" charset="0"/>
              </a:rPr>
              <a:t>//n</a:t>
            </a:r>
            <a:r>
              <a:rPr lang="zh-CN" altLang="zh-CN" sz="1800">
                <a:solidFill>
                  <a:srgbClr val="00B0F0"/>
                </a:solidFill>
                <a:latin typeface="Consolas" pitchFamily="49" charset="0"/>
                <a:ea typeface="楷体" pitchFamily="49" charset="-122"/>
                <a:cs typeface="Consolas" pitchFamily="49" charset="0"/>
              </a:rPr>
              <a:t>个作业中</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求出每个作业的最小加工时间</a:t>
            </a:r>
            <a:r>
              <a:rPr lang="zh-CN" altLang="zh-CN" sz="1800">
                <a:solidFill>
                  <a:srgbClr val="0000FF"/>
                </a:solidFill>
                <a:latin typeface="Consolas" pitchFamily="49" charset="0"/>
                <a:ea typeface="楷体" pitchFamily="49" charset="-122"/>
                <a:cs typeface="Consolas" pitchFamily="49" charset="0"/>
              </a:rPr>
              <a:t> </a:t>
            </a:r>
          </a:p>
          <a:p>
            <a:r>
              <a:rPr lang="en-US" altLang="zh-CN" sz="1800">
                <a:solidFill>
                  <a:srgbClr val="0000FF"/>
                </a:solidFill>
                <a:latin typeface="Consolas" pitchFamily="49" charset="0"/>
                <a:ea typeface="楷体" pitchFamily="49" charset="-122"/>
                <a:cs typeface="Consolas" pitchFamily="49" charset="0"/>
              </a:rPr>
              <a:t>   {  c[i].no=i;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c[i].group=(a[i]&lt;=b[i]);</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//a[i]&lt;=b[i]</a:t>
            </a:r>
            <a:r>
              <a:rPr lang="zh-CN" altLang="zh-CN" sz="1800">
                <a:solidFill>
                  <a:srgbClr val="00B0F0"/>
                </a:solidFill>
                <a:latin typeface="Consolas" pitchFamily="49" charset="0"/>
                <a:ea typeface="楷体" pitchFamily="49" charset="-122"/>
                <a:cs typeface="Consolas" pitchFamily="49" charset="0"/>
              </a:rPr>
              <a:t>对应第</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组</a:t>
            </a:r>
            <a:r>
              <a:rPr lang="en-US" altLang="zh-CN" sz="1800">
                <a:solidFill>
                  <a:srgbClr val="00B0F0"/>
                </a:solidFill>
                <a:latin typeface="Consolas" pitchFamily="49" charset="0"/>
                <a:ea typeface="楷体" pitchFamily="49" charset="-122"/>
                <a:cs typeface="Consolas" pitchFamily="49" charset="0"/>
              </a:rPr>
              <a:t>N1,a[i]&gt;b[i]</a:t>
            </a:r>
            <a:r>
              <a:rPr lang="zh-CN" altLang="zh-CN" sz="1800">
                <a:solidFill>
                  <a:srgbClr val="00B0F0"/>
                </a:solidFill>
                <a:latin typeface="Consolas" pitchFamily="49" charset="0"/>
                <a:ea typeface="楷体" pitchFamily="49" charset="-122"/>
                <a:cs typeface="Consolas" pitchFamily="49" charset="0"/>
              </a:rPr>
              <a:t>对应第</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组</a:t>
            </a:r>
            <a:r>
              <a:rPr lang="en-US" altLang="zh-CN" sz="1800">
                <a:solidFill>
                  <a:srgbClr val="00B0F0"/>
                </a:solidFill>
                <a:latin typeface="Consolas" pitchFamily="49" charset="0"/>
                <a:ea typeface="楷体" pitchFamily="49" charset="-122"/>
                <a:cs typeface="Consolas" pitchFamily="49" charset="0"/>
              </a:rPr>
              <a:t>N2</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c[i].time=a[i]&lt;=b[i]?a[i]:b[i];</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第</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组存放</a:t>
            </a:r>
            <a:r>
              <a:rPr lang="en-US" altLang="zh-CN" sz="1800">
                <a:solidFill>
                  <a:srgbClr val="00B0F0"/>
                </a:solidFill>
                <a:latin typeface="Consolas" pitchFamily="49" charset="0"/>
                <a:ea typeface="楷体" pitchFamily="49" charset="-122"/>
                <a:cs typeface="Consolas" pitchFamily="49" charset="0"/>
              </a:rPr>
              <a:t>a[i],</a:t>
            </a:r>
            <a:r>
              <a:rPr lang="zh-CN" altLang="zh-CN" sz="1800">
                <a:solidFill>
                  <a:srgbClr val="00B0F0"/>
                </a:solidFill>
                <a:latin typeface="Consolas" pitchFamily="49" charset="0"/>
                <a:ea typeface="楷体" pitchFamily="49" charset="-122"/>
                <a:cs typeface="Consolas" pitchFamily="49" charset="0"/>
              </a:rPr>
              <a:t>第</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组存放</a:t>
            </a:r>
            <a:r>
              <a:rPr lang="en-US" altLang="zh-CN" sz="1800">
                <a:solidFill>
                  <a:srgbClr val="00B0F0"/>
                </a:solidFill>
                <a:latin typeface="Consolas" pitchFamily="49" charset="0"/>
                <a:ea typeface="楷体" pitchFamily="49" charset="-122"/>
                <a:cs typeface="Consolas" pitchFamily="49" charset="0"/>
              </a:rPr>
              <a:t>b[i]</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sort(c,c+n);	</a:t>
            </a:r>
            <a:r>
              <a:rPr lang="en-US" altLang="zh-CN" sz="1800">
                <a:solidFill>
                  <a:srgbClr val="00B0F0"/>
                </a:solidFill>
                <a:latin typeface="Consolas" pitchFamily="49" charset="0"/>
                <a:ea typeface="楷体" pitchFamily="49" charset="-122"/>
                <a:cs typeface="Consolas" pitchFamily="49" charset="0"/>
              </a:rPr>
              <a:t>//c</a:t>
            </a:r>
            <a:r>
              <a:rPr lang="zh-CN" altLang="zh-CN" sz="1800">
                <a:solidFill>
                  <a:srgbClr val="00B0F0"/>
                </a:solidFill>
                <a:latin typeface="Consolas" pitchFamily="49" charset="0"/>
                <a:ea typeface="楷体" pitchFamily="49" charset="-122"/>
                <a:cs typeface="Consolas" pitchFamily="49" charset="0"/>
              </a:rPr>
              <a:t>元素按</a:t>
            </a:r>
            <a:r>
              <a:rPr lang="en-US" altLang="zh-CN" sz="1800">
                <a:solidFill>
                  <a:srgbClr val="00B0F0"/>
                </a:solidFill>
                <a:latin typeface="Consolas" pitchFamily="49" charset="0"/>
                <a:ea typeface="楷体" pitchFamily="49" charset="-122"/>
                <a:cs typeface="Consolas" pitchFamily="49" charset="0"/>
              </a:rPr>
              <a:t>time</a:t>
            </a:r>
            <a:r>
              <a:rPr lang="zh-CN" altLang="zh-CN" sz="1800">
                <a:solidFill>
                  <a:srgbClr val="00B0F0"/>
                </a:solidFill>
                <a:latin typeface="Consolas" pitchFamily="49" charset="0"/>
                <a:ea typeface="楷体" pitchFamily="49" charset="-122"/>
                <a:cs typeface="Consolas" pitchFamily="49" charset="0"/>
              </a:rPr>
              <a:t>递增排序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786874" cy="462064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en-US" altLang="zh-CN" sz="1800">
                <a:solidFill>
                  <a:srgbClr val="0000FF"/>
                </a:solidFill>
                <a:latin typeface="Consolas" pitchFamily="49" charset="0"/>
                <a:ea typeface="楷体" pitchFamily="49" charset="-122"/>
                <a:cs typeface="Consolas" pitchFamily="49" charset="0"/>
              </a:rPr>
              <a:t>   j=0; k=n-1;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for(i=0;i&lt;n;i++)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扫描</a:t>
            </a:r>
            <a:r>
              <a:rPr lang="en-US" altLang="zh-CN" sz="1800">
                <a:solidFill>
                  <a:srgbClr val="00B0F0"/>
                </a:solidFill>
                <a:latin typeface="Consolas" pitchFamily="49" charset="0"/>
                <a:ea typeface="楷体" pitchFamily="49" charset="-122"/>
                <a:cs typeface="Consolas" pitchFamily="49" charset="0"/>
              </a:rPr>
              <a:t>c</a:t>
            </a:r>
            <a:r>
              <a:rPr lang="zh-CN" altLang="zh-CN" sz="1800">
                <a:solidFill>
                  <a:srgbClr val="00B0F0"/>
                </a:solidFill>
                <a:latin typeface="Consolas" pitchFamily="49" charset="0"/>
                <a:ea typeface="楷体" pitchFamily="49" charset="-122"/>
                <a:cs typeface="Consolas" pitchFamily="49" charset="0"/>
              </a:rPr>
              <a:t>所有元素</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产生最优调度方案</a:t>
            </a:r>
          </a:p>
          <a:p>
            <a:r>
              <a:rPr lang="en-US" altLang="zh-CN" sz="1800">
                <a:solidFill>
                  <a:srgbClr val="0000FF"/>
                </a:solidFill>
                <a:latin typeface="Consolas" pitchFamily="49" charset="0"/>
                <a:ea typeface="楷体" pitchFamily="49" charset="-122"/>
                <a:cs typeface="Consolas" pitchFamily="49" charset="0"/>
              </a:rPr>
              <a:t>   {  if(c[i].group==1)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第</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组</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按</a:t>
            </a:r>
            <a:r>
              <a:rPr lang="en-US" altLang="zh-CN" sz="1800">
                <a:solidFill>
                  <a:srgbClr val="00B0F0"/>
                </a:solidFill>
                <a:latin typeface="Consolas" pitchFamily="49" charset="0"/>
                <a:ea typeface="楷体" pitchFamily="49" charset="-122"/>
                <a:cs typeface="Consolas" pitchFamily="49" charset="0"/>
              </a:rPr>
              <a:t>time</a:t>
            </a:r>
            <a:r>
              <a:rPr lang="zh-CN" altLang="zh-CN" sz="1800">
                <a:solidFill>
                  <a:srgbClr val="00B0F0"/>
                </a:solidFill>
                <a:latin typeface="Consolas" pitchFamily="49" charset="0"/>
                <a:ea typeface="楷体" pitchFamily="49" charset="-122"/>
                <a:cs typeface="Consolas" pitchFamily="49" charset="0"/>
              </a:rPr>
              <a:t>递增排列放在</a:t>
            </a:r>
            <a:r>
              <a:rPr lang="en-US" altLang="zh-CN" sz="1800">
                <a:solidFill>
                  <a:srgbClr val="00B0F0"/>
                </a:solidFill>
                <a:latin typeface="Consolas" pitchFamily="49" charset="0"/>
                <a:ea typeface="楷体" pitchFamily="49" charset="-122"/>
                <a:cs typeface="Consolas" pitchFamily="49" charset="0"/>
              </a:rPr>
              <a:t>best</a:t>
            </a:r>
            <a:r>
              <a:rPr lang="zh-CN" altLang="zh-CN" sz="1800">
                <a:solidFill>
                  <a:srgbClr val="00B0F0"/>
                </a:solidFill>
                <a:latin typeface="Consolas" pitchFamily="49" charset="0"/>
                <a:ea typeface="楷体" pitchFamily="49" charset="-122"/>
                <a:cs typeface="Consolas" pitchFamily="49" charset="0"/>
              </a:rPr>
              <a:t>的前面部分</a:t>
            </a:r>
          </a:p>
          <a:p>
            <a:r>
              <a:rPr lang="en-US" altLang="zh-CN" sz="1800">
                <a:solidFill>
                  <a:srgbClr val="0000FF"/>
                </a:solidFill>
                <a:latin typeface="Consolas" pitchFamily="49" charset="0"/>
                <a:ea typeface="楷体" pitchFamily="49" charset="-122"/>
                <a:cs typeface="Consolas" pitchFamily="49" charset="0"/>
              </a:rPr>
              <a:t>         best[j++]=c[i].no;</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第</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组</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按</a:t>
            </a:r>
            <a:r>
              <a:rPr lang="en-US" altLang="zh-CN" sz="1800">
                <a:solidFill>
                  <a:srgbClr val="00B0F0"/>
                </a:solidFill>
                <a:latin typeface="Consolas" pitchFamily="49" charset="0"/>
                <a:ea typeface="楷体" pitchFamily="49" charset="-122"/>
                <a:cs typeface="Consolas" pitchFamily="49" charset="0"/>
              </a:rPr>
              <a:t>time</a:t>
            </a:r>
            <a:r>
              <a:rPr lang="zh-CN" altLang="zh-CN" sz="1800">
                <a:solidFill>
                  <a:srgbClr val="00B0F0"/>
                </a:solidFill>
                <a:latin typeface="Consolas" pitchFamily="49" charset="0"/>
                <a:ea typeface="楷体" pitchFamily="49" charset="-122"/>
                <a:cs typeface="Consolas" pitchFamily="49" charset="0"/>
              </a:rPr>
              <a:t>递减排列放到</a:t>
            </a:r>
            <a:r>
              <a:rPr lang="en-US" altLang="zh-CN" sz="1800">
                <a:solidFill>
                  <a:srgbClr val="00B0F0"/>
                </a:solidFill>
                <a:latin typeface="Consolas" pitchFamily="49" charset="0"/>
                <a:ea typeface="楷体" pitchFamily="49" charset="-122"/>
                <a:cs typeface="Consolas" pitchFamily="49" charset="0"/>
              </a:rPr>
              <a:t>best</a:t>
            </a:r>
            <a:r>
              <a:rPr lang="zh-CN" altLang="zh-CN" sz="1800">
                <a:solidFill>
                  <a:srgbClr val="00B0F0"/>
                </a:solidFill>
                <a:latin typeface="Consolas" pitchFamily="49" charset="0"/>
                <a:ea typeface="楷体" pitchFamily="49" charset="-122"/>
                <a:cs typeface="Consolas" pitchFamily="49" charset="0"/>
              </a:rPr>
              <a:t>的后面部分</a:t>
            </a:r>
          </a:p>
          <a:p>
            <a:r>
              <a:rPr lang="en-US" altLang="zh-CN" sz="1800">
                <a:solidFill>
                  <a:srgbClr val="0000FF"/>
                </a:solidFill>
                <a:latin typeface="Consolas" pitchFamily="49" charset="0"/>
                <a:ea typeface="楷体" pitchFamily="49" charset="-122"/>
                <a:cs typeface="Consolas" pitchFamily="49" charset="0"/>
              </a:rPr>
              <a:t>         best[k--]=c[i].no;</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C00000"/>
                </a:solidFill>
                <a:latin typeface="Consolas" pitchFamily="49" charset="0"/>
                <a:ea typeface="楷体" pitchFamily="49" charset="-122"/>
                <a:cs typeface="Consolas" pitchFamily="49" charset="0"/>
              </a:rPr>
              <a:t>   int f1=0;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a:t>
            </a:r>
            <a:r>
              <a:rPr lang="en-US" altLang="zh-CN" sz="1800">
                <a:solidFill>
                  <a:srgbClr val="00B0F0"/>
                </a:solidFill>
                <a:latin typeface="Consolas" pitchFamily="49" charset="0"/>
                <a:ea typeface="楷体" pitchFamily="49" charset="-122"/>
                <a:cs typeface="Consolas" pitchFamily="49" charset="0"/>
              </a:rPr>
              <a:t>M1</a:t>
            </a:r>
            <a:r>
              <a:rPr lang="zh-CN" altLang="zh-CN" sz="1800">
                <a:solidFill>
                  <a:srgbClr val="00B0F0"/>
                </a:solidFill>
                <a:latin typeface="Consolas" pitchFamily="49" charset="0"/>
                <a:ea typeface="楷体" pitchFamily="49" charset="-122"/>
                <a:cs typeface="Consolas" pitchFamily="49" charset="0"/>
              </a:rPr>
              <a:t>上的执行时间</a:t>
            </a:r>
          </a:p>
          <a:p>
            <a:r>
              <a:rPr lang="en-US" altLang="zh-CN" sz="1800">
                <a:solidFill>
                  <a:srgbClr val="C00000"/>
                </a:solidFill>
                <a:latin typeface="Consolas" pitchFamily="49" charset="0"/>
                <a:ea typeface="楷体" pitchFamily="49" charset="-122"/>
                <a:cs typeface="Consolas" pitchFamily="49" charset="0"/>
              </a:rPr>
              <a:t>   int f2=0;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最优调度下的消耗总时间</a:t>
            </a:r>
          </a:p>
          <a:p>
            <a:r>
              <a:rPr lang="en-US" altLang="zh-CN" sz="1800">
                <a:solidFill>
                  <a:srgbClr val="C00000"/>
                </a:solidFill>
                <a:latin typeface="Consolas" pitchFamily="49" charset="0"/>
                <a:ea typeface="楷体" pitchFamily="49" charset="-122"/>
                <a:cs typeface="Consolas" pitchFamily="49" charset="0"/>
              </a:rPr>
              <a:t>   for(i=0;i&lt;n;i++)</a:t>
            </a:r>
            <a:endParaRPr lang="zh-CN" altLang="zh-CN" sz="1800">
              <a:solidFill>
                <a:srgbClr val="C00000"/>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   {  f1+=a[best[i]];</a:t>
            </a:r>
            <a:endParaRPr lang="zh-CN" altLang="zh-CN" sz="1800">
              <a:solidFill>
                <a:srgbClr val="C00000"/>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      f2=max(f2,f1)+b[best[i]];</a:t>
            </a:r>
          </a:p>
          <a:p>
            <a:r>
              <a:rPr lang="en-US" altLang="zh-CN" sz="1800">
                <a:solidFill>
                  <a:srgbClr val="C00000"/>
                </a:solidFill>
                <a:latin typeface="Consolas" pitchFamily="49" charset="0"/>
                <a:ea typeface="楷体" pitchFamily="49" charset="-122"/>
                <a:cs typeface="Consolas" pitchFamily="49" charset="0"/>
              </a:rPr>
              <a:t>   }</a:t>
            </a:r>
            <a:endParaRPr lang="zh-CN" altLang="zh-CN" sz="1800">
              <a:solidFill>
                <a:srgbClr val="C00000"/>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   return f2;</a:t>
            </a:r>
            <a:endParaRPr lang="zh-CN" altLang="zh-CN" sz="1800">
              <a:solidFill>
                <a:srgbClr val="C0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3" name="矩形 2"/>
          <p:cNvSpPr/>
          <p:nvPr/>
        </p:nvSpPr>
        <p:spPr>
          <a:xfrm>
            <a:off x="3851920" y="5342461"/>
            <a:ext cx="1374094" cy="461665"/>
          </a:xfrm>
          <a:prstGeom prst="rect">
            <a:avLst/>
          </a:prstGeom>
        </p:spPr>
        <p:txBody>
          <a:bodyPr wrap="none">
            <a:spAutoFit/>
          </a:bodyPr>
          <a:lstStyle/>
          <a:p>
            <a:r>
              <a:rPr lang="en-US" altLang="zh-CN" dirty="0">
                <a:solidFill>
                  <a:srgbClr val="0000FF"/>
                </a:solidFill>
                <a:latin typeface="Consolas" pitchFamily="49" charset="0"/>
                <a:ea typeface="楷体" pitchFamily="49" charset="-122"/>
                <a:cs typeface="Consolas" pitchFamily="49" charset="0"/>
              </a:rPr>
              <a:t>best[</a:t>
            </a:r>
            <a:r>
              <a:rPr lang="en-US" altLang="zh-CN" dirty="0" err="1">
                <a:solidFill>
                  <a:srgbClr val="0000FF"/>
                </a:solidFill>
                <a:latin typeface="Consolas" pitchFamily="49" charset="0"/>
                <a:ea typeface="楷体" pitchFamily="49" charset="-122"/>
                <a:cs typeface="Consolas" pitchFamily="49" charset="0"/>
              </a:rPr>
              <a:t>i</a:t>
            </a:r>
            <a:r>
              <a:rPr lang="en-US" altLang="zh-CN" dirty="0">
                <a:solidFill>
                  <a:srgbClr val="0000FF"/>
                </a:solidFill>
                <a:latin typeface="Consolas" pitchFamily="49" charset="0"/>
                <a:ea typeface="楷体" pitchFamily="49" charset="-122"/>
                <a:cs typeface="Consolas" pitchFamily="49" charset="0"/>
              </a:rPr>
              <a:t>]</a:t>
            </a:r>
            <a:endParaRPr lang="zh-CN" altLang="en-US" dirty="0"/>
          </a:p>
        </p:txBody>
      </p:sp>
      <p:cxnSp>
        <p:nvCxnSpPr>
          <p:cNvPr id="4" name="直接箭头连接符 3"/>
          <p:cNvCxnSpPr/>
          <p:nvPr/>
        </p:nvCxnSpPr>
        <p:spPr>
          <a:xfrm>
            <a:off x="1043608" y="6206557"/>
            <a:ext cx="72000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5" name="矩形 4"/>
          <p:cNvSpPr/>
          <p:nvPr/>
        </p:nvSpPr>
        <p:spPr>
          <a:xfrm>
            <a:off x="1032201" y="5729733"/>
            <a:ext cx="1808508" cy="461665"/>
          </a:xfrm>
          <a:prstGeom prst="rect">
            <a:avLst/>
          </a:prstGeom>
        </p:spPr>
        <p:txBody>
          <a:bodyPr wrap="none">
            <a:spAutoFit/>
          </a:bodyPr>
          <a:lstStyle/>
          <a:p>
            <a:r>
              <a:rPr lang="en-US" altLang="zh-CN" i="1" dirty="0">
                <a:solidFill>
                  <a:srgbClr val="C00000"/>
                </a:solidFill>
                <a:ea typeface="楷体" pitchFamily="49" charset="-122"/>
                <a:cs typeface="Times New Roman" panose="02020603050405020304" pitchFamily="18" charset="0"/>
              </a:rPr>
              <a:t>0, 1, 2, …j…</a:t>
            </a:r>
            <a:endParaRPr lang="zh-CN" altLang="en-US" i="1" dirty="0">
              <a:solidFill>
                <a:srgbClr val="C00000"/>
              </a:solidFill>
              <a:cs typeface="Times New Roman" panose="02020603050405020304" pitchFamily="18" charset="0"/>
            </a:endParaRPr>
          </a:p>
        </p:txBody>
      </p:sp>
      <p:sp>
        <p:nvSpPr>
          <p:cNvPr id="6" name="矩形 5"/>
          <p:cNvSpPr/>
          <p:nvPr/>
        </p:nvSpPr>
        <p:spPr>
          <a:xfrm>
            <a:off x="6702318" y="5729732"/>
            <a:ext cx="938077" cy="461665"/>
          </a:xfrm>
          <a:prstGeom prst="rect">
            <a:avLst/>
          </a:prstGeom>
        </p:spPr>
        <p:txBody>
          <a:bodyPr wrap="none">
            <a:spAutoFit/>
          </a:bodyPr>
          <a:lstStyle/>
          <a:p>
            <a:r>
              <a:rPr lang="en-US" altLang="zh-CN" i="1" dirty="0">
                <a:solidFill>
                  <a:srgbClr val="C00000"/>
                </a:solidFill>
                <a:ea typeface="楷体" pitchFamily="49" charset="-122"/>
                <a:cs typeface="Times New Roman" panose="02020603050405020304" pitchFamily="18" charset="0"/>
              </a:rPr>
              <a:t>k-1, k</a:t>
            </a:r>
            <a:endParaRPr lang="zh-CN" altLang="en-US" i="1" dirty="0">
              <a:solidFill>
                <a:srgbClr val="C00000"/>
              </a:solidFill>
              <a:cs typeface="Times New Roman" panose="02020603050405020304" pitchFamily="18" charset="0"/>
            </a:endParaRPr>
          </a:p>
        </p:txBody>
      </p:sp>
      <p:sp>
        <p:nvSpPr>
          <p:cNvPr id="7" name="矩形 6"/>
          <p:cNvSpPr/>
          <p:nvPr/>
        </p:nvSpPr>
        <p:spPr>
          <a:xfrm>
            <a:off x="1043608" y="6316856"/>
            <a:ext cx="1415772" cy="461665"/>
          </a:xfrm>
          <a:prstGeom prst="rect">
            <a:avLst/>
          </a:prstGeom>
        </p:spPr>
        <p:txBody>
          <a:bodyPr wrap="none">
            <a:spAutoFit/>
          </a:bodyPr>
          <a:lstStyle/>
          <a:p>
            <a:r>
              <a:rPr lang="en-US" altLang="zh-CN" i="1" dirty="0">
                <a:solidFill>
                  <a:srgbClr val="00B050"/>
                </a:solidFill>
                <a:ea typeface="楷体" pitchFamily="49" charset="-122"/>
                <a:cs typeface="Times New Roman" panose="02020603050405020304" pitchFamily="18" charset="0"/>
              </a:rPr>
              <a:t>3, 1, ……</a:t>
            </a:r>
            <a:endParaRPr lang="zh-CN" altLang="en-US" i="1" dirty="0">
              <a:solidFill>
                <a:srgbClr val="00B050"/>
              </a:solidFill>
              <a:cs typeface="Times New Roman" panose="02020603050405020304" pitchFamily="18" charset="0"/>
            </a:endParaRPr>
          </a:p>
        </p:txBody>
      </p:sp>
      <p:sp>
        <p:nvSpPr>
          <p:cNvPr id="8" name="矩形 7"/>
          <p:cNvSpPr/>
          <p:nvPr/>
        </p:nvSpPr>
        <p:spPr>
          <a:xfrm>
            <a:off x="6771246" y="6316855"/>
            <a:ext cx="800219" cy="461665"/>
          </a:xfrm>
          <a:prstGeom prst="rect">
            <a:avLst/>
          </a:prstGeom>
        </p:spPr>
        <p:txBody>
          <a:bodyPr wrap="none">
            <a:spAutoFit/>
          </a:bodyPr>
          <a:lstStyle/>
          <a:p>
            <a:r>
              <a:rPr lang="en-US" altLang="zh-CN" i="1" dirty="0">
                <a:solidFill>
                  <a:srgbClr val="00B050"/>
                </a:solidFill>
                <a:ea typeface="楷体" pitchFamily="49" charset="-122"/>
                <a:cs typeface="Times New Roman" panose="02020603050405020304" pitchFamily="18" charset="0"/>
              </a:rPr>
              <a:t>4,   2</a:t>
            </a:r>
            <a:endParaRPr lang="zh-CN" altLang="en-US" i="1" dirty="0">
              <a:solidFill>
                <a:srgbClr val="00B050"/>
              </a:solidFill>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142984"/>
            <a:ext cx="7358114" cy="3643003"/>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void main()</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a:t>
            </a:r>
            <a:r>
              <a:rPr lang="zh-CN" altLang="zh-CN" sz="1800">
                <a:solidFill>
                  <a:srgbClr val="0000FF"/>
                </a:solidFill>
                <a:latin typeface="Consolas" pitchFamily="49" charset="0"/>
                <a:ea typeface="楷体" pitchFamily="49" charset="-122"/>
                <a:cs typeface="Consolas" pitchFamily="49" charset="0"/>
              </a:rPr>
              <a:t>求解结果</a:t>
            </a:r>
            <a:r>
              <a:rPr lang="en-US" altLang="zh-CN" sz="1800">
                <a:solidFill>
                  <a:srgbClr val="0000FF"/>
                </a:solidFill>
                <a:latin typeface="Consolas" pitchFamily="49" charset="0"/>
                <a:ea typeface="楷体" pitchFamily="49" charset="-122"/>
                <a:cs typeface="Consolas" pitchFamily="49" charset="0"/>
              </a:rPr>
              <a:t>\n");</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    </a:t>
            </a:r>
            <a:r>
              <a:rPr lang="zh-CN" altLang="zh-CN" sz="1800">
                <a:solidFill>
                  <a:srgbClr val="0000FF"/>
                </a:solidFill>
                <a:latin typeface="Consolas" pitchFamily="49" charset="0"/>
                <a:ea typeface="楷体" pitchFamily="49" charset="-122"/>
                <a:cs typeface="Consolas" pitchFamily="49" charset="0"/>
              </a:rPr>
              <a:t>总时间</a:t>
            </a:r>
            <a:r>
              <a:rPr lang="en-US" altLang="zh-CN" sz="1800">
                <a:solidFill>
                  <a:srgbClr val="0000FF"/>
                </a:solidFill>
                <a:latin typeface="Consolas" pitchFamily="49" charset="0"/>
                <a:ea typeface="楷体" pitchFamily="49" charset="-122"/>
                <a:cs typeface="Consolas" pitchFamily="49" charset="0"/>
              </a:rPr>
              <a:t>: %d\n",solve());</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    </a:t>
            </a:r>
            <a:r>
              <a:rPr lang="zh-CN" altLang="zh-CN" sz="1800">
                <a:solidFill>
                  <a:srgbClr val="0000FF"/>
                </a:solidFill>
                <a:latin typeface="Consolas" pitchFamily="49" charset="0"/>
                <a:ea typeface="楷体" pitchFamily="49" charset="-122"/>
                <a:cs typeface="Consolas" pitchFamily="49" charset="0"/>
              </a:rPr>
              <a:t>调度方案</a:t>
            </a: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for(int i=0;i&lt;n;i++)</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printf("%d ",best[i]+1);</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printf("\n");</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57158" y="1142984"/>
            <a:ext cx="8569325" cy="2854499"/>
          </a:xfrm>
          <a:prstGeom prst="rect">
            <a:avLst/>
          </a:prstGeom>
          <a:noFill/>
          <a:ln w="9525">
            <a:noFill/>
            <a:miter lim="800000"/>
            <a:headEnd/>
            <a:tailEnd/>
          </a:ln>
          <a:effectLst/>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假设活动时间的参考原点为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。一个活动</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）用一个区间</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表示，当活动按结束时间（右端点）递增排序后，两个活动</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兼容（满足</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或</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）实际上就是指它们</a:t>
            </a:r>
            <a:r>
              <a:rPr lang="zh-CN" altLang="zh-CN" sz="2000">
                <a:solidFill>
                  <a:srgbClr val="C00000"/>
                </a:solidFill>
                <a:latin typeface="Consolas" pitchFamily="49" charset="0"/>
                <a:ea typeface="楷体" pitchFamily="49" charset="-122"/>
                <a:cs typeface="Consolas" pitchFamily="49" charset="0"/>
              </a:rPr>
              <a:t>不相交</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用数组</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存放所有的活动，</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），存放活动起始时间，</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存放活动结束时间。</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5</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US" altLang="zh-CN" b="1">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14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a:solidFill>
                            <a:srgbClr val="9900FF"/>
                          </a:solidFill>
                          <a:latin typeface="Consolas" pitchFamily="49" charset="0"/>
                          <a:ea typeface="楷体" pitchFamily="49" charset="-122"/>
                          <a:cs typeface="Consolas" pitchFamily="49" charset="0"/>
                        </a:rPr>
                        <a:t>7</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2071670" y="3429000"/>
            <a:ext cx="3571900"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50000"/>
              </a:lnSpc>
            </a:pPr>
            <a:r>
              <a:rPr lang="zh-CN" altLang="zh-CN" sz="2000">
                <a:latin typeface="Consolas" pitchFamily="49" charset="0"/>
                <a:ea typeface="楷体" pitchFamily="49" charset="-122"/>
                <a:cs typeface="Consolas" pitchFamily="49" charset="0"/>
              </a:rPr>
              <a:t>求解结果</a:t>
            </a:r>
          </a:p>
          <a:p>
            <a:pPr>
              <a:lnSpc>
                <a:spcPct val="150000"/>
              </a:lnSpc>
            </a:pPr>
            <a:r>
              <a:rPr lang="en-US" altLang="zh-CN" sz="2000">
                <a:latin typeface="Consolas" pitchFamily="49" charset="0"/>
                <a:ea typeface="楷体" pitchFamily="49" charset="-122"/>
                <a:cs typeface="Consolas" pitchFamily="49" charset="0"/>
              </a:rPr>
              <a:t>    </a:t>
            </a:r>
            <a:r>
              <a:rPr lang="zh-CN" altLang="zh-CN" sz="2000">
                <a:latin typeface="Consolas" pitchFamily="49" charset="0"/>
                <a:ea typeface="楷体" pitchFamily="49" charset="-122"/>
                <a:cs typeface="Consolas" pitchFamily="49" charset="0"/>
              </a:rPr>
              <a:t>总时间</a:t>
            </a:r>
            <a:r>
              <a:rPr lang="en-US" altLang="zh-CN" sz="2000">
                <a:latin typeface="Consolas" pitchFamily="49" charset="0"/>
                <a:ea typeface="楷体" pitchFamily="49" charset="-122"/>
                <a:cs typeface="Consolas" pitchFamily="49" charset="0"/>
              </a:rPr>
              <a:t>: 33</a:t>
            </a:r>
            <a:endParaRPr lang="zh-CN" altLang="zh-CN" sz="2000">
              <a:latin typeface="Consolas" pitchFamily="49" charset="0"/>
              <a:ea typeface="楷体" pitchFamily="49" charset="-122"/>
              <a:cs typeface="Consolas" pitchFamily="49" charset="0"/>
            </a:endParaRPr>
          </a:p>
          <a:p>
            <a:pPr>
              <a:lnSpc>
                <a:spcPct val="150000"/>
              </a:lnSpc>
            </a:pPr>
            <a:r>
              <a:rPr lang="en-US" altLang="zh-CN" sz="2000">
                <a:latin typeface="Consolas" pitchFamily="49" charset="0"/>
                <a:ea typeface="楷体" pitchFamily="49" charset="-122"/>
                <a:cs typeface="Consolas" pitchFamily="49" charset="0"/>
              </a:rPr>
              <a:t>    </a:t>
            </a:r>
            <a:r>
              <a:rPr lang="zh-CN" altLang="zh-CN" sz="2000">
                <a:latin typeface="Consolas" pitchFamily="49" charset="0"/>
                <a:ea typeface="楷体" pitchFamily="49" charset="-122"/>
                <a:cs typeface="Consolas" pitchFamily="49" charset="0"/>
              </a:rPr>
              <a:t>调度方案</a:t>
            </a:r>
            <a:r>
              <a:rPr lang="en-US" altLang="zh-CN" sz="2000">
                <a:latin typeface="Consolas" pitchFamily="49" charset="0"/>
                <a:ea typeface="楷体" pitchFamily="49" charset="-122"/>
                <a:cs typeface="Consolas" pitchFamily="49" charset="0"/>
              </a:rPr>
              <a:t>: 3 1 4 2</a:t>
            </a:r>
            <a:endParaRPr lang="zh-CN" altLang="zh-CN" sz="2000">
              <a:latin typeface="Consolas" pitchFamily="49" charset="0"/>
              <a:ea typeface="楷体" pitchFamily="49" charset="-122"/>
              <a:cs typeface="Consolas" pitchFamily="49" charset="0"/>
            </a:endParaRPr>
          </a:p>
        </p:txBody>
      </p:sp>
      <p:sp>
        <p:nvSpPr>
          <p:cNvPr id="4" name="下箭头 3"/>
          <p:cNvSpPr/>
          <p:nvPr/>
        </p:nvSpPr>
        <p:spPr>
          <a:xfrm>
            <a:off x="3571868" y="2571744"/>
            <a:ext cx="357190"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7715304" cy="100784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算法的主要时间花费在排序上，所以时间复杂度为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。比采用回溯法和分枝限界法求解更高效。</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278778"/>
            <a:ext cx="4218832" cy="743986"/>
          </a:xfrm>
          <a:prstGeom prst="rect">
            <a:avLst/>
          </a:prstGeom>
          <a:noFill/>
        </p:spPr>
        <p:txBody>
          <a:bodyPr wrap="square" rtlCol="0">
            <a:spAutoFit/>
          </a:bodyPr>
          <a:lstStyle/>
          <a:p>
            <a:pPr algn="ctr">
              <a:lnSpc>
                <a:spcPct val="150000"/>
              </a:lnSpc>
            </a:pPr>
            <a:r>
              <a:rPr lang="zh-CN" altLang="en-US" sz="3200" dirty="0">
                <a:solidFill>
                  <a:srgbClr val="FF0000"/>
                </a:solidFill>
                <a:latin typeface="微软雅黑" panose="020B0503020204020204" pitchFamily="34" charset="-122"/>
                <a:ea typeface="微软雅黑" panose="020B0503020204020204" pitchFamily="34" charset="-122"/>
                <a:cs typeface="Consolas" pitchFamily="49" charset="0"/>
              </a:rPr>
              <a:t>课堂练习</a:t>
            </a:r>
            <a:endParaRPr lang="zh-CN" altLang="zh-CN" sz="3200" dirty="0">
              <a:solidFill>
                <a:srgbClr val="FF0000"/>
              </a:solidFill>
              <a:latin typeface="微软雅黑" panose="020B0503020204020204" pitchFamily="34" charset="-122"/>
              <a:ea typeface="微软雅黑" panose="020B0503020204020204" pitchFamily="34" charset="-122"/>
              <a:cs typeface="Consolas" pitchFamily="49" charset="0"/>
            </a:endParaRPr>
          </a:p>
        </p:txBody>
      </p:sp>
      <p:sp>
        <p:nvSpPr>
          <p:cNvPr id="6" name="Text Box 3"/>
          <p:cNvSpPr txBox="1">
            <a:spLocks noChangeArrowheads="1"/>
          </p:cNvSpPr>
          <p:nvPr/>
        </p:nvSpPr>
        <p:spPr bwMode="auto">
          <a:xfrm>
            <a:off x="539552" y="1772816"/>
            <a:ext cx="8208962" cy="2893100"/>
          </a:xfrm>
          <a:prstGeom prst="rect">
            <a:avLst/>
          </a:prstGeom>
          <a:solidFill>
            <a:schemeClr val="accent6">
              <a:lumMod val="20000"/>
              <a:lumOff val="80000"/>
            </a:schemeClr>
          </a:solidFill>
          <a:ln w="9525">
            <a:noFill/>
            <a:miter lim="800000"/>
            <a:headEnd/>
            <a:tailEnd/>
          </a:ln>
          <a:effectLst/>
        </p:spPr>
        <p:txBody>
          <a:bodyPr>
            <a:spAutoFit/>
          </a:bodyPr>
          <a:lstStyle/>
          <a:p>
            <a:pPr algn="just">
              <a:lnSpc>
                <a:spcPct val="150000"/>
              </a:lnSpc>
              <a:spcBef>
                <a:spcPct val="50000"/>
              </a:spcBef>
            </a:pPr>
            <a:r>
              <a:rPr lang="zh-CN" altLang="en-US" sz="2800" dirty="0">
                <a:solidFill>
                  <a:srgbClr val="FF0000"/>
                </a:solidFill>
                <a:latin typeface="Consolas" pitchFamily="49" charset="0"/>
                <a:ea typeface="楷体" pitchFamily="49" charset="-122"/>
                <a:cs typeface="Consolas" pitchFamily="49" charset="0"/>
              </a:rPr>
              <a:t>请简要证明以下命题：</a:t>
            </a:r>
            <a:endParaRPr lang="en-US" altLang="zh-CN" sz="2800" dirty="0">
              <a:solidFill>
                <a:srgbClr val="FF0000"/>
              </a:solidFill>
              <a:latin typeface="Consolas" pitchFamily="49" charset="0"/>
              <a:ea typeface="楷体" pitchFamily="49" charset="-122"/>
              <a:cs typeface="Consolas" pitchFamily="49" charset="0"/>
            </a:endParaRPr>
          </a:p>
          <a:p>
            <a:pPr algn="just">
              <a:lnSpc>
                <a:spcPct val="150000"/>
              </a:lnSpc>
              <a:spcBef>
                <a:spcPct val="50000"/>
              </a:spcBef>
            </a:pPr>
            <a:r>
              <a:rPr lang="zh-CN" altLang="en-US" sz="2800" dirty="0">
                <a:solidFill>
                  <a:srgbClr val="0000FF"/>
                </a:solidFill>
                <a:latin typeface="Consolas" pitchFamily="49" charset="0"/>
                <a:ea typeface="楷体" pitchFamily="49" charset="-122"/>
                <a:cs typeface="Consolas" pitchFamily="49" charset="0"/>
              </a:rPr>
              <a:t>   在哈夫曼编码树的贪心法求解过程中，两个最小权值字符对应的结点</a:t>
            </a:r>
            <a:r>
              <a:rPr lang="en-US" altLang="zh-CN" sz="2800" dirty="0">
                <a:solidFill>
                  <a:srgbClr val="0000FF"/>
                </a:solidFill>
                <a:latin typeface="Consolas" pitchFamily="49" charset="0"/>
                <a:ea typeface="楷体" pitchFamily="49" charset="-122"/>
                <a:cs typeface="Consolas" pitchFamily="49" charset="0"/>
              </a:rPr>
              <a:t>x</a:t>
            </a:r>
            <a:r>
              <a:rPr lang="zh-CN" altLang="en-US" sz="2800" dirty="0">
                <a:solidFill>
                  <a:srgbClr val="0000FF"/>
                </a:solidFill>
                <a:latin typeface="Consolas" pitchFamily="49" charset="0"/>
                <a:ea typeface="楷体" pitchFamily="49" charset="-122"/>
                <a:cs typeface="Consolas" pitchFamily="49" charset="0"/>
              </a:rPr>
              <a:t>和</a:t>
            </a:r>
            <a:r>
              <a:rPr lang="en-US" altLang="zh-CN" sz="2800" dirty="0">
                <a:solidFill>
                  <a:srgbClr val="0000FF"/>
                </a:solidFill>
                <a:latin typeface="Consolas" pitchFamily="49" charset="0"/>
                <a:ea typeface="楷体" pitchFamily="49" charset="-122"/>
                <a:cs typeface="Consolas" pitchFamily="49" charset="0"/>
              </a:rPr>
              <a:t>y</a:t>
            </a:r>
            <a:r>
              <a:rPr lang="zh-CN" altLang="en-US" sz="2800" dirty="0">
                <a:solidFill>
                  <a:srgbClr val="0000FF"/>
                </a:solidFill>
                <a:latin typeface="Consolas" pitchFamily="49" charset="0"/>
                <a:ea typeface="楷体" pitchFamily="49" charset="-122"/>
                <a:cs typeface="Consolas" pitchFamily="49" charset="0"/>
              </a:rPr>
              <a:t>必须是哈夫曼树中最深的两个结点。</a:t>
            </a:r>
          </a:p>
        </p:txBody>
      </p:sp>
    </p:spTree>
    <p:extLst>
      <p:ext uri="{BB962C8B-B14F-4D97-AF65-F5344CB8AC3E}">
        <p14:creationId xmlns:p14="http://schemas.microsoft.com/office/powerpoint/2010/main" val="24004747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4309</TotalTime>
  <Words>11083</Words>
  <Application>Microsoft Office PowerPoint</Application>
  <PresentationFormat>全屏显示(4:3)</PresentationFormat>
  <Paragraphs>1205</Paragraphs>
  <Slides>93</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108" baseType="lpstr">
      <vt:lpstr>-apple-system</vt:lpstr>
      <vt:lpstr>楷体</vt:lpstr>
      <vt:lpstr>宋体</vt:lpstr>
      <vt:lpstr>微软雅黑</vt:lpstr>
      <vt:lpstr>叶根友毛笔行书2.0版</vt:lpstr>
      <vt:lpstr>Arial</vt:lpstr>
      <vt:lpstr>Calibri</vt:lpstr>
      <vt:lpstr>Consolas</vt:lpstr>
      <vt:lpstr>Franklin Gothic Book</vt:lpstr>
      <vt:lpstr>Franklin Gothic Medium</vt:lpstr>
      <vt:lpstr>Times New Roman</vt:lpstr>
      <vt:lpstr>Wingdings 2</vt:lpstr>
      <vt:lpstr>跋涉</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QWE2023</cp:lastModifiedBy>
  <cp:revision>546</cp:revision>
  <dcterms:created xsi:type="dcterms:W3CDTF">2012-11-28T00:02:12Z</dcterms:created>
  <dcterms:modified xsi:type="dcterms:W3CDTF">2024-05-30T12:30:00Z</dcterms:modified>
</cp:coreProperties>
</file>