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6"/>
  </p:notes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7" r:id="rId30"/>
    <p:sldId id="273" r:id="rId31"/>
    <p:sldId id="274" r:id="rId32"/>
    <p:sldId id="275" r:id="rId33"/>
    <p:sldId id="276" r:id="rId34"/>
    <p:sldId id="383" r:id="rId35"/>
    <p:sldId id="331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332" r:id="rId45"/>
    <p:sldId id="333" r:id="rId46"/>
    <p:sldId id="285" r:id="rId47"/>
    <p:sldId id="286" r:id="rId48"/>
    <p:sldId id="334" r:id="rId49"/>
    <p:sldId id="336" r:id="rId50"/>
    <p:sldId id="335" r:id="rId51"/>
    <p:sldId id="287" r:id="rId52"/>
    <p:sldId id="384" r:id="rId53"/>
    <p:sldId id="339" r:id="rId54"/>
    <p:sldId id="338" r:id="rId55"/>
    <p:sldId id="343" r:id="rId56"/>
    <p:sldId id="340" r:id="rId57"/>
    <p:sldId id="341" r:id="rId58"/>
    <p:sldId id="342" r:id="rId59"/>
    <p:sldId id="295" r:id="rId60"/>
    <p:sldId id="296" r:id="rId61"/>
    <p:sldId id="297" r:id="rId62"/>
    <p:sldId id="298" r:id="rId63"/>
    <p:sldId id="344" r:id="rId64"/>
    <p:sldId id="299" r:id="rId65"/>
    <p:sldId id="345" r:id="rId66"/>
    <p:sldId id="300" r:id="rId67"/>
    <p:sldId id="346" r:id="rId68"/>
    <p:sldId id="301" r:id="rId69"/>
    <p:sldId id="302" r:id="rId70"/>
    <p:sldId id="303" r:id="rId71"/>
    <p:sldId id="305" r:id="rId72"/>
    <p:sldId id="304" r:id="rId73"/>
    <p:sldId id="356" r:id="rId74"/>
    <p:sldId id="359" r:id="rId75"/>
    <p:sldId id="357" r:id="rId76"/>
    <p:sldId id="358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82" r:id="rId102"/>
    <p:sldId id="376" r:id="rId103"/>
    <p:sldId id="377" r:id="rId104"/>
    <p:sldId id="381" r:id="rId10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00FF"/>
    <a:srgbClr val="9900FF"/>
    <a:srgbClr val="006600"/>
    <a:srgbClr val="996633"/>
    <a:srgbClr val="FF99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99" autoAdjust="0"/>
  </p:normalViewPr>
  <p:slideViewPr>
    <p:cSldViewPr>
      <p:cViewPr varScale="1">
        <p:scale>
          <a:sx n="71" d="100"/>
          <a:sy n="71" d="100"/>
        </p:scale>
        <p:origin x="52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.baidu.com/i?ct=503316480&amp;z=0&amp;tn=baiduimagedetail&amp;word=%D6%F1%CA%B8%C1%BF%CD%BC&amp;in=3032&amp;cl=2&amp;cm=1&amp;sc=0&amp;lm=-1&amp;pn=199&amp;rn=1&amp;di=2355483044&amp;ln=385&amp;fr=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://image.baidu.com/i?ct=503316480&amp;z=0&amp;tn=baiduimagedetail&amp;word=%D6%F1%CA%B8%C1%BF%CD%BC&amp;in=29517&amp;cl=2&amp;cm=1&amp;sc=0&amp;lm=-1&amp;pn=356&amp;rn=1&amp;di=2413571300&amp;ln=385&amp;fr=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81040" y="579834"/>
            <a:ext cx="8034364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a,b,c,d,e,m,n,s;</a:t>
            </a:r>
          </a:p>
          <a:p>
            <a:pPr algn="l">
              <a:lnSpc>
                <a:spcPct val="9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(c=0;c&lt;=9;c++)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(d=0;d&lt;=9;d++)</a:t>
            </a:r>
          </a:p>
          <a:p>
            <a:pPr algn="l">
              <a:lnSpc>
                <a:spcPct val="9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(e=0;e&lt;=9;e++)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(a==b || a==c || a==d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a==e || b==c || b==d ||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b==e || c==d || c==e ||  d==e) 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continue;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m+n==s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printf("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a,b,c,d,e);</a:t>
            </a:r>
          </a:p>
          <a:p>
            <a:pPr algn="l">
              <a:lnSpc>
                <a:spcPct val="9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143932" cy="18928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2993972"/>
            <a:ext cx="44291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565476"/>
            <a:ext cx="6286544" cy="1435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80000" r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x,y;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09543"/>
            <a:ext cx="8143932" cy="1048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将根入口方块（其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队列不空循环：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8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3714752"/>
            <a:ext cx="3108347" cy="1785950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800"/>
                </a:lnSpc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2844" y="1601296"/>
            <a:ext cx="8929718" cy="161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7929618" cy="5142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0" bIns="108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Maze[MAxN][MAxN]=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x,y;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6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6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qu[MAXQ];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8572560" cy="617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72000" rIns="0" bIns="72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x,int y)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(x,y)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p.x=x; p.y=y; p.pre=-1;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Maze[p.x][p.y]='*';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qu[rear]=p;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p1=qu[front];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disppath(front);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qu[rear]=p2;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u=3018071436,3167466516&amp;fm=0&amp;gp=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928933"/>
            <a:ext cx="2500330" cy="1964545"/>
          </a:xfrm>
          <a:prstGeom prst="rect">
            <a:avLst/>
          </a:prstGeom>
          <a:noFill/>
        </p:spPr>
      </p:pic>
      <p:pic>
        <p:nvPicPr>
          <p:cNvPr id="3" name="Picture 12" descr="u=2820344220,2618371607&amp;fm=0&amp;gp=-46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1214422"/>
            <a:ext cx="2467858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pt-BR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(j=n-1;j&gt;i;j--)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(a[j]&lt;a[j-1])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//a[j]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=true;	   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==false)  	   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BF(string s,string t)	//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(s[i]==t[j])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i=i-j+1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j==t.length()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i-j;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14298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4.5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有两个字符串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，设计一个算法求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中出现的次数。例如，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="abababa"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="aba"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一种简单直接地解决问题的方法，通常直接基于问题的描述和所涉及的概念定义，找出所有可能的解。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00174"/>
            <a:ext cx="76438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算法思路。用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中出现的次数（初始时为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的一次出现时，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的长度，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中本次出现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子串的下一个字符，所以为了继续查找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子串的下一次出现，只需要置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Count(string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s,string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t)		//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累计出现次数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=0,j=0;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&amp;&amp; j&lt;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if (s[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]==t[j])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=i-j+1;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j=0;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if(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出现次数增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j=0;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//j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开始继续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thisSum=0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82900" imgH="419100" progId="">
                  <p:embed/>
                </p:oleObj>
              </mc:Choice>
              <mc:Fallback>
                <p:oleObj name="公式" r:id="rId2" imgW="2882900" imgH="419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482" y="5500702"/>
                        <a:ext cx="541165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841654" y="3922697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25676" y="3609766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32040" y="360677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86015" y="360677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改进前面的解法，在求两个相邻子序列和时，它们之间是关联的。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在前者计算出来后，求后者时只需在前者基础上加以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，没有必要每次都重复计算。从而提高了算法效率。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maxSubSum2(int a[],int n)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maxSum=a[0],thisSum;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(i=0;i&lt;n;i++) 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thisSum=0;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(j=i;j&lt;n;j++)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thisSum+=a[j];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//maxSum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(thisSum&gt;maxSum)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maxSum=thisSum;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maxSum;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8817" y="5517232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761580" y="5232188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067944" y="5229200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maxSubSum3(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=0,thisSum=0;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&lt;0)    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843808" y="4725144"/>
            <a:ext cx="6120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563888" y="4463440"/>
            <a:ext cx="522343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000" i="1" dirty="0">
              <a:solidFill>
                <a:srgbClr val="00B05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404664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课堂练习</a:t>
            </a:r>
            <a:endParaRPr lang="zh-CN" altLang="zh-CN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8105554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复写一遍分治法的“主定理”；依据主定理求解以下递归方程，要求写出求解过程，以及写出该定理各对应参数，并做分析比较后再计算结果）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54990" y="2973754"/>
                <a:ext cx="3441840" cy="741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90" y="2973754"/>
                <a:ext cx="3441840" cy="741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4EA7B6-A4BF-4317-865D-F713F3EC509F}"/>
                  </a:ext>
                </a:extLst>
              </p:cNvPr>
              <p:cNvSpPr txBox="1"/>
              <p:nvPr/>
            </p:nvSpPr>
            <p:spPr>
              <a:xfrm>
                <a:off x="2815362" y="4221088"/>
                <a:ext cx="3441840" cy="741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4EA7B6-A4BF-4317-865D-F713F3EC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62" y="4221088"/>
                <a:ext cx="3441840" cy="741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使用蛮力法通常有如下几种情况：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搜索所有的解空间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：问题的解存在于规模不大的解空间中。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：这类问题中不同的路径对应不同的解。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直接计算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：按照基于问题的描述和所涉及的概念定义，直接进行计算。往往是一些简单的题，不需要算法技巧的。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模拟和仿真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：按照求解问题的要求直接模拟或仿真即可。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]={1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数如下。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93019"/>
              </p:ext>
            </p:extLst>
          </p:nvPr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555776" y="1614532"/>
            <a:ext cx="2520280" cy="662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93976" y="1078891"/>
                <a:ext cx="1175706" cy="811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sSupPr>
                        <m:e>
                          <m:r>
                            <a:rPr lang="en-US" altLang="zh-CN" sz="4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4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a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76" y="1078891"/>
                <a:ext cx="1175706" cy="811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inc(int b[], int n)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for(int i=0;i&lt;n;i++)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遍历数组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(b[i])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b[i]=0;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并退出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b[i]=1;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，每调用一次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1 0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0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>
                  <a:solidFill>
                    <a:srgbClr val="0000FF"/>
                  </a:solidFill>
                </a:rPr>
                <a:t>…</a:t>
              </a:r>
              <a:endParaRPr lang="zh-CN" altLang="en-US" sz="36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pw=(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)pow(2,n);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("1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  ",n);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pw;i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(k=0;k&lt;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if(b[k])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",a[k]);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("} 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inc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b,n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048" y="4797152"/>
            <a:ext cx="290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O(n*2</a:t>
            </a:r>
            <a:r>
              <a:rPr lang="en-US" altLang="zh-CN" i="1" baseline="30000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)  </a:t>
            </a:r>
            <a:r>
              <a:rPr lang="zh-CN" altLang="en-US" i="1" dirty="0">
                <a:solidFill>
                  <a:srgbClr val="FF0000"/>
                </a:solidFill>
                <a:ea typeface="仿宋" pitchFamily="49" charset="-122"/>
                <a:cs typeface="Times New Roman" panose="02020603050405020304" pitchFamily="18" charset="0"/>
              </a:rPr>
              <a:t>指数级算法</a:t>
            </a:r>
            <a:endParaRPr lang="zh-CN" altLang="en-US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增量蛮力法求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1~3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{ {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{1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这种思路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也是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方法：即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vector&lt;int&gt;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容器表示一个集合元素，用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容器存放幂集（即集合的集合）。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&lt;stdio.h&gt;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n)			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ps1=ps;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(*it).push_back(i);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ps.push_back(*it);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nb-NO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6084168" y="3068960"/>
            <a:ext cx="216024" cy="1008112"/>
          </a:xfrm>
          <a:prstGeom prst="righ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>
            <a:off x="6300192" y="3573016"/>
            <a:ext cx="1584176" cy="1872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12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计算法中，主要是使用循环语句和选择语句，循环语句用于穷举所有可能的情况，而选择语句判定当前的条件是否为所求的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所有可能的值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algn="l"/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的背包。设计从这些物品中选取一部分物品放入该背包的方案，</a:t>
            </a:r>
            <a:r>
              <a:rPr lang="zh-CN" altLang="pt-BR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，而且具有最大的价值。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并对下表所示的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pt-BR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pt-BR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时，该组合是一种解，并通过比较将最佳方案保存在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中，最后输出所有的解和最佳解。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&gt;::iterator it;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.push_back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v[],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W)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count=0;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sumw,sumv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maxi,maxsumw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=0,maxsumv=0;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&gt;::iterator it;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&gt;::iterator sit;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.begin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();it!=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ps.end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();++it)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%d\t",count+1);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("{");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",*sit);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+=w[*sit-1];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+=v[*sit-1];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printf("}\t\t%d\t%d  ",sumw,sumv);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(sumw&lt;=W)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(sumv&gt;maxsumv)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maxsumw=sumw;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maxsumv=sumv;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printf("{ 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(sit=ps[maxi].begin();sit!=ps[maxi].end();++sit)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printf("%d ",*sit);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printf("},");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:%d\n",maxsumw,maxsumv);</a:t>
            </a:r>
            <a:endParaRPr lang="zh-CN" altLang="zh-CN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1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n=4,W=6;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w[]={5,3,2,1};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v[]={4,4,3,1};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PSet(n);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printf("0/1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Knap(w,v,W);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    总重量	    总价值	     能否装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入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10		11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9		9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8		8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6		8		</a:t>
            </a:r>
            <a:r>
              <a:rPr lang="zh-CN" altLang="pt-BR" sz="180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2195736" y="2276872"/>
            <a:ext cx="144016" cy="360040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2195736" y="2852936"/>
            <a:ext cx="144016" cy="792088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2195736" y="3933056"/>
            <a:ext cx="144016" cy="1944216"/>
          </a:xfrm>
          <a:prstGeom prst="leftBrace">
            <a:avLst/>
          </a:prstGeom>
          <a:ln w="22225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这里采用增量蛮力法求解。产生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全排列的过程如下：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求解所需的</a:t>
              </a:r>
              <a:endPara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中间结果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</a:t>
            </a:r>
            <a:r>
              <a:rPr lang="pt-BR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求出插入位置，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对应的每个位置都覆盖</a:t>
            </a: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495453" y="4590989"/>
            <a:ext cx="1224136" cy="6953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11377" y="5423936"/>
            <a:ext cx="2592288" cy="6033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2" idx="5"/>
          </p:cNvCxnSpPr>
          <p:nvPr/>
        </p:nvCxnSpPr>
        <p:spPr>
          <a:xfrm>
            <a:off x="3540318" y="5184548"/>
            <a:ext cx="2471842" cy="4520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403665" y="5725631"/>
            <a:ext cx="16084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02411" y="5358186"/>
                <a:ext cx="2761037" cy="5568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)→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11" y="5358186"/>
                <a:ext cx="2761037" cy="556894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之间的所有完全数。所谓完全数，是指这样的数，该数的各因子（除该数本身外）之和正好等于该数本身，例如：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99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40893" y="3098394"/>
            <a:ext cx="2286016" cy="1214447"/>
            <a:chOff x="3357554" y="2236578"/>
            <a:chExt cx="2286016" cy="1214447"/>
          </a:xfrm>
        </p:grpSpPr>
        <p:sp>
          <p:nvSpPr>
            <p:cNvPr id="4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712199" y="4365104"/>
            <a:ext cx="1857388" cy="925844"/>
            <a:chOff x="2428860" y="3503288"/>
            <a:chExt cx="1857388" cy="925844"/>
          </a:xfrm>
        </p:grpSpPr>
        <p:sp>
          <p:nvSpPr>
            <p:cNvPr id="9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2911250" y="3474416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3232721" y="3724449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4" idx="2"/>
              <a:endCxn id="11" idx="0"/>
            </p:cNvCxnSpPr>
            <p:nvPr/>
          </p:nvCxnSpPr>
          <p:spPr>
            <a:xfrm>
              <a:off x="3607587" y="3512773"/>
              <a:ext cx="392909" cy="608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641025" y="4312841"/>
            <a:ext cx="1857388" cy="978107"/>
            <a:chOff x="4357686" y="3451025"/>
            <a:chExt cx="1857388" cy="978107"/>
          </a:xfrm>
        </p:grpSpPr>
        <p:sp>
          <p:nvSpPr>
            <p:cNvPr id="16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7"/>
          <p:cNvSpPr txBox="1"/>
          <p:nvPr/>
        </p:nvSpPr>
        <p:spPr>
          <a:xfrm>
            <a:off x="3635896" y="2833191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6917643" y="2857417"/>
            <a:ext cx="216024" cy="2021523"/>
          </a:xfrm>
          <a:prstGeom prst="downArrow">
            <a:avLst>
              <a:gd name="adj1" fmla="val 50000"/>
              <a:gd name="adj2" fmla="val 7919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6200000">
            <a:off x="5837318" y="4737730"/>
            <a:ext cx="216024" cy="750955"/>
          </a:xfrm>
          <a:prstGeom prst="downArrow">
            <a:avLst>
              <a:gd name="adj1" fmla="val 50000"/>
              <a:gd name="adj2" fmla="val 7919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98412" y="4645808"/>
            <a:ext cx="8899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93761" y="3557036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52524" y="4869784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4214842" cy="503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4.2.8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求解任务分配问题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571612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）个任务需要分配给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个人执行，每个任务只能分配给一个人，每个人只能执行一个任务。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个任务的成本是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）。求出总成本最小的分配方案。</a:t>
            </a:r>
          </a:p>
        </p:txBody>
      </p:sp>
    </p:spTree>
    <p:extLst>
      <p:ext uri="{BB962C8B-B14F-4D97-AF65-F5344CB8AC3E}">
        <p14:creationId xmlns:p14="http://schemas.microsoft.com/office/powerpoint/2010/main" val="2889778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82153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所谓一种分配方案就是由第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个任务，用（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）表示，即第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个任务，第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个人执行第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个任务，以此类推。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全部的分配方案恰好是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的全排列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这里采用增量穷举法求出所有的分配方案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（全排列），再计算出每种方案的成本，比较求出最小成本的方案，即最优方案。以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，成本如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表所示为例讨论。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85852" y="3571876"/>
          <a:ext cx="6858048" cy="1829054"/>
        </p:xfrm>
        <a:graphic>
          <a:graphicData uri="http://schemas.openxmlformats.org/drawingml/2006/table">
            <a:tbl>
              <a:tblPr/>
              <a:tblGrid>
                <a:gridCol w="12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7488" y="3071810"/>
            <a:ext cx="37862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个人员、</a:t>
            </a:r>
            <a:r>
              <a:rPr lang="pt-BR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个任务的信息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143932" cy="4970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216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c[MAXN][MAXN]={ {9,2,7,8},{6,4,3,7},{5,8,1,8},{7,6,9,4} 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//</a:t>
            </a:r>
            <a:r>
              <a:rPr lang="zh-CN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215370" cy="4314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ps1.clear();	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(it=ps.begin();it!=ps.end();++it)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Insert(*it,i,ps1);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572428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Allocate(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mini,int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求任务分配问题的最优方案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Perm(n);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求出全排列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求每个方案的成本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cost=0;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j=0;j&lt;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].size();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cost+=c[j][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][j]-1];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(cost&lt;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比较求最小成本的方案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=cost;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mini=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405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mincost=INF,mini;			   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//mincost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为最小成本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,mini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中最优方案编号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Allocate(n,mini,mincost);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k=0;k&lt;ps[mini].size();k++)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printf("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%d\n",k+1,ps[mini][k]);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总成本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=%d\n",mincost);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27146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程序的执行结果：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3643314"/>
            <a:ext cx="3857652" cy="2025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个人安排任务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总成本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71329"/>
              </p:ext>
            </p:extLst>
          </p:nvPr>
        </p:nvGraphicFramePr>
        <p:xfrm>
          <a:off x="1214414" y="1214422"/>
          <a:ext cx="4643470" cy="1829054"/>
        </p:xfrm>
        <a:graphic>
          <a:graphicData uri="http://schemas.openxmlformats.org/drawingml/2006/table">
            <a:tbl>
              <a:tblPr/>
              <a:tblGrid>
                <a:gridCol w="82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人员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任务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左弧形箭头 4"/>
          <p:cNvSpPr/>
          <p:nvPr/>
        </p:nvSpPr>
        <p:spPr>
          <a:xfrm>
            <a:off x="714348" y="2857496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9288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蛮力法所依赖的基本技术是遍历技术，采用一定的策略将待求解问题的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所有元素依次处理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一次，从而找出问题的解。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而在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遍历过程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中，很多求解问题都可以采用递归方法来实现，如二叉树的遍历和图的遍历等。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 </a:t>
            </a:r>
            <a:r>
              <a:rPr lang="zh-CN" altLang="zh-CN" sz="2800" b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先考虑对于一个整数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，如何判断它是否为完全数。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从数学知识可知：一个数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的数，将其累加起来即可。如果累加和与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本身相等，则表示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是一个完全数，可以将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输出。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407194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求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88500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前面介绍了两种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整数构成的集合的幂集的方法，这里以解法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础。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存放幂集，并作为全局变量。初始时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25882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并将所有新子集加入到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173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的整数集合对应的幂集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Inserti(int i)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ps1=ps;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(*it).push_back(i);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ps.push_back(*it);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PSet(int i,int n)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(i&lt;=n)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Inserti(i);				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PSet(i+1,n);		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9616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vector&lt;vector&lt;int&gt;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存放全排列，并作为全局变量。首先初始化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ps={{1}}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20518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就是生成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的整数集合对应的全排列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产生全排序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vector&lt;vector&lt;int&gt; &gt; ps;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Insert(vector&lt;int&gt; s,int i,vector&lt;vector&lt;int&gt; &gt; &amp;ps1)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s1.insert(it,i);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i,int n)	   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&gt;::iterator it;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vector&lt;vector&lt;int&gt; &gt; ps1;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67691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用递归方法求解组合问题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7848600" cy="1107996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的正整数中取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）个不重复整数的所有组合。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8964613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来保存一个组合，由于一个组合中所有元素不会重复出现，规定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中所有元素按递增排列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中任取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个数的所有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因为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中元素递增排列，所以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的取值范围只能为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确定为</a:t>
            </a:r>
            <a:r>
              <a:rPr lang="en-US" altLang="zh-CN" sz="2000" i="1" dirty="0" err="1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的一个结果便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的一个组合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57422" y="3717032"/>
            <a:ext cx="4143404" cy="1879413"/>
            <a:chOff x="1571604" y="3599265"/>
            <a:chExt cx="4143404" cy="1879413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4810" y="4385083"/>
              <a:ext cx="150019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57752" y="4860834"/>
            <a:ext cx="1571636" cy="981832"/>
            <a:chOff x="4071934" y="4743067"/>
            <a:chExt cx="1571636" cy="981832"/>
          </a:xfrm>
        </p:grpSpPr>
        <p:sp>
          <p:nvSpPr>
            <p:cNvPr id="13" name="TextBox 12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26700" y="3017068"/>
                <a:ext cx="372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00" y="3017068"/>
                <a:ext cx="3727111" cy="369332"/>
              </a:xfrm>
              <a:prstGeom prst="rect">
                <a:avLst/>
              </a:prstGeom>
              <a:blipFill>
                <a:blip r:embed="rId2"/>
                <a:stretch>
                  <a:fillRect l="-3268" r="-1307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3585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s=0;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&lt;=m/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(m==s)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3532183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对应的递归模型如下：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42910" y="1285860"/>
            <a:ext cx="7929618" cy="11945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中的一种组合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&gt;0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7422" y="3143248"/>
            <a:ext cx="4000528" cy="1879413"/>
            <a:chOff x="1571604" y="3599265"/>
            <a:chExt cx="4000528" cy="1879413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3599265"/>
              <a:ext cx="100013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71604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14678" y="4385083"/>
              <a:ext cx="7858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-2]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4385083"/>
              <a:ext cx="135732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-1]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41386" y="4385083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 rot="5400000">
              <a:off x="3214678" y="2670571"/>
              <a:ext cx="142876" cy="300039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2786050" y="3956456"/>
              <a:ext cx="142876" cy="200026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546" y="5170901"/>
              <a:ext cx="128588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-1,</a:t>
              </a:r>
              <a:r>
                <a:rPr lang="en-US" altLang="zh-CN" sz="2000" i="1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>
                  <a:solidFill>
                    <a:srgbClr val="006600"/>
                  </a:solidFill>
                  <a:latin typeface="Consolas" pitchFamily="49" charset="0"/>
                  <a:cs typeface="Consolas" pitchFamily="49" charset="0"/>
                </a:rPr>
                <a:t>-1)</a:t>
              </a:r>
              <a:endParaRPr lang="zh-CN" altLang="en-US" sz="2000">
                <a:solidFill>
                  <a:srgbClr val="0066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57752" y="4287050"/>
            <a:ext cx="1571636" cy="981832"/>
            <a:chOff x="4071934" y="4743067"/>
            <a:chExt cx="1571636" cy="981832"/>
          </a:xfrm>
        </p:grpSpPr>
        <p:sp>
          <p:nvSpPr>
            <p:cNvPr id="15" name="TextBox 14"/>
            <p:cNvSpPr txBox="1"/>
            <p:nvPr/>
          </p:nvSpPr>
          <p:spPr>
            <a:xfrm>
              <a:off x="4071934" y="5170901"/>
              <a:ext cx="157163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pt-BR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-1]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只能取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～</a:t>
              </a:r>
              <a:r>
                <a:rPr lang="pt-BR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值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55756" y="4956587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428604"/>
            <a:ext cx="8786874" cy="4308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中取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个整数组合的过程如下所示（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放一个组合）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1952625"/>
            <a:ext cx="184731" cy="46166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446506"/>
            <a:ext cx="857256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988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8708" y="1080299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8972" y="1071546"/>
            <a:ext cx="1500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=1,</a:t>
            </a:r>
            <a:r>
              <a:rPr lang="zh-CN" altLang="en-US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</a:t>
            </a:r>
            <a:r>
              <a:rPr lang="en-US" altLang="zh-CN" sz="1800" i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941452" y="1524535"/>
            <a:ext cx="5916828" cy="307777"/>
            <a:chOff x="2941452" y="1524535"/>
            <a:chExt cx="5916828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4084460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8472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215206" y="1571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3834" y="15245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11" idx="3"/>
              <a:endCxn id="13" idx="1"/>
            </p:cNvCxnSpPr>
            <p:nvPr/>
          </p:nvCxnSpPr>
          <p:spPr>
            <a:xfrm>
              <a:off x="2941452" y="1663035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3"/>
              <a:endCxn id="15" idx="1"/>
            </p:cNvCxnSpPr>
            <p:nvPr/>
          </p:nvCxnSpPr>
          <p:spPr>
            <a:xfrm>
              <a:off x="4870278" y="1663035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928926" y="3677174"/>
            <a:ext cx="5929354" cy="2917123"/>
            <a:chOff x="2928926" y="3677174"/>
            <a:chExt cx="5929354" cy="2917123"/>
          </a:xfrm>
        </p:grpSpPr>
        <p:sp>
          <p:nvSpPr>
            <p:cNvPr id="44" name="TextBox 43"/>
            <p:cNvSpPr txBox="1"/>
            <p:nvPr/>
          </p:nvSpPr>
          <p:spPr>
            <a:xfrm>
              <a:off x="4071934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2198" y="371475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71934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71934" y="579520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202680" y="3748612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1308" y="367717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44" idx="3"/>
              <a:endCxn id="47" idx="1"/>
            </p:cNvCxnSpPr>
            <p:nvPr/>
          </p:nvCxnSpPr>
          <p:spPr>
            <a:xfrm>
              <a:off x="4857752" y="3853252"/>
              <a:ext cx="12144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84724" y="429878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>
              <a:off x="7215206" y="4345859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43834" y="4286256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84724" y="4776823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215206" y="4823900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3834" y="4764297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72198" y="5298914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7202680" y="5345991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31308" y="5286388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84724" y="5798980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>
              <a:off x="7215206" y="5846057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43834" y="5786454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0" name="直接连接符 69"/>
            <p:cNvCxnSpPr>
              <a:stCxn id="45" idx="3"/>
              <a:endCxn id="57" idx="1"/>
            </p:cNvCxnSpPr>
            <p:nvPr/>
          </p:nvCxnSpPr>
          <p:spPr>
            <a:xfrm flipV="1">
              <a:off x="4857752" y="4437282"/>
              <a:ext cx="1226972" cy="34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45" idx="3"/>
              <a:endCxn id="60" idx="1"/>
            </p:cNvCxnSpPr>
            <p:nvPr/>
          </p:nvCxnSpPr>
          <p:spPr>
            <a:xfrm>
              <a:off x="4857752" y="4781946"/>
              <a:ext cx="1226972" cy="13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72198" y="62990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7202680" y="63461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31308" y="62865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345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46" idx="3"/>
              <a:endCxn id="63" idx="1"/>
            </p:cNvCxnSpPr>
            <p:nvPr/>
          </p:nvCxnSpPr>
          <p:spPr>
            <a:xfrm flipV="1">
              <a:off x="4857752" y="5437414"/>
              <a:ext cx="1214446" cy="496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3"/>
              <a:endCxn id="66" idx="1"/>
            </p:cNvCxnSpPr>
            <p:nvPr/>
          </p:nvCxnSpPr>
          <p:spPr>
            <a:xfrm>
              <a:off x="4857752" y="5933707"/>
              <a:ext cx="1226972" cy="3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46" idx="3"/>
              <a:endCxn id="73" idx="1"/>
            </p:cNvCxnSpPr>
            <p:nvPr/>
          </p:nvCxnSpPr>
          <p:spPr>
            <a:xfrm>
              <a:off x="4857752" y="5933707"/>
              <a:ext cx="1214446" cy="50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3" idx="3"/>
              <a:endCxn id="44" idx="1"/>
            </p:cNvCxnSpPr>
            <p:nvPr/>
          </p:nvCxnSpPr>
          <p:spPr>
            <a:xfrm flipV="1">
              <a:off x="2928926" y="3853252"/>
              <a:ext cx="1143008" cy="928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3" idx="3"/>
              <a:endCxn id="45" idx="1"/>
            </p:cNvCxnSpPr>
            <p:nvPr/>
          </p:nvCxnSpPr>
          <p:spPr>
            <a:xfrm>
              <a:off x="2928926" y="4781946"/>
              <a:ext cx="1143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3" idx="3"/>
              <a:endCxn id="46" idx="1"/>
            </p:cNvCxnSpPr>
            <p:nvPr/>
          </p:nvCxnSpPr>
          <p:spPr>
            <a:xfrm>
              <a:off x="2928926" y="4781946"/>
              <a:ext cx="1143008" cy="1151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1071538" y="1524535"/>
            <a:ext cx="1869914" cy="3395910"/>
            <a:chOff x="1071538" y="1524535"/>
            <a:chExt cx="1869914" cy="3395910"/>
          </a:xfrm>
        </p:grpSpPr>
        <p:sp>
          <p:nvSpPr>
            <p:cNvPr id="11" name="TextBox 10"/>
            <p:cNvSpPr txBox="1"/>
            <p:nvPr/>
          </p:nvSpPr>
          <p:spPr>
            <a:xfrm>
              <a:off x="2155634" y="1524535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43108" y="254663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43108" y="46434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[2]=5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9" name="直接连接符 88"/>
            <p:cNvCxnSpPr>
              <a:stCxn id="6" idx="3"/>
              <a:endCxn id="11" idx="1"/>
            </p:cNvCxnSpPr>
            <p:nvPr/>
          </p:nvCxnSpPr>
          <p:spPr>
            <a:xfrm flipV="1">
              <a:off x="1071538" y="1663035"/>
              <a:ext cx="1084096" cy="2029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6" idx="3"/>
              <a:endCxn id="18" idx="1"/>
            </p:cNvCxnSpPr>
            <p:nvPr/>
          </p:nvCxnSpPr>
          <p:spPr>
            <a:xfrm flipV="1">
              <a:off x="1071538" y="2685137"/>
              <a:ext cx="1071570" cy="1007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6" idx="3"/>
              <a:endCxn id="43" idx="1"/>
            </p:cNvCxnSpPr>
            <p:nvPr/>
          </p:nvCxnSpPr>
          <p:spPr>
            <a:xfrm>
              <a:off x="1071538" y="3692728"/>
              <a:ext cx="1071570" cy="1089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>
            <a:off x="2928926" y="2130590"/>
            <a:ext cx="5916828" cy="1357322"/>
            <a:chOff x="2928926" y="2130590"/>
            <a:chExt cx="5916828" cy="1357322"/>
          </a:xfrm>
        </p:grpSpPr>
        <p:sp>
          <p:nvSpPr>
            <p:cNvPr id="19" name="TextBox 18"/>
            <p:cNvSpPr txBox="1"/>
            <p:nvPr/>
          </p:nvSpPr>
          <p:spPr>
            <a:xfrm>
              <a:off x="4071934" y="2151869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34" y="3000372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[1]=3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2198" y="214311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>
              <a:off x="7202680" y="219019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1308" y="213059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124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198" y="2727146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7202680" y="2774223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1308" y="2714620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2198" y="3205187"/>
              <a:ext cx="785818" cy="27699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[0]=2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右箭头 27"/>
            <p:cNvSpPr/>
            <p:nvPr/>
          </p:nvSpPr>
          <p:spPr>
            <a:xfrm>
              <a:off x="7202680" y="3252264"/>
              <a:ext cx="428628" cy="21431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31308" y="3180135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得到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234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18" idx="3"/>
              <a:endCxn id="19" idx="1"/>
            </p:cNvCxnSpPr>
            <p:nvPr/>
          </p:nvCxnSpPr>
          <p:spPr>
            <a:xfrm flipV="1">
              <a:off x="2928926" y="2290369"/>
              <a:ext cx="1143008" cy="394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8" idx="3"/>
              <a:endCxn id="20" idx="1"/>
            </p:cNvCxnSpPr>
            <p:nvPr/>
          </p:nvCxnSpPr>
          <p:spPr>
            <a:xfrm>
              <a:off x="2928926" y="2685137"/>
              <a:ext cx="1143008" cy="453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0" idx="3"/>
              <a:endCxn id="24" idx="1"/>
            </p:cNvCxnSpPr>
            <p:nvPr/>
          </p:nvCxnSpPr>
          <p:spPr>
            <a:xfrm flipV="1">
              <a:off x="4857752" y="2865646"/>
              <a:ext cx="1214446" cy="273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0" idx="3"/>
              <a:endCxn id="27" idx="1"/>
            </p:cNvCxnSpPr>
            <p:nvPr/>
          </p:nvCxnSpPr>
          <p:spPr>
            <a:xfrm>
              <a:off x="4857752" y="3138872"/>
              <a:ext cx="1214446" cy="204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19" idx="3"/>
              <a:endCxn id="21" idx="1"/>
            </p:cNvCxnSpPr>
            <p:nvPr/>
          </p:nvCxnSpPr>
          <p:spPr>
            <a:xfrm flipV="1">
              <a:off x="4857752" y="2281616"/>
              <a:ext cx="1214446" cy="8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39781" y="1498368"/>
                <a:ext cx="347275" cy="327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781" y="1498368"/>
                <a:ext cx="347275" cy="327654"/>
              </a:xfrm>
              <a:prstGeom prst="rect">
                <a:avLst/>
              </a:prstGeom>
              <a:blipFill>
                <a:blip r:embed="rId2"/>
                <a:stretch>
                  <a:fillRect l="-26316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141934" y="2531159"/>
                <a:ext cx="347275" cy="329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34" y="2531159"/>
                <a:ext cx="347275" cy="329129"/>
              </a:xfrm>
              <a:prstGeom prst="rect">
                <a:avLst/>
              </a:prstGeom>
              <a:blipFill>
                <a:blip r:embed="rId3"/>
                <a:stretch>
                  <a:fillRect l="-24561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3148197" y="4600886"/>
                <a:ext cx="347275" cy="32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97" y="4600886"/>
                <a:ext cx="347275" cy="326821"/>
              </a:xfrm>
              <a:prstGeom prst="rect">
                <a:avLst/>
              </a:prstGeom>
              <a:blipFill>
                <a:blip r:embed="rId4"/>
                <a:stretch>
                  <a:fillRect l="-24561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123728" y="1966091"/>
            <a:ext cx="658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2123728" y="4149080"/>
            <a:ext cx="658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857224" y="642918"/>
            <a:ext cx="7248546" cy="58824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216000" bIns="216000">
            <a:no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comb(int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1..n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个整数的组合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(k==0)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时输出一个组合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dispacomb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a[k-1]=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//a[k-1]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位置取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的整数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comb(i-1,k-1);    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dispacomb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 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(“%3d”,a[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(“\n”);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邻接矩阵是表示顶点之间相邻关系的矩阵。设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92333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no;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edges[MAXV][MAXV];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n,e;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vexs[MAXV];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图的邻接表存储方法是一种链式存储结构。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图的每个顶点建立一个单链表，第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）个单链表中的结点表示依附于顶点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每个单链表上附设一个表头结点，将所有表头结点构成一个表头结点数组。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weight;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16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从给定图中任意指定的顶点（称为初始点）出发，按照某种搜索方法沿着图的边访问图中的所有顶点，使每个顶点仅被访问一次，这个过程称为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避免同一个顶点被重复访问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，必须记住每个被访问过的顶点。为此，设置一个访问标志数组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，有以下算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邻接矩阵</a:t>
            </a:r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为存储结构的深度优先搜索算法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DFS(MGraph g,int v)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(w=0;w&lt;g.n;w++)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(g.edges[v][w]!=0 &amp;&amp; g.edges[v][w]!=INF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DFS(g,w);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邻接表</a:t>
            </a:r>
            <a:r>
              <a:rPr lang="zh-CN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为存储结构的深度优先搜索算法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687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DFS(ALGraph *G,int v)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p=G-&gt;adjlist[v].firstarc;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(visited[p-&gt;adjvex]==0)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p-&gt;adjvex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DFS(G,p-&gt;adjvex);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p=p-&gt;nextarc;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142984"/>
            <a:ext cx="77867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4.6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采用邻接表存储，设计一个算法判断图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是否存在</a:t>
            </a:r>
            <a:r>
              <a:rPr lang="zh-CN" altLang="zh-CN" sz="22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2214554"/>
            <a:ext cx="7429552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</a:t>
            </a:r>
            <a:r>
              <a:rPr lang="zh-CN" altLang="zh-CN" sz="2000" u="sng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是指路径上的顶点不重复。采用深度优先遍历的方法，从顶点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出发搜索到顶点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0100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57488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DFS(G,u1,v)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15074" y="3643314"/>
            <a:ext cx="1643074" cy="7143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DFS(G,v,v)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628" y="3835603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643174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00562" y="3998916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00760" y="4000504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929618" cy="5349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 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是否存在简单路径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(u==v)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找到了一条路径，返回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true;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的相邻顶点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bool flag=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G,w,v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(flag) return true;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715304" cy="1459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4.7</a:t>
            </a:r>
            <a:r>
              <a:rPr lang="zh-CN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采用邻接表存储，设计一个算法输出图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的一条简单路径（假设图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至少有一条简单路径）。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786742" cy="1892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采用深度优先遍历的方法，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的一条简单路径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中搜索，当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时说明找到一条从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的简单路径，将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复制到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path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中并返回。否则继续深度优先遍历。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vector&lt;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apath.push_back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路径中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(u==v)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复制到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[u].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w=p-&gt;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相邻点的编号为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(visited[w]==0)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FindaPath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G,w,v,apath,path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的下一个相邻点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21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704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BFS(MGraph g,int v)	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queue&lt;int&gt; qu;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w,i;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(i=0;i&lt;g.n;i++)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(g.edges[w][i]!=0 &amp;&amp; g.edges[w][i]!=INF &amp;&amp; visited[i]==0)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printf("%3d",i);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visited[i]=1;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qu.push(i);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BFS(ALGraph *G,int v)		//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ArcNode *p;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queue&lt;int&gt; qu;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visited[MAXV],w;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memset(visited,0,sizeof(visited));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printf("%3d",v);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qu.push(v);	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w=qu.front(); qu.pop();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p=G-&gt;adjlist[w].firstarc;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(visited[p-&gt;adjvex]==0)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printf("%3d",p-&gt;adjvex);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visited[p-&gt;adjvex]=1;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qu.push(p-&gt;adjvex);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p=p-&gt;nextarc;			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4.8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</a:t>
            </a:r>
            <a:r>
              <a:rPr lang="zh-CN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最短路径</a:t>
            </a:r>
            <a:r>
              <a:rPr lang="zh-CN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90877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</a:t>
            </a:r>
            <a:r>
              <a:rPr lang="zh-CN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1676629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21161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5059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91075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2664235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2319571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2033819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 rot="1023752">
            <a:off x="2303975" y="4988901"/>
            <a:ext cx="2435034" cy="699371"/>
          </a:xfrm>
          <a:prstGeom prst="curvedUpArrow">
            <a:avLst>
              <a:gd name="adj1" fmla="val 35193"/>
              <a:gd name="adj2" fmla="val 121148"/>
              <a:gd name="adj3" fmla="val 38152"/>
            </a:avLst>
          </a:prstGeom>
          <a:solidFill>
            <a:srgbClr val="00B0F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0488" y="4555286"/>
            <a:ext cx="4032448" cy="1923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：路径是通过从起始顶点出发，</a:t>
            </a:r>
            <a:r>
              <a:rPr lang="zh-CN" altLang="en-US" sz="2000" u="sng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一层一层扩展出去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，等找到需要的顶点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v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，这时再</a:t>
            </a:r>
            <a:r>
              <a:rPr lang="zh-CN" altLang="en-US" sz="2000" u="sng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反推出路径上每层仅含一个顶点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，这样反推的路径所经历的边数最少。</a:t>
            </a:r>
          </a:p>
        </p:txBody>
      </p:sp>
      <p:sp>
        <p:nvSpPr>
          <p:cNvPr id="8" name="矩形 7"/>
          <p:cNvSpPr/>
          <p:nvPr/>
        </p:nvSpPr>
        <p:spPr>
          <a:xfrm>
            <a:off x="3553370" y="2892728"/>
            <a:ext cx="5339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：利用广度优先遍历思想寻找</a:t>
            </a:r>
            <a:r>
              <a:rPr lang="en-US" altLang="zh-CN" u="sng" dirty="0">
                <a:solidFill>
                  <a:srgbClr val="FF0000"/>
                </a:solidFill>
                <a:latin typeface="+mn-ea"/>
                <a:ea typeface="+mn-ea"/>
              </a:rPr>
              <a:t>u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到</a:t>
            </a:r>
            <a:r>
              <a:rPr lang="en-US" altLang="zh-CN" u="sng" dirty="0">
                <a:solidFill>
                  <a:srgbClr val="FF0000"/>
                </a:solidFill>
                <a:latin typeface="+mn-ea"/>
                <a:ea typeface="+mn-ea"/>
              </a:rPr>
              <a:t>v</a:t>
            </a:r>
            <a:r>
              <a:rPr lang="zh-CN" altLang="en-US" u="sng" dirty="0">
                <a:solidFill>
                  <a:srgbClr val="FF0000"/>
                </a:solidFill>
                <a:latin typeface="+mn-ea"/>
                <a:ea typeface="+mn-ea"/>
              </a:rPr>
              <a:t>的路径，一定是两个顶点之间的最短路径？？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pre[MAXV];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(visited,0,sizeof(visited));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(w==v)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pre,v,path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pre[p-&gt;</a:t>
            </a:r>
            <a:r>
              <a:rPr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]=w;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22"/>
            <a:ext cx="50720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752605"/>
            <a:ext cx="1643074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4286256"/>
            <a:ext cx="8786874" cy="1331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15370" cy="2110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Maze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存放迷宫，从（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到方位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H[4] = {0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，垂直偏移量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V[4] = {-1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1868" y="3714752"/>
            <a:ext cx="928694" cy="5715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868" y="2714620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2066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868" y="478632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714752"/>
            <a:ext cx="92869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607719" y="3178967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572000" y="4500570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2928926" y="450057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36281" y="2723224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0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0760" y="3714752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9042" y="5445224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8746" y="3715583"/>
            <a:ext cx="6543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方位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3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85860"/>
            <a:ext cx="7929618" cy="1377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方式，从（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对于当前方块（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3071810"/>
            <a:ext cx="7786742" cy="11978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928670"/>
            <a:ext cx="7786742" cy="499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72000" rIns="0" bIns="72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algn="l"/>
            <a:r>
              <a:rPr lang="en-US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n=8;	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H[4] = {0, 1, 0, -1};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V[4] = {-1, 0, 1, 0};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便于直接计算</a:t>
            </a:r>
            <a:endParaRPr lang="zh-CN" altLang="zh-CN" sz="18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71543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0" bIns="144000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 		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k=0;k&lt;4;k++)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</a:t>
            </a:r>
            <a:r>
              <a:rPr lang="en-US" altLang="zh-CN" sz="1800" u="sng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Maze[x][y]=='O'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[k],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y+H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285860"/>
            <a:ext cx="1357322" cy="2215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571480"/>
            <a:ext cx="14287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3505</TotalTime>
  <Words>13288</Words>
  <Application>Microsoft Office PowerPoint</Application>
  <PresentationFormat>全屏显示(4:3)</PresentationFormat>
  <Paragraphs>1196</Paragraphs>
  <Slides>104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8" baseType="lpstr">
      <vt:lpstr>仿宋</vt:lpstr>
      <vt:lpstr>楷体</vt:lpstr>
      <vt:lpstr>宋体</vt:lpstr>
      <vt:lpstr>微软雅黑</vt:lpstr>
      <vt:lpstr>叶根友毛笔行书2.0版</vt:lpstr>
      <vt:lpstr>Calibri</vt:lpstr>
      <vt:lpstr>Cambria Math</vt:lpstr>
      <vt:lpstr>Consolas</vt:lpstr>
      <vt:lpstr>Franklin Gothic Book</vt:lpstr>
      <vt:lpstr>Franklin Gothic Medium</vt:lpstr>
      <vt:lpstr>Times New Roman</vt:lpstr>
      <vt:lpstr>Wingdings 2</vt:lpstr>
      <vt:lpstr>跋涉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yf y</cp:lastModifiedBy>
  <cp:revision>547</cp:revision>
  <dcterms:created xsi:type="dcterms:W3CDTF">2012-11-28T00:02:12Z</dcterms:created>
  <dcterms:modified xsi:type="dcterms:W3CDTF">2024-06-14T08:51:36Z</dcterms:modified>
</cp:coreProperties>
</file>