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1"/>
  </p:notesMasterIdLst>
  <p:sldIdLst>
    <p:sldId id="257" r:id="rId2"/>
    <p:sldId id="258" r:id="rId3"/>
    <p:sldId id="337" r:id="rId4"/>
    <p:sldId id="338" r:id="rId5"/>
    <p:sldId id="339" r:id="rId6"/>
    <p:sldId id="342" r:id="rId7"/>
    <p:sldId id="343" r:id="rId8"/>
    <p:sldId id="344" r:id="rId9"/>
    <p:sldId id="345" r:id="rId10"/>
    <p:sldId id="346" r:id="rId11"/>
    <p:sldId id="358" r:id="rId12"/>
    <p:sldId id="347" r:id="rId13"/>
    <p:sldId id="348" r:id="rId14"/>
    <p:sldId id="349" r:id="rId15"/>
    <p:sldId id="350" r:id="rId16"/>
    <p:sldId id="359" r:id="rId17"/>
    <p:sldId id="360" r:id="rId18"/>
    <p:sldId id="351" r:id="rId19"/>
    <p:sldId id="352" r:id="rId20"/>
    <p:sldId id="361" r:id="rId21"/>
    <p:sldId id="362" r:id="rId22"/>
    <p:sldId id="363" r:id="rId23"/>
    <p:sldId id="353" r:id="rId24"/>
    <p:sldId id="284" r:id="rId25"/>
    <p:sldId id="285" r:id="rId26"/>
    <p:sldId id="286" r:id="rId27"/>
    <p:sldId id="288" r:id="rId28"/>
    <p:sldId id="289" r:id="rId29"/>
    <p:sldId id="425" r:id="rId30"/>
    <p:sldId id="426" r:id="rId31"/>
    <p:sldId id="427" r:id="rId32"/>
    <p:sldId id="292" r:id="rId33"/>
    <p:sldId id="366" r:id="rId34"/>
    <p:sldId id="423" r:id="rId35"/>
    <p:sldId id="422" r:id="rId36"/>
    <p:sldId id="428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433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01" r:id="rId61"/>
    <p:sldId id="302" r:id="rId62"/>
    <p:sldId id="304" r:id="rId63"/>
    <p:sldId id="305" r:id="rId64"/>
    <p:sldId id="306" r:id="rId65"/>
    <p:sldId id="307" r:id="rId66"/>
    <p:sldId id="308" r:id="rId67"/>
    <p:sldId id="312" r:id="rId68"/>
    <p:sldId id="313" r:id="rId69"/>
    <p:sldId id="399" r:id="rId70"/>
    <p:sldId id="446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388" r:id="rId86"/>
    <p:sldId id="389" r:id="rId87"/>
    <p:sldId id="390" r:id="rId88"/>
    <p:sldId id="391" r:id="rId89"/>
    <p:sldId id="328" r:id="rId90"/>
    <p:sldId id="329" r:id="rId91"/>
    <p:sldId id="330" r:id="rId92"/>
    <p:sldId id="331" r:id="rId93"/>
    <p:sldId id="332" r:id="rId94"/>
    <p:sldId id="432" r:id="rId95"/>
    <p:sldId id="429" r:id="rId96"/>
    <p:sldId id="430" r:id="rId97"/>
    <p:sldId id="431" r:id="rId98"/>
    <p:sldId id="401" r:id="rId99"/>
    <p:sldId id="402" r:id="rId100"/>
    <p:sldId id="403" r:id="rId101"/>
    <p:sldId id="407" r:id="rId102"/>
    <p:sldId id="410" r:id="rId103"/>
    <p:sldId id="409" r:id="rId104"/>
    <p:sldId id="408" r:id="rId105"/>
    <p:sldId id="411" r:id="rId106"/>
    <p:sldId id="412" r:id="rId107"/>
    <p:sldId id="413" r:id="rId108"/>
    <p:sldId id="404" r:id="rId109"/>
    <p:sldId id="405" r:id="rId110"/>
    <p:sldId id="414" r:id="rId111"/>
    <p:sldId id="421" r:id="rId112"/>
    <p:sldId id="415" r:id="rId113"/>
    <p:sldId id="416" r:id="rId114"/>
    <p:sldId id="406" r:id="rId115"/>
    <p:sldId id="417" r:id="rId116"/>
    <p:sldId id="418" r:id="rId117"/>
    <p:sldId id="419" r:id="rId118"/>
    <p:sldId id="420" r:id="rId119"/>
    <p:sldId id="424" r:id="rId1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FF"/>
    <a:srgbClr val="006600"/>
    <a:srgbClr val="00B0F0"/>
    <a:srgbClr val="9900FF"/>
    <a:srgbClr val="FF0000"/>
    <a:srgbClr val="CC3300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6224" autoAdjust="0"/>
  </p:normalViewPr>
  <p:slideViewPr>
    <p:cSldViewPr>
      <p:cViewPr varScale="1">
        <p:scale>
          <a:sx n="74" d="100"/>
          <a:sy n="74" d="100"/>
        </p:scale>
        <p:origin x="68" y="9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3F97-68EC-4CDF-963E-B7F49421BD21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A2DC-5E58-44F1-87BA-4CBEB1AA5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章 动态规划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389363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103744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850190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8.3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求解最大连续子序列和问题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60394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8.4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求解三角形最小路径问题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431832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03270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156" y="1389363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156" y="2103744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nb-NO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1156" y="2850190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nb-NO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1156" y="360394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156" y="431832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156" y="503270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8.12  </a:t>
            </a:r>
            <a:r>
              <a:rPr lang="zh-CN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滚动数组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动态规划的相关概念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示例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边上的数字表示与其相连的两个地点之间所需修建的管道长度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使得所需修建的管道长度最短。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8674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由于只有一个教室，两个订单不能相互重叠，两个时间不重叠的订单称为兼容订单。给定若干订单，安排的所有订单一定是兼容订单，拒接不兼容的订单。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存放所有的订单，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）存放订单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的起始时间，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的结束时间，订单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的持续时间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].length=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141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贪心法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的思路，先将订单数组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按结束时间递增排序，设计一维动态规划数组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的订单中所有兼容订单的最长时间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02" y="2357430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dp[0]=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].length} 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是结束时间早于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开始时间的最晚的订单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42913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就是满足要求的结果。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另外为了求出选中的哪些订单，设计一维数组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的前驱订单，这里有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7500990" cy="36315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没有前驱订单，置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pre[0]=-1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若不选择订单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时，该方案已经选中了订单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但不选中订单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pre[2]=-2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若选择订单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并且它前面最晚的前驱订单为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。例如，该方案已经选中了订单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，考虑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时，前面最晚的前驱订单订单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pre[5]=3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214950"/>
            <a:ext cx="8072494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由于所有订单是按结束时间递增排序的，所以可以采用二分查找方法在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的最后一个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143932" cy="5247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NodeType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length;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订单的执行时间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 &lt; (const NodeType t) const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用于排序的运算符重载函数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e&lt;t.e;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按结束时间递增排序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n=11;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订单个数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 A[MAX]={ {1,4},{3,5},{0,6},{5,7},{3,8},{5,9},{6,10},{8,11},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{8,12},{2,13},{12,15} 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存放订单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存放前驱订单编号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8358246" cy="662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solve()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(dp,0,sizeof(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数组初始化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stable_sort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A,A+n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采用稳定的排序算法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[0]=A[0].length;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pre[0]=-1;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low=0, high=i-1;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while(low&lt;=high)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A[0..i-1]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中查找结束时间早于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].b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的最晚订单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if(A[mid].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low=mid+1;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high=mid-1;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143932" cy="6384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(low==0)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特殊情况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if(dp[i-1]&gt;=A[i].length)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dp[i]=dp[i-1];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不选中订单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dp[i]=A[i].length;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前面最晚有兼容订单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(dp[i-1]&gt;=dp[low-1]+A[i].length)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dp[i]=dp[i-1];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dp[i]=dp[low-1]+A[i].length;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pre[i]=low-1;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643314"/>
            <a:ext cx="5929354" cy="12308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选择的订单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:2[0,6] 6[6,10] 10[12,15]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兼容订单的总时间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785794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929058" y="2857496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286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算法中，一共循环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次，二分查找的时间为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75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8.12 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滚动数组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3577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8.12.1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什么是滚动数组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314227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在动态规划算法中，常用动态规划数组存放子问题的解，由于一般是存放连续的解，有时可以对数组的下标进行特殊处理，使每一次操作仅保留若干有用信息，新的元素不断循环刷新，看上去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数组的空间被滚动地利用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，这样的数组称为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Scroll array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主要目的是压缩存储空间的作用。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0010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378619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只需要使用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dp[0]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dp[1]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dp[2] 3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个元素空间</a:t>
            </a:r>
            <a:endParaRPr lang="zh-CN" altLang="en-US" sz="18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692948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Fib2(int n)		//Fib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dp[3];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dp[1]=1; 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% 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286116" y="3786190"/>
            <a:ext cx="21431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将问题分为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阶段变量用于表示各阶段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这里阶段变量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阶段是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的一个边界阶段。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000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8.12.2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滚动数组求解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如果仅仅</a:t>
            </a:r>
            <a:r>
              <a:rPr lang="zh-CN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求装入背包的最大价值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（不需求解向量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-1][*]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有关，这种情况下保存更前面的数据已经毫无意义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所以可以利用滚动数组进行优化，将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dp[MAXN][MAXW]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dp[2][MAXW]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85860"/>
            <a:ext cx="535785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的状态转移方程如下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90" y="2000240"/>
            <a:ext cx="8215338" cy="28565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dp[1][0]=0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]=dp[1-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MAX{dp[1-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dp[1-c][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Knap()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动态规划法求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c=0;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(i=0;i&lt;=1;i++)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dp[0..1][0]=0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dp[0][r]=0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dp[0][r]=0;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c=1-c;</a:t>
            </a:r>
            <a:endParaRPr lang="zh-CN" altLang="zh-CN" sz="18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(r=1;r&lt;=W;r++)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if (r&lt;w[i])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][r]=max(dp[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][r],dp[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][r-w[i]]+v[i]);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574353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rot="5400000" flipH="1" flipV="1">
            <a:off x="1878816" y="4764862"/>
            <a:ext cx="11715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574353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5400000" flipH="1" flipV="1">
            <a:off x="3843364" y="4872024"/>
            <a:ext cx="1171519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8581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8.4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一个楼梯有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个台阶，上楼可以一步上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个台阶，也可以一步上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个台阶，求上楼梯共有多少种不同的走法。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9296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个台阶的楼梯的走法数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（一种走法是一步上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个台阶、走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步，另外一种走法是一步上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个台阶）。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对于大于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个台阶的楼梯：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一种走法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另外一种走法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86116" y="2714620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40617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。对应的求解算法如下：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11857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97873"/>
            <a:ext cx="7358114" cy="2375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81376"/>
            <a:ext cx="8072494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两个子问题解相关，共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个状态，所以采用滚动数组，将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，对应的完整程序如下：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7572428" cy="389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52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solve1()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 i&lt;n; 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(n-1)%3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其他二维数组及高维数组也可以做这样的改进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!!!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292100" progId="">
                  <p:embed/>
                </p:oleObj>
              </mc:Choice>
              <mc:Fallback>
                <p:oleObj r:id="rId2" imgW="2133600" imgH="2921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365" y="4857760"/>
                        <a:ext cx="412957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071538" y="4286256"/>
          <a:ext cx="122159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5863" imgH="190417" progId="">
                  <p:embed/>
                </p:oleObj>
              </mc:Choice>
              <mc:Fallback>
                <p:oleObj r:id="rId4" imgW="545863" imgH="1904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86256"/>
                        <a:ext cx="122159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）动态规划问题的逆序解法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表示路径上一个顶点的后继顶点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57" name="Object 1">
            <a:extLst>
              <a:ext uri="{FF2B5EF4-FFF2-40B4-BE49-F238E27FC236}">
                <a16:creationId xmlns:a16="http://schemas.microsoft.com/office/drawing/2014/main" id="{1F075059-6BE2-4246-9A33-7A9CD7096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42137"/>
              </p:ext>
            </p:extLst>
          </p:nvPr>
        </p:nvGraphicFramePr>
        <p:xfrm>
          <a:off x="4357686" y="4626673"/>
          <a:ext cx="41295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292100" progId="">
                  <p:embed/>
                </p:oleObj>
              </mc:Choice>
              <mc:Fallback>
                <p:oleObj r:id="rId2" imgW="2133600" imgH="292100" progId="">
                  <p:embed/>
                  <p:pic>
                    <p:nvPicPr>
                      <p:cNvPr id="283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626673"/>
                        <a:ext cx="412957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143380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14752"/>
            <a:ext cx="5857916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400506"/>
            <a:chOff x="500034" y="2428868"/>
            <a:chExt cx="928694" cy="410894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63698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798103" y="1714488"/>
          <a:ext cx="1000132" cy="41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190500" progId="">
                  <p:embed/>
                </p:oleObj>
              </mc:Choice>
              <mc:Fallback>
                <p:oleObj r:id="rId2" imgW="508000" imgH="1905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03" y="1714488"/>
                        <a:ext cx="1000132" cy="411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000" imgH="279400" progId="">
                  <p:embed/>
                </p:oleObj>
              </mc:Choice>
              <mc:Fallback>
                <p:oleObj r:id="rId4" imgW="1905000" imgH="279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5992"/>
                        <a:ext cx="394140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表示路径上一个顶点的前驱顶点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其求解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57356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动态规划概述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求解斐波那契数列的递归算法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Fib(int n)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printf("(%d)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Fib(%d)\n"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int x=Fib(n-1);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int y=Fib(n-2);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Fib(%d)=Fib(%d)+Fib(%d)=%d\n"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n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n-2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x+y);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x+y;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71900"/>
            <a:ext cx="584946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25125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3643314"/>
            <a:ext cx="60689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(E)=12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pre(E)=D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动态规划求解的基本步骤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能采用动态规划求解的问题的一般要具有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个性质：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64386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最优性原理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：如果问题的最优解所包含的子问题的解也是最优的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就称该问题具有最优子结构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即满足最优性原理。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无后效性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：即某阶段状态一旦确定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就不受这个状态以后决策的影响。也就是说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某状态以后的过程不会影响以前的状态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只与当前状态有关。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有重叠子问题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：即子问题之间是不独立的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一个子问题在下一阶段决策中可能被多次使用到。（该性质并不是动态规划适用的必要条件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但是如果没有这条性质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动态规划算法同其他算法相比就不具备优势）。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96952" y="1257439"/>
            <a:ext cx="756126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实际应用中简化的步骤：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69977" y="1905139"/>
            <a:ext cx="6961207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分析最优解的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性质，并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刻画其结构特征。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递归的定义最优解。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以自底向上或自顶向下的记忆化方式计算出最优值。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根据计算最优值时得到的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信息，构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造问题的最优解。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588963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动态规划与其他方法的比较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9902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动态规划的基本思想与分治法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类似，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是将待求解的问题分解为若干个子问题（阶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段），按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顺序求解子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阶段，前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一子问题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的解，为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后一子问题的求解提供了有用的信息。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在求解任一子问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题时，列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出各种可能的局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部解，通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过决策保留那些有可能达到最优的局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部解，丢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弃其他局部解。依次解决各子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问题，最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后一个子问题就是初始问题的解。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0669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动态规划方法又和贪心法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有些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相似，在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动态规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划中，可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将一个问题的解决方案视为一系列决策的结果。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不同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的是，在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贪心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法中，每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采用一次贪心准则便做出一个不可回溯的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决策，还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要考察每个最优决策序列中是否包含一个最优子序列。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618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求将正整数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无序拆分成最大数为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的拆分方案个数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要求所有的拆分方案不重复。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应的拆分方案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为了防止重复计数，让拆分数保持从大到小排序。正整数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605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5=5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5=4+1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5=3+2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5=3+1+1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5=2+2+1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⑥ 5=2+1+1+1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⑦ 5=1+1+1+1+1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527865"/>
            <a:ext cx="8424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采用动态规划求解整数拆分问题。设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拆分的拆分方案个数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4862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时，其拆分方案有将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拆分成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的拆分方案，以及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拆分方案，前者仅仅一种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Fib(4)=Fib(3)+Fib(2)=3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Fib(5)=Fib(4)+Fib(3)=5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142984"/>
            <a:ext cx="8429684" cy="3522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1	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	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 + 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状态转移方程：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显然，求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满足动态规划问题的最优性原理、无后效性和有重叠子问题性质。所以特别适合采用动态规划法求解。设置动态规划数组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。对应的完整程序如下：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Split(int n</a:t>
            </a:r>
            <a:r>
              <a:rPr lang="zh-CN" altLang="nb-NO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j=1;j&lt;=k;j++)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(i==1 || j==1)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(i&lt;j)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(i==j)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dp[i][j]=dp[i][j-1]+dp[i-j][j];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Split()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算法计算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dp[2][2]=dp[2][1]+1=1+1=2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dp[2][3]=dp[2][2]=2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dp[3][2]=dp[3][1]+dp[1][2]=1+1=2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dp[5][2]=dp[5][1]+dp[3][2]=1+2=3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dp[5][3]=dp[5][2]+dp[2][3]=3+2=5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dp[5][4]=dp[5][3]+d[1][4]=5+1=6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dp[5][5]=dp[5][4]+1=6+1=7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实际上，该问题本身是递归的，可以直接采用递归算法实现，但由于子问题重叠，存在重复的计算！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可以采用这样的方法避免重复计算：设置数组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，首先初始化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的所有元素为特殊值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时表示对应的子问题已经求解，直接返回结果。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7993063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dpf(int n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(dp[n][k]!=0) 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k-1)+dpf(n-k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采用自顶向下（备忘录方法）的动态规划法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这种方法是一种递归算法，其执行过程也是自顶向下的，但当某个子问题解求出后，将其结果存放在一张表（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）中，而且相同的子问题只计算一次，在后面需要时只有简单查表，以避免大量的重复计算。这种方法称之为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memorization method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备忘录方法是动态规划方法的变形，与动态规划算法不同的是，备忘录方法的递归方式是自顶向下的，而动态规划算法则是自底向上的。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55007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求解最大连续子序列和问题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要求求出其中最大连续子序列的和。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=MAX{a</a:t>
            </a:r>
            <a:r>
              <a:rPr lang="en-US" altLang="zh-CN" sz="20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+a</a:t>
            </a:r>
            <a:r>
              <a:rPr lang="en-US" altLang="zh-CN" sz="20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放弃前面选取的元素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开始重新选起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。用一维动态规划数组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2912516"/>
            <a:ext cx="6143668" cy="1230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16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dp[0]=0	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52908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的最大连续子序列和等于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最大者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从中看出如下几点：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）递归调用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采用自顶向下的执行过程，从调用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开始到计算出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）计算过程中存在大量的重复计算，例如求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的过程如图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所示，存在两次重复计算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Fib(3)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值的情况。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n=6;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数组不用下标为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maxSubSum()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dp[j]=max(dp[j-1]+a[j]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785926"/>
            <a:ext cx="6643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maxSubSum()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的时间复杂度为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求解三角形最小路径问题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71546"/>
            <a:ext cx="857256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给定高度为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的一个整数三角形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找出从顶部到底部的最小路径和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，每个整数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结点。首先输入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行输入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输出分为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第一行为最小路径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行为最小路径和。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图是一个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输出的路径是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2 3 5 3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最小路径是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364331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6920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将三角形采用二维数组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，前面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的三角形对应的二维数组如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3214686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从顶部到底部查找最小路径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那么结点（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）的前驱结点只有（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43042" y="1142984"/>
            <a:ext cx="1928826" cy="1857388"/>
            <a:chOff x="1643042" y="1142984"/>
            <a:chExt cx="1928826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429132"/>
            <a:ext cx="2214578" cy="1428760"/>
            <a:chOff x="2714612" y="4429132"/>
            <a:chExt cx="2214578" cy="1428760"/>
          </a:xfrm>
        </p:grpSpPr>
        <p:sp>
          <p:nvSpPr>
            <p:cNvPr id="15" name="矩形 14"/>
            <p:cNvSpPr/>
            <p:nvPr/>
          </p:nvSpPr>
          <p:spPr>
            <a:xfrm>
              <a:off x="3929058" y="535782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9058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16" idx="2"/>
              <a:endCxn id="15" idx="0"/>
            </p:cNvCxnSpPr>
            <p:nvPr/>
          </p:nvCxnSpPr>
          <p:spPr>
            <a:xfrm rot="5400000">
              <a:off x="4214810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>
            <a:xfrm rot="16200000" flipH="1">
              <a:off x="3321835" y="4822041"/>
              <a:ext cx="42862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）结点时的最小路径和。显然这里有两个边界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列和对角线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达到它们中结点的路径只有一条而不是常规的两条。所以状态转移方程如下：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501122" cy="239240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顶部边界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-1][0]+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的其他有两条达到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        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路径的结点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88627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最后求出的最小路径和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ans=min(dp[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以及对应的列号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用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表示查找到（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）结点时最小路径上的前驱结点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由于前驱结点只有两个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记录前驱结点的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列号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在求出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反推求出反向路径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最后正向输出该路径。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6429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由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dp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求一条路径？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429552" cy="322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ans=0;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Search()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求最小和路径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dp[0][0]=a[0][0];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dp[i][0]=dp[i-1][0]+a[i][0];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pre[i][0]=i-1;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dp[i][i]=a[i][i]+dp[i-1][i-1];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pre[i][i]=i-1;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for(i=2;i&lt;n;i++)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考虑其他有两条达到路径的结点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for(j=1;j&lt;i;j++)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if(dp[i-1][j-1]&lt;dp[i-1][j])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ans=dp[n-1][0];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k=0;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(j=1;j&lt;n;j++)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求出最小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和对应的列号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(ans&gt;dp[n-1][j])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ans=dp[n-1][j];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k=j;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2560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为此避免重复设计，设计一个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数组，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的值，首先设置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，再让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循环以计算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的值，最后返回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。对应的算法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715304" cy="572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memset(pre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sizeof(pre));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memset(dp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sizeof(dp));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&amp;n);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输入三角形的高度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j=0;j&lt;=i;j++)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scanf("%d"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&amp;a[i][j]);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k=Search();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Disppath(k);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输出正向路径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8581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Search()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容易求出时间复杂度为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78778"/>
            <a:ext cx="421883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课堂练习</a:t>
            </a:r>
            <a:endParaRPr lang="zh-CN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9552" y="1772816"/>
            <a:ext cx="8208962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请简要证明以下命题：</a:t>
            </a:r>
            <a:endParaRPr lang="en-US" altLang="zh-CN" sz="2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在哈夫曼编码树的贪心法求解过程中，两个最小权值字符对应的结点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必须是哈夫曼树中最深的两个结点。</a:t>
            </a:r>
          </a:p>
        </p:txBody>
      </p:sp>
    </p:spTree>
    <p:extLst>
      <p:ext uri="{BB962C8B-B14F-4D97-AF65-F5344CB8AC3E}">
        <p14:creationId xmlns:p14="http://schemas.microsoft.com/office/powerpoint/2010/main" val="2400474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是两个字符串。现在要用最少的字符操作次数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。这里所说的字符操作共有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种：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）将一个字符替换另一个字符。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sfdqxbw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gfdgw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78581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设字符串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分别用字符串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设计一个动态规划二维数组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）与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）的最优编辑距离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的最少操作次数）。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68760"/>
            <a:ext cx="7143800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要删除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中全部字符转换为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（删除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次操作）；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的全部字符转换为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154" y="55438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两种特殊情况：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077072"/>
            <a:ext cx="8100392" cy="50405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会用到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[i-1][j]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][j-1]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[i-1][j-1]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0776"/>
            <a:ext cx="807249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对于非空的情况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这两个字符不需要任何操作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以下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种操作都可以达到目的：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7429552" cy="26814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no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（一次替换操作的次数计为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字符后面插入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（一次插入操作的次数计为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（一次删除操作的次数计为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pic>
        <p:nvPicPr>
          <p:cNvPr id="286722" name="Picture 2" descr="在这里插入图片描述">
            <a:extLst>
              <a:ext uri="{FF2B5EF4-FFF2-40B4-BE49-F238E27FC236}">
                <a16:creationId xmlns:a16="http://schemas.microsoft.com/office/drawing/2014/main" id="{8CB321BE-862D-4F5F-A9CB-43D27C75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15" y="4579920"/>
            <a:ext cx="2195490" cy="21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3904402-E098-4CEC-8981-7E7524B6121D}"/>
              </a:ext>
            </a:extLst>
          </p:cNvPr>
          <p:cNvCxnSpPr/>
          <p:nvPr/>
        </p:nvCxnSpPr>
        <p:spPr>
          <a:xfrm flipH="1">
            <a:off x="5076056" y="5229200"/>
            <a:ext cx="1296144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DFEF9C-A396-451D-BF66-2AC900376657}"/>
              </a:ext>
            </a:extLst>
          </p:cNvPr>
          <p:cNvCxnSpPr>
            <a:cxnSpLocks/>
          </p:cNvCxnSpPr>
          <p:nvPr/>
        </p:nvCxnSpPr>
        <p:spPr>
          <a:xfrm flipV="1">
            <a:off x="2987824" y="5661427"/>
            <a:ext cx="1800200" cy="503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44851B-F448-4BB0-A5E8-6DE004504282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5589240"/>
            <a:ext cx="1152128" cy="720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F1E263-D833-4798-9FC0-FD5D965EF0C6}"/>
              </a:ext>
            </a:extLst>
          </p:cNvPr>
          <p:cNvCxnSpPr>
            <a:cxnSpLocks/>
          </p:cNvCxnSpPr>
          <p:nvPr/>
        </p:nvCxnSpPr>
        <p:spPr>
          <a:xfrm>
            <a:off x="2987824" y="5084670"/>
            <a:ext cx="1800200" cy="18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032A0AB-E3FC-40C2-8F0B-6D768407B7D1}"/>
              </a:ext>
            </a:extLst>
          </p:cNvPr>
          <p:cNvSpPr txBox="1"/>
          <p:nvPr/>
        </p:nvSpPr>
        <p:spPr>
          <a:xfrm>
            <a:off x="6390944" y="4974882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F88A54-2AFC-4D3E-84AF-BD0DD047CFD7}"/>
              </a:ext>
            </a:extLst>
          </p:cNvPr>
          <p:cNvSpPr txBox="1"/>
          <p:nvPr/>
        </p:nvSpPr>
        <p:spPr>
          <a:xfrm>
            <a:off x="6248410" y="5999366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009B20-7AFB-4444-AFB5-D6089BCA2A04}"/>
              </a:ext>
            </a:extLst>
          </p:cNvPr>
          <p:cNvSpPr txBox="1"/>
          <p:nvPr/>
        </p:nvSpPr>
        <p:spPr>
          <a:xfrm>
            <a:off x="1140359" y="4829090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9789A5-CEEE-48D3-A342-BCA0454087F4}"/>
              </a:ext>
            </a:extLst>
          </p:cNvPr>
          <p:cNvSpPr txBox="1"/>
          <p:nvPr/>
        </p:nvSpPr>
        <p:spPr>
          <a:xfrm>
            <a:off x="1499016" y="5909651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C9DC047-EA27-4EF7-AC87-62C6EA8806E3}"/>
              </a:ext>
            </a:extLst>
          </p:cNvPr>
          <p:cNvSpPr txBox="1"/>
          <p:nvPr/>
        </p:nvSpPr>
        <p:spPr>
          <a:xfrm>
            <a:off x="7809326" y="4944104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9A8020-9D25-412D-9617-A915D3AB2BF8}"/>
              </a:ext>
            </a:extLst>
          </p:cNvPr>
          <p:cNvSpPr txBox="1"/>
          <p:nvPr/>
        </p:nvSpPr>
        <p:spPr>
          <a:xfrm>
            <a:off x="874034" y="5873176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插入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45502AE-1DCA-452A-9B25-F3E4E99BB725}"/>
              </a:ext>
            </a:extLst>
          </p:cNvPr>
          <p:cNvSpPr txBox="1"/>
          <p:nvPr/>
        </p:nvSpPr>
        <p:spPr>
          <a:xfrm>
            <a:off x="514981" y="4767535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替换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08" y="136014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684" y="1977845"/>
            <a:ext cx="8215370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]+1)	    	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最后得到的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9517-A1A4-42DE-B698-7CF8BC5232A4}"/>
              </a:ext>
            </a:extLst>
          </p:cNvPr>
          <p:cNvSpPr txBox="1"/>
          <p:nvPr/>
        </p:nvSpPr>
        <p:spPr>
          <a:xfrm>
            <a:off x="611560" y="5949280"/>
            <a:ext cx="5472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https://blog.csdn.net/cold_code486/article/details/134478841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39895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a="sfdqxbw";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b="gfdgw";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dp[MAX][MAX];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(i=1;i&lt;=a.length();i++)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dp[i][0]=i;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个字符全部删除转换为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 j&lt;=b.length(); 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dp[0][j]=j;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的全部字符转换为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 i&lt;=a.length(); i++)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for (j=1; j&lt;=b.length(); 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  if (a[i-1]==b[j-1])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dp[i][j]=dp[i-1][j-1];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dp[i][j]=min(min(dp[i-1][j]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dp[i][j-1])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dp[i-1][j-1])+1;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476672"/>
            <a:ext cx="8787644" cy="54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算法中有两重循环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3" name="Picture 2" descr="在这里插入图片描述">
            <a:extLst>
              <a:ext uri="{FF2B5EF4-FFF2-40B4-BE49-F238E27FC236}">
                <a16:creationId xmlns:a16="http://schemas.microsoft.com/office/drawing/2014/main" id="{940AA54D-DEAF-47C7-B907-CC6D7AE23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0" y="1196752"/>
            <a:ext cx="8571620" cy="54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Fib1(1)=1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Fib1(2)=1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Fib1(3)=2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Fib1(4)=3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Fib1(5)=5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3960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设计从这些物品中选取一部分物品放入该背包的方案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要求选中的物品不仅能够放到背包中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重量和不超过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具有最大的价值。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280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对于可行的背包装载方案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背包中物品的总重量不能超过背包的容量。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最优方案是指所装入的物品价值最高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表示选取物品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）取得最大值。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在该问题中需要确定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的值。假设按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的次序来确定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次决策即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54093" y="260648"/>
            <a:ext cx="849471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表示背包剩余容量为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已考虑物品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背包装入物品的最优价值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（是一种当前的价值状态）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。显然对应的状态转移方程如下：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331640" y="6021288"/>
            <a:ext cx="79200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背包问题的最优解。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4093" y="1715183"/>
            <a:ext cx="8494714" cy="363889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即使放得下，仍然有两种选择，放入的情况是指第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个必然放进去，然后剩下的在前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里选。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528560"/>
            <a:ext cx="8820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数组计算出来后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推导出解向量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的过程十分简单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累计总价值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maxv+=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递减剩余重量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放不下或者不放入物品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3429000"/>
            <a:ext cx="7715304" cy="17485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否则在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之间选最优解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2643182"/>
            <a:ext cx="6143668" cy="1428760"/>
            <a:chOff x="428596" y="2643182"/>
            <a:chExt cx="6143668" cy="1428760"/>
          </a:xfrm>
        </p:grpSpPr>
        <p:sp>
          <p:nvSpPr>
            <p:cNvPr id="5" name="矩形 4"/>
            <p:cNvSpPr/>
            <p:nvPr/>
          </p:nvSpPr>
          <p:spPr>
            <a:xfrm>
              <a:off x="428596" y="3643314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071670" y="3143248"/>
              <a:ext cx="1000132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7800" y="1651000"/>
            <a:ext cx="6537340" cy="2933708"/>
            <a:chOff x="177800" y="1651000"/>
            <a:chExt cx="6537340" cy="2933708"/>
          </a:xfrm>
        </p:grpSpPr>
        <p:sp>
          <p:nvSpPr>
            <p:cNvPr id="8" name="矩形 7"/>
            <p:cNvSpPr/>
            <p:nvPr/>
          </p:nvSpPr>
          <p:spPr>
            <a:xfrm>
              <a:off x="571472" y="4156080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800" y="1651000"/>
              <a:ext cx="1447800" cy="2743200"/>
            </a:xfrm>
            <a:custGeom>
              <a:avLst/>
              <a:gdLst>
                <a:gd name="connsiteX0" fmla="*/ 1447800 w 1447800"/>
                <a:gd name="connsiteY0" fmla="*/ 0 h 2743200"/>
                <a:gd name="connsiteX1" fmla="*/ 977900 w 1447800"/>
                <a:gd name="connsiteY1" fmla="*/ 76200 h 2743200"/>
                <a:gd name="connsiteX2" fmla="*/ 508000 w 1447800"/>
                <a:gd name="connsiteY2" fmla="*/ 76200 h 2743200"/>
                <a:gd name="connsiteX3" fmla="*/ 114300 w 1447800"/>
                <a:gd name="connsiteY3" fmla="*/ 76200 h 2743200"/>
                <a:gd name="connsiteX4" fmla="*/ 25400 w 1447800"/>
                <a:gd name="connsiteY4" fmla="*/ 342900 h 2743200"/>
                <a:gd name="connsiteX5" fmla="*/ 12700 w 1447800"/>
                <a:gd name="connsiteY5" fmla="*/ 1219200 h 2743200"/>
                <a:gd name="connsiteX6" fmla="*/ 101600 w 1447800"/>
                <a:gd name="connsiteY6" fmla="*/ 2425700 h 2743200"/>
                <a:gd name="connsiteX7" fmla="*/ 419100 w 1447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2743200">
                  <a:moveTo>
                    <a:pt x="1447800" y="0"/>
                  </a:moveTo>
                  <a:cubicBezTo>
                    <a:pt x="1291166" y="31750"/>
                    <a:pt x="1134533" y="63500"/>
                    <a:pt x="977900" y="76200"/>
                  </a:cubicBezTo>
                  <a:cubicBezTo>
                    <a:pt x="821267" y="88900"/>
                    <a:pt x="508000" y="76200"/>
                    <a:pt x="508000" y="76200"/>
                  </a:cubicBezTo>
                  <a:cubicBezTo>
                    <a:pt x="364067" y="76200"/>
                    <a:pt x="194733" y="31750"/>
                    <a:pt x="114300" y="76200"/>
                  </a:cubicBezTo>
                  <a:cubicBezTo>
                    <a:pt x="33867" y="120650"/>
                    <a:pt x="42333" y="152400"/>
                    <a:pt x="25400" y="342900"/>
                  </a:cubicBezTo>
                  <a:cubicBezTo>
                    <a:pt x="8467" y="533400"/>
                    <a:pt x="0" y="872067"/>
                    <a:pt x="12700" y="1219200"/>
                  </a:cubicBezTo>
                  <a:cubicBezTo>
                    <a:pt x="25400" y="1566333"/>
                    <a:pt x="33867" y="2171700"/>
                    <a:pt x="101600" y="2425700"/>
                  </a:cubicBezTo>
                  <a:cubicBezTo>
                    <a:pt x="169333" y="2679700"/>
                    <a:pt x="294216" y="2711450"/>
                    <a:pt x="419100" y="27432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（下标从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224" y="157161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1357290" y="1785926"/>
            <a:ext cx="6572296" cy="3714777"/>
            <a:chOff x="1357290" y="1785926"/>
            <a:chExt cx="6572296" cy="3714777"/>
          </a:xfrm>
        </p:grpSpPr>
        <p:sp>
          <p:nvSpPr>
            <p:cNvPr id="6" name="矩形 5"/>
            <p:cNvSpPr/>
            <p:nvPr/>
          </p:nvSpPr>
          <p:spPr>
            <a:xfrm>
              <a:off x="22145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3357563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4546" y="3786191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4546" y="4214819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14546" y="4643447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4546" y="507207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24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3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7173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7173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173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43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2892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2892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892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2892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2892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2892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162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8611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8611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8611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8611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8611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9881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330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330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30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330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4330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64330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600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049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49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00496" y="4643447"/>
              <a:ext cx="35719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049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319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5768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5768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768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5768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5768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5768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038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1487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71487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1487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1487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1487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1487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757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7206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7206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7206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476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925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42925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2925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2925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2925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2925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195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57356" y="29374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7356" y="339566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7356" y="37988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57356" y="42529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57356" y="466884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57356" y="513137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左大括号 106"/>
            <p:cNvSpPr/>
            <p:nvPr/>
          </p:nvSpPr>
          <p:spPr>
            <a:xfrm>
              <a:off x="1643042" y="3038473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57290" y="406712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左大括号 108"/>
            <p:cNvSpPr/>
            <p:nvPr/>
          </p:nvSpPr>
          <p:spPr>
            <a:xfrm rot="5400000">
              <a:off x="4071934" y="428604"/>
              <a:ext cx="214314" cy="378621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0496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864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8644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644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8644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8644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8644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48346" y="2534203"/>
              <a:ext cx="53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72264" y="292893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边界条件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0800000" flipV="1">
              <a:off x="6215074" y="3143248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9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17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17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17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217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17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17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87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6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936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936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936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936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36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06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655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655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655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655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655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655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925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6374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6374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374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6374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374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374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44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093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3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093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2093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0936" y="4143381"/>
            <a:ext cx="357190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2093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63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812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812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812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7812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7812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7812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082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531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531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31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3531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3531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31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801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9250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250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50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9250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9250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9250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20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4969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4969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4969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4969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4969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969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239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596" y="243736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596" y="289559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96" y="329882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7528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416878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463130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285720" y="2538407"/>
            <a:ext cx="214314" cy="2428892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2" y="356705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5400000">
            <a:off x="2592374" y="106338"/>
            <a:ext cx="214314" cy="378621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0298" y="14636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068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068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068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68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068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68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8786" y="2072237"/>
            <a:ext cx="5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0034" y="2120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回推求最优解的过程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43504" y="571480"/>
            <a:ext cx="35719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dp[5][10]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dp[4][10]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6621" y="682548"/>
            <a:ext cx="43577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[5][10]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94" name="下箭头 93"/>
          <p:cNvSpPr/>
          <p:nvPr/>
        </p:nvSpPr>
        <p:spPr>
          <a:xfrm>
            <a:off x="6749454" y="135729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3504" y="1785926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-1=4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dp[4][6]=dp[3][6]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[4]=0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3504" y="3071810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dp[3][6]=dp[2][6]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3504" y="4357694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dp[2][6]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dp[1][6]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-w[2]=4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3504" y="5643578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dp[1][4]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dp[0][4]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-w[1]=2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6749454" y="2604934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6749454" y="389081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6749454" y="5214950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9894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8948" y="457200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8288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882888" y="3286124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82888" y="3714752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8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55808" y="242886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5580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71538" y="5429264"/>
            <a:ext cx="3571900" cy="1015663"/>
            <a:chOff x="1071538" y="5429264"/>
            <a:chExt cx="3571900" cy="1015663"/>
          </a:xfrm>
        </p:grpSpPr>
        <p:sp>
          <p:nvSpPr>
            <p:cNvPr id="113" name="左箭头 112"/>
            <p:cNvSpPr/>
            <p:nvPr/>
          </p:nvSpPr>
          <p:spPr>
            <a:xfrm>
              <a:off x="4143372" y="5715016"/>
              <a:ext cx="500066" cy="28575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1538" y="5429264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x=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装入物品总重量为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总价值为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5E9DE07-0050-4A36-BD19-5ADA302BC056}"/>
              </a:ext>
            </a:extLst>
          </p:cNvPr>
          <p:cNvSpPr txBox="1"/>
          <p:nvPr/>
        </p:nvSpPr>
        <p:spPr>
          <a:xfrm>
            <a:off x="466213" y="1093715"/>
            <a:ext cx="4611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7929618" cy="3675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  <a:endParaRPr lang="en-US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//5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限制重量不超过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v[MAXN]={0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dp[MAXN][MAXW];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96300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dp[0][r]=0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dp[0][r]=0;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(r=1;r&lt;=W;r++)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(r&lt;w[i])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dp[i][r]=dp[i-1][r];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dp[i][r]=max(dp[i-1][r]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dp[i-1][r-w[i]]+v[i]);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93075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Buildx()	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maxv=0;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(i&gt;=0)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判断每个物品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(dp[i][r]!=dp[i-1][r])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maxv+=v[i];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累计总价值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r=r-w[i];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x[i]=0;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15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Knap()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算法中含有两重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其执行过程改变为自底向上，即先求出子问题解，将计算结果存放在一张表中，而且相同的子问题只计算一次，在后面需要时只有简单查表，以避免大量的重复计算。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393355"/>
            <a:ext cx="8358245" cy="24468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字符序列的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是指从给定字符序列中随意地（不一定连续）去掉若干个字符（可能一个也不去掉）后所形成的字符序列。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令给定的字符序列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的一个严格递增下标序列（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使得对所有的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467224" y="3306766"/>
          <a:ext cx="425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4885" imgH="215619" progId="">
                  <p:embed/>
                </p:oleObj>
              </mc:Choice>
              <mc:Fallback>
                <p:oleObj name="公式" r:id="rId3" imgW="164885" imgH="215619" progId="">
                  <p:embed/>
                  <p:pic>
                    <p:nvPicPr>
                      <p:cNvPr id="172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4" y="3306766"/>
                        <a:ext cx="4254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5918" y="357166"/>
            <a:ext cx="5072098" cy="648997"/>
          </a:xfrm>
          <a:prstGeom prst="rect">
            <a:avLst/>
          </a:prstGeom>
          <a:solidFill>
            <a:srgbClr val="00B0F0"/>
          </a:solid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8358245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的一个子序列。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58" y="3214686"/>
            <a:ext cx="8358245" cy="14773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给定两个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，如果字符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，又是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公共子序列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。该问题是求两序列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最长公共子序列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57161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857356" y="228599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739120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142348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51977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4745734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0" y="500042"/>
            <a:ext cx="8318530" cy="1523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为它们的最长公共子序列。不难证明有以下性质：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209752"/>
            <a:ext cx="8072494" cy="3133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的最长公共子序列的长度。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每考虑字符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348" y="2571744"/>
            <a:ext cx="5500726" cy="2214578"/>
            <a:chOff x="714348" y="2428868"/>
            <a:chExt cx="550072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情况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-1]=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（当前两个字符相同）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3"/>
          <p:cNvGrpSpPr/>
          <p:nvPr/>
        </p:nvGrpSpPr>
        <p:grpSpPr>
          <a:xfrm>
            <a:off x="3571868" y="3870328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]=dp[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1000100" y="5214950"/>
            <a:ext cx="3429024" cy="1000132"/>
            <a:chOff x="714348" y="5429264"/>
            <a:chExt cx="3429024" cy="1000132"/>
          </a:xfrm>
        </p:grpSpPr>
        <p:sp>
          <p:nvSpPr>
            <p:cNvPr id="11" name="TextBox 10"/>
            <p:cNvSpPr txBox="1"/>
            <p:nvPr/>
          </p:nvSpPr>
          <p:spPr>
            <a:xfrm>
              <a:off x="714348" y="564357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例如：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542926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 b  c  x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602928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b   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3287092" y="5966454"/>
              <a:ext cx="360000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571480"/>
            <a:ext cx="8643998" cy="827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57161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（当前两个字符不同）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3000364" y="4357694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845486"/>
              <a:ext cx="571504" cy="2736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8596" y="2457386"/>
            <a:ext cx="3571900" cy="1614556"/>
            <a:chOff x="214282" y="2569485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69485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282" y="3783931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3002745" y="3464719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214678" y="3378200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91868" y="2928934"/>
            <a:ext cx="5166016" cy="819156"/>
            <a:chOff x="691868" y="2928934"/>
            <a:chExt cx="5166016" cy="819156"/>
          </a:xfrm>
        </p:grpSpPr>
        <p:grpSp>
          <p:nvGrpSpPr>
            <p:cNvPr id="36" name="组合 35"/>
            <p:cNvGrpSpPr/>
            <p:nvPr/>
          </p:nvGrpSpPr>
          <p:grpSpPr>
            <a:xfrm>
              <a:off x="691868" y="2928934"/>
              <a:ext cx="2880000" cy="819156"/>
              <a:chOff x="548992" y="3000372"/>
              <a:chExt cx="2880000" cy="81915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rot="5400000">
                <a:off x="1250927" y="3393281"/>
                <a:ext cx="785818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71472" y="3819528"/>
                <a:ext cx="1928826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8992" y="3000372"/>
                <a:ext cx="2880000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357686" y="320254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endParaRPr lang="zh-CN" altLang="en-US" sz="18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306" y="2947984"/>
            <a:ext cx="5308892" cy="785818"/>
            <a:chOff x="763306" y="2947984"/>
            <a:chExt cx="5308892" cy="7858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63306" y="3733802"/>
              <a:ext cx="2880000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95310" y="294798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1535091" y="3340099"/>
              <a:ext cx="78581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57686" y="32146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428868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为最终结果。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52149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dp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LCS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5786" y="1214422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285720" y="2285992"/>
            <a:ext cx="8143932" cy="2705855"/>
            <a:chOff x="285720" y="2285992"/>
            <a:chExt cx="8143932" cy="2705855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4929222" cy="170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（左边）并且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dp[i][j]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（上方）值时：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[i-1]=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[j-1]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添加到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LCS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</a:p>
          </p:txBody>
        </p:sp>
        <p:sp>
          <p:nvSpPr>
            <p:cNvPr id="5" name="左弧形箭头 4"/>
            <p:cNvSpPr/>
            <p:nvPr/>
          </p:nvSpPr>
          <p:spPr>
            <a:xfrm>
              <a:off x="285720" y="2285992"/>
              <a:ext cx="357190" cy="1143008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0" name="组合 8"/>
            <p:cNvGrpSpPr/>
            <p:nvPr/>
          </p:nvGrpSpPr>
          <p:grpSpPr>
            <a:xfrm>
              <a:off x="6286512" y="3214686"/>
              <a:ext cx="2143140" cy="1428760"/>
              <a:chOff x="6286512" y="3214686"/>
              <a:chExt cx="2143140" cy="142876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500958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0958" y="3214686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286512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0496" y="857232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50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143248"/>
            <a:ext cx="7715304" cy="1610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：与左边相等 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：与上方相等 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左边、上方都不相等：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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143372" y="2500306"/>
            <a:ext cx="28575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dp[6][9]=5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LCS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上述求斐波那契数列的算法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属于动态规划法，其中数组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（表）称为动态规划数组。动态规划法也称为记录结果再利用的方法，其基本求解过程如下图所示。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</a:rPr>
              <a:t>原问题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原问的解</a:t>
              </a: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填表</a:t>
              </a: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与上方相等，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LCS="acbdb"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51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序列中最多的字符个数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vector&lt;char&gt; subs;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642918"/>
            <a:ext cx="875033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LCSlength()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(i=0;i&lt;=m;i++)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(j=0;j&lt;=n;j++)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(i=1;i&lt;=m;i++)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(j=1;j&lt;=n;j++)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(a[i-1]==b[j-1])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dp[i][j]=dp[i-1][j-1]+1;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dp[i][j]=max(dp[i][j-1]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2863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78893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Buildsubs()		 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构造从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k=dp[m][n];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的最长公共子序列长度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i=m;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(k&gt;0)	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中放入最长公共子序列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(dp[i][j]==dp[i-1][j])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(dp[i][j]==dp[i][j-1])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与上方、左边元素值均不相等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 subs.push_back(</a:t>
            </a:r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//subs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 j--; k--;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LCSlength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算法中使用了两重循环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所以对于长度分别为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求其最长公共子序列的时间复杂度为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4292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71612"/>
            <a:ext cx="7358114" cy="193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给定一个无序的整数序列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求其中最长递增子序列的长度。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其最长递增子序列为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001056" cy="14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设计动态规划数组为一维数组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中以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结尾的最长递增子序列的长度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4348" y="3071810"/>
            <a:ext cx="7715304" cy="11945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]+1)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其中最大元素即为所求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286808" cy="59034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n=sizeof(a)/sizeof(a[0]);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ans=0;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solve(int a[]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for(i=0;i&lt;n;i++)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for(j=0;j&lt;i;j++)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 (a[i]&gt;a[j])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dp[i]=max(dp[i]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dp[j]+1);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for(i=1;i&lt;n;i++)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ans=max(ans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85926"/>
            <a:ext cx="7572428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资源分配问题是将数量一定的一种或若干种资源（原材料、资金、设备或劳动力等），合理地分配给若干使用者，使总收益最大。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例如，某公司有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，拟将新招聘的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名员工分配给这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个商店，各商店得到新员工后，每年的赢利情况如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表所示，求分配给各商店各多少员工才能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使公司的赢利最大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graphicFrame>
        <p:nvGraphicFramePr>
          <p:cNvPr id="216251" name="Group 187"/>
          <p:cNvGraphicFramePr>
            <a:graphicFrameLocks noGrp="1"/>
          </p:cNvGraphicFramePr>
          <p:nvPr/>
        </p:nvGraphicFramePr>
        <p:xfrm>
          <a:off x="827088" y="4149725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252" name="Line 188"/>
          <p:cNvSpPr>
            <a:spLocks noChangeShapeType="1"/>
          </p:cNvSpPr>
          <p:nvPr/>
        </p:nvSpPr>
        <p:spPr bwMode="auto">
          <a:xfrm>
            <a:off x="827088" y="4149725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动态规划的原理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动态规划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是一种解决</a:t>
            </a:r>
            <a:r>
              <a:rPr lang="zh-CN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决策问题的优化方法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把多阶段过程转化为一系列单阶段问题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利用各阶段之间的关系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逐个求解。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642350" cy="34624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采用动态规划求解该问题。设置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的编号分别为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这里总员工数为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，商店个数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，假设从商店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开始决策起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另外设置二维数组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表示求出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时对应商店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的分配人数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572132" y="3214686"/>
            <a:ext cx="142876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0034" y="1957320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57158" y="4457650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643182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  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pnum[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取最大值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421484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反向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曲线连接符 4"/>
          <p:cNvCxnSpPr/>
          <p:nvPr/>
        </p:nvCxnSpPr>
        <p:spPr>
          <a:xfrm rot="16200000" flipH="1">
            <a:off x="2389134" y="2110230"/>
            <a:ext cx="2133484" cy="360040"/>
          </a:xfrm>
          <a:prstGeom prst="curvedConnector3">
            <a:avLst>
              <a:gd name="adj1" fmla="val 300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107389" cy="3263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m=3,n=5;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商店数为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总人数为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v[MAXM][MAXN]={{0,0,0,0,0,0},{0,3,7,9,12,13},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{0,5,10,11,11,11},{0,4,6,11,12,12}};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不计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v[0]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pnum[MAXM][MAXN];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Plan()			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求最优方案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maxf,maxj;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j=0;j&lt;=n;j++)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dp[m+1][j]=0;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i=m;i&gt;=1;i--)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从商店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进行处理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s=1;s&lt;=n;s++)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的总人数为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maxf=0;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maxj=0;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(j=0;j&lt;=s;j++)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找该商店最优情况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maxf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和分配人数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maxj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(v[i][j]+dp[i+1][s-j])&gt;=maxf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maxf=v[i][j]+dp[i+1][s-j];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maxj=j;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dp[i][s]=maxf;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pnum[i][s]=maxj;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90553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33297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714356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92139"/>
            <a:ext cx="1601772" cy="565159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Plan.cpp</a:t>
            </a:r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pnum[1][*]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pnum[2][*]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314642"/>
            <a:ext cx="178595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dp[0][*]=0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6002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360039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31477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虚拟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商店个数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502915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1857356" y="4886278"/>
            <a:ext cx="6858048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86" y="12429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57166"/>
            <a:ext cx="492922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补充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 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正向求解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28596" y="1857364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428596" y="5143512"/>
            <a:ext cx="57864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为最优分配方案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801934"/>
            <a:ext cx="8358278" cy="202550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  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)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pnum[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取最大值的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357158" y="2357430"/>
            <a:ext cx="1714512" cy="799312"/>
            <a:chOff x="357158" y="2357430"/>
            <a:chExt cx="1714512" cy="799312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235743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个阶段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714348" y="294163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2143108" y="2890834"/>
            <a:ext cx="2714644" cy="1181108"/>
            <a:chOff x="2143108" y="2890834"/>
            <a:chExt cx="2714644" cy="1181108"/>
          </a:xfrm>
        </p:grpSpPr>
        <p:sp>
          <p:nvSpPr>
            <p:cNvPr id="12" name="矩形 11"/>
            <p:cNvSpPr/>
            <p:nvPr/>
          </p:nvSpPr>
          <p:spPr>
            <a:xfrm>
              <a:off x="2143108" y="3714752"/>
              <a:ext cx="2714644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890834"/>
              <a:ext cx="192882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商店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3248430" y="349609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8596" y="114298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67705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10449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691508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14356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Plan1.cpp</a:t>
            </a:r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陈老师是一个比赛队的主教练。有一天，他想与团队成员开会，应该为这次会议安排教室。教室非常缺乏，所以教室管理员必须接受订单和拒绝订单以优化教室的利用率。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如果接受一个订单，该订单的开始时间和结束时间成为一个活动。每个时间段只能安排一个订单（即假设只有一个教室）。请你找出一个最大化的总活动时间的方法。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你的任务是这样的：读入订单，计算所有活动（接受的订单）占用时间的最大值。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标准的输入将包含多个测试案例。对于每个测试案例，第一行是一个整数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），接着的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行中每一行包括两个整数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300000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是一个订单开始时间，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是的结束时间。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对于每个测试案例，输出一行包括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所有活动占用时间的最大值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8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728" y="121442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实例：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个订单（已按结束时间的递增排列）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3275</TotalTime>
  <Words>13660</Words>
  <Application>Microsoft Office PowerPoint</Application>
  <PresentationFormat>全屏显示(4:3)</PresentationFormat>
  <Paragraphs>1962</Paragraphs>
  <Slides>119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2" baseType="lpstr">
      <vt:lpstr>仿宋</vt:lpstr>
      <vt:lpstr>楷体</vt:lpstr>
      <vt:lpstr>隶书</vt:lpstr>
      <vt:lpstr>微软雅黑</vt:lpstr>
      <vt:lpstr>叶根友毛笔行书2.0版</vt:lpstr>
      <vt:lpstr>Calibri</vt:lpstr>
      <vt:lpstr>Consolas</vt:lpstr>
      <vt:lpstr>Franklin Gothic Book</vt:lpstr>
      <vt:lpstr>Franklin Gothic Medium</vt:lpstr>
      <vt:lpstr>Times New Roman</vt:lpstr>
      <vt:lpstr>Wingdings 2</vt:lpstr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yf y</cp:lastModifiedBy>
  <cp:revision>605</cp:revision>
  <dcterms:created xsi:type="dcterms:W3CDTF">2012-11-28T00:02:12Z</dcterms:created>
  <dcterms:modified xsi:type="dcterms:W3CDTF">2024-06-17T10:32:29Z</dcterms:modified>
</cp:coreProperties>
</file>