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6" r:id="rId4"/>
    <p:sldId id="275" r:id="rId5"/>
    <p:sldId id="273" r:id="rId6"/>
    <p:sldId id="277" r:id="rId7"/>
    <p:sldId id="289" r:id="rId8"/>
    <p:sldId id="288" r:id="rId9"/>
    <p:sldId id="285" r:id="rId10"/>
    <p:sldId id="290" r:id="rId11"/>
    <p:sldId id="291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22CF-0BA4-4371-A4CE-5D21D022461B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5C6D-0186-4CF0-9597-31097546AE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5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2020/2/25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ndom_se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二、</a:t>
            </a:r>
            <a:r>
              <a:rPr lang="zh-CN" altLang="zh-CN" dirty="0">
                <a:solidFill>
                  <a:schemeClr val="tx1"/>
                </a:solidFill>
              </a:rPr>
              <a:t>线程</a:t>
            </a:r>
            <a:r>
              <a:rPr lang="zh-CN" altLang="en-US" dirty="0">
                <a:solidFill>
                  <a:schemeClr val="tx1"/>
                </a:solidFill>
              </a:rPr>
              <a:t>的创建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2017</a:t>
            </a:r>
            <a:r>
              <a:rPr lang="zh-CN" altLang="en-US" sz="3200" dirty="0"/>
              <a:t>年</a:t>
            </a:r>
            <a:r>
              <a:rPr lang="en-US" altLang="zh-CN" sz="3200" dirty="0"/>
              <a:t>3</a:t>
            </a:r>
            <a:r>
              <a:rPr lang="zh-CN" altLang="en-US" sz="32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命令：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29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5606" y="117872"/>
            <a:ext cx="3754760" cy="1143000"/>
          </a:xfrm>
        </p:spPr>
        <p:txBody>
          <a:bodyPr/>
          <a:lstStyle/>
          <a:p>
            <a:r>
              <a:rPr lang="zh-CN" altLang="en-US" dirty="0"/>
              <a:t>评分规则</a:t>
            </a:r>
          </a:p>
        </p:txBody>
      </p:sp>
      <p:sp>
        <p:nvSpPr>
          <p:cNvPr id="4" name="菱形 3"/>
          <p:cNvSpPr/>
          <p:nvPr/>
        </p:nvSpPr>
        <p:spPr>
          <a:xfrm>
            <a:off x="1839397" y="132831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高？</a:t>
            </a:r>
          </a:p>
        </p:txBody>
      </p:sp>
      <p:sp>
        <p:nvSpPr>
          <p:cNvPr id="5" name="矩形 4"/>
          <p:cNvSpPr/>
          <p:nvPr/>
        </p:nvSpPr>
        <p:spPr>
          <a:xfrm>
            <a:off x="1731385" y="56399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重复率检测</a:t>
            </a:r>
          </a:p>
        </p:txBody>
      </p:sp>
      <p:sp>
        <p:nvSpPr>
          <p:cNvPr id="7" name="菱形 6"/>
          <p:cNvSpPr/>
          <p:nvPr/>
        </p:nvSpPr>
        <p:spPr>
          <a:xfrm>
            <a:off x="1839397" y="300096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通过？</a:t>
            </a:r>
          </a:p>
        </p:txBody>
      </p:sp>
      <p:sp>
        <p:nvSpPr>
          <p:cNvPr id="8" name="矩形 7"/>
          <p:cNvSpPr/>
          <p:nvPr/>
        </p:nvSpPr>
        <p:spPr>
          <a:xfrm>
            <a:off x="1731385" y="223664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</a:p>
        </p:txBody>
      </p:sp>
      <p:sp>
        <p:nvSpPr>
          <p:cNvPr id="9" name="菱形 8"/>
          <p:cNvSpPr/>
          <p:nvPr/>
        </p:nvSpPr>
        <p:spPr>
          <a:xfrm>
            <a:off x="1839397" y="4673616"/>
            <a:ext cx="1440160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成功？</a:t>
            </a:r>
          </a:p>
        </p:txBody>
      </p:sp>
      <p:sp>
        <p:nvSpPr>
          <p:cNvPr id="10" name="矩形 9"/>
          <p:cNvSpPr/>
          <p:nvPr/>
        </p:nvSpPr>
        <p:spPr>
          <a:xfrm>
            <a:off x="1731385" y="3909299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</a:p>
        </p:txBody>
      </p:sp>
      <p:cxnSp>
        <p:nvCxnSpPr>
          <p:cNvPr id="13" name="直接箭头连接符 12"/>
          <p:cNvCxnSpPr>
            <a:stCxn id="5" idx="2"/>
            <a:endCxn id="4" idx="0"/>
          </p:cNvCxnSpPr>
          <p:nvPr/>
        </p:nvCxnSpPr>
        <p:spPr>
          <a:xfrm>
            <a:off x="2559477" y="114006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8" idx="0"/>
          </p:cNvCxnSpPr>
          <p:nvPr/>
        </p:nvCxnSpPr>
        <p:spPr>
          <a:xfrm>
            <a:off x="2559477" y="2048396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7" idx="0"/>
          </p:cNvCxnSpPr>
          <p:nvPr/>
        </p:nvCxnSpPr>
        <p:spPr>
          <a:xfrm>
            <a:off x="2559477" y="281271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10" idx="0"/>
          </p:cNvCxnSpPr>
          <p:nvPr/>
        </p:nvCxnSpPr>
        <p:spPr>
          <a:xfrm>
            <a:off x="2559477" y="3721046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9" idx="0"/>
          </p:cNvCxnSpPr>
          <p:nvPr/>
        </p:nvCxnSpPr>
        <p:spPr>
          <a:xfrm>
            <a:off x="2559477" y="4485363"/>
            <a:ext cx="0" cy="18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31385" y="558924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效果等级</a:t>
            </a:r>
          </a:p>
        </p:txBody>
      </p:sp>
      <p:cxnSp>
        <p:nvCxnSpPr>
          <p:cNvPr id="28" name="肘形连接符 27"/>
          <p:cNvCxnSpPr>
            <a:stCxn id="4" idx="1"/>
            <a:endCxn id="31" idx="0"/>
          </p:cNvCxnSpPr>
          <p:nvPr/>
        </p:nvCxnSpPr>
        <p:spPr>
          <a:xfrm rot="10800000" flipV="1">
            <a:off x="778971" y="1688356"/>
            <a:ext cx="1060426" cy="1489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9175" y="3177912"/>
            <a:ext cx="8995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未完成</a:t>
            </a:r>
          </a:p>
        </p:txBody>
      </p:sp>
      <p:cxnSp>
        <p:nvCxnSpPr>
          <p:cNvPr id="35" name="肘形连接符 34"/>
          <p:cNvCxnSpPr>
            <a:stCxn id="7" idx="1"/>
            <a:endCxn id="31" idx="3"/>
          </p:cNvCxnSpPr>
          <p:nvPr/>
        </p:nvCxnSpPr>
        <p:spPr>
          <a:xfrm rot="10800000" flipV="1">
            <a:off x="1228767" y="3361006"/>
            <a:ext cx="610630" cy="104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1"/>
            <a:endCxn id="31" idx="2"/>
          </p:cNvCxnSpPr>
          <p:nvPr/>
        </p:nvCxnSpPr>
        <p:spPr>
          <a:xfrm rot="10800000">
            <a:off x="778971" y="3753976"/>
            <a:ext cx="1060426" cy="1279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36" idx="1"/>
          </p:cNvCxnSpPr>
          <p:nvPr/>
        </p:nvCxnSpPr>
        <p:spPr>
          <a:xfrm>
            <a:off x="2559477" y="3787867"/>
            <a:ext cx="3020636" cy="2880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474807" y="3166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74255" y="4849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474807" y="1505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36" name="矩形 35"/>
          <p:cNvSpPr/>
          <p:nvPr/>
        </p:nvSpPr>
        <p:spPr>
          <a:xfrm>
            <a:off x="5580113" y="3787867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实验成绩</a:t>
            </a:r>
            <a:r>
              <a:rPr lang="en-US" altLang="zh-CN" dirty="0"/>
              <a:t>=</a:t>
            </a:r>
            <a:r>
              <a:rPr lang="zh-CN" altLang="en-US" dirty="0"/>
              <a:t>等级分</a:t>
            </a:r>
            <a:r>
              <a:rPr lang="en-US" altLang="zh-CN" dirty="0"/>
              <a:t>-</a:t>
            </a:r>
            <a:r>
              <a:rPr lang="zh-CN" altLang="en-US" dirty="0"/>
              <a:t>警告个数</a:t>
            </a:r>
            <a:r>
              <a:rPr lang="en-US" altLang="zh-CN" dirty="0">
                <a:solidFill>
                  <a:srgbClr val="FF0000"/>
                </a:solidFill>
              </a:rPr>
              <a:t>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07765" y="3747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警告个数</a:t>
            </a:r>
          </a:p>
        </p:txBody>
      </p:sp>
      <p:cxnSp>
        <p:nvCxnSpPr>
          <p:cNvPr id="67" name="直接箭头连接符 66"/>
          <p:cNvCxnSpPr>
            <a:stCxn id="9" idx="2"/>
            <a:endCxn id="24" idx="0"/>
          </p:cNvCxnSpPr>
          <p:nvPr/>
        </p:nvCxnSpPr>
        <p:spPr>
          <a:xfrm>
            <a:off x="2559477" y="5393696"/>
            <a:ext cx="0" cy="1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904489" y="6488668"/>
            <a:ext cx="523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dirty="0">
                <a:solidFill>
                  <a:srgbClr val="FF0000"/>
                </a:solidFill>
              </a:rPr>
              <a:t>† </a:t>
            </a:r>
            <a:r>
              <a:rPr lang="zh-CN" altLang="en-US" dirty="0"/>
              <a:t>为了显示正确的警告个数，执行“</a:t>
            </a:r>
            <a:r>
              <a:rPr lang="en-US" altLang="zh-CN" dirty="0"/>
              <a:t>make clean all”</a:t>
            </a:r>
          </a:p>
        </p:txBody>
      </p:sp>
      <p:cxnSp>
        <p:nvCxnSpPr>
          <p:cNvPr id="92" name="肘形连接符 91"/>
          <p:cNvCxnSpPr>
            <a:stCxn id="24" idx="3"/>
            <a:endCxn id="36" idx="2"/>
          </p:cNvCxnSpPr>
          <p:nvPr/>
        </p:nvCxnSpPr>
        <p:spPr>
          <a:xfrm flipV="1">
            <a:off x="3387569" y="4363931"/>
            <a:ext cx="3920736" cy="1513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3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掌握线程的创建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sz="2600" dirty="0"/>
              <a:t> </a:t>
            </a:r>
            <a:r>
              <a:rPr lang="en-US" altLang="zh-CN" dirty="0" err="1"/>
              <a:t>task_create</a:t>
            </a:r>
            <a:r>
              <a:rPr lang="en-US" altLang="zh-CN" dirty="0"/>
              <a:t>(</a:t>
            </a:r>
            <a:r>
              <a:rPr lang="en-US" altLang="zh-CN" sz="2900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tos</a:t>
            </a:r>
            <a:r>
              <a:rPr lang="en-US" altLang="zh-CN" dirty="0"/>
              <a:t>, </a:t>
            </a:r>
            <a:r>
              <a:rPr lang="en-US" altLang="zh-CN" sz="2900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(*</a:t>
            </a:r>
            <a:r>
              <a:rPr lang="en-US" altLang="zh-CN" dirty="0" err="1"/>
              <a:t>func</a:t>
            </a:r>
            <a:r>
              <a:rPr lang="en-US" altLang="zh-CN" dirty="0"/>
              <a:t>)(</a:t>
            </a:r>
            <a:r>
              <a:rPr lang="en-US" altLang="zh-CN" sz="2900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pv</a:t>
            </a:r>
            <a:r>
              <a:rPr lang="en-US" altLang="zh-CN" dirty="0"/>
              <a:t>), </a:t>
            </a:r>
            <a:r>
              <a:rPr lang="en-US" altLang="zh-CN" sz="2900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pv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tos</a:t>
            </a:r>
            <a:r>
              <a:rPr lang="en-US" altLang="zh-CN" dirty="0"/>
              <a:t> </a:t>
            </a:r>
            <a:r>
              <a:rPr lang="zh-CN" altLang="en-US" dirty="0"/>
              <a:t>：用户栈的栈顶指针</a:t>
            </a:r>
            <a:endParaRPr lang="en-US" altLang="zh-CN" dirty="0"/>
          </a:p>
          <a:p>
            <a:pPr lvl="2"/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：线程函数</a:t>
            </a:r>
            <a:endParaRPr lang="en-US" altLang="zh-CN" dirty="0"/>
          </a:p>
          <a:p>
            <a:pPr lvl="2"/>
            <a:r>
              <a:rPr lang="en-US" altLang="zh-CN" dirty="0" err="1"/>
              <a:t>pv</a:t>
            </a:r>
            <a:r>
              <a:rPr lang="en-US" altLang="zh-CN" dirty="0"/>
              <a:t> </a:t>
            </a:r>
            <a:r>
              <a:rPr lang="zh-CN" altLang="en-US" dirty="0"/>
              <a:t>：传递给线程函数</a:t>
            </a:r>
            <a:r>
              <a:rPr lang="en-US" altLang="zh-CN" dirty="0" err="1"/>
              <a:t>func</a:t>
            </a:r>
            <a:r>
              <a:rPr lang="zh-CN" altLang="en-US" dirty="0"/>
              <a:t>的参数</a:t>
            </a:r>
            <a:endParaRPr lang="en-US" altLang="zh-CN" dirty="0"/>
          </a:p>
          <a:p>
            <a:pPr lvl="2"/>
            <a:r>
              <a:rPr lang="zh-CN" altLang="en-US" dirty="0"/>
              <a:t>返回值 ：大于</a:t>
            </a:r>
            <a:r>
              <a:rPr lang="en-US" altLang="zh-CN" dirty="0"/>
              <a:t>0</a:t>
            </a:r>
            <a:r>
              <a:rPr lang="zh-CN" altLang="en-US" dirty="0"/>
              <a:t>，则表示新创建线程之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sz="2900" dirty="0" err="1">
                <a:latin typeface="Calibri" pitchFamily="34" charset="0"/>
                <a:ea typeface="宋体" charset="-122"/>
              </a:rPr>
              <a:t>task_exit(</a:t>
            </a:r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code_exit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 err="1"/>
              <a:t>code_exit</a:t>
            </a:r>
            <a:r>
              <a:rPr lang="en-US" altLang="zh-CN" dirty="0"/>
              <a:t> </a:t>
            </a:r>
            <a:r>
              <a:rPr lang="zh-CN" altLang="en-US" dirty="0"/>
              <a:t>：线程的退出代码</a:t>
            </a:r>
            <a:endParaRPr lang="en-US" altLang="zh-CN" dirty="0"/>
          </a:p>
          <a:p>
            <a:r>
              <a:rPr lang="zh-CN" altLang="en-US" dirty="0"/>
              <a:t>获取线程自己的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task_getid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等待线程退出</a:t>
            </a:r>
            <a:endParaRPr lang="en-US" altLang="zh-CN" dirty="0"/>
          </a:p>
          <a:p>
            <a:pPr lvl="1"/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task_wait</a:t>
            </a:r>
            <a:r>
              <a:rPr lang="en-US" altLang="zh-CN" dirty="0"/>
              <a:t>(</a:t>
            </a:r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tid</a:t>
            </a:r>
            <a:r>
              <a:rPr lang="en-US" altLang="zh-CN" dirty="0"/>
              <a:t>, </a:t>
            </a:r>
            <a:r>
              <a:rPr lang="en-US" altLang="zh-CN" sz="2900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pcode_exit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 err="1"/>
              <a:t>tid</a:t>
            </a:r>
            <a:r>
              <a:rPr lang="en-US" altLang="zh-CN" dirty="0"/>
              <a:t> </a:t>
            </a:r>
            <a:r>
              <a:rPr lang="zh-CN" altLang="en-US" dirty="0"/>
              <a:t>：要等待线程之</a:t>
            </a:r>
            <a:r>
              <a:rPr lang="en-US" altLang="zh-CN" dirty="0"/>
              <a:t>ID</a:t>
            </a:r>
          </a:p>
          <a:p>
            <a:pPr lvl="2"/>
            <a:r>
              <a:rPr lang="en-US" altLang="zh-CN" dirty="0" err="1"/>
              <a:t>pcode_exit</a:t>
            </a:r>
            <a:r>
              <a:rPr lang="en-US" altLang="zh-CN" dirty="0"/>
              <a:t> </a:t>
            </a:r>
            <a:r>
              <a:rPr lang="zh-CN" altLang="en-US" dirty="0"/>
              <a:t>：如果非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zh-CN" altLang="en-US" dirty="0"/>
              <a:t>，用于保存线程</a:t>
            </a:r>
            <a:r>
              <a:rPr lang="en-US" altLang="zh-CN" dirty="0" err="1"/>
              <a:t>tid</a:t>
            </a:r>
            <a:r>
              <a:rPr lang="zh-CN" altLang="en-US" dirty="0"/>
              <a:t>的退出代码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Step1</a:t>
            </a:r>
            <a:r>
              <a:rPr lang="zh-CN" altLang="en-US" dirty="0"/>
              <a:t>：定义线程函数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Step2</a:t>
            </a:r>
            <a:r>
              <a:rPr lang="zh-CN" altLang="en-US" dirty="0"/>
              <a:t>：申请线程栈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线程退出后，才能把用户栈用</a:t>
            </a:r>
            <a:r>
              <a:rPr lang="en-US" altLang="zh-CN" dirty="0">
                <a:solidFill>
                  <a:srgbClr val="FF0000"/>
                </a:solidFill>
              </a:rPr>
              <a:t>free</a:t>
            </a:r>
            <a:r>
              <a:rPr lang="zh-CN" altLang="en-US" dirty="0">
                <a:solidFill>
                  <a:srgbClr val="FF0000"/>
                </a:solidFill>
              </a:rPr>
              <a:t>释放掉！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Step3</a:t>
            </a:r>
            <a:r>
              <a:rPr lang="zh-CN" altLang="en-US" dirty="0"/>
              <a:t>：创建线程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8860" y="4089846"/>
            <a:ext cx="501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char </a:t>
            </a:r>
            <a:r>
              <a:rPr lang="en-US" altLang="zh-CN" dirty="0"/>
              <a:t>*</a:t>
            </a:r>
            <a:r>
              <a:rPr lang="en-US" altLang="zh-CN" dirty="0" err="1"/>
              <a:t>stack_foo</a:t>
            </a:r>
            <a:r>
              <a:rPr lang="en-US" altLang="zh-CN" dirty="0"/>
              <a:t>; </a:t>
            </a:r>
          </a:p>
          <a:p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</a:t>
            </a:r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stack_size</a:t>
            </a:r>
            <a:r>
              <a:rPr lang="en-US" altLang="zh-CN" dirty="0"/>
              <a:t> = 1024*1024;   </a:t>
            </a:r>
          </a:p>
          <a:p>
            <a:r>
              <a:rPr lang="en-US" altLang="zh-CN" dirty="0" err="1"/>
              <a:t>stack_foo</a:t>
            </a:r>
            <a:r>
              <a:rPr lang="en-US" altLang="zh-CN" dirty="0"/>
              <a:t> = (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unsigned char </a:t>
            </a:r>
            <a:r>
              <a:rPr lang="en-US" altLang="zh-CN" dirty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stack_size</a:t>
            </a:r>
            <a:r>
              <a:rPr lang="en-US" altLang="zh-CN" dirty="0"/>
              <a:t> );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8860" y="2237424"/>
            <a:ext cx="5534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sz="1600" dirty="0"/>
              <a:t> </a:t>
            </a:r>
            <a:r>
              <a:rPr lang="en-US" altLang="zh-CN" dirty="0" err="1"/>
              <a:t>tsk_foo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*</a:t>
            </a:r>
            <a:r>
              <a:rPr lang="en-US" altLang="zh-CN" dirty="0" err="1"/>
              <a:t>pv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("This is task </a:t>
            </a:r>
            <a:r>
              <a:rPr lang="en-US" altLang="zh-CN" dirty="0" err="1"/>
              <a:t>foo</a:t>
            </a:r>
            <a:r>
              <a:rPr lang="en-US" altLang="zh-CN" dirty="0"/>
              <a:t> with </a:t>
            </a:r>
            <a:r>
              <a:rPr lang="en-US" altLang="zh-CN" dirty="0" err="1"/>
              <a:t>tid</a:t>
            </a:r>
            <a:r>
              <a:rPr lang="en-US" altLang="zh-CN" dirty="0"/>
              <a:t>=%d\r\n“, </a:t>
            </a:r>
            <a:r>
              <a:rPr lang="en-US" altLang="zh-CN" dirty="0" err="1"/>
              <a:t>task_getid</a:t>
            </a:r>
            <a:r>
              <a:rPr lang="en-US" altLang="zh-CN" dirty="0"/>
              <a:t>());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 err="1">
                <a:solidFill>
                  <a:srgbClr val="FF0000"/>
                </a:solidFill>
              </a:rPr>
              <a:t>task_exit</a:t>
            </a:r>
            <a:r>
              <a:rPr lang="en-US" altLang="zh-CN" dirty="0">
                <a:solidFill>
                  <a:srgbClr val="FF0000"/>
                </a:solidFill>
              </a:rPr>
              <a:t>(0);</a:t>
            </a:r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不能直接</a:t>
            </a:r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zh-CN" altLang="en-US" dirty="0">
                <a:solidFill>
                  <a:srgbClr val="0070C0"/>
                </a:solidFill>
              </a:rPr>
              <a:t>，必须调用</a:t>
            </a:r>
            <a:r>
              <a:rPr lang="en-US" altLang="zh-CN" dirty="0" err="1">
                <a:solidFill>
                  <a:srgbClr val="0070C0"/>
                </a:solidFill>
              </a:rPr>
              <a:t>task_exit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8860" y="5997379"/>
            <a:ext cx="6349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tid_foo</a:t>
            </a:r>
            <a:r>
              <a:rPr lang="en-US" altLang="zh-CN" dirty="0"/>
              <a:t>;    </a:t>
            </a:r>
          </a:p>
          <a:p>
            <a:r>
              <a:rPr lang="en-US" altLang="zh-CN" dirty="0" err="1"/>
              <a:t>tid_foo</a:t>
            </a:r>
            <a:r>
              <a:rPr lang="en-US" altLang="zh-CN" dirty="0"/>
              <a:t> = </a:t>
            </a:r>
            <a:r>
              <a:rPr lang="en-US" altLang="zh-CN" dirty="0" err="1"/>
              <a:t>task_create</a:t>
            </a:r>
            <a:r>
              <a:rPr lang="en-US" altLang="zh-CN" dirty="0"/>
              <a:t>(</a:t>
            </a:r>
            <a:r>
              <a:rPr lang="en-US" altLang="zh-CN" dirty="0" err="1"/>
              <a:t>stack_foo</a:t>
            </a:r>
            <a:r>
              <a:rPr lang="en-US" altLang="zh-CN" dirty="0" err="1">
                <a:solidFill>
                  <a:srgbClr val="FF0000"/>
                </a:solidFill>
              </a:rPr>
              <a:t>+stack_size</a:t>
            </a:r>
            <a:r>
              <a:rPr lang="en-US" altLang="zh-CN" dirty="0"/>
              <a:t>, &amp;</a:t>
            </a:r>
            <a:r>
              <a:rPr lang="en-US" altLang="zh-CN" dirty="0" err="1"/>
              <a:t>tsk_foo</a:t>
            </a:r>
            <a:r>
              <a:rPr lang="en-US" altLang="zh-CN" dirty="0"/>
              <a:t>, (</a:t>
            </a:r>
            <a:r>
              <a:rPr lang="en-US" altLang="zh-CN" dirty="0">
                <a:solidFill>
                  <a:srgbClr val="800000"/>
                </a:solidFill>
                <a:latin typeface="Calibri" pitchFamily="34" charset="0"/>
                <a:ea typeface="宋体" charset="-122"/>
              </a:rPr>
              <a:t>void</a:t>
            </a:r>
            <a:r>
              <a:rPr lang="en-US" altLang="zh-CN" dirty="0"/>
              <a:t> *)0);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随机生成</a:t>
            </a:r>
            <a:r>
              <a:rPr lang="en-US" altLang="zh-CN" dirty="0"/>
              <a:t>N</a:t>
            </a:r>
            <a:r>
              <a:rPr lang="zh-CN" altLang="en-US" dirty="0"/>
              <a:t>组非负整数列表，然后创建</a:t>
            </a:r>
            <a:r>
              <a:rPr lang="en-US" altLang="zh-CN" dirty="0"/>
              <a:t>N</a:t>
            </a:r>
            <a:r>
              <a:rPr lang="zh-CN" altLang="en-US" dirty="0"/>
              <a:t>个线程，分别用</a:t>
            </a:r>
            <a:r>
              <a:rPr lang="en-US" altLang="zh-CN" dirty="0"/>
              <a:t>N</a:t>
            </a:r>
            <a:r>
              <a:rPr lang="zh-CN" altLang="en-US" dirty="0"/>
              <a:t>种不同的排序算法对列表进行排序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必须大于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如何生成随机数？</a:t>
            </a:r>
            <a:endParaRPr lang="en-US" altLang="zh-CN" dirty="0"/>
          </a:p>
          <a:p>
            <a:pPr lvl="2"/>
            <a:r>
              <a:rPr lang="en-US" altLang="zh-CN" dirty="0"/>
              <a:t>Step1-</a:t>
            </a:r>
            <a:r>
              <a:rPr lang="zh-CN" altLang="en-US" dirty="0"/>
              <a:t>播种：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srand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uint32_t</a:t>
            </a:r>
            <a:r>
              <a:rPr lang="en-US" altLang="zh-CN" dirty="0"/>
              <a:t> seed)</a:t>
            </a:r>
          </a:p>
          <a:p>
            <a:pPr lvl="3"/>
            <a:r>
              <a:rPr lang="en-US" altLang="zh-CN" dirty="0"/>
              <a:t>seed</a:t>
            </a:r>
            <a:r>
              <a:rPr lang="zh-CN" altLang="en-US" dirty="0"/>
              <a:t>是随机数的</a:t>
            </a:r>
            <a:r>
              <a:rPr lang="zh-CN" altLang="en-US" dirty="0">
                <a:hlinkClick r:id="rId2"/>
              </a:rPr>
              <a:t>种子</a:t>
            </a:r>
            <a:r>
              <a:rPr lang="zh-CN" altLang="en-US" dirty="0"/>
              <a:t>，建议用实验（一）中实现的系统调用“</a:t>
            </a:r>
            <a:r>
              <a:rPr lang="en-US" altLang="zh-CN" dirty="0" err="1">
                <a:solidFill>
                  <a:srgbClr val="C00000"/>
                </a:solidFill>
              </a:rPr>
              <a:t>time_t</a:t>
            </a:r>
            <a:r>
              <a:rPr lang="en-US" altLang="zh-CN" dirty="0"/>
              <a:t> time(</a:t>
            </a:r>
            <a:r>
              <a:rPr lang="en-US" altLang="zh-CN" dirty="0" err="1">
                <a:solidFill>
                  <a:srgbClr val="C00000"/>
                </a:solidFill>
              </a:rPr>
              <a:t>time_t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*loc)</a:t>
            </a:r>
            <a:r>
              <a:rPr lang="zh-CN" altLang="en-US" dirty="0"/>
              <a:t>”</a:t>
            </a:r>
            <a:endParaRPr lang="en-US" altLang="zh-CN" dirty="0"/>
          </a:p>
          <a:p>
            <a:pPr lvl="4"/>
            <a:r>
              <a:rPr lang="en-US" altLang="zh-CN" dirty="0" err="1"/>
              <a:t>srand</a:t>
            </a:r>
            <a:r>
              <a:rPr lang="en-US" altLang="zh-CN" dirty="0"/>
              <a:t>(time(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))</a:t>
            </a:r>
          </a:p>
          <a:p>
            <a:pPr lvl="2"/>
            <a:r>
              <a:rPr lang="en-US" altLang="zh-CN" dirty="0"/>
              <a:t>Step2-</a:t>
            </a:r>
            <a:r>
              <a:rPr lang="zh-CN" altLang="en-US" dirty="0"/>
              <a:t>生成：多次调用“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rand()</a:t>
            </a:r>
            <a:r>
              <a:rPr lang="zh-CN" altLang="en-US" dirty="0"/>
              <a:t>”获得随机数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/>
              <a:t>进入图形模式，沿垂直方向把屏幕分成</a:t>
            </a:r>
            <a:r>
              <a:rPr lang="en-US" altLang="zh-CN" dirty="0"/>
              <a:t>N</a:t>
            </a:r>
            <a:r>
              <a:rPr lang="zh-CN" altLang="en-US" dirty="0"/>
              <a:t>个区域，每个排序线程用一个区域，动态显示排序过程。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如何进入图形模式？</a:t>
            </a:r>
            <a:endParaRPr lang="en-US" altLang="zh-CN" dirty="0"/>
          </a:p>
          <a:p>
            <a:pPr marL="1200150" lvl="3" indent="-342900"/>
            <a:r>
              <a:rPr lang="zh-CN" altLang="en-US" dirty="0"/>
              <a:t>调用</a:t>
            </a:r>
            <a:r>
              <a:rPr lang="en-US" altLang="zh-CN" dirty="0" err="1"/>
              <a:t>init_graphic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mode)</a:t>
            </a:r>
          </a:p>
          <a:p>
            <a:pPr marL="1657350" lvl="4" indent="-342900"/>
            <a:r>
              <a:rPr lang="en-US" altLang="zh-CN" dirty="0"/>
              <a:t>mode=0x143</a:t>
            </a:r>
          </a:p>
          <a:p>
            <a:pPr marL="742950" lvl="2" indent="-342900"/>
            <a:r>
              <a:rPr lang="zh-CN" altLang="en-US" dirty="0"/>
              <a:t>如何获取屏幕的分辨率？</a:t>
            </a:r>
            <a:endParaRPr lang="en-US" altLang="zh-CN" dirty="0"/>
          </a:p>
          <a:p>
            <a:pPr marL="1200150" lvl="3" indent="-342900"/>
            <a:r>
              <a:rPr lang="zh-CN" altLang="en-US" dirty="0"/>
              <a:t>水平：</a:t>
            </a:r>
            <a:r>
              <a:rPr lang="en-US" altLang="zh-CN" dirty="0" err="1"/>
              <a:t>g_graphic_dev.XResolution</a:t>
            </a:r>
            <a:r>
              <a:rPr lang="zh-CN" altLang="en-US" dirty="0"/>
              <a:t>，垂直：</a:t>
            </a:r>
            <a:r>
              <a:rPr lang="en-US" altLang="zh-CN" dirty="0" err="1"/>
              <a:t>g_graphic_dev.YResolution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如何打点？</a:t>
            </a:r>
            <a:endParaRPr lang="en-US" altLang="zh-CN" dirty="0"/>
          </a:p>
          <a:p>
            <a:pPr marL="1200150" lvl="3" indent="-342900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setPixel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y, COLORREF </a:t>
            </a:r>
            <a:r>
              <a:rPr lang="en-US" altLang="zh-CN" dirty="0" err="1"/>
              <a:t>cr</a:t>
            </a:r>
            <a:r>
              <a:rPr lang="en-US" altLang="zh-CN" dirty="0"/>
              <a:t>); </a:t>
            </a:r>
          </a:p>
          <a:p>
            <a:pPr marL="1657350" lvl="4" indent="-342900"/>
            <a:r>
              <a:rPr lang="en-US" altLang="zh-CN" dirty="0"/>
              <a:t>(x, y)</a:t>
            </a:r>
            <a:r>
              <a:rPr lang="zh-CN" altLang="en-US" dirty="0"/>
              <a:t>是点坐标</a:t>
            </a:r>
            <a:endParaRPr lang="en-US" altLang="zh-CN" dirty="0"/>
          </a:p>
          <a:p>
            <a:pPr marL="1657350" lvl="4" indent="-342900"/>
            <a:r>
              <a:rPr lang="en-US" altLang="zh-CN" dirty="0" err="1"/>
              <a:t>cr</a:t>
            </a:r>
            <a:r>
              <a:rPr lang="zh-CN" altLang="en-US" dirty="0"/>
              <a:t>是颜色，用宏定义</a:t>
            </a:r>
            <a:r>
              <a:rPr lang="en-US" altLang="zh-CN" dirty="0"/>
              <a:t>RGB(</a:t>
            </a:r>
            <a:r>
              <a:rPr lang="en-US" altLang="zh-CN" dirty="0" err="1"/>
              <a:t>r,g,b</a:t>
            </a:r>
            <a:r>
              <a:rPr lang="en-US" altLang="zh-CN" dirty="0"/>
              <a:t>)</a:t>
            </a:r>
            <a:r>
              <a:rPr lang="zh-CN" altLang="en-US" dirty="0"/>
              <a:t>生成，其中</a:t>
            </a:r>
            <a:r>
              <a:rPr lang="en-US" altLang="zh-CN" dirty="0" err="1"/>
              <a:t>r,g,b</a:t>
            </a:r>
            <a:r>
              <a:rPr lang="zh-CN" altLang="en-US" dirty="0"/>
              <a:t>的取值范围都是</a:t>
            </a:r>
            <a:r>
              <a:rPr lang="en-US" altLang="zh-CN" dirty="0"/>
              <a:t>0-255</a:t>
            </a:r>
          </a:p>
          <a:p>
            <a:pPr marL="2114550" lvl="5" indent="-342900"/>
            <a:r>
              <a:rPr lang="zh-CN" altLang="en-US" dirty="0"/>
              <a:t>如何从</a:t>
            </a:r>
            <a:r>
              <a:rPr lang="en-US" altLang="zh-CN" dirty="0" err="1"/>
              <a:t>cr</a:t>
            </a:r>
            <a:r>
              <a:rPr lang="zh-CN" altLang="en-US" dirty="0"/>
              <a:t>中取出</a:t>
            </a:r>
            <a:r>
              <a:rPr lang="en-US" altLang="zh-CN" dirty="0" err="1"/>
              <a:t>r,g,b</a:t>
            </a:r>
            <a:r>
              <a:rPr lang="zh-CN" altLang="en-US" dirty="0"/>
              <a:t>？用</a:t>
            </a:r>
            <a:r>
              <a:rPr lang="en-US" altLang="zh-CN" dirty="0" err="1"/>
              <a:t>get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/>
              <a:t>Value</a:t>
            </a:r>
            <a:r>
              <a:rPr lang="en-US" altLang="zh-CN" dirty="0"/>
              <a:t>(</a:t>
            </a:r>
            <a:r>
              <a:rPr lang="en-US" altLang="zh-CN" dirty="0" err="1"/>
              <a:t>cr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=R,G,B</a:t>
            </a:r>
          </a:p>
          <a:p>
            <a:pPr marL="742950" lvl="2" indent="-342900"/>
            <a:r>
              <a:rPr lang="zh-CN" altLang="en-US" dirty="0"/>
              <a:t>如何画线？</a:t>
            </a:r>
            <a:endParaRPr lang="en-US" altLang="zh-CN" dirty="0"/>
          </a:p>
          <a:p>
            <a:pPr marL="1200150" lvl="3" indent="-342900"/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line(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x1,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y1,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x2,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y2, COLORREF </a:t>
            </a:r>
            <a:r>
              <a:rPr lang="en-US" altLang="zh-CN" dirty="0" err="1"/>
              <a:t>cr</a:t>
            </a:r>
            <a:r>
              <a:rPr lang="en-US" altLang="zh-CN" dirty="0"/>
              <a:t>);</a:t>
            </a:r>
          </a:p>
          <a:p>
            <a:pPr marL="742950" lvl="2" indent="-342900"/>
            <a:r>
              <a:rPr lang="zh-CN" altLang="en-US" dirty="0"/>
              <a:t>如何退出图形模式？</a:t>
            </a:r>
            <a:endParaRPr lang="en-US" altLang="zh-CN" dirty="0"/>
          </a:p>
          <a:p>
            <a:pPr marL="1200150" lvl="3" indent="-342900"/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exit_graphic</a:t>
            </a:r>
            <a:r>
              <a:rPr lang="en-US" altLang="zh-CN" dirty="0"/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5" y="1071945"/>
            <a:ext cx="7276465" cy="54167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C752BE-0E66-2A49-8B8D-BEAD111F7392}"/>
              </a:ext>
            </a:extLst>
          </p:cNvPr>
          <p:cNvSpPr txBox="1"/>
          <p:nvPr/>
        </p:nvSpPr>
        <p:spPr>
          <a:xfrm>
            <a:off x="3619652" y="6488668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2014</a:t>
            </a:r>
            <a:r>
              <a:rPr lang="zh-CN" altLang="en-US" dirty="0"/>
              <a:t>级</a:t>
            </a:r>
            <a:r>
              <a:rPr lang="en-US" altLang="zh-CN" dirty="0"/>
              <a:t>L</a:t>
            </a:r>
            <a:r>
              <a:rPr lang="zh-CN" altLang="en-US" dirty="0"/>
              <a:t>同学作品</a:t>
            </a:r>
          </a:p>
        </p:txBody>
      </p:sp>
    </p:spTree>
    <p:extLst>
      <p:ext uri="{BB962C8B-B14F-4D97-AF65-F5344CB8AC3E}">
        <p14:creationId xmlns:p14="http://schemas.microsoft.com/office/powerpoint/2010/main" val="106769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掌握线程的创建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FAQ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：线程函数只有一个“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*</a:t>
            </a:r>
            <a:r>
              <a:rPr lang="zh-CN" altLang="en-US" dirty="0"/>
              <a:t>”参数，怎么向线程传递多个数据？</a:t>
            </a:r>
            <a:endParaRPr lang="en-US" altLang="zh-CN" dirty="0"/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：定义一个结构体类型，把所有要传递给线程的数据放在一个结构体对象中，然后把结构体对象的指针传递给线程。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注意：该结构体对象的生命周期必须长于线程的</a:t>
            </a:r>
            <a:r>
              <a:rPr lang="zh-CN" altLang="en-US">
                <a:solidFill>
                  <a:srgbClr val="FF0000"/>
                </a:solidFill>
              </a:rPr>
              <a:t>生命周期。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789</Words>
  <Application>Microsoft Macintosh PowerPoint</Application>
  <PresentationFormat>全屏显示(4:3)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主题</vt:lpstr>
      <vt:lpstr>《操作系统原理》实验</vt:lpstr>
      <vt:lpstr>目录</vt:lpstr>
      <vt:lpstr>系统调用接口</vt:lpstr>
      <vt:lpstr>一个例子</vt:lpstr>
      <vt:lpstr>实验内容</vt:lpstr>
      <vt:lpstr>实验内容（续）</vt:lpstr>
      <vt:lpstr>效果展示</vt:lpstr>
      <vt:lpstr>目录</vt:lpstr>
      <vt:lpstr>FAQ</vt:lpstr>
      <vt:lpstr>PowerPoint 演示文稿</vt:lpstr>
      <vt:lpstr>评分规则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线程/进程及其调度</dc:subject>
  <dc:creator>洪明坚</dc:creator>
  <cp:lastModifiedBy>Hong MingJian</cp:lastModifiedBy>
  <cp:revision>346</cp:revision>
  <dcterms:created xsi:type="dcterms:W3CDTF">2013-08-27T02:58:45Z</dcterms:created>
  <dcterms:modified xsi:type="dcterms:W3CDTF">2020-02-25T02:50:05Z</dcterms:modified>
</cp:coreProperties>
</file>