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7" r:id="rId4"/>
    <p:sldId id="278" r:id="rId5"/>
    <p:sldId id="267" r:id="rId6"/>
    <p:sldId id="290" r:id="rId7"/>
    <p:sldId id="279" r:id="rId8"/>
    <p:sldId id="280" r:id="rId9"/>
    <p:sldId id="281" r:id="rId10"/>
    <p:sldId id="294" r:id="rId11"/>
    <p:sldId id="282" r:id="rId12"/>
    <p:sldId id="286" r:id="rId13"/>
    <p:sldId id="287" r:id="rId14"/>
    <p:sldId id="291" r:id="rId15"/>
    <p:sldId id="298" r:id="rId16"/>
    <p:sldId id="288" r:id="rId17"/>
    <p:sldId id="285" r:id="rId18"/>
    <p:sldId id="296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90" d="100"/>
          <a:sy n="90" d="100"/>
        </p:scale>
        <p:origin x="16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22CF-0BA4-4371-A4CE-5D21D022461B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5C6D-0186-4CF0-9597-31097546AE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684359/how-to-use-nanosleep-in-c-what-are-tim-tv-sec-and-tim-tv-nse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Nice%E5%80%B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class/cs140/projects/pintos/pintos_2.html#SEC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操作系统原理</a:t>
            </a:r>
            <a:r>
              <a:rPr lang="en-US" altLang="zh-CN" dirty="0"/>
              <a:t>》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zh-CN" altLang="zh-CN" dirty="0">
                <a:solidFill>
                  <a:schemeClr val="tx1"/>
                </a:solidFill>
              </a:rPr>
              <a:t>线程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zh-CN" dirty="0">
                <a:solidFill>
                  <a:schemeClr val="tx1"/>
                </a:solidFill>
              </a:rPr>
              <a:t>调度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重庆大学软件学院 洪明坚</a:t>
            </a:r>
            <a:endParaRPr lang="en-US" altLang="zh-CN" sz="3200" dirty="0"/>
          </a:p>
          <a:p>
            <a:pPr algn="ctr"/>
            <a:r>
              <a:rPr lang="en-US" altLang="zh-CN" sz="3200" dirty="0"/>
              <a:t>2016</a:t>
            </a:r>
            <a:r>
              <a:rPr lang="zh-CN" altLang="en-US" sz="3200" dirty="0"/>
              <a:t>年</a:t>
            </a:r>
            <a:r>
              <a:rPr lang="en-US" altLang="zh-CN" sz="3200"/>
              <a:t>4</a:t>
            </a:r>
            <a:r>
              <a:rPr lang="zh-CN" altLang="en-US" sz="3200"/>
              <a:t>月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Step6</a:t>
            </a:r>
            <a:r>
              <a:rPr lang="zh-CN" altLang="en-US" dirty="0"/>
              <a:t>：修改</a:t>
            </a:r>
            <a:r>
              <a:rPr lang="en-US" altLang="zh-CN" dirty="0" err="1"/>
              <a:t>task.c</a:t>
            </a:r>
            <a:r>
              <a:rPr lang="zh-CN" altLang="en-US" dirty="0"/>
              <a:t>中的函数</a:t>
            </a:r>
            <a:r>
              <a:rPr lang="en-US" altLang="zh-CN" dirty="0"/>
              <a:t>schedule</a:t>
            </a:r>
            <a:r>
              <a:rPr lang="zh-CN" altLang="en-US" dirty="0"/>
              <a:t>，实现优先级调度算法</a:t>
            </a:r>
            <a:endParaRPr lang="en-US" altLang="zh-CN" dirty="0"/>
          </a:p>
          <a:p>
            <a:pPr lvl="1"/>
            <a:r>
              <a:rPr lang="zh-CN" altLang="en-US" dirty="0"/>
              <a:t>先计算各个线程的动态优先级</a:t>
            </a:r>
            <a:r>
              <a:rPr lang="en-US" altLang="zh-CN" dirty="0"/>
              <a:t>priority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task0</a:t>
            </a:r>
            <a:r>
              <a:rPr lang="zh-CN" altLang="en-US" dirty="0">
                <a:solidFill>
                  <a:srgbClr val="FF0000"/>
                </a:solidFill>
              </a:rPr>
              <a:t>除外！</a:t>
            </a:r>
            <a:r>
              <a:rPr lang="zh-CN" altLang="en-US" dirty="0"/>
              <a:t>），然后进行调度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dirty="0"/>
              <a:t>线程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task0</a:t>
            </a:r>
            <a:r>
              <a:rPr lang="zh-CN" altLang="en-US" dirty="0"/>
              <a:t>，它的</a:t>
            </a:r>
            <a:r>
              <a:rPr lang="en-US" altLang="zh-CN" dirty="0"/>
              <a:t>ID=0</a:t>
            </a:r>
            <a:r>
              <a:rPr lang="zh-CN" altLang="en-US" dirty="0"/>
              <a:t>）是一个特殊的线程，</a:t>
            </a:r>
            <a:r>
              <a:rPr lang="zh-CN" altLang="en-US" dirty="0">
                <a:solidFill>
                  <a:srgbClr val="FF0000"/>
                </a:solidFill>
              </a:rPr>
              <a:t>仅当</a:t>
            </a:r>
            <a:r>
              <a:rPr lang="zh-CN" altLang="en-US" dirty="0"/>
              <a:t>没有其他可运行的线程时，才能调度</a:t>
            </a:r>
            <a:r>
              <a:rPr lang="en-US" altLang="zh-CN" dirty="0"/>
              <a:t>task0</a:t>
            </a:r>
            <a:r>
              <a:rPr lang="zh-CN" altLang="en-US" dirty="0"/>
              <a:t>运行！</a:t>
            </a:r>
            <a:endParaRPr lang="en-US" altLang="zh-CN" dirty="0"/>
          </a:p>
          <a:p>
            <a:pPr lvl="2"/>
            <a:r>
              <a:rPr lang="zh-CN" altLang="en-US" dirty="0"/>
              <a:t>函数</a:t>
            </a:r>
            <a:r>
              <a:rPr lang="en-US" altLang="zh-CN" dirty="0"/>
              <a:t>schedule</a:t>
            </a:r>
            <a:r>
              <a:rPr lang="zh-CN" altLang="en-US" dirty="0"/>
              <a:t>被执行时，</a:t>
            </a:r>
            <a:r>
              <a:rPr lang="en-US" altLang="zh-CN" dirty="0"/>
              <a:t>CPU</a:t>
            </a:r>
            <a:r>
              <a:rPr lang="zh-CN" altLang="en-US" dirty="0"/>
              <a:t>的中断已经被关闭。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4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性能问题</a:t>
            </a:r>
            <a:endParaRPr lang="en-US" altLang="zh-CN" dirty="0"/>
          </a:p>
          <a:p>
            <a:pPr lvl="1"/>
            <a:r>
              <a:rPr lang="en-US" altLang="zh-CN" dirty="0"/>
              <a:t>nice </a:t>
            </a:r>
            <a:r>
              <a:rPr lang="zh-CN" altLang="en-US" dirty="0"/>
              <a:t>，</a:t>
            </a:r>
            <a:r>
              <a:rPr lang="en-US" altLang="zh-CN" dirty="0"/>
              <a:t>priority</a:t>
            </a:r>
            <a:r>
              <a:rPr lang="zh-CN" altLang="en-US" dirty="0"/>
              <a:t>和</a:t>
            </a:r>
            <a:r>
              <a:rPr lang="en-US" altLang="zh-CN" dirty="0" err="1"/>
              <a:t>nready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FF0000"/>
                </a:solidFill>
              </a:rPr>
              <a:t>整数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性能不是问题</a:t>
            </a:r>
            <a:endParaRPr lang="en-US" altLang="zh-CN" dirty="0"/>
          </a:p>
          <a:p>
            <a:pPr lvl="1"/>
            <a:r>
              <a:rPr lang="en-US" altLang="zh-CN" dirty="0" err="1"/>
              <a:t>g_load_avg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estcpu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实数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浮点</a:t>
            </a:r>
            <a:r>
              <a:rPr lang="en-US" altLang="zh-CN" dirty="0"/>
              <a:t>(float-point)</a:t>
            </a:r>
            <a:r>
              <a:rPr lang="zh-CN" altLang="en-US" dirty="0"/>
              <a:t>表示</a:t>
            </a:r>
            <a:r>
              <a:rPr lang="en-US" altLang="zh-CN" dirty="0"/>
              <a:t> </a:t>
            </a:r>
            <a:r>
              <a:rPr lang="zh-CN" altLang="en-US" dirty="0"/>
              <a:t>：精度高，性能差！</a:t>
            </a:r>
            <a:r>
              <a:rPr lang="en-US" altLang="zh-CN" dirty="0"/>
              <a:t>†</a:t>
            </a:r>
          </a:p>
          <a:p>
            <a:pPr lvl="2"/>
            <a:r>
              <a:rPr lang="zh-CN" altLang="en-US" dirty="0"/>
              <a:t>定点</a:t>
            </a:r>
            <a:r>
              <a:rPr lang="en-US" altLang="zh-CN" dirty="0"/>
              <a:t>(fixed-point)</a:t>
            </a:r>
            <a:r>
              <a:rPr lang="zh-CN" altLang="en-US" dirty="0"/>
              <a:t>表示：精度低，性能好！</a:t>
            </a:r>
            <a:endParaRPr lang="en-US" altLang="zh-CN" dirty="0"/>
          </a:p>
          <a:p>
            <a:pPr lvl="3"/>
            <a:r>
              <a:rPr lang="zh-CN" altLang="en-US" dirty="0"/>
              <a:t>文件</a:t>
            </a:r>
            <a:r>
              <a:rPr lang="en-US" altLang="zh-CN" dirty="0" err="1"/>
              <a:t>fixedptc.h</a:t>
            </a:r>
            <a:r>
              <a:rPr lang="zh-CN" altLang="en-US" dirty="0"/>
              <a:t>中定义了定点数类型</a:t>
            </a:r>
            <a:r>
              <a:rPr lang="en-US" altLang="zh-CN" dirty="0">
                <a:solidFill>
                  <a:srgbClr val="C00000"/>
                </a:solidFill>
              </a:rPr>
              <a:t>fixedpt</a:t>
            </a:r>
            <a:r>
              <a:rPr lang="zh-CN" altLang="en-US" dirty="0"/>
              <a:t>及其运算</a:t>
            </a:r>
            <a:endParaRPr lang="en-US" altLang="zh-CN" dirty="0"/>
          </a:p>
          <a:p>
            <a:pPr lvl="3"/>
            <a:r>
              <a:rPr lang="zh-CN" altLang="en-US" dirty="0"/>
              <a:t>例子</a:t>
            </a:r>
            <a:endParaRPr lang="en-US" altLang="zh-CN" dirty="0"/>
          </a:p>
          <a:p>
            <a:pPr lvl="4"/>
            <a:r>
              <a:rPr lang="en-US" altLang="zh-CN" dirty="0">
                <a:solidFill>
                  <a:srgbClr val="C00000"/>
                </a:solidFill>
              </a:rPr>
              <a:t>fixedpt </a:t>
            </a:r>
            <a:r>
              <a:rPr lang="en-US" altLang="zh-CN" dirty="0" err="1"/>
              <a:t>g_load_avg</a:t>
            </a:r>
            <a:r>
              <a:rPr lang="en-US" altLang="zh-CN" dirty="0"/>
              <a:t>;</a:t>
            </a:r>
          </a:p>
          <a:p>
            <a:pPr lvl="4"/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en-US" altLang="zh-CN" dirty="0" err="1"/>
              <a:t>tcb</a:t>
            </a:r>
            <a:r>
              <a:rPr lang="en-US" altLang="zh-CN" dirty="0"/>
              <a:t> { …  </a:t>
            </a:r>
            <a:r>
              <a:rPr lang="en-US" altLang="zh-CN" dirty="0">
                <a:solidFill>
                  <a:srgbClr val="C00000"/>
                </a:solidFill>
              </a:rPr>
              <a:t>fixedpt</a:t>
            </a:r>
            <a:r>
              <a:rPr lang="en-US" altLang="zh-CN" dirty="0"/>
              <a:t> </a:t>
            </a:r>
            <a:r>
              <a:rPr lang="en-US" altLang="zh-CN" dirty="0" err="1"/>
              <a:t>estcpu</a:t>
            </a:r>
            <a:r>
              <a:rPr lang="en-US" altLang="zh-CN" dirty="0"/>
              <a:t>;   …};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16799" y="6453336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/>
              <a:t>†</a:t>
            </a:r>
            <a:r>
              <a:rPr lang="zh-CN" altLang="en-US" dirty="0"/>
              <a:t>内核一般不允许浮点运算，但</a:t>
            </a:r>
            <a:r>
              <a:rPr lang="zh-CN" altLang="en-US"/>
              <a:t>支持应用程序进行浮点运算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性能问题（续）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g_task_running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estcpu</a:t>
            </a:r>
            <a:r>
              <a:rPr lang="en-US" altLang="zh-CN" sz="2400" dirty="0"/>
              <a:t>++</a:t>
            </a:r>
          </a:p>
          <a:p>
            <a:endParaRPr lang="en-US" altLang="zh-CN" dirty="0"/>
          </a:p>
          <a:p>
            <a:pPr lvl="1"/>
            <a:r>
              <a:rPr lang="en-US" altLang="zh-CN" sz="2400" dirty="0" err="1"/>
              <a:t>g_load_avg</a:t>
            </a:r>
            <a:r>
              <a:rPr lang="en-US" altLang="zh-CN" sz="2400" dirty="0"/>
              <a:t> = (59/60)*</a:t>
            </a:r>
            <a:r>
              <a:rPr lang="en-US" altLang="zh-CN" sz="2400" dirty="0" err="1"/>
              <a:t>g_load_avg</a:t>
            </a:r>
            <a:r>
              <a:rPr lang="en-US" altLang="zh-CN" sz="2400" dirty="0"/>
              <a:t>+(1/60)*</a:t>
            </a:r>
            <a:r>
              <a:rPr lang="en-US" altLang="zh-CN" sz="2400" dirty="0" err="1"/>
              <a:t>nready</a:t>
            </a:r>
            <a:endParaRPr lang="en-US" altLang="zh-CN" sz="2400" dirty="0"/>
          </a:p>
          <a:p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priority = PRI_USER_MAX-(</a:t>
            </a:r>
            <a:r>
              <a:rPr lang="en-US" altLang="zh-CN" sz="2400" dirty="0" err="1"/>
              <a:t>estcpu</a:t>
            </a:r>
            <a:r>
              <a:rPr lang="en-US" altLang="zh-CN" sz="2400" dirty="0"/>
              <a:t>/4)-(nice*2)</a:t>
            </a:r>
          </a:p>
          <a:p>
            <a:pPr>
              <a:buNone/>
            </a:pPr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3728869"/>
            <a:ext cx="7213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fixedpt r59_60 = </a:t>
            </a:r>
            <a:r>
              <a:rPr lang="en-US" altLang="zh-CN" dirty="0" err="1"/>
              <a:t>fixedpt_div</a:t>
            </a:r>
            <a:r>
              <a:rPr lang="en-US" altLang="zh-CN" dirty="0"/>
              <a:t>(</a:t>
            </a:r>
            <a:r>
              <a:rPr lang="en-US" altLang="zh-CN" dirty="0" err="1"/>
              <a:t>fixedpt_fromint</a:t>
            </a:r>
            <a:r>
              <a:rPr lang="en-US" altLang="zh-CN" dirty="0"/>
              <a:t>(59), </a:t>
            </a:r>
            <a:r>
              <a:rPr lang="en-US" altLang="zh-CN" dirty="0" err="1"/>
              <a:t>fixedpt_fromint</a:t>
            </a:r>
            <a:r>
              <a:rPr lang="en-US" altLang="zh-CN" dirty="0"/>
              <a:t>(60));</a:t>
            </a:r>
          </a:p>
          <a:p>
            <a:r>
              <a:rPr lang="en-US" altLang="zh-CN" dirty="0"/>
              <a:t>fixedpt r01_60 = </a:t>
            </a:r>
            <a:r>
              <a:rPr lang="en-US" altLang="zh-CN" dirty="0" err="1"/>
              <a:t>fixedpt_div</a:t>
            </a:r>
            <a:r>
              <a:rPr lang="en-US" altLang="zh-CN" dirty="0"/>
              <a:t>(FIXEDPT_ONE,           </a:t>
            </a:r>
            <a:r>
              <a:rPr lang="en-US" altLang="zh-CN" dirty="0" err="1"/>
              <a:t>fixedpt_fromint</a:t>
            </a:r>
            <a:r>
              <a:rPr lang="en-US" altLang="zh-CN" dirty="0"/>
              <a:t>(60));</a:t>
            </a:r>
          </a:p>
          <a:p>
            <a:r>
              <a:rPr lang="en-US" altLang="zh-CN" dirty="0" err="1"/>
              <a:t>g_load_avg</a:t>
            </a:r>
            <a:r>
              <a:rPr lang="en-US" altLang="zh-CN" dirty="0"/>
              <a:t> = </a:t>
            </a:r>
            <a:r>
              <a:rPr lang="en-US" altLang="zh-CN" dirty="0" err="1"/>
              <a:t>fixedpt_add</a:t>
            </a:r>
            <a:r>
              <a:rPr lang="en-US" altLang="zh-CN" dirty="0"/>
              <a:t>(</a:t>
            </a:r>
            <a:r>
              <a:rPr lang="en-US" altLang="zh-CN" dirty="0" err="1"/>
              <a:t>fixedpt_mul</a:t>
            </a:r>
            <a:r>
              <a:rPr lang="en-US" altLang="zh-CN" dirty="0"/>
              <a:t>(r59_60, </a:t>
            </a:r>
            <a:r>
              <a:rPr lang="en-US" altLang="zh-CN" dirty="0" err="1"/>
              <a:t>g_load_avg</a:t>
            </a:r>
            <a:r>
              <a:rPr lang="en-US" altLang="zh-CN" dirty="0"/>
              <a:t>), </a:t>
            </a:r>
          </a:p>
          <a:p>
            <a:r>
              <a:rPr lang="en-US" altLang="zh-CN" dirty="0"/>
              <a:t>                                              </a:t>
            </a:r>
            <a:r>
              <a:rPr lang="en-US" altLang="zh-CN" dirty="0" err="1"/>
              <a:t>fixedpt_mul</a:t>
            </a:r>
            <a:r>
              <a:rPr lang="en-US" altLang="zh-CN" dirty="0"/>
              <a:t>(r01_60,  </a:t>
            </a:r>
            <a:r>
              <a:rPr lang="en-US" altLang="zh-CN" dirty="0" err="1"/>
              <a:t>fixedpt_fromint</a:t>
            </a:r>
            <a:r>
              <a:rPr lang="en-US" altLang="zh-CN" dirty="0"/>
              <a:t>(</a:t>
            </a:r>
            <a:r>
              <a:rPr lang="en-US" altLang="zh-CN" dirty="0" err="1"/>
              <a:t>nready</a:t>
            </a:r>
            <a:r>
              <a:rPr lang="en-US" altLang="zh-CN" dirty="0"/>
              <a:t>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200" y="2631040"/>
            <a:ext cx="764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g_task_running</a:t>
            </a:r>
            <a:r>
              <a:rPr lang="en-US" altLang="zh-CN" dirty="0"/>
              <a:t>-&gt;</a:t>
            </a:r>
            <a:r>
              <a:rPr lang="en-US" altLang="zh-CN" dirty="0" err="1"/>
              <a:t>estcpu</a:t>
            </a:r>
            <a:r>
              <a:rPr lang="en-US" altLang="zh-CN" dirty="0"/>
              <a:t> = </a:t>
            </a:r>
            <a:r>
              <a:rPr lang="en-US" altLang="zh-CN" dirty="0" err="1"/>
              <a:t>fixedpt_add</a:t>
            </a:r>
            <a:r>
              <a:rPr lang="en-US" altLang="zh-CN" dirty="0"/>
              <a:t>(</a:t>
            </a:r>
            <a:r>
              <a:rPr lang="en-US" altLang="zh-CN" dirty="0" err="1"/>
              <a:t>g_task_running</a:t>
            </a:r>
            <a:r>
              <a:rPr lang="en-US" altLang="zh-CN" dirty="0"/>
              <a:t>-&gt;</a:t>
            </a:r>
            <a:r>
              <a:rPr lang="en-US" altLang="zh-CN" dirty="0" err="1"/>
              <a:t>estcpu</a:t>
            </a:r>
            <a:r>
              <a:rPr lang="en-US" altLang="zh-CN" dirty="0"/>
              <a:t>, FIXEDPT_ONE);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5506066"/>
            <a:ext cx="641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priority = PRI_USER_MAX - </a:t>
            </a:r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fixedpt_toint</a:t>
            </a:r>
            <a:r>
              <a:rPr lang="en-US" altLang="zh-CN" dirty="0"/>
              <a:t>(</a:t>
            </a:r>
            <a:r>
              <a:rPr lang="en-US" altLang="zh-CN" dirty="0" err="1"/>
              <a:t>fixedpt_div</a:t>
            </a:r>
            <a:r>
              <a:rPr lang="en-US" altLang="zh-CN" dirty="0"/>
              <a:t>(</a:t>
            </a:r>
            <a:r>
              <a:rPr lang="en-US" altLang="zh-CN" dirty="0" err="1"/>
              <a:t>estcpu</a:t>
            </a:r>
            <a:r>
              <a:rPr lang="en-US" altLang="zh-CN" dirty="0"/>
              <a:t>, </a:t>
            </a:r>
            <a:r>
              <a:rPr lang="en-US" altLang="zh-CN" dirty="0" err="1"/>
              <a:t>fixedpt_fromint</a:t>
            </a:r>
            <a:r>
              <a:rPr lang="en-US" altLang="zh-CN" dirty="0"/>
              <a:t>(4))) - </a:t>
            </a:r>
          </a:p>
          <a:p>
            <a:r>
              <a:rPr lang="en-US" altLang="zh-CN" dirty="0"/>
              <a:t>                 p-&gt;nice*2;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487626" y="2428868"/>
          <a:ext cx="401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68400" imgH="419040" progId="Equation.3">
                  <p:embed/>
                </p:oleObj>
              </mc:Choice>
              <mc:Fallback>
                <p:oleObj name="公式" r:id="rId2" imgW="2768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26" y="2428868"/>
                        <a:ext cx="401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480" y="3389186"/>
            <a:ext cx="57878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fixedpt ratio;</a:t>
            </a:r>
          </a:p>
          <a:p>
            <a:r>
              <a:rPr lang="en-US" altLang="zh-CN" dirty="0"/>
              <a:t>ratio = </a:t>
            </a:r>
            <a:r>
              <a:rPr lang="en-US" altLang="zh-CN" dirty="0" err="1"/>
              <a:t>fixedpt_mul</a:t>
            </a:r>
            <a:r>
              <a:rPr lang="en-US" altLang="zh-CN" dirty="0"/>
              <a:t>(FIXEDPT_TWO, </a:t>
            </a:r>
            <a:r>
              <a:rPr lang="en-US" altLang="zh-CN" dirty="0" err="1"/>
              <a:t>g_load_avg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ratio = </a:t>
            </a:r>
            <a:r>
              <a:rPr lang="en-US" altLang="zh-CN" dirty="0" err="1"/>
              <a:t>fixedpt_div</a:t>
            </a:r>
            <a:r>
              <a:rPr lang="en-US" altLang="zh-CN" dirty="0"/>
              <a:t>(ratio, </a:t>
            </a:r>
            <a:r>
              <a:rPr lang="en-US" altLang="zh-CN" dirty="0" err="1"/>
              <a:t>fixedpt_add</a:t>
            </a:r>
            <a:r>
              <a:rPr lang="en-US" altLang="zh-CN" dirty="0"/>
              <a:t>(ratio, FIXEDPT_ONE));</a:t>
            </a:r>
          </a:p>
          <a:p>
            <a:endParaRPr lang="en-US" altLang="zh-CN" dirty="0"/>
          </a:p>
          <a:p>
            <a:r>
              <a:rPr lang="en-US" altLang="zh-CN" dirty="0" err="1"/>
              <a:t>estcpu</a:t>
            </a:r>
            <a:r>
              <a:rPr lang="en-US" altLang="zh-CN" dirty="0"/>
              <a:t> = </a:t>
            </a:r>
            <a:r>
              <a:rPr lang="en-US" altLang="zh-CN" dirty="0" err="1"/>
              <a:t>fixedpt_add</a:t>
            </a:r>
            <a:r>
              <a:rPr lang="en-US" altLang="zh-CN" dirty="0"/>
              <a:t>(</a:t>
            </a:r>
            <a:r>
              <a:rPr lang="en-US" altLang="zh-CN" dirty="0" err="1"/>
              <a:t>fixedpt_mul</a:t>
            </a:r>
            <a:r>
              <a:rPr lang="en-US" altLang="zh-CN" dirty="0"/>
              <a:t>(ratio, </a:t>
            </a:r>
            <a:r>
              <a:rPr lang="en-US" altLang="zh-CN" dirty="0" err="1"/>
              <a:t>estcpu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                      </a:t>
            </a:r>
            <a:r>
              <a:rPr lang="en-US" altLang="zh-CN" dirty="0" err="1"/>
              <a:t>fixedpt_fromint</a:t>
            </a:r>
            <a:r>
              <a:rPr lang="en-US" altLang="zh-CN" dirty="0"/>
              <a:t>(nice));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性能问题（续）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Step5</a:t>
            </a:r>
            <a:r>
              <a:rPr lang="zh-CN" altLang="en-US" dirty="0"/>
              <a:t>：测试调度器</a:t>
            </a:r>
            <a:endParaRPr lang="en-US" altLang="zh-CN" dirty="0"/>
          </a:p>
          <a:p>
            <a:pPr lvl="1"/>
            <a:r>
              <a:rPr lang="zh-CN" altLang="en-US" dirty="0"/>
              <a:t>创建两个冒泡排序的线程，记为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pPr lvl="2"/>
            <a:r>
              <a:rPr lang="zh-CN" altLang="en-US" dirty="0"/>
              <a:t>分别占用屏幕的两个位置</a:t>
            </a:r>
            <a:endParaRPr lang="en-US" altLang="zh-CN" dirty="0"/>
          </a:p>
          <a:p>
            <a:pPr lvl="3"/>
            <a:r>
              <a:rPr lang="zh-CN" altLang="en-US" dirty="0"/>
              <a:t>在屏幕上用进度条动态显示两个线程的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</a:t>
            </a:r>
            <a:endParaRPr lang="en-US" altLang="zh-CN" dirty="0"/>
          </a:p>
          <a:p>
            <a:pPr lvl="2"/>
            <a:r>
              <a:rPr lang="zh-CN" altLang="en-US" dirty="0"/>
              <a:t>排序线程的速度不能太快或太慢，否则无法控制优先级</a:t>
            </a:r>
            <a:endParaRPr lang="en-US" altLang="zh-CN" dirty="0"/>
          </a:p>
          <a:p>
            <a:pPr lvl="3"/>
            <a:r>
              <a:rPr lang="zh-CN" altLang="en-US" dirty="0"/>
              <a:t>用</a:t>
            </a:r>
            <a:r>
              <a:rPr lang="en-US" altLang="zh-CN" dirty="0">
                <a:hlinkClick r:id="rId2"/>
              </a:rPr>
              <a:t>nanosleep</a:t>
            </a:r>
            <a:r>
              <a:rPr lang="zh-CN" altLang="en-US" dirty="0"/>
              <a:t>让线程暂停运行</a:t>
            </a:r>
            <a:r>
              <a:rPr lang="zh-CN" altLang="en-US"/>
              <a:t>一段时间</a:t>
            </a:r>
            <a:endParaRPr lang="en-US" altLang="zh-CN" dirty="0"/>
          </a:p>
          <a:p>
            <a:pPr lvl="1"/>
            <a:r>
              <a:rPr lang="zh-CN" altLang="en-US" dirty="0"/>
              <a:t>另外创建一个控制线程</a:t>
            </a:r>
            <a:endParaRPr lang="en-US" altLang="zh-CN" dirty="0"/>
          </a:p>
          <a:p>
            <a:pPr lvl="2"/>
            <a:r>
              <a:rPr lang="zh-CN" altLang="en-US" dirty="0"/>
              <a:t>循环等待键盘输入</a:t>
            </a:r>
            <a:endParaRPr lang="en-US" altLang="zh-CN" dirty="0"/>
          </a:p>
          <a:p>
            <a:pPr lvl="3"/>
            <a:r>
              <a:rPr lang="en-US" altLang="zh-CN" dirty="0" err="1"/>
              <a:t>int</a:t>
            </a:r>
            <a:r>
              <a:rPr lang="en-US" altLang="zh-CN" dirty="0"/>
              <a:t> key = 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key=0x4800(up)/0x5000(down)</a:t>
            </a:r>
          </a:p>
          <a:p>
            <a:pPr lvl="3"/>
            <a:r>
              <a:rPr lang="zh-CN" altLang="en-US" dirty="0"/>
              <a:t>调用</a:t>
            </a:r>
            <a:r>
              <a:rPr lang="en-US" altLang="zh-CN" dirty="0" err="1"/>
              <a:t>setpriority</a:t>
            </a:r>
            <a:r>
              <a:rPr lang="zh-CN" altLang="en-US" dirty="0"/>
              <a:t>调高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  <a:r>
              <a:rPr lang="en-US" altLang="zh-CN" dirty="0"/>
              <a:t>A</a:t>
            </a:r>
            <a:r>
              <a:rPr lang="zh-CN" altLang="en-US" dirty="0"/>
              <a:t>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A</a:t>
            </a:r>
            <a:r>
              <a:rPr lang="zh-CN" altLang="en-US" dirty="0"/>
              <a:t>的优先级进度条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key=0x4d00(right)/0x4b00(left)</a:t>
            </a:r>
          </a:p>
          <a:p>
            <a:pPr lvl="3"/>
            <a:r>
              <a:rPr lang="zh-CN" altLang="en-US" dirty="0"/>
              <a:t>调用</a:t>
            </a:r>
            <a:r>
              <a:rPr lang="en-US" altLang="zh-CN" dirty="0" err="1"/>
              <a:t>setpriority</a:t>
            </a:r>
            <a:r>
              <a:rPr lang="zh-CN" altLang="en-US" dirty="0"/>
              <a:t>调高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  <a:r>
              <a:rPr lang="en-US" altLang="zh-CN" dirty="0"/>
              <a:t>B</a:t>
            </a:r>
            <a:r>
              <a:rPr lang="zh-CN" altLang="en-US" dirty="0"/>
              <a:t>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B</a:t>
            </a:r>
            <a:r>
              <a:rPr lang="zh-CN" altLang="en-US" dirty="0"/>
              <a:t>的优先级进度条</a:t>
            </a:r>
            <a:endParaRPr lang="en-US" altLang="zh-CN" dirty="0"/>
          </a:p>
          <a:p>
            <a:pPr lvl="2"/>
            <a:r>
              <a:rPr lang="zh-CN" altLang="en-US" dirty="0"/>
              <a:t>把控制线程的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优先级设置到最高，以保证控制效果</a:t>
            </a:r>
            <a:endParaRPr lang="en-US" altLang="zh-CN" dirty="0"/>
          </a:p>
          <a:p>
            <a:pPr lvl="3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7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98E19-884B-A24E-8216-7F8A1382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E053C0-5BC7-9944-ACAD-5DEEE7CFB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56" y="1422862"/>
            <a:ext cx="6501687" cy="50514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FF8B0A-CF84-BA45-B4B3-6EF2A396454A}"/>
              </a:ext>
            </a:extLst>
          </p:cNvPr>
          <p:cNvSpPr txBox="1"/>
          <p:nvPr/>
        </p:nvSpPr>
        <p:spPr>
          <a:xfrm>
            <a:off x="3310301" y="644404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级</a:t>
            </a:r>
            <a:r>
              <a:rPr lang="en-US" altLang="zh-CN" dirty="0"/>
              <a:t>W</a:t>
            </a:r>
            <a:r>
              <a:rPr lang="zh-CN" altLang="en-US" dirty="0"/>
              <a:t>同学作品</a:t>
            </a:r>
          </a:p>
        </p:txBody>
      </p:sp>
    </p:spTree>
    <p:extLst>
      <p:ext uri="{BB962C8B-B14F-4D97-AF65-F5344CB8AC3E}">
        <p14:creationId xmlns:p14="http://schemas.microsoft.com/office/powerpoint/2010/main" val="131678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掌握线程的调度</a:t>
            </a:r>
            <a:endParaRPr lang="en-US" altLang="zh-CN" dirty="0"/>
          </a:p>
          <a:p>
            <a:pPr lvl="1"/>
            <a:r>
              <a:rPr lang="zh-CN" altLang="en-US" dirty="0"/>
              <a:t>优先级调度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FAQ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Q1</a:t>
            </a:r>
            <a:r>
              <a:rPr lang="zh-CN" altLang="en-US" dirty="0"/>
              <a:t>：静态优先级的名字为什么是</a:t>
            </a:r>
            <a:r>
              <a:rPr lang="en-US" altLang="zh-CN" dirty="0"/>
              <a:t>nice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A1</a:t>
            </a:r>
            <a:r>
              <a:rPr lang="zh-CN" altLang="en-US" dirty="0"/>
              <a:t>：看</a:t>
            </a:r>
            <a:r>
              <a:rPr lang="zh-CN" altLang="en-US" dirty="0">
                <a:hlinkClick r:id="rId2"/>
              </a:rPr>
              <a:t>这里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：如何打印</a:t>
            </a:r>
            <a:r>
              <a:rPr lang="en-US" altLang="zh-CN" dirty="0"/>
              <a:t>fixedpt</a:t>
            </a:r>
            <a:r>
              <a:rPr lang="zh-CN" altLang="en-US" dirty="0"/>
              <a:t>类型变量的值，比如</a:t>
            </a:r>
            <a:r>
              <a:rPr lang="en-US" altLang="zh-CN" dirty="0" err="1"/>
              <a:t>g_load_avg</a:t>
            </a:r>
            <a:r>
              <a:rPr lang="zh-CN" altLang="en-US" dirty="0"/>
              <a:t>？</a:t>
            </a:r>
          </a:p>
          <a:p>
            <a:pPr lvl="1"/>
            <a:r>
              <a:rPr lang="en-US" altLang="zh-CN" dirty="0"/>
              <a:t>A2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225287" y="3801814"/>
            <a:ext cx="3642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>
                <a:solidFill>
                  <a:srgbClr val="C00000"/>
                </a:solidFill>
              </a:rPr>
              <a:t>char</a:t>
            </a:r>
            <a:r>
              <a:rPr lang="pt-BR" altLang="zh-CN" dirty="0"/>
              <a:t> num[20]; </a:t>
            </a:r>
          </a:p>
          <a:p>
            <a:r>
              <a:rPr lang="pt-BR" altLang="zh-CN" dirty="0"/>
              <a:t>fixedpt_str(g_load_avg, num, -2); </a:t>
            </a:r>
          </a:p>
          <a:p>
            <a:r>
              <a:rPr lang="pt-BR" altLang="zh-CN" dirty="0"/>
              <a:t>printk("</a:t>
            </a:r>
            <a:r>
              <a:rPr lang="pt-BR" altLang="zh-CN" dirty="0">
                <a:solidFill>
                  <a:srgbClr val="0070C0"/>
                </a:solidFill>
              </a:rPr>
              <a:t>g_load_avg = %s\r\n</a:t>
            </a:r>
            <a:r>
              <a:rPr lang="pt-BR" altLang="zh-CN" dirty="0"/>
              <a:t>", num);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提交实验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命令：</a:t>
            </a:r>
            <a:r>
              <a:rPr lang="en-US" altLang="zh-CN" dirty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检测修改过的源文件，并压缩后上传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dirty="0"/>
              <a:t>确保计算机连接到互联网</a:t>
            </a:r>
            <a:endParaRPr lang="en-US" altLang="zh-CN" dirty="0"/>
          </a:p>
          <a:p>
            <a:pPr lvl="2"/>
            <a:r>
              <a:rPr lang="zh-CN" altLang="en-US" dirty="0"/>
              <a:t>压缩后不能超过</a:t>
            </a:r>
            <a:r>
              <a:rPr lang="en-US" altLang="zh-CN" dirty="0"/>
              <a:t>64KiB</a:t>
            </a:r>
          </a:p>
          <a:p>
            <a:pPr lvl="2"/>
            <a:r>
              <a:rPr lang="zh-CN" altLang="en-US" dirty="0"/>
              <a:t>只允许提交一次</a:t>
            </a:r>
            <a:endParaRPr lang="en-US" altLang="zh-CN" dirty="0"/>
          </a:p>
          <a:p>
            <a:pPr lvl="3"/>
            <a:r>
              <a:rPr lang="zh-CN" altLang="en-US" dirty="0"/>
              <a:t>在截止时间</a:t>
            </a:r>
            <a:r>
              <a:rPr lang="zh-CN" altLang="en-US" dirty="0">
                <a:solidFill>
                  <a:srgbClr val="FF0000"/>
                </a:solidFill>
              </a:rPr>
              <a:t>之前</a:t>
            </a:r>
            <a:r>
              <a:rPr lang="zh-CN" altLang="en-US" dirty="0"/>
              <a:t>，如果需要重复提交，请线下联系</a:t>
            </a:r>
            <a:endParaRPr lang="en-US" altLang="zh-CN" dirty="0"/>
          </a:p>
          <a:p>
            <a:pPr lvl="2"/>
            <a:r>
              <a:rPr lang="zh-CN" altLang="en-US" dirty="0"/>
              <a:t>看到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Successfully submitted.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才算提交成功</a:t>
            </a:r>
            <a:endParaRPr lang="en-US" altLang="zh-CN" dirty="0"/>
          </a:p>
          <a:p>
            <a:pPr lvl="2"/>
            <a:r>
              <a:rPr lang="zh-CN" altLang="en-US" dirty="0"/>
              <a:t>过期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如果有特殊原因，需提供有效的证明材料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9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掌握线程的调度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优先级调度</a:t>
            </a:r>
            <a:r>
              <a:rPr lang="en-US" altLang="zh-CN" dirty="0"/>
              <a:t>†</a:t>
            </a:r>
          </a:p>
          <a:p>
            <a:r>
              <a:rPr lang="en-US" altLang="zh-CN" dirty="0"/>
              <a:t>FAQ</a:t>
            </a:r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-17367" y="6453336"/>
            <a:ext cx="375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/>
              <a:t>†</a:t>
            </a:r>
            <a:r>
              <a:rPr lang="zh-CN" altLang="en-US" dirty="0"/>
              <a:t>该实验来自于</a:t>
            </a:r>
            <a:r>
              <a:rPr lang="en-US" altLang="zh-CN" dirty="0"/>
              <a:t>Stanford</a:t>
            </a:r>
            <a:r>
              <a:rPr lang="zh-CN" altLang="en-US" dirty="0"/>
              <a:t>大学的</a:t>
            </a:r>
            <a:r>
              <a:rPr lang="en-US" altLang="zh-CN" dirty="0">
                <a:hlinkClick r:id="rId2"/>
              </a:rPr>
              <a:t>CS140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静态优先级</a:t>
            </a:r>
            <a:r>
              <a:rPr lang="en-US" altLang="zh-CN" dirty="0"/>
              <a:t>(nice)</a:t>
            </a:r>
            <a:r>
              <a:rPr lang="zh-CN" altLang="en-US" dirty="0"/>
              <a:t>：内核不会修改它，不随时间而变化，除非用户通过系统调用</a:t>
            </a:r>
            <a:r>
              <a:rPr lang="en-US" altLang="zh-CN" dirty="0" err="1"/>
              <a:t>setpriority</a:t>
            </a:r>
            <a:r>
              <a:rPr lang="zh-CN" altLang="en-US" dirty="0"/>
              <a:t>进行修改</a:t>
            </a:r>
            <a:endParaRPr lang="en-US" altLang="zh-CN" dirty="0"/>
          </a:p>
          <a:p>
            <a:pPr lvl="1"/>
            <a:r>
              <a:rPr lang="zh-CN" altLang="en-US" dirty="0"/>
              <a:t>动态优先级</a:t>
            </a:r>
            <a:r>
              <a:rPr lang="en-US" altLang="zh-CN" dirty="0"/>
              <a:t>(priority)</a:t>
            </a:r>
            <a:r>
              <a:rPr lang="zh-CN" altLang="en-US" dirty="0"/>
              <a:t>：内核根据线程使用</a:t>
            </a:r>
            <a:r>
              <a:rPr lang="en-US" altLang="zh-CN" dirty="0"/>
              <a:t>CPU</a:t>
            </a:r>
            <a:r>
              <a:rPr lang="zh-CN" altLang="en-US" dirty="0"/>
              <a:t>的状况、静态优先级</a:t>
            </a:r>
            <a:r>
              <a:rPr lang="en-US" altLang="zh-CN" dirty="0"/>
              <a:t>nice</a:t>
            </a:r>
            <a:r>
              <a:rPr lang="zh-CN" altLang="en-US" dirty="0"/>
              <a:t>和系统负荷计算出来，会随时间而变化</a:t>
            </a:r>
            <a:endParaRPr lang="en-US" altLang="zh-CN" dirty="0"/>
          </a:p>
          <a:p>
            <a:pPr lvl="2"/>
            <a:r>
              <a:rPr lang="zh-CN" altLang="en-US" dirty="0"/>
              <a:t>最终的调度依据，即调度器只根据动态优先级进行调度</a:t>
            </a:r>
          </a:p>
        </p:txBody>
      </p:sp>
    </p:spTree>
    <p:extLst>
      <p:ext uri="{BB962C8B-B14F-4D97-AF65-F5344CB8AC3E}">
        <p14:creationId xmlns:p14="http://schemas.microsoft.com/office/powerpoint/2010/main" val="257950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2724310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g_task_head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5" idx="3"/>
          </p:cNvCxnSpPr>
          <p:nvPr/>
        </p:nvCxnSpPr>
        <p:spPr>
          <a:xfrm flipV="1">
            <a:off x="2627378" y="3724442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flipV="1">
            <a:off x="5460036" y="3724442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flipV="1">
            <a:off x="6960234" y="3724442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2"/>
          </p:cNvCxnSpPr>
          <p:nvPr/>
        </p:nvCxnSpPr>
        <p:spPr>
          <a:xfrm rot="16200000" flipH="1">
            <a:off x="1318040" y="3073600"/>
            <a:ext cx="630800" cy="6708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84436" y="3367252"/>
            <a:ext cx="642942" cy="1285884"/>
            <a:chOff x="2272874" y="3500438"/>
            <a:chExt cx="642942" cy="1285884"/>
          </a:xfrm>
        </p:grpSpPr>
        <p:sp>
          <p:nvSpPr>
            <p:cNvPr id="4" name="矩形 3"/>
            <p:cNvSpPr/>
            <p:nvPr/>
          </p:nvSpPr>
          <p:spPr>
            <a:xfrm>
              <a:off x="2272874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272874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0423" y="3500438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tcb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17094" y="3355110"/>
            <a:ext cx="642942" cy="1298026"/>
            <a:chOff x="3801736" y="3488296"/>
            <a:chExt cx="642942" cy="1298026"/>
          </a:xfrm>
        </p:grpSpPr>
        <p:sp>
          <p:nvSpPr>
            <p:cNvPr id="8" name="矩形 7"/>
            <p:cNvSpPr/>
            <p:nvPr/>
          </p:nvSpPr>
          <p:spPr>
            <a:xfrm>
              <a:off x="3801736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801736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9285" y="3488296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tcb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17292" y="3367252"/>
            <a:ext cx="642942" cy="1285884"/>
            <a:chOff x="5301934" y="3500438"/>
            <a:chExt cx="642942" cy="1285884"/>
          </a:xfrm>
        </p:grpSpPr>
        <p:sp>
          <p:nvSpPr>
            <p:cNvPr id="29" name="矩形 28"/>
            <p:cNvSpPr/>
            <p:nvPr/>
          </p:nvSpPr>
          <p:spPr>
            <a:xfrm>
              <a:off x="5301934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01934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9483" y="3500438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tcb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817490" y="3367252"/>
            <a:ext cx="642942" cy="1285884"/>
            <a:chOff x="6802132" y="3500438"/>
            <a:chExt cx="642942" cy="1285884"/>
          </a:xfrm>
        </p:grpSpPr>
        <p:sp>
          <p:nvSpPr>
            <p:cNvPr id="32" name="矩形 31"/>
            <p:cNvSpPr/>
            <p:nvPr/>
          </p:nvSpPr>
          <p:spPr>
            <a:xfrm>
              <a:off x="6802132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802132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>
                  <a:solidFill>
                    <a:srgbClr val="C00000"/>
                  </a:solidFill>
                </a:rPr>
                <a:t>NULL</a:t>
              </a:r>
              <a:endParaRPr lang="zh-CN" altLang="en-US" sz="1700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79681" y="3500438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tcb</a:t>
              </a:r>
              <a:endParaRPr lang="zh-CN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944416" y="272431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g_task_running</a:t>
            </a:r>
            <a:endParaRPr lang="zh-CN" altLang="en-US" dirty="0"/>
          </a:p>
        </p:txBody>
      </p:sp>
      <p:cxnSp>
        <p:nvCxnSpPr>
          <p:cNvPr id="43" name="形状 42"/>
          <p:cNvCxnSpPr>
            <a:stCxn id="42" idx="2"/>
          </p:cNvCxnSpPr>
          <p:nvPr/>
        </p:nvCxnSpPr>
        <p:spPr>
          <a:xfrm rot="16200000" flipH="1">
            <a:off x="5715816" y="3138524"/>
            <a:ext cx="630800" cy="541036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14891" y="208136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task0</a:t>
            </a:r>
            <a:endParaRPr lang="zh-CN" altLang="en-US" dirty="0"/>
          </a:p>
        </p:txBody>
      </p:sp>
      <p:cxnSp>
        <p:nvCxnSpPr>
          <p:cNvPr id="46" name="形状 45"/>
          <p:cNvCxnSpPr>
            <a:stCxn id="44" idx="2"/>
          </p:cNvCxnSpPr>
          <p:nvPr/>
        </p:nvCxnSpPr>
        <p:spPr>
          <a:xfrm rot="16200000" flipH="1">
            <a:off x="3988304" y="2917476"/>
            <a:ext cx="1273742" cy="340189"/>
          </a:xfrm>
          <a:prstGeom prst="bentConnector3">
            <a:avLst>
              <a:gd name="adj1" fmla="val 183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单向链表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在系统启动过程中，</a:t>
            </a:r>
            <a:r>
              <a:rPr lang="en-US" altLang="zh-CN" dirty="0" err="1">
                <a:solidFill>
                  <a:srgbClr val="FF0000"/>
                </a:solidFill>
              </a:rPr>
              <a:t>g_task_running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task0(</a:t>
            </a:r>
            <a:r>
              <a:rPr lang="en-US" altLang="zh-CN" dirty="0" err="1"/>
              <a:t>tid</a:t>
            </a:r>
            <a:r>
              <a:rPr lang="en-US" altLang="zh-CN" dirty="0"/>
              <a:t>=0)</a:t>
            </a:r>
            <a:r>
              <a:rPr lang="zh-CN" altLang="en-US" dirty="0"/>
              <a:t>是系统空闲线程（</a:t>
            </a:r>
            <a:r>
              <a:rPr lang="en-US" altLang="zh-CN" dirty="0"/>
              <a:t>system idle thread</a:t>
            </a:r>
            <a:r>
              <a:rPr lang="zh-CN" altLang="en-US" dirty="0"/>
              <a:t>）</a:t>
            </a:r>
          </a:p>
          <a:p>
            <a:pPr lvl="1"/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3700063" y="3339813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02780" y="3736584"/>
            <a:ext cx="1676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：在“</a:t>
            </a:r>
            <a:r>
              <a:rPr lang="en-US" altLang="zh-CN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tcb</a:t>
            </a:r>
            <a:r>
              <a:rPr lang="zh-CN" altLang="en-US" dirty="0"/>
              <a:t>”中增加线程的静态优先级</a:t>
            </a:r>
            <a:r>
              <a:rPr lang="en-US" altLang="zh-CN" dirty="0"/>
              <a:t>nice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一定要加在</a:t>
            </a:r>
            <a:r>
              <a:rPr lang="en-US" altLang="zh-CN" dirty="0" err="1">
                <a:solidFill>
                  <a:srgbClr val="FF0000"/>
                </a:solidFill>
              </a:rPr>
              <a:t>kstack</a:t>
            </a:r>
            <a:r>
              <a:rPr lang="zh-CN" altLang="en-US" dirty="0">
                <a:solidFill>
                  <a:srgbClr val="FF0000"/>
                </a:solidFill>
              </a:rPr>
              <a:t>字段之后、</a:t>
            </a:r>
            <a:r>
              <a:rPr lang="en-US" altLang="zh-CN" dirty="0">
                <a:solidFill>
                  <a:srgbClr val="FF0000"/>
                </a:solidFill>
              </a:rPr>
              <a:t>signature</a:t>
            </a:r>
            <a:r>
              <a:rPr lang="zh-CN" altLang="en-US" dirty="0">
                <a:solidFill>
                  <a:srgbClr val="FF0000"/>
                </a:solidFill>
              </a:rPr>
              <a:t>字段之前！！！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在函数</a:t>
            </a:r>
            <a:r>
              <a:rPr lang="en-US" altLang="zh-CN" dirty="0" err="1"/>
              <a:t>sys_task_create</a:t>
            </a:r>
            <a:r>
              <a:rPr lang="zh-CN" altLang="en-US" dirty="0"/>
              <a:t>中初始化</a:t>
            </a:r>
            <a:r>
              <a:rPr lang="en-US" altLang="zh-CN" dirty="0"/>
              <a:t>nice=0</a:t>
            </a:r>
          </a:p>
          <a:p>
            <a:pPr lvl="1"/>
            <a:r>
              <a:rPr lang="en-US" altLang="zh-CN" dirty="0"/>
              <a:t>nice</a:t>
            </a:r>
            <a:r>
              <a:rPr lang="zh-CN" altLang="en-US" dirty="0"/>
              <a:t>是整数，取值范围</a:t>
            </a:r>
            <a:r>
              <a:rPr lang="en-US" altLang="zh-CN" dirty="0"/>
              <a:t>[-NZERO, NZERO-1]</a:t>
            </a:r>
            <a:r>
              <a:rPr lang="zh-CN" altLang="en-US" dirty="0"/>
              <a:t>，值越</a:t>
            </a:r>
            <a:r>
              <a:rPr lang="zh-CN" altLang="en-US" dirty="0">
                <a:solidFill>
                  <a:srgbClr val="FF0000"/>
                </a:solidFill>
              </a:rPr>
              <a:t>小</a:t>
            </a:r>
            <a:r>
              <a:rPr lang="zh-CN" altLang="en-US" dirty="0"/>
              <a:t>优先级越</a:t>
            </a:r>
            <a:r>
              <a:rPr lang="zh-CN" altLang="en-US" dirty="0">
                <a:solidFill>
                  <a:srgbClr val="FF0000"/>
                </a:solidFill>
              </a:rPr>
              <a:t>高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#define </a:t>
            </a:r>
            <a:r>
              <a:rPr lang="en-US" altLang="zh-CN" dirty="0"/>
              <a:t>NZERO 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Step2</a:t>
            </a:r>
            <a:r>
              <a:rPr lang="zh-CN" altLang="en-US" sz="1800" dirty="0"/>
              <a:t>：增加系统调用</a:t>
            </a:r>
            <a:endParaRPr lang="en-US" altLang="zh-CN" sz="1800" dirty="0"/>
          </a:p>
          <a:p>
            <a:pPr lvl="1"/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getpriority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tid</a:t>
            </a:r>
            <a:r>
              <a:rPr lang="en-US" altLang="zh-CN" sz="2000" dirty="0"/>
              <a:t>)</a:t>
            </a:r>
          </a:p>
          <a:p>
            <a:pPr lvl="2"/>
            <a:r>
              <a:rPr lang="zh-CN" altLang="en-US" sz="1800" dirty="0"/>
              <a:t>成功返回线程</a:t>
            </a:r>
            <a:r>
              <a:rPr lang="en-US" altLang="zh-CN" sz="1800" dirty="0" err="1"/>
              <a:t>tid</a:t>
            </a:r>
            <a:r>
              <a:rPr lang="zh-CN" altLang="en-US" sz="1800" dirty="0"/>
              <a:t>的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nice+NZERO</a:t>
            </a:r>
            <a:r>
              <a:rPr lang="en-US" altLang="zh-CN" sz="1800" dirty="0"/>
              <a:t>)</a:t>
            </a:r>
            <a:r>
              <a:rPr lang="zh-CN" altLang="en-US" sz="1800" dirty="0"/>
              <a:t>，失败返回</a:t>
            </a:r>
            <a:r>
              <a:rPr lang="en-US" altLang="zh-CN" sz="1800" dirty="0"/>
              <a:t>-1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setpriority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tid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2000" dirty="0" err="1">
                <a:latin typeface="Calibri" pitchFamily="34" charset="0"/>
                <a:ea typeface="宋体" pitchFamily="2" charset="-122"/>
              </a:rPr>
              <a:t>prio</a:t>
            </a:r>
            <a:r>
              <a:rPr lang="en-US" altLang="zh-CN" sz="2000" dirty="0"/>
              <a:t>)</a:t>
            </a:r>
          </a:p>
          <a:p>
            <a:pPr lvl="2"/>
            <a:r>
              <a:rPr lang="zh-CN" altLang="en-US" sz="1800" dirty="0"/>
              <a:t>把线程</a:t>
            </a:r>
            <a:r>
              <a:rPr lang="en-US" altLang="zh-CN" sz="1800" dirty="0" err="1"/>
              <a:t>tid</a:t>
            </a:r>
            <a:r>
              <a:rPr lang="zh-CN" altLang="en-US" sz="1800" dirty="0"/>
              <a:t>的</a:t>
            </a:r>
            <a:r>
              <a:rPr lang="en-US" altLang="zh-CN" sz="1800" dirty="0"/>
              <a:t>nice</a:t>
            </a:r>
            <a:r>
              <a:rPr lang="zh-CN" altLang="en-US" sz="1800" dirty="0"/>
              <a:t>设为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prio</a:t>
            </a:r>
            <a:r>
              <a:rPr lang="en-US" altLang="zh-CN" sz="1800" dirty="0"/>
              <a:t>-NZERO)</a:t>
            </a:r>
          </a:p>
          <a:p>
            <a:pPr lvl="3"/>
            <a:r>
              <a:rPr lang="en-US" altLang="zh-CN" sz="1600" dirty="0" err="1"/>
              <a:t>prio</a:t>
            </a:r>
            <a:r>
              <a:rPr lang="zh-CN" altLang="en-US" sz="1600" dirty="0"/>
              <a:t>必须在</a:t>
            </a:r>
            <a:r>
              <a:rPr lang="en-US" altLang="zh-CN" sz="1600" dirty="0"/>
              <a:t>[0,2*NZERO-1]</a:t>
            </a:r>
            <a:r>
              <a:rPr lang="zh-CN" altLang="en-US" sz="1600" dirty="0"/>
              <a:t>内</a:t>
            </a:r>
            <a:endParaRPr lang="en-US" altLang="zh-CN" sz="1600" dirty="0"/>
          </a:p>
          <a:p>
            <a:pPr lvl="2"/>
            <a:r>
              <a:rPr lang="zh-CN" altLang="en-US" sz="1800" dirty="0"/>
              <a:t>成功返回</a:t>
            </a:r>
            <a:r>
              <a:rPr lang="en-US" altLang="zh-CN" sz="1800" dirty="0"/>
              <a:t>0</a:t>
            </a:r>
            <a:r>
              <a:rPr lang="zh-CN" altLang="en-US" sz="1800" dirty="0"/>
              <a:t>，失败返回</a:t>
            </a:r>
            <a:r>
              <a:rPr lang="en-US" altLang="zh-CN" sz="1800" dirty="0"/>
              <a:t>-1</a:t>
            </a:r>
          </a:p>
          <a:p>
            <a:pPr lvl="1"/>
            <a:r>
              <a:rPr lang="zh-CN" altLang="en-US" sz="2000" dirty="0"/>
              <a:t>注意</a:t>
            </a:r>
            <a:endParaRPr lang="en-US" altLang="zh-CN" sz="2000" dirty="0"/>
          </a:p>
          <a:p>
            <a:pPr lvl="2"/>
            <a:r>
              <a:rPr lang="zh-CN" altLang="en-US" sz="1800" dirty="0">
                <a:solidFill>
                  <a:srgbClr val="FF0000"/>
                </a:solidFill>
              </a:rPr>
              <a:t>如果参数</a:t>
            </a:r>
            <a:r>
              <a:rPr lang="en-US" altLang="zh-CN" sz="1800" dirty="0" err="1">
                <a:solidFill>
                  <a:srgbClr val="FF0000"/>
                </a:solidFill>
              </a:rPr>
              <a:t>tid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en-US" sz="1800" dirty="0">
                <a:solidFill>
                  <a:srgbClr val="FF0000"/>
                </a:solidFill>
              </a:rPr>
              <a:t>，表示获取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zh-CN" altLang="en-US" sz="1800" dirty="0">
                <a:solidFill>
                  <a:srgbClr val="FF0000"/>
                </a:solidFill>
              </a:rPr>
              <a:t>设置当前线程的</a:t>
            </a:r>
            <a:r>
              <a:rPr lang="en-US" altLang="zh-CN" sz="1800" dirty="0">
                <a:solidFill>
                  <a:srgbClr val="FF0000"/>
                </a:solidFill>
              </a:rPr>
              <a:t>nice</a:t>
            </a:r>
            <a:r>
              <a:rPr lang="zh-CN" altLang="en-US" sz="1800" dirty="0">
                <a:solidFill>
                  <a:srgbClr val="FF0000"/>
                </a:solidFill>
              </a:rPr>
              <a:t>值，而不是</a:t>
            </a:r>
            <a:r>
              <a:rPr lang="en-US" altLang="zh-CN" sz="1800" dirty="0">
                <a:solidFill>
                  <a:srgbClr val="FF0000"/>
                </a:solidFill>
              </a:rPr>
              <a:t>task0</a:t>
            </a:r>
            <a:r>
              <a:rPr lang="zh-CN" altLang="en-US" sz="1800" dirty="0">
                <a:solidFill>
                  <a:srgbClr val="FF0000"/>
                </a:solidFill>
              </a:rPr>
              <a:t>！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/>
              <a:t>函数“</a:t>
            </a:r>
            <a:r>
              <a:rPr lang="en-US" altLang="zh-CN" sz="1800" dirty="0" err="1">
                <a:solidFill>
                  <a:srgbClr val="C00000"/>
                </a:solidFill>
              </a:rPr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tcb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get_task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tid</a:t>
            </a:r>
            <a:r>
              <a:rPr lang="en-US" altLang="zh-CN" sz="1800" dirty="0"/>
              <a:t>)</a:t>
            </a:r>
            <a:r>
              <a:rPr lang="zh-CN" altLang="en-US" sz="1800" dirty="0"/>
              <a:t>”用于根据</a:t>
            </a:r>
            <a:r>
              <a:rPr lang="en-US" altLang="zh-CN" sz="1800" dirty="0" err="1"/>
              <a:t>tid</a:t>
            </a:r>
            <a:r>
              <a:rPr lang="zh-CN" altLang="en-US" sz="1800" dirty="0"/>
              <a:t>获取</a:t>
            </a:r>
            <a:r>
              <a:rPr lang="en-US" altLang="zh-CN" sz="1800" dirty="0" err="1">
                <a:solidFill>
                  <a:srgbClr val="C00000"/>
                </a:solidFill>
              </a:rPr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tcb</a:t>
            </a:r>
            <a:r>
              <a:rPr lang="zh-CN" altLang="en-US" sz="1800" dirty="0"/>
              <a:t>的指针。调用时一定要用</a:t>
            </a:r>
            <a:r>
              <a:rPr lang="en-US" altLang="zh-CN" sz="1800" dirty="0" err="1"/>
              <a:t>save_flags_cli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restore_flags</a:t>
            </a:r>
            <a:r>
              <a:rPr lang="zh-CN" altLang="en-US" sz="1800" dirty="0"/>
              <a:t>保护起来</a:t>
            </a: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5525998"/>
            <a:ext cx="302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uint32_t</a:t>
            </a:r>
            <a:r>
              <a:rPr lang="en-US" altLang="zh-CN" dirty="0"/>
              <a:t> flags;  </a:t>
            </a:r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tcb</a:t>
            </a:r>
            <a:r>
              <a:rPr lang="en-US" altLang="zh-CN" dirty="0"/>
              <a:t> *</a:t>
            </a:r>
            <a:r>
              <a:rPr lang="en-US" altLang="zh-CN" dirty="0" err="1"/>
              <a:t>tsk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save_flags_cli</a:t>
            </a:r>
            <a:r>
              <a:rPr lang="en-US" altLang="zh-CN" dirty="0"/>
              <a:t>(flags);</a:t>
            </a:r>
          </a:p>
          <a:p>
            <a:r>
              <a:rPr lang="en-US" altLang="zh-CN" dirty="0" err="1"/>
              <a:t>tsk</a:t>
            </a:r>
            <a:r>
              <a:rPr lang="en-US" altLang="zh-CN" dirty="0"/>
              <a:t> = </a:t>
            </a:r>
            <a:r>
              <a:rPr lang="en-US" altLang="zh-CN" dirty="0" err="1"/>
              <a:t>get_task</a:t>
            </a:r>
            <a:r>
              <a:rPr lang="en-US" altLang="zh-CN" dirty="0"/>
              <a:t>(</a:t>
            </a:r>
            <a:r>
              <a:rPr lang="en-US" altLang="zh-CN" dirty="0" err="1"/>
              <a:t>tid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restore_flags</a:t>
            </a:r>
            <a:r>
              <a:rPr lang="en-US" altLang="zh-CN" dirty="0"/>
              <a:t>(flags);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Step3</a:t>
            </a:r>
            <a:r>
              <a:rPr lang="zh-CN" altLang="en-US" dirty="0"/>
              <a:t>：在“</a:t>
            </a:r>
            <a:r>
              <a:rPr lang="en-US" altLang="zh-CN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tcb</a:t>
            </a:r>
            <a:r>
              <a:rPr lang="zh-CN" altLang="en-US" dirty="0"/>
              <a:t>”中，再增加两个属性</a:t>
            </a:r>
            <a:endParaRPr lang="en-US" altLang="zh-CN" dirty="0"/>
          </a:p>
          <a:p>
            <a:pPr lvl="1"/>
            <a:r>
              <a:rPr lang="en-US" altLang="zh-CN" dirty="0" err="1"/>
              <a:t>estcpu</a:t>
            </a:r>
            <a:r>
              <a:rPr lang="zh-CN" altLang="en-US" dirty="0"/>
              <a:t>：表示线程最近使用了多少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2"/>
            <a:r>
              <a:rPr lang="zh-CN" altLang="en-US" dirty="0"/>
              <a:t>在函数</a:t>
            </a:r>
            <a:r>
              <a:rPr lang="en-US" altLang="zh-CN" dirty="0" err="1"/>
              <a:t>sys_task_create</a:t>
            </a:r>
            <a:r>
              <a:rPr lang="zh-CN" altLang="en-US" dirty="0"/>
              <a:t>中初始化</a:t>
            </a:r>
            <a:r>
              <a:rPr lang="en-US" altLang="zh-CN" dirty="0" err="1"/>
              <a:t>estcpu</a:t>
            </a:r>
            <a:r>
              <a:rPr lang="en-US" altLang="zh-CN" dirty="0"/>
              <a:t>=0</a:t>
            </a:r>
          </a:p>
          <a:p>
            <a:pPr lvl="2"/>
            <a:r>
              <a:rPr lang="zh-CN" altLang="en-US" dirty="0"/>
              <a:t>每次定时器中断：</a:t>
            </a:r>
            <a:r>
              <a:rPr lang="en-US" altLang="zh-CN" dirty="0" err="1"/>
              <a:t>g_task_running</a:t>
            </a:r>
            <a:r>
              <a:rPr lang="en-US" altLang="zh-CN" dirty="0"/>
              <a:t>-&gt;</a:t>
            </a:r>
            <a:r>
              <a:rPr lang="en-US" altLang="zh-CN" dirty="0" err="1"/>
              <a:t>estcpu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task0</a:t>
            </a:r>
            <a:r>
              <a:rPr lang="zh-CN" altLang="en-US" dirty="0">
                <a:solidFill>
                  <a:srgbClr val="FF0000"/>
                </a:solidFill>
              </a:rPr>
              <a:t>除外！</a:t>
            </a:r>
            <a:r>
              <a:rPr lang="en-US" altLang="zh-CN" dirty="0">
                <a:solidFill>
                  <a:srgbClr val="FF0000"/>
                </a:solidFill>
              </a:rPr>
              <a:t>???????</a:t>
            </a:r>
          </a:p>
          <a:p>
            <a:pPr lvl="2"/>
            <a:r>
              <a:rPr lang="zh-CN" altLang="en-US" dirty="0"/>
              <a:t>每秒钟为所有线程（运行、就绪和等待）更新一次</a:t>
            </a:r>
            <a:r>
              <a:rPr lang="en-US" altLang="zh-CN"/>
              <a:t>???????????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1"/>
            <a:r>
              <a:rPr lang="en-US" altLang="zh-CN" dirty="0"/>
              <a:t>priority</a:t>
            </a:r>
            <a:r>
              <a:rPr lang="zh-CN" altLang="en-US" dirty="0"/>
              <a:t>：表示线程的动态优先级</a:t>
            </a:r>
            <a:endParaRPr lang="en-US" altLang="zh-CN" dirty="0"/>
          </a:p>
          <a:p>
            <a:pPr lvl="2"/>
            <a:r>
              <a:rPr lang="en-US" altLang="zh-CN" dirty="0"/>
              <a:t>priority = PRI_USER_MAX-(</a:t>
            </a:r>
            <a:r>
              <a:rPr lang="en-US" altLang="zh-CN" dirty="0" err="1"/>
              <a:t>estcpu</a:t>
            </a:r>
            <a:r>
              <a:rPr lang="en-US" altLang="zh-CN" dirty="0"/>
              <a:t>/4)-(nice*2)</a:t>
            </a:r>
          </a:p>
          <a:p>
            <a:pPr lvl="3"/>
            <a:r>
              <a:rPr lang="zh-CN" altLang="en-US" dirty="0"/>
              <a:t>截断到</a:t>
            </a:r>
            <a:r>
              <a:rPr lang="en-US" altLang="zh-CN" dirty="0"/>
              <a:t>PRI_USER_MIN</a:t>
            </a:r>
            <a:r>
              <a:rPr lang="zh-CN" altLang="en-US" dirty="0"/>
              <a:t>到</a:t>
            </a:r>
            <a:r>
              <a:rPr lang="en-US" altLang="zh-CN" dirty="0"/>
              <a:t>PRI_USER_MAX</a:t>
            </a:r>
            <a:r>
              <a:rPr lang="zh-CN" altLang="en-US" dirty="0"/>
              <a:t>范围内</a:t>
            </a:r>
            <a:endParaRPr lang="en-US" altLang="zh-CN" dirty="0"/>
          </a:p>
          <a:p>
            <a:pPr lvl="4"/>
            <a:r>
              <a:rPr lang="en-US" altLang="zh-CN" dirty="0"/>
              <a:t>#define PRI_USER_MIN    0</a:t>
            </a:r>
          </a:p>
          <a:p>
            <a:pPr lvl="4"/>
            <a:r>
              <a:rPr lang="en-US" altLang="zh-CN" dirty="0"/>
              <a:t>#define PRI_USER_MAX  127</a:t>
            </a:r>
          </a:p>
          <a:p>
            <a:pPr lvl="3"/>
            <a:r>
              <a:rPr lang="zh-CN" altLang="en-US" dirty="0"/>
              <a:t>值越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/>
              <a:t>优先级越</a:t>
            </a:r>
            <a:r>
              <a:rPr lang="zh-CN" altLang="en-US" dirty="0">
                <a:solidFill>
                  <a:srgbClr val="FF0000"/>
                </a:solidFill>
              </a:rPr>
              <a:t>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472976"/>
              </p:ext>
            </p:extLst>
          </p:nvPr>
        </p:nvGraphicFramePr>
        <p:xfrm>
          <a:off x="2771800" y="3362126"/>
          <a:ext cx="401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68400" imgH="419040" progId="Equation.3">
                  <p:embed/>
                </p:oleObj>
              </mc:Choice>
              <mc:Fallback>
                <p:oleObj name="公式" r:id="rId2" imgW="27684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62126"/>
                        <a:ext cx="401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Step4</a:t>
            </a:r>
            <a:r>
              <a:rPr lang="zh-CN" altLang="en-US" dirty="0"/>
              <a:t>：增加一个全局变量</a:t>
            </a:r>
            <a:endParaRPr lang="en-US" altLang="zh-CN" dirty="0"/>
          </a:p>
          <a:p>
            <a:pPr lvl="1"/>
            <a:r>
              <a:rPr lang="en-US" altLang="zh-CN" dirty="0" err="1"/>
              <a:t>g_load_avg</a:t>
            </a:r>
            <a:r>
              <a:rPr lang="zh-CN" altLang="en-US" dirty="0"/>
              <a:t>：表示系统的平均负荷</a:t>
            </a:r>
            <a:endParaRPr lang="en-US" altLang="zh-CN" dirty="0"/>
          </a:p>
          <a:p>
            <a:pPr lvl="2"/>
            <a:r>
              <a:rPr lang="zh-CN" altLang="en-US" dirty="0"/>
              <a:t>初值为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每秒钟更新一次</a:t>
            </a:r>
            <a:endParaRPr lang="en-US" altLang="zh-CN" dirty="0"/>
          </a:p>
          <a:p>
            <a:pPr lvl="3"/>
            <a:r>
              <a:rPr lang="en-US" altLang="zh-CN" dirty="0" err="1"/>
              <a:t>g_load_avg</a:t>
            </a:r>
            <a:r>
              <a:rPr lang="en-US" altLang="zh-CN" dirty="0"/>
              <a:t>=(59/60) ×</a:t>
            </a:r>
            <a:r>
              <a:rPr lang="en-US" altLang="zh-CN" dirty="0" err="1"/>
              <a:t>g_load_avg</a:t>
            </a:r>
            <a:r>
              <a:rPr lang="en-US" altLang="zh-CN" dirty="0"/>
              <a:t>+(1/60) × </a:t>
            </a:r>
            <a:r>
              <a:rPr lang="en-US" altLang="zh-CN" dirty="0" err="1"/>
              <a:t>nready</a:t>
            </a:r>
            <a:endParaRPr lang="en-US" altLang="zh-CN" dirty="0"/>
          </a:p>
          <a:p>
            <a:pPr lvl="4"/>
            <a:r>
              <a:rPr lang="en-US" altLang="zh-CN" dirty="0" err="1"/>
              <a:t>nready</a:t>
            </a:r>
            <a:r>
              <a:rPr lang="zh-CN" altLang="en-US" dirty="0"/>
              <a:t>表示处于就绪状态的线程个数，</a:t>
            </a:r>
            <a:r>
              <a:rPr lang="en-US" altLang="zh-CN" dirty="0">
                <a:solidFill>
                  <a:srgbClr val="FF0000"/>
                </a:solidFill>
              </a:rPr>
              <a:t>task0</a:t>
            </a:r>
            <a:r>
              <a:rPr lang="zh-CN" altLang="en-US" dirty="0">
                <a:solidFill>
                  <a:srgbClr val="FF0000"/>
                </a:solidFill>
              </a:rPr>
              <a:t>除外！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Step5</a:t>
            </a:r>
            <a:r>
              <a:rPr lang="zh-CN" altLang="en-US" dirty="0"/>
              <a:t>：属性计算</a:t>
            </a:r>
            <a:endParaRPr lang="en-US" altLang="zh-CN" dirty="0"/>
          </a:p>
          <a:p>
            <a:pPr lvl="1"/>
            <a:r>
              <a:rPr lang="en-US" altLang="zh-CN" dirty="0" err="1"/>
              <a:t>g_load_avg</a:t>
            </a:r>
            <a:r>
              <a:rPr lang="en-US" altLang="zh-CN" dirty="0"/>
              <a:t> </a:t>
            </a:r>
            <a:r>
              <a:rPr lang="zh-CN" altLang="en-US" dirty="0"/>
              <a:t>和线程的</a:t>
            </a:r>
            <a:r>
              <a:rPr lang="en-US" altLang="zh-CN" dirty="0" err="1"/>
              <a:t>estcpu</a:t>
            </a:r>
            <a:endParaRPr lang="en-US" altLang="zh-CN" dirty="0"/>
          </a:p>
          <a:p>
            <a:pPr lvl="2"/>
            <a:r>
              <a:rPr lang="zh-CN" altLang="en-US" dirty="0"/>
              <a:t>在定时器的中断处理函数（</a:t>
            </a:r>
            <a:r>
              <a:rPr lang="en-US" altLang="zh-CN" dirty="0"/>
              <a:t>ISR</a:t>
            </a:r>
            <a:r>
              <a:rPr lang="zh-CN" altLang="en-US" dirty="0"/>
              <a:t>）中计算</a:t>
            </a:r>
            <a:endParaRPr lang="en-US" altLang="zh-CN" dirty="0"/>
          </a:p>
          <a:p>
            <a:pPr lvl="3"/>
            <a:r>
              <a:rPr lang="zh-CN" altLang="en-US" dirty="0"/>
              <a:t>文件</a:t>
            </a:r>
            <a:r>
              <a:rPr lang="en-US" altLang="zh-CN" dirty="0" err="1"/>
              <a:t>timer.c</a:t>
            </a:r>
            <a:r>
              <a:rPr lang="zh-CN" altLang="en-US" dirty="0"/>
              <a:t>中的函数</a:t>
            </a:r>
            <a:r>
              <a:rPr lang="en-US" altLang="zh-CN" dirty="0" err="1"/>
              <a:t>isr_timer</a:t>
            </a:r>
            <a:endParaRPr lang="en-US" altLang="zh-CN" dirty="0"/>
          </a:p>
          <a:p>
            <a:pPr lvl="2"/>
            <a:r>
              <a:rPr lang="zh-CN" altLang="en-US" dirty="0"/>
              <a:t>如何每隔一秒计算一次？</a:t>
            </a:r>
            <a:endParaRPr lang="en-US" altLang="zh-CN" dirty="0"/>
          </a:p>
          <a:p>
            <a:pPr lvl="3"/>
            <a:r>
              <a:rPr lang="en-US" altLang="zh-CN" dirty="0"/>
              <a:t>(</a:t>
            </a:r>
            <a:r>
              <a:rPr lang="en-US" altLang="zh-CN" dirty="0" err="1"/>
              <a:t>g_timer_ticks</a:t>
            </a:r>
            <a:r>
              <a:rPr lang="en-US" altLang="zh-CN" dirty="0"/>
              <a:t> % HZ)</a:t>
            </a:r>
          </a:p>
          <a:p>
            <a:pPr lvl="4"/>
            <a:r>
              <a:rPr lang="en-US" altLang="zh-CN" dirty="0"/>
              <a:t>=0</a:t>
            </a:r>
            <a:r>
              <a:rPr lang="zh-CN" altLang="en-US" dirty="0"/>
              <a:t>，表示</a:t>
            </a:r>
            <a:r>
              <a:rPr lang="en-US" altLang="zh-CN" dirty="0"/>
              <a:t>1</a:t>
            </a:r>
            <a:r>
              <a:rPr lang="zh-CN" altLang="en-US" dirty="0"/>
              <a:t>秒钟已经过去</a:t>
            </a:r>
            <a:endParaRPr lang="en-US" altLang="zh-CN" dirty="0"/>
          </a:p>
          <a:p>
            <a:pPr lvl="4"/>
            <a:r>
              <a:rPr lang="zh-CN" altLang="en-US" dirty="0"/>
              <a:t>否则，还不到</a:t>
            </a:r>
            <a:r>
              <a:rPr lang="en-US" altLang="zh-CN" dirty="0"/>
              <a:t>1</a:t>
            </a:r>
            <a:r>
              <a:rPr lang="zh-CN" altLang="en-US" dirty="0"/>
              <a:t>秒钟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1382</Words>
  <Application>Microsoft Office PowerPoint</Application>
  <PresentationFormat>全屏显示(4:3)</PresentationFormat>
  <Paragraphs>175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主题</vt:lpstr>
      <vt:lpstr>公式</vt:lpstr>
      <vt:lpstr>《操作系统原理》实验</vt:lpstr>
      <vt:lpstr>目录</vt:lpstr>
      <vt:lpstr>基本概念</vt:lpstr>
      <vt:lpstr>数据结构</vt:lpstr>
      <vt:lpstr>实验步骤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效果展示</vt:lpstr>
      <vt:lpstr>目录</vt:lpstr>
      <vt:lpstr>FAQ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线程/进程及其调度</dc:subject>
  <dc:creator>洪明坚</dc:creator>
  <cp:lastModifiedBy>yf y</cp:lastModifiedBy>
  <cp:revision>363</cp:revision>
  <dcterms:created xsi:type="dcterms:W3CDTF">2013-08-27T02:58:45Z</dcterms:created>
  <dcterms:modified xsi:type="dcterms:W3CDTF">2024-04-08T08:04:42Z</dcterms:modified>
</cp:coreProperties>
</file>