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1" r:id="rId6"/>
    <p:sldId id="272" r:id="rId7"/>
    <p:sldId id="264" r:id="rId8"/>
    <p:sldId id="266" r:id="rId9"/>
    <p:sldId id="276" r:id="rId10"/>
    <p:sldId id="274" r:id="rId11"/>
    <p:sldId id="275" r:id="rId12"/>
    <p:sldId id="277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92" d="100"/>
          <a:sy n="92" d="100"/>
        </p:scale>
        <p:origin x="104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四、线程同步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2014</a:t>
            </a:r>
            <a:r>
              <a:rPr lang="zh-CN" altLang="en-US" sz="3200" dirty="0"/>
              <a:t>年</a:t>
            </a:r>
            <a:r>
              <a:rPr lang="en-US" altLang="zh-CN" sz="3200" dirty="0"/>
              <a:t>10</a:t>
            </a:r>
            <a:r>
              <a:rPr lang="zh-CN" altLang="en-US" sz="32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掌握信号量的实现与应用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FAQ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：什么是信号量</a:t>
            </a:r>
            <a:r>
              <a:rPr lang="en-US" altLang="zh-CN" dirty="0"/>
              <a:t>ID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：可以是任何数值，只要能唯一标识一个信号量即可。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：生产者一次只生产一个整数吗？</a:t>
            </a:r>
            <a:endParaRPr lang="en-US" altLang="zh-CN" dirty="0"/>
          </a:p>
          <a:p>
            <a:pPr lvl="1"/>
            <a:r>
              <a:rPr lang="en-US" altLang="zh-CN" dirty="0"/>
              <a:t>A2</a:t>
            </a:r>
            <a:r>
              <a:rPr lang="zh-CN" altLang="en-US" dirty="0"/>
              <a:t>：不是，生产者一次生产一组（</a:t>
            </a:r>
            <a:r>
              <a:rPr lang="en-US" altLang="zh-CN" dirty="0"/>
              <a:t>M</a:t>
            </a:r>
            <a:r>
              <a:rPr lang="zh-CN" altLang="en-US" dirty="0"/>
              <a:t>个）数据，并填入缓冲区。同理，消费者从缓冲区中一次取走一组（</a:t>
            </a:r>
            <a:r>
              <a:rPr lang="en-US" altLang="zh-CN" dirty="0"/>
              <a:t>M</a:t>
            </a:r>
            <a:r>
              <a:rPr lang="zh-CN" altLang="en-US" dirty="0"/>
              <a:t>个）数据进行消费。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14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掌握信号量的实现与应用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482" y="3835806"/>
            <a:ext cx="5633550" cy="252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>
          <a:xfrm>
            <a:off x="7643834" y="3259742"/>
            <a:ext cx="180000" cy="576064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互斥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EPOS</a:t>
            </a:r>
            <a:r>
              <a:rPr lang="zh-CN" altLang="en-US" dirty="0"/>
              <a:t>运行于单</a:t>
            </a:r>
            <a:r>
              <a:rPr lang="en-US" altLang="zh-CN" dirty="0"/>
              <a:t>CPU</a:t>
            </a:r>
            <a:r>
              <a:rPr lang="zh-CN" altLang="en-US" dirty="0"/>
              <a:t>的计算机上</a:t>
            </a:r>
            <a:endParaRPr lang="en-US" altLang="zh-CN" dirty="0"/>
          </a:p>
          <a:p>
            <a:pPr lvl="1"/>
            <a:r>
              <a:rPr lang="zh-CN" altLang="en-US" dirty="0"/>
              <a:t>内核可以用开关中断实现互斥</a:t>
            </a:r>
            <a:endParaRPr lang="en-US" altLang="zh-CN" dirty="0"/>
          </a:p>
          <a:p>
            <a:r>
              <a:rPr lang="zh-CN" altLang="en-US" dirty="0"/>
              <a:t>中断的开关由</a:t>
            </a:r>
            <a:r>
              <a:rPr lang="en-US" altLang="zh-CN" dirty="0"/>
              <a:t>EFLAGS</a:t>
            </a:r>
            <a:r>
              <a:rPr lang="zh-CN" altLang="en-US" dirty="0"/>
              <a:t>中的</a:t>
            </a:r>
            <a:r>
              <a:rPr lang="en-US" altLang="zh-CN" dirty="0"/>
              <a:t>IF</a:t>
            </a:r>
            <a:r>
              <a:rPr lang="zh-CN" altLang="en-US" dirty="0"/>
              <a:t>位决定</a:t>
            </a:r>
            <a:endParaRPr lang="en-US" altLang="zh-CN" dirty="0"/>
          </a:p>
          <a:p>
            <a:pPr lvl="1"/>
            <a:r>
              <a:rPr lang="en-US" altLang="zh-CN" dirty="0"/>
              <a:t>IF=1</a:t>
            </a:r>
            <a:r>
              <a:rPr lang="zh-CN" altLang="en-US" dirty="0"/>
              <a:t>，中断打开</a:t>
            </a:r>
            <a:endParaRPr lang="en-US" altLang="zh-CN" dirty="0"/>
          </a:p>
          <a:p>
            <a:pPr lvl="1"/>
            <a:r>
              <a:rPr lang="en-US" altLang="zh-CN" dirty="0"/>
              <a:t>IF=0</a:t>
            </a:r>
            <a:r>
              <a:rPr lang="zh-CN" altLang="en-US" dirty="0"/>
              <a:t>，中断关闭</a:t>
            </a:r>
            <a:endParaRPr lang="en-US" altLang="zh-CN" dirty="0"/>
          </a:p>
          <a:p>
            <a:pPr lvl="1"/>
            <a:r>
              <a:rPr lang="zh-CN" altLang="en-US" dirty="0"/>
              <a:t>指令</a:t>
            </a:r>
            <a:endParaRPr lang="en-US" altLang="zh-CN" dirty="0"/>
          </a:p>
          <a:p>
            <a:pPr lvl="2"/>
            <a:r>
              <a:rPr lang="en-US" altLang="zh-CN" dirty="0" err="1"/>
              <a:t>sti</a:t>
            </a:r>
            <a:r>
              <a:rPr lang="zh-CN" altLang="en-US" dirty="0"/>
              <a:t>，</a:t>
            </a:r>
            <a:r>
              <a:rPr lang="en-US" altLang="zh-CN" dirty="0"/>
              <a:t>IF=1</a:t>
            </a:r>
          </a:p>
          <a:p>
            <a:pPr lvl="2"/>
            <a:r>
              <a:rPr lang="en-US" altLang="zh-CN" dirty="0" err="1"/>
              <a:t>cli</a:t>
            </a:r>
            <a:r>
              <a:rPr lang="zh-CN" altLang="en-US" dirty="0"/>
              <a:t>，</a:t>
            </a:r>
            <a:r>
              <a:rPr lang="en-US" altLang="zh-CN" dirty="0"/>
              <a:t>IF=0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一般不直接用</a:t>
            </a:r>
            <a:r>
              <a:rPr lang="en-US" altLang="zh-CN" dirty="0" err="1"/>
              <a:t>sti</a:t>
            </a:r>
            <a:r>
              <a:rPr lang="en-US" altLang="zh-CN" dirty="0"/>
              <a:t>/</a:t>
            </a:r>
            <a:r>
              <a:rPr lang="en-US" altLang="zh-CN" dirty="0" err="1"/>
              <a:t>cli</a:t>
            </a:r>
            <a:r>
              <a:rPr lang="zh-CN" altLang="en-US" dirty="0"/>
              <a:t>，而是用</a:t>
            </a:r>
            <a:endParaRPr lang="en-US" altLang="zh-CN" dirty="0"/>
          </a:p>
          <a:p>
            <a:pPr lvl="1"/>
            <a:r>
              <a:rPr lang="en-US" altLang="zh-CN" dirty="0" err="1"/>
              <a:t>save_flags_cli</a:t>
            </a:r>
            <a:r>
              <a:rPr lang="en-US" altLang="zh-CN" dirty="0"/>
              <a:t>(flags)</a:t>
            </a:r>
          </a:p>
          <a:p>
            <a:pPr lvl="2"/>
            <a:r>
              <a:rPr lang="zh-CN" altLang="en-US" dirty="0"/>
              <a:t>保存</a:t>
            </a:r>
            <a:r>
              <a:rPr lang="en-US" altLang="zh-CN" dirty="0"/>
              <a:t>EFLAGS</a:t>
            </a:r>
            <a:r>
              <a:rPr lang="zh-CN" altLang="en-US" dirty="0"/>
              <a:t>的值到一个变量</a:t>
            </a:r>
            <a:r>
              <a:rPr lang="en-US" altLang="zh-CN" dirty="0"/>
              <a:t>flags</a:t>
            </a:r>
            <a:r>
              <a:rPr lang="zh-CN" altLang="en-US" dirty="0"/>
              <a:t>中，然后</a:t>
            </a:r>
            <a:r>
              <a:rPr lang="en-US" altLang="zh-CN" dirty="0"/>
              <a:t>IF=0</a:t>
            </a:r>
            <a:endParaRPr lang="zh-CN" altLang="en-US" dirty="0"/>
          </a:p>
          <a:p>
            <a:pPr lvl="1"/>
            <a:r>
              <a:rPr lang="en-US" altLang="zh-CN" dirty="0" err="1"/>
              <a:t>restore_flags</a:t>
            </a:r>
            <a:r>
              <a:rPr lang="en-US" altLang="zh-CN" dirty="0"/>
              <a:t>(flags)</a:t>
            </a:r>
          </a:p>
          <a:p>
            <a:pPr lvl="2"/>
            <a:r>
              <a:rPr lang="zh-CN" altLang="en-US" dirty="0"/>
              <a:t>把变量</a:t>
            </a:r>
            <a:r>
              <a:rPr lang="en-US" altLang="zh-CN" dirty="0"/>
              <a:t>flags</a:t>
            </a:r>
            <a:r>
              <a:rPr lang="zh-CN" altLang="en-US" dirty="0"/>
              <a:t>的值恢复到</a:t>
            </a:r>
            <a:r>
              <a:rPr lang="en-US" altLang="zh-CN" dirty="0"/>
              <a:t>EFLAGS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互斥</a:t>
            </a:r>
            <a:r>
              <a:rPr lang="en-US" altLang="zh-CN" dirty="0"/>
              <a:t>--</a:t>
            </a:r>
            <a:r>
              <a:rPr lang="zh-CN" altLang="en-US"/>
              <a:t>中断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704718"/>
            <a:ext cx="371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uint32_t</a:t>
            </a:r>
            <a:r>
              <a:rPr lang="en-US" altLang="zh-CN" sz="2000" dirty="0"/>
              <a:t> flags;</a:t>
            </a:r>
          </a:p>
          <a:p>
            <a:r>
              <a:rPr lang="en-US" altLang="zh-CN" sz="2000" dirty="0" err="1"/>
              <a:t>save_flags_cli</a:t>
            </a:r>
            <a:r>
              <a:rPr lang="en-US" altLang="zh-CN" sz="2000" dirty="0"/>
              <a:t>(flags);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临界区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restore_flags</a:t>
            </a:r>
            <a:r>
              <a:rPr lang="en-US" altLang="zh-CN" sz="2000" dirty="0"/>
              <a:t>(flags)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睡眠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sleep_on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wait_queue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/>
              <a:t>head)</a:t>
            </a:r>
          </a:p>
          <a:p>
            <a:pPr lvl="2"/>
            <a:r>
              <a:rPr lang="zh-CN" altLang="en-US" dirty="0"/>
              <a:t>参数</a:t>
            </a:r>
            <a:r>
              <a:rPr lang="en-US" altLang="zh-CN" dirty="0"/>
              <a:t>head</a:t>
            </a:r>
            <a:r>
              <a:rPr lang="zh-CN" altLang="en-US" dirty="0"/>
              <a:t>是睡眠队列的头指针的指针</a:t>
            </a:r>
            <a:endParaRPr lang="zh-CN" altLang="zh-CN" dirty="0"/>
          </a:p>
          <a:p>
            <a:r>
              <a:rPr lang="zh-CN" altLang="en-US" dirty="0"/>
              <a:t>唤醒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wake_up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wait_queue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/>
              <a:t>head,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n)</a:t>
            </a:r>
          </a:p>
          <a:p>
            <a:pPr lvl="2"/>
            <a:r>
              <a:rPr lang="zh-CN" altLang="en-US" dirty="0"/>
              <a:t>参数</a:t>
            </a:r>
            <a:r>
              <a:rPr lang="en-US" altLang="zh-CN" dirty="0"/>
              <a:t>n</a:t>
            </a:r>
            <a:r>
              <a:rPr lang="zh-CN" altLang="en-US" dirty="0"/>
              <a:t>表示要唤醒的线程个数</a:t>
            </a:r>
            <a:endParaRPr lang="en-US" altLang="zh-CN" dirty="0"/>
          </a:p>
          <a:p>
            <a:pPr lvl="3"/>
            <a:r>
              <a:rPr lang="en-US" altLang="zh-CN" dirty="0"/>
              <a:t>n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表示唤醒该队列中的所有线程</a:t>
            </a:r>
            <a:endParaRPr lang="en-US" altLang="zh-CN" dirty="0"/>
          </a:p>
          <a:p>
            <a:r>
              <a:rPr lang="en-US" altLang="zh-CN" dirty="0" err="1"/>
              <a:t>sleep_on</a:t>
            </a:r>
            <a:r>
              <a:rPr lang="zh-CN" altLang="en-US" dirty="0"/>
              <a:t>和</a:t>
            </a:r>
            <a:r>
              <a:rPr lang="en-US" altLang="zh-CN" dirty="0" err="1"/>
              <a:t>wake_up</a:t>
            </a:r>
            <a:r>
              <a:rPr lang="zh-CN" altLang="en-US" dirty="0"/>
              <a:t>必须在</a:t>
            </a:r>
            <a:r>
              <a:rPr lang="zh-CN" altLang="en-US" dirty="0">
                <a:solidFill>
                  <a:srgbClr val="FF0000"/>
                </a:solidFill>
              </a:rPr>
              <a:t>关中断</a:t>
            </a:r>
            <a:r>
              <a:rPr lang="zh-CN" altLang="en-US" dirty="0"/>
              <a:t>环境中运行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save_flags_cli</a:t>
            </a:r>
            <a:r>
              <a:rPr lang="en-US" altLang="zh-CN" dirty="0"/>
              <a:t>/</a:t>
            </a:r>
            <a:r>
              <a:rPr lang="en-US" altLang="zh-CN" dirty="0" err="1"/>
              <a:t>restore_flags</a:t>
            </a:r>
            <a:r>
              <a:rPr lang="zh-CN" altLang="en-US" dirty="0"/>
              <a:t>保护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线程的睡眠和唤醒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794" y="1785926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wait_queue</a:t>
            </a:r>
            <a:r>
              <a:rPr lang="en-US" altLang="zh-CN" dirty="0"/>
              <a:t> *</a:t>
            </a:r>
            <a:r>
              <a:rPr lang="en-US" altLang="zh-CN" dirty="0" err="1"/>
              <a:t>wq_kbd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NULL;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  <a:r>
              <a:rPr lang="zh-CN" altLang="en-US" dirty="0">
                <a:solidFill>
                  <a:srgbClr val="FF0000"/>
                </a:solidFill>
              </a:rPr>
              <a:t>非常重要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uint16_t   </a:t>
            </a:r>
            <a:r>
              <a:rPr lang="en-US" altLang="zh-CN" dirty="0" err="1"/>
              <a:t>buf_kbd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6" y="2786058"/>
            <a:ext cx="271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从键盘读按键信息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sys_getchar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C00000"/>
                </a:solidFill>
              </a:rPr>
              <a:t>uint32_t</a:t>
            </a:r>
            <a:r>
              <a:rPr lang="en-US" altLang="zh-CN" dirty="0"/>
              <a:t> flags;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save_flags_cli</a:t>
            </a:r>
            <a:r>
              <a:rPr lang="en-US" altLang="zh-CN" dirty="0"/>
              <a:t>(flags);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 //</a:t>
            </a:r>
            <a:r>
              <a:rPr lang="zh-CN" altLang="en-US" dirty="0">
                <a:solidFill>
                  <a:srgbClr val="00B050"/>
                </a:solidFill>
              </a:rPr>
              <a:t>睡眠等待用户按键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err="1"/>
              <a:t>sleep_on</a:t>
            </a:r>
            <a:r>
              <a:rPr lang="en-US" altLang="zh-CN" dirty="0"/>
              <a:t>(&amp;</a:t>
            </a:r>
            <a:r>
              <a:rPr lang="en-US" altLang="zh-CN" dirty="0" err="1"/>
              <a:t>wq_kbd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restore_flags</a:t>
            </a:r>
            <a:r>
              <a:rPr lang="en-US" altLang="zh-CN" dirty="0"/>
              <a:t>(flags);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buf_kbd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2786058"/>
            <a:ext cx="4929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键盘中断处理函数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void </a:t>
            </a:r>
            <a:r>
              <a:rPr lang="en-US" altLang="zh-CN" dirty="0" err="1"/>
              <a:t>isr_keyboard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uint32_t </a:t>
            </a:r>
            <a:r>
              <a:rPr lang="en-US" altLang="zh-CN" dirty="0" err="1"/>
              <a:t>irq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context *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buf_kbd</a:t>
            </a:r>
            <a:r>
              <a:rPr lang="en-US" altLang="zh-CN" dirty="0"/>
              <a:t> = </a:t>
            </a:r>
            <a:r>
              <a:rPr lang="en-US" altLang="zh-CN" dirty="0" err="1"/>
              <a:t>read_data_from_kbd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注意：在</a:t>
            </a:r>
            <a:r>
              <a:rPr lang="en-US" altLang="zh-CN" dirty="0">
                <a:solidFill>
                  <a:srgbClr val="FF0000"/>
                </a:solidFill>
              </a:rPr>
              <a:t>ISR</a:t>
            </a:r>
            <a:r>
              <a:rPr lang="zh-CN" altLang="en-US" dirty="0">
                <a:solidFill>
                  <a:srgbClr val="FF0000"/>
                </a:solidFill>
              </a:rPr>
              <a:t>中，中断已经被关闭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唤醒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个等待用户按键的线程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   </a:t>
            </a:r>
            <a:r>
              <a:rPr lang="en-US" altLang="zh-CN" dirty="0" err="1"/>
              <a:t>wake_up</a:t>
            </a:r>
            <a:r>
              <a:rPr lang="en-US" altLang="zh-CN" dirty="0"/>
              <a:t>(&amp;</a:t>
            </a:r>
            <a:r>
              <a:rPr lang="en-US" altLang="zh-CN" dirty="0" err="1"/>
              <a:t>wq_kbd</a:t>
            </a:r>
            <a:r>
              <a:rPr lang="en-US" altLang="zh-CN" dirty="0"/>
              <a:t>, 1);     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实现信号量</a:t>
            </a:r>
            <a:endParaRPr lang="en-US" altLang="zh-CN" sz="2000" dirty="0"/>
          </a:p>
          <a:p>
            <a:pPr lvl="1"/>
            <a:r>
              <a:rPr lang="zh-CN" altLang="en-US" sz="2000" dirty="0"/>
              <a:t>编辑文件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sem.c</a:t>
            </a:r>
            <a:r>
              <a:rPr lang="zh-CN" altLang="en-US" sz="2000" dirty="0"/>
              <a:t>，实现如下四个函数</a:t>
            </a:r>
            <a:endParaRPr lang="en-US" altLang="zh-CN" sz="2000" dirty="0"/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sem_create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value)</a:t>
            </a:r>
          </a:p>
          <a:p>
            <a:pPr lvl="3"/>
            <a:r>
              <a:rPr lang="en-US" altLang="zh-CN" sz="1400" dirty="0"/>
              <a:t>value</a:t>
            </a:r>
            <a:r>
              <a:rPr lang="zh-CN" altLang="en-US" sz="1400" dirty="0"/>
              <a:t>是信号量的初值</a:t>
            </a:r>
            <a:endParaRPr lang="en-US" altLang="zh-CN" sz="1400" dirty="0"/>
          </a:p>
          <a:p>
            <a:pPr lvl="3"/>
            <a:r>
              <a:rPr lang="zh-CN" altLang="en-US" sz="1400" dirty="0"/>
              <a:t>分配内存要用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400" dirty="0" err="1"/>
              <a:t>malloc</a:t>
            </a:r>
            <a:r>
              <a:rPr lang="zh-CN" altLang="en-US" sz="1400" dirty="0"/>
              <a:t>，不能用</a:t>
            </a:r>
            <a:r>
              <a:rPr lang="en-US" altLang="zh-CN" sz="1400" dirty="0" err="1"/>
              <a:t>malloc</a:t>
            </a:r>
            <a:r>
              <a:rPr lang="zh-CN" altLang="en-US" sz="1400" dirty="0"/>
              <a:t>！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成功返回信号量</a:t>
            </a:r>
            <a:r>
              <a:rPr lang="en-US" altLang="zh-CN" sz="1400" dirty="0"/>
              <a:t>ID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sem_destroy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zh-CN" altLang="en-US" sz="1400" dirty="0"/>
              <a:t>释放内存要用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400" dirty="0" err="1"/>
              <a:t>free</a:t>
            </a:r>
            <a:r>
              <a:rPr lang="zh-CN" altLang="en-US" sz="1400" dirty="0"/>
              <a:t>，不能用</a:t>
            </a:r>
            <a:r>
              <a:rPr lang="en-US" altLang="zh-CN" sz="1400" dirty="0"/>
              <a:t>free</a:t>
            </a:r>
            <a:r>
              <a:rPr lang="zh-CN" altLang="en-US" sz="1400" dirty="0"/>
              <a:t>！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sem_wait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en-US" altLang="zh-CN" sz="1400" dirty="0"/>
              <a:t>P</a:t>
            </a:r>
            <a:r>
              <a:rPr lang="zh-CN" altLang="en-US" sz="1400" dirty="0"/>
              <a:t>操作，要用</a:t>
            </a:r>
            <a:r>
              <a:rPr lang="en-US" altLang="zh-CN" sz="1400" dirty="0" err="1"/>
              <a:t>save_flags_cli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restore_flags</a:t>
            </a:r>
            <a:r>
              <a:rPr lang="zh-CN" altLang="en-US" sz="1400" dirty="0"/>
              <a:t>和函数</a:t>
            </a:r>
            <a:r>
              <a:rPr lang="en-US" altLang="zh-CN" sz="1400" dirty="0" err="1"/>
              <a:t>sleep_on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sem_signal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en-US" altLang="zh-CN" sz="1400" dirty="0"/>
              <a:t>V</a:t>
            </a:r>
            <a:r>
              <a:rPr lang="zh-CN" altLang="en-US" sz="1400" dirty="0"/>
              <a:t>操作，要用</a:t>
            </a:r>
            <a:r>
              <a:rPr lang="en-US" altLang="zh-CN" sz="1400" dirty="0" err="1"/>
              <a:t>save_flags_cli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restore_flags</a:t>
            </a:r>
            <a:r>
              <a:rPr lang="zh-CN" altLang="en-US" sz="1400" dirty="0"/>
              <a:t>和函数</a:t>
            </a:r>
            <a:r>
              <a:rPr lang="en-US" altLang="zh-CN" sz="1400" dirty="0" err="1"/>
              <a:t>wake_up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1"/>
            <a:r>
              <a:rPr lang="zh-CN" altLang="en-US" sz="2000" dirty="0"/>
              <a:t>把这四个函数做成系统调用，分别是</a:t>
            </a:r>
            <a:r>
              <a:rPr lang="en-US" altLang="zh-CN" sz="2000" dirty="0" err="1"/>
              <a:t>sem_create</a:t>
            </a:r>
            <a:r>
              <a:rPr lang="en-US" altLang="zh-CN" sz="2000" dirty="0"/>
              <a:t>/destroy/wait/signal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pPr lvl="1"/>
            <a:r>
              <a:rPr lang="en-US" altLang="zh-CN" dirty="0"/>
              <a:t>Step1</a:t>
            </a:r>
            <a:r>
              <a:rPr lang="zh-CN" altLang="en-US" dirty="0"/>
              <a:t>：首先，在图形模式下将屏幕沿垂直方向分成</a:t>
            </a:r>
            <a:r>
              <a:rPr lang="en-US" altLang="zh-CN" dirty="0"/>
              <a:t>N</a:t>
            </a:r>
            <a:r>
              <a:rPr lang="zh-CN" altLang="en-US" dirty="0"/>
              <a:t>份，作为</a:t>
            </a:r>
            <a:r>
              <a:rPr lang="en-US" altLang="zh-CN" dirty="0"/>
              <a:t>N</a:t>
            </a:r>
            <a:r>
              <a:rPr lang="zh-CN" altLang="en-US" dirty="0"/>
              <a:t>个缓冲区。其次，创建两个线程，其中一个是生产者，负责生成随机数并填到缓冲区中；另一个线程是消费者，负责把缓冲区中的随机数进行排序</a:t>
            </a:r>
            <a:endParaRPr lang="en-US" altLang="zh-CN" dirty="0"/>
          </a:p>
          <a:p>
            <a:pPr lvl="2"/>
            <a:r>
              <a:rPr lang="zh-CN" altLang="en-US" dirty="0"/>
              <a:t>生产者生成随机数后，要画到缓冲区</a:t>
            </a:r>
            <a:endParaRPr lang="en-US" altLang="zh-CN" dirty="0"/>
          </a:p>
          <a:p>
            <a:pPr lvl="2"/>
            <a:r>
              <a:rPr lang="zh-CN" altLang="en-US" dirty="0"/>
              <a:t>消费者完成排序之后，要清除缓冲区</a:t>
            </a:r>
            <a:endParaRPr lang="en-US" altLang="zh-CN" dirty="0"/>
          </a:p>
          <a:p>
            <a:pPr lvl="1"/>
            <a:r>
              <a:rPr lang="en-US" altLang="zh-CN" dirty="0"/>
              <a:t>Step2</a:t>
            </a:r>
            <a:r>
              <a:rPr lang="zh-CN" altLang="en-US" dirty="0"/>
              <a:t>：创建一个控制线程</a:t>
            </a:r>
            <a:endParaRPr lang="en-US" altLang="zh-CN" dirty="0"/>
          </a:p>
          <a:p>
            <a:pPr lvl="2"/>
            <a:r>
              <a:rPr lang="zh-CN" altLang="en-US" dirty="0"/>
              <a:t>用键</a:t>
            </a:r>
            <a:r>
              <a:rPr lang="en-US" altLang="zh-CN" dirty="0"/>
              <a:t>up/down</a:t>
            </a:r>
            <a:r>
              <a:rPr lang="zh-CN" altLang="en-US" dirty="0"/>
              <a:t>控制生产者的优先级，用键</a:t>
            </a:r>
            <a:r>
              <a:rPr lang="en-US" altLang="zh-CN" dirty="0"/>
              <a:t>right/left</a:t>
            </a:r>
            <a:r>
              <a:rPr lang="zh-CN" altLang="en-US" dirty="0"/>
              <a:t>控制消费者的优先级</a:t>
            </a:r>
            <a:endParaRPr lang="en-US" altLang="zh-CN" dirty="0"/>
          </a:p>
          <a:p>
            <a:pPr lvl="2"/>
            <a:r>
              <a:rPr lang="zh-CN" altLang="en-US" dirty="0"/>
              <a:t>把控制线程的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优先级设置到最高，以保证控制效果</a:t>
            </a:r>
            <a:endParaRPr lang="en-US" altLang="zh-CN" dirty="0"/>
          </a:p>
          <a:p>
            <a:pPr lvl="2"/>
            <a:r>
              <a:rPr lang="zh-CN" altLang="en-US" dirty="0"/>
              <a:t>在屏幕上用进度条动态显示生产者和消费者的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831574" cy="51742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0301" y="644404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级</a:t>
            </a:r>
            <a:r>
              <a:rPr lang="en-US" altLang="zh-CN" dirty="0"/>
              <a:t>Y</a:t>
            </a:r>
            <a:r>
              <a:rPr lang="zh-CN" altLang="en-US" dirty="0"/>
              <a:t>同学作品</a:t>
            </a:r>
          </a:p>
        </p:txBody>
      </p:sp>
    </p:spTree>
    <p:extLst>
      <p:ext uri="{BB962C8B-B14F-4D97-AF65-F5344CB8AC3E}">
        <p14:creationId xmlns:p14="http://schemas.microsoft.com/office/powerpoint/2010/main" val="41318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857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《操作系统原理》实验</vt:lpstr>
      <vt:lpstr>目录</vt:lpstr>
      <vt:lpstr>互斥</vt:lpstr>
      <vt:lpstr>互斥--中断 </vt:lpstr>
      <vt:lpstr>线程的睡眠和唤醒</vt:lpstr>
      <vt:lpstr>一个例子</vt:lpstr>
      <vt:lpstr>实验内容</vt:lpstr>
      <vt:lpstr>实验内容</vt:lpstr>
      <vt:lpstr>效果展示</vt:lpstr>
      <vt:lpstr>目录</vt:lpstr>
      <vt:lpstr>FAQ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线程/进程同步</dc:subject>
  <dc:creator>洪明坚</dc:creator>
  <cp:lastModifiedBy>yf y</cp:lastModifiedBy>
  <cp:revision>148</cp:revision>
  <dcterms:created xsi:type="dcterms:W3CDTF">2013-08-27T02:58:45Z</dcterms:created>
  <dcterms:modified xsi:type="dcterms:W3CDTF">2024-05-21T14:22:53Z</dcterms:modified>
</cp:coreProperties>
</file>