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59" r:id="rId7"/>
    <p:sldId id="264" r:id="rId8"/>
    <p:sldId id="265" r:id="rId9"/>
    <p:sldId id="266" r:id="rId10"/>
    <p:sldId id="262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6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9T03:50:20.351" idx="1">
    <p:pos x="623" y="-71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5CD-2EE7-4A42-A98D-704A1C9C737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84C-DAA7-304E-BA9C-2547A4291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4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5CD-2EE7-4A42-A98D-704A1C9C737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84C-DAA7-304E-BA9C-2547A4291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5CD-2EE7-4A42-A98D-704A1C9C737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84C-DAA7-304E-BA9C-2547A4291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5CD-2EE7-4A42-A98D-704A1C9C737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84C-DAA7-304E-BA9C-2547A4291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5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5CD-2EE7-4A42-A98D-704A1C9C737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84C-DAA7-304E-BA9C-2547A4291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5CD-2EE7-4A42-A98D-704A1C9C737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84C-DAA7-304E-BA9C-2547A4291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5CD-2EE7-4A42-A98D-704A1C9C737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84C-DAA7-304E-BA9C-2547A4291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5CD-2EE7-4A42-A98D-704A1C9C737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84C-DAA7-304E-BA9C-2547A4291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1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5CD-2EE7-4A42-A98D-704A1C9C737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84C-DAA7-304E-BA9C-2547A4291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3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5CD-2EE7-4A42-A98D-704A1C9C737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84C-DAA7-304E-BA9C-2547A4291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5CD-2EE7-4A42-A98D-704A1C9C737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84C-DAA7-304E-BA9C-2547A4291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C5CD-2EE7-4A42-A98D-704A1C9C737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E84C-DAA7-304E-BA9C-2547A4291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5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1288" y="1158939"/>
            <a:ext cx="9869424" cy="2387600"/>
          </a:xfrm>
        </p:spPr>
        <p:txBody>
          <a:bodyPr/>
          <a:lstStyle/>
          <a:p>
            <a:r>
              <a:rPr lang="en-US" altLang="zh-CN" dirty="0"/>
              <a:t>Fighting The Landlord Game AI</a:t>
            </a:r>
            <a:br>
              <a:rPr lang="en-US" altLang="zh-CN" dirty="0"/>
            </a:br>
            <a:r>
              <a:rPr lang="en-US" altLang="zh-CN" dirty="0"/>
              <a:t>with Minimax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656" y="5174806"/>
            <a:ext cx="6461760" cy="1061402"/>
          </a:xfrm>
        </p:spPr>
        <p:txBody>
          <a:bodyPr>
            <a:normAutofit/>
          </a:bodyPr>
          <a:lstStyle/>
          <a:p>
            <a:r>
              <a:rPr lang="en-US" dirty="0"/>
              <a:t>Team Member:  </a:t>
            </a:r>
            <a:r>
              <a:rPr lang="en-US" dirty="0" err="1"/>
              <a:t>Zizhuo</a:t>
            </a:r>
            <a:r>
              <a:rPr lang="en-US" dirty="0"/>
              <a:t> Wang, </a:t>
            </a:r>
            <a:r>
              <a:rPr lang="en-US" dirty="0" err="1"/>
              <a:t>Jinrui</a:t>
            </a:r>
            <a:r>
              <a:rPr lang="en-US" dirty="0"/>
              <a:t> Wang, </a:t>
            </a:r>
          </a:p>
          <a:p>
            <a:r>
              <a:rPr lang="en-US" dirty="0" err="1"/>
              <a:t>Xiner</a:t>
            </a:r>
            <a:r>
              <a:rPr lang="en-US" dirty="0"/>
              <a:t> Xu, </a:t>
            </a:r>
            <a:r>
              <a:rPr lang="en-US" dirty="0" err="1"/>
              <a:t>Suan</a:t>
            </a:r>
            <a:r>
              <a:rPr lang="en-US" dirty="0"/>
              <a:t> Xia , </a:t>
            </a:r>
            <a:r>
              <a:rPr lang="en-US" dirty="0" err="1"/>
              <a:t>Wenyi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56874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of card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502E785-D545-43EB-95C6-5FE790EFC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7699"/>
              </p:ext>
            </p:extLst>
          </p:nvPr>
        </p:nvGraphicFramePr>
        <p:xfrm>
          <a:off x="1087286" y="3006376"/>
          <a:ext cx="1011164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110">
                  <a:extLst>
                    <a:ext uri="{9D8B030D-6E8A-4147-A177-3AD203B41FA5}">
                      <a16:colId xmlns:a16="http://schemas.microsoft.com/office/drawing/2014/main" val="3651994130"/>
                    </a:ext>
                  </a:extLst>
                </a:gridCol>
                <a:gridCol w="674110">
                  <a:extLst>
                    <a:ext uri="{9D8B030D-6E8A-4147-A177-3AD203B41FA5}">
                      <a16:colId xmlns:a16="http://schemas.microsoft.com/office/drawing/2014/main" val="3758880313"/>
                    </a:ext>
                  </a:extLst>
                </a:gridCol>
                <a:gridCol w="674110">
                  <a:extLst>
                    <a:ext uri="{9D8B030D-6E8A-4147-A177-3AD203B41FA5}">
                      <a16:colId xmlns:a16="http://schemas.microsoft.com/office/drawing/2014/main" val="1449913315"/>
                    </a:ext>
                  </a:extLst>
                </a:gridCol>
                <a:gridCol w="674110">
                  <a:extLst>
                    <a:ext uri="{9D8B030D-6E8A-4147-A177-3AD203B41FA5}">
                      <a16:colId xmlns:a16="http://schemas.microsoft.com/office/drawing/2014/main" val="93917199"/>
                    </a:ext>
                  </a:extLst>
                </a:gridCol>
                <a:gridCol w="674110">
                  <a:extLst>
                    <a:ext uri="{9D8B030D-6E8A-4147-A177-3AD203B41FA5}">
                      <a16:colId xmlns:a16="http://schemas.microsoft.com/office/drawing/2014/main" val="4134231317"/>
                    </a:ext>
                  </a:extLst>
                </a:gridCol>
                <a:gridCol w="674110">
                  <a:extLst>
                    <a:ext uri="{9D8B030D-6E8A-4147-A177-3AD203B41FA5}">
                      <a16:colId xmlns:a16="http://schemas.microsoft.com/office/drawing/2014/main" val="2470847490"/>
                    </a:ext>
                  </a:extLst>
                </a:gridCol>
                <a:gridCol w="674110">
                  <a:extLst>
                    <a:ext uri="{9D8B030D-6E8A-4147-A177-3AD203B41FA5}">
                      <a16:colId xmlns:a16="http://schemas.microsoft.com/office/drawing/2014/main" val="1041842835"/>
                    </a:ext>
                  </a:extLst>
                </a:gridCol>
                <a:gridCol w="674110">
                  <a:extLst>
                    <a:ext uri="{9D8B030D-6E8A-4147-A177-3AD203B41FA5}">
                      <a16:colId xmlns:a16="http://schemas.microsoft.com/office/drawing/2014/main" val="809871466"/>
                    </a:ext>
                  </a:extLst>
                </a:gridCol>
                <a:gridCol w="674110">
                  <a:extLst>
                    <a:ext uri="{9D8B030D-6E8A-4147-A177-3AD203B41FA5}">
                      <a16:colId xmlns:a16="http://schemas.microsoft.com/office/drawing/2014/main" val="2312804611"/>
                    </a:ext>
                  </a:extLst>
                </a:gridCol>
                <a:gridCol w="674110">
                  <a:extLst>
                    <a:ext uri="{9D8B030D-6E8A-4147-A177-3AD203B41FA5}">
                      <a16:colId xmlns:a16="http://schemas.microsoft.com/office/drawing/2014/main" val="1002903863"/>
                    </a:ext>
                  </a:extLst>
                </a:gridCol>
                <a:gridCol w="674110">
                  <a:extLst>
                    <a:ext uri="{9D8B030D-6E8A-4147-A177-3AD203B41FA5}">
                      <a16:colId xmlns:a16="http://schemas.microsoft.com/office/drawing/2014/main" val="585293594"/>
                    </a:ext>
                  </a:extLst>
                </a:gridCol>
                <a:gridCol w="674110">
                  <a:extLst>
                    <a:ext uri="{9D8B030D-6E8A-4147-A177-3AD203B41FA5}">
                      <a16:colId xmlns:a16="http://schemas.microsoft.com/office/drawing/2014/main" val="1403713961"/>
                    </a:ext>
                  </a:extLst>
                </a:gridCol>
                <a:gridCol w="508168">
                  <a:extLst>
                    <a:ext uri="{9D8B030D-6E8A-4147-A177-3AD203B41FA5}">
                      <a16:colId xmlns:a16="http://schemas.microsoft.com/office/drawing/2014/main" val="2185308833"/>
                    </a:ext>
                  </a:extLst>
                </a:gridCol>
                <a:gridCol w="796413">
                  <a:extLst>
                    <a:ext uri="{9D8B030D-6E8A-4147-A177-3AD203B41FA5}">
                      <a16:colId xmlns:a16="http://schemas.microsoft.com/office/drawing/2014/main" val="3154840743"/>
                    </a:ext>
                  </a:extLst>
                </a:gridCol>
                <a:gridCol w="717747">
                  <a:extLst>
                    <a:ext uri="{9D8B030D-6E8A-4147-A177-3AD203B41FA5}">
                      <a16:colId xmlns:a16="http://schemas.microsoft.com/office/drawing/2014/main" val="56370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J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Black Joker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Red Joker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4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8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2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 function</a:t>
            </a:r>
          </a:p>
          <a:p>
            <a:r>
              <a:rPr lang="en-US" dirty="0"/>
              <a:t>Better combination of card get higher value 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C8D2CF-3AE6-491E-8BD8-ABB806ADC5C5}"/>
              </a:ext>
            </a:extLst>
          </p:cNvPr>
          <p:cNvGraphicFramePr>
            <a:graphicFrameLocks noGrp="1"/>
          </p:cNvGraphicFramePr>
          <p:nvPr/>
        </p:nvGraphicFramePr>
        <p:xfrm>
          <a:off x="2041832" y="3028334"/>
          <a:ext cx="7175728" cy="151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104">
                  <a:extLst>
                    <a:ext uri="{9D8B030D-6E8A-4147-A177-3AD203B41FA5}">
                      <a16:colId xmlns:a16="http://schemas.microsoft.com/office/drawing/2014/main" val="3751388775"/>
                    </a:ext>
                  </a:extLst>
                </a:gridCol>
                <a:gridCol w="1025104">
                  <a:extLst>
                    <a:ext uri="{9D8B030D-6E8A-4147-A177-3AD203B41FA5}">
                      <a16:colId xmlns:a16="http://schemas.microsoft.com/office/drawing/2014/main" val="448177641"/>
                    </a:ext>
                  </a:extLst>
                </a:gridCol>
                <a:gridCol w="1025104">
                  <a:extLst>
                    <a:ext uri="{9D8B030D-6E8A-4147-A177-3AD203B41FA5}">
                      <a16:colId xmlns:a16="http://schemas.microsoft.com/office/drawing/2014/main" val="1509461134"/>
                    </a:ext>
                  </a:extLst>
                </a:gridCol>
                <a:gridCol w="1025104">
                  <a:extLst>
                    <a:ext uri="{9D8B030D-6E8A-4147-A177-3AD203B41FA5}">
                      <a16:colId xmlns:a16="http://schemas.microsoft.com/office/drawing/2014/main" val="2966338439"/>
                    </a:ext>
                  </a:extLst>
                </a:gridCol>
                <a:gridCol w="1025104">
                  <a:extLst>
                    <a:ext uri="{9D8B030D-6E8A-4147-A177-3AD203B41FA5}">
                      <a16:colId xmlns:a16="http://schemas.microsoft.com/office/drawing/2014/main" val="2681163801"/>
                    </a:ext>
                  </a:extLst>
                </a:gridCol>
                <a:gridCol w="1025104">
                  <a:extLst>
                    <a:ext uri="{9D8B030D-6E8A-4147-A177-3AD203B41FA5}">
                      <a16:colId xmlns:a16="http://schemas.microsoft.com/office/drawing/2014/main" val="1255636174"/>
                    </a:ext>
                  </a:extLst>
                </a:gridCol>
                <a:gridCol w="1025104">
                  <a:extLst>
                    <a:ext uri="{9D8B030D-6E8A-4147-A177-3AD203B41FA5}">
                      <a16:colId xmlns:a16="http://schemas.microsoft.com/office/drawing/2014/main" val="1331492108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Single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pair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trio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chain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pairs chain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bomb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king bomb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99828"/>
                  </a:ext>
                </a:extLst>
              </a:tr>
              <a:tr h="68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5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3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5FA4-C0BD-4570-975F-B6C6AFE2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D1E6E-3999-47BD-81BE-C7742136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AlphaBetaAgent</a:t>
            </a:r>
            <a:r>
              <a:rPr lang="en-US" altLang="zh-CN" dirty="0"/>
              <a:t> vs. Random Agent: 95%</a:t>
            </a:r>
          </a:p>
          <a:p>
            <a:r>
              <a:rPr lang="en-US" altLang="zh-CN" dirty="0" err="1"/>
              <a:t>AlphaBetaAgent</a:t>
            </a:r>
            <a:r>
              <a:rPr lang="en-US" altLang="zh-CN" dirty="0"/>
              <a:t> vs. Human Player1: 14/30 win</a:t>
            </a:r>
          </a:p>
          <a:p>
            <a:r>
              <a:rPr lang="en-US" altLang="zh-CN" dirty="0" err="1"/>
              <a:t>AlphaBetaAgent</a:t>
            </a:r>
            <a:r>
              <a:rPr lang="en-US" altLang="zh-CN" dirty="0"/>
              <a:t> vs. Human Player2: 17/30 win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68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42BAC-CB52-4C39-9FDD-38FECFF8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things to 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65073-E250-43B1-83D7-2814F40F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Improve the utility function</a:t>
            </a:r>
          </a:p>
          <a:p>
            <a:r>
              <a:rPr lang="en-US" altLang="zh-CN" b="1" dirty="0"/>
              <a:t>More effective/advanced method of search</a:t>
            </a:r>
          </a:p>
          <a:p>
            <a:r>
              <a:rPr lang="en-US" altLang="zh-CN" dirty="0"/>
              <a:t>Better cooperation of farmers</a:t>
            </a:r>
          </a:p>
          <a:p>
            <a:r>
              <a:rPr lang="en-US" altLang="zh-CN" dirty="0"/>
              <a:t>Deal with special cases in end-game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2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3-player game</a:t>
            </a:r>
          </a:p>
          <a:p>
            <a:r>
              <a:rPr lang="en-US" dirty="0"/>
              <a:t>Stochastic environment</a:t>
            </a:r>
          </a:p>
          <a:p>
            <a:endParaRPr lang="en-US" dirty="0"/>
          </a:p>
          <a:p>
            <a:r>
              <a:rPr lang="en-US" dirty="0"/>
              <a:t>Partially observable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4618" y="2871230"/>
            <a:ext cx="667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---- each player receives cards randomly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4618" y="3916835"/>
            <a:ext cx="1051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---- players can only observe the discarded cards and the cards on their own hands </a:t>
            </a:r>
          </a:p>
        </p:txBody>
      </p:sp>
    </p:spTree>
    <p:extLst>
      <p:ext uri="{BB962C8B-B14F-4D97-AF65-F5344CB8AC3E}">
        <p14:creationId xmlns:p14="http://schemas.microsoft.com/office/powerpoint/2010/main" val="153605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Minimax Algorithm </a:t>
            </a:r>
          </a:p>
          <a:p>
            <a:r>
              <a:rPr lang="en-US" dirty="0"/>
              <a:t>Three agents</a:t>
            </a:r>
          </a:p>
          <a:p>
            <a:r>
              <a:rPr lang="en-US" dirty="0"/>
              <a:t>For the landlord agent: the landlord is a maximizer and the two farmers are minimizers</a:t>
            </a:r>
          </a:p>
          <a:p>
            <a:r>
              <a:rPr lang="en-US" dirty="0"/>
              <a:t>For the farmer agent: two farmer are the maximizers and the landlord is the maximizer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34" y="4595464"/>
            <a:ext cx="6495531" cy="17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4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beginning, each state has more than 50 successors, which means the agent needs to go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50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states at depth 3</a:t>
                </a:r>
              </a:p>
              <a:p>
                <a:r>
                  <a:rPr lang="en-US" dirty="0"/>
                  <a:t>Simplify with Alpha-beta pruning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50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5EC8AC-0A11-40DA-A94B-B2B2E60A8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568" y="1690688"/>
            <a:ext cx="80548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4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Define legal combinations of cards an agent can play</a:t>
            </a:r>
          </a:p>
          <a:p>
            <a:r>
              <a:rPr lang="en-US" dirty="0"/>
              <a:t>Single, pair, tri</a:t>
            </a:r>
            <a:r>
              <a:rPr lang="en-US" altLang="zh-CN" dirty="0"/>
              <a:t>o</a:t>
            </a:r>
            <a:r>
              <a:rPr lang="en-US" dirty="0"/>
              <a:t>, chain, pairs chain, </a:t>
            </a:r>
            <a:r>
              <a:rPr lang="en-US" altLang="zh-CN" dirty="0"/>
              <a:t>3+1</a:t>
            </a:r>
            <a:r>
              <a:rPr lang="en-US" dirty="0"/>
              <a:t>, </a:t>
            </a:r>
            <a:r>
              <a:rPr lang="en-US" altLang="zh-CN" dirty="0"/>
              <a:t>3+2</a:t>
            </a:r>
            <a:r>
              <a:rPr lang="en-US" dirty="0"/>
              <a:t>, bomb, king bomb</a:t>
            </a:r>
            <a:r>
              <a:rPr lang="mr-IN" dirty="0"/>
              <a:t>……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utility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0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game terminates, the agent receives 1000 points if it wins and -1000 if it loses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0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When the game is not terminated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𝑈𝑡𝑖𝑙𝑖𝑡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charset="0"/>
                      </a:rPr>
                      <m:t> −</m:t>
                    </m:r>
                    <m:r>
                      <a:rPr lang="en-US" b="0" i="1" smtClean="0">
                        <a:latin typeface="Cambria Math" charset="0"/>
                      </a:rPr>
                      <m:t>𝐿𝑒𝑛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𝐻𝑎𝑛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𝑈𝑡𝑖𝑙𝑖𝑡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𝐿𝑒𝑛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𝐻𝑎𝑛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𝑉𝑎𝑙𝑢𝑒</m:t>
                        </m:r>
                      </m:e>
                    </m:nary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Hand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Pi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𝑅𝑒𝑤𝑎𝑟𝑑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𝑈𝑡𝑖𝑙𝑖𝑡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𝑈𝑡𝑖𝑙𝑖𝑡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𝑈𝑡𝑖𝑙𝑖𝑡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13106" y="2780118"/>
            <a:ext cx="667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---- ensure the agent plays longest combination first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1596" y="3924375"/>
            <a:ext cx="667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---- ensure the agent plays least ranked cards first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1596" y="5009511"/>
            <a:ext cx="667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---- combine two parts by adding them together</a:t>
            </a:r>
          </a:p>
        </p:txBody>
      </p:sp>
    </p:spTree>
    <p:extLst>
      <p:ext uri="{BB962C8B-B14F-4D97-AF65-F5344CB8AC3E}">
        <p14:creationId xmlns:p14="http://schemas.microsoft.com/office/powerpoint/2010/main" val="234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353</Words>
  <Application>Microsoft Office PowerPoint</Application>
  <PresentationFormat>宽屏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DengXian</vt:lpstr>
      <vt:lpstr>DengXian Light</vt:lpstr>
      <vt:lpstr>Arial</vt:lpstr>
      <vt:lpstr>Calibri</vt:lpstr>
      <vt:lpstr>Calibri Light</vt:lpstr>
      <vt:lpstr>Cambria Math</vt:lpstr>
      <vt:lpstr>Mangal</vt:lpstr>
      <vt:lpstr>Office Theme</vt:lpstr>
      <vt:lpstr>Fighting The Landlord Game AI with Minimax Search</vt:lpstr>
      <vt:lpstr>Introduction</vt:lpstr>
      <vt:lpstr>Main Idea</vt:lpstr>
      <vt:lpstr>Main idea</vt:lpstr>
      <vt:lpstr>Main idea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Result</vt:lpstr>
      <vt:lpstr>More things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Fighting The Landlord Game AI</dc:title>
  <dc:creator>Microsoft Office User</dc:creator>
  <cp:lastModifiedBy>王 子卓</cp:lastModifiedBy>
  <cp:revision>16</cp:revision>
  <dcterms:created xsi:type="dcterms:W3CDTF">2020-01-08T19:08:54Z</dcterms:created>
  <dcterms:modified xsi:type="dcterms:W3CDTF">2020-01-09T10:57:33Z</dcterms:modified>
</cp:coreProperties>
</file>