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61" r:id="rId2"/>
    <p:sldId id="259" r:id="rId3"/>
    <p:sldId id="258" r:id="rId4"/>
    <p:sldId id="263" r:id="rId5"/>
    <p:sldId id="264" r:id="rId6"/>
    <p:sldId id="267" r:id="rId7"/>
    <p:sldId id="277" r:id="rId8"/>
    <p:sldId id="265" r:id="rId9"/>
    <p:sldId id="272" r:id="rId10"/>
    <p:sldId id="268" r:id="rId11"/>
    <p:sldId id="269" r:id="rId12"/>
    <p:sldId id="270" r:id="rId13"/>
    <p:sldId id="274" r:id="rId14"/>
    <p:sldId id="275" r:id="rId15"/>
    <p:sldId id="276"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子卓" initials="王" lastIdx="1" clrIdx="0">
    <p:extLst>
      <p:ext uri="{19B8F6BF-5375-455C-9EA6-DF929625EA0E}">
        <p15:presenceInfo xmlns:p15="http://schemas.microsoft.com/office/powerpoint/2012/main" userId="03458674748107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0548" autoAdjust="0"/>
  </p:normalViewPr>
  <p:slideViewPr>
    <p:cSldViewPr snapToGrid="0">
      <p:cViewPr>
        <p:scale>
          <a:sx n="125" d="100"/>
          <a:sy n="125" d="100"/>
        </p:scale>
        <p:origin x="-768" y="-212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30T02:24:42.485"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2-30T02:24:42.485" idx="1">
    <p:pos x="10" y="10"/>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2-30T02:24:42.485"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6384C-1E5A-4777-91EE-63CEFAF30B20}" type="datetimeFigureOut">
              <a:rPr lang="zh-CN" altLang="en-US" smtClean="0"/>
              <a:t>2019/12/30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91EF8A-4CF7-4F19-B6CD-447A3EC6978D}" type="slidenum">
              <a:rPr lang="zh-CN" altLang="en-US" smtClean="0"/>
              <a:t>‹#›</a:t>
            </a:fld>
            <a:endParaRPr lang="zh-CN" altLang="en-US"/>
          </a:p>
        </p:txBody>
      </p:sp>
    </p:spTree>
    <p:extLst>
      <p:ext uri="{BB962C8B-B14F-4D97-AF65-F5344CB8AC3E}">
        <p14:creationId xmlns:p14="http://schemas.microsoft.com/office/powerpoint/2010/main" val="3226742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When the model is trained with color histogram</a:t>
            </a:r>
          </a:p>
          <a:p>
            <a:r>
              <a:rPr lang="en-US" altLang="zh-CN" sz="1200" b="0" i="0" u="none" strike="noStrike" kern="1200" baseline="0" dirty="0">
                <a:solidFill>
                  <a:schemeClr val="tx1"/>
                </a:solidFill>
                <a:latin typeface="+mn-lt"/>
                <a:ea typeface="+mn-ea"/>
                <a:cs typeface="+mn-cs"/>
              </a:rPr>
              <a:t>information, we expect that it learns how to</a:t>
            </a:r>
          </a:p>
          <a:p>
            <a:r>
              <a:rPr lang="en-US" altLang="zh-CN" sz="1200" b="0" i="0" u="none" strike="noStrike" kern="1200" baseline="0" dirty="0">
                <a:solidFill>
                  <a:schemeClr val="tx1"/>
                </a:solidFill>
                <a:latin typeface="+mn-lt"/>
                <a:ea typeface="+mn-ea"/>
                <a:cs typeface="+mn-cs"/>
              </a:rPr>
              <a:t>merge given regional color information properly</a:t>
            </a:r>
          </a:p>
          <a:p>
            <a:r>
              <a:rPr lang="en-US" altLang="zh-CN" sz="1200" b="0" i="0" u="none" strike="noStrike" kern="1200" baseline="0" dirty="0">
                <a:solidFill>
                  <a:schemeClr val="tx1"/>
                </a:solidFill>
                <a:latin typeface="+mn-lt"/>
                <a:ea typeface="+mn-ea"/>
                <a:cs typeface="+mn-cs"/>
              </a:rPr>
              <a:t>that makes natural and realistic colorization.</a:t>
            </a:r>
            <a:endParaRPr lang="zh-CN" altLang="en-US" dirty="0"/>
          </a:p>
        </p:txBody>
      </p:sp>
      <p:sp>
        <p:nvSpPr>
          <p:cNvPr id="4" name="灯片编号占位符 3"/>
          <p:cNvSpPr>
            <a:spLocks noGrp="1"/>
          </p:cNvSpPr>
          <p:nvPr>
            <p:ph type="sldNum" sz="quarter" idx="5"/>
          </p:nvPr>
        </p:nvSpPr>
        <p:spPr/>
        <p:txBody>
          <a:bodyPr/>
          <a:lstStyle/>
          <a:p>
            <a:fld id="{D991EF8A-4CF7-4F19-B6CD-447A3EC6978D}" type="slidenum">
              <a:rPr lang="zh-CN" altLang="en-US" smtClean="0"/>
              <a:t>3</a:t>
            </a:fld>
            <a:endParaRPr lang="zh-CN" altLang="en-US"/>
          </a:p>
        </p:txBody>
      </p:sp>
    </p:spTree>
    <p:extLst>
      <p:ext uri="{BB962C8B-B14F-4D97-AF65-F5344CB8AC3E}">
        <p14:creationId xmlns:p14="http://schemas.microsoft.com/office/powerpoint/2010/main" val="3183213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Attention was proposed in natural language processing (NLP). It enhances Encoder-Decoder network’s performance by focusing important context (not all context) of feature map at decoding stage.</a:t>
            </a:r>
          </a:p>
          <a:p>
            <a:endParaRPr lang="zh-CN" altLang="en-US" dirty="0"/>
          </a:p>
        </p:txBody>
      </p:sp>
      <p:sp>
        <p:nvSpPr>
          <p:cNvPr id="4" name="灯片编号占位符 3"/>
          <p:cNvSpPr>
            <a:spLocks noGrp="1"/>
          </p:cNvSpPr>
          <p:nvPr>
            <p:ph type="sldNum" sz="quarter" idx="5"/>
          </p:nvPr>
        </p:nvSpPr>
        <p:spPr/>
        <p:txBody>
          <a:bodyPr/>
          <a:lstStyle/>
          <a:p>
            <a:fld id="{D991EF8A-4CF7-4F19-B6CD-447A3EC6978D}" type="slidenum">
              <a:rPr lang="zh-CN" altLang="en-US" smtClean="0"/>
              <a:t>5</a:t>
            </a:fld>
            <a:endParaRPr lang="zh-CN" altLang="en-US"/>
          </a:p>
        </p:txBody>
      </p:sp>
    </p:spTree>
    <p:extLst>
      <p:ext uri="{BB962C8B-B14F-4D97-AF65-F5344CB8AC3E}">
        <p14:creationId xmlns:p14="http://schemas.microsoft.com/office/powerpoint/2010/main" val="2905232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Both blocks are residual block</a:t>
            </a:r>
          </a:p>
          <a:p>
            <a:r>
              <a:rPr lang="en-US" altLang="zh-CN" sz="1200" b="0" i="0" u="none" strike="noStrike" kern="1200" baseline="0" dirty="0">
                <a:solidFill>
                  <a:schemeClr val="tx1"/>
                </a:solidFill>
                <a:latin typeface="+mn-lt"/>
                <a:ea typeface="+mn-ea"/>
                <a:cs typeface="+mn-cs"/>
              </a:rPr>
              <a:t>Skip-Connections are concatenated in</a:t>
            </a:r>
          </a:p>
          <a:p>
            <a:r>
              <a:rPr lang="en-US" altLang="zh-CN" sz="1200" b="0" i="0" u="none" strike="noStrike" kern="1200" baseline="0" dirty="0">
                <a:solidFill>
                  <a:schemeClr val="tx1"/>
                </a:solidFill>
                <a:latin typeface="+mn-lt"/>
                <a:ea typeface="+mn-ea"/>
                <a:cs typeface="+mn-cs"/>
              </a:rPr>
              <a:t>Up-Sample Block</a:t>
            </a:r>
            <a:endParaRPr lang="zh-CN" altLang="en-US" dirty="0"/>
          </a:p>
        </p:txBody>
      </p:sp>
      <p:sp>
        <p:nvSpPr>
          <p:cNvPr id="4" name="灯片编号占位符 3"/>
          <p:cNvSpPr>
            <a:spLocks noGrp="1"/>
          </p:cNvSpPr>
          <p:nvPr>
            <p:ph type="sldNum" sz="quarter" idx="5"/>
          </p:nvPr>
        </p:nvSpPr>
        <p:spPr/>
        <p:txBody>
          <a:bodyPr/>
          <a:lstStyle/>
          <a:p>
            <a:fld id="{D991EF8A-4CF7-4F19-B6CD-447A3EC6978D}" type="slidenum">
              <a:rPr lang="zh-CN" altLang="en-US" smtClean="0"/>
              <a:t>6</a:t>
            </a:fld>
            <a:endParaRPr lang="zh-CN" altLang="en-US"/>
          </a:p>
        </p:txBody>
      </p:sp>
    </p:spTree>
    <p:extLst>
      <p:ext uri="{BB962C8B-B14F-4D97-AF65-F5344CB8AC3E}">
        <p14:creationId xmlns:p14="http://schemas.microsoft.com/office/powerpoint/2010/main" val="2487042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Attention was proposed in natural language processing (NLP). It enhances Encoder-Decoder network’s performance by focusing important context (not all context) of feature map at decoding stage.</a:t>
            </a:r>
          </a:p>
          <a:p>
            <a:endParaRPr lang="zh-CN" altLang="en-US" dirty="0"/>
          </a:p>
        </p:txBody>
      </p:sp>
      <p:sp>
        <p:nvSpPr>
          <p:cNvPr id="4" name="灯片编号占位符 3"/>
          <p:cNvSpPr>
            <a:spLocks noGrp="1"/>
          </p:cNvSpPr>
          <p:nvPr>
            <p:ph type="sldNum" sz="quarter" idx="5"/>
          </p:nvPr>
        </p:nvSpPr>
        <p:spPr/>
        <p:txBody>
          <a:bodyPr/>
          <a:lstStyle/>
          <a:p>
            <a:fld id="{D991EF8A-4CF7-4F19-B6CD-447A3EC6978D}" type="slidenum">
              <a:rPr lang="zh-CN" altLang="en-US" smtClean="0"/>
              <a:t>7</a:t>
            </a:fld>
            <a:endParaRPr lang="zh-CN" altLang="en-US"/>
          </a:p>
        </p:txBody>
      </p:sp>
    </p:spTree>
    <p:extLst>
      <p:ext uri="{BB962C8B-B14F-4D97-AF65-F5344CB8AC3E}">
        <p14:creationId xmlns:p14="http://schemas.microsoft.com/office/powerpoint/2010/main" val="1127955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512 x 512 animation images in </a:t>
            </a:r>
            <a:r>
              <a:rPr lang="en-US" altLang="zh-CN" sz="1200" b="0" i="0" u="none" strike="noStrike" kern="1200" baseline="0" dirty="0" err="1">
                <a:solidFill>
                  <a:schemeClr val="tx1"/>
                </a:solidFill>
                <a:latin typeface="+mn-lt"/>
                <a:ea typeface="+mn-ea"/>
                <a:cs typeface="+mn-cs"/>
              </a:rPr>
              <a:t>Danbooru</a:t>
            </a:r>
            <a:r>
              <a:rPr lang="en-US" altLang="zh-CN" sz="1200" b="0" i="0" u="none" strike="noStrike" kern="1200" baseline="0" dirty="0">
                <a:solidFill>
                  <a:schemeClr val="tx1"/>
                </a:solidFill>
                <a:latin typeface="+mn-lt"/>
                <a:ea typeface="+mn-ea"/>
                <a:cs typeface="+mn-cs"/>
              </a:rPr>
              <a:t> 2017 dataset. Among them, we select image of</a:t>
            </a:r>
          </a:p>
          <a:p>
            <a:r>
              <a:rPr lang="en-US" altLang="zh-CN" sz="1200" b="0" i="0" u="none" strike="noStrike" kern="1200" baseline="0" dirty="0">
                <a:solidFill>
                  <a:schemeClr val="tx1"/>
                </a:solidFill>
                <a:latin typeface="+mn-lt"/>
                <a:ea typeface="+mn-ea"/>
                <a:cs typeface="+mn-cs"/>
              </a:rPr>
              <a:t>single person whose background color is white. Based on these colorized image, we extract sketch</a:t>
            </a:r>
          </a:p>
          <a:p>
            <a:r>
              <a:rPr lang="en-US" altLang="zh-CN" sz="1200" b="0" i="0" u="none" strike="noStrike" kern="1200" baseline="0" dirty="0">
                <a:solidFill>
                  <a:schemeClr val="tx1"/>
                </a:solidFill>
                <a:latin typeface="+mn-lt"/>
                <a:ea typeface="+mn-ea"/>
                <a:cs typeface="+mn-cs"/>
              </a:rPr>
              <a:t>using </a:t>
            </a:r>
            <a:r>
              <a:rPr lang="en-US" altLang="zh-CN" sz="1200" b="0" i="0" u="none" strike="noStrike" kern="1200" baseline="0" dirty="0" err="1">
                <a:solidFill>
                  <a:schemeClr val="tx1"/>
                </a:solidFill>
                <a:latin typeface="+mn-lt"/>
                <a:ea typeface="+mn-ea"/>
                <a:cs typeface="+mn-cs"/>
              </a:rPr>
              <a:t>sketchKeras</a:t>
            </a:r>
            <a:r>
              <a:rPr lang="en-US" altLang="zh-CN" sz="1200" b="0" i="0" u="none" strike="noStrike" kern="1200" baseline="0" dirty="0">
                <a:solidFill>
                  <a:schemeClr val="tx1"/>
                </a:solidFill>
                <a:latin typeface="+mn-lt"/>
                <a:ea typeface="+mn-ea"/>
                <a:cs typeface="+mn-cs"/>
              </a:rPr>
              <a:t> model. Finally, we make sketch – color image paired dataset and corresponding</a:t>
            </a:r>
          </a:p>
          <a:p>
            <a:r>
              <a:rPr lang="en-US" altLang="zh-CN" sz="1200" b="0" i="0" u="none" strike="noStrike" kern="1200" baseline="0" dirty="0">
                <a:solidFill>
                  <a:schemeClr val="tx1"/>
                </a:solidFill>
                <a:latin typeface="+mn-lt"/>
                <a:ea typeface="+mn-ea"/>
                <a:cs typeface="+mn-cs"/>
              </a:rPr>
              <a:t>color histogram information in json format. Whole dataset are split into 14224 training, 3545 test images.</a:t>
            </a:r>
            <a:endParaRPr lang="zh-CN" altLang="en-US" dirty="0"/>
          </a:p>
        </p:txBody>
      </p:sp>
      <p:sp>
        <p:nvSpPr>
          <p:cNvPr id="4" name="灯片编号占位符 3"/>
          <p:cNvSpPr>
            <a:spLocks noGrp="1"/>
          </p:cNvSpPr>
          <p:nvPr>
            <p:ph type="sldNum" sz="quarter" idx="5"/>
          </p:nvPr>
        </p:nvSpPr>
        <p:spPr/>
        <p:txBody>
          <a:bodyPr/>
          <a:lstStyle/>
          <a:p>
            <a:fld id="{D991EF8A-4CF7-4F19-B6CD-447A3EC6978D}" type="slidenum">
              <a:rPr lang="zh-CN" altLang="en-US" smtClean="0"/>
              <a:t>10</a:t>
            </a:fld>
            <a:endParaRPr lang="zh-CN" altLang="en-US"/>
          </a:p>
        </p:txBody>
      </p:sp>
    </p:spTree>
    <p:extLst>
      <p:ext uri="{BB962C8B-B14F-4D97-AF65-F5344CB8AC3E}">
        <p14:creationId xmlns:p14="http://schemas.microsoft.com/office/powerpoint/2010/main" val="774682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512 x 512 animation images in </a:t>
            </a:r>
            <a:r>
              <a:rPr lang="en-US" altLang="zh-CN" sz="1200" b="0" i="0" u="none" strike="noStrike" kern="1200" baseline="0" dirty="0" err="1">
                <a:solidFill>
                  <a:schemeClr val="tx1"/>
                </a:solidFill>
                <a:latin typeface="+mn-lt"/>
                <a:ea typeface="+mn-ea"/>
                <a:cs typeface="+mn-cs"/>
              </a:rPr>
              <a:t>Danbooru</a:t>
            </a:r>
            <a:r>
              <a:rPr lang="en-US" altLang="zh-CN" sz="1200" b="0" i="0" u="none" strike="noStrike" kern="1200" baseline="0" dirty="0">
                <a:solidFill>
                  <a:schemeClr val="tx1"/>
                </a:solidFill>
                <a:latin typeface="+mn-lt"/>
                <a:ea typeface="+mn-ea"/>
                <a:cs typeface="+mn-cs"/>
              </a:rPr>
              <a:t> 2017 dataset. Among them, we select image of</a:t>
            </a:r>
          </a:p>
          <a:p>
            <a:r>
              <a:rPr lang="en-US" altLang="zh-CN" sz="1200" b="0" i="0" u="none" strike="noStrike" kern="1200" baseline="0" dirty="0">
                <a:solidFill>
                  <a:schemeClr val="tx1"/>
                </a:solidFill>
                <a:latin typeface="+mn-lt"/>
                <a:ea typeface="+mn-ea"/>
                <a:cs typeface="+mn-cs"/>
              </a:rPr>
              <a:t>single person whose background color is white. Based on these colorized image, we extract sketch</a:t>
            </a:r>
          </a:p>
          <a:p>
            <a:r>
              <a:rPr lang="en-US" altLang="zh-CN" sz="1200" b="0" i="0" u="none" strike="noStrike" kern="1200" baseline="0" dirty="0">
                <a:solidFill>
                  <a:schemeClr val="tx1"/>
                </a:solidFill>
                <a:latin typeface="+mn-lt"/>
                <a:ea typeface="+mn-ea"/>
                <a:cs typeface="+mn-cs"/>
              </a:rPr>
              <a:t>using </a:t>
            </a:r>
            <a:r>
              <a:rPr lang="en-US" altLang="zh-CN" sz="1200" b="0" i="0" u="none" strike="noStrike" kern="1200" baseline="0" dirty="0" err="1">
                <a:solidFill>
                  <a:schemeClr val="tx1"/>
                </a:solidFill>
                <a:latin typeface="+mn-lt"/>
                <a:ea typeface="+mn-ea"/>
                <a:cs typeface="+mn-cs"/>
              </a:rPr>
              <a:t>sketchKeras</a:t>
            </a:r>
            <a:r>
              <a:rPr lang="en-US" altLang="zh-CN" sz="1200" b="0" i="0" u="none" strike="noStrike" kern="1200" baseline="0" dirty="0">
                <a:solidFill>
                  <a:schemeClr val="tx1"/>
                </a:solidFill>
                <a:latin typeface="+mn-lt"/>
                <a:ea typeface="+mn-ea"/>
                <a:cs typeface="+mn-cs"/>
              </a:rPr>
              <a:t> model. Finally, we make sketch – color image paired dataset and corresponding</a:t>
            </a:r>
          </a:p>
          <a:p>
            <a:r>
              <a:rPr lang="en-US" altLang="zh-CN" sz="1200" b="0" i="0" u="none" strike="noStrike" kern="1200" baseline="0" dirty="0">
                <a:solidFill>
                  <a:schemeClr val="tx1"/>
                </a:solidFill>
                <a:latin typeface="+mn-lt"/>
                <a:ea typeface="+mn-ea"/>
                <a:cs typeface="+mn-cs"/>
              </a:rPr>
              <a:t>color histogram information in json format. Whole dataset are split into 14224 training, 3545 test images.</a:t>
            </a:r>
            <a:endParaRPr lang="zh-CN" altLang="en-US" dirty="0"/>
          </a:p>
        </p:txBody>
      </p:sp>
      <p:sp>
        <p:nvSpPr>
          <p:cNvPr id="4" name="灯片编号占位符 3"/>
          <p:cNvSpPr>
            <a:spLocks noGrp="1"/>
          </p:cNvSpPr>
          <p:nvPr>
            <p:ph type="sldNum" sz="quarter" idx="5"/>
          </p:nvPr>
        </p:nvSpPr>
        <p:spPr/>
        <p:txBody>
          <a:bodyPr/>
          <a:lstStyle/>
          <a:p>
            <a:fld id="{D991EF8A-4CF7-4F19-B6CD-447A3EC6978D}" type="slidenum">
              <a:rPr lang="zh-CN" altLang="en-US" smtClean="0"/>
              <a:t>11</a:t>
            </a:fld>
            <a:endParaRPr lang="zh-CN" altLang="en-US"/>
          </a:p>
        </p:txBody>
      </p:sp>
    </p:spTree>
    <p:extLst>
      <p:ext uri="{BB962C8B-B14F-4D97-AF65-F5344CB8AC3E}">
        <p14:creationId xmlns:p14="http://schemas.microsoft.com/office/powerpoint/2010/main" val="94663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991EF8A-4CF7-4F19-B6CD-447A3EC6978D}" type="slidenum">
              <a:rPr lang="zh-CN" altLang="en-US" smtClean="0"/>
              <a:t>16</a:t>
            </a:fld>
            <a:endParaRPr lang="zh-CN" altLang="en-US"/>
          </a:p>
        </p:txBody>
      </p:sp>
    </p:spTree>
    <p:extLst>
      <p:ext uri="{BB962C8B-B14F-4D97-AF65-F5344CB8AC3E}">
        <p14:creationId xmlns:p14="http://schemas.microsoft.com/office/powerpoint/2010/main" val="4288198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E917BE-DC63-4B34-B691-6EA629ADF36C}" type="datetimeFigureOut">
              <a:rPr lang="zh-CN" altLang="en-US" smtClean="0"/>
              <a:t>2019/12/30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BBED48-00E6-4C80-8275-5C8F3B8AA98D}" type="slidenum">
              <a:rPr lang="zh-CN" altLang="en-US" smtClean="0"/>
              <a:t>‹#›</a:t>
            </a:fld>
            <a:endParaRPr lang="zh-CN" altLang="en-US"/>
          </a:p>
        </p:txBody>
      </p:sp>
    </p:spTree>
    <p:extLst>
      <p:ext uri="{BB962C8B-B14F-4D97-AF65-F5344CB8AC3E}">
        <p14:creationId xmlns:p14="http://schemas.microsoft.com/office/powerpoint/2010/main" val="3503654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EE917BE-DC63-4B34-B691-6EA629ADF36C}" type="datetimeFigureOut">
              <a:rPr lang="zh-CN" altLang="en-US" smtClean="0"/>
              <a:t>2019/12/30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BBED48-00E6-4C80-8275-5C8F3B8AA98D}" type="slidenum">
              <a:rPr lang="zh-CN" altLang="en-US" smtClean="0"/>
              <a:t>‹#›</a:t>
            </a:fld>
            <a:endParaRPr lang="zh-CN" altLang="en-US"/>
          </a:p>
        </p:txBody>
      </p:sp>
    </p:spTree>
    <p:extLst>
      <p:ext uri="{BB962C8B-B14F-4D97-AF65-F5344CB8AC3E}">
        <p14:creationId xmlns:p14="http://schemas.microsoft.com/office/powerpoint/2010/main" val="1349171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EE917BE-DC63-4B34-B691-6EA629ADF36C}" type="datetimeFigureOut">
              <a:rPr lang="zh-CN" altLang="en-US" smtClean="0"/>
              <a:t>2019/12/30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BBED48-00E6-4C80-8275-5C8F3B8AA98D}"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78388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EE917BE-DC63-4B34-B691-6EA629ADF36C}" type="datetimeFigureOut">
              <a:rPr lang="zh-CN" altLang="en-US" smtClean="0"/>
              <a:t>2019/12/30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BBED48-00E6-4C80-8275-5C8F3B8AA98D}" type="slidenum">
              <a:rPr lang="zh-CN" altLang="en-US" smtClean="0"/>
              <a:t>‹#›</a:t>
            </a:fld>
            <a:endParaRPr lang="zh-CN" altLang="en-US"/>
          </a:p>
        </p:txBody>
      </p:sp>
    </p:spTree>
    <p:extLst>
      <p:ext uri="{BB962C8B-B14F-4D97-AF65-F5344CB8AC3E}">
        <p14:creationId xmlns:p14="http://schemas.microsoft.com/office/powerpoint/2010/main" val="2785496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EE917BE-DC63-4B34-B691-6EA629ADF36C}" type="datetimeFigureOut">
              <a:rPr lang="zh-CN" altLang="en-US" smtClean="0"/>
              <a:t>2019/12/30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BBED48-00E6-4C80-8275-5C8F3B8AA98D}"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519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EE917BE-DC63-4B34-B691-6EA629ADF36C}" type="datetimeFigureOut">
              <a:rPr lang="zh-CN" altLang="en-US" smtClean="0"/>
              <a:t>2019/12/30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BBED48-00E6-4C80-8275-5C8F3B8AA98D}" type="slidenum">
              <a:rPr lang="zh-CN" altLang="en-US" smtClean="0"/>
              <a:t>‹#›</a:t>
            </a:fld>
            <a:endParaRPr lang="zh-CN" altLang="en-US"/>
          </a:p>
        </p:txBody>
      </p:sp>
    </p:spTree>
    <p:extLst>
      <p:ext uri="{BB962C8B-B14F-4D97-AF65-F5344CB8AC3E}">
        <p14:creationId xmlns:p14="http://schemas.microsoft.com/office/powerpoint/2010/main" val="1864391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E917BE-DC63-4B34-B691-6EA629ADF36C}" type="datetimeFigureOut">
              <a:rPr lang="zh-CN" altLang="en-US" smtClean="0"/>
              <a:t>2019/12/30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BBED48-00E6-4C80-8275-5C8F3B8AA98D}" type="slidenum">
              <a:rPr lang="zh-CN" altLang="en-US" smtClean="0"/>
              <a:t>‹#›</a:t>
            </a:fld>
            <a:endParaRPr lang="zh-CN" altLang="en-US"/>
          </a:p>
        </p:txBody>
      </p:sp>
    </p:spTree>
    <p:extLst>
      <p:ext uri="{BB962C8B-B14F-4D97-AF65-F5344CB8AC3E}">
        <p14:creationId xmlns:p14="http://schemas.microsoft.com/office/powerpoint/2010/main" val="2168894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E917BE-DC63-4B34-B691-6EA629ADF36C}" type="datetimeFigureOut">
              <a:rPr lang="zh-CN" altLang="en-US" smtClean="0"/>
              <a:t>2019/12/30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BBED48-00E6-4C80-8275-5C8F3B8AA98D}" type="slidenum">
              <a:rPr lang="zh-CN" altLang="en-US" smtClean="0"/>
              <a:t>‹#›</a:t>
            </a:fld>
            <a:endParaRPr lang="zh-CN" altLang="en-US"/>
          </a:p>
        </p:txBody>
      </p:sp>
    </p:spTree>
    <p:extLst>
      <p:ext uri="{BB962C8B-B14F-4D97-AF65-F5344CB8AC3E}">
        <p14:creationId xmlns:p14="http://schemas.microsoft.com/office/powerpoint/2010/main" val="240296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E917BE-DC63-4B34-B691-6EA629ADF36C}" type="datetimeFigureOut">
              <a:rPr lang="zh-CN" altLang="en-US" smtClean="0"/>
              <a:t>2019/12/30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BBED48-00E6-4C80-8275-5C8F3B8AA98D}" type="slidenum">
              <a:rPr lang="zh-CN" altLang="en-US" smtClean="0"/>
              <a:t>‹#›</a:t>
            </a:fld>
            <a:endParaRPr lang="zh-CN" altLang="en-US"/>
          </a:p>
        </p:txBody>
      </p:sp>
    </p:spTree>
    <p:extLst>
      <p:ext uri="{BB962C8B-B14F-4D97-AF65-F5344CB8AC3E}">
        <p14:creationId xmlns:p14="http://schemas.microsoft.com/office/powerpoint/2010/main" val="3856585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EE917BE-DC63-4B34-B691-6EA629ADF36C}" type="datetimeFigureOut">
              <a:rPr lang="zh-CN" altLang="en-US" smtClean="0"/>
              <a:t>2019/12/30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BBED48-00E6-4C80-8275-5C8F3B8AA98D}" type="slidenum">
              <a:rPr lang="zh-CN" altLang="en-US" smtClean="0"/>
              <a:t>‹#›</a:t>
            </a:fld>
            <a:endParaRPr lang="zh-CN" altLang="en-US"/>
          </a:p>
        </p:txBody>
      </p:sp>
    </p:spTree>
    <p:extLst>
      <p:ext uri="{BB962C8B-B14F-4D97-AF65-F5344CB8AC3E}">
        <p14:creationId xmlns:p14="http://schemas.microsoft.com/office/powerpoint/2010/main" val="4208373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E917BE-DC63-4B34-B691-6EA629ADF36C}" type="datetimeFigureOut">
              <a:rPr lang="zh-CN" altLang="en-US" smtClean="0"/>
              <a:t>2019/12/30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BBED48-00E6-4C80-8275-5C8F3B8AA98D}" type="slidenum">
              <a:rPr lang="zh-CN" altLang="en-US" smtClean="0"/>
              <a:t>‹#›</a:t>
            </a:fld>
            <a:endParaRPr lang="zh-CN" altLang="en-US"/>
          </a:p>
        </p:txBody>
      </p:sp>
    </p:spTree>
    <p:extLst>
      <p:ext uri="{BB962C8B-B14F-4D97-AF65-F5344CB8AC3E}">
        <p14:creationId xmlns:p14="http://schemas.microsoft.com/office/powerpoint/2010/main" val="426630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E917BE-DC63-4B34-B691-6EA629ADF36C}" type="datetimeFigureOut">
              <a:rPr lang="zh-CN" altLang="en-US" smtClean="0"/>
              <a:t>2019/12/30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CBBED48-00E6-4C80-8275-5C8F3B8AA98D}" type="slidenum">
              <a:rPr lang="zh-CN" altLang="en-US" smtClean="0"/>
              <a:t>‹#›</a:t>
            </a:fld>
            <a:endParaRPr lang="zh-CN" altLang="en-US"/>
          </a:p>
        </p:txBody>
      </p:sp>
    </p:spTree>
    <p:extLst>
      <p:ext uri="{BB962C8B-B14F-4D97-AF65-F5344CB8AC3E}">
        <p14:creationId xmlns:p14="http://schemas.microsoft.com/office/powerpoint/2010/main" val="3745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E917BE-DC63-4B34-B691-6EA629ADF36C}" type="datetimeFigureOut">
              <a:rPr lang="zh-CN" altLang="en-US" smtClean="0"/>
              <a:t>2019/12/30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CBBED48-00E6-4C80-8275-5C8F3B8AA98D}" type="slidenum">
              <a:rPr lang="zh-CN" altLang="en-US" smtClean="0"/>
              <a:t>‹#›</a:t>
            </a:fld>
            <a:endParaRPr lang="zh-CN" altLang="en-US"/>
          </a:p>
        </p:txBody>
      </p:sp>
    </p:spTree>
    <p:extLst>
      <p:ext uri="{BB962C8B-B14F-4D97-AF65-F5344CB8AC3E}">
        <p14:creationId xmlns:p14="http://schemas.microsoft.com/office/powerpoint/2010/main" val="139656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917BE-DC63-4B34-B691-6EA629ADF36C}" type="datetimeFigureOut">
              <a:rPr lang="zh-CN" altLang="en-US" smtClean="0"/>
              <a:t>2019/12/30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CBBED48-00E6-4C80-8275-5C8F3B8AA98D}" type="slidenum">
              <a:rPr lang="zh-CN" altLang="en-US" smtClean="0"/>
              <a:t>‹#›</a:t>
            </a:fld>
            <a:endParaRPr lang="zh-CN" altLang="en-US"/>
          </a:p>
        </p:txBody>
      </p:sp>
    </p:spTree>
    <p:extLst>
      <p:ext uri="{BB962C8B-B14F-4D97-AF65-F5344CB8AC3E}">
        <p14:creationId xmlns:p14="http://schemas.microsoft.com/office/powerpoint/2010/main" val="1772646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EE917BE-DC63-4B34-B691-6EA629ADF36C}" type="datetimeFigureOut">
              <a:rPr lang="zh-CN" altLang="en-US" smtClean="0"/>
              <a:t>2019/12/30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BBED48-00E6-4C80-8275-5C8F3B8AA98D}" type="slidenum">
              <a:rPr lang="zh-CN" altLang="en-US" smtClean="0"/>
              <a:t>‹#›</a:t>
            </a:fld>
            <a:endParaRPr lang="zh-CN" altLang="en-US"/>
          </a:p>
        </p:txBody>
      </p:sp>
    </p:spTree>
    <p:extLst>
      <p:ext uri="{BB962C8B-B14F-4D97-AF65-F5344CB8AC3E}">
        <p14:creationId xmlns:p14="http://schemas.microsoft.com/office/powerpoint/2010/main" val="62925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EE917BE-DC63-4B34-B691-6EA629ADF36C}" type="datetimeFigureOut">
              <a:rPr lang="zh-CN" altLang="en-US" smtClean="0"/>
              <a:t>2019/12/30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BBED48-00E6-4C80-8275-5C8F3B8AA98D}" type="slidenum">
              <a:rPr lang="zh-CN" altLang="en-US" smtClean="0"/>
              <a:t>‹#›</a:t>
            </a:fld>
            <a:endParaRPr lang="zh-CN" altLang="en-US"/>
          </a:p>
        </p:txBody>
      </p:sp>
    </p:spTree>
    <p:extLst>
      <p:ext uri="{BB962C8B-B14F-4D97-AF65-F5344CB8AC3E}">
        <p14:creationId xmlns:p14="http://schemas.microsoft.com/office/powerpoint/2010/main" val="47490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E917BE-DC63-4B34-B691-6EA629ADF36C}" type="datetimeFigureOut">
              <a:rPr lang="zh-CN" altLang="en-US" smtClean="0"/>
              <a:t>2019/12/30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CBBED48-00E6-4C80-8275-5C8F3B8AA98D}" type="slidenum">
              <a:rPr lang="zh-CN" altLang="en-US" smtClean="0"/>
              <a:t>‹#›</a:t>
            </a:fld>
            <a:endParaRPr lang="zh-CN" altLang="en-US"/>
          </a:p>
        </p:txBody>
      </p:sp>
    </p:spTree>
    <p:extLst>
      <p:ext uri="{BB962C8B-B14F-4D97-AF65-F5344CB8AC3E}">
        <p14:creationId xmlns:p14="http://schemas.microsoft.com/office/powerpoint/2010/main" val="402295898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obskyr/colorgram.py" TargetMode="External"/><Relationship Id="rId2" Type="http://schemas.openxmlformats.org/officeDocument/2006/relationships/hyperlink" Target="https://github.com/lllyasviel/sketchKeras" TargetMode="External"/><Relationship Id="rId1" Type="http://schemas.openxmlformats.org/officeDocument/2006/relationships/slideLayout" Target="../slideLayouts/slideLayout2.xml"/><Relationship Id="rId5" Type="http://schemas.openxmlformats.org/officeDocument/2006/relationships/hyperlink" Target="https://github.com/ozan-oktay/Attention-Gated-Networks" TargetMode="External"/><Relationship Id="rId4" Type="http://schemas.openxmlformats.org/officeDocument/2006/relationships/hyperlink" Target="https://arxiv.org/pdf/1804.03999.pdf"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FA4EC7-16ED-4694-95A5-A2BB9C832AF6}"/>
              </a:ext>
            </a:extLst>
          </p:cNvPr>
          <p:cNvSpPr>
            <a:spLocks noGrp="1"/>
          </p:cNvSpPr>
          <p:nvPr>
            <p:ph type="ctrTitle"/>
          </p:nvPr>
        </p:nvSpPr>
        <p:spPr/>
        <p:txBody>
          <a:bodyPr>
            <a:normAutofit fontScale="90000"/>
          </a:bodyPr>
          <a:lstStyle/>
          <a:p>
            <a:r>
              <a:rPr lang="en-US" altLang="zh-CN" dirty="0"/>
              <a:t>Automatic Sketch Colorization Using Generative Adversarial Network (GAN)</a:t>
            </a:r>
            <a:endParaRPr lang="zh-CN" altLang="en-US" dirty="0"/>
          </a:p>
        </p:txBody>
      </p:sp>
      <p:sp>
        <p:nvSpPr>
          <p:cNvPr id="3" name="副标题 2">
            <a:extLst>
              <a:ext uri="{FF2B5EF4-FFF2-40B4-BE49-F238E27FC236}">
                <a16:creationId xmlns:a16="http://schemas.microsoft.com/office/drawing/2014/main" id="{8E013DA0-6FE1-4A5F-A4CC-5CF3DA30B550}"/>
              </a:ext>
            </a:extLst>
          </p:cNvPr>
          <p:cNvSpPr>
            <a:spLocks noGrp="1"/>
          </p:cNvSpPr>
          <p:nvPr>
            <p:ph type="subTitle" idx="1"/>
          </p:nvPr>
        </p:nvSpPr>
        <p:spPr/>
        <p:txBody>
          <a:bodyPr/>
          <a:lstStyle/>
          <a:p>
            <a:endParaRPr lang="en-US" altLang="zh-CN" dirty="0"/>
          </a:p>
          <a:p>
            <a:r>
              <a:rPr lang="zh-CN" altLang="en-US" sz="2000" dirty="0">
                <a:latin typeface="+mj-ea"/>
                <a:ea typeface="+mj-ea"/>
              </a:rPr>
              <a:t>陈平豪 黄萱茂 王子卓 江昌浩 张一凯</a:t>
            </a:r>
          </a:p>
          <a:p>
            <a:endParaRPr lang="zh-CN" altLang="en-US" dirty="0"/>
          </a:p>
        </p:txBody>
      </p:sp>
    </p:spTree>
    <p:extLst>
      <p:ext uri="{BB962C8B-B14F-4D97-AF65-F5344CB8AC3E}">
        <p14:creationId xmlns:p14="http://schemas.microsoft.com/office/powerpoint/2010/main" val="68062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8517B-E0FF-4DF5-B8E4-473602E4856D}"/>
              </a:ext>
            </a:extLst>
          </p:cNvPr>
          <p:cNvSpPr>
            <a:spLocks noGrp="1"/>
          </p:cNvSpPr>
          <p:nvPr>
            <p:ph type="title"/>
          </p:nvPr>
        </p:nvSpPr>
        <p:spPr/>
        <p:txBody>
          <a:bodyPr/>
          <a:lstStyle/>
          <a:p>
            <a:r>
              <a:rPr lang="en-US" altLang="zh-CN" dirty="0"/>
              <a:t>Result</a:t>
            </a:r>
            <a:endParaRPr lang="zh-CN" altLang="en-US" dirty="0"/>
          </a:p>
        </p:txBody>
      </p:sp>
      <p:pic>
        <p:nvPicPr>
          <p:cNvPr id="7" name="内容占位符 6">
            <a:extLst>
              <a:ext uri="{FF2B5EF4-FFF2-40B4-BE49-F238E27FC236}">
                <a16:creationId xmlns:a16="http://schemas.microsoft.com/office/drawing/2014/main" id="{78E55A60-20AF-4A44-96C9-4B41559C355F}"/>
              </a:ext>
            </a:extLst>
          </p:cNvPr>
          <p:cNvPicPr>
            <a:picLocks noGrp="1" noChangeAspect="1"/>
          </p:cNvPicPr>
          <p:nvPr>
            <p:ph idx="1"/>
          </p:nvPr>
        </p:nvPicPr>
        <p:blipFill rotWithShape="1">
          <a:blip r:embed="rId3"/>
          <a:srcRect r="25321"/>
          <a:stretch/>
        </p:blipFill>
        <p:spPr>
          <a:xfrm>
            <a:off x="1749017" y="2556501"/>
            <a:ext cx="6419623" cy="2149078"/>
          </a:xfrm>
          <a:prstGeom prst="rect">
            <a:avLst/>
          </a:prstGeom>
        </p:spPr>
      </p:pic>
      <p:pic>
        <p:nvPicPr>
          <p:cNvPr id="2050" name="Picture 2" descr="refer">
            <a:extLst>
              <a:ext uri="{FF2B5EF4-FFF2-40B4-BE49-F238E27FC236}">
                <a16:creationId xmlns:a16="http://schemas.microsoft.com/office/drawing/2014/main" id="{1F098A3E-CB02-476F-9197-4F2DC8ED8A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78" t="11104" r="26809" b="20900"/>
          <a:stretch/>
        </p:blipFill>
        <p:spPr bwMode="auto">
          <a:xfrm>
            <a:off x="1506588" y="4902926"/>
            <a:ext cx="6992983" cy="51380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E9EF4256-0AAE-40C5-AC6D-7B550AF00FF7}"/>
              </a:ext>
            </a:extLst>
          </p:cNvPr>
          <p:cNvSpPr/>
          <p:nvPr/>
        </p:nvSpPr>
        <p:spPr>
          <a:xfrm>
            <a:off x="3762103" y="4841966"/>
            <a:ext cx="165463" cy="679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5097CD4-C4A6-47C6-A46C-2A4A4E92B591}"/>
              </a:ext>
            </a:extLst>
          </p:cNvPr>
          <p:cNvSpPr/>
          <p:nvPr/>
        </p:nvSpPr>
        <p:spPr>
          <a:xfrm>
            <a:off x="6187441" y="4855029"/>
            <a:ext cx="165463" cy="679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705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8517B-E0FF-4DF5-B8E4-473602E4856D}"/>
              </a:ext>
            </a:extLst>
          </p:cNvPr>
          <p:cNvSpPr>
            <a:spLocks noGrp="1"/>
          </p:cNvSpPr>
          <p:nvPr>
            <p:ph type="title"/>
          </p:nvPr>
        </p:nvSpPr>
        <p:spPr/>
        <p:txBody>
          <a:bodyPr/>
          <a:lstStyle/>
          <a:p>
            <a:r>
              <a:rPr lang="en-US" altLang="zh-CN" dirty="0"/>
              <a:t>Result</a:t>
            </a:r>
            <a:endParaRPr lang="zh-CN" altLang="en-US" dirty="0"/>
          </a:p>
        </p:txBody>
      </p:sp>
      <p:pic>
        <p:nvPicPr>
          <p:cNvPr id="2050" name="Picture 2" descr="refer">
            <a:extLst>
              <a:ext uri="{FF2B5EF4-FFF2-40B4-BE49-F238E27FC236}">
                <a16:creationId xmlns:a16="http://schemas.microsoft.com/office/drawing/2014/main" id="{1F098A3E-CB02-476F-9197-4F2DC8ED8A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78" t="11104" r="26809" b="20900"/>
          <a:stretch/>
        </p:blipFill>
        <p:spPr bwMode="auto">
          <a:xfrm>
            <a:off x="1506588" y="4902926"/>
            <a:ext cx="6992983" cy="51380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E9EF4256-0AAE-40C5-AC6D-7B550AF00FF7}"/>
              </a:ext>
            </a:extLst>
          </p:cNvPr>
          <p:cNvSpPr/>
          <p:nvPr/>
        </p:nvSpPr>
        <p:spPr>
          <a:xfrm>
            <a:off x="3762103" y="4841966"/>
            <a:ext cx="165463" cy="679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5097CD4-C4A6-47C6-A46C-2A4A4E92B591}"/>
              </a:ext>
            </a:extLst>
          </p:cNvPr>
          <p:cNvSpPr/>
          <p:nvPr/>
        </p:nvSpPr>
        <p:spPr>
          <a:xfrm>
            <a:off x="6187441" y="4855029"/>
            <a:ext cx="165463" cy="679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183DCC16-A0E1-4C3F-B832-D7B1083F4E90}"/>
              </a:ext>
            </a:extLst>
          </p:cNvPr>
          <p:cNvPicPr>
            <a:picLocks noChangeAspect="1"/>
          </p:cNvPicPr>
          <p:nvPr/>
        </p:nvPicPr>
        <p:blipFill rotWithShape="1">
          <a:blip r:embed="rId4"/>
          <a:srcRect r="25500"/>
          <a:stretch/>
        </p:blipFill>
        <p:spPr>
          <a:xfrm>
            <a:off x="1776548" y="2532016"/>
            <a:ext cx="6566264" cy="2159609"/>
          </a:xfrm>
          <a:prstGeom prst="rect">
            <a:avLst/>
          </a:prstGeom>
        </p:spPr>
      </p:pic>
    </p:spTree>
    <p:extLst>
      <p:ext uri="{BB962C8B-B14F-4D97-AF65-F5344CB8AC3E}">
        <p14:creationId xmlns:p14="http://schemas.microsoft.com/office/powerpoint/2010/main" val="952994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4151B-3899-4373-8109-57FF787C4948}"/>
              </a:ext>
            </a:extLst>
          </p:cNvPr>
          <p:cNvSpPr>
            <a:spLocks noGrp="1"/>
          </p:cNvSpPr>
          <p:nvPr>
            <p:ph type="title"/>
          </p:nvPr>
        </p:nvSpPr>
        <p:spPr/>
        <p:txBody>
          <a:bodyPr/>
          <a:lstStyle/>
          <a:p>
            <a:r>
              <a:rPr lang="en-US" altLang="zh-CN" dirty="0"/>
              <a:t>Result</a:t>
            </a:r>
            <a:endParaRPr lang="zh-CN" altLang="en-US" dirty="0"/>
          </a:p>
        </p:txBody>
      </p:sp>
      <p:pic>
        <p:nvPicPr>
          <p:cNvPr id="4" name="内容占位符 3">
            <a:extLst>
              <a:ext uri="{FF2B5EF4-FFF2-40B4-BE49-F238E27FC236}">
                <a16:creationId xmlns:a16="http://schemas.microsoft.com/office/drawing/2014/main" id="{11E229B3-4ACC-472E-8F6E-30912C63BFB4}"/>
              </a:ext>
            </a:extLst>
          </p:cNvPr>
          <p:cNvPicPr>
            <a:picLocks noGrp="1" noChangeAspect="1"/>
          </p:cNvPicPr>
          <p:nvPr>
            <p:ph idx="1"/>
          </p:nvPr>
        </p:nvPicPr>
        <p:blipFill>
          <a:blip r:embed="rId2"/>
          <a:stretch>
            <a:fillRect/>
          </a:stretch>
        </p:blipFill>
        <p:spPr>
          <a:xfrm>
            <a:off x="621937" y="1469694"/>
            <a:ext cx="7315200" cy="2438400"/>
          </a:xfrm>
          <a:prstGeom prst="rect">
            <a:avLst/>
          </a:prstGeom>
        </p:spPr>
      </p:pic>
      <p:pic>
        <p:nvPicPr>
          <p:cNvPr id="5" name="图片 4">
            <a:extLst>
              <a:ext uri="{FF2B5EF4-FFF2-40B4-BE49-F238E27FC236}">
                <a16:creationId xmlns:a16="http://schemas.microsoft.com/office/drawing/2014/main" id="{B4C0F433-2700-4EF0-9D26-17B7FECAE4C6}"/>
              </a:ext>
            </a:extLst>
          </p:cNvPr>
          <p:cNvPicPr>
            <a:picLocks noChangeAspect="1"/>
          </p:cNvPicPr>
          <p:nvPr/>
        </p:nvPicPr>
        <p:blipFill>
          <a:blip r:embed="rId3"/>
          <a:stretch>
            <a:fillRect/>
          </a:stretch>
        </p:blipFill>
        <p:spPr>
          <a:xfrm>
            <a:off x="621937" y="3845560"/>
            <a:ext cx="7315200" cy="2438400"/>
          </a:xfrm>
          <a:prstGeom prst="rect">
            <a:avLst/>
          </a:prstGeom>
        </p:spPr>
      </p:pic>
    </p:spTree>
    <p:extLst>
      <p:ext uri="{BB962C8B-B14F-4D97-AF65-F5344CB8AC3E}">
        <p14:creationId xmlns:p14="http://schemas.microsoft.com/office/powerpoint/2010/main" val="3961602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D1469-F078-4D04-B230-ABC521EA18FE}"/>
              </a:ext>
            </a:extLst>
          </p:cNvPr>
          <p:cNvSpPr>
            <a:spLocks noGrp="1"/>
          </p:cNvSpPr>
          <p:nvPr>
            <p:ph type="title"/>
          </p:nvPr>
        </p:nvSpPr>
        <p:spPr/>
        <p:txBody>
          <a:bodyPr/>
          <a:lstStyle/>
          <a:p>
            <a:r>
              <a:rPr lang="en-US" altLang="zh-CN" dirty="0"/>
              <a:t>Problem</a:t>
            </a:r>
            <a:endParaRPr lang="zh-CN" altLang="en-US" dirty="0"/>
          </a:p>
        </p:txBody>
      </p:sp>
      <p:sp>
        <p:nvSpPr>
          <p:cNvPr id="3" name="内容占位符 2">
            <a:extLst>
              <a:ext uri="{FF2B5EF4-FFF2-40B4-BE49-F238E27FC236}">
                <a16:creationId xmlns:a16="http://schemas.microsoft.com/office/drawing/2014/main" id="{5FFDBD29-7C97-447B-806A-C367932DE7B6}"/>
              </a:ext>
            </a:extLst>
          </p:cNvPr>
          <p:cNvSpPr>
            <a:spLocks noGrp="1"/>
          </p:cNvSpPr>
          <p:nvPr>
            <p:ph idx="1"/>
          </p:nvPr>
        </p:nvSpPr>
        <p:spPr/>
        <p:txBody>
          <a:bodyPr>
            <a:normAutofit/>
          </a:bodyPr>
          <a:lstStyle/>
          <a:p>
            <a:r>
              <a:rPr lang="en-US" altLang="zh-CN" sz="2400" dirty="0"/>
              <a:t>Cannot get style for dark image</a:t>
            </a:r>
          </a:p>
          <a:p>
            <a:r>
              <a:rPr lang="en-US" altLang="zh-CN" sz="2400" dirty="0"/>
              <a:t>Cannot colorize well for noisy background image</a:t>
            </a:r>
          </a:p>
          <a:p>
            <a:endParaRPr lang="zh-CN" altLang="en-US" sz="2400" dirty="0"/>
          </a:p>
        </p:txBody>
      </p:sp>
    </p:spTree>
    <p:extLst>
      <p:ext uri="{BB962C8B-B14F-4D97-AF65-F5344CB8AC3E}">
        <p14:creationId xmlns:p14="http://schemas.microsoft.com/office/powerpoint/2010/main" val="144610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500003-D494-4D66-AB00-DABCD482FE1B}"/>
              </a:ext>
            </a:extLst>
          </p:cNvPr>
          <p:cNvSpPr>
            <a:spLocks noGrp="1"/>
          </p:cNvSpPr>
          <p:nvPr>
            <p:ph type="title"/>
          </p:nvPr>
        </p:nvSpPr>
        <p:spPr/>
        <p:txBody>
          <a:bodyPr/>
          <a:lstStyle/>
          <a:p>
            <a:r>
              <a:rPr lang="en-US" altLang="zh-CN" dirty="0"/>
              <a:t>Reference</a:t>
            </a:r>
            <a:br>
              <a:rPr lang="en-US" altLang="zh-CN" b="1" dirty="0"/>
            </a:br>
            <a:endParaRPr lang="zh-CN" altLang="en-US" dirty="0"/>
          </a:p>
        </p:txBody>
      </p:sp>
      <p:sp>
        <p:nvSpPr>
          <p:cNvPr id="3" name="内容占位符 2">
            <a:extLst>
              <a:ext uri="{FF2B5EF4-FFF2-40B4-BE49-F238E27FC236}">
                <a16:creationId xmlns:a16="http://schemas.microsoft.com/office/drawing/2014/main" id="{453BDA64-F063-4AA3-B905-AB044883EF6D}"/>
              </a:ext>
            </a:extLst>
          </p:cNvPr>
          <p:cNvSpPr>
            <a:spLocks noGrp="1"/>
          </p:cNvSpPr>
          <p:nvPr>
            <p:ph idx="1"/>
          </p:nvPr>
        </p:nvSpPr>
        <p:spPr/>
        <p:txBody>
          <a:bodyPr/>
          <a:lstStyle/>
          <a:p>
            <a:r>
              <a:rPr lang="en-US" altLang="zh-CN" sz="2400" dirty="0"/>
              <a:t>Style Transfer for Anime Sketches with Enhanced Residual U-net and Auxiliary Classifier GAN</a:t>
            </a:r>
          </a:p>
          <a:p>
            <a:r>
              <a:rPr lang="en-US" altLang="zh-CN" dirty="0" err="1"/>
              <a:t>Lvmin</a:t>
            </a:r>
            <a:r>
              <a:rPr lang="en-US" altLang="zh-CN" dirty="0"/>
              <a:t> Zhang, Yi Ji and Xin Lin</a:t>
            </a:r>
          </a:p>
          <a:p>
            <a:r>
              <a:rPr lang="en-US" altLang="zh-CN" dirty="0"/>
              <a:t>School of Computer Science and Technology, Soochow University</a:t>
            </a:r>
            <a:endParaRPr lang="en-US" altLang="zh-CN" sz="2400" dirty="0"/>
          </a:p>
        </p:txBody>
      </p:sp>
    </p:spTree>
    <p:extLst>
      <p:ext uri="{BB962C8B-B14F-4D97-AF65-F5344CB8AC3E}">
        <p14:creationId xmlns:p14="http://schemas.microsoft.com/office/powerpoint/2010/main" val="3339083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500003-D494-4D66-AB00-DABCD482FE1B}"/>
              </a:ext>
            </a:extLst>
          </p:cNvPr>
          <p:cNvSpPr>
            <a:spLocks noGrp="1"/>
          </p:cNvSpPr>
          <p:nvPr>
            <p:ph type="title"/>
          </p:nvPr>
        </p:nvSpPr>
        <p:spPr/>
        <p:txBody>
          <a:bodyPr/>
          <a:lstStyle/>
          <a:p>
            <a:r>
              <a:rPr lang="en-US" altLang="zh-CN" dirty="0"/>
              <a:t>Reference</a:t>
            </a:r>
            <a:br>
              <a:rPr lang="en-US" altLang="zh-CN" b="1" dirty="0"/>
            </a:br>
            <a:endParaRPr lang="zh-CN" altLang="en-US" dirty="0"/>
          </a:p>
        </p:txBody>
      </p:sp>
      <p:sp>
        <p:nvSpPr>
          <p:cNvPr id="3" name="内容占位符 2">
            <a:extLst>
              <a:ext uri="{FF2B5EF4-FFF2-40B4-BE49-F238E27FC236}">
                <a16:creationId xmlns:a16="http://schemas.microsoft.com/office/drawing/2014/main" id="{453BDA64-F063-4AA3-B905-AB044883EF6D}"/>
              </a:ext>
            </a:extLst>
          </p:cNvPr>
          <p:cNvSpPr>
            <a:spLocks noGrp="1"/>
          </p:cNvSpPr>
          <p:nvPr>
            <p:ph idx="1"/>
          </p:nvPr>
        </p:nvSpPr>
        <p:spPr/>
        <p:txBody>
          <a:bodyPr/>
          <a:lstStyle/>
          <a:p>
            <a:r>
              <a:rPr lang="en-US" altLang="zh-CN" sz="2400" dirty="0"/>
              <a:t>Sketch Image Generation</a:t>
            </a:r>
          </a:p>
          <a:p>
            <a:pPr marL="0" indent="0">
              <a:buNone/>
            </a:pPr>
            <a:r>
              <a:rPr lang="en-US" altLang="zh-CN" dirty="0">
                <a:hlinkClick r:id="rId2"/>
              </a:rPr>
              <a:t>https://github.com/lllyasviel/sketchKeras</a:t>
            </a:r>
            <a:endParaRPr lang="en-US" altLang="zh-CN" sz="2400" dirty="0"/>
          </a:p>
          <a:p>
            <a:r>
              <a:rPr lang="en-US" altLang="zh-CN" sz="2400" dirty="0"/>
              <a:t>Color Histogram Extraction</a:t>
            </a:r>
          </a:p>
          <a:p>
            <a:pPr marL="0" indent="0">
              <a:buNone/>
            </a:pPr>
            <a:r>
              <a:rPr lang="en-US" altLang="zh-CN" u="sng" dirty="0">
                <a:hlinkClick r:id="rId3"/>
              </a:rPr>
              <a:t>https://github.com/obskyr/colorgram.py</a:t>
            </a:r>
            <a:endParaRPr lang="en-US" altLang="zh-CN" sz="2400" dirty="0"/>
          </a:p>
          <a:p>
            <a:r>
              <a:rPr lang="en-US" altLang="zh-CN" sz="2400" dirty="0" err="1"/>
              <a:t>Attentioned</a:t>
            </a:r>
            <a:r>
              <a:rPr lang="en-US" altLang="zh-CN" sz="2400" dirty="0"/>
              <a:t> </a:t>
            </a:r>
            <a:r>
              <a:rPr lang="en-US" altLang="zh-CN" sz="2400" dirty="0" err="1"/>
              <a:t>Unet</a:t>
            </a:r>
            <a:endParaRPr lang="en-US" altLang="zh-CN" sz="2400" dirty="0"/>
          </a:p>
          <a:p>
            <a:pPr marL="0" indent="0">
              <a:buNone/>
            </a:pPr>
            <a:r>
              <a:rPr lang="en-US" altLang="zh-CN" dirty="0">
                <a:hlinkClick r:id="rId4"/>
              </a:rPr>
              <a:t>https://arxiv.org/pdf/1804.03999.pdf</a:t>
            </a:r>
            <a:endParaRPr lang="en-US" altLang="zh-CN" dirty="0"/>
          </a:p>
          <a:p>
            <a:pPr marL="0" indent="0">
              <a:buNone/>
            </a:pPr>
            <a:r>
              <a:rPr lang="en-US" altLang="zh-CN" dirty="0">
                <a:hlinkClick r:id="rId5"/>
              </a:rPr>
              <a:t>https://github.com/ozan-oktay/Attention-Gated-Networks</a:t>
            </a:r>
            <a:endParaRPr lang="en-US" altLang="zh-CN" dirty="0"/>
          </a:p>
          <a:p>
            <a:pPr marL="0" indent="0">
              <a:buNone/>
            </a:pPr>
            <a:endParaRPr lang="en-US" altLang="zh-CN" sz="2400" dirty="0"/>
          </a:p>
        </p:txBody>
      </p:sp>
    </p:spTree>
    <p:extLst>
      <p:ext uri="{BB962C8B-B14F-4D97-AF65-F5344CB8AC3E}">
        <p14:creationId xmlns:p14="http://schemas.microsoft.com/office/powerpoint/2010/main" val="648477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E8CC8E1-CC77-4574-A06E-F19A58259A26}"/>
              </a:ext>
            </a:extLst>
          </p:cNvPr>
          <p:cNvSpPr>
            <a:spLocks noGrp="1"/>
          </p:cNvSpPr>
          <p:nvPr>
            <p:ph type="ctrTitle"/>
          </p:nvPr>
        </p:nvSpPr>
        <p:spPr/>
        <p:txBody>
          <a:bodyPr/>
          <a:lstStyle/>
          <a:p>
            <a:pPr algn="ctr"/>
            <a:r>
              <a:rPr lang="en-US" altLang="zh-CN" dirty="0"/>
              <a:t>Thanks!</a:t>
            </a:r>
            <a:endParaRPr lang="zh-CN" altLang="en-US" dirty="0"/>
          </a:p>
        </p:txBody>
      </p:sp>
      <p:sp>
        <p:nvSpPr>
          <p:cNvPr id="5" name="副标题 4">
            <a:extLst>
              <a:ext uri="{FF2B5EF4-FFF2-40B4-BE49-F238E27FC236}">
                <a16:creationId xmlns:a16="http://schemas.microsoft.com/office/drawing/2014/main" id="{219D2208-C9D0-4DAF-894A-A3F1A47004EB}"/>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915708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3564F-1C31-4C4C-9E9D-FD6CEA39DC2B}"/>
              </a:ext>
            </a:extLst>
          </p:cNvPr>
          <p:cNvSpPr>
            <a:spLocks noGrp="1"/>
          </p:cNvSpPr>
          <p:nvPr>
            <p:ph type="title"/>
          </p:nvPr>
        </p:nvSpPr>
        <p:spPr/>
        <p:txBody>
          <a:bodyPr>
            <a:normAutofit/>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B2E99DC1-82B0-47EC-86BA-B7CB672078E1}"/>
              </a:ext>
            </a:extLst>
          </p:cNvPr>
          <p:cNvSpPr>
            <a:spLocks noGrp="1"/>
          </p:cNvSpPr>
          <p:nvPr>
            <p:ph idx="1"/>
          </p:nvPr>
        </p:nvSpPr>
        <p:spPr/>
        <p:txBody>
          <a:bodyPr>
            <a:normAutofit/>
          </a:bodyPr>
          <a:lstStyle/>
          <a:p>
            <a:pPr marL="0" indent="0">
              <a:buNone/>
            </a:pPr>
            <a:r>
              <a:rPr lang="en-US" altLang="zh-CN" sz="2400" dirty="0"/>
              <a:t>Generative Adversarial Network (GAN) is one of the most famous deep learning technique in Computer Vision.</a:t>
            </a:r>
          </a:p>
          <a:p>
            <a:pPr marL="0" indent="0">
              <a:buNone/>
            </a:pPr>
            <a:r>
              <a:rPr lang="en-US" altLang="zh-CN" sz="2400" dirty="0"/>
              <a:t>Among various applications of GAN in Computer Vision area, we focus on sketch colorization. It maps sketch image into colorized image. In this project, we construct our novel model and conduct an experiment of automatic animation sketch image colorization using target reference image. </a:t>
            </a:r>
            <a:endParaRPr lang="zh-CN" altLang="en-US" sz="2400" dirty="0"/>
          </a:p>
        </p:txBody>
      </p:sp>
    </p:spTree>
    <p:extLst>
      <p:ext uri="{BB962C8B-B14F-4D97-AF65-F5344CB8AC3E}">
        <p14:creationId xmlns:p14="http://schemas.microsoft.com/office/powerpoint/2010/main" val="206349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8517B-E0FF-4DF5-B8E4-473602E4856D}"/>
              </a:ext>
            </a:extLst>
          </p:cNvPr>
          <p:cNvSpPr>
            <a:spLocks noGrp="1"/>
          </p:cNvSpPr>
          <p:nvPr>
            <p:ph type="title"/>
          </p:nvPr>
        </p:nvSpPr>
        <p:spPr/>
        <p:txBody>
          <a:bodyPr/>
          <a:lstStyle/>
          <a:p>
            <a:r>
              <a:rPr lang="en-US" altLang="zh-CN" dirty="0"/>
              <a:t>Color Histogram</a:t>
            </a:r>
            <a:endParaRPr lang="zh-CN" altLang="en-US" dirty="0"/>
          </a:p>
        </p:txBody>
      </p:sp>
      <p:sp>
        <p:nvSpPr>
          <p:cNvPr id="3" name="内容占位符 2">
            <a:extLst>
              <a:ext uri="{FF2B5EF4-FFF2-40B4-BE49-F238E27FC236}">
                <a16:creationId xmlns:a16="http://schemas.microsoft.com/office/drawing/2014/main" id="{1B87B89F-3347-45DE-B7BE-93CEFED55882}"/>
              </a:ext>
            </a:extLst>
          </p:cNvPr>
          <p:cNvSpPr>
            <a:spLocks noGrp="1"/>
          </p:cNvSpPr>
          <p:nvPr>
            <p:ph idx="1"/>
          </p:nvPr>
        </p:nvSpPr>
        <p:spPr>
          <a:xfrm>
            <a:off x="677334" y="1487055"/>
            <a:ext cx="8596668" cy="4554307"/>
          </a:xfrm>
        </p:spPr>
        <p:txBody>
          <a:bodyPr>
            <a:normAutofit/>
          </a:bodyPr>
          <a:lstStyle/>
          <a:p>
            <a:pPr marL="0" indent="0">
              <a:buNone/>
            </a:pPr>
            <a:r>
              <a:rPr lang="en-US" altLang="zh-CN" sz="2400" dirty="0"/>
              <a:t>For reference images, we crop image into 4 regions vertically. After that, we extract top-4 colors for each region. Using 16 extracted colors, we make 4 RGB images. The </a:t>
            </a:r>
            <a:r>
              <a:rPr lang="en-US" altLang="zh-CN" sz="2400" dirty="0" err="1"/>
              <a:t>i-th</a:t>
            </a:r>
            <a:r>
              <a:rPr lang="en-US" altLang="zh-CN" sz="2400" dirty="0"/>
              <a:t> image contain stop-</a:t>
            </a:r>
            <a:r>
              <a:rPr lang="en-US" altLang="zh-CN" sz="2400" dirty="0" err="1"/>
              <a:t>i</a:t>
            </a:r>
            <a:r>
              <a:rPr lang="en-US" altLang="zh-CN" sz="2400" dirty="0"/>
              <a:t> color of each cropped region.</a:t>
            </a:r>
            <a:endParaRPr lang="zh-CN" altLang="en-US" sz="2400" dirty="0"/>
          </a:p>
        </p:txBody>
      </p:sp>
      <p:pic>
        <p:nvPicPr>
          <p:cNvPr id="4" name="图片 3">
            <a:extLst>
              <a:ext uri="{FF2B5EF4-FFF2-40B4-BE49-F238E27FC236}">
                <a16:creationId xmlns:a16="http://schemas.microsoft.com/office/drawing/2014/main" id="{D619F6EF-9AF8-4DC5-ABC1-A0B026C6B9E5}"/>
              </a:ext>
            </a:extLst>
          </p:cNvPr>
          <p:cNvPicPr>
            <a:picLocks noChangeAspect="1"/>
          </p:cNvPicPr>
          <p:nvPr/>
        </p:nvPicPr>
        <p:blipFill>
          <a:blip r:embed="rId3"/>
          <a:stretch>
            <a:fillRect/>
          </a:stretch>
        </p:blipFill>
        <p:spPr>
          <a:xfrm>
            <a:off x="1487419" y="3698539"/>
            <a:ext cx="7074326" cy="2826952"/>
          </a:xfrm>
          <a:prstGeom prst="rect">
            <a:avLst/>
          </a:prstGeom>
        </p:spPr>
      </p:pic>
    </p:spTree>
    <p:extLst>
      <p:ext uri="{BB962C8B-B14F-4D97-AF65-F5344CB8AC3E}">
        <p14:creationId xmlns:p14="http://schemas.microsoft.com/office/powerpoint/2010/main" val="496643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8517B-E0FF-4DF5-B8E4-473602E4856D}"/>
              </a:ext>
            </a:extLst>
          </p:cNvPr>
          <p:cNvSpPr>
            <a:spLocks noGrp="1"/>
          </p:cNvSpPr>
          <p:nvPr>
            <p:ph type="title"/>
          </p:nvPr>
        </p:nvSpPr>
        <p:spPr>
          <a:xfrm>
            <a:off x="677334" y="609600"/>
            <a:ext cx="8596668" cy="1320800"/>
          </a:xfrm>
        </p:spPr>
        <p:txBody>
          <a:bodyPr/>
          <a:lstStyle/>
          <a:p>
            <a:r>
              <a:rPr lang="en-US" altLang="zh-CN" dirty="0"/>
              <a:t>Proposed Method</a:t>
            </a:r>
            <a:endParaRPr lang="zh-CN" altLang="en-US" dirty="0"/>
          </a:p>
        </p:txBody>
      </p:sp>
      <p:sp>
        <p:nvSpPr>
          <p:cNvPr id="3" name="内容占位符 2">
            <a:extLst>
              <a:ext uri="{FF2B5EF4-FFF2-40B4-BE49-F238E27FC236}">
                <a16:creationId xmlns:a16="http://schemas.microsoft.com/office/drawing/2014/main" id="{1B87B89F-3347-45DE-B7BE-93CEFED55882}"/>
              </a:ext>
            </a:extLst>
          </p:cNvPr>
          <p:cNvSpPr>
            <a:spLocks noGrp="1"/>
          </p:cNvSpPr>
          <p:nvPr>
            <p:ph idx="1"/>
          </p:nvPr>
        </p:nvSpPr>
        <p:spPr>
          <a:xfrm>
            <a:off x="677334" y="1487055"/>
            <a:ext cx="8596668" cy="4554307"/>
          </a:xfrm>
        </p:spPr>
        <p:txBody>
          <a:bodyPr>
            <a:normAutofit/>
          </a:bodyPr>
          <a:lstStyle/>
          <a:p>
            <a:pPr marL="0" indent="0">
              <a:buNone/>
            </a:pPr>
            <a:r>
              <a:rPr lang="en-US" altLang="zh-CN" sz="2400" dirty="0"/>
              <a:t>When feeding input into generator, sketch image and 4 color histogram images (extracted from reference image) are concatenated. Thus, generator gets 512 x 512 x 15 input image and generates 512 x 512 x 3 output image.</a:t>
            </a:r>
            <a:endParaRPr lang="zh-CN" altLang="en-US" sz="2400" dirty="0"/>
          </a:p>
        </p:txBody>
      </p:sp>
      <p:pic>
        <p:nvPicPr>
          <p:cNvPr id="5" name="图片 4">
            <a:extLst>
              <a:ext uri="{FF2B5EF4-FFF2-40B4-BE49-F238E27FC236}">
                <a16:creationId xmlns:a16="http://schemas.microsoft.com/office/drawing/2014/main" id="{E97871BC-89C1-44C5-9268-2B4D5C8EFB07}"/>
              </a:ext>
            </a:extLst>
          </p:cNvPr>
          <p:cNvPicPr>
            <a:picLocks noChangeAspect="1"/>
          </p:cNvPicPr>
          <p:nvPr/>
        </p:nvPicPr>
        <p:blipFill>
          <a:blip r:embed="rId2"/>
          <a:stretch>
            <a:fillRect/>
          </a:stretch>
        </p:blipFill>
        <p:spPr>
          <a:xfrm>
            <a:off x="1724655" y="3123855"/>
            <a:ext cx="2278791" cy="3360695"/>
          </a:xfrm>
          <a:prstGeom prst="rect">
            <a:avLst/>
          </a:prstGeom>
        </p:spPr>
      </p:pic>
      <p:pic>
        <p:nvPicPr>
          <p:cNvPr id="6" name="图片 5">
            <a:extLst>
              <a:ext uri="{FF2B5EF4-FFF2-40B4-BE49-F238E27FC236}">
                <a16:creationId xmlns:a16="http://schemas.microsoft.com/office/drawing/2014/main" id="{3D7615B5-88C5-4B3C-8E11-98A2DAB7F969}"/>
              </a:ext>
            </a:extLst>
          </p:cNvPr>
          <p:cNvPicPr>
            <a:picLocks noChangeAspect="1"/>
          </p:cNvPicPr>
          <p:nvPr/>
        </p:nvPicPr>
        <p:blipFill>
          <a:blip r:embed="rId3"/>
          <a:stretch>
            <a:fillRect/>
          </a:stretch>
        </p:blipFill>
        <p:spPr>
          <a:xfrm>
            <a:off x="5086853" y="3704787"/>
            <a:ext cx="1816867" cy="2198830"/>
          </a:xfrm>
          <a:prstGeom prst="rect">
            <a:avLst/>
          </a:prstGeom>
        </p:spPr>
      </p:pic>
    </p:spTree>
    <p:extLst>
      <p:ext uri="{BB962C8B-B14F-4D97-AF65-F5344CB8AC3E}">
        <p14:creationId xmlns:p14="http://schemas.microsoft.com/office/powerpoint/2010/main" val="1786691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8517B-E0FF-4DF5-B8E4-473602E4856D}"/>
              </a:ext>
            </a:extLst>
          </p:cNvPr>
          <p:cNvSpPr>
            <a:spLocks noGrp="1"/>
          </p:cNvSpPr>
          <p:nvPr>
            <p:ph type="title"/>
          </p:nvPr>
        </p:nvSpPr>
        <p:spPr/>
        <p:txBody>
          <a:bodyPr/>
          <a:lstStyle/>
          <a:p>
            <a:r>
              <a:rPr lang="en-US" altLang="zh-CN" dirty="0"/>
              <a:t>Generator Architecture</a:t>
            </a:r>
            <a:endParaRPr lang="zh-CN" altLang="en-US" dirty="0"/>
          </a:p>
        </p:txBody>
      </p:sp>
      <p:pic>
        <p:nvPicPr>
          <p:cNvPr id="9" name="内容占位符 8">
            <a:extLst>
              <a:ext uri="{FF2B5EF4-FFF2-40B4-BE49-F238E27FC236}">
                <a16:creationId xmlns:a16="http://schemas.microsoft.com/office/drawing/2014/main" id="{9054E6C0-7F69-45F2-9FC4-5515940E0F00}"/>
              </a:ext>
            </a:extLst>
          </p:cNvPr>
          <p:cNvPicPr>
            <a:picLocks noGrp="1" noChangeAspect="1"/>
          </p:cNvPicPr>
          <p:nvPr>
            <p:ph idx="1"/>
          </p:nvPr>
        </p:nvPicPr>
        <p:blipFill>
          <a:blip r:embed="rId3"/>
          <a:stretch>
            <a:fillRect/>
          </a:stretch>
        </p:blipFill>
        <p:spPr>
          <a:xfrm>
            <a:off x="869693" y="1759906"/>
            <a:ext cx="8136451" cy="2981000"/>
          </a:xfrm>
          <a:prstGeom prst="rect">
            <a:avLst/>
          </a:prstGeom>
        </p:spPr>
      </p:pic>
      <p:pic>
        <p:nvPicPr>
          <p:cNvPr id="12" name="图片 11">
            <a:extLst>
              <a:ext uri="{FF2B5EF4-FFF2-40B4-BE49-F238E27FC236}">
                <a16:creationId xmlns:a16="http://schemas.microsoft.com/office/drawing/2014/main" id="{EF05235C-7040-4F7B-89AB-71C4E3549D12}"/>
              </a:ext>
            </a:extLst>
          </p:cNvPr>
          <p:cNvPicPr>
            <a:picLocks noChangeAspect="1"/>
          </p:cNvPicPr>
          <p:nvPr/>
        </p:nvPicPr>
        <p:blipFill>
          <a:blip r:embed="rId4"/>
          <a:stretch>
            <a:fillRect/>
          </a:stretch>
        </p:blipFill>
        <p:spPr>
          <a:xfrm>
            <a:off x="3870175" y="5260100"/>
            <a:ext cx="1962450" cy="1303500"/>
          </a:xfrm>
          <a:prstGeom prst="rect">
            <a:avLst/>
          </a:prstGeom>
        </p:spPr>
      </p:pic>
      <p:sp>
        <p:nvSpPr>
          <p:cNvPr id="4" name="矩形 3">
            <a:extLst>
              <a:ext uri="{FF2B5EF4-FFF2-40B4-BE49-F238E27FC236}">
                <a16:creationId xmlns:a16="http://schemas.microsoft.com/office/drawing/2014/main" id="{8C1C63BE-F32A-4C3F-B994-26F54B6D458F}"/>
              </a:ext>
            </a:extLst>
          </p:cNvPr>
          <p:cNvSpPr/>
          <p:nvPr/>
        </p:nvSpPr>
        <p:spPr>
          <a:xfrm>
            <a:off x="1422400" y="1976120"/>
            <a:ext cx="629412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99311336-A443-49C6-AF67-9ABC5BF31528}"/>
              </a:ext>
            </a:extLst>
          </p:cNvPr>
          <p:cNvSpPr/>
          <p:nvPr/>
        </p:nvSpPr>
        <p:spPr>
          <a:xfrm>
            <a:off x="1920240" y="2590800"/>
            <a:ext cx="5212080" cy="23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0129BE04-DA5B-4DEC-AB31-AED011170504}"/>
              </a:ext>
            </a:extLst>
          </p:cNvPr>
          <p:cNvSpPr/>
          <p:nvPr/>
        </p:nvSpPr>
        <p:spPr>
          <a:xfrm>
            <a:off x="2494280" y="3373120"/>
            <a:ext cx="4033520" cy="23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43EDF739-52C1-49D2-AA31-BA55C5B81953}"/>
              </a:ext>
            </a:extLst>
          </p:cNvPr>
          <p:cNvSpPr/>
          <p:nvPr/>
        </p:nvSpPr>
        <p:spPr>
          <a:xfrm>
            <a:off x="3093720" y="3637280"/>
            <a:ext cx="2875280" cy="23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BDF59A8E-08A7-4B01-9CB9-2203BFB898F7}"/>
              </a:ext>
            </a:extLst>
          </p:cNvPr>
          <p:cNvSpPr/>
          <p:nvPr/>
        </p:nvSpPr>
        <p:spPr>
          <a:xfrm>
            <a:off x="4206240" y="3931920"/>
            <a:ext cx="650240" cy="23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593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8517B-E0FF-4DF5-B8E4-473602E4856D}"/>
              </a:ext>
            </a:extLst>
          </p:cNvPr>
          <p:cNvSpPr>
            <a:spLocks noGrp="1"/>
          </p:cNvSpPr>
          <p:nvPr>
            <p:ph type="title"/>
          </p:nvPr>
        </p:nvSpPr>
        <p:spPr/>
        <p:txBody>
          <a:bodyPr/>
          <a:lstStyle/>
          <a:p>
            <a:r>
              <a:rPr lang="en-US" altLang="zh-CN" dirty="0"/>
              <a:t>Generator Building Block</a:t>
            </a:r>
            <a:endParaRPr lang="zh-CN" altLang="en-US" dirty="0"/>
          </a:p>
        </p:txBody>
      </p:sp>
      <p:pic>
        <p:nvPicPr>
          <p:cNvPr id="6" name="内容占位符 5">
            <a:extLst>
              <a:ext uri="{FF2B5EF4-FFF2-40B4-BE49-F238E27FC236}">
                <a16:creationId xmlns:a16="http://schemas.microsoft.com/office/drawing/2014/main" id="{CA991EB0-A62F-4594-90A6-3AA8AAF93176}"/>
              </a:ext>
            </a:extLst>
          </p:cNvPr>
          <p:cNvPicPr>
            <a:picLocks noGrp="1" noChangeAspect="1"/>
          </p:cNvPicPr>
          <p:nvPr>
            <p:ph idx="1"/>
          </p:nvPr>
        </p:nvPicPr>
        <p:blipFill>
          <a:blip r:embed="rId3"/>
          <a:stretch>
            <a:fillRect/>
          </a:stretch>
        </p:blipFill>
        <p:spPr>
          <a:xfrm>
            <a:off x="1552420" y="1663700"/>
            <a:ext cx="6149323" cy="4378325"/>
          </a:xfrm>
          <a:prstGeom prst="rect">
            <a:avLst/>
          </a:prstGeom>
        </p:spPr>
      </p:pic>
    </p:spTree>
    <p:extLst>
      <p:ext uri="{BB962C8B-B14F-4D97-AF65-F5344CB8AC3E}">
        <p14:creationId xmlns:p14="http://schemas.microsoft.com/office/powerpoint/2010/main" val="147974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8517B-E0FF-4DF5-B8E4-473602E4856D}"/>
              </a:ext>
            </a:extLst>
          </p:cNvPr>
          <p:cNvSpPr>
            <a:spLocks noGrp="1"/>
          </p:cNvSpPr>
          <p:nvPr>
            <p:ph type="title"/>
          </p:nvPr>
        </p:nvSpPr>
        <p:spPr/>
        <p:txBody>
          <a:bodyPr/>
          <a:lstStyle/>
          <a:p>
            <a:r>
              <a:rPr lang="en-US" altLang="zh-CN" dirty="0"/>
              <a:t>Generator Architecture</a:t>
            </a:r>
            <a:endParaRPr lang="zh-CN" altLang="en-US" dirty="0"/>
          </a:p>
        </p:txBody>
      </p:sp>
      <p:pic>
        <p:nvPicPr>
          <p:cNvPr id="9" name="内容占位符 8">
            <a:extLst>
              <a:ext uri="{FF2B5EF4-FFF2-40B4-BE49-F238E27FC236}">
                <a16:creationId xmlns:a16="http://schemas.microsoft.com/office/drawing/2014/main" id="{9054E6C0-7F69-45F2-9FC4-5515940E0F00}"/>
              </a:ext>
            </a:extLst>
          </p:cNvPr>
          <p:cNvPicPr>
            <a:picLocks noGrp="1" noChangeAspect="1"/>
          </p:cNvPicPr>
          <p:nvPr>
            <p:ph idx="1"/>
          </p:nvPr>
        </p:nvPicPr>
        <p:blipFill>
          <a:blip r:embed="rId3"/>
          <a:stretch>
            <a:fillRect/>
          </a:stretch>
        </p:blipFill>
        <p:spPr>
          <a:xfrm>
            <a:off x="869693" y="1759906"/>
            <a:ext cx="8136451" cy="2981000"/>
          </a:xfrm>
          <a:prstGeom prst="rect">
            <a:avLst/>
          </a:prstGeom>
        </p:spPr>
      </p:pic>
      <p:pic>
        <p:nvPicPr>
          <p:cNvPr id="12" name="图片 11">
            <a:extLst>
              <a:ext uri="{FF2B5EF4-FFF2-40B4-BE49-F238E27FC236}">
                <a16:creationId xmlns:a16="http://schemas.microsoft.com/office/drawing/2014/main" id="{EF05235C-7040-4F7B-89AB-71C4E3549D12}"/>
              </a:ext>
            </a:extLst>
          </p:cNvPr>
          <p:cNvPicPr>
            <a:picLocks noChangeAspect="1"/>
          </p:cNvPicPr>
          <p:nvPr/>
        </p:nvPicPr>
        <p:blipFill>
          <a:blip r:embed="rId4"/>
          <a:stretch>
            <a:fillRect/>
          </a:stretch>
        </p:blipFill>
        <p:spPr>
          <a:xfrm>
            <a:off x="3870175" y="5260100"/>
            <a:ext cx="1962450" cy="1303500"/>
          </a:xfrm>
          <a:prstGeom prst="rect">
            <a:avLst/>
          </a:prstGeom>
        </p:spPr>
      </p:pic>
    </p:spTree>
    <p:extLst>
      <p:ext uri="{BB962C8B-B14F-4D97-AF65-F5344CB8AC3E}">
        <p14:creationId xmlns:p14="http://schemas.microsoft.com/office/powerpoint/2010/main" val="3611129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8517B-E0FF-4DF5-B8E4-473602E4856D}"/>
              </a:ext>
            </a:extLst>
          </p:cNvPr>
          <p:cNvSpPr>
            <a:spLocks noGrp="1"/>
          </p:cNvSpPr>
          <p:nvPr>
            <p:ph type="title"/>
          </p:nvPr>
        </p:nvSpPr>
        <p:spPr/>
        <p:txBody>
          <a:bodyPr/>
          <a:lstStyle/>
          <a:p>
            <a:r>
              <a:rPr lang="en-US" altLang="zh-CN" dirty="0"/>
              <a:t>Discriminator</a:t>
            </a:r>
            <a:endParaRPr lang="zh-CN" altLang="en-US" dirty="0"/>
          </a:p>
        </p:txBody>
      </p:sp>
      <p:sp>
        <p:nvSpPr>
          <p:cNvPr id="3" name="内容占位符 2">
            <a:extLst>
              <a:ext uri="{FF2B5EF4-FFF2-40B4-BE49-F238E27FC236}">
                <a16:creationId xmlns:a16="http://schemas.microsoft.com/office/drawing/2014/main" id="{1B87B89F-3347-45DE-B7BE-93CEFED55882}"/>
              </a:ext>
            </a:extLst>
          </p:cNvPr>
          <p:cNvSpPr>
            <a:spLocks noGrp="1"/>
          </p:cNvSpPr>
          <p:nvPr>
            <p:ph idx="1"/>
          </p:nvPr>
        </p:nvSpPr>
        <p:spPr>
          <a:xfrm>
            <a:off x="677334" y="1879600"/>
            <a:ext cx="8596668" cy="4161762"/>
          </a:xfrm>
        </p:spPr>
        <p:txBody>
          <a:bodyPr>
            <a:normAutofit/>
          </a:bodyPr>
          <a:lstStyle/>
          <a:p>
            <a:pPr marL="0" indent="0">
              <a:buNone/>
            </a:pPr>
            <a:r>
              <a:rPr lang="en-US" altLang="zh-CN" sz="2400" dirty="0"/>
              <a:t>Discriminator gets both real image and generated fake image. After that, it determines which is real and which is not. </a:t>
            </a:r>
          </a:p>
          <a:p>
            <a:pPr marL="0" indent="0">
              <a:buNone/>
            </a:pPr>
            <a:endParaRPr lang="en-US" altLang="zh-CN" sz="2400" dirty="0"/>
          </a:p>
          <a:p>
            <a:pPr marL="0" indent="0">
              <a:buNone/>
            </a:pPr>
            <a:r>
              <a:rPr lang="en-US" altLang="zh-CN" sz="2400" dirty="0"/>
              <a:t>For stable training, we use image pooling, which feeds fake image into discriminator among past 50 fake images, not latest one.</a:t>
            </a:r>
            <a:endParaRPr lang="zh-CN" altLang="en-US" sz="2400" dirty="0"/>
          </a:p>
        </p:txBody>
      </p:sp>
    </p:spTree>
    <p:extLst>
      <p:ext uri="{BB962C8B-B14F-4D97-AF65-F5344CB8AC3E}">
        <p14:creationId xmlns:p14="http://schemas.microsoft.com/office/powerpoint/2010/main" val="5633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8517B-E0FF-4DF5-B8E4-473602E4856D}"/>
              </a:ext>
            </a:extLst>
          </p:cNvPr>
          <p:cNvSpPr>
            <a:spLocks noGrp="1"/>
          </p:cNvSpPr>
          <p:nvPr>
            <p:ph type="title"/>
          </p:nvPr>
        </p:nvSpPr>
        <p:spPr/>
        <p:txBody>
          <a:bodyPr/>
          <a:lstStyle/>
          <a:p>
            <a:r>
              <a:rPr lang="en-US" altLang="zh-CN" dirty="0"/>
              <a:t>Dataset</a:t>
            </a:r>
            <a:endParaRPr lang="zh-CN" altLang="en-US" dirty="0"/>
          </a:p>
        </p:txBody>
      </p:sp>
      <p:sp>
        <p:nvSpPr>
          <p:cNvPr id="3" name="内容占位符 2">
            <a:extLst>
              <a:ext uri="{FF2B5EF4-FFF2-40B4-BE49-F238E27FC236}">
                <a16:creationId xmlns:a16="http://schemas.microsoft.com/office/drawing/2014/main" id="{1B87B89F-3347-45DE-B7BE-93CEFED55882}"/>
              </a:ext>
            </a:extLst>
          </p:cNvPr>
          <p:cNvSpPr>
            <a:spLocks noGrp="1"/>
          </p:cNvSpPr>
          <p:nvPr>
            <p:ph idx="1"/>
          </p:nvPr>
        </p:nvSpPr>
        <p:spPr>
          <a:xfrm>
            <a:off x="677334" y="1879600"/>
            <a:ext cx="8596668" cy="4161762"/>
          </a:xfrm>
        </p:spPr>
        <p:txBody>
          <a:bodyPr>
            <a:normAutofit/>
          </a:bodyPr>
          <a:lstStyle/>
          <a:p>
            <a:pPr marL="0" indent="0">
              <a:buNone/>
            </a:pPr>
            <a:r>
              <a:rPr lang="en-US" altLang="zh-CN" sz="2400" dirty="0"/>
              <a:t>512 x 512 animation images in </a:t>
            </a:r>
            <a:r>
              <a:rPr lang="en-US" altLang="zh-CN" sz="2400" dirty="0" err="1"/>
              <a:t>Danbooru</a:t>
            </a:r>
            <a:r>
              <a:rPr lang="en-US" altLang="zh-CN" sz="2400" dirty="0"/>
              <a:t> 2017 dataset. Among them, we select image of</a:t>
            </a:r>
            <a:r>
              <a:rPr lang="zh-CN" altLang="en-US" sz="2400" dirty="0"/>
              <a:t> </a:t>
            </a:r>
            <a:r>
              <a:rPr lang="en-US" altLang="zh-CN" sz="2400" dirty="0"/>
              <a:t>single person whose background color is white. Based on these colorized image, we extract sketch using </a:t>
            </a:r>
            <a:r>
              <a:rPr lang="en-US" altLang="zh-CN" sz="2400" dirty="0" err="1"/>
              <a:t>sketchKeras</a:t>
            </a:r>
            <a:r>
              <a:rPr lang="en-US" altLang="zh-CN" sz="2400" dirty="0"/>
              <a:t> model. Finally, we make sketch – color image paired dataset and corresponding color histogram information in json format. </a:t>
            </a:r>
            <a:endParaRPr lang="zh-CN" altLang="en-US" sz="2400" dirty="0"/>
          </a:p>
        </p:txBody>
      </p:sp>
    </p:spTree>
    <p:extLst>
      <p:ext uri="{BB962C8B-B14F-4D97-AF65-F5344CB8AC3E}">
        <p14:creationId xmlns:p14="http://schemas.microsoft.com/office/powerpoint/2010/main" val="1514158682"/>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156</TotalTime>
  <Words>641</Words>
  <Application>Microsoft Office PowerPoint</Application>
  <PresentationFormat>宽屏</PresentationFormat>
  <Paragraphs>62</Paragraphs>
  <Slides>16</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方正姚体</vt:lpstr>
      <vt:lpstr>华文新魏</vt:lpstr>
      <vt:lpstr>Arial</vt:lpstr>
      <vt:lpstr>Trebuchet MS</vt:lpstr>
      <vt:lpstr>Wingdings 3</vt:lpstr>
      <vt:lpstr>平面</vt:lpstr>
      <vt:lpstr>Automatic Sketch Colorization Using Generative Adversarial Network (GAN)</vt:lpstr>
      <vt:lpstr>Introduction</vt:lpstr>
      <vt:lpstr>Color Histogram</vt:lpstr>
      <vt:lpstr>Proposed Method</vt:lpstr>
      <vt:lpstr>Generator Architecture</vt:lpstr>
      <vt:lpstr>Generator Building Block</vt:lpstr>
      <vt:lpstr>Generator Architecture</vt:lpstr>
      <vt:lpstr>Discriminator</vt:lpstr>
      <vt:lpstr>Dataset</vt:lpstr>
      <vt:lpstr>Result</vt:lpstr>
      <vt:lpstr>Result</vt:lpstr>
      <vt:lpstr>Result</vt:lpstr>
      <vt:lpstr>Problem</vt:lpstr>
      <vt:lpstr>Reference </vt:lpstr>
      <vt:lpstr>Reference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Sketch Colorization Using Generative Adversarial Network (GAN)</dc:title>
  <dc:creator>王 子卓</dc:creator>
  <cp:lastModifiedBy>王 子卓</cp:lastModifiedBy>
  <cp:revision>22</cp:revision>
  <dcterms:created xsi:type="dcterms:W3CDTF">2019-12-29T16:26:29Z</dcterms:created>
  <dcterms:modified xsi:type="dcterms:W3CDTF">2019-12-30T05:50:02Z</dcterms:modified>
</cp:coreProperties>
</file>