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7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2992" autoAdjust="0"/>
  </p:normalViewPr>
  <p:slideViewPr>
    <p:cSldViewPr snapToGrid="0" snapToObjects="1">
      <p:cViewPr varScale="1">
        <p:scale>
          <a:sx n="38" d="100"/>
          <a:sy n="38" d="100"/>
        </p:scale>
        <p:origin x="4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画师的工作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画师助手的工作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微博瓜</a:t>
            </a:r>
            <a:r>
              <a:rPr dirty="0"/>
              <a:t> - </a:t>
            </a:r>
            <a:r>
              <a:rPr dirty="0" err="1"/>
              <a:t>减轻画师助手的工作量</a:t>
            </a:r>
            <a:endParaRPr dirty="0"/>
          </a:p>
          <a:p>
            <a:r>
              <a:rPr dirty="0"/>
              <a:t>其他可能的应用：1. </a:t>
            </a:r>
            <a:r>
              <a:rPr dirty="0" err="1"/>
              <a:t>恢复黑白图片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）（</a:t>
            </a:r>
            <a:r>
              <a:rPr kumimoji="1" lang="en-US" altLang="zh-CN" dirty="0"/>
              <a:t>c</a:t>
            </a:r>
            <a:r>
              <a:rPr kumimoji="1" lang="zh-CN" altLang="en-US" dirty="0"/>
              <a:t>）不好：限制比较多，一张图被卡死在几个颜色上，一张图就要重新弄一次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d</a:t>
            </a:r>
            <a:r>
              <a:rPr kumimoji="1" lang="zh-CN" altLang="en-US" dirty="0"/>
              <a:t>）：和线稿上色关系不太大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b</a:t>
            </a:r>
            <a:r>
              <a:rPr kumimoji="1" lang="zh-CN" altLang="en-US" dirty="0"/>
              <a:t>）好：可重复性（漫画对同一人物上色），灵活（模板颜色多种多样）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01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94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27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尽管网络的架构各不相同，但基本的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是通过神经网络对输入进行处理来得到输出图像</a:t>
            </a:r>
          </a:p>
        </p:txBody>
      </p:sp>
    </p:spTree>
    <p:extLst>
      <p:ext uri="{BB962C8B-B14F-4D97-AF65-F5344CB8AC3E}">
        <p14:creationId xmlns:p14="http://schemas.microsoft.com/office/powerpoint/2010/main" val="235609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1712269" y="0"/>
            <a:ext cx="20959462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6231433" y="863203"/>
            <a:ext cx="17439681" cy="116264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91704" y="1250156"/>
            <a:ext cx="16850321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e Coloriz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Image Colorization</a:t>
            </a:r>
          </a:p>
        </p:txBody>
      </p:sp>
      <p:sp>
        <p:nvSpPr>
          <p:cNvPr id="120" name="陈平豪 黄萱茂 王子卓 张一凯 江昌浩"/>
          <p:cNvSpPr txBox="1">
            <a:spLocks noGrp="1"/>
          </p:cNvSpPr>
          <p:nvPr>
            <p:ph type="subTitle" sz="quarter" idx="1"/>
          </p:nvPr>
        </p:nvSpPr>
        <p:spPr>
          <a:xfrm>
            <a:off x="4833937" y="7529558"/>
            <a:ext cx="14716126" cy="1589486"/>
          </a:xfrm>
          <a:prstGeom prst="rect">
            <a:avLst/>
          </a:prstGeom>
        </p:spPr>
        <p:txBody>
          <a:bodyPr/>
          <a:lstStyle>
            <a:lvl1pPr defTabSz="788669">
              <a:spcBef>
                <a:spcPts val="4300"/>
              </a:spcBef>
              <a:defRPr sz="3648"/>
            </a:lvl1pPr>
          </a:lstStyle>
          <a:p>
            <a:r>
              <a:rPr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陈平豪</a:t>
            </a:r>
            <a:r>
              <a:rPr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黄萱茂</a:t>
            </a:r>
            <a:r>
              <a:rPr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王子卓</a:t>
            </a:r>
            <a:r>
              <a:rPr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张一凯</a:t>
            </a:r>
            <a:r>
              <a:rPr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江昌浩</a:t>
            </a:r>
            <a:endParaRPr sz="1536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Times"/>
              <a:sym typeface="Time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put &amp;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&amp; Output</a:t>
            </a:r>
          </a:p>
        </p:txBody>
      </p:sp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/>
          <a:srcRect r="68302"/>
          <a:stretch>
            <a:fillRect/>
          </a:stretch>
        </p:blipFill>
        <p:spPr>
          <a:xfrm>
            <a:off x="7065962" y="3697553"/>
            <a:ext cx="10251916" cy="950366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1D82F28-8E54-8C43-8FBB-0CE0DE9AC92B}"/>
              </a:ext>
            </a:extLst>
          </p:cNvPr>
          <p:cNvSpPr txBox="1"/>
          <p:nvPr/>
        </p:nvSpPr>
        <p:spPr>
          <a:xfrm>
            <a:off x="3325091" y="5605253"/>
            <a:ext cx="3463637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Sketch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E567BD-DA92-CA4C-A8DF-D27EFF1E7088}"/>
              </a:ext>
            </a:extLst>
          </p:cNvPr>
          <p:cNvSpPr txBox="1"/>
          <p:nvPr/>
        </p:nvSpPr>
        <p:spPr>
          <a:xfrm>
            <a:off x="3325090" y="9827913"/>
            <a:ext cx="3463637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Reference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/>
              <a:t>image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35BE76-0FFB-3A40-A1A8-2409C1ACC515}"/>
              </a:ext>
            </a:extLst>
          </p:cNvPr>
          <p:cNvSpPr txBox="1"/>
          <p:nvPr/>
        </p:nvSpPr>
        <p:spPr>
          <a:xfrm>
            <a:off x="17941636" y="7458786"/>
            <a:ext cx="3463637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Colored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Sketch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put &amp;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&amp; Output</a:t>
            </a:r>
          </a:p>
        </p:txBody>
      </p:sp>
      <p:pic>
        <p:nvPicPr>
          <p:cNvPr id="156" name="图像" descr="图像"/>
          <p:cNvPicPr>
            <a:picLocks noChangeAspect="1"/>
          </p:cNvPicPr>
          <p:nvPr/>
        </p:nvPicPr>
        <p:blipFill>
          <a:blip r:embed="rId2"/>
          <a:srcRect r="68302"/>
          <a:stretch>
            <a:fillRect/>
          </a:stretch>
        </p:blipFill>
        <p:spPr>
          <a:xfrm>
            <a:off x="756197" y="3343735"/>
            <a:ext cx="10251916" cy="9503666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57" name="Input:…"/>
          <p:cNvSpPr txBox="1"/>
          <p:nvPr/>
        </p:nvSpPr>
        <p:spPr>
          <a:xfrm>
            <a:off x="12601753" y="4816054"/>
            <a:ext cx="11186189" cy="6558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18578" indent="-518578" algn="l" defTabSz="457200">
              <a:lnSpc>
                <a:spcPts val="11400"/>
              </a:lnSpc>
              <a:buSzPct val="145000"/>
              <a:buChar char="•"/>
              <a:defRPr sz="6000" b="0">
                <a:latin typeface="Helvetica"/>
                <a:ea typeface="Helvetica"/>
                <a:cs typeface="Helvetica"/>
                <a:sym typeface="Helvetica"/>
              </a:defRPr>
            </a:pPr>
            <a:r>
              <a:t>Input:</a:t>
            </a:r>
          </a:p>
          <a:p>
            <a:pPr marL="2296578" lvl="4" indent="-518578" algn="l" defTabSz="457200">
              <a:lnSpc>
                <a:spcPts val="11400"/>
              </a:lnSpc>
              <a:buSzPct val="145000"/>
              <a:buChar char="•"/>
              <a:defRPr sz="6000" b="0">
                <a:latin typeface="Helvetica"/>
                <a:ea typeface="Helvetica"/>
                <a:cs typeface="Helvetica"/>
                <a:sym typeface="Helvetica"/>
              </a:defRPr>
            </a:pPr>
            <a:r>
              <a:t>Gray scale image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2296578" lvl="4" indent="-518578" algn="l" defTabSz="457200">
              <a:lnSpc>
                <a:spcPts val="11400"/>
              </a:lnSpc>
              <a:buSzPct val="145000"/>
              <a:buChar char="•"/>
              <a:defRPr sz="6000" b="0">
                <a:latin typeface="Helvetica"/>
                <a:ea typeface="Helvetica"/>
                <a:cs typeface="Helvetica"/>
                <a:sym typeface="Helvetica"/>
              </a:defRPr>
            </a:pPr>
            <a:r>
              <a:t>Reference colored image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166687" indent="-166687" algn="l" defTabSz="457200">
              <a:lnSpc>
                <a:spcPts val="12100"/>
              </a:lnSpc>
              <a:buSzPct val="145000"/>
              <a:buChar char="•"/>
              <a:defRPr sz="6000" b="0">
                <a:latin typeface="Times"/>
                <a:ea typeface="Times"/>
                <a:cs typeface="Times"/>
                <a:sym typeface="Times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marL="518578" indent="-518578" algn="l" defTabSz="457200">
              <a:lnSpc>
                <a:spcPts val="11400"/>
              </a:lnSpc>
              <a:buSzPct val="145000"/>
              <a:buChar char="•"/>
              <a:defRPr sz="6000" b="0">
                <a:latin typeface="Helvetica"/>
                <a:ea typeface="Helvetica"/>
                <a:cs typeface="Helvetica"/>
                <a:sym typeface="Helvetica"/>
              </a:defRPr>
            </a:pPr>
            <a:r>
              <a:t>Output</a:t>
            </a:r>
            <a:r>
              <a:rPr>
                <a:latin typeface="Times"/>
                <a:ea typeface="Times"/>
                <a:cs typeface="Times"/>
                <a:sym typeface="Times"/>
              </a:rPr>
              <a:t>:</a:t>
            </a:r>
          </a:p>
          <a:p>
            <a:pPr marL="2296578" lvl="4" indent="-518578" algn="l" defTabSz="457200">
              <a:lnSpc>
                <a:spcPts val="11400"/>
              </a:lnSpc>
              <a:buSzPct val="145000"/>
              <a:buChar char="•"/>
              <a:defRPr sz="60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Colored version of gray scale image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put &amp;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&amp; Output</a:t>
            </a:r>
          </a:p>
        </p:txBody>
      </p:sp>
      <p:pic>
        <p:nvPicPr>
          <p:cNvPr id="16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89" y="2654974"/>
            <a:ext cx="17820022" cy="840605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vmin Zhang, Yi Ji and Xin Lin. Style Transfer for Anime Sketches with Enhanced Residual U-net and Auxiliary Classifier GAN, 2017"/>
          <p:cNvSpPr txBox="1"/>
          <p:nvPr/>
        </p:nvSpPr>
        <p:spPr>
          <a:xfrm>
            <a:off x="2017442" y="11538780"/>
            <a:ext cx="20349114" cy="144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400" b="0">
                <a:solidFill>
                  <a:srgbClr val="5E5E5E"/>
                </a:solidFill>
              </a:defRPr>
            </a:lvl1pPr>
          </a:lstStyle>
          <a:p>
            <a:r>
              <a:t>Lvmin Zhang, Yi Ji and Xin Lin. Style Transfer for Anime Sketches with Enhanced Residual U-net and Auxiliary Classifier GAN, 2017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nput &amp;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&amp; Output</a:t>
            </a:r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57" y="3257764"/>
            <a:ext cx="20975286" cy="720047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Yuanzheng Ci, Xinzhu Ma, et al. User-Guided Deep Anime Line Art Colorization with Conditional Adversarial Networks, 2018"/>
          <p:cNvSpPr txBox="1"/>
          <p:nvPr/>
        </p:nvSpPr>
        <p:spPr>
          <a:xfrm>
            <a:off x="2032816" y="11450325"/>
            <a:ext cx="20318367" cy="1448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5900"/>
              </a:spcBef>
              <a:defRPr sz="4400" b="0">
                <a:solidFill>
                  <a:srgbClr val="5E5E5E"/>
                </a:solidFill>
              </a:defRPr>
            </a:pPr>
            <a:r>
              <a:rPr dirty="0" err="1"/>
              <a:t>Yuanzheng</a:t>
            </a:r>
            <a:r>
              <a:rPr dirty="0"/>
              <a:t> Ci, Xinzhu Ma, et al. User-Guided Deep Anime Line Art Colorization with Conditional Adversarial Networks, 2018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put &amp;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&amp; Output</a:t>
            </a:r>
          </a:p>
        </p:txBody>
      </p:sp>
      <p:pic>
        <p:nvPicPr>
          <p:cNvPr id="168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37" y="3612807"/>
            <a:ext cx="18987126" cy="649038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sai-Ho Sun, Chien-Hsun Lai, et al. Adversarial Colorization Of Icons Based On Structure And Color Conditions, 2019"/>
          <p:cNvSpPr txBox="1"/>
          <p:nvPr/>
        </p:nvSpPr>
        <p:spPr>
          <a:xfrm>
            <a:off x="2649924" y="11125991"/>
            <a:ext cx="19084151" cy="1448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400" b="0">
                <a:solidFill>
                  <a:srgbClr val="5E5E5E"/>
                </a:solidFill>
              </a:defRPr>
            </a:lvl1pPr>
          </a:lstStyle>
          <a:p>
            <a:r>
              <a:t>Tsai-Ho Sun, Chien-Hsun Lai, et al. Adversarial Colorization Of Icons Based On Structure And Color Conditions, 2019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Content</a:t>
            </a:r>
          </a:p>
        </p:txBody>
      </p:sp>
      <p:sp>
        <p:nvSpPr>
          <p:cNvPr id="150" name="Background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anchor="t"/>
          <a:lstStyle/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tx1"/>
                </a:solidFill>
              </a:rPr>
              <a:t>Background</a:t>
            </a:r>
          </a:p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Input &amp; Output</a:t>
            </a:r>
          </a:p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 dirty="0">
                <a:solidFill>
                  <a:srgbClr val="FFC000"/>
                </a:solidFill>
                <a:latin typeface="Helvetica"/>
                <a:ea typeface="Helvetica"/>
                <a:cs typeface="Helvetica"/>
              </a:rPr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10039511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lated 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Related Works</a:t>
            </a:r>
          </a:p>
        </p:txBody>
      </p:sp>
      <p:sp>
        <p:nvSpPr>
          <p:cNvPr id="175" name="Lvmin Zhang, Yi Ji and Xin Lin. Style Transfer for Anime Sketches with Enhanced Residual U-net and Auxiliary Classifier GAN, 2017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 err="1"/>
              <a:t>Lvmin</a:t>
            </a:r>
            <a:r>
              <a:rPr dirty="0"/>
              <a:t> Zhang, Yi Ji and Xin Lin. Style Transfer for Anime Sketches with Enhanced Residual U-net and Auxiliary Classifier GAN, 2017</a:t>
            </a:r>
          </a:p>
          <a:p>
            <a:r>
              <a:rPr dirty="0" err="1"/>
              <a:t>Yuanzheng</a:t>
            </a:r>
            <a:r>
              <a:rPr dirty="0"/>
              <a:t> Ci, Xinzhu Ma, et al. User-Guided Deep Anime Line Art Colorization with Conditional Adversarial Networks, 2018</a:t>
            </a:r>
          </a:p>
          <a:p>
            <a:r>
              <a:rPr dirty="0"/>
              <a:t>Tsai-Ho Sun, </a:t>
            </a:r>
            <a:r>
              <a:rPr dirty="0" err="1"/>
              <a:t>Chien-Hsun</a:t>
            </a:r>
            <a:r>
              <a:rPr dirty="0"/>
              <a:t> Lai, et al. Adversarial Colorization Of Icons Based On Structure And Color Conditions, 2019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a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Content</a:t>
            </a:r>
          </a:p>
        </p:txBody>
      </p:sp>
      <p:sp>
        <p:nvSpPr>
          <p:cNvPr id="123" name="Backgr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Background</a:t>
            </a:r>
          </a:p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Input &amp; Output</a:t>
            </a:r>
          </a:p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Related Works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Content</a:t>
            </a:r>
          </a:p>
        </p:txBody>
      </p:sp>
      <p:sp>
        <p:nvSpPr>
          <p:cNvPr id="150" name="Background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anchor="t"/>
          <a:lstStyle/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FFC000"/>
                </a:solidFill>
              </a:rPr>
              <a:t>Background</a:t>
            </a:r>
          </a:p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Input &amp; Output</a:t>
            </a:r>
          </a:p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Related Works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ack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005YTnuYly1g719qq8hkaj30u01844qp.png" descr="005YTnuYly1g719qq8hkaj30u01844q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278" y="3487325"/>
            <a:ext cx="6727444" cy="989183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Back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005YTnuYly1g719qq8hkaj30u01844qp.png" descr="005YTnuYly1g719qq8hkaj30u01844q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278" y="3487325"/>
            <a:ext cx="6727444" cy="989183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Back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pic>
        <p:nvPicPr>
          <p:cNvPr id="134" name="005YTnuYly1g719qmcjf0j30u017we84.png" descr="005YTnuYly1g719qmcjf0j30u017we8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918" y="3257159"/>
            <a:ext cx="7076164" cy="10352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ack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pic>
        <p:nvPicPr>
          <p:cNvPr id="139" name="005YTnuYly1g719qmcjf0j30u017we84.png" descr="005YTnuYly1g719qmcjf0j30u017we8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317" y="3257099"/>
            <a:ext cx="7076165" cy="10352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005YTnuYly1g719qq8hkaj30u01844qp.png" descr="005YTnuYly1g719qq8hkaj30u01844q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253" y="3487325"/>
            <a:ext cx="6727444" cy="989183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箭头"/>
          <p:cNvSpPr/>
          <p:nvPr/>
        </p:nvSpPr>
        <p:spPr>
          <a:xfrm>
            <a:off x="9549608" y="6594593"/>
            <a:ext cx="5284784" cy="3677178"/>
          </a:xfrm>
          <a:prstGeom prst="rightArrow">
            <a:avLst>
              <a:gd name="adj1" fmla="val 47733"/>
              <a:gd name="adj2" fmla="val 2387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Image…"/>
          <p:cNvSpPr txBox="1"/>
          <p:nvPr/>
        </p:nvSpPr>
        <p:spPr>
          <a:xfrm>
            <a:off x="9951701" y="7608769"/>
            <a:ext cx="3749359" cy="164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900">
                <a:solidFill>
                  <a:srgbClr val="FFFFFF"/>
                </a:solidFill>
              </a:defRPr>
            </a:pPr>
            <a:r>
              <a:t>Image</a:t>
            </a:r>
          </a:p>
          <a:p>
            <a:pPr>
              <a:defRPr sz="4900">
                <a:solidFill>
                  <a:srgbClr val="FFFFFF"/>
                </a:solidFill>
              </a:defRPr>
            </a:pPr>
            <a:r>
              <a:t>Colorization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ackground - Image Color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r>
              <a:t>Background - Image Colorization</a:t>
            </a:r>
          </a:p>
        </p:txBody>
      </p:sp>
      <p:pic>
        <p:nvPicPr>
          <p:cNvPr id="147" name="Colorization_Method.jpg" descr="Colorization_Metho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3844782"/>
            <a:ext cx="16256001" cy="816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Content</a:t>
            </a:r>
          </a:p>
        </p:txBody>
      </p:sp>
      <p:sp>
        <p:nvSpPr>
          <p:cNvPr id="172" name="Backgr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Background</a:t>
            </a:r>
          </a:p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FFC000"/>
                </a:solidFill>
              </a:rPr>
              <a:t>Input &amp; Output</a:t>
            </a:r>
          </a:p>
          <a:p>
            <a:pPr marL="833437" indent="-833437" defTabSz="642937">
              <a:lnSpc>
                <a:spcPts val="14000"/>
              </a:lnSpc>
              <a:spcBef>
                <a:spcPts val="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Related Works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192</Words>
  <Application>Microsoft Office PowerPoint</Application>
  <PresentationFormat>自定义</PresentationFormat>
  <Paragraphs>56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Helvetica Light</vt:lpstr>
      <vt:lpstr>Helvetica Neue</vt:lpstr>
      <vt:lpstr>Helvetica Neue Light</vt:lpstr>
      <vt:lpstr>Helvetica Neue Medium</vt:lpstr>
      <vt:lpstr>Helvetica Neue Thin</vt:lpstr>
      <vt:lpstr>Microsoft YaHei Light</vt:lpstr>
      <vt:lpstr>Helvetica</vt:lpstr>
      <vt:lpstr>Times</vt:lpstr>
      <vt:lpstr>White</vt:lpstr>
      <vt:lpstr>Image Colorization</vt:lpstr>
      <vt:lpstr>Content</vt:lpstr>
      <vt:lpstr>Content</vt:lpstr>
      <vt:lpstr>Background</vt:lpstr>
      <vt:lpstr>Background</vt:lpstr>
      <vt:lpstr>Background</vt:lpstr>
      <vt:lpstr>Background</vt:lpstr>
      <vt:lpstr>Background - Image Colorization</vt:lpstr>
      <vt:lpstr>Content</vt:lpstr>
      <vt:lpstr>Input &amp; Output</vt:lpstr>
      <vt:lpstr>Input &amp; Output</vt:lpstr>
      <vt:lpstr>Input &amp; Output</vt:lpstr>
      <vt:lpstr>Input &amp; Output</vt:lpstr>
      <vt:lpstr>Input &amp; Output</vt:lpstr>
      <vt:lpstr>Content</vt:lpstr>
      <vt:lpstr>Related Works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</dc:title>
  <dc:creator>王子卓</dc:creator>
  <cp:lastModifiedBy>王 子卓</cp:lastModifiedBy>
  <cp:revision>5</cp:revision>
  <dcterms:modified xsi:type="dcterms:W3CDTF">2019-12-09T06:00:12Z</dcterms:modified>
</cp:coreProperties>
</file>