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7" r:id="rId4"/>
    <p:sldId id="27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9" r:id="rId21"/>
    <p:sldId id="280" r:id="rId22"/>
    <p:sldId id="281" r:id="rId23"/>
    <p:sldId id="282" r:id="rId24"/>
    <p:sldId id="283" r:id="rId25"/>
    <p:sldId id="284" r:id="rId26"/>
    <p:sldId id="285" r:id="rId27"/>
    <p:sldId id="286" r:id="rId28"/>
    <p:sldId id="287" r:id="rId29"/>
    <p:sldId id="288" r:id="rId30"/>
    <p:sldId id="290" r:id="rId31"/>
    <p:sldId id="291" r:id="rId32"/>
    <p:sldId id="289"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8" r:id="rId48"/>
    <p:sldId id="29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D893E-9D41-4C69-BB19-DB647BDC53EB}"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231890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D893E-9D41-4C69-BB19-DB647BDC53EB}"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125751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D893E-9D41-4C69-BB19-DB647BDC53EB}"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2815227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D893E-9D41-4C69-BB19-DB647BDC53EB}"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BC418-B85B-42BC-AD16-A2C0517819B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1213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D893E-9D41-4C69-BB19-DB647BDC53EB}"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4130029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D893E-9D41-4C69-BB19-DB647BDC53EB}" type="datetimeFigureOut">
              <a:rPr lang="en-IN" smtClean="0"/>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1893665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D893E-9D41-4C69-BB19-DB647BDC53EB}" type="datetimeFigureOut">
              <a:rPr lang="en-IN" smtClean="0"/>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1123056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D893E-9D41-4C69-BB19-DB647BDC53EB}"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2961811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D893E-9D41-4C69-BB19-DB647BDC53EB}"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6438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D893E-9D41-4C69-BB19-DB647BDC53EB}"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377924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D893E-9D41-4C69-BB19-DB647BDC53EB}"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148542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D893E-9D41-4C69-BB19-DB647BDC53EB}"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267944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D893E-9D41-4C69-BB19-DB647BDC53EB}" type="datetimeFigureOut">
              <a:rPr lang="en-IN" smtClean="0"/>
              <a:t>01-11-2020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40801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D893E-9D41-4C69-BB19-DB647BDC53EB}" type="datetimeFigureOut">
              <a:rPr lang="en-IN" smtClean="0"/>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134252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D893E-9D41-4C69-BB19-DB647BDC53EB}" type="datetimeFigureOut">
              <a:rPr lang="en-IN" smtClean="0"/>
              <a:t>01-11-2020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329293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D893E-9D41-4C69-BB19-DB647BDC53EB}"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299756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D893E-9D41-4C69-BB19-DB647BDC53EB}"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BC418-B85B-42BC-AD16-A2C0517819B5}" type="slidenum">
              <a:rPr lang="en-IN" smtClean="0"/>
              <a:t>‹#›</a:t>
            </a:fld>
            <a:endParaRPr lang="en-IN"/>
          </a:p>
        </p:txBody>
      </p:sp>
    </p:spTree>
    <p:extLst>
      <p:ext uri="{BB962C8B-B14F-4D97-AF65-F5344CB8AC3E}">
        <p14:creationId xmlns:p14="http://schemas.microsoft.com/office/powerpoint/2010/main" val="67563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F8D893E-9D41-4C69-BB19-DB647BDC53EB}" type="datetimeFigureOut">
              <a:rPr lang="en-IN" smtClean="0"/>
              <a:t>01-11-2020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E9BC418-B85B-42BC-AD16-A2C0517819B5}" type="slidenum">
              <a:rPr lang="en-IN" smtClean="0"/>
              <a:t>‹#›</a:t>
            </a:fld>
            <a:endParaRPr lang="en-IN"/>
          </a:p>
        </p:txBody>
      </p:sp>
    </p:spTree>
    <p:extLst>
      <p:ext uri="{BB962C8B-B14F-4D97-AF65-F5344CB8AC3E}">
        <p14:creationId xmlns:p14="http://schemas.microsoft.com/office/powerpoint/2010/main" val="24785581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EB30-21BB-496E-B942-02B81AE0F118}"/>
              </a:ext>
            </a:extLst>
          </p:cNvPr>
          <p:cNvSpPr>
            <a:spLocks noGrp="1"/>
          </p:cNvSpPr>
          <p:nvPr>
            <p:ph type="ctrTitle"/>
          </p:nvPr>
        </p:nvSpPr>
        <p:spPr>
          <a:xfrm>
            <a:off x="1595269" y="1140779"/>
            <a:ext cx="9001462" cy="2387600"/>
          </a:xfrm>
        </p:spPr>
        <p:txBody>
          <a:bodyPr>
            <a:noAutofit/>
          </a:bodyPr>
          <a:lstStyle/>
          <a:p>
            <a:r>
              <a:rPr lang="en-IN" sz="2800" i="1" u="sng" dirty="0">
                <a:latin typeface="Times New Roman" panose="02020603050405020304" pitchFamily="18" charset="0"/>
                <a:cs typeface="Times New Roman" panose="02020603050405020304" pitchFamily="18" charset="0"/>
              </a:rPr>
              <a:t>BIOMEDICAL IMAGING (ECE 1023)</a:t>
            </a:r>
            <a:br>
              <a:rPr lang="en-IN" sz="2800" i="1" u="sng" dirty="0">
                <a:latin typeface="Times New Roman" panose="02020603050405020304" pitchFamily="18" charset="0"/>
                <a:cs typeface="Times New Roman" panose="02020603050405020304" pitchFamily="18" charset="0"/>
              </a:rPr>
            </a:br>
            <a:br>
              <a:rPr lang="en-IN" sz="2800" i="1" u="sng" dirty="0">
                <a:latin typeface="Times New Roman" panose="02020603050405020304" pitchFamily="18" charset="0"/>
                <a:cs typeface="Times New Roman" panose="02020603050405020304" pitchFamily="18" charset="0"/>
              </a:rPr>
            </a:br>
            <a:r>
              <a:rPr lang="en-IN" sz="2800" i="1" u="sng" dirty="0">
                <a:latin typeface="Times New Roman" panose="02020603050405020304" pitchFamily="18" charset="0"/>
                <a:cs typeface="Times New Roman" panose="02020603050405020304" pitchFamily="18" charset="0"/>
              </a:rPr>
              <a:t>PROJECT PRESENTATION</a:t>
            </a:r>
            <a:br>
              <a:rPr lang="en-IN" sz="2800" i="1" u="sng" dirty="0">
                <a:latin typeface="Times New Roman" panose="02020603050405020304" pitchFamily="18" charset="0"/>
                <a:cs typeface="Times New Roman" panose="02020603050405020304" pitchFamily="18" charset="0"/>
              </a:rPr>
            </a:br>
            <a:br>
              <a:rPr lang="en-IN" sz="2800" i="1" u="sng" dirty="0">
                <a:latin typeface="Times New Roman" panose="02020603050405020304" pitchFamily="18" charset="0"/>
                <a:cs typeface="Times New Roman" panose="02020603050405020304" pitchFamily="18" charset="0"/>
              </a:rPr>
            </a:br>
            <a:r>
              <a:rPr lang="en-IN" sz="2800" i="1" u="sng" dirty="0">
                <a:latin typeface="Times New Roman" panose="02020603050405020304" pitchFamily="18" charset="0"/>
                <a:cs typeface="Times New Roman" panose="02020603050405020304" pitchFamily="18" charset="0"/>
              </a:rPr>
              <a:t>TOPIC: DIGITAL SUBTRACTION ANGIOGRAM IMAGE ANALYSIS</a:t>
            </a:r>
          </a:p>
        </p:txBody>
      </p:sp>
      <p:sp>
        <p:nvSpPr>
          <p:cNvPr id="3" name="Subtitle 2">
            <a:extLst>
              <a:ext uri="{FF2B5EF4-FFF2-40B4-BE49-F238E27FC236}">
                <a16:creationId xmlns:a16="http://schemas.microsoft.com/office/drawing/2014/main" id="{55A81044-5C88-4E1F-958B-14BEFC77F89B}"/>
              </a:ext>
            </a:extLst>
          </p:cNvPr>
          <p:cNvSpPr>
            <a:spLocks noGrp="1"/>
          </p:cNvSpPr>
          <p:nvPr>
            <p:ph type="subTitle" idx="1"/>
          </p:nvPr>
        </p:nvSpPr>
        <p:spPr>
          <a:xfrm>
            <a:off x="1595269" y="3943905"/>
            <a:ext cx="9001462" cy="1773316"/>
          </a:xfrm>
        </p:spPr>
        <p:txBody>
          <a:bodyPr>
            <a:normAutofit fontScale="85000" lnSpcReduction="20000"/>
          </a:bodyPr>
          <a:lstStyle/>
          <a:p>
            <a:r>
              <a:rPr lang="en-IN" dirty="0"/>
              <a:t>BY: </a:t>
            </a:r>
          </a:p>
          <a:p>
            <a:r>
              <a:rPr lang="en-IN" dirty="0"/>
              <a:t>AMISH SHRIVASTAVA -18BML0014</a:t>
            </a:r>
          </a:p>
          <a:p>
            <a:r>
              <a:rPr lang="en-IN" dirty="0"/>
              <a:t>PIYUSH GUPTA -18BML0027</a:t>
            </a:r>
          </a:p>
          <a:p>
            <a:r>
              <a:rPr lang="en-IN" dirty="0"/>
              <a:t>SUKARN PAHUJA - 18BML0048</a:t>
            </a:r>
          </a:p>
          <a:p>
            <a:endParaRPr lang="en-IN" dirty="0"/>
          </a:p>
        </p:txBody>
      </p:sp>
    </p:spTree>
    <p:extLst>
      <p:ext uri="{BB962C8B-B14F-4D97-AF65-F5344CB8AC3E}">
        <p14:creationId xmlns:p14="http://schemas.microsoft.com/office/powerpoint/2010/main" val="367301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415158" y="473476"/>
          <a:ext cx="11361683" cy="5495956"/>
        </p:xfrm>
        <a:graphic>
          <a:graphicData uri="http://schemas.openxmlformats.org/drawingml/2006/table">
            <a:tbl>
              <a:tblPr firstRow="1" bandRow="1">
                <a:tableStyleId>{616DA210-FB5B-4158-B5E0-FEB733F419BA}</a:tableStyleId>
              </a:tblPr>
              <a:tblGrid>
                <a:gridCol w="2833522">
                  <a:extLst>
                    <a:ext uri="{9D8B030D-6E8A-4147-A177-3AD203B41FA5}">
                      <a16:colId xmlns:a16="http://schemas.microsoft.com/office/drawing/2014/main" val="2005088893"/>
                    </a:ext>
                  </a:extLst>
                </a:gridCol>
                <a:gridCol w="2207938">
                  <a:extLst>
                    <a:ext uri="{9D8B030D-6E8A-4147-A177-3AD203B41FA5}">
                      <a16:colId xmlns:a16="http://schemas.microsoft.com/office/drawing/2014/main" val="360546305"/>
                    </a:ext>
                  </a:extLst>
                </a:gridCol>
                <a:gridCol w="892375">
                  <a:extLst>
                    <a:ext uri="{9D8B030D-6E8A-4147-A177-3AD203B41FA5}">
                      <a16:colId xmlns:a16="http://schemas.microsoft.com/office/drawing/2014/main" val="2359151107"/>
                    </a:ext>
                  </a:extLst>
                </a:gridCol>
                <a:gridCol w="5427848">
                  <a:extLst>
                    <a:ext uri="{9D8B030D-6E8A-4147-A177-3AD203B41FA5}">
                      <a16:colId xmlns:a16="http://schemas.microsoft.com/office/drawing/2014/main" val="1226175300"/>
                    </a:ext>
                  </a:extLst>
                </a:gridCol>
              </a:tblGrid>
              <a:tr h="553544">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DESCRIPTTION</a:t>
                      </a:r>
                    </a:p>
                  </a:txBody>
                  <a:tcPr/>
                </a:tc>
                <a:extLst>
                  <a:ext uri="{0D108BD9-81ED-4DB2-BD59-A6C34878D82A}">
                    <a16:rowId xmlns:a16="http://schemas.microsoft.com/office/drawing/2014/main" val="3659310265"/>
                  </a:ext>
                </a:extLst>
              </a:tr>
              <a:tr h="2494539">
                <a:tc>
                  <a:txBody>
                    <a:bodyPr/>
                    <a:lstStyle/>
                    <a:p>
                      <a:r>
                        <a:rPr lang="en-US" sz="1800" b="0" i="0" kern="1200" dirty="0">
                          <a:solidFill>
                            <a:schemeClr val="tx1"/>
                          </a:solidFill>
                          <a:effectLst/>
                          <a:latin typeface="+mn-lt"/>
                          <a:ea typeface="+mn-ea"/>
                          <a:cs typeface="+mn-cs"/>
                        </a:rPr>
                        <a:t>11. Treatment Evaluation of Flow-Limiting Stenoses of the Superficial Femoral and Popliteal Artery by Parametric Color-Coding Analysis of Digital Subtraction Angiography Series</a:t>
                      </a:r>
                      <a:endParaRPr lang="en-IN" dirty="0"/>
                    </a:p>
                  </a:txBody>
                  <a:tcPr/>
                </a:tc>
                <a:tc>
                  <a:txBody>
                    <a:bodyPr/>
                    <a:lstStyle/>
                    <a:p>
                      <a:r>
                        <a:rPr lang="en-IN" sz="1800" b="0" i="0" kern="1200" dirty="0">
                          <a:solidFill>
                            <a:schemeClr val="tx1"/>
                          </a:solidFill>
                          <a:effectLst/>
                          <a:latin typeface="+mn-lt"/>
                          <a:ea typeface="+mn-ea"/>
                          <a:cs typeface="+mn-cs"/>
                        </a:rPr>
                        <a:t>Michael </a:t>
                      </a:r>
                      <a:r>
                        <a:rPr lang="en-IN" sz="1800" b="0" i="0" kern="1200" dirty="0" err="1">
                          <a:solidFill>
                            <a:schemeClr val="tx1"/>
                          </a:solidFill>
                          <a:effectLst/>
                          <a:latin typeface="+mn-lt"/>
                          <a:ea typeface="+mn-ea"/>
                          <a:cs typeface="+mn-cs"/>
                        </a:rPr>
                        <a:t>Kostrzewa</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Kerim</a:t>
                      </a:r>
                      <a:r>
                        <a:rPr lang="en-IN" sz="1800" b="0" i="0" kern="1200" dirty="0">
                          <a:solidFill>
                            <a:schemeClr val="tx1"/>
                          </a:solidFill>
                          <a:effectLst/>
                          <a:latin typeface="+mn-lt"/>
                          <a:ea typeface="+mn-ea"/>
                          <a:cs typeface="+mn-cs"/>
                        </a:rPr>
                        <a:t> Kara, Lothar </a:t>
                      </a:r>
                      <a:r>
                        <a:rPr lang="en-IN" sz="1800" b="0" i="0" kern="1200" dirty="0" err="1">
                          <a:solidFill>
                            <a:schemeClr val="tx1"/>
                          </a:solidFill>
                          <a:effectLst/>
                          <a:latin typeface="+mn-lt"/>
                          <a:ea typeface="+mn-ea"/>
                          <a:cs typeface="+mn-cs"/>
                        </a:rPr>
                        <a:t>Pilz</a:t>
                      </a:r>
                      <a:r>
                        <a:rPr lang="en-IN" sz="1800" b="0" i="0" kern="1200" dirty="0">
                          <a:solidFill>
                            <a:schemeClr val="tx1"/>
                          </a:solidFill>
                          <a:effectLst/>
                          <a:latin typeface="+mn-lt"/>
                          <a:ea typeface="+mn-ea"/>
                          <a:cs typeface="+mn-cs"/>
                        </a:rPr>
                        <a:t>, Hannelore Mueller-</a:t>
                      </a:r>
                      <a:r>
                        <a:rPr lang="en-IN" sz="1800" b="0" i="0" kern="1200" dirty="0" err="1">
                          <a:solidFill>
                            <a:schemeClr val="tx1"/>
                          </a:solidFill>
                          <a:effectLst/>
                          <a:latin typeface="+mn-lt"/>
                          <a:ea typeface="+mn-ea"/>
                          <a:cs typeface="+mn-cs"/>
                        </a:rPr>
                        <a:t>Muertz</a:t>
                      </a:r>
                      <a:r>
                        <a:rPr lang="en-IN" sz="1800" b="0" i="0" kern="1200" dirty="0">
                          <a:solidFill>
                            <a:schemeClr val="tx1"/>
                          </a:solidFill>
                          <a:effectLst/>
                          <a:latin typeface="+mn-lt"/>
                          <a:ea typeface="+mn-ea"/>
                          <a:cs typeface="+mn-cs"/>
                        </a:rPr>
                        <a:t>, Nils </a:t>
                      </a:r>
                      <a:r>
                        <a:rPr lang="en-IN" sz="1800" b="0" i="0" kern="1200" dirty="0" err="1">
                          <a:solidFill>
                            <a:schemeClr val="tx1"/>
                          </a:solidFill>
                          <a:effectLst/>
                          <a:latin typeface="+mn-lt"/>
                          <a:ea typeface="+mn-ea"/>
                          <a:cs typeface="+mn-cs"/>
                        </a:rPr>
                        <a:t>Rathmann</a:t>
                      </a:r>
                      <a:r>
                        <a:rPr lang="en-IN" sz="1800" b="0" i="0" kern="1200" dirty="0">
                          <a:solidFill>
                            <a:schemeClr val="tx1"/>
                          </a:solidFill>
                          <a:effectLst/>
                          <a:latin typeface="+mn-lt"/>
                          <a:ea typeface="+mn-ea"/>
                          <a:cs typeface="+mn-cs"/>
                        </a:rPr>
                        <a:t>, Stefan O. Schoenberg, Steffen J. Diehl.</a:t>
                      </a:r>
                      <a:endParaRPr lang="en-IN" dirty="0"/>
                    </a:p>
                  </a:txBody>
                  <a:tcPr/>
                </a:tc>
                <a:tc>
                  <a:txBody>
                    <a:bodyPr/>
                    <a:lstStyle/>
                    <a:p>
                      <a:endParaRPr lang="en-IN" dirty="0"/>
                    </a:p>
                    <a:p>
                      <a:endParaRPr lang="en-IN" dirty="0"/>
                    </a:p>
                    <a:p>
                      <a:r>
                        <a:rPr lang="en-IN" dirty="0"/>
                        <a:t>2017</a:t>
                      </a:r>
                    </a:p>
                  </a:txBody>
                  <a:tcPr/>
                </a:tc>
                <a:tc>
                  <a:txBody>
                    <a:bodyPr/>
                    <a:lstStyle/>
                    <a:p>
                      <a:r>
                        <a:rPr lang="en-US" dirty="0"/>
                        <a:t>DSA series of SFA or PA of patients with symptomatic peripheral arterial occlusive disease was obtained with a flat-panel angiography system with intention-to-treat. In DSA series acquired before and after PTI, TDCs were analyzed proximal and distal of each stenosis using parametric color coding (PCC). For correlation, ABI and PSVR measurements pre- and post-PTI were recorded for all patients.</a:t>
                      </a:r>
                      <a:endParaRPr lang="en-IN" dirty="0"/>
                    </a:p>
                  </a:txBody>
                  <a:tcPr/>
                </a:tc>
                <a:extLst>
                  <a:ext uri="{0D108BD9-81ED-4DB2-BD59-A6C34878D82A}">
                    <a16:rowId xmlns:a16="http://schemas.microsoft.com/office/drawing/2014/main" val="3801948646"/>
                  </a:ext>
                </a:extLst>
              </a:tr>
              <a:tr h="2382092">
                <a:tc>
                  <a:txBody>
                    <a:bodyPr/>
                    <a:lstStyle/>
                    <a:p>
                      <a:r>
                        <a:rPr lang="en-US" sz="1800" b="0" i="0" kern="1200" dirty="0">
                          <a:solidFill>
                            <a:schemeClr val="tx1"/>
                          </a:solidFill>
                          <a:effectLst/>
                          <a:latin typeface="+mn-lt"/>
                          <a:ea typeface="+mn-ea"/>
                          <a:cs typeface="+mn-cs"/>
                        </a:rPr>
                        <a:t>12. Towards Quantitative Analysis of Digital Subtraction Angiography (DSA) Image Data</a:t>
                      </a:r>
                      <a:endParaRPr lang="en-IN" dirty="0"/>
                    </a:p>
                  </a:txBody>
                  <a:tcPr/>
                </a:tc>
                <a:tc>
                  <a:txBody>
                    <a:bodyPr/>
                    <a:lstStyle/>
                    <a:p>
                      <a:r>
                        <a:rPr lang="en-IN" sz="1800" b="0" i="0" kern="1200" dirty="0" err="1">
                          <a:solidFill>
                            <a:schemeClr val="tx1"/>
                          </a:solidFill>
                          <a:effectLst/>
                          <a:latin typeface="+mn-lt"/>
                          <a:ea typeface="+mn-ea"/>
                          <a:cs typeface="+mn-cs"/>
                        </a:rPr>
                        <a:t>Jiayu</a:t>
                      </a:r>
                      <a:r>
                        <a:rPr lang="en-IN" sz="1800" b="0" i="0" kern="1200" dirty="0">
                          <a:solidFill>
                            <a:schemeClr val="tx1"/>
                          </a:solidFill>
                          <a:effectLst/>
                          <a:latin typeface="+mn-lt"/>
                          <a:ea typeface="+mn-ea"/>
                          <a:cs typeface="+mn-cs"/>
                        </a:rPr>
                        <a:t> Liang, Fengyun Gu, George C Newman, Finbarr O'Sullivan</a:t>
                      </a:r>
                      <a:endParaRPr lang="en-IN" dirty="0"/>
                    </a:p>
                  </a:txBody>
                  <a:tcPr/>
                </a:tc>
                <a:tc>
                  <a:txBody>
                    <a:bodyPr/>
                    <a:lstStyle/>
                    <a:p>
                      <a:r>
                        <a:rPr lang="en-IN" dirty="0"/>
                        <a:t>2019</a:t>
                      </a:r>
                    </a:p>
                  </a:txBody>
                  <a:tcPr/>
                </a:tc>
                <a:tc>
                  <a:txBody>
                    <a:bodyPr/>
                    <a:lstStyle/>
                    <a:p>
                      <a:r>
                        <a:rPr lang="en-US" sz="1800" b="0" i="0" kern="1200" dirty="0">
                          <a:solidFill>
                            <a:schemeClr val="tx1"/>
                          </a:solidFill>
                          <a:effectLst/>
                          <a:latin typeface="+mn-lt"/>
                          <a:ea typeface="+mn-ea"/>
                          <a:cs typeface="+mn-cs"/>
                        </a:rPr>
                        <a:t>2 images of a region of the body were compared before and after a contrast medium was injected. Full-level 2-D dataset with 26 time frame were generated. Raw data was explored in Region Of </a:t>
                      </a:r>
                      <a:r>
                        <a:rPr lang="en-US" sz="1800" b="0" i="0" kern="1200" dirty="0" err="1">
                          <a:solidFill>
                            <a:schemeClr val="tx1"/>
                          </a:solidFill>
                          <a:effectLst/>
                          <a:latin typeface="+mn-lt"/>
                          <a:ea typeface="+mn-ea"/>
                          <a:cs typeface="+mn-cs"/>
                        </a:rPr>
                        <a:t>Intrest</a:t>
                      </a:r>
                      <a:r>
                        <a:rPr lang="en-US" sz="1800" b="0" i="0" kern="1200" dirty="0">
                          <a:solidFill>
                            <a:schemeClr val="tx1"/>
                          </a:solidFill>
                          <a:effectLst/>
                          <a:latin typeface="+mn-lt"/>
                          <a:ea typeface="+mn-ea"/>
                          <a:cs typeface="+mn-cs"/>
                        </a:rPr>
                        <a:t> (ROI).Later, the data was transformed in R and time course of ROI from the arterial vessel .</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2592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187036" y="187036"/>
          <a:ext cx="11817927" cy="6589647"/>
        </p:xfrm>
        <a:graphic>
          <a:graphicData uri="http://schemas.openxmlformats.org/drawingml/2006/table">
            <a:tbl>
              <a:tblPr firstRow="1" bandRow="1">
                <a:tableStyleId>{616DA210-FB5B-4158-B5E0-FEB733F419BA}</a:tableStyleId>
              </a:tblPr>
              <a:tblGrid>
                <a:gridCol w="2659034">
                  <a:extLst>
                    <a:ext uri="{9D8B030D-6E8A-4147-A177-3AD203B41FA5}">
                      <a16:colId xmlns:a16="http://schemas.microsoft.com/office/drawing/2014/main" val="2005088893"/>
                    </a:ext>
                  </a:extLst>
                </a:gridCol>
                <a:gridCol w="1926836">
                  <a:extLst>
                    <a:ext uri="{9D8B030D-6E8A-4147-A177-3AD203B41FA5}">
                      <a16:colId xmlns:a16="http://schemas.microsoft.com/office/drawing/2014/main" val="360546305"/>
                    </a:ext>
                  </a:extLst>
                </a:gridCol>
                <a:gridCol w="1497894">
                  <a:extLst>
                    <a:ext uri="{9D8B030D-6E8A-4147-A177-3AD203B41FA5}">
                      <a16:colId xmlns:a16="http://schemas.microsoft.com/office/drawing/2014/main" val="2359151107"/>
                    </a:ext>
                  </a:extLst>
                </a:gridCol>
                <a:gridCol w="5734163">
                  <a:extLst>
                    <a:ext uri="{9D8B030D-6E8A-4147-A177-3AD203B41FA5}">
                      <a16:colId xmlns:a16="http://schemas.microsoft.com/office/drawing/2014/main" val="1226175300"/>
                    </a:ext>
                  </a:extLst>
                </a:gridCol>
              </a:tblGrid>
              <a:tr h="69317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242626">
                <a:tc>
                  <a:txBody>
                    <a:bodyPr/>
                    <a:lstStyle/>
                    <a:p>
                      <a:r>
                        <a:rPr lang="en-US" sz="1800" b="0" i="0" kern="1200" dirty="0">
                          <a:solidFill>
                            <a:schemeClr val="tx1"/>
                          </a:solidFill>
                          <a:effectLst/>
                          <a:latin typeface="+mn-lt"/>
                          <a:ea typeface="+mn-ea"/>
                          <a:cs typeface="+mn-cs"/>
                        </a:rPr>
                        <a:t>13. Safety of Diagnostic Cerebral and Spinal Digital Subtraction Angiography in a Developing Country: A Single-Center Experience </a:t>
                      </a:r>
                      <a:endParaRPr lang="en-IN" dirty="0"/>
                    </a:p>
                  </a:txBody>
                  <a:tcPr/>
                </a:tc>
                <a:tc>
                  <a:txBody>
                    <a:bodyPr/>
                    <a:lstStyle/>
                    <a:p>
                      <a:r>
                        <a:rPr lang="en-IN" sz="1800" b="0" i="0" kern="1200" dirty="0" err="1">
                          <a:solidFill>
                            <a:schemeClr val="tx1"/>
                          </a:solidFill>
                          <a:effectLst/>
                          <a:latin typeface="+mn-lt"/>
                          <a:ea typeface="+mn-ea"/>
                          <a:cs typeface="+mn-cs"/>
                        </a:rPr>
                        <a:t>Qasim</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Bashira</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Asim</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Ishfaq</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Ammad</a:t>
                      </a:r>
                      <a:r>
                        <a:rPr lang="en-IN" sz="1800" b="0" i="0" kern="1200" dirty="0">
                          <a:solidFill>
                            <a:schemeClr val="tx1"/>
                          </a:solidFill>
                          <a:effectLst/>
                          <a:latin typeface="+mn-lt"/>
                          <a:ea typeface="+mn-ea"/>
                          <a:cs typeface="+mn-cs"/>
                        </a:rPr>
                        <a:t> Anwar </a:t>
                      </a:r>
                      <a:r>
                        <a:rPr lang="en-IN" sz="1800" b="0" i="0" kern="1200" dirty="0" err="1">
                          <a:solidFill>
                            <a:schemeClr val="tx1"/>
                          </a:solidFill>
                          <a:effectLst/>
                          <a:latin typeface="+mn-lt"/>
                          <a:ea typeface="+mn-ea"/>
                          <a:cs typeface="+mn-cs"/>
                        </a:rPr>
                        <a:t>Baig</a:t>
                      </a:r>
                      <a:endParaRPr lang="en-IN" dirty="0"/>
                    </a:p>
                  </a:txBody>
                  <a:tcPr/>
                </a:tc>
                <a:tc>
                  <a:txBody>
                    <a:bodyPr/>
                    <a:lstStyle/>
                    <a:p>
                      <a:endParaRPr lang="en-IN" dirty="0"/>
                    </a:p>
                    <a:p>
                      <a:endParaRPr lang="en-IN" dirty="0"/>
                    </a:p>
                    <a:p>
                      <a:r>
                        <a:rPr lang="en-IN" dirty="0"/>
                        <a:t>2017</a:t>
                      </a:r>
                    </a:p>
                  </a:txBody>
                  <a:tcPr/>
                </a:tc>
                <a:tc>
                  <a:txBody>
                    <a:bodyPr/>
                    <a:lstStyle/>
                    <a:p>
                      <a:r>
                        <a:rPr lang="en-US" sz="1800" b="0" i="0" kern="1200" dirty="0">
                          <a:solidFill>
                            <a:schemeClr val="tx1"/>
                          </a:solidFill>
                          <a:effectLst/>
                          <a:latin typeface="+mn-lt"/>
                          <a:ea typeface="+mn-ea"/>
                          <a:cs typeface="+mn-cs"/>
                        </a:rPr>
                        <a:t>A retrospective review of patient demographics, procedural technique and complication rates of 286 consecutive patients undergoing the diagnostic cerebral/spinal digital subtraction angiography procedure at one institution from May 2013 to December 2015 was performed. Neurological, systemic, or local complications occurring within and after 24 hours of the procedure were recorded. </a:t>
                      </a:r>
                      <a:endParaRPr lang="en-IN" dirty="0"/>
                    </a:p>
                  </a:txBody>
                  <a:tcPr/>
                </a:tc>
                <a:extLst>
                  <a:ext uri="{0D108BD9-81ED-4DB2-BD59-A6C34878D82A}">
                    <a16:rowId xmlns:a16="http://schemas.microsoft.com/office/drawing/2014/main" val="3801948646"/>
                  </a:ext>
                </a:extLst>
              </a:tr>
              <a:tr h="3610472">
                <a:tc>
                  <a:txBody>
                    <a:bodyPr/>
                    <a:lstStyle/>
                    <a:p>
                      <a:r>
                        <a:rPr lang="en-IN" sz="1800" b="0" i="0" kern="1200" dirty="0">
                          <a:solidFill>
                            <a:schemeClr val="tx1"/>
                          </a:solidFill>
                          <a:effectLst/>
                          <a:latin typeface="+mn-lt"/>
                          <a:ea typeface="+mn-ea"/>
                          <a:cs typeface="+mn-cs"/>
                        </a:rPr>
                        <a:t>14. Quantitative Digital Subtraction Angiography in </a:t>
                      </a:r>
                      <a:r>
                        <a:rPr lang="en-IN" sz="1800" b="0" i="0" kern="1200" dirty="0" err="1">
                          <a:solidFill>
                            <a:schemeClr val="tx1"/>
                          </a:solidFill>
                          <a:effectLst/>
                          <a:latin typeface="+mn-lt"/>
                          <a:ea typeface="+mn-ea"/>
                          <a:cs typeface="+mn-cs"/>
                        </a:rPr>
                        <a:t>Pediatric</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Moyamoya</a:t>
                      </a:r>
                      <a:r>
                        <a:rPr lang="en-IN" sz="1800" b="0" i="0" kern="1200" dirty="0">
                          <a:solidFill>
                            <a:schemeClr val="tx1"/>
                          </a:solidFill>
                          <a:effectLst/>
                          <a:latin typeface="+mn-lt"/>
                          <a:ea typeface="+mn-ea"/>
                          <a:cs typeface="+mn-cs"/>
                        </a:rPr>
                        <a:t> Disease</a:t>
                      </a:r>
                      <a:endParaRPr lang="en-IN" dirty="0"/>
                    </a:p>
                  </a:txBody>
                  <a:tcPr/>
                </a:tc>
                <a:tc>
                  <a:txBody>
                    <a:bodyPr/>
                    <a:lstStyle/>
                    <a:p>
                      <a:r>
                        <a:rPr lang="en-IN" sz="1800" b="0" i="0" kern="1200" dirty="0">
                          <a:solidFill>
                            <a:schemeClr val="tx1"/>
                          </a:solidFill>
                          <a:effectLst/>
                          <a:latin typeface="+mn-lt"/>
                          <a:ea typeface="+mn-ea"/>
                          <a:cs typeface="+mn-cs"/>
                        </a:rPr>
                        <a:t>Jung-</a:t>
                      </a:r>
                      <a:r>
                        <a:rPr lang="en-IN" sz="1800" b="0" i="0" kern="1200" dirty="0" err="1">
                          <a:solidFill>
                            <a:schemeClr val="tx1"/>
                          </a:solidFill>
                          <a:effectLst/>
                          <a:latin typeface="+mn-lt"/>
                          <a:ea typeface="+mn-ea"/>
                          <a:cs typeface="+mn-cs"/>
                        </a:rPr>
                        <a:t>Eun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Cheon</a:t>
                      </a:r>
                      <a:r>
                        <a:rPr lang="en-IN" sz="1800" b="0" i="0" kern="1200" dirty="0">
                          <a:solidFill>
                            <a:schemeClr val="tx1"/>
                          </a:solidFill>
                          <a:effectLst/>
                          <a:latin typeface="+mn-lt"/>
                          <a:ea typeface="+mn-ea"/>
                          <a:cs typeface="+mn-cs"/>
                        </a:rPr>
                        <a:t>, M.D.</a:t>
                      </a:r>
                      <a:endParaRPr lang="en-IN" dirty="0"/>
                    </a:p>
                  </a:txBody>
                  <a:tcPr/>
                </a:tc>
                <a:tc>
                  <a:txBody>
                    <a:bodyPr/>
                    <a:lstStyle/>
                    <a:p>
                      <a:r>
                        <a:rPr lang="en-IN" dirty="0"/>
                        <a:t>2015</a:t>
                      </a:r>
                    </a:p>
                  </a:txBody>
                  <a:tcPr/>
                </a:tc>
                <a:tc>
                  <a:txBody>
                    <a:bodyPr/>
                    <a:lstStyle/>
                    <a:p>
                      <a:r>
                        <a:rPr lang="en-US" sz="1800" b="0" i="0" kern="1200" dirty="0">
                          <a:solidFill>
                            <a:schemeClr val="tx1"/>
                          </a:solidFill>
                          <a:effectLst/>
                          <a:latin typeface="+mn-lt"/>
                          <a:ea typeface="+mn-ea"/>
                          <a:cs typeface="+mn-cs"/>
                        </a:rPr>
                        <a:t>The DSA images were color-coded using the post processing software </a:t>
                      </a:r>
                      <a:r>
                        <a:rPr lang="en-US" sz="1800" b="0" i="0" kern="1200" dirty="0" err="1">
                          <a:solidFill>
                            <a:schemeClr val="tx1"/>
                          </a:solidFill>
                          <a:effectLst/>
                          <a:latin typeface="+mn-lt"/>
                          <a:ea typeface="+mn-ea"/>
                          <a:cs typeface="+mn-cs"/>
                        </a:rPr>
                        <a:t>Syngo</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iFlow</a:t>
                      </a:r>
                      <a:r>
                        <a:rPr lang="en-US" sz="1800" b="0" i="0" kern="1200" dirty="0">
                          <a:solidFill>
                            <a:schemeClr val="tx1"/>
                          </a:solidFill>
                          <a:effectLst/>
                          <a:latin typeface="+mn-lt"/>
                          <a:ea typeface="+mn-ea"/>
                          <a:cs typeface="+mn-cs"/>
                        </a:rPr>
                        <a:t> . The software provides a single colored-composite image that shows the path of the movement of contrast medium though the vessels in time. For quantitative analysis, regions of interest (ROI) were placed on the colored image. The software calculated relative opacity data per ROI per time point. QDSA has been used to access the </a:t>
                      </a:r>
                      <a:r>
                        <a:rPr lang="en-US" sz="1800" b="0" i="0" kern="1200" dirty="0" err="1">
                          <a:solidFill>
                            <a:schemeClr val="tx1"/>
                          </a:solidFill>
                          <a:effectLst/>
                          <a:latin typeface="+mn-lt"/>
                          <a:ea typeface="+mn-ea"/>
                          <a:cs typeface="+mn-cs"/>
                        </a:rPr>
                        <a:t>peritherapeutic</a:t>
                      </a:r>
                      <a:r>
                        <a:rPr lang="en-US" sz="1800" b="0" i="0" kern="1200" dirty="0">
                          <a:solidFill>
                            <a:schemeClr val="tx1"/>
                          </a:solidFill>
                          <a:effectLst/>
                          <a:latin typeface="+mn-lt"/>
                          <a:ea typeface="+mn-ea"/>
                          <a:cs typeface="+mn-cs"/>
                        </a:rPr>
                        <a:t> hemodynamics </a:t>
                      </a:r>
                      <a:r>
                        <a:rPr lang="en-US" sz="1800" b="0" i="0" kern="1200" dirty="0" err="1">
                          <a:solidFill>
                            <a:schemeClr val="tx1"/>
                          </a:solidFill>
                          <a:effectLst/>
                          <a:latin typeface="+mn-lt"/>
                          <a:ea typeface="+mn-ea"/>
                          <a:cs typeface="+mn-cs"/>
                        </a:rPr>
                        <a:t>inthe</a:t>
                      </a:r>
                      <a:r>
                        <a:rPr lang="en-US" sz="1800" b="0" i="0" kern="1200" dirty="0">
                          <a:solidFill>
                            <a:schemeClr val="tx1"/>
                          </a:solidFill>
                          <a:effectLst/>
                          <a:latin typeface="+mn-lt"/>
                          <a:ea typeface="+mn-ea"/>
                          <a:cs typeface="+mn-cs"/>
                        </a:rPr>
                        <a:t> various vascular disorders including steno-occlusive arterial disease in an angiographic suite.</a:t>
                      </a:r>
                      <a:endParaRPr lang="en-IN" sz="1800"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416612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228600" y="259773"/>
          <a:ext cx="11793682" cy="6276109"/>
        </p:xfrm>
        <a:graphic>
          <a:graphicData uri="http://schemas.openxmlformats.org/drawingml/2006/table">
            <a:tbl>
              <a:tblPr firstRow="1" bandRow="1">
                <a:tableStyleId>{616DA210-FB5B-4158-B5E0-FEB733F419BA}</a:tableStyleId>
              </a:tblPr>
              <a:tblGrid>
                <a:gridCol w="2649682">
                  <a:extLst>
                    <a:ext uri="{9D8B030D-6E8A-4147-A177-3AD203B41FA5}">
                      <a16:colId xmlns:a16="http://schemas.microsoft.com/office/drawing/2014/main" val="2005088893"/>
                    </a:ext>
                  </a:extLst>
                </a:gridCol>
                <a:gridCol w="2583466">
                  <a:extLst>
                    <a:ext uri="{9D8B030D-6E8A-4147-A177-3AD203B41FA5}">
                      <a16:colId xmlns:a16="http://schemas.microsoft.com/office/drawing/2014/main" val="360546305"/>
                    </a:ext>
                  </a:extLst>
                </a:gridCol>
                <a:gridCol w="926305">
                  <a:extLst>
                    <a:ext uri="{9D8B030D-6E8A-4147-A177-3AD203B41FA5}">
                      <a16:colId xmlns:a16="http://schemas.microsoft.com/office/drawing/2014/main" val="2359151107"/>
                    </a:ext>
                  </a:extLst>
                </a:gridCol>
                <a:gridCol w="5634229">
                  <a:extLst>
                    <a:ext uri="{9D8B030D-6E8A-4147-A177-3AD203B41FA5}">
                      <a16:colId xmlns:a16="http://schemas.microsoft.com/office/drawing/2014/main" val="1226175300"/>
                    </a:ext>
                  </a:extLst>
                </a:gridCol>
              </a:tblGrid>
              <a:tr h="640329">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3349780">
                <a:tc>
                  <a:txBody>
                    <a:bodyPr/>
                    <a:lstStyle/>
                    <a:p>
                      <a:r>
                        <a:rPr lang="en-US" sz="1800" b="0" i="0" kern="1200" dirty="0">
                          <a:solidFill>
                            <a:schemeClr val="tx1"/>
                          </a:solidFill>
                          <a:effectLst/>
                          <a:latin typeface="+mn-lt"/>
                          <a:ea typeface="+mn-ea"/>
                          <a:cs typeface="+mn-cs"/>
                        </a:rPr>
                        <a:t>15. Evaluation of a Noise Reduction Imaging Technology in Iliac Digital Subtraction Angiography: Noninferior Clinical Image Quality with Lower Patient and Scatter Dose</a:t>
                      </a:r>
                      <a:endParaRPr lang="en-IN" dirty="0"/>
                    </a:p>
                  </a:txBody>
                  <a:tcPr/>
                </a:tc>
                <a:tc>
                  <a:txBody>
                    <a:bodyPr/>
                    <a:lstStyle/>
                    <a:p>
                      <a:r>
                        <a:rPr lang="en-IN" sz="1800" b="0" i="0" kern="1200" dirty="0">
                          <a:solidFill>
                            <a:schemeClr val="tx1"/>
                          </a:solidFill>
                          <a:effectLst/>
                          <a:latin typeface="+mn-lt"/>
                          <a:ea typeface="+mn-ea"/>
                          <a:cs typeface="+mn-cs"/>
                        </a:rPr>
                        <a:t>Marco J. van </a:t>
                      </a:r>
                      <a:r>
                        <a:rPr lang="en-IN" sz="1800" b="0" i="0" kern="1200" dirty="0" err="1">
                          <a:solidFill>
                            <a:schemeClr val="tx1"/>
                          </a:solidFill>
                          <a:effectLst/>
                          <a:latin typeface="+mn-lt"/>
                          <a:ea typeface="+mn-ea"/>
                          <a:cs typeface="+mn-cs"/>
                        </a:rPr>
                        <a:t>Strijen</a:t>
                      </a:r>
                      <a:r>
                        <a:rPr lang="en-IN" sz="1800" b="0" i="0" kern="1200" dirty="0">
                          <a:solidFill>
                            <a:schemeClr val="tx1"/>
                          </a:solidFill>
                          <a:effectLst/>
                          <a:latin typeface="+mn-lt"/>
                          <a:ea typeface="+mn-ea"/>
                          <a:cs typeface="+mn-cs"/>
                        </a:rPr>
                        <a:t>, Thijs </a:t>
                      </a:r>
                      <a:r>
                        <a:rPr lang="en-IN" sz="1800" b="0" i="0" kern="1200" dirty="0" err="1">
                          <a:solidFill>
                            <a:schemeClr val="tx1"/>
                          </a:solidFill>
                          <a:effectLst/>
                          <a:latin typeface="+mn-lt"/>
                          <a:ea typeface="+mn-ea"/>
                          <a:cs typeface="+mn-cs"/>
                        </a:rPr>
                        <a:t>Grünhagen</a:t>
                      </a:r>
                      <a:r>
                        <a:rPr lang="en-IN" sz="1800" b="0" i="0" kern="1200" dirty="0">
                          <a:solidFill>
                            <a:schemeClr val="tx1"/>
                          </a:solidFill>
                          <a:effectLst/>
                          <a:latin typeface="+mn-lt"/>
                          <a:ea typeface="+mn-ea"/>
                          <a:cs typeface="+mn-cs"/>
                        </a:rPr>
                        <a:t>, Maria </a:t>
                      </a:r>
                      <a:r>
                        <a:rPr lang="en-IN" sz="1800" b="0" i="0" kern="1200" dirty="0" err="1">
                          <a:solidFill>
                            <a:schemeClr val="tx1"/>
                          </a:solidFill>
                          <a:effectLst/>
                          <a:latin typeface="+mn-lt"/>
                          <a:ea typeface="+mn-ea"/>
                          <a:cs typeface="+mn-cs"/>
                        </a:rPr>
                        <a:t>Mauti</a:t>
                      </a:r>
                      <a:r>
                        <a:rPr lang="en-IN" sz="1800" b="0" i="0" kern="1200" dirty="0">
                          <a:solidFill>
                            <a:schemeClr val="tx1"/>
                          </a:solidFill>
                          <a:effectLst/>
                          <a:latin typeface="+mn-lt"/>
                          <a:ea typeface="+mn-ea"/>
                          <a:cs typeface="+mn-cs"/>
                        </a:rPr>
                        <a:t>, Markus </a:t>
                      </a:r>
                      <a:r>
                        <a:rPr lang="en-IN" sz="1800" b="0" i="0" kern="1200" dirty="0" err="1">
                          <a:solidFill>
                            <a:schemeClr val="tx1"/>
                          </a:solidFill>
                          <a:effectLst/>
                          <a:latin typeface="+mn-lt"/>
                          <a:ea typeface="+mn-ea"/>
                          <a:cs typeface="+mn-cs"/>
                        </a:rPr>
                        <a:t>Zähringer</a:t>
                      </a:r>
                      <a:r>
                        <a:rPr lang="en-IN" sz="1800" b="0" i="0" kern="1200" dirty="0">
                          <a:solidFill>
                            <a:schemeClr val="tx1"/>
                          </a:solidFill>
                          <a:effectLst/>
                          <a:latin typeface="+mn-lt"/>
                          <a:ea typeface="+mn-ea"/>
                          <a:cs typeface="+mn-cs"/>
                        </a:rPr>
                        <a:t>, Peter A. Gaines, Graham J. Robinson, Nicholas J. </a:t>
                      </a:r>
                      <a:r>
                        <a:rPr lang="en-IN" sz="1800" b="0" i="0" kern="1200" dirty="0" err="1">
                          <a:solidFill>
                            <a:schemeClr val="tx1"/>
                          </a:solidFill>
                          <a:effectLst/>
                          <a:latin typeface="+mn-lt"/>
                          <a:ea typeface="+mn-ea"/>
                          <a:cs typeface="+mn-cs"/>
                        </a:rPr>
                        <a:t>Railton</a:t>
                      </a:r>
                      <a:r>
                        <a:rPr lang="en-IN" sz="1800" b="0" i="0" kern="1200" dirty="0">
                          <a:solidFill>
                            <a:schemeClr val="tx1"/>
                          </a:solidFill>
                          <a:effectLst/>
                          <a:latin typeface="+mn-lt"/>
                          <a:ea typeface="+mn-ea"/>
                          <a:cs typeface="+mn-cs"/>
                        </a:rPr>
                        <a:t>, Hans van </a:t>
                      </a:r>
                      <a:r>
                        <a:rPr lang="en-IN" sz="1800" b="0" i="0" kern="1200" dirty="0" err="1">
                          <a:solidFill>
                            <a:schemeClr val="tx1"/>
                          </a:solidFill>
                          <a:effectLst/>
                          <a:latin typeface="+mn-lt"/>
                          <a:ea typeface="+mn-ea"/>
                          <a:cs typeface="+mn-cs"/>
                        </a:rPr>
                        <a:t>Overhagen</a:t>
                      </a:r>
                      <a:r>
                        <a:rPr lang="en-IN" sz="1800" b="0" i="0" kern="1200" dirty="0">
                          <a:solidFill>
                            <a:schemeClr val="tx1"/>
                          </a:solidFill>
                          <a:effectLst/>
                          <a:latin typeface="+mn-lt"/>
                          <a:ea typeface="+mn-ea"/>
                          <a:cs typeface="+mn-cs"/>
                        </a:rPr>
                        <a:t>, Jan </a:t>
                      </a:r>
                      <a:r>
                        <a:rPr lang="en-IN" sz="1800" b="0" i="0" kern="1200" dirty="0" err="1">
                          <a:solidFill>
                            <a:schemeClr val="tx1"/>
                          </a:solidFill>
                          <a:effectLst/>
                          <a:latin typeface="+mn-lt"/>
                          <a:ea typeface="+mn-ea"/>
                          <a:cs typeface="+mn-cs"/>
                        </a:rPr>
                        <a:t>Habraken</a:t>
                      </a:r>
                      <a:r>
                        <a:rPr lang="en-IN" sz="1800" b="0" i="0" kern="1200" dirty="0">
                          <a:solidFill>
                            <a:schemeClr val="tx1"/>
                          </a:solidFill>
                          <a:effectLst/>
                          <a:latin typeface="+mn-lt"/>
                          <a:ea typeface="+mn-ea"/>
                          <a:cs typeface="+mn-cs"/>
                        </a:rPr>
                        <a:t> and Marc van </a:t>
                      </a:r>
                      <a:r>
                        <a:rPr lang="en-IN" sz="1800" b="0" i="0" kern="1200" dirty="0" err="1">
                          <a:solidFill>
                            <a:schemeClr val="tx1"/>
                          </a:solidFill>
                          <a:effectLst/>
                          <a:latin typeface="+mn-lt"/>
                          <a:ea typeface="+mn-ea"/>
                          <a:cs typeface="+mn-cs"/>
                        </a:rPr>
                        <a:t>Leersum</a:t>
                      </a:r>
                      <a:r>
                        <a:rPr lang="en-IN" sz="1800" b="0" i="0" kern="1200" dirty="0">
                          <a:solidFill>
                            <a:schemeClr val="tx1"/>
                          </a:solidFill>
                          <a:effectLst/>
                          <a:latin typeface="+mn-lt"/>
                          <a:ea typeface="+mn-ea"/>
                          <a:cs typeface="+mn-cs"/>
                        </a:rPr>
                        <a:t> </a:t>
                      </a:r>
                      <a:br>
                        <a:rPr lang="en-IN" dirty="0"/>
                      </a:br>
                      <a:endParaRPr lang="en-IN" dirty="0"/>
                    </a:p>
                  </a:txBody>
                  <a:tcPr/>
                </a:tc>
                <a:tc>
                  <a:txBody>
                    <a:bodyPr/>
                    <a:lstStyle/>
                    <a:p>
                      <a:endParaRPr lang="en-IN" dirty="0"/>
                    </a:p>
                    <a:p>
                      <a:endParaRPr lang="en-IN" dirty="0"/>
                    </a:p>
                    <a:p>
                      <a:r>
                        <a:rPr lang="en-IN" dirty="0"/>
                        <a:t>2015</a:t>
                      </a:r>
                    </a:p>
                  </a:txBody>
                  <a:tcPr/>
                </a:tc>
                <a:tc>
                  <a:txBody>
                    <a:bodyPr/>
                    <a:lstStyle/>
                    <a:p>
                      <a:r>
                        <a:rPr lang="en-US" sz="1600" b="0" i="0" kern="1200" dirty="0">
                          <a:solidFill>
                            <a:schemeClr val="tx1"/>
                          </a:solidFill>
                          <a:effectLst/>
                          <a:latin typeface="+mn-lt"/>
                          <a:ea typeface="+mn-ea"/>
                          <a:cs typeface="+mn-cs"/>
                        </a:rPr>
                        <a:t>Imaging using two randomly ordered DSA runs was performed in 51 adults scheduled for iliac artery angiography or intervention or both. One DSA run used standard acquisition chain and image processing algorithms and the other DSA run used dose-reduction and real-time advanced image noise reduction technology. The quality of each pair of runs, consecutively performed without changes in working projection or injection parameters, was independently rated by five radiologists blinded to the imaging technology used. Patient radiation dose was evaluated using air </a:t>
                      </a:r>
                      <a:r>
                        <a:rPr lang="en-US" sz="1600" b="0" i="0" kern="1200" dirty="0" err="1">
                          <a:solidFill>
                            <a:schemeClr val="tx1"/>
                          </a:solidFill>
                          <a:effectLst/>
                          <a:latin typeface="+mn-lt"/>
                          <a:ea typeface="+mn-ea"/>
                          <a:cs typeface="+mn-cs"/>
                        </a:rPr>
                        <a:t>kerma</a:t>
                      </a:r>
                      <a:r>
                        <a:rPr lang="en-US" sz="1600" b="0" i="0" kern="1200" dirty="0">
                          <a:solidFill>
                            <a:schemeClr val="tx1"/>
                          </a:solidFill>
                          <a:effectLst/>
                          <a:latin typeface="+mn-lt"/>
                          <a:ea typeface="+mn-ea"/>
                          <a:cs typeface="+mn-cs"/>
                        </a:rPr>
                        <a:t> and dose area product, and scatter dose was evaluated using three dosimeters located at fixed positions.</a:t>
                      </a:r>
                      <a:endParaRPr lang="en-IN" sz="1600" dirty="0"/>
                    </a:p>
                  </a:txBody>
                  <a:tcPr/>
                </a:tc>
                <a:extLst>
                  <a:ext uri="{0D108BD9-81ED-4DB2-BD59-A6C34878D82A}">
                    <a16:rowId xmlns:a16="http://schemas.microsoft.com/office/drawing/2014/main" val="3801948646"/>
                  </a:ext>
                </a:extLst>
              </a:tr>
              <a:tr h="1986910">
                <a:tc>
                  <a:txBody>
                    <a:bodyPr/>
                    <a:lstStyle/>
                    <a:p>
                      <a:r>
                        <a:rPr lang="en-US" sz="1800" b="0" i="0" kern="1200" dirty="0">
                          <a:solidFill>
                            <a:schemeClr val="tx1"/>
                          </a:solidFill>
                          <a:effectLst/>
                          <a:latin typeface="+mn-lt"/>
                          <a:ea typeface="+mn-ea"/>
                          <a:cs typeface="+mn-cs"/>
                        </a:rPr>
                        <a:t>16. Digital Subtraction Angiography– Guided Foam Sclerotherapy of Peripheral Venous Malformations</a:t>
                      </a:r>
                      <a:endParaRPr lang="en-IN" dirty="0"/>
                    </a:p>
                  </a:txBody>
                  <a:tcPr/>
                </a:tc>
                <a:tc>
                  <a:txBody>
                    <a:bodyPr/>
                    <a:lstStyle/>
                    <a:p>
                      <a:r>
                        <a:rPr lang="en-IN" sz="1800" b="0" i="0" kern="1200" dirty="0">
                          <a:solidFill>
                            <a:schemeClr val="tx1"/>
                          </a:solidFill>
                          <a:effectLst/>
                          <a:latin typeface="+mn-lt"/>
                          <a:ea typeface="+mn-ea"/>
                          <a:cs typeface="+mn-cs"/>
                        </a:rPr>
                        <a:t>Long Li, Xin-</a:t>
                      </a:r>
                      <a:r>
                        <a:rPr lang="en-IN" sz="1800" b="0" i="0" kern="1200" dirty="0" err="1">
                          <a:solidFill>
                            <a:schemeClr val="tx1"/>
                          </a:solidFill>
                          <a:effectLst/>
                          <a:latin typeface="+mn-lt"/>
                          <a:ea typeface="+mn-ea"/>
                          <a:cs typeface="+mn-cs"/>
                        </a:rPr>
                        <a:t>Qiao</a:t>
                      </a:r>
                      <a:r>
                        <a:rPr lang="en-IN" sz="1800" b="0" i="0" kern="1200" dirty="0">
                          <a:solidFill>
                            <a:schemeClr val="tx1"/>
                          </a:solidFill>
                          <a:effectLst/>
                          <a:latin typeface="+mn-lt"/>
                          <a:ea typeface="+mn-ea"/>
                          <a:cs typeface="+mn-cs"/>
                        </a:rPr>
                        <a:t> Zeng, Yan-Hao Li, Li L, Zeng XQ, Li YH </a:t>
                      </a:r>
                      <a:endParaRPr lang="en-IN" dirty="0"/>
                    </a:p>
                  </a:txBody>
                  <a:tcPr/>
                </a:tc>
                <a:tc>
                  <a:txBody>
                    <a:bodyPr/>
                    <a:lstStyle/>
                    <a:p>
                      <a:r>
                        <a:rPr lang="en-IN" dirty="0"/>
                        <a:t>2010</a:t>
                      </a:r>
                    </a:p>
                  </a:txBody>
                  <a:tcPr/>
                </a:tc>
                <a:tc>
                  <a:txBody>
                    <a:bodyPr/>
                    <a:lstStyle/>
                    <a:p>
                      <a:r>
                        <a:rPr lang="en-US" sz="1600" b="0" i="0" kern="1200" dirty="0">
                          <a:solidFill>
                            <a:schemeClr val="tx1"/>
                          </a:solidFill>
                          <a:effectLst/>
                          <a:latin typeface="+mn-lt"/>
                          <a:ea typeface="+mn-ea"/>
                          <a:cs typeface="+mn-cs"/>
                        </a:rPr>
                        <a:t>14 patients with peripheral venous malformations were treated with foam sclerotherapy. Percutaneous foam sclerotherapy of venous malformations under digital subtraction angiography guidance was performed using a combined technique modified with the double-needle technique and the filling-defects technique. Follow-up clinical and radiologic assessment and evaluation of </a:t>
                      </a:r>
                      <a:r>
                        <a:rPr lang="en-US" sz="1600" b="0" i="0" kern="1200" dirty="0" err="1">
                          <a:solidFill>
                            <a:schemeClr val="tx1"/>
                          </a:solidFill>
                          <a:effectLst/>
                          <a:latin typeface="+mn-lt"/>
                          <a:ea typeface="+mn-ea"/>
                          <a:cs typeface="+mn-cs"/>
                        </a:rPr>
                        <a:t>patientsatisfaction</a:t>
                      </a:r>
                      <a:r>
                        <a:rPr lang="en-US" sz="1600" b="0" i="0" kern="1200" dirty="0">
                          <a:solidFill>
                            <a:schemeClr val="tx1"/>
                          </a:solidFill>
                          <a:effectLst/>
                          <a:latin typeface="+mn-lt"/>
                          <a:ea typeface="+mn-ea"/>
                          <a:cs typeface="+mn-cs"/>
                        </a:rPr>
                        <a:t> were performed to evaluate the end result.</a:t>
                      </a:r>
                      <a:endParaRPr lang="en-IN" sz="1600"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359116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155864" y="218209"/>
          <a:ext cx="11949545" cy="6412975"/>
        </p:xfrm>
        <a:graphic>
          <a:graphicData uri="http://schemas.openxmlformats.org/drawingml/2006/table">
            <a:tbl>
              <a:tblPr firstRow="1" bandRow="1">
                <a:tableStyleId>{616DA210-FB5B-4158-B5E0-FEB733F419BA}</a:tableStyleId>
              </a:tblPr>
              <a:tblGrid>
                <a:gridCol w="2888672">
                  <a:extLst>
                    <a:ext uri="{9D8B030D-6E8A-4147-A177-3AD203B41FA5}">
                      <a16:colId xmlns:a16="http://schemas.microsoft.com/office/drawing/2014/main" val="2005088893"/>
                    </a:ext>
                  </a:extLst>
                </a:gridCol>
                <a:gridCol w="2413637">
                  <a:extLst>
                    <a:ext uri="{9D8B030D-6E8A-4147-A177-3AD203B41FA5}">
                      <a16:colId xmlns:a16="http://schemas.microsoft.com/office/drawing/2014/main" val="360546305"/>
                    </a:ext>
                  </a:extLst>
                </a:gridCol>
                <a:gridCol w="938546">
                  <a:extLst>
                    <a:ext uri="{9D8B030D-6E8A-4147-A177-3AD203B41FA5}">
                      <a16:colId xmlns:a16="http://schemas.microsoft.com/office/drawing/2014/main" val="2359151107"/>
                    </a:ext>
                  </a:extLst>
                </a:gridCol>
                <a:gridCol w="5708690">
                  <a:extLst>
                    <a:ext uri="{9D8B030D-6E8A-4147-A177-3AD203B41FA5}">
                      <a16:colId xmlns:a16="http://schemas.microsoft.com/office/drawing/2014/main" val="1226175300"/>
                    </a:ext>
                  </a:extLst>
                </a:gridCol>
              </a:tblGrid>
              <a:tr h="62345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680560">
                <a:tc>
                  <a:txBody>
                    <a:bodyPr/>
                    <a:lstStyle/>
                    <a:p>
                      <a:r>
                        <a:rPr lang="en-IN" dirty="0"/>
                        <a:t>17. </a:t>
                      </a:r>
                      <a:r>
                        <a:rPr lang="en-US" sz="1800" b="0" i="0" kern="1200" dirty="0">
                          <a:solidFill>
                            <a:schemeClr val="tx1"/>
                          </a:solidFill>
                          <a:effectLst/>
                          <a:latin typeface="+mn-lt"/>
                          <a:ea typeface="+mn-ea"/>
                          <a:cs typeface="+mn-cs"/>
                        </a:rPr>
                        <a:t>A pilot study on adjunctive use of parametric </a:t>
                      </a:r>
                      <a:r>
                        <a:rPr lang="en-US" sz="1800" b="0" i="0" kern="1200" dirty="0" err="1">
                          <a:solidFill>
                            <a:schemeClr val="tx1"/>
                          </a:solidFill>
                          <a:effectLst/>
                          <a:latin typeface="+mn-lt"/>
                          <a:ea typeface="+mn-ea"/>
                          <a:cs typeface="+mn-cs"/>
                        </a:rPr>
                        <a:t>colour</a:t>
                      </a:r>
                      <a:r>
                        <a:rPr lang="en-US" sz="1800" b="0" i="0" kern="1200" dirty="0">
                          <a:solidFill>
                            <a:schemeClr val="tx1"/>
                          </a:solidFill>
                          <a:effectLst/>
                          <a:latin typeface="+mn-lt"/>
                          <a:ea typeface="+mn-ea"/>
                          <a:cs typeface="+mn-cs"/>
                        </a:rPr>
                        <a:t>-coded digital subtraction angiography in endovascular interventions of </a:t>
                      </a:r>
                      <a:r>
                        <a:rPr lang="en-US" sz="1800" b="0" i="0" kern="1200" dirty="0" err="1">
                          <a:solidFill>
                            <a:schemeClr val="tx1"/>
                          </a:solidFill>
                          <a:effectLst/>
                          <a:latin typeface="+mn-lt"/>
                          <a:ea typeface="+mn-ea"/>
                          <a:cs typeface="+mn-cs"/>
                        </a:rPr>
                        <a:t>haemodialysis</a:t>
                      </a:r>
                      <a:r>
                        <a:rPr lang="en-US" sz="1800" b="0" i="0" kern="1200" dirty="0">
                          <a:solidFill>
                            <a:schemeClr val="tx1"/>
                          </a:solidFill>
                          <a:effectLst/>
                          <a:latin typeface="+mn-lt"/>
                          <a:ea typeface="+mn-ea"/>
                          <a:cs typeface="+mn-cs"/>
                        </a:rPr>
                        <a:t> access</a:t>
                      </a:r>
                      <a:endParaRPr lang="en-IN" dirty="0"/>
                    </a:p>
                  </a:txBody>
                  <a:tcPr/>
                </a:tc>
                <a:tc>
                  <a:txBody>
                    <a:bodyPr/>
                    <a:lstStyle/>
                    <a:p>
                      <a:r>
                        <a:rPr lang="en-IN" sz="1800" b="0" i="0" kern="1200" dirty="0">
                          <a:solidFill>
                            <a:schemeClr val="tx1"/>
                          </a:solidFill>
                          <a:effectLst/>
                          <a:latin typeface="+mn-lt"/>
                          <a:ea typeface="+mn-ea"/>
                          <a:cs typeface="+mn-cs"/>
                        </a:rPr>
                        <a:t>Ru Yu Tan1, </a:t>
                      </a:r>
                      <a:r>
                        <a:rPr lang="en-IN" sz="1800" b="0" i="0" kern="1200" dirty="0" err="1">
                          <a:solidFill>
                            <a:schemeClr val="tx1"/>
                          </a:solidFill>
                          <a:effectLst/>
                          <a:latin typeface="+mn-lt"/>
                          <a:ea typeface="+mn-ea"/>
                          <a:cs typeface="+mn-cs"/>
                        </a:rPr>
                        <a:t>Tze</a:t>
                      </a:r>
                      <a:r>
                        <a:rPr lang="en-IN" sz="1800" b="0" i="0" kern="1200" dirty="0">
                          <a:solidFill>
                            <a:schemeClr val="tx1"/>
                          </a:solidFill>
                          <a:effectLst/>
                          <a:latin typeface="+mn-lt"/>
                          <a:ea typeface="+mn-ea"/>
                          <a:cs typeface="+mn-cs"/>
                        </a:rPr>
                        <a:t> Tec Chong, Fu </a:t>
                      </a:r>
                      <a:r>
                        <a:rPr lang="en-IN" sz="1800" b="0" i="0" kern="1200" dirty="0" err="1">
                          <a:solidFill>
                            <a:schemeClr val="tx1"/>
                          </a:solidFill>
                          <a:effectLst/>
                          <a:latin typeface="+mn-lt"/>
                          <a:ea typeface="+mn-ea"/>
                          <a:cs typeface="+mn-cs"/>
                        </a:rPr>
                        <a:t>Chieh</a:t>
                      </a:r>
                      <a:r>
                        <a:rPr lang="en-IN" sz="1800" b="0" i="0" kern="1200" dirty="0">
                          <a:solidFill>
                            <a:schemeClr val="tx1"/>
                          </a:solidFill>
                          <a:effectLst/>
                          <a:latin typeface="+mn-lt"/>
                          <a:ea typeface="+mn-ea"/>
                          <a:cs typeface="+mn-cs"/>
                        </a:rPr>
                        <a:t> Tsai, Suh </a:t>
                      </a:r>
                      <a:r>
                        <a:rPr lang="en-IN" sz="1800" b="0" i="0" kern="1200" dirty="0" err="1">
                          <a:solidFill>
                            <a:schemeClr val="tx1"/>
                          </a:solidFill>
                          <a:effectLst/>
                          <a:latin typeface="+mn-lt"/>
                          <a:ea typeface="+mn-ea"/>
                          <a:cs typeface="+mn-cs"/>
                        </a:rPr>
                        <a:t>Chien</a:t>
                      </a:r>
                      <a:r>
                        <a:rPr lang="en-IN" sz="1800" b="0" i="0" kern="1200" dirty="0">
                          <a:solidFill>
                            <a:schemeClr val="tx1"/>
                          </a:solidFill>
                          <a:effectLst/>
                          <a:latin typeface="+mn-lt"/>
                          <a:ea typeface="+mn-ea"/>
                          <a:cs typeface="+mn-cs"/>
                        </a:rPr>
                        <a:t> Pang, Kian Guan Lee, Apoorva </a:t>
                      </a:r>
                      <a:r>
                        <a:rPr lang="en-IN" sz="1800" b="0" i="0" kern="1200" dirty="0" err="1">
                          <a:solidFill>
                            <a:schemeClr val="tx1"/>
                          </a:solidFill>
                          <a:effectLst/>
                          <a:latin typeface="+mn-lt"/>
                          <a:ea typeface="+mn-ea"/>
                          <a:cs typeface="+mn-cs"/>
                        </a:rPr>
                        <a:t>Gogna</a:t>
                      </a:r>
                      <a:r>
                        <a:rPr lang="en-IN" sz="1800" b="0" i="0" kern="1200" dirty="0">
                          <a:solidFill>
                            <a:schemeClr val="tx1"/>
                          </a:solidFill>
                          <a:effectLst/>
                          <a:latin typeface="+mn-lt"/>
                          <a:ea typeface="+mn-ea"/>
                          <a:cs typeface="+mn-cs"/>
                        </a:rPr>
                        <a:t>, Alicia </a:t>
                      </a:r>
                      <a:r>
                        <a:rPr lang="en-IN" sz="1800" b="0" i="0" kern="1200" dirty="0" err="1">
                          <a:solidFill>
                            <a:schemeClr val="tx1"/>
                          </a:solidFill>
                          <a:effectLst/>
                          <a:latin typeface="+mn-lt"/>
                          <a:ea typeface="+mn-ea"/>
                          <a:cs typeface="+mn-cs"/>
                        </a:rPr>
                        <a:t>Huiying</a:t>
                      </a:r>
                      <a:r>
                        <a:rPr lang="en-IN" sz="1800" b="0" i="0" kern="1200" dirty="0">
                          <a:solidFill>
                            <a:schemeClr val="tx1"/>
                          </a:solidFill>
                          <a:effectLst/>
                          <a:latin typeface="+mn-lt"/>
                          <a:ea typeface="+mn-ea"/>
                          <a:cs typeface="+mn-cs"/>
                        </a:rPr>
                        <a:t> Ong, </a:t>
                      </a:r>
                      <a:r>
                        <a:rPr lang="en-IN" sz="1800" b="0" i="0" kern="1200" dirty="0" err="1">
                          <a:solidFill>
                            <a:schemeClr val="tx1"/>
                          </a:solidFill>
                          <a:effectLst/>
                          <a:latin typeface="+mn-lt"/>
                          <a:ea typeface="+mn-ea"/>
                          <a:cs typeface="+mn-cs"/>
                        </a:rPr>
                        <a:t>Chieh</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Suai</a:t>
                      </a:r>
                      <a:r>
                        <a:rPr lang="en-IN" sz="1800" b="0" i="0" kern="1200" dirty="0">
                          <a:solidFill>
                            <a:schemeClr val="tx1"/>
                          </a:solidFill>
                          <a:effectLst/>
                          <a:latin typeface="+mn-lt"/>
                          <a:ea typeface="+mn-ea"/>
                          <a:cs typeface="+mn-cs"/>
                        </a:rPr>
                        <a:t> Tan</a:t>
                      </a:r>
                      <a:endParaRPr lang="en-IN" dirty="0"/>
                    </a:p>
                  </a:txBody>
                  <a:tcPr/>
                </a:tc>
                <a:tc>
                  <a:txBody>
                    <a:bodyPr/>
                    <a:lstStyle/>
                    <a:p>
                      <a:endParaRPr lang="en-IN" dirty="0"/>
                    </a:p>
                    <a:p>
                      <a:endParaRPr lang="en-IN" dirty="0"/>
                    </a:p>
                    <a:p>
                      <a:r>
                        <a:rPr lang="en-IN" dirty="0"/>
                        <a:t>2018</a:t>
                      </a:r>
                    </a:p>
                  </a:txBody>
                  <a:tcPr/>
                </a:tc>
                <a:tc>
                  <a:txBody>
                    <a:bodyPr/>
                    <a:lstStyle/>
                    <a:p>
                      <a:r>
                        <a:rPr lang="en-US" sz="1800" b="0" i="0" kern="1200" dirty="0">
                          <a:solidFill>
                            <a:schemeClr val="tx1"/>
                          </a:solidFill>
                          <a:effectLst/>
                          <a:latin typeface="+mn-lt"/>
                          <a:ea typeface="+mn-ea"/>
                          <a:cs typeface="+mn-cs"/>
                        </a:rPr>
                        <a:t>They retrospectively studied 20 patients who underwent access intervention and applied parametric </a:t>
                      </a:r>
                      <a:r>
                        <a:rPr lang="en-US" sz="1800" b="0" i="0" kern="1200" dirty="0" err="1">
                          <a:solidFill>
                            <a:schemeClr val="tx1"/>
                          </a:solidFill>
                          <a:effectLst/>
                          <a:latin typeface="+mn-lt"/>
                          <a:ea typeface="+mn-ea"/>
                          <a:cs typeface="+mn-cs"/>
                        </a:rPr>
                        <a:t>colourcoding</a:t>
                      </a:r>
                      <a:r>
                        <a:rPr lang="en-US" sz="1800" b="0" i="0" kern="1200" dirty="0">
                          <a:solidFill>
                            <a:schemeClr val="tx1"/>
                          </a:solidFill>
                          <a:effectLst/>
                          <a:latin typeface="+mn-lt"/>
                          <a:ea typeface="+mn-ea"/>
                          <a:cs typeface="+mn-cs"/>
                        </a:rPr>
                        <a:t> on selected DSA acquisitions before and after percutaneous transluminal angioplasty (PTA). The difference in time to peak (dTTP) contrast enhancement and time attenuation curve (TAC) of pre- and post-stenotic regions of interest (ROIs) were obtained and compared after treatment.</a:t>
                      </a:r>
                      <a:endParaRPr lang="en-IN" dirty="0"/>
                    </a:p>
                  </a:txBody>
                  <a:tcPr/>
                </a:tc>
                <a:extLst>
                  <a:ext uri="{0D108BD9-81ED-4DB2-BD59-A6C34878D82A}">
                    <a16:rowId xmlns:a16="http://schemas.microsoft.com/office/drawing/2014/main" val="3801948646"/>
                  </a:ext>
                </a:extLst>
              </a:tr>
              <a:tr h="2680560">
                <a:tc>
                  <a:txBody>
                    <a:bodyPr/>
                    <a:lstStyle/>
                    <a:p>
                      <a:r>
                        <a:rPr lang="en-IN" dirty="0"/>
                        <a:t>18. </a:t>
                      </a:r>
                      <a:r>
                        <a:rPr lang="en-US" sz="1800" b="0" i="0" kern="1200" dirty="0">
                          <a:solidFill>
                            <a:schemeClr val="tx1"/>
                          </a:solidFill>
                          <a:effectLst/>
                          <a:latin typeface="+mn-lt"/>
                          <a:ea typeface="+mn-ea"/>
                          <a:cs typeface="+mn-cs"/>
                        </a:rPr>
                        <a:t>Digital Subtraction CT Angiography for Detection of Intracranial Aneurysms : Comparison with Three-dimensional Digital Subtraction Angiography</a:t>
                      </a:r>
                      <a:endParaRPr lang="en-IN" dirty="0"/>
                    </a:p>
                  </a:txBody>
                  <a:tcPr/>
                </a:tc>
                <a:tc>
                  <a:txBody>
                    <a:bodyPr/>
                    <a:lstStyle/>
                    <a:p>
                      <a:r>
                        <a:rPr lang="en-IN" sz="1800" b="0" i="0" kern="1200" dirty="0">
                          <a:solidFill>
                            <a:schemeClr val="tx1"/>
                          </a:solidFill>
                          <a:effectLst/>
                          <a:latin typeface="+mn-lt"/>
                          <a:ea typeface="+mn-ea"/>
                          <a:cs typeface="+mn-cs"/>
                        </a:rPr>
                        <a:t>Li Lu, Long Jiang Zhang , Colin S. Poon, Sheng Yong Wu, Chang Sheng Zhou, Song Luo, Mei Wang, </a:t>
                      </a:r>
                      <a:r>
                        <a:rPr lang="en-IN" sz="1800" b="0" i="0" kern="1200" dirty="0" err="1">
                          <a:solidFill>
                            <a:schemeClr val="tx1"/>
                          </a:solidFill>
                          <a:effectLst/>
                          <a:latin typeface="+mn-lt"/>
                          <a:ea typeface="+mn-ea"/>
                          <a:cs typeface="+mn-cs"/>
                        </a:rPr>
                        <a:t>Guang</a:t>
                      </a:r>
                      <a:r>
                        <a:rPr lang="en-IN" sz="1800" b="0" i="0" kern="1200" dirty="0">
                          <a:solidFill>
                            <a:schemeClr val="tx1"/>
                          </a:solidFill>
                          <a:effectLst/>
                          <a:latin typeface="+mn-lt"/>
                          <a:ea typeface="+mn-ea"/>
                          <a:cs typeface="+mn-cs"/>
                        </a:rPr>
                        <a:t> Ming Lu </a:t>
                      </a:r>
                      <a:endParaRPr lang="en-IN" dirty="0"/>
                    </a:p>
                  </a:txBody>
                  <a:tcPr/>
                </a:tc>
                <a:tc>
                  <a:txBody>
                    <a:bodyPr/>
                    <a:lstStyle/>
                    <a:p>
                      <a:r>
                        <a:rPr lang="en-IN" dirty="0"/>
                        <a:t>2012</a:t>
                      </a:r>
                    </a:p>
                  </a:txBody>
                  <a:tcPr/>
                </a:tc>
                <a:tc>
                  <a:txBody>
                    <a:bodyPr/>
                    <a:lstStyle/>
                    <a:p>
                      <a:r>
                        <a:rPr lang="en-US" sz="1800" b="0" i="0" kern="1200" dirty="0">
                          <a:solidFill>
                            <a:schemeClr val="tx1"/>
                          </a:solidFill>
                          <a:effectLst/>
                          <a:latin typeface="+mn-lt"/>
                          <a:ea typeface="+mn-ea"/>
                          <a:cs typeface="+mn-cs"/>
                        </a:rPr>
                        <a:t>A total of 513 patients underwent both digital subtraction CT angiography and 3D DSA, with a median interval of 1 day; The sensitivity, </a:t>
                      </a:r>
                      <a:r>
                        <a:rPr lang="en-US" sz="1800" b="0" i="0" kern="1200" dirty="0" err="1">
                          <a:solidFill>
                            <a:schemeClr val="tx1"/>
                          </a:solidFill>
                          <a:effectLst/>
                          <a:latin typeface="+mn-lt"/>
                          <a:ea typeface="+mn-ea"/>
                          <a:cs typeface="+mn-cs"/>
                        </a:rPr>
                        <a:t>specifi</a:t>
                      </a:r>
                      <a:r>
                        <a:rPr lang="en-US" sz="1800" b="0" i="0" kern="1200" dirty="0">
                          <a:solidFill>
                            <a:schemeClr val="tx1"/>
                          </a:solidFill>
                          <a:effectLst/>
                          <a:latin typeface="+mn-lt"/>
                          <a:ea typeface="+mn-ea"/>
                          <a:cs typeface="+mn-cs"/>
                        </a:rPr>
                        <a:t> city, and accuracy of digital subtraction CT angiography in depicting aneurysm were analyzed on a per-patient and per-aneurysm basis, with 3D DSA as the reference standard. The sensitivity, specificity, and accuracy of digital subtraction CT angiography in depicting aneurysms of different diameter and of aneurysms at different locations in the anterior and posterior circulation were calculated. </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73382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270165" y="145473"/>
          <a:ext cx="11720945" cy="6524997"/>
        </p:xfrm>
        <a:graphic>
          <a:graphicData uri="http://schemas.openxmlformats.org/drawingml/2006/table">
            <a:tbl>
              <a:tblPr firstRow="1" bandRow="1">
                <a:tableStyleId>{616DA210-FB5B-4158-B5E0-FEB733F419BA}</a:tableStyleId>
              </a:tblPr>
              <a:tblGrid>
                <a:gridCol w="2701635">
                  <a:extLst>
                    <a:ext uri="{9D8B030D-6E8A-4147-A177-3AD203B41FA5}">
                      <a16:colId xmlns:a16="http://schemas.microsoft.com/office/drawing/2014/main" val="2005088893"/>
                    </a:ext>
                  </a:extLst>
                </a:gridCol>
                <a:gridCol w="2369127">
                  <a:extLst>
                    <a:ext uri="{9D8B030D-6E8A-4147-A177-3AD203B41FA5}">
                      <a16:colId xmlns:a16="http://schemas.microsoft.com/office/drawing/2014/main" val="360546305"/>
                    </a:ext>
                  </a:extLst>
                </a:gridCol>
                <a:gridCol w="1050704">
                  <a:extLst>
                    <a:ext uri="{9D8B030D-6E8A-4147-A177-3AD203B41FA5}">
                      <a16:colId xmlns:a16="http://schemas.microsoft.com/office/drawing/2014/main" val="2359151107"/>
                    </a:ext>
                  </a:extLst>
                </a:gridCol>
                <a:gridCol w="5599479">
                  <a:extLst>
                    <a:ext uri="{9D8B030D-6E8A-4147-A177-3AD203B41FA5}">
                      <a16:colId xmlns:a16="http://schemas.microsoft.com/office/drawing/2014/main" val="1226175300"/>
                    </a:ext>
                  </a:extLst>
                </a:gridCol>
              </a:tblGrid>
              <a:tr h="655718">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851759">
                <a:tc>
                  <a:txBody>
                    <a:bodyPr/>
                    <a:lstStyle/>
                    <a:p>
                      <a:r>
                        <a:rPr lang="en-IN" dirty="0"/>
                        <a:t>19. </a:t>
                      </a:r>
                      <a:r>
                        <a:rPr lang="en-IN" sz="1800" b="0" i="0" kern="1200" dirty="0">
                          <a:solidFill>
                            <a:schemeClr val="tx1"/>
                          </a:solidFill>
                          <a:effectLst/>
                          <a:latin typeface="+mn-lt"/>
                          <a:ea typeface="+mn-ea"/>
                          <a:cs typeface="+mn-cs"/>
                        </a:rPr>
                        <a:t>Image Noise Reduction Algorithm for Digital Subtraction Angiography: Clinical Results</a:t>
                      </a:r>
                      <a:endParaRPr lang="en-IN" dirty="0"/>
                    </a:p>
                  </a:txBody>
                  <a:tcPr/>
                </a:tc>
                <a:tc>
                  <a:txBody>
                    <a:bodyPr/>
                    <a:lstStyle/>
                    <a:p>
                      <a:r>
                        <a:rPr lang="en-IN" sz="1800" b="0" i="0" kern="1200" dirty="0">
                          <a:solidFill>
                            <a:schemeClr val="tx1"/>
                          </a:solidFill>
                          <a:effectLst/>
                          <a:latin typeface="+mn-lt"/>
                          <a:ea typeface="+mn-ea"/>
                          <a:cs typeface="+mn-cs"/>
                        </a:rPr>
                        <a:t>Michael </a:t>
                      </a:r>
                      <a:r>
                        <a:rPr lang="en-IN" sz="1800" b="0" i="0" kern="1200" dirty="0" err="1">
                          <a:solidFill>
                            <a:schemeClr val="tx1"/>
                          </a:solidFill>
                          <a:effectLst/>
                          <a:latin typeface="+mn-lt"/>
                          <a:ea typeface="+mn-ea"/>
                          <a:cs typeface="+mn-cs"/>
                        </a:rPr>
                        <a:t>Söderman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Staffan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Holmin</a:t>
                      </a:r>
                      <a:r>
                        <a:rPr lang="en-IN" sz="1800" b="0" i="0" kern="1200" dirty="0">
                          <a:solidFill>
                            <a:schemeClr val="tx1"/>
                          </a:solidFill>
                          <a:effectLst/>
                          <a:latin typeface="+mn-lt"/>
                          <a:ea typeface="+mn-ea"/>
                          <a:cs typeface="+mn-cs"/>
                        </a:rPr>
                        <a:t>, Tommy Andersson, </a:t>
                      </a:r>
                      <a:r>
                        <a:rPr lang="en-IN" sz="1800" b="0" i="0" kern="1200" dirty="0" err="1">
                          <a:solidFill>
                            <a:schemeClr val="tx1"/>
                          </a:solidFill>
                          <a:effectLst/>
                          <a:latin typeface="+mn-lt"/>
                          <a:ea typeface="+mn-ea"/>
                          <a:cs typeface="+mn-cs"/>
                        </a:rPr>
                        <a:t>Charlotta</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Palmgren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Draženko</a:t>
                      </a:r>
                      <a:r>
                        <a:rPr lang="en-IN" sz="1800" b="0" i="0" kern="1200" dirty="0">
                          <a:solidFill>
                            <a:schemeClr val="tx1"/>
                          </a:solidFill>
                          <a:effectLst/>
                          <a:latin typeface="+mn-lt"/>
                          <a:ea typeface="+mn-ea"/>
                          <a:cs typeface="+mn-cs"/>
                        </a:rPr>
                        <a:t> Babić, Bart </a:t>
                      </a:r>
                      <a:r>
                        <a:rPr lang="en-IN" sz="1800" b="0" i="0" kern="1200" dirty="0" err="1">
                          <a:solidFill>
                            <a:schemeClr val="tx1"/>
                          </a:solidFill>
                          <a:effectLst/>
                          <a:latin typeface="+mn-lt"/>
                          <a:ea typeface="+mn-ea"/>
                          <a:cs typeface="+mn-cs"/>
                        </a:rPr>
                        <a:t>Hoornaert</a:t>
                      </a:r>
                      <a:r>
                        <a:rPr lang="en-IN" sz="1800" b="0" i="0" kern="1200" dirty="0">
                          <a:solidFill>
                            <a:schemeClr val="tx1"/>
                          </a:solidFill>
                          <a:effectLst/>
                          <a:latin typeface="+mn-lt"/>
                          <a:ea typeface="+mn-ea"/>
                          <a:cs typeface="+mn-cs"/>
                        </a:rPr>
                        <a:t> </a:t>
                      </a:r>
                      <a:br>
                        <a:rPr lang="en-IN" dirty="0"/>
                      </a:br>
                      <a:endParaRPr lang="en-IN" dirty="0"/>
                    </a:p>
                  </a:txBody>
                  <a:tcPr/>
                </a:tc>
                <a:tc>
                  <a:txBody>
                    <a:bodyPr/>
                    <a:lstStyle/>
                    <a:p>
                      <a:endParaRPr lang="en-IN" dirty="0"/>
                    </a:p>
                    <a:p>
                      <a:endParaRPr lang="en-IN" dirty="0"/>
                    </a:p>
                    <a:p>
                      <a:r>
                        <a:rPr lang="en-IN" dirty="0"/>
                        <a:t>2013</a:t>
                      </a:r>
                    </a:p>
                  </a:txBody>
                  <a:tcPr/>
                </a:tc>
                <a:tc>
                  <a:txBody>
                    <a:bodyPr/>
                    <a:lstStyle/>
                    <a:p>
                      <a:r>
                        <a:rPr lang="en-US" sz="1600" b="0" i="0" kern="1200" dirty="0">
                          <a:solidFill>
                            <a:schemeClr val="tx1"/>
                          </a:solidFill>
                          <a:effectLst/>
                          <a:latin typeface="+mn-lt"/>
                          <a:ea typeface="+mn-ea"/>
                          <a:cs typeface="+mn-cs"/>
                        </a:rPr>
                        <a:t>DSA was performed with the default reference DSA program, a quarter-dose DSA program with modified acquisition parameters and a real-time noise-reduction algorithm. Two consecutive biplane DSA data sets were acquired in each patient. The dose-area product (DAP) was calculated for each image and compared. A randomized, blinded, offline reading study was conducted to show noninferiority of the quarter-dose image sets. Overall, 40 samples per treatment group were necessary to acquire 80% power, which was calculated by using a one-sided a level of 2.5%.</a:t>
                      </a:r>
                      <a:endParaRPr lang="en-IN" sz="1600" dirty="0"/>
                    </a:p>
                  </a:txBody>
                  <a:tcPr/>
                </a:tc>
                <a:extLst>
                  <a:ext uri="{0D108BD9-81ED-4DB2-BD59-A6C34878D82A}">
                    <a16:rowId xmlns:a16="http://schemas.microsoft.com/office/drawing/2014/main" val="3801948646"/>
                  </a:ext>
                </a:extLst>
              </a:tr>
              <a:tr h="2851759">
                <a:tc>
                  <a:txBody>
                    <a:bodyPr/>
                    <a:lstStyle/>
                    <a:p>
                      <a:r>
                        <a:rPr lang="en-IN" dirty="0"/>
                        <a:t>20. </a:t>
                      </a:r>
                      <a:r>
                        <a:rPr lang="en-US" sz="1800" b="0" i="0" kern="1200" dirty="0">
                          <a:solidFill>
                            <a:schemeClr val="tx1"/>
                          </a:solidFill>
                          <a:effectLst/>
                          <a:latin typeface="+mn-lt"/>
                          <a:ea typeface="+mn-ea"/>
                          <a:cs typeface="+mn-cs"/>
                        </a:rPr>
                        <a:t>Developmental venous anomalies: appearance on whole-brain CT digital subtraction angiography and CT perfusion</a:t>
                      </a:r>
                      <a:endParaRPr lang="en-IN" dirty="0"/>
                    </a:p>
                  </a:txBody>
                  <a:tcPr/>
                </a:tc>
                <a:tc>
                  <a:txBody>
                    <a:bodyPr/>
                    <a:lstStyle/>
                    <a:p>
                      <a:r>
                        <a:rPr lang="en-IN" sz="1800" b="0" i="0" kern="1200" dirty="0">
                          <a:solidFill>
                            <a:schemeClr val="tx1"/>
                          </a:solidFill>
                          <a:effectLst/>
                          <a:latin typeface="+mn-lt"/>
                          <a:ea typeface="+mn-ea"/>
                          <a:cs typeface="+mn-cs"/>
                        </a:rPr>
                        <a:t>Eric H. Hanson, Cayce J. Roach, Erik N. </a:t>
                      </a:r>
                      <a:r>
                        <a:rPr lang="en-IN" sz="1800" b="0" i="0" kern="1200" dirty="0" err="1">
                          <a:solidFill>
                            <a:schemeClr val="tx1"/>
                          </a:solidFill>
                          <a:effectLst/>
                          <a:latin typeface="+mn-lt"/>
                          <a:ea typeface="+mn-ea"/>
                          <a:cs typeface="+mn-cs"/>
                        </a:rPr>
                        <a:t>Ringdahl</a:t>
                      </a:r>
                      <a:r>
                        <a:rPr lang="en-IN" sz="1800" b="0" i="0" kern="1200" dirty="0">
                          <a:solidFill>
                            <a:schemeClr val="tx1"/>
                          </a:solidFill>
                          <a:effectLst/>
                          <a:latin typeface="+mn-lt"/>
                          <a:ea typeface="+mn-ea"/>
                          <a:cs typeface="+mn-cs"/>
                        </a:rPr>
                        <a:t>, Brad L. Wynn, Sean M. </a:t>
                      </a:r>
                      <a:r>
                        <a:rPr lang="en-IN" sz="1800" b="0" i="0" kern="1200" dirty="0" err="1">
                          <a:solidFill>
                            <a:schemeClr val="tx1"/>
                          </a:solidFill>
                          <a:effectLst/>
                          <a:latin typeface="+mn-lt"/>
                          <a:ea typeface="+mn-ea"/>
                          <a:cs typeface="+mn-cs"/>
                        </a:rPr>
                        <a:t>DeChancie</a:t>
                      </a:r>
                      <a:r>
                        <a:rPr lang="en-IN" sz="1800" b="0" i="0" kern="1200" dirty="0">
                          <a:solidFill>
                            <a:schemeClr val="tx1"/>
                          </a:solidFill>
                          <a:effectLst/>
                          <a:latin typeface="+mn-lt"/>
                          <a:ea typeface="+mn-ea"/>
                          <a:cs typeface="+mn-cs"/>
                        </a:rPr>
                        <a:t>, Nathan D. Mann, Alan S. Diamond, William W. </a:t>
                      </a:r>
                      <a:endParaRPr lang="en-IN" dirty="0"/>
                    </a:p>
                  </a:txBody>
                  <a:tcPr/>
                </a:tc>
                <a:tc>
                  <a:txBody>
                    <a:bodyPr/>
                    <a:lstStyle/>
                    <a:p>
                      <a:r>
                        <a:rPr lang="en-IN" dirty="0"/>
                        <a:t>2010</a:t>
                      </a:r>
                    </a:p>
                  </a:txBody>
                  <a:tcPr/>
                </a:tc>
                <a:tc>
                  <a:txBody>
                    <a:bodyPr/>
                    <a:lstStyle/>
                    <a:p>
                      <a:r>
                        <a:rPr lang="en-US" sz="1600" b="0" i="0" kern="1200" dirty="0">
                          <a:solidFill>
                            <a:schemeClr val="tx1"/>
                          </a:solidFill>
                          <a:effectLst/>
                          <a:latin typeface="+mn-lt"/>
                          <a:ea typeface="+mn-ea"/>
                          <a:cs typeface="+mn-cs"/>
                        </a:rPr>
                        <a:t>CT data sets of ten anonymized patients were retrospectively analyzed. CT angiograms, CT </a:t>
                      </a:r>
                      <a:r>
                        <a:rPr lang="en-US" sz="1600" b="0" i="0" kern="1200" dirty="0" err="1">
                          <a:solidFill>
                            <a:schemeClr val="tx1"/>
                          </a:solidFill>
                          <a:effectLst/>
                          <a:latin typeface="+mn-lt"/>
                          <a:ea typeface="+mn-ea"/>
                          <a:cs typeface="+mn-cs"/>
                        </a:rPr>
                        <a:t>arterialvenous</a:t>
                      </a:r>
                      <a:r>
                        <a:rPr lang="en-US" sz="1600" b="0" i="0" kern="1200" dirty="0">
                          <a:solidFill>
                            <a:schemeClr val="tx1"/>
                          </a:solidFill>
                          <a:effectLst/>
                          <a:latin typeface="+mn-lt"/>
                          <a:ea typeface="+mn-ea"/>
                          <a:cs typeface="+mn-cs"/>
                        </a:rPr>
                        <a:t> views, 4-D CT DSA and CTP maps were acquired on a dynamic volume imaging protocol on a 320-detector row hemodynamic parameters and capture the anomalies in superior cortices of the cerebrum and the cerebellum. Future research may identify the rare subsets of patients at increased risk of adverse outcomes secondary to the altered hemodynamics to facilitate tailored imaging surveillance and application of appropriate preventive therapeutic measures </a:t>
                      </a:r>
                      <a:br>
                        <a:rPr lang="en-US" sz="1600" dirty="0"/>
                      </a:br>
                      <a:endParaRPr lang="en-IN" sz="1600"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92296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1575398185"/>
              </p:ext>
            </p:extLst>
          </p:nvPr>
        </p:nvGraphicFramePr>
        <p:xfrm>
          <a:off x="382555" y="681069"/>
          <a:ext cx="11159431" cy="5281681"/>
        </p:xfrm>
        <a:graphic>
          <a:graphicData uri="http://schemas.openxmlformats.org/drawingml/2006/table">
            <a:tbl>
              <a:tblPr firstRow="1" bandRow="1">
                <a:tableStyleId>{616DA210-FB5B-4158-B5E0-FEB733F419BA}</a:tableStyleId>
              </a:tblPr>
              <a:tblGrid>
                <a:gridCol w="2783081">
                  <a:extLst>
                    <a:ext uri="{9D8B030D-6E8A-4147-A177-3AD203B41FA5}">
                      <a16:colId xmlns:a16="http://schemas.microsoft.com/office/drawing/2014/main" val="2005088893"/>
                    </a:ext>
                  </a:extLst>
                </a:gridCol>
                <a:gridCol w="2168633">
                  <a:extLst>
                    <a:ext uri="{9D8B030D-6E8A-4147-A177-3AD203B41FA5}">
                      <a16:colId xmlns:a16="http://schemas.microsoft.com/office/drawing/2014/main" val="360546305"/>
                    </a:ext>
                  </a:extLst>
                </a:gridCol>
                <a:gridCol w="876490">
                  <a:extLst>
                    <a:ext uri="{9D8B030D-6E8A-4147-A177-3AD203B41FA5}">
                      <a16:colId xmlns:a16="http://schemas.microsoft.com/office/drawing/2014/main" val="2359151107"/>
                    </a:ext>
                  </a:extLst>
                </a:gridCol>
                <a:gridCol w="5331227">
                  <a:extLst>
                    <a:ext uri="{9D8B030D-6E8A-4147-A177-3AD203B41FA5}">
                      <a16:colId xmlns:a16="http://schemas.microsoft.com/office/drawing/2014/main" val="1226175300"/>
                    </a:ext>
                  </a:extLst>
                </a:gridCol>
              </a:tblGrid>
              <a:tr h="600661">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340510">
                <a:tc>
                  <a:txBody>
                    <a:bodyPr/>
                    <a:lstStyle/>
                    <a:p>
                      <a:r>
                        <a:rPr lang="en-US" sz="1800" b="0" i="0" kern="1200" dirty="0">
                          <a:solidFill>
                            <a:schemeClr val="tx1"/>
                          </a:solidFill>
                          <a:latin typeface="+mn-lt"/>
                          <a:ea typeface="+mn-ea"/>
                          <a:cs typeface="+mn-cs"/>
                        </a:rPr>
                        <a:t>21.4D Digital Subtraction Angiography_ Implementation </a:t>
                      </a:r>
                      <a:endParaRPr lang="en-IN" dirty="0"/>
                    </a:p>
                  </a:txBody>
                  <a:tcPr/>
                </a:tc>
                <a:tc>
                  <a:txBody>
                    <a:bodyPr/>
                    <a:lstStyle/>
                    <a:p>
                      <a:r>
                        <a:rPr lang="en-US" sz="1800" b="0" i="0" kern="1200" dirty="0">
                          <a:solidFill>
                            <a:schemeClr val="tx1"/>
                          </a:solidFill>
                          <a:latin typeface="+mn-lt"/>
                          <a:ea typeface="+mn-ea"/>
                          <a:cs typeface="+mn-cs"/>
                        </a:rPr>
                        <a:t>B. Davis, K. Royalty</a:t>
                      </a:r>
                      <a:endParaRPr lang="en-IN" dirty="0"/>
                    </a:p>
                  </a:txBody>
                  <a:tcPr/>
                </a:tc>
                <a:tc>
                  <a:txBody>
                    <a:bodyPr/>
                    <a:lstStyle/>
                    <a:p>
                      <a:r>
                        <a:rPr lang="en-IN" dirty="0"/>
                        <a:t>2013</a:t>
                      </a:r>
                    </a:p>
                    <a:p>
                      <a:endParaRPr lang="en-IN" dirty="0"/>
                    </a:p>
                  </a:txBody>
                  <a:tcPr/>
                </a:tc>
                <a:tc>
                  <a:txBody>
                    <a:bodyPr/>
                    <a:lstStyle/>
                    <a:p>
                      <a:r>
                        <a:rPr lang="en-US" sz="1800" b="0" i="0" kern="1200" dirty="0">
                          <a:solidFill>
                            <a:schemeClr val="tx1"/>
                          </a:solidFill>
                          <a:latin typeface="+mn-lt"/>
                          <a:ea typeface="+mn-ea"/>
                          <a:cs typeface="+mn-cs"/>
                        </a:rPr>
                        <a:t>Typically, 30 temporal volumes per second are generated with the use of currently available flat detector systems, a factor of ∼200 increase over that achievable with the use of multiple gantry rotations. Dynamic displays of the reconstructed volumes are viewable from any angle. Good results have been obtained by using both </a:t>
                      </a:r>
                      <a:r>
                        <a:rPr lang="en-US" sz="1800" b="0" i="0" kern="1200" dirty="0" err="1">
                          <a:solidFill>
                            <a:schemeClr val="tx1"/>
                          </a:solidFill>
                          <a:latin typeface="+mn-lt"/>
                          <a:ea typeface="+mn-ea"/>
                          <a:cs typeface="+mn-cs"/>
                        </a:rPr>
                        <a:t>intraarterial</a:t>
                      </a:r>
                      <a:r>
                        <a:rPr lang="en-US" sz="1800" b="0" i="0" kern="1200" dirty="0">
                          <a:solidFill>
                            <a:schemeClr val="tx1"/>
                          </a:solidFill>
                          <a:latin typeface="+mn-lt"/>
                          <a:ea typeface="+mn-ea"/>
                          <a:cs typeface="+mn-cs"/>
                        </a:rPr>
                        <a:t> and intravenous injections.</a:t>
                      </a:r>
                      <a:endParaRPr lang="en-IN" dirty="0"/>
                    </a:p>
                  </a:txBody>
                  <a:tcPr/>
                </a:tc>
                <a:extLst>
                  <a:ext uri="{0D108BD9-81ED-4DB2-BD59-A6C34878D82A}">
                    <a16:rowId xmlns:a16="http://schemas.microsoft.com/office/drawing/2014/main" val="3801948646"/>
                  </a:ext>
                </a:extLst>
              </a:tr>
              <a:tr h="2340510">
                <a:tc>
                  <a:txBody>
                    <a:bodyPr/>
                    <a:lstStyle/>
                    <a:p>
                      <a:r>
                        <a:rPr lang="en-US" sz="1800" b="0" i="0" kern="1200" dirty="0">
                          <a:solidFill>
                            <a:schemeClr val="tx1"/>
                          </a:solidFill>
                          <a:latin typeface="+mn-lt"/>
                          <a:ea typeface="+mn-ea"/>
                          <a:cs typeface="+mn-cs"/>
                        </a:rPr>
                        <a:t>22.Comparative study between multi-detector CT and DSA </a:t>
                      </a:r>
                      <a:endParaRPr lang="en-IN" dirty="0"/>
                    </a:p>
                  </a:txBody>
                  <a:tcPr/>
                </a:tc>
                <a:tc>
                  <a:txBody>
                    <a:bodyPr/>
                    <a:lstStyle/>
                    <a:p>
                      <a:r>
                        <a:rPr lang="en-US" sz="1800" b="0" i="0" kern="1200" dirty="0" err="1">
                          <a:solidFill>
                            <a:schemeClr val="tx1"/>
                          </a:solidFill>
                          <a:latin typeface="+mn-lt"/>
                          <a:ea typeface="+mn-ea"/>
                          <a:cs typeface="+mn-cs"/>
                        </a:rPr>
                        <a:t>Omran</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Khodary</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Qenawy</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a,Wahid</a:t>
                      </a:r>
                      <a:r>
                        <a:rPr lang="en-US" sz="1800" b="0" i="0" kern="1200" dirty="0">
                          <a:solidFill>
                            <a:schemeClr val="tx1"/>
                          </a:solidFill>
                          <a:latin typeface="+mn-lt"/>
                          <a:ea typeface="+mn-ea"/>
                          <a:cs typeface="+mn-cs"/>
                        </a:rPr>
                        <a:t> Hussein </a:t>
                      </a:r>
                      <a:r>
                        <a:rPr lang="en-US" sz="1800" b="0" i="0" kern="1200" dirty="0" err="1">
                          <a:solidFill>
                            <a:schemeClr val="tx1"/>
                          </a:solidFill>
                          <a:latin typeface="+mn-lt"/>
                          <a:ea typeface="+mn-ea"/>
                          <a:cs typeface="+mn-cs"/>
                        </a:rPr>
                        <a:t>Tantawy</a:t>
                      </a:r>
                      <a:r>
                        <a:rPr lang="en-US" sz="1800" b="0" i="0" kern="1200" dirty="0">
                          <a:solidFill>
                            <a:schemeClr val="tx1"/>
                          </a:solidFill>
                          <a:latin typeface="+mn-lt"/>
                          <a:ea typeface="+mn-ea"/>
                          <a:cs typeface="+mn-cs"/>
                        </a:rPr>
                        <a:t> b Abdel </a:t>
                      </a:r>
                      <a:r>
                        <a:rPr lang="en-US" sz="1800" b="0" i="0" kern="1200" dirty="0" err="1">
                          <a:solidFill>
                            <a:schemeClr val="tx1"/>
                          </a:solidFill>
                          <a:latin typeface="+mn-lt"/>
                          <a:ea typeface="+mn-ea"/>
                          <a:cs typeface="+mn-cs"/>
                        </a:rPr>
                        <a:t>Karem</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Hasan</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Abdalla</a:t>
                      </a:r>
                      <a:r>
                        <a:rPr lang="en-US" sz="1800" b="0" i="0" kern="1200" dirty="0">
                          <a:solidFill>
                            <a:schemeClr val="tx1"/>
                          </a:solidFill>
                          <a:latin typeface="+mn-lt"/>
                          <a:ea typeface="+mn-ea"/>
                          <a:cs typeface="+mn-cs"/>
                        </a:rPr>
                        <a:t> a ,</a:t>
                      </a:r>
                      <a:r>
                        <a:rPr lang="en-US" sz="1800" b="0" i="0" kern="1200" dirty="0" err="1">
                          <a:solidFill>
                            <a:schemeClr val="tx1"/>
                          </a:solidFill>
                          <a:latin typeface="+mn-lt"/>
                          <a:ea typeface="+mn-ea"/>
                          <a:cs typeface="+mn-cs"/>
                        </a:rPr>
                        <a:t>Samy</a:t>
                      </a:r>
                      <a:r>
                        <a:rPr lang="en-US" sz="1800" b="0" i="0" kern="1200" dirty="0">
                          <a:solidFill>
                            <a:schemeClr val="tx1"/>
                          </a:solidFill>
                          <a:latin typeface="+mn-lt"/>
                          <a:ea typeface="+mn-ea"/>
                          <a:cs typeface="+mn-cs"/>
                        </a:rPr>
                        <a:t> Abdel Aziz </a:t>
                      </a:r>
                      <a:r>
                        <a:rPr lang="en-US" sz="1800" b="0" i="0" kern="1200" dirty="0" err="1">
                          <a:solidFill>
                            <a:schemeClr val="tx1"/>
                          </a:solidFill>
                          <a:latin typeface="+mn-lt"/>
                          <a:ea typeface="+mn-ea"/>
                          <a:cs typeface="+mn-cs"/>
                        </a:rPr>
                        <a:t>Sayed</a:t>
                      </a:r>
                      <a:endParaRPr lang="en-IN" dirty="0"/>
                    </a:p>
                  </a:txBody>
                  <a:tcPr/>
                </a:tc>
                <a:tc>
                  <a:txBody>
                    <a:bodyPr/>
                    <a:lstStyle/>
                    <a:p>
                      <a:r>
                        <a:rPr lang="en-IN" dirty="0"/>
                        <a:t>2015</a:t>
                      </a:r>
                    </a:p>
                  </a:txBody>
                  <a:tcPr/>
                </a:tc>
                <a:tc>
                  <a:txBody>
                    <a:bodyPr/>
                    <a:lstStyle/>
                    <a:p>
                      <a:r>
                        <a:rPr lang="en-US" sz="1800" b="0" i="0" kern="1200" dirty="0">
                          <a:solidFill>
                            <a:schemeClr val="tx1"/>
                          </a:solidFill>
                          <a:latin typeface="+mn-lt"/>
                          <a:ea typeface="+mn-ea"/>
                          <a:cs typeface="+mn-cs"/>
                        </a:rPr>
                        <a:t>Using MDCT-A, the arterial tree of the lower extremity was evaluated for the presence of steno-occlusive lesions that might have led to luminal </a:t>
                      </a:r>
                      <a:r>
                        <a:rPr lang="en-US" sz="1800" b="0" i="0" kern="1200" dirty="0" err="1">
                          <a:solidFill>
                            <a:schemeClr val="tx1"/>
                          </a:solidFill>
                          <a:latin typeface="+mn-lt"/>
                          <a:ea typeface="+mn-ea"/>
                          <a:cs typeface="+mn-cs"/>
                        </a:rPr>
                        <a:t>stenosis</a:t>
                      </a:r>
                      <a:r>
                        <a:rPr lang="en-US" sz="1800" b="0" i="0" kern="1200" dirty="0">
                          <a:solidFill>
                            <a:schemeClr val="tx1"/>
                          </a:solidFill>
                          <a:latin typeface="+mn-lt"/>
                          <a:ea typeface="+mn-ea"/>
                          <a:cs typeface="+mn-cs"/>
                        </a:rPr>
                        <a:t>. The diagnostic accuracy of MDCTA was calculated and compared with that of DSA.</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95027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505550643"/>
              </p:ext>
            </p:extLst>
          </p:nvPr>
        </p:nvGraphicFramePr>
        <p:xfrm>
          <a:off x="186612" y="642745"/>
          <a:ext cx="11640621" cy="5279928"/>
        </p:xfrm>
        <a:graphic>
          <a:graphicData uri="http://schemas.openxmlformats.org/drawingml/2006/table">
            <a:tbl>
              <a:tblPr firstRow="1" bandRow="1">
                <a:tableStyleId>{616DA210-FB5B-4158-B5E0-FEB733F419BA}</a:tableStyleId>
              </a:tblPr>
              <a:tblGrid>
                <a:gridCol w="2557125">
                  <a:extLst>
                    <a:ext uri="{9D8B030D-6E8A-4147-A177-3AD203B41FA5}">
                      <a16:colId xmlns:a16="http://schemas.microsoft.com/office/drawing/2014/main" val="2005088893"/>
                    </a:ext>
                  </a:extLst>
                </a:gridCol>
                <a:gridCol w="2144674">
                  <a:extLst>
                    <a:ext uri="{9D8B030D-6E8A-4147-A177-3AD203B41FA5}">
                      <a16:colId xmlns:a16="http://schemas.microsoft.com/office/drawing/2014/main" val="360546305"/>
                    </a:ext>
                  </a:extLst>
                </a:gridCol>
                <a:gridCol w="866806">
                  <a:extLst>
                    <a:ext uri="{9D8B030D-6E8A-4147-A177-3AD203B41FA5}">
                      <a16:colId xmlns:a16="http://schemas.microsoft.com/office/drawing/2014/main" val="2359151107"/>
                    </a:ext>
                  </a:extLst>
                </a:gridCol>
                <a:gridCol w="6072016">
                  <a:extLst>
                    <a:ext uri="{9D8B030D-6E8A-4147-A177-3AD203B41FA5}">
                      <a16:colId xmlns:a16="http://schemas.microsoft.com/office/drawing/2014/main" val="1226175300"/>
                    </a:ext>
                  </a:extLst>
                </a:gridCol>
              </a:tblGrid>
              <a:tr h="582868">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348530">
                <a:tc>
                  <a:txBody>
                    <a:bodyPr/>
                    <a:lstStyle/>
                    <a:p>
                      <a:r>
                        <a:rPr lang="en-US" sz="1800" b="0" i="0" kern="1200" dirty="0">
                          <a:solidFill>
                            <a:schemeClr val="tx1"/>
                          </a:solidFill>
                          <a:latin typeface="+mn-lt"/>
                          <a:ea typeface="+mn-ea"/>
                          <a:cs typeface="+mn-cs"/>
                        </a:rPr>
                        <a:t>23.A Fast image </a:t>
                      </a:r>
                      <a:r>
                        <a:rPr lang="en-US" sz="1800" b="0" i="0" kern="1200" dirty="0" err="1">
                          <a:solidFill>
                            <a:schemeClr val="tx1"/>
                          </a:solidFill>
                          <a:latin typeface="+mn-lt"/>
                          <a:ea typeface="+mn-ea"/>
                          <a:cs typeface="+mn-cs"/>
                        </a:rPr>
                        <a:t>registeration</a:t>
                      </a:r>
                      <a:r>
                        <a:rPr lang="en-US" sz="1800" b="0" i="0" kern="1200" dirty="0">
                          <a:solidFill>
                            <a:schemeClr val="tx1"/>
                          </a:solidFill>
                          <a:latin typeface="+mn-lt"/>
                          <a:ea typeface="+mn-ea"/>
                          <a:cs typeface="+mn-cs"/>
                        </a:rPr>
                        <a:t> algorithm for DSA</a:t>
                      </a:r>
                      <a:endParaRPr lang="en-IN" dirty="0"/>
                    </a:p>
                  </a:txBody>
                  <a:tcPr/>
                </a:tc>
                <a:tc>
                  <a:txBody>
                    <a:bodyPr/>
                    <a:lstStyle/>
                    <a:p>
                      <a:r>
                        <a:rPr lang="en-US" sz="1800" b="0" i="0" kern="1200" dirty="0" err="1">
                          <a:solidFill>
                            <a:schemeClr val="tx1"/>
                          </a:solidFill>
                          <a:latin typeface="+mn-lt"/>
                          <a:ea typeface="+mn-ea"/>
                          <a:cs typeface="+mn-cs"/>
                        </a:rPr>
                        <a:t>Mansour</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Nejati</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Rassoul</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Amirfattahi</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Saeed</a:t>
                      </a:r>
                      <a:r>
                        <a:rPr lang="en-US" sz="1800" b="0" i="0" kern="1200" dirty="0">
                          <a:solidFill>
                            <a:schemeClr val="tx1"/>
                          </a:solidFill>
                          <a:latin typeface="+mn-lt"/>
                          <a:ea typeface="+mn-ea"/>
                          <a:cs typeface="+mn-cs"/>
                        </a:rPr>
                        <a:t> Sadri </a:t>
                      </a:r>
                      <a:endParaRPr lang="en-IN" dirty="0"/>
                    </a:p>
                  </a:txBody>
                  <a:tcPr/>
                </a:tc>
                <a:tc>
                  <a:txBody>
                    <a:bodyPr/>
                    <a:lstStyle/>
                    <a:p>
                      <a:endParaRPr lang="en-IN" dirty="0"/>
                    </a:p>
                    <a:p>
                      <a:endParaRPr lang="en-IN" dirty="0"/>
                    </a:p>
                    <a:p>
                      <a:r>
                        <a:rPr lang="en-IN" dirty="0"/>
                        <a:t>2010</a:t>
                      </a:r>
                    </a:p>
                  </a:txBody>
                  <a:tcPr/>
                </a:tc>
                <a:tc>
                  <a:txBody>
                    <a:bodyPr/>
                    <a:lstStyle/>
                    <a:p>
                      <a:r>
                        <a:rPr lang="en-US" sz="1800" b="0" i="0" kern="1200" dirty="0">
                          <a:solidFill>
                            <a:schemeClr val="tx1"/>
                          </a:solidFill>
                          <a:latin typeface="+mn-lt"/>
                          <a:ea typeface="+mn-ea"/>
                          <a:cs typeface="+mn-cs"/>
                        </a:rPr>
                        <a:t>Selection of a set of control points on the live image by using a combination of edge-based approach and Harris corner detector. The displacements control points computed. Entropy of histogram of differences is exploited</a:t>
                      </a:r>
                      <a:endParaRPr lang="en-IN" dirty="0"/>
                    </a:p>
                  </a:txBody>
                  <a:tcPr/>
                </a:tc>
                <a:extLst>
                  <a:ext uri="{0D108BD9-81ED-4DB2-BD59-A6C34878D82A}">
                    <a16:rowId xmlns:a16="http://schemas.microsoft.com/office/drawing/2014/main" val="3801948646"/>
                  </a:ext>
                </a:extLst>
              </a:tr>
              <a:tr h="2348530">
                <a:tc>
                  <a:txBody>
                    <a:bodyPr/>
                    <a:lstStyle/>
                    <a:p>
                      <a:r>
                        <a:rPr lang="en-US" sz="1800" b="0" i="0" kern="1200" dirty="0">
                          <a:solidFill>
                            <a:schemeClr val="tx1"/>
                          </a:solidFill>
                          <a:latin typeface="+mn-lt"/>
                          <a:ea typeface="+mn-ea"/>
                          <a:cs typeface="+mn-cs"/>
                        </a:rPr>
                        <a:t>24.Computed Tomography Angiography Versus Digital subtraction angiography </a:t>
                      </a:r>
                      <a:endParaRPr lang="en-IN" dirty="0"/>
                    </a:p>
                  </a:txBody>
                  <a:tcPr/>
                </a:tc>
                <a:tc>
                  <a:txBody>
                    <a:bodyPr/>
                    <a:lstStyle/>
                    <a:p>
                      <a:r>
                        <a:rPr lang="en-US" sz="1800" b="0" i="0" kern="1200" dirty="0">
                          <a:solidFill>
                            <a:schemeClr val="tx1"/>
                          </a:solidFill>
                          <a:latin typeface="+mn-lt"/>
                          <a:ea typeface="+mn-ea"/>
                          <a:cs typeface="+mn-cs"/>
                        </a:rPr>
                        <a:t>Matthew </a:t>
                      </a:r>
                      <a:r>
                        <a:rPr lang="en-US" sz="1800" b="0" i="0" kern="1200" dirty="0" err="1">
                          <a:solidFill>
                            <a:schemeClr val="tx1"/>
                          </a:solidFill>
                          <a:latin typeface="+mn-lt"/>
                          <a:ea typeface="+mn-ea"/>
                          <a:cs typeface="+mn-cs"/>
                        </a:rPr>
                        <a:t>Uricchio</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PharmDCandidate</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Saksham</a:t>
                      </a:r>
                      <a:r>
                        <a:rPr lang="en-US" sz="1800" b="0" i="0" kern="1200" dirty="0">
                          <a:solidFill>
                            <a:schemeClr val="tx1"/>
                          </a:solidFill>
                          <a:latin typeface="+mn-lt"/>
                          <a:ea typeface="+mn-ea"/>
                          <a:cs typeface="+mn-cs"/>
                        </a:rPr>
                        <a:t> Gupta; </a:t>
                      </a:r>
                      <a:r>
                        <a:rPr lang="en-US" sz="1800" b="0" i="0" kern="1200" dirty="0" err="1">
                          <a:solidFill>
                            <a:schemeClr val="tx1"/>
                          </a:solidFill>
                          <a:latin typeface="+mn-lt"/>
                          <a:ea typeface="+mn-ea"/>
                          <a:cs typeface="+mn-cs"/>
                        </a:rPr>
                        <a:t>NicholasJakoweno</a:t>
                      </a:r>
                      <a:r>
                        <a:rPr lang="en-US" sz="1800" b="0" i="0" kern="1200" dirty="0">
                          <a:solidFill>
                            <a:schemeClr val="tx1"/>
                          </a:solidFill>
                          <a:latin typeface="+mn-lt"/>
                          <a:ea typeface="+mn-ea"/>
                          <a:cs typeface="+mn-cs"/>
                        </a:rPr>
                        <a:t> ; Marissa </a:t>
                      </a:r>
                      <a:r>
                        <a:rPr lang="en-US" sz="1800" b="0" i="0" kern="1200" dirty="0" err="1">
                          <a:solidFill>
                            <a:schemeClr val="tx1"/>
                          </a:solidFill>
                          <a:latin typeface="+mn-lt"/>
                          <a:ea typeface="+mn-ea"/>
                          <a:cs typeface="+mn-cs"/>
                        </a:rPr>
                        <a:t>Levito</a:t>
                      </a:r>
                      <a:r>
                        <a:rPr lang="en-US" sz="1800" b="0" i="0" kern="1200" baseline="0" dirty="0">
                          <a:solidFill>
                            <a:schemeClr val="tx1"/>
                          </a:solidFill>
                          <a:latin typeface="+mn-lt"/>
                          <a:ea typeface="+mn-ea"/>
                          <a:cs typeface="+mn-cs"/>
                        </a:rPr>
                        <a:t> .</a:t>
                      </a:r>
                      <a:endParaRPr lang="en-IN" dirty="0"/>
                    </a:p>
                  </a:txBody>
                  <a:tcPr/>
                </a:tc>
                <a:tc>
                  <a:txBody>
                    <a:bodyPr/>
                    <a:lstStyle/>
                    <a:p>
                      <a:r>
                        <a:rPr lang="en-IN" dirty="0"/>
                        <a:t>2019</a:t>
                      </a:r>
                    </a:p>
                  </a:txBody>
                  <a:tcPr/>
                </a:tc>
                <a:tc>
                  <a:txBody>
                    <a:bodyPr/>
                    <a:lstStyle/>
                    <a:p>
                      <a:r>
                        <a:rPr lang="en-US" sz="1800" b="0" i="0" kern="1200" dirty="0">
                          <a:solidFill>
                            <a:schemeClr val="tx1"/>
                          </a:solidFill>
                          <a:latin typeface="+mn-lt"/>
                          <a:ea typeface="+mn-ea"/>
                          <a:cs typeface="+mn-cs"/>
                        </a:rPr>
                        <a:t>A comprehensive literature search was conducted that evaluated </a:t>
                      </a:r>
                      <a:r>
                        <a:rPr lang="en-US" sz="1800" b="0" i="0" kern="1200" dirty="0" err="1">
                          <a:solidFill>
                            <a:schemeClr val="tx1"/>
                          </a:solidFill>
                          <a:latin typeface="+mn-lt"/>
                          <a:ea typeface="+mn-ea"/>
                          <a:cs typeface="+mn-cs"/>
                        </a:rPr>
                        <a:t>postclipping</a:t>
                      </a:r>
                      <a:r>
                        <a:rPr lang="en-US" sz="1800" b="0" i="0" kern="1200" dirty="0">
                          <a:solidFill>
                            <a:schemeClr val="tx1"/>
                          </a:solidFill>
                          <a:latin typeface="+mn-lt"/>
                          <a:ea typeface="+mn-ea"/>
                          <a:cs typeface="+mn-cs"/>
                        </a:rPr>
                        <a:t> aneurysm obliteration with both computed </a:t>
                      </a:r>
                      <a:r>
                        <a:rPr lang="en-US" sz="1800" b="0" i="0" kern="1200" dirty="0" err="1">
                          <a:solidFill>
                            <a:schemeClr val="tx1"/>
                          </a:solidFill>
                          <a:latin typeface="+mn-lt"/>
                          <a:ea typeface="+mn-ea"/>
                          <a:cs typeface="+mn-cs"/>
                        </a:rPr>
                        <a:t>tomographic</a:t>
                      </a:r>
                      <a:r>
                        <a:rPr lang="en-US" sz="1800" b="0" i="0" kern="1200" dirty="0">
                          <a:solidFill>
                            <a:schemeClr val="tx1"/>
                          </a:solidFill>
                          <a:latin typeface="+mn-lt"/>
                          <a:ea typeface="+mn-ea"/>
                          <a:cs typeface="+mn-cs"/>
                        </a:rPr>
                        <a:t> angiography and digital subtraction angiography. Pooled sensitivity, specificity, positive likelihood ratio (LR+), and negative likelihood ratio (LR−) were calculated using the </a:t>
                      </a:r>
                      <a:r>
                        <a:rPr lang="en-US" sz="1800" b="0" i="0" kern="1200" dirty="0" err="1">
                          <a:solidFill>
                            <a:schemeClr val="tx1"/>
                          </a:solidFill>
                          <a:latin typeface="+mn-lt"/>
                          <a:ea typeface="+mn-ea"/>
                          <a:cs typeface="+mn-cs"/>
                        </a:rPr>
                        <a:t>bivariate</a:t>
                      </a:r>
                      <a:r>
                        <a:rPr lang="en-US" sz="1800" b="0" i="0" kern="1200" dirty="0">
                          <a:solidFill>
                            <a:schemeClr val="tx1"/>
                          </a:solidFill>
                          <a:latin typeface="+mn-lt"/>
                          <a:ea typeface="+mn-ea"/>
                          <a:cs typeface="+mn-cs"/>
                        </a:rPr>
                        <a:t> random-effects model.</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31339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1070399854"/>
              </p:ext>
            </p:extLst>
          </p:nvPr>
        </p:nvGraphicFramePr>
        <p:xfrm>
          <a:off x="305813" y="598111"/>
          <a:ext cx="11580373" cy="5661777"/>
        </p:xfrm>
        <a:graphic>
          <a:graphicData uri="http://schemas.openxmlformats.org/drawingml/2006/table">
            <a:tbl>
              <a:tblPr firstRow="1" bandRow="1">
                <a:tableStyleId>{616DA210-FB5B-4158-B5E0-FEB733F419BA}</a:tableStyleId>
              </a:tblPr>
              <a:tblGrid>
                <a:gridCol w="2888061">
                  <a:extLst>
                    <a:ext uri="{9D8B030D-6E8A-4147-A177-3AD203B41FA5}">
                      <a16:colId xmlns:a16="http://schemas.microsoft.com/office/drawing/2014/main" val="2005088893"/>
                    </a:ext>
                  </a:extLst>
                </a:gridCol>
                <a:gridCol w="2250436">
                  <a:extLst>
                    <a:ext uri="{9D8B030D-6E8A-4147-A177-3AD203B41FA5}">
                      <a16:colId xmlns:a16="http://schemas.microsoft.com/office/drawing/2014/main" val="360546305"/>
                    </a:ext>
                  </a:extLst>
                </a:gridCol>
                <a:gridCol w="909551">
                  <a:extLst>
                    <a:ext uri="{9D8B030D-6E8A-4147-A177-3AD203B41FA5}">
                      <a16:colId xmlns:a16="http://schemas.microsoft.com/office/drawing/2014/main" val="2359151107"/>
                    </a:ext>
                  </a:extLst>
                </a:gridCol>
                <a:gridCol w="5532325">
                  <a:extLst>
                    <a:ext uri="{9D8B030D-6E8A-4147-A177-3AD203B41FA5}">
                      <a16:colId xmlns:a16="http://schemas.microsoft.com/office/drawing/2014/main" val="1226175300"/>
                    </a:ext>
                  </a:extLst>
                </a:gridCol>
              </a:tblGrid>
              <a:tr h="72946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466156">
                <a:tc>
                  <a:txBody>
                    <a:bodyPr/>
                    <a:lstStyle/>
                    <a:p>
                      <a:r>
                        <a:rPr lang="en-US" sz="1800" b="0" i="0" kern="1200" dirty="0">
                          <a:solidFill>
                            <a:schemeClr val="tx1"/>
                          </a:solidFill>
                          <a:latin typeface="+mn-lt"/>
                          <a:ea typeface="+mn-ea"/>
                          <a:cs typeface="+mn-cs"/>
                        </a:rPr>
                        <a:t>25.DSA method using contrast-motion estimatio</a:t>
                      </a:r>
                      <a:r>
                        <a:rPr lang="en-US" dirty="0"/>
                        <a:t>n for the Assessment of the Intra-</a:t>
                      </a:r>
                      <a:r>
                        <a:rPr lang="en-US" dirty="0" err="1"/>
                        <a:t>Aneurysmal</a:t>
                      </a:r>
                      <a:r>
                        <a:rPr lang="en-US" dirty="0"/>
                        <a:t> Flow Changes Induced by Flow-Diverter Stents.</a:t>
                      </a:r>
                      <a:endParaRPr lang="en-IN" dirty="0"/>
                    </a:p>
                  </a:txBody>
                  <a:tcPr/>
                </a:tc>
                <a:tc>
                  <a:txBody>
                    <a:bodyPr/>
                    <a:lstStyle/>
                    <a:p>
                      <a:r>
                        <a:rPr lang="en-US" sz="1800" b="0" i="0" kern="1200" dirty="0">
                          <a:solidFill>
                            <a:schemeClr val="tx1"/>
                          </a:solidFill>
                          <a:latin typeface="+mn-lt"/>
                          <a:ea typeface="+mn-ea"/>
                          <a:cs typeface="+mn-cs"/>
                        </a:rPr>
                        <a:t>V.M. Pereira, O. </a:t>
                      </a:r>
                      <a:r>
                        <a:rPr lang="en-US" sz="1800" b="0" i="0" kern="1200" dirty="0" err="1">
                          <a:solidFill>
                            <a:schemeClr val="tx1"/>
                          </a:solidFill>
                          <a:latin typeface="+mn-lt"/>
                          <a:ea typeface="+mn-ea"/>
                          <a:cs typeface="+mn-cs"/>
                        </a:rPr>
                        <a:t>Bonnefous</a:t>
                      </a:r>
                      <a:r>
                        <a:rPr lang="en-US" sz="1800" b="0" i="0" kern="1200" dirty="0">
                          <a:solidFill>
                            <a:schemeClr val="tx1"/>
                          </a:solidFill>
                          <a:latin typeface="+mn-lt"/>
                          <a:ea typeface="+mn-ea"/>
                          <a:cs typeface="+mn-cs"/>
                        </a:rPr>
                        <a:t>, R. </a:t>
                      </a:r>
                      <a:r>
                        <a:rPr lang="en-US" sz="1800" b="0" i="0" kern="1200" dirty="0" err="1">
                          <a:solidFill>
                            <a:schemeClr val="tx1"/>
                          </a:solidFill>
                          <a:latin typeface="+mn-lt"/>
                          <a:ea typeface="+mn-ea"/>
                          <a:cs typeface="+mn-cs"/>
                        </a:rPr>
                        <a:t>Ouared</a:t>
                      </a:r>
                      <a:r>
                        <a:rPr lang="en-US" sz="1800" b="0" i="0" kern="1200" dirty="0">
                          <a:solidFill>
                            <a:schemeClr val="tx1"/>
                          </a:solidFill>
                          <a:latin typeface="+mn-lt"/>
                          <a:ea typeface="+mn-ea"/>
                          <a:cs typeface="+mn-cs"/>
                        </a:rPr>
                        <a:t>, O. </a:t>
                      </a:r>
                      <a:r>
                        <a:rPr lang="en-US" sz="1800" b="0" i="0" kern="1200" dirty="0" err="1">
                          <a:solidFill>
                            <a:schemeClr val="tx1"/>
                          </a:solidFill>
                          <a:latin typeface="+mn-lt"/>
                          <a:ea typeface="+mn-ea"/>
                          <a:cs typeface="+mn-cs"/>
                        </a:rPr>
                        <a:t>Brina</a:t>
                      </a:r>
                      <a:r>
                        <a:rPr lang="en-US" sz="1800" b="0" i="0" kern="1200" dirty="0">
                          <a:solidFill>
                            <a:schemeClr val="tx1"/>
                          </a:solidFill>
                          <a:latin typeface="+mn-lt"/>
                          <a:ea typeface="+mn-ea"/>
                          <a:cs typeface="+mn-cs"/>
                        </a:rPr>
                        <a:t>, J. </a:t>
                      </a:r>
                      <a:r>
                        <a:rPr lang="en-US" sz="1800" b="0" i="0" kern="1200" dirty="0" err="1">
                          <a:solidFill>
                            <a:schemeClr val="tx1"/>
                          </a:solidFill>
                          <a:latin typeface="+mn-lt"/>
                          <a:ea typeface="+mn-ea"/>
                          <a:cs typeface="+mn-cs"/>
                        </a:rPr>
                        <a:t>Stawiaski</a:t>
                      </a:r>
                      <a:r>
                        <a:rPr lang="en-US" sz="1800" b="0" i="0" kern="1200" dirty="0">
                          <a:solidFill>
                            <a:schemeClr val="tx1"/>
                          </a:solidFill>
                          <a:latin typeface="+mn-lt"/>
                          <a:ea typeface="+mn-ea"/>
                          <a:cs typeface="+mn-cs"/>
                        </a:rPr>
                        <a:t>, H. </a:t>
                      </a:r>
                      <a:r>
                        <a:rPr lang="en-US" sz="1800" b="0" i="0" kern="1200" dirty="0" err="1">
                          <a:solidFill>
                            <a:schemeClr val="tx1"/>
                          </a:solidFill>
                          <a:latin typeface="+mn-lt"/>
                          <a:ea typeface="+mn-ea"/>
                          <a:cs typeface="+mn-cs"/>
                        </a:rPr>
                        <a:t>Aerts</a:t>
                      </a:r>
                      <a:r>
                        <a:rPr lang="en-US" sz="1800" b="0" i="0" kern="1200" dirty="0">
                          <a:solidFill>
                            <a:schemeClr val="tx1"/>
                          </a:solidFill>
                          <a:latin typeface="+mn-lt"/>
                          <a:ea typeface="+mn-ea"/>
                          <a:cs typeface="+mn-cs"/>
                        </a:rPr>
                        <a:t>, D. </a:t>
                      </a:r>
                      <a:r>
                        <a:rPr lang="en-US" sz="1800" b="0" i="0" kern="1200" dirty="0" err="1">
                          <a:solidFill>
                            <a:schemeClr val="tx1"/>
                          </a:solidFill>
                          <a:latin typeface="+mn-lt"/>
                          <a:ea typeface="+mn-ea"/>
                          <a:cs typeface="+mn-cs"/>
                        </a:rPr>
                        <a:t>Ruijters</a:t>
                      </a:r>
                      <a:r>
                        <a:rPr lang="en-US" sz="1800" b="0" i="0" kern="1200" dirty="0">
                          <a:solidFill>
                            <a:schemeClr val="tx1"/>
                          </a:solidFill>
                          <a:latin typeface="+mn-lt"/>
                          <a:ea typeface="+mn-ea"/>
                          <a:cs typeface="+mn-cs"/>
                        </a:rPr>
                        <a:t>, A.P. </a:t>
                      </a:r>
                      <a:r>
                        <a:rPr lang="en-US" sz="1800" b="0" i="0" kern="1200" dirty="0" err="1">
                          <a:solidFill>
                            <a:schemeClr val="tx1"/>
                          </a:solidFill>
                          <a:latin typeface="+mn-lt"/>
                          <a:ea typeface="+mn-ea"/>
                          <a:cs typeface="+mn-cs"/>
                        </a:rPr>
                        <a:t>Narata</a:t>
                      </a:r>
                      <a:r>
                        <a:rPr lang="en-US" sz="1800" b="0" i="0" kern="1200" dirty="0">
                          <a:solidFill>
                            <a:schemeClr val="tx1"/>
                          </a:solidFill>
                          <a:latin typeface="+mn-lt"/>
                          <a:ea typeface="+mn-ea"/>
                          <a:cs typeface="+mn-cs"/>
                        </a:rPr>
                        <a:t>, P. </a:t>
                      </a:r>
                      <a:r>
                        <a:rPr lang="en-US" sz="1800" b="0" i="0" kern="1200" dirty="0" err="1">
                          <a:solidFill>
                            <a:schemeClr val="tx1"/>
                          </a:solidFill>
                          <a:latin typeface="+mn-lt"/>
                          <a:ea typeface="+mn-ea"/>
                          <a:cs typeface="+mn-cs"/>
                        </a:rPr>
                        <a:t>Bijlenga</a:t>
                      </a:r>
                      <a:r>
                        <a:rPr lang="en-US" sz="1800" b="0" i="0" kern="1200" dirty="0">
                          <a:solidFill>
                            <a:schemeClr val="tx1"/>
                          </a:solidFill>
                          <a:latin typeface="+mn-lt"/>
                          <a:ea typeface="+mn-ea"/>
                          <a:cs typeface="+mn-cs"/>
                        </a:rPr>
                        <a:t>, K. Schaller, and K.-O. </a:t>
                      </a:r>
                      <a:r>
                        <a:rPr lang="en-US" sz="1800" b="0" i="0" kern="1200" dirty="0" err="1">
                          <a:solidFill>
                            <a:schemeClr val="tx1"/>
                          </a:solidFill>
                          <a:latin typeface="+mn-lt"/>
                          <a:ea typeface="+mn-ea"/>
                          <a:cs typeface="+mn-cs"/>
                        </a:rPr>
                        <a:t>Lovblad</a:t>
                      </a:r>
                      <a:endParaRPr lang="en-IN" dirty="0"/>
                    </a:p>
                  </a:txBody>
                  <a:tcPr/>
                </a:tc>
                <a:tc>
                  <a:txBody>
                    <a:bodyPr/>
                    <a:lstStyle/>
                    <a:p>
                      <a:r>
                        <a:rPr lang="en-IN" dirty="0"/>
                        <a:t>2013</a:t>
                      </a:r>
                    </a:p>
                    <a:p>
                      <a:endParaRPr lang="en-IN" dirty="0"/>
                    </a:p>
                    <a:p>
                      <a:endParaRPr lang="en-IN" dirty="0"/>
                    </a:p>
                  </a:txBody>
                  <a:tcPr/>
                </a:tc>
                <a:tc>
                  <a:txBody>
                    <a:bodyPr/>
                    <a:lstStyle/>
                    <a:p>
                      <a:r>
                        <a:rPr lang="en-US" sz="1800" b="0" i="0" kern="1200" dirty="0">
                          <a:solidFill>
                            <a:schemeClr val="tx1"/>
                          </a:solidFill>
                          <a:latin typeface="+mn-lt"/>
                          <a:ea typeface="+mn-ea"/>
                          <a:cs typeface="+mn-cs"/>
                        </a:rPr>
                        <a:t>24 patients were recruited s with </a:t>
                      </a:r>
                      <a:r>
                        <a:rPr lang="en-US" sz="1800" b="0" i="0" kern="1200" dirty="0" err="1">
                          <a:solidFill>
                            <a:schemeClr val="tx1"/>
                          </a:solidFill>
                          <a:latin typeface="+mn-lt"/>
                          <a:ea typeface="+mn-ea"/>
                          <a:cs typeface="+mn-cs"/>
                        </a:rPr>
                        <a:t>unruptured</a:t>
                      </a:r>
                      <a:r>
                        <a:rPr lang="en-US" sz="1800" b="0" i="0" kern="1200" dirty="0">
                          <a:solidFill>
                            <a:schemeClr val="tx1"/>
                          </a:solidFill>
                          <a:latin typeface="+mn-lt"/>
                          <a:ea typeface="+mn-ea"/>
                          <a:cs typeface="+mn-cs"/>
                        </a:rPr>
                        <a:t> IAs who underwent FDS </a:t>
                      </a:r>
                      <a:r>
                        <a:rPr lang="en-US" sz="1800" b="0" i="0" kern="1200" dirty="0" err="1">
                          <a:solidFill>
                            <a:schemeClr val="tx1"/>
                          </a:solidFill>
                          <a:latin typeface="+mn-lt"/>
                          <a:ea typeface="+mn-ea"/>
                          <a:cs typeface="+mn-cs"/>
                        </a:rPr>
                        <a:t>implantation.The</a:t>
                      </a:r>
                      <a:r>
                        <a:rPr lang="en-US" sz="1800" b="0" i="0" kern="1200" dirty="0">
                          <a:solidFill>
                            <a:schemeClr val="tx1"/>
                          </a:solidFill>
                          <a:latin typeface="+mn-lt"/>
                          <a:ea typeface="+mn-ea"/>
                          <a:cs typeface="+mn-cs"/>
                        </a:rPr>
                        <a:t> quantification of arterial and </a:t>
                      </a:r>
                      <a:r>
                        <a:rPr lang="en-US" sz="1800" b="0" i="0" kern="1200" dirty="0" err="1">
                          <a:solidFill>
                            <a:schemeClr val="tx1"/>
                          </a:solidFill>
                          <a:latin typeface="+mn-lt"/>
                          <a:ea typeface="+mn-ea"/>
                          <a:cs typeface="+mn-cs"/>
                        </a:rPr>
                        <a:t>intraaneurysmal</a:t>
                      </a:r>
                      <a:r>
                        <a:rPr lang="en-US" sz="1800" b="0" i="0" kern="1200" dirty="0">
                          <a:solidFill>
                            <a:schemeClr val="tx1"/>
                          </a:solidFill>
                          <a:latin typeface="+mn-lt"/>
                          <a:ea typeface="+mn-ea"/>
                          <a:cs typeface="+mn-cs"/>
                        </a:rPr>
                        <a:t> flow was </a:t>
                      </a:r>
                      <a:r>
                        <a:rPr lang="en-US" sz="1800" b="0" i="0" kern="1200" dirty="0" err="1">
                          <a:solidFill>
                            <a:schemeClr val="tx1"/>
                          </a:solidFill>
                          <a:latin typeface="+mn-lt"/>
                          <a:ea typeface="+mn-ea"/>
                          <a:cs typeface="+mn-cs"/>
                        </a:rPr>
                        <a:t>accomplished.Flow</a:t>
                      </a:r>
                      <a:r>
                        <a:rPr lang="en-US" sz="1800" b="0" i="0" kern="1200" dirty="0">
                          <a:solidFill>
                            <a:schemeClr val="tx1"/>
                          </a:solidFill>
                          <a:latin typeface="+mn-lt"/>
                          <a:ea typeface="+mn-ea"/>
                          <a:cs typeface="+mn-cs"/>
                        </a:rPr>
                        <a:t> reduction was assessed . The correlation between the MAFA ratio and the incidence of aneurysm thrombosis was assessed afterwards.</a:t>
                      </a:r>
                      <a:endParaRPr lang="en-IN" dirty="0"/>
                    </a:p>
                  </a:txBody>
                  <a:tcPr/>
                </a:tc>
                <a:extLst>
                  <a:ext uri="{0D108BD9-81ED-4DB2-BD59-A6C34878D82A}">
                    <a16:rowId xmlns:a16="http://schemas.microsoft.com/office/drawing/2014/main" val="3801948646"/>
                  </a:ext>
                </a:extLst>
              </a:tr>
              <a:tr h="2466156">
                <a:tc>
                  <a:txBody>
                    <a:bodyPr/>
                    <a:lstStyle/>
                    <a:p>
                      <a:r>
                        <a:rPr lang="en-US" sz="1800" b="0" i="0" kern="1200" dirty="0">
                          <a:solidFill>
                            <a:schemeClr val="tx1"/>
                          </a:solidFill>
                          <a:latin typeface="+mn-lt"/>
                          <a:ea typeface="+mn-ea"/>
                          <a:cs typeface="+mn-cs"/>
                        </a:rPr>
                        <a:t>26.Dual-Energy CT Angiography in the Evaluation of Intracranial Aneurysms: Image Quality, Radiation Dose, and Comparison With 3D Rotational Digital Subtraction Angiography</a:t>
                      </a:r>
                      <a:endParaRPr lang="en-IN" dirty="0"/>
                    </a:p>
                  </a:txBody>
                  <a:tcPr/>
                </a:tc>
                <a:tc>
                  <a:txBody>
                    <a:bodyPr/>
                    <a:lstStyle/>
                    <a:p>
                      <a:r>
                        <a:rPr lang="en-US" sz="1800" b="0" i="0" kern="1200" dirty="0">
                          <a:solidFill>
                            <a:schemeClr val="tx1"/>
                          </a:solidFill>
                          <a:latin typeface="+mn-lt"/>
                          <a:ea typeface="+mn-ea"/>
                          <a:cs typeface="+mn-cs"/>
                        </a:rPr>
                        <a:t>Long-Jiang Zhang1 </a:t>
                      </a:r>
                      <a:r>
                        <a:rPr lang="en-US" sz="1800" b="0" i="0" kern="1200" dirty="0" err="1">
                          <a:solidFill>
                            <a:schemeClr val="tx1"/>
                          </a:solidFill>
                          <a:latin typeface="+mn-lt"/>
                          <a:ea typeface="+mn-ea"/>
                          <a:cs typeface="+mn-cs"/>
                        </a:rPr>
                        <a:t>Sheng</a:t>
                      </a:r>
                      <a:r>
                        <a:rPr lang="en-US" sz="1800" b="0" i="0" kern="1200" dirty="0">
                          <a:solidFill>
                            <a:schemeClr val="tx1"/>
                          </a:solidFill>
                          <a:latin typeface="+mn-lt"/>
                          <a:ea typeface="+mn-ea"/>
                          <a:cs typeface="+mn-cs"/>
                        </a:rPr>
                        <a:t>-Yong Wu2 zing-Bo Niu3 </a:t>
                      </a:r>
                      <a:r>
                        <a:rPr lang="en-US" sz="1800" b="0" i="0" kern="1200" dirty="0" err="1">
                          <a:solidFill>
                            <a:schemeClr val="tx1"/>
                          </a:solidFill>
                          <a:latin typeface="+mn-lt"/>
                          <a:ea typeface="+mn-ea"/>
                          <a:cs typeface="+mn-cs"/>
                        </a:rPr>
                        <a:t>Zhuo</a:t>
                      </a:r>
                      <a:r>
                        <a:rPr lang="en-US" sz="1800" b="0" i="0" kern="1200" dirty="0">
                          <a:solidFill>
                            <a:schemeClr val="tx1"/>
                          </a:solidFill>
                          <a:latin typeface="+mn-lt"/>
                          <a:ea typeface="+mn-ea"/>
                          <a:cs typeface="+mn-cs"/>
                        </a:rPr>
                        <a:t>-Li Zhang1 Henry Z. Wang4 Yan-E Zhao1 </a:t>
                      </a:r>
                      <a:r>
                        <a:rPr lang="en-US" sz="1800" b="0" i="0" kern="1200" dirty="0" err="1">
                          <a:solidFill>
                            <a:schemeClr val="tx1"/>
                          </a:solidFill>
                          <a:latin typeface="+mn-lt"/>
                          <a:ea typeface="+mn-ea"/>
                          <a:cs typeface="+mn-cs"/>
                        </a:rPr>
                        <a:t>Xue</a:t>
                      </a:r>
                      <a:r>
                        <a:rPr lang="en-US" sz="1800" b="0" i="0" kern="1200" dirty="0">
                          <a:solidFill>
                            <a:schemeClr val="tx1"/>
                          </a:solidFill>
                          <a:latin typeface="+mn-lt"/>
                          <a:ea typeface="+mn-ea"/>
                          <a:cs typeface="+mn-cs"/>
                        </a:rPr>
                        <a:t> Chai1 Chang-</a:t>
                      </a:r>
                      <a:r>
                        <a:rPr lang="en-US" sz="1800" b="0" i="0" kern="1200" dirty="0" err="1">
                          <a:solidFill>
                            <a:schemeClr val="tx1"/>
                          </a:solidFill>
                          <a:latin typeface="+mn-lt"/>
                          <a:ea typeface="+mn-ea"/>
                          <a:cs typeface="+mn-cs"/>
                        </a:rPr>
                        <a:t>Sheng</a:t>
                      </a:r>
                      <a:r>
                        <a:rPr lang="en-US" sz="1800" b="0" i="0" kern="1200" dirty="0">
                          <a:solidFill>
                            <a:schemeClr val="tx1"/>
                          </a:solidFill>
                          <a:latin typeface="+mn-lt"/>
                          <a:ea typeface="+mn-ea"/>
                          <a:cs typeface="+mn-cs"/>
                        </a:rPr>
                        <a:t> Zhou1 </a:t>
                      </a:r>
                      <a:r>
                        <a:rPr lang="en-US" sz="1800" b="0" i="0" kern="1200" dirty="0" err="1">
                          <a:solidFill>
                            <a:schemeClr val="tx1"/>
                          </a:solidFill>
                          <a:latin typeface="+mn-lt"/>
                          <a:ea typeface="+mn-ea"/>
                          <a:cs typeface="+mn-cs"/>
                        </a:rPr>
                        <a:t>Guang</a:t>
                      </a:r>
                      <a:r>
                        <a:rPr lang="en-US" sz="1800" b="0" i="0" kern="1200" dirty="0">
                          <a:solidFill>
                            <a:schemeClr val="tx1"/>
                          </a:solidFill>
                          <a:latin typeface="+mn-lt"/>
                          <a:ea typeface="+mn-ea"/>
                          <a:cs typeface="+mn-cs"/>
                        </a:rPr>
                        <a:t>-Ming Lu1</a:t>
                      </a:r>
                      <a:endParaRPr lang="en-IN" dirty="0"/>
                    </a:p>
                  </a:txBody>
                  <a:tcPr/>
                </a:tc>
                <a:tc>
                  <a:txBody>
                    <a:bodyPr/>
                    <a:lstStyle/>
                    <a:p>
                      <a:r>
                        <a:rPr lang="en-IN" dirty="0"/>
                        <a:t>2010</a:t>
                      </a:r>
                    </a:p>
                  </a:txBody>
                  <a:tcPr/>
                </a:tc>
                <a:tc>
                  <a:txBody>
                    <a:bodyPr/>
                    <a:lstStyle/>
                    <a:p>
                      <a:r>
                        <a:rPr lang="en-US" sz="1800" b="0" i="0" kern="1200" dirty="0">
                          <a:solidFill>
                            <a:schemeClr val="tx1"/>
                          </a:solidFill>
                          <a:latin typeface="+mn-lt"/>
                          <a:ea typeface="+mn-ea"/>
                          <a:cs typeface="+mn-cs"/>
                        </a:rPr>
                        <a:t>46 patients who underwent digital subtraction CTA were recruited as a control group. The image quality of dual-energy CTA and digital subtraction CTA was rated on a 4-point scale as excellent, good, moderate, or poor. The radiation dose of CTA was recorded according to patient protocol.</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70679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3278813802"/>
              </p:ext>
            </p:extLst>
          </p:nvPr>
        </p:nvGraphicFramePr>
        <p:xfrm>
          <a:off x="264717" y="614200"/>
          <a:ext cx="11662566" cy="5214084"/>
        </p:xfrm>
        <a:graphic>
          <a:graphicData uri="http://schemas.openxmlformats.org/drawingml/2006/table">
            <a:tbl>
              <a:tblPr firstRow="1" bandRow="1">
                <a:tableStyleId>{616DA210-FB5B-4158-B5E0-FEB733F419BA}</a:tableStyleId>
              </a:tblPr>
              <a:tblGrid>
                <a:gridCol w="2908560">
                  <a:extLst>
                    <a:ext uri="{9D8B030D-6E8A-4147-A177-3AD203B41FA5}">
                      <a16:colId xmlns:a16="http://schemas.microsoft.com/office/drawing/2014/main" val="2005088893"/>
                    </a:ext>
                  </a:extLst>
                </a:gridCol>
                <a:gridCol w="2266408">
                  <a:extLst>
                    <a:ext uri="{9D8B030D-6E8A-4147-A177-3AD203B41FA5}">
                      <a16:colId xmlns:a16="http://schemas.microsoft.com/office/drawing/2014/main" val="360546305"/>
                    </a:ext>
                  </a:extLst>
                </a:gridCol>
                <a:gridCol w="916007">
                  <a:extLst>
                    <a:ext uri="{9D8B030D-6E8A-4147-A177-3AD203B41FA5}">
                      <a16:colId xmlns:a16="http://schemas.microsoft.com/office/drawing/2014/main" val="2359151107"/>
                    </a:ext>
                  </a:extLst>
                </a:gridCol>
                <a:gridCol w="5571591">
                  <a:extLst>
                    <a:ext uri="{9D8B030D-6E8A-4147-A177-3AD203B41FA5}">
                      <a16:colId xmlns:a16="http://schemas.microsoft.com/office/drawing/2014/main" val="1226175300"/>
                    </a:ext>
                  </a:extLst>
                </a:gridCol>
              </a:tblGrid>
              <a:tr h="530226">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341929">
                <a:tc>
                  <a:txBody>
                    <a:bodyPr/>
                    <a:lstStyle/>
                    <a:p>
                      <a:r>
                        <a:rPr lang="en-US" sz="1800" b="0" i="0" kern="1200" dirty="0">
                          <a:solidFill>
                            <a:schemeClr val="tx1"/>
                          </a:solidFill>
                          <a:latin typeface="+mn-lt"/>
                          <a:ea typeface="+mn-ea"/>
                          <a:cs typeface="+mn-cs"/>
                        </a:rPr>
                        <a:t>27.Hepatic arterial mapping by ct angiography, cone beam ct and digital subtraction angiography</a:t>
                      </a:r>
                      <a:endParaRPr lang="en-IN" dirty="0"/>
                    </a:p>
                  </a:txBody>
                  <a:tcPr/>
                </a:tc>
                <a:tc>
                  <a:txBody>
                    <a:bodyPr/>
                    <a:lstStyle/>
                    <a:p>
                      <a:r>
                        <a:rPr lang="en-US" sz="1800" b="0" i="0" kern="1200" dirty="0" err="1">
                          <a:solidFill>
                            <a:schemeClr val="tx1"/>
                          </a:solidFill>
                          <a:latin typeface="+mn-lt"/>
                          <a:ea typeface="+mn-ea"/>
                          <a:cs typeface="+mn-cs"/>
                        </a:rPr>
                        <a:t>Irfan</a:t>
                      </a:r>
                      <a:r>
                        <a:rPr lang="en-US" sz="1800" b="0" i="0" kern="1200" dirty="0">
                          <a:solidFill>
                            <a:schemeClr val="tx1"/>
                          </a:solidFill>
                          <a:latin typeface="+mn-lt"/>
                          <a:ea typeface="+mn-ea"/>
                          <a:cs typeface="+mn-cs"/>
                        </a:rPr>
                        <a:t> A, Weir G</a:t>
                      </a:r>
                      <a:endParaRPr lang="en-IN" dirty="0"/>
                    </a:p>
                  </a:txBody>
                  <a:tcPr/>
                </a:tc>
                <a:tc>
                  <a:txBody>
                    <a:bodyPr/>
                    <a:lstStyle/>
                    <a:p>
                      <a:r>
                        <a:rPr lang="en-IN" dirty="0"/>
                        <a:t>2016</a:t>
                      </a:r>
                    </a:p>
                    <a:p>
                      <a:endParaRPr lang="en-IN" dirty="0"/>
                    </a:p>
                    <a:p>
                      <a:endParaRPr lang="en-IN" dirty="0"/>
                    </a:p>
                  </a:txBody>
                  <a:tcPr/>
                </a:tc>
                <a:tc>
                  <a:txBody>
                    <a:bodyPr/>
                    <a:lstStyle/>
                    <a:p>
                      <a:r>
                        <a:rPr lang="en-US" sz="1800" b="0" i="0" kern="1200" dirty="0">
                          <a:solidFill>
                            <a:schemeClr val="tx1"/>
                          </a:solidFill>
                          <a:latin typeface="+mn-lt"/>
                          <a:ea typeface="+mn-ea"/>
                          <a:cs typeface="+mn-cs"/>
                        </a:rPr>
                        <a:t>39 patients underwent work up for Selective Internal Radiotherapy. All had CT Angiography and Digital Subtraction Angiography (DSA) carried out and 22/39 underwent a </a:t>
                      </a:r>
                      <a:r>
                        <a:rPr lang="en-US" sz="1800" b="0" i="0" kern="1200" dirty="0" err="1">
                          <a:solidFill>
                            <a:schemeClr val="tx1"/>
                          </a:solidFill>
                          <a:latin typeface="+mn-lt"/>
                          <a:ea typeface="+mn-ea"/>
                          <a:cs typeface="+mn-cs"/>
                        </a:rPr>
                        <a:t>DynaCT</a:t>
                      </a:r>
                      <a:r>
                        <a:rPr lang="en-US" sz="1800" b="0" i="0" kern="1200" dirty="0">
                          <a:solidFill>
                            <a:schemeClr val="tx1"/>
                          </a:solidFill>
                          <a:latin typeface="+mn-lt"/>
                          <a:ea typeface="+mn-ea"/>
                          <a:cs typeface="+mn-cs"/>
                        </a:rPr>
                        <a:t> scan.</a:t>
                      </a:r>
                      <a:endParaRPr lang="en-IN" dirty="0"/>
                    </a:p>
                  </a:txBody>
                  <a:tcPr/>
                </a:tc>
                <a:extLst>
                  <a:ext uri="{0D108BD9-81ED-4DB2-BD59-A6C34878D82A}">
                    <a16:rowId xmlns:a16="http://schemas.microsoft.com/office/drawing/2014/main" val="3801948646"/>
                  </a:ext>
                </a:extLst>
              </a:tr>
              <a:tr h="2341929">
                <a:tc>
                  <a:txBody>
                    <a:bodyPr/>
                    <a:lstStyle/>
                    <a:p>
                      <a:r>
                        <a:rPr lang="en-US" sz="1800" b="0" i="0" kern="1200" dirty="0">
                          <a:solidFill>
                            <a:schemeClr val="tx1"/>
                          </a:solidFill>
                          <a:latin typeface="+mn-lt"/>
                          <a:ea typeface="+mn-ea"/>
                          <a:cs typeface="+mn-cs"/>
                        </a:rPr>
                        <a:t>28.Imaging of cerebral aneurysms: a clinical perspective</a:t>
                      </a:r>
                      <a:endParaRPr lang="en-IN" dirty="0"/>
                    </a:p>
                  </a:txBody>
                  <a:tcPr/>
                </a:tc>
                <a:tc>
                  <a:txBody>
                    <a:bodyPr/>
                    <a:lstStyle/>
                    <a:p>
                      <a:r>
                        <a:rPr lang="en-US" sz="1800" b="0" i="0" kern="1200" dirty="0">
                          <a:solidFill>
                            <a:schemeClr val="tx1"/>
                          </a:solidFill>
                          <a:latin typeface="+mn-lt"/>
                          <a:ea typeface="+mn-ea"/>
                          <a:cs typeface="+mn-cs"/>
                        </a:rPr>
                        <a:t>Nam K. Yoon, Scott McNally , Philipp </a:t>
                      </a:r>
                      <a:r>
                        <a:rPr lang="en-US" sz="1800" b="0" i="0" kern="1200" dirty="0" err="1">
                          <a:solidFill>
                            <a:schemeClr val="tx1"/>
                          </a:solidFill>
                          <a:latin typeface="+mn-lt"/>
                          <a:ea typeface="+mn-ea"/>
                          <a:cs typeface="+mn-cs"/>
                        </a:rPr>
                        <a:t>Taussky</a:t>
                      </a:r>
                      <a:r>
                        <a:rPr lang="en-US" sz="1800" b="0" i="0" kern="1200" dirty="0">
                          <a:solidFill>
                            <a:schemeClr val="tx1"/>
                          </a:solidFill>
                          <a:latin typeface="+mn-lt"/>
                          <a:ea typeface="+mn-ea"/>
                          <a:cs typeface="+mn-cs"/>
                        </a:rPr>
                        <a:t> and Min S. Park </a:t>
                      </a:r>
                      <a:br>
                        <a:rPr lang="en-US" dirty="0"/>
                      </a:br>
                      <a:endParaRPr lang="en-IN" dirty="0"/>
                    </a:p>
                  </a:txBody>
                  <a:tcPr/>
                </a:tc>
                <a:tc>
                  <a:txBody>
                    <a:bodyPr/>
                    <a:lstStyle/>
                    <a:p>
                      <a:r>
                        <a:rPr lang="en-IN" dirty="0"/>
                        <a:t>2016</a:t>
                      </a:r>
                    </a:p>
                  </a:txBody>
                  <a:tcPr/>
                </a:tc>
                <a:tc>
                  <a:txBody>
                    <a:bodyPr/>
                    <a:lstStyle/>
                    <a:p>
                      <a:r>
                        <a:rPr lang="en-US" sz="1800" b="0" i="0" kern="1200" dirty="0">
                          <a:solidFill>
                            <a:schemeClr val="tx1"/>
                          </a:solidFill>
                          <a:latin typeface="+mn-lt"/>
                          <a:ea typeface="+mn-ea"/>
                          <a:cs typeface="+mn-cs"/>
                        </a:rPr>
                        <a:t>Evaluation of subarachnoid hemorrhage is done </a:t>
                      </a:r>
                      <a:r>
                        <a:rPr lang="en-US" sz="1800" b="0" i="0" kern="1200" dirty="0" err="1">
                          <a:solidFill>
                            <a:schemeClr val="tx1"/>
                          </a:solidFill>
                          <a:latin typeface="+mn-lt"/>
                          <a:ea typeface="+mn-ea"/>
                          <a:cs typeface="+mn-cs"/>
                        </a:rPr>
                        <a:t>first.Then</a:t>
                      </a:r>
                      <a:r>
                        <a:rPr lang="en-US" sz="1800" b="0" i="0" kern="1200" dirty="0">
                          <a:solidFill>
                            <a:schemeClr val="tx1"/>
                          </a:solidFill>
                          <a:latin typeface="+mn-lt"/>
                          <a:ea typeface="+mn-ea"/>
                          <a:cs typeface="+mn-cs"/>
                        </a:rPr>
                        <a:t> Detection of cerebral aneurysm is carried </a:t>
                      </a:r>
                      <a:r>
                        <a:rPr lang="en-US" sz="1800" b="0" i="0" kern="1200" dirty="0" err="1">
                          <a:solidFill>
                            <a:schemeClr val="tx1"/>
                          </a:solidFill>
                          <a:latin typeface="+mn-lt"/>
                          <a:ea typeface="+mn-ea"/>
                          <a:cs typeface="+mn-cs"/>
                        </a:rPr>
                        <a:t>out.Additionally</a:t>
                      </a:r>
                      <a:r>
                        <a:rPr lang="en-US" sz="1800" b="0" i="0" kern="1200" dirty="0">
                          <a:solidFill>
                            <a:schemeClr val="tx1"/>
                          </a:solidFill>
                          <a:latin typeface="+mn-lt"/>
                          <a:ea typeface="+mn-ea"/>
                          <a:cs typeface="+mn-cs"/>
                        </a:rPr>
                        <a:t>, the </a:t>
                      </a:r>
                      <a:r>
                        <a:rPr lang="en-US" sz="1800" b="0" i="0" kern="1200" dirty="0" err="1">
                          <a:solidFill>
                            <a:schemeClr val="tx1"/>
                          </a:solidFill>
                          <a:latin typeface="+mn-lt"/>
                          <a:ea typeface="+mn-ea"/>
                          <a:cs typeface="+mn-cs"/>
                        </a:rPr>
                        <a:t>angiomorphology</a:t>
                      </a:r>
                      <a:r>
                        <a:rPr lang="en-US" sz="1800" b="0" i="0" kern="1200" dirty="0">
                          <a:solidFill>
                            <a:schemeClr val="tx1"/>
                          </a:solidFill>
                          <a:latin typeface="+mn-lt"/>
                          <a:ea typeface="+mn-ea"/>
                          <a:cs typeface="+mn-cs"/>
                        </a:rPr>
                        <a:t> of the aneurysm has also been posited to influence future hemorrhage risk factors, such as irregular </a:t>
                      </a:r>
                      <a:r>
                        <a:rPr lang="en-US" sz="1800" b="0" i="0" kern="1200" dirty="0" err="1">
                          <a:solidFill>
                            <a:schemeClr val="tx1"/>
                          </a:solidFill>
                          <a:latin typeface="+mn-lt"/>
                          <a:ea typeface="+mn-ea"/>
                          <a:cs typeface="+mn-cs"/>
                        </a:rPr>
                        <a:t>domes,daughter</a:t>
                      </a:r>
                      <a:r>
                        <a:rPr lang="en-US" sz="1800" b="0" i="0" kern="1200" dirty="0">
                          <a:solidFill>
                            <a:schemeClr val="tx1"/>
                          </a:solidFill>
                          <a:latin typeface="+mn-lt"/>
                          <a:ea typeface="+mn-ea"/>
                          <a:cs typeface="+mn-cs"/>
                        </a:rPr>
                        <a:t> sacs, and low wall shear stress.</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354439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4294967295"/>
            <p:extLst>
              <p:ext uri="{D42A27DB-BD31-4B8C-83A1-F6EECF244321}">
                <p14:modId xmlns:p14="http://schemas.microsoft.com/office/powerpoint/2010/main" val="491635699"/>
              </p:ext>
            </p:extLst>
          </p:nvPr>
        </p:nvGraphicFramePr>
        <p:xfrm>
          <a:off x="234593" y="572559"/>
          <a:ext cx="11722814" cy="5731544"/>
        </p:xfrm>
        <a:graphic>
          <a:graphicData uri="http://schemas.openxmlformats.org/drawingml/2006/table">
            <a:tbl>
              <a:tblPr firstRow="1" bandRow="1">
                <a:tableStyleId>{616DA210-FB5B-4158-B5E0-FEB733F419BA}</a:tableStyleId>
              </a:tblPr>
              <a:tblGrid>
                <a:gridCol w="2651568">
                  <a:extLst>
                    <a:ext uri="{9D8B030D-6E8A-4147-A177-3AD203B41FA5}">
                      <a16:colId xmlns:a16="http://schemas.microsoft.com/office/drawing/2014/main" val="2005088893"/>
                    </a:ext>
                  </a:extLst>
                </a:gridCol>
                <a:gridCol w="2348541">
                  <a:extLst>
                    <a:ext uri="{9D8B030D-6E8A-4147-A177-3AD203B41FA5}">
                      <a16:colId xmlns:a16="http://schemas.microsoft.com/office/drawing/2014/main" val="360546305"/>
                    </a:ext>
                  </a:extLst>
                </a:gridCol>
                <a:gridCol w="949203">
                  <a:extLst>
                    <a:ext uri="{9D8B030D-6E8A-4147-A177-3AD203B41FA5}">
                      <a16:colId xmlns:a16="http://schemas.microsoft.com/office/drawing/2014/main" val="2359151107"/>
                    </a:ext>
                  </a:extLst>
                </a:gridCol>
                <a:gridCol w="5773502">
                  <a:extLst>
                    <a:ext uri="{9D8B030D-6E8A-4147-A177-3AD203B41FA5}">
                      <a16:colId xmlns:a16="http://schemas.microsoft.com/office/drawing/2014/main" val="1226175300"/>
                    </a:ext>
                  </a:extLst>
                </a:gridCol>
              </a:tblGrid>
              <a:tr h="616848">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554376">
                <a:tc>
                  <a:txBody>
                    <a:bodyPr/>
                    <a:lstStyle/>
                    <a:p>
                      <a:r>
                        <a:rPr lang="en-US" sz="1800" b="0" i="0" kern="1200" dirty="0">
                          <a:solidFill>
                            <a:schemeClr val="tx1"/>
                          </a:solidFill>
                          <a:latin typeface="+mn-lt"/>
                          <a:ea typeface="+mn-ea"/>
                          <a:cs typeface="+mn-cs"/>
                        </a:rPr>
                        <a:t>29.Nonrigid Image Registration in Digital Subtraction Angiography Using Multilevel B-</a:t>
                      </a:r>
                      <a:r>
                        <a:rPr lang="en-US" sz="1800" b="0" i="0" kern="1200" dirty="0" err="1">
                          <a:solidFill>
                            <a:schemeClr val="tx1"/>
                          </a:solidFill>
                          <a:latin typeface="+mn-lt"/>
                          <a:ea typeface="+mn-ea"/>
                          <a:cs typeface="+mn-cs"/>
                        </a:rPr>
                        <a:t>Spline</a:t>
                      </a:r>
                      <a:endParaRPr lang="en-IN" dirty="0"/>
                    </a:p>
                  </a:txBody>
                  <a:tcPr/>
                </a:tc>
                <a:tc>
                  <a:txBody>
                    <a:bodyPr/>
                    <a:lstStyle/>
                    <a:p>
                      <a:r>
                        <a:rPr lang="en-US" sz="1800" b="0" i="0" kern="1200" dirty="0" err="1">
                          <a:solidFill>
                            <a:schemeClr val="tx1"/>
                          </a:solidFill>
                          <a:latin typeface="+mn-lt"/>
                          <a:ea typeface="+mn-ea"/>
                          <a:cs typeface="+mn-cs"/>
                        </a:rPr>
                        <a:t>Mansour</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Nejati</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Saeid</a:t>
                      </a:r>
                      <a:r>
                        <a:rPr lang="en-US" sz="1800" b="0" i="0" kern="1200" dirty="0">
                          <a:solidFill>
                            <a:schemeClr val="tx1"/>
                          </a:solidFill>
                          <a:latin typeface="+mn-lt"/>
                          <a:ea typeface="+mn-ea"/>
                          <a:cs typeface="+mn-cs"/>
                        </a:rPr>
                        <a:t> Sadri, and </a:t>
                      </a:r>
                      <a:r>
                        <a:rPr lang="en-US" sz="1800" b="0" i="0" kern="1200" dirty="0" err="1">
                          <a:solidFill>
                            <a:schemeClr val="tx1"/>
                          </a:solidFill>
                          <a:latin typeface="+mn-lt"/>
                          <a:ea typeface="+mn-ea"/>
                          <a:cs typeface="+mn-cs"/>
                        </a:rPr>
                        <a:t>Rassoul</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Amirfattahi</a:t>
                      </a:r>
                      <a:endParaRPr lang="en-IN" dirty="0"/>
                    </a:p>
                  </a:txBody>
                  <a:tcPr/>
                </a:tc>
                <a:tc>
                  <a:txBody>
                    <a:bodyPr/>
                    <a:lstStyle/>
                    <a:p>
                      <a:r>
                        <a:rPr lang="en-IN" dirty="0"/>
                        <a:t>2013</a:t>
                      </a:r>
                    </a:p>
                    <a:p>
                      <a:endParaRPr lang="en-IN" dirty="0"/>
                    </a:p>
                    <a:p>
                      <a:endParaRPr lang="en-IN" dirty="0"/>
                    </a:p>
                  </a:txBody>
                  <a:tcPr/>
                </a:tc>
                <a:tc>
                  <a:txBody>
                    <a:bodyPr/>
                    <a:lstStyle/>
                    <a:p>
                      <a:r>
                        <a:rPr lang="en-US" sz="1800" b="0" i="0" kern="1200" dirty="0">
                          <a:solidFill>
                            <a:schemeClr val="tx1"/>
                          </a:solidFill>
                          <a:latin typeface="+mn-lt"/>
                          <a:ea typeface="+mn-ea"/>
                          <a:cs typeface="+mn-cs"/>
                        </a:rPr>
                        <a:t>Registration of digital angiographic image sequences is proposed. </a:t>
                      </a:r>
                      <a:r>
                        <a:rPr lang="en-US" sz="1800" b="0" i="0" kern="1200" dirty="0" err="1">
                          <a:solidFill>
                            <a:schemeClr val="tx1"/>
                          </a:solidFill>
                          <a:latin typeface="+mn-lt"/>
                          <a:ea typeface="+mn-ea"/>
                          <a:cs typeface="+mn-cs"/>
                        </a:rPr>
                        <a:t>Themethod</a:t>
                      </a:r>
                      <a:r>
                        <a:rPr lang="en-US" sz="1800" b="0" i="0" kern="1200" dirty="0">
                          <a:solidFill>
                            <a:schemeClr val="tx1"/>
                          </a:solidFill>
                          <a:latin typeface="+mn-lt"/>
                          <a:ea typeface="+mn-ea"/>
                          <a:cs typeface="+mn-cs"/>
                        </a:rPr>
                        <a:t> involves the selection of a set of control points on the live image by using a hybrid approach based on an edge-detection scheme and Harris corner detector.</a:t>
                      </a:r>
                      <a:endParaRPr lang="en-IN" dirty="0"/>
                    </a:p>
                  </a:txBody>
                  <a:tcPr/>
                </a:tc>
                <a:extLst>
                  <a:ext uri="{0D108BD9-81ED-4DB2-BD59-A6C34878D82A}">
                    <a16:rowId xmlns:a16="http://schemas.microsoft.com/office/drawing/2014/main" val="3801948646"/>
                  </a:ext>
                </a:extLst>
              </a:tr>
              <a:tr h="2554376">
                <a:tc>
                  <a:txBody>
                    <a:bodyPr/>
                    <a:lstStyle/>
                    <a:p>
                      <a:r>
                        <a:rPr lang="en-US" sz="1800" b="0" i="0" kern="1200" dirty="0">
                          <a:solidFill>
                            <a:schemeClr val="tx1"/>
                          </a:solidFill>
                          <a:latin typeface="+mn-lt"/>
                          <a:ea typeface="+mn-ea"/>
                          <a:cs typeface="+mn-cs"/>
                        </a:rPr>
                        <a:t>30.Quantification of Internal Carotid Artery Flow with Digital Subtraction Angiography: Validation of an Optical Flow Approach with Doppler Ultrasound</a:t>
                      </a:r>
                      <a:endParaRPr lang="en-IN" dirty="0"/>
                    </a:p>
                  </a:txBody>
                  <a:tcPr/>
                </a:tc>
                <a:tc>
                  <a:txBody>
                    <a:bodyPr/>
                    <a:lstStyle/>
                    <a:p>
                      <a:r>
                        <a:rPr lang="en-US" sz="1800" b="0" i="0" kern="1200" dirty="0">
                          <a:solidFill>
                            <a:schemeClr val="tx1"/>
                          </a:solidFill>
                          <a:latin typeface="+mn-lt"/>
                          <a:ea typeface="+mn-ea"/>
                          <a:cs typeface="+mn-cs"/>
                        </a:rPr>
                        <a:t>V. Mendes Pereira, R. </a:t>
                      </a:r>
                      <a:r>
                        <a:rPr lang="en-US" sz="1800" b="0" i="0" kern="1200" dirty="0" err="1">
                          <a:solidFill>
                            <a:schemeClr val="tx1"/>
                          </a:solidFill>
                          <a:latin typeface="+mn-lt"/>
                          <a:ea typeface="+mn-ea"/>
                          <a:cs typeface="+mn-cs"/>
                        </a:rPr>
                        <a:t>Ouared</a:t>
                      </a:r>
                      <a:r>
                        <a:rPr lang="en-US" sz="1800" b="0" i="0" kern="1200" dirty="0">
                          <a:solidFill>
                            <a:schemeClr val="tx1"/>
                          </a:solidFill>
                          <a:latin typeface="+mn-lt"/>
                          <a:ea typeface="+mn-ea"/>
                          <a:cs typeface="+mn-cs"/>
                        </a:rPr>
                        <a:t>, O. </a:t>
                      </a:r>
                      <a:r>
                        <a:rPr lang="en-US" sz="1800" b="0" i="0" kern="1200" dirty="0" err="1">
                          <a:solidFill>
                            <a:schemeClr val="tx1"/>
                          </a:solidFill>
                          <a:latin typeface="+mn-lt"/>
                          <a:ea typeface="+mn-ea"/>
                          <a:cs typeface="+mn-cs"/>
                        </a:rPr>
                        <a:t>Brina</a:t>
                      </a:r>
                      <a:r>
                        <a:rPr lang="en-US" sz="1800" b="0" i="0" kern="1200" dirty="0">
                          <a:solidFill>
                            <a:schemeClr val="tx1"/>
                          </a:solidFill>
                          <a:latin typeface="+mn-lt"/>
                          <a:ea typeface="+mn-ea"/>
                          <a:cs typeface="+mn-cs"/>
                        </a:rPr>
                        <a:t>, O. </a:t>
                      </a:r>
                      <a:r>
                        <a:rPr lang="en-US" sz="1800" b="0" i="0" kern="1200" dirty="0" err="1">
                          <a:solidFill>
                            <a:schemeClr val="tx1"/>
                          </a:solidFill>
                          <a:latin typeface="+mn-lt"/>
                          <a:ea typeface="+mn-ea"/>
                          <a:cs typeface="+mn-cs"/>
                        </a:rPr>
                        <a:t>Bonnefous</a:t>
                      </a:r>
                      <a:r>
                        <a:rPr lang="en-US" sz="1800" b="0" i="0" kern="1200" dirty="0">
                          <a:solidFill>
                            <a:schemeClr val="tx1"/>
                          </a:solidFill>
                          <a:latin typeface="+mn-lt"/>
                          <a:ea typeface="+mn-ea"/>
                          <a:cs typeface="+mn-cs"/>
                        </a:rPr>
                        <a:t>, J. </a:t>
                      </a:r>
                      <a:r>
                        <a:rPr lang="en-US" sz="1800" b="0" i="0" kern="1200" dirty="0" err="1">
                          <a:solidFill>
                            <a:schemeClr val="tx1"/>
                          </a:solidFill>
                          <a:latin typeface="+mn-lt"/>
                          <a:ea typeface="+mn-ea"/>
                          <a:cs typeface="+mn-cs"/>
                        </a:rPr>
                        <a:t>Satwiaski</a:t>
                      </a:r>
                      <a:r>
                        <a:rPr lang="en-US" sz="1800" b="0" i="0" kern="1200" dirty="0">
                          <a:solidFill>
                            <a:schemeClr val="tx1"/>
                          </a:solidFill>
                          <a:latin typeface="+mn-lt"/>
                          <a:ea typeface="+mn-ea"/>
                          <a:cs typeface="+mn-cs"/>
                        </a:rPr>
                        <a:t>, H. </a:t>
                      </a:r>
                      <a:r>
                        <a:rPr lang="en-US" sz="1800" b="0" i="0" kern="1200" dirty="0" err="1">
                          <a:solidFill>
                            <a:schemeClr val="tx1"/>
                          </a:solidFill>
                          <a:latin typeface="+mn-lt"/>
                          <a:ea typeface="+mn-ea"/>
                          <a:cs typeface="+mn-cs"/>
                        </a:rPr>
                        <a:t>Aerts</a:t>
                      </a:r>
                      <a:r>
                        <a:rPr lang="en-US" sz="1800" b="0" i="0" kern="1200" dirty="0">
                          <a:solidFill>
                            <a:schemeClr val="tx1"/>
                          </a:solidFill>
                          <a:latin typeface="+mn-lt"/>
                          <a:ea typeface="+mn-ea"/>
                          <a:cs typeface="+mn-cs"/>
                        </a:rPr>
                        <a:t>, D. </a:t>
                      </a:r>
                      <a:r>
                        <a:rPr lang="en-US" sz="1800" b="0" i="0" kern="1200" dirty="0" err="1">
                          <a:solidFill>
                            <a:schemeClr val="tx1"/>
                          </a:solidFill>
                          <a:latin typeface="+mn-lt"/>
                          <a:ea typeface="+mn-ea"/>
                          <a:cs typeface="+mn-cs"/>
                        </a:rPr>
                        <a:t>Ruijters</a:t>
                      </a:r>
                      <a:r>
                        <a:rPr lang="en-US" sz="1800" b="0" i="0" kern="1200" dirty="0">
                          <a:solidFill>
                            <a:schemeClr val="tx1"/>
                          </a:solidFill>
                          <a:latin typeface="+mn-lt"/>
                          <a:ea typeface="+mn-ea"/>
                          <a:cs typeface="+mn-cs"/>
                        </a:rPr>
                        <a:t>, F. van </a:t>
                      </a:r>
                      <a:r>
                        <a:rPr lang="en-US" sz="1800" b="0" i="0" kern="1200" dirty="0" err="1">
                          <a:solidFill>
                            <a:schemeClr val="tx1"/>
                          </a:solidFill>
                          <a:latin typeface="+mn-lt"/>
                          <a:ea typeface="+mn-ea"/>
                          <a:cs typeface="+mn-cs"/>
                        </a:rPr>
                        <a:t>Nijnatten</a:t>
                      </a:r>
                      <a:r>
                        <a:rPr lang="en-US" sz="1800" b="0" i="0" kern="1200" dirty="0">
                          <a:solidFill>
                            <a:schemeClr val="tx1"/>
                          </a:solidFill>
                          <a:latin typeface="+mn-lt"/>
                          <a:ea typeface="+mn-ea"/>
                          <a:cs typeface="+mn-cs"/>
                        </a:rPr>
                        <a:t>, F. </a:t>
                      </a:r>
                      <a:r>
                        <a:rPr lang="en-US" sz="1800" b="0" i="0" kern="1200" dirty="0" err="1">
                          <a:solidFill>
                            <a:schemeClr val="tx1"/>
                          </a:solidFill>
                          <a:latin typeface="+mn-lt"/>
                          <a:ea typeface="+mn-ea"/>
                          <a:cs typeface="+mn-cs"/>
                        </a:rPr>
                        <a:t>Perren</a:t>
                      </a:r>
                      <a:r>
                        <a:rPr lang="en-US" sz="1800" b="0" i="0" kern="1200" dirty="0">
                          <a:solidFill>
                            <a:schemeClr val="tx1"/>
                          </a:solidFill>
                          <a:latin typeface="+mn-lt"/>
                          <a:ea typeface="+mn-ea"/>
                          <a:cs typeface="+mn-cs"/>
                        </a:rPr>
                        <a:t>, P. </a:t>
                      </a:r>
                      <a:r>
                        <a:rPr lang="en-US" sz="1800" b="0" i="0" kern="1200" dirty="0" err="1">
                          <a:solidFill>
                            <a:schemeClr val="tx1"/>
                          </a:solidFill>
                          <a:latin typeface="+mn-lt"/>
                          <a:ea typeface="+mn-ea"/>
                          <a:cs typeface="+mn-cs"/>
                        </a:rPr>
                        <a:t>Bijlenga</a:t>
                      </a:r>
                      <a:r>
                        <a:rPr lang="en-US" sz="1800" b="0" i="0" kern="1200" dirty="0">
                          <a:solidFill>
                            <a:schemeClr val="tx1"/>
                          </a:solidFill>
                          <a:latin typeface="+mn-lt"/>
                          <a:ea typeface="+mn-ea"/>
                          <a:cs typeface="+mn-cs"/>
                        </a:rPr>
                        <a:t>,</a:t>
                      </a:r>
                      <a:br>
                        <a:rPr lang="en-US" dirty="0"/>
                      </a:br>
                      <a:r>
                        <a:rPr lang="en-US" sz="1800" b="0" i="0" kern="1200" dirty="0">
                          <a:solidFill>
                            <a:schemeClr val="tx1"/>
                          </a:solidFill>
                          <a:latin typeface="+mn-lt"/>
                          <a:ea typeface="+mn-ea"/>
                          <a:cs typeface="+mn-cs"/>
                        </a:rPr>
                        <a:t>K. Schaller, and K.-O. </a:t>
                      </a:r>
                      <a:r>
                        <a:rPr lang="en-US" sz="1800" b="0" i="0" kern="1200" dirty="0" err="1">
                          <a:solidFill>
                            <a:schemeClr val="tx1"/>
                          </a:solidFill>
                          <a:latin typeface="+mn-lt"/>
                          <a:ea typeface="+mn-ea"/>
                          <a:cs typeface="+mn-cs"/>
                        </a:rPr>
                        <a:t>Lovblad</a:t>
                      </a:r>
                      <a:endParaRPr lang="en-IN" dirty="0"/>
                    </a:p>
                  </a:txBody>
                  <a:tcPr/>
                </a:tc>
                <a:tc>
                  <a:txBody>
                    <a:bodyPr/>
                    <a:lstStyle/>
                    <a:p>
                      <a:r>
                        <a:rPr lang="en-IN" dirty="0"/>
                        <a:t>2014</a:t>
                      </a:r>
                    </a:p>
                  </a:txBody>
                  <a:tcPr/>
                </a:tc>
                <a:tc>
                  <a:txBody>
                    <a:bodyPr/>
                    <a:lstStyle/>
                    <a:p>
                      <a:r>
                        <a:rPr lang="en-US" sz="1800" b="0" i="0" kern="1200" dirty="0">
                          <a:solidFill>
                            <a:schemeClr val="tx1"/>
                          </a:solidFill>
                          <a:latin typeface="+mn-lt"/>
                          <a:ea typeface="+mn-ea"/>
                          <a:cs typeface="+mn-cs"/>
                        </a:rPr>
                        <a:t>We acquired high-frame DSA series to assess the sensitivity of the algorithm to contrast agent-blood mixing dynamics.3D rotational angiography was used to extract the centerline of the vessel and the arterial section.</a:t>
                      </a:r>
                      <a:endParaRPr lang="en-IN"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232269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402F-E80E-4C56-A2C7-6ABA5A1CAC6A}"/>
              </a:ext>
            </a:extLst>
          </p:cNvPr>
          <p:cNvSpPr>
            <a:spLocks noGrp="1"/>
          </p:cNvSpPr>
          <p:nvPr>
            <p:ph type="title"/>
          </p:nvPr>
        </p:nvSpPr>
        <p:spPr/>
        <p:txBody>
          <a:bodyPr>
            <a:normAutofit/>
          </a:bodyPr>
          <a:lstStyle/>
          <a:p>
            <a:r>
              <a:rPr lang="en-IN" sz="3600" i="1" u="sng" dirty="0"/>
              <a:t>INTRODUCTION</a:t>
            </a:r>
          </a:p>
        </p:txBody>
      </p:sp>
      <p:sp>
        <p:nvSpPr>
          <p:cNvPr id="3" name="Content Placeholder 2">
            <a:extLst>
              <a:ext uri="{FF2B5EF4-FFF2-40B4-BE49-F238E27FC236}">
                <a16:creationId xmlns:a16="http://schemas.microsoft.com/office/drawing/2014/main" id="{E684A1DC-1236-43EC-AB8A-88D21C81AD22}"/>
              </a:ext>
            </a:extLst>
          </p:cNvPr>
          <p:cNvSpPr>
            <a:spLocks noGrp="1"/>
          </p:cNvSpPr>
          <p:nvPr>
            <p:ph idx="1"/>
          </p:nvPr>
        </p:nvSpPr>
        <p:spPr/>
        <p:txBody>
          <a:bodyPr>
            <a:normAutofit/>
          </a:bodyPr>
          <a:lstStyle/>
          <a:p>
            <a:r>
              <a:rPr lang="en-IN" b="1" dirty="0">
                <a:effectLst/>
              </a:rPr>
              <a:t>Digital subtraction angiography (DSA)</a:t>
            </a:r>
            <a:r>
              <a:rPr lang="en-IN" dirty="0">
                <a:effectLst/>
              </a:rPr>
              <a:t> is a fluoroscopic technique used extensively in interventional radiology for visualising blood vessels. Radiopaque structures such as bones are eliminated ("subtracted") digitally from the image, thus allowing for accurate depiction of the blood vessels.</a:t>
            </a:r>
          </a:p>
          <a:p>
            <a:pPr marL="0" indent="0">
              <a:buNone/>
            </a:pPr>
            <a:endParaRPr lang="en-IN" dirty="0">
              <a:effectLst/>
            </a:endParaRPr>
          </a:p>
          <a:p>
            <a:r>
              <a:rPr lang="en-IN" dirty="0">
                <a:effectLst/>
              </a:rPr>
              <a:t>Helps  to detect a problem with blood flow. The procedure involves inserting a catheter (a small, thin tube) into an artery in the leg and passing it up to the blood vessels in the brain. A contrast dye is injected through the catheter and X-ray images are taken of the blood vessels.</a:t>
            </a:r>
            <a:endParaRPr lang="en-IN" dirty="0"/>
          </a:p>
        </p:txBody>
      </p:sp>
    </p:spTree>
    <p:extLst>
      <p:ext uri="{BB962C8B-B14F-4D97-AF65-F5344CB8AC3E}">
        <p14:creationId xmlns:p14="http://schemas.microsoft.com/office/powerpoint/2010/main" val="2631983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6F25-C136-4022-A97B-08B9B106E4F2}"/>
              </a:ext>
            </a:extLst>
          </p:cNvPr>
          <p:cNvSpPr>
            <a:spLocks noGrp="1"/>
          </p:cNvSpPr>
          <p:nvPr>
            <p:ph type="title"/>
          </p:nvPr>
        </p:nvSpPr>
        <p:spPr>
          <a:xfrm>
            <a:off x="674611" y="1906555"/>
            <a:ext cx="11231250" cy="3048000"/>
          </a:xfrm>
        </p:spPr>
        <p:txBody>
          <a:bodyPr>
            <a:noAutofit/>
          </a:bodyPr>
          <a:lstStyle/>
          <a:p>
            <a:r>
              <a:rPr lang="en-US" sz="6600" u="sng" dirty="0"/>
              <a:t>REVIEW-2</a:t>
            </a:r>
            <a:br>
              <a:rPr lang="en-US" sz="6600" dirty="0"/>
            </a:br>
            <a:r>
              <a:rPr lang="en-US" sz="6600" dirty="0"/>
              <a:t>BASIC MATLAB IMPLEMENTATION</a:t>
            </a:r>
            <a:endParaRPr lang="en-IN" sz="6600" dirty="0"/>
          </a:p>
        </p:txBody>
      </p:sp>
    </p:spTree>
    <p:extLst>
      <p:ext uri="{BB962C8B-B14F-4D97-AF65-F5344CB8AC3E}">
        <p14:creationId xmlns:p14="http://schemas.microsoft.com/office/powerpoint/2010/main" val="3775070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28BB-C30C-4C06-813D-1D14A126FBF4}"/>
              </a:ext>
            </a:extLst>
          </p:cNvPr>
          <p:cNvSpPr>
            <a:spLocks noGrp="1"/>
          </p:cNvSpPr>
          <p:nvPr>
            <p:ph type="title"/>
          </p:nvPr>
        </p:nvSpPr>
        <p:spPr>
          <a:xfrm>
            <a:off x="718487" y="2278602"/>
            <a:ext cx="10353761" cy="1326321"/>
          </a:xfrm>
        </p:spPr>
        <p:txBody>
          <a:bodyPr>
            <a:normAutofit/>
          </a:bodyPr>
          <a:lstStyle/>
          <a:p>
            <a:r>
              <a:rPr lang="en-IN" sz="6000" u="sng" dirty="0"/>
              <a:t>IMPLEMENTATION:</a:t>
            </a:r>
          </a:p>
        </p:txBody>
      </p:sp>
    </p:spTree>
    <p:extLst>
      <p:ext uri="{BB962C8B-B14F-4D97-AF65-F5344CB8AC3E}">
        <p14:creationId xmlns:p14="http://schemas.microsoft.com/office/powerpoint/2010/main" val="28136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3886-39E8-4977-ACC3-D945B2EED2FF}"/>
              </a:ext>
            </a:extLst>
          </p:cNvPr>
          <p:cNvSpPr>
            <a:spLocks noGrp="1"/>
          </p:cNvSpPr>
          <p:nvPr>
            <p:ph type="title"/>
          </p:nvPr>
        </p:nvSpPr>
        <p:spPr/>
        <p:txBody>
          <a:bodyPr/>
          <a:lstStyle/>
          <a:p>
            <a:r>
              <a:rPr lang="en-IN" dirty="0"/>
              <a:t>Software details:</a:t>
            </a:r>
          </a:p>
        </p:txBody>
      </p:sp>
      <p:sp>
        <p:nvSpPr>
          <p:cNvPr id="3" name="Content Placeholder 2">
            <a:extLst>
              <a:ext uri="{FF2B5EF4-FFF2-40B4-BE49-F238E27FC236}">
                <a16:creationId xmlns:a16="http://schemas.microsoft.com/office/drawing/2014/main" id="{46C18301-5080-4DC1-8603-14368D7FD5FF}"/>
              </a:ext>
            </a:extLst>
          </p:cNvPr>
          <p:cNvSpPr>
            <a:spLocks noGrp="1"/>
          </p:cNvSpPr>
          <p:nvPr>
            <p:ph idx="1"/>
          </p:nvPr>
        </p:nvSpPr>
        <p:spPr>
          <a:xfrm>
            <a:off x="665220" y="2238107"/>
            <a:ext cx="10353762" cy="3695136"/>
          </a:xfrm>
        </p:spPr>
        <p:txBody>
          <a:bodyPr>
            <a:normAutofit/>
          </a:bodyPr>
          <a:lstStyle/>
          <a:p>
            <a:r>
              <a:rPr lang="en-IN" u="sng" dirty="0"/>
              <a:t>SOFTWARE USED </a:t>
            </a:r>
            <a:r>
              <a:rPr lang="en-IN" dirty="0"/>
              <a:t>: MATLAB 2020R </a:t>
            </a:r>
          </a:p>
          <a:p>
            <a:pPr marL="0" indent="0">
              <a:buNone/>
            </a:pPr>
            <a:endParaRPr lang="en-IN" dirty="0"/>
          </a:p>
          <a:p>
            <a:r>
              <a:rPr lang="en-IN" u="sng" dirty="0"/>
              <a:t>TOOLBOX USED</a:t>
            </a:r>
            <a:r>
              <a:rPr lang="en-IN" dirty="0"/>
              <a:t>: IMAGE PROCESSING TOOLBOX</a:t>
            </a:r>
          </a:p>
          <a:p>
            <a:pPr marL="0" indent="0">
              <a:buNone/>
            </a:pPr>
            <a:endParaRPr lang="en-IN" dirty="0"/>
          </a:p>
          <a:p>
            <a:r>
              <a:rPr lang="en-IN" u="sng" dirty="0"/>
              <a:t>TECHNIQUE USED</a:t>
            </a:r>
            <a:r>
              <a:rPr lang="en-IN" dirty="0"/>
              <a:t>: PARAMETRIC COLOR CODING</a:t>
            </a:r>
          </a:p>
        </p:txBody>
      </p:sp>
      <p:pic>
        <p:nvPicPr>
          <p:cNvPr id="1026" name="Picture 2" descr="Improve with MATLAB – Part V – Symbolic Mathematics | Rashintha Maduneth">
            <a:extLst>
              <a:ext uri="{FF2B5EF4-FFF2-40B4-BE49-F238E27FC236}">
                <a16:creationId xmlns:a16="http://schemas.microsoft.com/office/drawing/2014/main" id="{369F6B5B-A902-4B95-BBAD-ACFE4109C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259" y="2414587"/>
            <a:ext cx="2738529" cy="246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482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FAC-4891-4DB3-A7CC-F59847D86C0F}"/>
              </a:ext>
            </a:extLst>
          </p:cNvPr>
          <p:cNvSpPr>
            <a:spLocks noGrp="1"/>
          </p:cNvSpPr>
          <p:nvPr>
            <p:ph type="title"/>
          </p:nvPr>
        </p:nvSpPr>
        <p:spPr/>
        <p:txBody>
          <a:bodyPr/>
          <a:lstStyle/>
          <a:p>
            <a:r>
              <a:rPr lang="en-IN" dirty="0"/>
              <a:t>INPUTS/OUTPUTS:</a:t>
            </a:r>
          </a:p>
        </p:txBody>
      </p:sp>
      <p:sp>
        <p:nvSpPr>
          <p:cNvPr id="3" name="Content Placeholder 2">
            <a:extLst>
              <a:ext uri="{FF2B5EF4-FFF2-40B4-BE49-F238E27FC236}">
                <a16:creationId xmlns:a16="http://schemas.microsoft.com/office/drawing/2014/main" id="{6BA9EA64-80CC-44B1-A762-FC2DF9B6F90D}"/>
              </a:ext>
            </a:extLst>
          </p:cNvPr>
          <p:cNvSpPr>
            <a:spLocks noGrp="1"/>
          </p:cNvSpPr>
          <p:nvPr>
            <p:ph idx="1"/>
          </p:nvPr>
        </p:nvSpPr>
        <p:spPr>
          <a:xfrm>
            <a:off x="919119" y="2415661"/>
            <a:ext cx="10353762" cy="3940752"/>
          </a:xfrm>
        </p:spPr>
        <p:txBody>
          <a:bodyPr/>
          <a:lstStyle/>
          <a:p>
            <a:r>
              <a:rPr lang="en-IN" b="1" u="sng" dirty="0"/>
              <a:t>INPUT TO THE SOFTWARE </a:t>
            </a:r>
            <a:r>
              <a:rPr lang="en-IN" u="sng" dirty="0"/>
              <a:t>:</a:t>
            </a:r>
            <a:r>
              <a:rPr lang="en-IN" dirty="0"/>
              <a:t> </a:t>
            </a:r>
            <a:r>
              <a:rPr lang="en-US" dirty="0"/>
              <a:t>It’s a DSA image showing a transverse projection of the vertebrobasilar and posterior cerebral circulation</a:t>
            </a:r>
          </a:p>
          <a:p>
            <a:endParaRPr lang="en-US" dirty="0"/>
          </a:p>
          <a:p>
            <a:pPr marL="0" indent="0">
              <a:buNone/>
            </a:pPr>
            <a:endParaRPr lang="en-IN" dirty="0"/>
          </a:p>
          <a:p>
            <a:r>
              <a:rPr lang="en-IN" b="1" u="sng" dirty="0"/>
              <a:t>OUTPUT FROM THE SOFTWARE: </a:t>
            </a:r>
            <a:r>
              <a:rPr lang="en-IN" dirty="0"/>
              <a:t>A DSA  image showcasing veins in a coloured format is  produced as output from the software for further and better  analysis.</a:t>
            </a:r>
          </a:p>
        </p:txBody>
      </p:sp>
    </p:spTree>
    <p:extLst>
      <p:ext uri="{BB962C8B-B14F-4D97-AF65-F5344CB8AC3E}">
        <p14:creationId xmlns:p14="http://schemas.microsoft.com/office/powerpoint/2010/main" val="2090687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C35-0818-41DD-854F-787118402AF3}"/>
              </a:ext>
            </a:extLst>
          </p:cNvPr>
          <p:cNvSpPr>
            <a:spLocks noGrp="1"/>
          </p:cNvSpPr>
          <p:nvPr>
            <p:ph type="title"/>
          </p:nvPr>
        </p:nvSpPr>
        <p:spPr/>
        <p:txBody>
          <a:bodyPr/>
          <a:lstStyle/>
          <a:p>
            <a:r>
              <a:rPr lang="en-IN" dirty="0"/>
              <a:t>SIGNIFICANCE OF THE technique used:</a:t>
            </a:r>
          </a:p>
        </p:txBody>
      </p:sp>
      <p:sp>
        <p:nvSpPr>
          <p:cNvPr id="3" name="Content Placeholder 2">
            <a:extLst>
              <a:ext uri="{FF2B5EF4-FFF2-40B4-BE49-F238E27FC236}">
                <a16:creationId xmlns:a16="http://schemas.microsoft.com/office/drawing/2014/main" id="{A777B5BF-6CCD-4BE0-B2B9-2A0BD94F7224}"/>
              </a:ext>
            </a:extLst>
          </p:cNvPr>
          <p:cNvSpPr>
            <a:spLocks noGrp="1"/>
          </p:cNvSpPr>
          <p:nvPr>
            <p:ph idx="1"/>
          </p:nvPr>
        </p:nvSpPr>
        <p:spPr>
          <a:xfrm>
            <a:off x="913795" y="1935921"/>
            <a:ext cx="10636054" cy="4589166"/>
          </a:xfrm>
        </p:spPr>
        <p:txBody>
          <a:bodyPr>
            <a:normAutofit/>
          </a:bodyPr>
          <a:lstStyle/>
          <a:p>
            <a:endParaRPr lang="en-IN" sz="2800" dirty="0"/>
          </a:p>
          <a:p>
            <a:r>
              <a:rPr lang="en-IN" sz="2800" dirty="0"/>
              <a:t>color-coding of DSA enhanced the </a:t>
            </a:r>
            <a:r>
              <a:rPr lang="en-IN" sz="2800" dirty="0" err="1"/>
              <a:t>conspicuity</a:t>
            </a:r>
            <a:r>
              <a:rPr lang="en-IN" sz="2800" dirty="0"/>
              <a:t> of findings on DSA images.</a:t>
            </a:r>
          </a:p>
          <a:p>
            <a:r>
              <a:rPr lang="en-IN" sz="2800" dirty="0"/>
              <a:t> It is particularly useful in situations in which there was a complex flow pattern and in evaluation of pre- and posttreatment acquisitions</a:t>
            </a:r>
            <a:r>
              <a:rPr lang="en-IN" sz="2000" dirty="0"/>
              <a:t>. </a:t>
            </a:r>
            <a:endParaRPr lang="en-IN" sz="2400" dirty="0"/>
          </a:p>
        </p:txBody>
      </p:sp>
    </p:spTree>
    <p:extLst>
      <p:ext uri="{BB962C8B-B14F-4D97-AF65-F5344CB8AC3E}">
        <p14:creationId xmlns:p14="http://schemas.microsoft.com/office/powerpoint/2010/main" val="3432121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D405-252D-4181-A14B-C394DED382B8}"/>
              </a:ext>
            </a:extLst>
          </p:cNvPr>
          <p:cNvSpPr>
            <a:spLocks noGrp="1"/>
          </p:cNvSpPr>
          <p:nvPr>
            <p:ph type="title"/>
          </p:nvPr>
        </p:nvSpPr>
        <p:spPr>
          <a:xfrm>
            <a:off x="919119" y="2624831"/>
            <a:ext cx="10353761" cy="1326321"/>
          </a:xfrm>
        </p:spPr>
        <p:txBody>
          <a:bodyPr>
            <a:normAutofit/>
          </a:bodyPr>
          <a:lstStyle/>
          <a:p>
            <a:r>
              <a:rPr lang="en-IN" sz="6000" u="sng" dirty="0"/>
              <a:t>DEMONSTRATION:</a:t>
            </a:r>
          </a:p>
        </p:txBody>
      </p:sp>
    </p:spTree>
    <p:extLst>
      <p:ext uri="{BB962C8B-B14F-4D97-AF65-F5344CB8AC3E}">
        <p14:creationId xmlns:p14="http://schemas.microsoft.com/office/powerpoint/2010/main" val="3773730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B1B9-D27E-4871-8813-879A5C277B10}"/>
              </a:ext>
            </a:extLst>
          </p:cNvPr>
          <p:cNvSpPr>
            <a:spLocks noGrp="1"/>
          </p:cNvSpPr>
          <p:nvPr>
            <p:ph type="title"/>
          </p:nvPr>
        </p:nvSpPr>
        <p:spPr/>
        <p:txBody>
          <a:bodyPr/>
          <a:lstStyle/>
          <a:p>
            <a:r>
              <a:rPr lang="en-IN" dirty="0"/>
              <a:t>INPUT IMAGE:</a:t>
            </a:r>
          </a:p>
        </p:txBody>
      </p:sp>
      <p:pic>
        <p:nvPicPr>
          <p:cNvPr id="7" name="Content Placeholder 6">
            <a:extLst>
              <a:ext uri="{FF2B5EF4-FFF2-40B4-BE49-F238E27FC236}">
                <a16:creationId xmlns:a16="http://schemas.microsoft.com/office/drawing/2014/main" id="{09E0B2F8-66BA-4A95-9F6E-44C65116B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3110" y="1691634"/>
            <a:ext cx="5184560" cy="4856282"/>
          </a:xfrm>
        </p:spPr>
      </p:pic>
    </p:spTree>
    <p:extLst>
      <p:ext uri="{BB962C8B-B14F-4D97-AF65-F5344CB8AC3E}">
        <p14:creationId xmlns:p14="http://schemas.microsoft.com/office/powerpoint/2010/main" val="2058385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F592-D6AC-4DB9-B8A4-1979F23347B4}"/>
              </a:ext>
            </a:extLst>
          </p:cNvPr>
          <p:cNvSpPr>
            <a:spLocks noGrp="1"/>
          </p:cNvSpPr>
          <p:nvPr>
            <p:ph type="title"/>
          </p:nvPr>
        </p:nvSpPr>
        <p:spPr/>
        <p:txBody>
          <a:bodyPr/>
          <a:lstStyle/>
          <a:p>
            <a:r>
              <a:rPr lang="en-IN" dirty="0"/>
              <a:t>OUTPUT IMAGE:</a:t>
            </a:r>
          </a:p>
        </p:txBody>
      </p:sp>
      <p:pic>
        <p:nvPicPr>
          <p:cNvPr id="7" name="Content Placeholder 6">
            <a:extLst>
              <a:ext uri="{FF2B5EF4-FFF2-40B4-BE49-F238E27FC236}">
                <a16:creationId xmlns:a16="http://schemas.microsoft.com/office/drawing/2014/main" id="{C14418E5-FC3B-494F-891F-306BFA30E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3965" y="1629698"/>
            <a:ext cx="4962618" cy="4851533"/>
          </a:xfrm>
        </p:spPr>
      </p:pic>
      <p:pic>
        <p:nvPicPr>
          <p:cNvPr id="5" name="Picture 4">
            <a:extLst>
              <a:ext uri="{FF2B5EF4-FFF2-40B4-BE49-F238E27FC236}">
                <a16:creationId xmlns:a16="http://schemas.microsoft.com/office/drawing/2014/main" id="{C499D2AA-E4EF-408D-8839-C3DEFF511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773" y="1629698"/>
            <a:ext cx="4891595" cy="4851533"/>
          </a:xfrm>
          <a:prstGeom prst="rect">
            <a:avLst/>
          </a:prstGeom>
        </p:spPr>
      </p:pic>
    </p:spTree>
    <p:extLst>
      <p:ext uri="{BB962C8B-B14F-4D97-AF65-F5344CB8AC3E}">
        <p14:creationId xmlns:p14="http://schemas.microsoft.com/office/powerpoint/2010/main" val="205412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EEEA-C698-4823-A346-0F4AC14B9F36}"/>
              </a:ext>
            </a:extLst>
          </p:cNvPr>
          <p:cNvSpPr>
            <a:spLocks noGrp="1"/>
          </p:cNvSpPr>
          <p:nvPr>
            <p:ph type="title"/>
          </p:nvPr>
        </p:nvSpPr>
        <p:spPr>
          <a:xfrm>
            <a:off x="842774" y="218982"/>
            <a:ext cx="10353761" cy="1326321"/>
          </a:xfrm>
        </p:spPr>
        <p:txBody>
          <a:bodyPr/>
          <a:lstStyle/>
          <a:p>
            <a:r>
              <a:rPr lang="en-IN" dirty="0"/>
              <a:t>MATLAB CODE-1: (Image Colouring)</a:t>
            </a:r>
          </a:p>
        </p:txBody>
      </p:sp>
      <p:sp>
        <p:nvSpPr>
          <p:cNvPr id="4" name="Rectangle 1">
            <a:extLst>
              <a:ext uri="{FF2B5EF4-FFF2-40B4-BE49-F238E27FC236}">
                <a16:creationId xmlns:a16="http://schemas.microsoft.com/office/drawing/2014/main" id="{6679EB67-7DEF-4844-9FC2-32155E2FCDC1}"/>
              </a:ext>
            </a:extLst>
          </p:cNvPr>
          <p:cNvSpPr>
            <a:spLocks noGrp="1" noChangeArrowheads="1"/>
          </p:cNvSpPr>
          <p:nvPr>
            <p:ph idx="1"/>
          </p:nvPr>
        </p:nvSpPr>
        <p:spPr bwMode="auto">
          <a:xfrm>
            <a:off x="1172446" y="3873123"/>
            <a:ext cx="9694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9A7D61E3-8A9B-4CB8-8DC6-9BEA9C0A05F1}"/>
              </a:ext>
            </a:extLst>
          </p:cNvPr>
          <p:cNvSpPr>
            <a:spLocks noChangeArrowheads="1"/>
          </p:cNvSpPr>
          <p:nvPr/>
        </p:nvSpPr>
        <p:spPr bwMode="auto">
          <a:xfrm>
            <a:off x="842774" y="1619739"/>
            <a:ext cx="1146403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clc</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clear </a:t>
            </a:r>
            <a:r>
              <a:rPr kumimoji="0" lang="en-US" altLang="en-US" sz="1600" b="0" i="0" u="none" strike="noStrike" cap="none" normalizeH="0" baseline="0" dirty="0">
                <a:ln>
                  <a:noFill/>
                </a:ln>
                <a:solidFill>
                  <a:srgbClr val="A020F0"/>
                </a:solidFill>
                <a:effectLst/>
                <a:latin typeface="Arial" panose="020B0604020202020204" pitchFamily="34" charset="0"/>
              </a:rPr>
              <a:t>all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C763D"/>
                </a:solidFill>
                <a:effectLst/>
                <a:latin typeface="Arial" panose="020B0604020202020204" pitchFamily="34" charset="0"/>
              </a:rPr>
              <a:t>% </a:t>
            </a:r>
            <a:r>
              <a:rPr kumimoji="0" lang="en-US" altLang="en-US" sz="1600" b="0" i="0" u="none" strike="noStrike" cap="none" normalizeH="0" baseline="0" dirty="0" err="1">
                <a:ln>
                  <a:noFill/>
                </a:ln>
                <a:solidFill>
                  <a:srgbClr val="3C763D"/>
                </a:solidFill>
                <a:effectLst/>
                <a:latin typeface="Arial" panose="020B0604020202020204" pitchFamily="34" charset="0"/>
              </a:rPr>
              <a:t>im</a:t>
            </a:r>
            <a:r>
              <a:rPr kumimoji="0" lang="en-US" altLang="en-US" sz="1600" b="0" i="0" u="none" strike="noStrike" cap="none" normalizeH="0" baseline="0" dirty="0">
                <a:ln>
                  <a:noFill/>
                </a:ln>
                <a:solidFill>
                  <a:srgbClr val="3C763D"/>
                </a:solidFill>
                <a:effectLst/>
                <a:latin typeface="Arial" panose="020B0604020202020204" pitchFamily="34" charset="0"/>
              </a:rPr>
              <a:t>=input('Enter the file name (gray level image) :','s');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imread</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rgbClr val="A020F0"/>
                </a:solidFill>
                <a:effectLst/>
                <a:latin typeface="Arial" panose="020B0604020202020204" pitchFamily="34" charset="0"/>
              </a:rPr>
              <a:t>'dsa.jpeg'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[x y z]=size(k);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C763D"/>
                </a:solidFill>
                <a:effectLst/>
                <a:latin typeface="Arial" panose="020B0604020202020204" pitchFamily="34" charset="0"/>
              </a:rPr>
              <a:t>% z should be one for the input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k=double(k);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for </a:t>
            </a:r>
            <a:r>
              <a:rPr kumimoji="0" lang="en-US" altLang="en-US" sz="1600" b="0" i="0" u="none" strike="noStrike" cap="none" normalizeH="0" baseline="0" dirty="0" err="1">
                <a:ln>
                  <a:noFill/>
                </a:ln>
                <a:solidFill>
                  <a:schemeClr val="tx1"/>
                </a:solidFill>
                <a:effectLst/>
                <a:latin typeface="Arial" panose="020B0604020202020204" pitchFamily="34" charset="0"/>
              </a:rPr>
              <a:t>i</a:t>
            </a:r>
            <a:r>
              <a:rPr kumimoji="0" lang="en-US" altLang="en-US" sz="1600" b="0" i="0" u="none" strike="noStrike" cap="none" normalizeH="0" baseline="0" dirty="0">
                <a:ln>
                  <a:noFill/>
                </a:ln>
                <a:solidFill>
                  <a:schemeClr val="tx1"/>
                </a:solidFill>
                <a:effectLst/>
                <a:latin typeface="Arial" panose="020B0604020202020204" pitchFamily="34" charset="0"/>
              </a:rPr>
              <a:t>=1:x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for </a:t>
            </a:r>
            <a:r>
              <a:rPr kumimoji="0" lang="en-US" altLang="en-US" sz="1600" b="0" i="0" u="none" strike="noStrike" cap="none" normalizeH="0" baseline="0" dirty="0">
                <a:ln>
                  <a:noFill/>
                </a:ln>
                <a:solidFill>
                  <a:schemeClr val="tx1"/>
                </a:solidFill>
                <a:effectLst/>
                <a:latin typeface="Arial" panose="020B0604020202020204" pitchFamily="34" charset="0"/>
              </a:rPr>
              <a:t>j=1:y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m(i,j,1)=k(i,j,1)+5;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)&gt;=50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051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9BAC731-DA33-4F76-A52B-45F57926AA96}"/>
              </a:ext>
            </a:extLst>
          </p:cNvPr>
          <p:cNvSpPr>
            <a:spLocks noGrp="1" noChangeArrowheads="1"/>
          </p:cNvSpPr>
          <p:nvPr>
            <p:ph idx="1"/>
          </p:nvPr>
        </p:nvSpPr>
        <p:spPr bwMode="auto">
          <a:xfrm>
            <a:off x="1172578" y="305068"/>
            <a:ext cx="10128696"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)&gt;=100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)&gt;=150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)&lt;200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if </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)&gt;=200 &amp; 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)&lt;=256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m(i,j,1)=k(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m(i,j,2)=k(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m(i,j,3)=k(</a:t>
            </a:r>
            <a:r>
              <a:rPr kumimoji="0" lang="en-US" altLang="en-US" sz="1600" b="0" i="0" u="none" strike="noStrike" cap="none" normalizeH="0" baseline="0" dirty="0" err="1">
                <a:ln>
                  <a:noFill/>
                </a:ln>
                <a:solidFill>
                  <a:schemeClr val="tx1"/>
                </a:solidFill>
                <a:effectLst/>
                <a:latin typeface="Arial" panose="020B0604020202020204" pitchFamily="34" charset="0"/>
              </a:rPr>
              <a:t>i,j</a:t>
            </a:r>
            <a:r>
              <a:rPr kumimoji="0" lang="en-US" altLang="en-US" sz="1600" b="0" i="0" u="none" strike="noStrike" cap="none" normalizeH="0" baseline="0" dirty="0">
                <a:ln>
                  <a:noFill/>
                </a:ln>
                <a:solidFill>
                  <a:schemeClr val="tx1"/>
                </a:solidFill>
                <a:effectLst/>
                <a:latin typeface="Arial" panose="020B0604020202020204" pitchFamily="34" charset="0"/>
              </a:rPr>
              <a:t>)+45;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panose="020B0604020202020204" pitchFamily="34" charset="0"/>
              </a:rPr>
              <a:t>end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figure,imshow</a:t>
            </a:r>
            <a:r>
              <a:rPr kumimoji="0" lang="en-US" altLang="en-US" sz="1600" b="0" i="0" u="none" strike="noStrike" cap="none" normalizeH="0" baseline="0" dirty="0">
                <a:ln>
                  <a:noFill/>
                </a:ln>
                <a:solidFill>
                  <a:schemeClr val="tx1"/>
                </a:solidFill>
                <a:effectLst/>
                <a:latin typeface="Arial" panose="020B0604020202020204" pitchFamily="34" charset="0"/>
              </a:rPr>
              <a:t>(uint8(k),[]);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title(</a:t>
            </a:r>
            <a:r>
              <a:rPr kumimoji="0" lang="en-US" altLang="en-US" sz="1600" b="0" i="0" u="none" strike="noStrike" cap="none" normalizeH="0" baseline="0" dirty="0">
                <a:ln>
                  <a:noFill/>
                </a:ln>
                <a:solidFill>
                  <a:srgbClr val="A020F0"/>
                </a:solidFill>
                <a:effectLst/>
                <a:latin typeface="Arial" panose="020B0604020202020204" pitchFamily="34" charset="0"/>
              </a:rPr>
              <a:t>'Input image'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figure,imshow</a:t>
            </a:r>
            <a:r>
              <a:rPr kumimoji="0" lang="en-US" altLang="en-US" sz="1600" b="0" i="0" u="none" strike="noStrike" cap="none" normalizeH="0" baseline="0" dirty="0">
                <a:ln>
                  <a:noFill/>
                </a:ln>
                <a:solidFill>
                  <a:schemeClr val="tx1"/>
                </a:solidFill>
                <a:effectLst/>
                <a:latin typeface="Arial" panose="020B0604020202020204" pitchFamily="34" charset="0"/>
              </a:rPr>
              <a:t>(uint8(m),[]);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title(</a:t>
            </a:r>
            <a:r>
              <a:rPr kumimoji="0" lang="en-US" altLang="en-US" sz="1600" b="0" i="0" u="none" strike="noStrike" cap="none" normalizeH="0" baseline="0" dirty="0">
                <a:ln>
                  <a:noFill/>
                </a:ln>
                <a:solidFill>
                  <a:srgbClr val="A020F0"/>
                </a:solidFill>
                <a:effectLst/>
                <a:latin typeface="Arial" panose="020B0604020202020204" pitchFamily="34" charset="0"/>
              </a:rPr>
              <a:t>'</a:t>
            </a:r>
            <a:r>
              <a:rPr kumimoji="0" lang="en-US" altLang="en-US" sz="1600" b="0" i="0" u="none" strike="noStrike" cap="none" normalizeH="0" baseline="0" dirty="0" err="1">
                <a:ln>
                  <a:noFill/>
                </a:ln>
                <a:solidFill>
                  <a:srgbClr val="A020F0"/>
                </a:solidFill>
                <a:effectLst/>
                <a:latin typeface="Arial" panose="020B0604020202020204" pitchFamily="34" charset="0"/>
              </a:rPr>
              <a:t>Coloured</a:t>
            </a:r>
            <a:r>
              <a:rPr kumimoji="0" lang="en-US" altLang="en-US" sz="1600" b="0" i="0" u="none" strike="noStrike" cap="none" normalizeH="0" baseline="0" dirty="0">
                <a:ln>
                  <a:noFill/>
                </a:ln>
                <a:solidFill>
                  <a:srgbClr val="A020F0"/>
                </a:solidFill>
                <a:effectLst/>
                <a:latin typeface="Arial" panose="020B0604020202020204" pitchFamily="34" charset="0"/>
              </a:rPr>
              <a:t> Image'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x=</a:t>
            </a:r>
            <a:r>
              <a:rPr kumimoji="0" lang="en-US" altLang="en-US" sz="1600" b="0" i="0" u="none" strike="noStrike" cap="none" normalizeH="0" baseline="0" dirty="0" err="1">
                <a:ln>
                  <a:noFill/>
                </a:ln>
                <a:solidFill>
                  <a:schemeClr val="tx1"/>
                </a:solidFill>
                <a:effectLst/>
                <a:latin typeface="Arial" panose="020B0604020202020204" pitchFamily="34" charset="0"/>
              </a:rPr>
              <a:t>imread</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rgbClr val="A020F0"/>
                </a:solidFill>
                <a:effectLst/>
                <a:latin typeface="Arial" panose="020B0604020202020204" pitchFamily="34" charset="0"/>
              </a:rPr>
              <a:t>'output_angio.jpeg'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y(:,:,:)=255-x(:,:,:);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imshow</a:t>
            </a:r>
            <a:r>
              <a:rPr kumimoji="0" lang="en-US" altLang="en-US" sz="1600" b="0" i="0" u="none" strike="noStrike" cap="none" normalizeH="0" baseline="0" dirty="0">
                <a:ln>
                  <a:noFill/>
                </a:ln>
                <a:solidFill>
                  <a:schemeClr val="tx1"/>
                </a:solidFill>
                <a:effectLst/>
                <a:latin typeface="Arial" panose="020B0604020202020204" pitchFamily="34" charset="0"/>
              </a:rPr>
              <a:t>(y);</a:t>
            </a:r>
          </a:p>
        </p:txBody>
      </p:sp>
    </p:spTree>
    <p:extLst>
      <p:ext uri="{BB962C8B-B14F-4D97-AF65-F5344CB8AC3E}">
        <p14:creationId xmlns:p14="http://schemas.microsoft.com/office/powerpoint/2010/main" val="418836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2C3D-16AF-4FE3-9FB1-D3B464DFFC29}"/>
              </a:ext>
            </a:extLst>
          </p:cNvPr>
          <p:cNvSpPr>
            <a:spLocks noGrp="1"/>
          </p:cNvSpPr>
          <p:nvPr>
            <p:ph type="title"/>
          </p:nvPr>
        </p:nvSpPr>
        <p:spPr/>
        <p:txBody>
          <a:bodyPr>
            <a:normAutofit/>
          </a:bodyPr>
          <a:lstStyle/>
          <a:p>
            <a:r>
              <a:rPr lang="en-US" sz="6000" u="sng" dirty="0"/>
              <a:t>TIMELINE</a:t>
            </a:r>
            <a:endParaRPr lang="en-IN" sz="6000" u="sng" dirty="0"/>
          </a:p>
        </p:txBody>
      </p:sp>
      <p:sp>
        <p:nvSpPr>
          <p:cNvPr id="3" name="Content Placeholder 2">
            <a:extLst>
              <a:ext uri="{FF2B5EF4-FFF2-40B4-BE49-F238E27FC236}">
                <a16:creationId xmlns:a16="http://schemas.microsoft.com/office/drawing/2014/main" id="{93B84599-9774-4303-AE86-FBD76AB6DD35}"/>
              </a:ext>
            </a:extLst>
          </p:cNvPr>
          <p:cNvSpPr>
            <a:spLocks noGrp="1"/>
          </p:cNvSpPr>
          <p:nvPr>
            <p:ph idx="1"/>
          </p:nvPr>
        </p:nvSpPr>
        <p:spPr>
          <a:xfrm>
            <a:off x="913795" y="2799184"/>
            <a:ext cx="10353762" cy="2992016"/>
          </a:xfrm>
        </p:spPr>
        <p:txBody>
          <a:bodyPr/>
          <a:lstStyle/>
          <a:p>
            <a:r>
              <a:rPr lang="en-US" u="sng" dirty="0"/>
              <a:t>REVIEW-1</a:t>
            </a:r>
            <a:r>
              <a:rPr lang="en-US" dirty="0"/>
              <a:t>: </a:t>
            </a:r>
            <a:r>
              <a:rPr lang="en-IN" dirty="0"/>
              <a:t> Research Work (10 Papers Each)</a:t>
            </a:r>
          </a:p>
          <a:p>
            <a:r>
              <a:rPr lang="en-IN" u="sng" dirty="0"/>
              <a:t>REVIEW-2</a:t>
            </a:r>
            <a:r>
              <a:rPr lang="en-IN" dirty="0"/>
              <a:t>: 60% MATLAB Implementation to produce a DSA Image</a:t>
            </a:r>
          </a:p>
          <a:p>
            <a:r>
              <a:rPr lang="en-IN" u="sng" dirty="0"/>
              <a:t>REVIEW-3</a:t>
            </a:r>
            <a:r>
              <a:rPr lang="en-IN" dirty="0"/>
              <a:t>: 100% MATLAB Implementation and working model to produce DSA image.</a:t>
            </a:r>
            <a:endParaRPr lang="en-US" dirty="0"/>
          </a:p>
        </p:txBody>
      </p:sp>
    </p:spTree>
    <p:extLst>
      <p:ext uri="{BB962C8B-B14F-4D97-AF65-F5344CB8AC3E}">
        <p14:creationId xmlns:p14="http://schemas.microsoft.com/office/powerpoint/2010/main" val="2207507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9B0A-C458-4C8D-8D02-7C48E2054742}"/>
              </a:ext>
            </a:extLst>
          </p:cNvPr>
          <p:cNvSpPr>
            <a:spLocks noGrp="1"/>
          </p:cNvSpPr>
          <p:nvPr>
            <p:ph type="title"/>
          </p:nvPr>
        </p:nvSpPr>
        <p:spPr/>
        <p:txBody>
          <a:bodyPr/>
          <a:lstStyle/>
          <a:p>
            <a:r>
              <a:rPr lang="en-IN" dirty="0"/>
              <a:t>MATLAB CODE-2: (COLOUR_CODING)</a:t>
            </a:r>
          </a:p>
        </p:txBody>
      </p:sp>
      <p:sp>
        <p:nvSpPr>
          <p:cNvPr id="4" name="Rectangle 1">
            <a:extLst>
              <a:ext uri="{FF2B5EF4-FFF2-40B4-BE49-F238E27FC236}">
                <a16:creationId xmlns:a16="http://schemas.microsoft.com/office/drawing/2014/main" id="{B3001A49-73C2-4499-9707-CF67EC73101A}"/>
              </a:ext>
            </a:extLst>
          </p:cNvPr>
          <p:cNvSpPr>
            <a:spLocks noGrp="1" noChangeArrowheads="1"/>
          </p:cNvSpPr>
          <p:nvPr>
            <p:ph idx="1"/>
          </p:nvPr>
        </p:nvSpPr>
        <p:spPr bwMode="auto">
          <a:xfrm>
            <a:off x="1428699" y="2640787"/>
            <a:ext cx="6037421"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err="1">
                <a:ln>
                  <a:noFill/>
                </a:ln>
                <a:solidFill>
                  <a:schemeClr val="tx1"/>
                </a:solidFill>
                <a:effectLst/>
                <a:latin typeface="Arial" panose="020B0604020202020204" pitchFamily="34" charset="0"/>
              </a:rPr>
              <a:t>clc</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clear </a:t>
            </a:r>
            <a:r>
              <a:rPr kumimoji="0" lang="en-US" altLang="en-US" sz="2500" b="0" i="0" u="none" strike="noStrike" cap="none" normalizeH="0" baseline="0" dirty="0">
                <a:ln>
                  <a:noFill/>
                </a:ln>
                <a:solidFill>
                  <a:srgbClr val="A020F0"/>
                </a:solidFill>
                <a:effectLst/>
                <a:latin typeface="Arial" panose="020B0604020202020204" pitchFamily="34" charset="0"/>
              </a:rPr>
              <a:t>all</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close </a:t>
            </a:r>
            <a:r>
              <a:rPr kumimoji="0" lang="en-US" altLang="en-US" sz="2500" b="0" i="0" u="none" strike="noStrike" cap="none" normalizeH="0" baseline="0" dirty="0">
                <a:ln>
                  <a:noFill/>
                </a:ln>
                <a:solidFill>
                  <a:srgbClr val="A020F0"/>
                </a:solidFill>
                <a:effectLst/>
                <a:latin typeface="Arial" panose="020B0604020202020204" pitchFamily="34" charset="0"/>
              </a:rPr>
              <a:t>all</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x=</a:t>
            </a:r>
            <a:r>
              <a:rPr kumimoji="0" lang="en-US" altLang="en-US" sz="2500" b="0" i="0" u="none" strike="noStrike" cap="none" normalizeH="0" baseline="0" dirty="0" err="1">
                <a:ln>
                  <a:noFill/>
                </a:ln>
                <a:solidFill>
                  <a:schemeClr val="tx1"/>
                </a:solidFill>
                <a:effectLst/>
                <a:latin typeface="Arial" panose="020B0604020202020204" pitchFamily="34" charset="0"/>
              </a:rPr>
              <a:t>imread</a:t>
            </a:r>
            <a:r>
              <a:rPr kumimoji="0" lang="en-US" altLang="en-US" sz="2500" b="0" i="0" u="none" strike="noStrike" cap="none" normalizeH="0" baseline="0" dirty="0">
                <a:ln>
                  <a:noFill/>
                </a:ln>
                <a:solidFill>
                  <a:schemeClr val="tx1"/>
                </a:solidFill>
                <a:effectLst/>
                <a:latin typeface="Arial" panose="020B0604020202020204" pitchFamily="34" charset="0"/>
              </a:rPr>
              <a:t>(</a:t>
            </a:r>
            <a:r>
              <a:rPr kumimoji="0" lang="en-US" altLang="en-US" sz="2500" b="0" i="0" u="none" strike="noStrike" cap="none" normalizeH="0" baseline="0" dirty="0">
                <a:ln>
                  <a:noFill/>
                </a:ln>
                <a:solidFill>
                  <a:srgbClr val="A020F0"/>
                </a:solidFill>
                <a:effectLst/>
                <a:latin typeface="Arial" panose="020B0604020202020204" pitchFamily="34" charset="0"/>
              </a:rPr>
              <a:t>'output_angio.jpeg'</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y(:,:,:)=255-x(:,:,:);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err="1">
                <a:ln>
                  <a:noFill/>
                </a:ln>
                <a:solidFill>
                  <a:schemeClr val="tx1"/>
                </a:solidFill>
                <a:effectLst/>
                <a:latin typeface="Arial" panose="020B0604020202020204" pitchFamily="34" charset="0"/>
              </a:rPr>
              <a:t>imshow</a:t>
            </a:r>
            <a:r>
              <a:rPr kumimoji="0" lang="en-US" altLang="en-US" sz="2500" b="0" i="0" u="none" strike="noStrike" cap="none" normalizeH="0" baseline="0" dirty="0">
                <a:ln>
                  <a:noFill/>
                </a:ln>
                <a:solidFill>
                  <a:schemeClr val="tx1"/>
                </a:solidFill>
                <a:effectLst/>
                <a:latin typeface="Arial" panose="020B0604020202020204" pitchFamily="34" charset="0"/>
              </a:rPr>
              <a:t>(y);</a:t>
            </a:r>
          </a:p>
        </p:txBody>
      </p:sp>
    </p:spTree>
    <p:extLst>
      <p:ext uri="{BB962C8B-B14F-4D97-AF65-F5344CB8AC3E}">
        <p14:creationId xmlns:p14="http://schemas.microsoft.com/office/powerpoint/2010/main" val="2895871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3C55-9E93-44E1-81E1-107F5E55D65E}"/>
              </a:ext>
            </a:extLst>
          </p:cNvPr>
          <p:cNvSpPr>
            <a:spLocks noGrp="1"/>
          </p:cNvSpPr>
          <p:nvPr>
            <p:ph type="title"/>
          </p:nvPr>
        </p:nvSpPr>
        <p:spPr>
          <a:xfrm>
            <a:off x="919119" y="2660342"/>
            <a:ext cx="10353761" cy="1326321"/>
          </a:xfrm>
        </p:spPr>
        <p:txBody>
          <a:bodyPr>
            <a:normAutofit/>
          </a:bodyPr>
          <a:lstStyle/>
          <a:p>
            <a:r>
              <a:rPr lang="en-IN" sz="6000" dirty="0"/>
              <a:t>FURTHUR ASPECTS:</a:t>
            </a:r>
          </a:p>
        </p:txBody>
      </p:sp>
    </p:spTree>
    <p:extLst>
      <p:ext uri="{BB962C8B-B14F-4D97-AF65-F5344CB8AC3E}">
        <p14:creationId xmlns:p14="http://schemas.microsoft.com/office/powerpoint/2010/main" val="1652271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C1900-D21D-4C0F-9662-79324BE6D7B5}"/>
              </a:ext>
            </a:extLst>
          </p:cNvPr>
          <p:cNvSpPr>
            <a:spLocks noGrp="1"/>
          </p:cNvSpPr>
          <p:nvPr>
            <p:ph idx="1"/>
          </p:nvPr>
        </p:nvSpPr>
        <p:spPr>
          <a:xfrm>
            <a:off x="913795" y="692458"/>
            <a:ext cx="10353762" cy="5098742"/>
          </a:xfrm>
        </p:spPr>
        <p:txBody>
          <a:bodyPr>
            <a:normAutofit/>
          </a:bodyPr>
          <a:lstStyle/>
          <a:p>
            <a:pPr marL="0" indent="0">
              <a:buNone/>
            </a:pPr>
            <a:r>
              <a:rPr lang="en-IN" sz="2400" dirty="0"/>
              <a:t>In the final review, </a:t>
            </a:r>
            <a:r>
              <a:rPr lang="en-IN" sz="2400" dirty="0" err="1"/>
              <a:t>i.e</a:t>
            </a:r>
            <a:r>
              <a:rPr lang="en-IN" sz="2400" dirty="0"/>
              <a:t>, Review-3 , we are going to make the following modifications to improve the output angiographic image:</a:t>
            </a:r>
          </a:p>
          <a:p>
            <a:pPr marL="0" indent="0">
              <a:buNone/>
            </a:pPr>
            <a:endParaRPr lang="en-IN" sz="2400" dirty="0"/>
          </a:p>
          <a:p>
            <a:r>
              <a:rPr lang="en-IN" sz="2200" u="sng" dirty="0"/>
              <a:t>Noise Reduction</a:t>
            </a:r>
            <a:r>
              <a:rPr lang="en-IN" sz="2200" dirty="0"/>
              <a:t>: we will be using functions to remove noise and make the visibility of veins more clear and brighter.</a:t>
            </a:r>
          </a:p>
          <a:p>
            <a:endParaRPr lang="en-IN" sz="2200" dirty="0"/>
          </a:p>
          <a:p>
            <a:r>
              <a:rPr lang="en-IN" sz="2200" u="sng" dirty="0"/>
              <a:t>Image Enhancement</a:t>
            </a:r>
            <a:r>
              <a:rPr lang="en-IN" sz="2200" dirty="0"/>
              <a:t>: The contrast and the brightness level of the image will be improved for better image quality.</a:t>
            </a:r>
          </a:p>
        </p:txBody>
      </p:sp>
    </p:spTree>
    <p:extLst>
      <p:ext uri="{BB962C8B-B14F-4D97-AF65-F5344CB8AC3E}">
        <p14:creationId xmlns:p14="http://schemas.microsoft.com/office/powerpoint/2010/main" val="544745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6F25-C136-4022-A97B-08B9B106E4F2}"/>
              </a:ext>
            </a:extLst>
          </p:cNvPr>
          <p:cNvSpPr>
            <a:spLocks noGrp="1"/>
          </p:cNvSpPr>
          <p:nvPr>
            <p:ph type="title"/>
          </p:nvPr>
        </p:nvSpPr>
        <p:spPr>
          <a:xfrm>
            <a:off x="674611" y="1906555"/>
            <a:ext cx="11231250" cy="3048000"/>
          </a:xfrm>
        </p:spPr>
        <p:txBody>
          <a:bodyPr>
            <a:noAutofit/>
          </a:bodyPr>
          <a:lstStyle/>
          <a:p>
            <a:r>
              <a:rPr lang="en-US" sz="6600" u="sng" dirty="0"/>
              <a:t>REVIEW-3</a:t>
            </a:r>
            <a:br>
              <a:rPr lang="en-US" sz="6600" dirty="0"/>
            </a:br>
            <a:r>
              <a:rPr lang="en-US" sz="6600" dirty="0"/>
              <a:t> FINAL WORKING MODEL </a:t>
            </a:r>
            <a:endParaRPr lang="en-IN" sz="6600" dirty="0"/>
          </a:p>
        </p:txBody>
      </p:sp>
    </p:spTree>
    <p:extLst>
      <p:ext uri="{BB962C8B-B14F-4D97-AF65-F5344CB8AC3E}">
        <p14:creationId xmlns:p14="http://schemas.microsoft.com/office/powerpoint/2010/main" val="2419505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28BB-C30C-4C06-813D-1D14A126FBF4}"/>
              </a:ext>
            </a:extLst>
          </p:cNvPr>
          <p:cNvSpPr>
            <a:spLocks noGrp="1"/>
          </p:cNvSpPr>
          <p:nvPr>
            <p:ph type="title"/>
          </p:nvPr>
        </p:nvSpPr>
        <p:spPr>
          <a:xfrm>
            <a:off x="718487" y="2278602"/>
            <a:ext cx="10353761" cy="1326321"/>
          </a:xfrm>
        </p:spPr>
        <p:txBody>
          <a:bodyPr>
            <a:normAutofit/>
          </a:bodyPr>
          <a:lstStyle/>
          <a:p>
            <a:r>
              <a:rPr lang="en-IN" sz="6000" u="sng" dirty="0"/>
              <a:t>PROJECT DETAILS:</a:t>
            </a:r>
          </a:p>
        </p:txBody>
      </p:sp>
    </p:spTree>
    <p:extLst>
      <p:ext uri="{BB962C8B-B14F-4D97-AF65-F5344CB8AC3E}">
        <p14:creationId xmlns:p14="http://schemas.microsoft.com/office/powerpoint/2010/main" val="843483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3886-39E8-4977-ACC3-D945B2EED2FF}"/>
              </a:ext>
            </a:extLst>
          </p:cNvPr>
          <p:cNvSpPr>
            <a:spLocks noGrp="1"/>
          </p:cNvSpPr>
          <p:nvPr>
            <p:ph type="title"/>
          </p:nvPr>
        </p:nvSpPr>
        <p:spPr/>
        <p:txBody>
          <a:bodyPr/>
          <a:lstStyle/>
          <a:p>
            <a:r>
              <a:rPr lang="en-IN" dirty="0"/>
              <a:t>Software details:</a:t>
            </a:r>
          </a:p>
        </p:txBody>
      </p:sp>
      <p:sp>
        <p:nvSpPr>
          <p:cNvPr id="3" name="Content Placeholder 2">
            <a:extLst>
              <a:ext uri="{FF2B5EF4-FFF2-40B4-BE49-F238E27FC236}">
                <a16:creationId xmlns:a16="http://schemas.microsoft.com/office/drawing/2014/main" id="{46C18301-5080-4DC1-8603-14368D7FD5FF}"/>
              </a:ext>
            </a:extLst>
          </p:cNvPr>
          <p:cNvSpPr>
            <a:spLocks noGrp="1"/>
          </p:cNvSpPr>
          <p:nvPr>
            <p:ph idx="1"/>
          </p:nvPr>
        </p:nvSpPr>
        <p:spPr>
          <a:xfrm>
            <a:off x="665220" y="2238107"/>
            <a:ext cx="10353762" cy="3695136"/>
          </a:xfrm>
        </p:spPr>
        <p:txBody>
          <a:bodyPr>
            <a:normAutofit/>
          </a:bodyPr>
          <a:lstStyle/>
          <a:p>
            <a:r>
              <a:rPr lang="en-IN" u="sng" dirty="0"/>
              <a:t>SOFTWARE USED </a:t>
            </a:r>
            <a:r>
              <a:rPr lang="en-IN" dirty="0"/>
              <a:t>: MATLAB 2020R </a:t>
            </a:r>
          </a:p>
          <a:p>
            <a:pPr marL="0" indent="0">
              <a:buNone/>
            </a:pPr>
            <a:endParaRPr lang="en-IN" dirty="0"/>
          </a:p>
          <a:p>
            <a:r>
              <a:rPr lang="en-IN" u="sng" dirty="0"/>
              <a:t>TOOLBOX USED</a:t>
            </a:r>
            <a:r>
              <a:rPr lang="en-IN" dirty="0"/>
              <a:t>: IMAGE PROCESSING TOOLBOX</a:t>
            </a:r>
          </a:p>
          <a:p>
            <a:pPr marL="0" indent="0">
              <a:buNone/>
            </a:pPr>
            <a:endParaRPr lang="en-IN" dirty="0"/>
          </a:p>
          <a:p>
            <a:r>
              <a:rPr lang="en-IN" u="sng" dirty="0"/>
              <a:t>TECHNIQUE USED</a:t>
            </a:r>
            <a:r>
              <a:rPr lang="en-IN" dirty="0"/>
              <a:t>: PARAMETRIC COLOR CODING</a:t>
            </a:r>
          </a:p>
        </p:txBody>
      </p:sp>
      <p:pic>
        <p:nvPicPr>
          <p:cNvPr id="1026" name="Picture 2" descr="Improve with MATLAB – Part V – Symbolic Mathematics | Rashintha Maduneth">
            <a:extLst>
              <a:ext uri="{FF2B5EF4-FFF2-40B4-BE49-F238E27FC236}">
                <a16:creationId xmlns:a16="http://schemas.microsoft.com/office/drawing/2014/main" id="{369F6B5B-A902-4B95-BBAD-ACFE4109C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259" y="2414587"/>
            <a:ext cx="2738529" cy="246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592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FAC-4891-4DB3-A7CC-F59847D86C0F}"/>
              </a:ext>
            </a:extLst>
          </p:cNvPr>
          <p:cNvSpPr>
            <a:spLocks noGrp="1"/>
          </p:cNvSpPr>
          <p:nvPr>
            <p:ph type="title"/>
          </p:nvPr>
        </p:nvSpPr>
        <p:spPr/>
        <p:txBody>
          <a:bodyPr/>
          <a:lstStyle/>
          <a:p>
            <a:r>
              <a:rPr lang="en-IN" dirty="0"/>
              <a:t>INPUTS/OUTPUTS:</a:t>
            </a:r>
          </a:p>
        </p:txBody>
      </p:sp>
      <p:sp>
        <p:nvSpPr>
          <p:cNvPr id="3" name="Content Placeholder 2">
            <a:extLst>
              <a:ext uri="{FF2B5EF4-FFF2-40B4-BE49-F238E27FC236}">
                <a16:creationId xmlns:a16="http://schemas.microsoft.com/office/drawing/2014/main" id="{6BA9EA64-80CC-44B1-A762-FC2DF9B6F90D}"/>
              </a:ext>
            </a:extLst>
          </p:cNvPr>
          <p:cNvSpPr>
            <a:spLocks noGrp="1"/>
          </p:cNvSpPr>
          <p:nvPr>
            <p:ph idx="1"/>
          </p:nvPr>
        </p:nvSpPr>
        <p:spPr>
          <a:xfrm>
            <a:off x="919119" y="2415661"/>
            <a:ext cx="10353762" cy="3940752"/>
          </a:xfrm>
        </p:spPr>
        <p:txBody>
          <a:bodyPr/>
          <a:lstStyle/>
          <a:p>
            <a:r>
              <a:rPr lang="en-IN" b="1" u="sng" dirty="0"/>
              <a:t>INPUT TO THE SOFTWARE </a:t>
            </a:r>
            <a:r>
              <a:rPr lang="en-IN" u="sng" dirty="0"/>
              <a:t>:</a:t>
            </a:r>
            <a:r>
              <a:rPr lang="en-IN" dirty="0"/>
              <a:t> </a:t>
            </a:r>
            <a:r>
              <a:rPr lang="en-US" dirty="0"/>
              <a:t>It’s a DSA image showing a transverse projection of the vertebrobasilar and posterior cerebral circulation</a:t>
            </a:r>
          </a:p>
          <a:p>
            <a:endParaRPr lang="en-US" dirty="0"/>
          </a:p>
          <a:p>
            <a:pPr marL="0" indent="0">
              <a:buNone/>
            </a:pPr>
            <a:endParaRPr lang="en-IN" dirty="0"/>
          </a:p>
          <a:p>
            <a:r>
              <a:rPr lang="en-IN" b="1" u="sng" dirty="0"/>
              <a:t>OUTPUT FROM THE SOFTWARE: </a:t>
            </a:r>
            <a:r>
              <a:rPr lang="en-IN" dirty="0"/>
              <a:t>A DSA  image showcasing veins in a coloured format is  produced as output from the software for further and better  analysis.</a:t>
            </a:r>
          </a:p>
        </p:txBody>
      </p:sp>
    </p:spTree>
    <p:extLst>
      <p:ext uri="{BB962C8B-B14F-4D97-AF65-F5344CB8AC3E}">
        <p14:creationId xmlns:p14="http://schemas.microsoft.com/office/powerpoint/2010/main" val="297276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C35-0818-41DD-854F-787118402AF3}"/>
              </a:ext>
            </a:extLst>
          </p:cNvPr>
          <p:cNvSpPr>
            <a:spLocks noGrp="1"/>
          </p:cNvSpPr>
          <p:nvPr>
            <p:ph type="title"/>
          </p:nvPr>
        </p:nvSpPr>
        <p:spPr/>
        <p:txBody>
          <a:bodyPr/>
          <a:lstStyle/>
          <a:p>
            <a:r>
              <a:rPr lang="en-IN" dirty="0"/>
              <a:t>SIGNIFICANCE OF THE technique used:</a:t>
            </a:r>
          </a:p>
        </p:txBody>
      </p:sp>
      <p:sp>
        <p:nvSpPr>
          <p:cNvPr id="3" name="Content Placeholder 2">
            <a:extLst>
              <a:ext uri="{FF2B5EF4-FFF2-40B4-BE49-F238E27FC236}">
                <a16:creationId xmlns:a16="http://schemas.microsoft.com/office/drawing/2014/main" id="{A777B5BF-6CCD-4BE0-B2B9-2A0BD94F7224}"/>
              </a:ext>
            </a:extLst>
          </p:cNvPr>
          <p:cNvSpPr>
            <a:spLocks noGrp="1"/>
          </p:cNvSpPr>
          <p:nvPr>
            <p:ph idx="1"/>
          </p:nvPr>
        </p:nvSpPr>
        <p:spPr>
          <a:xfrm>
            <a:off x="913795" y="1935921"/>
            <a:ext cx="10636054" cy="4589166"/>
          </a:xfrm>
        </p:spPr>
        <p:txBody>
          <a:bodyPr>
            <a:normAutofit/>
          </a:bodyPr>
          <a:lstStyle/>
          <a:p>
            <a:endParaRPr lang="en-IN" sz="2800" dirty="0"/>
          </a:p>
          <a:p>
            <a:r>
              <a:rPr lang="en-IN" sz="2800" dirty="0"/>
              <a:t>color-coding of DSA enhanced the </a:t>
            </a:r>
            <a:r>
              <a:rPr lang="en-IN" sz="2800" dirty="0" err="1"/>
              <a:t>conspicuity</a:t>
            </a:r>
            <a:r>
              <a:rPr lang="en-IN" sz="2800" dirty="0"/>
              <a:t> of findings on DSA images.</a:t>
            </a:r>
          </a:p>
          <a:p>
            <a:r>
              <a:rPr lang="en-IN" sz="2800" dirty="0"/>
              <a:t> It is particularly useful in situations in which there was a complex flow pattern and in evaluation of pre- and posttreatment acquisitions</a:t>
            </a:r>
            <a:r>
              <a:rPr lang="en-IN" sz="2000" dirty="0"/>
              <a:t>. </a:t>
            </a:r>
            <a:endParaRPr lang="en-IN" sz="2400" dirty="0"/>
          </a:p>
        </p:txBody>
      </p:sp>
    </p:spTree>
    <p:extLst>
      <p:ext uri="{BB962C8B-B14F-4D97-AF65-F5344CB8AC3E}">
        <p14:creationId xmlns:p14="http://schemas.microsoft.com/office/powerpoint/2010/main" val="3254533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D405-252D-4181-A14B-C394DED382B8}"/>
              </a:ext>
            </a:extLst>
          </p:cNvPr>
          <p:cNvSpPr>
            <a:spLocks noGrp="1"/>
          </p:cNvSpPr>
          <p:nvPr>
            <p:ph type="title"/>
          </p:nvPr>
        </p:nvSpPr>
        <p:spPr>
          <a:xfrm>
            <a:off x="919119" y="2624831"/>
            <a:ext cx="10353761" cy="1326321"/>
          </a:xfrm>
        </p:spPr>
        <p:txBody>
          <a:bodyPr>
            <a:normAutofit/>
          </a:bodyPr>
          <a:lstStyle/>
          <a:p>
            <a:r>
              <a:rPr lang="en-IN" sz="6000" u="sng" dirty="0"/>
              <a:t>RESULTS:</a:t>
            </a:r>
          </a:p>
        </p:txBody>
      </p:sp>
    </p:spTree>
    <p:extLst>
      <p:ext uri="{BB962C8B-B14F-4D97-AF65-F5344CB8AC3E}">
        <p14:creationId xmlns:p14="http://schemas.microsoft.com/office/powerpoint/2010/main" val="257518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B1B9-D27E-4871-8813-879A5C277B10}"/>
              </a:ext>
            </a:extLst>
          </p:cNvPr>
          <p:cNvSpPr>
            <a:spLocks noGrp="1"/>
          </p:cNvSpPr>
          <p:nvPr>
            <p:ph type="title"/>
          </p:nvPr>
        </p:nvSpPr>
        <p:spPr>
          <a:xfrm>
            <a:off x="919119" y="310084"/>
            <a:ext cx="10353761" cy="1326321"/>
          </a:xfrm>
        </p:spPr>
        <p:txBody>
          <a:bodyPr>
            <a:normAutofit/>
          </a:bodyPr>
          <a:lstStyle/>
          <a:p>
            <a:r>
              <a:rPr lang="en-IN" sz="4400" u="sng" dirty="0"/>
              <a:t>INPUT IMAGE:</a:t>
            </a:r>
          </a:p>
        </p:txBody>
      </p:sp>
      <p:pic>
        <p:nvPicPr>
          <p:cNvPr id="7" name="Content Placeholder 6">
            <a:extLst>
              <a:ext uri="{FF2B5EF4-FFF2-40B4-BE49-F238E27FC236}">
                <a16:creationId xmlns:a16="http://schemas.microsoft.com/office/drawing/2014/main" id="{09E0B2F8-66BA-4A95-9F6E-44C65116B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3110" y="1691634"/>
            <a:ext cx="5184560" cy="4856282"/>
          </a:xfrm>
        </p:spPr>
      </p:pic>
    </p:spTree>
    <p:extLst>
      <p:ext uri="{BB962C8B-B14F-4D97-AF65-F5344CB8AC3E}">
        <p14:creationId xmlns:p14="http://schemas.microsoft.com/office/powerpoint/2010/main" val="2046118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6F25-C136-4022-A97B-08B9B106E4F2}"/>
              </a:ext>
            </a:extLst>
          </p:cNvPr>
          <p:cNvSpPr>
            <a:spLocks noGrp="1"/>
          </p:cNvSpPr>
          <p:nvPr>
            <p:ph type="title"/>
          </p:nvPr>
        </p:nvSpPr>
        <p:spPr>
          <a:xfrm>
            <a:off x="1119068" y="2643674"/>
            <a:ext cx="10842777" cy="2320212"/>
          </a:xfrm>
        </p:spPr>
        <p:txBody>
          <a:bodyPr>
            <a:noAutofit/>
          </a:bodyPr>
          <a:lstStyle/>
          <a:p>
            <a:r>
              <a:rPr lang="en-US" sz="6600" u="sng" dirty="0"/>
              <a:t>REVIEW-1</a:t>
            </a:r>
            <a:br>
              <a:rPr lang="en-US" sz="6600" dirty="0"/>
            </a:br>
            <a:r>
              <a:rPr lang="en-US" sz="6600" dirty="0"/>
              <a:t>RESEARCH WORK</a:t>
            </a:r>
            <a:endParaRPr lang="en-IN" sz="6600" dirty="0"/>
          </a:p>
        </p:txBody>
      </p:sp>
    </p:spTree>
    <p:extLst>
      <p:ext uri="{BB962C8B-B14F-4D97-AF65-F5344CB8AC3E}">
        <p14:creationId xmlns:p14="http://schemas.microsoft.com/office/powerpoint/2010/main" val="1015518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F592-D6AC-4DB9-B8A4-1979F23347B4}"/>
              </a:ext>
            </a:extLst>
          </p:cNvPr>
          <p:cNvSpPr>
            <a:spLocks noGrp="1"/>
          </p:cNvSpPr>
          <p:nvPr>
            <p:ph type="title"/>
          </p:nvPr>
        </p:nvSpPr>
        <p:spPr>
          <a:xfrm>
            <a:off x="892162" y="376769"/>
            <a:ext cx="10353761" cy="1326321"/>
          </a:xfrm>
        </p:spPr>
        <p:txBody>
          <a:bodyPr>
            <a:normAutofit/>
          </a:bodyPr>
          <a:lstStyle/>
          <a:p>
            <a:r>
              <a:rPr lang="en-IN" sz="4400" u="sng" dirty="0"/>
              <a:t>COLOURED IMAGE:</a:t>
            </a:r>
          </a:p>
        </p:txBody>
      </p:sp>
      <p:pic>
        <p:nvPicPr>
          <p:cNvPr id="5" name="Picture 4">
            <a:extLst>
              <a:ext uri="{FF2B5EF4-FFF2-40B4-BE49-F238E27FC236}">
                <a16:creationId xmlns:a16="http://schemas.microsoft.com/office/drawing/2014/main" id="{C499D2AA-E4EF-408D-8839-C3DEFF511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246" y="1629698"/>
            <a:ext cx="4891595" cy="4851533"/>
          </a:xfrm>
          <a:prstGeom prst="rect">
            <a:avLst/>
          </a:prstGeom>
        </p:spPr>
      </p:pic>
    </p:spTree>
    <p:extLst>
      <p:ext uri="{BB962C8B-B14F-4D97-AF65-F5344CB8AC3E}">
        <p14:creationId xmlns:p14="http://schemas.microsoft.com/office/powerpoint/2010/main" val="3219858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0B9C-3AE7-4092-BD53-637B8E31A792}"/>
              </a:ext>
            </a:extLst>
          </p:cNvPr>
          <p:cNvSpPr>
            <a:spLocks noGrp="1"/>
          </p:cNvSpPr>
          <p:nvPr>
            <p:ph type="title"/>
          </p:nvPr>
        </p:nvSpPr>
        <p:spPr/>
        <p:txBody>
          <a:bodyPr>
            <a:normAutofit/>
          </a:bodyPr>
          <a:lstStyle/>
          <a:p>
            <a:r>
              <a:rPr lang="en-IN" sz="4400" u="sng" dirty="0"/>
              <a:t>COLOUR CODED DSA IMAGE:</a:t>
            </a:r>
          </a:p>
        </p:txBody>
      </p:sp>
      <p:pic>
        <p:nvPicPr>
          <p:cNvPr id="4" name="Content Placeholder 6">
            <a:extLst>
              <a:ext uri="{FF2B5EF4-FFF2-40B4-BE49-F238E27FC236}">
                <a16:creationId xmlns:a16="http://schemas.microsoft.com/office/drawing/2014/main" id="{ACD01768-A9DC-4ADB-B3B2-1E17F08FD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903" y="1935921"/>
            <a:ext cx="4984377" cy="4678163"/>
          </a:xfrm>
        </p:spPr>
      </p:pic>
    </p:spTree>
    <p:extLst>
      <p:ext uri="{BB962C8B-B14F-4D97-AF65-F5344CB8AC3E}">
        <p14:creationId xmlns:p14="http://schemas.microsoft.com/office/powerpoint/2010/main" val="1805862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E58E8-5762-4BD0-9C14-3153F7D5B4FB}"/>
              </a:ext>
            </a:extLst>
          </p:cNvPr>
          <p:cNvSpPr>
            <a:spLocks noGrp="1"/>
          </p:cNvSpPr>
          <p:nvPr>
            <p:ph type="title"/>
          </p:nvPr>
        </p:nvSpPr>
        <p:spPr/>
        <p:txBody>
          <a:bodyPr>
            <a:normAutofit/>
          </a:bodyPr>
          <a:lstStyle/>
          <a:p>
            <a:r>
              <a:rPr lang="en-IN" sz="4400" u="sng" dirty="0"/>
              <a:t>ENHANCED DSA IMAGE</a:t>
            </a:r>
          </a:p>
        </p:txBody>
      </p:sp>
      <p:pic>
        <p:nvPicPr>
          <p:cNvPr id="5" name="Content Placeholder 4">
            <a:extLst>
              <a:ext uri="{FF2B5EF4-FFF2-40B4-BE49-F238E27FC236}">
                <a16:creationId xmlns:a16="http://schemas.microsoft.com/office/drawing/2014/main" id="{5C865733-C47C-43FB-9971-C5A539741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8924" y="1935921"/>
            <a:ext cx="4828061" cy="4527242"/>
          </a:xfrm>
        </p:spPr>
      </p:pic>
    </p:spTree>
    <p:extLst>
      <p:ext uri="{BB962C8B-B14F-4D97-AF65-F5344CB8AC3E}">
        <p14:creationId xmlns:p14="http://schemas.microsoft.com/office/powerpoint/2010/main" val="611550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C55D-1887-4A77-B276-4F8AFBDC8843}"/>
              </a:ext>
            </a:extLst>
          </p:cNvPr>
          <p:cNvSpPr>
            <a:spLocks noGrp="1"/>
          </p:cNvSpPr>
          <p:nvPr>
            <p:ph type="title"/>
          </p:nvPr>
        </p:nvSpPr>
        <p:spPr>
          <a:xfrm>
            <a:off x="913795" y="609600"/>
            <a:ext cx="10353761" cy="917359"/>
          </a:xfrm>
        </p:spPr>
        <p:txBody>
          <a:bodyPr/>
          <a:lstStyle/>
          <a:p>
            <a:r>
              <a:rPr lang="en-IN" sz="3200" dirty="0"/>
              <a:t>MATLAB CODE: (Coloured image)</a:t>
            </a:r>
            <a:endParaRPr lang="en-IN" dirty="0"/>
          </a:p>
        </p:txBody>
      </p:sp>
      <p:sp>
        <p:nvSpPr>
          <p:cNvPr id="3" name="Text Placeholder 2">
            <a:extLst>
              <a:ext uri="{FF2B5EF4-FFF2-40B4-BE49-F238E27FC236}">
                <a16:creationId xmlns:a16="http://schemas.microsoft.com/office/drawing/2014/main" id="{D49DFBCD-9574-4980-AEFC-9414C8669EA3}"/>
              </a:ext>
            </a:extLst>
          </p:cNvPr>
          <p:cNvSpPr>
            <a:spLocks noGrp="1"/>
          </p:cNvSpPr>
          <p:nvPr>
            <p:ph type="body" idx="1"/>
          </p:nvPr>
        </p:nvSpPr>
        <p:spPr>
          <a:xfrm>
            <a:off x="1291375" y="1850994"/>
            <a:ext cx="4879199" cy="4904913"/>
          </a:xfrm>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panose="020B0604020202020204" pitchFamily="34" charset="0"/>
              </a:rPr>
              <a:t>clc</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clear </a:t>
            </a:r>
            <a:r>
              <a:rPr kumimoji="0" lang="en-US" altLang="en-US" sz="2400" b="0" i="0" u="none" strike="noStrike" cap="none" normalizeH="0" baseline="0" dirty="0">
                <a:ln>
                  <a:noFill/>
                </a:ln>
                <a:solidFill>
                  <a:srgbClr val="AA04F9"/>
                </a:solidFill>
                <a:effectLst/>
                <a:latin typeface="Arial" panose="020B0604020202020204" pitchFamily="34" charset="0"/>
              </a:rPr>
              <a:t>all</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close </a:t>
            </a:r>
            <a:r>
              <a:rPr kumimoji="0" lang="en-US" altLang="en-US" sz="2400" b="0" i="0" u="none" strike="noStrike" cap="none" normalizeH="0" baseline="0" dirty="0">
                <a:ln>
                  <a:noFill/>
                </a:ln>
                <a:solidFill>
                  <a:srgbClr val="AA04F9"/>
                </a:solidFill>
                <a:effectLst/>
                <a:latin typeface="Arial" panose="020B0604020202020204" pitchFamily="34" charset="0"/>
              </a:rPr>
              <a:t>all</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28009"/>
                </a:solidFill>
                <a:effectLst/>
                <a:latin typeface="Arial" panose="020B0604020202020204" pitchFamily="34" charset="0"/>
              </a:rPr>
              <a:t>%Reads the input image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k=</a:t>
            </a:r>
            <a:r>
              <a:rPr kumimoji="0" lang="en-US" altLang="en-US" sz="2400" b="0" i="0" u="none" strike="noStrike" cap="none" normalizeH="0" baseline="0" dirty="0" err="1">
                <a:ln>
                  <a:noFill/>
                </a:ln>
                <a:solidFill>
                  <a:schemeClr val="tx1"/>
                </a:solidFill>
                <a:effectLst/>
                <a:latin typeface="Arial" panose="020B0604020202020204" pitchFamily="34" charset="0"/>
              </a:rPr>
              <a:t>imread</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rgbClr val="AA04F9"/>
                </a:solidFill>
                <a:effectLst/>
                <a:latin typeface="Arial" panose="020B0604020202020204" pitchFamily="34" charset="0"/>
              </a:rPr>
              <a:t>'dsa.jpeg'</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[x y z]=size(k);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k=double(k);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for </a:t>
            </a:r>
            <a:r>
              <a:rPr kumimoji="0" lang="en-US" altLang="en-US" sz="2400" b="0" i="0" u="none" strike="noStrike" cap="none" normalizeH="0" baseline="0" dirty="0" err="1">
                <a:ln>
                  <a:noFill/>
                </a:ln>
                <a:solidFill>
                  <a:schemeClr val="tx1"/>
                </a:solidFill>
                <a:effectLst/>
                <a:latin typeface="Arial" panose="020B0604020202020204" pitchFamily="34" charset="0"/>
              </a:rPr>
              <a:t>i</a:t>
            </a:r>
            <a:r>
              <a:rPr kumimoji="0" lang="en-US" altLang="en-US" sz="2400" b="0" i="0" u="none" strike="noStrike" cap="none" normalizeH="0" baseline="0" dirty="0">
                <a:ln>
                  <a:noFill/>
                </a:ln>
                <a:solidFill>
                  <a:schemeClr val="tx1"/>
                </a:solidFill>
                <a:effectLst/>
                <a:latin typeface="Arial" panose="020B0604020202020204" pitchFamily="34" charset="0"/>
              </a:rPr>
              <a:t>=1:x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for </a:t>
            </a:r>
            <a:r>
              <a:rPr kumimoji="0" lang="en-US" altLang="en-US" sz="2400" b="0" i="0" u="none" strike="noStrike" cap="none" normalizeH="0" baseline="0" dirty="0">
                <a:ln>
                  <a:noFill/>
                </a:ln>
                <a:solidFill>
                  <a:schemeClr val="tx1"/>
                </a:solidFill>
                <a:effectLst/>
                <a:latin typeface="Arial" panose="020B0604020202020204" pitchFamily="34" charset="0"/>
              </a:rPr>
              <a:t>j=1:y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if </a:t>
            </a:r>
            <a:r>
              <a:rPr kumimoji="0" lang="en-US" altLang="en-US" sz="2400" b="0" i="0" u="none" strike="noStrike" cap="none" normalizeH="0" baseline="0" dirty="0">
                <a:ln>
                  <a:noFill/>
                </a:ln>
                <a:solidFill>
                  <a:schemeClr val="tx1"/>
                </a:solidFill>
                <a:effectLst/>
                <a:latin typeface="Arial" panose="020B0604020202020204" pitchFamily="34" charset="0"/>
              </a:rPr>
              <a:t>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)&gt;=0 &amp; 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)&lt;50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m(i,j,1)=k(i,j,1)+5;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m(i,j,2)=k(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m(i,j,3)=k(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end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if </a:t>
            </a:r>
            <a:r>
              <a:rPr kumimoji="0" lang="en-US" altLang="en-US" sz="2400" b="0" i="0" u="none" strike="noStrike" cap="none" normalizeH="0" baseline="0" dirty="0">
                <a:ln>
                  <a:noFill/>
                </a:ln>
                <a:solidFill>
                  <a:schemeClr val="tx1"/>
                </a:solidFill>
                <a:effectLst/>
                <a:latin typeface="Arial" panose="020B0604020202020204" pitchFamily="34" charset="0"/>
              </a:rPr>
              <a:t>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)&gt;=50 &amp; 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)&lt;100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m(i,j,1)=k(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m(i,j,2)=k(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m(i,j,3)=k(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End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0" dirty="0">
                <a:solidFill>
                  <a:srgbClr val="0E00FF"/>
                </a:solidFill>
                <a:effectLst/>
                <a:latin typeface="Arial" panose="020B0604020202020204" pitchFamily="34" charset="0"/>
              </a:rPr>
              <a:t>i</a:t>
            </a:r>
            <a:r>
              <a:rPr kumimoji="0" lang="en-US" altLang="en-US" sz="2400" b="0" i="0" u="none" strike="noStrike" cap="none" normalizeH="0" baseline="0" dirty="0">
                <a:ln>
                  <a:noFill/>
                </a:ln>
                <a:solidFill>
                  <a:srgbClr val="0E00FF"/>
                </a:solidFill>
                <a:effectLst/>
                <a:latin typeface="Arial" panose="020B0604020202020204" pitchFamily="34" charset="0"/>
              </a:rPr>
              <a:t>f </a:t>
            </a:r>
            <a:r>
              <a:rPr kumimoji="0" lang="en-US" altLang="en-US" sz="2400" b="0" i="0" u="none" strike="noStrike" cap="none" normalizeH="0" baseline="0" dirty="0">
                <a:ln>
                  <a:noFill/>
                </a:ln>
                <a:solidFill>
                  <a:schemeClr val="tx1"/>
                </a:solidFill>
                <a:effectLst/>
                <a:latin typeface="Arial" panose="020B0604020202020204" pitchFamily="34" charset="0"/>
              </a:rPr>
              <a:t>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)&gt;=100 &amp; 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)&lt;150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m(i,j,1)=k(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m(i,j,2)=k(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m(i,j,3)=k(</a:t>
            </a:r>
            <a:r>
              <a:rPr kumimoji="0" lang="en-US" altLang="en-US" sz="2400" b="0" i="0" u="none" strike="noStrike" cap="none" normalizeH="0" baseline="0" dirty="0" err="1">
                <a:ln>
                  <a:noFill/>
                </a:ln>
                <a:solidFill>
                  <a:schemeClr val="tx1"/>
                </a:solidFill>
                <a:effectLst/>
                <a:latin typeface="Arial" panose="020B0604020202020204" pitchFamily="34" charset="0"/>
              </a:rPr>
              <a:t>i,j</a:t>
            </a:r>
            <a:r>
              <a:rPr kumimoji="0" lang="en-US" altLang="en-US" sz="2400" b="0" i="0" u="none" strike="noStrike" cap="none" normalizeH="0" baseline="0" dirty="0">
                <a:ln>
                  <a:noFill/>
                </a:ln>
                <a:solidFill>
                  <a:schemeClr val="tx1"/>
                </a:solidFill>
                <a:effectLst/>
                <a:latin typeface="Arial" panose="020B0604020202020204" pitchFamily="34" charset="0"/>
              </a:rPr>
              <a:t>)+15;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E00FF"/>
                </a:solidFill>
                <a:effectLst/>
                <a:latin typeface="Arial" panose="020B0604020202020204" pitchFamily="34" charset="0"/>
              </a:rPr>
              <a:t>end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9" name="Rectangle 3">
            <a:extLst>
              <a:ext uri="{FF2B5EF4-FFF2-40B4-BE49-F238E27FC236}">
                <a16:creationId xmlns:a16="http://schemas.microsoft.com/office/drawing/2014/main" id="{FE91DFF1-7B34-4B91-AF7C-8C1C395FCA1C}"/>
              </a:ext>
            </a:extLst>
          </p:cNvPr>
          <p:cNvSpPr>
            <a:spLocks noGrp="1" noChangeArrowheads="1"/>
          </p:cNvSpPr>
          <p:nvPr>
            <p:ph type="body" sz="quarter" idx="3"/>
          </p:nvPr>
        </p:nvSpPr>
        <p:spPr bwMode="auto">
          <a:xfrm>
            <a:off x="6420143" y="1850994"/>
            <a:ext cx="4011119"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if </a:t>
            </a:r>
            <a:r>
              <a:rPr kumimoji="0" lang="en-US" altLang="en-US" sz="1500" b="0" i="0" u="none" strike="noStrike" cap="none" normalizeH="0" baseline="0" dirty="0">
                <a:ln>
                  <a:noFill/>
                </a:ln>
                <a:solidFill>
                  <a:schemeClr val="tx1"/>
                </a:solidFill>
                <a:effectLst/>
                <a:latin typeface="Arial" panose="020B0604020202020204" pitchFamily="34" charset="0"/>
              </a:rPr>
              <a:t>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)&gt;=150 &amp; 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)&lt;200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m(i,j,1)=k(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m(i,j,2)=k(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m(i,j,3)=k(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end</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if </a:t>
            </a:r>
            <a:r>
              <a:rPr kumimoji="0" lang="en-US" altLang="en-US" sz="1500" b="0" i="0" u="none" strike="noStrike" cap="none" normalizeH="0" baseline="0" dirty="0">
                <a:ln>
                  <a:noFill/>
                </a:ln>
                <a:solidFill>
                  <a:schemeClr val="tx1"/>
                </a:solidFill>
                <a:effectLst/>
                <a:latin typeface="Arial" panose="020B0604020202020204" pitchFamily="34" charset="0"/>
              </a:rPr>
              <a:t>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)&gt;=200 &amp; 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)&lt;=256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m(i,j,1)=k(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m(i,j,2)=k(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m(i,j,3)=k(</a:t>
            </a:r>
            <a:r>
              <a:rPr kumimoji="0" lang="en-US" altLang="en-US" sz="1500" b="0" i="0" u="none" strike="noStrike" cap="none" normalizeH="0" baseline="0" dirty="0" err="1">
                <a:ln>
                  <a:noFill/>
                </a:ln>
                <a:solidFill>
                  <a:schemeClr val="tx1"/>
                </a:solidFill>
                <a:effectLst/>
                <a:latin typeface="Arial" panose="020B0604020202020204" pitchFamily="34" charset="0"/>
              </a:rPr>
              <a:t>i,j</a:t>
            </a:r>
            <a:r>
              <a:rPr kumimoji="0" lang="en-US" altLang="en-US" sz="1500" b="0" i="0" u="none" strike="noStrike" cap="none" normalizeH="0" baseline="0" dirty="0">
                <a:ln>
                  <a:noFill/>
                </a:ln>
                <a:solidFill>
                  <a:schemeClr val="tx1"/>
                </a:solidFill>
                <a:effectLst/>
                <a:latin typeface="Arial" panose="020B0604020202020204" pitchFamily="34" charset="0"/>
              </a:rPr>
              <a:t>)+45;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end</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end</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E00FF"/>
                </a:solidFill>
                <a:effectLst/>
                <a:latin typeface="Arial" panose="020B0604020202020204" pitchFamily="34" charset="0"/>
              </a:rPr>
              <a:t>end</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28009"/>
                </a:solidFill>
                <a:effectLst/>
                <a:latin typeface="Arial" panose="020B0604020202020204" pitchFamily="34" charset="0"/>
              </a:rPr>
              <a:t>%Plotting of input images.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subplot(2,2,1)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(uint8(k),[]);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'INPUT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subplot(2,2,2)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(uint8(m),[]);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'COLOURED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80010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0244-C446-4C33-BCB2-5EC7D09F29B5}"/>
              </a:ext>
            </a:extLst>
          </p:cNvPr>
          <p:cNvSpPr>
            <a:spLocks noGrp="1"/>
          </p:cNvSpPr>
          <p:nvPr>
            <p:ph type="title"/>
          </p:nvPr>
        </p:nvSpPr>
        <p:spPr/>
        <p:txBody>
          <a:bodyPr/>
          <a:lstStyle/>
          <a:p>
            <a:r>
              <a:rPr lang="en-IN" sz="3600" dirty="0"/>
              <a:t>MATLAB CODE: (Colour coded image)</a:t>
            </a:r>
            <a:endParaRPr lang="en-IN" dirty="0"/>
          </a:p>
        </p:txBody>
      </p:sp>
      <p:sp>
        <p:nvSpPr>
          <p:cNvPr id="8" name="Rectangle 1">
            <a:extLst>
              <a:ext uri="{FF2B5EF4-FFF2-40B4-BE49-F238E27FC236}">
                <a16:creationId xmlns:a16="http://schemas.microsoft.com/office/drawing/2014/main" id="{64D092AF-264A-46C2-9465-D0757C43814A}"/>
              </a:ext>
            </a:extLst>
          </p:cNvPr>
          <p:cNvSpPr>
            <a:spLocks noGrp="1" noChangeArrowheads="1"/>
          </p:cNvSpPr>
          <p:nvPr>
            <p:ph type="body" idx="1"/>
          </p:nvPr>
        </p:nvSpPr>
        <p:spPr bwMode="auto">
          <a:xfrm>
            <a:off x="3226805" y="2551576"/>
            <a:ext cx="573839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28009"/>
                </a:solidFill>
                <a:effectLst/>
                <a:latin typeface="Arial" panose="020B0604020202020204" pitchFamily="34" charset="0"/>
              </a:rPr>
              <a:t>%COLOUR CODED DSA IMAGE</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x=</a:t>
            </a:r>
            <a:r>
              <a:rPr kumimoji="0" lang="en-US" altLang="en-US" sz="2200" b="0" i="0" u="none" strike="noStrike" cap="none" normalizeH="0" baseline="0" dirty="0" err="1">
                <a:ln>
                  <a:noFill/>
                </a:ln>
                <a:solidFill>
                  <a:schemeClr val="tx1"/>
                </a:solidFill>
                <a:effectLst/>
                <a:latin typeface="Arial" panose="020B0604020202020204" pitchFamily="34" charset="0"/>
              </a:rPr>
              <a:t>imread</a:t>
            </a:r>
            <a:r>
              <a:rPr kumimoji="0" lang="en-US" altLang="en-US" sz="2200" b="0" i="0" u="none" strike="noStrike" cap="none" normalizeH="0" baseline="0" dirty="0">
                <a:ln>
                  <a:noFill/>
                </a:ln>
                <a:solidFill>
                  <a:schemeClr val="tx1"/>
                </a:solidFill>
                <a:effectLst/>
                <a:latin typeface="Arial" panose="020B0604020202020204" pitchFamily="34" charset="0"/>
              </a:rPr>
              <a:t>(</a:t>
            </a:r>
            <a:r>
              <a:rPr kumimoji="0" lang="en-US" altLang="en-US" sz="2200" b="0" i="0" u="none" strike="noStrike" cap="none" normalizeH="0" baseline="0" dirty="0">
                <a:ln>
                  <a:noFill/>
                </a:ln>
                <a:solidFill>
                  <a:srgbClr val="AA04F9"/>
                </a:solidFill>
                <a:effectLst/>
                <a:latin typeface="Arial" panose="020B0604020202020204" pitchFamily="34" charset="0"/>
              </a:rPr>
              <a:t>'output_angio.jpeg'</a:t>
            </a:r>
            <a:r>
              <a:rPr kumimoji="0" lang="en-US" altLang="en-US" sz="2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r(:,:,:)=255-x(:,:,:);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subplot(2,2,3)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Arial" panose="020B0604020202020204" pitchFamily="34" charset="0"/>
              </a:rPr>
              <a:t>imshow</a:t>
            </a:r>
            <a:r>
              <a:rPr kumimoji="0" lang="en-US" altLang="en-US" sz="2200" b="0" i="0" u="none" strike="noStrike" cap="none" normalizeH="0" baseline="0" dirty="0">
                <a:ln>
                  <a:noFill/>
                </a:ln>
                <a:solidFill>
                  <a:schemeClr val="tx1"/>
                </a:solidFill>
                <a:effectLst/>
                <a:latin typeface="Arial" panose="020B0604020202020204" pitchFamily="34" charset="0"/>
              </a:rPr>
              <a:t>(r);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title(</a:t>
            </a:r>
            <a:r>
              <a:rPr kumimoji="0" lang="en-US" altLang="en-US" sz="2200" b="0" i="0" u="none" strike="noStrike" cap="none" normalizeH="0" baseline="0" dirty="0">
                <a:ln>
                  <a:noFill/>
                </a:ln>
                <a:solidFill>
                  <a:srgbClr val="AA04F9"/>
                </a:solidFill>
                <a:effectLst/>
                <a:latin typeface="Arial" panose="020B0604020202020204" pitchFamily="34" charset="0"/>
              </a:rPr>
              <a:t>“COLOUR CODED DSA IMAGE"</a:t>
            </a:r>
            <a:r>
              <a:rPr kumimoji="0" lang="en-US" altLang="en-US" sz="22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558415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897C-A1A8-41F7-B764-C277FC1943FE}"/>
              </a:ext>
            </a:extLst>
          </p:cNvPr>
          <p:cNvSpPr>
            <a:spLocks noGrp="1"/>
          </p:cNvSpPr>
          <p:nvPr>
            <p:ph type="title"/>
          </p:nvPr>
        </p:nvSpPr>
        <p:spPr/>
        <p:txBody>
          <a:bodyPr/>
          <a:lstStyle/>
          <a:p>
            <a:r>
              <a:rPr lang="en-IN" sz="3200" dirty="0"/>
              <a:t>MATLAB CODE: (ENHANCED DSA image)</a:t>
            </a:r>
            <a:endParaRPr lang="en-IN" dirty="0"/>
          </a:p>
        </p:txBody>
      </p:sp>
      <p:sp>
        <p:nvSpPr>
          <p:cNvPr id="7" name="Rectangle 1">
            <a:extLst>
              <a:ext uri="{FF2B5EF4-FFF2-40B4-BE49-F238E27FC236}">
                <a16:creationId xmlns:a16="http://schemas.microsoft.com/office/drawing/2014/main" id="{2288AE5F-3C1E-48DD-851F-1DD1599AB380}"/>
              </a:ext>
            </a:extLst>
          </p:cNvPr>
          <p:cNvSpPr>
            <a:spLocks noGrp="1" noChangeArrowheads="1"/>
          </p:cNvSpPr>
          <p:nvPr>
            <p:ph type="body" idx="1"/>
          </p:nvPr>
        </p:nvSpPr>
        <p:spPr bwMode="auto">
          <a:xfrm>
            <a:off x="3414488" y="1822524"/>
            <a:ext cx="441561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28009"/>
                </a:solidFill>
                <a:effectLst/>
                <a:latin typeface="Arial" panose="020B0604020202020204" pitchFamily="34" charset="0"/>
              </a:rPr>
              <a:t>%ENHANCED DSA IMAGE</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x=</a:t>
            </a:r>
            <a:r>
              <a:rPr kumimoji="0" lang="en-US" altLang="en-US" sz="1500" b="0" i="0" u="none" strike="noStrike" cap="none" normalizeH="0" baseline="0" dirty="0" err="1">
                <a:ln>
                  <a:noFill/>
                </a:ln>
                <a:solidFill>
                  <a:schemeClr val="tx1"/>
                </a:solidFill>
                <a:effectLst/>
                <a:latin typeface="Arial" panose="020B0604020202020204" pitchFamily="34" charset="0"/>
              </a:rPr>
              <a:t>imread</a:t>
            </a:r>
            <a:r>
              <a:rPr kumimoji="0" lang="en-US" altLang="en-US" sz="1500" b="0"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rgbClr val="AA04F9"/>
                </a:solidFill>
                <a:effectLst/>
                <a:latin typeface="Arial" panose="020B0604020202020204" pitchFamily="34" charset="0"/>
              </a:rPr>
              <a:t>"review2_output.jpeg"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z=0.8*(x-55);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subplot(2,2,4)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"ENHANCED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28009"/>
                </a:solidFill>
                <a:effectLst/>
                <a:latin typeface="Arial" panose="020B0604020202020204" pitchFamily="34" charset="0"/>
              </a:rPr>
              <a:t>%PLOTTING OF IMAGES SEPERATELY</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(uint8(k),[]);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'INPUT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(uint8(m),[]);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'COLOURED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"IMPROVED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figure;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imshow</a:t>
            </a:r>
            <a:r>
              <a:rPr kumimoji="0" lang="en-US" altLang="en-US" sz="1500" b="0" i="0" u="none" strike="noStrike" cap="none" normalizeH="0" baseline="0" dirty="0">
                <a:ln>
                  <a:noFill/>
                </a:ln>
                <a:solidFill>
                  <a:schemeClr val="tx1"/>
                </a:solidFill>
                <a:effectLst/>
                <a:latin typeface="Arial" panose="020B0604020202020204" pitchFamily="34" charset="0"/>
              </a:rPr>
              <a:t>(z);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title(</a:t>
            </a:r>
            <a:r>
              <a:rPr kumimoji="0" lang="en-US" altLang="en-US" sz="1500" b="0" i="0" u="none" strike="noStrike" cap="none" normalizeH="0" baseline="0" dirty="0">
                <a:ln>
                  <a:noFill/>
                </a:ln>
                <a:solidFill>
                  <a:srgbClr val="AA04F9"/>
                </a:solidFill>
                <a:effectLst/>
                <a:latin typeface="Arial" panose="020B0604020202020204" pitchFamily="34" charset="0"/>
              </a:rPr>
              <a:t>"ENHANCED DSA IMAGE"</a:t>
            </a:r>
            <a:r>
              <a:rPr kumimoji="0" lang="en-US" altLang="en-US" sz="15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818613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73D2-5F10-4848-A77D-358EE8A3CA34}"/>
              </a:ext>
            </a:extLst>
          </p:cNvPr>
          <p:cNvSpPr>
            <a:spLocks noGrp="1"/>
          </p:cNvSpPr>
          <p:nvPr>
            <p:ph type="title"/>
          </p:nvPr>
        </p:nvSpPr>
        <p:spPr>
          <a:xfrm>
            <a:off x="913795" y="609601"/>
            <a:ext cx="10353761" cy="1103790"/>
          </a:xfrm>
        </p:spPr>
        <p:txBody>
          <a:bodyPr>
            <a:normAutofit/>
          </a:bodyPr>
          <a:lstStyle/>
          <a:p>
            <a:r>
              <a:rPr lang="en-IN" sz="3600" u="sng" dirty="0"/>
              <a:t>MATLAB OUTPUT: (SUBPLOT)</a:t>
            </a:r>
          </a:p>
        </p:txBody>
      </p:sp>
      <p:pic>
        <p:nvPicPr>
          <p:cNvPr id="7" name="Picture 6">
            <a:extLst>
              <a:ext uri="{FF2B5EF4-FFF2-40B4-BE49-F238E27FC236}">
                <a16:creationId xmlns:a16="http://schemas.microsoft.com/office/drawing/2014/main" id="{1224AC8E-FBAB-4E0C-AB44-595E4653828F}"/>
              </a:ext>
            </a:extLst>
          </p:cNvPr>
          <p:cNvPicPr>
            <a:picLocks noChangeAspect="1"/>
          </p:cNvPicPr>
          <p:nvPr/>
        </p:nvPicPr>
        <p:blipFill rotWithShape="1">
          <a:blip r:embed="rId2"/>
          <a:srcRect l="57670" t="33915" r="5703" b="9903"/>
          <a:stretch/>
        </p:blipFill>
        <p:spPr>
          <a:xfrm>
            <a:off x="3231472" y="1713391"/>
            <a:ext cx="6054571" cy="4825709"/>
          </a:xfrm>
          <a:prstGeom prst="rect">
            <a:avLst/>
          </a:prstGeom>
        </p:spPr>
      </p:pic>
    </p:spTree>
    <p:extLst>
      <p:ext uri="{BB962C8B-B14F-4D97-AF65-F5344CB8AC3E}">
        <p14:creationId xmlns:p14="http://schemas.microsoft.com/office/powerpoint/2010/main" val="3352728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B6BD-0DD4-428A-9772-B2D88E2D17D8}"/>
              </a:ext>
            </a:extLst>
          </p:cNvPr>
          <p:cNvSpPr>
            <a:spLocks noGrp="1"/>
          </p:cNvSpPr>
          <p:nvPr>
            <p:ph type="title"/>
          </p:nvPr>
        </p:nvSpPr>
        <p:spPr/>
        <p:txBody>
          <a:bodyPr>
            <a:normAutofit/>
          </a:bodyPr>
          <a:lstStyle/>
          <a:p>
            <a:r>
              <a:rPr lang="en-IN" sz="3600" dirty="0"/>
              <a:t>CONCLUSION</a:t>
            </a:r>
          </a:p>
        </p:txBody>
      </p:sp>
      <p:sp>
        <p:nvSpPr>
          <p:cNvPr id="3" name="Content Placeholder 2">
            <a:extLst>
              <a:ext uri="{FF2B5EF4-FFF2-40B4-BE49-F238E27FC236}">
                <a16:creationId xmlns:a16="http://schemas.microsoft.com/office/drawing/2014/main" id="{147E541D-F590-4599-A502-455FB385ACC4}"/>
              </a:ext>
            </a:extLst>
          </p:cNvPr>
          <p:cNvSpPr>
            <a:spLocks noGrp="1"/>
          </p:cNvSpPr>
          <p:nvPr>
            <p:ph idx="1"/>
          </p:nvPr>
        </p:nvSpPr>
        <p:spPr>
          <a:xfrm>
            <a:off x="913795" y="2460048"/>
            <a:ext cx="10353762" cy="3695136"/>
          </a:xfrm>
        </p:spPr>
        <p:txBody>
          <a:bodyPr/>
          <a:lstStyle/>
          <a:p>
            <a:r>
              <a:rPr lang="en-IN" sz="2000" u="sng" dirty="0"/>
              <a:t>COLOUR CODING: </a:t>
            </a:r>
            <a:r>
              <a:rPr lang="en-IN" sz="2000" dirty="0"/>
              <a:t>colour coding was done successfully and it becomes easier to analyse the complex flow patterns</a:t>
            </a:r>
            <a:endParaRPr lang="en-IN" sz="2000" u="sng" dirty="0"/>
          </a:p>
          <a:p>
            <a:r>
              <a:rPr lang="en-IN" sz="2000" u="sng" dirty="0"/>
              <a:t>Noise Reduction</a:t>
            </a:r>
            <a:r>
              <a:rPr lang="en-IN" sz="2000" dirty="0"/>
              <a:t>: appropriate functions was used to remove noise and make the visibility of veins more clear and brighter.</a:t>
            </a:r>
          </a:p>
          <a:p>
            <a:r>
              <a:rPr lang="en-IN" sz="2000" u="sng" dirty="0"/>
              <a:t>Image Enhancement</a:t>
            </a:r>
            <a:r>
              <a:rPr lang="en-IN" sz="2000" dirty="0"/>
              <a:t>: The contrast and the brightness level of the image was  improved for better image quality.</a:t>
            </a:r>
          </a:p>
          <a:p>
            <a:endParaRPr lang="en-IN" dirty="0"/>
          </a:p>
        </p:txBody>
      </p:sp>
    </p:spTree>
    <p:extLst>
      <p:ext uri="{BB962C8B-B14F-4D97-AF65-F5344CB8AC3E}">
        <p14:creationId xmlns:p14="http://schemas.microsoft.com/office/powerpoint/2010/main" val="2062681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12A8-0BB0-46CE-8BE8-A392098276F5}"/>
              </a:ext>
            </a:extLst>
          </p:cNvPr>
          <p:cNvSpPr>
            <a:spLocks noGrp="1"/>
          </p:cNvSpPr>
          <p:nvPr>
            <p:ph type="title"/>
          </p:nvPr>
        </p:nvSpPr>
        <p:spPr>
          <a:xfrm>
            <a:off x="919119" y="2932923"/>
            <a:ext cx="10353761" cy="1326321"/>
          </a:xfrm>
        </p:spPr>
        <p:txBody>
          <a:bodyPr>
            <a:noAutofit/>
          </a:bodyPr>
          <a:lstStyle/>
          <a:p>
            <a:r>
              <a:rPr lang="en-US" sz="9600" dirty="0"/>
              <a:t>THANK YOU</a:t>
            </a:r>
            <a:endParaRPr lang="en-IN" sz="9600" dirty="0"/>
          </a:p>
        </p:txBody>
      </p:sp>
    </p:spTree>
    <p:extLst>
      <p:ext uri="{BB962C8B-B14F-4D97-AF65-F5344CB8AC3E}">
        <p14:creationId xmlns:p14="http://schemas.microsoft.com/office/powerpoint/2010/main" val="296467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635493" y="408373"/>
          <a:ext cx="10921013" cy="6362866"/>
        </p:xfrm>
        <a:graphic>
          <a:graphicData uri="http://schemas.openxmlformats.org/drawingml/2006/table">
            <a:tbl>
              <a:tblPr firstRow="1" bandRow="1">
                <a:tableStyleId>{616DA210-FB5B-4158-B5E0-FEB733F419BA}</a:tableStyleId>
              </a:tblPr>
              <a:tblGrid>
                <a:gridCol w="2723622">
                  <a:extLst>
                    <a:ext uri="{9D8B030D-6E8A-4147-A177-3AD203B41FA5}">
                      <a16:colId xmlns:a16="http://schemas.microsoft.com/office/drawing/2014/main" val="2005088893"/>
                    </a:ext>
                  </a:extLst>
                </a:gridCol>
                <a:gridCol w="2122301">
                  <a:extLst>
                    <a:ext uri="{9D8B030D-6E8A-4147-A177-3AD203B41FA5}">
                      <a16:colId xmlns:a16="http://schemas.microsoft.com/office/drawing/2014/main" val="360546305"/>
                    </a:ext>
                  </a:extLst>
                </a:gridCol>
                <a:gridCol w="857764">
                  <a:extLst>
                    <a:ext uri="{9D8B030D-6E8A-4147-A177-3AD203B41FA5}">
                      <a16:colId xmlns:a16="http://schemas.microsoft.com/office/drawing/2014/main" val="2359151107"/>
                    </a:ext>
                  </a:extLst>
                </a:gridCol>
                <a:gridCol w="5217326">
                  <a:extLst>
                    <a:ext uri="{9D8B030D-6E8A-4147-A177-3AD203B41FA5}">
                      <a16:colId xmlns:a16="http://schemas.microsoft.com/office/drawing/2014/main" val="1226175300"/>
                    </a:ext>
                  </a:extLst>
                </a:gridCol>
              </a:tblGrid>
              <a:tr h="1126447">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401779">
                <a:tc>
                  <a:txBody>
                    <a:bodyPr/>
                    <a:lstStyle/>
                    <a:p>
                      <a:pPr algn="ctr"/>
                      <a:r>
                        <a:rPr lang="en-IN" sz="1800" dirty="0"/>
                        <a:t>1.Automatic flow analysis of digital subtraction angiography using independent component analysis in patients with carotid stenosis</a:t>
                      </a:r>
                    </a:p>
                  </a:txBody>
                  <a:tcPr/>
                </a:tc>
                <a:tc>
                  <a:txBody>
                    <a:bodyPr/>
                    <a:lstStyle/>
                    <a:p>
                      <a:r>
                        <a:rPr lang="en-IN" sz="1800" dirty="0"/>
                        <a:t>Han-</a:t>
                      </a:r>
                      <a:r>
                        <a:rPr lang="en-IN" sz="1800" dirty="0" err="1"/>
                        <a:t>Jui</a:t>
                      </a:r>
                      <a:r>
                        <a:rPr lang="en-IN" sz="1800" dirty="0"/>
                        <a:t> Lee, Jia-Sheng Hong , Chung-Jung Lin, Yi-</a:t>
                      </a:r>
                      <a:r>
                        <a:rPr lang="en-IN" sz="1800" dirty="0" err="1"/>
                        <a:t>Hsuan</a:t>
                      </a:r>
                      <a:r>
                        <a:rPr lang="en-IN" sz="1800" dirty="0"/>
                        <a:t> Kao, Feng-Chi Chang, Chao-Bao Luo, Wei-Fa Chu</a:t>
                      </a:r>
                    </a:p>
                  </a:txBody>
                  <a:tcPr/>
                </a:tc>
                <a:tc>
                  <a:txBody>
                    <a:bodyPr/>
                    <a:lstStyle/>
                    <a:p>
                      <a:endParaRPr lang="en-IN" sz="1800" dirty="0"/>
                    </a:p>
                    <a:p>
                      <a:endParaRPr lang="en-IN" sz="1800" dirty="0"/>
                    </a:p>
                    <a:p>
                      <a:endParaRPr lang="en-IN" sz="1800" dirty="0"/>
                    </a:p>
                    <a:p>
                      <a:r>
                        <a:rPr lang="en-IN" sz="1800" dirty="0"/>
                        <a:t>2017</a:t>
                      </a:r>
                    </a:p>
                  </a:txBody>
                  <a:tcPr/>
                </a:tc>
                <a:tc>
                  <a:txBody>
                    <a:bodyPr/>
                    <a:lstStyle/>
                    <a:p>
                      <a:r>
                        <a:rPr lang="en-IN" dirty="0"/>
                        <a:t>(DSA) provides intravascular flow information but requires manual vasculature selection. We developed an angiographic marker that represents cerebral perfusion by using automatic independent component analysis. For all patients with carotid stenosis, magnetic resonance perfusion (MRP) was performed one day before DSA. Fixed contrast injection protocols and DSA acquisition parameters were used before stenting.</a:t>
                      </a:r>
                      <a:endParaRPr lang="en-IN" sz="1800" dirty="0"/>
                    </a:p>
                  </a:txBody>
                  <a:tcPr/>
                </a:tc>
                <a:extLst>
                  <a:ext uri="{0D108BD9-81ED-4DB2-BD59-A6C34878D82A}">
                    <a16:rowId xmlns:a16="http://schemas.microsoft.com/office/drawing/2014/main" val="3801948646"/>
                  </a:ext>
                </a:extLst>
              </a:tr>
              <a:tr h="2401779">
                <a:tc>
                  <a:txBody>
                    <a:bodyPr/>
                    <a:lstStyle/>
                    <a:p>
                      <a:r>
                        <a:rPr lang="en-IN" dirty="0"/>
                        <a:t>2. Closed-Cell Stent-Assisted Coiling of Intracranial Aneurysms: Evaluation of Changes in Vascular Geometry Using Digital Subtraction Angiography</a:t>
                      </a:r>
                    </a:p>
                  </a:txBody>
                  <a:tcPr/>
                </a:tc>
                <a:tc>
                  <a:txBody>
                    <a:bodyPr/>
                    <a:lstStyle/>
                    <a:p>
                      <a:r>
                        <a:rPr lang="en-IN" dirty="0"/>
                        <a:t>Ebba Beller1 , David Klopp , Jens </a:t>
                      </a:r>
                      <a:r>
                        <a:rPr lang="en-IN" dirty="0" err="1"/>
                        <a:t>Göttler</a:t>
                      </a:r>
                      <a:r>
                        <a:rPr lang="en-IN" dirty="0"/>
                        <a:t>, Johannes </a:t>
                      </a:r>
                      <a:r>
                        <a:rPr lang="en-IN" dirty="0" err="1"/>
                        <a:t>Kaesmacher</a:t>
                      </a:r>
                      <a:r>
                        <a:rPr lang="en-IN" dirty="0"/>
                        <a:t> , Claus Zimmer , Jan S. </a:t>
                      </a:r>
                      <a:r>
                        <a:rPr lang="en-IN" dirty="0" err="1"/>
                        <a:t>Kirschke</a:t>
                      </a:r>
                      <a:r>
                        <a:rPr lang="en-IN" dirty="0"/>
                        <a:t> , Sascha </a:t>
                      </a:r>
                      <a:r>
                        <a:rPr lang="en-IN" dirty="0" err="1"/>
                        <a:t>Prothmann</a:t>
                      </a:r>
                      <a:endParaRPr lang="en-IN" dirty="0"/>
                    </a:p>
                  </a:txBody>
                  <a:tcPr/>
                </a:tc>
                <a:tc>
                  <a:txBody>
                    <a:bodyPr/>
                    <a:lstStyle/>
                    <a:p>
                      <a:endParaRPr lang="en-IN" dirty="0"/>
                    </a:p>
                    <a:p>
                      <a:endParaRPr lang="en-IN" dirty="0"/>
                    </a:p>
                    <a:p>
                      <a:r>
                        <a:rPr lang="en-IN" dirty="0"/>
                        <a:t>2016</a:t>
                      </a:r>
                    </a:p>
                  </a:txBody>
                  <a:tcPr/>
                </a:tc>
                <a:tc>
                  <a:txBody>
                    <a:bodyPr/>
                    <a:lstStyle/>
                    <a:p>
                      <a:r>
                        <a:rPr lang="en-IN" dirty="0"/>
                        <a:t>31 patients with 34 aneurysms underwent SACE with closed-cell design stents. Inflow angle α, determined by aneurysm neck and afferent vessel, and angle between afferent and efferent vessel close to (δ1), respectively, more remote from the aneurysm neck (δ2) were graphically determined in 2D angiography projections.</a:t>
                      </a:r>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187927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390618" y="230819"/>
          <a:ext cx="11123720" cy="6533775"/>
        </p:xfrm>
        <a:graphic>
          <a:graphicData uri="http://schemas.openxmlformats.org/drawingml/2006/table">
            <a:tbl>
              <a:tblPr firstRow="1" bandRow="1">
                <a:tableStyleId>{616DA210-FB5B-4158-B5E0-FEB733F419BA}</a:tableStyleId>
              </a:tblPr>
              <a:tblGrid>
                <a:gridCol w="2774175">
                  <a:extLst>
                    <a:ext uri="{9D8B030D-6E8A-4147-A177-3AD203B41FA5}">
                      <a16:colId xmlns:a16="http://schemas.microsoft.com/office/drawing/2014/main" val="2005088893"/>
                    </a:ext>
                  </a:extLst>
                </a:gridCol>
                <a:gridCol w="2161694">
                  <a:extLst>
                    <a:ext uri="{9D8B030D-6E8A-4147-A177-3AD203B41FA5}">
                      <a16:colId xmlns:a16="http://schemas.microsoft.com/office/drawing/2014/main" val="360546305"/>
                    </a:ext>
                  </a:extLst>
                </a:gridCol>
                <a:gridCol w="873685">
                  <a:extLst>
                    <a:ext uri="{9D8B030D-6E8A-4147-A177-3AD203B41FA5}">
                      <a16:colId xmlns:a16="http://schemas.microsoft.com/office/drawing/2014/main" val="2359151107"/>
                    </a:ext>
                  </a:extLst>
                </a:gridCol>
                <a:gridCol w="5314166">
                  <a:extLst>
                    <a:ext uri="{9D8B030D-6E8A-4147-A177-3AD203B41FA5}">
                      <a16:colId xmlns:a16="http://schemas.microsoft.com/office/drawing/2014/main" val="1226175300"/>
                    </a:ext>
                  </a:extLst>
                </a:gridCol>
              </a:tblGrid>
              <a:tr h="85482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983855">
                <a:tc>
                  <a:txBody>
                    <a:bodyPr/>
                    <a:lstStyle/>
                    <a:p>
                      <a:r>
                        <a:rPr lang="en-IN" dirty="0"/>
                        <a:t>3. Image Quality, Radiation Dose, and Comparison With 3D Rotational Digital Subtraction Angiography</a:t>
                      </a:r>
                    </a:p>
                  </a:txBody>
                  <a:tcPr/>
                </a:tc>
                <a:tc>
                  <a:txBody>
                    <a:bodyPr/>
                    <a:lstStyle/>
                    <a:p>
                      <a:r>
                        <a:rPr lang="en-IN" dirty="0"/>
                        <a:t>Long-Jiang Zhang, Sheng-Yong Wu, Jing-Bo </a:t>
                      </a:r>
                      <a:r>
                        <a:rPr lang="en-IN" dirty="0" err="1"/>
                        <a:t>Niu</a:t>
                      </a:r>
                      <a:r>
                        <a:rPr lang="en-IN" dirty="0"/>
                        <a:t>, </a:t>
                      </a:r>
                      <a:r>
                        <a:rPr lang="en-IN" dirty="0" err="1"/>
                        <a:t>Zhuo</a:t>
                      </a:r>
                      <a:r>
                        <a:rPr lang="en-IN" dirty="0"/>
                        <a:t>-Li Zhang, Henry Z. Wang, Yan-E Zhao, </a:t>
                      </a:r>
                      <a:r>
                        <a:rPr lang="en-IN" dirty="0" err="1"/>
                        <a:t>Xue</a:t>
                      </a:r>
                      <a:r>
                        <a:rPr lang="en-IN" dirty="0"/>
                        <a:t> Chai Chang-Sheng Zhou ,</a:t>
                      </a:r>
                      <a:r>
                        <a:rPr lang="en-IN" dirty="0" err="1"/>
                        <a:t>Guang</a:t>
                      </a:r>
                      <a:r>
                        <a:rPr lang="en-IN" dirty="0"/>
                        <a:t>-Ming Lu.</a:t>
                      </a:r>
                    </a:p>
                  </a:txBody>
                  <a:tcPr/>
                </a:tc>
                <a:tc>
                  <a:txBody>
                    <a:bodyPr/>
                    <a:lstStyle/>
                    <a:p>
                      <a:endParaRPr lang="en-IN" dirty="0"/>
                    </a:p>
                    <a:p>
                      <a:endParaRPr lang="en-IN" dirty="0"/>
                    </a:p>
                    <a:p>
                      <a:endParaRPr lang="en-IN" dirty="0"/>
                    </a:p>
                    <a:p>
                      <a:r>
                        <a:rPr lang="en-IN" dirty="0"/>
                        <a:t>2010</a:t>
                      </a:r>
                    </a:p>
                  </a:txBody>
                  <a:tcPr/>
                </a:tc>
                <a:tc>
                  <a:txBody>
                    <a:bodyPr/>
                    <a:lstStyle/>
                    <a:p>
                      <a:r>
                        <a:rPr lang="en-IN" dirty="0"/>
                        <a:t>Forty-six patients with clinically suspected intracranial aneurysms underwent dual-source dual-energy CTA and 3D DSA. Aneurysm detection with dual-energy CTA compared with 3D DSA was </a:t>
                      </a:r>
                      <a:r>
                        <a:rPr lang="en-IN" dirty="0" err="1"/>
                        <a:t>analyzed</a:t>
                      </a:r>
                      <a:r>
                        <a:rPr lang="en-IN" dirty="0"/>
                        <a:t> on a per-patient and on a </a:t>
                      </a:r>
                      <a:r>
                        <a:rPr lang="en-IN" dirty="0" err="1"/>
                        <a:t>peraneurysm</a:t>
                      </a:r>
                      <a:r>
                        <a:rPr lang="en-IN" dirty="0"/>
                        <a:t> basis.</a:t>
                      </a:r>
                    </a:p>
                  </a:txBody>
                  <a:tcPr/>
                </a:tc>
                <a:extLst>
                  <a:ext uri="{0D108BD9-81ED-4DB2-BD59-A6C34878D82A}">
                    <a16:rowId xmlns:a16="http://schemas.microsoft.com/office/drawing/2014/main" val="3801948646"/>
                  </a:ext>
                </a:extLst>
              </a:tr>
              <a:tr h="2695095">
                <a:tc>
                  <a:txBody>
                    <a:bodyPr/>
                    <a:lstStyle/>
                    <a:p>
                      <a:r>
                        <a:rPr lang="en-IN" dirty="0"/>
                        <a:t>4. Locally adaptive image enhancement for digital subtraction x-ray imaging </a:t>
                      </a:r>
                    </a:p>
                  </a:txBody>
                  <a:tcPr/>
                </a:tc>
                <a:tc>
                  <a:txBody>
                    <a:bodyPr/>
                    <a:lstStyle/>
                    <a:p>
                      <a:endParaRPr lang="en-IN" dirty="0"/>
                    </a:p>
                    <a:p>
                      <a:r>
                        <a:rPr lang="en-IN" dirty="0"/>
                        <a:t>Martin </a:t>
                      </a:r>
                      <a:r>
                        <a:rPr lang="en-IN" dirty="0" err="1"/>
                        <a:t>Spahn</a:t>
                      </a:r>
                      <a:r>
                        <a:rPr lang="en-IN" dirty="0"/>
                        <a:t>, Chicago, IL (US)</a:t>
                      </a:r>
                    </a:p>
                  </a:txBody>
                  <a:tcPr/>
                </a:tc>
                <a:tc>
                  <a:txBody>
                    <a:bodyPr/>
                    <a:lstStyle/>
                    <a:p>
                      <a:endParaRPr lang="en-IN" dirty="0"/>
                    </a:p>
                    <a:p>
                      <a:endParaRPr lang="en-IN" dirty="0"/>
                    </a:p>
                    <a:p>
                      <a:r>
                        <a:rPr lang="en-IN" dirty="0"/>
                        <a:t>2012</a:t>
                      </a:r>
                    </a:p>
                  </a:txBody>
                  <a:tcPr/>
                </a:tc>
                <a:tc>
                  <a:txBody>
                    <a:bodyPr/>
                    <a:lstStyle/>
                    <a:p>
                      <a:r>
                        <a:rPr lang="en-IN" dirty="0"/>
                        <a:t>Digital Subtraction angiography is used to display vessel structures. Subsequently, the Subtracted images may be locally altered to compensate for the local level of absorption such that the visibility of a vessel structure or interventional object is enhanced. The Subtracted images is enhanced by altering the local contrast, brightness, or sharpness, or noise. </a:t>
                      </a:r>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139282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265184" y="404445"/>
          <a:ext cx="11484077" cy="5746012"/>
        </p:xfrm>
        <a:graphic>
          <a:graphicData uri="http://schemas.openxmlformats.org/drawingml/2006/table">
            <a:tbl>
              <a:tblPr firstRow="1" bandRow="1">
                <a:tableStyleId>{616DA210-FB5B-4158-B5E0-FEB733F419BA}</a:tableStyleId>
              </a:tblPr>
              <a:tblGrid>
                <a:gridCol w="2536384">
                  <a:extLst>
                    <a:ext uri="{9D8B030D-6E8A-4147-A177-3AD203B41FA5}">
                      <a16:colId xmlns:a16="http://schemas.microsoft.com/office/drawing/2014/main" val="2005088893"/>
                    </a:ext>
                  </a:extLst>
                </a:gridCol>
                <a:gridCol w="2291593">
                  <a:extLst>
                    <a:ext uri="{9D8B030D-6E8A-4147-A177-3AD203B41FA5}">
                      <a16:colId xmlns:a16="http://schemas.microsoft.com/office/drawing/2014/main" val="360546305"/>
                    </a:ext>
                  </a:extLst>
                </a:gridCol>
                <a:gridCol w="1114097">
                  <a:extLst>
                    <a:ext uri="{9D8B030D-6E8A-4147-A177-3AD203B41FA5}">
                      <a16:colId xmlns:a16="http://schemas.microsoft.com/office/drawing/2014/main" val="2359151107"/>
                    </a:ext>
                  </a:extLst>
                </a:gridCol>
                <a:gridCol w="5542003">
                  <a:extLst>
                    <a:ext uri="{9D8B030D-6E8A-4147-A177-3AD203B41FA5}">
                      <a16:colId xmlns:a16="http://schemas.microsoft.com/office/drawing/2014/main" val="1226175300"/>
                    </a:ext>
                  </a:extLst>
                </a:gridCol>
              </a:tblGrid>
              <a:tr h="791955">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2544333">
                <a:tc>
                  <a:txBody>
                    <a:bodyPr/>
                    <a:lstStyle/>
                    <a:p>
                      <a:r>
                        <a:rPr lang="en-IN" dirty="0"/>
                        <a:t>5.Parametric </a:t>
                      </a:r>
                      <a:r>
                        <a:rPr lang="en-IN" dirty="0" err="1"/>
                        <a:t>Color</a:t>
                      </a:r>
                      <a:r>
                        <a:rPr lang="en-IN" dirty="0"/>
                        <a:t> Coding of Digital Subtraction Angiography</a:t>
                      </a:r>
                    </a:p>
                  </a:txBody>
                  <a:tcPr/>
                </a:tc>
                <a:tc>
                  <a:txBody>
                    <a:bodyPr/>
                    <a:lstStyle/>
                    <a:p>
                      <a:r>
                        <a:rPr lang="en-IN" dirty="0"/>
                        <a:t>C.M. Strother F. Bender Y. </a:t>
                      </a:r>
                      <a:r>
                        <a:rPr lang="en-IN" dirty="0" err="1"/>
                        <a:t>Deuerling</a:t>
                      </a:r>
                      <a:r>
                        <a:rPr lang="en-IN" dirty="0"/>
                        <a:t>-Zheng K. Royalty K.A. </a:t>
                      </a:r>
                      <a:r>
                        <a:rPr lang="en-IN" dirty="0" err="1"/>
                        <a:t>Pulfer</a:t>
                      </a:r>
                      <a:r>
                        <a:rPr lang="en-IN" dirty="0"/>
                        <a:t> J. Baumgart M. </a:t>
                      </a:r>
                      <a:r>
                        <a:rPr lang="en-IN" dirty="0" err="1"/>
                        <a:t>Zellerhoff</a:t>
                      </a:r>
                      <a:r>
                        <a:rPr lang="en-IN" dirty="0"/>
                        <a:t> B. </a:t>
                      </a:r>
                      <a:r>
                        <a:rPr lang="en-IN" dirty="0" err="1"/>
                        <a:t>Aagaard-Kienitz</a:t>
                      </a:r>
                      <a:r>
                        <a:rPr lang="en-IN" dirty="0"/>
                        <a:t> D.B. Niemann M.L. Lindstrom</a:t>
                      </a:r>
                    </a:p>
                  </a:txBody>
                  <a:tcPr/>
                </a:tc>
                <a:tc>
                  <a:txBody>
                    <a:bodyPr/>
                    <a:lstStyle/>
                    <a:p>
                      <a:endParaRPr lang="en-IN" dirty="0"/>
                    </a:p>
                    <a:p>
                      <a:endParaRPr lang="en-IN" dirty="0"/>
                    </a:p>
                    <a:p>
                      <a:r>
                        <a:rPr lang="en-IN" dirty="0"/>
                        <a:t>2010</a:t>
                      </a:r>
                    </a:p>
                  </a:txBody>
                  <a:tcPr/>
                </a:tc>
                <a:tc>
                  <a:txBody>
                    <a:bodyPr/>
                    <a:lstStyle/>
                    <a:p>
                      <a:r>
                        <a:rPr lang="en-IN" sz="1800" dirty="0"/>
                        <a:t>The impact of a color-coding algorithm was examined on the interpretation of 2D-DSA acquisitions by experienced and inexperienced observers.</a:t>
                      </a:r>
                      <a:r>
                        <a:rPr lang="en-IN" dirty="0"/>
                        <a:t> Twenty-six 2D-DSA acquisitions obtained as part of routine clinical care from subjects with a variety of cerebrovascular disease processes were selected. . Observers were then asked a series of questions designed to assess the value of the color-coded images</a:t>
                      </a:r>
                      <a:endParaRPr lang="en-IN" sz="1800" dirty="0"/>
                    </a:p>
                  </a:txBody>
                  <a:tcPr/>
                </a:tc>
                <a:extLst>
                  <a:ext uri="{0D108BD9-81ED-4DB2-BD59-A6C34878D82A}">
                    <a16:rowId xmlns:a16="http://schemas.microsoft.com/office/drawing/2014/main" val="3801948646"/>
                  </a:ext>
                </a:extLst>
              </a:tr>
              <a:tr h="2393737">
                <a:tc>
                  <a:txBody>
                    <a:bodyPr/>
                    <a:lstStyle/>
                    <a:p>
                      <a:r>
                        <a:rPr lang="en-IN" dirty="0"/>
                        <a:t>6.Periapical healing after simplified endodontic treatments: A digital subtraction radiography study</a:t>
                      </a:r>
                    </a:p>
                  </a:txBody>
                  <a:tcPr/>
                </a:tc>
                <a:tc>
                  <a:txBody>
                    <a:bodyPr/>
                    <a:lstStyle/>
                    <a:p>
                      <a:r>
                        <a:rPr lang="it-IT" dirty="0"/>
                        <a:t>Daniele Angerame , Matteo De Biasi  , Davide Sossi , Luca Marigo , Raffaella Castagnola , Francesco Somma , Attilio Castaldo</a:t>
                      </a:r>
                      <a:endParaRPr lang="en-IN" dirty="0"/>
                    </a:p>
                  </a:txBody>
                  <a:tcPr/>
                </a:tc>
                <a:tc>
                  <a:txBody>
                    <a:bodyPr/>
                    <a:lstStyle/>
                    <a:p>
                      <a:endParaRPr lang="en-IN" dirty="0"/>
                    </a:p>
                    <a:p>
                      <a:endParaRPr lang="en-IN" dirty="0"/>
                    </a:p>
                    <a:p>
                      <a:r>
                        <a:rPr lang="en-IN" dirty="0"/>
                        <a:t>2013</a:t>
                      </a:r>
                    </a:p>
                  </a:txBody>
                  <a:tcPr/>
                </a:tc>
                <a:tc>
                  <a:txBody>
                    <a:bodyPr/>
                    <a:lstStyle/>
                    <a:p>
                      <a:r>
                        <a:rPr lang="en-IN" sz="2000" dirty="0"/>
                        <a:t>Eighty-four patients with chronic periapical </a:t>
                      </a:r>
                      <a:r>
                        <a:rPr lang="en-IN" sz="2000" dirty="0" err="1"/>
                        <a:t>pathosis</a:t>
                      </a:r>
                      <a:r>
                        <a:rPr lang="en-IN" sz="2000" dirty="0"/>
                        <a:t> were randomly allocated to two groups and received endodontic treatment. Six months later, clinical examination and DSR analysis were performed. </a:t>
                      </a:r>
                      <a:r>
                        <a:rPr lang="en-IN" sz="2000"/>
                        <a:t>Non-parametric statistical methods were used</a:t>
                      </a:r>
                      <a:endParaRPr lang="en-IN" sz="2000" dirty="0"/>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34633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462116" y="137652"/>
          <a:ext cx="11435594" cy="6452334"/>
        </p:xfrm>
        <a:graphic>
          <a:graphicData uri="http://schemas.openxmlformats.org/drawingml/2006/table">
            <a:tbl>
              <a:tblPr firstRow="1" bandRow="1">
                <a:tableStyleId>{616DA210-FB5B-4158-B5E0-FEB733F419BA}</a:tableStyleId>
              </a:tblPr>
              <a:tblGrid>
                <a:gridCol w="2851955">
                  <a:extLst>
                    <a:ext uri="{9D8B030D-6E8A-4147-A177-3AD203B41FA5}">
                      <a16:colId xmlns:a16="http://schemas.microsoft.com/office/drawing/2014/main" val="2005088893"/>
                    </a:ext>
                  </a:extLst>
                </a:gridCol>
                <a:gridCol w="2222300">
                  <a:extLst>
                    <a:ext uri="{9D8B030D-6E8A-4147-A177-3AD203B41FA5}">
                      <a16:colId xmlns:a16="http://schemas.microsoft.com/office/drawing/2014/main" val="360546305"/>
                    </a:ext>
                  </a:extLst>
                </a:gridCol>
                <a:gridCol w="898180">
                  <a:extLst>
                    <a:ext uri="{9D8B030D-6E8A-4147-A177-3AD203B41FA5}">
                      <a16:colId xmlns:a16="http://schemas.microsoft.com/office/drawing/2014/main" val="2359151107"/>
                    </a:ext>
                  </a:extLst>
                </a:gridCol>
                <a:gridCol w="5463159">
                  <a:extLst>
                    <a:ext uri="{9D8B030D-6E8A-4147-A177-3AD203B41FA5}">
                      <a16:colId xmlns:a16="http://schemas.microsoft.com/office/drawing/2014/main" val="1226175300"/>
                    </a:ext>
                  </a:extLst>
                </a:gridCol>
              </a:tblGrid>
              <a:tr h="578529">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3280177">
                <a:tc>
                  <a:txBody>
                    <a:bodyPr/>
                    <a:lstStyle/>
                    <a:p>
                      <a:r>
                        <a:rPr lang="en-IN" sz="1600" dirty="0"/>
                        <a:t>7. Image Quality and Stenosis Assessment of Non-Contrast-Enhanced 3-T Magnetic Resonance Angiography in Patients with Peripheral Artery Disease Compared with Contrast-Enhanced Magnetic Resonance Angiography and Digital Subtraction Angiography</a:t>
                      </a:r>
                    </a:p>
                  </a:txBody>
                  <a:tcPr/>
                </a:tc>
                <a:tc>
                  <a:txBody>
                    <a:bodyPr/>
                    <a:lstStyle/>
                    <a:p>
                      <a:r>
                        <a:rPr lang="en-IN" dirty="0" err="1"/>
                        <a:t>Jiayi</a:t>
                      </a:r>
                      <a:r>
                        <a:rPr lang="en-IN" dirty="0"/>
                        <a:t> Liu1 , Nan Zhang, </a:t>
                      </a:r>
                      <a:r>
                        <a:rPr lang="en-IN" dirty="0" err="1"/>
                        <a:t>Zhaoyang</a:t>
                      </a:r>
                      <a:r>
                        <a:rPr lang="en-IN" dirty="0"/>
                        <a:t> Fan , Nan Luo , </a:t>
                      </a:r>
                      <a:r>
                        <a:rPr lang="en-IN" dirty="0" err="1"/>
                        <a:t>Yike</a:t>
                      </a:r>
                      <a:r>
                        <a:rPr lang="en-IN" dirty="0"/>
                        <a:t> Zhao, </a:t>
                      </a:r>
                      <a:r>
                        <a:rPr lang="en-IN" dirty="0" err="1"/>
                        <a:t>Xiaoming</a:t>
                      </a:r>
                      <a:r>
                        <a:rPr lang="en-IN" dirty="0"/>
                        <a:t> Bi , Jing An, Zhong Chen , </a:t>
                      </a:r>
                      <a:r>
                        <a:rPr lang="en-IN" dirty="0" err="1"/>
                        <a:t>Dongting</a:t>
                      </a:r>
                      <a:r>
                        <a:rPr lang="en-IN" dirty="0"/>
                        <a:t> Liu1 , </a:t>
                      </a:r>
                      <a:r>
                        <a:rPr lang="en-IN" dirty="0" err="1"/>
                        <a:t>Zhaoying</a:t>
                      </a:r>
                      <a:r>
                        <a:rPr lang="en-IN" dirty="0"/>
                        <a:t> Wen1 , </a:t>
                      </a:r>
                      <a:r>
                        <a:rPr lang="en-IN" dirty="0" err="1"/>
                        <a:t>Zhanming</a:t>
                      </a:r>
                      <a:r>
                        <a:rPr lang="en-IN" dirty="0"/>
                        <a:t> Fan1, </a:t>
                      </a:r>
                      <a:r>
                        <a:rPr lang="en-IN" dirty="0" err="1"/>
                        <a:t>Debiao</a:t>
                      </a:r>
                      <a:r>
                        <a:rPr lang="en-IN" dirty="0"/>
                        <a:t> Li.</a:t>
                      </a:r>
                    </a:p>
                  </a:txBody>
                  <a:tcPr/>
                </a:tc>
                <a:tc>
                  <a:txBody>
                    <a:bodyPr/>
                    <a:lstStyle/>
                    <a:p>
                      <a:endParaRPr lang="en-IN" dirty="0"/>
                    </a:p>
                    <a:p>
                      <a:endParaRPr lang="en-IN" dirty="0"/>
                    </a:p>
                    <a:p>
                      <a:endParaRPr lang="en-IN" dirty="0"/>
                    </a:p>
                    <a:p>
                      <a:endParaRPr lang="en-IN" dirty="0"/>
                    </a:p>
                    <a:p>
                      <a:r>
                        <a:rPr lang="en-IN" dirty="0"/>
                        <a:t>2016</a:t>
                      </a:r>
                    </a:p>
                  </a:txBody>
                  <a:tcPr/>
                </a:tc>
                <a:tc>
                  <a:txBody>
                    <a:bodyPr/>
                    <a:lstStyle/>
                    <a:p>
                      <a:r>
                        <a:rPr lang="en-IN" dirty="0"/>
                        <a:t>A series of 16 consecutive patients with peripheral arterial disease (PAD) underwent a combined peripheral MRA protocol consisting of FSD-MRA for the calves and large field-of-view CE-MRA. DSA was performed on all patients within 1 week of the MR angiographies.</a:t>
                      </a:r>
                    </a:p>
                    <a:p>
                      <a:endParaRPr lang="en-IN" dirty="0"/>
                    </a:p>
                  </a:txBody>
                  <a:tcPr/>
                </a:tc>
                <a:extLst>
                  <a:ext uri="{0D108BD9-81ED-4DB2-BD59-A6C34878D82A}">
                    <a16:rowId xmlns:a16="http://schemas.microsoft.com/office/drawing/2014/main" val="3801948646"/>
                  </a:ext>
                </a:extLst>
              </a:tr>
              <a:tr h="2593628">
                <a:tc>
                  <a:txBody>
                    <a:bodyPr/>
                    <a:lstStyle/>
                    <a:p>
                      <a:r>
                        <a:rPr lang="en-IN" dirty="0"/>
                        <a:t>8. </a:t>
                      </a:r>
                      <a:r>
                        <a:rPr lang="en-IN" dirty="0" err="1"/>
                        <a:t>Peritherapeutic</a:t>
                      </a:r>
                      <a:r>
                        <a:rPr lang="en-IN" dirty="0"/>
                        <a:t> quantitative flow analysis of arteriovenous malformation on digital subtraction angiography</a:t>
                      </a:r>
                    </a:p>
                  </a:txBody>
                  <a:tcPr/>
                </a:tc>
                <a:tc>
                  <a:txBody>
                    <a:bodyPr/>
                    <a:lstStyle/>
                    <a:p>
                      <a:r>
                        <a:rPr lang="en-IN" dirty="0" err="1"/>
                        <a:t>Tzung</a:t>
                      </a:r>
                      <a:r>
                        <a:rPr lang="en-IN" dirty="0"/>
                        <a:t>-Chi Huang, </a:t>
                      </a:r>
                      <a:r>
                        <a:rPr lang="en-IN" dirty="0" err="1"/>
                        <a:t>PhD,a</a:t>
                      </a:r>
                      <a:r>
                        <a:rPr lang="en-IN" dirty="0"/>
                        <a:t> Tung-</a:t>
                      </a:r>
                      <a:r>
                        <a:rPr lang="en-IN" dirty="0" err="1"/>
                        <a:t>Hsin</a:t>
                      </a:r>
                      <a:r>
                        <a:rPr lang="en-IN" dirty="0"/>
                        <a:t> Wu, </a:t>
                      </a:r>
                      <a:r>
                        <a:rPr lang="en-IN" dirty="0" err="1"/>
                        <a:t>PhD,b</a:t>
                      </a:r>
                      <a:r>
                        <a:rPr lang="en-IN" dirty="0"/>
                        <a:t> Chung-Jung Lin, </a:t>
                      </a:r>
                      <a:r>
                        <a:rPr lang="en-IN" dirty="0" err="1"/>
                        <a:t>MD,c</a:t>
                      </a:r>
                      <a:r>
                        <a:rPr lang="en-IN" dirty="0"/>
                        <a:t> Greta S. P. </a:t>
                      </a:r>
                      <a:r>
                        <a:rPr lang="en-IN" dirty="0" err="1"/>
                        <a:t>Mok</a:t>
                      </a:r>
                      <a:r>
                        <a:rPr lang="en-IN" dirty="0"/>
                        <a:t>, </a:t>
                      </a:r>
                      <a:r>
                        <a:rPr lang="en-IN" dirty="0" err="1"/>
                        <a:t>PhD,d</a:t>
                      </a:r>
                      <a:r>
                        <a:rPr lang="en-IN" dirty="0"/>
                        <a:t> and Wan-</a:t>
                      </a:r>
                      <a:r>
                        <a:rPr lang="en-IN" dirty="0" err="1"/>
                        <a:t>Yuo</a:t>
                      </a:r>
                      <a:r>
                        <a:rPr lang="en-IN" dirty="0"/>
                        <a:t> Guo, MD, PhD</a:t>
                      </a:r>
                    </a:p>
                  </a:txBody>
                  <a:tcPr/>
                </a:tc>
                <a:tc>
                  <a:txBody>
                    <a:bodyPr/>
                    <a:lstStyle/>
                    <a:p>
                      <a:endParaRPr lang="en-IN" dirty="0"/>
                    </a:p>
                    <a:p>
                      <a:endParaRPr lang="en-IN" dirty="0"/>
                    </a:p>
                    <a:p>
                      <a:r>
                        <a:rPr lang="en-IN" dirty="0"/>
                        <a:t>2012</a:t>
                      </a:r>
                    </a:p>
                  </a:txBody>
                  <a:tcPr/>
                </a:tc>
                <a:tc>
                  <a:txBody>
                    <a:bodyPr/>
                    <a:lstStyle/>
                    <a:p>
                      <a:r>
                        <a:rPr lang="en-IN" dirty="0"/>
                        <a:t>Digital subtraction angiography (DSA) provides detailed hemodynamic information. However, the imaging interpretation is mainly based on the physician’s experience and observation. In this research it  aimed to quantitatively study the </a:t>
                      </a:r>
                      <a:r>
                        <a:rPr lang="en-IN" dirty="0" err="1"/>
                        <a:t>peritherapeutic</a:t>
                      </a:r>
                      <a:r>
                        <a:rPr lang="en-IN" dirty="0"/>
                        <a:t> blood flow changes of a cerebral arteriovenous malformation (AVM) treated by embolization using optical flow estimation on DSA</a:t>
                      </a:r>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300323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0638462-6C72-4457-960B-9EA124B7DBA2}"/>
              </a:ext>
            </a:extLst>
          </p:cNvPr>
          <p:cNvGraphicFramePr>
            <a:graphicFrameLocks noGrp="1"/>
          </p:cNvGraphicFramePr>
          <p:nvPr>
            <p:ph idx="1"/>
          </p:nvPr>
        </p:nvGraphicFramePr>
        <p:xfrm>
          <a:off x="378372" y="157656"/>
          <a:ext cx="11309132" cy="6579477"/>
        </p:xfrm>
        <a:graphic>
          <a:graphicData uri="http://schemas.openxmlformats.org/drawingml/2006/table">
            <a:tbl>
              <a:tblPr firstRow="1" bandRow="1">
                <a:tableStyleId>{616DA210-FB5B-4158-B5E0-FEB733F419BA}</a:tableStyleId>
              </a:tblPr>
              <a:tblGrid>
                <a:gridCol w="2820416">
                  <a:extLst>
                    <a:ext uri="{9D8B030D-6E8A-4147-A177-3AD203B41FA5}">
                      <a16:colId xmlns:a16="http://schemas.microsoft.com/office/drawing/2014/main" val="2005088893"/>
                    </a:ext>
                  </a:extLst>
                </a:gridCol>
                <a:gridCol w="2197725">
                  <a:extLst>
                    <a:ext uri="{9D8B030D-6E8A-4147-A177-3AD203B41FA5}">
                      <a16:colId xmlns:a16="http://schemas.microsoft.com/office/drawing/2014/main" val="360546305"/>
                    </a:ext>
                  </a:extLst>
                </a:gridCol>
                <a:gridCol w="888248">
                  <a:extLst>
                    <a:ext uri="{9D8B030D-6E8A-4147-A177-3AD203B41FA5}">
                      <a16:colId xmlns:a16="http://schemas.microsoft.com/office/drawing/2014/main" val="2359151107"/>
                    </a:ext>
                  </a:extLst>
                </a:gridCol>
                <a:gridCol w="5402743">
                  <a:extLst>
                    <a:ext uri="{9D8B030D-6E8A-4147-A177-3AD203B41FA5}">
                      <a16:colId xmlns:a16="http://schemas.microsoft.com/office/drawing/2014/main" val="1226175300"/>
                    </a:ext>
                  </a:extLst>
                </a:gridCol>
              </a:tblGrid>
              <a:tr h="568597">
                <a:tc>
                  <a:txBody>
                    <a:bodyPr/>
                    <a:lstStyle/>
                    <a:p>
                      <a:pPr algn="ctr"/>
                      <a:r>
                        <a:rPr lang="en-IN" i="1" u="sng" dirty="0"/>
                        <a:t>TITLE </a:t>
                      </a:r>
                    </a:p>
                  </a:txBody>
                  <a:tcPr/>
                </a:tc>
                <a:tc>
                  <a:txBody>
                    <a:bodyPr/>
                    <a:lstStyle/>
                    <a:p>
                      <a:pPr algn="ctr"/>
                      <a:r>
                        <a:rPr lang="en-IN" i="1" u="sng" dirty="0"/>
                        <a:t>AUTHOR</a:t>
                      </a:r>
                    </a:p>
                  </a:txBody>
                  <a:tcPr/>
                </a:tc>
                <a:tc>
                  <a:txBody>
                    <a:bodyPr/>
                    <a:lstStyle/>
                    <a:p>
                      <a:pPr algn="ctr"/>
                      <a:r>
                        <a:rPr lang="en-IN" i="1" u="sng" dirty="0"/>
                        <a:t>YEAR</a:t>
                      </a:r>
                    </a:p>
                  </a:txBody>
                  <a:tcPr/>
                </a:tc>
                <a:tc>
                  <a:txBody>
                    <a:bodyPr/>
                    <a:lstStyle/>
                    <a:p>
                      <a:pPr algn="ctr"/>
                      <a:r>
                        <a:rPr lang="en-IN" i="1" u="sng" dirty="0"/>
                        <a:t>DESCRIPTION</a:t>
                      </a:r>
                    </a:p>
                  </a:txBody>
                  <a:tcPr/>
                </a:tc>
                <a:extLst>
                  <a:ext uri="{0D108BD9-81ED-4DB2-BD59-A6C34878D82A}">
                    <a16:rowId xmlns:a16="http://schemas.microsoft.com/office/drawing/2014/main" val="3659310265"/>
                  </a:ext>
                </a:extLst>
              </a:tr>
              <a:tr h="3005440">
                <a:tc>
                  <a:txBody>
                    <a:bodyPr/>
                    <a:lstStyle/>
                    <a:p>
                      <a:r>
                        <a:rPr lang="en-IN" dirty="0"/>
                        <a:t>9. Comparison between digital subtraction angiography and magnetic resonance angiography in investigation of nonlinear ischemic stroke in young patients.</a:t>
                      </a:r>
                    </a:p>
                  </a:txBody>
                  <a:tcPr/>
                </a:tc>
                <a:tc>
                  <a:txBody>
                    <a:bodyPr/>
                    <a:lstStyle/>
                    <a:p>
                      <a:r>
                        <a:rPr lang="en-IN" dirty="0"/>
                        <a:t>Adriana Bastos </a:t>
                      </a:r>
                      <a:r>
                        <a:rPr lang="en-IN" dirty="0" err="1"/>
                        <a:t>Conforto</a:t>
                      </a:r>
                      <a:r>
                        <a:rPr lang="en-IN" dirty="0"/>
                        <a:t>, Felipe </a:t>
                      </a:r>
                      <a:r>
                        <a:rPr lang="en-IN" dirty="0" err="1"/>
                        <a:t>Fregni</a:t>
                      </a:r>
                      <a:r>
                        <a:rPr lang="en-IN" dirty="0"/>
                        <a:t>, Paulo Puglia Jr., Claudia da Costa </a:t>
                      </a:r>
                      <a:r>
                        <a:rPr lang="en-IN" dirty="0" err="1"/>
                        <a:t>Leite</a:t>
                      </a:r>
                      <a:r>
                        <a:rPr lang="en-IN" dirty="0"/>
                        <a:t>, Fabio </a:t>
                      </a:r>
                      <a:r>
                        <a:rPr lang="en-IN" dirty="0" err="1"/>
                        <a:t>Iuji</a:t>
                      </a:r>
                      <a:r>
                        <a:rPr lang="en-IN" dirty="0"/>
                        <a:t> Yamamoto, Karen F. </a:t>
                      </a:r>
                      <a:r>
                        <a:rPr lang="en-IN" dirty="0" err="1"/>
                        <a:t>Coracini</a:t>
                      </a:r>
                      <a:r>
                        <a:rPr lang="en-IN" dirty="0"/>
                        <a:t>, </a:t>
                      </a:r>
                      <a:r>
                        <a:rPr lang="en-IN" dirty="0" err="1"/>
                        <a:t>Milberto</a:t>
                      </a:r>
                      <a:r>
                        <a:rPr lang="en-IN" dirty="0"/>
                        <a:t> Scaff.</a:t>
                      </a:r>
                    </a:p>
                  </a:txBody>
                  <a:tcPr/>
                </a:tc>
                <a:tc>
                  <a:txBody>
                    <a:bodyPr/>
                    <a:lstStyle/>
                    <a:p>
                      <a:endParaRPr lang="en-IN" dirty="0"/>
                    </a:p>
                    <a:p>
                      <a:endParaRPr lang="en-IN" dirty="0"/>
                    </a:p>
                    <a:p>
                      <a:r>
                        <a:rPr lang="en-IN" dirty="0"/>
                        <a:t>2016</a:t>
                      </a:r>
                    </a:p>
                  </a:txBody>
                  <a:tcPr/>
                </a:tc>
                <a:tc>
                  <a:txBody>
                    <a:bodyPr/>
                    <a:lstStyle/>
                    <a:p>
                      <a:r>
                        <a:rPr lang="en-IN" dirty="0"/>
                        <a:t>investigated the relevance of performing digital subtraction angiography (DSA) in addition to magnetic resonance angiography (MRA) in definition of ischemic stroke </a:t>
                      </a:r>
                      <a:r>
                        <a:rPr lang="en-IN" dirty="0" err="1"/>
                        <a:t>etiology</a:t>
                      </a:r>
                      <a:r>
                        <a:rPr lang="en-IN" dirty="0"/>
                        <a:t> in young patients. DSAs and MRAs from 17 young patients with </a:t>
                      </a:r>
                      <a:r>
                        <a:rPr lang="en-IN" dirty="0" err="1"/>
                        <a:t>nonlacunar</a:t>
                      </a:r>
                      <a:r>
                        <a:rPr lang="en-IN" dirty="0"/>
                        <a:t> ischemic stroke were blindly analysed and their impact on stroke management was evaluated.</a:t>
                      </a:r>
                    </a:p>
                  </a:txBody>
                  <a:tcPr/>
                </a:tc>
                <a:extLst>
                  <a:ext uri="{0D108BD9-81ED-4DB2-BD59-A6C34878D82A}">
                    <a16:rowId xmlns:a16="http://schemas.microsoft.com/office/drawing/2014/main" val="3801948646"/>
                  </a:ext>
                </a:extLst>
              </a:tr>
              <a:tr h="3005440">
                <a:tc>
                  <a:txBody>
                    <a:bodyPr/>
                    <a:lstStyle/>
                    <a:p>
                      <a:r>
                        <a:rPr lang="en-IN"/>
                        <a:t>10. Quantification </a:t>
                      </a:r>
                      <a:r>
                        <a:rPr lang="en-IN" dirty="0"/>
                        <a:t>of Blood Flow in Internal Cerebral Artery by Optical Flow Method on Digital Subtraction Angiography in Comparison with Time-Of-Flight Magnetic Resonance Angiography</a:t>
                      </a:r>
                    </a:p>
                  </a:txBody>
                  <a:tcPr/>
                </a:tc>
                <a:tc>
                  <a:txBody>
                    <a:bodyPr/>
                    <a:lstStyle/>
                    <a:p>
                      <a:endParaRPr lang="en-IN" dirty="0"/>
                    </a:p>
                    <a:p>
                      <a:endParaRPr lang="en-IN" dirty="0"/>
                    </a:p>
                    <a:p>
                      <a:r>
                        <a:rPr lang="en-IN" dirty="0" err="1"/>
                        <a:t>Tzung</a:t>
                      </a:r>
                      <a:r>
                        <a:rPr lang="en-IN" dirty="0"/>
                        <a:t>-Chi Huang, </a:t>
                      </a:r>
                      <a:r>
                        <a:rPr lang="en-IN" dirty="0" err="1"/>
                        <a:t>Chih</a:t>
                      </a:r>
                      <a:r>
                        <a:rPr lang="en-IN" dirty="0"/>
                        <a:t>-Kai Chang, Chun-Han Liao , Yung-Jen Ho</a:t>
                      </a:r>
                    </a:p>
                  </a:txBody>
                  <a:tcPr/>
                </a:tc>
                <a:tc>
                  <a:txBody>
                    <a:bodyPr/>
                    <a:lstStyle/>
                    <a:p>
                      <a:endParaRPr lang="en-IN" dirty="0"/>
                    </a:p>
                    <a:p>
                      <a:endParaRPr lang="en-IN" dirty="0"/>
                    </a:p>
                    <a:p>
                      <a:endParaRPr lang="en-IN" dirty="0"/>
                    </a:p>
                    <a:p>
                      <a:r>
                        <a:rPr lang="en-IN" dirty="0"/>
                        <a:t>2013</a:t>
                      </a:r>
                    </a:p>
                  </a:txBody>
                  <a:tcPr/>
                </a:tc>
                <a:tc>
                  <a:txBody>
                    <a:bodyPr/>
                    <a:lstStyle/>
                    <a:p>
                      <a:r>
                        <a:rPr lang="en-IN" dirty="0"/>
                        <a:t>This study compared data on the blood flow velocity in the internal carotid artery, which was obtained using the optical flow method (OFM) with digital subtraction angiography (DSA) and the time-of-flight (TOF) technique using magnetic resonance angiography (MRA). Images were obtained from 12 cerebrovascular patients who underwent both brain DSA. The OFM was applied on the DSA images to determine the average blood flow velocity.</a:t>
                      </a:r>
                    </a:p>
                  </a:txBody>
                  <a:tcPr/>
                </a:tc>
                <a:extLst>
                  <a:ext uri="{0D108BD9-81ED-4DB2-BD59-A6C34878D82A}">
                    <a16:rowId xmlns:a16="http://schemas.microsoft.com/office/drawing/2014/main" val="3983249137"/>
                  </a:ext>
                </a:extLst>
              </a:tr>
            </a:tbl>
          </a:graphicData>
        </a:graphic>
      </p:graphicFrame>
    </p:spTree>
    <p:extLst>
      <p:ext uri="{BB962C8B-B14F-4D97-AF65-F5344CB8AC3E}">
        <p14:creationId xmlns:p14="http://schemas.microsoft.com/office/powerpoint/2010/main" val="1163933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4604</Words>
  <Application>Microsoft Office PowerPoint</Application>
  <PresentationFormat>Widescreen</PresentationFormat>
  <Paragraphs>413</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Bookman Old Style</vt:lpstr>
      <vt:lpstr>Rockwell</vt:lpstr>
      <vt:lpstr>Times New Roman</vt:lpstr>
      <vt:lpstr>Damask</vt:lpstr>
      <vt:lpstr>BIOMEDICAL IMAGING (ECE 1023)  PROJECT PRESENTATION  TOPIC: DIGITAL SUBTRACTION ANGIOGRAM IMAGE ANALYSIS</vt:lpstr>
      <vt:lpstr>INTRODUCTION</vt:lpstr>
      <vt:lpstr>TIMELINE</vt:lpstr>
      <vt:lpstr>REVIEW-1 RESEARCH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REVIEW-2 BASIC MATLAB IMPLEMENTATION</vt:lpstr>
      <vt:lpstr>IMPLEMENTATION:</vt:lpstr>
      <vt:lpstr>Software details:</vt:lpstr>
      <vt:lpstr>INPUTS/OUTPUTS:</vt:lpstr>
      <vt:lpstr>SIGNIFICANCE OF THE technique used:</vt:lpstr>
      <vt:lpstr>DEMONSTRATION:</vt:lpstr>
      <vt:lpstr>INPUT IMAGE:</vt:lpstr>
      <vt:lpstr>OUTPUT IMAGE:</vt:lpstr>
      <vt:lpstr>MATLAB CODE-1: (Image Colouring)</vt:lpstr>
      <vt:lpstr>PowerPoint Presentation</vt:lpstr>
      <vt:lpstr>MATLAB CODE-2: (COLOUR_CODING)</vt:lpstr>
      <vt:lpstr>FURTHUR ASPECTS:</vt:lpstr>
      <vt:lpstr>PowerPoint Presentation</vt:lpstr>
      <vt:lpstr>REVIEW-3  FINAL WORKING MODEL </vt:lpstr>
      <vt:lpstr>PROJECT DETAILS:</vt:lpstr>
      <vt:lpstr>Software details:</vt:lpstr>
      <vt:lpstr>INPUTS/OUTPUTS:</vt:lpstr>
      <vt:lpstr>SIGNIFICANCE OF THE technique used:</vt:lpstr>
      <vt:lpstr>RESULTS:</vt:lpstr>
      <vt:lpstr>INPUT IMAGE:</vt:lpstr>
      <vt:lpstr>COLOURED IMAGE:</vt:lpstr>
      <vt:lpstr>COLOUR CODED DSA IMAGE:</vt:lpstr>
      <vt:lpstr>ENHANCED DSA IMAGE</vt:lpstr>
      <vt:lpstr>MATLAB CODE: (Coloured image)</vt:lpstr>
      <vt:lpstr>MATLAB CODE: (Colour coded image)</vt:lpstr>
      <vt:lpstr>MATLAB CODE: (ENHANCED DSA image)</vt:lpstr>
      <vt:lpstr>MATLAB OUTPUT: (SUBPLOT)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BIOMEDICAL IMAGING (ECE 1023)  PROJECT REVIEW 1  TOPIC: DIGITAL SUBTRACTION ANGIOGRAM IMAGE ANALYSIS</dc:title>
  <dc:creator>SUKARN PAHUJA</dc:creator>
  <cp:lastModifiedBy>SUKARN PAHUJA</cp:lastModifiedBy>
  <cp:revision>11</cp:revision>
  <dcterms:created xsi:type="dcterms:W3CDTF">2020-10-28T09:36:55Z</dcterms:created>
  <dcterms:modified xsi:type="dcterms:W3CDTF">2020-11-01T10:38:03Z</dcterms:modified>
</cp:coreProperties>
</file>