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79" r:id="rId5"/>
    <p:sldId id="280" r:id="rId6"/>
    <p:sldId id="281" r:id="rId7"/>
    <p:sldId id="278" r:id="rId8"/>
    <p:sldId id="283" r:id="rId9"/>
    <p:sldId id="284" r:id="rId10"/>
    <p:sldId id="293" r:id="rId11"/>
    <p:sldId id="291" r:id="rId12"/>
    <p:sldId id="295" r:id="rId13"/>
    <p:sldId id="296" r:id="rId14"/>
    <p:sldId id="297" r:id="rId15"/>
    <p:sldId id="294" r:id="rId16"/>
    <p:sldId id="292"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ACAF42-016C-44B5-B8F9-E9AB1776AB79}">
          <p14:sldIdLst>
            <p14:sldId id="256"/>
            <p14:sldId id="276"/>
            <p14:sldId id="277"/>
            <p14:sldId id="279"/>
            <p14:sldId id="280"/>
            <p14:sldId id="281"/>
            <p14:sldId id="278"/>
            <p14:sldId id="283"/>
            <p14:sldId id="284"/>
            <p14:sldId id="293"/>
            <p14:sldId id="291"/>
            <p14:sldId id="295"/>
            <p14:sldId id="296"/>
            <p14:sldId id="297"/>
            <p14:sldId id="294"/>
            <p14:sldId id="292"/>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6354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98646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44542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0146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70455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1657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3179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50915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3063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405214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04083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9585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24638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92843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3708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37108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511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63F399B-F480-4CF7-A5D1-DE87A0913A13}" type="datetimeFigureOut">
              <a:rPr lang="en-IN" smtClean="0"/>
              <a:pPr/>
              <a:t>29-10-2020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032FA7-5944-4B7E-89AA-49C1DFB3F468}" type="slidenum">
              <a:rPr lang="en-IN" smtClean="0"/>
              <a:pPr/>
              <a:t>‹#›</a:t>
            </a:fld>
            <a:endParaRPr lang="en-IN"/>
          </a:p>
        </p:txBody>
      </p:sp>
    </p:spTree>
    <p:extLst>
      <p:ext uri="{BB962C8B-B14F-4D97-AF65-F5344CB8AC3E}">
        <p14:creationId xmlns:p14="http://schemas.microsoft.com/office/powerpoint/2010/main" val="36775195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EB30-21BB-496E-B942-02B81AE0F118}"/>
              </a:ext>
            </a:extLst>
          </p:cNvPr>
          <p:cNvSpPr>
            <a:spLocks noGrp="1"/>
          </p:cNvSpPr>
          <p:nvPr>
            <p:ph type="ctrTitle"/>
          </p:nvPr>
        </p:nvSpPr>
        <p:spPr>
          <a:xfrm>
            <a:off x="1595269" y="1140779"/>
            <a:ext cx="9001462" cy="2387600"/>
          </a:xfrm>
        </p:spPr>
        <p:txBody>
          <a:bodyPr>
            <a:noAutofit/>
          </a:bodyPr>
          <a:lstStyle/>
          <a:p>
            <a:r>
              <a:rPr lang="en-IN" sz="2800" i="1" u="sng" dirty="0">
                <a:latin typeface="Times New Roman" panose="02020603050405020304" pitchFamily="18" charset="0"/>
                <a:cs typeface="Times New Roman" panose="02020603050405020304" pitchFamily="18" charset="0"/>
              </a:rPr>
              <a:t>BIOMEDICAL IMAGING (ECE 1023)</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PROJECT REVIEW-3</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TOPIC: DIGITAL SUBTRACTION ANGIOGRAM IMAGE ANALYSIS</a:t>
            </a:r>
          </a:p>
        </p:txBody>
      </p:sp>
      <p:sp>
        <p:nvSpPr>
          <p:cNvPr id="3" name="Subtitle 2">
            <a:extLst>
              <a:ext uri="{FF2B5EF4-FFF2-40B4-BE49-F238E27FC236}">
                <a16:creationId xmlns:a16="http://schemas.microsoft.com/office/drawing/2014/main" id="{55A81044-5C88-4E1F-958B-14BEFC77F89B}"/>
              </a:ext>
            </a:extLst>
          </p:cNvPr>
          <p:cNvSpPr>
            <a:spLocks noGrp="1"/>
          </p:cNvSpPr>
          <p:nvPr>
            <p:ph type="subTitle" idx="1"/>
          </p:nvPr>
        </p:nvSpPr>
        <p:spPr>
          <a:xfrm>
            <a:off x="1595269" y="3943905"/>
            <a:ext cx="9001462" cy="1773316"/>
          </a:xfrm>
        </p:spPr>
        <p:txBody>
          <a:bodyPr>
            <a:normAutofit fontScale="85000" lnSpcReduction="20000"/>
          </a:bodyPr>
          <a:lstStyle/>
          <a:p>
            <a:r>
              <a:rPr lang="en-IN" dirty="0"/>
              <a:t>BY: </a:t>
            </a:r>
          </a:p>
          <a:p>
            <a:r>
              <a:rPr lang="en-IN" dirty="0"/>
              <a:t>AMISH SHRIVASTAVA -18BML0014</a:t>
            </a:r>
          </a:p>
          <a:p>
            <a:r>
              <a:rPr lang="en-IN" dirty="0"/>
              <a:t>PIYUSH GUPTA -18BML0027</a:t>
            </a:r>
          </a:p>
          <a:p>
            <a:r>
              <a:rPr lang="en-IN" dirty="0"/>
              <a:t>SUKARN PAHUJA - 18BML0048</a:t>
            </a:r>
          </a:p>
          <a:p>
            <a:endParaRPr lang="en-IN" dirty="0"/>
          </a:p>
        </p:txBody>
      </p:sp>
    </p:spTree>
    <p:extLst>
      <p:ext uri="{BB962C8B-B14F-4D97-AF65-F5344CB8AC3E}">
        <p14:creationId xmlns:p14="http://schemas.microsoft.com/office/powerpoint/2010/main" val="367301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0B9C-3AE7-4092-BD53-637B8E31A792}"/>
              </a:ext>
            </a:extLst>
          </p:cNvPr>
          <p:cNvSpPr>
            <a:spLocks noGrp="1"/>
          </p:cNvSpPr>
          <p:nvPr>
            <p:ph type="title"/>
          </p:nvPr>
        </p:nvSpPr>
        <p:spPr/>
        <p:txBody>
          <a:bodyPr>
            <a:normAutofit/>
          </a:bodyPr>
          <a:lstStyle/>
          <a:p>
            <a:r>
              <a:rPr lang="en-IN" sz="4400" u="sng" dirty="0"/>
              <a:t>COLOUR CODED DSA IMAGE:</a:t>
            </a:r>
          </a:p>
        </p:txBody>
      </p:sp>
      <p:pic>
        <p:nvPicPr>
          <p:cNvPr id="4" name="Content Placeholder 6">
            <a:extLst>
              <a:ext uri="{FF2B5EF4-FFF2-40B4-BE49-F238E27FC236}">
                <a16:creationId xmlns:a16="http://schemas.microsoft.com/office/drawing/2014/main" id="{ACD01768-A9DC-4ADB-B3B2-1E17F08FD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903" y="1935921"/>
            <a:ext cx="4984377" cy="4678163"/>
          </a:xfrm>
        </p:spPr>
      </p:pic>
    </p:spTree>
    <p:extLst>
      <p:ext uri="{BB962C8B-B14F-4D97-AF65-F5344CB8AC3E}">
        <p14:creationId xmlns:p14="http://schemas.microsoft.com/office/powerpoint/2010/main" val="180586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58E8-5762-4BD0-9C14-3153F7D5B4FB}"/>
              </a:ext>
            </a:extLst>
          </p:cNvPr>
          <p:cNvSpPr>
            <a:spLocks noGrp="1"/>
          </p:cNvSpPr>
          <p:nvPr>
            <p:ph type="title"/>
          </p:nvPr>
        </p:nvSpPr>
        <p:spPr/>
        <p:txBody>
          <a:bodyPr>
            <a:normAutofit/>
          </a:bodyPr>
          <a:lstStyle/>
          <a:p>
            <a:r>
              <a:rPr lang="en-IN" sz="4400" u="sng" dirty="0"/>
              <a:t>ENHANCED DSA IMAGE</a:t>
            </a:r>
          </a:p>
        </p:txBody>
      </p:sp>
      <p:pic>
        <p:nvPicPr>
          <p:cNvPr id="5" name="Content Placeholder 4">
            <a:extLst>
              <a:ext uri="{FF2B5EF4-FFF2-40B4-BE49-F238E27FC236}">
                <a16:creationId xmlns:a16="http://schemas.microsoft.com/office/drawing/2014/main" id="{5C865733-C47C-43FB-9971-C5A539741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8924" y="1935921"/>
            <a:ext cx="4828061" cy="4527242"/>
          </a:xfrm>
        </p:spPr>
      </p:pic>
    </p:spTree>
    <p:extLst>
      <p:ext uri="{BB962C8B-B14F-4D97-AF65-F5344CB8AC3E}">
        <p14:creationId xmlns:p14="http://schemas.microsoft.com/office/powerpoint/2010/main" val="61155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C55D-1887-4A77-B276-4F8AFBDC8843}"/>
              </a:ext>
            </a:extLst>
          </p:cNvPr>
          <p:cNvSpPr>
            <a:spLocks noGrp="1"/>
          </p:cNvSpPr>
          <p:nvPr>
            <p:ph type="title"/>
          </p:nvPr>
        </p:nvSpPr>
        <p:spPr>
          <a:xfrm>
            <a:off x="913795" y="609600"/>
            <a:ext cx="10353761" cy="917359"/>
          </a:xfrm>
        </p:spPr>
        <p:txBody>
          <a:bodyPr/>
          <a:lstStyle/>
          <a:p>
            <a:r>
              <a:rPr lang="en-IN" sz="3200" dirty="0"/>
              <a:t>MATLAB CODE: (Coloured image)</a:t>
            </a:r>
            <a:endParaRPr lang="en-IN" dirty="0"/>
          </a:p>
        </p:txBody>
      </p:sp>
      <p:sp>
        <p:nvSpPr>
          <p:cNvPr id="3" name="Text Placeholder 2">
            <a:extLst>
              <a:ext uri="{FF2B5EF4-FFF2-40B4-BE49-F238E27FC236}">
                <a16:creationId xmlns:a16="http://schemas.microsoft.com/office/drawing/2014/main" id="{D49DFBCD-9574-4980-AEFC-9414C8669EA3}"/>
              </a:ext>
            </a:extLst>
          </p:cNvPr>
          <p:cNvSpPr>
            <a:spLocks noGrp="1"/>
          </p:cNvSpPr>
          <p:nvPr>
            <p:ph type="body" idx="1"/>
          </p:nvPr>
        </p:nvSpPr>
        <p:spPr>
          <a:xfrm>
            <a:off x="1291375" y="1850994"/>
            <a:ext cx="4879199" cy="4904913"/>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panose="020B0604020202020204" pitchFamily="34" charset="0"/>
              </a:rPr>
              <a:t>clc</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clear </a:t>
            </a:r>
            <a:r>
              <a:rPr kumimoji="0" lang="en-US" altLang="en-US" sz="2400" b="0" i="0" u="none" strike="noStrike" cap="none" normalizeH="0" baseline="0" dirty="0">
                <a:ln>
                  <a:noFill/>
                </a:ln>
                <a:solidFill>
                  <a:srgbClr val="AA04F9"/>
                </a:solidFill>
                <a:effectLst/>
                <a:latin typeface="Arial" panose="020B0604020202020204" pitchFamily="34" charset="0"/>
              </a:rPr>
              <a:t>all</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close </a:t>
            </a:r>
            <a:r>
              <a:rPr kumimoji="0" lang="en-US" altLang="en-US" sz="2400" b="0" i="0" u="none" strike="noStrike" cap="none" normalizeH="0" baseline="0" dirty="0">
                <a:ln>
                  <a:noFill/>
                </a:ln>
                <a:solidFill>
                  <a:srgbClr val="AA04F9"/>
                </a:solidFill>
                <a:effectLst/>
                <a:latin typeface="Arial" panose="020B0604020202020204" pitchFamily="34" charset="0"/>
              </a:rPr>
              <a:t>all</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28009"/>
                </a:solidFill>
                <a:effectLst/>
                <a:latin typeface="Arial" panose="020B0604020202020204" pitchFamily="34" charset="0"/>
              </a:rPr>
              <a:t>%Reads the input image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imread</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rgbClr val="AA04F9"/>
                </a:solidFill>
                <a:effectLst/>
                <a:latin typeface="Arial" panose="020B0604020202020204" pitchFamily="34" charset="0"/>
              </a:rPr>
              <a:t>'dsa.jpeg'</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[x y z]=size(k);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k=double(k);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for </a:t>
            </a:r>
            <a:r>
              <a:rPr kumimoji="0" lang="en-US" altLang="en-US" sz="2400" b="0" i="0" u="none" strike="noStrike" cap="none" normalizeH="0" baseline="0" dirty="0" err="1">
                <a:ln>
                  <a:noFill/>
                </a:ln>
                <a:solidFill>
                  <a:schemeClr val="tx1"/>
                </a:solidFill>
                <a:effectLst/>
                <a:latin typeface="Arial" panose="020B0604020202020204" pitchFamily="34" charset="0"/>
              </a:rPr>
              <a:t>i</a:t>
            </a:r>
            <a:r>
              <a:rPr kumimoji="0" lang="en-US" altLang="en-US" sz="2400" b="0" i="0" u="none" strike="noStrike" cap="none" normalizeH="0" baseline="0" dirty="0">
                <a:ln>
                  <a:noFill/>
                </a:ln>
                <a:solidFill>
                  <a:schemeClr val="tx1"/>
                </a:solidFill>
                <a:effectLst/>
                <a:latin typeface="Arial" panose="020B0604020202020204" pitchFamily="34" charset="0"/>
              </a:rPr>
              <a:t>=1:x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for </a:t>
            </a:r>
            <a:r>
              <a:rPr kumimoji="0" lang="en-US" altLang="en-US" sz="2400" b="0" i="0" u="none" strike="noStrike" cap="none" normalizeH="0" baseline="0" dirty="0">
                <a:ln>
                  <a:noFill/>
                </a:ln>
                <a:solidFill>
                  <a:schemeClr val="tx1"/>
                </a:solidFill>
                <a:effectLst/>
                <a:latin typeface="Arial" panose="020B0604020202020204" pitchFamily="34" charset="0"/>
              </a:rPr>
              <a:t>j=1:y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if </a:t>
            </a: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)&gt;=0 &amp; 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)&lt;50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m(i,j,1)=k(i,j,1)+5;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m(i,j,2)=k(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m(i,j,3)=k(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end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if </a:t>
            </a: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)&gt;=50 &amp; 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)&lt;100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m(i,j,1)=k(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m(i,j,2)=k(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m(i,j,3)=k(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End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0" dirty="0">
                <a:solidFill>
                  <a:srgbClr val="0E00FF"/>
                </a:solidFill>
                <a:effectLst/>
                <a:latin typeface="Arial" panose="020B0604020202020204" pitchFamily="34" charset="0"/>
              </a:rPr>
              <a:t>i</a:t>
            </a:r>
            <a:r>
              <a:rPr kumimoji="0" lang="en-US" altLang="en-US" sz="2400" b="0" i="0" u="none" strike="noStrike" cap="none" normalizeH="0" baseline="0" dirty="0">
                <a:ln>
                  <a:noFill/>
                </a:ln>
                <a:solidFill>
                  <a:srgbClr val="0E00FF"/>
                </a:solidFill>
                <a:effectLst/>
                <a:latin typeface="Arial" panose="020B0604020202020204" pitchFamily="34" charset="0"/>
              </a:rPr>
              <a:t>f </a:t>
            </a: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)&gt;=100 &amp; 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)&lt;150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m(i,j,1)=k(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m(i,j,2)=k(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m(i,j,3)=k(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end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9" name="Rectangle 3">
            <a:extLst>
              <a:ext uri="{FF2B5EF4-FFF2-40B4-BE49-F238E27FC236}">
                <a16:creationId xmlns:a16="http://schemas.microsoft.com/office/drawing/2014/main" id="{FE91DFF1-7B34-4B91-AF7C-8C1C395FCA1C}"/>
              </a:ext>
            </a:extLst>
          </p:cNvPr>
          <p:cNvSpPr>
            <a:spLocks noGrp="1" noChangeArrowheads="1"/>
          </p:cNvSpPr>
          <p:nvPr>
            <p:ph type="body" sz="quarter" idx="3"/>
          </p:nvPr>
        </p:nvSpPr>
        <p:spPr bwMode="auto">
          <a:xfrm>
            <a:off x="6420143" y="1850994"/>
            <a:ext cx="4011119"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if </a:t>
            </a:r>
            <a:r>
              <a:rPr kumimoji="0" lang="en-US" altLang="en-US" sz="1500" b="0" i="0" u="none" strike="noStrike" cap="none" normalizeH="0" baseline="0" dirty="0">
                <a:ln>
                  <a:noFill/>
                </a:ln>
                <a:solidFill>
                  <a:schemeClr val="tx1"/>
                </a:solidFill>
                <a:effectLst/>
                <a:latin typeface="Arial" panose="020B0604020202020204" pitchFamily="34" charset="0"/>
              </a:rPr>
              <a:t>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)&gt;=150 &amp; 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)&lt;200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m(i,j,1)=k(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m(i,j,2)=k(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m(i,j,3)=k(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if </a:t>
            </a:r>
            <a:r>
              <a:rPr kumimoji="0" lang="en-US" altLang="en-US" sz="1500" b="0" i="0" u="none" strike="noStrike" cap="none" normalizeH="0" baseline="0" dirty="0">
                <a:ln>
                  <a:noFill/>
                </a:ln>
                <a:solidFill>
                  <a:schemeClr val="tx1"/>
                </a:solidFill>
                <a:effectLst/>
                <a:latin typeface="Arial" panose="020B0604020202020204" pitchFamily="34" charset="0"/>
              </a:rPr>
              <a:t>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)&gt;=200 &amp; 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)&lt;=256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m(i,j,1)=k(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m(i,j,2)=k(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m(i,j,3)=k(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28009"/>
                </a:solidFill>
                <a:effectLst/>
                <a:latin typeface="Arial" panose="020B0604020202020204" pitchFamily="34" charset="0"/>
              </a:rPr>
              <a:t>%Plotting of input images.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subplot(2,2,1)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'INPUT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subplot(2,2,2)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'COLOURED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8001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0244-C446-4C33-BCB2-5EC7D09F29B5}"/>
              </a:ext>
            </a:extLst>
          </p:cNvPr>
          <p:cNvSpPr>
            <a:spLocks noGrp="1"/>
          </p:cNvSpPr>
          <p:nvPr>
            <p:ph type="title"/>
          </p:nvPr>
        </p:nvSpPr>
        <p:spPr/>
        <p:txBody>
          <a:bodyPr/>
          <a:lstStyle/>
          <a:p>
            <a:r>
              <a:rPr lang="en-IN" sz="3600" dirty="0"/>
              <a:t>MATLAB CODE: (Colour coded image)</a:t>
            </a:r>
            <a:endParaRPr lang="en-IN" dirty="0"/>
          </a:p>
        </p:txBody>
      </p:sp>
      <p:sp>
        <p:nvSpPr>
          <p:cNvPr id="8" name="Rectangle 1">
            <a:extLst>
              <a:ext uri="{FF2B5EF4-FFF2-40B4-BE49-F238E27FC236}">
                <a16:creationId xmlns:a16="http://schemas.microsoft.com/office/drawing/2014/main" id="{64D092AF-264A-46C2-9465-D0757C43814A}"/>
              </a:ext>
            </a:extLst>
          </p:cNvPr>
          <p:cNvSpPr>
            <a:spLocks noGrp="1" noChangeArrowheads="1"/>
          </p:cNvSpPr>
          <p:nvPr>
            <p:ph type="body" idx="1"/>
          </p:nvPr>
        </p:nvSpPr>
        <p:spPr bwMode="auto">
          <a:xfrm>
            <a:off x="3226805" y="2551576"/>
            <a:ext cx="573839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28009"/>
                </a:solidFill>
                <a:effectLst/>
                <a:latin typeface="Arial" panose="020B0604020202020204" pitchFamily="34" charset="0"/>
              </a:rPr>
              <a:t>%COLOUR CODED DSA IMAGE</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x=</a:t>
            </a:r>
            <a:r>
              <a:rPr kumimoji="0" lang="en-US" altLang="en-US" sz="2200" b="0" i="0" u="none" strike="noStrike" cap="none" normalizeH="0" baseline="0" dirty="0" err="1">
                <a:ln>
                  <a:noFill/>
                </a:ln>
                <a:solidFill>
                  <a:schemeClr val="tx1"/>
                </a:solidFill>
                <a:effectLst/>
                <a:latin typeface="Arial" panose="020B0604020202020204" pitchFamily="34" charset="0"/>
              </a:rPr>
              <a:t>imread</a:t>
            </a:r>
            <a:r>
              <a:rPr kumimoji="0" lang="en-US" altLang="en-US" sz="2200" b="0" i="0" u="none" strike="noStrike" cap="none" normalizeH="0" baseline="0" dirty="0">
                <a:ln>
                  <a:noFill/>
                </a:ln>
                <a:solidFill>
                  <a:schemeClr val="tx1"/>
                </a:solidFill>
                <a:effectLst/>
                <a:latin typeface="Arial" panose="020B0604020202020204" pitchFamily="34" charset="0"/>
              </a:rPr>
              <a:t>(</a:t>
            </a:r>
            <a:r>
              <a:rPr kumimoji="0" lang="en-US" altLang="en-US" sz="2200" b="0" i="0" u="none" strike="noStrike" cap="none" normalizeH="0" baseline="0" dirty="0">
                <a:ln>
                  <a:noFill/>
                </a:ln>
                <a:solidFill>
                  <a:srgbClr val="AA04F9"/>
                </a:solidFill>
                <a:effectLst/>
                <a:latin typeface="Arial" panose="020B0604020202020204" pitchFamily="34" charset="0"/>
              </a:rPr>
              <a:t>'output_angio.jpeg'</a:t>
            </a:r>
            <a:r>
              <a:rPr kumimoji="0" lang="en-US" altLang="en-US" sz="2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r(:,:,:)=255-x(:,:,:);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subplot(2,2,3)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Arial" panose="020B0604020202020204" pitchFamily="34" charset="0"/>
              </a:rPr>
              <a:t>imshow</a:t>
            </a:r>
            <a:r>
              <a:rPr kumimoji="0" lang="en-US" altLang="en-US" sz="2200" b="0" i="0" u="none" strike="noStrike" cap="none" normalizeH="0" baseline="0" dirty="0">
                <a:ln>
                  <a:noFill/>
                </a:ln>
                <a:solidFill>
                  <a:schemeClr val="tx1"/>
                </a:solidFill>
                <a:effectLst/>
                <a:latin typeface="Arial" panose="020B0604020202020204" pitchFamily="34" charset="0"/>
              </a:rPr>
              <a:t>(r);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title(</a:t>
            </a:r>
            <a:r>
              <a:rPr kumimoji="0" lang="en-US" altLang="en-US" sz="2200" b="0" i="0" u="none" strike="noStrike" cap="none" normalizeH="0" baseline="0" dirty="0">
                <a:ln>
                  <a:noFill/>
                </a:ln>
                <a:solidFill>
                  <a:srgbClr val="AA04F9"/>
                </a:solidFill>
                <a:effectLst/>
                <a:latin typeface="Arial" panose="020B0604020202020204" pitchFamily="34" charset="0"/>
              </a:rPr>
              <a:t>“COLOUR CODED DSA IMAGE"</a:t>
            </a:r>
            <a:r>
              <a:rPr kumimoji="0" lang="en-US" altLang="en-US" sz="22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55841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897C-A1A8-41F7-B764-C277FC1943FE}"/>
              </a:ext>
            </a:extLst>
          </p:cNvPr>
          <p:cNvSpPr>
            <a:spLocks noGrp="1"/>
          </p:cNvSpPr>
          <p:nvPr>
            <p:ph type="title"/>
          </p:nvPr>
        </p:nvSpPr>
        <p:spPr/>
        <p:txBody>
          <a:bodyPr/>
          <a:lstStyle/>
          <a:p>
            <a:r>
              <a:rPr lang="en-IN" sz="3200" dirty="0"/>
              <a:t>MATLAB CODE: (ENHANCED DSA image)</a:t>
            </a:r>
            <a:endParaRPr lang="en-IN" dirty="0"/>
          </a:p>
        </p:txBody>
      </p:sp>
      <p:sp>
        <p:nvSpPr>
          <p:cNvPr id="7" name="Rectangle 1">
            <a:extLst>
              <a:ext uri="{FF2B5EF4-FFF2-40B4-BE49-F238E27FC236}">
                <a16:creationId xmlns:a16="http://schemas.microsoft.com/office/drawing/2014/main" id="{2288AE5F-3C1E-48DD-851F-1DD1599AB380}"/>
              </a:ext>
            </a:extLst>
          </p:cNvPr>
          <p:cNvSpPr>
            <a:spLocks noGrp="1" noChangeArrowheads="1"/>
          </p:cNvSpPr>
          <p:nvPr>
            <p:ph type="body" idx="1"/>
          </p:nvPr>
        </p:nvSpPr>
        <p:spPr bwMode="auto">
          <a:xfrm>
            <a:off x="3414488" y="1822524"/>
            <a:ext cx="441561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28009"/>
                </a:solidFill>
                <a:effectLst/>
                <a:latin typeface="Arial" panose="020B0604020202020204" pitchFamily="34" charset="0"/>
              </a:rPr>
              <a:t>%ENHANCED DSA IMAGE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x=</a:t>
            </a:r>
            <a:r>
              <a:rPr kumimoji="0" lang="en-US" altLang="en-US" sz="1500" b="0" i="0" u="none" strike="noStrike" cap="none" normalizeH="0" baseline="0" dirty="0" err="1">
                <a:ln>
                  <a:noFill/>
                </a:ln>
                <a:solidFill>
                  <a:schemeClr val="tx1"/>
                </a:solidFill>
                <a:effectLst/>
                <a:latin typeface="Arial" panose="020B0604020202020204" pitchFamily="34" charset="0"/>
              </a:rPr>
              <a:t>imread</a:t>
            </a:r>
            <a:r>
              <a:rPr kumimoji="0" lang="en-US" altLang="en-US" sz="1500" b="0"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rgbClr val="AA04F9"/>
                </a:solidFill>
                <a:effectLst/>
                <a:latin typeface="Arial" panose="020B0604020202020204" pitchFamily="34" charset="0"/>
              </a:rPr>
              <a:t>"review2_output.jpeg"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z=0.8*(x-55);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subplot(2,2,4)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"ENHANCED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28009"/>
                </a:solidFill>
                <a:effectLst/>
                <a:latin typeface="Arial" panose="020B0604020202020204" pitchFamily="34" charset="0"/>
              </a:rPr>
              <a:t>%PLOTTING OF IMAGES SEPERATELY</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'INPUT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'COLOURED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"IMPROVED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"ENHANCED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81861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73D2-5F10-4848-A77D-358EE8A3CA34}"/>
              </a:ext>
            </a:extLst>
          </p:cNvPr>
          <p:cNvSpPr>
            <a:spLocks noGrp="1"/>
          </p:cNvSpPr>
          <p:nvPr>
            <p:ph type="title"/>
          </p:nvPr>
        </p:nvSpPr>
        <p:spPr>
          <a:xfrm>
            <a:off x="913795" y="609601"/>
            <a:ext cx="10353761" cy="1103790"/>
          </a:xfrm>
        </p:spPr>
        <p:txBody>
          <a:bodyPr>
            <a:normAutofit/>
          </a:bodyPr>
          <a:lstStyle/>
          <a:p>
            <a:r>
              <a:rPr lang="en-IN" sz="3600" u="sng" dirty="0"/>
              <a:t>MATLAB OUTPUT: (SUBPLOT)</a:t>
            </a:r>
          </a:p>
        </p:txBody>
      </p:sp>
      <p:pic>
        <p:nvPicPr>
          <p:cNvPr id="7" name="Picture 6">
            <a:extLst>
              <a:ext uri="{FF2B5EF4-FFF2-40B4-BE49-F238E27FC236}">
                <a16:creationId xmlns:a16="http://schemas.microsoft.com/office/drawing/2014/main" id="{1224AC8E-FBAB-4E0C-AB44-595E4653828F}"/>
              </a:ext>
            </a:extLst>
          </p:cNvPr>
          <p:cNvPicPr>
            <a:picLocks noChangeAspect="1"/>
          </p:cNvPicPr>
          <p:nvPr/>
        </p:nvPicPr>
        <p:blipFill rotWithShape="1">
          <a:blip r:embed="rId2"/>
          <a:srcRect l="57670" t="33915" r="5703" b="9903"/>
          <a:stretch/>
        </p:blipFill>
        <p:spPr>
          <a:xfrm>
            <a:off x="3231472" y="1713391"/>
            <a:ext cx="6054571" cy="4825709"/>
          </a:xfrm>
          <a:prstGeom prst="rect">
            <a:avLst/>
          </a:prstGeom>
        </p:spPr>
      </p:pic>
    </p:spTree>
    <p:extLst>
      <p:ext uri="{BB962C8B-B14F-4D97-AF65-F5344CB8AC3E}">
        <p14:creationId xmlns:p14="http://schemas.microsoft.com/office/powerpoint/2010/main" val="335272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B6BD-0DD4-428A-9772-B2D88E2D17D8}"/>
              </a:ext>
            </a:extLst>
          </p:cNvPr>
          <p:cNvSpPr>
            <a:spLocks noGrp="1"/>
          </p:cNvSpPr>
          <p:nvPr>
            <p:ph type="title"/>
          </p:nvPr>
        </p:nvSpPr>
        <p:spPr/>
        <p:txBody>
          <a:bodyPr>
            <a:normAutofit/>
          </a:bodyPr>
          <a:lstStyle/>
          <a:p>
            <a:r>
              <a:rPr lang="en-IN" sz="3600" dirty="0"/>
              <a:t>CONCLUSION</a:t>
            </a:r>
          </a:p>
        </p:txBody>
      </p:sp>
      <p:sp>
        <p:nvSpPr>
          <p:cNvPr id="3" name="Content Placeholder 2">
            <a:extLst>
              <a:ext uri="{FF2B5EF4-FFF2-40B4-BE49-F238E27FC236}">
                <a16:creationId xmlns:a16="http://schemas.microsoft.com/office/drawing/2014/main" id="{147E541D-F590-4599-A502-455FB385ACC4}"/>
              </a:ext>
            </a:extLst>
          </p:cNvPr>
          <p:cNvSpPr>
            <a:spLocks noGrp="1"/>
          </p:cNvSpPr>
          <p:nvPr>
            <p:ph idx="1"/>
          </p:nvPr>
        </p:nvSpPr>
        <p:spPr>
          <a:xfrm>
            <a:off x="913795" y="2166151"/>
            <a:ext cx="10353762" cy="3989033"/>
          </a:xfrm>
        </p:spPr>
        <p:txBody>
          <a:bodyPr/>
          <a:lstStyle/>
          <a:p>
            <a:r>
              <a:rPr lang="en-IN" sz="2000" u="sng" dirty="0"/>
              <a:t>COLOUR CODING: </a:t>
            </a:r>
            <a:r>
              <a:rPr lang="en-IN" sz="2000" dirty="0"/>
              <a:t>colour coding was done successfully and it becomes easier to analyse the complex flow patterns</a:t>
            </a:r>
            <a:endParaRPr lang="en-IN" sz="2000" u="sng" dirty="0"/>
          </a:p>
          <a:p>
            <a:r>
              <a:rPr lang="en-IN" sz="2000" u="sng" dirty="0"/>
              <a:t>Noise Reduction</a:t>
            </a:r>
            <a:r>
              <a:rPr lang="en-IN" sz="2000" dirty="0"/>
              <a:t>: appropriate functions was used to remove noise and make the visibility of veins more clear and brighter.</a:t>
            </a:r>
          </a:p>
          <a:p>
            <a:r>
              <a:rPr lang="en-IN" sz="2000" u="sng" dirty="0"/>
              <a:t>Image Enhancement</a:t>
            </a:r>
            <a:r>
              <a:rPr lang="en-IN" sz="2000" dirty="0"/>
              <a:t>: The contrast and the brightness level of the image was  improved for better image quality.</a:t>
            </a:r>
          </a:p>
          <a:p>
            <a:endParaRPr lang="en-IN" dirty="0"/>
          </a:p>
        </p:txBody>
      </p:sp>
    </p:spTree>
    <p:extLst>
      <p:ext uri="{BB962C8B-B14F-4D97-AF65-F5344CB8AC3E}">
        <p14:creationId xmlns:p14="http://schemas.microsoft.com/office/powerpoint/2010/main" val="206268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C6A2-AB89-4938-89F2-B2EBD97C3185}"/>
              </a:ext>
            </a:extLst>
          </p:cNvPr>
          <p:cNvSpPr>
            <a:spLocks noGrp="1"/>
          </p:cNvSpPr>
          <p:nvPr>
            <p:ph type="title"/>
          </p:nvPr>
        </p:nvSpPr>
        <p:spPr>
          <a:xfrm>
            <a:off x="816141" y="2580442"/>
            <a:ext cx="10353761" cy="1326321"/>
          </a:xfrm>
        </p:spPr>
        <p:txBody>
          <a:bodyPr>
            <a:normAutofit/>
          </a:bodyPr>
          <a:lstStyle/>
          <a:p>
            <a:r>
              <a:rPr lang="en-IN" sz="6000" dirty="0"/>
              <a:t>THANK YOU</a:t>
            </a:r>
          </a:p>
        </p:txBody>
      </p:sp>
    </p:spTree>
    <p:extLst>
      <p:ext uri="{BB962C8B-B14F-4D97-AF65-F5344CB8AC3E}">
        <p14:creationId xmlns:p14="http://schemas.microsoft.com/office/powerpoint/2010/main" val="246652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02F-E80E-4C56-A2C7-6ABA5A1CAC6A}"/>
              </a:ext>
            </a:extLst>
          </p:cNvPr>
          <p:cNvSpPr>
            <a:spLocks noGrp="1"/>
          </p:cNvSpPr>
          <p:nvPr>
            <p:ph type="title"/>
          </p:nvPr>
        </p:nvSpPr>
        <p:spPr/>
        <p:txBody>
          <a:bodyPr>
            <a:normAutofit/>
          </a:bodyPr>
          <a:lstStyle/>
          <a:p>
            <a:r>
              <a:rPr lang="en-IN" sz="3600" i="1" u="sng" dirty="0"/>
              <a:t>INTRODUCTION</a:t>
            </a:r>
          </a:p>
        </p:txBody>
      </p:sp>
      <p:sp>
        <p:nvSpPr>
          <p:cNvPr id="3" name="Content Placeholder 2">
            <a:extLst>
              <a:ext uri="{FF2B5EF4-FFF2-40B4-BE49-F238E27FC236}">
                <a16:creationId xmlns:a16="http://schemas.microsoft.com/office/drawing/2014/main" id="{E684A1DC-1236-43EC-AB8A-88D21C81AD22}"/>
              </a:ext>
            </a:extLst>
          </p:cNvPr>
          <p:cNvSpPr>
            <a:spLocks noGrp="1"/>
          </p:cNvSpPr>
          <p:nvPr>
            <p:ph idx="1"/>
          </p:nvPr>
        </p:nvSpPr>
        <p:spPr/>
        <p:txBody>
          <a:bodyPr/>
          <a:lstStyle/>
          <a:p>
            <a:r>
              <a:rPr lang="en-IN" b="1" dirty="0">
                <a:effectLst/>
              </a:rPr>
              <a:t>Digital subtraction angiography (DSA)</a:t>
            </a:r>
            <a:r>
              <a:rPr lang="en-IN" dirty="0">
                <a:effectLst/>
              </a:rPr>
              <a:t> is a fluoroscopic technique used extensively in interventional radiology for visualising blood vessels. Radiopaque structures such as bones are eliminated ("subtracted") digitally from the image, thus allowing for accurate depiction of the blood vessels.</a:t>
            </a:r>
          </a:p>
          <a:p>
            <a:pPr marL="0" indent="0">
              <a:buNone/>
            </a:pPr>
            <a:endParaRPr lang="en-IN" dirty="0">
              <a:effectLst/>
            </a:endParaRPr>
          </a:p>
          <a:p>
            <a:r>
              <a:rPr lang="en-IN" dirty="0">
                <a:effectLst/>
              </a:rPr>
              <a:t>Helps  to detect a problem with blood flow. The procedure involves inserting a catheter (a small, thin tube) into an artery in the leg and passing it up to the blood vessels in the brain. A contrast dye is injected through the catheter and X-ray images are taken of the blood vessels.</a:t>
            </a:r>
            <a:endParaRPr lang="en-IN" dirty="0"/>
          </a:p>
        </p:txBody>
      </p:sp>
    </p:spTree>
    <p:extLst>
      <p:ext uri="{BB962C8B-B14F-4D97-AF65-F5344CB8AC3E}">
        <p14:creationId xmlns:p14="http://schemas.microsoft.com/office/powerpoint/2010/main" val="263198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28BB-C30C-4C06-813D-1D14A126FBF4}"/>
              </a:ext>
            </a:extLst>
          </p:cNvPr>
          <p:cNvSpPr>
            <a:spLocks noGrp="1"/>
          </p:cNvSpPr>
          <p:nvPr>
            <p:ph type="title"/>
          </p:nvPr>
        </p:nvSpPr>
        <p:spPr>
          <a:xfrm>
            <a:off x="718487" y="2278602"/>
            <a:ext cx="10353761" cy="1326321"/>
          </a:xfrm>
        </p:spPr>
        <p:txBody>
          <a:bodyPr>
            <a:normAutofit/>
          </a:bodyPr>
          <a:lstStyle/>
          <a:p>
            <a:r>
              <a:rPr lang="en-IN" sz="6000" u="sng" dirty="0"/>
              <a:t>PROJECT DETAILS:</a:t>
            </a:r>
          </a:p>
        </p:txBody>
      </p:sp>
    </p:spTree>
    <p:extLst>
      <p:ext uri="{BB962C8B-B14F-4D97-AF65-F5344CB8AC3E}">
        <p14:creationId xmlns:p14="http://schemas.microsoft.com/office/powerpoint/2010/main" val="28136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3886-39E8-4977-ACC3-D945B2EED2FF}"/>
              </a:ext>
            </a:extLst>
          </p:cNvPr>
          <p:cNvSpPr>
            <a:spLocks noGrp="1"/>
          </p:cNvSpPr>
          <p:nvPr>
            <p:ph type="title"/>
          </p:nvPr>
        </p:nvSpPr>
        <p:spPr/>
        <p:txBody>
          <a:bodyPr/>
          <a:lstStyle/>
          <a:p>
            <a:r>
              <a:rPr lang="en-IN" dirty="0"/>
              <a:t>Software details:</a:t>
            </a:r>
          </a:p>
        </p:txBody>
      </p:sp>
      <p:sp>
        <p:nvSpPr>
          <p:cNvPr id="3" name="Content Placeholder 2">
            <a:extLst>
              <a:ext uri="{FF2B5EF4-FFF2-40B4-BE49-F238E27FC236}">
                <a16:creationId xmlns:a16="http://schemas.microsoft.com/office/drawing/2014/main" id="{46C18301-5080-4DC1-8603-14368D7FD5FF}"/>
              </a:ext>
            </a:extLst>
          </p:cNvPr>
          <p:cNvSpPr>
            <a:spLocks noGrp="1"/>
          </p:cNvSpPr>
          <p:nvPr>
            <p:ph idx="1"/>
          </p:nvPr>
        </p:nvSpPr>
        <p:spPr>
          <a:xfrm>
            <a:off x="665220" y="2238107"/>
            <a:ext cx="10353762" cy="3695136"/>
          </a:xfrm>
        </p:spPr>
        <p:txBody>
          <a:bodyPr>
            <a:normAutofit/>
          </a:bodyPr>
          <a:lstStyle/>
          <a:p>
            <a:r>
              <a:rPr lang="en-IN" u="sng" dirty="0"/>
              <a:t>SOFTWARE USED </a:t>
            </a:r>
            <a:r>
              <a:rPr lang="en-IN" dirty="0"/>
              <a:t>: MATLAB 2020R </a:t>
            </a:r>
          </a:p>
          <a:p>
            <a:pPr marL="0" indent="0">
              <a:buNone/>
            </a:pPr>
            <a:endParaRPr lang="en-IN" dirty="0"/>
          </a:p>
          <a:p>
            <a:r>
              <a:rPr lang="en-IN" u="sng" dirty="0"/>
              <a:t>TOOLBOX USED</a:t>
            </a:r>
            <a:r>
              <a:rPr lang="en-IN" dirty="0"/>
              <a:t>: IMAGE PROCESSING TOOLBOX</a:t>
            </a:r>
          </a:p>
          <a:p>
            <a:pPr marL="0" indent="0">
              <a:buNone/>
            </a:pPr>
            <a:endParaRPr lang="en-IN" dirty="0"/>
          </a:p>
          <a:p>
            <a:r>
              <a:rPr lang="en-IN" u="sng" dirty="0"/>
              <a:t>TECHNIQUE USED</a:t>
            </a:r>
            <a:r>
              <a:rPr lang="en-IN" dirty="0"/>
              <a:t>: PARAMETRIC COLOR CODING</a:t>
            </a:r>
          </a:p>
        </p:txBody>
      </p:sp>
      <p:pic>
        <p:nvPicPr>
          <p:cNvPr id="1026" name="Picture 2" descr="Improve with MATLAB – Part V – Symbolic Mathematics | Rashintha Maduneth">
            <a:extLst>
              <a:ext uri="{FF2B5EF4-FFF2-40B4-BE49-F238E27FC236}">
                <a16:creationId xmlns:a16="http://schemas.microsoft.com/office/drawing/2014/main" id="{369F6B5B-A902-4B95-BBAD-ACFE4109C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259" y="2414587"/>
            <a:ext cx="2738529" cy="246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48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FAC-4891-4DB3-A7CC-F59847D86C0F}"/>
              </a:ext>
            </a:extLst>
          </p:cNvPr>
          <p:cNvSpPr>
            <a:spLocks noGrp="1"/>
          </p:cNvSpPr>
          <p:nvPr>
            <p:ph type="title"/>
          </p:nvPr>
        </p:nvSpPr>
        <p:spPr/>
        <p:txBody>
          <a:bodyPr/>
          <a:lstStyle/>
          <a:p>
            <a:r>
              <a:rPr lang="en-IN" dirty="0"/>
              <a:t>INPUTS/OUTPUTS:</a:t>
            </a:r>
          </a:p>
        </p:txBody>
      </p:sp>
      <p:sp>
        <p:nvSpPr>
          <p:cNvPr id="3" name="Content Placeholder 2">
            <a:extLst>
              <a:ext uri="{FF2B5EF4-FFF2-40B4-BE49-F238E27FC236}">
                <a16:creationId xmlns:a16="http://schemas.microsoft.com/office/drawing/2014/main" id="{6BA9EA64-80CC-44B1-A762-FC2DF9B6F90D}"/>
              </a:ext>
            </a:extLst>
          </p:cNvPr>
          <p:cNvSpPr>
            <a:spLocks noGrp="1"/>
          </p:cNvSpPr>
          <p:nvPr>
            <p:ph idx="1"/>
          </p:nvPr>
        </p:nvSpPr>
        <p:spPr>
          <a:xfrm>
            <a:off x="919119" y="2415661"/>
            <a:ext cx="10353762" cy="3940752"/>
          </a:xfrm>
        </p:spPr>
        <p:txBody>
          <a:bodyPr/>
          <a:lstStyle/>
          <a:p>
            <a:r>
              <a:rPr lang="en-IN" b="1" u="sng" dirty="0"/>
              <a:t>INPUT TO THE SOFTWARE </a:t>
            </a:r>
            <a:r>
              <a:rPr lang="en-IN" u="sng" dirty="0"/>
              <a:t>:</a:t>
            </a:r>
            <a:r>
              <a:rPr lang="en-IN" dirty="0"/>
              <a:t> </a:t>
            </a:r>
            <a:r>
              <a:rPr lang="en-US" dirty="0"/>
              <a:t>It’s a DSA image showing a transverse projection of the vertebrobasilar and posterior cerebral circulation</a:t>
            </a:r>
          </a:p>
          <a:p>
            <a:endParaRPr lang="en-US" dirty="0"/>
          </a:p>
          <a:p>
            <a:pPr marL="0" indent="0">
              <a:buNone/>
            </a:pPr>
            <a:endParaRPr lang="en-IN" dirty="0"/>
          </a:p>
          <a:p>
            <a:r>
              <a:rPr lang="en-IN" b="1" u="sng" dirty="0"/>
              <a:t>OUTPUT FROM THE SOFTWARE: </a:t>
            </a:r>
            <a:r>
              <a:rPr lang="en-IN" dirty="0"/>
              <a:t>A DSA  image showcasing veins in a coloured format is  produced as output from the software for further and better  analysis.</a:t>
            </a:r>
          </a:p>
        </p:txBody>
      </p:sp>
    </p:spTree>
    <p:extLst>
      <p:ext uri="{BB962C8B-B14F-4D97-AF65-F5344CB8AC3E}">
        <p14:creationId xmlns:p14="http://schemas.microsoft.com/office/powerpoint/2010/main" val="209068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35-0818-41DD-854F-787118402AF3}"/>
              </a:ext>
            </a:extLst>
          </p:cNvPr>
          <p:cNvSpPr>
            <a:spLocks noGrp="1"/>
          </p:cNvSpPr>
          <p:nvPr>
            <p:ph type="title"/>
          </p:nvPr>
        </p:nvSpPr>
        <p:spPr/>
        <p:txBody>
          <a:bodyPr/>
          <a:lstStyle/>
          <a:p>
            <a:r>
              <a:rPr lang="en-IN" dirty="0"/>
              <a:t>SIGNIFICANCE OF THE technique used:</a:t>
            </a:r>
          </a:p>
        </p:txBody>
      </p:sp>
      <p:sp>
        <p:nvSpPr>
          <p:cNvPr id="3" name="Content Placeholder 2">
            <a:extLst>
              <a:ext uri="{FF2B5EF4-FFF2-40B4-BE49-F238E27FC236}">
                <a16:creationId xmlns:a16="http://schemas.microsoft.com/office/drawing/2014/main" id="{A777B5BF-6CCD-4BE0-B2B9-2A0BD94F7224}"/>
              </a:ext>
            </a:extLst>
          </p:cNvPr>
          <p:cNvSpPr>
            <a:spLocks noGrp="1"/>
          </p:cNvSpPr>
          <p:nvPr>
            <p:ph idx="1"/>
          </p:nvPr>
        </p:nvSpPr>
        <p:spPr>
          <a:xfrm>
            <a:off x="913795" y="1935921"/>
            <a:ext cx="10636054" cy="4589166"/>
          </a:xfrm>
        </p:spPr>
        <p:txBody>
          <a:bodyPr>
            <a:normAutofit/>
          </a:bodyPr>
          <a:lstStyle/>
          <a:p>
            <a:endParaRPr lang="en-IN" sz="2800" dirty="0"/>
          </a:p>
          <a:p>
            <a:r>
              <a:rPr lang="en-IN" sz="2800" dirty="0"/>
              <a:t>color-coding of DSA enhanced the </a:t>
            </a:r>
            <a:r>
              <a:rPr lang="en-IN" sz="2800" dirty="0" err="1"/>
              <a:t>conspicuity</a:t>
            </a:r>
            <a:r>
              <a:rPr lang="en-IN" sz="2800" dirty="0"/>
              <a:t> of findings on DSA images.</a:t>
            </a:r>
          </a:p>
          <a:p>
            <a:r>
              <a:rPr lang="en-IN" sz="2800" dirty="0"/>
              <a:t> It is particularly useful in situations in which there was a complex flow pattern and in evaluation of pre- and posttreatment acquisitions</a:t>
            </a:r>
            <a:r>
              <a:rPr lang="en-IN" sz="2000" dirty="0"/>
              <a:t>. </a:t>
            </a:r>
            <a:endParaRPr lang="en-IN" sz="2400" dirty="0"/>
          </a:p>
        </p:txBody>
      </p:sp>
    </p:spTree>
    <p:extLst>
      <p:ext uri="{BB962C8B-B14F-4D97-AF65-F5344CB8AC3E}">
        <p14:creationId xmlns:p14="http://schemas.microsoft.com/office/powerpoint/2010/main" val="34321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D405-252D-4181-A14B-C394DED382B8}"/>
              </a:ext>
            </a:extLst>
          </p:cNvPr>
          <p:cNvSpPr>
            <a:spLocks noGrp="1"/>
          </p:cNvSpPr>
          <p:nvPr>
            <p:ph type="title"/>
          </p:nvPr>
        </p:nvSpPr>
        <p:spPr>
          <a:xfrm>
            <a:off x="919119" y="2624831"/>
            <a:ext cx="10353761" cy="1326321"/>
          </a:xfrm>
        </p:spPr>
        <p:txBody>
          <a:bodyPr>
            <a:normAutofit/>
          </a:bodyPr>
          <a:lstStyle/>
          <a:p>
            <a:r>
              <a:rPr lang="en-IN" sz="6000" u="sng" dirty="0"/>
              <a:t>RESULTS:</a:t>
            </a:r>
          </a:p>
        </p:txBody>
      </p:sp>
    </p:spTree>
    <p:extLst>
      <p:ext uri="{BB962C8B-B14F-4D97-AF65-F5344CB8AC3E}">
        <p14:creationId xmlns:p14="http://schemas.microsoft.com/office/powerpoint/2010/main" val="377373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B1B9-D27E-4871-8813-879A5C277B10}"/>
              </a:ext>
            </a:extLst>
          </p:cNvPr>
          <p:cNvSpPr>
            <a:spLocks noGrp="1"/>
          </p:cNvSpPr>
          <p:nvPr>
            <p:ph type="title"/>
          </p:nvPr>
        </p:nvSpPr>
        <p:spPr>
          <a:xfrm>
            <a:off x="919119" y="310084"/>
            <a:ext cx="10353761" cy="1326321"/>
          </a:xfrm>
        </p:spPr>
        <p:txBody>
          <a:bodyPr>
            <a:normAutofit/>
          </a:bodyPr>
          <a:lstStyle/>
          <a:p>
            <a:r>
              <a:rPr lang="en-IN" sz="4400" u="sng" dirty="0"/>
              <a:t>INPUT IMAGE:</a:t>
            </a:r>
          </a:p>
        </p:txBody>
      </p:sp>
      <p:pic>
        <p:nvPicPr>
          <p:cNvPr id="7" name="Content Placeholder 6">
            <a:extLst>
              <a:ext uri="{FF2B5EF4-FFF2-40B4-BE49-F238E27FC236}">
                <a16:creationId xmlns:a16="http://schemas.microsoft.com/office/drawing/2014/main" id="{09E0B2F8-66BA-4A95-9F6E-44C65116B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110" y="1691634"/>
            <a:ext cx="5184560" cy="4856282"/>
          </a:xfrm>
        </p:spPr>
      </p:pic>
    </p:spTree>
    <p:extLst>
      <p:ext uri="{BB962C8B-B14F-4D97-AF65-F5344CB8AC3E}">
        <p14:creationId xmlns:p14="http://schemas.microsoft.com/office/powerpoint/2010/main" val="205838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F592-D6AC-4DB9-B8A4-1979F23347B4}"/>
              </a:ext>
            </a:extLst>
          </p:cNvPr>
          <p:cNvSpPr>
            <a:spLocks noGrp="1"/>
          </p:cNvSpPr>
          <p:nvPr>
            <p:ph type="title"/>
          </p:nvPr>
        </p:nvSpPr>
        <p:spPr>
          <a:xfrm>
            <a:off x="892162" y="376769"/>
            <a:ext cx="10353761" cy="1326321"/>
          </a:xfrm>
        </p:spPr>
        <p:txBody>
          <a:bodyPr>
            <a:normAutofit/>
          </a:bodyPr>
          <a:lstStyle/>
          <a:p>
            <a:r>
              <a:rPr lang="en-IN" sz="4400" u="sng" dirty="0"/>
              <a:t>COLOURED IMAGE:</a:t>
            </a:r>
          </a:p>
        </p:txBody>
      </p:sp>
      <p:pic>
        <p:nvPicPr>
          <p:cNvPr id="5" name="Picture 4">
            <a:extLst>
              <a:ext uri="{FF2B5EF4-FFF2-40B4-BE49-F238E27FC236}">
                <a16:creationId xmlns:a16="http://schemas.microsoft.com/office/drawing/2014/main" id="{C499D2AA-E4EF-408D-8839-C3DEFF511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246" y="1629698"/>
            <a:ext cx="4891595" cy="4851533"/>
          </a:xfrm>
          <a:prstGeom prst="rect">
            <a:avLst/>
          </a:prstGeom>
        </p:spPr>
      </p:pic>
    </p:spTree>
    <p:extLst>
      <p:ext uri="{BB962C8B-B14F-4D97-AF65-F5344CB8AC3E}">
        <p14:creationId xmlns:p14="http://schemas.microsoft.com/office/powerpoint/2010/main" val="2054124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899</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Times New Roman</vt:lpstr>
      <vt:lpstr>Damask</vt:lpstr>
      <vt:lpstr>BIOMEDICAL IMAGING (ECE 1023)  PROJECT REVIEW-3  TOPIC: DIGITAL SUBTRACTION ANGIOGRAM IMAGE ANALYSIS</vt:lpstr>
      <vt:lpstr>INTRODUCTION</vt:lpstr>
      <vt:lpstr>PROJECT DETAILS:</vt:lpstr>
      <vt:lpstr>Software details:</vt:lpstr>
      <vt:lpstr>INPUTS/OUTPUTS:</vt:lpstr>
      <vt:lpstr>SIGNIFICANCE OF THE technique used:</vt:lpstr>
      <vt:lpstr>RESULTS:</vt:lpstr>
      <vt:lpstr>INPUT IMAGE:</vt:lpstr>
      <vt:lpstr>COLOURED IMAGE:</vt:lpstr>
      <vt:lpstr>COLOUR CODED DSA IMAGE:</vt:lpstr>
      <vt:lpstr>ENHANCED DSA IMAGE</vt:lpstr>
      <vt:lpstr>MATLAB CODE: (Coloured image)</vt:lpstr>
      <vt:lpstr>MATLAB CODE: (Colour coded image)</vt:lpstr>
      <vt:lpstr>MATLAB CODE: (ENHANCED DSA image)</vt:lpstr>
      <vt:lpstr>MATLAB OUTPUT: (SUBPLOT)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gupta</dc:creator>
  <cp:lastModifiedBy>SUKARN PAHUJA</cp:lastModifiedBy>
  <cp:revision>99</cp:revision>
  <dcterms:created xsi:type="dcterms:W3CDTF">2020-07-29T12:15:10Z</dcterms:created>
  <dcterms:modified xsi:type="dcterms:W3CDTF">2020-10-29T06:01:04Z</dcterms:modified>
</cp:coreProperties>
</file>