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sldIdLst>
    <p:sldId id="257" r:id="rId4"/>
    <p:sldId id="271" r:id="rId5"/>
    <p:sldId id="293" r:id="rId6"/>
    <p:sldId id="307" r:id="rId7"/>
    <p:sldId id="272" r:id="rId8"/>
    <p:sldId id="302" r:id="rId9"/>
    <p:sldId id="291" r:id="rId10"/>
    <p:sldId id="292" r:id="rId11"/>
    <p:sldId id="301" r:id="rId12"/>
    <p:sldId id="306" r:id="rId13"/>
    <p:sldId id="303" r:id="rId14"/>
    <p:sldId id="304" r:id="rId15"/>
    <p:sldId id="305" r:id="rId16"/>
    <p:sldId id="273" r:id="rId17"/>
    <p:sldId id="274" r:id="rId18"/>
    <p:sldId id="285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50"/>
    <a:srgbClr val="194D75"/>
    <a:srgbClr val="036B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0BC39-D935-4AC1-8CC2-34EAA53301A6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8D164-D3A6-48EF-B537-20675E964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6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08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74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7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4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7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1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7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3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2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65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D164-D3A6-48EF-B537-20675E9645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473F-8EFB-4F75-9F67-F12B03889BE3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52B3-EC49-4323-948F-C792EC7DF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0810-E0A7-46BE-97FB-BF67BB9A0C89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7E47-1951-4F0C-B4E8-1109723EC7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7429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378299" y="1235545"/>
            <a:ext cx="5435402" cy="1050439"/>
            <a:chOff x="3061854" y="1665050"/>
            <a:chExt cx="5435402" cy="1050439"/>
          </a:xfrm>
        </p:grpSpPr>
        <p:sp>
          <p:nvSpPr>
            <p:cNvPr id="7" name="椭圆 6"/>
            <p:cNvSpPr/>
            <p:nvPr/>
          </p:nvSpPr>
          <p:spPr>
            <a:xfrm>
              <a:off x="3061854" y="1665050"/>
              <a:ext cx="1050439" cy="1050439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rgbClr val="194D75"/>
                  </a:solidFill>
                  <a:latin typeface="Impact" panose="020B0806030902050204" pitchFamily="34" charset="0"/>
                </a:rPr>
                <a:t>2</a:t>
              </a:r>
              <a:endParaRPr lang="zh-CN" altLang="en-US" sz="5400" dirty="0">
                <a:solidFill>
                  <a:srgbClr val="194D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23508" y="1665050"/>
              <a:ext cx="1050439" cy="1050439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rgbClr val="194D75"/>
                  </a:solidFill>
                  <a:latin typeface="Impact" panose="020B0806030902050204" pitchFamily="34" charset="0"/>
                </a:rPr>
                <a:t>0</a:t>
              </a:r>
              <a:endParaRPr lang="zh-CN" altLang="en-US" sz="5400" dirty="0">
                <a:solidFill>
                  <a:srgbClr val="194D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446817" y="1665050"/>
              <a:ext cx="1050439" cy="1050439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rgbClr val="194D75"/>
                  </a:solidFill>
                  <a:latin typeface="Impact" panose="020B0806030902050204" pitchFamily="34" charset="0"/>
                </a:rPr>
                <a:t>0</a:t>
              </a:r>
              <a:endParaRPr lang="zh-CN" altLang="en-US" sz="5400" dirty="0">
                <a:solidFill>
                  <a:srgbClr val="194D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985162" y="1665050"/>
              <a:ext cx="1050439" cy="1050439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rgbClr val="194D75"/>
                  </a:solidFill>
                  <a:latin typeface="Impact" panose="020B0806030902050204" pitchFamily="34" charset="0"/>
                </a:rPr>
                <a:t>2</a:t>
              </a:r>
              <a:endParaRPr lang="zh-CN" altLang="en-US" sz="5400" dirty="0">
                <a:solidFill>
                  <a:srgbClr val="194D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163519" y="2558326"/>
            <a:ext cx="7864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海燕科技有限公司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662883" y="4382645"/>
            <a:ext cx="2866234" cy="461665"/>
            <a:chOff x="5127839" y="3520887"/>
            <a:chExt cx="2866234" cy="461665"/>
          </a:xfrm>
        </p:grpSpPr>
        <p:sp>
          <p:nvSpPr>
            <p:cNvPr id="13" name="矩形: 圆角 12"/>
            <p:cNvSpPr/>
            <p:nvPr/>
          </p:nvSpPr>
          <p:spPr>
            <a:xfrm>
              <a:off x="5127839" y="3548597"/>
              <a:ext cx="1525105" cy="40040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194D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 报 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26826" y="3520887"/>
              <a:ext cx="1167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2009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40" y="1651635"/>
            <a:ext cx="2373630" cy="3314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08650" y="701040"/>
            <a:ext cx="4553585" cy="515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杨文玉</a:t>
            </a:r>
            <a:endParaRPr lang="zh-CN" altLang="en-US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出生年月：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21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籍贯：河南林州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毕业院校：中国石油大学</a:t>
            </a:r>
          </a:p>
          <a:p>
            <a:pPr fontAlgn="auto"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岗位职责：</a:t>
            </a: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负责机房网络、硬件设备、存储设备、虚拟化平台的运维，包括终端设备维护</a:t>
            </a: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项目日常工作支持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包括：系统安装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    网络调试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20340" y="5219700"/>
            <a:ext cx="2372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系统运维工程师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009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59300" y="1702969"/>
            <a:ext cx="63327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李林波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出生年月：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1993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12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13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日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籍贯：山西长治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毕业院校：大连科技学院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岗位职责：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+mn-ea"/>
                <a:sym typeface="+mn-ea"/>
              </a:rPr>
              <a:t>负责搭建测试环境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+mn-ea"/>
                <a:sym typeface="+mn-ea"/>
              </a:rPr>
              <a:t>完成所负责功能模块的PC机和移动终端的页面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+mn-ea"/>
                <a:sym typeface="+mn-ea"/>
              </a:rPr>
              <a:t>Web测试、兼容性以及安全性测试，提交缺陷报告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7436" y="4349873"/>
            <a:ext cx="3548409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chemeClr val="bg1"/>
                </a:solidFill>
                <a:latin typeface="+mn-ea"/>
                <a:sym typeface="+mn-ea"/>
              </a:rPr>
              <a:t>软件测试工程师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图片 4" descr="C:\Users\llb\Pictures\Camera Roll\微信图片_20191226203715.jpg微信图片_201912262037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899064" y="1702969"/>
            <a:ext cx="2203233" cy="3048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009"/>
          <a:stretch>
            <a:fillRect/>
          </a:stretch>
        </p:blipFill>
        <p:spPr>
          <a:xfrm>
            <a:off x="0" y="-9626"/>
            <a:ext cx="12192000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41091" y="1266551"/>
            <a:ext cx="607985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王官涛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籍贯：山东济南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毕业院校：中国石油大学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岗位职责：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、 为不同项目制定适合的数据库使用、维护、优化方案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、 对业务线提供数据库技术支持以及疑难杂症的排查 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、 根据公司目前数据库运行情况，打造适合公司的内部私有云数据库平台 </a:t>
            </a:r>
            <a:br>
              <a:rPr lang="zh-CN" altLang="en-US" b="1" dirty="0">
                <a:solidFill>
                  <a:schemeClr val="bg1"/>
                </a:solidFill>
                <a:latin typeface="+mn-ea"/>
              </a:rPr>
            </a:br>
            <a:r>
              <a:rPr lang="en-US" altLang="zh-CN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、 数据库管理操作自动化工具的开发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7968CB-0A72-4474-BA03-D8D66DA7B6CF}"/>
              </a:ext>
            </a:extLst>
          </p:cNvPr>
          <p:cNvSpPr/>
          <p:nvPr/>
        </p:nvSpPr>
        <p:spPr>
          <a:xfrm>
            <a:off x="2659600" y="4370655"/>
            <a:ext cx="3548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      DBA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018DB5-E6A4-4EE5-9058-02773AEE83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30" y="1582460"/>
            <a:ext cx="2283402" cy="3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009"/>
          <a:stretch>
            <a:fillRect/>
          </a:stretch>
        </p:blipFill>
        <p:spPr>
          <a:xfrm>
            <a:off x="0" y="-144708"/>
            <a:ext cx="12192000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3828" y="1456773"/>
            <a:ext cx="60798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康佳乐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籍贯：河北邯郸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岗位职责：</a:t>
            </a:r>
            <a:endParaRPr lang="en-US" altLang="zh-CN" sz="2400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、负责与开发人员对公司互联网产品的数据库进行设计、管理、调优和产品的上线与更新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、负责数据的日常维护、监控、备份恢复工作          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、配合开发人员分析对应的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SQL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的优化和实现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7968CB-0A72-4474-BA03-D8D66DA7B6CF}"/>
              </a:ext>
            </a:extLst>
          </p:cNvPr>
          <p:cNvSpPr/>
          <p:nvPr/>
        </p:nvSpPr>
        <p:spPr>
          <a:xfrm>
            <a:off x="1413164" y="4433583"/>
            <a:ext cx="42025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      DB (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存储工程师）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977D58-2C14-4A9E-8CE7-78F465259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78" y="1729604"/>
            <a:ext cx="2541701" cy="30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7429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076862" y="829577"/>
            <a:ext cx="2038277" cy="2038277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srgbClr val="194D75"/>
                </a:solidFill>
                <a:latin typeface="Impact" panose="020B0806030902050204" pitchFamily="34" charset="0"/>
              </a:rPr>
              <a:t>03</a:t>
            </a:r>
            <a:endParaRPr lang="zh-CN" altLang="en-US" sz="8000" dirty="0">
              <a:solidFill>
                <a:srgbClr val="194D75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4798" y="3051100"/>
            <a:ext cx="45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7429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076862" y="829577"/>
            <a:ext cx="2038277" cy="2038277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srgbClr val="194D75"/>
                </a:solidFill>
                <a:latin typeface="Impact" panose="020B0806030902050204" pitchFamily="34" charset="0"/>
              </a:rPr>
              <a:t>04</a:t>
            </a:r>
            <a:endParaRPr lang="zh-CN" altLang="en-US" sz="8000" dirty="0">
              <a:solidFill>
                <a:srgbClr val="194D75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4798" y="3051100"/>
            <a:ext cx="45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个人答辩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7429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378299" y="1235545"/>
            <a:ext cx="5435402" cy="1050439"/>
            <a:chOff x="3061854" y="1665050"/>
            <a:chExt cx="5435402" cy="1050439"/>
          </a:xfrm>
        </p:grpSpPr>
        <p:sp>
          <p:nvSpPr>
            <p:cNvPr id="7" name="椭圆 6"/>
            <p:cNvSpPr/>
            <p:nvPr/>
          </p:nvSpPr>
          <p:spPr>
            <a:xfrm>
              <a:off x="3061854" y="1665050"/>
              <a:ext cx="1050439" cy="1050439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rgbClr val="194D75"/>
                  </a:solidFill>
                  <a:latin typeface="Impact" panose="020B0806030902050204" pitchFamily="34" charset="0"/>
                </a:rPr>
                <a:t>2</a:t>
              </a:r>
              <a:endParaRPr lang="zh-CN" altLang="en-US" sz="5400" dirty="0">
                <a:solidFill>
                  <a:srgbClr val="194D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23508" y="1665050"/>
              <a:ext cx="1050439" cy="1050439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rgbClr val="194D75"/>
                  </a:solidFill>
                  <a:latin typeface="Impact" panose="020B0806030902050204" pitchFamily="34" charset="0"/>
                </a:rPr>
                <a:t>0</a:t>
              </a:r>
              <a:endParaRPr lang="zh-CN" altLang="en-US" sz="5400" dirty="0">
                <a:solidFill>
                  <a:srgbClr val="194D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446817" y="1665050"/>
              <a:ext cx="1050439" cy="1050439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rgbClr val="194D75"/>
                  </a:solidFill>
                  <a:latin typeface="Impact" panose="020B0806030902050204" pitchFamily="34" charset="0"/>
                </a:rPr>
                <a:t>0</a:t>
              </a:r>
              <a:endParaRPr lang="zh-CN" altLang="en-US" sz="5400" dirty="0">
                <a:solidFill>
                  <a:srgbClr val="194D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985162" y="1665050"/>
              <a:ext cx="1050439" cy="1050439"/>
            </a:xfrm>
            <a:prstGeom prst="ellipse">
              <a:avLst/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rgbClr val="194D75"/>
                  </a:solidFill>
                  <a:latin typeface="Impact" panose="020B0806030902050204" pitchFamily="34" charset="0"/>
                </a:rPr>
                <a:t>2</a:t>
              </a:r>
              <a:endParaRPr lang="zh-CN" altLang="en-US" sz="5400" dirty="0">
                <a:solidFill>
                  <a:srgbClr val="194D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163519" y="2558326"/>
            <a:ext cx="7864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662883" y="3520887"/>
            <a:ext cx="2866234" cy="461665"/>
            <a:chOff x="5127839" y="3520887"/>
            <a:chExt cx="2866234" cy="461665"/>
          </a:xfrm>
        </p:grpSpPr>
        <p:sp>
          <p:nvSpPr>
            <p:cNvPr id="13" name="矩形: 圆角 12"/>
            <p:cNvSpPr/>
            <p:nvPr/>
          </p:nvSpPr>
          <p:spPr>
            <a:xfrm>
              <a:off x="5127839" y="3548597"/>
              <a:ext cx="1525105" cy="40040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solidFill>
                    <a:srgbClr val="194D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 报 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826826" y="3520887"/>
              <a:ext cx="1167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8"/>
            <a:ext cx="12192000" cy="697429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076862" y="829577"/>
            <a:ext cx="2038277" cy="2038277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srgbClr val="194D75"/>
                </a:solidFill>
                <a:latin typeface="Impact" panose="020B0806030902050204" pitchFamily="34" charset="0"/>
              </a:rPr>
              <a:t>01</a:t>
            </a:r>
            <a:endParaRPr lang="zh-CN" altLang="en-US" sz="8000" dirty="0">
              <a:solidFill>
                <a:srgbClr val="194D75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4798" y="3051100"/>
            <a:ext cx="45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" y="0"/>
            <a:ext cx="12192000" cy="69742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99271" y="681972"/>
            <a:ext cx="45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EA10B7-618C-423C-8221-0F911FF6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94" y="2463032"/>
            <a:ext cx="2903472" cy="27205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E75C8E-8CAF-49DE-B41D-BFCBD01726D4}"/>
              </a:ext>
            </a:extLst>
          </p:cNvPr>
          <p:cNvSpPr txBox="1"/>
          <p:nvPr/>
        </p:nvSpPr>
        <p:spPr>
          <a:xfrm>
            <a:off x="4569538" y="2636540"/>
            <a:ext cx="6487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每当暴风雨来临之前，海燕经常在海面上飞翔，因此，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海燕“ 一词含有 ”暴风雨的预言者“ 之意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然而海燕精神代表了 勇敢，坚强，不屈不挠，面对困难无所畏惧，越挫越勇的精神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2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742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E75C8E-8CAF-49DE-B41D-BFCBD01726D4}"/>
              </a:ext>
            </a:extLst>
          </p:cNvPr>
          <p:cNvSpPr txBox="1"/>
          <p:nvPr/>
        </p:nvSpPr>
        <p:spPr>
          <a:xfrm>
            <a:off x="1330537" y="1067398"/>
            <a:ext cx="9281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主营业务：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软件定制开发、测试、维护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电子信息产品及配件的销售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核心技术方向为云计算、移动互联网、信息安全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1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7429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076862" y="829577"/>
            <a:ext cx="2038277" cy="2038277"/>
          </a:xfrm>
          <a:prstGeom prst="ellipse">
            <a:avLst/>
          </a:prstGeom>
          <a:gradFill>
            <a:gsLst>
              <a:gs pos="0">
                <a:srgbClr val="E5E5E5"/>
              </a:gs>
              <a:gs pos="100000">
                <a:srgbClr val="FEFEFE"/>
              </a:gs>
            </a:gsLst>
            <a:lin ang="5400000" scaled="1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0E0E0"/>
                </a:gs>
              </a:gsLst>
              <a:lin ang="5400000" scaled="1"/>
            </a:gra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solidFill>
                  <a:srgbClr val="194D75"/>
                </a:solidFill>
                <a:latin typeface="Impact" panose="020B0806030902050204" pitchFamily="34" charset="0"/>
              </a:rPr>
              <a:t>02</a:t>
            </a:r>
            <a:endParaRPr lang="zh-CN" altLang="en-US" sz="8000" dirty="0">
              <a:solidFill>
                <a:srgbClr val="194D75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4798" y="3051100"/>
            <a:ext cx="45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公司员工介绍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2009"/>
          <a:stretch>
            <a:fillRect/>
          </a:stretch>
        </p:blipFill>
        <p:spPr>
          <a:xfrm>
            <a:off x="0" y="10390"/>
            <a:ext cx="12192000" cy="6858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8801" y="1060818"/>
            <a:ext cx="6270466" cy="432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刘伟</a:t>
            </a:r>
            <a:endParaRPr lang="en-US" altLang="zh-CN" sz="24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年龄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:24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籍贯：山西长治</a:t>
            </a:r>
            <a:endParaRPr lang="en-US" altLang="zh-CN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毕业院校：中国石油大学</a:t>
            </a:r>
          </a:p>
          <a:p>
            <a:pPr fontAlgn="auto"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岗位职责：</a:t>
            </a: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持续集成相关新技术的开发和应用比如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docker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等应用</a:t>
            </a:r>
            <a:endParaRPr lang="en-US" altLang="zh-CN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持续改善发布流程、提升流程的简易性和可靠性</a:t>
            </a:r>
            <a:endParaRPr lang="en-US" altLang="zh-CN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配置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公司管理工具与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开发、测试工具的集成应用解决方案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2CD7D4-9CCD-4B39-B0D4-B8AEF8C51F84}"/>
              </a:ext>
            </a:extLst>
          </p:cNvPr>
          <p:cNvSpPr txBox="1"/>
          <p:nvPr/>
        </p:nvSpPr>
        <p:spPr>
          <a:xfrm>
            <a:off x="2532380" y="5206365"/>
            <a:ext cx="330962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持续集成工程师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F5A71F-3462-4ABF-92DD-F7698B6B85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80" y="1520453"/>
            <a:ext cx="2553777" cy="35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9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009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16400" y="1276942"/>
            <a:ext cx="64851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王璐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籍贯：河北保定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毕业院校：中国石油大学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岗位职责：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负责公司的基础运维工作、包括桌面、网络、硬件、监控体系等。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编写运维相关的文档手册、流程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负责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系统及其应用部署调试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7968CB-0A72-4474-BA03-D8D66DA7B6CF}"/>
              </a:ext>
            </a:extLst>
          </p:cNvPr>
          <p:cNvSpPr/>
          <p:nvPr/>
        </p:nvSpPr>
        <p:spPr>
          <a:xfrm>
            <a:off x="2784291" y="4776001"/>
            <a:ext cx="3548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运维工程师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375729-56FD-44E9-999F-B9D57AE7CD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91" y="1918224"/>
            <a:ext cx="2379991" cy="31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009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59773" y="1702969"/>
            <a:ext cx="588195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刘涛</a:t>
            </a:r>
            <a:endParaRPr lang="en-US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年龄：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籍贯：河北廊坊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毕业院校：中国石油大学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岗位职责：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负责网站服务应用的日常升级、发布及维护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负责突发性事件的快速响应和处理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负责部署并优化各类网站技术架构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7968CB-0A72-4474-BA03-D8D66DA7B6CF}"/>
              </a:ext>
            </a:extLst>
          </p:cNvPr>
          <p:cNvSpPr/>
          <p:nvPr/>
        </p:nvSpPr>
        <p:spPr>
          <a:xfrm>
            <a:off x="2784291" y="4349873"/>
            <a:ext cx="35484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运维工程师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9B4C47-69C8-4362-8833-2E49BEEAD9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71" y="2186125"/>
            <a:ext cx="2744321" cy="24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2009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76423" y="764279"/>
            <a:ext cx="6121083" cy="556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候珠宝</a:t>
            </a:r>
            <a:endParaRPr lang="en-US" altLang="zh-CN" sz="24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年龄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:24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籍贯：山西临汾</a:t>
            </a:r>
            <a:endParaRPr lang="en-US" altLang="zh-CN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毕业院校：中国石油大学</a:t>
            </a:r>
          </a:p>
          <a:p>
            <a:pPr fontAlgn="auto"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岗位职责：</a:t>
            </a: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负责公司产品客户端测试任务：指定测试计划，编写测试方案并完成相应测试工作</a:t>
            </a:r>
            <a:endParaRPr lang="en-US" altLang="zh-CN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按照测试流程和测试规范独立完成分配的测试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根据产品需求和设计文档，指定测试计划，并分析测试需求，设计测试流程，编写测试文档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2CD7D4-9CCD-4B39-B0D4-B8AEF8C51F84}"/>
              </a:ext>
            </a:extLst>
          </p:cNvPr>
          <p:cNvSpPr txBox="1"/>
          <p:nvPr/>
        </p:nvSpPr>
        <p:spPr>
          <a:xfrm>
            <a:off x="2532380" y="5206365"/>
            <a:ext cx="274955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软件测试工程师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85B2CB-ADC2-4D5A-8908-E753B2102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1558636"/>
            <a:ext cx="2571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044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7862"/>
      </a:accent1>
      <a:accent2>
        <a:srgbClr val="FEC160"/>
      </a:accent2>
      <a:accent3>
        <a:srgbClr val="21B37A"/>
      </a:accent3>
      <a:accent4>
        <a:srgbClr val="B2874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宽屏</PresentationFormat>
  <Paragraphs>165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楷体</vt:lpstr>
      <vt:lpstr>微软雅黑</vt:lpstr>
      <vt:lpstr>Arial</vt:lpstr>
      <vt:lpstr>Calibri</vt:lpstr>
      <vt:lpstr>Calibri Light</vt:lpstr>
      <vt:lpstr>Impact</vt:lpstr>
      <vt:lpstr>Office 主题​​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5044.pptx</dc:title>
  <dc:creator/>
  <cp:lastModifiedBy/>
  <cp:revision>1</cp:revision>
  <dcterms:created xsi:type="dcterms:W3CDTF">2017-04-12T00:54:26Z</dcterms:created>
  <dcterms:modified xsi:type="dcterms:W3CDTF">2020-01-03T06:39:27Z</dcterms:modified>
</cp:coreProperties>
</file>