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302" r:id="rId3"/>
    <p:sldId id="265" r:id="rId4"/>
    <p:sldId id="303" r:id="rId5"/>
    <p:sldId id="299" r:id="rId6"/>
    <p:sldId id="300" r:id="rId7"/>
    <p:sldId id="301" r:id="rId8"/>
    <p:sldId id="285" r:id="rId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0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48474" autoAdjust="0"/>
  </p:normalViewPr>
  <p:slideViewPr>
    <p:cSldViewPr>
      <p:cViewPr varScale="1">
        <p:scale>
          <a:sx n="34" d="100"/>
          <a:sy n="34" d="100"/>
        </p:scale>
        <p:origin x="-2184" y="-84"/>
      </p:cViewPr>
      <p:guideLst>
        <p:guide orient="horz" pos="2160"/>
        <p:guide pos="2880"/>
      </p:guideLst>
    </p:cSldViewPr>
  </p:slideViewPr>
  <p:outlineViewPr>
    <p:cViewPr>
      <p:scale>
        <a:sx n="33" d="100"/>
        <a:sy n="33" d="100"/>
      </p:scale>
      <p:origin x="0" y="3222"/>
    </p:cViewPr>
  </p:outlineViewPr>
  <p:notesTextViewPr>
    <p:cViewPr>
      <p:scale>
        <a:sx n="1" d="1"/>
        <a:sy n="1" d="1"/>
      </p:scale>
      <p:origin x="0" y="0"/>
    </p:cViewPr>
  </p:notesTextViewPr>
  <p:notesViewPr>
    <p:cSldViewPr>
      <p:cViewPr varScale="1">
        <p:scale>
          <a:sx n="56" d="100"/>
          <a:sy n="56" d="100"/>
        </p:scale>
        <p:origin x="-26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D2374-BC47-47EF-B08F-621B6DC540E6}"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zh-CN" altLang="en-US"/>
        </a:p>
      </dgm:t>
    </dgm:pt>
    <dgm:pt modelId="{57E90A83-5BB3-4FD8-B56A-0615CA744FA0}">
      <dgm:prSet phldrT="[文本]" custT="1"/>
      <dgm:spPr>
        <a:solidFill>
          <a:srgbClr val="00B050"/>
        </a:solidFill>
      </dgm:spPr>
      <dgm:t>
        <a:bodyPr/>
        <a:lstStyle/>
        <a:p>
          <a:r>
            <a:rPr lang="zh-CN" altLang="en-US" sz="4000" b="1" dirty="0" smtClean="0"/>
            <a:t>健康档案</a:t>
          </a:r>
          <a:endParaRPr lang="zh-CN" altLang="en-US" sz="4000" b="1" dirty="0"/>
        </a:p>
      </dgm:t>
    </dgm:pt>
    <dgm:pt modelId="{38AC2261-B7D5-4623-809A-2F2379B1F799}" type="parTrans" cxnId="{865DB5F4-A1DD-46DC-9A17-D02DC5174EF5}">
      <dgm:prSet/>
      <dgm:spPr/>
      <dgm:t>
        <a:bodyPr/>
        <a:lstStyle/>
        <a:p>
          <a:endParaRPr lang="zh-CN" altLang="en-US" sz="1400" b="1"/>
        </a:p>
      </dgm:t>
    </dgm:pt>
    <dgm:pt modelId="{7854A023-4780-4C69-AEE8-C690E4B1465C}" type="sibTrans" cxnId="{865DB5F4-A1DD-46DC-9A17-D02DC5174EF5}">
      <dgm:prSet/>
      <dgm:spPr/>
      <dgm:t>
        <a:bodyPr/>
        <a:lstStyle/>
        <a:p>
          <a:endParaRPr lang="zh-CN" altLang="en-US" sz="1400" b="1"/>
        </a:p>
      </dgm:t>
    </dgm:pt>
    <dgm:pt modelId="{83710EC5-188B-4F2F-9314-8A16E663A5E7}">
      <dgm:prSet phldrT="[文本]" custT="1"/>
      <dgm:spPr>
        <a:solidFill>
          <a:srgbClr val="00B050"/>
        </a:solidFill>
      </dgm:spPr>
      <dgm:t>
        <a:bodyPr/>
        <a:lstStyle/>
        <a:p>
          <a:r>
            <a:rPr lang="zh-CN" altLang="en-US" sz="4000" b="1" dirty="0" smtClean="0"/>
            <a:t>电子病历</a:t>
          </a:r>
          <a:endParaRPr lang="zh-CN" altLang="en-US" sz="4000" b="1" dirty="0"/>
        </a:p>
      </dgm:t>
    </dgm:pt>
    <dgm:pt modelId="{C13C4CE7-29DE-4B54-A56B-4C6CCEE2F994}" type="parTrans" cxnId="{1204A518-779C-44CB-8E8C-752C1E13F7B0}">
      <dgm:prSet/>
      <dgm:spPr/>
      <dgm:t>
        <a:bodyPr/>
        <a:lstStyle/>
        <a:p>
          <a:endParaRPr lang="zh-CN" altLang="en-US" sz="1400" b="1"/>
        </a:p>
      </dgm:t>
    </dgm:pt>
    <dgm:pt modelId="{069BA23B-0603-4A25-9F37-FF4DBCD6C6F3}" type="sibTrans" cxnId="{1204A518-779C-44CB-8E8C-752C1E13F7B0}">
      <dgm:prSet/>
      <dgm:spPr/>
      <dgm:t>
        <a:bodyPr/>
        <a:lstStyle/>
        <a:p>
          <a:endParaRPr lang="zh-CN" altLang="en-US" sz="1400" b="1"/>
        </a:p>
      </dgm:t>
    </dgm:pt>
    <dgm:pt modelId="{FD61DC5C-C0BC-47DA-BFAF-1FFCE315ED20}" type="pres">
      <dgm:prSet presAssocID="{727D2374-BC47-47EF-B08F-621B6DC540E6}" presName="Name0" presStyleCnt="0">
        <dgm:presLayoutVars>
          <dgm:dir/>
          <dgm:animLvl val="lvl"/>
          <dgm:resizeHandles val="exact"/>
        </dgm:presLayoutVars>
      </dgm:prSet>
      <dgm:spPr/>
      <dgm:t>
        <a:bodyPr/>
        <a:lstStyle/>
        <a:p>
          <a:endParaRPr lang="zh-CN" altLang="en-US"/>
        </a:p>
      </dgm:t>
    </dgm:pt>
    <dgm:pt modelId="{D2E5141F-2F1B-4BB3-84AE-7515C846EFED}" type="pres">
      <dgm:prSet presAssocID="{57E90A83-5BB3-4FD8-B56A-0615CA744FA0}" presName="parTxOnly" presStyleLbl="node1" presStyleIdx="0" presStyleCnt="2">
        <dgm:presLayoutVars>
          <dgm:chMax val="0"/>
          <dgm:chPref val="0"/>
          <dgm:bulletEnabled val="1"/>
        </dgm:presLayoutVars>
      </dgm:prSet>
      <dgm:spPr/>
      <dgm:t>
        <a:bodyPr/>
        <a:lstStyle/>
        <a:p>
          <a:endParaRPr lang="zh-CN" altLang="en-US"/>
        </a:p>
      </dgm:t>
    </dgm:pt>
    <dgm:pt modelId="{59C4E05D-BC3C-4A78-9598-F618AD90EB07}" type="pres">
      <dgm:prSet presAssocID="{7854A023-4780-4C69-AEE8-C690E4B1465C}" presName="parTxOnlySpace" presStyleCnt="0"/>
      <dgm:spPr/>
    </dgm:pt>
    <dgm:pt modelId="{0541E1DB-6EB2-42E4-B624-780CD3B87391}" type="pres">
      <dgm:prSet presAssocID="{83710EC5-188B-4F2F-9314-8A16E663A5E7}" presName="parTxOnly" presStyleLbl="node1" presStyleIdx="1" presStyleCnt="2">
        <dgm:presLayoutVars>
          <dgm:chMax val="0"/>
          <dgm:chPref val="0"/>
          <dgm:bulletEnabled val="1"/>
        </dgm:presLayoutVars>
      </dgm:prSet>
      <dgm:spPr/>
      <dgm:t>
        <a:bodyPr/>
        <a:lstStyle/>
        <a:p>
          <a:endParaRPr lang="zh-CN" altLang="en-US"/>
        </a:p>
      </dgm:t>
    </dgm:pt>
  </dgm:ptLst>
  <dgm:cxnLst>
    <dgm:cxn modelId="{67E7F548-5F51-4FA2-8DC6-9607CC9A28CD}" type="presOf" srcId="{83710EC5-188B-4F2F-9314-8A16E663A5E7}" destId="{0541E1DB-6EB2-42E4-B624-780CD3B87391}" srcOrd="0" destOrd="0" presId="urn:microsoft.com/office/officeart/2005/8/layout/chevron1"/>
    <dgm:cxn modelId="{865DB5F4-A1DD-46DC-9A17-D02DC5174EF5}" srcId="{727D2374-BC47-47EF-B08F-621B6DC540E6}" destId="{57E90A83-5BB3-4FD8-B56A-0615CA744FA0}" srcOrd="0" destOrd="0" parTransId="{38AC2261-B7D5-4623-809A-2F2379B1F799}" sibTransId="{7854A023-4780-4C69-AEE8-C690E4B1465C}"/>
    <dgm:cxn modelId="{16FA4483-A6BC-45FB-A639-541359C139C6}" type="presOf" srcId="{57E90A83-5BB3-4FD8-B56A-0615CA744FA0}" destId="{D2E5141F-2F1B-4BB3-84AE-7515C846EFED}" srcOrd="0" destOrd="0" presId="urn:microsoft.com/office/officeart/2005/8/layout/chevron1"/>
    <dgm:cxn modelId="{BDFEEB81-C5B0-4C6B-82B8-4C2CCBA399C1}" type="presOf" srcId="{727D2374-BC47-47EF-B08F-621B6DC540E6}" destId="{FD61DC5C-C0BC-47DA-BFAF-1FFCE315ED20}" srcOrd="0" destOrd="0" presId="urn:microsoft.com/office/officeart/2005/8/layout/chevron1"/>
    <dgm:cxn modelId="{1204A518-779C-44CB-8E8C-752C1E13F7B0}" srcId="{727D2374-BC47-47EF-B08F-621B6DC540E6}" destId="{83710EC5-188B-4F2F-9314-8A16E663A5E7}" srcOrd="1" destOrd="0" parTransId="{C13C4CE7-29DE-4B54-A56B-4C6CCEE2F994}" sibTransId="{069BA23B-0603-4A25-9F37-FF4DBCD6C6F3}"/>
    <dgm:cxn modelId="{732AE6E5-90F9-4CF2-BB61-61F5562D4452}" type="presParOf" srcId="{FD61DC5C-C0BC-47DA-BFAF-1FFCE315ED20}" destId="{D2E5141F-2F1B-4BB3-84AE-7515C846EFED}" srcOrd="0" destOrd="0" presId="urn:microsoft.com/office/officeart/2005/8/layout/chevron1"/>
    <dgm:cxn modelId="{7A1B95EC-7768-4D72-A177-D8F1CE404F2C}" type="presParOf" srcId="{FD61DC5C-C0BC-47DA-BFAF-1FFCE315ED20}" destId="{59C4E05D-BC3C-4A78-9598-F618AD90EB07}" srcOrd="1" destOrd="0" presId="urn:microsoft.com/office/officeart/2005/8/layout/chevron1"/>
    <dgm:cxn modelId="{530078B0-4A9A-4871-A796-DA850535910D}" type="presParOf" srcId="{FD61DC5C-C0BC-47DA-BFAF-1FFCE315ED20}" destId="{0541E1DB-6EB2-42E4-B624-780CD3B87391}"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632F8-F184-436E-A42F-A315BD17875B}"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zh-CN" altLang="en-US"/>
        </a:p>
      </dgm:t>
    </dgm:pt>
    <dgm:pt modelId="{EDF8FDB1-34BA-4CB8-B58B-934127B6A97D}">
      <dgm:prSet phldrT="[文本]">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机构</a:t>
          </a:r>
          <a:endParaRPr lang="en-US" altLang="zh-CN" b="1" dirty="0" smtClean="0"/>
        </a:p>
        <a:p>
          <a:r>
            <a:rPr lang="zh-CN" altLang="en-US" b="1" dirty="0" smtClean="0"/>
            <a:t>数据共享</a:t>
          </a:r>
          <a:endParaRPr lang="zh-CN" altLang="en-US" dirty="0"/>
        </a:p>
      </dgm:t>
    </dgm:pt>
    <dgm:pt modelId="{F2A40E4F-2865-4D14-BB00-FFCC58A52245}" type="parTrans" cxnId="{B7D3D0F8-22EF-4158-AD3C-1697CEB7D367}">
      <dgm:prSet/>
      <dgm:spPr/>
      <dgm:t>
        <a:bodyPr/>
        <a:lstStyle/>
        <a:p>
          <a:endParaRPr lang="zh-CN" altLang="en-US"/>
        </a:p>
      </dgm:t>
    </dgm:pt>
    <dgm:pt modelId="{66DDE5DF-C686-4E97-A3A8-C9593838A3DD}" type="sibTrans" cxnId="{B7D3D0F8-22EF-4158-AD3C-1697CEB7D367}">
      <dgm:prSet/>
      <dgm:spPr/>
      <dgm:t>
        <a:bodyPr/>
        <a:lstStyle/>
        <a:p>
          <a:endParaRPr lang="zh-CN" altLang="en-US"/>
        </a:p>
      </dgm:t>
    </dgm:pt>
    <dgm:pt modelId="{1488197B-31FB-443C-A5F2-CD826C032533}">
      <dgm:prSet phldrT="[文本]">
        <dgm:style>
          <a:lnRef idx="0">
            <a:schemeClr val="accent3"/>
          </a:lnRef>
          <a:fillRef idx="3">
            <a:schemeClr val="accent3"/>
          </a:fillRef>
          <a:effectRef idx="3">
            <a:schemeClr val="accent3"/>
          </a:effectRef>
          <a:fontRef idx="minor">
            <a:schemeClr val="lt1"/>
          </a:fontRef>
        </dgm:style>
      </dgm:prSet>
      <dgm:spPr/>
      <dgm:t>
        <a:bodyPr/>
        <a:lstStyle/>
        <a:p>
          <a:r>
            <a:rPr lang="zh-CN" altLang="en-US" b="1" dirty="0" smtClean="0">
              <a:solidFill>
                <a:sysClr val="windowText" lastClr="000000"/>
              </a:solidFill>
            </a:rPr>
            <a:t>行政</a:t>
          </a:r>
          <a:endParaRPr lang="en-US" altLang="zh-CN" b="1" dirty="0" smtClean="0">
            <a:solidFill>
              <a:sysClr val="windowText" lastClr="000000"/>
            </a:solidFill>
          </a:endParaRPr>
        </a:p>
        <a:p>
          <a:r>
            <a:rPr lang="zh-CN" altLang="en-US" b="1" dirty="0" smtClean="0">
              <a:solidFill>
                <a:sysClr val="windowText" lastClr="000000"/>
              </a:solidFill>
            </a:rPr>
            <a:t>决策支持</a:t>
          </a:r>
          <a:endParaRPr lang="zh-CN" altLang="en-US" b="1" dirty="0">
            <a:solidFill>
              <a:sysClr val="windowText" lastClr="000000"/>
            </a:solidFill>
          </a:endParaRPr>
        </a:p>
      </dgm:t>
    </dgm:pt>
    <dgm:pt modelId="{A710797C-B173-4B8A-8D7E-6A20DF220F09}" type="parTrans" cxnId="{D1F0B9A7-9499-41E1-AD89-5544A04B5E6C}">
      <dgm:prSet/>
      <dgm:spPr/>
      <dgm:t>
        <a:bodyPr/>
        <a:lstStyle/>
        <a:p>
          <a:endParaRPr lang="zh-CN" altLang="en-US"/>
        </a:p>
      </dgm:t>
    </dgm:pt>
    <dgm:pt modelId="{3990C742-D26B-4165-A4CF-701C2CC0EC4F}" type="sibTrans" cxnId="{D1F0B9A7-9499-41E1-AD89-5544A04B5E6C}">
      <dgm:prSet/>
      <dgm:spPr/>
      <dgm:t>
        <a:bodyPr/>
        <a:lstStyle/>
        <a:p>
          <a:endParaRPr lang="zh-CN" altLang="en-US"/>
        </a:p>
      </dgm:t>
    </dgm:pt>
    <dgm:pt modelId="{FB73F4E3-1B66-4C57-9086-6FE900BEC585}">
      <dgm:prSet phldrT="[文本]">
        <dgm:style>
          <a:lnRef idx="0">
            <a:schemeClr val="accent3"/>
          </a:lnRef>
          <a:fillRef idx="3">
            <a:schemeClr val="accent3"/>
          </a:fillRef>
          <a:effectRef idx="3">
            <a:schemeClr val="accent3"/>
          </a:effectRef>
          <a:fontRef idx="minor">
            <a:schemeClr val="lt1"/>
          </a:fontRef>
        </dgm:style>
      </dgm:prSet>
      <dgm:spPr/>
      <dgm:t>
        <a:bodyPr/>
        <a:lstStyle/>
        <a:p>
          <a:r>
            <a:rPr lang="zh-CN" altLang="en-US" b="1" dirty="0" smtClean="0">
              <a:solidFill>
                <a:sysClr val="windowText" lastClr="000000"/>
              </a:solidFill>
            </a:rPr>
            <a:t>居民</a:t>
          </a:r>
          <a:endParaRPr lang="en-US" altLang="zh-CN" b="1" dirty="0" smtClean="0">
            <a:solidFill>
              <a:sysClr val="windowText" lastClr="000000"/>
            </a:solidFill>
          </a:endParaRPr>
        </a:p>
        <a:p>
          <a:r>
            <a:rPr lang="zh-CN" altLang="en-US" b="1" dirty="0" smtClean="0">
              <a:solidFill>
                <a:sysClr val="windowText" lastClr="000000"/>
              </a:solidFill>
            </a:rPr>
            <a:t>信息发布</a:t>
          </a:r>
          <a:endParaRPr lang="zh-CN" altLang="en-US" b="1" dirty="0">
            <a:solidFill>
              <a:sysClr val="windowText" lastClr="000000"/>
            </a:solidFill>
          </a:endParaRPr>
        </a:p>
      </dgm:t>
    </dgm:pt>
    <dgm:pt modelId="{54536EC8-93E8-4986-A6D9-293583475539}" type="parTrans" cxnId="{230D4807-0B77-4721-AF0E-3A3D1FB03FED}">
      <dgm:prSet/>
      <dgm:spPr/>
      <dgm:t>
        <a:bodyPr/>
        <a:lstStyle/>
        <a:p>
          <a:endParaRPr lang="zh-CN" altLang="en-US"/>
        </a:p>
      </dgm:t>
    </dgm:pt>
    <dgm:pt modelId="{AEB91F4C-A381-4022-9601-63EE65187213}" type="sibTrans" cxnId="{230D4807-0B77-4721-AF0E-3A3D1FB03FED}">
      <dgm:prSet/>
      <dgm:spPr/>
      <dgm:t>
        <a:bodyPr/>
        <a:lstStyle/>
        <a:p>
          <a:endParaRPr lang="zh-CN" altLang="en-US"/>
        </a:p>
      </dgm:t>
    </dgm:pt>
    <dgm:pt modelId="{94C785C5-1A8D-4171-96D4-998C610CF914}">
      <dgm:prSet phldrT="[文本]">
        <dgm:style>
          <a:lnRef idx="0">
            <a:schemeClr val="accent4"/>
          </a:lnRef>
          <a:fillRef idx="3">
            <a:schemeClr val="accent4"/>
          </a:fillRef>
          <a:effectRef idx="3">
            <a:schemeClr val="accent4"/>
          </a:effectRef>
          <a:fontRef idx="minor">
            <a:schemeClr val="lt1"/>
          </a:fontRef>
        </dgm:style>
      </dgm:prSet>
      <dgm:spPr/>
      <dgm:t>
        <a:bodyPr/>
        <a:lstStyle/>
        <a:p>
          <a:r>
            <a:rPr lang="zh-CN" altLang="en-US" b="1" dirty="0" smtClean="0"/>
            <a:t>厂商</a:t>
          </a:r>
          <a:endParaRPr lang="en-US" altLang="zh-CN" b="1" dirty="0" smtClean="0"/>
        </a:p>
        <a:p>
          <a:r>
            <a:rPr lang="zh-CN" altLang="en-US" b="1" dirty="0" smtClean="0"/>
            <a:t>增值服务</a:t>
          </a:r>
          <a:endParaRPr lang="zh-CN" altLang="en-US" b="1" dirty="0"/>
        </a:p>
      </dgm:t>
    </dgm:pt>
    <dgm:pt modelId="{E9F64D06-4B81-404B-8F13-26DFFEDB00F4}" type="parTrans" cxnId="{55531E27-35E2-411F-93FD-FD44DA174F2B}">
      <dgm:prSet/>
      <dgm:spPr/>
      <dgm:t>
        <a:bodyPr/>
        <a:lstStyle/>
        <a:p>
          <a:endParaRPr lang="zh-CN" altLang="en-US"/>
        </a:p>
      </dgm:t>
    </dgm:pt>
    <dgm:pt modelId="{21F4A075-696F-40AA-9039-7BA3D8CDD476}" type="sibTrans" cxnId="{55531E27-35E2-411F-93FD-FD44DA174F2B}">
      <dgm:prSet/>
      <dgm:spPr/>
      <dgm:t>
        <a:bodyPr/>
        <a:lstStyle/>
        <a:p>
          <a:endParaRPr lang="zh-CN" altLang="en-US"/>
        </a:p>
      </dgm:t>
    </dgm:pt>
    <dgm:pt modelId="{BAC0F934-0C3A-46C0-A394-6FD9E9034413}" type="pres">
      <dgm:prSet presAssocID="{2BD632F8-F184-436E-A42F-A315BD17875B}" presName="matrix" presStyleCnt="0">
        <dgm:presLayoutVars>
          <dgm:chMax val="1"/>
          <dgm:dir/>
          <dgm:resizeHandles val="exact"/>
        </dgm:presLayoutVars>
      </dgm:prSet>
      <dgm:spPr/>
      <dgm:t>
        <a:bodyPr/>
        <a:lstStyle/>
        <a:p>
          <a:endParaRPr lang="zh-CN" altLang="en-US"/>
        </a:p>
      </dgm:t>
    </dgm:pt>
    <dgm:pt modelId="{20720900-4667-49A9-A20C-7FADF542CF6E}" type="pres">
      <dgm:prSet presAssocID="{2BD632F8-F184-436E-A42F-A315BD17875B}" presName="axisShape" presStyleLbl="bgShp" presStyleIdx="0" presStyleCnt="1"/>
      <dgm:spPr/>
    </dgm:pt>
    <dgm:pt modelId="{76AA1277-CC3E-43C8-83CE-2ED558B0AF57}" type="pres">
      <dgm:prSet presAssocID="{2BD632F8-F184-436E-A42F-A315BD17875B}" presName="rect1" presStyleLbl="node1" presStyleIdx="0" presStyleCnt="4" custScaleX="163295" custLinFactNeighborX="-48851" custLinFactNeighborY="-8674">
        <dgm:presLayoutVars>
          <dgm:chMax val="0"/>
          <dgm:chPref val="0"/>
          <dgm:bulletEnabled val="1"/>
        </dgm:presLayoutVars>
      </dgm:prSet>
      <dgm:spPr/>
      <dgm:t>
        <a:bodyPr/>
        <a:lstStyle/>
        <a:p>
          <a:endParaRPr lang="zh-CN" altLang="en-US"/>
        </a:p>
      </dgm:t>
    </dgm:pt>
    <dgm:pt modelId="{A6A32473-CCA1-4B87-8A8B-A3243C0D9AE4}" type="pres">
      <dgm:prSet presAssocID="{2BD632F8-F184-436E-A42F-A315BD17875B}" presName="rect2" presStyleLbl="node1" presStyleIdx="1" presStyleCnt="4" custScaleX="145597" custLinFactNeighborX="47503" custLinFactNeighborY="-4886">
        <dgm:presLayoutVars>
          <dgm:chMax val="0"/>
          <dgm:chPref val="0"/>
          <dgm:bulletEnabled val="1"/>
        </dgm:presLayoutVars>
      </dgm:prSet>
      <dgm:spPr/>
      <dgm:t>
        <a:bodyPr/>
        <a:lstStyle/>
        <a:p>
          <a:endParaRPr lang="zh-CN" altLang="en-US"/>
        </a:p>
      </dgm:t>
    </dgm:pt>
    <dgm:pt modelId="{D971E421-657A-4051-AF98-9D38A4CFC5EC}" type="pres">
      <dgm:prSet presAssocID="{2BD632F8-F184-436E-A42F-A315BD17875B}" presName="rect3" presStyleLbl="node1" presStyleIdx="2" presStyleCnt="4" custScaleX="153031" custLinFactNeighborX="-50195" custLinFactNeighborY="2614">
        <dgm:presLayoutVars>
          <dgm:chMax val="0"/>
          <dgm:chPref val="0"/>
          <dgm:bulletEnabled val="1"/>
        </dgm:presLayoutVars>
      </dgm:prSet>
      <dgm:spPr/>
      <dgm:t>
        <a:bodyPr/>
        <a:lstStyle/>
        <a:p>
          <a:endParaRPr lang="zh-CN" altLang="en-US"/>
        </a:p>
      </dgm:t>
    </dgm:pt>
    <dgm:pt modelId="{7D0E9880-E3E2-452A-9111-CA3F65868C95}" type="pres">
      <dgm:prSet presAssocID="{2BD632F8-F184-436E-A42F-A315BD17875B}" presName="rect4" presStyleLbl="node1" presStyleIdx="3" presStyleCnt="4" custScaleX="148726" custLinFactNeighborX="42274" custLinFactNeighborY="6402">
        <dgm:presLayoutVars>
          <dgm:chMax val="0"/>
          <dgm:chPref val="0"/>
          <dgm:bulletEnabled val="1"/>
        </dgm:presLayoutVars>
      </dgm:prSet>
      <dgm:spPr/>
      <dgm:t>
        <a:bodyPr/>
        <a:lstStyle/>
        <a:p>
          <a:endParaRPr lang="zh-CN" altLang="en-US"/>
        </a:p>
      </dgm:t>
    </dgm:pt>
  </dgm:ptLst>
  <dgm:cxnLst>
    <dgm:cxn modelId="{4E3A99C2-9118-4526-A309-7140F7D91CBB}" type="presOf" srcId="{FB73F4E3-1B66-4C57-9086-6FE900BEC585}" destId="{D971E421-657A-4051-AF98-9D38A4CFC5EC}" srcOrd="0" destOrd="0" presId="urn:microsoft.com/office/officeart/2005/8/layout/matrix2"/>
    <dgm:cxn modelId="{230D4807-0B77-4721-AF0E-3A3D1FB03FED}" srcId="{2BD632F8-F184-436E-A42F-A315BD17875B}" destId="{FB73F4E3-1B66-4C57-9086-6FE900BEC585}" srcOrd="2" destOrd="0" parTransId="{54536EC8-93E8-4986-A6D9-293583475539}" sibTransId="{AEB91F4C-A381-4022-9601-63EE65187213}"/>
    <dgm:cxn modelId="{55531E27-35E2-411F-93FD-FD44DA174F2B}" srcId="{2BD632F8-F184-436E-A42F-A315BD17875B}" destId="{94C785C5-1A8D-4171-96D4-998C610CF914}" srcOrd="3" destOrd="0" parTransId="{E9F64D06-4B81-404B-8F13-26DFFEDB00F4}" sibTransId="{21F4A075-696F-40AA-9039-7BA3D8CDD476}"/>
    <dgm:cxn modelId="{7AE52403-76CB-48E0-99E5-851008229FA3}" type="presOf" srcId="{94C785C5-1A8D-4171-96D4-998C610CF914}" destId="{7D0E9880-E3E2-452A-9111-CA3F65868C95}" srcOrd="0" destOrd="0" presId="urn:microsoft.com/office/officeart/2005/8/layout/matrix2"/>
    <dgm:cxn modelId="{C8936232-2620-44D2-B557-2D9C448E959F}" type="presOf" srcId="{1488197B-31FB-443C-A5F2-CD826C032533}" destId="{A6A32473-CCA1-4B87-8A8B-A3243C0D9AE4}" srcOrd="0" destOrd="0" presId="urn:microsoft.com/office/officeart/2005/8/layout/matrix2"/>
    <dgm:cxn modelId="{1818BD74-49D9-468F-A05A-65DE57B5AC6C}" type="presOf" srcId="{EDF8FDB1-34BA-4CB8-B58B-934127B6A97D}" destId="{76AA1277-CC3E-43C8-83CE-2ED558B0AF57}" srcOrd="0" destOrd="0" presId="urn:microsoft.com/office/officeart/2005/8/layout/matrix2"/>
    <dgm:cxn modelId="{D7B432AD-53C1-4C75-BCDB-A135AD22558F}" type="presOf" srcId="{2BD632F8-F184-436E-A42F-A315BD17875B}" destId="{BAC0F934-0C3A-46C0-A394-6FD9E9034413}" srcOrd="0" destOrd="0" presId="urn:microsoft.com/office/officeart/2005/8/layout/matrix2"/>
    <dgm:cxn modelId="{B7D3D0F8-22EF-4158-AD3C-1697CEB7D367}" srcId="{2BD632F8-F184-436E-A42F-A315BD17875B}" destId="{EDF8FDB1-34BA-4CB8-B58B-934127B6A97D}" srcOrd="0" destOrd="0" parTransId="{F2A40E4F-2865-4D14-BB00-FFCC58A52245}" sibTransId="{66DDE5DF-C686-4E97-A3A8-C9593838A3DD}"/>
    <dgm:cxn modelId="{D1F0B9A7-9499-41E1-AD89-5544A04B5E6C}" srcId="{2BD632F8-F184-436E-A42F-A315BD17875B}" destId="{1488197B-31FB-443C-A5F2-CD826C032533}" srcOrd="1" destOrd="0" parTransId="{A710797C-B173-4B8A-8D7E-6A20DF220F09}" sibTransId="{3990C742-D26B-4165-A4CF-701C2CC0EC4F}"/>
    <dgm:cxn modelId="{C4118D34-ACB8-4D07-962A-44EF54571B09}" type="presParOf" srcId="{BAC0F934-0C3A-46C0-A394-6FD9E9034413}" destId="{20720900-4667-49A9-A20C-7FADF542CF6E}" srcOrd="0" destOrd="0" presId="urn:microsoft.com/office/officeart/2005/8/layout/matrix2"/>
    <dgm:cxn modelId="{7056F0DF-3939-493E-B6F4-010D626DE87D}" type="presParOf" srcId="{BAC0F934-0C3A-46C0-A394-6FD9E9034413}" destId="{76AA1277-CC3E-43C8-83CE-2ED558B0AF57}" srcOrd="1" destOrd="0" presId="urn:microsoft.com/office/officeart/2005/8/layout/matrix2"/>
    <dgm:cxn modelId="{A7DF746A-A3A6-4E22-AAFE-923BA426733C}" type="presParOf" srcId="{BAC0F934-0C3A-46C0-A394-6FD9E9034413}" destId="{A6A32473-CCA1-4B87-8A8B-A3243C0D9AE4}" srcOrd="2" destOrd="0" presId="urn:microsoft.com/office/officeart/2005/8/layout/matrix2"/>
    <dgm:cxn modelId="{AF991961-0796-4CCB-9669-232C9E0B0D0F}" type="presParOf" srcId="{BAC0F934-0C3A-46C0-A394-6FD9E9034413}" destId="{D971E421-657A-4051-AF98-9D38A4CFC5EC}" srcOrd="3" destOrd="0" presId="urn:microsoft.com/office/officeart/2005/8/layout/matrix2"/>
    <dgm:cxn modelId="{61E2F3AD-9B81-4D47-A4FD-3804A495688B}" type="presParOf" srcId="{BAC0F934-0C3A-46C0-A394-6FD9E9034413}" destId="{7D0E9880-E3E2-452A-9111-CA3F65868C95}" srcOrd="4" destOrd="0" presId="urn:microsoft.com/office/officeart/2005/8/layout/matrix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5141F-2F1B-4BB3-84AE-7515C846EFED}">
      <dsp:nvSpPr>
        <dsp:cNvPr id="0" name=""/>
        <dsp:cNvSpPr/>
      </dsp:nvSpPr>
      <dsp:spPr>
        <a:xfrm>
          <a:off x="6613" y="243973"/>
          <a:ext cx="3953211" cy="1581284"/>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zh-CN" altLang="en-US" sz="4000" b="1" kern="1200" dirty="0" smtClean="0"/>
            <a:t>健康档案</a:t>
          </a:r>
          <a:endParaRPr lang="zh-CN" altLang="en-US" sz="4000" b="1" kern="1200" dirty="0"/>
        </a:p>
      </dsp:txBody>
      <dsp:txXfrm>
        <a:off x="797255" y="243973"/>
        <a:ext cx="2371927" cy="1581284"/>
      </dsp:txXfrm>
    </dsp:sp>
    <dsp:sp modelId="{0541E1DB-6EB2-42E4-B624-780CD3B87391}">
      <dsp:nvSpPr>
        <dsp:cNvPr id="0" name=""/>
        <dsp:cNvSpPr/>
      </dsp:nvSpPr>
      <dsp:spPr>
        <a:xfrm>
          <a:off x="3564503" y="243973"/>
          <a:ext cx="3953211" cy="1581284"/>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zh-CN" altLang="en-US" sz="4000" b="1" kern="1200" dirty="0" smtClean="0"/>
            <a:t>电子病历</a:t>
          </a:r>
          <a:endParaRPr lang="zh-CN" altLang="en-US" sz="4000" b="1" kern="1200" dirty="0"/>
        </a:p>
      </dsp:txBody>
      <dsp:txXfrm>
        <a:off x="4355145" y="243973"/>
        <a:ext cx="2371927" cy="1581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20900-4667-49A9-A20C-7FADF542CF6E}">
      <dsp:nvSpPr>
        <dsp:cNvPr id="0" name=""/>
        <dsp:cNvSpPr/>
      </dsp:nvSpPr>
      <dsp:spPr>
        <a:xfrm>
          <a:off x="1756916" y="0"/>
          <a:ext cx="4984328" cy="498432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A1277-CC3E-43C8-83CE-2ED558B0AF57}">
      <dsp:nvSpPr>
        <dsp:cNvPr id="0" name=""/>
        <dsp:cNvSpPr/>
      </dsp:nvSpPr>
      <dsp:spPr>
        <a:xfrm>
          <a:off x="475973" y="151045"/>
          <a:ext cx="3255663" cy="1993731"/>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b="1" kern="1200" dirty="0" smtClean="0"/>
            <a:t>机构</a:t>
          </a:r>
          <a:endParaRPr lang="en-US" altLang="zh-CN" sz="3800" b="1" kern="1200" dirty="0" smtClean="0"/>
        </a:p>
        <a:p>
          <a:pPr lvl="0" algn="ctr" defTabSz="1689100">
            <a:lnSpc>
              <a:spcPct val="90000"/>
            </a:lnSpc>
            <a:spcBef>
              <a:spcPct val="0"/>
            </a:spcBef>
            <a:spcAft>
              <a:spcPct val="35000"/>
            </a:spcAft>
          </a:pPr>
          <a:r>
            <a:rPr lang="zh-CN" altLang="en-US" sz="3800" b="1" kern="1200" dirty="0" smtClean="0"/>
            <a:t>数据共享</a:t>
          </a:r>
          <a:endParaRPr lang="zh-CN" altLang="en-US" sz="3800" kern="1200" dirty="0"/>
        </a:p>
      </dsp:txBody>
      <dsp:txXfrm>
        <a:off x="573299" y="248371"/>
        <a:ext cx="3061011" cy="1799079"/>
      </dsp:txXfrm>
    </dsp:sp>
    <dsp:sp modelId="{A6A32473-CCA1-4B87-8A8B-A3243C0D9AE4}">
      <dsp:nvSpPr>
        <dsp:cNvPr id="0" name=""/>
        <dsp:cNvSpPr/>
      </dsp:nvSpPr>
      <dsp:spPr>
        <a:xfrm>
          <a:off x="4916072" y="226567"/>
          <a:ext cx="2902812" cy="1993731"/>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b="1" kern="1200" dirty="0" smtClean="0">
              <a:solidFill>
                <a:sysClr val="windowText" lastClr="000000"/>
              </a:solidFill>
            </a:rPr>
            <a:t>行政</a:t>
          </a:r>
          <a:endParaRPr lang="en-US" altLang="zh-CN" sz="3800" b="1" kern="1200" dirty="0" smtClean="0">
            <a:solidFill>
              <a:sysClr val="windowText" lastClr="000000"/>
            </a:solidFill>
          </a:endParaRPr>
        </a:p>
        <a:p>
          <a:pPr lvl="0" algn="ctr" defTabSz="1689100">
            <a:lnSpc>
              <a:spcPct val="90000"/>
            </a:lnSpc>
            <a:spcBef>
              <a:spcPct val="0"/>
            </a:spcBef>
            <a:spcAft>
              <a:spcPct val="35000"/>
            </a:spcAft>
          </a:pPr>
          <a:r>
            <a:rPr lang="zh-CN" altLang="en-US" sz="3800" b="1" kern="1200" dirty="0" smtClean="0">
              <a:solidFill>
                <a:sysClr val="windowText" lastClr="000000"/>
              </a:solidFill>
            </a:rPr>
            <a:t>决策支持</a:t>
          </a:r>
          <a:endParaRPr lang="zh-CN" altLang="en-US" sz="3800" b="1" kern="1200" dirty="0">
            <a:solidFill>
              <a:sysClr val="windowText" lastClr="000000"/>
            </a:solidFill>
          </a:endParaRPr>
        </a:p>
      </dsp:txBody>
      <dsp:txXfrm>
        <a:off x="5013398" y="323893"/>
        <a:ext cx="2708160" cy="1799079"/>
      </dsp:txXfrm>
    </dsp:sp>
    <dsp:sp modelId="{D971E421-657A-4051-AF98-9D38A4CFC5EC}">
      <dsp:nvSpPr>
        <dsp:cNvPr id="0" name=""/>
        <dsp:cNvSpPr/>
      </dsp:nvSpPr>
      <dsp:spPr>
        <a:xfrm>
          <a:off x="551496" y="2718731"/>
          <a:ext cx="3051026" cy="1993731"/>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solidFill>
                <a:sysClr val="windowText" lastClr="000000"/>
              </a:solidFill>
            </a:rPr>
            <a:t>居民</a:t>
          </a:r>
          <a:endParaRPr lang="en-US" altLang="zh-CN" sz="3700" b="1" kern="1200" dirty="0" smtClean="0">
            <a:solidFill>
              <a:sysClr val="windowText" lastClr="000000"/>
            </a:solidFill>
          </a:endParaRPr>
        </a:p>
        <a:p>
          <a:pPr lvl="0" algn="ctr" defTabSz="1644650">
            <a:lnSpc>
              <a:spcPct val="90000"/>
            </a:lnSpc>
            <a:spcBef>
              <a:spcPct val="0"/>
            </a:spcBef>
            <a:spcAft>
              <a:spcPct val="35000"/>
            </a:spcAft>
          </a:pPr>
          <a:r>
            <a:rPr lang="zh-CN" altLang="en-US" sz="3700" b="1" kern="1200" dirty="0" smtClean="0">
              <a:solidFill>
                <a:sysClr val="windowText" lastClr="000000"/>
              </a:solidFill>
            </a:rPr>
            <a:t>信息发布</a:t>
          </a:r>
          <a:endParaRPr lang="zh-CN" altLang="en-US" sz="3700" b="1" kern="1200" dirty="0">
            <a:solidFill>
              <a:sysClr val="windowText" lastClr="000000"/>
            </a:solidFill>
          </a:endParaRPr>
        </a:p>
      </dsp:txBody>
      <dsp:txXfrm>
        <a:off x="648822" y="2816057"/>
        <a:ext cx="2856374" cy="1799079"/>
      </dsp:txXfrm>
    </dsp:sp>
    <dsp:sp modelId="{7D0E9880-E3E2-452A-9111-CA3F65868C95}">
      <dsp:nvSpPr>
        <dsp:cNvPr id="0" name=""/>
        <dsp:cNvSpPr/>
      </dsp:nvSpPr>
      <dsp:spPr>
        <a:xfrm>
          <a:off x="4780628" y="2794254"/>
          <a:ext cx="2965196" cy="199373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厂商</a:t>
          </a:r>
          <a:endParaRPr lang="en-US" altLang="zh-CN" sz="3700" b="1" kern="1200" dirty="0" smtClean="0"/>
        </a:p>
        <a:p>
          <a:pPr lvl="0" algn="ctr" defTabSz="1644650">
            <a:lnSpc>
              <a:spcPct val="90000"/>
            </a:lnSpc>
            <a:spcBef>
              <a:spcPct val="0"/>
            </a:spcBef>
            <a:spcAft>
              <a:spcPct val="35000"/>
            </a:spcAft>
          </a:pPr>
          <a:r>
            <a:rPr lang="zh-CN" altLang="en-US" sz="3700" b="1" kern="1200" dirty="0" smtClean="0"/>
            <a:t>增值服务</a:t>
          </a:r>
          <a:endParaRPr lang="zh-CN" altLang="en-US" sz="3700" b="1" kern="1200" dirty="0"/>
        </a:p>
      </dsp:txBody>
      <dsp:txXfrm>
        <a:off x="4877954" y="2891580"/>
        <a:ext cx="2770544" cy="17990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734A78-187E-4E1B-B93A-F20B5A98C7A8}" type="datetimeFigureOut">
              <a:rPr lang="zh-CN" altLang="en-US" smtClean="0"/>
              <a:t>2013/4/16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09F84F-314D-42A6-B694-2B46B150D89F}" type="slidenum">
              <a:rPr lang="zh-CN" altLang="en-US" smtClean="0"/>
              <a:t>‹#›</a:t>
            </a:fld>
            <a:endParaRPr lang="zh-CN" altLang="en-US"/>
          </a:p>
        </p:txBody>
      </p:sp>
    </p:spTree>
    <p:extLst>
      <p:ext uri="{BB962C8B-B14F-4D97-AF65-F5344CB8AC3E}">
        <p14:creationId xmlns:p14="http://schemas.microsoft.com/office/powerpoint/2010/main" val="1643489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2380DE31-F12D-4287-93D9-6C9DB11C1167}" type="datetimeFigureOut">
              <a:rPr lang="zh-CN" altLang="en-US"/>
              <a:pPr>
                <a:defRPr/>
              </a:pPr>
              <a:t>2013/4/16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5A024596-4AEE-4187-B46A-392A3E4ED192}" type="slidenum">
              <a:rPr lang="zh-CN" altLang="en-US"/>
              <a:pPr>
                <a:defRPr/>
              </a:pPr>
              <a:t>‹#›</a:t>
            </a:fld>
            <a:endParaRPr lang="zh-CN" altLang="en-US"/>
          </a:p>
        </p:txBody>
      </p:sp>
    </p:spTree>
    <p:extLst>
      <p:ext uri="{BB962C8B-B14F-4D97-AF65-F5344CB8AC3E}">
        <p14:creationId xmlns:p14="http://schemas.microsoft.com/office/powerpoint/2010/main" val="537575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84808FC-FCB4-4E74-8365-78C4933B22D3}" type="slidenum">
              <a:rPr lang="zh-CN" altLang="en-US"/>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lvl="0" indent="-171450">
              <a:buFont typeface="Arial" pitchFamily="34" charset="0"/>
              <a:buChar char="•"/>
            </a:pPr>
            <a:r>
              <a:rPr lang="zh-CN" altLang="zh-CN" sz="1200" kern="1200" dirty="0" smtClean="0">
                <a:solidFill>
                  <a:schemeClr val="tx1"/>
                </a:solidFill>
                <a:effectLst/>
                <a:latin typeface="+mn-lt"/>
                <a:ea typeface="+mn-ea"/>
                <a:cs typeface="+mn-cs"/>
              </a:rPr>
              <a:t>雅安市区域卫生信息平台（以下简称“区卫平台”）项目于采取了与成都中医药大学市校合作的开发模式，</a:t>
            </a:r>
            <a:r>
              <a:rPr lang="en-US" altLang="zh-CN" sz="1200" kern="1200" dirty="0" smtClean="0">
                <a:solidFill>
                  <a:schemeClr val="tx1"/>
                </a:solidFill>
                <a:effectLst/>
                <a:latin typeface="+mn-lt"/>
                <a:ea typeface="+mn-ea"/>
                <a:cs typeface="+mn-cs"/>
              </a:rPr>
              <a:t>2009</a:t>
            </a:r>
            <a:r>
              <a:rPr lang="zh-CN" altLang="zh-CN" sz="1200" kern="1200" dirty="0" smtClean="0">
                <a:solidFill>
                  <a:schemeClr val="tx1"/>
                </a:solidFill>
                <a:effectLst/>
                <a:latin typeface="+mn-lt"/>
                <a:ea typeface="+mn-ea"/>
                <a:cs typeface="+mn-cs"/>
              </a:rPr>
              <a:t>年开始进行规划论证，</a:t>
            </a:r>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年正式启动。</a:t>
            </a:r>
          </a:p>
          <a:p>
            <a:pPr marL="171450" lvl="0" indent="-171450">
              <a:buFont typeface="Arial" pitchFamily="34" charset="0"/>
              <a:buChar char="•"/>
            </a:pPr>
            <a:r>
              <a:rPr lang="zh-CN" altLang="zh-CN" sz="1200" kern="1200" dirty="0" smtClean="0">
                <a:solidFill>
                  <a:schemeClr val="tx1"/>
                </a:solidFill>
                <a:effectLst/>
                <a:latin typeface="+mn-lt"/>
                <a:ea typeface="+mn-ea"/>
                <a:cs typeface="+mn-cs"/>
              </a:rPr>
              <a:t>在市委、市政府和各级领导的关心下，落实了人员、组织和经费，并于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年成立了雅安市卫生数据管理中心。项目第一阶段制定了从</a:t>
            </a:r>
            <a:r>
              <a:rPr lang="en-US" altLang="zh-CN" sz="1200" kern="1200" dirty="0" smtClean="0">
                <a:solidFill>
                  <a:schemeClr val="tx1"/>
                </a:solidFill>
                <a:effectLst/>
                <a:latin typeface="+mn-lt"/>
                <a:ea typeface="+mn-ea"/>
                <a:cs typeface="+mn-cs"/>
              </a:rPr>
              <a:t>2010-2013</a:t>
            </a:r>
            <a:r>
              <a:rPr lang="zh-CN" altLang="zh-CN" sz="1200" kern="1200" dirty="0" smtClean="0">
                <a:solidFill>
                  <a:schemeClr val="tx1"/>
                </a:solidFill>
                <a:effectLst/>
                <a:latin typeface="+mn-lt"/>
                <a:ea typeface="+mn-ea"/>
                <a:cs typeface="+mn-cs"/>
              </a:rPr>
              <a:t>年建设方案，并于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月完善了</a:t>
            </a:r>
            <a:r>
              <a:rPr lang="en-US" altLang="zh-CN" sz="1200" kern="1200" dirty="0" smtClean="0">
                <a:solidFill>
                  <a:schemeClr val="tx1"/>
                </a:solidFill>
                <a:effectLst/>
                <a:latin typeface="+mn-lt"/>
                <a:ea typeface="+mn-ea"/>
                <a:cs typeface="+mn-cs"/>
              </a:rPr>
              <a:t>2013-2016</a:t>
            </a:r>
            <a:r>
              <a:rPr lang="zh-CN" altLang="zh-CN" sz="1200" kern="1200" dirty="0" smtClean="0">
                <a:solidFill>
                  <a:schemeClr val="tx1"/>
                </a:solidFill>
                <a:effectLst/>
                <a:latin typeface="+mn-lt"/>
                <a:ea typeface="+mn-ea"/>
                <a:cs typeface="+mn-cs"/>
              </a:rPr>
              <a:t>年发展规划。</a:t>
            </a:r>
            <a:endParaRPr lang="en-US" altLang="zh-CN" sz="1200" kern="1200" dirty="0" smtClean="0">
              <a:solidFill>
                <a:schemeClr val="tx1"/>
              </a:solidFill>
              <a:effectLst/>
              <a:latin typeface="+mn-lt"/>
              <a:ea typeface="+mn-ea"/>
              <a:cs typeface="+mn-cs"/>
            </a:endParaRPr>
          </a:p>
          <a:p>
            <a:pPr marL="171450" indent="-171450">
              <a:buFont typeface="Arial" pitchFamily="34" charset="0"/>
              <a:buChar char="•"/>
            </a:pPr>
            <a:r>
              <a:rPr lang="zh-CN" altLang="en-US" sz="1200" kern="1200" dirty="0" smtClean="0">
                <a:solidFill>
                  <a:schemeClr val="tx1"/>
                </a:solidFill>
                <a:effectLst/>
                <a:latin typeface="+mn-lt"/>
                <a:ea typeface="+mn-ea"/>
                <a:cs typeface="+mn-cs"/>
              </a:rPr>
              <a:t>通过调研，结合四川省卫生</a:t>
            </a:r>
            <a:r>
              <a:rPr lang="zh-CN" altLang="en-US" sz="1200" kern="1200" dirty="0" smtClean="0">
                <a:solidFill>
                  <a:schemeClr val="tx1"/>
                </a:solidFill>
                <a:effectLst/>
                <a:latin typeface="+mn-lt"/>
                <a:ea typeface="+mn-ea"/>
                <a:cs typeface="+mn-cs"/>
              </a:rPr>
              <a:t>信息中心</a:t>
            </a:r>
            <a:r>
              <a:rPr lang="en-US" altLang="zh-CN" sz="1200" kern="1200" dirty="0" smtClean="0">
                <a:solidFill>
                  <a:schemeClr val="tx1"/>
                </a:solidFill>
                <a:effectLst/>
                <a:latin typeface="+mn-lt"/>
                <a:ea typeface="+mn-ea"/>
                <a:cs typeface="+mn-cs"/>
              </a:rPr>
              <a:t>《</a:t>
            </a:r>
            <a:r>
              <a:rPr lang="zh-CN" altLang="en-US" sz="1200" b="0" i="0" u="none" strike="noStrike" kern="1200" baseline="0" dirty="0" smtClean="0">
                <a:solidFill>
                  <a:schemeClr val="tx1"/>
                </a:solidFill>
                <a:latin typeface="+mn-lt"/>
                <a:ea typeface="+mn-ea"/>
                <a:cs typeface="+mn-cs"/>
              </a:rPr>
              <a:t>四川区域卫生网络及服务战略规划项目技术分析报告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建议，规划</a:t>
            </a:r>
            <a:r>
              <a:rPr lang="zh-CN" altLang="en-US" sz="1200" kern="1200" dirty="0" smtClean="0">
                <a:solidFill>
                  <a:schemeClr val="tx1"/>
                </a:solidFill>
                <a:effectLst/>
                <a:latin typeface="+mn-lt"/>
                <a:ea typeface="+mn-ea"/>
                <a:cs typeface="+mn-cs"/>
              </a:rPr>
              <a:t>采取大集中</a:t>
            </a:r>
            <a:r>
              <a:rPr lang="zh-CN" altLang="en-US" sz="1200" kern="1200" dirty="0" smtClean="0">
                <a:solidFill>
                  <a:schemeClr val="tx1"/>
                </a:solidFill>
                <a:effectLst/>
                <a:latin typeface="+mn-lt"/>
                <a:ea typeface="+mn-ea"/>
                <a:cs typeface="+mn-cs"/>
              </a:rPr>
              <a:t>模式。</a:t>
            </a:r>
            <a:r>
              <a:rPr lang="zh-CN" altLang="en-US" sz="1200" b="0" i="0" u="none" strike="noStrike" kern="1200" baseline="0" dirty="0" smtClean="0">
                <a:solidFill>
                  <a:schemeClr val="tx1"/>
                </a:solidFill>
                <a:latin typeface="+mn-lt"/>
                <a:ea typeface="+mn-ea"/>
                <a:cs typeface="+mn-cs"/>
              </a:rPr>
              <a:t>大集中式市级平台有以下几个显著特点：</a:t>
            </a:r>
          </a:p>
          <a:p>
            <a:pPr marL="628650" lvl="1" indent="-171450">
              <a:buFont typeface="Arial" pitchFamily="34" charset="0"/>
              <a:buChar char="•"/>
            </a:pPr>
            <a:r>
              <a:rPr lang="zh-CN" altLang="en-US" sz="1200" b="0" i="0" u="none" strike="noStrike" kern="1200" baseline="0" dirty="0" smtClean="0">
                <a:solidFill>
                  <a:schemeClr val="tx1"/>
                </a:solidFill>
                <a:latin typeface="+mn-lt"/>
                <a:ea typeface="+mn-ea"/>
                <a:cs typeface="+mn-cs"/>
              </a:rPr>
              <a:t> 有且只有市级区域卫生信息平台，没有县（区）级区域卫生信息平台。</a:t>
            </a:r>
          </a:p>
          <a:p>
            <a:pPr marL="628650" lvl="1" indent="-171450">
              <a:buFont typeface="Arial" pitchFamily="34" charset="0"/>
              <a:buChar char="•"/>
            </a:pPr>
            <a:r>
              <a:rPr lang="zh-CN" altLang="en-US" sz="1200" b="0" i="0" u="none" strike="noStrike" kern="1200" baseline="0" dirty="0" smtClean="0">
                <a:solidFill>
                  <a:schemeClr val="tx1"/>
                </a:solidFill>
                <a:latin typeface="+mn-lt"/>
                <a:ea typeface="+mn-ea"/>
                <a:cs typeface="+mn-cs"/>
              </a:rPr>
              <a:t> 各种数据和服务集中于市级区域卫生信息平台，对市级平台的性能和稳定性要求很高。</a:t>
            </a:r>
          </a:p>
          <a:p>
            <a:pPr marL="628650" lvl="1" indent="-171450">
              <a:buFont typeface="Arial" pitchFamily="34" charset="0"/>
              <a:buChar char="•"/>
            </a:pPr>
            <a:r>
              <a:rPr lang="zh-CN" altLang="en-US" sz="1200" b="0" i="0" u="none" strike="noStrike" kern="1200" baseline="0" dirty="0" smtClean="0">
                <a:solidFill>
                  <a:schemeClr val="tx1"/>
                </a:solidFill>
                <a:latin typeface="+mn-lt"/>
                <a:ea typeface="+mn-ea"/>
                <a:cs typeface="+mn-cs"/>
              </a:rPr>
              <a:t> 包含业务应用服务。可以按照需求向全市的特定类型卫生机构提供集中式应用服务。</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A024596-4AEE-4187-B46A-392A3E4ED192}" type="slidenum">
              <a:rPr lang="zh-CN" altLang="en-US" smtClean="0"/>
              <a:pPr>
                <a:defRPr/>
              </a:pPr>
              <a:t>2</a:t>
            </a:fld>
            <a:endParaRPr lang="zh-CN" altLang="en-US"/>
          </a:p>
        </p:txBody>
      </p:sp>
    </p:spTree>
    <p:extLst>
      <p:ext uri="{BB962C8B-B14F-4D97-AF65-F5344CB8AC3E}">
        <p14:creationId xmlns:p14="http://schemas.microsoft.com/office/powerpoint/2010/main" val="991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itchFamily="34" charset="0"/>
              <a:buChar char="•"/>
            </a:pPr>
            <a:r>
              <a:rPr lang="zh-CN" altLang="en-US" sz="1200" kern="1200" dirty="0" smtClean="0">
                <a:solidFill>
                  <a:schemeClr val="tx1"/>
                </a:solidFill>
                <a:effectLst/>
                <a:latin typeface="+mn-lt"/>
                <a:ea typeface="+mn-ea"/>
                <a:cs typeface="+mn-cs"/>
              </a:rPr>
              <a:t>第一</a:t>
            </a:r>
            <a:r>
              <a:rPr lang="zh-CN" altLang="en-US" sz="1200" kern="1200" dirty="0" smtClean="0">
                <a:solidFill>
                  <a:schemeClr val="tx1"/>
                </a:solidFill>
                <a:effectLst/>
                <a:latin typeface="+mn-lt"/>
                <a:ea typeface="+mn-ea"/>
                <a:cs typeface="+mn-cs"/>
              </a:rPr>
              <a:t>阶段建设方案</a:t>
            </a:r>
            <a:r>
              <a:rPr lang="zh-CN" altLang="zh-CN" sz="1200" kern="1200" dirty="0" smtClean="0">
                <a:solidFill>
                  <a:schemeClr val="tx1"/>
                </a:solidFill>
                <a:effectLst/>
                <a:latin typeface="+mn-lt"/>
                <a:ea typeface="+mn-ea"/>
                <a:cs typeface="+mn-cs"/>
              </a:rPr>
              <a:t>有</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个要点：一是建立市级卫生数据中心，包括数据共享与交换平台、共享数据库、应用平台及核心应用系统等；二是以标准化健康档案为切入点，以电子病历为突破口</a:t>
            </a:r>
            <a:r>
              <a:rPr lang="zh-CN" altLang="en-US" sz="1200" kern="1200" dirty="0" smtClean="0">
                <a:solidFill>
                  <a:schemeClr val="tx1"/>
                </a:solidFill>
                <a:effectLst/>
                <a:latin typeface="+mn-lt"/>
                <a:ea typeface="+mn-ea"/>
                <a:cs typeface="+mn-cs"/>
              </a:rPr>
              <a:t>，建设两个基础数据库</a:t>
            </a:r>
            <a:r>
              <a:rPr lang="zh-CN" altLang="zh-CN" sz="1200" kern="1200" dirty="0" smtClean="0">
                <a:solidFill>
                  <a:schemeClr val="tx1"/>
                </a:solidFill>
                <a:effectLst/>
                <a:latin typeface="+mn-lt"/>
                <a:ea typeface="+mn-ea"/>
                <a:cs typeface="+mn-cs"/>
              </a:rPr>
              <a:t>；三是强调四位一体，在公共卫生、医疗服务、医疗保障、药品供应保障和综合管理的</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个应用中，均考虑数据共享交换、卫生决策支持、信息发布和增值服务</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个维度</a:t>
            </a:r>
            <a:r>
              <a:rPr lang="zh-CN" altLang="en-US" sz="1200" kern="1200" dirty="0" smtClean="0">
                <a:solidFill>
                  <a:schemeClr val="tx1"/>
                </a:solidFill>
                <a:effectLst/>
                <a:latin typeface="+mn-lt"/>
                <a:ea typeface="+mn-ea"/>
                <a:cs typeface="+mn-cs"/>
              </a:rPr>
              <a:t>，为未来机构、行政、居民和厂商间信息互动打下基础</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171450" indent="-171450">
              <a:buFont typeface="Arial" pitchFamily="34" charset="0"/>
              <a:buChar char="•"/>
            </a:pPr>
            <a:endParaRPr lang="en-US" altLang="zh-CN" sz="1200" kern="1200" dirty="0" smtClean="0">
              <a:solidFill>
                <a:schemeClr val="tx1"/>
              </a:solidFill>
              <a:effectLst/>
              <a:latin typeface="+mn-lt"/>
              <a:ea typeface="+mn-ea"/>
              <a:cs typeface="+mn-cs"/>
            </a:endParaRPr>
          </a:p>
          <a:p>
            <a:pPr marL="171450" indent="-171450">
              <a:buFont typeface="Arial" pitchFamily="34" charset="0"/>
              <a:buChar char="•"/>
            </a:pPr>
            <a:r>
              <a:rPr lang="zh-CN" altLang="zh-CN" sz="1200" kern="1200" dirty="0" smtClean="0">
                <a:solidFill>
                  <a:schemeClr val="tx1"/>
                </a:solidFill>
                <a:effectLst/>
                <a:latin typeface="+mn-lt"/>
                <a:ea typeface="+mn-ea"/>
                <a:cs typeface="+mn-cs"/>
              </a:rPr>
              <a:t>截至</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月底，</a:t>
            </a:r>
            <a:r>
              <a:rPr lang="zh-CN" altLang="en-US" sz="1200" kern="1200" dirty="0" smtClean="0">
                <a:solidFill>
                  <a:schemeClr val="tx1"/>
                </a:solidFill>
                <a:effectLst/>
                <a:latin typeface="+mn-lt"/>
                <a:ea typeface="+mn-ea"/>
                <a:cs typeface="+mn-cs"/>
              </a:rPr>
              <a:t>平台</a:t>
            </a:r>
            <a:r>
              <a:rPr lang="zh-CN" altLang="zh-CN" sz="1200" kern="1200" dirty="0" smtClean="0">
                <a:solidFill>
                  <a:schemeClr val="tx1"/>
                </a:solidFill>
                <a:effectLst/>
                <a:latin typeface="+mn-lt"/>
                <a:ea typeface="+mn-ea"/>
                <a:cs typeface="+mn-cs"/>
              </a:rPr>
              <a:t>覆盖全市</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县</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区所有卫生行政部门和医疗卫生机构</a:t>
            </a:r>
            <a:r>
              <a:rPr lang="zh-CN" altLang="en-US" sz="1200" kern="1200" dirty="0" smtClean="0">
                <a:solidFill>
                  <a:schemeClr val="tx1"/>
                </a:solidFill>
                <a:effectLst/>
                <a:latin typeface="+mn-lt"/>
                <a:ea typeface="+mn-ea"/>
                <a:cs typeface="+mn-cs"/>
              </a:rPr>
              <a:t>。全市</a:t>
            </a:r>
            <a:r>
              <a:rPr lang="zh-CN" altLang="zh-CN" sz="1200" kern="1200" dirty="0" smtClean="0">
                <a:solidFill>
                  <a:schemeClr val="tx1"/>
                </a:solidFill>
                <a:effectLst/>
                <a:latin typeface="+mn-lt"/>
                <a:ea typeface="+mn-ea"/>
                <a:cs typeface="+mn-cs"/>
              </a:rPr>
              <a:t>共为居民建档</a:t>
            </a:r>
            <a:r>
              <a:rPr lang="en-US" altLang="zh-CN" sz="1200" kern="1200" dirty="0" smtClean="0">
                <a:solidFill>
                  <a:schemeClr val="tx1"/>
                </a:solidFill>
                <a:effectLst/>
                <a:latin typeface="+mn-lt"/>
                <a:ea typeface="+mn-ea"/>
                <a:cs typeface="+mn-cs"/>
              </a:rPr>
              <a:t>157.8</a:t>
            </a:r>
            <a:r>
              <a:rPr lang="zh-CN" altLang="zh-CN" sz="1200" kern="1200" dirty="0" smtClean="0">
                <a:solidFill>
                  <a:schemeClr val="tx1"/>
                </a:solidFill>
                <a:effectLst/>
                <a:latin typeface="+mn-lt"/>
                <a:ea typeface="+mn-ea"/>
                <a:cs typeface="+mn-cs"/>
              </a:rPr>
              <a:t>万份</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的纳入了区卫平台的</a:t>
            </a:r>
            <a:r>
              <a:rPr lang="zh-CN" altLang="en-US" sz="1200" kern="1200" dirty="0" smtClean="0">
                <a:solidFill>
                  <a:schemeClr val="tx1"/>
                </a:solidFill>
                <a:effectLst/>
                <a:latin typeface="+mn-lt"/>
                <a:ea typeface="+mn-ea"/>
                <a:cs typeface="+mn-cs"/>
              </a:rPr>
              <a:t>数据共享。目前</a:t>
            </a:r>
            <a:r>
              <a:rPr lang="zh-CN" altLang="en-US" sz="1200" kern="1200" dirty="0" smtClean="0">
                <a:solidFill>
                  <a:schemeClr val="tx1"/>
                </a:solidFill>
                <a:effectLst/>
                <a:latin typeface="+mn-lt"/>
                <a:ea typeface="+mn-ea"/>
                <a:cs typeface="+mn-cs"/>
              </a:rPr>
              <a:t>雅安市的居民电子健康档案建档率与基本公共卫生服务的数字化管理率全省领先，规范化建档率正逐步提高</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同时</a:t>
            </a:r>
            <a:r>
              <a:rPr lang="zh-CN" altLang="zh-CN" sz="1200" kern="1200" dirty="0" smtClean="0">
                <a:solidFill>
                  <a:schemeClr val="tx1"/>
                </a:solidFill>
                <a:effectLst/>
                <a:latin typeface="+mn-lt"/>
                <a:ea typeface="+mn-ea"/>
                <a:cs typeface="+mn-cs"/>
              </a:rPr>
              <a:t>，全市的基本公共卫生服务数据在平台上完全共享，</a:t>
            </a:r>
            <a:r>
              <a:rPr lang="en-US" altLang="zh-CN" sz="1200" kern="1200" dirty="0" smtClean="0">
                <a:solidFill>
                  <a:schemeClr val="tx1"/>
                </a:solidFill>
                <a:effectLst/>
                <a:latin typeface="+mn-lt"/>
                <a:ea typeface="+mn-ea"/>
                <a:cs typeface="+mn-cs"/>
              </a:rPr>
              <a:t>HIS</a:t>
            </a:r>
            <a:r>
              <a:rPr lang="zh-CN" altLang="zh-CN" sz="1200" kern="1200" dirty="0" smtClean="0">
                <a:solidFill>
                  <a:schemeClr val="tx1"/>
                </a:solidFill>
                <a:effectLst/>
                <a:latin typeface="+mn-lt"/>
                <a:ea typeface="+mn-ea"/>
                <a:cs typeface="+mn-cs"/>
              </a:rPr>
              <a:t>系统与区卫平台的数据共享通道已经打通，医疗机构间可以通过平台实现双向转诊。</a:t>
            </a:r>
          </a:p>
          <a:p>
            <a:pPr marL="285750" lvl="0" indent="-285750" eaLnBrk="1" hangingPunct="1">
              <a:spcBef>
                <a:spcPct val="0"/>
              </a:spcBef>
              <a:buFontTx/>
              <a:buChar char="•"/>
            </a:pPr>
            <a:endParaRPr lang="zh-CN" altLang="en-US" sz="1000" dirty="0" smtClean="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64F3D32-C558-4958-99DF-223E07676B64}" type="slidenum">
              <a:rPr lang="zh-CN" altLang="en-US"/>
              <a:pPr>
                <a:defRPr/>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zh-CN" sz="1200" kern="1200" dirty="0" smtClean="0">
                <a:solidFill>
                  <a:schemeClr val="tx1"/>
                </a:solidFill>
                <a:effectLst/>
                <a:latin typeface="+mn-lt"/>
                <a:ea typeface="+mn-ea"/>
                <a:cs typeface="+mn-cs"/>
              </a:rPr>
              <a:t>规划以“统一高效、资源共享、业务协同、便民利民、实时监管、国内领先”为指导思想，以卫生信息化深入推进城乡基本医疗服务同质化和公共卫生服务均等化为目标，坚持“规划先行、注重实用，资源共享、分步实施”的原则，积极推进卫生信息一体化建设。</a:t>
            </a:r>
            <a:r>
              <a:rPr lang="zh-CN" altLang="en-US" sz="1200" kern="1200" dirty="0" smtClean="0">
                <a:solidFill>
                  <a:schemeClr val="tx1"/>
                </a:solidFill>
                <a:effectLst/>
                <a:latin typeface="+mn-lt"/>
                <a:ea typeface="+mn-ea"/>
                <a:cs typeface="+mn-cs"/>
              </a:rPr>
              <a:t>根据规划，以“</a:t>
            </a:r>
            <a:r>
              <a:rPr lang="en-US" altLang="zh-CN" sz="1200" kern="1200" dirty="0" smtClean="0">
                <a:solidFill>
                  <a:schemeClr val="tx1"/>
                </a:solidFill>
                <a:effectLst/>
                <a:latin typeface="+mn-lt"/>
                <a:ea typeface="+mn-ea"/>
                <a:cs typeface="+mn-cs"/>
              </a:rPr>
              <a:t>7</a:t>
            </a:r>
            <a:r>
              <a:rPr lang="zh-CN" altLang="en-US" sz="1200" kern="1200" dirty="0" smtClean="0">
                <a:solidFill>
                  <a:schemeClr val="tx1"/>
                </a:solidFill>
                <a:effectLst/>
                <a:latin typeface="+mn-lt"/>
                <a:ea typeface="+mn-ea"/>
                <a:cs typeface="+mn-cs"/>
              </a:rPr>
              <a:t>个统一”体现卫生信息一体化建设的基本思路：</a:t>
            </a:r>
            <a:endParaRPr lang="en-US" altLang="zh-CN" sz="1200" kern="1200" dirty="0" smtClean="0">
              <a:solidFill>
                <a:schemeClr val="tx1"/>
              </a:solidFill>
              <a:effectLst/>
              <a:latin typeface="+mn-lt"/>
              <a:ea typeface="+mn-ea"/>
              <a:cs typeface="+mn-cs"/>
            </a:endParaRPr>
          </a:p>
          <a:p>
            <a:pPr marL="628650" lvl="1" indent="-171450">
              <a:buFont typeface="Arial" pitchFamily="34" charset="0"/>
              <a:buChar char="•"/>
            </a:pPr>
            <a:r>
              <a:rPr lang="zh-CN" altLang="en-US" dirty="0" smtClean="0"/>
              <a:t>统一标准　（国家居民健康档案数据集，电子病历数据集，数据交换标准及四川省</a:t>
            </a:r>
            <a:r>
              <a:rPr lang="zh-CN" altLang="zh-CN" sz="1200" kern="1200" dirty="0" smtClean="0">
                <a:solidFill>
                  <a:schemeClr val="tx1"/>
                </a:solidFill>
                <a:effectLst/>
                <a:latin typeface="+mn-lt"/>
                <a:ea typeface="+mn-ea"/>
                <a:cs typeface="+mn-cs"/>
              </a:rPr>
              <a:t>药品、疾病名称、诊疗项目和医用材料</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大编码库</a:t>
            </a:r>
            <a:r>
              <a:rPr lang="zh-CN" altLang="en-US" dirty="0" smtClean="0"/>
              <a:t>）</a:t>
            </a:r>
          </a:p>
          <a:p>
            <a:pPr marL="628650" lvl="1" indent="-171450">
              <a:buFont typeface="Arial" pitchFamily="34" charset="0"/>
              <a:buChar char="•"/>
            </a:pPr>
            <a:r>
              <a:rPr lang="zh-CN" altLang="en-US" dirty="0" smtClean="0"/>
              <a:t>统一模式　（平台及各应用系统都转为</a:t>
            </a:r>
            <a:r>
              <a:rPr lang="en-US" altLang="zh-CN" dirty="0" smtClean="0"/>
              <a:t>B/S</a:t>
            </a:r>
            <a:r>
              <a:rPr lang="zh-CN" altLang="en-US" dirty="0" smtClean="0"/>
              <a:t>模式，为真正实现云平台打下基础）</a:t>
            </a:r>
          </a:p>
          <a:p>
            <a:pPr marL="628650" lvl="1" indent="-171450">
              <a:buFont typeface="Arial" pitchFamily="34" charset="0"/>
              <a:buChar char="•"/>
            </a:pPr>
            <a:r>
              <a:rPr lang="zh-CN" altLang="en-US" dirty="0" smtClean="0"/>
              <a:t>统一数据　（基础核心数据完全统一，如健康档案主索引，机构主索引等）</a:t>
            </a:r>
          </a:p>
          <a:p>
            <a:pPr marL="628650" lvl="1" indent="-171450">
              <a:buFont typeface="Arial" pitchFamily="34" charset="0"/>
              <a:buChar char="•"/>
            </a:pPr>
            <a:r>
              <a:rPr lang="zh-CN" altLang="en-US" dirty="0" smtClean="0"/>
              <a:t>统一入口　（平台级系统（如</a:t>
            </a:r>
            <a:r>
              <a:rPr lang="en-US" altLang="zh-CN" dirty="0" smtClean="0"/>
              <a:t>120</a:t>
            </a:r>
            <a:r>
              <a:rPr lang="zh-CN" altLang="en-US" dirty="0" smtClean="0"/>
              <a:t>，ＯＡ，妇幼平台），将来会实现单点登录）</a:t>
            </a:r>
          </a:p>
          <a:p>
            <a:pPr marL="628650" lvl="1" indent="-171450">
              <a:buFont typeface="Arial" pitchFamily="34" charset="0"/>
              <a:buChar char="•"/>
            </a:pPr>
            <a:r>
              <a:rPr lang="zh-CN" altLang="en-US" dirty="0" smtClean="0"/>
              <a:t>统一规则　（基于市级云平台，对工作指标进行统一规定，如建档完整率定义）</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统一监管　（基于市级云平台，对工作完成情况进行监管）</a:t>
            </a:r>
            <a:endParaRPr lang="en-US" altLang="zh-CN" dirty="0" smtClean="0"/>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统一管理　（基于市级云平台服务，对已迁至云平台的系统，提供统一的管理，如安全云服务，存储云服务。这是展望）</a:t>
            </a:r>
          </a:p>
          <a:p>
            <a:pPr marL="171450" indent="-171450">
              <a:buFont typeface="Arial" pitchFamily="34" charset="0"/>
              <a:buChar cha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A024596-4AEE-4187-B46A-392A3E4ED192}" type="slidenum">
              <a:rPr lang="zh-CN" altLang="en-US" smtClean="0"/>
              <a:pPr>
                <a:defRPr/>
              </a:pPr>
              <a:t>4</a:t>
            </a:fld>
            <a:endParaRPr lang="zh-CN" altLang="en-US"/>
          </a:p>
        </p:txBody>
      </p:sp>
    </p:spTree>
    <p:extLst>
      <p:ext uri="{BB962C8B-B14F-4D97-AF65-F5344CB8AC3E}">
        <p14:creationId xmlns:p14="http://schemas.microsoft.com/office/powerpoint/2010/main" val="4097705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bwMode="auto">
          <a:noFill/>
          <a:ln>
            <a:solidFill>
              <a:srgbClr val="000000"/>
            </a:solidFill>
            <a:miter lim="800000"/>
            <a:headEnd/>
            <a:tailEnd/>
          </a:ln>
        </p:spPr>
      </p:sp>
      <p:sp>
        <p:nvSpPr>
          <p:cNvPr id="53250" name="备注占位符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spcBef>
                <a:spcPct val="0"/>
              </a:spcBef>
              <a:buFontTx/>
              <a:buChar char="•"/>
            </a:pPr>
            <a:r>
              <a:rPr lang="zh-CN" altLang="en-US" dirty="0" smtClean="0"/>
              <a:t>接下来，我将给各位领导展示区卫平台的一些应用。</a:t>
            </a:r>
            <a:endParaRPr lang="en-US" altLang="zh-CN" dirty="0" smtClean="0"/>
          </a:p>
          <a:p>
            <a:pPr marL="0" indent="0" eaLnBrk="1" hangingPunct="1">
              <a:spcBef>
                <a:spcPct val="0"/>
              </a:spcBef>
              <a:buFontTx/>
              <a:buNone/>
            </a:pPr>
            <a:endParaRPr lang="en-US" altLang="zh-CN" dirty="0" smtClean="0"/>
          </a:p>
          <a:p>
            <a:pPr marL="171450" indent="-171450" eaLnBrk="1" hangingPunct="1">
              <a:spcBef>
                <a:spcPct val="0"/>
              </a:spcBef>
              <a:buFont typeface="Arial" pitchFamily="34" charset="0"/>
              <a:buChar char="•"/>
            </a:pPr>
            <a:r>
              <a:rPr lang="zh-CN" altLang="en-US" dirty="0" smtClean="0"/>
              <a:t>我们说平台是</a:t>
            </a:r>
            <a:r>
              <a:rPr lang="zh-CN" altLang="zh-CN" sz="1200" kern="1200" dirty="0" smtClean="0">
                <a:solidFill>
                  <a:schemeClr val="tx1"/>
                </a:solidFill>
                <a:effectLst/>
                <a:latin typeface="+mn-lt"/>
                <a:ea typeface="+mn-ea"/>
                <a:cs typeface="+mn-cs"/>
              </a:rPr>
              <a:t>数据共享交换、卫生决策支持、信息发布和增值服务</a:t>
            </a:r>
            <a:r>
              <a:rPr lang="zh-CN" altLang="en-US" sz="1200" kern="1200" dirty="0" smtClean="0">
                <a:solidFill>
                  <a:schemeClr val="tx1"/>
                </a:solidFill>
                <a:effectLst/>
                <a:latin typeface="+mn-lt"/>
                <a:ea typeface="+mn-ea"/>
                <a:cs typeface="+mn-cs"/>
              </a:rPr>
              <a:t>四位一体，从这个图上可以看到居民、机构和行政三个角色。</a:t>
            </a:r>
            <a:endParaRPr lang="en-US" altLang="zh-CN" sz="1200" kern="1200" dirty="0" smtClean="0">
              <a:solidFill>
                <a:schemeClr val="tx1"/>
              </a:solidFill>
              <a:effectLst/>
              <a:latin typeface="+mn-lt"/>
              <a:ea typeface="+mn-ea"/>
              <a:cs typeface="+mn-cs"/>
            </a:endParaRPr>
          </a:p>
          <a:p>
            <a:pPr marL="171450" indent="-171450" eaLnBrk="1" hangingPunct="1">
              <a:spcBef>
                <a:spcPct val="0"/>
              </a:spcBef>
              <a:buFontTx/>
              <a:buChar char="•"/>
            </a:pPr>
            <a:endParaRPr lang="en-US" altLang="zh-CN" sz="1200" kern="1200" dirty="0" smtClean="0">
              <a:solidFill>
                <a:schemeClr val="tx1"/>
              </a:solidFill>
              <a:effectLst/>
              <a:latin typeface="+mn-lt"/>
              <a:ea typeface="+mn-ea"/>
              <a:cs typeface="+mn-cs"/>
            </a:endParaRPr>
          </a:p>
          <a:p>
            <a:pPr marL="171450" indent="-171450">
              <a:buFont typeface="Arial" pitchFamily="34" charset="0"/>
              <a:buChar char="•"/>
            </a:pPr>
            <a:r>
              <a:rPr lang="zh-CN" altLang="en-US" dirty="0" smtClean="0"/>
              <a:t>第一条路线向大家展示了基层医疗机构的一项日常工作：建立居民健康档案，并通过平台进行信息审查。</a:t>
            </a:r>
            <a:endParaRPr lang="en-US" altLang="zh-CN" dirty="0" smtClean="0"/>
          </a:p>
          <a:p>
            <a:pPr marL="171450" indent="-171450">
              <a:buFont typeface="Arial" pitchFamily="34" charset="0"/>
              <a:buChar char="•"/>
            </a:pPr>
            <a:endParaRPr lang="en-US" altLang="zh-CN" dirty="0" smtClean="0"/>
          </a:p>
          <a:p>
            <a:pPr marL="628650" lvl="1" indent="-171450">
              <a:buFont typeface="Arial" pitchFamily="34" charset="0"/>
              <a:buChar char="•"/>
            </a:pPr>
            <a:r>
              <a:rPr lang="zh-CN" altLang="en-US" sz="1200" b="1" i="0" u="none" strike="noStrike" kern="1200" baseline="0" dirty="0" smtClean="0">
                <a:solidFill>
                  <a:schemeClr val="tx1"/>
                </a:solidFill>
                <a:latin typeface="+mn-lt"/>
                <a:ea typeface="+mn-ea"/>
                <a:cs typeface="+mn-cs"/>
              </a:rPr>
              <a:t>健康档案</a:t>
            </a:r>
            <a:r>
              <a:rPr lang="zh-CN" altLang="en-US" sz="1200" b="0" i="0" u="none" strike="noStrike" kern="1200" baseline="0" dirty="0" smtClean="0">
                <a:solidFill>
                  <a:schemeClr val="tx1"/>
                </a:solidFill>
                <a:latin typeface="+mn-lt"/>
                <a:ea typeface="+mn-ea"/>
                <a:cs typeface="+mn-cs"/>
              </a:rPr>
              <a:t>是居民健康管理（疾病防治、健康保护、健康促进等）过程的规范、科学记录。是以居民个人健康为核心、贯穿整个生命过程、涵盖各种健康相关因素、实现信息多渠道动态收集、满足居民自身需要和健康管理的信息资源（文件记录）。</a:t>
            </a:r>
            <a:r>
              <a:rPr lang="zh-CN" altLang="en-US" sz="1200" b="1" i="0" u="none" strike="noStrike" kern="1200" baseline="0" dirty="0" smtClean="0">
                <a:solidFill>
                  <a:schemeClr val="tx1"/>
                </a:solidFill>
                <a:latin typeface="+mn-lt"/>
                <a:ea typeface="+mn-ea"/>
                <a:cs typeface="+mn-cs"/>
              </a:rPr>
              <a:t>电子健康档案</a:t>
            </a:r>
            <a:r>
              <a:rPr lang="zh-CN" altLang="en-US" sz="1200" b="0" i="0" u="none" strike="noStrike" kern="1200" baseline="0" dirty="0" smtClean="0">
                <a:solidFill>
                  <a:schemeClr val="tx1"/>
                </a:solidFill>
                <a:latin typeface="+mn-lt"/>
                <a:ea typeface="+mn-ea"/>
                <a:cs typeface="+mn-cs"/>
              </a:rPr>
              <a:t>，也称为电子健康记录，即电子化的健康档案，是关于医疗保健对象健康状况的信息资源库，该信息资源库以计算机可处理的形式存在，并且能够安全的存储和传输，各级授权用户均可访问。（在平台中演示居民健康档案）</a:t>
            </a:r>
            <a:endParaRPr lang="en-US" altLang="zh-CN" sz="1200" b="0" i="0" u="none" strike="noStrike" kern="1200" baseline="0" dirty="0" smtClean="0">
              <a:solidFill>
                <a:schemeClr val="tx1"/>
              </a:solidFill>
              <a:latin typeface="+mn-lt"/>
              <a:ea typeface="+mn-ea"/>
              <a:cs typeface="+mn-cs"/>
            </a:endParaRPr>
          </a:p>
          <a:p>
            <a:pPr marL="1085850" lvl="2" indent="-171450">
              <a:buFont typeface="Arial" pitchFamily="34" charset="0"/>
              <a:buChar char="•"/>
            </a:pPr>
            <a:r>
              <a:rPr lang="zh-CN" altLang="en-US" sz="1200" b="0" i="0" u="none" strike="noStrike" kern="1200" baseline="0" dirty="0" smtClean="0">
                <a:solidFill>
                  <a:schemeClr val="tx1"/>
                </a:solidFill>
                <a:latin typeface="+mn-lt"/>
                <a:ea typeface="+mn-ea"/>
                <a:cs typeface="+mn-cs"/>
              </a:rPr>
              <a:t>在平台中，为居民设计了“公众健康信息平台”，通过授权，居民可以浏览并添加相关信息。（在公众平台中演示居民健康信息自我维护及相应的各个页面</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特别要演示在输入血压异常值后给责任医生发送短信的部分）</a:t>
            </a:r>
            <a:endParaRPr lang="en-US" altLang="zh-CN" b="1" dirty="0" smtClean="0"/>
          </a:p>
          <a:p>
            <a:pPr marL="171450" indent="-171450">
              <a:buFont typeface="Arial" pitchFamily="34" charset="0"/>
              <a:buChar char="•"/>
            </a:pPr>
            <a:endParaRPr lang="en-US" altLang="zh-CN" sz="1200" b="1" i="0" u="none" strike="noStrike" kern="1200" baseline="0" dirty="0" smtClean="0">
              <a:solidFill>
                <a:schemeClr val="tx1"/>
              </a:solidFill>
              <a:latin typeface="+mn-lt"/>
              <a:ea typeface="+mn-ea"/>
              <a:cs typeface="+mn-cs"/>
            </a:endParaRPr>
          </a:p>
          <a:p>
            <a:pPr marL="628650" lvl="1" indent="-171450">
              <a:buFont typeface="Arial" pitchFamily="34" charset="0"/>
              <a:buChar char="•"/>
            </a:pPr>
            <a:r>
              <a:rPr lang="zh-CN" altLang="en-US" sz="1200" b="1" i="0" u="none" strike="noStrike" kern="1200" baseline="0" dirty="0" smtClean="0">
                <a:solidFill>
                  <a:schemeClr val="tx1"/>
                </a:solidFill>
                <a:latin typeface="+mn-lt"/>
                <a:ea typeface="+mn-ea"/>
                <a:cs typeface="+mn-cs"/>
              </a:rPr>
              <a:t>居民</a:t>
            </a:r>
            <a:r>
              <a:rPr lang="zh-CN" altLang="en-US" sz="1200" b="1" i="0" u="none" strike="noStrike" kern="1200" baseline="0" dirty="0" smtClean="0">
                <a:solidFill>
                  <a:schemeClr val="tx1"/>
                </a:solidFill>
                <a:latin typeface="+mn-lt"/>
                <a:ea typeface="+mn-ea"/>
                <a:cs typeface="+mn-cs"/>
              </a:rPr>
              <a:t>健康卡</a:t>
            </a:r>
            <a:r>
              <a:rPr lang="zh-CN" altLang="en-US" sz="1200" b="0" i="0" u="none" strike="noStrike" kern="1200" baseline="0" dirty="0" smtClean="0">
                <a:solidFill>
                  <a:schemeClr val="tx1"/>
                </a:solidFill>
                <a:latin typeface="+mn-lt"/>
                <a:ea typeface="+mn-ea"/>
                <a:cs typeface="+mn-cs"/>
              </a:rPr>
              <a:t>是指基于区域卫生信息平台、居民电子健康档案和医疗机构电子病历，在医疗卫生服务活动中用于居民身份识别、个人基本健康信息存储、实现跨区域跨机构就医数据交换和费用结算的信息载体。 使用居民健康卡可以实现在各级各类医疗卫生机构就诊一卡通，方便获得医疗卫生服务信息，办理基本医疗保险（新农合）费用结算，在线查询持卡人健康信息等功能。</a:t>
            </a:r>
            <a:endParaRPr lang="en-US" altLang="zh-CN"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altLang="zh-CN" sz="1200" b="0" i="0" u="none" strike="noStrike" kern="1200" baseline="0" dirty="0" smtClean="0">
              <a:solidFill>
                <a:schemeClr val="tx1"/>
              </a:solidFill>
              <a:latin typeface="+mn-lt"/>
              <a:ea typeface="+mn-ea"/>
              <a:cs typeface="+mn-cs"/>
            </a:endParaRPr>
          </a:p>
          <a:p>
            <a:pPr marL="1085850" lvl="2" indent="-171450">
              <a:buFont typeface="Arial" pitchFamily="34" charset="0"/>
              <a:buChar char="•"/>
            </a:pP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月开始，在雅安市人民政府的统筹下，</a:t>
            </a:r>
            <a:r>
              <a:rPr lang="zh-CN" altLang="en-US" sz="1200" kern="1200" dirty="0" smtClean="0">
                <a:solidFill>
                  <a:schemeClr val="tx1"/>
                </a:solidFill>
                <a:effectLst/>
                <a:latin typeface="+mn-lt"/>
                <a:ea typeface="+mn-ea"/>
                <a:cs typeface="+mn-cs"/>
              </a:rPr>
              <a:t>公安部门为</a:t>
            </a:r>
            <a:r>
              <a:rPr lang="zh-CN" altLang="zh-CN" sz="1200" kern="1200" dirty="0" smtClean="0">
                <a:solidFill>
                  <a:schemeClr val="tx1"/>
                </a:solidFill>
                <a:effectLst/>
                <a:latin typeface="+mn-lt"/>
                <a:ea typeface="+mn-ea"/>
                <a:cs typeface="+mn-cs"/>
              </a:rPr>
              <a:t>区域卫生信息平台的</a:t>
            </a:r>
            <a:r>
              <a:rPr lang="zh-CN" altLang="en-US" sz="1200" kern="1200" dirty="0" smtClean="0">
                <a:solidFill>
                  <a:schemeClr val="tx1"/>
                </a:solidFill>
                <a:effectLst/>
                <a:latin typeface="+mn-lt"/>
                <a:ea typeface="+mn-ea"/>
                <a:cs typeface="+mn-cs"/>
              </a:rPr>
              <a:t>居民</a:t>
            </a:r>
            <a:r>
              <a:rPr lang="zh-CN" altLang="zh-CN" sz="1200" kern="1200" dirty="0" smtClean="0">
                <a:solidFill>
                  <a:schemeClr val="tx1"/>
                </a:solidFill>
                <a:effectLst/>
                <a:latin typeface="+mn-lt"/>
                <a:ea typeface="+mn-ea"/>
                <a:cs typeface="+mn-cs"/>
              </a:rPr>
              <a:t>数据</a:t>
            </a:r>
            <a:r>
              <a:rPr lang="zh-CN" altLang="en-US" sz="1200" kern="1200" dirty="0" smtClean="0">
                <a:solidFill>
                  <a:schemeClr val="tx1"/>
                </a:solidFill>
                <a:effectLst/>
                <a:latin typeface="+mn-lt"/>
                <a:ea typeface="+mn-ea"/>
                <a:cs typeface="+mn-cs"/>
              </a:rPr>
              <a:t>审核提供了帮助</a:t>
            </a:r>
            <a:r>
              <a:rPr lang="zh-CN" altLang="zh-CN" sz="1200" kern="1200" dirty="0" smtClean="0">
                <a:solidFill>
                  <a:schemeClr val="tx1"/>
                </a:solidFill>
                <a:effectLst/>
                <a:latin typeface="+mn-lt"/>
                <a:ea typeface="+mn-ea"/>
                <a:cs typeface="+mn-cs"/>
              </a:rPr>
              <a:t>，居民的个人身份认证质量大幅提升，并为居民健康卡的推行奠定坚实基础。</a:t>
            </a:r>
            <a:endParaRPr lang="en-US" altLang="zh-CN" sz="1200" kern="1200" dirty="0" smtClean="0">
              <a:solidFill>
                <a:schemeClr val="tx1"/>
              </a:solidFill>
              <a:effectLst/>
              <a:latin typeface="+mn-lt"/>
              <a:ea typeface="+mn-ea"/>
              <a:cs typeface="+mn-cs"/>
            </a:endParaRPr>
          </a:p>
          <a:p>
            <a:pPr marL="1085850" lvl="2" indent="-171450">
              <a:buFont typeface="Arial" pitchFamily="34" charset="0"/>
              <a:buChar char="•"/>
            </a:pPr>
            <a:endParaRPr lang="en-US" altLang="zh-CN" sz="1200" b="0" i="0" u="none" strike="noStrike" kern="1200" baseline="0" dirty="0" smtClean="0">
              <a:solidFill>
                <a:schemeClr val="tx1"/>
              </a:solidFill>
              <a:effectLst/>
              <a:latin typeface="+mn-lt"/>
              <a:ea typeface="+mn-ea"/>
              <a:cs typeface="+mn-cs"/>
            </a:endParaRPr>
          </a:p>
          <a:p>
            <a:pPr marL="1085850" marR="0" lvl="2"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27</a:t>
            </a:r>
            <a:r>
              <a:rPr lang="zh-CN" altLang="en-US" sz="1200" b="0" i="0" kern="1200" dirty="0" smtClean="0">
                <a:solidFill>
                  <a:schemeClr val="tx1"/>
                </a:solidFill>
                <a:effectLst/>
                <a:latin typeface="+mn-lt"/>
                <a:ea typeface="+mn-ea"/>
                <a:cs typeface="+mn-cs"/>
              </a:rPr>
              <a:t>日上午，居民健康卡四川</a:t>
            </a:r>
            <a:r>
              <a:rPr lang="zh-CN" altLang="en-US" sz="1200" b="1" i="0" kern="1200" dirty="0" smtClean="0">
                <a:solidFill>
                  <a:srgbClr val="FF0000"/>
                </a:solidFill>
                <a:effectLst/>
                <a:latin typeface="+mn-lt"/>
                <a:ea typeface="+mn-ea"/>
                <a:cs typeface="+mn-cs"/>
              </a:rPr>
              <a:t>首发仪式</a:t>
            </a:r>
            <a:r>
              <a:rPr lang="zh-CN" altLang="en-US" sz="1200" b="0" i="0" kern="1200" dirty="0" smtClean="0">
                <a:solidFill>
                  <a:schemeClr val="tx1"/>
                </a:solidFill>
                <a:effectLst/>
                <a:latin typeface="+mn-lt"/>
                <a:ea typeface="+mn-ea"/>
                <a:cs typeface="+mn-cs"/>
              </a:rPr>
              <a:t>在雅安市举行，标志着我省正式启动居民健康卡系统。</a:t>
            </a:r>
            <a:r>
              <a:rPr lang="zh-CN" altLang="en-US" sz="1200" b="0" i="0" u="none" strike="noStrike" kern="1200" baseline="0" dirty="0" smtClean="0">
                <a:solidFill>
                  <a:schemeClr val="tx1"/>
                </a:solidFill>
                <a:latin typeface="+mn-lt"/>
                <a:ea typeface="+mn-ea"/>
                <a:cs typeface="+mn-cs"/>
              </a:rPr>
              <a:t>领导们可以在后续的视察中看到其应用演示。左边屏幕给大家演示的是居民健康档案。</a:t>
            </a:r>
            <a:endParaRPr lang="en-US" altLang="zh-CN"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altLang="zh-CN" sz="1200" b="0" i="0" u="none" strike="noStrike" kern="1200" baseline="0" dirty="0" smtClean="0">
              <a:solidFill>
                <a:schemeClr val="tx1"/>
              </a:solidFill>
              <a:latin typeface="+mn-lt"/>
              <a:ea typeface="+mn-ea"/>
              <a:cs typeface="+mn-cs"/>
            </a:endParaRPr>
          </a:p>
          <a:p>
            <a:pPr marL="1085850" lvl="2" indent="-171450" eaLnBrk="1" hangingPunct="1">
              <a:spcBef>
                <a:spcPct val="0"/>
              </a:spcBef>
              <a:buFontTx/>
              <a:buChar char="•"/>
            </a:pPr>
            <a:r>
              <a:rPr lang="zh-CN" altLang="en-US" dirty="0" smtClean="0"/>
              <a:t>演示：居民健康</a:t>
            </a:r>
            <a:r>
              <a:rPr lang="zh-CN" altLang="en-US" dirty="0" smtClean="0"/>
              <a:t>档案中关于建卡状态栏</a:t>
            </a:r>
            <a:endParaRPr lang="en-US" altLang="zh-CN" dirty="0" smtClean="0"/>
          </a:p>
          <a:p>
            <a:pPr marL="1085850" lvl="2" indent="-171450" eaLnBrk="1" hangingPunct="1">
              <a:spcBef>
                <a:spcPct val="0"/>
              </a:spcBef>
            </a:pPr>
            <a:r>
              <a:rPr lang="en-US" altLang="zh-CN" dirty="0" smtClean="0"/>
              <a:t>  </a:t>
            </a:r>
          </a:p>
          <a:p>
            <a:pPr marL="171450" indent="-171450" eaLnBrk="1" hangingPunct="1">
              <a:spcBef>
                <a:spcPct val="0"/>
              </a:spcBef>
              <a:buFontTx/>
              <a:buChar char="•"/>
            </a:pPr>
            <a:r>
              <a:rPr lang="zh-CN" altLang="en-US" dirty="0" smtClean="0"/>
              <a:t>第二条路线向大家展示了基层医疗机构的另一项日常工作：为居民提供基本公共卫生服务，并通过平台向疾病预防控制中心提供居民健康信息，向卫生行政部门提供统计数据。</a:t>
            </a:r>
            <a:endParaRPr lang="en-US" altLang="zh-CN" dirty="0" smtClean="0"/>
          </a:p>
          <a:p>
            <a:pPr marL="171450" indent="-171450" eaLnBrk="1" hangingPunct="1">
              <a:spcBef>
                <a:spcPct val="0"/>
              </a:spcBef>
              <a:buFontTx/>
              <a:buChar char="•"/>
            </a:pPr>
            <a:endParaRPr lang="en-US" altLang="zh-CN" dirty="0" smtClean="0"/>
          </a:p>
          <a:p>
            <a:pPr marL="628650" lvl="1" indent="-171450" eaLnBrk="1" hangingPunct="1">
              <a:spcBef>
                <a:spcPct val="0"/>
              </a:spcBef>
              <a:buFontTx/>
              <a:buChar char="•"/>
            </a:pPr>
            <a:r>
              <a:rPr lang="zh-CN" altLang="en-US" dirty="0" smtClean="0"/>
              <a:t>通过平台，雅安率先在省内实现了市、县、乡、村</a:t>
            </a:r>
            <a:r>
              <a:rPr lang="en-US" altLang="zh-CN" dirty="0" smtClean="0"/>
              <a:t>4</a:t>
            </a:r>
            <a:r>
              <a:rPr lang="zh-CN" altLang="en-US" dirty="0" smtClean="0"/>
              <a:t>级医疗机构健康管理和诊疗数据的共享。通过信息共享，来自不同医疗机构的医务人员卫生服务实现无缝衔接，成为事实上的工作团队，共同为居民健康提供连续、综合的服务。</a:t>
            </a:r>
            <a:endParaRPr lang="en-US" altLang="zh-CN" dirty="0" smtClean="0"/>
          </a:p>
          <a:p>
            <a:pPr marL="628650" lvl="1" indent="-171450" eaLnBrk="1" hangingPunct="1">
              <a:spcBef>
                <a:spcPct val="0"/>
              </a:spcBef>
              <a:buFontTx/>
              <a:buChar char="•"/>
            </a:pPr>
            <a:endParaRPr lang="en-US" altLang="zh-CN" dirty="0" smtClean="0"/>
          </a:p>
          <a:p>
            <a:pPr marL="628650" lvl="1" indent="-171450" eaLnBrk="1" hangingPunct="1">
              <a:spcBef>
                <a:spcPct val="0"/>
              </a:spcBef>
              <a:buFontTx/>
              <a:buChar char="•"/>
            </a:pPr>
            <a:r>
              <a:rPr lang="zh-CN" altLang="en-US" dirty="0" smtClean="0"/>
              <a:t>我们的数据平台</a:t>
            </a:r>
            <a:r>
              <a:rPr lang="zh-CN" altLang="en-US" dirty="0" smtClean="0"/>
              <a:t>建设</a:t>
            </a:r>
            <a:r>
              <a:rPr lang="zh-CN" altLang="zh-CN" sz="1200" kern="1200" dirty="0" smtClean="0">
                <a:solidFill>
                  <a:schemeClr val="tx1"/>
                </a:solidFill>
                <a:effectLst/>
                <a:latin typeface="+mn-lt"/>
                <a:ea typeface="+mn-ea"/>
                <a:cs typeface="+mn-cs"/>
              </a:rPr>
              <a:t>按照国家和四川省相应标准</a:t>
            </a:r>
            <a:r>
              <a:rPr lang="zh-CN" altLang="en-US" sz="1200" kern="1200" dirty="0" smtClean="0">
                <a:solidFill>
                  <a:schemeClr val="tx1"/>
                </a:solidFill>
                <a:effectLst/>
                <a:latin typeface="+mn-lt"/>
                <a:ea typeface="+mn-ea"/>
                <a:cs typeface="+mn-cs"/>
              </a:rPr>
              <a:t>要求，</a:t>
            </a:r>
            <a:r>
              <a:rPr lang="zh-CN" altLang="zh-CN" sz="1200" kern="1200" dirty="0" smtClean="0">
                <a:solidFill>
                  <a:schemeClr val="tx1"/>
                </a:solidFill>
                <a:effectLst/>
                <a:latin typeface="+mn-lt"/>
                <a:ea typeface="+mn-ea"/>
                <a:cs typeface="+mn-cs"/>
              </a:rPr>
              <a:t>制定</a:t>
            </a:r>
            <a:r>
              <a:rPr lang="zh-CN" altLang="en-US" sz="1200" kern="1200" dirty="0" smtClean="0">
                <a:solidFill>
                  <a:schemeClr val="tx1"/>
                </a:solidFill>
                <a:effectLst/>
                <a:latin typeface="+mn-lt"/>
                <a:ea typeface="+mn-ea"/>
                <a:cs typeface="+mn-cs"/>
              </a:rPr>
              <a:t>了</a:t>
            </a:r>
            <a:r>
              <a:rPr lang="zh-CN" altLang="zh-CN" sz="1200" kern="1200" dirty="0" smtClean="0">
                <a:solidFill>
                  <a:schemeClr val="tx1"/>
                </a:solidFill>
                <a:effectLst/>
                <a:latin typeface="+mn-lt"/>
                <a:ea typeface="+mn-ea"/>
                <a:cs typeface="+mn-cs"/>
              </a:rPr>
              <a:t>雅安卫生信息化标准和雅安卫生信息化建设规范，并在实践中进一步细化和改进</a:t>
            </a:r>
            <a:r>
              <a:rPr lang="zh-CN" altLang="en-US" dirty="0" smtClean="0"/>
              <a:t>。</a:t>
            </a:r>
            <a:r>
              <a:rPr lang="zh-CN" altLang="en-US" dirty="0" smtClean="0"/>
              <a:t>比如，国家在信息管理中仅以个人为单位，但我们进而实现了以家庭为单位，为今后以全科医学为基础的基层卫生服务模式奠定了良好的信息基础。</a:t>
            </a:r>
            <a:endParaRPr lang="en-US" altLang="zh-CN" dirty="0" smtClean="0"/>
          </a:p>
          <a:p>
            <a:pPr marL="628650" lvl="1" indent="-171450" eaLnBrk="1" hangingPunct="1">
              <a:spcBef>
                <a:spcPct val="0"/>
              </a:spcBef>
              <a:buFontTx/>
              <a:buChar char="•"/>
            </a:pPr>
            <a:endParaRPr lang="en-US" altLang="zh-CN" dirty="0" smtClean="0"/>
          </a:p>
          <a:p>
            <a:pPr marL="628650" lvl="1" indent="-171450" eaLnBrk="1" hangingPunct="1">
              <a:spcBef>
                <a:spcPct val="0"/>
              </a:spcBef>
              <a:buFontTx/>
              <a:buChar char="•"/>
            </a:pPr>
            <a:r>
              <a:rPr lang="zh-CN" altLang="en-US" dirty="0" smtClean="0"/>
              <a:t>演示：高血压患者一览表、糖尿病患者一览表</a:t>
            </a:r>
            <a:endParaRPr lang="en-US" altLang="zh-CN" dirty="0" smtClean="0"/>
          </a:p>
        </p:txBody>
      </p:sp>
      <p:sp>
        <p:nvSpPr>
          <p:cNvPr id="532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06F96A3-83D4-4E41-872B-EFD3610F06C6}" type="slidenum">
              <a:rPr lang="zh-CN" altLang="en-US"/>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bwMode="auto">
          <a:noFill/>
          <a:ln>
            <a:solidFill>
              <a:srgbClr val="000000"/>
            </a:solidFill>
            <a:miter lim="800000"/>
            <a:headEnd/>
            <a:tailEnd/>
          </a:ln>
        </p:spPr>
      </p:sp>
      <p:sp>
        <p:nvSpPr>
          <p:cNvPr id="55298" name="备注占位符 2"/>
          <p:cNvSpPr>
            <a:spLocks noGrp="1"/>
          </p:cNvSpPr>
          <p:nvPr>
            <p:ph type="body" idx="1"/>
          </p:nvPr>
        </p:nvSpPr>
        <p:spPr bwMode="auto">
          <a:noFill/>
        </p:spPr>
        <p:txBody>
          <a:bodyPr wrap="square" numCol="1" anchor="t" anchorCtr="0" compatLnSpc="1">
            <a:prstTxWarp prst="textNoShape">
              <a:avLst/>
            </a:prstTxWarp>
          </a:bodyPr>
          <a:lstStyle/>
          <a:p>
            <a:pPr marL="171450" marR="0" lvl="2" indent="-171450" algn="l" defTabSz="914400" rtl="0" eaLnBrk="1" fontAlgn="base" latinLnBrk="0" hangingPunct="1">
              <a:lnSpc>
                <a:spcPct val="100000"/>
              </a:lnSpc>
              <a:spcBef>
                <a:spcPct val="0"/>
              </a:spcBef>
              <a:spcAft>
                <a:spcPct val="0"/>
              </a:spcAft>
              <a:buClrTx/>
              <a:buSzTx/>
              <a:buFontTx/>
              <a:buChar char="•"/>
              <a:tabLst/>
              <a:defRPr/>
            </a:pPr>
            <a:r>
              <a:rPr lang="zh-CN" altLang="en-US" dirty="0" smtClean="0"/>
              <a:t>第三条路线向大家展示了基层医疗机构的又一项日常工作：基本医疗中异常情况的发现及处置。</a:t>
            </a:r>
            <a:endParaRPr lang="en-US" altLang="zh-CN" dirty="0" smtClean="0"/>
          </a:p>
          <a:p>
            <a:pPr marL="171450" marR="0" lvl="2" indent="-171450" algn="l" defTabSz="914400" rtl="0" eaLnBrk="1" fontAlgn="base" latinLnBrk="0" hangingPunct="1">
              <a:lnSpc>
                <a:spcPct val="100000"/>
              </a:lnSpc>
              <a:spcBef>
                <a:spcPct val="0"/>
              </a:spcBef>
              <a:spcAft>
                <a:spcPct val="0"/>
              </a:spcAft>
              <a:buClrTx/>
              <a:buSzTx/>
              <a:buFontTx/>
              <a:buChar char="•"/>
              <a:tabLst/>
              <a:defRPr/>
            </a:pPr>
            <a:endParaRPr lang="en-US" altLang="zh-CN" dirty="0" smtClean="0"/>
          </a:p>
          <a:p>
            <a:pPr marL="628650" marR="0" lvl="3" indent="-171450" algn="l" defTabSz="914400" rtl="0" eaLnBrk="1" fontAlgn="base" latinLnBrk="0" hangingPunct="1">
              <a:lnSpc>
                <a:spcPct val="100000"/>
              </a:lnSpc>
              <a:spcBef>
                <a:spcPct val="0"/>
              </a:spcBef>
              <a:spcAft>
                <a:spcPct val="0"/>
              </a:spcAft>
              <a:buClrTx/>
              <a:buSzTx/>
              <a:buFontTx/>
              <a:buChar char="•"/>
              <a:tabLst/>
              <a:defRPr/>
            </a:pPr>
            <a:r>
              <a:rPr lang="zh-CN" altLang="en-US" dirty="0" smtClean="0"/>
              <a:t>基层医疗机构在日常工作中发现居民的异常健康状况，可以通过平台向上级医疗机构转诊。比如高血压管理规范要求居民连续两次血压异常就需要转诊到上级医院进行确诊。平台可以共享居民在不同医疗机构的体检结果，提示医生进行转诊。转诊可以通过平台进行。当上级医院接受患者转诊后，还可以通过短信平台把预约挂号的结果发送给居民。因为我们的平台负责的是数据的共享与交换，转诊的界面操作需要在</a:t>
            </a:r>
            <a:r>
              <a:rPr lang="en-US" altLang="zh-CN" dirty="0" smtClean="0"/>
              <a:t>HIS</a:t>
            </a:r>
            <a:r>
              <a:rPr lang="zh-CN" altLang="en-US" dirty="0" smtClean="0"/>
              <a:t>系统上完成。</a:t>
            </a:r>
            <a:endParaRPr lang="en-US" altLang="zh-CN" dirty="0" smtClean="0"/>
          </a:p>
          <a:p>
            <a:pPr marL="171450" indent="-171450" eaLnBrk="1" hangingPunct="1">
              <a:spcBef>
                <a:spcPct val="0"/>
              </a:spcBef>
              <a:buFontTx/>
              <a:buChar char="•"/>
            </a:pPr>
            <a:endParaRPr lang="en-US" altLang="zh-CN" dirty="0" smtClean="0"/>
          </a:p>
          <a:p>
            <a:pPr marL="628650" lvl="1" indent="-171450" eaLnBrk="1" hangingPunct="1">
              <a:spcBef>
                <a:spcPct val="0"/>
              </a:spcBef>
              <a:buFontTx/>
              <a:buChar char="•"/>
            </a:pPr>
            <a:r>
              <a:rPr lang="zh-CN" altLang="en-US" dirty="0" smtClean="0"/>
              <a:t>演示：高血压随访表</a:t>
            </a:r>
            <a:endParaRPr lang="en-US" altLang="zh-CN" dirty="0" smtClean="0"/>
          </a:p>
          <a:p>
            <a:pPr marL="171450" indent="-171450" eaLnBrk="1" hangingPunct="1">
              <a:spcBef>
                <a:spcPct val="0"/>
              </a:spcBef>
              <a:buFontTx/>
              <a:buChar char="•"/>
            </a:pPr>
            <a:endParaRPr lang="en-US" altLang="zh-CN" dirty="0" smtClean="0"/>
          </a:p>
          <a:p>
            <a:pPr marL="171450" indent="-171450" eaLnBrk="1" hangingPunct="1">
              <a:spcBef>
                <a:spcPct val="0"/>
              </a:spcBef>
              <a:buFontTx/>
              <a:buChar char="•"/>
            </a:pPr>
            <a:r>
              <a:rPr lang="zh-CN" altLang="en-US" dirty="0" smtClean="0"/>
              <a:t>第四条路线向大家展示了上级医疗机构的一项日常工作：确诊及处置。</a:t>
            </a:r>
            <a:endParaRPr lang="en-US" altLang="zh-CN" dirty="0" smtClean="0"/>
          </a:p>
          <a:p>
            <a:pPr marL="171450" indent="-171450" eaLnBrk="1" hangingPunct="1">
              <a:spcBef>
                <a:spcPct val="0"/>
              </a:spcBef>
              <a:buFontTx/>
              <a:buChar char="•"/>
            </a:pPr>
            <a:endParaRPr lang="en-US" altLang="zh-CN" dirty="0" smtClean="0"/>
          </a:p>
          <a:p>
            <a:pPr marL="628650" marR="0" lvl="3" indent="-171450" algn="l" defTabSz="914400" rtl="0" eaLnBrk="1" fontAlgn="base" latinLnBrk="0" hangingPunct="1">
              <a:lnSpc>
                <a:spcPct val="100000"/>
              </a:lnSpc>
              <a:spcBef>
                <a:spcPct val="0"/>
              </a:spcBef>
              <a:spcAft>
                <a:spcPct val="0"/>
              </a:spcAft>
              <a:buClrTx/>
              <a:buSzTx/>
              <a:buFontTx/>
              <a:buChar char="•"/>
              <a:tabLst/>
              <a:defRPr/>
            </a:pPr>
            <a:r>
              <a:rPr lang="zh-CN" altLang="en-US" dirty="0" smtClean="0"/>
              <a:t>上级医院借助居民健康卡和健康档案的辅助信息，确诊高血压，制定治疗方案，并将电子病历上传到平台</a:t>
            </a:r>
            <a:r>
              <a:rPr lang="zh-CN" altLang="en-US" dirty="0" smtClean="0"/>
              <a:t>。</a:t>
            </a:r>
            <a:endParaRPr lang="en-US" altLang="zh-CN" dirty="0" smtClean="0"/>
          </a:p>
          <a:p>
            <a:pPr marL="628650" marR="0" lvl="3" indent="-171450" algn="l" defTabSz="914400" rtl="0" eaLnBrk="1" fontAlgn="base" latinLnBrk="0" hangingPunct="1">
              <a:lnSpc>
                <a:spcPct val="100000"/>
              </a:lnSpc>
              <a:spcBef>
                <a:spcPct val="0"/>
              </a:spcBef>
              <a:spcAft>
                <a:spcPct val="0"/>
              </a:spcAft>
              <a:buClrTx/>
              <a:buSzTx/>
              <a:buFontTx/>
              <a:buChar char="•"/>
              <a:tabLst/>
              <a:defRPr/>
            </a:pPr>
            <a:r>
              <a:rPr lang="zh-CN" altLang="en-US" sz="1200" b="1" i="0" u="none" strike="noStrike" kern="1200" baseline="0" dirty="0" smtClean="0">
                <a:solidFill>
                  <a:schemeClr val="tx1"/>
                </a:solidFill>
                <a:latin typeface="+mn-lt"/>
                <a:ea typeface="+mn-ea"/>
                <a:cs typeface="+mn-cs"/>
              </a:rPr>
              <a:t>电子</a:t>
            </a:r>
            <a:r>
              <a:rPr lang="zh-CN" altLang="en-US" sz="1200" b="1" i="0" u="none" strike="noStrike" kern="1200" baseline="0" dirty="0" smtClean="0">
                <a:solidFill>
                  <a:schemeClr val="tx1"/>
                </a:solidFill>
                <a:latin typeface="+mn-lt"/>
                <a:ea typeface="+mn-ea"/>
                <a:cs typeface="+mn-cs"/>
              </a:rPr>
              <a:t>病历</a:t>
            </a:r>
            <a:r>
              <a:rPr lang="zh-CN" altLang="en-US" sz="1200" b="0" i="0" u="none" strike="noStrike" kern="1200" baseline="0" dirty="0" smtClean="0">
                <a:solidFill>
                  <a:schemeClr val="tx1"/>
                </a:solidFill>
                <a:latin typeface="+mn-lt"/>
                <a:ea typeface="+mn-ea"/>
                <a:cs typeface="+mn-cs"/>
              </a:rPr>
              <a:t>是记录医疗诊治对象健康状况及相关医疗服务活动记录的信息资源库，是电子健康档案的主要信息来源和重要组成部分，是连接医院内基本业务信息系统的数据交换和共享平台，是不同系统间进行信息整合的基础和载体</a:t>
            </a:r>
            <a:r>
              <a:rPr lang="zh-CN" altLang="en-US" sz="1200" b="0" i="0" u="none" strike="noStrike" kern="1200" baseline="0" dirty="0" smtClean="0">
                <a:solidFill>
                  <a:schemeClr val="tx1"/>
                </a:solidFill>
                <a:latin typeface="+mn-lt"/>
                <a:ea typeface="+mn-ea"/>
                <a:cs typeface="+mn-cs"/>
              </a:rPr>
              <a:t>。</a:t>
            </a:r>
            <a:r>
              <a:rPr lang="zh-CN" altLang="en-US" sz="1200" kern="1200" dirty="0" smtClean="0">
                <a:solidFill>
                  <a:schemeClr val="tx1"/>
                </a:solidFill>
                <a:effectLst/>
                <a:latin typeface="+mn-lt"/>
                <a:ea typeface="+mn-ea"/>
                <a:cs typeface="+mn-cs"/>
              </a:rPr>
              <a:t>（演示</a:t>
            </a:r>
            <a:r>
              <a:rPr lang="zh-CN" altLang="zh-CN" sz="1200" kern="1200" dirty="0" smtClean="0">
                <a:solidFill>
                  <a:schemeClr val="tx1"/>
                </a:solidFill>
                <a:effectLst/>
                <a:latin typeface="+mn-lt"/>
                <a:ea typeface="+mn-ea"/>
                <a:cs typeface="+mn-cs"/>
              </a:rPr>
              <a:t>电子病历的住院记录首页</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电子处方列表</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双向转诊记录</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628650" marR="0" lvl="3" indent="-171450" algn="l" defTabSz="914400" rtl="0" eaLnBrk="1" fontAlgn="base" latinLnBrk="0" hangingPunct="1">
              <a:lnSpc>
                <a:spcPct val="100000"/>
              </a:lnSpc>
              <a:spcBef>
                <a:spcPct val="0"/>
              </a:spcBef>
              <a:spcAft>
                <a:spcPct val="0"/>
              </a:spcAft>
              <a:buClrTx/>
              <a:buSzTx/>
              <a:buFontTx/>
              <a:buChar char="•"/>
              <a:tabLst/>
              <a:defRPr/>
            </a:pPr>
            <a:endParaRPr lang="en-US" altLang="zh-CN" sz="1200" b="0" i="0" u="none" strike="noStrike" kern="1200" baseline="0" dirty="0" smtClean="0">
              <a:solidFill>
                <a:schemeClr val="tx1"/>
              </a:solidFill>
              <a:latin typeface="+mn-lt"/>
              <a:ea typeface="+mn-ea"/>
              <a:cs typeface="+mn-cs"/>
            </a:endParaRPr>
          </a:p>
          <a:p>
            <a:pPr marL="1085850" marR="0" lvl="4" indent="-171450" algn="l" defTabSz="914400" rtl="0" eaLnBrk="1" fontAlgn="base" latinLnBrk="0" hangingPunct="1">
              <a:lnSpc>
                <a:spcPct val="100000"/>
              </a:lnSpc>
              <a:spcBef>
                <a:spcPct val="0"/>
              </a:spcBef>
              <a:spcAft>
                <a:spcPct val="0"/>
              </a:spcAft>
              <a:buClrTx/>
              <a:buSzTx/>
              <a:buFontTx/>
              <a:buChar char="•"/>
              <a:tabLst/>
              <a:defRPr/>
            </a:pPr>
            <a:r>
              <a:rPr lang="zh-CN" altLang="zh-CN" sz="1200" kern="1200" dirty="0" smtClean="0">
                <a:solidFill>
                  <a:schemeClr val="tx1"/>
                </a:solidFill>
                <a:effectLst/>
                <a:latin typeface="+mn-lt"/>
                <a:ea typeface="+mn-ea"/>
                <a:cs typeface="+mn-cs"/>
              </a:rPr>
              <a:t>随着平台建设的推进，国家相应卫生信息标准制定的滞后和矛盾所带来的困难逐步显现。但是，在四川省卫生厅的积极协调下，尤其是四川省卫生信息中心的具体指导下，通过以药品、疾病名称、诊疗项目和医用材料</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大编码库共享为代表的一系列信息标准统一推进，项目在</a:t>
            </a:r>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年取得积极进展。</a:t>
            </a:r>
            <a:endParaRPr lang="en-US" altLang="zh-CN" sz="1200" kern="1200" dirty="0" smtClean="0">
              <a:solidFill>
                <a:schemeClr val="tx1"/>
              </a:solidFill>
              <a:effectLst/>
              <a:latin typeface="+mn-lt"/>
              <a:ea typeface="+mn-ea"/>
              <a:cs typeface="+mn-cs"/>
            </a:endParaRPr>
          </a:p>
          <a:p>
            <a:pPr marL="1085850" marR="0" lvl="4" indent="-171450" algn="l" defTabSz="914400" rtl="0" eaLnBrk="1" fontAlgn="base" latinLnBrk="0" hangingPunct="1">
              <a:lnSpc>
                <a:spcPct val="100000"/>
              </a:lnSpc>
              <a:spcBef>
                <a:spcPct val="0"/>
              </a:spcBef>
              <a:spcAft>
                <a:spcPct val="0"/>
              </a:spcAft>
              <a:buClrTx/>
              <a:buSzTx/>
              <a:buFontTx/>
              <a:buChar char="•"/>
              <a:tabLst/>
              <a:defRPr/>
            </a:pPr>
            <a:endParaRPr lang="en-US" altLang="zh-CN" sz="1200" b="0" i="0" u="none" strike="noStrike" kern="1200" baseline="0" dirty="0" smtClean="0">
              <a:solidFill>
                <a:schemeClr val="tx1"/>
              </a:solidFill>
              <a:latin typeface="+mn-lt"/>
              <a:ea typeface="+mn-ea"/>
              <a:cs typeface="+mn-cs"/>
            </a:endParaRPr>
          </a:p>
          <a:p>
            <a:pPr marL="628650" marR="0" lvl="3" indent="-171450" algn="l" defTabSz="914400" rtl="0" eaLnBrk="1" fontAlgn="base" latinLnBrk="0" hangingPunct="1">
              <a:lnSpc>
                <a:spcPct val="100000"/>
              </a:lnSpc>
              <a:spcBef>
                <a:spcPct val="0"/>
              </a:spcBef>
              <a:spcAft>
                <a:spcPct val="0"/>
              </a:spcAft>
              <a:buClrTx/>
              <a:buSzTx/>
              <a:buFontTx/>
              <a:buChar char="•"/>
              <a:tabLst/>
              <a:defRPr/>
            </a:pPr>
            <a:r>
              <a:rPr lang="zh-CN" altLang="en-US" dirty="0" smtClean="0"/>
              <a:t>通过平台还可以完成多项工作，如：</a:t>
            </a:r>
            <a:r>
              <a:rPr lang="en-US" altLang="zh-CN" dirty="0" smtClean="0"/>
              <a:t>1.</a:t>
            </a:r>
            <a:r>
              <a:rPr lang="zh-CN" altLang="en-US" dirty="0" smtClean="0"/>
              <a:t> 向疾病预防控制中心报告慢性病；</a:t>
            </a:r>
            <a:r>
              <a:rPr lang="en-US" altLang="zh-CN" dirty="0" smtClean="0"/>
              <a:t>2.</a:t>
            </a:r>
            <a:r>
              <a:rPr lang="zh-CN" altLang="en-US" dirty="0" smtClean="0"/>
              <a:t>通过平台短信功能，向居民发送健康档案、诊疗信息和健康教育处方等；</a:t>
            </a:r>
            <a:r>
              <a:rPr lang="en-US" altLang="zh-CN" dirty="0" smtClean="0"/>
              <a:t>3.</a:t>
            </a:r>
            <a:r>
              <a:rPr lang="zh-CN" altLang="en-US" dirty="0" smtClean="0"/>
              <a:t> 在病人病情控制后将病人转回基层医疗机构进行随访管理。</a:t>
            </a:r>
            <a:endParaRPr lang="en-US" altLang="zh-CN" dirty="0" smtClean="0"/>
          </a:p>
          <a:p>
            <a:pPr marL="628650" marR="0" lvl="3" indent="-171450" algn="l" defTabSz="914400" rtl="0" eaLnBrk="1" fontAlgn="base" latinLnBrk="0" hangingPunct="1">
              <a:lnSpc>
                <a:spcPct val="100000"/>
              </a:lnSpc>
              <a:spcBef>
                <a:spcPct val="0"/>
              </a:spcBef>
              <a:spcAft>
                <a:spcPct val="0"/>
              </a:spcAft>
              <a:buClrTx/>
              <a:buSzTx/>
              <a:buFontTx/>
              <a:buChar char="•"/>
              <a:tabLst/>
              <a:defRPr/>
            </a:pPr>
            <a:endParaRPr lang="en-US" altLang="zh-CN" dirty="0" smtClean="0"/>
          </a:p>
          <a:p>
            <a:pPr marL="628650" marR="0" lvl="3" indent="-171450" algn="l" defTabSz="914400" rtl="0" eaLnBrk="1" fontAlgn="base" latinLnBrk="0" hangingPunct="1">
              <a:lnSpc>
                <a:spcPct val="100000"/>
              </a:lnSpc>
              <a:spcBef>
                <a:spcPct val="0"/>
              </a:spcBef>
              <a:spcAft>
                <a:spcPct val="0"/>
              </a:spcAft>
              <a:buClrTx/>
              <a:buSzTx/>
              <a:buFontTx/>
              <a:buChar char="•"/>
              <a:tabLst/>
              <a:defRPr/>
            </a:pPr>
            <a:r>
              <a:rPr lang="zh-CN" altLang="en-US" dirty="0" smtClean="0"/>
              <a:t>居民如果需要，还可以通过</a:t>
            </a:r>
            <a:r>
              <a:rPr lang="zh-CN" altLang="zh-CN" dirty="0" smtClean="0"/>
              <a:t>居民个人健康信息平台</a:t>
            </a:r>
            <a:r>
              <a:rPr lang="zh-CN" altLang="en-US" dirty="0" smtClean="0"/>
              <a:t>查看个人健康信息，也可以通过手机接收到平台发送的相关信息</a:t>
            </a:r>
            <a:r>
              <a:rPr lang="zh-CN" altLang="en-US" dirty="0" smtClean="0"/>
              <a:t>。（演示平台的短信发送部分）</a:t>
            </a:r>
            <a:endParaRPr lang="en-US" altLang="zh-CN" dirty="0" smtClean="0"/>
          </a:p>
          <a:p>
            <a:pPr marL="628650" marR="0" lvl="3" indent="-171450" algn="l" defTabSz="914400" rtl="0" eaLnBrk="1" fontAlgn="base" latinLnBrk="0" hangingPunct="1">
              <a:lnSpc>
                <a:spcPct val="100000"/>
              </a:lnSpc>
              <a:spcBef>
                <a:spcPct val="0"/>
              </a:spcBef>
              <a:spcAft>
                <a:spcPct val="0"/>
              </a:spcAft>
              <a:buClrTx/>
              <a:buSzTx/>
              <a:buFontTx/>
              <a:buChar char="•"/>
              <a:tabLst/>
              <a:defRPr/>
            </a:pPr>
            <a:endParaRPr lang="en-US" altLang="zh-CN" dirty="0" smtClean="0"/>
          </a:p>
          <a:p>
            <a:pPr marL="628650" marR="0" lvl="3" indent="-171450" algn="l" defTabSz="914400" rtl="0" eaLnBrk="1" fontAlgn="base" latinLnBrk="0" hangingPunct="1">
              <a:lnSpc>
                <a:spcPct val="100000"/>
              </a:lnSpc>
              <a:spcBef>
                <a:spcPct val="0"/>
              </a:spcBef>
              <a:spcAft>
                <a:spcPct val="0"/>
              </a:spcAft>
              <a:buClrTx/>
              <a:buSzTx/>
              <a:buFontTx/>
              <a:buChar char="•"/>
              <a:tabLst/>
              <a:defRPr/>
            </a:pPr>
            <a:r>
              <a:rPr lang="zh-CN" altLang="en-US" dirty="0" smtClean="0"/>
              <a:t>手机应用是区卫平台向移动互联平台的扩展，是居民获取健康信息、医疗资源及医患沟通的便捷通道，可以成为行政、医疗机构和厂商拓展服务的新载体</a:t>
            </a:r>
            <a:r>
              <a:rPr lang="zh-CN" altLang="en-US" dirty="0" smtClean="0"/>
              <a:t>。（演示</a:t>
            </a:r>
            <a:r>
              <a:rPr lang="zh-CN" altLang="en-US" dirty="0" smtClean="0"/>
              <a:t>：体检数据、手机</a:t>
            </a:r>
            <a:r>
              <a:rPr lang="en-US" altLang="zh-CN" dirty="0" smtClean="0"/>
              <a:t>APP</a:t>
            </a:r>
            <a:r>
              <a:rPr lang="zh-CN" altLang="en-US" dirty="0" smtClean="0"/>
              <a:t>。准备手机，并进行较为详细的展示</a:t>
            </a:r>
            <a:r>
              <a:rPr lang="en-US" altLang="zh-CN" dirty="0" smtClean="0"/>
              <a:t>)</a:t>
            </a:r>
            <a:endParaRPr lang="en-US" altLang="zh-CN" dirty="0" smtClean="0"/>
          </a:p>
        </p:txBody>
      </p:sp>
      <p:sp>
        <p:nvSpPr>
          <p:cNvPr id="552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7DF2180-DEC9-49AF-B607-7A642DB622B1}" type="slidenum">
              <a:rPr lang="zh-CN" altLang="en-US"/>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wrap="square" numCol="1"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itchFamily="34" charset="0"/>
              <a:buChar char="•"/>
              <a:tabLst/>
              <a:defRPr/>
            </a:pPr>
            <a:r>
              <a:rPr lang="zh-CN" altLang="en-US" dirty="0" smtClean="0"/>
              <a:t>第五条路线向大家展示了疾病预防控制中心的一些日常工作。平台通过对居民个案健康信息的采集，形成群体和社区健康档案，为行政部门和疾控中心的决策、干预提供依据。比如：</a:t>
            </a:r>
            <a:r>
              <a:rPr lang="en-US" altLang="zh-CN" dirty="0" smtClean="0"/>
              <a:t>1.</a:t>
            </a:r>
            <a:r>
              <a:rPr lang="zh-CN" altLang="en-US" dirty="0" smtClean="0"/>
              <a:t>利用平台数据，分析本地区疾病流行特征并编写分析报告；</a:t>
            </a:r>
            <a:r>
              <a:rPr lang="en-US" altLang="zh-CN" dirty="0" smtClean="0"/>
              <a:t>2.</a:t>
            </a:r>
            <a:r>
              <a:rPr lang="zh-CN" altLang="en-US" dirty="0" smtClean="0"/>
              <a:t>及时发现公共卫生问题；</a:t>
            </a:r>
            <a:r>
              <a:rPr lang="en-US" altLang="zh-CN" dirty="0" smtClean="0"/>
              <a:t>3.</a:t>
            </a:r>
            <a:r>
              <a:rPr lang="zh-CN" altLang="en-US" dirty="0" smtClean="0"/>
              <a:t> 制定疾病干预措施等。</a:t>
            </a:r>
            <a:endParaRPr lang="en-US" altLang="zh-CN" dirty="0" smtClean="0"/>
          </a:p>
          <a:p>
            <a:pPr marL="628650" lvl="1" indent="-171450">
              <a:buFont typeface="Arial" pitchFamily="34" charset="0"/>
              <a:buChar char="•"/>
            </a:pPr>
            <a:r>
              <a:rPr lang="zh-CN" altLang="zh-CN" sz="1200" kern="1200" dirty="0" smtClean="0">
                <a:solidFill>
                  <a:schemeClr val="tx1"/>
                </a:solidFill>
                <a:effectLst/>
                <a:latin typeface="+mn-lt"/>
                <a:ea typeface="+mn-ea"/>
                <a:cs typeface="+mn-cs"/>
              </a:rPr>
              <a:t>分级演示个人档案建设档统计之平均档案完整率（分级演示的主要目的在于体现）大集中式的市级平台，也能分级进行监管</a:t>
            </a:r>
            <a:endParaRPr lang="zh-CN" altLang="zh-CN" sz="1050" kern="1200" dirty="0" smtClean="0">
              <a:solidFill>
                <a:schemeClr val="tx1"/>
              </a:solidFill>
              <a:effectLst/>
              <a:latin typeface="+mn-lt"/>
              <a:ea typeface="+mn-ea"/>
              <a:cs typeface="+mn-cs"/>
            </a:endParaRPr>
          </a:p>
          <a:p>
            <a:pPr marL="628650" lvl="1" indent="-171450">
              <a:buFont typeface="Arial" pitchFamily="34" charset="0"/>
              <a:buChar char="•"/>
            </a:pPr>
            <a:r>
              <a:rPr lang="zh-CN" altLang="zh-CN" sz="1200" kern="1200" dirty="0" smtClean="0">
                <a:solidFill>
                  <a:schemeClr val="tx1"/>
                </a:solidFill>
                <a:effectLst/>
                <a:latin typeface="+mn-lt"/>
                <a:ea typeface="+mn-ea"/>
                <a:cs typeface="+mn-cs"/>
              </a:rPr>
              <a:t>分级演示</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慢病管理率（选一个好的地区或是病种，由贾老师来定）</a:t>
            </a:r>
            <a:endParaRPr lang="zh-CN" altLang="zh-CN" sz="1050" kern="1200" dirty="0" smtClean="0">
              <a:solidFill>
                <a:schemeClr val="tx1"/>
              </a:solidFill>
              <a:effectLst/>
              <a:latin typeface="+mn-lt"/>
              <a:ea typeface="+mn-ea"/>
              <a:cs typeface="+mn-cs"/>
            </a:endParaRPr>
          </a:p>
          <a:p>
            <a:pPr marL="628650" lvl="1" indent="-171450">
              <a:buFont typeface="Arial" pitchFamily="34" charset="0"/>
              <a:buChar char="•"/>
            </a:pPr>
            <a:r>
              <a:rPr lang="zh-CN" altLang="zh-CN" sz="1200" kern="1200" dirty="0" smtClean="0">
                <a:solidFill>
                  <a:schemeClr val="tx1"/>
                </a:solidFill>
                <a:effectLst/>
                <a:latin typeface="+mn-lt"/>
                <a:ea typeface="+mn-ea"/>
                <a:cs typeface="+mn-cs"/>
              </a:rPr>
              <a:t>分级演示　基药使用监控数量统计与基药处理在线查看</a:t>
            </a:r>
            <a:endParaRPr lang="zh-CN" altLang="zh-CN" sz="1050" kern="1200" dirty="0" smtClean="0">
              <a:solidFill>
                <a:schemeClr val="tx1"/>
              </a:solidFill>
              <a:effectLst/>
              <a:latin typeface="+mn-lt"/>
              <a:ea typeface="+mn-ea"/>
              <a:cs typeface="+mn-cs"/>
            </a:endParaRPr>
          </a:p>
          <a:p>
            <a:pPr marL="628650" lvl="1" indent="-171450">
              <a:buFont typeface="Arial" pitchFamily="34" charset="0"/>
              <a:buChar char="•"/>
            </a:pPr>
            <a:r>
              <a:rPr lang="zh-CN" altLang="zh-CN" sz="1200" kern="1200" dirty="0" smtClean="0">
                <a:solidFill>
                  <a:schemeClr val="tx1"/>
                </a:solidFill>
                <a:effectLst/>
                <a:latin typeface="+mn-lt"/>
                <a:ea typeface="+mn-ea"/>
                <a:cs typeface="+mn-cs"/>
              </a:rPr>
              <a:t>分级演示　卫生费用统计（指居民看病这个费用而不是指行政拨款费用）</a:t>
            </a:r>
            <a:endParaRPr lang="zh-CN" altLang="zh-CN" sz="1050" kern="1200" dirty="0" smtClean="0">
              <a:solidFill>
                <a:schemeClr val="tx1"/>
              </a:solidFill>
              <a:effectLst/>
              <a:latin typeface="+mn-lt"/>
              <a:ea typeface="+mn-ea"/>
              <a:cs typeface="+mn-cs"/>
            </a:endParaRPr>
          </a:p>
          <a:p>
            <a:pPr marL="628650" lvl="1" indent="-171450">
              <a:buFont typeface="Arial" pitchFamily="34" charset="0"/>
              <a:buChar char="•"/>
            </a:pPr>
            <a:r>
              <a:rPr lang="zh-CN" altLang="zh-CN" sz="1200" kern="1200" dirty="0" smtClean="0">
                <a:solidFill>
                  <a:schemeClr val="tx1"/>
                </a:solidFill>
                <a:effectLst/>
                <a:latin typeface="+mn-lt"/>
                <a:ea typeface="+mn-ea"/>
                <a:cs typeface="+mn-cs"/>
              </a:rPr>
              <a:t>综合统计页</a:t>
            </a:r>
            <a:endParaRPr lang="zh-CN" altLang="zh-CN" sz="1050" kern="1200" dirty="0" smtClean="0">
              <a:solidFill>
                <a:schemeClr val="tx1"/>
              </a:solidFill>
              <a:effectLst/>
              <a:latin typeface="+mn-lt"/>
              <a:ea typeface="+mn-ea"/>
              <a:cs typeface="+mn-cs"/>
            </a:endParaRPr>
          </a:p>
          <a:p>
            <a:pPr marL="628650" lvl="1" indent="-171450">
              <a:buFont typeface="Arial" pitchFamily="34" charset="0"/>
              <a:buChar char="•"/>
            </a:pPr>
            <a:r>
              <a:rPr lang="zh-CN" altLang="zh-CN" sz="1200" kern="1200" dirty="0" smtClean="0">
                <a:solidFill>
                  <a:schemeClr val="tx1"/>
                </a:solidFill>
                <a:effectLst/>
                <a:latin typeface="+mn-lt"/>
                <a:ea typeface="+mn-ea"/>
                <a:cs typeface="+mn-cs"/>
              </a:rPr>
              <a:t>演示机构卫生统计报表数据</a:t>
            </a:r>
            <a:endParaRPr lang="zh-CN" altLang="zh-CN" sz="1050" kern="1200" dirty="0" smtClean="0">
              <a:solidFill>
                <a:schemeClr val="tx1"/>
              </a:solidFill>
              <a:effectLst/>
              <a:latin typeface="+mn-lt"/>
              <a:ea typeface="+mn-ea"/>
              <a:cs typeface="+mn-cs"/>
            </a:endParaRPr>
          </a:p>
          <a:p>
            <a:pPr marL="628650" lvl="1" indent="-171450">
              <a:buFont typeface="Arial" pitchFamily="34" charset="0"/>
              <a:buChar char="•"/>
            </a:pPr>
            <a:r>
              <a:rPr lang="zh-CN" altLang="zh-CN" sz="1200" kern="1200" dirty="0" smtClean="0">
                <a:solidFill>
                  <a:schemeClr val="tx1"/>
                </a:solidFill>
                <a:effectLst/>
                <a:latin typeface="+mn-lt"/>
                <a:ea typeface="+mn-ea"/>
                <a:cs typeface="+mn-cs"/>
              </a:rPr>
              <a:t>演示基于地理密度指数的决策（地图）</a:t>
            </a:r>
            <a:endParaRPr lang="en-US" altLang="zh-CN" dirty="0" smtClean="0"/>
          </a:p>
          <a:p>
            <a:pPr eaLnBrk="1" hangingPunct="1">
              <a:spcBef>
                <a:spcPct val="0"/>
              </a:spcBef>
            </a:pPr>
            <a:endParaRPr lang="en-US" altLang="zh-CN" dirty="0" smtClean="0"/>
          </a:p>
          <a:p>
            <a:pPr marL="171450" indent="-171450" eaLnBrk="1" hangingPunct="1">
              <a:spcBef>
                <a:spcPct val="0"/>
              </a:spcBef>
              <a:buFont typeface="Arial" pitchFamily="34" charset="0"/>
              <a:buChar char="•"/>
            </a:pPr>
            <a:r>
              <a:rPr lang="zh-CN" altLang="en-US" dirty="0" smtClean="0"/>
              <a:t>根据规划，雅安区域卫生信息平台今年将进一步加强与妇幼、应急指挥、基药监管等专业系统的数据共享与分析，完善检验、影像等辅助检查数据的共享与交换。</a:t>
            </a:r>
            <a:endParaRPr lang="en-US" altLang="zh-CN" dirty="0" smtClean="0"/>
          </a:p>
          <a:p>
            <a:pPr marL="171450" indent="-171450" eaLnBrk="1" hangingPunct="1">
              <a:spcBef>
                <a:spcPct val="0"/>
              </a:spcBef>
              <a:buFont typeface="Arial" pitchFamily="34" charset="0"/>
              <a:buChar char="•"/>
            </a:pPr>
            <a:endParaRPr lang="en-US" altLang="zh-CN" dirty="0" smtClean="0"/>
          </a:p>
          <a:p>
            <a:pPr marL="171450" indent="-171450" eaLnBrk="1" hangingPunct="1">
              <a:spcBef>
                <a:spcPct val="0"/>
              </a:spcBef>
              <a:buFont typeface="Arial" pitchFamily="34" charset="0"/>
              <a:buChar char="•"/>
            </a:pPr>
            <a:r>
              <a:rPr lang="zh-CN" altLang="en-US" dirty="0" smtClean="0"/>
              <a:t>智慧城市试点落户雅安，区卫平台是一个利用信息技术共享数据、分享服务的有益尝试。通过与健康卡的有效协作，让百姓切实体会到数字卫生服务带来的便利，带来乐享健康。</a:t>
            </a:r>
            <a:endParaRPr lang="en-US" altLang="zh-CN" dirty="0" smtClean="0"/>
          </a:p>
        </p:txBody>
      </p:sp>
      <p:sp>
        <p:nvSpPr>
          <p:cNvPr id="573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0612E36-A7CD-4418-8D6E-6808F02ADEA0}" type="slidenum">
              <a:rPr lang="zh-CN" altLang="en-US"/>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D6D8038-1169-4313-95D5-AD2E8D51EA41}" type="slidenum">
              <a:rPr lang="zh-CN" altLang="en-US"/>
              <a:pPr>
                <a:defRPr/>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7" descr="us logistics TITLE"/>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2" descr="成都大熊猫繁育研究基地"/>
          <p:cNvPicPr>
            <a:picLocks noChangeAspect="1" noChangeArrowheads="1"/>
          </p:cNvPicPr>
          <p:nvPr userDrawn="1"/>
        </p:nvPicPr>
        <p:blipFill>
          <a:blip r:embed="rId3">
            <a:extLst/>
          </a:blip>
          <a:srcRect/>
          <a:stretch>
            <a:fillRect/>
          </a:stretch>
        </p:blipFill>
        <p:spPr bwMode="auto">
          <a:xfrm>
            <a:off x="3209916" y="2060848"/>
            <a:ext cx="2670481" cy="2232248"/>
          </a:xfrm>
          <a:prstGeom prst="ellipse">
            <a:avLst/>
          </a:prstGeom>
          <a:ln>
            <a:noFill/>
          </a:ln>
          <a:effectLst>
            <a:softEdge rad="112500"/>
          </a:effectLst>
          <a:extLst/>
        </p:spPr>
      </p:pic>
      <p:sp>
        <p:nvSpPr>
          <p:cNvPr id="3074" name="Rectangle 2"/>
          <p:cNvSpPr>
            <a:spLocks noGrp="1" noChangeArrowheads="1"/>
          </p:cNvSpPr>
          <p:nvPr>
            <p:ph type="ctrTitle"/>
          </p:nvPr>
        </p:nvSpPr>
        <p:spPr>
          <a:xfrm>
            <a:off x="466728" y="620715"/>
            <a:ext cx="8208963" cy="1470025"/>
          </a:xfrm>
        </p:spPr>
        <p:txBody>
          <a:bodyPr/>
          <a:lstStyle>
            <a:lvl1pPr algn="ctr">
              <a:defRPr sz="4400" b="1"/>
            </a:lvl1pPr>
          </a:lstStyle>
          <a:p>
            <a:pPr lvl="0"/>
            <a:r>
              <a:rPr lang="zh-CN" altLang="en-US" noProof="0" dirty="0" smtClean="0"/>
              <a:t>单击此处编辑母版标题样式</a:t>
            </a:r>
            <a:endParaRPr lang="en-GB" altLang="zh-CN" noProof="0" dirty="0" smtClean="0"/>
          </a:p>
        </p:txBody>
      </p:sp>
      <p:sp>
        <p:nvSpPr>
          <p:cNvPr id="3075" name="Rectangle 3"/>
          <p:cNvSpPr>
            <a:spLocks noGrp="1" noChangeArrowheads="1"/>
          </p:cNvSpPr>
          <p:nvPr>
            <p:ph type="subTitle" idx="1"/>
          </p:nvPr>
        </p:nvSpPr>
        <p:spPr>
          <a:xfrm>
            <a:off x="468315" y="4221088"/>
            <a:ext cx="8207375" cy="863600"/>
          </a:xfrm>
        </p:spPr>
        <p:txBody>
          <a:bodyPr/>
          <a:lstStyle>
            <a:lvl1pPr marL="0" indent="0" algn="ctr">
              <a:buFontTx/>
              <a:buNone/>
              <a:defRPr sz="3600" b="1">
                <a:solidFill>
                  <a:schemeClr val="bg1"/>
                </a:solidFill>
              </a:defRPr>
            </a:lvl1pPr>
          </a:lstStyle>
          <a:p>
            <a:pPr lvl="0"/>
            <a:r>
              <a:rPr lang="zh-CN" altLang="en-US" noProof="0" dirty="0" smtClean="0"/>
              <a:t>单击此处编辑母版副标题样式</a:t>
            </a:r>
            <a:endParaRPr lang="en-GB" altLang="zh-CN" noProof="0" dirty="0" smtClean="0"/>
          </a:p>
        </p:txBody>
      </p:sp>
      <p:sp>
        <p:nvSpPr>
          <p:cNvPr id="6" name="Rectangle 4"/>
          <p:cNvSpPr>
            <a:spLocks noGrp="1" noChangeArrowheads="1"/>
          </p:cNvSpPr>
          <p:nvPr>
            <p:ph type="dt" sz="half" idx="10"/>
          </p:nvPr>
        </p:nvSpPr>
        <p:spPr>
          <a:xfrm>
            <a:off x="2916238" y="6337300"/>
            <a:ext cx="1584325" cy="476250"/>
          </a:xfrm>
          <a:prstGeom prst="rect">
            <a:avLst/>
          </a:prstGeom>
        </p:spPr>
        <p:txBody>
          <a:bodyPr/>
          <a:lstStyle>
            <a:lvl1pPr>
              <a:defRPr/>
            </a:lvl1pPr>
          </a:lstStyle>
          <a:p>
            <a:pPr>
              <a:defRPr/>
            </a:pPr>
            <a:endParaRPr lang="en-GB" altLang="zh-CN"/>
          </a:p>
        </p:txBody>
      </p:sp>
      <p:sp>
        <p:nvSpPr>
          <p:cNvPr id="7" name="Rectangle 5"/>
          <p:cNvSpPr>
            <a:spLocks noGrp="1" noChangeArrowheads="1"/>
          </p:cNvSpPr>
          <p:nvPr>
            <p:ph type="ftr" sz="quarter" idx="11"/>
          </p:nvPr>
        </p:nvSpPr>
        <p:spPr/>
        <p:txBody>
          <a:bodyPr/>
          <a:lstStyle>
            <a:lvl1pPr>
              <a:defRPr/>
            </a:lvl1pPr>
          </a:lstStyle>
          <a:p>
            <a:pPr>
              <a:defRPr/>
            </a:pPr>
            <a:endParaRPr lang="en-GB" altLang="zh-CN"/>
          </a:p>
        </p:txBody>
      </p:sp>
      <p:sp>
        <p:nvSpPr>
          <p:cNvPr id="8" name="Rectangle 6"/>
          <p:cNvSpPr>
            <a:spLocks noGrp="1" noChangeArrowheads="1"/>
          </p:cNvSpPr>
          <p:nvPr>
            <p:ph type="sldNum" sz="quarter" idx="12"/>
          </p:nvPr>
        </p:nvSpPr>
        <p:spPr/>
        <p:txBody>
          <a:bodyPr/>
          <a:lstStyle>
            <a:lvl1pPr>
              <a:defRPr/>
            </a:lvl1pPr>
          </a:lstStyle>
          <a:p>
            <a:pPr>
              <a:defRPr/>
            </a:pPr>
            <a:fld id="{A468EDD4-E7B2-404E-A7EE-751AE751B322}" type="slidenum">
              <a:rPr lang="en-GB" altLang="zh-CN"/>
              <a:pPr>
                <a:defRPr/>
              </a:pPr>
              <a:t>‹#›</a:t>
            </a:fld>
            <a:endParaRPr lang="en-GB" altLang="zh-CN"/>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2916238" y="6337300"/>
            <a:ext cx="1584325" cy="476250"/>
          </a:xfrm>
          <a:prstGeom prst="rect">
            <a:avLst/>
          </a:prstGeom>
          <a:ln/>
        </p:spPr>
        <p:txBody>
          <a:bodyPr/>
          <a:lstStyle>
            <a:lvl1pPr>
              <a:defRPr/>
            </a:lvl1pPr>
          </a:lstStyle>
          <a:p>
            <a:pPr>
              <a:defRPr/>
            </a:pPr>
            <a:endParaRPr lang="en-GB"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11"/>
          <p:cNvSpPr>
            <a:spLocks noGrp="1" noChangeArrowheads="1"/>
          </p:cNvSpPr>
          <p:nvPr>
            <p:ph type="sldNum" sz="quarter" idx="12"/>
          </p:nvPr>
        </p:nvSpPr>
        <p:spPr>
          <a:ln/>
        </p:spPr>
        <p:txBody>
          <a:bodyPr/>
          <a:lstStyle>
            <a:lvl1pPr>
              <a:defRPr/>
            </a:lvl1pPr>
          </a:lstStyle>
          <a:p>
            <a:pPr>
              <a:defRPr/>
            </a:pPr>
            <a:fld id="{82BB74F1-007C-4385-A67F-5D941E802F40}" type="slidenum">
              <a:rPr lang="en-GB" altLang="zh-CN"/>
              <a:pPr>
                <a:defRPr/>
              </a:pPr>
              <a:t>‹#›</a:t>
            </a:fld>
            <a:endParaRPr lang="en-GB"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0063" y="188914"/>
            <a:ext cx="2259012" cy="59372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025" y="188914"/>
            <a:ext cx="6624638" cy="59372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2916238" y="6337300"/>
            <a:ext cx="1584325" cy="476250"/>
          </a:xfrm>
          <a:prstGeom prst="rect">
            <a:avLst/>
          </a:prstGeom>
          <a:ln/>
        </p:spPr>
        <p:txBody>
          <a:bodyPr/>
          <a:lstStyle>
            <a:lvl1pPr>
              <a:defRPr/>
            </a:lvl1pPr>
          </a:lstStyle>
          <a:p>
            <a:pPr>
              <a:defRPr/>
            </a:pPr>
            <a:endParaRPr lang="en-GB"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11"/>
          <p:cNvSpPr>
            <a:spLocks noGrp="1" noChangeArrowheads="1"/>
          </p:cNvSpPr>
          <p:nvPr>
            <p:ph type="sldNum" sz="quarter" idx="12"/>
          </p:nvPr>
        </p:nvSpPr>
        <p:spPr>
          <a:ln/>
        </p:spPr>
        <p:txBody>
          <a:bodyPr/>
          <a:lstStyle>
            <a:lvl1pPr>
              <a:defRPr/>
            </a:lvl1pPr>
          </a:lstStyle>
          <a:p>
            <a:pPr>
              <a:defRPr/>
            </a:pPr>
            <a:fld id="{DB7BA1F2-E356-45A4-BB70-6CB9B7B7043E}" type="slidenum">
              <a:rPr lang="en-GB" altLang="zh-CN"/>
              <a:pPr>
                <a:defRPr/>
              </a:pPr>
              <a:t>‹#›</a:t>
            </a:fld>
            <a:endParaRPr lang="en-GB"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成都大熊猫繁育研究基地"/>
          <p:cNvPicPr>
            <a:picLocks noChangeAspect="1" noChangeArrowheads="1"/>
          </p:cNvPicPr>
          <p:nvPr userDrawn="1"/>
        </p:nvPicPr>
        <p:blipFill>
          <a:blip r:embed="rId2" cstate="print">
            <a:extLst/>
          </a:blip>
          <a:srcRect/>
          <a:stretch>
            <a:fillRect/>
          </a:stretch>
        </p:blipFill>
        <p:spPr bwMode="auto">
          <a:xfrm>
            <a:off x="971600" y="188641"/>
            <a:ext cx="720080" cy="601913"/>
          </a:xfrm>
          <a:prstGeom prst="ellipse">
            <a:avLst/>
          </a:prstGeom>
          <a:ln>
            <a:noFill/>
          </a:ln>
          <a:effectLst>
            <a:softEdge rad="112500"/>
          </a:effectLst>
          <a:extLst/>
        </p:spPr>
      </p:pic>
      <p:sp>
        <p:nvSpPr>
          <p:cNvPr id="5" name="圆角矩形 6"/>
          <p:cNvSpPr/>
          <p:nvPr userDrawn="1"/>
        </p:nvSpPr>
        <p:spPr>
          <a:xfrm>
            <a:off x="1692275" y="188913"/>
            <a:ext cx="7412038"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 name="标题 1"/>
          <p:cNvSpPr>
            <a:spLocks noGrp="1"/>
          </p:cNvSpPr>
          <p:nvPr>
            <p:ph type="title"/>
          </p:nvPr>
        </p:nvSpPr>
        <p:spPr/>
        <p:txBody>
          <a:bodyPr/>
          <a:lstStyle>
            <a:lvl1pPr algn="l">
              <a:defRPr sz="28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23728" y="836614"/>
            <a:ext cx="6985346" cy="5289551"/>
          </a:xfrm>
        </p:spPr>
        <p:txBody>
          <a:bodyPr/>
          <a:lstStyle>
            <a:lvl1pPr>
              <a:lnSpc>
                <a:spcPct val="150000"/>
              </a:lnSpc>
              <a:defRPr sz="2800" b="1"/>
            </a:lvl1pPr>
            <a:lvl2pPr>
              <a:lnSpc>
                <a:spcPct val="150000"/>
              </a:lnSpc>
              <a:defRPr sz="2400" b="1"/>
            </a:lvl2pPr>
            <a:lvl3pPr>
              <a:lnSpc>
                <a:spcPct val="150000"/>
              </a:lnSpc>
              <a:defRPr sz="2400" b="1"/>
            </a:lvl3pPr>
            <a:lvl4pPr>
              <a:lnSpc>
                <a:spcPct val="150000"/>
              </a:lnSpc>
              <a:defRPr sz="2000" b="1"/>
            </a:lvl4pPr>
            <a:lvl5pPr>
              <a:lnSpc>
                <a:spcPct val="150000"/>
              </a:lnSpc>
              <a:defRPr sz="1800"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页脚占位符 4"/>
          <p:cNvSpPr>
            <a:spLocks noGrp="1"/>
          </p:cNvSpPr>
          <p:nvPr>
            <p:ph type="ftr" sz="quarter" idx="11"/>
          </p:nvPr>
        </p:nvSpPr>
        <p:spPr/>
        <p:txBody>
          <a:bodyPr/>
          <a:lstStyle>
            <a:lvl1pPr>
              <a:defRPr b="1"/>
            </a:lvl1pPr>
          </a:lstStyle>
          <a:p>
            <a:pPr>
              <a:defRPr/>
            </a:pPr>
            <a:r>
              <a:rPr lang="zh-CN" altLang="en-US" dirty="0" smtClean="0"/>
              <a:t>雅安市卫生局      成都中医药大学</a:t>
            </a:r>
            <a:endParaRPr lang="en-GB" altLang="zh-CN" dirty="0"/>
          </a:p>
        </p:txBody>
      </p:sp>
      <p:sp>
        <p:nvSpPr>
          <p:cNvPr id="8" name="灯片编号占位符 5"/>
          <p:cNvSpPr>
            <a:spLocks noGrp="1"/>
          </p:cNvSpPr>
          <p:nvPr>
            <p:ph type="sldNum" sz="quarter" idx="12"/>
          </p:nvPr>
        </p:nvSpPr>
        <p:spPr/>
        <p:txBody>
          <a:bodyPr/>
          <a:lstStyle>
            <a:lvl1pPr>
              <a:defRPr b="1"/>
            </a:lvl1pPr>
          </a:lstStyle>
          <a:p>
            <a:pPr>
              <a:defRPr/>
            </a:pPr>
            <a:fld id="{D53A50CB-BE65-454B-887A-0E55AABF1130}" type="slidenum">
              <a:rPr lang="en-GB" altLang="zh-CN"/>
              <a:pPr>
                <a:defRPr/>
              </a:pPr>
              <a:t>‹#›</a:t>
            </a:fld>
            <a:endParaRPr lang="en-GB"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lgn="ctr">
              <a:buNone/>
              <a:defRPr sz="4400" b="1">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xfrm>
            <a:off x="2916238" y="6337300"/>
            <a:ext cx="1584325" cy="476250"/>
          </a:xfrm>
          <a:prstGeom prst="rect">
            <a:avLst/>
          </a:prstGeom>
          <a:ln/>
        </p:spPr>
        <p:txBody>
          <a:bodyPr/>
          <a:lstStyle>
            <a:lvl1pPr>
              <a:defRPr/>
            </a:lvl1pPr>
          </a:lstStyle>
          <a:p>
            <a:pPr>
              <a:defRPr/>
            </a:pPr>
            <a:endParaRPr lang="en-GB"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11"/>
          <p:cNvSpPr>
            <a:spLocks noGrp="1" noChangeArrowheads="1"/>
          </p:cNvSpPr>
          <p:nvPr>
            <p:ph type="sldNum" sz="quarter" idx="12"/>
          </p:nvPr>
        </p:nvSpPr>
        <p:spPr>
          <a:ln/>
        </p:spPr>
        <p:txBody>
          <a:bodyPr/>
          <a:lstStyle>
            <a:lvl1pPr>
              <a:defRPr/>
            </a:lvl1pPr>
          </a:lstStyle>
          <a:p>
            <a:pPr>
              <a:defRPr/>
            </a:pPr>
            <a:fld id="{95FDB49E-4B27-4F71-8DA4-AA4BDEF3655D}" type="slidenum">
              <a:rPr lang="en-GB" altLang="zh-CN"/>
              <a:pPr>
                <a:defRPr/>
              </a:pPr>
              <a:t>‹#›</a:t>
            </a:fld>
            <a:endParaRPr lang="en-GB"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2" descr="成都大熊猫繁育研究基地"/>
          <p:cNvPicPr>
            <a:picLocks noChangeAspect="1" noChangeArrowheads="1"/>
          </p:cNvPicPr>
          <p:nvPr userDrawn="1"/>
        </p:nvPicPr>
        <p:blipFill>
          <a:blip r:embed="rId2" cstate="print">
            <a:extLst/>
          </a:blip>
          <a:srcRect/>
          <a:stretch>
            <a:fillRect/>
          </a:stretch>
        </p:blipFill>
        <p:spPr bwMode="auto">
          <a:xfrm>
            <a:off x="971600" y="188641"/>
            <a:ext cx="720080" cy="601913"/>
          </a:xfrm>
          <a:prstGeom prst="ellipse">
            <a:avLst/>
          </a:prstGeom>
          <a:ln>
            <a:noFill/>
          </a:ln>
          <a:effectLst>
            <a:softEdge rad="112500"/>
          </a:effectLst>
          <a:extLst/>
        </p:spPr>
      </p:pic>
      <p:sp>
        <p:nvSpPr>
          <p:cNvPr id="6" name="圆角矩形 8"/>
          <p:cNvSpPr/>
          <p:nvPr userDrawn="1"/>
        </p:nvSpPr>
        <p:spPr>
          <a:xfrm>
            <a:off x="1692275" y="188913"/>
            <a:ext cx="7426325"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lvl1pPr>
              <a:defRPr sz="2800" b="1"/>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91680" y="836614"/>
            <a:ext cx="3600400" cy="5289551"/>
          </a:xfrm>
        </p:spPr>
        <p:txBody>
          <a:bodyPr/>
          <a:lstStyle>
            <a:lvl1pPr>
              <a:defRPr sz="2800" b="1"/>
            </a:lvl1pPr>
            <a:lvl2pPr>
              <a:defRPr sz="2400" b="1"/>
            </a:lvl2pPr>
            <a:lvl3pPr>
              <a:defRPr sz="2000" b="1"/>
            </a:lvl3pPr>
            <a:lvl4pPr>
              <a:defRPr sz="1800" b="1"/>
            </a:lvl4pPr>
            <a:lvl5pPr>
              <a:defRPr sz="1800" b="1"/>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364091" y="836614"/>
            <a:ext cx="3744987" cy="5289551"/>
          </a:xfrm>
        </p:spPr>
        <p:txBody>
          <a:bodyPr/>
          <a:lstStyle>
            <a:lvl1pPr>
              <a:defRPr sz="2800" b="1"/>
            </a:lvl1pPr>
            <a:lvl2pPr>
              <a:defRPr sz="2400" b="1"/>
            </a:lvl2pPr>
            <a:lvl3pPr>
              <a:defRPr sz="2000" b="1"/>
            </a:lvl3pPr>
            <a:lvl4pPr>
              <a:defRPr sz="1800" b="1"/>
            </a:lvl4pPr>
            <a:lvl5pPr>
              <a:defRPr sz="1800" b="1"/>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5"/>
          <p:cNvSpPr>
            <a:spLocks noGrp="1"/>
          </p:cNvSpPr>
          <p:nvPr>
            <p:ph type="ftr" sz="quarter" idx="11"/>
          </p:nvPr>
        </p:nvSpPr>
        <p:spPr/>
        <p:txBody>
          <a:bodyPr/>
          <a:lstStyle>
            <a:lvl1pPr>
              <a:defRPr/>
            </a:lvl1pPr>
          </a:lstStyle>
          <a:p>
            <a:pPr>
              <a:defRPr/>
            </a:pPr>
            <a:r>
              <a:rPr lang="zh-CN" altLang="en-US" dirty="0" smtClean="0"/>
              <a:t>雅安市卫生局      成都中医药大学</a:t>
            </a:r>
            <a:endParaRPr lang="en-GB" altLang="zh-CN" dirty="0"/>
          </a:p>
        </p:txBody>
      </p:sp>
      <p:sp>
        <p:nvSpPr>
          <p:cNvPr id="9" name="灯片编号占位符 6"/>
          <p:cNvSpPr>
            <a:spLocks noGrp="1"/>
          </p:cNvSpPr>
          <p:nvPr>
            <p:ph type="sldNum" sz="quarter" idx="12"/>
          </p:nvPr>
        </p:nvSpPr>
        <p:spPr/>
        <p:txBody>
          <a:bodyPr/>
          <a:lstStyle>
            <a:lvl1pPr>
              <a:defRPr/>
            </a:lvl1pPr>
          </a:lstStyle>
          <a:p>
            <a:pPr>
              <a:defRPr/>
            </a:pPr>
            <a:fld id="{CE0B9118-4CAB-4365-8F0C-F2CC7C9A531A}" type="slidenum">
              <a:rPr lang="en-GB" altLang="zh-CN"/>
              <a:pPr>
                <a:defRPr/>
              </a:pPr>
              <a:t>‹#›</a:t>
            </a:fld>
            <a:endParaRPr lang="en-GB"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xfrm>
            <a:off x="2916238" y="6337300"/>
            <a:ext cx="1584325" cy="476250"/>
          </a:xfrm>
          <a:prstGeom prst="rect">
            <a:avLst/>
          </a:prstGeom>
          <a:ln/>
        </p:spPr>
        <p:txBody>
          <a:bodyPr/>
          <a:lstStyle>
            <a:lvl1pPr>
              <a:defRPr/>
            </a:lvl1pPr>
          </a:lstStyle>
          <a:p>
            <a:pPr>
              <a:defRPr/>
            </a:pPr>
            <a:endParaRPr lang="en-GB"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11"/>
          <p:cNvSpPr>
            <a:spLocks noGrp="1" noChangeArrowheads="1"/>
          </p:cNvSpPr>
          <p:nvPr>
            <p:ph type="sldNum" sz="quarter" idx="12"/>
          </p:nvPr>
        </p:nvSpPr>
        <p:spPr>
          <a:ln/>
        </p:spPr>
        <p:txBody>
          <a:bodyPr/>
          <a:lstStyle>
            <a:lvl1pPr>
              <a:defRPr/>
            </a:lvl1pPr>
          </a:lstStyle>
          <a:p>
            <a:pPr>
              <a:defRPr/>
            </a:pPr>
            <a:fld id="{CF69319C-45A0-4FE1-BB0B-EDB043F4455C}" type="slidenum">
              <a:rPr lang="en-GB"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2" descr="成都大熊猫繁育研究基地"/>
          <p:cNvPicPr>
            <a:picLocks noChangeAspect="1" noChangeArrowheads="1"/>
          </p:cNvPicPr>
          <p:nvPr userDrawn="1"/>
        </p:nvPicPr>
        <p:blipFill>
          <a:blip r:embed="rId2" cstate="print">
            <a:extLst/>
          </a:blip>
          <a:srcRect/>
          <a:stretch>
            <a:fillRect/>
          </a:stretch>
        </p:blipFill>
        <p:spPr bwMode="auto">
          <a:xfrm>
            <a:off x="971600" y="188641"/>
            <a:ext cx="720080" cy="601913"/>
          </a:xfrm>
          <a:prstGeom prst="ellipse">
            <a:avLst/>
          </a:prstGeom>
          <a:ln>
            <a:noFill/>
          </a:ln>
          <a:effectLst>
            <a:softEdge rad="112500"/>
          </a:effectLs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en-GB" altLang="zh-CN" dirty="0"/>
          </a:p>
        </p:txBody>
      </p:sp>
      <p:sp>
        <p:nvSpPr>
          <p:cNvPr id="6" name="灯片编号占位符 4"/>
          <p:cNvSpPr>
            <a:spLocks noGrp="1"/>
          </p:cNvSpPr>
          <p:nvPr>
            <p:ph type="sldNum" sz="quarter" idx="12"/>
          </p:nvPr>
        </p:nvSpPr>
        <p:spPr/>
        <p:txBody>
          <a:bodyPr/>
          <a:lstStyle>
            <a:lvl1pPr>
              <a:defRPr/>
            </a:lvl1pPr>
          </a:lstStyle>
          <a:p>
            <a:pPr>
              <a:defRPr/>
            </a:pPr>
            <a:fld id="{5EFFF7D6-9A21-4BEA-84A8-B5E955EAADDA}" type="slidenum">
              <a:rPr lang="en-GB"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10"/>
          <p:cNvSpPr>
            <a:spLocks noGrp="1" noChangeArrowheads="1"/>
          </p:cNvSpPr>
          <p:nvPr>
            <p:ph type="ftr" sz="quarter" idx="11"/>
          </p:nvPr>
        </p:nvSpPr>
        <p:spPr>
          <a:ln/>
        </p:spPr>
        <p:txBody>
          <a:bodyPr/>
          <a:lstStyle>
            <a:lvl1pPr>
              <a:defRPr/>
            </a:lvl1pPr>
          </a:lstStyle>
          <a:p>
            <a:pPr>
              <a:defRPr/>
            </a:pPr>
            <a:r>
              <a:rPr lang="zh-CN" altLang="en-US" dirty="0" smtClean="0"/>
              <a:t>雅安市卫生局      成都中医药大学</a:t>
            </a:r>
            <a:endParaRPr lang="en-GB" altLang="zh-CN" dirty="0"/>
          </a:p>
        </p:txBody>
      </p:sp>
      <p:sp>
        <p:nvSpPr>
          <p:cNvPr id="4" name="Rectangle 11"/>
          <p:cNvSpPr>
            <a:spLocks noGrp="1" noChangeArrowheads="1"/>
          </p:cNvSpPr>
          <p:nvPr>
            <p:ph type="sldNum" sz="quarter" idx="12"/>
          </p:nvPr>
        </p:nvSpPr>
        <p:spPr>
          <a:ln/>
        </p:spPr>
        <p:txBody>
          <a:bodyPr/>
          <a:lstStyle>
            <a:lvl1pPr>
              <a:defRPr/>
            </a:lvl1pPr>
          </a:lstStyle>
          <a:p>
            <a:pPr>
              <a:defRPr/>
            </a:pPr>
            <a:fld id="{AFE4E054-1808-4C19-9DBD-481BE4BFE0B0}" type="slidenum">
              <a:rPr lang="en-GB" altLang="zh-CN"/>
              <a:pPr>
                <a:defRPr/>
              </a:pPr>
              <a:t>‹#›</a:t>
            </a:fld>
            <a:endParaRPr lang="en-GB"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xfrm>
            <a:off x="2916238" y="6337300"/>
            <a:ext cx="1584325" cy="476250"/>
          </a:xfrm>
          <a:prstGeom prst="rect">
            <a:avLst/>
          </a:prstGeom>
          <a:ln/>
        </p:spPr>
        <p:txBody>
          <a:bodyPr/>
          <a:lstStyle>
            <a:lvl1pPr>
              <a:defRPr/>
            </a:lvl1pPr>
          </a:lstStyle>
          <a:p>
            <a:pPr>
              <a:defRPr/>
            </a:pPr>
            <a:endParaRPr lang="en-GB"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11"/>
          <p:cNvSpPr>
            <a:spLocks noGrp="1" noChangeArrowheads="1"/>
          </p:cNvSpPr>
          <p:nvPr>
            <p:ph type="sldNum" sz="quarter" idx="12"/>
          </p:nvPr>
        </p:nvSpPr>
        <p:spPr>
          <a:ln/>
        </p:spPr>
        <p:txBody>
          <a:bodyPr/>
          <a:lstStyle>
            <a:lvl1pPr>
              <a:defRPr/>
            </a:lvl1pPr>
          </a:lstStyle>
          <a:p>
            <a:pPr>
              <a:defRPr/>
            </a:pPr>
            <a:fld id="{C6FAD6B2-6A52-4ECA-84A1-23140F3C3DBE}" type="slidenum">
              <a:rPr lang="en-GB" altLang="zh-CN"/>
              <a:pPr>
                <a:defRPr/>
              </a:pPr>
              <a:t>‹#›</a:t>
            </a:fld>
            <a:endParaRPr lang="en-GB"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xfrm>
            <a:off x="2916238" y="6337300"/>
            <a:ext cx="1584325" cy="476250"/>
          </a:xfrm>
          <a:prstGeom prst="rect">
            <a:avLst/>
          </a:prstGeom>
          <a:ln/>
        </p:spPr>
        <p:txBody>
          <a:bodyPr/>
          <a:lstStyle>
            <a:lvl1pPr>
              <a:defRPr/>
            </a:lvl1pPr>
          </a:lstStyle>
          <a:p>
            <a:pPr>
              <a:defRPr/>
            </a:pPr>
            <a:endParaRPr lang="en-GB"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11"/>
          <p:cNvSpPr>
            <a:spLocks noGrp="1" noChangeArrowheads="1"/>
          </p:cNvSpPr>
          <p:nvPr>
            <p:ph type="sldNum" sz="quarter" idx="12"/>
          </p:nvPr>
        </p:nvSpPr>
        <p:spPr>
          <a:ln/>
        </p:spPr>
        <p:txBody>
          <a:bodyPr/>
          <a:lstStyle>
            <a:lvl1pPr>
              <a:defRPr/>
            </a:lvl1pPr>
          </a:lstStyle>
          <a:p>
            <a:pPr>
              <a:defRPr/>
            </a:pPr>
            <a:fld id="{FDF7E9CE-3AFF-4655-AAD6-A2F05C61040C}" type="slidenum">
              <a:rPr lang="en-GB" altLang="zh-CN"/>
              <a:pPr>
                <a:defRPr/>
              </a:pPr>
              <a:t>‹#›</a:t>
            </a:fld>
            <a:endParaRPr lang="en-GB"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us logistics SLIDE"/>
          <p:cNvPicPr>
            <a:picLocks noChangeAspect="1" noChangeArrowheads="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73025" y="836613"/>
            <a:ext cx="9036050" cy="5289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GB" altLang="zh-CN" dirty="0" smtClean="0"/>
          </a:p>
        </p:txBody>
      </p:sp>
      <p:sp>
        <p:nvSpPr>
          <p:cNvPr id="2" name="Rectangle 2"/>
          <p:cNvSpPr>
            <a:spLocks noGrp="1" noChangeArrowheads="1"/>
          </p:cNvSpPr>
          <p:nvPr>
            <p:ph type="title"/>
          </p:nvPr>
        </p:nvSpPr>
        <p:spPr bwMode="auto">
          <a:xfrm>
            <a:off x="1692275" y="188913"/>
            <a:ext cx="7416800" cy="490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1034" name="Rectangle 10"/>
          <p:cNvSpPr>
            <a:spLocks noGrp="1" noChangeArrowheads="1"/>
          </p:cNvSpPr>
          <p:nvPr>
            <p:ph type="ftr" sz="quarter" idx="3"/>
          </p:nvPr>
        </p:nvSpPr>
        <p:spPr bwMode="auto">
          <a:xfrm>
            <a:off x="2987824" y="6337300"/>
            <a:ext cx="4479776"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b="1">
                <a:solidFill>
                  <a:schemeClr val="bg1"/>
                </a:solidFill>
                <a:ea typeface="宋体" charset="-122"/>
              </a:defRPr>
            </a:lvl1pPr>
          </a:lstStyle>
          <a:p>
            <a:pPr>
              <a:defRPr/>
            </a:pPr>
            <a:r>
              <a:rPr lang="zh-CN" altLang="en-US" dirty="0" smtClean="0"/>
              <a:t>雅安市卫生局      成都中医药大学</a:t>
            </a:r>
            <a:endParaRPr lang="en-GB" altLang="zh-CN" dirty="0"/>
          </a:p>
        </p:txBody>
      </p:sp>
      <p:sp>
        <p:nvSpPr>
          <p:cNvPr id="1035" name="Rectangle 11"/>
          <p:cNvSpPr>
            <a:spLocks noGrp="1" noChangeArrowheads="1"/>
          </p:cNvSpPr>
          <p:nvPr>
            <p:ph type="sldNum" sz="quarter" idx="4"/>
          </p:nvPr>
        </p:nvSpPr>
        <p:spPr bwMode="auto">
          <a:xfrm>
            <a:off x="7947025" y="6337300"/>
            <a:ext cx="116205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solidFill>
                  <a:schemeClr val="bg1"/>
                </a:solidFill>
                <a:ea typeface="宋体" charset="-122"/>
              </a:defRPr>
            </a:lvl1pPr>
          </a:lstStyle>
          <a:p>
            <a:pPr>
              <a:defRPr/>
            </a:pPr>
            <a:fld id="{ECF75362-58D6-40D8-9F09-79E398EB0BBF}" type="slidenum">
              <a:rPr lang="en-GB" altLang="zh-CN"/>
              <a:pPr>
                <a:defRPr/>
              </a:pPr>
              <a:t>‹#›</a:t>
            </a:fld>
            <a:endParaRPr lang="en-GB" altLang="zh-CN"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62" r:id="rId4"/>
    <p:sldLayoutId id="2147483658" r:id="rId5"/>
    <p:sldLayoutId id="2147483663" r:id="rId6"/>
    <p:sldLayoutId id="2147483657" r:id="rId7"/>
    <p:sldLayoutId id="2147483656" r:id="rId8"/>
    <p:sldLayoutId id="2147483655" r:id="rId9"/>
    <p:sldLayoutId id="2147483654" r:id="rId10"/>
    <p:sldLayoutId id="2147483653"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hf hdr="0" ftr="0" dt="0"/>
  <p:txStyles>
    <p:titleStyle>
      <a:lvl1pPr algn="r" rtl="0" eaLnBrk="0" fontAlgn="base" hangingPunct="0">
        <a:spcBef>
          <a:spcPct val="0"/>
        </a:spcBef>
        <a:spcAft>
          <a:spcPct val="0"/>
        </a:spcAft>
        <a:defRPr sz="2400">
          <a:solidFill>
            <a:schemeClr val="bg1"/>
          </a:solidFill>
          <a:latin typeface="+mj-lt"/>
          <a:ea typeface="+mj-ea"/>
          <a:cs typeface="+mj-cs"/>
        </a:defRPr>
      </a:lvl1pPr>
      <a:lvl2pPr algn="r" rtl="0" eaLnBrk="0" fontAlgn="base" hangingPunct="0">
        <a:spcBef>
          <a:spcPct val="0"/>
        </a:spcBef>
        <a:spcAft>
          <a:spcPct val="0"/>
        </a:spcAft>
        <a:defRPr sz="2400">
          <a:solidFill>
            <a:schemeClr val="bg1"/>
          </a:solidFill>
          <a:latin typeface="Arial" charset="0"/>
        </a:defRPr>
      </a:lvl2pPr>
      <a:lvl3pPr algn="r" rtl="0" eaLnBrk="0" fontAlgn="base" hangingPunct="0">
        <a:spcBef>
          <a:spcPct val="0"/>
        </a:spcBef>
        <a:spcAft>
          <a:spcPct val="0"/>
        </a:spcAft>
        <a:defRPr sz="2400">
          <a:solidFill>
            <a:schemeClr val="bg1"/>
          </a:solidFill>
          <a:latin typeface="Arial" charset="0"/>
        </a:defRPr>
      </a:lvl3pPr>
      <a:lvl4pPr algn="r" rtl="0" eaLnBrk="0" fontAlgn="base" hangingPunct="0">
        <a:spcBef>
          <a:spcPct val="0"/>
        </a:spcBef>
        <a:spcAft>
          <a:spcPct val="0"/>
        </a:spcAft>
        <a:defRPr sz="2400">
          <a:solidFill>
            <a:schemeClr val="bg1"/>
          </a:solidFill>
          <a:latin typeface="Arial" charset="0"/>
        </a:defRPr>
      </a:lvl4pPr>
      <a:lvl5pPr algn="r" rtl="0" eaLnBrk="0" fontAlgn="base" hangingPunct="0">
        <a:spcBef>
          <a:spcPct val="0"/>
        </a:spcBef>
        <a:spcAft>
          <a:spcPct val="0"/>
        </a:spcAft>
        <a:defRPr sz="2400">
          <a:solidFill>
            <a:schemeClr val="bg1"/>
          </a:solidFill>
          <a:latin typeface="Arial" charset="0"/>
        </a:defRPr>
      </a:lvl5pPr>
      <a:lvl6pPr marL="457200" algn="r" rtl="0" eaLnBrk="1" fontAlgn="base" hangingPunct="1">
        <a:spcBef>
          <a:spcPct val="0"/>
        </a:spcBef>
        <a:spcAft>
          <a:spcPct val="0"/>
        </a:spcAft>
        <a:defRPr sz="2400">
          <a:solidFill>
            <a:schemeClr val="bg1"/>
          </a:solidFill>
          <a:latin typeface="Arial" charset="0"/>
        </a:defRPr>
      </a:lvl6pPr>
      <a:lvl7pPr marL="914400" algn="r" rtl="0" eaLnBrk="1" fontAlgn="base" hangingPunct="1">
        <a:spcBef>
          <a:spcPct val="0"/>
        </a:spcBef>
        <a:spcAft>
          <a:spcPct val="0"/>
        </a:spcAft>
        <a:defRPr sz="2400">
          <a:solidFill>
            <a:schemeClr val="bg1"/>
          </a:solidFill>
          <a:latin typeface="Arial" charset="0"/>
        </a:defRPr>
      </a:lvl7pPr>
      <a:lvl8pPr marL="1371600" algn="r" rtl="0" eaLnBrk="1" fontAlgn="base" hangingPunct="1">
        <a:spcBef>
          <a:spcPct val="0"/>
        </a:spcBef>
        <a:spcAft>
          <a:spcPct val="0"/>
        </a:spcAft>
        <a:defRPr sz="2400">
          <a:solidFill>
            <a:schemeClr val="bg1"/>
          </a:solidFill>
          <a:latin typeface="Arial" charset="0"/>
        </a:defRPr>
      </a:lvl8pPr>
      <a:lvl9pPr marL="1828800" algn="r" rtl="0" eaLnBrk="1" fontAlgn="base" hangingPunct="1">
        <a:spcBef>
          <a:spcPct val="0"/>
        </a:spcBef>
        <a:spcAft>
          <a:spcPct val="0"/>
        </a:spcAft>
        <a:defRPr sz="2400">
          <a:solidFill>
            <a:schemeClr val="bg1"/>
          </a:solidFill>
          <a:latin typeface="Arial" charset="0"/>
        </a:defRPr>
      </a:lvl9pPr>
    </p:titleStyle>
    <p:bodyStyle>
      <a:lvl1pPr marL="342900" indent="-342900" algn="l" rtl="0" eaLnBrk="0" fontAlgn="base" hangingPunct="0">
        <a:lnSpc>
          <a:spcPct val="150000"/>
        </a:lnSpc>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400" b="1">
          <a:solidFill>
            <a:schemeClr val="tx1"/>
          </a:solidFill>
          <a:latin typeface="+mn-lt"/>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defRPr>
      </a:lvl4pPr>
      <a:lvl5pPr marL="2057400" indent="-228600" algn="l" rtl="0" eaLnBrk="0" fontAlgn="base" hangingPunct="0">
        <a:lnSpc>
          <a:spcPct val="150000"/>
        </a:lnSpc>
        <a:spcBef>
          <a:spcPct val="20000"/>
        </a:spcBef>
        <a:spcAft>
          <a:spcPct val="0"/>
        </a:spcAft>
        <a:buChar char="»"/>
        <a:defRPr sz="1800" b="1">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466725" y="620713"/>
            <a:ext cx="8208963" cy="1470025"/>
          </a:xfrm>
        </p:spPr>
        <p:txBody>
          <a:bodyPr/>
          <a:lstStyle/>
          <a:p>
            <a:pPr eaLnBrk="1" hangingPunct="1"/>
            <a:r>
              <a:rPr lang="zh-CN" altLang="en-US" dirty="0" smtClean="0">
                <a:ea typeface="宋体" charset="-122"/>
              </a:rPr>
              <a:t>雅安市区域卫生信息平台</a:t>
            </a:r>
            <a:r>
              <a:rPr lang="en-US" altLang="zh-CN" dirty="0" smtClean="0">
                <a:ea typeface="宋体" charset="-122"/>
              </a:rPr>
              <a:t/>
            </a:r>
            <a:br>
              <a:rPr lang="en-US" altLang="zh-CN" dirty="0" smtClean="0">
                <a:ea typeface="宋体" charset="-122"/>
              </a:rPr>
            </a:br>
            <a:r>
              <a:rPr lang="zh-CN" altLang="en-US" dirty="0" smtClean="0">
                <a:ea typeface="宋体" charset="-122"/>
              </a:rPr>
              <a:t>项目介绍</a:t>
            </a:r>
            <a:endParaRPr lang="zh-CN" altLang="zh-CN" dirty="0" smtClean="0">
              <a:ea typeface="宋体" charset="-122"/>
            </a:endParaRPr>
          </a:p>
        </p:txBody>
      </p:sp>
      <p:sp>
        <p:nvSpPr>
          <p:cNvPr id="14338" name="Rectangle 3"/>
          <p:cNvSpPr>
            <a:spLocks noGrp="1" noChangeArrowheads="1"/>
          </p:cNvSpPr>
          <p:nvPr>
            <p:ph type="subTitle" idx="1"/>
          </p:nvPr>
        </p:nvSpPr>
        <p:spPr>
          <a:xfrm>
            <a:off x="5004048" y="4149080"/>
            <a:ext cx="3959672" cy="863600"/>
          </a:xfrm>
        </p:spPr>
        <p:txBody>
          <a:bodyPr/>
          <a:lstStyle/>
          <a:p>
            <a:pPr eaLnBrk="1" hangingPunct="1"/>
            <a:r>
              <a:rPr lang="zh-CN" altLang="en-US" sz="2000" dirty="0" smtClean="0">
                <a:ea typeface="宋体" charset="-122"/>
              </a:rPr>
              <a:t>雅安市卫生局   成都中医药大学   </a:t>
            </a:r>
            <a:endParaRPr lang="en-US" altLang="zh-CN" sz="2000" dirty="0" smtClean="0">
              <a:ea typeface="宋体" charset="-122"/>
            </a:endParaRPr>
          </a:p>
          <a:p>
            <a:pPr eaLnBrk="1" hangingPunct="1"/>
            <a:fld id="{5E97A295-1CE2-46DD-82B1-5A0270388E21}" type="datetime1">
              <a:rPr lang="zh-CN" altLang="en-US" sz="2000" smtClean="0">
                <a:ea typeface="宋体" charset="-122"/>
              </a:rPr>
              <a:pPr eaLnBrk="1" hangingPunct="1"/>
              <a:t>2013/4/16</a:t>
            </a:fld>
            <a:endParaRPr lang="zh-CN" altLang="zh-CN" sz="2000" dirty="0" smtClean="0">
              <a:ea typeface="宋体"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smtClean="0"/>
              <a:t>雅安市区域卫生信息系统整体规划图</a:t>
            </a:r>
            <a:endParaRPr lang="zh-CN" altLang="en-US" dirty="0"/>
          </a:p>
        </p:txBody>
      </p:sp>
      <p:sp>
        <p:nvSpPr>
          <p:cNvPr id="2" name="灯片编号占位符 1"/>
          <p:cNvSpPr>
            <a:spLocks noGrp="1"/>
          </p:cNvSpPr>
          <p:nvPr>
            <p:ph type="sldNum" sz="quarter" idx="12"/>
          </p:nvPr>
        </p:nvSpPr>
        <p:spPr/>
        <p:txBody>
          <a:bodyPr/>
          <a:lstStyle/>
          <a:p>
            <a:fld id="{AFE4E054-1808-4C19-9DBD-481BE4BFE0B0}" type="slidenum">
              <a:rPr lang="en-GB" altLang="zh-CN" smtClean="0"/>
              <a:pPr/>
              <a:t>2</a:t>
            </a:fld>
            <a:endParaRPr lang="en-GB" altLang="zh-CN"/>
          </a:p>
        </p:txBody>
      </p:sp>
      <p:pic>
        <p:nvPicPr>
          <p:cNvPr id="10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2736"/>
            <a:ext cx="9144000"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347864" y="6381328"/>
            <a:ext cx="3570208" cy="369332"/>
          </a:xfrm>
          <a:prstGeom prst="rect">
            <a:avLst/>
          </a:prstGeom>
        </p:spPr>
        <p:txBody>
          <a:bodyPr wrap="none">
            <a:spAutoFit/>
          </a:bodyPr>
          <a:lstStyle/>
          <a:p>
            <a:r>
              <a:rPr lang="zh-CN" altLang="en-US" dirty="0">
                <a:solidFill>
                  <a:schemeClr val="bg1"/>
                </a:solidFill>
              </a:rPr>
              <a:t>雅安市卫生局      成都中医药大学</a:t>
            </a:r>
          </a:p>
        </p:txBody>
      </p:sp>
    </p:spTree>
    <p:extLst>
      <p:ext uri="{BB962C8B-B14F-4D97-AF65-F5344CB8AC3E}">
        <p14:creationId xmlns:p14="http://schemas.microsoft.com/office/powerpoint/2010/main" val="19531347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ea typeface="宋体" charset="-122"/>
              </a:rPr>
              <a:t>总体规划</a:t>
            </a:r>
            <a:endParaRPr lang="zh-CN" altLang="zh-CN" smtClean="0">
              <a:ea typeface="宋体" charset="-122"/>
            </a:endParaRPr>
          </a:p>
        </p:txBody>
      </p:sp>
      <p:sp>
        <p:nvSpPr>
          <p:cNvPr id="22532" name="灯片编号占位符 2"/>
          <p:cNvSpPr>
            <a:spLocks noGrp="1"/>
          </p:cNvSpPr>
          <p:nvPr>
            <p:ph type="sldNum" sz="quarter" idx="12"/>
          </p:nvPr>
        </p:nvSpPr>
        <p:spPr>
          <a:noFill/>
          <a:ln>
            <a:miter lim="800000"/>
            <a:headEnd/>
            <a:tailEnd/>
          </a:ln>
        </p:spPr>
        <p:txBody>
          <a:bodyPr/>
          <a:lstStyle/>
          <a:p>
            <a:fld id="{F54A6EA7-12B3-4AAF-8191-2F1558577F28}" type="slidenum">
              <a:rPr lang="en-GB" altLang="zh-CN" smtClean="0"/>
              <a:pPr/>
              <a:t>3</a:t>
            </a:fld>
            <a:endParaRPr lang="en-GB" altLang="zh-CN" smtClean="0"/>
          </a:p>
        </p:txBody>
      </p:sp>
      <p:graphicFrame>
        <p:nvGraphicFramePr>
          <p:cNvPr id="5" name="图示 4"/>
          <p:cNvGraphicFramePr/>
          <p:nvPr>
            <p:extLst>
              <p:ext uri="{D42A27DB-BD31-4B8C-83A1-F6EECF244321}">
                <p14:modId xmlns:p14="http://schemas.microsoft.com/office/powerpoint/2010/main" val="427109885"/>
              </p:ext>
            </p:extLst>
          </p:nvPr>
        </p:nvGraphicFramePr>
        <p:xfrm>
          <a:off x="899592" y="4810720"/>
          <a:ext cx="7524328" cy="2069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val="1083203025"/>
              </p:ext>
            </p:extLst>
          </p:nvPr>
        </p:nvGraphicFramePr>
        <p:xfrm>
          <a:off x="323528" y="108744"/>
          <a:ext cx="8352927" cy="49843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矩形 6"/>
          <p:cNvSpPr/>
          <p:nvPr/>
        </p:nvSpPr>
        <p:spPr>
          <a:xfrm>
            <a:off x="3561477" y="1196752"/>
            <a:ext cx="1938619" cy="2808312"/>
          </a:xfrm>
          <a:prstGeom prst="rect">
            <a:avLst/>
          </a:prstGeom>
          <a:ln w="28575">
            <a:solidFill>
              <a:srgbClr val="FFFFCC"/>
            </a:solidFill>
          </a:ln>
        </p:spPr>
        <p:style>
          <a:lnRef idx="0">
            <a:schemeClr val="accent4"/>
          </a:lnRef>
          <a:fillRef idx="3">
            <a:schemeClr val="accent4"/>
          </a:fillRef>
          <a:effectRef idx="3">
            <a:schemeClr val="accent4"/>
          </a:effectRef>
          <a:fontRef idx="minor">
            <a:schemeClr val="lt1"/>
          </a:fontRef>
        </p:style>
        <p:txBody>
          <a:bodyPr rtlCol="0" anchor="ctr"/>
          <a:lstStyle/>
          <a:p>
            <a:pPr algn="ctr">
              <a:lnSpc>
                <a:spcPct val="150000"/>
              </a:lnSpc>
            </a:pPr>
            <a:r>
              <a:rPr lang="zh-CN" altLang="en-US" sz="4000" b="1" dirty="0" smtClean="0">
                <a:latin typeface="黑体" pitchFamily="49" charset="-122"/>
                <a:ea typeface="黑体" pitchFamily="49" charset="-122"/>
              </a:rPr>
              <a:t>市级</a:t>
            </a:r>
            <a:endParaRPr lang="en-US" altLang="zh-CN" sz="4000" b="1" dirty="0" smtClean="0">
              <a:latin typeface="黑体" pitchFamily="49" charset="-122"/>
              <a:ea typeface="黑体" pitchFamily="49" charset="-122"/>
            </a:endParaRPr>
          </a:p>
          <a:p>
            <a:pPr algn="ctr">
              <a:lnSpc>
                <a:spcPct val="150000"/>
              </a:lnSpc>
            </a:pPr>
            <a:r>
              <a:rPr lang="zh-CN" altLang="en-US" sz="4000" b="1" dirty="0" smtClean="0">
                <a:latin typeface="黑体" pitchFamily="49" charset="-122"/>
                <a:ea typeface="黑体" pitchFamily="49" charset="-122"/>
              </a:rPr>
              <a:t>数据</a:t>
            </a:r>
            <a:endParaRPr lang="en-US" altLang="zh-CN" sz="4000" b="1" dirty="0" smtClean="0">
              <a:latin typeface="黑体" pitchFamily="49" charset="-122"/>
              <a:ea typeface="黑体" pitchFamily="49" charset="-122"/>
            </a:endParaRPr>
          </a:p>
          <a:p>
            <a:pPr algn="ctr">
              <a:lnSpc>
                <a:spcPct val="150000"/>
              </a:lnSpc>
            </a:pPr>
            <a:r>
              <a:rPr lang="zh-CN" altLang="en-US" sz="4000" b="1" dirty="0" smtClean="0">
                <a:latin typeface="黑体" pitchFamily="49" charset="-122"/>
                <a:ea typeface="黑体" pitchFamily="49" charset="-122"/>
              </a:rPr>
              <a:t>中心</a:t>
            </a:r>
            <a:endParaRPr lang="zh-CN" altLang="en-US" sz="4000" b="1" dirty="0">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卫生信息一体化管理</a:t>
            </a:r>
            <a:endParaRPr lang="zh-CN" altLang="en-US" dirty="0">
              <a:solidFill>
                <a:schemeClr val="tx1"/>
              </a:solidFill>
            </a:endParaRP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D53A50CB-BE65-454B-887A-0E55AABF1130}" type="slidenum">
              <a:rPr lang="en-GB" altLang="zh-CN" smtClean="0"/>
              <a:pPr>
                <a:defRPr/>
              </a:pPr>
              <a:t>4</a:t>
            </a:fld>
            <a:endParaRPr lang="en-GB" altLang="zh-CN"/>
          </a:p>
        </p:txBody>
      </p:sp>
      <p:pic>
        <p:nvPicPr>
          <p:cNvPr id="2049" name="Picture 1" descr="C:\Users\Administrator\Documents\Tencent Files\391030265\Image\4Z5)O5FV5U89U[[585S(3C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588" y="901724"/>
            <a:ext cx="7667411" cy="5407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8522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5" name="Picture 7"/>
          <p:cNvPicPr>
            <a:picLocks noChangeAspect="1" noChangeArrowheads="1"/>
          </p:cNvPicPr>
          <p:nvPr/>
        </p:nvPicPr>
        <p:blipFill>
          <a:blip r:embed="rId3"/>
          <a:srcRect/>
          <a:stretch>
            <a:fillRect/>
          </a:stretch>
        </p:blipFill>
        <p:spPr bwMode="auto">
          <a:xfrm>
            <a:off x="979488" y="5203825"/>
            <a:ext cx="1077912" cy="1555750"/>
          </a:xfrm>
          <a:prstGeom prst="rect">
            <a:avLst/>
          </a:prstGeom>
          <a:noFill/>
          <a:ln w="9525">
            <a:noFill/>
            <a:miter lim="800000"/>
            <a:headEnd/>
            <a:tailEnd/>
          </a:ln>
        </p:spPr>
      </p:pic>
      <p:pic>
        <p:nvPicPr>
          <p:cNvPr id="52226" name="Picture 9"/>
          <p:cNvPicPr>
            <a:picLocks noChangeAspect="1" noChangeArrowheads="1"/>
          </p:cNvPicPr>
          <p:nvPr/>
        </p:nvPicPr>
        <p:blipFill>
          <a:blip r:embed="rId4"/>
          <a:srcRect/>
          <a:stretch>
            <a:fillRect/>
          </a:stretch>
        </p:blipFill>
        <p:spPr bwMode="auto">
          <a:xfrm>
            <a:off x="2346325" y="155575"/>
            <a:ext cx="1490663" cy="1939925"/>
          </a:xfrm>
          <a:prstGeom prst="rect">
            <a:avLst/>
          </a:prstGeom>
          <a:noFill/>
          <a:ln w="28575">
            <a:noFill/>
            <a:miter lim="800000"/>
            <a:headEnd/>
            <a:tailEnd type="arrow" w="med" len="med"/>
          </a:ln>
        </p:spPr>
      </p:pic>
      <p:pic>
        <p:nvPicPr>
          <p:cNvPr id="52227" name="Picture 11"/>
          <p:cNvPicPr>
            <a:picLocks noChangeAspect="1" noChangeArrowheads="1"/>
          </p:cNvPicPr>
          <p:nvPr/>
        </p:nvPicPr>
        <p:blipFill>
          <a:blip r:embed="rId5"/>
          <a:srcRect/>
          <a:stretch>
            <a:fillRect/>
          </a:stretch>
        </p:blipFill>
        <p:spPr bwMode="auto">
          <a:xfrm>
            <a:off x="822325" y="2709863"/>
            <a:ext cx="1393825" cy="1836737"/>
          </a:xfrm>
          <a:prstGeom prst="rect">
            <a:avLst/>
          </a:prstGeom>
          <a:noFill/>
          <a:ln w="9525">
            <a:noFill/>
            <a:miter lim="800000"/>
            <a:headEnd/>
            <a:tailEnd/>
          </a:ln>
        </p:spPr>
      </p:pic>
      <p:pic>
        <p:nvPicPr>
          <p:cNvPr id="52228" name="Picture 13"/>
          <p:cNvPicPr>
            <a:picLocks noChangeAspect="1" noChangeArrowheads="1"/>
          </p:cNvPicPr>
          <p:nvPr/>
        </p:nvPicPr>
        <p:blipFill>
          <a:blip r:embed="rId6"/>
          <a:srcRect/>
          <a:stretch>
            <a:fillRect/>
          </a:stretch>
        </p:blipFill>
        <p:spPr bwMode="auto">
          <a:xfrm>
            <a:off x="3836988" y="5129213"/>
            <a:ext cx="2038350" cy="1630362"/>
          </a:xfrm>
          <a:prstGeom prst="rect">
            <a:avLst/>
          </a:prstGeom>
          <a:noFill/>
          <a:ln w="9525">
            <a:noFill/>
            <a:miter lim="800000"/>
            <a:headEnd/>
            <a:tailEnd/>
          </a:ln>
        </p:spPr>
      </p:pic>
      <p:pic>
        <p:nvPicPr>
          <p:cNvPr id="52229" name="Picture 16"/>
          <p:cNvPicPr>
            <a:picLocks noChangeAspect="1" noChangeArrowheads="1"/>
          </p:cNvPicPr>
          <p:nvPr/>
        </p:nvPicPr>
        <p:blipFill>
          <a:blip r:embed="rId7"/>
          <a:srcRect/>
          <a:stretch>
            <a:fillRect/>
          </a:stretch>
        </p:blipFill>
        <p:spPr bwMode="auto">
          <a:xfrm>
            <a:off x="7132638" y="2803525"/>
            <a:ext cx="1689100" cy="1743075"/>
          </a:xfrm>
          <a:prstGeom prst="rect">
            <a:avLst/>
          </a:prstGeom>
          <a:noFill/>
          <a:ln w="9525">
            <a:noFill/>
            <a:miter lim="800000"/>
            <a:headEnd/>
            <a:tailEnd/>
          </a:ln>
        </p:spPr>
      </p:pic>
      <p:grpSp>
        <p:nvGrpSpPr>
          <p:cNvPr id="52230" name="组合 20"/>
          <p:cNvGrpSpPr>
            <a:grpSpLocks/>
          </p:cNvGrpSpPr>
          <p:nvPr/>
        </p:nvGrpSpPr>
        <p:grpSpPr bwMode="auto">
          <a:xfrm>
            <a:off x="2554288" y="2241550"/>
            <a:ext cx="4541837" cy="2890838"/>
            <a:chOff x="2209800" y="2168451"/>
            <a:chExt cx="4923430" cy="2891028"/>
          </a:xfrm>
        </p:grpSpPr>
        <p:sp>
          <p:nvSpPr>
            <p:cNvPr id="19" name="矩形 18"/>
            <p:cNvSpPr/>
            <p:nvPr/>
          </p:nvSpPr>
          <p:spPr>
            <a:xfrm>
              <a:off x="2209800" y="2168451"/>
              <a:ext cx="4923430" cy="2378231"/>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dirty="0"/>
            </a:p>
          </p:txBody>
        </p:sp>
        <p:sp>
          <p:nvSpPr>
            <p:cNvPr id="20" name="矩形 19"/>
            <p:cNvSpPr/>
            <p:nvPr/>
          </p:nvSpPr>
          <p:spPr>
            <a:xfrm>
              <a:off x="2985915" y="4526044"/>
              <a:ext cx="3443476" cy="533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区域卫生信息平台</a:t>
              </a:r>
            </a:p>
          </p:txBody>
        </p:sp>
      </p:grpSp>
      <p:cxnSp>
        <p:nvCxnSpPr>
          <p:cNvPr id="35" name="曲线连接符 34"/>
          <p:cNvCxnSpPr>
            <a:endCxn id="42" idx="4"/>
          </p:cNvCxnSpPr>
          <p:nvPr/>
        </p:nvCxnSpPr>
        <p:spPr>
          <a:xfrm flipV="1">
            <a:off x="2057400" y="5392738"/>
            <a:ext cx="688975" cy="588962"/>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endCxn id="0" idx="2"/>
          </p:cNvCxnSpPr>
          <p:nvPr/>
        </p:nvCxnSpPr>
        <p:spPr>
          <a:xfrm flipV="1">
            <a:off x="2346325" y="3316288"/>
            <a:ext cx="434975" cy="390525"/>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26988" y="4854575"/>
            <a:ext cx="1177925" cy="527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健康卡</a:t>
            </a:r>
          </a:p>
        </p:txBody>
      </p:sp>
      <p:cxnSp>
        <p:nvCxnSpPr>
          <p:cNvPr id="40" name="曲线连接符 39"/>
          <p:cNvCxnSpPr>
            <a:stCxn id="23" idx="4"/>
            <a:endCxn id="39" idx="7"/>
          </p:cNvCxnSpPr>
          <p:nvPr/>
        </p:nvCxnSpPr>
        <p:spPr>
          <a:xfrm rot="5400000">
            <a:off x="1495426" y="3117850"/>
            <a:ext cx="1350962" cy="2274887"/>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曲线连接符 40"/>
          <p:cNvCxnSpPr/>
          <p:nvPr/>
        </p:nvCxnSpPr>
        <p:spPr>
          <a:xfrm rot="16200000" flipH="1">
            <a:off x="431801" y="5434012"/>
            <a:ext cx="762000" cy="333375"/>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955800" y="4865688"/>
            <a:ext cx="1582738" cy="527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基本公共卫生服务</a:t>
            </a:r>
          </a:p>
        </p:txBody>
      </p:sp>
      <p:cxnSp>
        <p:nvCxnSpPr>
          <p:cNvPr id="43" name="曲线连接符 42"/>
          <p:cNvCxnSpPr/>
          <p:nvPr/>
        </p:nvCxnSpPr>
        <p:spPr>
          <a:xfrm rot="5400000" flipH="1" flipV="1">
            <a:off x="2508649" y="3900886"/>
            <a:ext cx="1302543" cy="757237"/>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3" idx="6"/>
          </p:cNvCxnSpPr>
          <p:nvPr/>
        </p:nvCxnSpPr>
        <p:spPr>
          <a:xfrm flipV="1">
            <a:off x="3837565" y="3316288"/>
            <a:ext cx="3295073" cy="74"/>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780648" y="3052858"/>
            <a:ext cx="1056917" cy="527007"/>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sz="1600" b="1" dirty="0"/>
              <a:t>健康档案</a:t>
            </a:r>
          </a:p>
        </p:txBody>
      </p:sp>
      <p:cxnSp>
        <p:nvCxnSpPr>
          <p:cNvPr id="5" name="直接箭头连接符 4"/>
          <p:cNvCxnSpPr>
            <a:endCxn id="20" idx="0"/>
          </p:cNvCxnSpPr>
          <p:nvPr/>
        </p:nvCxnSpPr>
        <p:spPr>
          <a:xfrm>
            <a:off x="3635896" y="3579865"/>
            <a:ext cx="1222648" cy="10191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par>
                          <p:cTn id="20" fill="hold">
                            <p:stCondLst>
                              <p:cond delay="2000"/>
                            </p:stCondLst>
                            <p:childTnLst>
                              <p:par>
                                <p:cTn id="21" presetID="22" presetClass="entr" presetSubtype="1" fill="hold" nodeType="afterEffect">
                                  <p:stCondLst>
                                    <p:cond delay="40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down)">
                                      <p:cBhvr>
                                        <p:cTn id="28" dur="500"/>
                                        <p:tgtEl>
                                          <p:spTgt spid="3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par>
                          <p:cTn id="33" fill="hold">
                            <p:stCondLst>
                              <p:cond delay="1000"/>
                            </p:stCondLst>
                            <p:childTnLst>
                              <p:par>
                                <p:cTn id="34" presetID="22" presetClass="entr" presetSubtype="4"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down)">
                                      <p:cBhvr>
                                        <p:cTn id="36" dur="500"/>
                                        <p:tgtEl>
                                          <p:spTgt spid="43"/>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1000"/>
                                        <p:tgtEl>
                                          <p:spTgt spid="45"/>
                                        </p:tgtEl>
                                      </p:cBhvr>
                                    </p:animEffect>
                                  </p:childTnLst>
                                </p:cTn>
                              </p:par>
                              <p:par>
                                <p:cTn id="41" presetID="22" presetClass="entr" presetSubtype="1"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4273" name="Picture 7"/>
          <p:cNvPicPr>
            <a:picLocks noChangeAspect="1" noChangeArrowheads="1"/>
          </p:cNvPicPr>
          <p:nvPr/>
        </p:nvPicPr>
        <p:blipFill>
          <a:blip r:embed="rId3"/>
          <a:srcRect/>
          <a:stretch>
            <a:fillRect/>
          </a:stretch>
        </p:blipFill>
        <p:spPr bwMode="auto">
          <a:xfrm>
            <a:off x="979488" y="5203825"/>
            <a:ext cx="1077912" cy="1555750"/>
          </a:xfrm>
          <a:prstGeom prst="rect">
            <a:avLst/>
          </a:prstGeom>
          <a:noFill/>
          <a:ln w="9525">
            <a:noFill/>
            <a:miter lim="800000"/>
            <a:headEnd/>
            <a:tailEnd/>
          </a:ln>
        </p:spPr>
      </p:pic>
      <p:pic>
        <p:nvPicPr>
          <p:cNvPr id="54274" name="Picture 9"/>
          <p:cNvPicPr>
            <a:picLocks noChangeAspect="1" noChangeArrowheads="1"/>
          </p:cNvPicPr>
          <p:nvPr/>
        </p:nvPicPr>
        <p:blipFill>
          <a:blip r:embed="rId4"/>
          <a:srcRect/>
          <a:stretch>
            <a:fillRect/>
          </a:stretch>
        </p:blipFill>
        <p:spPr bwMode="auto">
          <a:xfrm>
            <a:off x="2346325" y="155575"/>
            <a:ext cx="1490663" cy="1939925"/>
          </a:xfrm>
          <a:prstGeom prst="rect">
            <a:avLst/>
          </a:prstGeom>
          <a:noFill/>
          <a:ln w="28575">
            <a:noFill/>
            <a:miter lim="800000"/>
            <a:headEnd/>
            <a:tailEnd type="arrow" w="med" len="med"/>
          </a:ln>
        </p:spPr>
      </p:pic>
      <p:pic>
        <p:nvPicPr>
          <p:cNvPr id="54275" name="Picture 11"/>
          <p:cNvPicPr>
            <a:picLocks noChangeAspect="1" noChangeArrowheads="1"/>
          </p:cNvPicPr>
          <p:nvPr/>
        </p:nvPicPr>
        <p:blipFill>
          <a:blip r:embed="rId5"/>
          <a:srcRect/>
          <a:stretch>
            <a:fillRect/>
          </a:stretch>
        </p:blipFill>
        <p:spPr bwMode="auto">
          <a:xfrm>
            <a:off x="822325" y="2709863"/>
            <a:ext cx="1393825" cy="1836737"/>
          </a:xfrm>
          <a:prstGeom prst="rect">
            <a:avLst/>
          </a:prstGeom>
          <a:noFill/>
          <a:ln w="9525">
            <a:noFill/>
            <a:miter lim="800000"/>
            <a:headEnd/>
            <a:tailEnd/>
          </a:ln>
        </p:spPr>
      </p:pic>
      <p:pic>
        <p:nvPicPr>
          <p:cNvPr id="54276" name="Picture 13"/>
          <p:cNvPicPr>
            <a:picLocks noChangeAspect="1" noChangeArrowheads="1"/>
          </p:cNvPicPr>
          <p:nvPr/>
        </p:nvPicPr>
        <p:blipFill>
          <a:blip r:embed="rId6"/>
          <a:srcRect/>
          <a:stretch>
            <a:fillRect/>
          </a:stretch>
        </p:blipFill>
        <p:spPr bwMode="auto">
          <a:xfrm>
            <a:off x="3836988" y="5129213"/>
            <a:ext cx="2038350" cy="1630362"/>
          </a:xfrm>
          <a:prstGeom prst="rect">
            <a:avLst/>
          </a:prstGeom>
          <a:noFill/>
          <a:ln w="9525">
            <a:noFill/>
            <a:miter lim="800000"/>
            <a:headEnd/>
            <a:tailEnd/>
          </a:ln>
        </p:spPr>
      </p:pic>
      <p:pic>
        <p:nvPicPr>
          <p:cNvPr id="54277" name="Picture 16"/>
          <p:cNvPicPr>
            <a:picLocks noChangeAspect="1" noChangeArrowheads="1"/>
          </p:cNvPicPr>
          <p:nvPr/>
        </p:nvPicPr>
        <p:blipFill>
          <a:blip r:embed="rId7"/>
          <a:srcRect/>
          <a:stretch>
            <a:fillRect/>
          </a:stretch>
        </p:blipFill>
        <p:spPr bwMode="auto">
          <a:xfrm>
            <a:off x="7132638" y="2803525"/>
            <a:ext cx="1689100" cy="1743075"/>
          </a:xfrm>
          <a:prstGeom prst="rect">
            <a:avLst/>
          </a:prstGeom>
          <a:noFill/>
          <a:ln w="9525">
            <a:noFill/>
            <a:miter lim="800000"/>
            <a:headEnd/>
            <a:tailEnd/>
          </a:ln>
        </p:spPr>
      </p:pic>
      <p:grpSp>
        <p:nvGrpSpPr>
          <p:cNvPr id="54278" name="组合 20"/>
          <p:cNvGrpSpPr>
            <a:grpSpLocks/>
          </p:cNvGrpSpPr>
          <p:nvPr/>
        </p:nvGrpSpPr>
        <p:grpSpPr bwMode="auto">
          <a:xfrm>
            <a:off x="2554288" y="2241550"/>
            <a:ext cx="4541837" cy="2890838"/>
            <a:chOff x="2209800" y="2168451"/>
            <a:chExt cx="4923430" cy="2891028"/>
          </a:xfrm>
        </p:grpSpPr>
        <p:sp>
          <p:nvSpPr>
            <p:cNvPr id="19" name="矩形 18"/>
            <p:cNvSpPr/>
            <p:nvPr/>
          </p:nvSpPr>
          <p:spPr>
            <a:xfrm>
              <a:off x="2209800" y="2168451"/>
              <a:ext cx="4923430" cy="2378231"/>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dirty="0"/>
            </a:p>
          </p:txBody>
        </p:sp>
        <p:sp>
          <p:nvSpPr>
            <p:cNvPr id="20" name="矩形 19"/>
            <p:cNvSpPr/>
            <p:nvPr/>
          </p:nvSpPr>
          <p:spPr>
            <a:xfrm>
              <a:off x="2985915" y="4526044"/>
              <a:ext cx="3443476" cy="533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区域卫生信息平台</a:t>
              </a:r>
            </a:p>
          </p:txBody>
        </p:sp>
      </p:grpSp>
      <p:grpSp>
        <p:nvGrpSpPr>
          <p:cNvPr id="37" name="组合 36"/>
          <p:cNvGrpSpPr>
            <a:grpSpLocks/>
          </p:cNvGrpSpPr>
          <p:nvPr/>
        </p:nvGrpSpPr>
        <p:grpSpPr bwMode="auto">
          <a:xfrm>
            <a:off x="727099" y="1257300"/>
            <a:ext cx="1827189" cy="1508126"/>
            <a:chOff x="1067940" y="1295424"/>
            <a:chExt cx="1827660" cy="1508287"/>
          </a:xfrm>
        </p:grpSpPr>
        <p:cxnSp>
          <p:nvCxnSpPr>
            <p:cNvPr id="48" name="曲线连接符 47"/>
            <p:cNvCxnSpPr>
              <a:stCxn id="54275" idx="0"/>
            </p:cNvCxnSpPr>
            <p:nvPr/>
          </p:nvCxnSpPr>
          <p:spPr>
            <a:xfrm rot="16200000" flipH="1">
              <a:off x="2350158" y="2258268"/>
              <a:ext cx="55568" cy="1035317"/>
            </a:xfrm>
            <a:prstGeom prst="curvedConnector4">
              <a:avLst>
                <a:gd name="adj1" fmla="val 6139"/>
                <a:gd name="adj2" fmla="val 8366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线形标注 1 48"/>
            <p:cNvSpPr/>
            <p:nvPr/>
          </p:nvSpPr>
          <p:spPr>
            <a:xfrm>
              <a:off x="1067940" y="1295424"/>
              <a:ext cx="1697474" cy="1058976"/>
            </a:xfrm>
            <a:prstGeom prst="borderCallout1">
              <a:avLst>
                <a:gd name="adj1" fmla="val 112746"/>
                <a:gd name="adj2" fmla="val 49564"/>
                <a:gd name="adj3" fmla="val 139645"/>
                <a:gd name="adj4" fmla="val 72581"/>
              </a:avLst>
            </a:prstGeom>
            <a:ln w="28575">
              <a:tailEnd type="arrow"/>
            </a:ln>
          </p:spPr>
          <p:style>
            <a:lnRef idx="1">
              <a:schemeClr val="accent1"/>
            </a:lnRef>
            <a:fillRef idx="0">
              <a:schemeClr val="accent1"/>
            </a:fillRef>
            <a:effectRef idx="0">
              <a:schemeClr val="accent1"/>
            </a:effectRef>
            <a:fontRef idx="minor">
              <a:schemeClr val="tx1"/>
            </a:fontRef>
          </p:style>
          <p:txBody>
            <a:bodyPr anchor="ctr"/>
            <a:lstStyle/>
            <a:p>
              <a:pPr algn="ctr">
                <a:lnSpc>
                  <a:spcPct val="150000"/>
                </a:lnSpc>
                <a:defRPr/>
              </a:pPr>
              <a:r>
                <a:rPr lang="zh-CN" altLang="en-US" sz="1600" b="1" dirty="0"/>
                <a:t>发现居民连续两次血压增高，将信息推送到平台</a:t>
              </a:r>
            </a:p>
          </p:txBody>
        </p:sp>
      </p:grpSp>
      <p:sp>
        <p:nvSpPr>
          <p:cNvPr id="38" name="椭圆 37"/>
          <p:cNvSpPr/>
          <p:nvPr/>
        </p:nvSpPr>
        <p:spPr>
          <a:xfrm>
            <a:off x="2665413" y="2336800"/>
            <a:ext cx="852487" cy="590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转诊</a:t>
            </a:r>
          </a:p>
        </p:txBody>
      </p:sp>
      <p:cxnSp>
        <p:nvCxnSpPr>
          <p:cNvPr id="60" name="曲线连接符 59"/>
          <p:cNvCxnSpPr>
            <a:stCxn id="38" idx="0"/>
            <a:endCxn id="1033" idx="2"/>
          </p:cNvCxnSpPr>
          <p:nvPr/>
        </p:nvCxnSpPr>
        <p:spPr>
          <a:xfrm rot="5400000" flipH="1" flipV="1">
            <a:off x="2971800" y="2216150"/>
            <a:ext cx="241300" cy="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a:endCxn id="71" idx="2"/>
          </p:cNvCxnSpPr>
          <p:nvPr/>
        </p:nvCxnSpPr>
        <p:spPr>
          <a:xfrm>
            <a:off x="3733800" y="511175"/>
            <a:ext cx="388938" cy="1270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122738" y="341313"/>
            <a:ext cx="854075" cy="3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接报</a:t>
            </a:r>
          </a:p>
        </p:txBody>
      </p:sp>
      <p:cxnSp>
        <p:nvCxnSpPr>
          <p:cNvPr id="74" name="曲线连接符 73"/>
          <p:cNvCxnSpPr>
            <a:stCxn id="71" idx="3"/>
            <a:endCxn id="137" idx="7"/>
          </p:cNvCxnSpPr>
          <p:nvPr/>
        </p:nvCxnSpPr>
        <p:spPr>
          <a:xfrm rot="5400000">
            <a:off x="2716212" y="1598613"/>
            <a:ext cx="2498725" cy="56515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872038" y="1125538"/>
            <a:ext cx="1450975" cy="3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核实诊断</a:t>
            </a:r>
          </a:p>
        </p:txBody>
      </p:sp>
      <p:cxnSp>
        <p:nvCxnSpPr>
          <p:cNvPr id="78" name="曲线连接符 77"/>
          <p:cNvCxnSpPr>
            <a:stCxn id="77" idx="4"/>
            <a:endCxn id="83" idx="0"/>
          </p:cNvCxnSpPr>
          <p:nvPr/>
        </p:nvCxnSpPr>
        <p:spPr>
          <a:xfrm rot="5400000">
            <a:off x="5428456" y="1634332"/>
            <a:ext cx="338137" cy="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5178425" y="1803400"/>
            <a:ext cx="838200" cy="331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处理</a:t>
            </a:r>
          </a:p>
        </p:txBody>
      </p:sp>
      <p:sp>
        <p:nvSpPr>
          <p:cNvPr id="86" name="椭圆 85"/>
          <p:cNvSpPr/>
          <p:nvPr/>
        </p:nvSpPr>
        <p:spPr>
          <a:xfrm>
            <a:off x="5151438" y="2433638"/>
            <a:ext cx="852487" cy="3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启动</a:t>
            </a:r>
          </a:p>
        </p:txBody>
      </p:sp>
      <p:cxnSp>
        <p:nvCxnSpPr>
          <p:cNvPr id="87" name="曲线连接符 86"/>
          <p:cNvCxnSpPr>
            <a:stCxn id="83" idx="4"/>
            <a:endCxn id="86" idx="0"/>
          </p:cNvCxnSpPr>
          <p:nvPr/>
        </p:nvCxnSpPr>
        <p:spPr>
          <a:xfrm rot="5400000">
            <a:off x="5437982" y="2274094"/>
            <a:ext cx="298450" cy="20637"/>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86" idx="5"/>
            <a:endCxn id="98" idx="0"/>
          </p:cNvCxnSpPr>
          <p:nvPr/>
        </p:nvCxnSpPr>
        <p:spPr>
          <a:xfrm rot="16200000" flipH="1">
            <a:off x="5926932" y="2674144"/>
            <a:ext cx="620712" cy="71755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6159500" y="3343275"/>
            <a:ext cx="873125" cy="619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慢病</a:t>
            </a:r>
            <a:endParaRPr lang="en-US" altLang="zh-CN" sz="1600" b="1" dirty="0"/>
          </a:p>
          <a:p>
            <a:pPr algn="ctr">
              <a:defRPr/>
            </a:pPr>
            <a:r>
              <a:rPr lang="zh-CN" altLang="en-US" sz="1600" b="1" dirty="0"/>
              <a:t>报告</a:t>
            </a:r>
          </a:p>
        </p:txBody>
      </p:sp>
      <p:cxnSp>
        <p:nvCxnSpPr>
          <p:cNvPr id="101" name="曲线连接符 100"/>
          <p:cNvCxnSpPr>
            <a:stCxn id="98" idx="4"/>
            <a:endCxn id="1037" idx="3"/>
          </p:cNvCxnSpPr>
          <p:nvPr/>
        </p:nvCxnSpPr>
        <p:spPr>
          <a:xfrm rot="5400000">
            <a:off x="5245101" y="4592637"/>
            <a:ext cx="1981200" cy="720725"/>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4" name="曲线连接符 103"/>
          <p:cNvCxnSpPr>
            <a:stCxn id="86" idx="3"/>
            <a:endCxn id="110" idx="7"/>
          </p:cNvCxnSpPr>
          <p:nvPr/>
        </p:nvCxnSpPr>
        <p:spPr>
          <a:xfrm rot="5400000">
            <a:off x="4764088" y="2879725"/>
            <a:ext cx="668337" cy="354013"/>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4194175" y="3292475"/>
            <a:ext cx="852488" cy="671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转诊</a:t>
            </a:r>
          </a:p>
        </p:txBody>
      </p:sp>
      <p:cxnSp>
        <p:nvCxnSpPr>
          <p:cNvPr id="112" name="曲线连接符 111"/>
          <p:cNvCxnSpPr>
            <a:stCxn id="110" idx="2"/>
            <a:endCxn id="1035" idx="3"/>
          </p:cNvCxnSpPr>
          <p:nvPr/>
        </p:nvCxnSpPr>
        <p:spPr>
          <a:xfrm rot="10800000" flipV="1">
            <a:off x="2216150" y="3629025"/>
            <a:ext cx="1978025" cy="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曲线连接符 116"/>
          <p:cNvCxnSpPr>
            <a:endCxn id="122" idx="0"/>
          </p:cNvCxnSpPr>
          <p:nvPr/>
        </p:nvCxnSpPr>
        <p:spPr>
          <a:xfrm rot="5400000">
            <a:off x="5341143" y="3059907"/>
            <a:ext cx="512763" cy="1270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122" idx="4"/>
            <a:endCxn id="1031" idx="0"/>
          </p:cNvCxnSpPr>
          <p:nvPr/>
        </p:nvCxnSpPr>
        <p:spPr>
          <a:xfrm rot="5400000">
            <a:off x="2950369" y="2556669"/>
            <a:ext cx="1216025" cy="4078287"/>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a:off x="5126038" y="3316288"/>
            <a:ext cx="942975"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短信平台</a:t>
            </a:r>
          </a:p>
        </p:txBody>
      </p:sp>
      <p:sp>
        <p:nvSpPr>
          <p:cNvPr id="137" name="椭圆 136"/>
          <p:cNvSpPr/>
          <p:nvPr/>
        </p:nvSpPr>
        <p:spPr>
          <a:xfrm>
            <a:off x="2780648" y="3052858"/>
            <a:ext cx="1056917" cy="527007"/>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sz="1600" b="1" dirty="0"/>
              <a:t>健康档案</a:t>
            </a:r>
          </a:p>
        </p:txBody>
      </p:sp>
      <p:cxnSp>
        <p:nvCxnSpPr>
          <p:cNvPr id="138" name="曲线连接符 137"/>
          <p:cNvCxnSpPr>
            <a:stCxn id="83" idx="3"/>
            <a:endCxn id="151" idx="7"/>
          </p:cNvCxnSpPr>
          <p:nvPr/>
        </p:nvCxnSpPr>
        <p:spPr>
          <a:xfrm rot="5400000">
            <a:off x="3502026" y="2268537"/>
            <a:ext cx="1979612" cy="1617663"/>
          </a:xfrm>
          <a:prstGeom prst="curvedConnector3">
            <a:avLst>
              <a:gd name="adj1" fmla="val 4004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a:off x="2780649" y="3990763"/>
            <a:ext cx="1056917" cy="527007"/>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sz="1600" b="1" dirty="0"/>
              <a:t>电子病历</a:t>
            </a:r>
          </a:p>
        </p:txBody>
      </p:sp>
      <p:cxnSp>
        <p:nvCxnSpPr>
          <p:cNvPr id="39" name="曲线连接符 38"/>
          <p:cNvCxnSpPr>
            <a:stCxn id="137" idx="7"/>
            <a:endCxn id="77" idx="3"/>
          </p:cNvCxnSpPr>
          <p:nvPr/>
        </p:nvCxnSpPr>
        <p:spPr>
          <a:xfrm rot="5400000" flipH="1" flipV="1">
            <a:off x="3526632" y="1572418"/>
            <a:ext cx="1714500" cy="1401763"/>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endCxn id="54273" idx="1"/>
          </p:cNvCxnSpPr>
          <p:nvPr/>
        </p:nvCxnSpPr>
        <p:spPr>
          <a:xfrm rot="5400000">
            <a:off x="-902667" y="2862883"/>
            <a:ext cx="5000972" cy="1236662"/>
          </a:xfrm>
          <a:prstGeom prst="bentConnector4">
            <a:avLst>
              <a:gd name="adj1" fmla="val -136"/>
              <a:gd name="adj2" fmla="val 15299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down)">
                                      <p:cBhvr>
                                        <p:cTn id="15" dur="500"/>
                                        <p:tgtEl>
                                          <p:spTgt spid="6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left)">
                                      <p:cBhvr>
                                        <p:cTn id="24" dur="500"/>
                                        <p:tgtEl>
                                          <p:spTgt spid="6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left)">
                                      <p:cBhvr>
                                        <p:cTn id="28" dur="500"/>
                                        <p:tgtEl>
                                          <p:spTgt spid="71"/>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1000"/>
                                        <p:tgtEl>
                                          <p:spTgt spid="74"/>
                                        </p:tgtEl>
                                      </p:cBhvr>
                                    </p:animEffect>
                                  </p:childTnLst>
                                </p:cTn>
                              </p:par>
                            </p:childTnLst>
                          </p:cTn>
                        </p:par>
                        <p:par>
                          <p:cTn id="33" fill="hold">
                            <p:stCondLst>
                              <p:cond delay="2000"/>
                            </p:stCondLst>
                            <p:childTnLst>
                              <p:par>
                                <p:cTn id="34" presetID="22" presetClass="entr" presetSubtype="4"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1000"/>
                                        <p:tgtEl>
                                          <p:spTgt spid="39"/>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wipe(up)">
                                      <p:cBhvr>
                                        <p:cTn id="44" dur="500"/>
                                        <p:tgtEl>
                                          <p:spTgt spid="7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left)">
                                      <p:cBhvr>
                                        <p:cTn id="48" dur="500"/>
                                        <p:tgtEl>
                                          <p:spTgt spid="83"/>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wipe(up)">
                                      <p:cBhvr>
                                        <p:cTn id="52" dur="1000"/>
                                        <p:tgtEl>
                                          <p:spTgt spid="87"/>
                                        </p:tgtEl>
                                      </p:cBhvr>
                                    </p:animEffect>
                                  </p:childTnLst>
                                </p:cTn>
                              </p:par>
                              <p:par>
                                <p:cTn id="53" presetID="22" presetClass="entr" presetSubtype="1" fill="hold" nodeType="withEffect">
                                  <p:stCondLst>
                                    <p:cond delay="0"/>
                                  </p:stCondLst>
                                  <p:childTnLst>
                                    <p:set>
                                      <p:cBhvr>
                                        <p:cTn id="54" dur="1" fill="hold">
                                          <p:stCondLst>
                                            <p:cond delay="0"/>
                                          </p:stCondLst>
                                        </p:cTn>
                                        <p:tgtEl>
                                          <p:spTgt spid="138"/>
                                        </p:tgtEl>
                                        <p:attrNameLst>
                                          <p:attrName>style.visibility</p:attrName>
                                        </p:attrNameLst>
                                      </p:cBhvr>
                                      <p:to>
                                        <p:strVal val="visible"/>
                                      </p:to>
                                    </p:set>
                                    <p:animEffect transition="in" filter="wipe(up)">
                                      <p:cBhvr>
                                        <p:cTn id="55" dur="1000"/>
                                        <p:tgtEl>
                                          <p:spTgt spid="138"/>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wipe(left)">
                                      <p:cBhvr>
                                        <p:cTn id="59" dur="500"/>
                                        <p:tgtEl>
                                          <p:spTgt spid="86"/>
                                        </p:tgtEl>
                                      </p:cBhvr>
                                    </p:animEffect>
                                  </p:childTnLst>
                                </p:cTn>
                              </p:par>
                              <p:par>
                                <p:cTn id="60" presetID="22" presetClass="entr" presetSubtype="1" fill="hold" nodeType="withEffect">
                                  <p:stCondLst>
                                    <p:cond delay="0"/>
                                  </p:stCondLst>
                                  <p:childTnLst>
                                    <p:set>
                                      <p:cBhvr>
                                        <p:cTn id="61" dur="1" fill="hold">
                                          <p:stCondLst>
                                            <p:cond delay="0"/>
                                          </p:stCondLst>
                                        </p:cTn>
                                        <p:tgtEl>
                                          <p:spTgt spid="151"/>
                                        </p:tgtEl>
                                        <p:attrNameLst>
                                          <p:attrName>style.visibility</p:attrName>
                                        </p:attrNameLst>
                                      </p:cBhvr>
                                      <p:to>
                                        <p:strVal val="visible"/>
                                      </p:to>
                                    </p:set>
                                    <p:animEffect transition="in" filter="wipe(up)">
                                      <p:cBhvr>
                                        <p:cTn id="62" dur="500"/>
                                        <p:tgtEl>
                                          <p:spTgt spid="151"/>
                                        </p:tgtEl>
                                      </p:cBhvr>
                                    </p:animEffect>
                                  </p:childTnLst>
                                </p:cTn>
                              </p:par>
                            </p:childTnLst>
                          </p:cTn>
                        </p:par>
                        <p:par>
                          <p:cTn id="63" fill="hold">
                            <p:stCondLst>
                              <p:cond delay="6000"/>
                            </p:stCondLst>
                            <p:childTnLst>
                              <p:par>
                                <p:cTn id="64" presetID="22" presetClass="entr" presetSubtype="1" fill="hold" nodeType="afterEffect">
                                  <p:stCondLst>
                                    <p:cond delay="0"/>
                                  </p:stCondLst>
                                  <p:childTnLst>
                                    <p:set>
                                      <p:cBhvr>
                                        <p:cTn id="65" dur="1" fill="hold">
                                          <p:stCondLst>
                                            <p:cond delay="0"/>
                                          </p:stCondLst>
                                        </p:cTn>
                                        <p:tgtEl>
                                          <p:spTgt spid="104"/>
                                        </p:tgtEl>
                                        <p:attrNameLst>
                                          <p:attrName>style.visibility</p:attrName>
                                        </p:attrNameLst>
                                      </p:cBhvr>
                                      <p:to>
                                        <p:strVal val="visible"/>
                                      </p:to>
                                    </p:set>
                                    <p:animEffect transition="in" filter="wipe(up)">
                                      <p:cBhvr>
                                        <p:cTn id="66" dur="1000"/>
                                        <p:tgtEl>
                                          <p:spTgt spid="104"/>
                                        </p:tgtEl>
                                      </p:cBhvr>
                                    </p:animEffect>
                                  </p:childTnLst>
                                </p:cTn>
                              </p:par>
                              <p:par>
                                <p:cTn id="67" presetID="22" presetClass="entr" presetSubtype="1"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up)">
                                      <p:cBhvr>
                                        <p:cTn id="69" dur="1000"/>
                                        <p:tgtEl>
                                          <p:spTgt spid="95"/>
                                        </p:tgtEl>
                                      </p:cBhvr>
                                    </p:animEffect>
                                  </p:childTnLst>
                                </p:cTn>
                              </p:par>
                              <p:par>
                                <p:cTn id="70" presetID="22" presetClass="entr" presetSubtype="1" fill="hold" nodeType="withEffect">
                                  <p:stCondLst>
                                    <p:cond delay="0"/>
                                  </p:stCondLst>
                                  <p:childTnLst>
                                    <p:set>
                                      <p:cBhvr>
                                        <p:cTn id="71" dur="1" fill="hold">
                                          <p:stCondLst>
                                            <p:cond delay="0"/>
                                          </p:stCondLst>
                                        </p:cTn>
                                        <p:tgtEl>
                                          <p:spTgt spid="117"/>
                                        </p:tgtEl>
                                        <p:attrNameLst>
                                          <p:attrName>style.visibility</p:attrName>
                                        </p:attrNameLst>
                                      </p:cBhvr>
                                      <p:to>
                                        <p:strVal val="visible"/>
                                      </p:to>
                                    </p:set>
                                    <p:animEffect transition="in" filter="wipe(up)">
                                      <p:cBhvr>
                                        <p:cTn id="72" dur="1000"/>
                                        <p:tgtEl>
                                          <p:spTgt spid="117"/>
                                        </p:tgtEl>
                                      </p:cBhvr>
                                    </p:animEffect>
                                  </p:childTnLst>
                                </p:cTn>
                              </p:par>
                            </p:childTnLst>
                          </p:cTn>
                        </p:par>
                        <p:par>
                          <p:cTn id="73" fill="hold">
                            <p:stCondLst>
                              <p:cond delay="7000"/>
                            </p:stCondLst>
                            <p:childTnLst>
                              <p:par>
                                <p:cTn id="74" presetID="22" presetClass="entr" presetSubtype="8" fill="hold" grpId="0" nodeType="after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wipe(left)">
                                      <p:cBhvr>
                                        <p:cTn id="76" dur="500"/>
                                        <p:tgtEl>
                                          <p:spTgt spid="9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wipe(left)">
                                      <p:cBhvr>
                                        <p:cTn id="79" dur="500"/>
                                        <p:tgtEl>
                                          <p:spTgt spid="12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10"/>
                                        </p:tgtEl>
                                        <p:attrNameLst>
                                          <p:attrName>style.visibility</p:attrName>
                                        </p:attrNameLst>
                                      </p:cBhvr>
                                      <p:to>
                                        <p:strVal val="visible"/>
                                      </p:to>
                                    </p:set>
                                    <p:animEffect transition="in" filter="wipe(left)">
                                      <p:cBhvr>
                                        <p:cTn id="82" dur="500"/>
                                        <p:tgtEl>
                                          <p:spTgt spid="110"/>
                                        </p:tgtEl>
                                      </p:cBhvr>
                                    </p:animEffect>
                                  </p:childTnLst>
                                </p:cTn>
                              </p:par>
                            </p:childTnLst>
                          </p:cTn>
                        </p:par>
                        <p:par>
                          <p:cTn id="83" fill="hold">
                            <p:stCondLst>
                              <p:cond delay="7500"/>
                            </p:stCondLst>
                            <p:childTnLst>
                              <p:par>
                                <p:cTn id="84" presetID="22" presetClass="entr" presetSubtype="2" fill="hold" nodeType="afterEffect">
                                  <p:stCondLst>
                                    <p:cond delay="0"/>
                                  </p:stCondLst>
                                  <p:childTnLst>
                                    <p:set>
                                      <p:cBhvr>
                                        <p:cTn id="85" dur="1" fill="hold">
                                          <p:stCondLst>
                                            <p:cond delay="0"/>
                                          </p:stCondLst>
                                        </p:cTn>
                                        <p:tgtEl>
                                          <p:spTgt spid="112"/>
                                        </p:tgtEl>
                                        <p:attrNameLst>
                                          <p:attrName>style.visibility</p:attrName>
                                        </p:attrNameLst>
                                      </p:cBhvr>
                                      <p:to>
                                        <p:strVal val="visible"/>
                                      </p:to>
                                    </p:set>
                                    <p:animEffect transition="in" filter="wipe(right)">
                                      <p:cBhvr>
                                        <p:cTn id="86" dur="1000"/>
                                        <p:tgtEl>
                                          <p:spTgt spid="112"/>
                                        </p:tgtEl>
                                      </p:cBhvr>
                                    </p:animEffect>
                                  </p:childTnLst>
                                </p:cTn>
                              </p:par>
                              <p:par>
                                <p:cTn id="87" presetID="22" presetClass="entr" presetSubtype="1" fill="hold"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wipe(up)">
                                      <p:cBhvr>
                                        <p:cTn id="89" dur="1000"/>
                                        <p:tgtEl>
                                          <p:spTgt spid="101"/>
                                        </p:tgtEl>
                                      </p:cBhvr>
                                    </p:animEffect>
                                  </p:childTnLst>
                                </p:cTn>
                              </p:par>
                              <p:par>
                                <p:cTn id="90" presetID="22" presetClass="entr" presetSubtype="1"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wipe(up)">
                                      <p:cBhvr>
                                        <p:cTn id="9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71" grpId="0" animBg="1"/>
      <p:bldP spid="77" grpId="0" animBg="1"/>
      <p:bldP spid="83" grpId="0" animBg="1"/>
      <p:bldP spid="86" grpId="0" animBg="1"/>
      <p:bldP spid="98" grpId="0" animBg="1"/>
      <p:bldP spid="110" grpId="0" animBg="1"/>
      <p:bldP spid="12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1" name="Picture 7"/>
          <p:cNvPicPr>
            <a:picLocks noChangeAspect="1" noChangeArrowheads="1"/>
          </p:cNvPicPr>
          <p:nvPr/>
        </p:nvPicPr>
        <p:blipFill>
          <a:blip r:embed="rId3"/>
          <a:srcRect/>
          <a:stretch>
            <a:fillRect/>
          </a:stretch>
        </p:blipFill>
        <p:spPr bwMode="auto">
          <a:xfrm>
            <a:off x="979488" y="5203825"/>
            <a:ext cx="1077912" cy="1555750"/>
          </a:xfrm>
          <a:prstGeom prst="rect">
            <a:avLst/>
          </a:prstGeom>
          <a:noFill/>
          <a:ln w="9525">
            <a:noFill/>
            <a:miter lim="800000"/>
            <a:headEnd/>
            <a:tailEnd/>
          </a:ln>
        </p:spPr>
      </p:pic>
      <p:pic>
        <p:nvPicPr>
          <p:cNvPr id="56322" name="Picture 9"/>
          <p:cNvPicPr>
            <a:picLocks noChangeAspect="1" noChangeArrowheads="1"/>
          </p:cNvPicPr>
          <p:nvPr/>
        </p:nvPicPr>
        <p:blipFill>
          <a:blip r:embed="rId4"/>
          <a:srcRect/>
          <a:stretch>
            <a:fillRect/>
          </a:stretch>
        </p:blipFill>
        <p:spPr bwMode="auto">
          <a:xfrm>
            <a:off x="2346325" y="155575"/>
            <a:ext cx="1490663" cy="1939925"/>
          </a:xfrm>
          <a:prstGeom prst="rect">
            <a:avLst/>
          </a:prstGeom>
          <a:noFill/>
          <a:ln w="28575">
            <a:noFill/>
            <a:miter lim="800000"/>
            <a:headEnd/>
            <a:tailEnd type="arrow" w="med" len="med"/>
          </a:ln>
        </p:spPr>
      </p:pic>
      <p:pic>
        <p:nvPicPr>
          <p:cNvPr id="56323" name="Picture 11"/>
          <p:cNvPicPr>
            <a:picLocks noChangeAspect="1" noChangeArrowheads="1"/>
          </p:cNvPicPr>
          <p:nvPr/>
        </p:nvPicPr>
        <p:blipFill>
          <a:blip r:embed="rId5"/>
          <a:srcRect/>
          <a:stretch>
            <a:fillRect/>
          </a:stretch>
        </p:blipFill>
        <p:spPr bwMode="auto">
          <a:xfrm>
            <a:off x="822325" y="2709863"/>
            <a:ext cx="1393825" cy="1836737"/>
          </a:xfrm>
          <a:prstGeom prst="rect">
            <a:avLst/>
          </a:prstGeom>
          <a:noFill/>
          <a:ln w="9525">
            <a:noFill/>
            <a:miter lim="800000"/>
            <a:headEnd/>
            <a:tailEnd/>
          </a:ln>
        </p:spPr>
      </p:pic>
      <p:pic>
        <p:nvPicPr>
          <p:cNvPr id="56324" name="Picture 13"/>
          <p:cNvPicPr>
            <a:picLocks noChangeAspect="1" noChangeArrowheads="1"/>
          </p:cNvPicPr>
          <p:nvPr/>
        </p:nvPicPr>
        <p:blipFill>
          <a:blip r:embed="rId6"/>
          <a:srcRect/>
          <a:stretch>
            <a:fillRect/>
          </a:stretch>
        </p:blipFill>
        <p:spPr bwMode="auto">
          <a:xfrm>
            <a:off x="3836988" y="5129213"/>
            <a:ext cx="2038350" cy="1630362"/>
          </a:xfrm>
          <a:prstGeom prst="rect">
            <a:avLst/>
          </a:prstGeom>
          <a:noFill/>
          <a:ln w="9525">
            <a:noFill/>
            <a:miter lim="800000"/>
            <a:headEnd/>
            <a:tailEnd/>
          </a:ln>
        </p:spPr>
      </p:pic>
      <p:pic>
        <p:nvPicPr>
          <p:cNvPr id="56325" name="Picture 16"/>
          <p:cNvPicPr>
            <a:picLocks noChangeAspect="1" noChangeArrowheads="1"/>
          </p:cNvPicPr>
          <p:nvPr/>
        </p:nvPicPr>
        <p:blipFill>
          <a:blip r:embed="rId7"/>
          <a:srcRect/>
          <a:stretch>
            <a:fillRect/>
          </a:stretch>
        </p:blipFill>
        <p:spPr bwMode="auto">
          <a:xfrm>
            <a:off x="7132638" y="2803525"/>
            <a:ext cx="1689100" cy="1743075"/>
          </a:xfrm>
          <a:prstGeom prst="rect">
            <a:avLst/>
          </a:prstGeom>
          <a:noFill/>
          <a:ln w="9525">
            <a:noFill/>
            <a:miter lim="800000"/>
            <a:headEnd/>
            <a:tailEnd/>
          </a:ln>
        </p:spPr>
      </p:pic>
      <p:grpSp>
        <p:nvGrpSpPr>
          <p:cNvPr id="56326" name="组合 20"/>
          <p:cNvGrpSpPr>
            <a:grpSpLocks/>
          </p:cNvGrpSpPr>
          <p:nvPr/>
        </p:nvGrpSpPr>
        <p:grpSpPr bwMode="auto">
          <a:xfrm>
            <a:off x="2554288" y="2241550"/>
            <a:ext cx="4541837" cy="2890838"/>
            <a:chOff x="2209800" y="2168451"/>
            <a:chExt cx="4923430" cy="2891028"/>
          </a:xfrm>
        </p:grpSpPr>
        <p:sp>
          <p:nvSpPr>
            <p:cNvPr id="19" name="矩形 18"/>
            <p:cNvSpPr/>
            <p:nvPr/>
          </p:nvSpPr>
          <p:spPr>
            <a:xfrm>
              <a:off x="2209800" y="2168451"/>
              <a:ext cx="4923430" cy="2378231"/>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dirty="0"/>
            </a:p>
          </p:txBody>
        </p:sp>
        <p:sp>
          <p:nvSpPr>
            <p:cNvPr id="20" name="矩形 19"/>
            <p:cNvSpPr/>
            <p:nvPr/>
          </p:nvSpPr>
          <p:spPr>
            <a:xfrm>
              <a:off x="2985915" y="4526044"/>
              <a:ext cx="3443476" cy="533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区域卫生信息平台</a:t>
              </a:r>
            </a:p>
          </p:txBody>
        </p:sp>
      </p:grpSp>
      <p:sp>
        <p:nvSpPr>
          <p:cNvPr id="137" name="椭圆 136"/>
          <p:cNvSpPr/>
          <p:nvPr/>
        </p:nvSpPr>
        <p:spPr>
          <a:xfrm>
            <a:off x="2780648" y="3052858"/>
            <a:ext cx="1056917" cy="527007"/>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sz="1600" b="1" dirty="0"/>
              <a:t>电子病历</a:t>
            </a:r>
            <a:endParaRPr lang="zh-CN" altLang="en-US" sz="1600" dirty="0"/>
          </a:p>
        </p:txBody>
      </p:sp>
      <p:sp>
        <p:nvSpPr>
          <p:cNvPr id="151" name="椭圆 150"/>
          <p:cNvSpPr/>
          <p:nvPr/>
        </p:nvSpPr>
        <p:spPr>
          <a:xfrm>
            <a:off x="2780649" y="3990763"/>
            <a:ext cx="1056917" cy="527007"/>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sz="1600" b="1" dirty="0"/>
              <a:t>健康档案</a:t>
            </a:r>
          </a:p>
        </p:txBody>
      </p:sp>
      <p:sp>
        <p:nvSpPr>
          <p:cNvPr id="43" name="椭圆 42"/>
          <p:cNvSpPr/>
          <p:nvPr/>
        </p:nvSpPr>
        <p:spPr>
          <a:xfrm>
            <a:off x="5295255" y="3851370"/>
            <a:ext cx="1443038" cy="669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干预措施</a:t>
            </a:r>
            <a:endParaRPr lang="en-US" altLang="zh-CN" sz="1600" b="1" dirty="0"/>
          </a:p>
          <a:p>
            <a:pPr algn="ctr">
              <a:defRPr/>
            </a:pPr>
            <a:r>
              <a:rPr lang="en-US" altLang="zh-CN" sz="1600" b="1" dirty="0"/>
              <a:t>……</a:t>
            </a:r>
            <a:endParaRPr lang="zh-CN" altLang="en-US" sz="1600" b="1" dirty="0"/>
          </a:p>
        </p:txBody>
      </p:sp>
      <p:sp>
        <p:nvSpPr>
          <p:cNvPr id="44" name="椭圆 43"/>
          <p:cNvSpPr/>
          <p:nvPr/>
        </p:nvSpPr>
        <p:spPr>
          <a:xfrm>
            <a:off x="5292080" y="3052858"/>
            <a:ext cx="1446213" cy="669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公共卫生问题</a:t>
            </a:r>
          </a:p>
        </p:txBody>
      </p:sp>
      <p:sp>
        <p:nvSpPr>
          <p:cNvPr id="45" name="椭圆 44"/>
          <p:cNvSpPr/>
          <p:nvPr/>
        </p:nvSpPr>
        <p:spPr>
          <a:xfrm>
            <a:off x="5295255" y="2332133"/>
            <a:ext cx="1443038"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流行病学报告</a:t>
            </a:r>
          </a:p>
        </p:txBody>
      </p:sp>
      <p:sp>
        <p:nvSpPr>
          <p:cNvPr id="3" name="左弧形箭头 2"/>
          <p:cNvSpPr/>
          <p:nvPr/>
        </p:nvSpPr>
        <p:spPr>
          <a:xfrm>
            <a:off x="3091656" y="4865688"/>
            <a:ext cx="544240" cy="795560"/>
          </a:xfrm>
          <a:prstGeom prst="curvedRightArrow">
            <a:avLst>
              <a:gd name="adj1" fmla="val 25000"/>
              <a:gd name="adj2" fmla="val 15424"/>
              <a:gd name="adj3" fmla="val 944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2" name="左弧形箭头 21"/>
          <p:cNvSpPr/>
          <p:nvPr/>
        </p:nvSpPr>
        <p:spPr>
          <a:xfrm rot="10800000">
            <a:off x="5988323" y="4837337"/>
            <a:ext cx="544240" cy="795560"/>
          </a:xfrm>
          <a:prstGeom prst="curvedRightArrow">
            <a:avLst>
              <a:gd name="adj1" fmla="val 25000"/>
              <a:gd name="adj2" fmla="val 15424"/>
              <a:gd name="adj3" fmla="val 944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7" name="曲线连接符 16"/>
          <p:cNvCxnSpPr/>
          <p:nvPr/>
        </p:nvCxnSpPr>
        <p:spPr>
          <a:xfrm>
            <a:off x="6673850" y="3444875"/>
            <a:ext cx="565150" cy="12700"/>
          </a:xfrm>
          <a:prstGeom prst="curvedConnector3">
            <a:avLst>
              <a:gd name="adj1" fmla="val 50000"/>
            </a:avLst>
          </a:prstGeom>
          <a:ln w="57150">
            <a:solidFill>
              <a:srgbClr val="FF0000"/>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3"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ctrTitle"/>
          </p:nvPr>
        </p:nvSpPr>
        <p:spPr>
          <a:xfrm>
            <a:off x="466725" y="620713"/>
            <a:ext cx="8208963" cy="1470025"/>
          </a:xfrm>
        </p:spPr>
        <p:txBody>
          <a:bodyPr/>
          <a:lstStyle/>
          <a:p>
            <a:pPr eaLnBrk="1" hangingPunct="1"/>
            <a:r>
              <a:rPr lang="zh-CN" altLang="en-US" smtClean="0">
                <a:ea typeface="宋体" charset="-122"/>
              </a:rPr>
              <a:t>谢谢各位领导、专家莅临指导</a:t>
            </a:r>
          </a:p>
        </p:txBody>
      </p:sp>
      <p:sp>
        <p:nvSpPr>
          <p:cNvPr id="62466" name="副标题 2"/>
          <p:cNvSpPr>
            <a:spLocks noGrp="1"/>
          </p:cNvSpPr>
          <p:nvPr>
            <p:ph type="subTitle" idx="1"/>
          </p:nvPr>
        </p:nvSpPr>
        <p:spPr>
          <a:xfrm>
            <a:off x="468313" y="4221163"/>
            <a:ext cx="8207375" cy="863600"/>
          </a:xfrm>
        </p:spPr>
        <p:txBody>
          <a:bodyPr/>
          <a:lstStyle/>
          <a:p>
            <a:pPr eaLnBrk="1" hangingPunct="1"/>
            <a:r>
              <a:rPr lang="zh-CN" altLang="en-US" smtClean="0">
                <a:ea typeface="宋体" charset="-122"/>
              </a:rPr>
              <a:t>雅安欢迎您</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merican-logistics">
  <a:themeElements>
    <a:clrScheme name="Office 主题​​ 13">
      <a:dk1>
        <a:srgbClr val="061F5B"/>
      </a:dk1>
      <a:lt1>
        <a:srgbClr val="FFFFFF"/>
      </a:lt1>
      <a:dk2>
        <a:srgbClr val="FFFFFF"/>
      </a:dk2>
      <a:lt2>
        <a:srgbClr val="808080"/>
      </a:lt2>
      <a:accent1>
        <a:srgbClr val="061F5B"/>
      </a:accent1>
      <a:accent2>
        <a:srgbClr val="6E95C8"/>
      </a:accent2>
      <a:accent3>
        <a:srgbClr val="FFFFFF"/>
      </a:accent3>
      <a:accent4>
        <a:srgbClr val="04194C"/>
      </a:accent4>
      <a:accent5>
        <a:srgbClr val="AAABB5"/>
      </a:accent5>
      <a:accent6>
        <a:srgbClr val="6387B5"/>
      </a:accent6>
      <a:hlink>
        <a:srgbClr val="0074BF"/>
      </a:hlink>
      <a:folHlink>
        <a:srgbClr val="AED3EA"/>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主题​​ 13">
        <a:dk1>
          <a:srgbClr val="061F5B"/>
        </a:dk1>
        <a:lt1>
          <a:srgbClr val="FFFFFF"/>
        </a:lt1>
        <a:dk2>
          <a:srgbClr val="FFFFFF"/>
        </a:dk2>
        <a:lt2>
          <a:srgbClr val="808080"/>
        </a:lt2>
        <a:accent1>
          <a:srgbClr val="061F5B"/>
        </a:accent1>
        <a:accent2>
          <a:srgbClr val="6E95C8"/>
        </a:accent2>
        <a:accent3>
          <a:srgbClr val="FFFFFF"/>
        </a:accent3>
        <a:accent4>
          <a:srgbClr val="04194C"/>
        </a:accent4>
        <a:accent5>
          <a:srgbClr val="AAABB5"/>
        </a:accent5>
        <a:accent6>
          <a:srgbClr val="6387B5"/>
        </a:accent6>
        <a:hlink>
          <a:srgbClr val="0074BF"/>
        </a:hlink>
        <a:folHlink>
          <a:srgbClr val="AED3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american-logistics</Template>
  <TotalTime>1892</TotalTime>
  <Words>1912</Words>
  <Application>Microsoft Office PowerPoint</Application>
  <PresentationFormat>全屏显示(4:3)</PresentationFormat>
  <Paragraphs>128</Paragraphs>
  <Slides>8</Slides>
  <Notes>8</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american-logistics</vt:lpstr>
      <vt:lpstr>雅安市区域卫生信息平台 项目介绍</vt:lpstr>
      <vt:lpstr>雅安市区域卫生信息系统整体规划图</vt:lpstr>
      <vt:lpstr>总体规划</vt:lpstr>
      <vt:lpstr>卫生信息一体化管理</vt:lpstr>
      <vt:lpstr>PowerPoint 演示文稿</vt:lpstr>
      <vt:lpstr>PowerPoint 演示文稿</vt:lpstr>
      <vt:lpstr>PowerPoint 演示文稿</vt:lpstr>
      <vt:lpstr>谢谢各位领导、专家莅临指导</vt:lpstr>
    </vt:vector>
  </TitlesOfParts>
  <Company>成都中医药大学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贾睿</dc:creator>
  <cp:lastModifiedBy>微软用户</cp:lastModifiedBy>
  <cp:revision>135</cp:revision>
  <dcterms:created xsi:type="dcterms:W3CDTF">2010-08-19T13:00:44Z</dcterms:created>
  <dcterms:modified xsi:type="dcterms:W3CDTF">2013-04-16T15:16:16Z</dcterms:modified>
</cp:coreProperties>
</file>