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8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8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8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8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8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8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8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8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8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29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29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473200" y="2120900"/>
            <a:ext cx="21437600" cy="5359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473200" y="7467600"/>
            <a:ext cx="21437600" cy="203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ln w="25400"/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81699"/>
            <a:ext cx="19621500" cy="990601"/>
          </a:xfrm>
          <a:prstGeom prst="rect">
            <a:avLst/>
          </a:prstGeom>
          <a:ln w="25400"/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403600" y="1244600"/>
            <a:ext cx="17589500" cy="8572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473200" y="10109200"/>
            <a:ext cx="21437600" cy="17907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473200" y="11823700"/>
            <a:ext cx="214376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7206" y="12839700"/>
            <a:ext cx="485776" cy="55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58700" y="1663700"/>
            <a:ext cx="9156700" cy="103124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473200" y="1752600"/>
            <a:ext cx="9880600" cy="4876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473200" y="6858000"/>
            <a:ext cx="9880600" cy="510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4020800" y="4152900"/>
            <a:ext cx="7833402" cy="76454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1473200" y="571500"/>
            <a:ext cx="21437600" cy="299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473200" y="4000500"/>
            <a:ext cx="102616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buBlip>
                <a:blip r:embed="rId2"/>
              </a:buBlip>
              <a:defRPr sz="4200"/>
            </a:lvl1pPr>
            <a:lvl2pPr>
              <a:spcBef>
                <a:spcPts val="3900"/>
              </a:spcBef>
              <a:buBlip>
                <a:blip r:embed="rId2"/>
              </a:buBlip>
              <a:defRPr sz="4200"/>
            </a:lvl2pPr>
            <a:lvl3pPr>
              <a:spcBef>
                <a:spcPts val="3900"/>
              </a:spcBef>
              <a:buBlip>
                <a:blip r:embed="rId2"/>
              </a:buBlip>
              <a:defRPr sz="4200"/>
            </a:lvl3pPr>
            <a:lvl4pPr>
              <a:spcBef>
                <a:spcPts val="3900"/>
              </a:spcBef>
              <a:buBlip>
                <a:blip r:embed="rId2"/>
              </a:buBlip>
              <a:defRPr sz="4200"/>
            </a:lvl4pPr>
            <a:lvl5pPr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idx="13"/>
          </p:nvPr>
        </p:nvSpPr>
        <p:spPr>
          <a:xfrm>
            <a:off x="2184400" y="1016000"/>
            <a:ext cx="12649200" cy="11601264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86100" y="1003300"/>
            <a:ext cx="6426200" cy="4194881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15786100" y="6223000"/>
            <a:ext cx="6426200" cy="6390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473200" y="1765300"/>
            <a:ext cx="21437600" cy="1018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7206" y="12865100"/>
            <a:ext cx="485776" cy="558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715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11430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7145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22860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28575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34290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40005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45720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5143500" marR="0" indent="-5715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ozillaz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 is not as simple as you thought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73200" y="8490511"/>
            <a:ext cx="21437600" cy="2032001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@mozillazg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 的工作方式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super(type2, type1)</a:t>
            </a:r>
          </a:p>
          <a:p>
            <a:pPr>
              <a:buBlip>
                <a:blip r:embed="rId2"/>
              </a:buBlip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issubclass(type1, type2)</a:t>
            </a:r>
          </a:p>
          <a:p>
            <a:pPr>
              <a:buBlip>
                <a:blip r:embed="rId2"/>
              </a:buBlip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type1.__mro__ == [type1, type2, type3, …]</a:t>
            </a:r>
          </a:p>
          <a:p>
            <a:pPr>
              <a:buBlip>
                <a:blip r:embed="rId2"/>
              </a:buBlip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type2 in type1.__mro__</a:t>
            </a:r>
          </a:p>
          <a:p>
            <a:pPr>
              <a:buBlip>
                <a:blip r:embed="rId2"/>
              </a:buBlip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super(type2, type1).foo() 从 type1 MOR 中 type2 后的 [type3, …] 中查找 foo 方法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296463" y="310137"/>
            <a:ext cx="9450320" cy="1309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class A(object):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self.n = 2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@A.add'.format(self))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self.n += m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class C(A):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self.n = 4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@C.add'.format(self))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super(C, self).add(m)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self.n += 4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class B(A):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self.n = 3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@B.add'.format(self))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super(B, self).add(m)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self.n += 3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class D(B, C):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self.n = 5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@D.add'.format(self))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super(D, self).add(m)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self.n += 5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d = D()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d.add(2)</a:t>
            </a:r>
          </a:p>
          <a:p>
            <a:pPr algn="l">
              <a:lnSpc>
                <a:spcPct val="80000"/>
              </a:lnSpc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print(d.n)</a:t>
            </a:r>
          </a:p>
        </p:txBody>
      </p:sp>
      <p:sp>
        <p:nvSpPr>
          <p:cNvPr id="150" name="Shape 150"/>
          <p:cNvSpPr/>
          <p:nvPr/>
        </p:nvSpPr>
        <p:spPr>
          <a:xfrm>
            <a:off x="12256844" y="7231924"/>
            <a:ext cx="11546161" cy="3727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输出：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&lt;__main__.D object at 0x1019f5790&gt; @D.add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&lt;__main__.D object at 0x1019f5790&gt; @B.add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&lt;__main__.D object at 0x1019f5790&gt; @C.add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&lt;__main__.D object at 0x1019f5790&gt; @A.add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19</a:t>
            </a:r>
          </a:p>
        </p:txBody>
      </p:sp>
      <p:sp>
        <p:nvSpPr>
          <p:cNvPr id="151" name="Shape 151"/>
          <p:cNvSpPr/>
          <p:nvPr/>
        </p:nvSpPr>
        <p:spPr>
          <a:xfrm>
            <a:off x="9581646" y="11041397"/>
            <a:ext cx="354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7346036" y="7143274"/>
            <a:ext cx="6168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53" name="Shape 153"/>
          <p:cNvSpPr/>
          <p:nvPr/>
        </p:nvSpPr>
        <p:spPr>
          <a:xfrm>
            <a:off x="7468709" y="4019247"/>
            <a:ext cx="3714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54" name="Shape 154"/>
          <p:cNvSpPr/>
          <p:nvPr/>
        </p:nvSpPr>
        <p:spPr>
          <a:xfrm>
            <a:off x="7427116" y="1171683"/>
            <a:ext cx="4546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55" name="Shape 155"/>
          <p:cNvSpPr/>
          <p:nvPr/>
        </p:nvSpPr>
        <p:spPr>
          <a:xfrm>
            <a:off x="4125173" y="5225963"/>
            <a:ext cx="375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56" name="Shape 156"/>
          <p:cNvSpPr/>
          <p:nvPr/>
        </p:nvSpPr>
        <p:spPr>
          <a:xfrm>
            <a:off x="4088661" y="8257332"/>
            <a:ext cx="4483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57" name="Shape 157"/>
          <p:cNvSpPr/>
          <p:nvPr/>
        </p:nvSpPr>
        <p:spPr>
          <a:xfrm>
            <a:off x="4046116" y="11288701"/>
            <a:ext cx="5334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cxnSp>
        <p:nvCxnSpPr>
          <p:cNvPr id="158" name="Connector 158"/>
          <p:cNvCxnSpPr>
            <a:stCxn id="152" idx="0"/>
            <a:endCxn id="149" idx="0"/>
          </p:cNvCxnSpPr>
          <p:nvPr/>
        </p:nvCxnSpPr>
        <p:spPr>
          <a:xfrm flipV="1">
            <a:off x="7654446" y="6857999"/>
            <a:ext cx="367177" cy="717076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59" name="Connector 159"/>
          <p:cNvCxnSpPr>
            <a:stCxn id="152" idx="0"/>
            <a:endCxn id="149" idx="0"/>
          </p:cNvCxnSpPr>
          <p:nvPr/>
        </p:nvCxnSpPr>
        <p:spPr>
          <a:xfrm flipV="1">
            <a:off x="7654446" y="6857999"/>
            <a:ext cx="367177" cy="717076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60" name="Connector 160"/>
          <p:cNvCxnSpPr>
            <a:stCxn id="152" idx="0"/>
            <a:endCxn id="149" idx="0"/>
          </p:cNvCxnSpPr>
          <p:nvPr/>
        </p:nvCxnSpPr>
        <p:spPr>
          <a:xfrm flipV="1">
            <a:off x="7654446" y="6857999"/>
            <a:ext cx="367177" cy="717076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61" name="Connector 161"/>
          <p:cNvCxnSpPr>
            <a:stCxn id="152" idx="0"/>
            <a:endCxn id="151" idx="0"/>
          </p:cNvCxnSpPr>
          <p:nvPr/>
        </p:nvCxnSpPr>
        <p:spPr>
          <a:xfrm>
            <a:off x="7654446" y="7575074"/>
            <a:ext cx="2104684" cy="3898124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62" name="Connector 162"/>
          <p:cNvCxnSpPr>
            <a:stCxn id="164" idx="0"/>
            <a:endCxn id="153" idx="0"/>
          </p:cNvCxnSpPr>
          <p:nvPr/>
        </p:nvCxnSpPr>
        <p:spPr>
          <a:xfrm flipH="1" flipV="1">
            <a:off x="7654446" y="4451047"/>
            <a:ext cx="1216436" cy="4174586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63" name="Connector 163"/>
          <p:cNvCxnSpPr>
            <a:stCxn id="165" idx="0"/>
            <a:endCxn id="154" idx="0"/>
          </p:cNvCxnSpPr>
          <p:nvPr/>
        </p:nvCxnSpPr>
        <p:spPr>
          <a:xfrm flipH="1" flipV="1">
            <a:off x="7654446" y="1603483"/>
            <a:ext cx="1216436" cy="3925769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sp>
        <p:nvSpPr>
          <p:cNvPr id="164" name="Shape 164"/>
          <p:cNvSpPr/>
          <p:nvPr/>
        </p:nvSpPr>
        <p:spPr>
          <a:xfrm>
            <a:off x="8734356" y="8193832"/>
            <a:ext cx="2730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165" name="Shape 165"/>
          <p:cNvSpPr/>
          <p:nvPr/>
        </p:nvSpPr>
        <p:spPr>
          <a:xfrm>
            <a:off x="8734356" y="5097451"/>
            <a:ext cx="2730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166" name="Shape 166"/>
          <p:cNvSpPr/>
          <p:nvPr/>
        </p:nvSpPr>
        <p:spPr>
          <a:xfrm>
            <a:off x="4176291" y="2194594"/>
            <a:ext cx="2730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cxnSp>
        <p:nvCxnSpPr>
          <p:cNvPr id="167" name="Connector 167"/>
          <p:cNvCxnSpPr>
            <a:stCxn id="166" idx="0"/>
            <a:endCxn id="149" idx="0"/>
          </p:cNvCxnSpPr>
          <p:nvPr/>
        </p:nvCxnSpPr>
        <p:spPr>
          <a:xfrm>
            <a:off x="4312816" y="2626394"/>
            <a:ext cx="3708807" cy="4231606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68" name="Connector 168"/>
          <p:cNvCxnSpPr>
            <a:stCxn id="166" idx="0"/>
            <a:endCxn id="149" idx="0"/>
          </p:cNvCxnSpPr>
          <p:nvPr/>
        </p:nvCxnSpPr>
        <p:spPr>
          <a:xfrm>
            <a:off x="4312816" y="2626394"/>
            <a:ext cx="3708807" cy="4231606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69" name="Connector 169"/>
          <p:cNvCxnSpPr>
            <a:stCxn id="166" idx="0"/>
            <a:endCxn id="155" idx="0"/>
          </p:cNvCxnSpPr>
          <p:nvPr/>
        </p:nvCxnSpPr>
        <p:spPr>
          <a:xfrm flipH="1">
            <a:off x="4312816" y="2626394"/>
            <a:ext cx="1" cy="3031370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70" name="Connector 170"/>
          <p:cNvCxnSpPr>
            <a:stCxn id="156" idx="0"/>
            <a:endCxn id="155" idx="0"/>
          </p:cNvCxnSpPr>
          <p:nvPr/>
        </p:nvCxnSpPr>
        <p:spPr>
          <a:xfrm flipH="1" flipV="1">
            <a:off x="4312816" y="5657763"/>
            <a:ext cx="1" cy="3031370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  <p:cxnSp>
        <p:nvCxnSpPr>
          <p:cNvPr id="171" name="Connector 171"/>
          <p:cNvCxnSpPr>
            <a:stCxn id="157" idx="0"/>
            <a:endCxn id="156" idx="0"/>
          </p:cNvCxnSpPr>
          <p:nvPr/>
        </p:nvCxnSpPr>
        <p:spPr>
          <a:xfrm flipV="1">
            <a:off x="4312816" y="8689132"/>
            <a:ext cx="1" cy="3412370"/>
          </a:xfrm>
          <a:prstGeom prst="straightConnector1">
            <a:avLst/>
          </a:prstGeom>
          <a:ln w="38100">
            <a:solidFill>
              <a:schemeClr val="accent5">
                <a:hueOff val="85968"/>
                <a:satOff val="-7811"/>
                <a:lumOff val="-38955"/>
              </a:schemeClr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8638716" y="6018072"/>
            <a:ext cx="6664227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>
                <a:solidFill>
                  <a:srgbClr val="276D6D"/>
                </a:solidFill>
                <a:effectLst>
                  <a:outerShdw sx="100000" sy="100000" kx="0" ky="0" algn="b" rotWithShape="0" blurRad="63500" dist="12700" dir="540000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 很简单呀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不就是用来调用父类方法的嘛？</a:t>
            </a:r>
          </a:p>
        </p:txBody>
      </p:sp>
      <p:sp>
        <p:nvSpPr>
          <p:cNvPr id="125" name="Shape 125"/>
          <p:cNvSpPr/>
          <p:nvPr/>
        </p:nvSpPr>
        <p:spPr>
          <a:xfrm>
            <a:off x="3903910" y="5950061"/>
            <a:ext cx="16576180" cy="181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>
                <a:solidFill>
                  <a:srgbClr val="276D6D"/>
                </a:solidFill>
                <a:effectLst>
                  <a:outerShdw sx="100000" sy="100000" kx="0" ky="0" algn="b" rotWithShape="0" blurRad="63500" dist="12700" dir="5400000">
                    <a:srgbClr val="000000">
                      <a:alpha val="30000"/>
                    </a:srgbClr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super(B, self).foo()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 Young Too Simple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简单的例子</a:t>
            </a:r>
          </a:p>
        </p:txBody>
      </p:sp>
      <p:sp>
        <p:nvSpPr>
          <p:cNvPr id="130" name="Shape 130"/>
          <p:cNvSpPr/>
          <p:nvPr/>
        </p:nvSpPr>
        <p:spPr>
          <a:xfrm>
            <a:off x="5148762" y="2744678"/>
            <a:ext cx="13184728" cy="1036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class A(object):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self.n = 2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@A.add'.format(self))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self.n += m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class B(A):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self.n = 3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@B.add'.format(self))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super(B, self).add(m)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self.n += 3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b = B()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b.add(2)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print(b.n)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输出</a:t>
            </a:r>
          </a:p>
        </p:txBody>
      </p:sp>
      <p:sp>
        <p:nvSpPr>
          <p:cNvPr id="133" name="Shape 133"/>
          <p:cNvSpPr/>
          <p:nvPr/>
        </p:nvSpPr>
        <p:spPr>
          <a:xfrm>
            <a:off x="5148762" y="2744678"/>
            <a:ext cx="13184728" cy="1036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class A(object):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self.n = 2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@A.add'.format(self))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self.n += m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class B(A):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self.n = 3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@B.add'.format(self))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super(B, self).add(m)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        self.n += 3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b = B()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b.add(2)</a:t>
            </a:r>
          </a:p>
          <a:p>
            <a:pPr algn="l">
              <a:lnSpc>
                <a:spcPct val="80000"/>
              </a:lnSpc>
              <a:defRPr sz="3500">
                <a:latin typeface="Monaco"/>
                <a:ea typeface="Monaco"/>
                <a:cs typeface="Monaco"/>
                <a:sym typeface="Monaco"/>
              </a:defRPr>
            </a:pPr>
            <a:r>
              <a:t>print(b.n)</a:t>
            </a:r>
          </a:p>
        </p:txBody>
      </p:sp>
      <p:sp>
        <p:nvSpPr>
          <p:cNvPr id="134" name="Shape 134"/>
          <p:cNvSpPr/>
          <p:nvPr/>
        </p:nvSpPr>
        <p:spPr>
          <a:xfrm>
            <a:off x="9562058" y="11219940"/>
            <a:ext cx="11546162" cy="2165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输出：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&lt;__main__.B object at 0x104d955d0&gt; @B.add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&lt;__main__.B object at 0x104d955d0&gt; @A.add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复杂的例子</a:t>
            </a:r>
          </a:p>
        </p:txBody>
      </p:sp>
      <p:sp>
        <p:nvSpPr>
          <p:cNvPr id="137" name="Shape 137"/>
          <p:cNvSpPr/>
          <p:nvPr/>
        </p:nvSpPr>
        <p:spPr>
          <a:xfrm>
            <a:off x="3821741" y="2559764"/>
            <a:ext cx="7583117" cy="107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class A(object):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= 2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@A.add'.format(self))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+= m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class C(A):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= 4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@C.add'.format(self))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super(C, self).add(m)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+= 4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class B(A):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= 3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@B.add'.format(self))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super(B, self).add(m)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+= 3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class D(B, C):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= 5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@D.add'.format(self))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super(D, self).add(m)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+= 5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d = D()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d.add(2)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print(d.n)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输出</a:t>
            </a:r>
          </a:p>
        </p:txBody>
      </p:sp>
      <p:sp>
        <p:nvSpPr>
          <p:cNvPr id="140" name="Shape 140"/>
          <p:cNvSpPr/>
          <p:nvPr/>
        </p:nvSpPr>
        <p:spPr>
          <a:xfrm>
            <a:off x="3821741" y="2559764"/>
            <a:ext cx="7583117" cy="107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class A(object):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= 2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@A.add'.format(self))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+= m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class C(A):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= 4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@C.add'.format(self))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super(C, self).add(m)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+= 4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class B(A):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= 3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@B.add'.format(self))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super(B, self).add(m)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+= 3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class D(B, C):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__init__(self):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= 5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def add(self, m):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print('self is {0} @D.add'.format(self))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super(D, self).add(m)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   self.n += 5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d = D()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d.add(2)</a:t>
            </a:r>
          </a:p>
          <a:p>
            <a:pPr algn="l">
              <a:lnSpc>
                <a:spcPct val="80000"/>
              </a:lnSpc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print(d.n)</a:t>
            </a:r>
          </a:p>
        </p:txBody>
      </p:sp>
      <p:sp>
        <p:nvSpPr>
          <p:cNvPr id="141" name="Shape 141"/>
          <p:cNvSpPr/>
          <p:nvPr/>
        </p:nvSpPr>
        <p:spPr>
          <a:xfrm>
            <a:off x="11648626" y="9498917"/>
            <a:ext cx="11546161" cy="3727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输出：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&lt;__main__.D object at 0x1019f5790&gt; @D.add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&lt;__main__.D object at 0x1019f5790&gt; @B.add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&lt;__main__.D object at 0x1019f5790&gt; @C.add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self is &lt;__main__.D object at 0x1019f5790&gt; @A.add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19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 的工作方式</a:t>
            </a:r>
          </a:p>
        </p:txBody>
      </p:sp>
      <p:sp>
        <p:nvSpPr>
          <p:cNvPr id="144" name="Shape 144"/>
          <p:cNvSpPr/>
          <p:nvPr/>
        </p:nvSpPr>
        <p:spPr>
          <a:xfrm>
            <a:off x="8293590" y="6406532"/>
            <a:ext cx="7354479" cy="89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super(type2, type1)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8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8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