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3175" cap="flat">
              <a:solidFill>
                <a:srgbClr val="3E231A"/>
              </a:solidFill>
              <a:prstDash val="solid"/>
              <a:miter lim="400000"/>
            </a:ln>
          </a:left>
          <a:right>
            <a:ln w="3175" cap="flat">
              <a:solidFill>
                <a:srgbClr val="3E231A"/>
              </a:solidFill>
              <a:prstDash val="solid"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solidFill>
                <a:srgbClr val="3E231A"/>
              </a:solidFill>
              <a:prstDash val="solid"/>
              <a:miter lim="400000"/>
            </a:ln>
          </a:insideH>
          <a:insideV>
            <a:ln w="3175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3175" cap="flat">
              <a:solidFill>
                <a:srgbClr val="3E231A"/>
              </a:solidFill>
              <a:prstDash val="solid"/>
              <a:miter lim="400000"/>
            </a:ln>
          </a:left>
          <a:right>
            <a:ln w="3175" cap="flat">
              <a:solidFill>
                <a:srgbClr val="3E231A"/>
              </a:solidFill>
              <a:prstDash val="solid"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solidFill>
                <a:srgbClr val="3E231A"/>
              </a:solidFill>
              <a:prstDash val="solid"/>
              <a:miter lim="400000"/>
            </a:ln>
          </a:insideH>
          <a:insideV>
            <a:ln w="3175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3175" cap="flat">
              <a:solidFill>
                <a:srgbClr val="3E231A"/>
              </a:solidFill>
              <a:prstDash val="solid"/>
              <a:miter lim="400000"/>
            </a:ln>
          </a:left>
          <a:right>
            <a:ln w="3175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solidFill>
                <a:srgbClr val="3E231A"/>
              </a:solidFill>
              <a:prstDash val="solid"/>
              <a:miter lim="400000"/>
            </a:ln>
          </a:insideH>
          <a:insideV>
            <a:ln w="3175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3175" cap="flat">
              <a:solidFill>
                <a:srgbClr val="3E231A"/>
              </a:solidFill>
              <a:prstDash val="solid"/>
              <a:miter lim="400000"/>
            </a:ln>
          </a:left>
          <a:right>
            <a:ln w="3175" cap="flat">
              <a:solidFill>
                <a:srgbClr val="3E231A"/>
              </a:solidFill>
              <a:prstDash val="solid"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solidFill>
                <a:srgbClr val="3E231A"/>
              </a:solidFill>
              <a:prstDash val="solid"/>
              <a:miter lim="400000"/>
            </a:ln>
          </a:insideH>
          <a:insideV>
            <a:ln w="3175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3E231A"/>
              </a:solidFill>
              <a:prstDash val="solid"/>
              <a:miter lim="400000"/>
            </a:ln>
          </a:left>
          <a:right>
            <a:ln w="3175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D231A"/>
              </a:solidFill>
              <a:prstDash val="solid"/>
              <a:miter lim="400000"/>
            </a:ln>
          </a:top>
          <a:bottom>
            <a:ln w="3175" cap="flat">
              <a:solidFill>
                <a:srgbClr val="3D231A"/>
              </a:solidFill>
              <a:prstDash val="solid"/>
              <a:miter lim="400000"/>
            </a:ln>
          </a:bottom>
          <a:insideH>
            <a:ln w="3175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3175" cap="flat">
              <a:solidFill>
                <a:srgbClr val="3D231A"/>
              </a:solidFill>
              <a:prstDash val="solid"/>
              <a:miter lim="400000"/>
            </a:ln>
          </a:left>
          <a:right>
            <a:ln w="3175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3175" cap="flat">
              <a:solidFill>
                <a:srgbClr val="3D231A"/>
              </a:solidFill>
              <a:prstDash val="solid"/>
              <a:miter lim="400000"/>
            </a:ln>
          </a:bottom>
          <a:insideH>
            <a:ln w="3175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D231A"/>
              </a:solidFill>
              <a:prstDash val="solid"/>
              <a:miter lim="400000"/>
            </a:ln>
          </a:top>
          <a:bottom>
            <a:ln w="3175" cap="flat">
              <a:solidFill>
                <a:srgbClr val="3D231A"/>
              </a:solidFill>
              <a:prstDash val="solid"/>
              <a:miter lim="400000"/>
            </a:ln>
          </a:bottom>
          <a:insideH>
            <a:ln w="3175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3E231A"/>
              </a:solidFill>
              <a:prstDash val="solid"/>
              <a:miter lim="400000"/>
            </a:ln>
          </a:left>
          <a:right>
            <a:ln w="3175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828D8E"/>
              </a:solidFill>
              <a:prstDash val="solid"/>
              <a:miter lim="400000"/>
            </a:ln>
          </a:top>
          <a:bottom>
            <a:ln w="3175" cap="flat">
              <a:solidFill>
                <a:srgbClr val="828D8E"/>
              </a:solidFill>
              <a:prstDash val="solid"/>
              <a:miter lim="400000"/>
            </a:ln>
          </a:bottom>
          <a:insideH>
            <a:ln w="3175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3175" cap="flat">
              <a:solidFill>
                <a:srgbClr val="828D8E"/>
              </a:solidFill>
              <a:prstDash val="solid"/>
              <a:miter lim="400000"/>
            </a:ln>
          </a:left>
          <a:right>
            <a:ln w="3175" cap="flat">
              <a:solidFill>
                <a:srgbClr val="828D8E"/>
              </a:solidFill>
              <a:prstDash val="solid"/>
              <a:miter lim="400000"/>
            </a:ln>
          </a:right>
          <a:top>
            <a:ln w="3175" cap="flat">
              <a:solidFill>
                <a:srgbClr val="828D8E"/>
              </a:solidFill>
              <a:prstDash val="solid"/>
              <a:miter lim="400000"/>
            </a:ln>
          </a:top>
          <a:bottom>
            <a:ln w="3175" cap="flat">
              <a:solidFill>
                <a:srgbClr val="828D8E"/>
              </a:solidFill>
              <a:prstDash val="solid"/>
              <a:miter lim="400000"/>
            </a:ln>
          </a:bottom>
          <a:insideH>
            <a:ln w="3175" cap="flat">
              <a:solidFill>
                <a:srgbClr val="828D8E"/>
              </a:solidFill>
              <a:prstDash val="solid"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828D8E"/>
              </a:solidFill>
              <a:prstDash val="solid"/>
              <a:miter lim="400000"/>
            </a:ln>
          </a:top>
          <a:bottom>
            <a:ln w="3175" cap="flat">
              <a:solidFill>
                <a:srgbClr val="828D8E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828D8E"/>
              </a:solidFill>
              <a:prstDash val="solid"/>
              <a:miter lim="400000"/>
            </a:ln>
          </a:top>
          <a:bottom>
            <a:ln w="3175" cap="flat">
              <a:solidFill>
                <a:srgbClr val="828D8E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3175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3E231A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578099" y="4344987"/>
            <a:ext cx="7848602" cy="7874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578099" y="5991225"/>
            <a:ext cx="7848602" cy="58420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1625599" y="1219199"/>
            <a:ext cx="9753602" cy="73152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2805955" y="2285269"/>
            <a:ext cx="7391401" cy="385762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578099" y="6229350"/>
            <a:ext cx="7848602" cy="952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578099" y="7096125"/>
            <a:ext cx="7848602" cy="10953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578099" y="3686174"/>
            <a:ext cx="7848602" cy="238125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6707187" y="2275262"/>
            <a:ext cx="3505201" cy="522922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2349499" y="2266949"/>
            <a:ext cx="4200527" cy="3028952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2349499" y="5305425"/>
            <a:ext cx="4200527" cy="22002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2578099" y="1695449"/>
            <a:ext cx="7848602" cy="15811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2578099" y="1695449"/>
            <a:ext cx="7848602" cy="15811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2578099" y="3333749"/>
            <a:ext cx="7848602" cy="4381502"/>
          </a:xfrm>
          <a:prstGeom prst="rect">
            <a:avLst/>
          </a:prstGeom>
        </p:spPr>
        <p:txBody>
          <a:bodyPr anchor="ctr"/>
          <a:lstStyle>
            <a:lvl1pPr marL="4451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1pPr>
            <a:lvl2pPr marL="9150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2pPr>
            <a:lvl3pPr marL="13849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3pPr>
            <a:lvl4pPr marL="18548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4pPr>
            <a:lvl5pPr marL="23247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6673850" y="3362324"/>
            <a:ext cx="3752851" cy="41910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2578099" y="1695449"/>
            <a:ext cx="7848602" cy="15811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2578099" y="3333749"/>
            <a:ext cx="3762376" cy="4238627"/>
          </a:xfrm>
          <a:prstGeom prst="rect">
            <a:avLst/>
          </a:prstGeom>
        </p:spPr>
        <p:txBody>
          <a:bodyPr anchor="ctr"/>
          <a:lstStyle>
            <a:lvl1pPr marL="343746" indent="-343746" algn="l">
              <a:spcBef>
                <a:spcPts val="2800"/>
              </a:spcBef>
              <a:buSzPct val="25000"/>
              <a:buBlip>
                <a:blip r:embed="rId2"/>
              </a:buBlip>
              <a:defRPr sz="2800"/>
            </a:lvl1pPr>
            <a:lvl2pPr marL="712046" indent="-343746" algn="l">
              <a:spcBef>
                <a:spcPts val="2800"/>
              </a:spcBef>
              <a:buSzPct val="25000"/>
              <a:buBlip>
                <a:blip r:embed="rId2"/>
              </a:buBlip>
              <a:defRPr sz="2800"/>
            </a:lvl2pPr>
            <a:lvl3pPr marL="1080346" indent="-343746" algn="l">
              <a:spcBef>
                <a:spcPts val="2800"/>
              </a:spcBef>
              <a:buSzPct val="25000"/>
              <a:buBlip>
                <a:blip r:embed="rId2"/>
              </a:buBlip>
              <a:defRPr sz="2800"/>
            </a:lvl3pPr>
            <a:lvl4pPr marL="1448646" indent="-343746" algn="l">
              <a:spcBef>
                <a:spcPts val="2800"/>
              </a:spcBef>
              <a:buSzPct val="25000"/>
              <a:buBlip>
                <a:blip r:embed="rId2"/>
              </a:buBlip>
              <a:defRPr sz="2800"/>
            </a:lvl4pPr>
            <a:lvl5pPr marL="1816946" indent="-343746" algn="l">
              <a:spcBef>
                <a:spcPts val="2800"/>
              </a:spcBef>
              <a:buSzPct val="25000"/>
              <a:buBlip>
                <a:blip r:embed="rId2"/>
              </a:buBlip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2578099" y="2095499"/>
            <a:ext cx="7848602" cy="5562602"/>
          </a:xfrm>
          <a:prstGeom prst="rect">
            <a:avLst/>
          </a:prstGeom>
        </p:spPr>
        <p:txBody>
          <a:bodyPr anchor="ctr"/>
          <a:lstStyle>
            <a:lvl1pPr marL="4451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1pPr>
            <a:lvl2pPr marL="9150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2pPr>
            <a:lvl3pPr marL="13849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3pPr>
            <a:lvl4pPr marL="18548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4pPr>
            <a:lvl5pPr marL="2324768" indent="-445168" algn="l">
              <a:spcBef>
                <a:spcPts val="3000"/>
              </a:spcBef>
              <a:buSzPct val="25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173005" y="1828888"/>
            <a:ext cx="3495676" cy="223837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173005" y="4248238"/>
            <a:ext cx="3495676" cy="364807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2339974" y="1838324"/>
            <a:ext cx="4648202" cy="606742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578099" y="2486024"/>
            <a:ext cx="7848602" cy="26003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578099" y="5105400"/>
            <a:ext cx="7848602" cy="10953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62461" y="8191500"/>
            <a:ext cx="274837" cy="3937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4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ozillaz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re-commit.com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31622">
              <a:defRPr sz="6370"/>
            </a:pPr>
            <a:r>
              <a:t>Introduction to</a:t>
            </a:r>
          </a:p>
          <a:p>
            <a:pPr defTabSz="531622">
              <a:defRPr sz="6370"/>
            </a:pPr>
            <a:r>
              <a:t>pre-commit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2578099" y="5105400"/>
            <a:ext cx="7848602" cy="2027687"/>
          </a:xfrm>
          <a:prstGeom prst="rect">
            <a:avLst/>
          </a:prstGeom>
        </p:spPr>
        <p:txBody>
          <a:bodyPr/>
          <a:lstStyle/>
          <a:p>
            <a:pPr defTabSz="560831">
              <a:defRPr sz="3264"/>
            </a:pPr>
            <a:r>
              <a:t>A framework for managing and maintaining</a:t>
            </a:r>
          </a:p>
          <a:p>
            <a:pPr defTabSz="560831">
              <a:defRPr sz="3264"/>
            </a:pPr>
            <a:r>
              <a:t>multi-language pre-commit hooks.</a:t>
            </a:r>
          </a:p>
          <a:p>
            <a:pPr defTabSz="560831">
              <a:defRPr sz="3264"/>
            </a:pPr>
            <a:r>
              <a:rPr u="sng">
                <a:hlinkClick r:id="rId2" invalidUrl="" action="" tgtFrame="" tooltip="" history="1" highlightClick="0" endSnd="0"/>
              </a:rPr>
              <a:t>@mozillazg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</a:t>
            </a:r>
          </a:p>
        </p:txBody>
      </p:sp>
      <p:sp>
        <p:nvSpPr>
          <p:cNvPr id="144" name="Shape 144"/>
          <p:cNvSpPr/>
          <p:nvPr/>
        </p:nvSpPr>
        <p:spPr>
          <a:xfrm>
            <a:off x="3771708" y="4502150"/>
            <a:ext cx="5461384" cy="749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http://pre-commit.com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7361" indent="-427361" defTabSz="560831">
              <a:spcBef>
                <a:spcPts val="2800"/>
              </a:spcBef>
              <a:buBlip>
                <a:blip r:embed="rId2"/>
              </a:buBlip>
              <a:defRPr sz="3455"/>
            </a:pPr>
            <a:r>
              <a:t>Too many dirty commits like “fix pep8”</a:t>
            </a:r>
          </a:p>
          <a:p>
            <a:pPr lvl="1" marL="878465" indent="-427361" defTabSz="560831">
              <a:spcBef>
                <a:spcPts val="2800"/>
              </a:spcBef>
              <a:buBlip>
                <a:blip r:embed="rId2"/>
              </a:buBlip>
              <a:defRPr sz="3455"/>
            </a:pPr>
            <a:r>
              <a:t>Reviewer unhappy</a:t>
            </a:r>
          </a:p>
          <a:p>
            <a:pPr lvl="1" marL="878465" indent="-427361" defTabSz="560831">
              <a:spcBef>
                <a:spcPts val="2800"/>
              </a:spcBef>
              <a:buClr>
                <a:srgbClr val="9A958E"/>
              </a:buClr>
              <a:buBlip>
                <a:blip r:embed="rId2"/>
              </a:buBlip>
              <a:defRPr sz="3455"/>
            </a:pPr>
            <a:r>
              <a:t>CI busy</a:t>
            </a:r>
          </a:p>
          <a:p>
            <a:pPr lvl="1" marL="878465" indent="-427361" defTabSz="560831">
              <a:spcBef>
                <a:spcPts val="2800"/>
              </a:spcBef>
              <a:buBlip>
                <a:blip r:embed="rId2"/>
              </a:buBlip>
              <a:defRPr sz="3455"/>
            </a:pPr>
            <a:r>
              <a:t>Commit history become ugly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83093" y="1829390"/>
            <a:ext cx="4030139" cy="5550795"/>
          </a:xfrm>
          <a:prstGeom prst="rect">
            <a:avLst/>
          </a:prstGeom>
        </p:spPr>
      </p:pic>
      <p:pic>
        <p:nvPicPr>
          <p:cNvPr id="126" name=""/>
          <p:cNvPicPr>
            <a:picLocks noChangeAspect="0"/>
          </p:cNvPicPr>
          <p:nvPr>
            <p:ph type="pic" idx="15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2301874" y="1800224"/>
            <a:ext cx="4737102" cy="61563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 need a tool.</a:t>
            </a:r>
          </a:p>
          <a:p>
            <a:pPr lvl="1">
              <a:buBlip>
                <a:blip r:embed="rId2"/>
              </a:buBlip>
            </a:pPr>
            <a:r>
              <a:t>Discover error before CI</a:t>
            </a:r>
          </a:p>
          <a:p>
            <a:pPr lvl="1">
              <a:buBlip>
                <a:blip r:embed="rId2"/>
              </a:buBlip>
            </a:pPr>
            <a:r>
              <a:t>Discover error before push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5555" t="0" r="5555" b="0"/>
          <a:stretch>
            <a:fillRect/>
          </a:stretch>
        </p:blipFill>
        <p:spPr>
          <a:xfrm>
            <a:off x="1625599" y="1219200"/>
            <a:ext cx="9753602" cy="7315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157159" y="3526056"/>
            <a:ext cx="10690482" cy="47321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asted-image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16430"/>
          <a:stretch>
            <a:fillRect/>
          </a:stretch>
        </p:blipFill>
        <p:spPr>
          <a:xfrm>
            <a:off x="1625599" y="3112695"/>
            <a:ext cx="9753602" cy="294849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pre-commit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pip install pre-commit</a:t>
            </a:r>
          </a:p>
          <a:p>
            <a:pPr>
              <a:buBlip>
                <a:blip r:embed="rId2"/>
              </a:buBlip>
            </a:pPr>
            <a:r>
              <a:t>vim .pre-commit-config.yaml</a:t>
            </a:r>
          </a:p>
          <a:p>
            <a:pPr>
              <a:buBlip>
                <a:blip r:embed="rId2"/>
              </a:buBlip>
            </a:pPr>
            <a:r>
              <a:t>pre-commit install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5670"/>
            </a:lvl1pPr>
          </a:lstStyle>
          <a:p>
            <a:pPr/>
            <a:r>
              <a:t>.pre-commit-config.yaml</a:t>
            </a:r>
          </a:p>
        </p:txBody>
      </p:sp>
      <p:pic>
        <p:nvPicPr>
          <p:cNvPr id="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795" y="3819650"/>
            <a:ext cx="10457210" cy="21143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