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6" r:id="rId3"/>
    <p:sldId id="273" r:id="rId4"/>
    <p:sldId id="275" r:id="rId5"/>
    <p:sldId id="271" r:id="rId6"/>
    <p:sldId id="270" r:id="rId7"/>
    <p:sldId id="269" r:id="rId8"/>
    <p:sldId id="268" r:id="rId9"/>
    <p:sldId id="267" r:id="rId10"/>
    <p:sldId id="276" r:id="rId11"/>
    <p:sldId id="272" r:id="rId12"/>
    <p:sldId id="274" r:id="rId13"/>
    <p:sldId id="278" r:id="rId14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b="1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73" autoAdjust="0"/>
  </p:normalViewPr>
  <p:slideViewPr>
    <p:cSldViewPr>
      <p:cViewPr>
        <p:scale>
          <a:sx n="100" d="100"/>
          <a:sy n="100" d="100"/>
        </p:scale>
        <p:origin x="-1308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886C8AD-ACD3-4370-8A7C-B397922633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65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682EB36-8A2C-482E-81FD-7F55DB27B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25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AA3DFB-E13D-47D8-AC73-7C101AF3149A}" type="slidenum">
              <a:rPr lang="en-US"/>
              <a:pPr/>
              <a:t>1</a:t>
            </a:fld>
            <a:endParaRPr lang="en-US"/>
          </a:p>
        </p:txBody>
      </p:sp>
      <p:sp>
        <p:nvSpPr>
          <p:cNvPr id="12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F37B-1448-4C32-AAC1-8298D9E618DC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9A36-E67A-40FD-BE05-60A93E9C9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F37B-1448-4C32-AAC1-8298D9E618DC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C1C5-D116-41A7-87F6-34391A1E3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F37B-1448-4C32-AAC1-8298D9E618DC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41BD-7262-4091-9D0D-68A137E66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F37B-1448-4C32-AAC1-8298D9E618DC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A03-4269-4543-B589-390B8F2DEB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F37B-1448-4C32-AAC1-8298D9E618DC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56F5-0422-45ED-8AF7-41CC7C34DA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F37B-1448-4C32-AAC1-8298D9E618DC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992A-B448-49A7-AD1E-CBABA4A09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F37B-1448-4C32-AAC1-8298D9E618DC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8424-2793-4DFB-938A-8A085A80C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F37B-1448-4C32-AAC1-8298D9E618DC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38B2-1956-487B-B4F4-EEDE6B6897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F37B-1448-4C32-AAC1-8298D9E618DC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F4E0-EBD2-4DF8-8EFE-FCBF56A680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F37B-1448-4C32-AAC1-8298D9E618DC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A166-D531-4575-B5C2-3E9F96334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F37B-1448-4C32-AAC1-8298D9E618DC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20BF-EBC0-4738-B32E-DA9AF24378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CF0F37B-1448-4C32-AAC1-8298D9E618DC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5F8109A-F066-406E-92BE-0ACB0207B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easymock.org/api/easymock/2.5.2" TargetMode="External"/><Relationship Id="rId13" Type="http://schemas.openxmlformats.org/officeDocument/2006/relationships/hyperlink" Target="https://www.hibernate.org/152.html" TargetMode="External"/><Relationship Id="rId18" Type="http://schemas.openxmlformats.org/officeDocument/2006/relationships/hyperlink" Target="http://hsqldb.sourceforge.net/doc/src" TargetMode="External"/><Relationship Id="rId3" Type="http://schemas.openxmlformats.org/officeDocument/2006/relationships/hyperlink" Target="http://junit.sourceforge.net/" TargetMode="External"/><Relationship Id="rId21" Type="http://schemas.openxmlformats.org/officeDocument/2006/relationships/hyperlink" Target="http://wiki.apache.org/logging-log4j/Log4jXmlFormat" TargetMode="External"/><Relationship Id="rId7" Type="http://schemas.openxmlformats.org/officeDocument/2006/relationships/hyperlink" Target="http://easymock.org/EasyMock2_5_2_Documentation.html" TargetMode="External"/><Relationship Id="rId12" Type="http://schemas.openxmlformats.org/officeDocument/2006/relationships/hyperlink" Target="https://www.hibernate.org/" TargetMode="External"/><Relationship Id="rId17" Type="http://schemas.openxmlformats.org/officeDocument/2006/relationships/hyperlink" Target="http://www.hsqldb.org/doc/2.0/guide" TargetMode="External"/><Relationship Id="rId2" Type="http://schemas.openxmlformats.org/officeDocument/2006/relationships/hyperlink" Target="http://www.junit.org/" TargetMode="External"/><Relationship Id="rId16" Type="http://schemas.openxmlformats.org/officeDocument/2006/relationships/hyperlink" Target="http://hsqldb.org/" TargetMode="External"/><Relationship Id="rId20" Type="http://schemas.openxmlformats.org/officeDocument/2006/relationships/hyperlink" Target="http://logging.apache.org/log4j/1.2/manu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asymock.org/" TargetMode="External"/><Relationship Id="rId11" Type="http://schemas.openxmlformats.org/officeDocument/2006/relationships/hyperlink" Target="http://static.springsource.org/spring/docs/3.0.x/javadoc-api" TargetMode="External"/><Relationship Id="rId5" Type="http://schemas.openxmlformats.org/officeDocument/2006/relationships/hyperlink" Target="http://junit.sourceforge.net/javadoc" TargetMode="External"/><Relationship Id="rId15" Type="http://schemas.openxmlformats.org/officeDocument/2006/relationships/hyperlink" Target="http://docs.jboss.org/hibernate/stable/core/api" TargetMode="External"/><Relationship Id="rId23" Type="http://schemas.openxmlformats.org/officeDocument/2006/relationships/hyperlink" Target="http://www.exubero.com/junit/antipatterns.html" TargetMode="External"/><Relationship Id="rId10" Type="http://schemas.openxmlformats.org/officeDocument/2006/relationships/hyperlink" Target="http://www.theserverside.com/tt/articles/article.tss?l=SpringFramework" TargetMode="External"/><Relationship Id="rId19" Type="http://schemas.openxmlformats.org/officeDocument/2006/relationships/hyperlink" Target="http://logging.apache.org/log4j/1.2" TargetMode="External"/><Relationship Id="rId4" Type="http://schemas.openxmlformats.org/officeDocument/2006/relationships/hyperlink" Target="http://junit.sourceforge.net/doc/cookbook/cookbook.htm" TargetMode="External"/><Relationship Id="rId9" Type="http://schemas.openxmlformats.org/officeDocument/2006/relationships/hyperlink" Target="http://www.springsource.org/" TargetMode="External"/><Relationship Id="rId14" Type="http://schemas.openxmlformats.org/officeDocument/2006/relationships/hyperlink" Target="http://docs.jboss.org/hibernate/stable/core/reference/en/html_single" TargetMode="External"/><Relationship Id="rId22" Type="http://schemas.openxmlformats.org/officeDocument/2006/relationships/hyperlink" Target="http://logging.apache.org/log4j/1.2/apidoc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easymock/files/EasyMock/2.5.2/easymock-2.5.2.zip/download" TargetMode="External"/><Relationship Id="rId2" Type="http://schemas.openxmlformats.org/officeDocument/2006/relationships/hyperlink" Target="http://sourceforge.net/project/showfiles.php?group_id=15278&amp;package_id=1247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3.amazonaws.com/dist.springframework.org/release/SPR/spring-framework-3.0.0.RELEASE.zi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Tomasz Mozolewski</a:t>
            </a:r>
          </a:p>
          <a:p>
            <a:r>
              <a:rPr lang="en-US"/>
              <a:t>@2010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Unit Testing </a:t>
            </a:r>
            <a:br>
              <a:rPr lang="en-US"/>
            </a:br>
            <a:r>
              <a:rPr lang="en-US" sz="2400" i="1"/>
              <a:t>How to write meaningful unit tests with ease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758A-D40D-4924-AFF1-69FA72349EE3}" type="slidenum">
              <a:rPr lang="en-US"/>
              <a:pPr/>
              <a:t>10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writing steps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marL="381000" indent="-381000">
              <a:buFontTx/>
              <a:buAutoNum type="arabicPeriod"/>
            </a:pPr>
            <a:r>
              <a:rPr lang="en-US"/>
              <a:t>Interface</a:t>
            </a:r>
          </a:p>
          <a:p>
            <a:pPr marL="381000" indent="-381000">
              <a:buFontTx/>
              <a:buAutoNum type="arabicPeriod"/>
            </a:pPr>
            <a:r>
              <a:rPr lang="en-US"/>
              <a:t>Interface Test</a:t>
            </a:r>
          </a:p>
          <a:p>
            <a:pPr marL="381000" indent="-381000">
              <a:buFontTx/>
              <a:buAutoNum type="arabicPeriod"/>
            </a:pPr>
            <a:r>
              <a:rPr lang="en-US"/>
              <a:t>Implementation</a:t>
            </a:r>
          </a:p>
          <a:p>
            <a:pPr marL="381000" indent="-381000">
              <a:buFontTx/>
              <a:buAutoNum type="arabicPeriod"/>
            </a:pPr>
            <a:r>
              <a:rPr lang="en-US"/>
              <a:t>Implementation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D108-4671-4833-B1A1-03FEB7517C76}" type="slidenum">
              <a:rPr lang="en-US"/>
              <a:pPr/>
              <a:t>11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thoughts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Test Suites (AllTests.java)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82C6-353D-4418-9644-B0E4530C6CD9}" type="slidenum">
              <a:rPr lang="en-US"/>
              <a:pPr/>
              <a:t>12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</a:t>
            </a:r>
          </a:p>
        </p:txBody>
      </p:sp>
      <p:graphicFrame>
        <p:nvGraphicFramePr>
          <p:cNvPr id="29882" name="Group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722428"/>
              </p:ext>
            </p:extLst>
          </p:nvPr>
        </p:nvGraphicFramePr>
        <p:xfrm>
          <a:off x="1296988" y="1447800"/>
          <a:ext cx="6551612" cy="2560320"/>
        </p:xfrm>
        <a:graphic>
          <a:graphicData uri="http://schemas.openxmlformats.org/drawingml/2006/table">
            <a:tbl>
              <a:tblPr/>
              <a:tblGrid>
                <a:gridCol w="984250"/>
                <a:gridCol w="1235075"/>
                <a:gridCol w="2362200"/>
                <a:gridCol w="1970087"/>
              </a:tblGrid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Framework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Home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Tutorial / Cookbook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JavaDoc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JUnit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http://www.junit.org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3"/>
                        </a:rPr>
                        <a:t>http://junit.sourceforge.net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4"/>
                        </a:rPr>
                        <a:t>http://junit.sourceforge.net/doc/cookbook/cookbook.htm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5"/>
                        </a:rPr>
                        <a:t>http://junit.sourceforge.net/javadoc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Easy Mock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6"/>
                        </a:rPr>
                        <a:t>http://easymock.org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7"/>
                        </a:rPr>
                        <a:t>http://easymock.org/EasyMock2_5_2_Documentation.html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8"/>
                        </a:rPr>
                        <a:t>http://easymock.org/api/easymock/2.5.2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Spring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9"/>
                        </a:rPr>
                        <a:t>http://www.springsource.org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10"/>
                        </a:rPr>
                        <a:t>http://www.theserverside.com/tt/articles/article.tss?l=SpringFramework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11"/>
                        </a:rPr>
                        <a:t>http://static.springsource.org/spring/docs/3.0.x/javadoc-api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Hibernate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12"/>
                        </a:rPr>
                        <a:t>https://www.hibernate.org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13"/>
                        </a:rPr>
                        <a:t>https://www.hibernate.org/152.html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14"/>
                        </a:rPr>
                        <a:t>http://docs.jboss.org/hibernate/stable/core/reference/en/html_single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15"/>
                        </a:rPr>
                        <a:t>http://docs.jboss.org/hibernate/stable/core/api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HSQLDB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16"/>
                        </a:rPr>
                        <a:t>http://hsqldb.org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17"/>
                        </a:rPr>
                        <a:t>http://www.hsqldb.org/doc/2.0/guide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18"/>
                        </a:rPr>
                        <a:t>http://hsqldb.sourceforge.net/doc/src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Log4j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19"/>
                        </a:rPr>
                        <a:t>http://logging.apache.org/log4j/1.2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20"/>
                        </a:rPr>
                        <a:t>http://logging.apache.org/log4j/1.2/manual.html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21"/>
                        </a:rPr>
                        <a:t>http://wiki.apache.org/logging-log4j/Log4jXmlFormat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22"/>
                        </a:rPr>
                        <a:t>http://logging.apache.org/log4j/1.2/apidocs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883" name="Rectangle 187"/>
          <p:cNvSpPr>
            <a:spLocks noChangeArrowheads="1"/>
          </p:cNvSpPr>
          <p:nvPr/>
        </p:nvSpPr>
        <p:spPr bwMode="auto">
          <a:xfrm>
            <a:off x="1296988" y="4114800"/>
            <a:ext cx="31115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1440" bIns="91440" anchor="ctr">
            <a:spAutoFit/>
            <a:flatTx/>
          </a:bodyPr>
          <a:lstStyle/>
          <a:p>
            <a:pPr algn="l" eaLnBrk="1" hangingPunct="1"/>
            <a:r>
              <a:rPr lang="en-US" sz="1200" i="0" dirty="0" err="1">
                <a:cs typeface="Times New Roman" pitchFamily="18" charset="0"/>
              </a:rPr>
              <a:t>JUnit</a:t>
            </a:r>
            <a:r>
              <a:rPr lang="en-US" sz="1200" i="0" dirty="0">
                <a:cs typeface="Times New Roman" pitchFamily="18" charset="0"/>
              </a:rPr>
              <a:t> Anti-patterns</a:t>
            </a:r>
            <a:endParaRPr lang="en-US" sz="900" i="0" dirty="0">
              <a:latin typeface="Times New Roman" pitchFamily="18" charset="0"/>
            </a:endParaRPr>
          </a:p>
          <a:p>
            <a:pPr algn="l"/>
            <a:r>
              <a:rPr lang="en-US" sz="1200" b="0" i="0" dirty="0">
                <a:latin typeface="Times New Roman" pitchFamily="18" charset="0"/>
                <a:cs typeface="Times New Roman" pitchFamily="18" charset="0"/>
                <a:hlinkClick r:id="rId23"/>
              </a:rPr>
              <a:t>http://www.exubero.com/junit/antipatterns.html</a:t>
            </a:r>
            <a:endParaRPr lang="en-US" sz="2400" b="0" i="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3B13-CC2F-48C1-B50D-2B87E7AE1D15}" type="slidenum">
              <a:rPr lang="en-US"/>
              <a:pPr/>
              <a:t>13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Libraries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12800" y="1676400"/>
            <a:ext cx="7162800" cy="4191000"/>
          </a:xfrm>
        </p:spPr>
        <p:txBody>
          <a:bodyPr>
            <a:normAutofit fontScale="92500" lnSpcReduction="10000"/>
          </a:bodyPr>
          <a:lstStyle/>
          <a:p>
            <a:pPr marL="381000" indent="-381000">
              <a:lnSpc>
                <a:spcPct val="80000"/>
              </a:lnSpc>
            </a:pPr>
            <a:r>
              <a:rPr lang="en-US" sz="1600"/>
              <a:t>JUnit (</a:t>
            </a:r>
            <a:r>
              <a:rPr lang="en-US" sz="1200">
                <a:hlinkClick r:id="rId2"/>
              </a:rPr>
              <a:t>http://sourceforge.net/project/showfiles.php?group_id=15278&amp;package_id=12472</a:t>
            </a:r>
            <a:r>
              <a:rPr lang="en-US" sz="1600"/>
              <a:t>)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1600"/>
              <a:t>junit-4.1.jar </a:t>
            </a:r>
          </a:p>
          <a:p>
            <a:pPr marL="381000" indent="-381000">
              <a:lnSpc>
                <a:spcPct val="80000"/>
              </a:lnSpc>
            </a:pPr>
            <a:r>
              <a:rPr lang="en-US" sz="1600"/>
              <a:t>Easymock (</a:t>
            </a:r>
            <a:r>
              <a:rPr lang="en-US" sz="1200">
                <a:hlinkClick r:id="rId3"/>
              </a:rPr>
              <a:t>http://sourceforge.net/projects/easymock/files/EasyMock/2.5.2/easymock-2.5.2.zip/download</a:t>
            </a:r>
            <a:r>
              <a:rPr lang="en-US" sz="1600"/>
              <a:t>)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1600"/>
              <a:t>easymock-2.5.2.jar </a:t>
            </a:r>
          </a:p>
          <a:p>
            <a:pPr marL="381000" indent="-381000">
              <a:lnSpc>
                <a:spcPct val="80000"/>
              </a:lnSpc>
            </a:pPr>
            <a:r>
              <a:rPr lang="en-US" sz="1600"/>
              <a:t>Spring (</a:t>
            </a:r>
            <a:r>
              <a:rPr lang="en-US" sz="1200">
                <a:hlinkClick r:id="rId4"/>
              </a:rPr>
              <a:t>http://s3.amazonaws.com/dist.springframework.org/release/SPR/spring-framework-3.0.0.RELEASE.zip</a:t>
            </a:r>
            <a:r>
              <a:rPr lang="en-US" sz="1600"/>
              <a:t>)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1600"/>
              <a:t>dist/spring.jar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1600"/>
              <a:t>lib/antlr/antlr-2.7.6.jar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1600"/>
              <a:t>lib/cglib/cglib-nodep-2.1_3.jar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1600"/>
              <a:t>lib/dom4j/dom4j-1.6.1.jar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1600"/>
              <a:t>lib/hibernate/hibernate3.jar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1600"/>
              <a:t>lib/hsqldb/hsqldb.jar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1600"/>
              <a:t>lib/j2ee/jta.jar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1600"/>
              <a:t>lib/jakarta-commons/*.jar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1600"/>
              <a:t>lib/log4j/log4j-1.2.15.jar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1600"/>
              <a:t>lib/slf4j/*.jar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E108-B0C0-474D-95CF-C5BEA6138A99}" type="slidenum">
              <a:rPr lang="en-US"/>
              <a:pPr/>
              <a:t>2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topics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12800" y="1676400"/>
            <a:ext cx="7264400" cy="3733800"/>
          </a:xfrm>
        </p:spPr>
        <p:txBody>
          <a:bodyPr/>
          <a:lstStyle/>
          <a:p>
            <a:r>
              <a:rPr lang="en-US"/>
              <a:t>What is unit testing</a:t>
            </a:r>
          </a:p>
          <a:p>
            <a:r>
              <a:rPr lang="en-US"/>
              <a:t>Programming to interfaces</a:t>
            </a:r>
          </a:p>
          <a:p>
            <a:r>
              <a:rPr lang="en-US"/>
              <a:t>Testing Java Beans</a:t>
            </a:r>
          </a:p>
          <a:p>
            <a:r>
              <a:rPr lang="en-US"/>
              <a:t>Testing DAO (Data Access Object)</a:t>
            </a:r>
          </a:p>
          <a:p>
            <a:r>
              <a:rPr lang="en-US"/>
              <a:t>Testing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F178-E643-431E-AB51-AC48CDD7740C}" type="slidenum">
              <a:rPr lang="en-US"/>
              <a:pPr/>
              <a:t>3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unit testing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Test single class in isolation</a:t>
            </a:r>
          </a:p>
          <a:p>
            <a:r>
              <a:rPr lang="en-US"/>
              <a:t>No dependencies outside of testing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CE6F-D60B-4702-8D45-D56793327592}" type="slidenum">
              <a:rPr lang="en-US"/>
              <a:pPr/>
              <a:t>4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does unit testing fit?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590800" y="1676400"/>
            <a:ext cx="5384800" cy="3733800"/>
          </a:xfrm>
        </p:spPr>
        <p:txBody>
          <a:bodyPr/>
          <a:lstStyle/>
          <a:p>
            <a:r>
              <a:rPr lang="en-US"/>
              <a:t>Production Test</a:t>
            </a:r>
          </a:p>
          <a:p>
            <a:r>
              <a:rPr lang="en-US"/>
              <a:t>Load Test</a:t>
            </a:r>
          </a:p>
          <a:p>
            <a:r>
              <a:rPr lang="en-US"/>
              <a:t>User Acceptance Test (UAT)</a:t>
            </a:r>
          </a:p>
          <a:p>
            <a:r>
              <a:rPr lang="en-US"/>
              <a:t>Integration Test</a:t>
            </a:r>
          </a:p>
          <a:p>
            <a:r>
              <a:rPr lang="en-US" b="1"/>
              <a:t>Unit Test</a:t>
            </a:r>
          </a:p>
          <a:p>
            <a:r>
              <a:rPr lang="en-US"/>
              <a:t>Compiler Test</a:t>
            </a: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flipV="1">
            <a:off x="1676400" y="1752600"/>
            <a:ext cx="0" cy="1981200"/>
          </a:xfrm>
          <a:prstGeom prst="line">
            <a:avLst/>
          </a:prstGeom>
          <a:noFill/>
          <a:ln w="127000">
            <a:solidFill>
              <a:srgbClr val="FFFFFF"/>
            </a:solidFill>
            <a:round/>
            <a:headEnd/>
            <a:tailEnd type="triangle" w="med" len="med"/>
          </a:ln>
          <a:effectLst/>
          <a:scene3d>
            <a:camera prst="legacyPerspectiveBottom"/>
            <a:lightRig rig="legacyFlat3" dir="b"/>
          </a:scene3d>
          <a:sp3d extrusionH="582600" prstMaterial="legacyPlastic">
            <a:bevelT w="13500" h="13500" prst="angle"/>
            <a:bevelB w="13500" h="13500" prst="angle"/>
            <a:extrusionClr>
              <a:srgbClr val="0033CC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 anchor="ctr" anchorCtr="1">
            <a:flatTx/>
          </a:bodyPr>
          <a:lstStyle/>
          <a:p>
            <a:endParaRPr lang="en-US"/>
          </a:p>
        </p:txBody>
      </p:sp>
      <p:sp>
        <p:nvSpPr>
          <p:cNvPr id="33798" name="WordArt 6"/>
          <p:cNvSpPr>
            <a:spLocks noChangeArrowheads="1" noChangeShapeType="1" noTextEdit="1"/>
          </p:cNvSpPr>
          <p:nvPr/>
        </p:nvSpPr>
        <p:spPr bwMode="auto">
          <a:xfrm>
            <a:off x="990600" y="4038600"/>
            <a:ext cx="152400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2AEF-8B6B-4747-9B02-8CEDF5C5F5D3}" type="slidenum">
              <a:rPr lang="en-US"/>
              <a:pPr/>
              <a:t>5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unit testing is important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Catch bugs early</a:t>
            </a:r>
          </a:p>
          <a:p>
            <a:r>
              <a:rPr lang="en-US"/>
              <a:t>Refactoring with confidence</a:t>
            </a:r>
          </a:p>
          <a:p>
            <a:r>
              <a:rPr lang="en-US"/>
              <a:t>Forces you to think when you write code (How will I test it?)</a:t>
            </a:r>
          </a:p>
          <a:p>
            <a:r>
              <a:rPr lang="en-US"/>
              <a:t>Encourages usage of best practices (coding to interfaces)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60F1-AC8E-4ABF-8E82-827A822A5B2A}" type="slidenum">
              <a:rPr lang="en-US"/>
              <a:pPr/>
              <a:t>6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to interfaces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Writing interfaces</a:t>
            </a:r>
          </a:p>
          <a:p>
            <a:pPr lvl="1"/>
            <a:r>
              <a:rPr lang="en-US"/>
              <a:t>Method declaration</a:t>
            </a:r>
          </a:p>
          <a:p>
            <a:pPr lvl="1"/>
            <a:r>
              <a:rPr lang="en-US"/>
              <a:t>Documentation</a:t>
            </a:r>
          </a:p>
          <a:p>
            <a:r>
              <a:rPr lang="en-US"/>
              <a:t>Interface programming example (Counter.java)</a:t>
            </a:r>
          </a:p>
          <a:p>
            <a:r>
              <a:rPr lang="en-US"/>
              <a:t>Interface testing (CounterTest.java)</a:t>
            </a:r>
          </a:p>
          <a:p>
            <a:r>
              <a:rPr lang="en-US"/>
              <a:t>Completeness of interface (testability)</a:t>
            </a:r>
          </a:p>
          <a:p>
            <a:r>
              <a:rPr lang="en-US"/>
              <a:t>Concrete implementation test (SimpleCounter[Test].java and</a:t>
            </a:r>
            <a:br>
              <a:rPr lang="en-US"/>
            </a:br>
            <a:r>
              <a:rPr lang="en-US"/>
              <a:t>SynchronizedCounter[Test].java)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1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4CA1-BEF4-4423-B4E8-FCB1427C611B}" type="slidenum">
              <a:rPr lang="en-US"/>
              <a:pPr/>
              <a:t>7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Java Beans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What can go wrong in a simple bean (Person[Test].java)?</a:t>
            </a:r>
          </a:p>
          <a:p>
            <a:r>
              <a:rPr lang="en-US"/>
              <a:t>Object methods: equals and hashcode (ObjectTest.java)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8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9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90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91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D885-70E5-4CEC-85DA-2A01514AF805}" type="slidenum">
              <a:rPr lang="en-US"/>
              <a:pPr/>
              <a:t>8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Testing DAO (Data Access Objects)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Hibernate and HSQLDB (in memory database)</a:t>
            </a:r>
          </a:p>
          <a:p>
            <a:r>
              <a:rPr lang="en-US"/>
              <a:t>Hibernate mapping (Person.hbm.xml)</a:t>
            </a:r>
          </a:p>
          <a:p>
            <a:r>
              <a:rPr lang="en-US"/>
              <a:t>DAO Interface (PersonDAO[Test].java)</a:t>
            </a:r>
          </a:p>
          <a:p>
            <a:pPr lvl="1"/>
            <a:r>
              <a:rPr lang="en-US"/>
              <a:t>Why flush() method?</a:t>
            </a:r>
          </a:p>
          <a:p>
            <a:r>
              <a:rPr lang="en-US"/>
              <a:t>DAO Implementation (PersonDAOImpl[Test].java)</a:t>
            </a:r>
          </a:p>
          <a:p>
            <a:pPr lvl="1"/>
            <a:r>
              <a:rPr lang="en-US"/>
              <a:t>In memory database (HSQLDB)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A93D-DEC3-4DD4-9237-B981D53DB1AE}" type="slidenum">
              <a:rPr lang="en-US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Services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Interface (Directory[Test].java)</a:t>
            </a:r>
          </a:p>
          <a:p>
            <a:r>
              <a:rPr lang="en-US"/>
              <a:t>Spring and Dependency Injection (DirectoryImpl.java)</a:t>
            </a:r>
          </a:p>
          <a:p>
            <a:r>
              <a:rPr lang="en-US"/>
              <a:t>EasyMock and Interfaces (DirectoryImplTest.java)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960</TotalTime>
  <Words>371</Words>
  <Application>Microsoft Office PowerPoint</Application>
  <PresentationFormat>On-screen Show (4:3)</PresentationFormat>
  <Paragraphs>117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Times New Roman</vt:lpstr>
      <vt:lpstr>Arial</vt:lpstr>
      <vt:lpstr>Slipstream</vt:lpstr>
      <vt:lpstr>Unit Testing  How to write meaningful unit tests with ease </vt:lpstr>
      <vt:lpstr>Main topics</vt:lpstr>
      <vt:lpstr>What is unit testing</vt:lpstr>
      <vt:lpstr>Where does unit testing fit?</vt:lpstr>
      <vt:lpstr>Why unit testing is important</vt:lpstr>
      <vt:lpstr>Programming to interfaces</vt:lpstr>
      <vt:lpstr>Testing Java Beans</vt:lpstr>
      <vt:lpstr>Testing DAO (Data Access Objects)</vt:lpstr>
      <vt:lpstr>Testing Services</vt:lpstr>
      <vt:lpstr>Code writing steps</vt:lpstr>
      <vt:lpstr>Other thoughts</vt:lpstr>
      <vt:lpstr>Reference</vt:lpstr>
      <vt:lpstr>Libraries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 in Java Web Apps</dc:title>
  <dc:creator>REL User</dc:creator>
  <cp:lastModifiedBy>X</cp:lastModifiedBy>
  <cp:revision>122</cp:revision>
  <dcterms:created xsi:type="dcterms:W3CDTF">2009-03-03T20:43:17Z</dcterms:created>
  <dcterms:modified xsi:type="dcterms:W3CDTF">2013-06-10T15:19:44Z</dcterms:modified>
</cp:coreProperties>
</file>